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93.jpg" ContentType="image/jp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668" r:id="rId3"/>
    <p:sldMasterId id="2147483673" r:id="rId4"/>
    <p:sldMasterId id="2147483679" r:id="rId5"/>
    <p:sldMasterId id="2147483693" r:id="rId6"/>
  </p:sldMasterIdLst>
  <p:notesMasterIdLst>
    <p:notesMasterId r:id="rId43"/>
  </p:notesMasterIdLst>
  <p:sldIdLst>
    <p:sldId id="482" r:id="rId7"/>
    <p:sldId id="483" r:id="rId8"/>
    <p:sldId id="461" r:id="rId9"/>
    <p:sldId id="473" r:id="rId10"/>
    <p:sldId id="458" r:id="rId11"/>
    <p:sldId id="306" r:id="rId12"/>
    <p:sldId id="2065" r:id="rId13"/>
    <p:sldId id="2063" r:id="rId14"/>
    <p:sldId id="2090" r:id="rId15"/>
    <p:sldId id="2051" r:id="rId16"/>
    <p:sldId id="404" r:id="rId17"/>
    <p:sldId id="481" r:id="rId18"/>
    <p:sldId id="479" r:id="rId19"/>
    <p:sldId id="480" r:id="rId20"/>
    <p:sldId id="2048" r:id="rId21"/>
    <p:sldId id="365" r:id="rId22"/>
    <p:sldId id="368" r:id="rId23"/>
    <p:sldId id="2006" r:id="rId24"/>
    <p:sldId id="676" r:id="rId25"/>
    <p:sldId id="837" r:id="rId26"/>
    <p:sldId id="2094" r:id="rId27"/>
    <p:sldId id="768" r:id="rId28"/>
    <p:sldId id="460" r:id="rId29"/>
    <p:sldId id="474" r:id="rId30"/>
    <p:sldId id="2091" r:id="rId31"/>
    <p:sldId id="475" r:id="rId32"/>
    <p:sldId id="2092" r:id="rId33"/>
    <p:sldId id="478" r:id="rId34"/>
    <p:sldId id="333" r:id="rId35"/>
    <p:sldId id="389" r:id="rId36"/>
    <p:sldId id="476" r:id="rId37"/>
    <p:sldId id="2093" r:id="rId38"/>
    <p:sldId id="2102" r:id="rId39"/>
    <p:sldId id="2103" r:id="rId40"/>
    <p:sldId id="2095" r:id="rId41"/>
    <p:sldId id="279" r:id="rId4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 OLIVEIRA GARCIA Amanda" initials="DOGA" lastIdx="6" clrIdx="0">
    <p:extLst>
      <p:ext uri="{19B8F6BF-5375-455C-9EA6-DF929625EA0E}">
        <p15:presenceInfo xmlns:p15="http://schemas.microsoft.com/office/powerpoint/2012/main" userId="S-1-5-21-2052111302-879983540-839522115-67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9CFB"/>
    <a:srgbClr val="DFDAFB"/>
    <a:srgbClr val="F3EDE9"/>
    <a:srgbClr val="565655"/>
    <a:srgbClr val="FBDBFB"/>
    <a:srgbClr val="EBE7E4"/>
    <a:srgbClr val="EAE7E5"/>
    <a:srgbClr val="A5A5A5"/>
    <a:srgbClr val="EAE6E3"/>
    <a:srgbClr val="9014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Style moyen 3 - Accentuation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Style moyen 4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0" autoAdjust="0"/>
    <p:restoredTop sz="96247" autoAdjust="0"/>
  </p:normalViewPr>
  <p:slideViewPr>
    <p:cSldViewPr snapToGrid="0">
      <p:cViewPr varScale="1">
        <p:scale>
          <a:sx n="103" d="100"/>
          <a:sy n="103" d="100"/>
        </p:scale>
        <p:origin x="540" y="102"/>
      </p:cViewPr>
      <p:guideLst>
        <p:guide orient="horz" pos="2183"/>
        <p:guide pos="3863"/>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800" b="1" i="0" u="none" strike="noStrike" kern="1200" spc="0" baseline="0" dirty="0">
                <a:solidFill>
                  <a:prstClr val="black">
                    <a:lumMod val="65000"/>
                    <a:lumOff val="35000"/>
                  </a:prstClr>
                </a:solidFill>
                <a:effectLst/>
                <a:latin typeface="+mn-lt"/>
                <a:ea typeface="+mn-ea"/>
                <a:cs typeface="+mn-cs"/>
              </a:defRPr>
            </a:pPr>
            <a:r>
              <a:rPr lang="en-US" sz="1800" b="1" i="0" u="none" strike="noStrike" kern="1200" spc="0" baseline="0" dirty="0">
                <a:solidFill>
                  <a:prstClr val="black">
                    <a:lumMod val="65000"/>
                    <a:lumOff val="35000"/>
                  </a:prstClr>
                </a:solidFill>
                <a:effectLst/>
                <a:latin typeface="Roboto Light" panose="02000000000000000000" pitchFamily="2" charset="0"/>
                <a:ea typeface="Roboto Light" panose="02000000000000000000" pitchFamily="2" charset="0"/>
                <a:cs typeface="+mn-cs"/>
              </a:rPr>
              <a:t>The distribution of solar radiation</a:t>
            </a:r>
          </a:p>
        </c:rich>
      </c:tx>
      <c:layout>
        <c:manualLayout>
          <c:xMode val="edge"/>
          <c:yMode val="edge"/>
          <c:x val="0"/>
          <c:y val="4.3218862317626876E-3"/>
        </c:manualLayout>
      </c:layout>
      <c:overlay val="0"/>
      <c:spPr>
        <a:noFill/>
        <a:ln>
          <a:noFill/>
        </a:ln>
        <a:effectLst/>
      </c:spPr>
      <c:txPr>
        <a:bodyPr rot="0" spcFirstLastPara="1" vertOverflow="ellipsis" vert="horz" wrap="square" anchor="ctr" anchorCtr="1"/>
        <a:lstStyle/>
        <a:p>
          <a:pPr>
            <a:defRPr lang="en-US" sz="1800" b="1" i="0" u="none" strike="noStrike" kern="1200" spc="0" baseline="0" dirty="0">
              <a:solidFill>
                <a:prstClr val="black">
                  <a:lumMod val="65000"/>
                  <a:lumOff val="35000"/>
                </a:prstClr>
              </a:solidFill>
              <a:effectLst/>
              <a:latin typeface="+mn-lt"/>
              <a:ea typeface="+mn-ea"/>
              <a:cs typeface="+mn-cs"/>
            </a:defRPr>
          </a:pPr>
          <a:endParaRPr lang="fr-FR"/>
        </a:p>
      </c:txPr>
    </c:title>
    <c:autoTitleDeleted val="0"/>
    <c:plotArea>
      <c:layout/>
      <c:pieChart>
        <c:varyColors val="1"/>
        <c:ser>
          <c:idx val="0"/>
          <c:order val="0"/>
          <c:tx>
            <c:strRef>
              <c:f>Feuil1!$B$1</c:f>
              <c:strCache>
                <c:ptCount val="1"/>
                <c:pt idx="0">
                  <c:v>Ventes</c:v>
                </c:pt>
              </c:strCache>
            </c:strRef>
          </c:tx>
          <c:spPr>
            <a:solidFill>
              <a:srgbClr val="C5BEEA"/>
            </a:solidFill>
          </c:spPr>
          <c:dPt>
            <c:idx val="0"/>
            <c:bubble3D val="0"/>
            <c:spPr>
              <a:solidFill>
                <a:srgbClr val="FFC000"/>
              </a:solidFill>
              <a:ln w="19050">
                <a:solidFill>
                  <a:schemeClr val="lt1"/>
                </a:solidFill>
              </a:ln>
              <a:effectLst/>
            </c:spPr>
            <c:extLst>
              <c:ext xmlns:c16="http://schemas.microsoft.com/office/drawing/2014/chart" uri="{C3380CC4-5D6E-409C-BE32-E72D297353CC}">
                <c16:uniqueId val="{00000001-4EFB-43A7-B991-11C24A485C84}"/>
              </c:ext>
            </c:extLst>
          </c:dPt>
          <c:dPt>
            <c:idx val="1"/>
            <c:bubble3D val="0"/>
            <c:explosion val="9"/>
            <c:spPr>
              <a:solidFill>
                <a:srgbClr val="FF0000"/>
              </a:solidFill>
              <a:ln w="19050">
                <a:solidFill>
                  <a:schemeClr val="lt1"/>
                </a:solidFill>
              </a:ln>
              <a:effectLst/>
            </c:spPr>
            <c:extLst>
              <c:ext xmlns:c16="http://schemas.microsoft.com/office/drawing/2014/chart" uri="{C3380CC4-5D6E-409C-BE32-E72D297353CC}">
                <c16:uniqueId val="{00000003-4EFB-43A7-B991-11C24A485C84}"/>
              </c:ext>
            </c:extLst>
          </c:dPt>
          <c:dPt>
            <c:idx val="2"/>
            <c:bubble3D val="0"/>
            <c:explosion val="8"/>
            <c:spPr>
              <a:solidFill>
                <a:schemeClr val="accent5">
                  <a:lumMod val="75000"/>
                </a:schemeClr>
              </a:solidFill>
              <a:ln w="19050">
                <a:solidFill>
                  <a:schemeClr val="lt1"/>
                </a:solidFill>
              </a:ln>
              <a:effectLst/>
            </c:spPr>
            <c:extLst>
              <c:ext xmlns:c16="http://schemas.microsoft.com/office/drawing/2014/chart" uri="{C3380CC4-5D6E-409C-BE32-E72D297353CC}">
                <c16:uniqueId val="{00000005-4EFB-43A7-B991-11C24A485C84}"/>
              </c:ext>
            </c:extLst>
          </c:dPt>
          <c:dPt>
            <c:idx val="3"/>
            <c:bubble3D val="0"/>
            <c:spPr>
              <a:solidFill>
                <a:srgbClr val="C5BEEA"/>
              </a:solidFill>
              <a:ln w="19050">
                <a:solidFill>
                  <a:schemeClr val="lt1"/>
                </a:solidFill>
              </a:ln>
              <a:effectLst/>
            </c:spPr>
            <c:extLst>
              <c:ext xmlns:c16="http://schemas.microsoft.com/office/drawing/2014/chart" uri="{C3380CC4-5D6E-409C-BE32-E72D297353CC}">
                <c16:uniqueId val="{00000007-4EFB-43A7-B991-11C24A485C84}"/>
              </c:ext>
            </c:extLst>
          </c:dPt>
          <c:cat>
            <c:strRef>
              <c:f>Feuil1!$A$2:$A$5</c:f>
              <c:strCache>
                <c:ptCount val="3"/>
                <c:pt idx="0">
                  <c:v>UV</c:v>
                </c:pt>
                <c:pt idx="1">
                  <c:v>HEV</c:v>
                </c:pt>
                <c:pt idx="2">
                  <c:v>IR</c:v>
                </c:pt>
              </c:strCache>
            </c:strRef>
          </c:cat>
          <c:val>
            <c:numRef>
              <c:f>Feuil1!$B$2:$B$5</c:f>
              <c:numCache>
                <c:formatCode>General</c:formatCode>
                <c:ptCount val="4"/>
                <c:pt idx="0">
                  <c:v>10</c:v>
                </c:pt>
                <c:pt idx="1">
                  <c:v>45</c:v>
                </c:pt>
                <c:pt idx="2">
                  <c:v>45</c:v>
                </c:pt>
              </c:numCache>
            </c:numRef>
          </c:val>
          <c:extLst>
            <c:ext xmlns:c16="http://schemas.microsoft.com/office/drawing/2014/chart" uri="{C3380CC4-5D6E-409C-BE32-E72D297353CC}">
              <c16:uniqueId val="{00000008-4EFB-43A7-B991-11C24A485C8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7.wmf"/><Relationship Id="rId1" Type="http://schemas.openxmlformats.org/officeDocument/2006/relationships/image" Target="../media/image9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image" Target="../media/image121.wmf"/><Relationship Id="rId1" Type="http://schemas.openxmlformats.org/officeDocument/2006/relationships/image" Target="../media/image120.wmf"/><Relationship Id="rId4" Type="http://schemas.openxmlformats.org/officeDocument/2006/relationships/image" Target="../media/image12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image" Target="../media/image125.wmf"/><Relationship Id="rId1" Type="http://schemas.openxmlformats.org/officeDocument/2006/relationships/image" Target="../media/image124.wmf"/><Relationship Id="rId4" Type="http://schemas.openxmlformats.org/officeDocument/2006/relationships/image" Target="../media/image1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83375F-DEF2-4BDF-B83B-97F3DB11D409}" type="datetimeFigureOut">
              <a:rPr lang="fr-FR" smtClean="0"/>
              <a:pPr/>
              <a:t>22/06/2023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3F1F5A-3C0B-489C-931A-7874617FC0CA}" type="slidenum">
              <a:rPr lang="fr-FR" smtClean="0"/>
              <a:pPr/>
              <a:t>‹N°›</a:t>
            </a:fld>
            <a:endParaRPr lang="fr-FR"/>
          </a:p>
        </p:txBody>
      </p:sp>
    </p:spTree>
    <p:extLst>
      <p:ext uri="{BB962C8B-B14F-4D97-AF65-F5344CB8AC3E}">
        <p14:creationId xmlns:p14="http://schemas.microsoft.com/office/powerpoint/2010/main" val="1173636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0" kern="1200" baseline="0" dirty="0">
                <a:solidFill>
                  <a:schemeClr val="tx1"/>
                </a:solidFill>
                <a:effectLst/>
                <a:latin typeface="+mn-lt"/>
                <a:ea typeface="+mn-ea"/>
                <a:cs typeface="+mn-cs"/>
              </a:rPr>
              <a:t>PAMPLEMOUSSE PS/PNG</a:t>
            </a:r>
          </a:p>
          <a:p>
            <a:endParaRPr lang="fr-FR" sz="1200" i="0" kern="1200" baseline="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Description</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Pamplemousse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the best radiance </a:t>
            </a:r>
            <a:r>
              <a:rPr lang="fr-FR" sz="1200" kern="1200" dirty="0" err="1">
                <a:solidFill>
                  <a:schemeClr val="tx1"/>
                </a:solidFill>
                <a:effectLst/>
                <a:latin typeface="+mn-lt"/>
                <a:ea typeface="+mn-ea"/>
                <a:cs typeface="+mn-cs"/>
              </a:rPr>
              <a:t>cream</a:t>
            </a:r>
            <a:r>
              <a:rPr lang="fr-FR" sz="1200" kern="1200" dirty="0">
                <a:solidFill>
                  <a:schemeClr val="tx1"/>
                </a:solidFill>
                <a:effectLst/>
                <a:latin typeface="+mn-lt"/>
                <a:ea typeface="+mn-ea"/>
                <a:cs typeface="+mn-cs"/>
              </a:rPr>
              <a:t> for the face. Rich in </a:t>
            </a:r>
            <a:r>
              <a:rPr lang="fr-FR" sz="1200" kern="1200" dirty="0" err="1">
                <a:solidFill>
                  <a:schemeClr val="tx1"/>
                </a:solidFill>
                <a:effectLst/>
                <a:latin typeface="+mn-lt"/>
                <a:ea typeface="+mn-ea"/>
                <a:cs typeface="+mn-cs"/>
              </a:rPr>
              <a:t>vitamin</a:t>
            </a:r>
            <a:r>
              <a:rPr lang="fr-FR" sz="1200" kern="1200" dirty="0">
                <a:solidFill>
                  <a:schemeClr val="tx1"/>
                </a:solidFill>
                <a:effectLst/>
                <a:latin typeface="+mn-lt"/>
                <a:ea typeface="+mn-ea"/>
                <a:cs typeface="+mn-cs"/>
              </a:rPr>
              <a:t> C and essential citrus </a:t>
            </a:r>
            <a:r>
              <a:rPr lang="fr-FR" sz="1200" kern="1200" dirty="0" err="1">
                <a:solidFill>
                  <a:schemeClr val="tx1"/>
                </a:solidFill>
                <a:effectLst/>
                <a:latin typeface="+mn-lt"/>
                <a:ea typeface="+mn-ea"/>
                <a:cs typeface="+mn-cs"/>
              </a:rPr>
              <a:t>oils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brightens</a:t>
            </a:r>
            <a:r>
              <a:rPr lang="fr-FR" sz="1200" kern="1200" dirty="0">
                <a:solidFill>
                  <a:schemeClr val="tx1"/>
                </a:solidFill>
                <a:effectLst/>
                <a:latin typeface="+mn-lt"/>
                <a:ea typeface="+mn-ea"/>
                <a:cs typeface="+mn-cs"/>
              </a:rPr>
              <a:t> the complexion and </a:t>
            </a:r>
            <a:r>
              <a:rPr lang="fr-FR" sz="1200" kern="1200" dirty="0" err="1">
                <a:solidFill>
                  <a:schemeClr val="tx1"/>
                </a:solidFill>
                <a:effectLst/>
                <a:latin typeface="+mn-lt"/>
                <a:ea typeface="+mn-ea"/>
                <a:cs typeface="+mn-cs"/>
              </a:rPr>
              <a:t>revitalizes</a:t>
            </a:r>
            <a:r>
              <a:rPr lang="fr-FR" sz="1200" kern="1200" dirty="0">
                <a:solidFill>
                  <a:schemeClr val="tx1"/>
                </a:solidFill>
                <a:effectLst/>
                <a:latin typeface="+mn-lt"/>
                <a:ea typeface="+mn-ea"/>
                <a:cs typeface="+mn-cs"/>
              </a:rPr>
              <a:t> the skin. </a:t>
            </a:r>
            <a:r>
              <a:rPr lang="fr-FR" sz="1200" kern="1200" dirty="0" err="1">
                <a:solidFill>
                  <a:schemeClr val="tx1"/>
                </a:solidFill>
                <a:effectLst/>
                <a:latin typeface="+mn-lt"/>
                <a:ea typeface="+mn-ea"/>
                <a:cs typeface="+mn-cs"/>
              </a:rPr>
              <a:t>Enriched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fruit </a:t>
            </a:r>
            <a:r>
              <a:rPr lang="fr-FR" sz="1200" kern="1200" dirty="0" err="1">
                <a:solidFill>
                  <a:schemeClr val="tx1"/>
                </a:solidFill>
                <a:effectLst/>
                <a:latin typeface="+mn-lt"/>
                <a:ea typeface="+mn-ea"/>
                <a:cs typeface="+mn-cs"/>
              </a:rPr>
              <a:t>extracts</a:t>
            </a:r>
            <a:r>
              <a:rPr lang="fr-FR" sz="1200" kern="1200" dirty="0">
                <a:solidFill>
                  <a:schemeClr val="tx1"/>
                </a:solidFill>
                <a:effectLst/>
                <a:latin typeface="+mn-lt"/>
                <a:ea typeface="+mn-ea"/>
                <a:cs typeface="+mn-cs"/>
              </a:rPr>
              <a:t>, olive </a:t>
            </a:r>
            <a:r>
              <a:rPr lang="fr-FR" sz="1200" kern="1200" dirty="0" err="1">
                <a:solidFill>
                  <a:schemeClr val="tx1"/>
                </a:solidFill>
                <a:effectLst/>
                <a:latin typeface="+mn-lt"/>
                <a:ea typeface="+mn-ea"/>
                <a:cs typeface="+mn-cs"/>
              </a:rPr>
              <a:t>oil</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pumpkin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seed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oil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anti-oxidant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vitality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treatment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brings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freshness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suppleness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comfort</a:t>
            </a:r>
            <a:r>
              <a:rPr lang="fr-FR" sz="1200" kern="1200" dirty="0">
                <a:solidFill>
                  <a:schemeClr val="tx1"/>
                </a:solidFill>
                <a:effectLst/>
                <a:latin typeface="+mn-lt"/>
                <a:ea typeface="+mn-ea"/>
                <a:cs typeface="+mn-cs"/>
              </a:rPr>
              <a:t> to the skin. The skin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unified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matified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nourished</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comfortable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We</a:t>
            </a:r>
            <a:r>
              <a:rPr lang="fr-FR" sz="1200" kern="1200" dirty="0">
                <a:solidFill>
                  <a:schemeClr val="tx1"/>
                </a:solidFill>
                <a:effectLst/>
                <a:latin typeface="+mn-lt"/>
                <a:ea typeface="+mn-ea"/>
                <a:cs typeface="+mn-cs"/>
              </a:rPr>
              <a:t> like </a:t>
            </a:r>
            <a:r>
              <a:rPr lang="fr-FR" sz="1200" kern="1200" dirty="0" err="1">
                <a:solidFill>
                  <a:schemeClr val="tx1"/>
                </a:solidFill>
                <a:effectLst/>
                <a:latin typeface="+mn-lt"/>
                <a:ea typeface="+mn-ea"/>
                <a:cs typeface="+mn-cs"/>
              </a:rPr>
              <a:t>its</a:t>
            </a:r>
            <a:r>
              <a:rPr lang="fr-FR" sz="1200" kern="1200" dirty="0">
                <a:solidFill>
                  <a:schemeClr val="tx1"/>
                </a:solidFill>
                <a:effectLst/>
                <a:latin typeface="+mn-lt"/>
                <a:ea typeface="+mn-ea"/>
                <a:cs typeface="+mn-cs"/>
              </a:rPr>
              <a:t> light and </a:t>
            </a:r>
            <a:r>
              <a:rPr lang="fr-FR" sz="1200" kern="1200" dirty="0" err="1">
                <a:solidFill>
                  <a:schemeClr val="tx1"/>
                </a:solidFill>
                <a:effectLst/>
                <a:latin typeface="+mn-lt"/>
                <a:ea typeface="+mn-ea"/>
                <a:cs typeface="+mn-cs"/>
              </a:rPr>
              <a:t>melting</a:t>
            </a:r>
            <a:r>
              <a:rPr lang="fr-FR" sz="1200" kern="1200" dirty="0">
                <a:solidFill>
                  <a:schemeClr val="tx1"/>
                </a:solidFill>
                <a:effectLst/>
                <a:latin typeface="+mn-lt"/>
                <a:ea typeface="+mn-ea"/>
                <a:cs typeface="+mn-cs"/>
              </a:rPr>
              <a:t> texture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an </a:t>
            </a:r>
            <a:r>
              <a:rPr lang="fr-FR" sz="1200" kern="1200" dirty="0" err="1">
                <a:solidFill>
                  <a:schemeClr val="tx1"/>
                </a:solidFill>
                <a:effectLst/>
                <a:latin typeface="+mn-lt"/>
                <a:ea typeface="+mn-ea"/>
                <a:cs typeface="+mn-cs"/>
              </a:rPr>
              <a:t>invigorating</a:t>
            </a:r>
            <a:r>
              <a:rPr lang="fr-FR" sz="1200" kern="1200" dirty="0">
                <a:solidFill>
                  <a:schemeClr val="tx1"/>
                </a:solidFill>
                <a:effectLst/>
                <a:latin typeface="+mn-lt"/>
                <a:ea typeface="+mn-ea"/>
                <a:cs typeface="+mn-cs"/>
              </a:rPr>
              <a:t> 100% </a:t>
            </a:r>
            <a:r>
              <a:rPr lang="fr-FR" sz="1200" kern="1200" dirty="0" err="1">
                <a:solidFill>
                  <a:schemeClr val="tx1"/>
                </a:solidFill>
                <a:effectLst/>
                <a:latin typeface="+mn-lt"/>
                <a:ea typeface="+mn-ea"/>
                <a:cs typeface="+mn-cs"/>
              </a:rPr>
              <a:t>natural</a:t>
            </a:r>
            <a:r>
              <a:rPr lang="fr-FR" sz="1200" kern="1200" dirty="0">
                <a:solidFill>
                  <a:schemeClr val="tx1"/>
                </a:solidFill>
                <a:effectLst/>
                <a:latin typeface="+mn-lt"/>
                <a:ea typeface="+mn-ea"/>
                <a:cs typeface="+mn-cs"/>
              </a:rPr>
              <a:t> citrus fragrance.</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Promise</a:t>
            </a:r>
            <a:endParaRPr lang="fr-FR" sz="1200" kern="1200" dirty="0">
              <a:solidFill>
                <a:schemeClr val="tx1"/>
              </a:solidFill>
              <a:effectLst/>
              <a:latin typeface="+mn-lt"/>
              <a:ea typeface="+mn-ea"/>
              <a:cs typeface="+mn-cs"/>
            </a:endParaRPr>
          </a:p>
          <a:p>
            <a:r>
              <a:rPr lang="fr-FR" sz="1200" kern="1200" dirty="0" err="1">
                <a:solidFill>
                  <a:schemeClr val="tx1"/>
                </a:solidFill>
                <a:effectLst/>
                <a:latin typeface="+mn-lt"/>
                <a:ea typeface="+mn-ea"/>
                <a:cs typeface="+mn-cs"/>
              </a:rPr>
              <a:t>Revitalizing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cream</a:t>
            </a:r>
            <a:r>
              <a:rPr lang="fr-FR" sz="1200" kern="1200" dirty="0">
                <a:solidFill>
                  <a:schemeClr val="tx1"/>
                </a:solidFill>
                <a:effectLst/>
                <a:latin typeface="+mn-lt"/>
                <a:ea typeface="+mn-ea"/>
                <a:cs typeface="+mn-cs"/>
              </a:rPr>
              <a:t>, radiance booster</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For </a:t>
            </a:r>
            <a:r>
              <a:rPr lang="fr-FR" sz="1200" u="sng" kern="1200" dirty="0" err="1">
                <a:solidFill>
                  <a:schemeClr val="tx1"/>
                </a:solidFill>
                <a:effectLst/>
                <a:latin typeface="+mn-lt"/>
                <a:ea typeface="+mn-ea"/>
                <a:cs typeface="+mn-cs"/>
              </a:rPr>
              <a:t>whom</a:t>
            </a:r>
            <a:r>
              <a:rPr lang="fr-FR" sz="1200" u="sng" kern="1200" dirty="0">
                <a:solidFill>
                  <a:schemeClr val="tx1"/>
                </a:solidFill>
                <a:effectLst/>
                <a:latin typeface="+mn-lt"/>
                <a:ea typeface="+mn-ea"/>
                <a:cs typeface="+mn-cs"/>
              </a:rPr>
              <a:t>?</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All skin types</a:t>
            </a:r>
          </a:p>
          <a:p>
            <a:r>
              <a:rPr lang="fr-FR" sz="1200" kern="1200" dirty="0" err="1">
                <a:solidFill>
                  <a:schemeClr val="tx1"/>
                </a:solidFill>
                <a:effectLst/>
                <a:latin typeface="+mn-lt"/>
                <a:ea typeface="+mn-ea"/>
                <a:cs typeface="+mn-cs"/>
              </a:rPr>
              <a:t>Dull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asphyxiated</a:t>
            </a:r>
            <a:r>
              <a:rPr lang="fr-FR" sz="1200" kern="1200" dirty="0">
                <a:solidFill>
                  <a:schemeClr val="tx1"/>
                </a:solidFill>
                <a:effectLst/>
                <a:latin typeface="+mn-lt"/>
                <a:ea typeface="+mn-ea"/>
                <a:cs typeface="+mn-cs"/>
              </a:rPr>
              <a:t> complexion</a:t>
            </a:r>
          </a:p>
          <a:p>
            <a:r>
              <a:rPr lang="fr-FR" sz="1200" kern="1200" dirty="0" err="1">
                <a:solidFill>
                  <a:schemeClr val="tx1"/>
                </a:solidFill>
                <a:effectLst/>
                <a:latin typeface="+mn-lt"/>
                <a:ea typeface="+mn-ea"/>
                <a:cs typeface="+mn-cs"/>
              </a:rPr>
              <a:t>Smoker</a:t>
            </a: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 I have a </a:t>
            </a:r>
            <a:r>
              <a:rPr lang="fr-FR" sz="1200" kern="1200" dirty="0" err="1">
                <a:solidFill>
                  <a:schemeClr val="tx1"/>
                </a:solidFill>
                <a:effectLst/>
                <a:latin typeface="+mn-lt"/>
                <a:ea typeface="+mn-ea"/>
                <a:cs typeface="+mn-cs"/>
              </a:rPr>
              <a:t>dull</a:t>
            </a:r>
            <a:r>
              <a:rPr lang="fr-FR" sz="1200" kern="1200" dirty="0">
                <a:solidFill>
                  <a:schemeClr val="tx1"/>
                </a:solidFill>
                <a:effectLst/>
                <a:latin typeface="+mn-lt"/>
                <a:ea typeface="+mn-ea"/>
                <a:cs typeface="+mn-cs"/>
              </a:rPr>
              <a:t> skin and </a:t>
            </a:r>
            <a:r>
              <a:rPr lang="fr-FR" sz="1200" kern="1200" dirty="0" err="1">
                <a:solidFill>
                  <a:schemeClr val="tx1"/>
                </a:solidFill>
                <a:effectLst/>
                <a:latin typeface="+mn-lt"/>
                <a:ea typeface="+mn-ea"/>
                <a:cs typeface="+mn-cs"/>
              </a:rPr>
              <a:t>uneven</a:t>
            </a:r>
            <a:r>
              <a:rPr lang="fr-FR" sz="1200" kern="1200" dirty="0">
                <a:solidFill>
                  <a:schemeClr val="tx1"/>
                </a:solidFill>
                <a:effectLst/>
                <a:latin typeface="+mn-lt"/>
                <a:ea typeface="+mn-ea"/>
                <a:cs typeface="+mn-cs"/>
              </a:rPr>
              <a:t> complexion </a:t>
            </a:r>
          </a:p>
          <a:p>
            <a:r>
              <a:rPr lang="fr-FR" sz="1200" kern="1200" dirty="0">
                <a:solidFill>
                  <a:schemeClr val="tx1"/>
                </a:solidFill>
                <a:effectLst/>
                <a:latin typeface="+mn-lt"/>
                <a:ea typeface="+mn-ea"/>
                <a:cs typeface="+mn-cs"/>
              </a:rPr>
              <a:t>"I </a:t>
            </a:r>
            <a:r>
              <a:rPr lang="fr-FR" sz="1200" kern="1200" dirty="0" err="1">
                <a:solidFill>
                  <a:schemeClr val="tx1"/>
                </a:solidFill>
                <a:effectLst/>
                <a:latin typeface="+mn-lt"/>
                <a:ea typeface="+mn-ea"/>
                <a:cs typeface="+mn-cs"/>
              </a:rPr>
              <a:t>am</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tired</a:t>
            </a:r>
            <a:r>
              <a:rPr lang="fr-FR" sz="1200" kern="1200" dirty="0">
                <a:solidFill>
                  <a:schemeClr val="tx1"/>
                </a:solidFill>
                <a:effectLst/>
                <a:latin typeface="+mn-lt"/>
                <a:ea typeface="+mn-ea"/>
                <a:cs typeface="+mn-cs"/>
              </a:rPr>
              <a:t> and have large pores</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Home use </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In the </a:t>
            </a:r>
            <a:r>
              <a:rPr lang="fr-FR" sz="1200" kern="1200" dirty="0" err="1">
                <a:solidFill>
                  <a:schemeClr val="tx1"/>
                </a:solidFill>
                <a:effectLst/>
                <a:latin typeface="+mn-lt"/>
                <a:ea typeface="+mn-ea"/>
                <a:cs typeface="+mn-cs"/>
              </a:rPr>
              <a:t>morning</a:t>
            </a:r>
            <a:r>
              <a:rPr lang="fr-FR" sz="1200" kern="1200" dirty="0">
                <a:solidFill>
                  <a:schemeClr val="tx1"/>
                </a:solidFill>
                <a:effectLst/>
                <a:latin typeface="+mn-lt"/>
                <a:ea typeface="+mn-ea"/>
                <a:cs typeface="+mn-cs"/>
              </a:rPr>
              <a:t> and/or </a:t>
            </a:r>
            <a:r>
              <a:rPr lang="fr-FR" sz="1200" kern="1200" dirty="0" err="1">
                <a:solidFill>
                  <a:schemeClr val="tx1"/>
                </a:solidFill>
                <a:effectLst/>
                <a:latin typeface="+mn-lt"/>
                <a:ea typeface="+mn-ea"/>
                <a:cs typeface="+mn-cs"/>
              </a:rPr>
              <a:t>evening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remove</a:t>
            </a:r>
            <a:r>
              <a:rPr lang="fr-FR" sz="1200" kern="1200" dirty="0">
                <a:solidFill>
                  <a:schemeClr val="tx1"/>
                </a:solidFill>
                <a:effectLst/>
                <a:latin typeface="+mn-lt"/>
                <a:ea typeface="+mn-ea"/>
                <a:cs typeface="+mn-cs"/>
              </a:rPr>
              <a:t> make-up/clean face and neck and </a:t>
            </a:r>
            <a:r>
              <a:rPr lang="fr-FR" sz="1200" kern="1200" dirty="0" err="1">
                <a:solidFill>
                  <a:schemeClr val="tx1"/>
                </a:solidFill>
                <a:effectLst/>
                <a:latin typeface="+mn-lt"/>
                <a:ea typeface="+mn-ea"/>
                <a:cs typeface="+mn-cs"/>
              </a:rPr>
              <a:t>mist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Yon</a:t>
            </a:r>
            <a:r>
              <a:rPr lang="fr-FR" sz="1200" kern="1200" dirty="0">
                <a:solidFill>
                  <a:schemeClr val="tx1"/>
                </a:solidFill>
                <a:effectLst/>
                <a:latin typeface="+mn-lt"/>
                <a:ea typeface="+mn-ea"/>
                <a:cs typeface="+mn-cs"/>
              </a:rPr>
              <a:t>-Ka Lotion. </a:t>
            </a:r>
            <a:r>
              <a:rPr lang="fr-FR" sz="1200" kern="1200" dirty="0" err="1">
                <a:solidFill>
                  <a:schemeClr val="tx1"/>
                </a:solidFill>
                <a:effectLst/>
                <a:latin typeface="+mn-lt"/>
                <a:ea typeface="+mn-ea"/>
                <a:cs typeface="+mn-cs"/>
              </a:rPr>
              <a:t>Then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apply</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appropriate</a:t>
            </a:r>
            <a:r>
              <a:rPr lang="fr-FR" sz="1200" kern="1200" dirty="0">
                <a:solidFill>
                  <a:schemeClr val="tx1"/>
                </a:solidFill>
                <a:effectLst/>
                <a:latin typeface="+mn-lt"/>
                <a:ea typeface="+mn-ea"/>
                <a:cs typeface="+mn-cs"/>
              </a:rPr>
              <a:t> grapefruit </a:t>
            </a:r>
            <a:r>
              <a:rPr lang="fr-FR" sz="1200" kern="1200" dirty="0" err="1">
                <a:solidFill>
                  <a:schemeClr val="tx1"/>
                </a:solidFill>
                <a:effectLst/>
                <a:latin typeface="+mn-lt"/>
                <a:ea typeface="+mn-ea"/>
                <a:cs typeface="+mn-cs"/>
              </a:rPr>
              <a:t>cream</a:t>
            </a:r>
            <a:r>
              <a:rPr lang="fr-FR" sz="1200" kern="1200" dirty="0">
                <a:solidFill>
                  <a:schemeClr val="tx1"/>
                </a:solidFill>
                <a:effectLst/>
                <a:latin typeface="+mn-lt"/>
                <a:ea typeface="+mn-ea"/>
                <a:cs typeface="+mn-cs"/>
              </a:rPr>
              <a:t>.</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Use in the </a:t>
            </a:r>
            <a:r>
              <a:rPr lang="fr-FR" sz="1200" u="sng" kern="1200" dirty="0" err="1">
                <a:solidFill>
                  <a:schemeClr val="tx1"/>
                </a:solidFill>
                <a:effectLst/>
                <a:latin typeface="+mn-lt"/>
                <a:ea typeface="+mn-ea"/>
                <a:cs typeface="+mn-cs"/>
              </a:rPr>
              <a:t>treatment</a:t>
            </a:r>
            <a:r>
              <a:rPr lang="fr-FR" sz="1200" u="sng" kern="1200" dirty="0">
                <a:solidFill>
                  <a:schemeClr val="tx1"/>
                </a:solidFill>
                <a:effectLst/>
                <a:latin typeface="+mn-lt"/>
                <a:ea typeface="+mn-ea"/>
                <a:cs typeface="+mn-cs"/>
              </a:rPr>
              <a:t> room</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Face, neck and décolleté massage</a:t>
            </a:r>
          </a:p>
          <a:p>
            <a:pPr marL="171450" indent="-171450">
              <a:buFontTx/>
              <a:buChar char="-"/>
            </a:pPr>
            <a:r>
              <a:rPr lang="fr-FR" sz="1200" kern="1200" dirty="0">
                <a:solidFill>
                  <a:schemeClr val="tx1"/>
                </a:solidFill>
                <a:effectLst/>
                <a:latin typeface="+mn-lt"/>
                <a:ea typeface="+mn-ea"/>
                <a:cs typeface="+mn-cs"/>
              </a:rPr>
              <a:t>End of </a:t>
            </a:r>
            <a:r>
              <a:rPr lang="fr-FR" sz="1200" kern="1200" dirty="0" err="1">
                <a:solidFill>
                  <a:schemeClr val="tx1"/>
                </a:solidFill>
                <a:effectLst/>
                <a:latin typeface="+mn-lt"/>
                <a:ea typeface="+mn-ea"/>
                <a:cs typeface="+mn-cs"/>
              </a:rPr>
              <a:t>treatment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cream</a:t>
            </a:r>
            <a:endParaRPr lang="fr-FR" sz="1200" kern="1200" dirty="0">
              <a:solidFill>
                <a:schemeClr val="tx1"/>
              </a:solidFill>
              <a:effectLst/>
              <a:latin typeface="+mn-lt"/>
              <a:ea typeface="+mn-ea"/>
              <a:cs typeface="+mn-cs"/>
            </a:endParaRPr>
          </a:p>
          <a:p>
            <a:pPr marL="171450" indent="-171450">
              <a:buFontTx/>
              <a:buChar char="-"/>
            </a:pPr>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Product </a:t>
            </a:r>
            <a:r>
              <a:rPr lang="fr-FR" sz="1200" u="sng" kern="1200" dirty="0" err="1">
                <a:solidFill>
                  <a:schemeClr val="tx1"/>
                </a:solidFill>
                <a:effectLst/>
                <a:latin typeface="+mn-lt"/>
                <a:ea typeface="+mn-ea"/>
                <a:cs typeface="+mn-cs"/>
              </a:rPr>
              <a:t>advantages</a:t>
            </a:r>
            <a:endParaRPr lang="fr-FR" sz="1200" kern="1200" dirty="0">
              <a:solidFill>
                <a:schemeClr val="tx1"/>
              </a:solidFill>
              <a:effectLst/>
              <a:latin typeface="+mn-lt"/>
              <a:ea typeface="+mn-ea"/>
              <a:cs typeface="+mn-cs"/>
            </a:endParaRPr>
          </a:p>
          <a:p>
            <a:pPr lvl="0"/>
            <a:r>
              <a:rPr lang="fr-FR" sz="1200" kern="1200" dirty="0" err="1">
                <a:solidFill>
                  <a:schemeClr val="tx1"/>
                </a:solidFill>
                <a:effectLst/>
                <a:latin typeface="+mn-lt"/>
                <a:ea typeface="+mn-ea"/>
                <a:cs typeface="+mn-cs"/>
              </a:rPr>
              <a:t>Contains</a:t>
            </a:r>
            <a:r>
              <a:rPr lang="fr-FR" sz="1200" kern="1200" dirty="0">
                <a:solidFill>
                  <a:schemeClr val="tx1"/>
                </a:solidFill>
                <a:effectLst/>
                <a:latin typeface="+mn-lt"/>
                <a:ea typeface="+mn-ea"/>
                <a:cs typeface="+mn-cs"/>
              </a:rPr>
              <a:t> 97% </a:t>
            </a:r>
            <a:r>
              <a:rPr lang="fr-FR" sz="1200" kern="1200" dirty="0" err="1">
                <a:solidFill>
                  <a:schemeClr val="tx1"/>
                </a:solidFill>
                <a:effectLst/>
                <a:latin typeface="+mn-lt"/>
                <a:ea typeface="+mn-ea"/>
                <a:cs typeface="+mn-cs"/>
              </a:rPr>
              <a:t>natural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ingredients</a:t>
            </a:r>
            <a:r>
              <a:rPr lang="fr-FR" sz="1200" kern="1200" dirty="0">
                <a:solidFill>
                  <a:schemeClr val="tx1"/>
                </a:solidFill>
                <a:effectLst/>
                <a:latin typeface="+mn-lt"/>
                <a:ea typeface="+mn-ea"/>
                <a:cs typeface="+mn-cs"/>
              </a:rPr>
              <a:t> (PS formula) and 98% </a:t>
            </a:r>
            <a:r>
              <a:rPr lang="fr-FR" sz="1200" kern="1200" dirty="0" err="1">
                <a:solidFill>
                  <a:schemeClr val="tx1"/>
                </a:solidFill>
                <a:effectLst/>
                <a:latin typeface="+mn-lt"/>
                <a:ea typeface="+mn-ea"/>
                <a:cs typeface="+mn-cs"/>
              </a:rPr>
              <a:t>natural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ingredients</a:t>
            </a:r>
            <a:r>
              <a:rPr lang="fr-FR" sz="1200" kern="1200" dirty="0">
                <a:solidFill>
                  <a:schemeClr val="tx1"/>
                </a:solidFill>
                <a:effectLst/>
                <a:latin typeface="+mn-lt"/>
                <a:ea typeface="+mn-ea"/>
                <a:cs typeface="+mn-cs"/>
              </a:rPr>
              <a:t> (PNG formula) </a:t>
            </a:r>
          </a:p>
          <a:p>
            <a:pPr lvl="0"/>
            <a:r>
              <a:rPr lang="fr-FR" sz="1200" kern="1200" dirty="0" err="1">
                <a:solidFill>
                  <a:schemeClr val="tx1"/>
                </a:solidFill>
                <a:effectLst/>
                <a:latin typeface="+mn-lt"/>
                <a:ea typeface="+mn-ea"/>
                <a:cs typeface="+mn-cs"/>
              </a:rPr>
              <a:t>Nourishes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protects</a:t>
            </a:r>
            <a:r>
              <a:rPr lang="fr-FR" sz="1200" kern="1200" dirty="0">
                <a:solidFill>
                  <a:schemeClr val="tx1"/>
                </a:solidFill>
                <a:effectLst/>
                <a:latin typeface="+mn-lt"/>
                <a:ea typeface="+mn-ea"/>
                <a:cs typeface="+mn-cs"/>
              </a:rPr>
              <a:t> the skin </a:t>
            </a:r>
            <a:r>
              <a:rPr lang="fr-FR" sz="1200" kern="1200" dirty="0" err="1">
                <a:solidFill>
                  <a:schemeClr val="tx1"/>
                </a:solidFill>
                <a:effectLst/>
                <a:latin typeface="+mn-lt"/>
                <a:ea typeface="+mn-ea"/>
                <a:cs typeface="+mn-cs"/>
              </a:rPr>
              <a:t>against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daily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aggressions</a:t>
            </a:r>
            <a:r>
              <a:rPr lang="fr-FR" sz="1200" kern="1200" dirty="0">
                <a:solidFill>
                  <a:schemeClr val="tx1"/>
                </a:solidFill>
                <a:effectLst/>
                <a:latin typeface="+mn-lt"/>
                <a:ea typeface="+mn-ea"/>
                <a:cs typeface="+mn-cs"/>
              </a:rPr>
              <a:t> </a:t>
            </a:r>
          </a:p>
          <a:p>
            <a:pPr lvl="0"/>
            <a:r>
              <a:rPr lang="fr-FR" sz="1200" kern="1200" dirty="0">
                <a:solidFill>
                  <a:schemeClr val="tx1"/>
                </a:solidFill>
                <a:effectLst/>
                <a:latin typeface="+mn-lt"/>
                <a:ea typeface="+mn-ea"/>
                <a:cs typeface="+mn-cs"/>
              </a:rPr>
              <a:t>The skin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supple</a:t>
            </a:r>
            <a:r>
              <a:rPr lang="fr-FR" sz="1200" kern="1200" dirty="0">
                <a:solidFill>
                  <a:schemeClr val="tx1"/>
                </a:solidFill>
                <a:effectLst/>
                <a:latin typeface="+mn-lt"/>
                <a:ea typeface="+mn-ea"/>
                <a:cs typeface="+mn-cs"/>
              </a:rPr>
              <a:t>, radiant and </a:t>
            </a:r>
            <a:r>
              <a:rPr lang="fr-FR" sz="1200" kern="1200" dirty="0" err="1">
                <a:solidFill>
                  <a:schemeClr val="tx1"/>
                </a:solidFill>
                <a:effectLst/>
                <a:latin typeface="+mn-lt"/>
                <a:ea typeface="+mn-ea"/>
                <a:cs typeface="+mn-cs"/>
              </a:rPr>
              <a:t>comfortable</a:t>
            </a:r>
            <a:r>
              <a:rPr lang="fr-FR" sz="1200" kern="1200" dirty="0">
                <a:solidFill>
                  <a:schemeClr val="tx1"/>
                </a:solidFill>
                <a:effectLst/>
                <a:latin typeface="+mn-lt"/>
                <a:ea typeface="+mn-ea"/>
                <a:cs typeface="+mn-cs"/>
              </a:rPr>
              <a:t> </a:t>
            </a:r>
          </a:p>
          <a:p>
            <a:pPr lvl="0"/>
            <a:r>
              <a:rPr lang="fr-FR" sz="1200" kern="1200" dirty="0" err="1">
                <a:solidFill>
                  <a:schemeClr val="tx1"/>
                </a:solidFill>
                <a:effectLst/>
                <a:latin typeface="+mn-lt"/>
                <a:ea typeface="+mn-ea"/>
                <a:cs typeface="+mn-cs"/>
              </a:rPr>
              <a:t>Refines</a:t>
            </a:r>
            <a:r>
              <a:rPr lang="fr-FR" sz="1200" kern="1200" dirty="0">
                <a:solidFill>
                  <a:schemeClr val="tx1"/>
                </a:solidFill>
                <a:effectLst/>
                <a:latin typeface="+mn-lt"/>
                <a:ea typeface="+mn-ea"/>
                <a:cs typeface="+mn-cs"/>
              </a:rPr>
              <a:t> skin texture and </a:t>
            </a:r>
            <a:r>
              <a:rPr lang="fr-FR" sz="1200" kern="1200" dirty="0" err="1">
                <a:solidFill>
                  <a:schemeClr val="tx1"/>
                </a:solidFill>
                <a:effectLst/>
                <a:latin typeface="+mn-lt"/>
                <a:ea typeface="+mn-ea"/>
                <a:cs typeface="+mn-cs"/>
              </a:rPr>
              <a:t>tightens</a:t>
            </a:r>
            <a:r>
              <a:rPr lang="fr-FR" sz="1200" kern="1200" dirty="0">
                <a:solidFill>
                  <a:schemeClr val="tx1"/>
                </a:solidFill>
                <a:effectLst/>
                <a:latin typeface="+mn-lt"/>
                <a:ea typeface="+mn-ea"/>
                <a:cs typeface="+mn-cs"/>
              </a:rPr>
              <a:t> pores (PNG formula)</a:t>
            </a:r>
          </a:p>
          <a:p>
            <a:pPr lvl="0"/>
            <a:r>
              <a:rPr lang="fr-FR" sz="1200" kern="1200" dirty="0" err="1">
                <a:solidFill>
                  <a:schemeClr val="tx1"/>
                </a:solidFill>
                <a:effectLst/>
                <a:latin typeface="+mn-lt"/>
                <a:ea typeface="+mn-ea"/>
                <a:cs typeface="+mn-cs"/>
              </a:rPr>
              <a:t>Energizes</a:t>
            </a:r>
            <a:r>
              <a:rPr lang="fr-FR" sz="1200" kern="1200" dirty="0">
                <a:solidFill>
                  <a:schemeClr val="tx1"/>
                </a:solidFill>
                <a:effectLst/>
                <a:latin typeface="+mn-lt"/>
                <a:ea typeface="+mn-ea"/>
                <a:cs typeface="+mn-cs"/>
              </a:rPr>
              <a:t> skin </a:t>
            </a:r>
            <a:r>
              <a:rPr lang="fr-FR" sz="1200" kern="1200" dirty="0" err="1">
                <a:solidFill>
                  <a:schemeClr val="tx1"/>
                </a:solidFill>
                <a:effectLst/>
                <a:latin typeface="+mn-lt"/>
                <a:ea typeface="+mn-ea"/>
                <a:cs typeface="+mn-cs"/>
              </a:rPr>
              <a:t>lacking</a:t>
            </a:r>
            <a:r>
              <a:rPr lang="fr-FR" sz="1200" kern="1200" dirty="0">
                <a:solidFill>
                  <a:schemeClr val="tx1"/>
                </a:solidFill>
                <a:effectLst/>
                <a:latin typeface="+mn-lt"/>
                <a:ea typeface="+mn-ea"/>
                <a:cs typeface="+mn-cs"/>
              </a:rPr>
              <a:t> radiance </a:t>
            </a:r>
            <a:r>
              <a:rPr lang="fr-FR" sz="1200" kern="1200" dirty="0" err="1">
                <a:solidFill>
                  <a:schemeClr val="tx1"/>
                </a:solidFill>
                <a:effectLst/>
                <a:latin typeface="+mn-lt"/>
                <a:ea typeface="+mn-ea"/>
                <a:cs typeface="+mn-cs"/>
              </a:rPr>
              <a:t>through</a:t>
            </a:r>
            <a:r>
              <a:rPr lang="fr-FR" sz="1200" kern="1200" dirty="0">
                <a:solidFill>
                  <a:schemeClr val="tx1"/>
                </a:solidFill>
                <a:effectLst/>
                <a:latin typeface="+mn-lt"/>
                <a:ea typeface="+mn-ea"/>
                <a:cs typeface="+mn-cs"/>
              </a:rPr>
              <a:t> the action of </a:t>
            </a:r>
            <a:r>
              <a:rPr lang="fr-FR" sz="1200" kern="1200" dirty="0" err="1">
                <a:solidFill>
                  <a:schemeClr val="tx1"/>
                </a:solidFill>
                <a:effectLst/>
                <a:latin typeface="+mn-lt"/>
                <a:ea typeface="+mn-ea"/>
                <a:cs typeface="+mn-cs"/>
              </a:rPr>
              <a:t>vitamin</a:t>
            </a:r>
            <a:r>
              <a:rPr lang="fr-FR" sz="1200" kern="1200" dirty="0">
                <a:solidFill>
                  <a:schemeClr val="tx1"/>
                </a:solidFill>
                <a:effectLst/>
                <a:latin typeface="+mn-lt"/>
                <a:ea typeface="+mn-ea"/>
                <a:cs typeface="+mn-cs"/>
              </a:rPr>
              <a:t> C</a:t>
            </a:r>
          </a:p>
          <a:p>
            <a:pPr lvl="0"/>
            <a:r>
              <a:rPr lang="fr-FR" sz="1200" kern="1200" dirty="0" err="1">
                <a:solidFill>
                  <a:schemeClr val="tx1"/>
                </a:solidFill>
                <a:effectLst/>
                <a:latin typeface="+mn-lt"/>
                <a:ea typeface="+mn-ea"/>
                <a:cs typeface="+mn-cs"/>
              </a:rPr>
              <a:t>Nourished</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comfortable</a:t>
            </a:r>
            <a:r>
              <a:rPr lang="fr-FR" sz="1200" kern="1200" dirty="0">
                <a:solidFill>
                  <a:schemeClr val="tx1"/>
                </a:solidFill>
                <a:effectLst/>
                <a:latin typeface="+mn-lt"/>
                <a:ea typeface="+mn-ea"/>
                <a:cs typeface="+mn-cs"/>
              </a:rPr>
              <a:t> skin: 76%* (Self-</a:t>
            </a:r>
            <a:r>
              <a:rPr lang="fr-FR" sz="1200" kern="1200" dirty="0" err="1">
                <a:solidFill>
                  <a:schemeClr val="tx1"/>
                </a:solidFill>
                <a:effectLst/>
                <a:latin typeface="+mn-lt"/>
                <a:ea typeface="+mn-ea"/>
                <a:cs typeface="+mn-cs"/>
              </a:rPr>
              <a:t>assessment</a:t>
            </a:r>
            <a:r>
              <a:rPr lang="fr-FR" sz="1200" kern="1200" dirty="0">
                <a:solidFill>
                  <a:schemeClr val="tx1"/>
                </a:solidFill>
                <a:effectLst/>
                <a:latin typeface="+mn-lt"/>
                <a:ea typeface="+mn-ea"/>
                <a:cs typeface="+mn-cs"/>
              </a:rPr>
              <a:t> - </a:t>
            </a:r>
            <a:r>
              <a:rPr lang="fr-FR" sz="1200" kern="1200" dirty="0" err="1">
                <a:solidFill>
                  <a:schemeClr val="tx1"/>
                </a:solidFill>
                <a:effectLst/>
                <a:latin typeface="+mn-lt"/>
                <a:ea typeface="+mn-ea"/>
                <a:cs typeface="+mn-cs"/>
              </a:rPr>
              <a:t>Clinical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study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21 </a:t>
            </a:r>
            <a:r>
              <a:rPr lang="fr-FR" sz="1200" kern="1200" dirty="0" err="1">
                <a:solidFill>
                  <a:schemeClr val="tx1"/>
                </a:solidFill>
                <a:effectLst/>
                <a:latin typeface="+mn-lt"/>
                <a:ea typeface="+mn-ea"/>
                <a:cs typeface="+mn-cs"/>
              </a:rPr>
              <a:t>women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aged</a:t>
            </a:r>
            <a:r>
              <a:rPr lang="fr-FR" sz="1200" kern="1200" dirty="0">
                <a:solidFill>
                  <a:schemeClr val="tx1"/>
                </a:solidFill>
                <a:effectLst/>
                <a:latin typeface="+mn-lt"/>
                <a:ea typeface="+mn-ea"/>
                <a:cs typeface="+mn-cs"/>
              </a:rPr>
              <a:t> 30 to 60, all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dry skin. Application </a:t>
            </a:r>
            <a:r>
              <a:rPr lang="fr-FR" sz="1200" kern="1200" dirty="0" err="1">
                <a:solidFill>
                  <a:schemeClr val="tx1"/>
                </a:solidFill>
                <a:effectLst/>
                <a:latin typeface="+mn-lt"/>
                <a:ea typeface="+mn-ea"/>
                <a:cs typeface="+mn-cs"/>
              </a:rPr>
              <a:t>twice</a:t>
            </a:r>
            <a:r>
              <a:rPr lang="fr-FR" sz="1200" kern="1200" dirty="0">
                <a:solidFill>
                  <a:schemeClr val="tx1"/>
                </a:solidFill>
                <a:effectLst/>
                <a:latin typeface="+mn-lt"/>
                <a:ea typeface="+mn-ea"/>
                <a:cs typeface="+mn-cs"/>
              </a:rPr>
              <a:t> a </a:t>
            </a:r>
            <a:r>
              <a:rPr lang="fr-FR" sz="1200" kern="1200" dirty="0" err="1">
                <a:solidFill>
                  <a:schemeClr val="tx1"/>
                </a:solidFill>
                <a:effectLst/>
                <a:latin typeface="+mn-lt"/>
                <a:ea typeface="+mn-ea"/>
                <a:cs typeface="+mn-cs"/>
              </a:rPr>
              <a:t>day</a:t>
            </a:r>
            <a:r>
              <a:rPr lang="fr-FR" sz="1200" kern="1200" dirty="0">
                <a:solidFill>
                  <a:schemeClr val="tx1"/>
                </a:solidFill>
                <a:effectLst/>
                <a:latin typeface="+mn-lt"/>
                <a:ea typeface="+mn-ea"/>
                <a:cs typeface="+mn-cs"/>
              </a:rPr>
              <a:t> for 4 </a:t>
            </a:r>
            <a:r>
              <a:rPr lang="fr-FR" sz="1200" kern="1200" dirty="0" err="1">
                <a:solidFill>
                  <a:schemeClr val="tx1"/>
                </a:solidFill>
                <a:effectLst/>
                <a:latin typeface="+mn-lt"/>
                <a:ea typeface="+mn-ea"/>
                <a:cs typeface="+mn-cs"/>
              </a:rPr>
              <a:t>weeks</a:t>
            </a:r>
            <a:r>
              <a:rPr lang="fr-FR" sz="1200" kern="1200" dirty="0">
                <a:solidFill>
                  <a:schemeClr val="tx1"/>
                </a:solidFill>
                <a:effectLst/>
                <a:latin typeface="+mn-lt"/>
                <a:ea typeface="+mn-ea"/>
                <a:cs typeface="+mn-cs"/>
              </a:rPr>
              <a:t> of the PS formula)</a:t>
            </a:r>
          </a:p>
          <a:p>
            <a:pPr lvl="0"/>
            <a:r>
              <a:rPr lang="fr-FR" sz="1200" kern="1200" dirty="0" err="1">
                <a:solidFill>
                  <a:schemeClr val="tx1"/>
                </a:solidFill>
                <a:effectLst/>
                <a:latin typeface="+mn-lt"/>
                <a:ea typeface="+mn-ea"/>
                <a:cs typeface="+mn-cs"/>
              </a:rPr>
              <a:t>Luminous</a:t>
            </a:r>
            <a:r>
              <a:rPr lang="fr-FR" sz="1200" kern="1200" dirty="0">
                <a:solidFill>
                  <a:schemeClr val="tx1"/>
                </a:solidFill>
                <a:effectLst/>
                <a:latin typeface="+mn-lt"/>
                <a:ea typeface="+mn-ea"/>
                <a:cs typeface="+mn-cs"/>
              </a:rPr>
              <a:t> complexion: 70%** (Self-</a:t>
            </a:r>
            <a:r>
              <a:rPr lang="fr-FR" sz="1200" kern="1200" dirty="0" err="1">
                <a:solidFill>
                  <a:schemeClr val="tx1"/>
                </a:solidFill>
                <a:effectLst/>
                <a:latin typeface="+mn-lt"/>
                <a:ea typeface="+mn-ea"/>
                <a:cs typeface="+mn-cs"/>
              </a:rPr>
              <a:t>assessment</a:t>
            </a:r>
            <a:r>
              <a:rPr lang="fr-FR" sz="1200" kern="1200" dirty="0">
                <a:solidFill>
                  <a:schemeClr val="tx1"/>
                </a:solidFill>
                <a:effectLst/>
                <a:latin typeface="+mn-lt"/>
                <a:ea typeface="+mn-ea"/>
                <a:cs typeface="+mn-cs"/>
              </a:rPr>
              <a:t> - </a:t>
            </a:r>
            <a:r>
              <a:rPr lang="fr-FR" sz="1200" kern="1200" dirty="0" err="1">
                <a:solidFill>
                  <a:schemeClr val="tx1"/>
                </a:solidFill>
                <a:effectLst/>
                <a:latin typeface="+mn-lt"/>
                <a:ea typeface="+mn-ea"/>
                <a:cs typeface="+mn-cs"/>
              </a:rPr>
              <a:t>Clinical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study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20 </a:t>
            </a:r>
            <a:r>
              <a:rPr lang="fr-FR" sz="1200" kern="1200" dirty="0" err="1">
                <a:solidFill>
                  <a:schemeClr val="tx1"/>
                </a:solidFill>
                <a:effectLst/>
                <a:latin typeface="+mn-lt"/>
                <a:ea typeface="+mn-ea"/>
                <a:cs typeface="+mn-cs"/>
              </a:rPr>
              <a:t>women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aged</a:t>
            </a:r>
            <a:r>
              <a:rPr lang="fr-FR" sz="1200" kern="1200" dirty="0">
                <a:solidFill>
                  <a:schemeClr val="tx1"/>
                </a:solidFill>
                <a:effectLst/>
                <a:latin typeface="+mn-lt"/>
                <a:ea typeface="+mn-ea"/>
                <a:cs typeface="+mn-cs"/>
              </a:rPr>
              <a:t> 30 to 61, all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oily</a:t>
            </a:r>
            <a:r>
              <a:rPr lang="fr-FR" sz="1200" kern="1200" dirty="0">
                <a:solidFill>
                  <a:schemeClr val="tx1"/>
                </a:solidFill>
                <a:effectLst/>
                <a:latin typeface="+mn-lt"/>
                <a:ea typeface="+mn-ea"/>
                <a:cs typeface="+mn-cs"/>
              </a:rPr>
              <a:t> combination skin. Application </a:t>
            </a:r>
            <a:r>
              <a:rPr lang="fr-FR" sz="1200" kern="1200" dirty="0" err="1">
                <a:solidFill>
                  <a:schemeClr val="tx1"/>
                </a:solidFill>
                <a:effectLst/>
                <a:latin typeface="+mn-lt"/>
                <a:ea typeface="+mn-ea"/>
                <a:cs typeface="+mn-cs"/>
              </a:rPr>
              <a:t>twice</a:t>
            </a:r>
            <a:r>
              <a:rPr lang="fr-FR" sz="1200" kern="1200" dirty="0">
                <a:solidFill>
                  <a:schemeClr val="tx1"/>
                </a:solidFill>
                <a:effectLst/>
                <a:latin typeface="+mn-lt"/>
                <a:ea typeface="+mn-ea"/>
                <a:cs typeface="+mn-cs"/>
              </a:rPr>
              <a:t> a </a:t>
            </a:r>
            <a:r>
              <a:rPr lang="fr-FR" sz="1200" kern="1200" dirty="0" err="1">
                <a:solidFill>
                  <a:schemeClr val="tx1"/>
                </a:solidFill>
                <a:effectLst/>
                <a:latin typeface="+mn-lt"/>
                <a:ea typeface="+mn-ea"/>
                <a:cs typeface="+mn-cs"/>
              </a:rPr>
              <a:t>day</a:t>
            </a:r>
            <a:r>
              <a:rPr lang="fr-FR" sz="1200" kern="1200" dirty="0">
                <a:solidFill>
                  <a:schemeClr val="tx1"/>
                </a:solidFill>
                <a:effectLst/>
                <a:latin typeface="+mn-lt"/>
                <a:ea typeface="+mn-ea"/>
                <a:cs typeface="+mn-cs"/>
              </a:rPr>
              <a:t> for 4 </a:t>
            </a:r>
            <a:r>
              <a:rPr lang="fr-FR" sz="1200" kern="1200" dirty="0" err="1">
                <a:solidFill>
                  <a:schemeClr val="tx1"/>
                </a:solidFill>
                <a:effectLst/>
                <a:latin typeface="+mn-lt"/>
                <a:ea typeface="+mn-ea"/>
                <a:cs typeface="+mn-cs"/>
              </a:rPr>
              <a:t>weeks</a:t>
            </a:r>
            <a:r>
              <a:rPr lang="fr-FR" sz="1200" kern="1200" dirty="0">
                <a:solidFill>
                  <a:schemeClr val="tx1"/>
                </a:solidFill>
                <a:effectLst/>
                <a:latin typeface="+mn-lt"/>
                <a:ea typeface="+mn-ea"/>
                <a:cs typeface="+mn-cs"/>
              </a:rPr>
              <a:t> of the PNG formula)</a:t>
            </a:r>
          </a:p>
          <a:p>
            <a:endParaRPr lang="fr-FR" b="0" i="1" u="none" dirty="0">
              <a:solidFill>
                <a:srgbClr val="FF0000"/>
              </a:solidFill>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748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Forms an anti-aggression shield (Pollution – UV* – Blue light)</a:t>
            </a:r>
          </a:p>
          <a:p>
            <a:r>
              <a:rPr lang="en-US" dirty="0"/>
              <a:t>Boosts the skin's self-defense systems</a:t>
            </a:r>
          </a:p>
          <a:p>
            <a:r>
              <a:rPr lang="en-US" dirty="0"/>
              <a:t>Soothes and moisturizes</a:t>
            </a:r>
          </a:p>
          <a:p>
            <a:r>
              <a:rPr lang="en-US" dirty="0"/>
              <a:t>Fixes make-up all day long</a:t>
            </a:r>
          </a:p>
          <a:p>
            <a:endParaRPr lang="fr-FR" dirty="0"/>
          </a:p>
          <a:p>
            <a:r>
              <a:rPr lang="en-US" dirty="0"/>
              <a:t>99% of ingredients of natural origin</a:t>
            </a:r>
          </a:p>
          <a:p>
            <a:r>
              <a:rPr lang="en-US" dirty="0"/>
              <a:t>Texture suitable for all skin types, even sensitive</a:t>
            </a:r>
          </a:p>
          <a:p>
            <a:endParaRPr lang="fr-FR" dirty="0"/>
          </a:p>
        </p:txBody>
      </p:sp>
      <p:sp>
        <p:nvSpPr>
          <p:cNvPr id="4" name="Espace réservé du numéro de diapositive 3"/>
          <p:cNvSpPr>
            <a:spLocks noGrp="1"/>
          </p:cNvSpPr>
          <p:nvPr>
            <p:ph type="sldNum" sz="quarter" idx="5"/>
          </p:nvPr>
        </p:nvSpPr>
        <p:spPr/>
        <p:txBody>
          <a:bodyPr/>
          <a:lstStyle/>
          <a:p>
            <a:fld id="{403F1F5A-3C0B-489C-931A-7874617FC0CA}" type="slidenum">
              <a:rPr lang="fr-FR" smtClean="0"/>
              <a:pPr/>
              <a:t>12</a:t>
            </a:fld>
            <a:endParaRPr lang="fr-FR"/>
          </a:p>
        </p:txBody>
      </p:sp>
    </p:spTree>
    <p:extLst>
      <p:ext uri="{BB962C8B-B14F-4D97-AF65-F5344CB8AC3E}">
        <p14:creationId xmlns:p14="http://schemas.microsoft.com/office/powerpoint/2010/main" val="1411272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883493">
              <a:defRPr/>
            </a:pPr>
            <a:r>
              <a:rPr lang="en-US" baseline="0" dirty="0"/>
              <a:t>You all know it by now, our previous launch, the SERUM C20 will help fight the signs of aging, pigment spots and bring radiance. Once again, followed by the mist, we obtain an ideal routine to protect the skin while optimizing its radiance.</a:t>
            </a:r>
          </a:p>
          <a:p>
            <a:pPr defTabSz="883493">
              <a:defRPr/>
            </a:pPr>
            <a:endParaRPr lang="en-US" baseline="0" dirty="0"/>
          </a:p>
          <a:p>
            <a:pPr defTabSz="883493">
              <a:defRPr/>
            </a:pPr>
            <a:r>
              <a:rPr lang="en-US" baseline="0" dirty="0"/>
              <a:t>we think to protect the skin of the sun with the </a:t>
            </a:r>
            <a:r>
              <a:rPr lang="en-US" baseline="0" dirty="0" err="1"/>
              <a:t>spf</a:t>
            </a:r>
            <a:r>
              <a:rPr lang="en-US" baseline="0" dirty="0"/>
              <a:t> 50 before misting the mist </a:t>
            </a:r>
            <a:endParaRPr lang="fr-FR" baseline="0" dirty="0"/>
          </a:p>
          <a:p>
            <a:pPr defTabSz="883493">
              <a:defRPr/>
            </a:pPr>
            <a:endParaRPr lang="fr-FR" baseline="0"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15</a:t>
            </a:fld>
            <a:endParaRPr lang="fr-FR"/>
          </a:p>
        </p:txBody>
      </p:sp>
    </p:spTree>
    <p:extLst>
      <p:ext uri="{BB962C8B-B14F-4D97-AF65-F5344CB8AC3E}">
        <p14:creationId xmlns:p14="http://schemas.microsoft.com/office/powerpoint/2010/main" val="1636252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PHYTO 58 PS/PNG</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Description</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Say </a:t>
            </a:r>
            <a:r>
              <a:rPr lang="fr-FR" sz="1200" kern="1200" dirty="0" err="1">
                <a:solidFill>
                  <a:schemeClr val="tx1"/>
                </a:solidFill>
                <a:effectLst/>
                <a:latin typeface="+mn-lt"/>
                <a:ea typeface="+mn-ea"/>
                <a:cs typeface="+mn-cs"/>
              </a:rPr>
              <a:t>goodbye</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grey</a:t>
            </a:r>
            <a:r>
              <a:rPr lang="fr-FR" sz="1200" kern="1200" dirty="0">
                <a:solidFill>
                  <a:schemeClr val="tx1"/>
                </a:solidFill>
                <a:effectLst/>
                <a:latin typeface="+mn-lt"/>
                <a:ea typeface="+mn-ea"/>
                <a:cs typeface="+mn-cs"/>
              </a:rPr>
              <a:t> skin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Phyto 58 face </a:t>
            </a:r>
            <a:r>
              <a:rPr lang="fr-FR" sz="1200" kern="1200" dirty="0" err="1">
                <a:solidFill>
                  <a:schemeClr val="tx1"/>
                </a:solidFill>
                <a:effectLst/>
                <a:latin typeface="+mn-lt"/>
                <a:ea typeface="+mn-ea"/>
                <a:cs typeface="+mn-cs"/>
              </a:rPr>
              <a:t>cream</a:t>
            </a:r>
            <a:r>
              <a:rPr lang="fr-FR" sz="1200" kern="1200" dirty="0">
                <a:solidFill>
                  <a:schemeClr val="tx1"/>
                </a:solidFill>
                <a:effectLst/>
                <a:latin typeface="+mn-lt"/>
                <a:ea typeface="+mn-ea"/>
                <a:cs typeface="+mn-cs"/>
              </a:rPr>
              <a:t>. A </a:t>
            </a:r>
            <a:r>
              <a:rPr lang="fr-FR" sz="1200" kern="1200" dirty="0" err="1">
                <a:solidFill>
                  <a:schemeClr val="tx1"/>
                </a:solidFill>
                <a:effectLst/>
                <a:latin typeface="+mn-lt"/>
                <a:ea typeface="+mn-ea"/>
                <a:cs typeface="+mn-cs"/>
              </a:rPr>
              <a:t>concentrate</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rosemary</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sweet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almond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oil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that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incredibly</a:t>
            </a:r>
            <a:r>
              <a:rPr lang="fr-FR" sz="1200" kern="1200" dirty="0">
                <a:solidFill>
                  <a:schemeClr val="tx1"/>
                </a:solidFill>
                <a:effectLst/>
                <a:latin typeface="+mn-lt"/>
                <a:ea typeface="+mn-ea"/>
                <a:cs typeface="+mn-cs"/>
              </a:rPr>
              <a:t> effective! This night </a:t>
            </a:r>
            <a:r>
              <a:rPr lang="fr-FR" sz="1200" kern="1200" dirty="0" err="1">
                <a:solidFill>
                  <a:schemeClr val="tx1"/>
                </a:solidFill>
                <a:effectLst/>
                <a:latin typeface="+mn-lt"/>
                <a:ea typeface="+mn-ea"/>
                <a:cs typeface="+mn-cs"/>
              </a:rPr>
              <a:t>treatment</a:t>
            </a:r>
            <a:r>
              <a:rPr lang="fr-FR" sz="1200" kern="1200" dirty="0">
                <a:solidFill>
                  <a:schemeClr val="tx1"/>
                </a:solidFill>
                <a:effectLst/>
                <a:latin typeface="+mn-lt"/>
                <a:ea typeface="+mn-ea"/>
                <a:cs typeface="+mn-cs"/>
              </a:rPr>
              <a:t> restores </a:t>
            </a:r>
            <a:r>
              <a:rPr lang="fr-FR" sz="1200" kern="1200" dirty="0" err="1">
                <a:solidFill>
                  <a:schemeClr val="tx1"/>
                </a:solidFill>
                <a:effectLst/>
                <a:latin typeface="+mn-lt"/>
                <a:ea typeface="+mn-ea"/>
                <a:cs typeface="+mn-cs"/>
              </a:rPr>
              <a:t>vitality</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dull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asphyxiated</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tired</a:t>
            </a:r>
            <a:r>
              <a:rPr lang="fr-FR" sz="1200" kern="1200" dirty="0">
                <a:solidFill>
                  <a:schemeClr val="tx1"/>
                </a:solidFill>
                <a:effectLst/>
                <a:latin typeface="+mn-lt"/>
                <a:ea typeface="+mn-ea"/>
                <a:cs typeface="+mn-cs"/>
              </a:rPr>
              <a:t> skin. </a:t>
            </a:r>
            <a:r>
              <a:rPr lang="fr-FR" sz="1200" kern="1200" dirty="0" err="1">
                <a:solidFill>
                  <a:schemeClr val="tx1"/>
                </a:solidFill>
                <a:effectLst/>
                <a:latin typeface="+mn-lt"/>
                <a:ea typeface="+mn-ea"/>
                <a:cs typeface="+mn-cs"/>
              </a:rPr>
              <a:t>Thanks</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its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regenerating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detoxifying</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revitalizing</a:t>
            </a:r>
            <a:r>
              <a:rPr lang="fr-FR" sz="1200" kern="1200" dirty="0">
                <a:solidFill>
                  <a:schemeClr val="tx1"/>
                </a:solidFill>
                <a:effectLst/>
                <a:latin typeface="+mn-lt"/>
                <a:ea typeface="+mn-ea"/>
                <a:cs typeface="+mn-cs"/>
              </a:rPr>
              <a:t> active </a:t>
            </a:r>
            <a:r>
              <a:rPr lang="fr-FR" sz="1200" kern="1200" dirty="0" err="1">
                <a:solidFill>
                  <a:schemeClr val="tx1"/>
                </a:solidFill>
                <a:effectLst/>
                <a:latin typeface="+mn-lt"/>
                <a:ea typeface="+mn-ea"/>
                <a:cs typeface="+mn-cs"/>
              </a:rPr>
              <a:t>ingredients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tones</a:t>
            </a:r>
            <a:r>
              <a:rPr lang="fr-FR" sz="1200" kern="1200" dirty="0">
                <a:solidFill>
                  <a:schemeClr val="tx1"/>
                </a:solidFill>
                <a:effectLst/>
                <a:latin typeface="+mn-lt"/>
                <a:ea typeface="+mn-ea"/>
                <a:cs typeface="+mn-cs"/>
              </a:rPr>
              <a:t> the skin, </a:t>
            </a:r>
            <a:r>
              <a:rPr lang="fr-FR" sz="1200" kern="1200" dirty="0" err="1">
                <a:solidFill>
                  <a:schemeClr val="tx1"/>
                </a:solidFill>
                <a:effectLst/>
                <a:latin typeface="+mn-lt"/>
                <a:ea typeface="+mn-ea"/>
                <a:cs typeface="+mn-cs"/>
              </a:rPr>
              <a:t>tightens</a:t>
            </a:r>
            <a:r>
              <a:rPr lang="fr-FR" sz="1200" kern="1200" dirty="0">
                <a:solidFill>
                  <a:schemeClr val="tx1"/>
                </a:solidFill>
                <a:effectLst/>
                <a:latin typeface="+mn-lt"/>
                <a:ea typeface="+mn-ea"/>
                <a:cs typeface="+mn-cs"/>
              </a:rPr>
              <a:t> the pores, </a:t>
            </a:r>
            <a:r>
              <a:rPr lang="fr-FR" sz="1200" kern="1200" dirty="0" err="1">
                <a:solidFill>
                  <a:schemeClr val="tx1"/>
                </a:solidFill>
                <a:effectLst/>
                <a:latin typeface="+mn-lt"/>
                <a:ea typeface="+mn-ea"/>
                <a:cs typeface="+mn-cs"/>
              </a:rPr>
              <a:t>evens</a:t>
            </a:r>
            <a:r>
              <a:rPr lang="fr-FR" sz="1200" kern="1200" dirty="0">
                <a:solidFill>
                  <a:schemeClr val="tx1"/>
                </a:solidFill>
                <a:effectLst/>
                <a:latin typeface="+mn-lt"/>
                <a:ea typeface="+mn-ea"/>
                <a:cs typeface="+mn-cs"/>
              </a:rPr>
              <a:t> out and </a:t>
            </a:r>
            <a:r>
              <a:rPr lang="fr-FR" sz="1200" kern="1200" dirty="0" err="1">
                <a:solidFill>
                  <a:schemeClr val="tx1"/>
                </a:solidFill>
                <a:effectLst/>
                <a:latin typeface="+mn-lt"/>
                <a:ea typeface="+mn-ea"/>
                <a:cs typeface="+mn-cs"/>
              </a:rPr>
              <a:t>brightens</a:t>
            </a:r>
            <a:r>
              <a:rPr lang="fr-FR" sz="1200" kern="1200" dirty="0">
                <a:solidFill>
                  <a:schemeClr val="tx1"/>
                </a:solidFill>
                <a:effectLst/>
                <a:latin typeface="+mn-lt"/>
                <a:ea typeface="+mn-ea"/>
                <a:cs typeface="+mn-cs"/>
              </a:rPr>
              <a:t> the complexion. </a:t>
            </a:r>
            <a:r>
              <a:rPr lang="fr-FR" sz="1200" kern="1200" dirty="0" err="1">
                <a:solidFill>
                  <a:schemeClr val="tx1"/>
                </a:solidFill>
                <a:effectLst/>
                <a:latin typeface="+mn-lt"/>
                <a:ea typeface="+mn-ea"/>
                <a:cs typeface="+mn-cs"/>
              </a:rPr>
              <a:t>Enriched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nutritive </a:t>
            </a:r>
            <a:r>
              <a:rPr lang="fr-FR" sz="1200" kern="1200" dirty="0" err="1">
                <a:solidFill>
                  <a:schemeClr val="tx1"/>
                </a:solidFill>
                <a:effectLst/>
                <a:latin typeface="+mn-lt"/>
                <a:ea typeface="+mn-ea"/>
                <a:cs typeface="+mn-cs"/>
              </a:rPr>
              <a:t>oils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vitamins</a:t>
            </a:r>
            <a:r>
              <a:rPr lang="fr-FR" sz="1200" kern="1200" dirty="0">
                <a:solidFill>
                  <a:schemeClr val="tx1"/>
                </a:solidFill>
                <a:effectLst/>
                <a:latin typeface="+mn-lt"/>
                <a:ea typeface="+mn-ea"/>
                <a:cs typeface="+mn-cs"/>
              </a:rPr>
              <a:t> A, E, F, </a:t>
            </a:r>
            <a:r>
              <a:rPr lang="fr-FR" sz="1200" kern="1200" dirty="0" err="1">
                <a:solidFill>
                  <a:schemeClr val="tx1"/>
                </a:solidFill>
                <a:effectLst/>
                <a:latin typeface="+mn-lt"/>
                <a:ea typeface="+mn-ea"/>
                <a:cs typeface="+mn-cs"/>
              </a:rPr>
              <a:t>it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will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quickly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become</a:t>
            </a:r>
            <a:r>
              <a:rPr lang="fr-FR" sz="1200" kern="1200" dirty="0">
                <a:solidFill>
                  <a:schemeClr val="tx1"/>
                </a:solidFill>
                <a:effectLst/>
                <a:latin typeface="+mn-lt"/>
                <a:ea typeface="+mn-ea"/>
                <a:cs typeface="+mn-cs"/>
              </a:rPr>
              <a:t> one of </a:t>
            </a:r>
            <a:r>
              <a:rPr lang="fr-FR" sz="1200" kern="1200" dirty="0" err="1">
                <a:solidFill>
                  <a:schemeClr val="tx1"/>
                </a:solidFill>
                <a:effectLst/>
                <a:latin typeface="+mn-lt"/>
                <a:ea typeface="+mn-ea"/>
                <a:cs typeface="+mn-cs"/>
              </a:rPr>
              <a:t>your</a:t>
            </a:r>
            <a:r>
              <a:rPr lang="fr-FR" sz="1200" kern="1200" dirty="0">
                <a:solidFill>
                  <a:schemeClr val="tx1"/>
                </a:solidFill>
                <a:effectLst/>
                <a:latin typeface="+mn-lt"/>
                <a:ea typeface="+mn-ea"/>
                <a:cs typeface="+mn-cs"/>
              </a:rPr>
              <a:t> favorite </a:t>
            </a:r>
            <a:r>
              <a:rPr lang="fr-FR" sz="1200" kern="1200" dirty="0" err="1">
                <a:solidFill>
                  <a:schemeClr val="tx1"/>
                </a:solidFill>
                <a:effectLst/>
                <a:latin typeface="+mn-lt"/>
                <a:ea typeface="+mn-ea"/>
                <a:cs typeface="+mn-cs"/>
              </a:rPr>
              <a:t>aromatic</a:t>
            </a:r>
            <a:r>
              <a:rPr lang="fr-FR" sz="1200" kern="1200" dirty="0">
                <a:solidFill>
                  <a:schemeClr val="tx1"/>
                </a:solidFill>
                <a:effectLst/>
                <a:latin typeface="+mn-lt"/>
                <a:ea typeface="+mn-ea"/>
                <a:cs typeface="+mn-cs"/>
              </a:rPr>
              <a:t> care! </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Promise</a:t>
            </a:r>
            <a:endParaRPr lang="fr-FR" sz="1200" kern="1200" dirty="0">
              <a:solidFill>
                <a:schemeClr val="tx1"/>
              </a:solidFill>
              <a:effectLst/>
              <a:latin typeface="+mn-lt"/>
              <a:ea typeface="+mn-ea"/>
              <a:cs typeface="+mn-cs"/>
            </a:endParaRPr>
          </a:p>
          <a:p>
            <a:r>
              <a:rPr lang="fr-FR" sz="1200" kern="1200" dirty="0" err="1">
                <a:solidFill>
                  <a:schemeClr val="tx1"/>
                </a:solidFill>
                <a:effectLst/>
                <a:latin typeface="+mn-lt"/>
                <a:ea typeface="+mn-ea"/>
                <a:cs typeface="+mn-cs"/>
              </a:rPr>
              <a:t>Revitalizing</a:t>
            </a:r>
            <a:r>
              <a:rPr lang="fr-FR" sz="1200" kern="1200" dirty="0">
                <a:solidFill>
                  <a:schemeClr val="tx1"/>
                </a:solidFill>
                <a:effectLst/>
                <a:latin typeface="+mn-lt"/>
                <a:ea typeface="+mn-ea"/>
                <a:cs typeface="+mn-cs"/>
              </a:rPr>
              <a:t> night care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a </a:t>
            </a:r>
            <a:r>
              <a:rPr lang="fr-FR" sz="1200" kern="1200" dirty="0" err="1">
                <a:solidFill>
                  <a:schemeClr val="tx1"/>
                </a:solidFill>
                <a:effectLst/>
                <a:latin typeface="+mn-lt"/>
                <a:ea typeface="+mn-ea"/>
                <a:cs typeface="+mn-cs"/>
              </a:rPr>
              <a:t>guaranteed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glow</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effect</a:t>
            </a:r>
            <a:r>
              <a:rPr lang="fr-FR" sz="1200" kern="1200" dirty="0">
                <a:solidFill>
                  <a:schemeClr val="tx1"/>
                </a:solidFill>
                <a:effectLst/>
                <a:latin typeface="+mn-lt"/>
                <a:ea typeface="+mn-ea"/>
                <a:cs typeface="+mn-cs"/>
              </a:rPr>
              <a:t> for </a:t>
            </a:r>
            <a:r>
              <a:rPr lang="fr-FR" sz="1200" kern="1200" dirty="0" err="1">
                <a:solidFill>
                  <a:schemeClr val="tx1"/>
                </a:solidFill>
                <a:effectLst/>
                <a:latin typeface="+mn-lt"/>
                <a:ea typeface="+mn-ea"/>
                <a:cs typeface="+mn-cs"/>
              </a:rPr>
              <a:t>dull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asphyxiated</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tired</a:t>
            </a:r>
            <a:r>
              <a:rPr lang="fr-FR" sz="1200" kern="1200" dirty="0">
                <a:solidFill>
                  <a:schemeClr val="tx1"/>
                </a:solidFill>
                <a:effectLst/>
                <a:latin typeface="+mn-lt"/>
                <a:ea typeface="+mn-ea"/>
                <a:cs typeface="+mn-cs"/>
              </a:rPr>
              <a:t> skin</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For </a:t>
            </a:r>
            <a:r>
              <a:rPr lang="fr-FR" sz="1200" u="sng" kern="1200" dirty="0" err="1">
                <a:solidFill>
                  <a:schemeClr val="tx1"/>
                </a:solidFill>
                <a:effectLst/>
                <a:latin typeface="+mn-lt"/>
                <a:ea typeface="+mn-ea"/>
                <a:cs typeface="+mn-cs"/>
              </a:rPr>
              <a:t>whom</a:t>
            </a:r>
            <a:r>
              <a:rPr lang="fr-FR" sz="1200" u="sng" kern="1200" dirty="0">
                <a:solidFill>
                  <a:schemeClr val="tx1"/>
                </a:solidFill>
                <a:effectLst/>
                <a:latin typeface="+mn-lt"/>
                <a:ea typeface="+mn-ea"/>
                <a:cs typeface="+mn-cs"/>
              </a:rPr>
              <a:t>?</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All skin types</a:t>
            </a:r>
          </a:p>
          <a:p>
            <a:r>
              <a:rPr lang="fr-FR" sz="1200" kern="1200" dirty="0" err="1">
                <a:solidFill>
                  <a:schemeClr val="tx1"/>
                </a:solidFill>
                <a:effectLst/>
                <a:latin typeface="+mn-lt"/>
                <a:ea typeface="+mn-ea"/>
                <a:cs typeface="+mn-cs"/>
              </a:rPr>
              <a:t>Dull</a:t>
            </a:r>
            <a:r>
              <a:rPr lang="fr-FR" sz="1200" kern="1200" dirty="0">
                <a:solidFill>
                  <a:schemeClr val="tx1"/>
                </a:solidFill>
                <a:effectLst/>
                <a:latin typeface="+mn-lt"/>
                <a:ea typeface="+mn-ea"/>
                <a:cs typeface="+mn-cs"/>
              </a:rPr>
              <a:t> complexion</a:t>
            </a:r>
          </a:p>
          <a:p>
            <a:r>
              <a:rPr lang="fr-FR" sz="1200" kern="1200" dirty="0" err="1">
                <a:solidFill>
                  <a:schemeClr val="tx1"/>
                </a:solidFill>
                <a:effectLst/>
                <a:latin typeface="+mn-lt"/>
                <a:ea typeface="+mn-ea"/>
                <a:cs typeface="+mn-cs"/>
              </a:rPr>
              <a:t>Asphyxiated</a:t>
            </a:r>
            <a:r>
              <a:rPr lang="fr-FR" sz="1200" kern="1200" dirty="0">
                <a:solidFill>
                  <a:schemeClr val="tx1"/>
                </a:solidFill>
                <a:effectLst/>
                <a:latin typeface="+mn-lt"/>
                <a:ea typeface="+mn-ea"/>
                <a:cs typeface="+mn-cs"/>
              </a:rPr>
              <a:t> skins</a:t>
            </a:r>
          </a:p>
          <a:p>
            <a:r>
              <a:rPr lang="fr-FR" sz="1200" kern="1200" dirty="0">
                <a:solidFill>
                  <a:schemeClr val="tx1"/>
                </a:solidFill>
                <a:effectLst/>
                <a:latin typeface="+mn-lt"/>
                <a:ea typeface="+mn-ea"/>
                <a:cs typeface="+mn-cs"/>
              </a:rPr>
              <a:t>All </a:t>
            </a:r>
            <a:r>
              <a:rPr lang="fr-FR" sz="1200" kern="1200" dirty="0" err="1">
                <a:solidFill>
                  <a:schemeClr val="tx1"/>
                </a:solidFill>
                <a:effectLst/>
                <a:latin typeface="+mn-lt"/>
                <a:ea typeface="+mn-ea"/>
                <a:cs typeface="+mn-cs"/>
              </a:rPr>
              <a:t>ages</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t>
            </a:r>
            <a:r>
              <a:rPr lang="fr-FR" sz="1200" kern="1200" dirty="0" err="1">
                <a:solidFill>
                  <a:schemeClr val="tx1"/>
                </a:solidFill>
                <a:effectLst/>
                <a:latin typeface="+mn-lt"/>
                <a:ea typeface="+mn-ea"/>
                <a:cs typeface="+mn-cs"/>
              </a:rPr>
              <a:t>My</a:t>
            </a:r>
            <a:r>
              <a:rPr lang="fr-FR" sz="1200" kern="1200" dirty="0">
                <a:solidFill>
                  <a:schemeClr val="tx1"/>
                </a:solidFill>
                <a:effectLst/>
                <a:latin typeface="+mn-lt"/>
                <a:ea typeface="+mn-ea"/>
                <a:cs typeface="+mn-cs"/>
              </a:rPr>
              <a:t> skin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dull</a:t>
            </a:r>
            <a:r>
              <a:rPr lang="fr-FR" sz="1200" kern="1200" dirty="0">
                <a:solidFill>
                  <a:schemeClr val="tx1"/>
                </a:solidFill>
                <a:effectLst/>
                <a:latin typeface="+mn-lt"/>
                <a:ea typeface="+mn-ea"/>
                <a:cs typeface="+mn-cs"/>
              </a:rPr>
              <a:t>"</a:t>
            </a:r>
          </a:p>
          <a:p>
            <a:r>
              <a:rPr lang="fr-FR" sz="1200" kern="1200" dirty="0">
                <a:solidFill>
                  <a:schemeClr val="tx1"/>
                </a:solidFill>
                <a:effectLst/>
                <a:latin typeface="+mn-lt"/>
                <a:ea typeface="+mn-ea"/>
                <a:cs typeface="+mn-cs"/>
              </a:rPr>
              <a:t>"I </a:t>
            </a:r>
            <a:r>
              <a:rPr lang="fr-FR" sz="1200" kern="1200" dirty="0" err="1">
                <a:solidFill>
                  <a:schemeClr val="tx1"/>
                </a:solidFill>
                <a:effectLst/>
                <a:latin typeface="+mn-lt"/>
                <a:ea typeface="+mn-ea"/>
                <a:cs typeface="+mn-cs"/>
              </a:rPr>
              <a:t>am</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looking</a:t>
            </a:r>
            <a:r>
              <a:rPr lang="fr-FR" sz="1200" kern="1200" dirty="0">
                <a:solidFill>
                  <a:schemeClr val="tx1"/>
                </a:solidFill>
                <a:effectLst/>
                <a:latin typeface="+mn-lt"/>
                <a:ea typeface="+mn-ea"/>
                <a:cs typeface="+mn-cs"/>
              </a:rPr>
              <a:t> for a night care for radiance</a:t>
            </a:r>
          </a:p>
          <a:p>
            <a:pPr lvl="0"/>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Home use </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In the </a:t>
            </a:r>
            <a:r>
              <a:rPr lang="fr-FR" sz="1200" kern="1200" dirty="0" err="1">
                <a:solidFill>
                  <a:schemeClr val="tx1"/>
                </a:solidFill>
                <a:effectLst/>
                <a:latin typeface="+mn-lt"/>
                <a:ea typeface="+mn-ea"/>
                <a:cs typeface="+mn-cs"/>
              </a:rPr>
              <a:t>evening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after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cleansing</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misting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Yon</a:t>
            </a:r>
            <a:r>
              <a:rPr lang="fr-FR" sz="1200" kern="1200" dirty="0">
                <a:solidFill>
                  <a:schemeClr val="tx1"/>
                </a:solidFill>
                <a:effectLst/>
                <a:latin typeface="+mn-lt"/>
                <a:ea typeface="+mn-ea"/>
                <a:cs typeface="+mn-cs"/>
              </a:rPr>
              <a:t>-Ka Lotion, </a:t>
            </a:r>
            <a:r>
              <a:rPr lang="fr-FR" sz="1200" kern="1200" dirty="0" err="1">
                <a:solidFill>
                  <a:schemeClr val="tx1"/>
                </a:solidFill>
                <a:effectLst/>
                <a:latin typeface="+mn-lt"/>
                <a:ea typeface="+mn-ea"/>
                <a:cs typeface="+mn-cs"/>
              </a:rPr>
              <a:t>apply</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appropriate</a:t>
            </a:r>
            <a:r>
              <a:rPr lang="fr-FR" sz="1200" kern="1200" dirty="0">
                <a:solidFill>
                  <a:schemeClr val="tx1"/>
                </a:solidFill>
                <a:effectLst/>
                <a:latin typeface="+mn-lt"/>
                <a:ea typeface="+mn-ea"/>
                <a:cs typeface="+mn-cs"/>
              </a:rPr>
              <a:t> Phyto 58 </a:t>
            </a:r>
            <a:r>
              <a:rPr lang="fr-FR" sz="1200" kern="1200" dirty="0" err="1">
                <a:solidFill>
                  <a:schemeClr val="tx1"/>
                </a:solidFill>
                <a:effectLst/>
                <a:latin typeface="+mn-lt"/>
                <a:ea typeface="+mn-ea"/>
                <a:cs typeface="+mn-cs"/>
              </a:rPr>
              <a:t>cream</a:t>
            </a:r>
            <a:r>
              <a:rPr lang="fr-FR" sz="1200" kern="1200" dirty="0">
                <a:solidFill>
                  <a:schemeClr val="tx1"/>
                </a:solidFill>
                <a:effectLst/>
                <a:latin typeface="+mn-lt"/>
                <a:ea typeface="+mn-ea"/>
                <a:cs typeface="+mn-cs"/>
              </a:rPr>
              <a:t> to the face and neck.</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Use in the </a:t>
            </a:r>
            <a:r>
              <a:rPr lang="fr-FR" sz="1200" u="sng" kern="1200" dirty="0" err="1">
                <a:solidFill>
                  <a:schemeClr val="tx1"/>
                </a:solidFill>
                <a:effectLst/>
                <a:latin typeface="+mn-lt"/>
                <a:ea typeface="+mn-ea"/>
                <a:cs typeface="+mn-cs"/>
              </a:rPr>
              <a:t>treatment</a:t>
            </a:r>
            <a:r>
              <a:rPr lang="fr-FR" sz="1200" u="sng" kern="1200" dirty="0">
                <a:solidFill>
                  <a:schemeClr val="tx1"/>
                </a:solidFill>
                <a:effectLst/>
                <a:latin typeface="+mn-lt"/>
                <a:ea typeface="+mn-ea"/>
                <a:cs typeface="+mn-cs"/>
              </a:rPr>
              <a:t> room</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Face, neck and décolleté massage</a:t>
            </a:r>
          </a:p>
          <a:p>
            <a:pPr marL="171450" indent="-171450">
              <a:buFontTx/>
              <a:buChar char="-"/>
            </a:pPr>
            <a:r>
              <a:rPr lang="fr-FR" sz="1200" kern="1200" dirty="0">
                <a:solidFill>
                  <a:schemeClr val="tx1"/>
                </a:solidFill>
                <a:effectLst/>
                <a:latin typeface="+mn-lt"/>
                <a:ea typeface="+mn-ea"/>
                <a:cs typeface="+mn-cs"/>
              </a:rPr>
              <a:t>End of </a:t>
            </a:r>
            <a:r>
              <a:rPr lang="fr-FR" sz="1200" kern="1200" dirty="0" err="1">
                <a:solidFill>
                  <a:schemeClr val="tx1"/>
                </a:solidFill>
                <a:effectLst/>
                <a:latin typeface="+mn-lt"/>
                <a:ea typeface="+mn-ea"/>
                <a:cs typeface="+mn-cs"/>
              </a:rPr>
              <a:t>treatment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cream</a:t>
            </a:r>
            <a:endParaRPr lang="fr-FR" sz="1200" kern="1200" dirty="0">
              <a:solidFill>
                <a:schemeClr val="tx1"/>
              </a:solidFill>
              <a:effectLst/>
              <a:latin typeface="+mn-lt"/>
              <a:ea typeface="+mn-ea"/>
              <a:cs typeface="+mn-cs"/>
            </a:endParaRPr>
          </a:p>
          <a:p>
            <a:pPr marL="171450" indent="-171450">
              <a:buFontTx/>
              <a:buChar char="-"/>
            </a:pPr>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Tips </a:t>
            </a:r>
            <a:endParaRPr lang="fr-FR" sz="1200" kern="1200" dirty="0">
              <a:solidFill>
                <a:schemeClr val="tx1"/>
              </a:solidFill>
              <a:effectLst/>
              <a:latin typeface="+mn-lt"/>
              <a:ea typeface="+mn-ea"/>
              <a:cs typeface="+mn-cs"/>
            </a:endParaRPr>
          </a:p>
          <a:p>
            <a:r>
              <a:rPr lang="fr-FR" sz="1200" kern="1200" dirty="0" err="1">
                <a:solidFill>
                  <a:schemeClr val="tx1"/>
                </a:solidFill>
                <a:effectLst/>
                <a:latin typeface="+mn-lt"/>
                <a:ea typeface="+mn-ea"/>
                <a:cs typeface="+mn-cs"/>
              </a:rPr>
              <a:t>Depending</a:t>
            </a:r>
            <a:r>
              <a:rPr lang="fr-FR" sz="1200" kern="1200" dirty="0">
                <a:solidFill>
                  <a:schemeClr val="tx1"/>
                </a:solidFill>
                <a:effectLst/>
                <a:latin typeface="+mn-lt"/>
                <a:ea typeface="+mn-ea"/>
                <a:cs typeface="+mn-cs"/>
              </a:rPr>
              <a:t> on </a:t>
            </a:r>
            <a:r>
              <a:rPr lang="fr-FR" sz="1200" kern="1200" dirty="0" err="1">
                <a:solidFill>
                  <a:schemeClr val="tx1"/>
                </a:solidFill>
                <a:effectLst/>
                <a:latin typeface="+mn-lt"/>
                <a:ea typeface="+mn-ea"/>
                <a:cs typeface="+mn-cs"/>
              </a:rPr>
              <a:t>your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skin's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needs</a:t>
            </a:r>
            <a:r>
              <a:rPr lang="fr-FR" sz="1200" kern="1200" dirty="0">
                <a:solidFill>
                  <a:schemeClr val="tx1"/>
                </a:solidFill>
                <a:effectLst/>
                <a:latin typeface="+mn-lt"/>
                <a:ea typeface="+mn-ea"/>
                <a:cs typeface="+mn-cs"/>
              </a:rPr>
              <a:t>, combine </a:t>
            </a:r>
            <a:r>
              <a:rPr lang="fr-FR" sz="1200" kern="1200" dirty="0" err="1">
                <a:solidFill>
                  <a:schemeClr val="tx1"/>
                </a:solidFill>
                <a:effectLst/>
                <a:latin typeface="+mn-lt"/>
                <a:ea typeface="+mn-ea"/>
                <a:cs typeface="+mn-cs"/>
              </a:rPr>
              <a:t>this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cream</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1 to 2 </a:t>
            </a:r>
            <a:r>
              <a:rPr lang="fr-FR" sz="1200" kern="1200" dirty="0" err="1">
                <a:solidFill>
                  <a:schemeClr val="tx1"/>
                </a:solidFill>
                <a:effectLst/>
                <a:latin typeface="+mn-lt"/>
                <a:ea typeface="+mn-ea"/>
                <a:cs typeface="+mn-cs"/>
              </a:rPr>
              <a:t>pumps</a:t>
            </a:r>
            <a:r>
              <a:rPr lang="fr-FR" sz="1200" kern="1200" dirty="0">
                <a:solidFill>
                  <a:schemeClr val="tx1"/>
                </a:solidFill>
                <a:effectLst/>
                <a:latin typeface="+mn-lt"/>
                <a:ea typeface="+mn-ea"/>
                <a:cs typeface="+mn-cs"/>
              </a:rPr>
              <a:t> of one of the </a:t>
            </a:r>
            <a:r>
              <a:rPr lang="fr-FR" sz="1200" kern="1200" dirty="0" err="1">
                <a:solidFill>
                  <a:schemeClr val="tx1"/>
                </a:solidFill>
                <a:effectLst/>
                <a:latin typeface="+mn-lt"/>
                <a:ea typeface="+mn-ea"/>
                <a:cs typeface="+mn-cs"/>
              </a:rPr>
              <a:t>following</a:t>
            </a:r>
            <a:r>
              <a:rPr lang="fr-FR" sz="1200" kern="1200" dirty="0">
                <a:solidFill>
                  <a:schemeClr val="tx1"/>
                </a:solidFill>
                <a:effectLst/>
                <a:latin typeface="+mn-lt"/>
                <a:ea typeface="+mn-ea"/>
                <a:cs typeface="+mn-cs"/>
              </a:rPr>
              <a:t> boosters: Hydra + to </a:t>
            </a:r>
            <a:r>
              <a:rPr lang="fr-FR" sz="1200" kern="1200" dirty="0" err="1">
                <a:solidFill>
                  <a:schemeClr val="tx1"/>
                </a:solidFill>
                <a:effectLst/>
                <a:latin typeface="+mn-lt"/>
                <a:ea typeface="+mn-ea"/>
                <a:cs typeface="+mn-cs"/>
              </a:rPr>
              <a:t>moisturize</a:t>
            </a:r>
            <a:r>
              <a:rPr lang="fr-FR" sz="1200" kern="1200" dirty="0">
                <a:solidFill>
                  <a:schemeClr val="tx1"/>
                </a:solidFill>
                <a:effectLst/>
                <a:latin typeface="+mn-lt"/>
                <a:ea typeface="+mn-ea"/>
                <a:cs typeface="+mn-cs"/>
              </a:rPr>
              <a:t>, Nutri + to </a:t>
            </a:r>
            <a:r>
              <a:rPr lang="fr-FR" sz="1200" kern="1200" dirty="0" err="1">
                <a:solidFill>
                  <a:schemeClr val="tx1"/>
                </a:solidFill>
                <a:effectLst/>
                <a:latin typeface="+mn-lt"/>
                <a:ea typeface="+mn-ea"/>
                <a:cs typeface="+mn-cs"/>
              </a:rPr>
              <a:t>nourish</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regenerate</a:t>
            </a:r>
            <a:r>
              <a:rPr lang="fr-FR" sz="1200" kern="1200" dirty="0">
                <a:solidFill>
                  <a:schemeClr val="tx1"/>
                </a:solidFill>
                <a:effectLst/>
                <a:latin typeface="+mn-lt"/>
                <a:ea typeface="+mn-ea"/>
                <a:cs typeface="+mn-cs"/>
              </a:rPr>
              <a:t>, Lift + to </a:t>
            </a:r>
            <a:r>
              <a:rPr lang="fr-FR" sz="1200" kern="1200" dirty="0" err="1">
                <a:solidFill>
                  <a:schemeClr val="tx1"/>
                </a:solidFill>
                <a:effectLst/>
                <a:latin typeface="+mn-lt"/>
                <a:ea typeface="+mn-ea"/>
                <a:cs typeface="+mn-cs"/>
              </a:rPr>
              <a:t>firm</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Defense</a:t>
            </a:r>
            <a:r>
              <a:rPr lang="fr-FR" sz="1200" kern="1200" dirty="0">
                <a:solidFill>
                  <a:schemeClr val="tx1"/>
                </a:solidFill>
                <a:effectLst/>
                <a:latin typeface="+mn-lt"/>
                <a:ea typeface="+mn-ea"/>
                <a:cs typeface="+mn-cs"/>
              </a:rPr>
              <a:t> + to </a:t>
            </a:r>
            <a:r>
              <a:rPr lang="fr-FR" sz="1200" kern="1200" dirty="0" err="1">
                <a:solidFill>
                  <a:schemeClr val="tx1"/>
                </a:solidFill>
                <a:effectLst/>
                <a:latin typeface="+mn-lt"/>
                <a:ea typeface="+mn-ea"/>
                <a:cs typeface="+mn-cs"/>
              </a:rPr>
              <a:t>fight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against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environmental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aggressions</a:t>
            </a:r>
            <a:r>
              <a:rPr lang="fr-FR" sz="1200" kern="1200" dirty="0">
                <a:solidFill>
                  <a:schemeClr val="tx1"/>
                </a:solidFill>
                <a:effectLst/>
                <a:latin typeface="+mn-lt"/>
                <a:ea typeface="+mn-ea"/>
                <a:cs typeface="+mn-cs"/>
              </a:rPr>
              <a:t>.</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Product </a:t>
            </a:r>
            <a:r>
              <a:rPr lang="fr-FR" sz="1200" u="sng" kern="1200" dirty="0" err="1">
                <a:solidFill>
                  <a:schemeClr val="tx1"/>
                </a:solidFill>
                <a:effectLst/>
                <a:latin typeface="+mn-lt"/>
                <a:ea typeface="+mn-ea"/>
                <a:cs typeface="+mn-cs"/>
              </a:rPr>
              <a:t>advantages</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Revitalizing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oxygenating</a:t>
            </a:r>
            <a:endParaRPr lang="fr-FR" sz="1200" kern="1200" dirty="0">
              <a:solidFill>
                <a:schemeClr val="tx1"/>
              </a:solidFill>
              <a:effectLst/>
              <a:latin typeface="+mn-lt"/>
              <a:ea typeface="+mn-ea"/>
              <a:cs typeface="+mn-cs"/>
            </a:endParaRPr>
          </a:p>
          <a:p>
            <a:pPr lvl="0"/>
            <a:r>
              <a:rPr lang="fr-FR" sz="1200" kern="1200" dirty="0" err="1">
                <a:solidFill>
                  <a:schemeClr val="tx1"/>
                </a:solidFill>
                <a:effectLst/>
                <a:latin typeface="+mn-lt"/>
                <a:ea typeface="+mn-ea"/>
                <a:cs typeface="+mn-cs"/>
              </a:rPr>
              <a:t>Evens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brightens</a:t>
            </a:r>
            <a:r>
              <a:rPr lang="fr-FR" sz="1200" kern="1200" dirty="0">
                <a:solidFill>
                  <a:schemeClr val="tx1"/>
                </a:solidFill>
                <a:effectLst/>
                <a:latin typeface="+mn-lt"/>
                <a:ea typeface="+mn-ea"/>
                <a:cs typeface="+mn-cs"/>
              </a:rPr>
              <a:t> the complexion</a:t>
            </a:r>
          </a:p>
          <a:p>
            <a:pPr lvl="0"/>
            <a:r>
              <a:rPr lang="fr-FR" sz="1200" kern="1200" dirty="0" err="1">
                <a:solidFill>
                  <a:schemeClr val="tx1"/>
                </a:solidFill>
                <a:effectLst/>
                <a:latin typeface="+mn-lt"/>
                <a:ea typeface="+mn-ea"/>
                <a:cs typeface="+mn-cs"/>
              </a:rPr>
              <a:t>Erases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signs</a:t>
            </a:r>
            <a:r>
              <a:rPr lang="fr-FR" sz="1200" kern="1200" dirty="0">
                <a:solidFill>
                  <a:schemeClr val="tx1"/>
                </a:solidFill>
                <a:effectLst/>
                <a:latin typeface="+mn-lt"/>
                <a:ea typeface="+mn-ea"/>
                <a:cs typeface="+mn-cs"/>
              </a:rPr>
              <a:t> of fatigue</a:t>
            </a:r>
          </a:p>
          <a:p>
            <a:pPr lvl="0"/>
            <a:r>
              <a:rPr lang="fr-FR" sz="1200" kern="1200" dirty="0">
                <a:solidFill>
                  <a:schemeClr val="tx1"/>
                </a:solidFill>
                <a:effectLst/>
                <a:latin typeface="+mn-lt"/>
                <a:ea typeface="+mn-ea"/>
                <a:cs typeface="+mn-cs"/>
              </a:rPr>
              <a:t>The skin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energized</a:t>
            </a:r>
            <a:r>
              <a:rPr lang="fr-FR" sz="1200" kern="1200" dirty="0">
                <a:solidFill>
                  <a:schemeClr val="tx1"/>
                </a:solidFill>
                <a:effectLst/>
                <a:latin typeface="+mn-lt"/>
                <a:ea typeface="+mn-ea"/>
                <a:cs typeface="+mn-cs"/>
              </a:rPr>
              <a:t>: 94%* (Use test, application on face and neck for 4 </a:t>
            </a:r>
            <a:r>
              <a:rPr lang="fr-FR" sz="1200" kern="1200" dirty="0" err="1">
                <a:solidFill>
                  <a:schemeClr val="tx1"/>
                </a:solidFill>
                <a:effectLst/>
                <a:latin typeface="+mn-lt"/>
                <a:ea typeface="+mn-ea"/>
                <a:cs typeface="+mn-cs"/>
              </a:rPr>
              <a:t>consecutive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weeks</a:t>
            </a:r>
            <a:r>
              <a:rPr lang="fr-FR" sz="1200" kern="1200" dirty="0">
                <a:solidFill>
                  <a:schemeClr val="tx1"/>
                </a:solidFill>
                <a:effectLst/>
                <a:latin typeface="+mn-lt"/>
                <a:ea typeface="+mn-ea"/>
                <a:cs typeface="+mn-cs"/>
              </a:rPr>
              <a:t> by 18 </a:t>
            </a:r>
            <a:r>
              <a:rPr lang="fr-FR" sz="1200" kern="1200" dirty="0" err="1">
                <a:solidFill>
                  <a:schemeClr val="tx1"/>
                </a:solidFill>
                <a:effectLst/>
                <a:latin typeface="+mn-lt"/>
                <a:ea typeface="+mn-ea"/>
                <a:cs typeface="+mn-cs"/>
              </a:rPr>
              <a:t>women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aged</a:t>
            </a:r>
            <a:r>
              <a:rPr lang="fr-FR" sz="1200" kern="1200" dirty="0">
                <a:solidFill>
                  <a:schemeClr val="tx1"/>
                </a:solidFill>
                <a:effectLst/>
                <a:latin typeface="+mn-lt"/>
                <a:ea typeface="+mn-ea"/>
                <a:cs typeface="+mn-cs"/>
              </a:rPr>
              <a:t> 26 to 32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dull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weakened</a:t>
            </a:r>
            <a:r>
              <a:rPr lang="fr-FR" sz="1200" kern="1200" dirty="0">
                <a:solidFill>
                  <a:schemeClr val="tx1"/>
                </a:solidFill>
                <a:effectLst/>
                <a:latin typeface="+mn-lt"/>
                <a:ea typeface="+mn-ea"/>
                <a:cs typeface="+mn-cs"/>
              </a:rPr>
              <a:t> skin and a </a:t>
            </a:r>
            <a:r>
              <a:rPr lang="fr-FR" sz="1200" kern="1200" dirty="0" err="1">
                <a:solidFill>
                  <a:schemeClr val="tx1"/>
                </a:solidFill>
                <a:effectLst/>
                <a:latin typeface="+mn-lt"/>
                <a:ea typeface="+mn-ea"/>
                <a:cs typeface="+mn-cs"/>
              </a:rPr>
              <a:t>blotchy</a:t>
            </a:r>
            <a:r>
              <a:rPr lang="fr-FR" sz="1200" kern="1200" dirty="0">
                <a:solidFill>
                  <a:schemeClr val="tx1"/>
                </a:solidFill>
                <a:effectLst/>
                <a:latin typeface="+mn-lt"/>
                <a:ea typeface="+mn-ea"/>
                <a:cs typeface="+mn-cs"/>
              </a:rPr>
              <a:t> complexion)</a:t>
            </a:r>
          </a:p>
          <a:p>
            <a:endParaRPr lang="fr-FR" sz="1200" i="0" u="none" kern="1200" baseline="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16</a:t>
            </a:fld>
            <a:endParaRPr lang="fr-FR"/>
          </a:p>
        </p:txBody>
      </p:sp>
    </p:spTree>
    <p:extLst>
      <p:ext uri="{BB962C8B-B14F-4D97-AF65-F5344CB8AC3E}">
        <p14:creationId xmlns:p14="http://schemas.microsoft.com/office/powerpoint/2010/main" val="682182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u="sng" kern="1200" dirty="0" err="1">
                <a:solidFill>
                  <a:schemeClr val="tx1"/>
                </a:solidFill>
                <a:effectLst/>
                <a:latin typeface="+mn-lt"/>
                <a:ea typeface="+mn-ea"/>
                <a:cs typeface="+mn-cs"/>
              </a:rPr>
              <a:t>Ingredients</a:t>
            </a:r>
            <a:endParaRPr lang="fr-FR"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Rosemary= </a:t>
            </a:r>
            <a:r>
              <a:rPr lang="fr-FR" sz="1200" kern="1200" dirty="0" err="1">
                <a:solidFill>
                  <a:schemeClr val="tx1"/>
                </a:solidFill>
                <a:effectLst/>
                <a:latin typeface="+mn-lt"/>
                <a:ea typeface="+mn-ea"/>
                <a:cs typeface="+mn-cs"/>
              </a:rPr>
              <a:t>detoxifying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energizing</a:t>
            </a:r>
            <a:r>
              <a:rPr lang="fr-FR" sz="1200" kern="1200" dirty="0">
                <a:solidFill>
                  <a:schemeClr val="tx1"/>
                </a:solidFill>
                <a:effectLst/>
                <a:latin typeface="+mn-lt"/>
                <a:ea typeface="+mn-ea"/>
                <a:cs typeface="+mn-cs"/>
              </a:rPr>
              <a:t> (PNG formula=7,2% and PS formula=3%)</a:t>
            </a:r>
          </a:p>
          <a:p>
            <a:pPr lvl="0"/>
            <a:r>
              <a:rPr lang="fr-FR" sz="1200" kern="1200" dirty="0">
                <a:solidFill>
                  <a:schemeClr val="tx1"/>
                </a:solidFill>
                <a:effectLst/>
                <a:latin typeface="+mn-lt"/>
                <a:ea typeface="+mn-ea"/>
                <a:cs typeface="+mn-cs"/>
              </a:rPr>
              <a:t>Sweet </a:t>
            </a:r>
            <a:r>
              <a:rPr lang="fr-FR" sz="1200" kern="1200" dirty="0" err="1">
                <a:solidFill>
                  <a:schemeClr val="tx1"/>
                </a:solidFill>
                <a:effectLst/>
                <a:latin typeface="+mn-lt"/>
                <a:ea typeface="+mn-ea"/>
                <a:cs typeface="+mn-cs"/>
              </a:rPr>
              <a:t>almond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oil</a:t>
            </a:r>
            <a:r>
              <a:rPr lang="fr-FR" sz="1200" kern="1200" dirty="0">
                <a:solidFill>
                  <a:schemeClr val="tx1"/>
                </a:solidFill>
                <a:effectLst/>
                <a:latin typeface="+mn-lt"/>
                <a:ea typeface="+mn-ea"/>
                <a:cs typeface="+mn-cs"/>
              </a:rPr>
              <a:t> = </a:t>
            </a:r>
            <a:r>
              <a:rPr lang="fr-FR" sz="1200" kern="1200" dirty="0" err="1">
                <a:solidFill>
                  <a:schemeClr val="tx1"/>
                </a:solidFill>
                <a:effectLst/>
                <a:latin typeface="+mn-lt"/>
                <a:ea typeface="+mn-ea"/>
                <a:cs typeface="+mn-cs"/>
              </a:rPr>
              <a:t>nourishing</a:t>
            </a:r>
            <a:r>
              <a:rPr lang="fr-FR" sz="1200" kern="1200" dirty="0">
                <a:solidFill>
                  <a:schemeClr val="tx1"/>
                </a:solidFill>
                <a:effectLst/>
                <a:latin typeface="+mn-lt"/>
                <a:ea typeface="+mn-ea"/>
                <a:cs typeface="+mn-cs"/>
              </a:rPr>
              <a:t> (PS formula)</a:t>
            </a:r>
          </a:p>
          <a:p>
            <a:pPr lvl="0"/>
            <a:r>
              <a:rPr lang="fr-FR" sz="1200" kern="1200" dirty="0" err="1">
                <a:solidFill>
                  <a:schemeClr val="tx1"/>
                </a:solidFill>
                <a:effectLst/>
                <a:latin typeface="+mn-lt"/>
                <a:ea typeface="+mn-ea"/>
                <a:cs typeface="+mn-cs"/>
              </a:rPr>
              <a:t>Sunflower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oil</a:t>
            </a:r>
            <a:r>
              <a:rPr lang="fr-FR" sz="1200" kern="1200" dirty="0">
                <a:solidFill>
                  <a:schemeClr val="tx1"/>
                </a:solidFill>
                <a:effectLst/>
                <a:latin typeface="+mn-lt"/>
                <a:ea typeface="+mn-ea"/>
                <a:cs typeface="+mn-cs"/>
              </a:rPr>
              <a:t> = </a:t>
            </a:r>
            <a:r>
              <a:rPr lang="fr-FR" sz="1200" kern="1200" dirty="0" err="1">
                <a:solidFill>
                  <a:schemeClr val="tx1"/>
                </a:solidFill>
                <a:effectLst/>
                <a:latin typeface="+mn-lt"/>
                <a:ea typeface="+mn-ea"/>
                <a:cs typeface="+mn-cs"/>
              </a:rPr>
              <a:t>regenerating</a:t>
            </a:r>
            <a:r>
              <a:rPr lang="fr-FR" sz="1200" kern="1200" dirty="0">
                <a:solidFill>
                  <a:schemeClr val="tx1"/>
                </a:solidFill>
                <a:effectLst/>
                <a:latin typeface="+mn-lt"/>
                <a:ea typeface="+mn-ea"/>
                <a:cs typeface="+mn-cs"/>
              </a:rPr>
              <a:t> (PNG formula)</a:t>
            </a:r>
          </a:p>
          <a:p>
            <a:endParaRPr lang="fr-FR" sz="1200" i="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17</a:t>
            </a:fld>
            <a:endParaRPr lang="fr-FR"/>
          </a:p>
        </p:txBody>
      </p:sp>
    </p:spTree>
    <p:extLst>
      <p:ext uri="{BB962C8B-B14F-4D97-AF65-F5344CB8AC3E}">
        <p14:creationId xmlns:p14="http://schemas.microsoft.com/office/powerpoint/2010/main" val="3466961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041900" y="566738"/>
            <a:ext cx="5043488" cy="2836862"/>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3E3E3E"/>
                </a:solidFill>
                <a:effectLst/>
                <a:latin typeface="Sofia Pro" panose="00000500000000000000" pitchFamily="50" charset="0"/>
              </a:rPr>
              <a:t>From 5 days :</a:t>
            </a:r>
            <a:br>
              <a:rPr lang="en-US" dirty="0"/>
            </a:br>
            <a:r>
              <a:rPr lang="en-US" b="0" i="0" dirty="0">
                <a:solidFill>
                  <a:srgbClr val="3E3E3E"/>
                </a:solidFill>
                <a:effectLst/>
                <a:latin typeface="Sofia Pro" panose="00000500000000000000" pitchFamily="50" charset="0"/>
              </a:rPr>
              <a:t>Measured* and visible* effectiveness on the radiance and evenness of the complexion:</a:t>
            </a:r>
            <a:br>
              <a:rPr lang="en-US" dirty="0"/>
            </a:br>
            <a:r>
              <a:rPr lang="en-US" b="0" i="0" dirty="0">
                <a:solidFill>
                  <a:srgbClr val="3E3E3E"/>
                </a:solidFill>
                <a:effectLst/>
                <a:latin typeface="Sofia Pro" panose="00000500000000000000" pitchFamily="50" charset="0"/>
              </a:rPr>
              <a:t>Nearly 9 out of 10 women: convinced by the radiance effect and the healthy glow action**.</a:t>
            </a:r>
            <a:br>
              <a:rPr lang="en-US" dirty="0"/>
            </a:br>
            <a:r>
              <a:rPr lang="en-US" b="0" i="0" dirty="0">
                <a:solidFill>
                  <a:srgbClr val="3E3E3E"/>
                </a:solidFill>
                <a:effectLst/>
                <a:latin typeface="Sofia Pro" panose="00000500000000000000" pitchFamily="50" charset="0"/>
              </a:rPr>
              <a:t>100% of women: have adopted the product**' &amp; wish to continue using it**'.</a:t>
            </a:r>
            <a:br>
              <a:rPr lang="en-US" dirty="0"/>
            </a:br>
            <a:br>
              <a:rPr lang="en-US" dirty="0"/>
            </a:br>
            <a:r>
              <a:rPr lang="en-US" b="1" i="0" dirty="0">
                <a:solidFill>
                  <a:srgbClr val="3E3E3E"/>
                </a:solidFill>
                <a:effectLst/>
                <a:latin typeface="Sofia Pro" panose="00000500000000000000" pitchFamily="50" charset="0"/>
              </a:rPr>
              <a:t>After 14 days :</a:t>
            </a:r>
            <a:br>
              <a:rPr lang="en-US" dirty="0"/>
            </a:br>
            <a:r>
              <a:rPr lang="en-US" b="0" i="0" dirty="0">
                <a:solidFill>
                  <a:srgbClr val="3E3E3E"/>
                </a:solidFill>
                <a:effectLst/>
                <a:latin typeface="Sofia Pro" panose="00000500000000000000" pitchFamily="50" charset="0"/>
              </a:rPr>
              <a:t>Wrinkle volume is reduced*** Skin is visibly smoother:</a:t>
            </a:r>
            <a:br>
              <a:rPr lang="en-US" dirty="0"/>
            </a:br>
            <a:r>
              <a:rPr lang="en-US" b="0" i="0" dirty="0">
                <a:solidFill>
                  <a:srgbClr val="3E3E3E"/>
                </a:solidFill>
                <a:effectLst/>
                <a:latin typeface="Sofia Pro" panose="00000500000000000000" pitchFamily="50" charset="0"/>
              </a:rPr>
              <a:t>Nearly 9 out of 10 women: skin quality is better, more beautiful*** 100% of women: find that skin is visibly smoother.</a:t>
            </a:r>
            <a:br>
              <a:rPr lang="en-US" dirty="0"/>
            </a:br>
            <a:r>
              <a:rPr lang="en-US" b="0" i="0" dirty="0">
                <a:solidFill>
                  <a:srgbClr val="3E3E3E"/>
                </a:solidFill>
                <a:effectLst/>
                <a:latin typeface="Sofia Pro" panose="00000500000000000000" pitchFamily="50" charset="0"/>
              </a:rPr>
              <a:t>100% of women: find that the skin is awakened, more luminous and the complexion is radiant**.</a:t>
            </a:r>
            <a:br>
              <a:rPr lang="en-US" dirty="0"/>
            </a:br>
            <a:br>
              <a:rPr lang="en-US" dirty="0"/>
            </a:br>
            <a:r>
              <a:rPr lang="en-US" b="1" i="0" dirty="0">
                <a:solidFill>
                  <a:srgbClr val="3E3E3E"/>
                </a:solidFill>
                <a:effectLst/>
                <a:latin typeface="Sofia Pro" panose="00000500000000000000" pitchFamily="50" charset="0"/>
              </a:rPr>
              <a:t>After 28 days:</a:t>
            </a:r>
            <a:br>
              <a:rPr lang="en-US" dirty="0"/>
            </a:br>
            <a:r>
              <a:rPr lang="en-US" b="0" i="0" dirty="0">
                <a:solidFill>
                  <a:srgbClr val="3E3E3E"/>
                </a:solidFill>
                <a:effectLst/>
                <a:latin typeface="Sofia Pro" panose="00000500000000000000" pitchFamily="50" charset="0"/>
              </a:rPr>
              <a:t>The features are smoothed*, the skin is visibly younger and plumper, the </a:t>
            </a:r>
            <a:r>
              <a:rPr lang="en-US" b="0" i="0" dirty="0" err="1">
                <a:solidFill>
                  <a:srgbClr val="3E3E3E"/>
                </a:solidFill>
                <a:effectLst/>
                <a:latin typeface="Sofia Pro" panose="00000500000000000000" pitchFamily="50" charset="0"/>
              </a:rPr>
              <a:t>colour</a:t>
            </a:r>
            <a:r>
              <a:rPr lang="en-US" b="0" i="0" dirty="0">
                <a:solidFill>
                  <a:srgbClr val="3E3E3E"/>
                </a:solidFill>
                <a:effectLst/>
                <a:latin typeface="Sofia Pro" panose="00000500000000000000" pitchFamily="50" charset="0"/>
              </a:rPr>
              <a:t> of spots is less intense**:</a:t>
            </a:r>
            <a:br>
              <a:rPr lang="en-US" dirty="0"/>
            </a:br>
            <a:r>
              <a:rPr lang="en-US" b="0" i="0" dirty="0">
                <a:solidFill>
                  <a:srgbClr val="3E3E3E"/>
                </a:solidFill>
                <a:effectLst/>
                <a:latin typeface="Sofia Pro" panose="00000500000000000000" pitchFamily="50" charset="0"/>
              </a:rPr>
              <a:t>+58% more even skin tone***.</a:t>
            </a:r>
            <a:br>
              <a:rPr lang="en-US" dirty="0"/>
            </a:br>
            <a:r>
              <a:rPr lang="en-US" b="0" i="0" dirty="0">
                <a:solidFill>
                  <a:srgbClr val="3E3E3E"/>
                </a:solidFill>
                <a:effectLst/>
                <a:latin typeface="Sofia Pro" panose="00000500000000000000" pitchFamily="50" charset="0"/>
              </a:rPr>
              <a:t>+18% improvement in skin tone***.</a:t>
            </a:r>
            <a:br>
              <a:rPr lang="en-US" dirty="0"/>
            </a:br>
            <a:r>
              <a:rPr lang="en-US" b="0" i="0" dirty="0">
                <a:solidFill>
                  <a:srgbClr val="3E3E3E"/>
                </a:solidFill>
                <a:effectLst/>
                <a:latin typeface="Sofia Pro" panose="00000500000000000000" pitchFamily="50" charset="0"/>
              </a:rPr>
              <a:t>-30% reduction in wrinkle depth***.</a:t>
            </a:r>
            <a:br>
              <a:rPr lang="en-US" dirty="0"/>
            </a:br>
            <a:br>
              <a:rPr lang="en-US" dirty="0"/>
            </a:br>
            <a:r>
              <a:rPr lang="en-US" b="0" i="0" dirty="0">
                <a:solidFill>
                  <a:srgbClr val="3E3E3E"/>
                </a:solidFill>
                <a:effectLst/>
                <a:latin typeface="Sofia Pro" panose="00000500000000000000" pitchFamily="50" charset="0"/>
              </a:rPr>
              <a:t>Tests carried out on 21 women - Application morning and evening. *Scoring for complexion radiance and </a:t>
            </a:r>
            <a:r>
              <a:rPr lang="en-US" b="0" i="0" dirty="0" err="1">
                <a:solidFill>
                  <a:srgbClr val="3E3E3E"/>
                </a:solidFill>
                <a:effectLst/>
                <a:latin typeface="Sofia Pro" panose="00000500000000000000" pitchFamily="50" charset="0"/>
              </a:rPr>
              <a:t>chromametric</a:t>
            </a:r>
            <a:r>
              <a:rPr lang="en-US" b="0" i="0" dirty="0">
                <a:solidFill>
                  <a:srgbClr val="3E3E3E"/>
                </a:solidFill>
                <a:effectLst/>
                <a:latin typeface="Sofia Pro" panose="00000500000000000000" pitchFamily="50" charset="0"/>
              </a:rPr>
              <a:t> analysis for complexion homogeneity - **Self-assessment - **'the product is easily integrated into the skin care routine.***Instrumental measurements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E3E3E"/>
              </a:solidFill>
              <a:effectLst/>
              <a:latin typeface="Sofia Pro" panose="00000500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E3E3E"/>
                </a:solidFill>
                <a:effectLst/>
                <a:latin typeface="Sofia Pro" panose="00000500000000000000" pitchFamily="50" charset="0"/>
              </a:rPr>
              <a:t>The + :</a:t>
            </a:r>
          </a:p>
          <a:p>
            <a:pPr algn="l"/>
            <a:r>
              <a:rPr lang="fr-FR" sz="1800" b="0" i="0" u="none" strike="noStrike" baseline="0" dirty="0" err="1">
                <a:solidFill>
                  <a:srgbClr val="F4950D"/>
                </a:solidFill>
                <a:latin typeface="KyivTypeSans-Regular2" panose="00000500000000000000" pitchFamily="50" charset="0"/>
              </a:rPr>
              <a:t>Formulated</a:t>
            </a:r>
            <a:r>
              <a:rPr lang="fr-FR" sz="1800" b="0" i="0" u="none" strike="noStrike" baseline="0" dirty="0">
                <a:solidFill>
                  <a:srgbClr val="F4950D"/>
                </a:solidFill>
                <a:latin typeface="KyivTypeSans-Regular2" panose="00000500000000000000" pitchFamily="50" charset="0"/>
              </a:rPr>
              <a:t> </a:t>
            </a:r>
            <a:r>
              <a:rPr lang="fr-FR" sz="1800" b="0" i="0" u="none" strike="noStrike" baseline="0" dirty="0" err="1">
                <a:solidFill>
                  <a:srgbClr val="F4950D"/>
                </a:solidFill>
                <a:latin typeface="KyivTypeSans-Regular2" panose="00000500000000000000" pitchFamily="50" charset="0"/>
              </a:rPr>
              <a:t>with</a:t>
            </a:r>
            <a:r>
              <a:rPr lang="fr-FR" sz="1800" b="0" i="0" u="none" strike="noStrike" baseline="0" dirty="0">
                <a:solidFill>
                  <a:srgbClr val="F4950D"/>
                </a:solidFill>
                <a:latin typeface="KyivTypeSans-Regular2" panose="00000500000000000000" pitchFamily="50" charset="0"/>
              </a:rPr>
              <a:t> 99.9% </a:t>
            </a:r>
            <a:r>
              <a:rPr lang="fr-FR" sz="1800" b="0" i="0" u="none" strike="noStrike" baseline="0" dirty="0" err="1">
                <a:solidFill>
                  <a:srgbClr val="F4950D"/>
                </a:solidFill>
                <a:latin typeface="KyivTypeSans-Regular2" panose="00000500000000000000" pitchFamily="50" charset="0"/>
              </a:rPr>
              <a:t>ingredient</a:t>
            </a:r>
            <a:r>
              <a:rPr lang="fr-FR" sz="1800" b="0" i="0" u="none" strike="noStrike" baseline="0" dirty="0">
                <a:solidFill>
                  <a:srgbClr val="F4950D"/>
                </a:solidFill>
                <a:latin typeface="KyivTypeSans-Regular2" panose="00000500000000000000" pitchFamily="50" charset="0"/>
              </a:rPr>
              <a:t> of </a:t>
            </a:r>
            <a:r>
              <a:rPr lang="fr-FR" sz="1800" b="0" i="0" u="none" strike="noStrike" baseline="0" dirty="0" err="1">
                <a:solidFill>
                  <a:srgbClr val="F4950D"/>
                </a:solidFill>
                <a:latin typeface="KyivTypeSans-Regular2" panose="00000500000000000000" pitchFamily="50" charset="0"/>
              </a:rPr>
              <a:t>natural</a:t>
            </a:r>
            <a:r>
              <a:rPr lang="fr-FR" sz="1800" b="0" i="0" u="none" strike="noStrike" baseline="0" dirty="0">
                <a:solidFill>
                  <a:srgbClr val="F4950D"/>
                </a:solidFill>
                <a:latin typeface="KyivTypeSans-Regular2" panose="00000500000000000000" pitchFamily="50" charset="0"/>
              </a:rPr>
              <a:t> </a:t>
            </a:r>
            <a:r>
              <a:rPr lang="fr-FR" sz="1800" b="0" i="0" u="none" strike="noStrike" baseline="0" dirty="0" err="1">
                <a:solidFill>
                  <a:srgbClr val="F4950D"/>
                </a:solidFill>
                <a:latin typeface="KyivTypeSans-Regular2" panose="00000500000000000000" pitchFamily="50" charset="0"/>
              </a:rPr>
              <a:t>origin</a:t>
            </a:r>
            <a:r>
              <a:rPr lang="fr-FR" sz="1800" b="0" i="0" u="none" strike="noStrike" baseline="0" dirty="0">
                <a:solidFill>
                  <a:srgbClr val="F4950D"/>
                </a:solidFill>
                <a:latin typeface="KyivTypeSans-Regular2" panose="00000500000000000000" pitchFamily="50" charset="0"/>
              </a:rPr>
              <a:t>, </a:t>
            </a:r>
            <a:r>
              <a:rPr lang="fr-FR" sz="1800" b="0" i="0" u="none" strike="noStrike" baseline="0" dirty="0" err="1">
                <a:solidFill>
                  <a:srgbClr val="F4950D"/>
                </a:solidFill>
                <a:latin typeface="KyivTypeSans-Regular2" panose="00000500000000000000" pitchFamily="50" charset="0"/>
              </a:rPr>
              <a:t>this</a:t>
            </a:r>
            <a:r>
              <a:rPr lang="fr-FR" sz="1800" b="0" i="0" u="none" strike="noStrike" baseline="0" dirty="0">
                <a:solidFill>
                  <a:srgbClr val="F4950D"/>
                </a:solidFill>
                <a:latin typeface="KyivTypeSans-Regular2" panose="00000500000000000000" pitchFamily="50" charset="0"/>
              </a:rPr>
              <a:t> new-</a:t>
            </a:r>
            <a:r>
              <a:rPr lang="fr-FR" sz="1800" b="0" i="0" u="none" strike="noStrike" baseline="0" dirty="0" err="1">
                <a:solidFill>
                  <a:srgbClr val="F4950D"/>
                </a:solidFill>
                <a:latin typeface="KyivTypeSans-Regular2" panose="00000500000000000000" pitchFamily="50" charset="0"/>
              </a:rPr>
              <a:t>generation</a:t>
            </a:r>
            <a:r>
              <a:rPr lang="fr-FR" sz="1800" b="0" i="0" u="none" strike="noStrike" baseline="0" dirty="0">
                <a:solidFill>
                  <a:srgbClr val="F4950D"/>
                </a:solidFill>
                <a:latin typeface="KyivTypeSans-Regular2" panose="00000500000000000000" pitchFamily="50" charset="0"/>
              </a:rPr>
              <a:t> sensorial </a:t>
            </a:r>
            <a:r>
              <a:rPr lang="fr-FR" sz="1800" b="0" i="0" u="none" strike="noStrike" baseline="0" dirty="0" err="1">
                <a:solidFill>
                  <a:srgbClr val="F4950D"/>
                </a:solidFill>
                <a:latin typeface="KyivTypeSans-Regular2" panose="00000500000000000000" pitchFamily="50" charset="0"/>
              </a:rPr>
              <a:t>serum</a:t>
            </a:r>
            <a:r>
              <a:rPr lang="fr-FR" sz="1800" b="0" i="0" u="none" strike="noStrike" baseline="0" dirty="0">
                <a:solidFill>
                  <a:srgbClr val="F4950D"/>
                </a:solidFill>
                <a:latin typeface="KyivTypeSans-Regular2" panose="00000500000000000000" pitchFamily="50" charset="0"/>
              </a:rPr>
              <a:t> </a:t>
            </a:r>
            <a:r>
              <a:rPr lang="fr-FR" sz="1800" b="0" i="0" u="none" strike="noStrike" baseline="0" dirty="0" err="1">
                <a:solidFill>
                  <a:srgbClr val="F4950D"/>
                </a:solidFill>
                <a:latin typeface="KyivTypeSans-Regular2" panose="00000500000000000000" pitchFamily="50" charset="0"/>
              </a:rPr>
              <a:t>is</a:t>
            </a:r>
            <a:r>
              <a:rPr lang="fr-FR" sz="1800" b="0" i="0" u="none" strike="noStrike" baseline="0" dirty="0">
                <a:solidFill>
                  <a:srgbClr val="F4950D"/>
                </a:solidFill>
                <a:latin typeface="KyivTypeSans-Regular2" panose="00000500000000000000" pitchFamily="50" charset="0"/>
              </a:rPr>
              <a:t> </a:t>
            </a:r>
            <a:r>
              <a:rPr lang="fr-FR" sz="1800" b="0" i="0" u="none" strike="noStrike" baseline="0" dirty="0" err="1">
                <a:solidFill>
                  <a:srgbClr val="F4950D"/>
                </a:solidFill>
                <a:latin typeface="KyivTypeSans-Regular2" panose="00000500000000000000" pitchFamily="50" charset="0"/>
              </a:rPr>
              <a:t>incredibly</a:t>
            </a:r>
            <a:r>
              <a:rPr lang="fr-FR" sz="1800" b="0" i="0" u="none" strike="noStrike" baseline="0" dirty="0">
                <a:solidFill>
                  <a:srgbClr val="F4950D"/>
                </a:solidFill>
                <a:latin typeface="KyivTypeSans-Regular2" panose="00000500000000000000" pitchFamily="50" charset="0"/>
              </a:rPr>
              <a:t> effective</a:t>
            </a:r>
            <a:endParaRPr lang="en-US" b="0" i="0" dirty="0">
              <a:solidFill>
                <a:srgbClr val="3E3E3E"/>
              </a:solidFill>
              <a:effectLst/>
              <a:latin typeface="Sofia Pro" panose="00000500000000000000" pitchFamily="50" charset="0"/>
            </a:endParaRPr>
          </a:p>
          <a:p>
            <a:pPr algn="l"/>
            <a:r>
              <a:rPr lang="fr-FR" sz="1800" b="0" i="0" u="none" strike="noStrike" baseline="0" dirty="0">
                <a:solidFill>
                  <a:srgbClr val="F4950D"/>
                </a:solidFill>
                <a:latin typeface="KyivTypeSans-Regular2" panose="00000500000000000000" pitchFamily="50" charset="0"/>
              </a:rPr>
              <a:t>This new </a:t>
            </a:r>
            <a:r>
              <a:rPr lang="fr-FR" sz="1800" b="0" i="0" u="none" strike="noStrike" baseline="0" dirty="0" err="1">
                <a:solidFill>
                  <a:srgbClr val="F4950D"/>
                </a:solidFill>
                <a:latin typeface="KyivTypeSans-Regular2" panose="00000500000000000000" pitchFamily="50" charset="0"/>
              </a:rPr>
              <a:t>generation</a:t>
            </a:r>
            <a:r>
              <a:rPr lang="fr-FR" sz="1800" b="0" i="0" u="none" strike="noStrike" baseline="0" dirty="0">
                <a:solidFill>
                  <a:srgbClr val="F4950D"/>
                </a:solidFill>
                <a:latin typeface="KyivTypeSans-Regular2" panose="00000500000000000000" pitchFamily="50" charset="0"/>
              </a:rPr>
              <a:t> </a:t>
            </a:r>
            <a:r>
              <a:rPr lang="en-US" sz="1800" b="0" i="0" u="none" strike="noStrike" baseline="0" dirty="0">
                <a:solidFill>
                  <a:srgbClr val="F4950D"/>
                </a:solidFill>
                <a:latin typeface="KyivTypeSans-Regular2" panose="00000500000000000000" pitchFamily="50" charset="0"/>
              </a:rPr>
              <a:t>of stable vitamin C is fat-soluble </a:t>
            </a:r>
            <a:r>
              <a:rPr lang="fr-FR" sz="1800" b="0" i="0" u="none" strike="noStrike" baseline="0" dirty="0">
                <a:solidFill>
                  <a:srgbClr val="F4950D"/>
                </a:solidFill>
                <a:latin typeface="KyivTypeSans-Regular2" panose="00000500000000000000" pitchFamily="50" charset="0"/>
              </a:rPr>
              <a:t>for </a:t>
            </a:r>
            <a:r>
              <a:rPr lang="fr-FR" sz="1800" b="0" i="0" u="none" strike="noStrike" baseline="0" dirty="0" err="1">
                <a:solidFill>
                  <a:srgbClr val="F4950D"/>
                </a:solidFill>
                <a:latin typeface="KyivTypeSans-Regular2" panose="00000500000000000000" pitchFamily="50" charset="0"/>
              </a:rPr>
              <a:t>improved</a:t>
            </a:r>
            <a:r>
              <a:rPr lang="fr-FR" sz="1800" b="0" i="0" u="none" strike="noStrike" baseline="0" dirty="0">
                <a:solidFill>
                  <a:srgbClr val="F4950D"/>
                </a:solidFill>
                <a:latin typeface="KyivTypeSans-Regular2" panose="00000500000000000000" pitchFamily="50" charset="0"/>
              </a:rPr>
              <a:t> bio-assimilation</a:t>
            </a:r>
            <a:endParaRPr lang="en-US" b="0" i="0" dirty="0">
              <a:solidFill>
                <a:srgbClr val="3E3E3E"/>
              </a:solidFill>
              <a:effectLst/>
              <a:latin typeface="Sofia Pro" panose="00000500000000000000" pitchFamily="50" charset="0"/>
            </a:endParaRPr>
          </a:p>
          <a:p>
            <a:endParaRPr lang="fr-FR" sz="1200" i="0" u="none"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161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sz="1000" dirty="0">
                <a:solidFill>
                  <a:srgbClr val="3E3E3E"/>
                </a:solidFill>
                <a:latin typeface="Roboto Light" panose="02000000000000000000" pitchFamily="2" charset="0"/>
                <a:ea typeface="Roboto Light" panose="02000000000000000000" pitchFamily="2" charset="0"/>
              </a:rPr>
              <a:t>20% of stable </a:t>
            </a:r>
            <a:r>
              <a:rPr lang="fr-FR" sz="1000" dirty="0" err="1">
                <a:solidFill>
                  <a:srgbClr val="3E3E3E"/>
                </a:solidFill>
                <a:latin typeface="Roboto Light" panose="02000000000000000000" pitchFamily="2" charset="0"/>
                <a:ea typeface="Roboto Light" panose="02000000000000000000" pitchFamily="2" charset="0"/>
              </a:rPr>
              <a:t>vitamin</a:t>
            </a:r>
            <a:r>
              <a:rPr lang="fr-FR" sz="1000" dirty="0">
                <a:solidFill>
                  <a:srgbClr val="3E3E3E"/>
                </a:solidFill>
                <a:latin typeface="Roboto Light" panose="02000000000000000000" pitchFamily="2" charset="0"/>
                <a:ea typeface="Roboto Light" panose="02000000000000000000" pitchFamily="2" charset="0"/>
              </a:rPr>
              <a:t> C :</a:t>
            </a:r>
          </a:p>
          <a:p>
            <a:r>
              <a:rPr lang="en-US" sz="1000" b="0" dirty="0">
                <a:solidFill>
                  <a:schemeClr val="accent2"/>
                </a:solidFill>
                <a:latin typeface="+mn-lt"/>
                <a:ea typeface="Roboto Black" panose="02000000000000000000" pitchFamily="2" charset="0"/>
              </a:rPr>
              <a:t>100% natural origin, this stable form of vitamin C concentrates all the power and effectiveness of vitamin C without its disadvantages:</a:t>
            </a:r>
          </a:p>
          <a:p>
            <a:r>
              <a:rPr lang="en-US" sz="1000" b="0" dirty="0">
                <a:solidFill>
                  <a:schemeClr val="accent2"/>
                </a:solidFill>
                <a:latin typeface="+mn-lt"/>
                <a:ea typeface="Roboto Black" panose="02000000000000000000" pitchFamily="2" charset="0"/>
              </a:rPr>
              <a:t>Ultra-stable to light, heat, air (the vitamin C molecule is stabilized 4 times), its power is guaranteed throughout its use.</a:t>
            </a:r>
          </a:p>
          <a:p>
            <a:r>
              <a:rPr lang="en-US" sz="1000" b="0" dirty="0">
                <a:solidFill>
                  <a:schemeClr val="accent2"/>
                </a:solidFill>
                <a:latin typeface="+mn-lt"/>
                <a:ea typeface="Roboto Black" panose="02000000000000000000" pitchFamily="2" charset="0"/>
              </a:rPr>
              <a:t>Non-acidic and therefore better tolerated, it is biocompatible with all skin types (dermatologically tested on all skin types, even sensitive skin. Good tolerance).</a:t>
            </a:r>
          </a:p>
          <a:p>
            <a:r>
              <a:rPr lang="en-US" sz="1000" b="0" dirty="0">
                <a:solidFill>
                  <a:schemeClr val="accent2"/>
                </a:solidFill>
                <a:latin typeface="+mn-lt"/>
                <a:ea typeface="Roboto Black" panose="02000000000000000000" pitchFamily="2" charset="0"/>
              </a:rPr>
              <a:t>Liposoluble for a bio-assimilation and a penetration optimized </a:t>
            </a:r>
          </a:p>
          <a:p>
            <a:pPr marL="0" marR="0" lvl="0" indent="0" defTabSz="914400" rtl="0" eaLnBrk="1" fontAlgn="auto" latinLnBrk="0" hangingPunct="1">
              <a:lnSpc>
                <a:spcPct val="100000"/>
              </a:lnSpc>
              <a:spcBef>
                <a:spcPts val="0"/>
              </a:spcBef>
              <a:spcAft>
                <a:spcPts val="0"/>
              </a:spcAft>
              <a:buClrTx/>
              <a:buSzTx/>
              <a:buFontTx/>
              <a:buNone/>
              <a:tabLst/>
              <a:defRPr/>
            </a:pPr>
            <a:br>
              <a:rPr lang="fr-FR" sz="1000" dirty="0">
                <a:solidFill>
                  <a:srgbClr val="3E3E3E"/>
                </a:solidFill>
                <a:latin typeface="Roboto Light" panose="02000000000000000000" pitchFamily="2" charset="0"/>
                <a:ea typeface="Roboto Light" panose="02000000000000000000" pitchFamily="2" charset="0"/>
              </a:rPr>
            </a:br>
            <a:r>
              <a:rPr lang="fr-FR" sz="1000" dirty="0" err="1">
                <a:solidFill>
                  <a:srgbClr val="3E3E3E"/>
                </a:solidFill>
                <a:latin typeface="Roboto Light" panose="02000000000000000000" pitchFamily="2" charset="0"/>
                <a:ea typeface="Roboto Light" panose="02000000000000000000" pitchFamily="2" charset="0"/>
              </a:rPr>
              <a:t>Tumeric</a:t>
            </a:r>
            <a:r>
              <a:rPr lang="fr-FR" sz="1000" dirty="0">
                <a:solidFill>
                  <a:srgbClr val="3E3E3E"/>
                </a:solidFill>
                <a:latin typeface="Roboto Light" panose="02000000000000000000" pitchFamily="2" charset="0"/>
                <a:ea typeface="Roboto Light" panose="02000000000000000000" pitchFamily="2" charset="0"/>
              </a:rPr>
              <a:t> ; </a:t>
            </a:r>
            <a:r>
              <a:rPr kumimoji="0" lang="en-US" sz="1050" b="0" i="0" u="none"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rPr>
              <a:t>Stimulating action on epidermis and dermis</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rPr>
              <a:t>Help the skin to be firmer and more elastic.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rPr>
              <a:t>It completes the protective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rPr>
              <a:t>and anti-aging action of vitamin C.</a:t>
            </a:r>
          </a:p>
          <a:p>
            <a:endParaRPr lang="fr-FR" sz="1000" dirty="0">
              <a:solidFill>
                <a:srgbClr val="3E3E3E"/>
              </a:solidFill>
              <a:latin typeface="Roboto Light" panose="02000000000000000000" pitchFamily="2" charset="0"/>
              <a:ea typeface="Roboto Light" panose="02000000000000000000" pitchFamily="2" charset="0"/>
            </a:endParaRPr>
          </a:p>
          <a:p>
            <a:r>
              <a:rPr lang="fr-FR" sz="1000" dirty="0" err="1">
                <a:solidFill>
                  <a:srgbClr val="3E3E3E"/>
                </a:solidFill>
                <a:latin typeface="Roboto Light" panose="02000000000000000000" pitchFamily="2" charset="0"/>
                <a:ea typeface="Roboto Light" panose="02000000000000000000" pitchFamily="2" charset="0"/>
              </a:rPr>
              <a:t>Pomegranate</a:t>
            </a:r>
            <a:r>
              <a:rPr lang="fr-FR" sz="1000" dirty="0">
                <a:solidFill>
                  <a:srgbClr val="3E3E3E"/>
                </a:solidFill>
                <a:latin typeface="Roboto Light" panose="02000000000000000000" pitchFamily="2" charset="0"/>
                <a:ea typeface="Roboto Light" panose="02000000000000000000" pitchFamily="2" charset="0"/>
              </a:rPr>
              <a:t> : </a:t>
            </a:r>
            <a:r>
              <a:rPr kumimoji="0" lang="en-US" sz="1050" b="0" i="0" u="none"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rPr>
              <a:t>Action on cellular oxygenation and melanogenesis</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000" dirty="0">
              <a:solidFill>
                <a:srgbClr val="3E3E3E"/>
              </a:solidFill>
              <a:latin typeface="Roboto Light" panose="02000000000000000000" pitchFamily="2" charset="0"/>
              <a:ea typeface="Roboto Light" panose="02000000000000000000" pitchFamily="2"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000" dirty="0">
                <a:solidFill>
                  <a:srgbClr val="3E3E3E"/>
                </a:solidFill>
                <a:latin typeface="Roboto Light" panose="02000000000000000000" pitchFamily="2" charset="0"/>
                <a:ea typeface="Roboto Light" panose="02000000000000000000" pitchFamily="2" charset="0"/>
              </a:rPr>
              <a:t>Help the skin to be more luminous and more uniform. </a:t>
            </a:r>
          </a:p>
          <a:p>
            <a:pPr marL="0" marR="0" lvl="0" indent="0" defTabSz="914400" rtl="0" eaLnBrk="1" fontAlgn="auto" latinLnBrk="0" hangingPunct="1">
              <a:lnSpc>
                <a:spcPct val="100000"/>
              </a:lnSpc>
              <a:spcBef>
                <a:spcPts val="0"/>
              </a:spcBef>
              <a:spcAft>
                <a:spcPts val="0"/>
              </a:spcAft>
              <a:buClrTx/>
              <a:buSzTx/>
              <a:buFontTx/>
              <a:buNone/>
              <a:tabLst/>
              <a:defRPr/>
            </a:pPr>
            <a:r>
              <a:rPr lang="en-US" sz="1000" dirty="0">
                <a:solidFill>
                  <a:srgbClr val="3E3E3E"/>
                </a:solidFill>
                <a:latin typeface="Roboto Light" panose="02000000000000000000" pitchFamily="2" charset="0"/>
                <a:ea typeface="Roboto Light" panose="02000000000000000000" pitchFamily="2" charset="0"/>
              </a:rPr>
              <a:t>They reinforce the radiance and </a:t>
            </a:r>
          </a:p>
          <a:p>
            <a:pPr marL="0" marR="0" lvl="0" indent="0" defTabSz="914400" rtl="0" eaLnBrk="1" fontAlgn="auto" latinLnBrk="0" hangingPunct="1">
              <a:lnSpc>
                <a:spcPct val="100000"/>
              </a:lnSpc>
              <a:spcBef>
                <a:spcPts val="0"/>
              </a:spcBef>
              <a:spcAft>
                <a:spcPts val="0"/>
              </a:spcAft>
              <a:buClrTx/>
              <a:buSzTx/>
              <a:buFontTx/>
              <a:buNone/>
              <a:tabLst/>
              <a:defRPr/>
            </a:pPr>
            <a:r>
              <a:rPr lang="en-US" sz="1000" dirty="0">
                <a:solidFill>
                  <a:srgbClr val="3E3E3E"/>
                </a:solidFill>
                <a:latin typeface="Roboto Light" panose="02000000000000000000" pitchFamily="2" charset="0"/>
                <a:ea typeface="Roboto Light" panose="02000000000000000000" pitchFamily="2" charset="0"/>
              </a:rPr>
              <a:t>anti-dark spot action of Vitamin C</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000" dirty="0">
              <a:solidFill>
                <a:srgbClr val="3E3E3E"/>
              </a:solidFill>
              <a:latin typeface="Roboto Light" panose="02000000000000000000" pitchFamily="2" charset="0"/>
              <a:ea typeface="Roboto Light" panose="02000000000000000000" pitchFamily="2"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000" dirty="0">
                <a:solidFill>
                  <a:srgbClr val="3E3E3E"/>
                </a:solidFill>
                <a:latin typeface="Roboto Light" panose="02000000000000000000" pitchFamily="2" charset="0"/>
                <a:ea typeface="Roboto Light" panose="02000000000000000000" pitchFamily="2" charset="0"/>
              </a:rPr>
              <a:t>Organic apricot oil :</a:t>
            </a:r>
          </a:p>
          <a:p>
            <a:r>
              <a:rPr lang="en-US" sz="1000" dirty="0"/>
              <a:t>extracted from the kernel is composed mainly of Omega 9 and Omega 6, known for their nourishing, softening and smoothing properties.</a:t>
            </a:r>
          </a:p>
          <a:p>
            <a:r>
              <a:rPr lang="en-US" sz="1000" dirty="0"/>
              <a:t>This organic apricot oil is also rich in vitamins A and E (photo-protective, anti-oxidant), phytosterols (restoration of the barrier function, UV protection, anti-aging skin). Endowed with a "complexion illuminating" power (healthy glow effect), it is therefore particularly recommended in toning treatment formulas intended for dull, devitalized and dehydrated skin. Its rapid penetration, without leaving an oily feel, is suitable for all skin types, even oily and combination.</a:t>
            </a:r>
          </a:p>
          <a:p>
            <a:pPr marL="0" marR="0" lvl="0" indent="0" defTabSz="914400" rtl="0" eaLnBrk="1" fontAlgn="auto" latinLnBrk="0" hangingPunct="1">
              <a:lnSpc>
                <a:spcPct val="100000"/>
              </a:lnSpc>
              <a:spcBef>
                <a:spcPts val="0"/>
              </a:spcBef>
              <a:spcAft>
                <a:spcPts val="0"/>
              </a:spcAft>
              <a:buClrTx/>
              <a:buSzTx/>
              <a:buFontTx/>
              <a:buNone/>
              <a:tabLst/>
              <a:defRPr/>
            </a:pPr>
            <a:endParaRPr lang="fr-FR" sz="1000" dirty="0">
              <a:solidFill>
                <a:srgbClr val="3E3E3E"/>
              </a:solidFill>
              <a:latin typeface="Roboto Light" panose="02000000000000000000" pitchFamily="2" charset="0"/>
              <a:ea typeface="Roboto Light" panose="02000000000000000000" pitchFamily="2" charset="0"/>
            </a:endParaRP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2D63E3-0550-4826-886B-56ADBA66688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336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 cabin treatment with an evocative name: Vitamin C25</a:t>
            </a:r>
          </a:p>
          <a:p>
            <a:r>
              <a:rPr lang="en-US" dirty="0"/>
              <a:t>An anti-aging, radiance and unifying treatment for a sublimated skin</a:t>
            </a:r>
          </a:p>
          <a:p>
            <a:endParaRPr lang="en-US" dirty="0"/>
          </a:p>
          <a:p>
            <a:endParaRPr lang="en-US" dirty="0"/>
          </a:p>
          <a:p>
            <a:endParaRPr lang="en-US" dirty="0"/>
          </a:p>
          <a:p>
            <a:endParaRPr lang="fr-FR" dirty="0"/>
          </a:p>
        </p:txBody>
      </p:sp>
      <p:sp>
        <p:nvSpPr>
          <p:cNvPr id="4" name="Espace réservé du numéro de diapositive 3"/>
          <p:cNvSpPr>
            <a:spLocks noGrp="1"/>
          </p:cNvSpPr>
          <p:nvPr>
            <p:ph type="sldNum" sz="quarter" idx="5"/>
          </p:nvPr>
        </p:nvSpPr>
        <p:spPr/>
        <p:txBody>
          <a:bodyPr/>
          <a:lstStyle/>
          <a:p>
            <a:fld id="{1E75D512-6B45-4599-B546-A08B6EF7031D}" type="slidenum">
              <a:rPr lang="fr-FR" smtClean="0"/>
              <a:t>20</a:t>
            </a:fld>
            <a:endParaRPr lang="fr-FR"/>
          </a:p>
        </p:txBody>
      </p:sp>
    </p:spTree>
    <p:extLst>
      <p:ext uri="{BB962C8B-B14F-4D97-AF65-F5344CB8AC3E}">
        <p14:creationId xmlns:p14="http://schemas.microsoft.com/office/powerpoint/2010/main" val="3180393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This treatment is intended for women and men of all ages, for dull, tired skin showing signs of photoaging and/or pigmentation spots.</a:t>
            </a:r>
          </a:p>
          <a:p>
            <a:r>
              <a:rPr lang="en-US" dirty="0"/>
              <a:t>It is recommended as a 1-month treatment, once a week for 4 weeks, for enhanced anti-aging benefits. </a:t>
            </a:r>
          </a:p>
          <a:p>
            <a:r>
              <a:rPr lang="en-US" dirty="0"/>
              <a:t>And to maintain the benefits once a month.</a:t>
            </a:r>
          </a:p>
          <a:p>
            <a:endParaRPr lang="en-US" dirty="0"/>
          </a:p>
          <a:p>
            <a:r>
              <a:rPr lang="en-US" dirty="0"/>
              <a:t>Recommended prices:</a:t>
            </a:r>
          </a:p>
          <a:p>
            <a:r>
              <a:rPr lang="en-US" dirty="0"/>
              <a:t>EURO ZONE: 120€ to 150€.</a:t>
            </a:r>
          </a:p>
          <a:p>
            <a:r>
              <a:rPr lang="en-US" dirty="0"/>
              <a:t>US ZONE : $225 to $275</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403F1F5A-3C0B-489C-931A-7874617FC0CA}" type="slidenum">
              <a:rPr lang="fr-FR" smtClean="0"/>
              <a:pPr/>
              <a:t>21</a:t>
            </a:fld>
            <a:endParaRPr lang="fr-FR"/>
          </a:p>
        </p:txBody>
      </p:sp>
    </p:spTree>
    <p:extLst>
      <p:ext uri="{BB962C8B-B14F-4D97-AF65-F5344CB8AC3E}">
        <p14:creationId xmlns:p14="http://schemas.microsoft.com/office/powerpoint/2010/main" val="368827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FORMATION</a:t>
            </a:r>
          </a:p>
          <a:p>
            <a:r>
              <a:rPr lang="en-US" dirty="0"/>
              <a:t>To accompany the C20 Serum, we find a dedicated professional product in ampoule form, the C25 Serum with 25% stabilized vitamin C.</a:t>
            </a:r>
          </a:p>
          <a:p>
            <a:r>
              <a:rPr lang="en-US" dirty="0"/>
              <a:t>This ampoule is part of our Vitamin C25 treatment, with visible results from the first treatment thanks to the effectiveness of our stable vitamin C and the use of the Light Peel with 30% glycolic acid.</a:t>
            </a:r>
          </a:p>
          <a:p>
            <a:endParaRPr lang="en-US" dirty="0"/>
          </a:p>
          <a:p>
            <a:r>
              <a:rPr lang="en-US" dirty="0"/>
              <a:t>The Serum C25 ampoule can easily be integrated into all of our facial treatments during the Yon-Ka massage, always with the objective of personalization.</a:t>
            </a:r>
            <a:endParaRPr lang="fr-FR" dirty="0"/>
          </a:p>
        </p:txBody>
      </p:sp>
      <p:sp>
        <p:nvSpPr>
          <p:cNvPr id="4" name="Espace réservé du numéro de diapositive 3"/>
          <p:cNvSpPr>
            <a:spLocks noGrp="1"/>
          </p:cNvSpPr>
          <p:nvPr>
            <p:ph type="sldNum" sz="quarter" idx="5"/>
          </p:nvPr>
        </p:nvSpPr>
        <p:spPr/>
        <p:txBody>
          <a:bodyPr/>
          <a:lstStyle/>
          <a:p>
            <a:fld id="{1E75D512-6B45-4599-B546-A08B6EF7031D}" type="slidenum">
              <a:rPr lang="fr-FR" smtClean="0"/>
              <a:t>22</a:t>
            </a:fld>
            <a:endParaRPr lang="fr-FR"/>
          </a:p>
        </p:txBody>
      </p:sp>
    </p:spTree>
    <p:extLst>
      <p:ext uri="{BB962C8B-B14F-4D97-AF65-F5344CB8AC3E}">
        <p14:creationId xmlns:p14="http://schemas.microsoft.com/office/powerpoint/2010/main" val="2883781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i="0" kern="1200" dirty="0">
                <a:solidFill>
                  <a:schemeClr val="tx1"/>
                </a:solidFill>
                <a:effectLst/>
                <a:latin typeface="+mn-lt"/>
                <a:ea typeface="+mn-ea"/>
                <a:cs typeface="+mn-cs"/>
              </a:rPr>
              <a:t>CREME MAINS</a:t>
            </a:r>
            <a:endParaRPr lang="fr-FR" sz="1200" b="1" i="0" kern="1200" baseline="0" dirty="0">
              <a:solidFill>
                <a:schemeClr val="tx1"/>
              </a:solidFill>
              <a:effectLst/>
              <a:latin typeface="+mn-lt"/>
              <a:ea typeface="+mn-ea"/>
              <a:cs typeface="+mn-cs"/>
            </a:endParaRPr>
          </a:p>
          <a:p>
            <a:endParaRPr lang="fr-FR" sz="1200" b="0" i="0" kern="1200" baseline="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DESCRIPTIVE </a:t>
            </a:r>
          </a:p>
          <a:p>
            <a:r>
              <a:rPr lang="fr-FR" sz="1200" kern="1200" dirty="0">
                <a:solidFill>
                  <a:schemeClr val="tx1"/>
                </a:solidFill>
                <a:effectLst/>
                <a:latin typeface="+mn-lt"/>
                <a:ea typeface="+mn-ea"/>
                <a:cs typeface="+mn-cs"/>
              </a:rPr>
              <a:t>This 3-in-1 Hand Cream,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essences of mandarin and </a:t>
            </a:r>
            <a:r>
              <a:rPr lang="fr-FR" sz="1200" kern="1200" dirty="0" err="1">
                <a:solidFill>
                  <a:schemeClr val="tx1"/>
                </a:solidFill>
                <a:effectLst/>
                <a:latin typeface="+mn-lt"/>
                <a:ea typeface="+mn-ea"/>
                <a:cs typeface="+mn-cs"/>
              </a:rPr>
              <a:t>sweet</a:t>
            </a:r>
            <a:r>
              <a:rPr lang="fr-FR" sz="1200" kern="1200" dirty="0">
                <a:solidFill>
                  <a:schemeClr val="tx1"/>
                </a:solidFill>
                <a:effectLst/>
                <a:latin typeface="+mn-lt"/>
                <a:ea typeface="+mn-ea"/>
                <a:cs typeface="+mn-cs"/>
              </a:rPr>
              <a:t> orange, </a:t>
            </a:r>
            <a:r>
              <a:rPr lang="fr-FR" sz="1200" kern="1200" dirty="0" err="1">
                <a:solidFill>
                  <a:schemeClr val="tx1"/>
                </a:solidFill>
                <a:effectLst/>
                <a:latin typeface="+mn-lt"/>
                <a:ea typeface="+mn-ea"/>
                <a:cs typeface="+mn-cs"/>
              </a:rPr>
              <a:t>nourishes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moisturizes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intensely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repairs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very</a:t>
            </a:r>
            <a:r>
              <a:rPr lang="fr-FR" sz="1200" kern="1200" dirty="0">
                <a:solidFill>
                  <a:schemeClr val="tx1"/>
                </a:solidFill>
                <a:effectLst/>
                <a:latin typeface="+mn-lt"/>
                <a:ea typeface="+mn-ea"/>
                <a:cs typeface="+mn-cs"/>
              </a:rPr>
              <a:t> dry and </a:t>
            </a:r>
            <a:r>
              <a:rPr lang="fr-FR" sz="1200" kern="1200" dirty="0" err="1">
                <a:solidFill>
                  <a:schemeClr val="tx1"/>
                </a:solidFill>
                <a:effectLst/>
                <a:latin typeface="+mn-lt"/>
                <a:ea typeface="+mn-ea"/>
                <a:cs typeface="+mn-cs"/>
              </a:rPr>
              <a:t>damaged</a:t>
            </a:r>
            <a:r>
              <a:rPr lang="fr-FR" sz="1200" kern="1200" dirty="0">
                <a:solidFill>
                  <a:schemeClr val="tx1"/>
                </a:solidFill>
                <a:effectLst/>
                <a:latin typeface="+mn-lt"/>
                <a:ea typeface="+mn-ea"/>
                <a:cs typeface="+mn-cs"/>
              </a:rPr>
              <a:t> hands. </a:t>
            </a:r>
            <a:br>
              <a:rPr lang="fr-FR" sz="1200" kern="1200" dirty="0">
                <a:solidFill>
                  <a:schemeClr val="tx1"/>
                </a:solidFill>
                <a:effectLst/>
                <a:latin typeface="+mn-lt"/>
                <a:ea typeface="+mn-ea"/>
                <a:cs typeface="+mn-cs"/>
              </a:rPr>
            </a:br>
            <a:r>
              <a:rPr lang="fr-FR" sz="1200" kern="1200" dirty="0" err="1">
                <a:solidFill>
                  <a:schemeClr val="tx1"/>
                </a:solidFill>
                <a:effectLst/>
                <a:latin typeface="+mn-lt"/>
                <a:ea typeface="+mn-ea"/>
                <a:cs typeface="+mn-cs"/>
              </a:rPr>
              <a:t>Multivitamin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rich</a:t>
            </a:r>
            <a:r>
              <a:rPr lang="fr-FR" sz="1200" kern="1200" dirty="0">
                <a:solidFill>
                  <a:schemeClr val="tx1"/>
                </a:solidFill>
                <a:effectLst/>
                <a:latin typeface="+mn-lt"/>
                <a:ea typeface="+mn-ea"/>
                <a:cs typeface="+mn-cs"/>
              </a:rPr>
              <a:t> in </a:t>
            </a:r>
            <a:r>
              <a:rPr lang="fr-FR" sz="1200" kern="1200" dirty="0" err="1">
                <a:solidFill>
                  <a:schemeClr val="tx1"/>
                </a:solidFill>
                <a:effectLst/>
                <a:latin typeface="+mn-lt"/>
                <a:ea typeface="+mn-ea"/>
                <a:cs typeface="+mn-cs"/>
              </a:rPr>
              <a:t>shea</a:t>
            </a:r>
            <a:r>
              <a:rPr lang="fr-FR" sz="1200" kern="1200" dirty="0">
                <a:solidFill>
                  <a:schemeClr val="tx1"/>
                </a:solidFill>
                <a:effectLst/>
                <a:latin typeface="+mn-lt"/>
                <a:ea typeface="+mn-ea"/>
                <a:cs typeface="+mn-cs"/>
              </a:rPr>
              <a:t> butter and </a:t>
            </a:r>
            <a:r>
              <a:rPr lang="fr-FR" sz="1200" kern="1200" dirty="0" err="1">
                <a:solidFill>
                  <a:schemeClr val="tx1"/>
                </a:solidFill>
                <a:effectLst/>
                <a:latin typeface="+mn-lt"/>
                <a:ea typeface="+mn-ea"/>
                <a:cs typeface="+mn-cs"/>
              </a:rPr>
              <a:t>vegetable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glycerin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preserves</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youthfulness</a:t>
            </a:r>
            <a:r>
              <a:rPr lang="fr-FR" sz="1200" kern="1200" dirty="0">
                <a:solidFill>
                  <a:schemeClr val="tx1"/>
                </a:solidFill>
                <a:effectLst/>
                <a:latin typeface="+mn-lt"/>
                <a:ea typeface="+mn-ea"/>
                <a:cs typeface="+mn-cs"/>
              </a:rPr>
              <a:t> of hands and </a:t>
            </a:r>
            <a:r>
              <a:rPr lang="fr-FR" sz="1200" kern="1200" dirty="0" err="1">
                <a:solidFill>
                  <a:schemeClr val="tx1"/>
                </a:solidFill>
                <a:effectLst/>
                <a:latin typeface="+mn-lt"/>
                <a:ea typeface="+mn-ea"/>
                <a:cs typeface="+mn-cs"/>
              </a:rPr>
              <a:t>nails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envelops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them</a:t>
            </a:r>
            <a:r>
              <a:rPr lang="fr-FR" sz="1200" kern="1200" dirty="0">
                <a:solidFill>
                  <a:schemeClr val="tx1"/>
                </a:solidFill>
                <a:effectLst/>
                <a:latin typeface="+mn-lt"/>
                <a:ea typeface="+mn-ea"/>
                <a:cs typeface="+mn-cs"/>
              </a:rPr>
              <a:t> in a </a:t>
            </a:r>
            <a:r>
              <a:rPr lang="fr-FR" sz="1200" kern="1200" dirty="0" err="1">
                <a:solidFill>
                  <a:schemeClr val="tx1"/>
                </a:solidFill>
                <a:effectLst/>
                <a:latin typeface="+mn-lt"/>
                <a:ea typeface="+mn-ea"/>
                <a:cs typeface="+mn-cs"/>
              </a:rPr>
              <a:t>pleasant</a:t>
            </a:r>
            <a:r>
              <a:rPr lang="fr-FR" sz="1200" kern="1200" dirty="0">
                <a:solidFill>
                  <a:schemeClr val="tx1"/>
                </a:solidFill>
                <a:effectLst/>
                <a:latin typeface="+mn-lt"/>
                <a:ea typeface="+mn-ea"/>
                <a:cs typeface="+mn-cs"/>
              </a:rPr>
              <a:t> 100% </a:t>
            </a:r>
            <a:r>
              <a:rPr lang="fr-FR" sz="1200" kern="1200" dirty="0" err="1">
                <a:solidFill>
                  <a:schemeClr val="tx1"/>
                </a:solidFill>
                <a:effectLst/>
                <a:latin typeface="+mn-lt"/>
                <a:ea typeface="+mn-ea"/>
                <a:cs typeface="+mn-cs"/>
              </a:rPr>
              <a:t>natural</a:t>
            </a:r>
            <a:r>
              <a:rPr lang="fr-FR" sz="1200" kern="1200" dirty="0">
                <a:solidFill>
                  <a:schemeClr val="tx1"/>
                </a:solidFill>
                <a:effectLst/>
                <a:latin typeface="+mn-lt"/>
                <a:ea typeface="+mn-ea"/>
                <a:cs typeface="+mn-cs"/>
              </a:rPr>
              <a:t> citrus </a:t>
            </a:r>
            <a:r>
              <a:rPr lang="fr-FR" sz="1200" kern="1200" dirty="0" err="1">
                <a:solidFill>
                  <a:schemeClr val="tx1"/>
                </a:solidFill>
                <a:effectLst/>
                <a:latin typeface="+mn-lt"/>
                <a:ea typeface="+mn-ea"/>
                <a:cs typeface="+mn-cs"/>
              </a:rPr>
              <a:t>scent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toning</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revitalizing</a:t>
            </a:r>
            <a:r>
              <a:rPr lang="fr-FR" sz="1200" kern="1200" dirty="0">
                <a:solidFill>
                  <a:schemeClr val="tx1"/>
                </a:solidFill>
                <a:effectLst/>
                <a:latin typeface="+mn-lt"/>
                <a:ea typeface="+mn-ea"/>
                <a:cs typeface="+mn-cs"/>
              </a:rPr>
              <a:t> notes. </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PROMISE</a:t>
            </a:r>
          </a:p>
          <a:p>
            <a:r>
              <a:rPr lang="fr-FR" sz="1200" kern="1200" dirty="0" err="1">
                <a:solidFill>
                  <a:schemeClr val="tx1"/>
                </a:solidFill>
                <a:effectLst/>
                <a:latin typeface="+mn-lt"/>
                <a:ea typeface="+mn-ea"/>
                <a:cs typeface="+mn-cs"/>
              </a:rPr>
              <a:t>Repairing</a:t>
            </a:r>
            <a:r>
              <a:rPr lang="fr-FR" sz="1200" kern="1200" dirty="0">
                <a:solidFill>
                  <a:schemeClr val="tx1"/>
                </a:solidFill>
                <a:effectLst/>
                <a:latin typeface="+mn-lt"/>
                <a:ea typeface="+mn-ea"/>
                <a:cs typeface="+mn-cs"/>
              </a:rPr>
              <a:t> and ultra-</a:t>
            </a:r>
            <a:r>
              <a:rPr lang="fr-FR" sz="1200" kern="1200" dirty="0" err="1">
                <a:solidFill>
                  <a:schemeClr val="tx1"/>
                </a:solidFill>
                <a:effectLst/>
                <a:latin typeface="+mn-lt"/>
                <a:ea typeface="+mn-ea"/>
                <a:cs typeface="+mn-cs"/>
              </a:rPr>
              <a:t>comforting</a:t>
            </a:r>
            <a:r>
              <a:rPr lang="fr-FR" sz="1200" kern="1200" dirty="0">
                <a:solidFill>
                  <a:schemeClr val="tx1"/>
                </a:solidFill>
                <a:effectLst/>
                <a:latin typeface="+mn-lt"/>
                <a:ea typeface="+mn-ea"/>
                <a:cs typeface="+mn-cs"/>
              </a:rPr>
              <a:t> hand </a:t>
            </a:r>
            <a:r>
              <a:rPr lang="fr-FR" sz="1200" kern="1200" dirty="0" err="1">
                <a:solidFill>
                  <a:schemeClr val="tx1"/>
                </a:solidFill>
                <a:effectLst/>
                <a:latin typeface="+mn-lt"/>
                <a:ea typeface="+mn-ea"/>
                <a:cs typeface="+mn-cs"/>
              </a:rPr>
              <a:t>cream</a:t>
            </a:r>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FOR WHOM?</a:t>
            </a:r>
          </a:p>
          <a:p>
            <a:r>
              <a:rPr lang="fr-FR" sz="1200" kern="1200" dirty="0">
                <a:solidFill>
                  <a:schemeClr val="tx1"/>
                </a:solidFill>
                <a:effectLst/>
                <a:latin typeface="+mn-lt"/>
                <a:ea typeface="+mn-ea"/>
                <a:cs typeface="+mn-cs"/>
              </a:rPr>
              <a:t>All skin types</a:t>
            </a:r>
          </a:p>
          <a:p>
            <a:r>
              <a:rPr lang="fr-FR" sz="1200" kern="1200" dirty="0">
                <a:solidFill>
                  <a:schemeClr val="tx1"/>
                </a:solidFill>
                <a:effectLst/>
                <a:latin typeface="+mn-lt"/>
                <a:ea typeface="+mn-ea"/>
                <a:cs typeface="+mn-cs"/>
              </a:rPr>
              <a:t>"I like the </a:t>
            </a:r>
            <a:r>
              <a:rPr lang="fr-FR" sz="1200" kern="1200" dirty="0" err="1">
                <a:solidFill>
                  <a:schemeClr val="tx1"/>
                </a:solidFill>
                <a:effectLst/>
                <a:latin typeface="+mn-lt"/>
                <a:ea typeface="+mn-ea"/>
                <a:cs typeface="+mn-cs"/>
              </a:rPr>
              <a:t>lemon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scent</a:t>
            </a:r>
            <a:r>
              <a:rPr lang="fr-FR"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"I wash my hands very often and they are completely malnourished</a:t>
            </a:r>
            <a:r>
              <a:rPr lang="fr-FR" sz="1200" kern="1200" dirty="0">
                <a:solidFill>
                  <a:schemeClr val="tx1"/>
                </a:solidFill>
                <a:effectLst/>
                <a:latin typeface="+mn-lt"/>
                <a:ea typeface="+mn-ea"/>
                <a:cs typeface="+mn-cs"/>
              </a:rPr>
              <a:t>.</a:t>
            </a:r>
          </a:p>
          <a:p>
            <a:pPr lvl="0"/>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EFFICACY (use test </a:t>
            </a:r>
            <a:r>
              <a:rPr lang="fr-FR" sz="1200" kern="1200" dirty="0" err="1">
                <a:solidFill>
                  <a:schemeClr val="tx1"/>
                </a:solidFill>
                <a:effectLst/>
                <a:latin typeface="+mn-lt"/>
                <a:ea typeface="+mn-ea"/>
                <a:cs typeface="+mn-cs"/>
              </a:rPr>
              <a:t>under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dermatological</a:t>
            </a:r>
            <a:r>
              <a:rPr lang="fr-FR" sz="1200" kern="1200" dirty="0">
                <a:solidFill>
                  <a:schemeClr val="tx1"/>
                </a:solidFill>
                <a:effectLst/>
                <a:latin typeface="+mn-lt"/>
                <a:ea typeface="+mn-ea"/>
                <a:cs typeface="+mn-cs"/>
              </a:rPr>
              <a:t> control - self-</a:t>
            </a:r>
            <a:r>
              <a:rPr lang="fr-FR" sz="1200" kern="1200" dirty="0" err="1">
                <a:solidFill>
                  <a:schemeClr val="tx1"/>
                </a:solidFill>
                <a:effectLst/>
                <a:latin typeface="+mn-lt"/>
                <a:ea typeface="+mn-ea"/>
                <a:cs typeface="+mn-cs"/>
              </a:rPr>
              <a:t>evaluation</a:t>
            </a:r>
            <a:r>
              <a:rPr lang="fr-FR" sz="1200" kern="1200" dirty="0">
                <a:solidFill>
                  <a:schemeClr val="tx1"/>
                </a:solidFill>
                <a:effectLst/>
                <a:latin typeface="+mn-lt"/>
                <a:ea typeface="+mn-ea"/>
                <a:cs typeface="+mn-cs"/>
              </a:rPr>
              <a:t> on 19 </a:t>
            </a:r>
            <a:r>
              <a:rPr lang="fr-FR" sz="1200" kern="1200" dirty="0" err="1">
                <a:solidFill>
                  <a:schemeClr val="tx1"/>
                </a:solidFill>
                <a:effectLst/>
                <a:latin typeface="+mn-lt"/>
                <a:ea typeface="+mn-ea"/>
                <a:cs typeface="+mn-cs"/>
              </a:rPr>
              <a:t>women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aged</a:t>
            </a:r>
            <a:r>
              <a:rPr lang="fr-FR" sz="1200" kern="1200" dirty="0">
                <a:solidFill>
                  <a:schemeClr val="tx1"/>
                </a:solidFill>
                <a:effectLst/>
                <a:latin typeface="+mn-lt"/>
                <a:ea typeface="+mn-ea"/>
                <a:cs typeface="+mn-cs"/>
              </a:rPr>
              <a:t> 18 to 42 - 1 application for 28 </a:t>
            </a:r>
            <a:r>
              <a:rPr lang="fr-FR" sz="1200" kern="1200" dirty="0" err="1">
                <a:solidFill>
                  <a:schemeClr val="tx1"/>
                </a:solidFill>
                <a:effectLst/>
                <a:latin typeface="+mn-lt"/>
                <a:ea typeface="+mn-ea"/>
                <a:cs typeface="+mn-cs"/>
              </a:rPr>
              <a:t>days</a:t>
            </a:r>
            <a:r>
              <a:rPr lang="fr-FR" sz="1200" kern="1200" dirty="0">
                <a:solidFill>
                  <a:schemeClr val="tx1"/>
                </a:solidFill>
                <a:effectLst/>
                <a:latin typeface="+mn-lt"/>
                <a:ea typeface="+mn-ea"/>
                <a:cs typeface="+mn-cs"/>
              </a:rPr>
              <a:t>)</a:t>
            </a:r>
          </a:p>
          <a:p>
            <a:pPr lvl="0"/>
            <a:r>
              <a:rPr lang="fr-FR" sz="1200" kern="1200" dirty="0">
                <a:solidFill>
                  <a:schemeClr val="tx1"/>
                </a:solidFill>
                <a:effectLst/>
                <a:latin typeface="+mn-lt"/>
                <a:ea typeface="+mn-ea"/>
                <a:cs typeface="+mn-cs"/>
              </a:rPr>
              <a:t>Skin </a:t>
            </a:r>
            <a:r>
              <a:rPr lang="fr-FR" sz="1200" kern="1200" dirty="0" err="1">
                <a:solidFill>
                  <a:schemeClr val="tx1"/>
                </a:solidFill>
                <a:effectLst/>
                <a:latin typeface="+mn-lt"/>
                <a:ea typeface="+mn-ea"/>
                <a:cs typeface="+mn-cs"/>
              </a:rPr>
              <a:t>repaired</a:t>
            </a:r>
            <a:r>
              <a:rPr lang="fr-FR" sz="1200" kern="1200" dirty="0">
                <a:solidFill>
                  <a:schemeClr val="tx1"/>
                </a:solidFill>
                <a:effectLst/>
                <a:latin typeface="+mn-lt"/>
                <a:ea typeface="+mn-ea"/>
                <a:cs typeface="+mn-cs"/>
              </a:rPr>
              <a:t>: 79</a:t>
            </a:r>
          </a:p>
          <a:p>
            <a:pPr lvl="0"/>
            <a:r>
              <a:rPr lang="fr-FR" sz="1200" kern="1200" dirty="0" err="1">
                <a:solidFill>
                  <a:schemeClr val="tx1"/>
                </a:solidFill>
                <a:effectLst/>
                <a:latin typeface="+mn-lt"/>
                <a:ea typeface="+mn-ea"/>
                <a:cs typeface="+mn-cs"/>
              </a:rPr>
              <a:t>Nourished</a:t>
            </a:r>
            <a:r>
              <a:rPr lang="fr-FR" sz="1200" kern="1200" dirty="0">
                <a:solidFill>
                  <a:schemeClr val="tx1"/>
                </a:solidFill>
                <a:effectLst/>
                <a:latin typeface="+mn-lt"/>
                <a:ea typeface="+mn-ea"/>
                <a:cs typeface="+mn-cs"/>
              </a:rPr>
              <a:t> skin: 89</a:t>
            </a:r>
          </a:p>
          <a:p>
            <a:pPr lvl="0"/>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HOME USE</a:t>
            </a:r>
          </a:p>
          <a:p>
            <a:r>
              <a:rPr lang="fr-FR" sz="1200" kern="1200" dirty="0">
                <a:solidFill>
                  <a:schemeClr val="tx1"/>
                </a:solidFill>
                <a:effectLst/>
                <a:latin typeface="+mn-lt"/>
                <a:ea typeface="+mn-ea"/>
                <a:cs typeface="+mn-cs"/>
              </a:rPr>
              <a:t>At </a:t>
            </a:r>
            <a:r>
              <a:rPr lang="fr-FR" sz="1200" kern="1200" dirty="0" err="1">
                <a:solidFill>
                  <a:schemeClr val="tx1"/>
                </a:solidFill>
                <a:effectLst/>
                <a:latin typeface="+mn-lt"/>
                <a:ea typeface="+mn-ea"/>
                <a:cs typeface="+mn-cs"/>
              </a:rPr>
              <a:t>any</a:t>
            </a:r>
            <a:r>
              <a:rPr lang="fr-FR" sz="1200" kern="1200" dirty="0">
                <a:solidFill>
                  <a:schemeClr val="tx1"/>
                </a:solidFill>
                <a:effectLst/>
                <a:latin typeface="+mn-lt"/>
                <a:ea typeface="+mn-ea"/>
                <a:cs typeface="+mn-cs"/>
              </a:rPr>
              <a:t> time of the </a:t>
            </a:r>
            <a:r>
              <a:rPr lang="fr-FR" sz="1200" kern="1200" dirty="0" err="1">
                <a:solidFill>
                  <a:schemeClr val="tx1"/>
                </a:solidFill>
                <a:effectLst/>
                <a:latin typeface="+mn-lt"/>
                <a:ea typeface="+mn-ea"/>
                <a:cs typeface="+mn-cs"/>
              </a:rPr>
              <a:t>day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apply</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cream</a:t>
            </a:r>
            <a:r>
              <a:rPr lang="fr-FR" sz="1200" kern="1200" dirty="0">
                <a:solidFill>
                  <a:schemeClr val="tx1"/>
                </a:solidFill>
                <a:effectLst/>
                <a:latin typeface="+mn-lt"/>
                <a:ea typeface="+mn-ea"/>
                <a:cs typeface="+mn-cs"/>
              </a:rPr>
              <a:t> on clean and dry hands.</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USE IN THE TREATMENT ROOM</a:t>
            </a:r>
          </a:p>
          <a:p>
            <a:r>
              <a:rPr lang="fr-FR" sz="1200" kern="1200" dirty="0">
                <a:solidFill>
                  <a:schemeClr val="tx1"/>
                </a:solidFill>
                <a:effectLst/>
                <a:latin typeface="+mn-lt"/>
                <a:ea typeface="+mn-ea"/>
                <a:cs typeface="+mn-cs"/>
              </a:rPr>
              <a:t>*Hand massage</a:t>
            </a:r>
          </a:p>
          <a:p>
            <a:r>
              <a:rPr lang="fr-FR" sz="1200" kern="1200" dirty="0">
                <a:solidFill>
                  <a:schemeClr val="tx1"/>
                </a:solidFill>
                <a:effectLst/>
                <a:latin typeface="+mn-lt"/>
                <a:ea typeface="+mn-ea"/>
                <a:cs typeface="+mn-cs"/>
              </a:rPr>
              <a:t>*Mask for hands and </a:t>
            </a:r>
            <a:r>
              <a:rPr lang="fr-FR" sz="1200" kern="1200" dirty="0" err="1">
                <a:solidFill>
                  <a:schemeClr val="tx1"/>
                </a:solidFill>
                <a:effectLst/>
                <a:latin typeface="+mn-lt"/>
                <a:ea typeface="+mn-ea"/>
                <a:cs typeface="+mn-cs"/>
              </a:rPr>
              <a:t>feet</a:t>
            </a:r>
            <a:r>
              <a:rPr lang="fr-FR" sz="1200" kern="1200" dirty="0">
                <a:solidFill>
                  <a:schemeClr val="tx1"/>
                </a:solidFill>
                <a:effectLst/>
                <a:latin typeface="+mn-lt"/>
                <a:ea typeface="+mn-ea"/>
                <a:cs typeface="+mn-cs"/>
              </a:rPr>
              <a:t> in case of manicure or </a:t>
            </a:r>
            <a:r>
              <a:rPr lang="fr-FR" sz="1200" kern="1200" dirty="0" err="1">
                <a:solidFill>
                  <a:schemeClr val="tx1"/>
                </a:solidFill>
                <a:effectLst/>
                <a:latin typeface="+mn-lt"/>
                <a:ea typeface="+mn-ea"/>
                <a:cs typeface="+mn-cs"/>
              </a:rPr>
              <a:t>pedicure</a:t>
            </a:r>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PRODUCT ADVANTAGES </a:t>
            </a: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Contains</a:t>
            </a:r>
            <a:r>
              <a:rPr lang="fr-FR" sz="1200" kern="1200" dirty="0">
                <a:solidFill>
                  <a:schemeClr val="tx1"/>
                </a:solidFill>
                <a:effectLst/>
                <a:latin typeface="+mn-lt"/>
                <a:ea typeface="+mn-ea"/>
                <a:cs typeface="+mn-cs"/>
              </a:rPr>
              <a:t> 97% </a:t>
            </a:r>
            <a:r>
              <a:rPr lang="fr-FR" sz="1200" kern="1200" dirty="0" err="1">
                <a:solidFill>
                  <a:schemeClr val="tx1"/>
                </a:solidFill>
                <a:effectLst/>
                <a:latin typeface="+mn-lt"/>
                <a:ea typeface="+mn-ea"/>
                <a:cs typeface="+mn-cs"/>
              </a:rPr>
              <a:t>natural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ingredients</a:t>
            </a:r>
            <a:r>
              <a:rPr lang="fr-FR" sz="1200" kern="1200" dirty="0">
                <a:solidFill>
                  <a:schemeClr val="tx1"/>
                </a:solidFill>
                <a:effectLst/>
                <a:latin typeface="+mn-lt"/>
                <a:ea typeface="+mn-ea"/>
                <a:cs typeface="+mn-cs"/>
              </a:rPr>
              <a:t> </a:t>
            </a: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Nourishes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repairs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shea</a:t>
            </a:r>
            <a:r>
              <a:rPr lang="fr-FR" sz="1200" kern="1200" dirty="0">
                <a:solidFill>
                  <a:schemeClr val="tx1"/>
                </a:solidFill>
                <a:effectLst/>
                <a:latin typeface="+mn-lt"/>
                <a:ea typeface="+mn-ea"/>
                <a:cs typeface="+mn-cs"/>
              </a:rPr>
              <a:t> butter and </a:t>
            </a:r>
            <a:r>
              <a:rPr lang="fr-FR" sz="1200" kern="1200" dirty="0" err="1">
                <a:solidFill>
                  <a:schemeClr val="tx1"/>
                </a:solidFill>
                <a:effectLst/>
                <a:latin typeface="+mn-lt"/>
                <a:ea typeface="+mn-ea"/>
                <a:cs typeface="+mn-cs"/>
              </a:rPr>
              <a:t>grape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seed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oil</a:t>
            </a:r>
            <a:r>
              <a:rPr lang="fr-FR" sz="1200" kern="1200" dirty="0">
                <a:solidFill>
                  <a:schemeClr val="tx1"/>
                </a:solidFill>
                <a:effectLst/>
                <a:latin typeface="+mn-lt"/>
                <a:ea typeface="+mn-ea"/>
                <a:cs typeface="+mn-cs"/>
              </a:rPr>
              <a:t> - </a:t>
            </a:r>
            <a:br>
              <a:rPr lang="fr-FR" sz="1200" kern="1200" dirty="0">
                <a:solidFill>
                  <a:schemeClr val="tx1"/>
                </a:solidFill>
                <a:effectLst/>
                <a:latin typeface="+mn-lt"/>
                <a:ea typeface="+mn-ea"/>
                <a:cs typeface="+mn-cs"/>
              </a:rPr>
            </a:br>
            <a:r>
              <a:rPr lang="fr-FR" sz="1200" kern="1200" dirty="0" err="1">
                <a:solidFill>
                  <a:schemeClr val="tx1"/>
                </a:solidFill>
                <a:effectLst/>
                <a:latin typeface="+mn-lt"/>
                <a:ea typeface="+mn-ea"/>
                <a:cs typeface="+mn-cs"/>
              </a:rPr>
              <a:t>Leaves</a:t>
            </a:r>
            <a:r>
              <a:rPr lang="fr-FR" sz="1200" kern="1200" dirty="0">
                <a:solidFill>
                  <a:schemeClr val="tx1"/>
                </a:solidFill>
                <a:effectLst/>
                <a:latin typeface="+mn-lt"/>
                <a:ea typeface="+mn-ea"/>
                <a:cs typeface="+mn-cs"/>
              </a:rPr>
              <a:t> skin </a:t>
            </a:r>
            <a:r>
              <a:rPr lang="fr-FR" sz="1200" kern="1200" dirty="0" err="1">
                <a:solidFill>
                  <a:schemeClr val="tx1"/>
                </a:solidFill>
                <a:effectLst/>
                <a:latin typeface="+mn-lt"/>
                <a:ea typeface="+mn-ea"/>
                <a:cs typeface="+mn-cs"/>
              </a:rPr>
              <a:t>moisturized</a:t>
            </a:r>
            <a:r>
              <a:rPr lang="fr-FR" sz="1200" kern="1200" dirty="0">
                <a:solidFill>
                  <a:schemeClr val="tx1"/>
                </a:solidFill>
                <a:effectLst/>
                <a:latin typeface="+mn-lt"/>
                <a:ea typeface="+mn-ea"/>
                <a:cs typeface="+mn-cs"/>
              </a:rPr>
              <a:t>, soft and satin-like - </a:t>
            </a:r>
            <a:br>
              <a:rPr lang="fr-FR" sz="1200" kern="1200" dirty="0">
                <a:solidFill>
                  <a:schemeClr val="tx1"/>
                </a:solidFill>
                <a:effectLst/>
                <a:latin typeface="+mn-lt"/>
                <a:ea typeface="+mn-ea"/>
                <a:cs typeface="+mn-cs"/>
              </a:rPr>
            </a:br>
            <a:r>
              <a:rPr lang="fr-FR" sz="1200" kern="1200" dirty="0" err="1">
                <a:solidFill>
                  <a:schemeClr val="tx1"/>
                </a:solidFill>
                <a:effectLst/>
                <a:latin typeface="+mn-lt"/>
                <a:ea typeface="+mn-ea"/>
                <a:cs typeface="+mn-cs"/>
              </a:rPr>
              <a:t>Preserves</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youthfulness</a:t>
            </a:r>
            <a:r>
              <a:rPr lang="fr-FR" sz="1200" kern="1200" dirty="0">
                <a:solidFill>
                  <a:schemeClr val="tx1"/>
                </a:solidFill>
                <a:effectLst/>
                <a:latin typeface="+mn-lt"/>
                <a:ea typeface="+mn-ea"/>
                <a:cs typeface="+mn-cs"/>
              </a:rPr>
              <a:t> of hands </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TIPS </a:t>
            </a:r>
          </a:p>
          <a:p>
            <a:r>
              <a:rPr lang="fr-FR" sz="1200" kern="1200" dirty="0">
                <a:solidFill>
                  <a:schemeClr val="tx1"/>
                </a:solidFill>
                <a:effectLst/>
                <a:latin typeface="+mn-lt"/>
                <a:ea typeface="+mn-ea"/>
                <a:cs typeface="+mn-cs"/>
              </a:rPr>
              <a:t>- For </a:t>
            </a:r>
            <a:r>
              <a:rPr lang="fr-FR" sz="1200" kern="1200" dirty="0" err="1">
                <a:solidFill>
                  <a:schemeClr val="tx1"/>
                </a:solidFill>
                <a:effectLst/>
                <a:latin typeface="+mn-lt"/>
                <a:ea typeface="+mn-ea"/>
                <a:cs typeface="+mn-cs"/>
              </a:rPr>
              <a:t>very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damaged</a:t>
            </a:r>
            <a:r>
              <a:rPr lang="fr-FR" sz="1200" kern="1200" dirty="0">
                <a:solidFill>
                  <a:schemeClr val="tx1"/>
                </a:solidFill>
                <a:effectLst/>
                <a:latin typeface="+mn-lt"/>
                <a:ea typeface="+mn-ea"/>
                <a:cs typeface="+mn-cs"/>
              </a:rPr>
              <a:t> hands, </a:t>
            </a:r>
            <a:r>
              <a:rPr lang="fr-FR" sz="1200" kern="1200" dirty="0" err="1">
                <a:solidFill>
                  <a:schemeClr val="tx1"/>
                </a:solidFill>
                <a:effectLst/>
                <a:latin typeface="+mn-lt"/>
                <a:ea typeface="+mn-ea"/>
                <a:cs typeface="+mn-cs"/>
              </a:rPr>
              <a:t>renew</a:t>
            </a:r>
            <a:r>
              <a:rPr lang="fr-FR" sz="1200" kern="1200" dirty="0">
                <a:solidFill>
                  <a:schemeClr val="tx1"/>
                </a:solidFill>
                <a:effectLst/>
                <a:latin typeface="+mn-lt"/>
                <a:ea typeface="+mn-ea"/>
                <a:cs typeface="+mn-cs"/>
              </a:rPr>
              <a:t> the application, in the </a:t>
            </a:r>
            <a:r>
              <a:rPr lang="fr-FR" sz="1200" kern="1200" dirty="0" err="1">
                <a:solidFill>
                  <a:schemeClr val="tx1"/>
                </a:solidFill>
                <a:effectLst/>
                <a:latin typeface="+mn-lt"/>
                <a:ea typeface="+mn-ea"/>
                <a:cs typeface="+mn-cs"/>
              </a:rPr>
              <a:t>evening</a:t>
            </a:r>
            <a:r>
              <a:rPr lang="fr-FR" sz="1200" kern="1200" dirty="0">
                <a:solidFill>
                  <a:schemeClr val="tx1"/>
                </a:solidFill>
                <a:effectLst/>
                <a:latin typeface="+mn-lt"/>
                <a:ea typeface="+mn-ea"/>
                <a:cs typeface="+mn-cs"/>
              </a:rPr>
              <a:t>, in </a:t>
            </a:r>
            <a:r>
              <a:rPr lang="fr-FR" sz="1200" kern="1200" dirty="0" err="1">
                <a:solidFill>
                  <a:schemeClr val="tx1"/>
                </a:solidFill>
                <a:effectLst/>
                <a:latin typeface="+mn-lt"/>
                <a:ea typeface="+mn-ea"/>
                <a:cs typeface="+mn-cs"/>
              </a:rPr>
              <a:t>thick</a:t>
            </a:r>
            <a:r>
              <a:rPr lang="fr-FR" sz="1200" kern="1200" dirty="0">
                <a:solidFill>
                  <a:schemeClr val="tx1"/>
                </a:solidFill>
                <a:effectLst/>
                <a:latin typeface="+mn-lt"/>
                <a:ea typeface="+mn-ea"/>
                <a:cs typeface="+mn-cs"/>
              </a:rPr>
              <a:t> layer. Wear </a:t>
            </a:r>
            <a:r>
              <a:rPr lang="fr-FR" sz="1200" kern="1200" dirty="0" err="1">
                <a:solidFill>
                  <a:schemeClr val="tx1"/>
                </a:solidFill>
                <a:effectLst/>
                <a:latin typeface="+mn-lt"/>
                <a:ea typeface="+mn-ea"/>
                <a:cs typeface="+mn-cs"/>
              </a:rPr>
              <a:t>cotton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gloves</a:t>
            </a:r>
            <a:r>
              <a:rPr lang="fr-FR" sz="1200" kern="1200" dirty="0">
                <a:solidFill>
                  <a:schemeClr val="tx1"/>
                </a:solidFill>
                <a:effectLst/>
                <a:latin typeface="+mn-lt"/>
                <a:ea typeface="+mn-ea"/>
                <a:cs typeface="+mn-cs"/>
              </a:rPr>
              <a:t> all night to help </a:t>
            </a:r>
            <a:r>
              <a:rPr lang="fr-FR" sz="1200" kern="1200" dirty="0" err="1">
                <a:solidFill>
                  <a:schemeClr val="tx1"/>
                </a:solidFill>
                <a:effectLst/>
                <a:latin typeface="+mn-lt"/>
                <a:ea typeface="+mn-ea"/>
                <a:cs typeface="+mn-cs"/>
              </a:rPr>
              <a:t>repair</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epidermis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get</a:t>
            </a:r>
            <a:r>
              <a:rPr lang="fr-FR" sz="1200" kern="1200" dirty="0">
                <a:solidFill>
                  <a:schemeClr val="tx1"/>
                </a:solidFill>
                <a:effectLst/>
                <a:latin typeface="+mn-lt"/>
                <a:ea typeface="+mn-ea"/>
                <a:cs typeface="+mn-cs"/>
              </a:rPr>
              <a:t> soft hands in the </a:t>
            </a:r>
            <a:r>
              <a:rPr lang="fr-FR" sz="1200" kern="1200" dirty="0" err="1">
                <a:solidFill>
                  <a:schemeClr val="tx1"/>
                </a:solidFill>
                <a:effectLst/>
                <a:latin typeface="+mn-lt"/>
                <a:ea typeface="+mn-ea"/>
                <a:cs typeface="+mn-cs"/>
              </a:rPr>
              <a:t>morning</a:t>
            </a:r>
            <a:r>
              <a:rPr lang="fr-FR" sz="1200" kern="1200" dirty="0">
                <a:solidFill>
                  <a:schemeClr val="tx1"/>
                </a:solidFill>
                <a:effectLst/>
                <a:latin typeface="+mn-lt"/>
                <a:ea typeface="+mn-ea"/>
                <a:cs typeface="+mn-cs"/>
              </a:rPr>
              <a:t>. </a:t>
            </a: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 Can </a:t>
            </a:r>
            <a:r>
              <a:rPr lang="fr-FR" sz="1200" kern="1200" dirty="0" err="1">
                <a:solidFill>
                  <a:schemeClr val="tx1"/>
                </a:solidFill>
                <a:effectLst/>
                <a:latin typeface="+mn-lt"/>
                <a:ea typeface="+mn-ea"/>
                <a:cs typeface="+mn-cs"/>
              </a:rPr>
              <a:t>also</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applied</a:t>
            </a:r>
            <a:r>
              <a:rPr lang="fr-FR" sz="1200" kern="1200" dirty="0">
                <a:solidFill>
                  <a:schemeClr val="tx1"/>
                </a:solidFill>
                <a:effectLst/>
                <a:latin typeface="+mn-lt"/>
                <a:ea typeface="+mn-ea"/>
                <a:cs typeface="+mn-cs"/>
              </a:rPr>
              <a:t> on the </a:t>
            </a:r>
            <a:r>
              <a:rPr lang="fr-FR" sz="1200" kern="1200" dirty="0" err="1">
                <a:solidFill>
                  <a:schemeClr val="tx1"/>
                </a:solidFill>
                <a:effectLst/>
                <a:latin typeface="+mn-lt"/>
                <a:ea typeface="+mn-ea"/>
                <a:cs typeface="+mn-cs"/>
              </a:rPr>
              <a:t>feet</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soften</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smooth</a:t>
            </a:r>
            <a:r>
              <a:rPr lang="fr-FR" sz="1200" kern="1200" dirty="0">
                <a:solidFill>
                  <a:schemeClr val="tx1"/>
                </a:solidFill>
                <a:effectLst/>
                <a:latin typeface="+mn-lt"/>
                <a:ea typeface="+mn-ea"/>
                <a:cs typeface="+mn-cs"/>
              </a:rPr>
              <a:t> the dry and rough zones and to </a:t>
            </a:r>
            <a:r>
              <a:rPr lang="fr-FR" sz="1200" kern="1200" dirty="0" err="1">
                <a:solidFill>
                  <a:schemeClr val="tx1"/>
                </a:solidFill>
                <a:effectLst/>
                <a:latin typeface="+mn-lt"/>
                <a:ea typeface="+mn-ea"/>
                <a:cs typeface="+mn-cs"/>
              </a:rPr>
              <a:t>nourish</a:t>
            </a:r>
            <a:r>
              <a:rPr lang="fr-FR" sz="1200" kern="1200" dirty="0">
                <a:solidFill>
                  <a:schemeClr val="tx1"/>
                </a:solidFill>
                <a:effectLst/>
                <a:latin typeface="+mn-lt"/>
                <a:ea typeface="+mn-ea"/>
                <a:cs typeface="+mn-cs"/>
              </a:rPr>
              <a:t> the skin.</a:t>
            </a:r>
            <a:endParaRPr lang="fr-FR" b="0" i="1" u="none" dirty="0">
              <a:solidFill>
                <a:srgbClr val="FF0000"/>
              </a:solidFill>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841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u="sng" kern="1200" dirty="0" err="1">
                <a:solidFill>
                  <a:schemeClr val="tx1"/>
                </a:solidFill>
                <a:effectLst/>
                <a:latin typeface="+mn-lt"/>
                <a:ea typeface="+mn-ea"/>
                <a:cs typeface="+mn-cs"/>
              </a:rPr>
              <a:t>Ingredients</a:t>
            </a:r>
            <a:endParaRPr lang="fr-FR"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Citrus E.O. = </a:t>
            </a:r>
            <a:r>
              <a:rPr lang="fr-FR" sz="1200" kern="1200" dirty="0" err="1">
                <a:solidFill>
                  <a:schemeClr val="tx1"/>
                </a:solidFill>
                <a:effectLst/>
                <a:latin typeface="+mn-lt"/>
                <a:ea typeface="+mn-ea"/>
                <a:cs typeface="+mn-cs"/>
              </a:rPr>
              <a:t>vitalizing</a:t>
            </a:r>
            <a:endParaRPr lang="fr-FR"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Vit C = </a:t>
            </a:r>
            <a:r>
              <a:rPr lang="fr-FR" sz="1200" kern="1200" dirty="0" err="1">
                <a:solidFill>
                  <a:schemeClr val="tx1"/>
                </a:solidFill>
                <a:effectLst/>
                <a:latin typeface="+mn-lt"/>
                <a:ea typeface="+mn-ea"/>
                <a:cs typeface="+mn-cs"/>
              </a:rPr>
              <a:t>brightness</a:t>
            </a:r>
            <a:endParaRPr lang="fr-FR" sz="1200" kern="1200" dirty="0">
              <a:solidFill>
                <a:schemeClr val="tx1"/>
              </a:solidFill>
              <a:effectLst/>
              <a:latin typeface="+mn-lt"/>
              <a:ea typeface="+mn-ea"/>
              <a:cs typeface="+mn-cs"/>
            </a:endParaRPr>
          </a:p>
          <a:p>
            <a:pPr lvl="0"/>
            <a:r>
              <a:rPr lang="fr-FR" sz="1200" kern="1200" dirty="0" err="1">
                <a:solidFill>
                  <a:schemeClr val="tx1"/>
                </a:solidFill>
                <a:effectLst/>
                <a:latin typeface="+mn-lt"/>
                <a:ea typeface="+mn-ea"/>
                <a:cs typeface="+mn-cs"/>
              </a:rPr>
              <a:t>Nourishing</a:t>
            </a:r>
            <a:r>
              <a:rPr lang="fr-FR" sz="1200" kern="1200" dirty="0">
                <a:solidFill>
                  <a:schemeClr val="tx1"/>
                </a:solidFill>
                <a:effectLst/>
                <a:latin typeface="+mn-lt"/>
                <a:ea typeface="+mn-ea"/>
                <a:cs typeface="+mn-cs"/>
              </a:rPr>
              <a:t> = olive </a:t>
            </a:r>
            <a:r>
              <a:rPr lang="fr-FR" sz="1200" kern="1200" dirty="0" err="1">
                <a:solidFill>
                  <a:schemeClr val="tx1"/>
                </a:solidFill>
                <a:effectLst/>
                <a:latin typeface="+mn-lt"/>
                <a:ea typeface="+mn-ea"/>
                <a:cs typeface="+mn-cs"/>
              </a:rPr>
              <a:t>oil</a:t>
            </a:r>
            <a:r>
              <a:rPr lang="fr-FR" sz="1200" kern="1200" dirty="0">
                <a:solidFill>
                  <a:schemeClr val="tx1"/>
                </a:solidFill>
                <a:effectLst/>
                <a:latin typeface="+mn-lt"/>
                <a:ea typeface="+mn-ea"/>
                <a:cs typeface="+mn-cs"/>
              </a:rPr>
              <a:t> - </a:t>
            </a:r>
            <a:r>
              <a:rPr lang="fr-FR" sz="1200" kern="1200" dirty="0" err="1">
                <a:solidFill>
                  <a:schemeClr val="tx1"/>
                </a:solidFill>
                <a:effectLst/>
                <a:latin typeface="+mn-lt"/>
                <a:ea typeface="+mn-ea"/>
                <a:cs typeface="+mn-cs"/>
              </a:rPr>
              <a:t>pumpkin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seed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oil</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The </a:t>
            </a:r>
            <a:r>
              <a:rPr lang="fr-FR" sz="1200" kern="1200" dirty="0" err="1">
                <a:solidFill>
                  <a:schemeClr val="tx1"/>
                </a:solidFill>
                <a:effectLst/>
                <a:latin typeface="+mn-lt"/>
                <a:ea typeface="+mn-ea"/>
                <a:cs typeface="+mn-cs"/>
              </a:rPr>
              <a:t>difference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between</a:t>
            </a:r>
            <a:r>
              <a:rPr lang="fr-FR" sz="1200" kern="1200" dirty="0">
                <a:solidFill>
                  <a:schemeClr val="tx1"/>
                </a:solidFill>
                <a:effectLst/>
                <a:latin typeface="+mn-lt"/>
                <a:ea typeface="+mn-ea"/>
                <a:cs typeface="+mn-cs"/>
              </a:rPr>
              <a:t> PS and PNG (PS: </a:t>
            </a:r>
            <a:r>
              <a:rPr lang="fr-FR" sz="1200" kern="1200" dirty="0" err="1">
                <a:solidFill>
                  <a:schemeClr val="tx1"/>
                </a:solidFill>
                <a:effectLst/>
                <a:latin typeface="+mn-lt"/>
                <a:ea typeface="+mn-ea"/>
                <a:cs typeface="+mn-cs"/>
              </a:rPr>
              <a:t>higher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oil</a:t>
            </a:r>
            <a:r>
              <a:rPr lang="fr-FR" sz="1200" kern="1200" dirty="0">
                <a:solidFill>
                  <a:schemeClr val="tx1"/>
                </a:solidFill>
                <a:effectLst/>
                <a:latin typeface="+mn-lt"/>
                <a:ea typeface="+mn-ea"/>
                <a:cs typeface="+mn-cs"/>
              </a:rPr>
              <a:t> phase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olive </a:t>
            </a:r>
            <a:r>
              <a:rPr lang="fr-FR" sz="1200" kern="1200" dirty="0" err="1">
                <a:solidFill>
                  <a:schemeClr val="tx1"/>
                </a:solidFill>
                <a:effectLst/>
                <a:latin typeface="+mn-lt"/>
                <a:ea typeface="+mn-ea"/>
                <a:cs typeface="+mn-cs"/>
              </a:rPr>
              <a:t>oil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pumpkin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seed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oil</a:t>
            </a:r>
            <a:r>
              <a:rPr lang="fr-FR" sz="1200" kern="1200" dirty="0">
                <a:solidFill>
                  <a:schemeClr val="tx1"/>
                </a:solidFill>
                <a:effectLst/>
                <a:latin typeface="+mn-lt"/>
                <a:ea typeface="+mn-ea"/>
                <a:cs typeface="+mn-cs"/>
              </a:rPr>
              <a:t> and</a:t>
            </a:r>
          </a:p>
          <a:p>
            <a:r>
              <a:rPr lang="fr-FR" sz="1200" kern="1200" dirty="0">
                <a:solidFill>
                  <a:schemeClr val="tx1"/>
                </a:solidFill>
                <a:effectLst/>
                <a:latin typeface="+mn-lt"/>
                <a:ea typeface="+mn-ea"/>
                <a:cs typeface="+mn-cs"/>
              </a:rPr>
              <a:t>PNG: </a:t>
            </a:r>
            <a:r>
              <a:rPr lang="fr-FR" sz="1200" kern="1200" dirty="0" err="1">
                <a:solidFill>
                  <a:schemeClr val="tx1"/>
                </a:solidFill>
                <a:effectLst/>
                <a:latin typeface="+mn-lt"/>
                <a:ea typeface="+mn-ea"/>
                <a:cs typeface="+mn-cs"/>
              </a:rPr>
              <a:t>higher</a:t>
            </a:r>
            <a:r>
              <a:rPr lang="fr-FR" sz="1200" kern="1200" dirty="0">
                <a:solidFill>
                  <a:schemeClr val="tx1"/>
                </a:solidFill>
                <a:effectLst/>
                <a:latin typeface="+mn-lt"/>
                <a:ea typeface="+mn-ea"/>
                <a:cs typeface="+mn-cs"/>
              </a:rPr>
              <a:t> concentration of HE)</a:t>
            </a:r>
          </a:p>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4</a:t>
            </a:fld>
            <a:endParaRPr lang="fr-FR"/>
          </a:p>
        </p:txBody>
      </p:sp>
    </p:spTree>
    <p:extLst>
      <p:ext uri="{BB962C8B-B14F-4D97-AF65-F5344CB8AC3E}">
        <p14:creationId xmlns:p14="http://schemas.microsoft.com/office/powerpoint/2010/main" val="3367018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INGREDIENTS </a:t>
            </a:r>
          </a:p>
          <a:p>
            <a:pPr lvl="0"/>
            <a:r>
              <a:rPr lang="fr-FR" sz="1200" kern="1200" dirty="0" err="1">
                <a:solidFill>
                  <a:schemeClr val="tx1"/>
                </a:solidFill>
                <a:effectLst/>
                <a:latin typeface="+mn-lt"/>
                <a:ea typeface="+mn-ea"/>
                <a:cs typeface="+mn-cs"/>
              </a:rPr>
              <a:t>Shea</a:t>
            </a:r>
            <a:r>
              <a:rPr lang="fr-FR" sz="1200" kern="1200" dirty="0">
                <a:solidFill>
                  <a:schemeClr val="tx1"/>
                </a:solidFill>
                <a:effectLst/>
                <a:latin typeface="+mn-lt"/>
                <a:ea typeface="+mn-ea"/>
                <a:cs typeface="+mn-cs"/>
              </a:rPr>
              <a:t> butter = repairer</a:t>
            </a:r>
          </a:p>
          <a:p>
            <a:pPr lvl="0"/>
            <a:r>
              <a:rPr lang="fr-FR" sz="1200" kern="1200" dirty="0" err="1">
                <a:solidFill>
                  <a:schemeClr val="tx1"/>
                </a:solidFill>
                <a:effectLst/>
                <a:latin typeface="+mn-lt"/>
                <a:ea typeface="+mn-ea"/>
                <a:cs typeface="+mn-cs"/>
              </a:rPr>
              <a:t>Grape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seed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oil</a:t>
            </a:r>
            <a:r>
              <a:rPr lang="fr-FR" sz="1200" kern="1200" dirty="0">
                <a:solidFill>
                  <a:schemeClr val="tx1"/>
                </a:solidFill>
                <a:effectLst/>
                <a:latin typeface="+mn-lt"/>
                <a:ea typeface="+mn-ea"/>
                <a:cs typeface="+mn-cs"/>
              </a:rPr>
              <a:t> = </a:t>
            </a:r>
            <a:r>
              <a:rPr lang="fr-FR" sz="1200" kern="1200" dirty="0" err="1">
                <a:solidFill>
                  <a:schemeClr val="tx1"/>
                </a:solidFill>
                <a:effectLst/>
                <a:latin typeface="+mn-lt"/>
                <a:ea typeface="+mn-ea"/>
                <a:cs typeface="+mn-cs"/>
              </a:rPr>
              <a:t>nourishing</a:t>
            </a:r>
            <a:endParaRPr lang="fr-FR" sz="1200" kern="1200" dirty="0">
              <a:solidFill>
                <a:schemeClr val="tx1"/>
              </a:solidFill>
              <a:effectLst/>
              <a:latin typeface="+mn-lt"/>
              <a:ea typeface="+mn-ea"/>
              <a:cs typeface="+mn-cs"/>
            </a:endParaRPr>
          </a:p>
          <a:p>
            <a:pPr lvl="0"/>
            <a:r>
              <a:rPr lang="fr-FR" sz="1200" kern="1200" dirty="0" err="1">
                <a:solidFill>
                  <a:schemeClr val="tx1"/>
                </a:solidFill>
                <a:effectLst/>
                <a:latin typeface="+mn-lt"/>
                <a:ea typeface="+mn-ea"/>
                <a:cs typeface="+mn-cs"/>
              </a:rPr>
              <a:t>Bisabolol</a:t>
            </a:r>
            <a:r>
              <a:rPr lang="fr-FR" sz="1200" kern="1200" dirty="0">
                <a:solidFill>
                  <a:schemeClr val="tx1"/>
                </a:solidFill>
                <a:effectLst/>
                <a:latin typeface="+mn-lt"/>
                <a:ea typeface="+mn-ea"/>
                <a:cs typeface="+mn-cs"/>
              </a:rPr>
              <a:t> = </a:t>
            </a:r>
            <a:r>
              <a:rPr lang="fr-FR" sz="1200" kern="1200" dirty="0" err="1">
                <a:solidFill>
                  <a:schemeClr val="tx1"/>
                </a:solidFill>
                <a:effectLst/>
                <a:latin typeface="+mn-lt"/>
                <a:ea typeface="+mn-ea"/>
                <a:cs typeface="+mn-cs"/>
              </a:rPr>
              <a:t>comforting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soothing</a:t>
            </a:r>
            <a:endParaRPr lang="fr-FR" sz="1200" kern="1200" dirty="0">
              <a:solidFill>
                <a:schemeClr val="tx1"/>
              </a:solidFill>
              <a:effectLst/>
              <a:latin typeface="+mn-lt"/>
              <a:ea typeface="+mn-ea"/>
              <a:cs typeface="+mn-cs"/>
            </a:endParaRPr>
          </a:p>
          <a:p>
            <a:pPr lvl="0"/>
            <a:r>
              <a:rPr lang="fr-FR" sz="1200" kern="1200" dirty="0" err="1">
                <a:solidFill>
                  <a:schemeClr val="tx1"/>
                </a:solidFill>
                <a:effectLst/>
                <a:latin typeface="+mn-lt"/>
                <a:ea typeface="+mn-ea"/>
                <a:cs typeface="+mn-cs"/>
              </a:rPr>
              <a:t>Vitamins</a:t>
            </a:r>
            <a:r>
              <a:rPr lang="fr-FR" sz="1200" kern="1200" dirty="0">
                <a:solidFill>
                  <a:schemeClr val="tx1"/>
                </a:solidFill>
                <a:effectLst/>
                <a:latin typeface="+mn-lt"/>
                <a:ea typeface="+mn-ea"/>
                <a:cs typeface="+mn-cs"/>
              </a:rPr>
              <a:t> A, C, E = </a:t>
            </a:r>
            <a:r>
              <a:rPr lang="fr-FR" sz="1200" kern="1200" dirty="0" err="1">
                <a:solidFill>
                  <a:schemeClr val="tx1"/>
                </a:solidFill>
                <a:effectLst/>
                <a:latin typeface="+mn-lt"/>
                <a:ea typeface="+mn-ea"/>
                <a:cs typeface="+mn-cs"/>
              </a:rPr>
              <a:t>Anti-oxidant</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403F1F5A-3C0B-489C-931A-7874617FC0CA}" type="slidenum">
              <a:rPr lang="fr-FR" smtClean="0"/>
              <a:pPr/>
              <a:t>24</a:t>
            </a:fld>
            <a:endParaRPr lang="fr-FR"/>
          </a:p>
        </p:txBody>
      </p:sp>
    </p:spTree>
    <p:extLst>
      <p:ext uri="{BB962C8B-B14F-4D97-AF65-F5344CB8AC3E}">
        <p14:creationId xmlns:p14="http://schemas.microsoft.com/office/powerpoint/2010/main" val="1535428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i="0" kern="1200" dirty="0">
                <a:solidFill>
                  <a:schemeClr val="tx1"/>
                </a:solidFill>
                <a:effectLst/>
                <a:latin typeface="+mn-lt"/>
                <a:ea typeface="+mn-ea"/>
                <a:cs typeface="+mn-cs"/>
              </a:rPr>
              <a:t>LAIT HYDRATANT</a:t>
            </a:r>
            <a:endParaRPr lang="fr-FR" sz="1200" b="1" i="0" kern="1200" baseline="0" dirty="0">
              <a:solidFill>
                <a:schemeClr val="tx1"/>
              </a:solidFill>
              <a:effectLst/>
              <a:latin typeface="+mn-lt"/>
              <a:ea typeface="+mn-ea"/>
              <a:cs typeface="+mn-cs"/>
            </a:endParaRPr>
          </a:p>
          <a:p>
            <a:endParaRPr lang="fr-FR" sz="1200" b="0" i="0" kern="1200" baseline="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DESCRIPTIVE </a:t>
            </a:r>
          </a:p>
          <a:p>
            <a:r>
              <a:rPr lang="fr-FR" sz="1200" kern="1200" dirty="0">
                <a:solidFill>
                  <a:schemeClr val="tx1"/>
                </a:solidFill>
                <a:effectLst/>
                <a:latin typeface="+mn-lt"/>
                <a:ea typeface="+mn-ea"/>
                <a:cs typeface="+mn-cs"/>
              </a:rPr>
              <a:t>This triple action body lotion,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essences of mandarin, </a:t>
            </a:r>
            <a:r>
              <a:rPr lang="fr-FR" sz="1200" kern="1200" dirty="0" err="1">
                <a:solidFill>
                  <a:schemeClr val="tx1"/>
                </a:solidFill>
                <a:effectLst/>
                <a:latin typeface="+mn-lt"/>
                <a:ea typeface="+mn-ea"/>
                <a:cs typeface="+mn-cs"/>
              </a:rPr>
              <a:t>sweet</a:t>
            </a:r>
            <a:r>
              <a:rPr lang="fr-FR" sz="1200" kern="1200" dirty="0">
                <a:solidFill>
                  <a:schemeClr val="tx1"/>
                </a:solidFill>
                <a:effectLst/>
                <a:latin typeface="+mn-lt"/>
                <a:ea typeface="+mn-ea"/>
                <a:cs typeface="+mn-cs"/>
              </a:rPr>
              <a:t> orange and </a:t>
            </a:r>
            <a:r>
              <a:rPr lang="fr-FR" sz="1200" kern="1200" dirty="0" err="1">
                <a:solidFill>
                  <a:schemeClr val="tx1"/>
                </a:solidFill>
                <a:effectLst/>
                <a:latin typeface="+mn-lt"/>
                <a:ea typeface="+mn-ea"/>
                <a:cs typeface="+mn-cs"/>
              </a:rPr>
              <a:t>sweet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almond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oil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moisturizes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softens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revitalizes</a:t>
            </a:r>
            <a:r>
              <a:rPr lang="fr-FR" sz="1200" kern="1200" dirty="0">
                <a:solidFill>
                  <a:schemeClr val="tx1"/>
                </a:solidFill>
                <a:effectLst/>
                <a:latin typeface="+mn-lt"/>
                <a:ea typeface="+mn-ea"/>
                <a:cs typeface="+mn-cs"/>
              </a:rPr>
              <a:t> the skin. </a:t>
            </a:r>
            <a:br>
              <a:rPr lang="fr-FR" sz="1200" kern="1200" dirty="0">
                <a:solidFill>
                  <a:schemeClr val="tx1"/>
                </a:solidFill>
                <a:effectLst/>
                <a:latin typeface="+mn-lt"/>
                <a:ea typeface="+mn-ea"/>
                <a:cs typeface="+mn-cs"/>
              </a:rPr>
            </a:br>
            <a:r>
              <a:rPr lang="fr-FR" sz="1200" kern="1200" dirty="0" err="1">
                <a:solidFill>
                  <a:schemeClr val="tx1"/>
                </a:solidFill>
                <a:effectLst/>
                <a:latin typeface="+mn-lt"/>
                <a:ea typeface="+mn-ea"/>
                <a:cs typeface="+mn-cs"/>
              </a:rPr>
              <a:t>Its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fresh</a:t>
            </a:r>
            <a:r>
              <a:rPr lang="fr-FR" sz="1200" kern="1200" dirty="0">
                <a:solidFill>
                  <a:schemeClr val="tx1"/>
                </a:solidFill>
                <a:effectLst/>
                <a:latin typeface="+mn-lt"/>
                <a:ea typeface="+mn-ea"/>
                <a:cs typeface="+mn-cs"/>
              </a:rPr>
              <a:t> and light texture </a:t>
            </a:r>
            <a:r>
              <a:rPr lang="fr-FR" sz="1200" kern="1200" dirty="0" err="1">
                <a:solidFill>
                  <a:schemeClr val="tx1"/>
                </a:solidFill>
                <a:effectLst/>
                <a:latin typeface="+mn-lt"/>
                <a:ea typeface="+mn-ea"/>
                <a:cs typeface="+mn-cs"/>
              </a:rPr>
              <a:t>brings</a:t>
            </a:r>
            <a:r>
              <a:rPr lang="fr-FR" sz="1200" kern="1200" dirty="0">
                <a:solidFill>
                  <a:schemeClr val="tx1"/>
                </a:solidFill>
                <a:effectLst/>
                <a:latin typeface="+mn-lt"/>
                <a:ea typeface="+mn-ea"/>
                <a:cs typeface="+mn-cs"/>
              </a:rPr>
              <a:t> an </a:t>
            </a:r>
            <a:r>
              <a:rPr lang="fr-FR" sz="1200" kern="1200" dirty="0" err="1">
                <a:solidFill>
                  <a:schemeClr val="tx1"/>
                </a:solidFill>
                <a:effectLst/>
                <a:latin typeface="+mn-lt"/>
                <a:ea typeface="+mn-ea"/>
                <a:cs typeface="+mn-cs"/>
              </a:rPr>
              <a:t>immediate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comfort</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Vitality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Moisturizing</a:t>
            </a:r>
            <a:r>
              <a:rPr lang="fr-FR" sz="1200" kern="1200" dirty="0">
                <a:solidFill>
                  <a:schemeClr val="tx1"/>
                </a:solidFill>
                <a:effectLst/>
                <a:latin typeface="+mn-lt"/>
                <a:ea typeface="+mn-ea"/>
                <a:cs typeface="+mn-cs"/>
              </a:rPr>
              <a:t> Milk, </a:t>
            </a:r>
            <a:r>
              <a:rPr lang="fr-FR" sz="1200" kern="1200" dirty="0" err="1">
                <a:solidFill>
                  <a:schemeClr val="tx1"/>
                </a:solidFill>
                <a:effectLst/>
                <a:latin typeface="+mn-lt"/>
                <a:ea typeface="+mn-ea"/>
                <a:cs typeface="+mn-cs"/>
              </a:rPr>
              <a:t>penetrates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quickly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without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greasy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effect</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allows</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get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dressed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immediately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after</a:t>
            </a:r>
            <a:r>
              <a:rPr lang="fr-FR" sz="1200" kern="1200" dirty="0">
                <a:solidFill>
                  <a:schemeClr val="tx1"/>
                </a:solidFill>
                <a:effectLst/>
                <a:latin typeface="+mn-lt"/>
                <a:ea typeface="+mn-ea"/>
                <a:cs typeface="+mn-cs"/>
              </a:rPr>
              <a:t> the application. </a:t>
            </a:r>
            <a:br>
              <a:rPr lang="fr-FR" sz="1200" kern="1200" dirty="0">
                <a:solidFill>
                  <a:schemeClr val="tx1"/>
                </a:solidFill>
                <a:effectLst/>
                <a:latin typeface="+mn-lt"/>
                <a:ea typeface="+mn-ea"/>
                <a:cs typeface="+mn-cs"/>
              </a:rPr>
            </a:br>
            <a:r>
              <a:rPr lang="fr-FR" sz="1200" kern="1200" dirty="0" err="1">
                <a:solidFill>
                  <a:schemeClr val="tx1"/>
                </a:solidFill>
                <a:effectLst/>
                <a:latin typeface="+mn-lt"/>
                <a:ea typeface="+mn-ea"/>
                <a:cs typeface="+mn-cs"/>
              </a:rPr>
              <a:t>Its</a:t>
            </a:r>
            <a:r>
              <a:rPr lang="fr-FR" sz="1200" kern="1200" dirty="0">
                <a:solidFill>
                  <a:schemeClr val="tx1"/>
                </a:solidFill>
                <a:effectLst/>
                <a:latin typeface="+mn-lt"/>
                <a:ea typeface="+mn-ea"/>
                <a:cs typeface="+mn-cs"/>
              </a:rPr>
              <a:t> soft </a:t>
            </a:r>
            <a:r>
              <a:rPr lang="fr-FR" sz="1200" kern="1200" dirty="0" err="1">
                <a:solidFill>
                  <a:schemeClr val="tx1"/>
                </a:solidFill>
                <a:effectLst/>
                <a:latin typeface="+mn-lt"/>
                <a:ea typeface="+mn-ea"/>
                <a:cs typeface="+mn-cs"/>
              </a:rPr>
              <a:t>scent</a:t>
            </a:r>
            <a:r>
              <a:rPr lang="fr-FR" sz="1200" kern="1200" dirty="0">
                <a:solidFill>
                  <a:schemeClr val="tx1"/>
                </a:solidFill>
                <a:effectLst/>
                <a:latin typeface="+mn-lt"/>
                <a:ea typeface="+mn-ea"/>
                <a:cs typeface="+mn-cs"/>
              </a:rPr>
              <a:t> of citrus fruits 100% </a:t>
            </a:r>
            <a:r>
              <a:rPr lang="fr-FR" sz="1200" kern="1200" dirty="0" err="1">
                <a:solidFill>
                  <a:schemeClr val="tx1"/>
                </a:solidFill>
                <a:effectLst/>
                <a:latin typeface="+mn-lt"/>
                <a:ea typeface="+mn-ea"/>
                <a:cs typeface="+mn-cs"/>
              </a:rPr>
              <a:t>natural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leaves</a:t>
            </a:r>
            <a:r>
              <a:rPr lang="fr-FR" sz="1200" kern="1200" dirty="0">
                <a:solidFill>
                  <a:schemeClr val="tx1"/>
                </a:solidFill>
                <a:effectLst/>
                <a:latin typeface="+mn-lt"/>
                <a:ea typeface="+mn-ea"/>
                <a:cs typeface="+mn-cs"/>
              </a:rPr>
              <a:t> the skin </a:t>
            </a:r>
            <a:r>
              <a:rPr lang="fr-FR" sz="1200" kern="1200" dirty="0" err="1">
                <a:solidFill>
                  <a:schemeClr val="tx1"/>
                </a:solidFill>
                <a:effectLst/>
                <a:latin typeface="+mn-lt"/>
                <a:ea typeface="+mn-ea"/>
                <a:cs typeface="+mn-cs"/>
              </a:rPr>
              <a:t>delicately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scented</a:t>
            </a:r>
            <a:r>
              <a:rPr lang="fr-FR" sz="1200" kern="1200" dirty="0">
                <a:solidFill>
                  <a:schemeClr val="tx1"/>
                </a:solidFill>
                <a:effectLst/>
                <a:latin typeface="+mn-lt"/>
                <a:ea typeface="+mn-ea"/>
                <a:cs typeface="+mn-cs"/>
              </a:rPr>
              <a:t>.</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PROMISE</a:t>
            </a:r>
          </a:p>
          <a:p>
            <a:r>
              <a:rPr lang="fr-FR" sz="1200" kern="1200" dirty="0" err="1">
                <a:solidFill>
                  <a:schemeClr val="tx1"/>
                </a:solidFill>
                <a:effectLst/>
                <a:latin typeface="+mn-lt"/>
                <a:ea typeface="+mn-ea"/>
                <a:cs typeface="+mn-cs"/>
              </a:rPr>
              <a:t>Moisturizing</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revitalizing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milk</a:t>
            </a:r>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FOR WHOM?</a:t>
            </a:r>
          </a:p>
          <a:p>
            <a:r>
              <a:rPr lang="fr-FR" sz="1200" kern="1200" dirty="0">
                <a:solidFill>
                  <a:schemeClr val="tx1"/>
                </a:solidFill>
                <a:effectLst/>
                <a:latin typeface="+mn-lt"/>
                <a:ea typeface="+mn-ea"/>
                <a:cs typeface="+mn-cs"/>
              </a:rPr>
              <a:t>Ideal for </a:t>
            </a:r>
            <a:r>
              <a:rPr lang="fr-FR" sz="1200" kern="1200" dirty="0" err="1">
                <a:solidFill>
                  <a:schemeClr val="tx1"/>
                </a:solidFill>
                <a:effectLst/>
                <a:latin typeface="+mn-lt"/>
                <a:ea typeface="+mn-ea"/>
                <a:cs typeface="+mn-cs"/>
              </a:rPr>
              <a:t>dehydrated</a:t>
            </a:r>
            <a:r>
              <a:rPr lang="fr-FR" sz="1200" kern="1200" dirty="0">
                <a:solidFill>
                  <a:schemeClr val="tx1"/>
                </a:solidFill>
                <a:effectLst/>
                <a:latin typeface="+mn-lt"/>
                <a:ea typeface="+mn-ea"/>
                <a:cs typeface="+mn-cs"/>
              </a:rPr>
              <a:t> skin</a:t>
            </a:r>
          </a:p>
          <a:p>
            <a:r>
              <a:rPr lang="fr-FR" sz="1200" kern="1200" dirty="0">
                <a:solidFill>
                  <a:schemeClr val="tx1"/>
                </a:solidFill>
                <a:effectLst/>
                <a:latin typeface="+mn-lt"/>
                <a:ea typeface="+mn-ea"/>
                <a:cs typeface="+mn-cs"/>
              </a:rPr>
              <a:t>"I like </a:t>
            </a:r>
            <a:r>
              <a:rPr lang="fr-FR" sz="1200" kern="1200" dirty="0" err="1">
                <a:solidFill>
                  <a:schemeClr val="tx1"/>
                </a:solidFill>
                <a:effectLst/>
                <a:latin typeface="+mn-lt"/>
                <a:ea typeface="+mn-ea"/>
                <a:cs typeface="+mn-cs"/>
              </a:rPr>
              <a:t>fruity</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tangy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scents</a:t>
            </a:r>
            <a:r>
              <a:rPr lang="fr-FR" sz="1200" kern="1200" dirty="0">
                <a:solidFill>
                  <a:schemeClr val="tx1"/>
                </a:solidFill>
                <a:effectLst/>
                <a:latin typeface="+mn-lt"/>
                <a:ea typeface="+mn-ea"/>
                <a:cs typeface="+mn-cs"/>
              </a:rPr>
              <a:t>".</a:t>
            </a:r>
          </a:p>
          <a:p>
            <a:r>
              <a:rPr lang="fr-FR" sz="1200" kern="1200" dirty="0">
                <a:solidFill>
                  <a:schemeClr val="tx1"/>
                </a:solidFill>
                <a:effectLst/>
                <a:latin typeface="+mn-lt"/>
                <a:ea typeface="+mn-ea"/>
                <a:cs typeface="+mn-cs"/>
              </a:rPr>
              <a:t>"</a:t>
            </a:r>
            <a:r>
              <a:rPr lang="fr-FR" sz="1200" kern="1200" dirty="0" err="1">
                <a:solidFill>
                  <a:schemeClr val="tx1"/>
                </a:solidFill>
                <a:effectLst/>
                <a:latin typeface="+mn-lt"/>
                <a:ea typeface="+mn-ea"/>
                <a:cs typeface="+mn-cs"/>
              </a:rPr>
              <a:t>My</a:t>
            </a:r>
            <a:r>
              <a:rPr lang="fr-FR" sz="1200" kern="1200" dirty="0">
                <a:solidFill>
                  <a:schemeClr val="tx1"/>
                </a:solidFill>
                <a:effectLst/>
                <a:latin typeface="+mn-lt"/>
                <a:ea typeface="+mn-ea"/>
                <a:cs typeface="+mn-cs"/>
              </a:rPr>
              <a:t> skin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dehydrated</a:t>
            </a:r>
            <a:r>
              <a:rPr lang="fr-FR" sz="1200" kern="1200" dirty="0">
                <a:solidFill>
                  <a:schemeClr val="tx1"/>
                </a:solidFill>
                <a:effectLst/>
                <a:latin typeface="+mn-lt"/>
                <a:ea typeface="+mn-ea"/>
                <a:cs typeface="+mn-cs"/>
              </a:rPr>
              <a:t> and I </a:t>
            </a:r>
            <a:r>
              <a:rPr lang="fr-FR" sz="1200" kern="1200" dirty="0" err="1">
                <a:solidFill>
                  <a:schemeClr val="tx1"/>
                </a:solidFill>
                <a:effectLst/>
                <a:latin typeface="+mn-lt"/>
                <a:ea typeface="+mn-ea"/>
                <a:cs typeface="+mn-cs"/>
              </a:rPr>
              <a:t>only</a:t>
            </a:r>
            <a:r>
              <a:rPr lang="fr-FR" sz="1200" kern="1200" dirty="0">
                <a:solidFill>
                  <a:schemeClr val="tx1"/>
                </a:solidFill>
                <a:effectLst/>
                <a:latin typeface="+mn-lt"/>
                <a:ea typeface="+mn-ea"/>
                <a:cs typeface="+mn-cs"/>
              </a:rPr>
              <a:t> like </a:t>
            </a:r>
            <a:r>
              <a:rPr lang="fr-FR" sz="1200" kern="1200" dirty="0" err="1">
                <a:solidFill>
                  <a:schemeClr val="tx1"/>
                </a:solidFill>
                <a:effectLst/>
                <a:latin typeface="+mn-lt"/>
                <a:ea typeface="+mn-ea"/>
                <a:cs typeface="+mn-cs"/>
              </a:rPr>
              <a:t>fluid</a:t>
            </a:r>
            <a:r>
              <a:rPr lang="fr-FR" sz="1200" kern="1200" dirty="0">
                <a:solidFill>
                  <a:schemeClr val="tx1"/>
                </a:solidFill>
                <a:effectLst/>
                <a:latin typeface="+mn-lt"/>
                <a:ea typeface="+mn-ea"/>
                <a:cs typeface="+mn-cs"/>
              </a:rPr>
              <a:t> textures.</a:t>
            </a:r>
          </a:p>
          <a:p>
            <a:pPr lvl="0"/>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EFFICACY (use test </a:t>
            </a:r>
            <a:r>
              <a:rPr lang="fr-FR" sz="1200" kern="1200" dirty="0" err="1">
                <a:solidFill>
                  <a:schemeClr val="tx1"/>
                </a:solidFill>
                <a:effectLst/>
                <a:latin typeface="+mn-lt"/>
                <a:ea typeface="+mn-ea"/>
                <a:cs typeface="+mn-cs"/>
              </a:rPr>
              <a:t>under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dermatological</a:t>
            </a:r>
            <a:r>
              <a:rPr lang="fr-FR" sz="1200" kern="1200" dirty="0">
                <a:solidFill>
                  <a:schemeClr val="tx1"/>
                </a:solidFill>
                <a:effectLst/>
                <a:latin typeface="+mn-lt"/>
                <a:ea typeface="+mn-ea"/>
                <a:cs typeface="+mn-cs"/>
              </a:rPr>
              <a:t> control - self-</a:t>
            </a:r>
            <a:r>
              <a:rPr lang="fr-FR" sz="1200" kern="1200" dirty="0" err="1">
                <a:solidFill>
                  <a:schemeClr val="tx1"/>
                </a:solidFill>
                <a:effectLst/>
                <a:latin typeface="+mn-lt"/>
                <a:ea typeface="+mn-ea"/>
                <a:cs typeface="+mn-cs"/>
              </a:rPr>
              <a:t>evaluation</a:t>
            </a:r>
            <a:r>
              <a:rPr lang="fr-FR" sz="1200" kern="1200" dirty="0">
                <a:solidFill>
                  <a:schemeClr val="tx1"/>
                </a:solidFill>
                <a:effectLst/>
                <a:latin typeface="+mn-lt"/>
                <a:ea typeface="+mn-ea"/>
                <a:cs typeface="+mn-cs"/>
              </a:rPr>
              <a:t> on 20 </a:t>
            </a:r>
            <a:r>
              <a:rPr lang="fr-FR" sz="1200" kern="1200" dirty="0" err="1">
                <a:solidFill>
                  <a:schemeClr val="tx1"/>
                </a:solidFill>
                <a:effectLst/>
                <a:latin typeface="+mn-lt"/>
                <a:ea typeface="+mn-ea"/>
                <a:cs typeface="+mn-cs"/>
              </a:rPr>
              <a:t>women</a:t>
            </a:r>
            <a:r>
              <a:rPr lang="fr-FR" sz="1200" kern="1200" dirty="0">
                <a:solidFill>
                  <a:schemeClr val="tx1"/>
                </a:solidFill>
                <a:effectLst/>
                <a:latin typeface="+mn-lt"/>
                <a:ea typeface="+mn-ea"/>
                <a:cs typeface="+mn-cs"/>
              </a:rPr>
              <a:t> - 1 to 2 applications/</a:t>
            </a:r>
            <a:r>
              <a:rPr lang="fr-FR" sz="1200" kern="1200" dirty="0" err="1">
                <a:solidFill>
                  <a:schemeClr val="tx1"/>
                </a:solidFill>
                <a:effectLst/>
                <a:latin typeface="+mn-lt"/>
                <a:ea typeface="+mn-ea"/>
                <a:cs typeface="+mn-cs"/>
              </a:rPr>
              <a:t>day</a:t>
            </a:r>
            <a:r>
              <a:rPr lang="fr-FR" sz="1200" kern="1200" dirty="0">
                <a:solidFill>
                  <a:schemeClr val="tx1"/>
                </a:solidFill>
                <a:effectLst/>
                <a:latin typeface="+mn-lt"/>
                <a:ea typeface="+mn-ea"/>
                <a:cs typeface="+mn-cs"/>
              </a:rPr>
              <a:t> for 28 </a:t>
            </a:r>
            <a:r>
              <a:rPr lang="fr-FR" sz="1200" kern="1200" dirty="0" err="1">
                <a:solidFill>
                  <a:schemeClr val="tx1"/>
                </a:solidFill>
                <a:effectLst/>
                <a:latin typeface="+mn-lt"/>
                <a:ea typeface="+mn-ea"/>
                <a:cs typeface="+mn-cs"/>
              </a:rPr>
              <a:t>days</a:t>
            </a:r>
            <a:r>
              <a:rPr lang="fr-FR" sz="1200" kern="1200" dirty="0">
                <a:solidFill>
                  <a:schemeClr val="tx1"/>
                </a:solidFill>
                <a:effectLst/>
                <a:latin typeface="+mn-lt"/>
                <a:ea typeface="+mn-ea"/>
                <a:cs typeface="+mn-cs"/>
              </a:rPr>
              <a:t>)</a:t>
            </a:r>
          </a:p>
          <a:p>
            <a:pPr lvl="0"/>
            <a:r>
              <a:rPr lang="fr-FR" sz="1200" kern="1200" dirty="0" err="1">
                <a:solidFill>
                  <a:schemeClr val="tx1"/>
                </a:solidFill>
                <a:effectLst/>
                <a:latin typeface="+mn-lt"/>
                <a:ea typeface="+mn-ea"/>
                <a:cs typeface="+mn-cs"/>
              </a:rPr>
              <a:t>Moisturized</a:t>
            </a:r>
            <a:r>
              <a:rPr lang="fr-FR" sz="1200" kern="1200" dirty="0">
                <a:solidFill>
                  <a:schemeClr val="tx1"/>
                </a:solidFill>
                <a:effectLst/>
                <a:latin typeface="+mn-lt"/>
                <a:ea typeface="+mn-ea"/>
                <a:cs typeface="+mn-cs"/>
              </a:rPr>
              <a:t> skin: 100%.</a:t>
            </a:r>
          </a:p>
          <a:p>
            <a:pPr lvl="0"/>
            <a:r>
              <a:rPr lang="fr-FR" sz="1200" kern="1200" dirty="0" err="1">
                <a:solidFill>
                  <a:schemeClr val="tx1"/>
                </a:solidFill>
                <a:effectLst/>
                <a:latin typeface="+mn-lt"/>
                <a:ea typeface="+mn-ea"/>
                <a:cs typeface="+mn-cs"/>
              </a:rPr>
              <a:t>Revitalized</a:t>
            </a:r>
            <a:r>
              <a:rPr lang="fr-FR" sz="1200" kern="1200" dirty="0">
                <a:solidFill>
                  <a:schemeClr val="tx1"/>
                </a:solidFill>
                <a:effectLst/>
                <a:latin typeface="+mn-lt"/>
                <a:ea typeface="+mn-ea"/>
                <a:cs typeface="+mn-cs"/>
              </a:rPr>
              <a:t> skin: 100%.</a:t>
            </a:r>
          </a:p>
          <a:p>
            <a:pPr lvl="0"/>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HOME USE</a:t>
            </a:r>
          </a:p>
          <a:p>
            <a:r>
              <a:rPr lang="fr-FR" sz="1200" kern="1200" dirty="0">
                <a:solidFill>
                  <a:schemeClr val="tx1"/>
                </a:solidFill>
                <a:effectLst/>
                <a:latin typeface="+mn-lt"/>
                <a:ea typeface="+mn-ea"/>
                <a:cs typeface="+mn-cs"/>
              </a:rPr>
              <a:t>Morning and/or </a:t>
            </a:r>
            <a:r>
              <a:rPr lang="fr-FR" sz="1200" kern="1200" dirty="0" err="1">
                <a:solidFill>
                  <a:schemeClr val="tx1"/>
                </a:solidFill>
                <a:effectLst/>
                <a:latin typeface="+mn-lt"/>
                <a:ea typeface="+mn-ea"/>
                <a:cs typeface="+mn-cs"/>
              </a:rPr>
              <a:t>evening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after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showering</a:t>
            </a:r>
            <a:r>
              <a:rPr lang="fr-FR" sz="1200" kern="1200" dirty="0">
                <a:solidFill>
                  <a:schemeClr val="tx1"/>
                </a:solidFill>
                <a:effectLst/>
                <a:latin typeface="+mn-lt"/>
                <a:ea typeface="+mn-ea"/>
                <a:cs typeface="+mn-cs"/>
              </a:rPr>
              <a:t> or </a:t>
            </a:r>
            <a:r>
              <a:rPr lang="fr-FR" sz="1200" kern="1200" dirty="0" err="1">
                <a:solidFill>
                  <a:schemeClr val="tx1"/>
                </a:solidFill>
                <a:effectLst/>
                <a:latin typeface="+mn-lt"/>
                <a:ea typeface="+mn-ea"/>
                <a:cs typeface="+mn-cs"/>
              </a:rPr>
              <a:t>bathing</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toweling</a:t>
            </a:r>
            <a:r>
              <a:rPr lang="fr-FR" sz="1200" kern="1200" dirty="0">
                <a:solidFill>
                  <a:schemeClr val="tx1"/>
                </a:solidFill>
                <a:effectLst/>
                <a:latin typeface="+mn-lt"/>
                <a:ea typeface="+mn-ea"/>
                <a:cs typeface="+mn-cs"/>
              </a:rPr>
              <a:t> off </a:t>
            </a:r>
            <a:r>
              <a:rPr lang="fr-FR" sz="1200" kern="1200" dirty="0" err="1">
                <a:solidFill>
                  <a:schemeClr val="tx1"/>
                </a:solidFill>
                <a:effectLst/>
                <a:latin typeface="+mn-lt"/>
                <a:ea typeface="+mn-ea"/>
                <a:cs typeface="+mn-cs"/>
              </a:rPr>
              <a:t>well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apply</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milk</a:t>
            </a:r>
            <a:r>
              <a:rPr lang="fr-FR" sz="1200" kern="1200" dirty="0">
                <a:solidFill>
                  <a:schemeClr val="tx1"/>
                </a:solidFill>
                <a:effectLst/>
                <a:latin typeface="+mn-lt"/>
                <a:ea typeface="+mn-ea"/>
                <a:cs typeface="+mn-cs"/>
              </a:rPr>
              <a:t> in a </a:t>
            </a:r>
            <a:r>
              <a:rPr lang="fr-FR" sz="1200" kern="1200" dirty="0" err="1">
                <a:solidFill>
                  <a:schemeClr val="tx1"/>
                </a:solidFill>
                <a:effectLst/>
                <a:latin typeface="+mn-lt"/>
                <a:ea typeface="+mn-ea"/>
                <a:cs typeface="+mn-cs"/>
              </a:rPr>
              <a:t>thin</a:t>
            </a:r>
            <a:r>
              <a:rPr lang="fr-FR" sz="1200" kern="1200" dirty="0">
                <a:solidFill>
                  <a:schemeClr val="tx1"/>
                </a:solidFill>
                <a:effectLst/>
                <a:latin typeface="+mn-lt"/>
                <a:ea typeface="+mn-ea"/>
                <a:cs typeface="+mn-cs"/>
              </a:rPr>
              <a:t> layer all over the body. </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PRODUCT ADVANTAGES </a:t>
            </a: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Contains</a:t>
            </a:r>
            <a:r>
              <a:rPr lang="fr-FR" sz="1200" kern="1200" dirty="0">
                <a:solidFill>
                  <a:schemeClr val="tx1"/>
                </a:solidFill>
                <a:effectLst/>
                <a:latin typeface="+mn-lt"/>
                <a:ea typeface="+mn-ea"/>
                <a:cs typeface="+mn-cs"/>
              </a:rPr>
              <a:t> 96% </a:t>
            </a:r>
            <a:r>
              <a:rPr lang="fr-FR" sz="1200" kern="1200" dirty="0" err="1">
                <a:solidFill>
                  <a:schemeClr val="tx1"/>
                </a:solidFill>
                <a:effectLst/>
                <a:latin typeface="+mn-lt"/>
                <a:ea typeface="+mn-ea"/>
                <a:cs typeface="+mn-cs"/>
              </a:rPr>
              <a:t>natural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ingredients</a:t>
            </a:r>
            <a:r>
              <a:rPr lang="fr-FR" sz="1200" kern="1200" dirty="0">
                <a:solidFill>
                  <a:schemeClr val="tx1"/>
                </a:solidFill>
                <a:effectLst/>
                <a:latin typeface="+mn-lt"/>
                <a:ea typeface="+mn-ea"/>
                <a:cs typeface="+mn-cs"/>
              </a:rPr>
              <a:t> </a:t>
            </a: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Moisturizes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softens</a:t>
            </a:r>
            <a:r>
              <a:rPr lang="fr-FR" sz="1200" kern="1200" dirty="0">
                <a:solidFill>
                  <a:schemeClr val="tx1"/>
                </a:solidFill>
                <a:effectLst/>
                <a:latin typeface="+mn-lt"/>
                <a:ea typeface="+mn-ea"/>
                <a:cs typeface="+mn-cs"/>
              </a:rPr>
              <a:t> </a:t>
            </a: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 Skin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immediately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comforted</a:t>
            </a:r>
            <a:r>
              <a:rPr lang="fr-FR" sz="1200" kern="1200" dirty="0">
                <a:solidFill>
                  <a:schemeClr val="tx1"/>
                </a:solidFill>
                <a:effectLst/>
                <a:latin typeface="+mn-lt"/>
                <a:ea typeface="+mn-ea"/>
                <a:cs typeface="+mn-cs"/>
              </a:rPr>
              <a:t> - </a:t>
            </a:r>
            <a:br>
              <a:rPr lang="fr-FR" sz="1200" kern="1200" dirty="0">
                <a:solidFill>
                  <a:schemeClr val="tx1"/>
                </a:solidFill>
                <a:effectLst/>
                <a:latin typeface="+mn-lt"/>
                <a:ea typeface="+mn-ea"/>
                <a:cs typeface="+mn-cs"/>
              </a:rPr>
            </a:br>
            <a:r>
              <a:rPr lang="fr-FR" sz="1200" kern="1200" dirty="0" err="1">
                <a:solidFill>
                  <a:schemeClr val="tx1"/>
                </a:solidFill>
                <a:effectLst/>
                <a:latin typeface="+mn-lt"/>
                <a:ea typeface="+mn-ea"/>
                <a:cs typeface="+mn-cs"/>
              </a:rPr>
              <a:t>Penetrates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quickly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without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leaving</a:t>
            </a:r>
            <a:r>
              <a:rPr lang="fr-FR" sz="1200" kern="1200" dirty="0">
                <a:solidFill>
                  <a:schemeClr val="tx1"/>
                </a:solidFill>
                <a:effectLst/>
                <a:latin typeface="+mn-lt"/>
                <a:ea typeface="+mn-ea"/>
                <a:cs typeface="+mn-cs"/>
              </a:rPr>
              <a:t> a </a:t>
            </a:r>
            <a:r>
              <a:rPr lang="fr-FR" sz="1200" kern="1200" dirty="0" err="1">
                <a:solidFill>
                  <a:schemeClr val="tx1"/>
                </a:solidFill>
                <a:effectLst/>
                <a:latin typeface="+mn-lt"/>
                <a:ea typeface="+mn-ea"/>
                <a:cs typeface="+mn-cs"/>
              </a:rPr>
              <a:t>greasy</a:t>
            </a:r>
            <a:r>
              <a:rPr lang="fr-FR" sz="1200" kern="1200" dirty="0">
                <a:solidFill>
                  <a:schemeClr val="tx1"/>
                </a:solidFill>
                <a:effectLst/>
                <a:latin typeface="+mn-lt"/>
                <a:ea typeface="+mn-ea"/>
                <a:cs typeface="+mn-cs"/>
              </a:rPr>
              <a:t> film (</a:t>
            </a:r>
            <a:r>
              <a:rPr lang="fr-FR" sz="1200" kern="1200" dirty="0" err="1">
                <a:solidFill>
                  <a:schemeClr val="tx1"/>
                </a:solidFill>
                <a:effectLst/>
                <a:latin typeface="+mn-lt"/>
                <a:ea typeface="+mn-ea"/>
                <a:cs typeface="+mn-cs"/>
              </a:rPr>
              <a:t>ideal</a:t>
            </a:r>
            <a:r>
              <a:rPr lang="fr-FR" sz="1200" kern="1200" dirty="0">
                <a:solidFill>
                  <a:schemeClr val="tx1"/>
                </a:solidFill>
                <a:effectLst/>
                <a:latin typeface="+mn-lt"/>
                <a:ea typeface="+mn-ea"/>
                <a:cs typeface="+mn-cs"/>
              </a:rPr>
              <a:t> for people in a </a:t>
            </a:r>
            <a:r>
              <a:rPr lang="fr-FR" sz="1200" kern="1200" dirty="0" err="1">
                <a:solidFill>
                  <a:schemeClr val="tx1"/>
                </a:solidFill>
                <a:effectLst/>
                <a:latin typeface="+mn-lt"/>
                <a:ea typeface="+mn-ea"/>
                <a:cs typeface="+mn-cs"/>
              </a:rPr>
              <a:t>hurry</a:t>
            </a:r>
            <a:r>
              <a:rPr lang="fr-FR" sz="1200" kern="1200" dirty="0">
                <a:solidFill>
                  <a:schemeClr val="tx1"/>
                </a:solidFill>
                <a:effectLst/>
                <a:latin typeface="+mn-lt"/>
                <a:ea typeface="+mn-ea"/>
                <a:cs typeface="+mn-cs"/>
              </a:rPr>
              <a:t> or </a:t>
            </a:r>
            <a:r>
              <a:rPr lang="fr-FR" sz="1200" kern="1200" dirty="0" err="1">
                <a:solidFill>
                  <a:schemeClr val="tx1"/>
                </a:solidFill>
                <a:effectLst/>
                <a:latin typeface="+mn-lt"/>
                <a:ea typeface="+mn-ea"/>
                <a:cs typeface="+mn-cs"/>
              </a:rPr>
              <a:t>who</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don't</a:t>
            </a:r>
            <a:r>
              <a:rPr lang="fr-FR" sz="1200" kern="1200" dirty="0">
                <a:solidFill>
                  <a:schemeClr val="tx1"/>
                </a:solidFill>
                <a:effectLst/>
                <a:latin typeface="+mn-lt"/>
                <a:ea typeface="+mn-ea"/>
                <a:cs typeface="+mn-cs"/>
              </a:rPr>
              <a:t> use a body </a:t>
            </a:r>
            <a:r>
              <a:rPr lang="fr-FR" sz="1200" kern="1200" dirty="0" err="1">
                <a:solidFill>
                  <a:schemeClr val="tx1"/>
                </a:solidFill>
                <a:effectLst/>
                <a:latin typeface="+mn-lt"/>
                <a:ea typeface="+mn-ea"/>
                <a:cs typeface="+mn-cs"/>
              </a:rPr>
              <a:t>product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because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find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greasy</a:t>
            </a:r>
            <a:r>
              <a:rPr lang="fr-FR" sz="1200" kern="1200" dirty="0">
                <a:solidFill>
                  <a:schemeClr val="tx1"/>
                </a:solidFill>
                <a:effectLst/>
                <a:latin typeface="+mn-lt"/>
                <a:ea typeface="+mn-ea"/>
                <a:cs typeface="+mn-cs"/>
              </a:rPr>
              <a:t>)</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TIPS </a:t>
            </a:r>
          </a:p>
          <a:p>
            <a:r>
              <a:rPr lang="fr-FR" sz="1200" kern="1200" dirty="0">
                <a:solidFill>
                  <a:schemeClr val="tx1"/>
                </a:solidFill>
                <a:effectLst/>
                <a:latin typeface="+mn-lt"/>
                <a:ea typeface="+mn-ea"/>
                <a:cs typeface="+mn-cs"/>
              </a:rPr>
              <a:t>For </a:t>
            </a:r>
            <a:r>
              <a:rPr lang="fr-FR" sz="1200" kern="1200" dirty="0" err="1">
                <a:solidFill>
                  <a:schemeClr val="tx1"/>
                </a:solidFill>
                <a:effectLst/>
                <a:latin typeface="+mn-lt"/>
                <a:ea typeface="+mn-ea"/>
                <a:cs typeface="+mn-cs"/>
              </a:rPr>
              <a:t>even</a:t>
            </a:r>
            <a:r>
              <a:rPr lang="fr-FR" sz="1200" kern="1200" dirty="0">
                <a:solidFill>
                  <a:schemeClr val="tx1"/>
                </a:solidFill>
                <a:effectLst/>
                <a:latin typeface="+mn-lt"/>
                <a:ea typeface="+mn-ea"/>
                <a:cs typeface="+mn-cs"/>
              </a:rPr>
              <a:t> more </a:t>
            </a:r>
            <a:r>
              <a:rPr lang="fr-FR" sz="1200" kern="1200" dirty="0" err="1">
                <a:solidFill>
                  <a:schemeClr val="tx1"/>
                </a:solidFill>
                <a:effectLst/>
                <a:latin typeface="+mn-lt"/>
                <a:ea typeface="+mn-ea"/>
                <a:cs typeface="+mn-cs"/>
              </a:rPr>
              <a:t>velvety</a:t>
            </a:r>
            <a:r>
              <a:rPr lang="fr-FR" sz="1200" kern="1200" dirty="0">
                <a:solidFill>
                  <a:schemeClr val="tx1"/>
                </a:solidFill>
                <a:effectLst/>
                <a:latin typeface="+mn-lt"/>
                <a:ea typeface="+mn-ea"/>
                <a:cs typeface="+mn-cs"/>
              </a:rPr>
              <a:t> skin, </a:t>
            </a:r>
            <a:r>
              <a:rPr lang="fr-FR" sz="1200" kern="1200" dirty="0" err="1">
                <a:solidFill>
                  <a:schemeClr val="tx1"/>
                </a:solidFill>
                <a:effectLst/>
                <a:latin typeface="+mn-lt"/>
                <a:ea typeface="+mn-ea"/>
                <a:cs typeface="+mn-cs"/>
              </a:rPr>
              <a:t>exfoliate</a:t>
            </a:r>
            <a:r>
              <a:rPr lang="fr-FR" sz="1200" kern="1200" dirty="0">
                <a:solidFill>
                  <a:schemeClr val="tx1"/>
                </a:solidFill>
                <a:effectLst/>
                <a:latin typeface="+mn-lt"/>
                <a:ea typeface="+mn-ea"/>
                <a:cs typeface="+mn-cs"/>
              </a:rPr>
              <a:t> the body once or </a:t>
            </a:r>
            <a:r>
              <a:rPr lang="fr-FR" sz="1200" kern="1200" dirty="0" err="1">
                <a:solidFill>
                  <a:schemeClr val="tx1"/>
                </a:solidFill>
                <a:effectLst/>
                <a:latin typeface="+mn-lt"/>
                <a:ea typeface="+mn-ea"/>
                <a:cs typeface="+mn-cs"/>
              </a:rPr>
              <a:t>twice</a:t>
            </a:r>
            <a:r>
              <a:rPr lang="fr-FR" sz="1200" kern="1200" dirty="0">
                <a:solidFill>
                  <a:schemeClr val="tx1"/>
                </a:solidFill>
                <a:effectLst/>
                <a:latin typeface="+mn-lt"/>
                <a:ea typeface="+mn-ea"/>
                <a:cs typeface="+mn-cs"/>
              </a:rPr>
              <a:t> a </a:t>
            </a:r>
            <a:r>
              <a:rPr lang="fr-FR" sz="1200" kern="1200" dirty="0" err="1">
                <a:solidFill>
                  <a:schemeClr val="tx1"/>
                </a:solidFill>
                <a:effectLst/>
                <a:latin typeface="+mn-lt"/>
                <a:ea typeface="+mn-ea"/>
                <a:cs typeface="+mn-cs"/>
              </a:rPr>
              <a:t>week</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Vitality</a:t>
            </a:r>
            <a:r>
              <a:rPr lang="fr-FR" sz="1200" kern="1200" dirty="0">
                <a:solidFill>
                  <a:schemeClr val="tx1"/>
                </a:solidFill>
                <a:effectLst/>
                <a:latin typeface="+mn-lt"/>
                <a:ea typeface="+mn-ea"/>
                <a:cs typeface="+mn-cs"/>
              </a:rPr>
              <a:t> Sugar Scrub.</a:t>
            </a:r>
            <a:endParaRPr lang="fr-FR" b="0" i="1" u="none" dirty="0">
              <a:solidFill>
                <a:srgbClr val="FF0000"/>
              </a:solidFill>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261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INGREDIENTS </a:t>
            </a:r>
          </a:p>
          <a:p>
            <a:pPr lvl="0"/>
            <a:r>
              <a:rPr lang="fr-FR" sz="1200" kern="1200" dirty="0" err="1">
                <a:solidFill>
                  <a:schemeClr val="tx1"/>
                </a:solidFill>
                <a:effectLst/>
                <a:latin typeface="+mn-lt"/>
                <a:ea typeface="+mn-ea"/>
                <a:cs typeface="+mn-cs"/>
              </a:rPr>
              <a:t>Vegetable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glycerin</a:t>
            </a:r>
            <a:r>
              <a:rPr lang="fr-FR" sz="1200" kern="1200" dirty="0">
                <a:solidFill>
                  <a:schemeClr val="tx1"/>
                </a:solidFill>
                <a:effectLst/>
                <a:latin typeface="+mn-lt"/>
                <a:ea typeface="+mn-ea"/>
                <a:cs typeface="+mn-cs"/>
              </a:rPr>
              <a:t> = </a:t>
            </a:r>
            <a:r>
              <a:rPr lang="fr-FR" sz="1200" kern="1200" dirty="0" err="1">
                <a:solidFill>
                  <a:schemeClr val="tx1"/>
                </a:solidFill>
                <a:effectLst/>
                <a:latin typeface="+mn-lt"/>
                <a:ea typeface="+mn-ea"/>
                <a:cs typeface="+mn-cs"/>
              </a:rPr>
              <a:t>moisturizer</a:t>
            </a:r>
            <a:endParaRPr lang="fr-FR" sz="1200" kern="1200" dirty="0">
              <a:solidFill>
                <a:schemeClr val="tx1"/>
              </a:solidFill>
              <a:effectLst/>
              <a:latin typeface="+mn-lt"/>
              <a:ea typeface="+mn-ea"/>
              <a:cs typeface="+mn-cs"/>
            </a:endParaRPr>
          </a:p>
          <a:p>
            <a:pPr lvl="0"/>
            <a:r>
              <a:rPr lang="fr-FR" sz="1200" kern="1200" dirty="0" err="1">
                <a:solidFill>
                  <a:schemeClr val="tx1"/>
                </a:solidFill>
                <a:effectLst/>
                <a:latin typeface="+mn-lt"/>
                <a:ea typeface="+mn-ea"/>
                <a:cs typeface="+mn-cs"/>
              </a:rPr>
              <a:t>Organic</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sweet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almond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oil</a:t>
            </a:r>
            <a:r>
              <a:rPr lang="fr-FR" sz="1200" kern="1200" dirty="0">
                <a:solidFill>
                  <a:schemeClr val="tx1"/>
                </a:solidFill>
                <a:effectLst/>
                <a:latin typeface="+mn-lt"/>
                <a:ea typeface="+mn-ea"/>
                <a:cs typeface="+mn-cs"/>
              </a:rPr>
              <a:t> = repairer</a:t>
            </a:r>
          </a:p>
          <a:p>
            <a:pPr lvl="0"/>
            <a:r>
              <a:rPr lang="fr-FR" sz="1200" kern="1200" dirty="0" err="1">
                <a:solidFill>
                  <a:schemeClr val="tx1"/>
                </a:solidFill>
                <a:effectLst/>
                <a:latin typeface="+mn-lt"/>
                <a:ea typeface="+mn-ea"/>
                <a:cs typeface="+mn-cs"/>
              </a:rPr>
              <a:t>Organic</a:t>
            </a:r>
            <a:r>
              <a:rPr lang="fr-FR" sz="1200" kern="1200" dirty="0">
                <a:solidFill>
                  <a:schemeClr val="tx1"/>
                </a:solidFill>
                <a:effectLst/>
                <a:latin typeface="+mn-lt"/>
                <a:ea typeface="+mn-ea"/>
                <a:cs typeface="+mn-cs"/>
              </a:rPr>
              <a:t> ginseng = </a:t>
            </a:r>
            <a:r>
              <a:rPr lang="fr-FR" sz="1200" kern="1200" dirty="0" err="1">
                <a:solidFill>
                  <a:schemeClr val="tx1"/>
                </a:solidFill>
                <a:effectLst/>
                <a:latin typeface="+mn-lt"/>
                <a:ea typeface="+mn-ea"/>
                <a:cs typeface="+mn-cs"/>
              </a:rPr>
              <a:t>energizing</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403F1F5A-3C0B-489C-931A-7874617FC0CA}" type="slidenum">
              <a:rPr lang="fr-FR" smtClean="0"/>
              <a:pPr/>
              <a:t>26</a:t>
            </a:fld>
            <a:endParaRPr lang="fr-FR"/>
          </a:p>
        </p:txBody>
      </p:sp>
    </p:spTree>
    <p:extLst>
      <p:ext uri="{BB962C8B-B14F-4D97-AF65-F5344CB8AC3E}">
        <p14:creationId xmlns:p14="http://schemas.microsoft.com/office/powerpoint/2010/main" val="2376863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i="0" kern="1200" dirty="0">
                <a:solidFill>
                  <a:schemeClr val="tx1"/>
                </a:solidFill>
                <a:effectLst/>
                <a:latin typeface="+mn-lt"/>
                <a:ea typeface="+mn-ea"/>
                <a:cs typeface="+mn-cs"/>
              </a:rPr>
              <a:t>GOMMAGE AUX SUCRES</a:t>
            </a:r>
            <a:endParaRPr lang="fr-FR" sz="1200" b="1" i="0" kern="1200" baseline="0" dirty="0">
              <a:solidFill>
                <a:schemeClr val="tx1"/>
              </a:solidFill>
              <a:effectLst/>
              <a:latin typeface="+mn-lt"/>
              <a:ea typeface="+mn-ea"/>
              <a:cs typeface="+mn-cs"/>
            </a:endParaRPr>
          </a:p>
          <a:p>
            <a:endParaRPr lang="fr-FR" sz="1200" b="0" i="0" kern="1200" baseline="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DESCRIPTIVE </a:t>
            </a:r>
          </a:p>
          <a:p>
            <a:r>
              <a:rPr lang="fr-FR" sz="1200" kern="1200" dirty="0">
                <a:solidFill>
                  <a:schemeClr val="tx1"/>
                </a:solidFill>
                <a:effectLst/>
                <a:latin typeface="+mn-lt"/>
                <a:ea typeface="+mn-ea"/>
                <a:cs typeface="+mn-cs"/>
              </a:rPr>
              <a:t>This </a:t>
            </a:r>
            <a:r>
              <a:rPr lang="fr-FR" sz="1200" kern="1200" dirty="0" err="1">
                <a:solidFill>
                  <a:schemeClr val="tx1"/>
                </a:solidFill>
                <a:effectLst/>
                <a:latin typeface="+mn-lt"/>
                <a:ea typeface="+mn-ea"/>
                <a:cs typeface="+mn-cs"/>
              </a:rPr>
              <a:t>Vitality</a:t>
            </a:r>
            <a:r>
              <a:rPr lang="fr-FR" sz="1200" kern="1200" dirty="0">
                <a:solidFill>
                  <a:schemeClr val="tx1"/>
                </a:solidFill>
                <a:effectLst/>
                <a:latin typeface="+mn-lt"/>
                <a:ea typeface="+mn-ea"/>
                <a:cs typeface="+mn-cs"/>
              </a:rPr>
              <a:t> Body Scrub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2 </a:t>
            </a:r>
            <a:r>
              <a:rPr lang="fr-FR" sz="1200" kern="1200" dirty="0" err="1">
                <a:solidFill>
                  <a:schemeClr val="tx1"/>
                </a:solidFill>
                <a:effectLst/>
                <a:latin typeface="+mn-lt"/>
                <a:ea typeface="+mn-ea"/>
                <a:cs typeface="+mn-cs"/>
              </a:rPr>
              <a:t>sugars</a:t>
            </a:r>
            <a:r>
              <a:rPr lang="fr-FR" sz="1200" kern="1200" dirty="0">
                <a:solidFill>
                  <a:schemeClr val="tx1"/>
                </a:solidFill>
                <a:effectLst/>
                <a:latin typeface="+mn-lt"/>
                <a:ea typeface="+mn-ea"/>
                <a:cs typeface="+mn-cs"/>
              </a:rPr>
              <a:t> and essences of mandarin and </a:t>
            </a:r>
            <a:r>
              <a:rPr lang="fr-FR" sz="1200" kern="1200" dirty="0" err="1">
                <a:solidFill>
                  <a:schemeClr val="tx1"/>
                </a:solidFill>
                <a:effectLst/>
                <a:latin typeface="+mn-lt"/>
                <a:ea typeface="+mn-ea"/>
                <a:cs typeface="+mn-cs"/>
              </a:rPr>
              <a:t>sweet</a:t>
            </a:r>
            <a:r>
              <a:rPr lang="fr-FR" sz="1200" kern="1200" dirty="0">
                <a:solidFill>
                  <a:schemeClr val="tx1"/>
                </a:solidFill>
                <a:effectLst/>
                <a:latin typeface="+mn-lt"/>
                <a:ea typeface="+mn-ea"/>
                <a:cs typeface="+mn-cs"/>
              </a:rPr>
              <a:t> orange, </a:t>
            </a:r>
            <a:r>
              <a:rPr lang="fr-FR" sz="1200" kern="1200" dirty="0" err="1">
                <a:solidFill>
                  <a:schemeClr val="tx1"/>
                </a:solidFill>
                <a:effectLst/>
                <a:latin typeface="+mn-lt"/>
                <a:ea typeface="+mn-ea"/>
                <a:cs typeface="+mn-cs"/>
              </a:rPr>
              <a:t>exfoliates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nourishes</a:t>
            </a:r>
            <a:r>
              <a:rPr lang="fr-FR" sz="1200" kern="1200" dirty="0">
                <a:solidFill>
                  <a:schemeClr val="tx1"/>
                </a:solidFill>
                <a:effectLst/>
                <a:latin typeface="+mn-lt"/>
                <a:ea typeface="+mn-ea"/>
                <a:cs typeface="+mn-cs"/>
              </a:rPr>
              <a:t> the skin. </a:t>
            </a:r>
            <a:r>
              <a:rPr lang="fr-FR" sz="1200" kern="1200" dirty="0" err="1">
                <a:solidFill>
                  <a:schemeClr val="tx1"/>
                </a:solidFill>
                <a:effectLst/>
                <a:latin typeface="+mn-lt"/>
                <a:ea typeface="+mn-ea"/>
                <a:cs typeface="+mn-cs"/>
              </a:rPr>
              <a:t>Its</a:t>
            </a:r>
            <a:r>
              <a:rPr lang="fr-FR" sz="1200" kern="1200" dirty="0">
                <a:solidFill>
                  <a:schemeClr val="tx1"/>
                </a:solidFill>
                <a:effectLst/>
                <a:latin typeface="+mn-lt"/>
                <a:ea typeface="+mn-ea"/>
                <a:cs typeface="+mn-cs"/>
              </a:rPr>
              <a:t> ultra-gourmand texture </a:t>
            </a:r>
            <a:r>
              <a:rPr lang="fr-FR" sz="1200" kern="1200" dirty="0" err="1">
                <a:solidFill>
                  <a:schemeClr val="tx1"/>
                </a:solidFill>
                <a:effectLst/>
                <a:latin typeface="+mn-lt"/>
                <a:ea typeface="+mn-ea"/>
                <a:cs typeface="+mn-cs"/>
              </a:rPr>
              <a:t>transforms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into</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milk</a:t>
            </a:r>
            <a:r>
              <a:rPr lang="fr-FR" sz="1200" kern="1200" dirty="0">
                <a:solidFill>
                  <a:schemeClr val="tx1"/>
                </a:solidFill>
                <a:effectLst/>
                <a:latin typeface="+mn-lt"/>
                <a:ea typeface="+mn-ea"/>
                <a:cs typeface="+mn-cs"/>
              </a:rPr>
              <a:t> on contact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water; </a:t>
            </a:r>
            <a:r>
              <a:rPr lang="fr-FR" sz="1200" kern="1200" dirty="0" err="1">
                <a:solidFill>
                  <a:schemeClr val="tx1"/>
                </a:solidFill>
                <a:effectLst/>
                <a:latin typeface="+mn-lt"/>
                <a:ea typeface="+mn-ea"/>
                <a:cs typeface="+mn-cs"/>
              </a:rPr>
              <a:t>its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natural</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fruity</a:t>
            </a:r>
            <a:r>
              <a:rPr lang="fr-FR" sz="1200" kern="1200" dirty="0">
                <a:solidFill>
                  <a:schemeClr val="tx1"/>
                </a:solidFill>
                <a:effectLst/>
                <a:latin typeface="+mn-lt"/>
                <a:ea typeface="+mn-ea"/>
                <a:cs typeface="+mn-cs"/>
              </a:rPr>
              <a:t> fragrance </a:t>
            </a:r>
            <a:r>
              <a:rPr lang="fr-FR" sz="1200" kern="1200" dirty="0" err="1">
                <a:solidFill>
                  <a:schemeClr val="tx1"/>
                </a:solidFill>
                <a:effectLst/>
                <a:latin typeface="+mn-lt"/>
                <a:ea typeface="+mn-ea"/>
                <a:cs typeface="+mn-cs"/>
              </a:rPr>
              <a:t>envelops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you</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energizing</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revitalizing</a:t>
            </a:r>
            <a:r>
              <a:rPr lang="fr-FR" sz="1200" kern="1200" dirty="0">
                <a:solidFill>
                  <a:schemeClr val="tx1"/>
                </a:solidFill>
                <a:effectLst/>
                <a:latin typeface="+mn-lt"/>
                <a:ea typeface="+mn-ea"/>
                <a:cs typeface="+mn-cs"/>
              </a:rPr>
              <a:t> notes. </a:t>
            </a:r>
            <a:br>
              <a:rPr lang="fr-FR" sz="1200" kern="1200" dirty="0">
                <a:solidFill>
                  <a:schemeClr val="tx1"/>
                </a:solidFill>
                <a:effectLst/>
                <a:latin typeface="+mn-lt"/>
                <a:ea typeface="+mn-ea"/>
                <a:cs typeface="+mn-cs"/>
              </a:rPr>
            </a:br>
            <a:r>
              <a:rPr lang="fr-FR" sz="1200" kern="1200" dirty="0" err="1">
                <a:solidFill>
                  <a:schemeClr val="tx1"/>
                </a:solidFill>
                <a:effectLst/>
                <a:latin typeface="+mn-lt"/>
                <a:ea typeface="+mn-ea"/>
                <a:cs typeface="+mn-cs"/>
              </a:rPr>
              <a:t>Rid</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dead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cells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roughness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your</a:t>
            </a:r>
            <a:r>
              <a:rPr lang="fr-FR" sz="1200" kern="1200" dirty="0">
                <a:solidFill>
                  <a:schemeClr val="tx1"/>
                </a:solidFill>
                <a:effectLst/>
                <a:latin typeface="+mn-lt"/>
                <a:ea typeface="+mn-ea"/>
                <a:cs typeface="+mn-cs"/>
              </a:rPr>
              <a:t> skin </a:t>
            </a:r>
            <a:r>
              <a:rPr lang="fr-FR" sz="1200" kern="1200" dirty="0" err="1">
                <a:solidFill>
                  <a:schemeClr val="tx1"/>
                </a:solidFill>
                <a:effectLst/>
                <a:latin typeface="+mn-lt"/>
                <a:ea typeface="+mn-ea"/>
                <a:cs typeface="+mn-cs"/>
              </a:rPr>
              <a:t>becomes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smooth</a:t>
            </a:r>
            <a:r>
              <a:rPr lang="fr-FR" sz="1200" kern="1200" dirty="0">
                <a:solidFill>
                  <a:schemeClr val="tx1"/>
                </a:solidFill>
                <a:effectLst/>
                <a:latin typeface="+mn-lt"/>
                <a:ea typeface="+mn-ea"/>
                <a:cs typeface="+mn-cs"/>
              </a:rPr>
              <a:t> and soft.</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PROMISE</a:t>
            </a:r>
          </a:p>
          <a:p>
            <a:r>
              <a:rPr lang="fr-FR" sz="1200" kern="1200" dirty="0" err="1">
                <a:solidFill>
                  <a:schemeClr val="tx1"/>
                </a:solidFill>
                <a:effectLst/>
                <a:latin typeface="+mn-lt"/>
                <a:ea typeface="+mn-ea"/>
                <a:cs typeface="+mn-cs"/>
              </a:rPr>
              <a:t>Nourishing</a:t>
            </a:r>
            <a:r>
              <a:rPr lang="fr-FR" sz="1200" kern="1200" dirty="0">
                <a:solidFill>
                  <a:schemeClr val="tx1"/>
                </a:solidFill>
                <a:effectLst/>
                <a:latin typeface="+mn-lt"/>
                <a:ea typeface="+mn-ea"/>
                <a:cs typeface="+mn-cs"/>
              </a:rPr>
              <a:t> body scrub - a </a:t>
            </a:r>
            <a:r>
              <a:rPr lang="fr-FR" sz="1200" kern="1200" dirty="0" err="1">
                <a:solidFill>
                  <a:schemeClr val="tx1"/>
                </a:solidFill>
                <a:effectLst/>
                <a:latin typeface="+mn-lt"/>
                <a:ea typeface="+mn-ea"/>
                <a:cs typeface="+mn-cs"/>
              </a:rPr>
              <a:t>chewy</a:t>
            </a:r>
            <a:r>
              <a:rPr lang="fr-FR" sz="1200" kern="1200" dirty="0">
                <a:solidFill>
                  <a:schemeClr val="tx1"/>
                </a:solidFill>
                <a:effectLst/>
                <a:latin typeface="+mn-lt"/>
                <a:ea typeface="+mn-ea"/>
                <a:cs typeface="+mn-cs"/>
              </a:rPr>
              <a:t> scrub </a:t>
            </a:r>
            <a:r>
              <a:rPr lang="fr-FR" sz="1200" kern="1200" dirty="0" err="1">
                <a:solidFill>
                  <a:schemeClr val="tx1"/>
                </a:solidFill>
                <a:effectLst/>
                <a:latin typeface="+mn-lt"/>
                <a:ea typeface="+mn-ea"/>
                <a:cs typeface="+mn-cs"/>
              </a:rPr>
              <a:t>that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gives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you</a:t>
            </a:r>
            <a:r>
              <a:rPr lang="fr-FR" sz="1200" kern="1200" dirty="0">
                <a:solidFill>
                  <a:schemeClr val="tx1"/>
                </a:solidFill>
                <a:effectLst/>
                <a:latin typeface="+mn-lt"/>
                <a:ea typeface="+mn-ea"/>
                <a:cs typeface="+mn-cs"/>
              </a:rPr>
              <a:t> a boost</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FOR WHOM?</a:t>
            </a:r>
          </a:p>
          <a:p>
            <a:r>
              <a:rPr lang="fr-FR" sz="1200" kern="1200" dirty="0">
                <a:solidFill>
                  <a:schemeClr val="tx1"/>
                </a:solidFill>
                <a:effectLst/>
                <a:latin typeface="+mn-lt"/>
                <a:ea typeface="+mn-ea"/>
                <a:cs typeface="+mn-cs"/>
              </a:rPr>
              <a:t>All skin types</a:t>
            </a:r>
          </a:p>
          <a:p>
            <a:r>
              <a:rPr lang="fr-FR" sz="1200" kern="1200" dirty="0">
                <a:solidFill>
                  <a:schemeClr val="tx1"/>
                </a:solidFill>
                <a:effectLst/>
                <a:latin typeface="+mn-lt"/>
                <a:ea typeface="+mn-ea"/>
                <a:cs typeface="+mn-cs"/>
              </a:rPr>
              <a:t>"I like </a:t>
            </a:r>
            <a:r>
              <a:rPr lang="fr-FR" sz="1200" kern="1200" dirty="0" err="1">
                <a:solidFill>
                  <a:schemeClr val="tx1"/>
                </a:solidFill>
                <a:effectLst/>
                <a:latin typeface="+mn-lt"/>
                <a:ea typeface="+mn-ea"/>
                <a:cs typeface="+mn-cs"/>
              </a:rPr>
              <a:t>fruity</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tangy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scents</a:t>
            </a:r>
            <a:r>
              <a:rPr lang="fr-FR" sz="1200" kern="1200" dirty="0">
                <a:solidFill>
                  <a:schemeClr val="tx1"/>
                </a:solidFill>
                <a:effectLst/>
                <a:latin typeface="+mn-lt"/>
                <a:ea typeface="+mn-ea"/>
                <a:cs typeface="+mn-cs"/>
              </a:rPr>
              <a:t>".</a:t>
            </a:r>
          </a:p>
          <a:p>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I like grainy scrubs and my skin is dry</a:t>
            </a:r>
            <a:r>
              <a:rPr lang="fr-FR" sz="1200" kern="1200" dirty="0">
                <a:solidFill>
                  <a:schemeClr val="tx1"/>
                </a:solidFill>
                <a:effectLst/>
                <a:latin typeface="+mn-lt"/>
                <a:ea typeface="+mn-ea"/>
                <a:cs typeface="+mn-cs"/>
              </a:rPr>
              <a:t>« </a:t>
            </a:r>
          </a:p>
          <a:p>
            <a:pPr lvl="0"/>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EFFICACY (use test </a:t>
            </a:r>
            <a:r>
              <a:rPr lang="fr-FR" sz="1200" kern="1200" dirty="0" err="1">
                <a:solidFill>
                  <a:schemeClr val="tx1"/>
                </a:solidFill>
                <a:effectLst/>
                <a:latin typeface="+mn-lt"/>
                <a:ea typeface="+mn-ea"/>
                <a:cs typeface="+mn-cs"/>
              </a:rPr>
              <a:t>under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dermatological</a:t>
            </a:r>
            <a:r>
              <a:rPr lang="fr-FR" sz="1200" kern="1200" dirty="0">
                <a:solidFill>
                  <a:schemeClr val="tx1"/>
                </a:solidFill>
                <a:effectLst/>
                <a:latin typeface="+mn-lt"/>
                <a:ea typeface="+mn-ea"/>
                <a:cs typeface="+mn-cs"/>
              </a:rPr>
              <a:t> control - self-</a:t>
            </a:r>
            <a:r>
              <a:rPr lang="fr-FR" sz="1200" kern="1200" dirty="0" err="1">
                <a:solidFill>
                  <a:schemeClr val="tx1"/>
                </a:solidFill>
                <a:effectLst/>
                <a:latin typeface="+mn-lt"/>
                <a:ea typeface="+mn-ea"/>
                <a:cs typeface="+mn-cs"/>
              </a:rPr>
              <a:t>evaluation</a:t>
            </a:r>
            <a:r>
              <a:rPr lang="fr-FR" sz="1200" kern="1200" dirty="0">
                <a:solidFill>
                  <a:schemeClr val="tx1"/>
                </a:solidFill>
                <a:effectLst/>
                <a:latin typeface="+mn-lt"/>
                <a:ea typeface="+mn-ea"/>
                <a:cs typeface="+mn-cs"/>
              </a:rPr>
              <a:t> on 19 </a:t>
            </a:r>
            <a:r>
              <a:rPr lang="fr-FR" sz="1200" kern="1200" dirty="0" err="1">
                <a:solidFill>
                  <a:schemeClr val="tx1"/>
                </a:solidFill>
                <a:effectLst/>
                <a:latin typeface="+mn-lt"/>
                <a:ea typeface="+mn-ea"/>
                <a:cs typeface="+mn-cs"/>
              </a:rPr>
              <a:t>women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aged</a:t>
            </a:r>
            <a:r>
              <a:rPr lang="fr-FR" sz="1200" kern="1200" dirty="0">
                <a:solidFill>
                  <a:schemeClr val="tx1"/>
                </a:solidFill>
                <a:effectLst/>
                <a:latin typeface="+mn-lt"/>
                <a:ea typeface="+mn-ea"/>
                <a:cs typeface="+mn-cs"/>
              </a:rPr>
              <a:t> 20 to 67 </a:t>
            </a:r>
            <a:r>
              <a:rPr lang="fr-FR" sz="1200" kern="1200" dirty="0" err="1">
                <a:solidFill>
                  <a:schemeClr val="tx1"/>
                </a:solidFill>
                <a:effectLst/>
                <a:latin typeface="+mn-lt"/>
                <a:ea typeface="+mn-ea"/>
                <a:cs typeface="+mn-cs"/>
              </a:rPr>
              <a:t>years</a:t>
            </a:r>
            <a:r>
              <a:rPr lang="fr-FR" sz="1200" kern="1200" dirty="0">
                <a:solidFill>
                  <a:schemeClr val="tx1"/>
                </a:solidFill>
                <a:effectLst/>
                <a:latin typeface="+mn-lt"/>
                <a:ea typeface="+mn-ea"/>
                <a:cs typeface="+mn-cs"/>
              </a:rPr>
              <a:t> - 2 to 3 times/</a:t>
            </a:r>
            <a:r>
              <a:rPr lang="fr-FR" sz="1200" kern="1200" dirty="0" err="1">
                <a:solidFill>
                  <a:schemeClr val="tx1"/>
                </a:solidFill>
                <a:effectLst/>
                <a:latin typeface="+mn-lt"/>
                <a:ea typeface="+mn-ea"/>
                <a:cs typeface="+mn-cs"/>
              </a:rPr>
              <a:t>week</a:t>
            </a:r>
            <a:r>
              <a:rPr lang="fr-FR" sz="1200" kern="1200" dirty="0">
                <a:solidFill>
                  <a:schemeClr val="tx1"/>
                </a:solidFill>
                <a:effectLst/>
                <a:latin typeface="+mn-lt"/>
                <a:ea typeface="+mn-ea"/>
                <a:cs typeface="+mn-cs"/>
              </a:rPr>
              <a:t> for 27 </a:t>
            </a:r>
            <a:r>
              <a:rPr lang="fr-FR" sz="1200" kern="1200" dirty="0" err="1">
                <a:solidFill>
                  <a:schemeClr val="tx1"/>
                </a:solidFill>
                <a:effectLst/>
                <a:latin typeface="+mn-lt"/>
                <a:ea typeface="+mn-ea"/>
                <a:cs typeface="+mn-cs"/>
              </a:rPr>
              <a:t>days</a:t>
            </a:r>
            <a:r>
              <a:rPr lang="fr-FR" sz="1200" kern="1200" dirty="0">
                <a:solidFill>
                  <a:schemeClr val="tx1"/>
                </a:solidFill>
                <a:effectLst/>
                <a:latin typeface="+mn-lt"/>
                <a:ea typeface="+mn-ea"/>
                <a:cs typeface="+mn-cs"/>
              </a:rPr>
              <a:t>)</a:t>
            </a:r>
          </a:p>
          <a:p>
            <a:pPr lvl="0"/>
            <a:r>
              <a:rPr lang="fr-FR" sz="1200" kern="1200" dirty="0">
                <a:solidFill>
                  <a:schemeClr val="tx1"/>
                </a:solidFill>
                <a:effectLst/>
                <a:latin typeface="+mn-lt"/>
                <a:ea typeface="+mn-ea"/>
                <a:cs typeface="+mn-cs"/>
              </a:rPr>
              <a:t>Soft skin: 95%.</a:t>
            </a:r>
          </a:p>
          <a:p>
            <a:pPr lvl="0"/>
            <a:r>
              <a:rPr lang="fr-FR" sz="1200" kern="1200" dirty="0">
                <a:solidFill>
                  <a:schemeClr val="tx1"/>
                </a:solidFill>
                <a:effectLst/>
                <a:latin typeface="+mn-lt"/>
                <a:ea typeface="+mn-ea"/>
                <a:cs typeface="+mn-cs"/>
              </a:rPr>
              <a:t>More </a:t>
            </a:r>
            <a:r>
              <a:rPr lang="fr-FR" sz="1200" kern="1200" dirty="0" err="1">
                <a:solidFill>
                  <a:schemeClr val="tx1"/>
                </a:solidFill>
                <a:effectLst/>
                <a:latin typeface="+mn-lt"/>
                <a:ea typeface="+mn-ea"/>
                <a:cs typeface="+mn-cs"/>
              </a:rPr>
              <a:t>beautiful</a:t>
            </a:r>
            <a:r>
              <a:rPr lang="fr-FR" sz="1200" kern="1200" dirty="0">
                <a:solidFill>
                  <a:schemeClr val="tx1"/>
                </a:solidFill>
                <a:effectLst/>
                <a:latin typeface="+mn-lt"/>
                <a:ea typeface="+mn-ea"/>
                <a:cs typeface="+mn-cs"/>
              </a:rPr>
              <a:t> skin: 95%.</a:t>
            </a:r>
          </a:p>
          <a:p>
            <a:pPr lvl="0"/>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HOME USE</a:t>
            </a:r>
          </a:p>
          <a:p>
            <a:r>
              <a:rPr lang="fr-FR" sz="1200" kern="1200" dirty="0">
                <a:solidFill>
                  <a:schemeClr val="tx1"/>
                </a:solidFill>
                <a:effectLst/>
                <a:latin typeface="+mn-lt"/>
                <a:ea typeface="+mn-ea"/>
                <a:cs typeface="+mn-cs"/>
              </a:rPr>
              <a:t>Once or </a:t>
            </a:r>
            <a:r>
              <a:rPr lang="fr-FR" sz="1200" kern="1200" dirty="0" err="1">
                <a:solidFill>
                  <a:schemeClr val="tx1"/>
                </a:solidFill>
                <a:effectLst/>
                <a:latin typeface="+mn-lt"/>
                <a:ea typeface="+mn-ea"/>
                <a:cs typeface="+mn-cs"/>
              </a:rPr>
              <a:t>twice</a:t>
            </a:r>
            <a:r>
              <a:rPr lang="fr-FR" sz="1200" kern="1200" dirty="0">
                <a:solidFill>
                  <a:schemeClr val="tx1"/>
                </a:solidFill>
                <a:effectLst/>
                <a:latin typeface="+mn-lt"/>
                <a:ea typeface="+mn-ea"/>
                <a:cs typeface="+mn-cs"/>
              </a:rPr>
              <a:t> a </a:t>
            </a:r>
            <a:r>
              <a:rPr lang="fr-FR" sz="1200" kern="1200" dirty="0" err="1">
                <a:solidFill>
                  <a:schemeClr val="tx1"/>
                </a:solidFill>
                <a:effectLst/>
                <a:latin typeface="+mn-lt"/>
                <a:ea typeface="+mn-ea"/>
                <a:cs typeface="+mn-cs"/>
              </a:rPr>
              <a:t>week</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apply</a:t>
            </a:r>
            <a:r>
              <a:rPr lang="fr-FR" sz="1200" kern="1200" dirty="0">
                <a:solidFill>
                  <a:schemeClr val="tx1"/>
                </a:solidFill>
                <a:effectLst/>
                <a:latin typeface="+mn-lt"/>
                <a:ea typeface="+mn-ea"/>
                <a:cs typeface="+mn-cs"/>
              </a:rPr>
              <a:t> the scrub on </a:t>
            </a:r>
            <a:r>
              <a:rPr lang="fr-FR" sz="1200" kern="1200" dirty="0" err="1">
                <a:solidFill>
                  <a:schemeClr val="tx1"/>
                </a:solidFill>
                <a:effectLst/>
                <a:latin typeface="+mn-lt"/>
                <a:ea typeface="+mn-ea"/>
                <a:cs typeface="+mn-cs"/>
              </a:rPr>
              <a:t>wet</a:t>
            </a:r>
            <a:r>
              <a:rPr lang="fr-FR" sz="1200" kern="1200" dirty="0">
                <a:solidFill>
                  <a:schemeClr val="tx1"/>
                </a:solidFill>
                <a:effectLst/>
                <a:latin typeface="+mn-lt"/>
                <a:ea typeface="+mn-ea"/>
                <a:cs typeface="+mn-cs"/>
              </a:rPr>
              <a:t> skin, massage and </a:t>
            </a:r>
            <a:r>
              <a:rPr lang="fr-FR" sz="1200" kern="1200" dirty="0" err="1">
                <a:solidFill>
                  <a:schemeClr val="tx1"/>
                </a:solidFill>
                <a:effectLst/>
                <a:latin typeface="+mn-lt"/>
                <a:ea typeface="+mn-ea"/>
                <a:cs typeface="+mn-cs"/>
              </a:rPr>
              <a:t>rinse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warm water.</a:t>
            </a:r>
          </a:p>
          <a:p>
            <a:r>
              <a:rPr lang="fr-FR" sz="1200" kern="1200" dirty="0">
                <a:solidFill>
                  <a:schemeClr val="tx1"/>
                </a:solidFill>
                <a:effectLst/>
                <a:latin typeface="+mn-lt"/>
                <a:ea typeface="+mn-ea"/>
                <a:cs typeface="+mn-cs"/>
              </a:rPr>
              <a:t>Note: </a:t>
            </a:r>
            <a:r>
              <a:rPr lang="fr-FR" sz="1200" kern="1200" dirty="0" err="1">
                <a:solidFill>
                  <a:schemeClr val="tx1"/>
                </a:solidFill>
                <a:effectLst/>
                <a:latin typeface="+mn-lt"/>
                <a:ea typeface="+mn-ea"/>
                <a:cs typeface="+mn-cs"/>
              </a:rPr>
              <a:t>Vitality</a:t>
            </a:r>
            <a:r>
              <a:rPr lang="fr-FR" sz="1200" kern="1200" dirty="0">
                <a:solidFill>
                  <a:schemeClr val="tx1"/>
                </a:solidFill>
                <a:effectLst/>
                <a:latin typeface="+mn-lt"/>
                <a:ea typeface="+mn-ea"/>
                <a:cs typeface="+mn-cs"/>
              </a:rPr>
              <a:t> Scrub </a:t>
            </a:r>
            <a:r>
              <a:rPr lang="fr-FR" sz="1200" kern="1200" dirty="0" err="1">
                <a:solidFill>
                  <a:schemeClr val="tx1"/>
                </a:solidFill>
                <a:effectLst/>
                <a:latin typeface="+mn-lt"/>
                <a:ea typeface="+mn-ea"/>
                <a:cs typeface="+mn-cs"/>
              </a:rPr>
              <a:t>should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applied</a:t>
            </a:r>
            <a:r>
              <a:rPr lang="fr-FR" sz="1200" kern="1200" dirty="0">
                <a:solidFill>
                  <a:schemeClr val="tx1"/>
                </a:solidFill>
                <a:effectLst/>
                <a:latin typeface="+mn-lt"/>
                <a:ea typeface="+mn-ea"/>
                <a:cs typeface="+mn-cs"/>
              </a:rPr>
              <a:t> to dry skin on rough areas </a:t>
            </a:r>
            <a:r>
              <a:rPr lang="fr-FR" sz="1200" kern="1200" dirty="0" err="1">
                <a:solidFill>
                  <a:schemeClr val="tx1"/>
                </a:solidFill>
                <a:effectLst/>
                <a:latin typeface="+mn-lt"/>
                <a:ea typeface="+mn-ea"/>
                <a:cs typeface="+mn-cs"/>
              </a:rPr>
              <a:t>such</a:t>
            </a:r>
            <a:r>
              <a:rPr lang="fr-FR" sz="1200" kern="1200" dirty="0">
                <a:solidFill>
                  <a:schemeClr val="tx1"/>
                </a:solidFill>
                <a:effectLst/>
                <a:latin typeface="+mn-lt"/>
                <a:ea typeface="+mn-ea"/>
                <a:cs typeface="+mn-cs"/>
              </a:rPr>
              <a:t> as heels, </a:t>
            </a:r>
            <a:r>
              <a:rPr lang="fr-FR" sz="1200" kern="1200" dirty="0" err="1">
                <a:solidFill>
                  <a:schemeClr val="tx1"/>
                </a:solidFill>
                <a:effectLst/>
                <a:latin typeface="+mn-lt"/>
                <a:ea typeface="+mn-ea"/>
                <a:cs typeface="+mn-cs"/>
              </a:rPr>
              <a:t>knees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elbows</a:t>
            </a:r>
            <a:r>
              <a:rPr lang="fr-FR" sz="1200" kern="1200" dirty="0">
                <a:solidFill>
                  <a:schemeClr val="tx1"/>
                </a:solidFill>
                <a:effectLst/>
                <a:latin typeface="+mn-lt"/>
                <a:ea typeface="+mn-ea"/>
                <a:cs typeface="+mn-cs"/>
              </a:rPr>
              <a:t> for </a:t>
            </a:r>
            <a:r>
              <a:rPr lang="fr-FR" sz="1200" kern="1200" dirty="0" err="1">
                <a:solidFill>
                  <a:schemeClr val="tx1"/>
                </a:solidFill>
                <a:effectLst/>
                <a:latin typeface="+mn-lt"/>
                <a:ea typeface="+mn-ea"/>
                <a:cs typeface="+mn-cs"/>
              </a:rPr>
              <a:t>greater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effectiveness</a:t>
            </a:r>
            <a:r>
              <a:rPr lang="fr-FR" sz="1200" kern="1200" dirty="0">
                <a:solidFill>
                  <a:schemeClr val="tx1"/>
                </a:solidFill>
                <a:effectLst/>
                <a:latin typeface="+mn-lt"/>
                <a:ea typeface="+mn-ea"/>
                <a:cs typeface="+mn-cs"/>
              </a:rPr>
              <a:t>.</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USE IN THE TREATMENT ROOM</a:t>
            </a:r>
          </a:p>
          <a:p>
            <a:r>
              <a:rPr lang="fr-FR" sz="1200" kern="1200" dirty="0">
                <a:solidFill>
                  <a:schemeClr val="tx1"/>
                </a:solidFill>
                <a:effectLst/>
                <a:latin typeface="+mn-lt"/>
                <a:ea typeface="+mn-ea"/>
                <a:cs typeface="+mn-cs"/>
              </a:rPr>
              <a:t>- Apply and massage the </a:t>
            </a:r>
            <a:r>
              <a:rPr lang="en-US" sz="1200" kern="1200" dirty="0">
                <a:solidFill>
                  <a:schemeClr val="tx1"/>
                </a:solidFill>
                <a:effectLst/>
                <a:latin typeface="+mn-lt"/>
                <a:ea typeface="+mn-ea"/>
                <a:cs typeface="+mn-cs"/>
              </a:rPr>
              <a:t>SUGAR SCRUB </a:t>
            </a:r>
            <a:r>
              <a:rPr lang="fr-FR" sz="1200" kern="1200" dirty="0">
                <a:solidFill>
                  <a:schemeClr val="tx1"/>
                </a:solidFill>
                <a:effectLst/>
                <a:latin typeface="+mn-lt"/>
                <a:ea typeface="+mn-ea"/>
                <a:cs typeface="+mn-cs"/>
              </a:rPr>
              <a:t>to an area</a:t>
            </a:r>
          </a:p>
          <a:p>
            <a:pPr marL="171450" indent="-171450">
              <a:buFontTx/>
              <a:buChar char="-"/>
            </a:pPr>
            <a:r>
              <a:rPr lang="fr-FR" sz="1200" kern="1200" dirty="0" err="1">
                <a:solidFill>
                  <a:schemeClr val="tx1"/>
                </a:solidFill>
                <a:effectLst/>
                <a:latin typeface="+mn-lt"/>
                <a:ea typeface="+mn-ea"/>
                <a:cs typeface="+mn-cs"/>
              </a:rPr>
              <a:t>Add</a:t>
            </a:r>
            <a:r>
              <a:rPr lang="fr-FR" sz="1200" kern="1200" dirty="0">
                <a:solidFill>
                  <a:schemeClr val="tx1"/>
                </a:solidFill>
                <a:effectLst/>
                <a:latin typeface="+mn-lt"/>
                <a:ea typeface="+mn-ea"/>
                <a:cs typeface="+mn-cs"/>
              </a:rPr>
              <a:t> water and massage the scrub </a:t>
            </a:r>
            <a:r>
              <a:rPr lang="fr-FR" sz="1200" kern="1200" dirty="0" err="1">
                <a:solidFill>
                  <a:schemeClr val="tx1"/>
                </a:solidFill>
                <a:effectLst/>
                <a:latin typeface="+mn-lt"/>
                <a:ea typeface="+mn-ea"/>
                <a:cs typeface="+mn-cs"/>
              </a:rPr>
              <a:t>according</a:t>
            </a:r>
            <a:r>
              <a:rPr lang="fr-FR" sz="1200" kern="1200" dirty="0">
                <a:solidFill>
                  <a:schemeClr val="tx1"/>
                </a:solidFill>
                <a:effectLst/>
                <a:latin typeface="+mn-lt"/>
                <a:ea typeface="+mn-ea"/>
                <a:cs typeface="+mn-cs"/>
              </a:rPr>
              <a:t> to the </a:t>
            </a:r>
            <a:r>
              <a:rPr lang="fr-FR" sz="1200" kern="1200" dirty="0" err="1">
                <a:solidFill>
                  <a:schemeClr val="tx1"/>
                </a:solidFill>
                <a:effectLst/>
                <a:latin typeface="+mn-lt"/>
                <a:ea typeface="+mn-ea"/>
                <a:cs typeface="+mn-cs"/>
              </a:rPr>
              <a:t>protocol</a:t>
            </a:r>
            <a:endParaRPr lang="fr-FR" sz="1200" kern="1200" dirty="0">
              <a:solidFill>
                <a:schemeClr val="tx1"/>
              </a:solidFill>
              <a:effectLst/>
              <a:latin typeface="+mn-lt"/>
              <a:ea typeface="+mn-ea"/>
              <a:cs typeface="+mn-cs"/>
            </a:endParaRPr>
          </a:p>
          <a:p>
            <a:pPr marL="171450" indent="-171450">
              <a:buFontTx/>
              <a:buChar char="-"/>
            </a:pP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PRODUCT ADVANTAGES </a:t>
            </a:r>
          </a:p>
          <a:p>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Delicious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scent</a:t>
            </a:r>
            <a:r>
              <a:rPr lang="fr-FR" sz="1200" kern="1200" dirty="0">
                <a:solidFill>
                  <a:schemeClr val="tx1"/>
                </a:solidFill>
                <a:effectLst/>
                <a:latin typeface="+mn-lt"/>
                <a:ea typeface="+mn-ea"/>
                <a:cs typeface="+mn-cs"/>
              </a:rPr>
              <a:t> of mandarin and </a:t>
            </a:r>
            <a:r>
              <a:rPr lang="fr-FR" sz="1200" kern="1200" dirty="0" err="1">
                <a:solidFill>
                  <a:schemeClr val="tx1"/>
                </a:solidFill>
                <a:effectLst/>
                <a:latin typeface="+mn-lt"/>
                <a:ea typeface="+mn-ea"/>
                <a:cs typeface="+mn-cs"/>
              </a:rPr>
              <a:t>sweet</a:t>
            </a:r>
            <a:r>
              <a:rPr lang="fr-FR" sz="1200" kern="1200" dirty="0">
                <a:solidFill>
                  <a:schemeClr val="tx1"/>
                </a:solidFill>
                <a:effectLst/>
                <a:latin typeface="+mn-lt"/>
                <a:ea typeface="+mn-ea"/>
                <a:cs typeface="+mn-cs"/>
              </a:rPr>
              <a:t> orange- </a:t>
            </a: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Double </a:t>
            </a:r>
            <a:r>
              <a:rPr lang="fr-FR" sz="1200" kern="1200" dirty="0" err="1">
                <a:solidFill>
                  <a:schemeClr val="tx1"/>
                </a:solidFill>
                <a:effectLst/>
                <a:latin typeface="+mn-lt"/>
                <a:ea typeface="+mn-ea"/>
                <a:cs typeface="+mn-cs"/>
              </a:rPr>
              <a:t>exfoliating</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nourishing</a:t>
            </a:r>
            <a:r>
              <a:rPr lang="fr-FR" sz="1200" kern="1200" dirty="0">
                <a:solidFill>
                  <a:schemeClr val="tx1"/>
                </a:solidFill>
                <a:effectLst/>
                <a:latin typeface="+mn-lt"/>
                <a:ea typeface="+mn-ea"/>
                <a:cs typeface="+mn-cs"/>
              </a:rPr>
              <a:t> action- </a:t>
            </a: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Skin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clean, soft and </a:t>
            </a:r>
            <a:r>
              <a:rPr lang="fr-FR" sz="1200" kern="1200" dirty="0" err="1">
                <a:solidFill>
                  <a:schemeClr val="tx1"/>
                </a:solidFill>
                <a:effectLst/>
                <a:latin typeface="+mn-lt"/>
                <a:ea typeface="+mn-ea"/>
                <a:cs typeface="+mn-cs"/>
              </a:rPr>
              <a:t>smooth</a:t>
            </a:r>
            <a:r>
              <a:rPr lang="fr-FR" sz="1200" kern="1200" dirty="0">
                <a:solidFill>
                  <a:schemeClr val="tx1"/>
                </a:solidFill>
                <a:effectLst/>
                <a:latin typeface="+mn-lt"/>
                <a:ea typeface="+mn-ea"/>
                <a:cs typeface="+mn-cs"/>
              </a:rPr>
              <a:t>- </a:t>
            </a: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Texture to </a:t>
            </a:r>
            <a:r>
              <a:rPr lang="fr-FR" sz="1200" kern="1200" dirty="0" err="1">
                <a:solidFill>
                  <a:schemeClr val="tx1"/>
                </a:solidFill>
                <a:effectLst/>
                <a:latin typeface="+mn-lt"/>
                <a:ea typeface="+mn-ea"/>
                <a:cs typeface="+mn-cs"/>
              </a:rPr>
              <a:t>transform</a:t>
            </a:r>
            <a:r>
              <a:rPr lang="fr-FR" sz="1200" kern="1200" dirty="0">
                <a:solidFill>
                  <a:schemeClr val="tx1"/>
                </a:solidFill>
                <a:effectLst/>
                <a:latin typeface="+mn-lt"/>
                <a:ea typeface="+mn-ea"/>
                <a:cs typeface="+mn-cs"/>
              </a:rPr>
              <a:t> </a:t>
            </a:r>
            <a:br>
              <a:rPr lang="fr-FR" sz="1200" kern="1200" dirty="0">
                <a:solidFill>
                  <a:schemeClr val="tx1"/>
                </a:solidFill>
                <a:effectLst/>
                <a:latin typeface="+mn-lt"/>
                <a:ea typeface="+mn-ea"/>
                <a:cs typeface="+mn-cs"/>
              </a:rPr>
            </a:b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TIPS </a:t>
            </a:r>
          </a:p>
          <a:p>
            <a:r>
              <a:rPr lang="fr-FR" sz="1200" kern="1200" dirty="0" err="1">
                <a:solidFill>
                  <a:schemeClr val="tx1"/>
                </a:solidFill>
                <a:effectLst/>
                <a:latin typeface="+mn-lt"/>
                <a:ea typeface="+mn-ea"/>
                <a:cs typeface="+mn-cs"/>
              </a:rPr>
              <a:t>After</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Vitality</a:t>
            </a:r>
            <a:r>
              <a:rPr lang="fr-FR" sz="1200" kern="1200" dirty="0">
                <a:solidFill>
                  <a:schemeClr val="tx1"/>
                </a:solidFill>
                <a:effectLst/>
                <a:latin typeface="+mn-lt"/>
                <a:ea typeface="+mn-ea"/>
                <a:cs typeface="+mn-cs"/>
              </a:rPr>
              <a:t> Sugar Scrub, </a:t>
            </a:r>
            <a:r>
              <a:rPr lang="fr-FR" sz="1200" kern="1200" dirty="0" err="1">
                <a:solidFill>
                  <a:schemeClr val="tx1"/>
                </a:solidFill>
                <a:effectLst/>
                <a:latin typeface="+mn-lt"/>
                <a:ea typeface="+mn-ea"/>
                <a:cs typeface="+mn-cs"/>
              </a:rPr>
              <a:t>remember</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moisturize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your</a:t>
            </a:r>
            <a:r>
              <a:rPr lang="fr-FR" sz="1200" kern="1200" dirty="0">
                <a:solidFill>
                  <a:schemeClr val="tx1"/>
                </a:solidFill>
                <a:effectLst/>
                <a:latin typeface="+mn-lt"/>
                <a:ea typeface="+mn-ea"/>
                <a:cs typeface="+mn-cs"/>
              </a:rPr>
              <a:t> skin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Vitality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Moisturizing</a:t>
            </a:r>
            <a:r>
              <a:rPr lang="fr-FR" sz="1200" kern="1200" dirty="0">
                <a:solidFill>
                  <a:schemeClr val="tx1"/>
                </a:solidFill>
                <a:effectLst/>
                <a:latin typeface="+mn-lt"/>
                <a:ea typeface="+mn-ea"/>
                <a:cs typeface="+mn-cs"/>
              </a:rPr>
              <a:t> Milk.</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3047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INGREDIENTS </a:t>
            </a:r>
          </a:p>
          <a:p>
            <a:pPr lvl="0"/>
            <a:r>
              <a:rPr lang="fr-FR" sz="1200" kern="1200" dirty="0" err="1">
                <a:solidFill>
                  <a:schemeClr val="tx1"/>
                </a:solidFill>
                <a:effectLst/>
                <a:latin typeface="+mn-lt"/>
                <a:ea typeface="+mn-ea"/>
                <a:cs typeface="+mn-cs"/>
              </a:rPr>
              <a:t>Organic</a:t>
            </a:r>
            <a:r>
              <a:rPr lang="fr-FR" sz="1200" kern="1200" dirty="0">
                <a:solidFill>
                  <a:schemeClr val="tx1"/>
                </a:solidFill>
                <a:effectLst/>
                <a:latin typeface="+mn-lt"/>
                <a:ea typeface="+mn-ea"/>
                <a:cs typeface="+mn-cs"/>
              </a:rPr>
              <a:t> cane </a:t>
            </a:r>
            <a:r>
              <a:rPr lang="fr-FR" sz="1200" kern="1200" dirty="0" err="1">
                <a:solidFill>
                  <a:schemeClr val="tx1"/>
                </a:solidFill>
                <a:effectLst/>
                <a:latin typeface="+mn-lt"/>
                <a:ea typeface="+mn-ea"/>
                <a:cs typeface="+mn-cs"/>
              </a:rPr>
              <a:t>sugar</a:t>
            </a:r>
            <a:r>
              <a:rPr lang="fr-FR" sz="1200" kern="1200" dirty="0">
                <a:solidFill>
                  <a:schemeClr val="tx1"/>
                </a:solidFill>
                <a:effectLst/>
                <a:latin typeface="+mn-lt"/>
                <a:ea typeface="+mn-ea"/>
                <a:cs typeface="+mn-cs"/>
              </a:rPr>
              <a:t> and white </a:t>
            </a:r>
            <a:r>
              <a:rPr lang="fr-FR" sz="1200" kern="1200" dirty="0" err="1">
                <a:solidFill>
                  <a:schemeClr val="tx1"/>
                </a:solidFill>
                <a:effectLst/>
                <a:latin typeface="+mn-lt"/>
                <a:ea typeface="+mn-ea"/>
                <a:cs typeface="+mn-cs"/>
              </a:rPr>
              <a:t>sugar</a:t>
            </a:r>
            <a:r>
              <a:rPr lang="fr-FR" sz="1200" kern="1200" dirty="0">
                <a:solidFill>
                  <a:schemeClr val="tx1"/>
                </a:solidFill>
                <a:effectLst/>
                <a:latin typeface="+mn-lt"/>
                <a:ea typeface="+mn-ea"/>
                <a:cs typeface="+mn-cs"/>
              </a:rPr>
              <a:t> = </a:t>
            </a:r>
            <a:r>
              <a:rPr lang="fr-FR" sz="1200" kern="1200" dirty="0" err="1">
                <a:solidFill>
                  <a:schemeClr val="tx1"/>
                </a:solidFill>
                <a:effectLst/>
                <a:latin typeface="+mn-lt"/>
                <a:ea typeface="+mn-ea"/>
                <a:cs typeface="+mn-cs"/>
              </a:rPr>
              <a:t>exfoliating</a:t>
            </a:r>
            <a:endParaRPr lang="fr-FR" sz="1200" kern="1200" dirty="0">
              <a:solidFill>
                <a:schemeClr val="tx1"/>
              </a:solidFill>
              <a:effectLst/>
              <a:latin typeface="+mn-lt"/>
              <a:ea typeface="+mn-ea"/>
              <a:cs typeface="+mn-cs"/>
            </a:endParaRPr>
          </a:p>
          <a:p>
            <a:pPr lvl="0"/>
            <a:r>
              <a:rPr lang="fr-FR" sz="1200" kern="1200" dirty="0" err="1">
                <a:solidFill>
                  <a:schemeClr val="tx1"/>
                </a:solidFill>
                <a:effectLst/>
                <a:latin typeface="+mn-lt"/>
                <a:ea typeface="+mn-ea"/>
                <a:cs typeface="+mn-cs"/>
              </a:rPr>
              <a:t>Organic</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sunflower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oil</a:t>
            </a:r>
            <a:r>
              <a:rPr lang="fr-FR" sz="1200" kern="1200" dirty="0">
                <a:solidFill>
                  <a:schemeClr val="tx1"/>
                </a:solidFill>
                <a:effectLst/>
                <a:latin typeface="+mn-lt"/>
                <a:ea typeface="+mn-ea"/>
                <a:cs typeface="+mn-cs"/>
              </a:rPr>
              <a:t> = </a:t>
            </a:r>
            <a:r>
              <a:rPr lang="fr-FR" sz="1200" kern="1200" dirty="0" err="1">
                <a:solidFill>
                  <a:schemeClr val="tx1"/>
                </a:solidFill>
                <a:effectLst/>
                <a:latin typeface="+mn-lt"/>
                <a:ea typeface="+mn-ea"/>
                <a:cs typeface="+mn-cs"/>
              </a:rPr>
              <a:t>nourishing</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403F1F5A-3C0B-489C-931A-7874617FC0CA}" type="slidenum">
              <a:rPr lang="fr-FR" smtClean="0"/>
              <a:pPr/>
              <a:t>28</a:t>
            </a:fld>
            <a:endParaRPr lang="fr-FR"/>
          </a:p>
        </p:txBody>
      </p:sp>
    </p:spTree>
    <p:extLst>
      <p:ext uri="{BB962C8B-B14F-4D97-AF65-F5344CB8AC3E}">
        <p14:creationId xmlns:p14="http://schemas.microsoft.com/office/powerpoint/2010/main" val="41186615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0" baseline="0" dirty="0"/>
              <a:t>USE</a:t>
            </a:r>
          </a:p>
          <a:p>
            <a:pPr marL="171450" indent="-171450">
              <a:buFont typeface="Arial" panose="020B0604020202020204" pitchFamily="34" charset="0"/>
              <a:buChar char="•"/>
            </a:pPr>
            <a:r>
              <a:rPr lang="en-US" b="0" baseline="0" dirty="0"/>
              <a:t>Scrub: 2 doses max of aromatic concentrate + scrub</a:t>
            </a:r>
          </a:p>
          <a:p>
            <a:pPr marL="171450" indent="-171450">
              <a:buFont typeface="Arial" panose="020B0604020202020204" pitchFamily="34" charset="0"/>
              <a:buChar char="•"/>
            </a:pPr>
            <a:r>
              <a:rPr lang="en-US" b="0" baseline="0" dirty="0"/>
              <a:t>Massage: max. 2 doses of aromatic concentrate + massage oil</a:t>
            </a:r>
          </a:p>
          <a:p>
            <a:pPr marL="171450" indent="-171450">
              <a:buFont typeface="Arial" panose="020B0604020202020204" pitchFamily="34" charset="0"/>
              <a:buChar char="•"/>
            </a:pPr>
            <a:r>
              <a:rPr lang="en-US" b="0" baseline="0" dirty="0"/>
              <a:t>Specific techniques: max. 2 doses of aromatic concentrate + massage oil + cream 55</a:t>
            </a:r>
            <a:endParaRPr lang="fr-FR" b="0" baseline="0" dirty="0"/>
          </a:p>
          <a:p>
            <a:endParaRPr lang="fr-FR" b="0" baseline="0" dirty="0"/>
          </a:p>
          <a:p>
            <a:endParaRPr lang="fr-FR" dirty="0"/>
          </a:p>
        </p:txBody>
      </p:sp>
      <p:sp>
        <p:nvSpPr>
          <p:cNvPr id="4" name="Espace réservé du numéro de diapositive 3"/>
          <p:cNvSpPr>
            <a:spLocks noGrp="1"/>
          </p:cNvSpPr>
          <p:nvPr>
            <p:ph type="sldNum" sz="quarter" idx="5"/>
          </p:nvPr>
        </p:nvSpPr>
        <p:spPr/>
        <p:txBody>
          <a:bodyPr/>
          <a:lstStyle/>
          <a:p>
            <a:fld id="{403F1F5A-3C0B-489C-931A-7874617FC0CA}" type="slidenum">
              <a:rPr lang="fr-FR" smtClean="0"/>
              <a:pPr/>
              <a:t>29</a:t>
            </a:fld>
            <a:endParaRPr lang="fr-FR"/>
          </a:p>
        </p:txBody>
      </p:sp>
    </p:spTree>
    <p:extLst>
      <p:ext uri="{BB962C8B-B14F-4D97-AF65-F5344CB8AC3E}">
        <p14:creationId xmlns:p14="http://schemas.microsoft.com/office/powerpoint/2010/main" val="3858170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sz="1200" dirty="0">
                <a:solidFill>
                  <a:prstClr val="black"/>
                </a:solidFill>
                <a:latin typeface="Roboto Light" panose="02000000000000000000" pitchFamily="2" charset="0"/>
                <a:ea typeface="Roboto Light" panose="02000000000000000000" pitchFamily="2" charset="0"/>
              </a:rPr>
              <a:t>Re-balancing massage with hand and foot acupressure; a sustained pressure</a:t>
            </a:r>
          </a:p>
          <a:p>
            <a:pPr algn="l"/>
            <a:r>
              <a:rPr lang="en-US" sz="1200" dirty="0">
                <a:solidFill>
                  <a:prstClr val="black"/>
                </a:solidFill>
                <a:latin typeface="Roboto Light" panose="02000000000000000000" pitchFamily="2" charset="0"/>
                <a:ea typeface="Roboto Light" panose="02000000000000000000" pitchFamily="2" charset="0"/>
              </a:rPr>
              <a:t>with the finger tips on specific zones of the hands and feet remove energy</a:t>
            </a:r>
          </a:p>
          <a:p>
            <a:pPr algn="l"/>
            <a:r>
              <a:rPr lang="en-US" sz="1200" dirty="0">
                <a:solidFill>
                  <a:prstClr val="black"/>
                </a:solidFill>
                <a:latin typeface="Roboto Light" panose="02000000000000000000" pitchFamily="2" charset="0"/>
                <a:ea typeface="Roboto Light" panose="02000000000000000000" pitchFamily="2" charset="0"/>
              </a:rPr>
              <a:t>blockages, relieve stress and relax. With your new-found energy, you will be</a:t>
            </a:r>
          </a:p>
          <a:p>
            <a:pPr algn="l"/>
            <a:r>
              <a:rPr lang="en-US" sz="1200" dirty="0">
                <a:solidFill>
                  <a:prstClr val="black"/>
                </a:solidFill>
                <a:latin typeface="Roboto Light" panose="02000000000000000000" pitchFamily="2" charset="0"/>
                <a:ea typeface="Roboto Light" panose="02000000000000000000" pitchFamily="2" charset="0"/>
              </a:rPr>
              <a:t>able to resume daily tasks with energy and positivity.</a:t>
            </a:r>
            <a:endParaRPr lang="fr-FR" sz="1200" dirty="0">
              <a:solidFill>
                <a:prstClr val="black"/>
              </a:solidFill>
              <a:latin typeface="Roboto Light" panose="02000000000000000000" pitchFamily="2" charset="0"/>
              <a:ea typeface="Roboto Light" panose="02000000000000000000" pitchFamily="2" charset="0"/>
            </a:endParaRPr>
          </a:p>
          <a:p>
            <a:pPr algn="l"/>
            <a:endParaRPr lang="fr-FR" dirty="0"/>
          </a:p>
        </p:txBody>
      </p:sp>
      <p:sp>
        <p:nvSpPr>
          <p:cNvPr id="4" name="Espace réservé du numéro de diapositive 3"/>
          <p:cNvSpPr>
            <a:spLocks noGrp="1"/>
          </p:cNvSpPr>
          <p:nvPr>
            <p:ph type="sldNum" sz="quarter" idx="10"/>
          </p:nvPr>
        </p:nvSpPr>
        <p:spPr/>
        <p:txBody>
          <a:bodyPr/>
          <a:lstStyle/>
          <a:p>
            <a:fld id="{D5D02E0E-D8E4-4593-88BF-64812B30DCEA}" type="slidenum">
              <a:rPr lang="fr-FR" smtClean="0"/>
              <a:t>30</a:t>
            </a:fld>
            <a:endParaRPr lang="fr-FR"/>
          </a:p>
        </p:txBody>
      </p:sp>
    </p:spTree>
    <p:extLst>
      <p:ext uri="{BB962C8B-B14F-4D97-AF65-F5344CB8AC3E}">
        <p14:creationId xmlns:p14="http://schemas.microsoft.com/office/powerpoint/2010/main" val="19548159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39CD1-3524-46B3-A33D-3A96A6148A9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52870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8be6f3f7cc_2_666:notes"/>
          <p:cNvSpPr>
            <a:spLocks noGrp="1" noRot="1" noChangeAspect="1"/>
          </p:cNvSpPr>
          <p:nvPr>
            <p:ph type="sldImg" idx="2"/>
          </p:nvPr>
        </p:nvSpPr>
        <p:spPr>
          <a:xfrm>
            <a:off x="-11113" y="733425"/>
            <a:ext cx="6526213" cy="36718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g8be6f3f7cc_2_666:notes"/>
          <p:cNvSpPr txBox="1">
            <a:spLocks noGrp="1"/>
          </p:cNvSpPr>
          <p:nvPr>
            <p:ph type="body" idx="1"/>
          </p:nvPr>
        </p:nvSpPr>
        <p:spPr>
          <a:xfrm>
            <a:off x="650279" y="4648177"/>
            <a:ext cx="5202229" cy="4403536"/>
          </a:xfrm>
          <a:prstGeom prst="rect">
            <a:avLst/>
          </a:prstGeom>
          <a:noFill/>
          <a:ln>
            <a:noFill/>
          </a:ln>
        </p:spPr>
        <p:txBody>
          <a:bodyPr spcFirstLastPara="1" wrap="square" lIns="86100" tIns="86100" rIns="86100" bIns="86100" anchor="t" anchorCtr="0">
            <a:noAutofit/>
          </a:bodyPr>
          <a:lstStyle/>
          <a:p>
            <a:pPr marL="0" lvl="0" indent="0" algn="l" rtl="0">
              <a:spcBef>
                <a:spcPts val="0"/>
              </a:spcBef>
              <a:spcAft>
                <a:spcPts val="0"/>
              </a:spcAft>
              <a:buClr>
                <a:schemeClr val="dk1"/>
              </a:buClr>
              <a:buSzPts val="1100"/>
              <a:buFont typeface="Calibri"/>
              <a:buNone/>
            </a:pPr>
            <a:endParaRPr dirty="0">
              <a:solidFill>
                <a:schemeClr val="dk1"/>
              </a:solidFill>
            </a:endParaRPr>
          </a:p>
        </p:txBody>
      </p:sp>
    </p:spTree>
    <p:extLst>
      <p:ext uri="{BB962C8B-B14F-4D97-AF65-F5344CB8AC3E}">
        <p14:creationId xmlns:p14="http://schemas.microsoft.com/office/powerpoint/2010/main" val="120859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VITAL DEFENSE</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Description</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Vital </a:t>
            </a:r>
            <a:r>
              <a:rPr lang="fr-FR" sz="1200" kern="1200" dirty="0" err="1">
                <a:solidFill>
                  <a:schemeClr val="tx1"/>
                </a:solidFill>
                <a:effectLst/>
                <a:latin typeface="+mn-lt"/>
                <a:ea typeface="+mn-ea"/>
                <a:cs typeface="+mn-cs"/>
              </a:rPr>
              <a:t>Defense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ultimate</a:t>
            </a:r>
            <a:r>
              <a:rPr lang="fr-FR" sz="1200" kern="1200" dirty="0">
                <a:solidFill>
                  <a:schemeClr val="tx1"/>
                </a:solidFill>
                <a:effectLst/>
                <a:latin typeface="+mn-lt"/>
                <a:ea typeface="+mn-ea"/>
                <a:cs typeface="+mn-cs"/>
              </a:rPr>
              <a:t> anti-pollution </a:t>
            </a:r>
            <a:r>
              <a:rPr lang="fr-FR" sz="1200" kern="1200" dirty="0" err="1">
                <a:solidFill>
                  <a:schemeClr val="tx1"/>
                </a:solidFill>
                <a:effectLst/>
                <a:latin typeface="+mn-lt"/>
                <a:ea typeface="+mn-ea"/>
                <a:cs typeface="+mn-cs"/>
              </a:rPr>
              <a:t>shield</a:t>
            </a:r>
            <a:r>
              <a:rPr lang="fr-FR" sz="1200" kern="1200" dirty="0">
                <a:solidFill>
                  <a:schemeClr val="tx1"/>
                </a:solidFill>
                <a:effectLst/>
                <a:latin typeface="+mn-lt"/>
                <a:ea typeface="+mn-ea"/>
                <a:cs typeface="+mn-cs"/>
              </a:rPr>
              <a:t>. This </a:t>
            </a:r>
            <a:r>
              <a:rPr lang="fr-FR" sz="1200" kern="1200" dirty="0" err="1">
                <a:solidFill>
                  <a:schemeClr val="tx1"/>
                </a:solidFill>
                <a:effectLst/>
                <a:latin typeface="+mn-lt"/>
                <a:ea typeface="+mn-ea"/>
                <a:cs typeface="+mn-cs"/>
              </a:rPr>
              <a:t>day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cream</a:t>
            </a:r>
            <a:r>
              <a:rPr lang="fr-FR" sz="1200" kern="1200" dirty="0">
                <a:solidFill>
                  <a:schemeClr val="tx1"/>
                </a:solidFill>
                <a:effectLst/>
                <a:latin typeface="+mn-lt"/>
                <a:ea typeface="+mn-ea"/>
                <a:cs typeface="+mn-cs"/>
              </a:rPr>
              <a:t> for all skin types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particularly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suitable</a:t>
            </a:r>
            <a:r>
              <a:rPr lang="fr-FR" sz="1200" kern="1200" dirty="0">
                <a:solidFill>
                  <a:schemeClr val="tx1"/>
                </a:solidFill>
                <a:effectLst/>
                <a:latin typeface="+mn-lt"/>
                <a:ea typeface="+mn-ea"/>
                <a:cs typeface="+mn-cs"/>
              </a:rPr>
              <a:t> for city </a:t>
            </a:r>
            <a:r>
              <a:rPr lang="fr-FR" sz="1200" kern="1200" dirty="0" err="1">
                <a:solidFill>
                  <a:schemeClr val="tx1"/>
                </a:solidFill>
                <a:effectLst/>
                <a:latin typeface="+mn-lt"/>
                <a:ea typeface="+mn-ea"/>
                <a:cs typeface="+mn-cs"/>
              </a:rPr>
              <a:t>dwellers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exposed</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daily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environmental</a:t>
            </a:r>
            <a:r>
              <a:rPr lang="fr-FR" sz="1200" kern="1200" dirty="0">
                <a:solidFill>
                  <a:schemeClr val="tx1"/>
                </a:solidFill>
                <a:effectLst/>
                <a:latin typeface="+mn-lt"/>
                <a:ea typeface="+mn-ea"/>
                <a:cs typeface="+mn-cs"/>
              </a:rPr>
              <a:t> pollution: </a:t>
            </a:r>
            <a:r>
              <a:rPr lang="fr-FR" sz="1200" kern="1200" dirty="0" err="1">
                <a:solidFill>
                  <a:schemeClr val="tx1"/>
                </a:solidFill>
                <a:effectLst/>
                <a:latin typeface="+mn-lt"/>
                <a:ea typeface="+mn-ea"/>
                <a:cs typeface="+mn-cs"/>
              </a:rPr>
              <a:t>tobacco</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dust</a:t>
            </a:r>
            <a:r>
              <a:rPr lang="fr-FR" sz="1200" kern="1200" dirty="0">
                <a:solidFill>
                  <a:schemeClr val="tx1"/>
                </a:solidFill>
                <a:effectLst/>
                <a:latin typeface="+mn-lt"/>
                <a:ea typeface="+mn-ea"/>
                <a:cs typeface="+mn-cs"/>
              </a:rPr>
              <a:t>, fine </a:t>
            </a:r>
            <a:r>
              <a:rPr lang="fr-FR" sz="1200" kern="1200" dirty="0" err="1">
                <a:solidFill>
                  <a:schemeClr val="tx1"/>
                </a:solidFill>
                <a:effectLst/>
                <a:latin typeface="+mn-lt"/>
                <a:ea typeface="+mn-ea"/>
                <a:cs typeface="+mn-cs"/>
              </a:rPr>
              <a:t>particles</a:t>
            </a:r>
            <a:r>
              <a:rPr lang="fr-FR" sz="1200" kern="1200" dirty="0">
                <a:solidFill>
                  <a:schemeClr val="tx1"/>
                </a:solidFill>
                <a:effectLst/>
                <a:latin typeface="+mn-lt"/>
                <a:ea typeface="+mn-ea"/>
                <a:cs typeface="+mn-cs"/>
              </a:rPr>
              <a:t>, .... </a:t>
            </a:r>
            <a:r>
              <a:rPr lang="fr-FR" sz="1200" kern="1200" dirty="0" err="1">
                <a:solidFill>
                  <a:schemeClr val="tx1"/>
                </a:solidFill>
                <a:effectLst/>
                <a:latin typeface="+mn-lt"/>
                <a:ea typeface="+mn-ea"/>
                <a:cs typeface="+mn-cs"/>
              </a:rPr>
              <a:t>Thanks</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its</a:t>
            </a:r>
            <a:r>
              <a:rPr lang="fr-FR" sz="1200" kern="1200" dirty="0">
                <a:solidFill>
                  <a:schemeClr val="tx1"/>
                </a:solidFill>
                <a:effectLst/>
                <a:latin typeface="+mn-lt"/>
                <a:ea typeface="+mn-ea"/>
                <a:cs typeface="+mn-cs"/>
              </a:rPr>
              <a:t> moringa </a:t>
            </a:r>
            <a:r>
              <a:rPr lang="fr-FR" sz="1200" kern="1200" dirty="0" err="1">
                <a:solidFill>
                  <a:schemeClr val="tx1"/>
                </a:solidFill>
                <a:effectLst/>
                <a:latin typeface="+mn-lt"/>
                <a:ea typeface="+mn-ea"/>
                <a:cs typeface="+mn-cs"/>
              </a:rPr>
              <a:t>extracts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anti-oxidant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ingredients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such</a:t>
            </a:r>
            <a:r>
              <a:rPr lang="fr-FR" sz="1200" kern="1200" dirty="0">
                <a:solidFill>
                  <a:schemeClr val="tx1"/>
                </a:solidFill>
                <a:effectLst/>
                <a:latin typeface="+mn-lt"/>
                <a:ea typeface="+mn-ea"/>
                <a:cs typeface="+mn-cs"/>
              </a:rPr>
              <a:t> as </a:t>
            </a:r>
            <a:r>
              <a:rPr lang="fr-FR" sz="1200" kern="1200" dirty="0" err="1">
                <a:solidFill>
                  <a:schemeClr val="tx1"/>
                </a:solidFill>
                <a:effectLst/>
                <a:latin typeface="+mn-lt"/>
                <a:ea typeface="+mn-ea"/>
                <a:cs typeface="+mn-cs"/>
              </a:rPr>
              <a:t>organic</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myrtle</a:t>
            </a:r>
            <a:r>
              <a:rPr lang="fr-FR" sz="1200" kern="1200" dirty="0">
                <a:solidFill>
                  <a:schemeClr val="tx1"/>
                </a:solidFill>
                <a:effectLst/>
                <a:latin typeface="+mn-lt"/>
                <a:ea typeface="+mn-ea"/>
                <a:cs typeface="+mn-cs"/>
              </a:rPr>
              <a:t>, co-enzyme Q10, </a:t>
            </a:r>
            <a:r>
              <a:rPr lang="fr-FR" sz="1200" kern="1200" dirty="0" err="1">
                <a:solidFill>
                  <a:schemeClr val="tx1"/>
                </a:solidFill>
                <a:effectLst/>
                <a:latin typeface="+mn-lt"/>
                <a:ea typeface="+mn-ea"/>
                <a:cs typeface="+mn-cs"/>
              </a:rPr>
              <a:t>vitamins</a:t>
            </a:r>
            <a:r>
              <a:rPr lang="fr-FR" sz="1200" kern="1200" dirty="0">
                <a:solidFill>
                  <a:schemeClr val="tx1"/>
                </a:solidFill>
                <a:effectLst/>
                <a:latin typeface="+mn-lt"/>
                <a:ea typeface="+mn-ea"/>
                <a:cs typeface="+mn-cs"/>
              </a:rPr>
              <a:t> C and E, </a:t>
            </a:r>
            <a:r>
              <a:rPr lang="fr-FR" sz="1200" kern="1200" dirty="0" err="1">
                <a:solidFill>
                  <a:schemeClr val="tx1"/>
                </a:solidFill>
                <a:effectLst/>
                <a:latin typeface="+mn-lt"/>
                <a:ea typeface="+mn-ea"/>
                <a:cs typeface="+mn-cs"/>
              </a:rPr>
              <a:t>it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helps</a:t>
            </a:r>
            <a:r>
              <a:rPr lang="fr-FR" sz="1200" kern="1200" dirty="0">
                <a:solidFill>
                  <a:schemeClr val="tx1"/>
                </a:solidFill>
                <a:effectLst/>
                <a:latin typeface="+mn-lt"/>
                <a:ea typeface="+mn-ea"/>
                <a:cs typeface="+mn-cs"/>
              </a:rPr>
              <a:t> the skin to </a:t>
            </a:r>
            <a:r>
              <a:rPr lang="fr-FR" sz="1200" kern="1200" dirty="0" err="1">
                <a:solidFill>
                  <a:schemeClr val="tx1"/>
                </a:solidFill>
                <a:effectLst/>
                <a:latin typeface="+mn-lt"/>
                <a:ea typeface="+mn-ea"/>
                <a:cs typeface="+mn-cs"/>
              </a:rPr>
              <a:t>fight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against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oxidative</a:t>
            </a:r>
            <a:r>
              <a:rPr lang="fr-FR" sz="1200" kern="1200" dirty="0">
                <a:solidFill>
                  <a:schemeClr val="tx1"/>
                </a:solidFill>
                <a:effectLst/>
                <a:latin typeface="+mn-lt"/>
                <a:ea typeface="+mn-ea"/>
                <a:cs typeface="+mn-cs"/>
              </a:rPr>
              <a:t> stress and </a:t>
            </a:r>
            <a:r>
              <a:rPr lang="fr-FR" sz="1200" kern="1200" dirty="0" err="1">
                <a:solidFill>
                  <a:schemeClr val="tx1"/>
                </a:solidFill>
                <a:effectLst/>
                <a:latin typeface="+mn-lt"/>
                <a:ea typeface="+mn-ea"/>
                <a:cs typeface="+mn-cs"/>
              </a:rPr>
              <a:t>preserve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its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youthfulness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Intensely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moisturized</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revitalized</a:t>
            </a:r>
            <a:r>
              <a:rPr lang="fr-FR" sz="1200" kern="1200" dirty="0">
                <a:solidFill>
                  <a:schemeClr val="tx1"/>
                </a:solidFill>
                <a:effectLst/>
                <a:latin typeface="+mn-lt"/>
                <a:ea typeface="+mn-ea"/>
                <a:cs typeface="+mn-cs"/>
              </a:rPr>
              <a:t>, the skin regains </a:t>
            </a:r>
            <a:r>
              <a:rPr lang="fr-FR" sz="1200" kern="1200" dirty="0" err="1">
                <a:solidFill>
                  <a:schemeClr val="tx1"/>
                </a:solidFill>
                <a:effectLst/>
                <a:latin typeface="+mn-lt"/>
                <a:ea typeface="+mn-ea"/>
                <a:cs typeface="+mn-cs"/>
              </a:rPr>
              <a:t>its</a:t>
            </a:r>
            <a:r>
              <a:rPr lang="fr-FR" sz="1200" kern="1200" dirty="0">
                <a:solidFill>
                  <a:schemeClr val="tx1"/>
                </a:solidFill>
                <a:effectLst/>
                <a:latin typeface="+mn-lt"/>
                <a:ea typeface="+mn-ea"/>
                <a:cs typeface="+mn-cs"/>
              </a:rPr>
              <a:t> radiance, </a:t>
            </a:r>
            <a:r>
              <a:rPr lang="fr-FR" sz="1200" kern="1200" dirty="0" err="1">
                <a:solidFill>
                  <a:schemeClr val="tx1"/>
                </a:solidFill>
                <a:effectLst/>
                <a:latin typeface="+mn-lt"/>
                <a:ea typeface="+mn-ea"/>
                <a:cs typeface="+mn-cs"/>
              </a:rPr>
              <a:t>softness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vitality</a:t>
            </a:r>
            <a:r>
              <a:rPr lang="fr-FR" sz="1200" kern="1200" dirty="0">
                <a:solidFill>
                  <a:schemeClr val="tx1"/>
                </a:solidFill>
                <a:effectLst/>
                <a:latin typeface="+mn-lt"/>
                <a:ea typeface="+mn-ea"/>
                <a:cs typeface="+mn-cs"/>
              </a:rPr>
              <a:t>. </a:t>
            </a:r>
          </a:p>
          <a:p>
            <a:r>
              <a:rPr lang="fr-FR" sz="1200" kern="1200" dirty="0" err="1">
                <a:solidFill>
                  <a:schemeClr val="tx1"/>
                </a:solidFill>
                <a:effectLst/>
                <a:latin typeface="+mn-lt"/>
                <a:ea typeface="+mn-ea"/>
                <a:cs typeface="+mn-cs"/>
              </a:rPr>
              <a:t>We</a:t>
            </a:r>
            <a:r>
              <a:rPr lang="fr-FR" sz="1200" kern="1200" dirty="0">
                <a:solidFill>
                  <a:schemeClr val="tx1"/>
                </a:solidFill>
                <a:effectLst/>
                <a:latin typeface="+mn-lt"/>
                <a:ea typeface="+mn-ea"/>
                <a:cs typeface="+mn-cs"/>
              </a:rPr>
              <a:t> like </a:t>
            </a:r>
            <a:r>
              <a:rPr lang="fr-FR" sz="1200" kern="1200" dirty="0" err="1">
                <a:solidFill>
                  <a:schemeClr val="tx1"/>
                </a:solidFill>
                <a:effectLst/>
                <a:latin typeface="+mn-lt"/>
                <a:ea typeface="+mn-ea"/>
                <a:cs typeface="+mn-cs"/>
              </a:rPr>
              <a:t>its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melting</a:t>
            </a:r>
            <a:r>
              <a:rPr lang="fr-FR" sz="1200" kern="1200" dirty="0">
                <a:solidFill>
                  <a:schemeClr val="tx1"/>
                </a:solidFill>
                <a:effectLst/>
                <a:latin typeface="+mn-lt"/>
                <a:ea typeface="+mn-ea"/>
                <a:cs typeface="+mn-cs"/>
              </a:rPr>
              <a:t> texture, </a:t>
            </a:r>
            <a:r>
              <a:rPr lang="fr-FR" sz="1200" kern="1200" dirty="0" err="1">
                <a:solidFill>
                  <a:schemeClr val="tx1"/>
                </a:solidFill>
                <a:effectLst/>
                <a:latin typeface="+mn-lt"/>
                <a:ea typeface="+mn-ea"/>
                <a:cs typeface="+mn-cs"/>
              </a:rPr>
              <a:t>its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pleasant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scent</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sweet</a:t>
            </a:r>
            <a:r>
              <a:rPr lang="fr-FR" sz="1200" kern="1200" dirty="0">
                <a:solidFill>
                  <a:schemeClr val="tx1"/>
                </a:solidFill>
                <a:effectLst/>
                <a:latin typeface="+mn-lt"/>
                <a:ea typeface="+mn-ea"/>
                <a:cs typeface="+mn-cs"/>
              </a:rPr>
              <a:t> orange, mandarin and magnolia 100% </a:t>
            </a:r>
            <a:r>
              <a:rPr lang="fr-FR" sz="1200" kern="1200" dirty="0" err="1">
                <a:solidFill>
                  <a:schemeClr val="tx1"/>
                </a:solidFill>
                <a:effectLst/>
                <a:latin typeface="+mn-lt"/>
                <a:ea typeface="+mn-ea"/>
                <a:cs typeface="+mn-cs"/>
              </a:rPr>
              <a:t>natural</a:t>
            </a:r>
            <a:r>
              <a:rPr lang="fr-FR" sz="1200" kern="1200" dirty="0">
                <a:solidFill>
                  <a:schemeClr val="tx1"/>
                </a:solidFill>
                <a:effectLst/>
                <a:latin typeface="+mn-lt"/>
                <a:ea typeface="+mn-ea"/>
                <a:cs typeface="+mn-cs"/>
              </a:rPr>
              <a:t>. </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Promise</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Anti-pollution and </a:t>
            </a:r>
            <a:r>
              <a:rPr lang="fr-FR" sz="1200" kern="1200" dirty="0" err="1">
                <a:solidFill>
                  <a:schemeClr val="tx1"/>
                </a:solidFill>
                <a:effectLst/>
                <a:latin typeface="+mn-lt"/>
                <a:ea typeface="+mn-ea"/>
                <a:cs typeface="+mn-cs"/>
              </a:rPr>
              <a:t>anti-oxidant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shield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cream</a:t>
            </a:r>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For </a:t>
            </a:r>
            <a:r>
              <a:rPr lang="fr-FR" sz="1200" u="sng" kern="1200" dirty="0" err="1">
                <a:solidFill>
                  <a:schemeClr val="tx1"/>
                </a:solidFill>
                <a:effectLst/>
                <a:latin typeface="+mn-lt"/>
                <a:ea typeface="+mn-ea"/>
                <a:cs typeface="+mn-cs"/>
              </a:rPr>
              <a:t>whom</a:t>
            </a:r>
            <a:r>
              <a:rPr lang="fr-FR" sz="1200" u="sng" kern="1200" dirty="0">
                <a:solidFill>
                  <a:schemeClr val="tx1"/>
                </a:solidFill>
                <a:effectLst/>
                <a:latin typeface="+mn-lt"/>
                <a:ea typeface="+mn-ea"/>
                <a:cs typeface="+mn-cs"/>
              </a:rPr>
              <a:t>?</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All skin types</a:t>
            </a:r>
          </a:p>
          <a:p>
            <a:r>
              <a:rPr lang="fr-FR" sz="1200" kern="1200" dirty="0">
                <a:solidFill>
                  <a:schemeClr val="tx1"/>
                </a:solidFill>
                <a:effectLst/>
                <a:latin typeface="+mn-lt"/>
                <a:ea typeface="+mn-ea"/>
                <a:cs typeface="+mn-cs"/>
              </a:rPr>
              <a:t>Ideal for </a:t>
            </a:r>
            <a:r>
              <a:rPr lang="fr-FR" sz="1200" kern="1200" dirty="0" err="1">
                <a:solidFill>
                  <a:schemeClr val="tx1"/>
                </a:solidFill>
                <a:effectLst/>
                <a:latin typeface="+mn-lt"/>
                <a:ea typeface="+mn-ea"/>
                <a:cs typeface="+mn-cs"/>
              </a:rPr>
              <a:t>urban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environments</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People </a:t>
            </a:r>
            <a:r>
              <a:rPr lang="fr-FR" sz="1200" kern="1200" dirty="0" err="1">
                <a:solidFill>
                  <a:schemeClr val="tx1"/>
                </a:solidFill>
                <a:effectLst/>
                <a:latin typeface="+mn-lt"/>
                <a:ea typeface="+mn-ea"/>
                <a:cs typeface="+mn-cs"/>
              </a:rPr>
              <a:t>working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outdoors</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t>
            </a:r>
            <a:r>
              <a:rPr lang="fr-FR" sz="1200" kern="1200" dirty="0" err="1">
                <a:solidFill>
                  <a:schemeClr val="tx1"/>
                </a:solidFill>
                <a:effectLst/>
                <a:latin typeface="+mn-lt"/>
                <a:ea typeface="+mn-ea"/>
                <a:cs typeface="+mn-cs"/>
              </a:rPr>
              <a:t>My</a:t>
            </a:r>
            <a:r>
              <a:rPr lang="fr-FR" sz="1200" kern="1200" dirty="0">
                <a:solidFill>
                  <a:schemeClr val="tx1"/>
                </a:solidFill>
                <a:effectLst/>
                <a:latin typeface="+mn-lt"/>
                <a:ea typeface="+mn-ea"/>
                <a:cs typeface="+mn-cs"/>
              </a:rPr>
              <a:t> skin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exposed</a:t>
            </a:r>
            <a:r>
              <a:rPr lang="fr-FR" sz="1200" kern="1200" dirty="0">
                <a:solidFill>
                  <a:schemeClr val="tx1"/>
                </a:solidFill>
                <a:effectLst/>
                <a:latin typeface="+mn-lt"/>
                <a:ea typeface="+mn-ea"/>
                <a:cs typeface="+mn-cs"/>
              </a:rPr>
              <a:t> all </a:t>
            </a:r>
            <a:r>
              <a:rPr lang="fr-FR" sz="1200" kern="1200" dirty="0" err="1">
                <a:solidFill>
                  <a:schemeClr val="tx1"/>
                </a:solidFill>
                <a:effectLst/>
                <a:latin typeface="+mn-lt"/>
                <a:ea typeface="+mn-ea"/>
                <a:cs typeface="+mn-cs"/>
              </a:rPr>
              <a:t>day</a:t>
            </a:r>
            <a:r>
              <a:rPr lang="fr-FR" sz="1200" kern="1200" dirty="0">
                <a:solidFill>
                  <a:schemeClr val="tx1"/>
                </a:solidFill>
                <a:effectLst/>
                <a:latin typeface="+mn-lt"/>
                <a:ea typeface="+mn-ea"/>
                <a:cs typeface="+mn-cs"/>
              </a:rPr>
              <a:t> long, </a:t>
            </a:r>
            <a:r>
              <a:rPr lang="fr-FR" sz="1200" kern="1200" dirty="0" err="1">
                <a:solidFill>
                  <a:schemeClr val="tx1"/>
                </a:solidFill>
                <a:effectLst/>
                <a:latin typeface="+mn-lt"/>
                <a:ea typeface="+mn-ea"/>
                <a:cs typeface="+mn-cs"/>
              </a:rPr>
              <a:t>I'm</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looking</a:t>
            </a:r>
            <a:r>
              <a:rPr lang="fr-FR" sz="1200" kern="1200" dirty="0">
                <a:solidFill>
                  <a:schemeClr val="tx1"/>
                </a:solidFill>
                <a:effectLst/>
                <a:latin typeface="+mn-lt"/>
                <a:ea typeface="+mn-ea"/>
                <a:cs typeface="+mn-cs"/>
              </a:rPr>
              <a:t> for a </a:t>
            </a:r>
            <a:r>
              <a:rPr lang="fr-FR" sz="1200" kern="1200" dirty="0" err="1">
                <a:solidFill>
                  <a:schemeClr val="tx1"/>
                </a:solidFill>
                <a:effectLst/>
                <a:latin typeface="+mn-lt"/>
                <a:ea typeface="+mn-ea"/>
                <a:cs typeface="+mn-cs"/>
              </a:rPr>
              <a:t>cream</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that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protects</a:t>
            </a:r>
            <a:r>
              <a:rPr lang="fr-FR" sz="1200" kern="1200" dirty="0">
                <a:solidFill>
                  <a:schemeClr val="tx1"/>
                </a:solidFill>
                <a:effectLst/>
                <a:latin typeface="+mn-lt"/>
                <a:ea typeface="+mn-ea"/>
                <a:cs typeface="+mn-cs"/>
              </a:rPr>
              <a:t> me.</a:t>
            </a:r>
          </a:p>
          <a:p>
            <a:r>
              <a:rPr lang="fr-FR" sz="1200" kern="1200" dirty="0">
                <a:solidFill>
                  <a:schemeClr val="tx1"/>
                </a:solidFill>
                <a:effectLst/>
                <a:latin typeface="+mn-lt"/>
                <a:ea typeface="+mn-ea"/>
                <a:cs typeface="+mn-cs"/>
              </a:rPr>
              <a:t>"</a:t>
            </a:r>
            <a:r>
              <a:rPr lang="fr-FR" sz="1200" kern="1200" dirty="0" err="1">
                <a:solidFill>
                  <a:schemeClr val="tx1"/>
                </a:solidFill>
                <a:effectLst/>
                <a:latin typeface="+mn-lt"/>
                <a:ea typeface="+mn-ea"/>
                <a:cs typeface="+mn-cs"/>
              </a:rPr>
              <a:t>My</a:t>
            </a:r>
            <a:r>
              <a:rPr lang="fr-FR" sz="1200" kern="1200" dirty="0">
                <a:solidFill>
                  <a:schemeClr val="tx1"/>
                </a:solidFill>
                <a:effectLst/>
                <a:latin typeface="+mn-lt"/>
                <a:ea typeface="+mn-ea"/>
                <a:cs typeface="+mn-cs"/>
              </a:rPr>
              <a:t> first </a:t>
            </a:r>
            <a:r>
              <a:rPr lang="fr-FR" sz="1200" kern="1200" dirty="0" err="1">
                <a:solidFill>
                  <a:schemeClr val="tx1"/>
                </a:solidFill>
                <a:effectLst/>
                <a:latin typeface="+mn-lt"/>
                <a:ea typeface="+mn-ea"/>
                <a:cs typeface="+mn-cs"/>
              </a:rPr>
              <a:t>wrinkles</a:t>
            </a:r>
            <a:r>
              <a:rPr lang="fr-FR" sz="1200" kern="1200" dirty="0">
                <a:solidFill>
                  <a:schemeClr val="tx1"/>
                </a:solidFill>
                <a:effectLst/>
                <a:latin typeface="+mn-lt"/>
                <a:ea typeface="+mn-ea"/>
                <a:cs typeface="+mn-cs"/>
              </a:rPr>
              <a:t> are </a:t>
            </a:r>
            <a:r>
              <a:rPr lang="fr-FR" sz="1200" kern="1200" dirty="0" err="1">
                <a:solidFill>
                  <a:schemeClr val="tx1"/>
                </a:solidFill>
                <a:effectLst/>
                <a:latin typeface="+mn-lt"/>
                <a:ea typeface="+mn-ea"/>
                <a:cs typeface="+mn-cs"/>
              </a:rPr>
              <a:t>starting</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appear</a:t>
            </a:r>
            <a:r>
              <a:rPr lang="fr-FR" sz="1200" kern="1200" dirty="0">
                <a:solidFill>
                  <a:schemeClr val="tx1"/>
                </a:solidFill>
                <a:effectLst/>
                <a:latin typeface="+mn-lt"/>
                <a:ea typeface="+mn-ea"/>
                <a:cs typeface="+mn-cs"/>
              </a:rPr>
              <a:t>"</a:t>
            </a:r>
          </a:p>
          <a:p>
            <a:r>
              <a:rPr lang="fr-FR" sz="1200" kern="1200" dirty="0">
                <a:solidFill>
                  <a:schemeClr val="tx1"/>
                </a:solidFill>
                <a:effectLst/>
                <a:latin typeface="+mn-lt"/>
                <a:ea typeface="+mn-ea"/>
                <a:cs typeface="+mn-cs"/>
              </a:rPr>
              <a:t>"I live in Paris, </a:t>
            </a:r>
            <a:r>
              <a:rPr lang="fr-FR" sz="1200" kern="1200" dirty="0" err="1">
                <a:solidFill>
                  <a:schemeClr val="tx1"/>
                </a:solidFill>
                <a:effectLst/>
                <a:latin typeface="+mn-lt"/>
                <a:ea typeface="+mn-ea"/>
                <a:cs typeface="+mn-cs"/>
              </a:rPr>
              <a:t>my</a:t>
            </a:r>
            <a:r>
              <a:rPr lang="fr-FR" sz="1200" kern="1200" dirty="0">
                <a:solidFill>
                  <a:schemeClr val="tx1"/>
                </a:solidFill>
                <a:effectLst/>
                <a:latin typeface="+mn-lt"/>
                <a:ea typeface="+mn-ea"/>
                <a:cs typeface="+mn-cs"/>
              </a:rPr>
              <a:t> skin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very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exposed</a:t>
            </a:r>
            <a:r>
              <a:rPr lang="fr-FR" sz="1200" kern="1200" dirty="0">
                <a:solidFill>
                  <a:schemeClr val="tx1"/>
                </a:solidFill>
                <a:effectLst/>
                <a:latin typeface="+mn-lt"/>
                <a:ea typeface="+mn-ea"/>
                <a:cs typeface="+mn-cs"/>
              </a:rPr>
              <a:t> to pollution</a:t>
            </a:r>
          </a:p>
          <a:p>
            <a:pPr lvl="0"/>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Home use </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In the </a:t>
            </a:r>
            <a:r>
              <a:rPr lang="fr-FR" sz="1200" kern="1200" dirty="0" err="1">
                <a:solidFill>
                  <a:schemeClr val="tx1"/>
                </a:solidFill>
                <a:effectLst/>
                <a:latin typeface="+mn-lt"/>
                <a:ea typeface="+mn-ea"/>
                <a:cs typeface="+mn-cs"/>
              </a:rPr>
              <a:t>morning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after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cleansing</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misting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Yon</a:t>
            </a:r>
            <a:r>
              <a:rPr lang="fr-FR" sz="1200" kern="1200" dirty="0">
                <a:solidFill>
                  <a:schemeClr val="tx1"/>
                </a:solidFill>
                <a:effectLst/>
                <a:latin typeface="+mn-lt"/>
                <a:ea typeface="+mn-ea"/>
                <a:cs typeface="+mn-cs"/>
              </a:rPr>
              <a:t>-Ka Lotion, </a:t>
            </a:r>
            <a:r>
              <a:rPr lang="fr-FR" sz="1200" kern="1200" dirty="0" err="1">
                <a:solidFill>
                  <a:schemeClr val="tx1"/>
                </a:solidFill>
                <a:effectLst/>
                <a:latin typeface="+mn-lt"/>
                <a:ea typeface="+mn-ea"/>
                <a:cs typeface="+mn-cs"/>
              </a:rPr>
              <a:t>apply</a:t>
            </a:r>
            <a:r>
              <a:rPr lang="fr-FR" sz="1200" kern="1200" dirty="0">
                <a:solidFill>
                  <a:schemeClr val="tx1"/>
                </a:solidFill>
                <a:effectLst/>
                <a:latin typeface="+mn-lt"/>
                <a:ea typeface="+mn-ea"/>
                <a:cs typeface="+mn-cs"/>
              </a:rPr>
              <a:t> Vital </a:t>
            </a:r>
            <a:r>
              <a:rPr lang="fr-FR" sz="1200" kern="1200" dirty="0" err="1">
                <a:solidFill>
                  <a:schemeClr val="tx1"/>
                </a:solidFill>
                <a:effectLst/>
                <a:latin typeface="+mn-lt"/>
                <a:ea typeface="+mn-ea"/>
                <a:cs typeface="+mn-cs"/>
              </a:rPr>
              <a:t>Defense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cream</a:t>
            </a:r>
            <a:r>
              <a:rPr lang="fr-FR" sz="1200" kern="1200" dirty="0">
                <a:solidFill>
                  <a:schemeClr val="tx1"/>
                </a:solidFill>
                <a:effectLst/>
                <a:latin typeface="+mn-lt"/>
                <a:ea typeface="+mn-ea"/>
                <a:cs typeface="+mn-cs"/>
              </a:rPr>
              <a:t> to the face and neck.</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Use in the </a:t>
            </a:r>
            <a:r>
              <a:rPr lang="fr-FR" sz="1200" u="sng" kern="1200" dirty="0" err="1">
                <a:solidFill>
                  <a:schemeClr val="tx1"/>
                </a:solidFill>
                <a:effectLst/>
                <a:latin typeface="+mn-lt"/>
                <a:ea typeface="+mn-ea"/>
                <a:cs typeface="+mn-cs"/>
              </a:rPr>
              <a:t>treatment</a:t>
            </a:r>
            <a:r>
              <a:rPr lang="fr-FR" sz="1200" u="sng" kern="1200" dirty="0">
                <a:solidFill>
                  <a:schemeClr val="tx1"/>
                </a:solidFill>
                <a:effectLst/>
                <a:latin typeface="+mn-lt"/>
                <a:ea typeface="+mn-ea"/>
                <a:cs typeface="+mn-cs"/>
              </a:rPr>
              <a:t> room</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Face, neck and décolleté massage</a:t>
            </a:r>
          </a:p>
          <a:p>
            <a:pPr marL="171450" indent="-171450">
              <a:buFontTx/>
              <a:buChar char="-"/>
            </a:pPr>
            <a:r>
              <a:rPr lang="fr-FR" sz="1200" kern="1200" dirty="0">
                <a:solidFill>
                  <a:schemeClr val="tx1"/>
                </a:solidFill>
                <a:effectLst/>
                <a:latin typeface="+mn-lt"/>
                <a:ea typeface="+mn-ea"/>
                <a:cs typeface="+mn-cs"/>
              </a:rPr>
              <a:t>End of </a:t>
            </a:r>
            <a:r>
              <a:rPr lang="fr-FR" sz="1200" kern="1200" dirty="0" err="1">
                <a:solidFill>
                  <a:schemeClr val="tx1"/>
                </a:solidFill>
                <a:effectLst/>
                <a:latin typeface="+mn-lt"/>
                <a:ea typeface="+mn-ea"/>
                <a:cs typeface="+mn-cs"/>
              </a:rPr>
              <a:t>treatment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cream</a:t>
            </a:r>
            <a:endParaRPr lang="fr-FR" sz="1200" kern="1200" dirty="0">
              <a:solidFill>
                <a:schemeClr val="tx1"/>
              </a:solidFill>
              <a:effectLst/>
              <a:latin typeface="+mn-lt"/>
              <a:ea typeface="+mn-ea"/>
              <a:cs typeface="+mn-cs"/>
            </a:endParaRPr>
          </a:p>
          <a:p>
            <a:pPr marL="171450" indent="-171450">
              <a:buFontTx/>
              <a:buChar char="-"/>
            </a:pPr>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Tips </a:t>
            </a:r>
            <a:endParaRPr lang="fr-FR" sz="1200" kern="1200" dirty="0">
              <a:solidFill>
                <a:schemeClr val="tx1"/>
              </a:solidFill>
              <a:effectLst/>
              <a:latin typeface="+mn-lt"/>
              <a:ea typeface="+mn-ea"/>
              <a:cs typeface="+mn-cs"/>
            </a:endParaRPr>
          </a:p>
          <a:p>
            <a:r>
              <a:rPr lang="fr-FR" sz="1200" kern="1200" dirty="0" err="1">
                <a:solidFill>
                  <a:schemeClr val="tx1"/>
                </a:solidFill>
                <a:effectLst/>
                <a:latin typeface="+mn-lt"/>
                <a:ea typeface="+mn-ea"/>
                <a:cs typeface="+mn-cs"/>
              </a:rPr>
              <a:t>Depending</a:t>
            </a:r>
            <a:r>
              <a:rPr lang="fr-FR" sz="1200" kern="1200" dirty="0">
                <a:solidFill>
                  <a:schemeClr val="tx1"/>
                </a:solidFill>
                <a:effectLst/>
                <a:latin typeface="+mn-lt"/>
                <a:ea typeface="+mn-ea"/>
                <a:cs typeface="+mn-cs"/>
              </a:rPr>
              <a:t> on </a:t>
            </a:r>
            <a:r>
              <a:rPr lang="fr-FR" sz="1200" kern="1200" dirty="0" err="1">
                <a:solidFill>
                  <a:schemeClr val="tx1"/>
                </a:solidFill>
                <a:effectLst/>
                <a:latin typeface="+mn-lt"/>
                <a:ea typeface="+mn-ea"/>
                <a:cs typeface="+mn-cs"/>
              </a:rPr>
              <a:t>your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skin's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needs</a:t>
            </a:r>
            <a:r>
              <a:rPr lang="fr-FR" sz="1200" kern="1200" dirty="0">
                <a:solidFill>
                  <a:schemeClr val="tx1"/>
                </a:solidFill>
                <a:effectLst/>
                <a:latin typeface="+mn-lt"/>
                <a:ea typeface="+mn-ea"/>
                <a:cs typeface="+mn-cs"/>
              </a:rPr>
              <a:t>, combine </a:t>
            </a:r>
            <a:r>
              <a:rPr lang="fr-FR" sz="1200" kern="1200" dirty="0" err="1">
                <a:solidFill>
                  <a:schemeClr val="tx1"/>
                </a:solidFill>
                <a:effectLst/>
                <a:latin typeface="+mn-lt"/>
                <a:ea typeface="+mn-ea"/>
                <a:cs typeface="+mn-cs"/>
              </a:rPr>
              <a:t>this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cream</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1 to 2 </a:t>
            </a:r>
            <a:r>
              <a:rPr lang="fr-FR" sz="1200" kern="1200" dirty="0" err="1">
                <a:solidFill>
                  <a:schemeClr val="tx1"/>
                </a:solidFill>
                <a:effectLst/>
                <a:latin typeface="+mn-lt"/>
                <a:ea typeface="+mn-ea"/>
                <a:cs typeface="+mn-cs"/>
              </a:rPr>
              <a:t>pumps</a:t>
            </a:r>
            <a:r>
              <a:rPr lang="fr-FR" sz="1200" kern="1200" dirty="0">
                <a:solidFill>
                  <a:schemeClr val="tx1"/>
                </a:solidFill>
                <a:effectLst/>
                <a:latin typeface="+mn-lt"/>
                <a:ea typeface="+mn-ea"/>
                <a:cs typeface="+mn-cs"/>
              </a:rPr>
              <a:t> of one of the </a:t>
            </a:r>
            <a:r>
              <a:rPr lang="fr-FR" sz="1200" kern="1200" dirty="0" err="1">
                <a:solidFill>
                  <a:schemeClr val="tx1"/>
                </a:solidFill>
                <a:effectLst/>
                <a:latin typeface="+mn-lt"/>
                <a:ea typeface="+mn-ea"/>
                <a:cs typeface="+mn-cs"/>
              </a:rPr>
              <a:t>following</a:t>
            </a:r>
            <a:r>
              <a:rPr lang="fr-FR" sz="1200" kern="1200" dirty="0">
                <a:solidFill>
                  <a:schemeClr val="tx1"/>
                </a:solidFill>
                <a:effectLst/>
                <a:latin typeface="+mn-lt"/>
                <a:ea typeface="+mn-ea"/>
                <a:cs typeface="+mn-cs"/>
              </a:rPr>
              <a:t> boosters: Hydra + to </a:t>
            </a:r>
            <a:r>
              <a:rPr lang="fr-FR" sz="1200" kern="1200" dirty="0" err="1">
                <a:solidFill>
                  <a:schemeClr val="tx1"/>
                </a:solidFill>
                <a:effectLst/>
                <a:latin typeface="+mn-lt"/>
                <a:ea typeface="+mn-ea"/>
                <a:cs typeface="+mn-cs"/>
              </a:rPr>
              <a:t>moisturize</a:t>
            </a:r>
            <a:r>
              <a:rPr lang="fr-FR" sz="1200" kern="1200" dirty="0">
                <a:solidFill>
                  <a:schemeClr val="tx1"/>
                </a:solidFill>
                <a:effectLst/>
                <a:latin typeface="+mn-lt"/>
                <a:ea typeface="+mn-ea"/>
                <a:cs typeface="+mn-cs"/>
              </a:rPr>
              <a:t>, Nutri + to </a:t>
            </a:r>
            <a:r>
              <a:rPr lang="fr-FR" sz="1200" kern="1200" dirty="0" err="1">
                <a:solidFill>
                  <a:schemeClr val="tx1"/>
                </a:solidFill>
                <a:effectLst/>
                <a:latin typeface="+mn-lt"/>
                <a:ea typeface="+mn-ea"/>
                <a:cs typeface="+mn-cs"/>
              </a:rPr>
              <a:t>nourish</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regenerate</a:t>
            </a:r>
            <a:r>
              <a:rPr lang="fr-FR" sz="1200" kern="1200" dirty="0">
                <a:solidFill>
                  <a:schemeClr val="tx1"/>
                </a:solidFill>
                <a:effectLst/>
                <a:latin typeface="+mn-lt"/>
                <a:ea typeface="+mn-ea"/>
                <a:cs typeface="+mn-cs"/>
              </a:rPr>
              <a:t>, Lift + to </a:t>
            </a:r>
            <a:r>
              <a:rPr lang="fr-FR" sz="1200" kern="1200" dirty="0" err="1">
                <a:solidFill>
                  <a:schemeClr val="tx1"/>
                </a:solidFill>
                <a:effectLst/>
                <a:latin typeface="+mn-lt"/>
                <a:ea typeface="+mn-ea"/>
                <a:cs typeface="+mn-cs"/>
              </a:rPr>
              <a:t>firm</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Defense</a:t>
            </a:r>
            <a:r>
              <a:rPr lang="fr-FR" sz="1200" kern="1200" dirty="0">
                <a:solidFill>
                  <a:schemeClr val="tx1"/>
                </a:solidFill>
                <a:effectLst/>
                <a:latin typeface="+mn-lt"/>
                <a:ea typeface="+mn-ea"/>
                <a:cs typeface="+mn-cs"/>
              </a:rPr>
              <a:t> + to </a:t>
            </a:r>
            <a:r>
              <a:rPr lang="fr-FR" sz="1200" kern="1200" dirty="0" err="1">
                <a:solidFill>
                  <a:schemeClr val="tx1"/>
                </a:solidFill>
                <a:effectLst/>
                <a:latin typeface="+mn-lt"/>
                <a:ea typeface="+mn-ea"/>
                <a:cs typeface="+mn-cs"/>
              </a:rPr>
              <a:t>fight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against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environmental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aggressions</a:t>
            </a:r>
            <a:r>
              <a:rPr lang="fr-FR" sz="1200" kern="1200" dirty="0">
                <a:solidFill>
                  <a:schemeClr val="tx1"/>
                </a:solidFill>
                <a:effectLst/>
                <a:latin typeface="+mn-lt"/>
                <a:ea typeface="+mn-ea"/>
                <a:cs typeface="+mn-cs"/>
              </a:rPr>
              <a:t>.</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Product </a:t>
            </a:r>
            <a:r>
              <a:rPr lang="fr-FR" sz="1200" u="sng" kern="1200" dirty="0" err="1">
                <a:solidFill>
                  <a:schemeClr val="tx1"/>
                </a:solidFill>
                <a:effectLst/>
                <a:latin typeface="+mn-lt"/>
                <a:ea typeface="+mn-ea"/>
                <a:cs typeface="+mn-cs"/>
              </a:rPr>
              <a:t>advantages</a:t>
            </a:r>
            <a:endParaRPr lang="fr-FR" sz="1200" kern="1200" dirty="0">
              <a:solidFill>
                <a:schemeClr val="tx1"/>
              </a:solidFill>
              <a:effectLst/>
              <a:latin typeface="+mn-lt"/>
              <a:ea typeface="+mn-ea"/>
              <a:cs typeface="+mn-cs"/>
            </a:endParaRPr>
          </a:p>
          <a:p>
            <a:pPr lvl="0"/>
            <a:r>
              <a:rPr lang="fr-FR" sz="1200" kern="1200" dirty="0" err="1">
                <a:solidFill>
                  <a:schemeClr val="tx1"/>
                </a:solidFill>
                <a:effectLst/>
                <a:latin typeface="+mn-lt"/>
                <a:ea typeface="+mn-ea"/>
                <a:cs typeface="+mn-cs"/>
              </a:rPr>
              <a:t>Contains</a:t>
            </a:r>
            <a:r>
              <a:rPr lang="fr-FR" sz="1200" kern="1200" dirty="0">
                <a:solidFill>
                  <a:schemeClr val="tx1"/>
                </a:solidFill>
                <a:effectLst/>
                <a:latin typeface="+mn-lt"/>
                <a:ea typeface="+mn-ea"/>
                <a:cs typeface="+mn-cs"/>
              </a:rPr>
              <a:t> moringa peptides and </a:t>
            </a:r>
            <a:r>
              <a:rPr lang="fr-FR" sz="1200" kern="1200" dirty="0" err="1">
                <a:solidFill>
                  <a:schemeClr val="tx1"/>
                </a:solidFill>
                <a:effectLst/>
                <a:latin typeface="+mn-lt"/>
                <a:ea typeface="+mn-ea"/>
                <a:cs typeface="+mn-cs"/>
              </a:rPr>
              <a:t>organic</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myrtle</a:t>
            </a:r>
            <a:r>
              <a:rPr lang="fr-FR" sz="1200" kern="1200" dirty="0">
                <a:solidFill>
                  <a:schemeClr val="tx1"/>
                </a:solidFill>
                <a:effectLst/>
                <a:latin typeface="+mn-lt"/>
                <a:ea typeface="+mn-ea"/>
                <a:cs typeface="+mn-cs"/>
              </a:rPr>
              <a:t> </a:t>
            </a:r>
          </a:p>
          <a:p>
            <a:pPr lvl="0"/>
            <a:r>
              <a:rPr lang="fr-FR" sz="1200" kern="1200" dirty="0" err="1">
                <a:solidFill>
                  <a:schemeClr val="tx1"/>
                </a:solidFill>
                <a:effectLst/>
                <a:latin typeface="+mn-lt"/>
                <a:ea typeface="+mn-ea"/>
                <a:cs typeface="+mn-cs"/>
              </a:rPr>
              <a:t>Nourishes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protects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moisturizes</a:t>
            </a:r>
            <a:r>
              <a:rPr lang="fr-FR" sz="1200" kern="1200" dirty="0">
                <a:solidFill>
                  <a:schemeClr val="tx1"/>
                </a:solidFill>
                <a:effectLst/>
                <a:latin typeface="+mn-lt"/>
                <a:ea typeface="+mn-ea"/>
                <a:cs typeface="+mn-cs"/>
              </a:rPr>
              <a:t> </a:t>
            </a:r>
          </a:p>
          <a:p>
            <a:pPr lvl="0"/>
            <a:r>
              <a:rPr lang="fr-FR" sz="1200" kern="1200" dirty="0">
                <a:solidFill>
                  <a:schemeClr val="tx1"/>
                </a:solidFill>
                <a:effectLst/>
                <a:latin typeface="+mn-lt"/>
                <a:ea typeface="+mn-ea"/>
                <a:cs typeface="+mn-cs"/>
              </a:rPr>
              <a:t>The skin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radiant </a:t>
            </a:r>
          </a:p>
          <a:p>
            <a:pPr lvl="0"/>
            <a:r>
              <a:rPr lang="fr-FR" sz="1200" kern="1200" dirty="0">
                <a:solidFill>
                  <a:schemeClr val="tx1"/>
                </a:solidFill>
                <a:effectLst/>
                <a:latin typeface="+mn-lt"/>
                <a:ea typeface="+mn-ea"/>
                <a:cs typeface="+mn-cs"/>
              </a:rPr>
              <a:t>A real anti-pollution </a:t>
            </a:r>
            <a:r>
              <a:rPr lang="fr-FR" sz="1200" kern="1200" dirty="0" err="1">
                <a:solidFill>
                  <a:schemeClr val="tx1"/>
                </a:solidFill>
                <a:effectLst/>
                <a:latin typeface="+mn-lt"/>
                <a:ea typeface="+mn-ea"/>
                <a:cs typeface="+mn-cs"/>
              </a:rPr>
              <a:t>shield</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915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endParaRPr kumimoji="0" lang="fr-FR" sz="1200" b="0" i="0" u="sng" strike="noStrike" kern="1200" cap="none" spc="0" normalizeH="0" baseline="0" noProof="0" dirty="0">
              <a:ln>
                <a:noFill/>
              </a:ln>
              <a:solidFill>
                <a:schemeClr val="tx1"/>
              </a:solidFill>
              <a:effectLst/>
              <a:uLnTx/>
              <a:uFillTx/>
              <a:latin typeface="+mn-lt"/>
              <a:ea typeface="+mn-ea"/>
              <a:cs typeface="+mn-cs"/>
            </a:endParaRPr>
          </a:p>
          <a:p>
            <a:pPr marL="0" indent="0">
              <a:buFontTx/>
              <a:buNone/>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INGREDIENTS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indent="0">
              <a:buFontTx/>
              <a:buNone/>
            </a:pPr>
            <a:r>
              <a:rPr lang="fr-FR" b="1" i="0" u="none" dirty="0" err="1">
                <a:solidFill>
                  <a:srgbClr val="FF0000"/>
                </a:solidFill>
              </a:rPr>
              <a:t>Organic</a:t>
            </a:r>
            <a:r>
              <a:rPr lang="fr-FR" b="1" i="0" u="none" dirty="0">
                <a:solidFill>
                  <a:srgbClr val="FF0000"/>
                </a:solidFill>
              </a:rPr>
              <a:t> </a:t>
            </a:r>
            <a:r>
              <a:rPr lang="fr-FR" b="1" i="0" u="none" dirty="0" err="1">
                <a:solidFill>
                  <a:srgbClr val="FF0000"/>
                </a:solidFill>
              </a:rPr>
              <a:t>Myrtle</a:t>
            </a:r>
            <a:r>
              <a:rPr lang="fr-FR" b="0" i="0" u="none" dirty="0">
                <a:solidFill>
                  <a:srgbClr val="FF0000"/>
                </a:solidFill>
              </a:rPr>
              <a:t>: Anti oxydant - Limits the propagation of Free </a:t>
            </a:r>
            <a:r>
              <a:rPr lang="fr-FR" b="0" i="0" u="none" dirty="0" err="1">
                <a:solidFill>
                  <a:srgbClr val="FF0000"/>
                </a:solidFill>
              </a:rPr>
              <a:t>Radicals</a:t>
            </a:r>
            <a:r>
              <a:rPr lang="fr-FR" b="0" i="0" u="none" dirty="0">
                <a:solidFill>
                  <a:srgbClr val="FF0000"/>
                </a:solidFill>
              </a:rPr>
              <a:t> / </a:t>
            </a:r>
            <a:r>
              <a:rPr lang="fr-FR" b="0" i="0" u="none" dirty="0" err="1">
                <a:solidFill>
                  <a:srgbClr val="FF0000"/>
                </a:solidFill>
              </a:rPr>
              <a:t>Reinforces</a:t>
            </a:r>
            <a:r>
              <a:rPr lang="fr-FR" b="0" i="0" u="none" dirty="0">
                <a:solidFill>
                  <a:srgbClr val="FF0000"/>
                </a:solidFill>
              </a:rPr>
              <a:t> the </a:t>
            </a:r>
            <a:r>
              <a:rPr lang="fr-FR" b="0" i="0" u="none" dirty="0" err="1">
                <a:solidFill>
                  <a:srgbClr val="FF0000"/>
                </a:solidFill>
              </a:rPr>
              <a:t>skin's</a:t>
            </a:r>
            <a:r>
              <a:rPr lang="fr-FR" b="0" i="0" u="none" dirty="0">
                <a:solidFill>
                  <a:srgbClr val="FF0000"/>
                </a:solidFill>
              </a:rPr>
              <a:t> </a:t>
            </a:r>
            <a:r>
              <a:rPr lang="fr-FR" b="0" i="0" u="none" dirty="0" err="1">
                <a:solidFill>
                  <a:srgbClr val="FF0000"/>
                </a:solidFill>
              </a:rPr>
              <a:t>natural</a:t>
            </a:r>
            <a:r>
              <a:rPr lang="fr-FR" b="0" i="0" u="none" dirty="0">
                <a:solidFill>
                  <a:srgbClr val="FF0000"/>
                </a:solidFill>
              </a:rPr>
              <a:t> self-</a:t>
            </a:r>
            <a:r>
              <a:rPr lang="fr-FR" b="0" i="0" u="none" dirty="0" err="1">
                <a:solidFill>
                  <a:srgbClr val="FF0000"/>
                </a:solidFill>
              </a:rPr>
              <a:t>defense</a:t>
            </a:r>
            <a:r>
              <a:rPr lang="fr-FR" b="0" i="0" u="none" dirty="0">
                <a:solidFill>
                  <a:srgbClr val="FF0000"/>
                </a:solidFill>
              </a:rPr>
              <a:t> system </a:t>
            </a:r>
          </a:p>
          <a:p>
            <a:pPr marL="0" indent="0">
              <a:buFontTx/>
              <a:buNone/>
            </a:pPr>
            <a:r>
              <a:rPr lang="fr-FR" b="1" i="0" u="none" dirty="0">
                <a:solidFill>
                  <a:srgbClr val="FF0000"/>
                </a:solidFill>
              </a:rPr>
              <a:t>Moringa</a:t>
            </a:r>
            <a:r>
              <a:rPr lang="fr-FR" b="0" i="0" u="none" dirty="0">
                <a:solidFill>
                  <a:srgbClr val="FF0000"/>
                </a:solidFill>
              </a:rPr>
              <a:t>: Anti Pollution.</a:t>
            </a:r>
            <a:r>
              <a:rPr lang="fr-FR" b="0" i="0" u="none" baseline="0" dirty="0">
                <a:solidFill>
                  <a:srgbClr val="FF0000"/>
                </a:solidFill>
              </a:rPr>
              <a:t> </a:t>
            </a:r>
            <a:r>
              <a:rPr lang="fr-FR" b="0" i="0" u="none" dirty="0" err="1">
                <a:solidFill>
                  <a:srgbClr val="FF0000"/>
                </a:solidFill>
              </a:rPr>
              <a:t>Protects</a:t>
            </a:r>
            <a:r>
              <a:rPr lang="fr-FR" b="0" i="0" u="none" dirty="0">
                <a:solidFill>
                  <a:srgbClr val="FF0000"/>
                </a:solidFill>
              </a:rPr>
              <a:t> the </a:t>
            </a:r>
            <a:r>
              <a:rPr lang="fr-FR" b="0" i="0" u="none" dirty="0" err="1">
                <a:solidFill>
                  <a:srgbClr val="FF0000"/>
                </a:solidFill>
              </a:rPr>
              <a:t>epidermis</a:t>
            </a:r>
            <a:r>
              <a:rPr lang="fr-FR" b="0" i="0" u="none" dirty="0">
                <a:solidFill>
                  <a:srgbClr val="FF0000"/>
                </a:solidFill>
              </a:rPr>
              <a:t> </a:t>
            </a:r>
            <a:r>
              <a:rPr lang="fr-FR" b="0" i="0" u="none" baseline="0" dirty="0" err="1">
                <a:solidFill>
                  <a:srgbClr val="FF0000"/>
                </a:solidFill>
              </a:rPr>
              <a:t>against</a:t>
            </a:r>
            <a:r>
              <a:rPr lang="fr-FR" b="0" i="0" u="none" baseline="0" dirty="0">
                <a:solidFill>
                  <a:srgbClr val="FF0000"/>
                </a:solidFill>
              </a:rPr>
              <a:t> </a:t>
            </a:r>
            <a:r>
              <a:rPr lang="fr-FR" b="0" i="0" u="none" baseline="0" dirty="0" err="1">
                <a:solidFill>
                  <a:srgbClr val="FF0000"/>
                </a:solidFill>
              </a:rPr>
              <a:t>polluting</a:t>
            </a:r>
            <a:r>
              <a:rPr lang="fr-FR" b="0" i="0" u="none" baseline="0" dirty="0">
                <a:solidFill>
                  <a:srgbClr val="FF0000"/>
                </a:solidFill>
              </a:rPr>
              <a:t> </a:t>
            </a:r>
            <a:r>
              <a:rPr lang="fr-FR" b="0" i="0" u="none" baseline="0" dirty="0" err="1">
                <a:solidFill>
                  <a:srgbClr val="FF0000"/>
                </a:solidFill>
              </a:rPr>
              <a:t>aggressions</a:t>
            </a:r>
            <a:r>
              <a:rPr lang="fr-FR" b="0" i="0" u="none" baseline="0" dirty="0">
                <a:solidFill>
                  <a:srgbClr val="FF0000"/>
                </a:solidFill>
              </a:rPr>
              <a:t>. Purifies the skin by </a:t>
            </a:r>
            <a:r>
              <a:rPr lang="fr-FR" b="0" i="0" u="none" baseline="0" dirty="0" err="1">
                <a:solidFill>
                  <a:srgbClr val="FF0000"/>
                </a:solidFill>
              </a:rPr>
              <a:t>eliminating</a:t>
            </a:r>
            <a:r>
              <a:rPr lang="fr-FR" b="0" i="0" u="none" baseline="0" dirty="0">
                <a:solidFill>
                  <a:srgbClr val="FF0000"/>
                </a:solidFill>
              </a:rPr>
              <a:t> the </a:t>
            </a:r>
            <a:r>
              <a:rPr lang="fr-FR" b="0" i="0" u="none" baseline="0" dirty="0" err="1">
                <a:solidFill>
                  <a:srgbClr val="FF0000"/>
                </a:solidFill>
              </a:rPr>
              <a:t>asphyxiating</a:t>
            </a:r>
            <a:r>
              <a:rPr lang="fr-FR" b="0" i="0" u="none" baseline="0" dirty="0">
                <a:solidFill>
                  <a:srgbClr val="FF0000"/>
                </a:solidFill>
              </a:rPr>
              <a:t> micro-</a:t>
            </a:r>
            <a:r>
              <a:rPr lang="fr-FR" b="0" i="0" u="none" baseline="0" dirty="0" err="1">
                <a:solidFill>
                  <a:srgbClr val="FF0000"/>
                </a:solidFill>
              </a:rPr>
              <a:t>particles</a:t>
            </a:r>
            <a:r>
              <a:rPr lang="fr-FR" b="0" i="0" u="none" baseline="0" dirty="0">
                <a:solidFill>
                  <a:srgbClr val="FF0000"/>
                </a:solidFill>
              </a:rPr>
              <a:t> </a:t>
            </a:r>
            <a:r>
              <a:rPr lang="fr-FR" b="0" i="0" u="none" baseline="0" dirty="0" err="1">
                <a:solidFill>
                  <a:srgbClr val="FF0000"/>
                </a:solidFill>
              </a:rPr>
              <a:t>produced</a:t>
            </a:r>
            <a:r>
              <a:rPr lang="fr-FR" b="0" i="0" u="none" baseline="0" dirty="0">
                <a:solidFill>
                  <a:srgbClr val="FF0000"/>
                </a:solidFill>
              </a:rPr>
              <a:t> by the </a:t>
            </a:r>
            <a:r>
              <a:rPr lang="fr-FR" b="0" i="0" u="none" baseline="0" dirty="0" err="1">
                <a:solidFill>
                  <a:srgbClr val="FF0000"/>
                </a:solidFill>
              </a:rPr>
              <a:t>environment</a:t>
            </a:r>
            <a:r>
              <a:rPr lang="fr-FR" b="0" i="0" u="none" baseline="0" dirty="0">
                <a:solidFill>
                  <a:srgbClr val="FF0000"/>
                </a:solidFill>
              </a:rPr>
              <a:t>. </a:t>
            </a:r>
          </a:p>
          <a:p>
            <a:pPr marL="0" indent="0">
              <a:buFontTx/>
              <a:buNone/>
            </a:pPr>
            <a:r>
              <a:rPr lang="fr-FR" b="1" i="0" u="none" baseline="0" dirty="0">
                <a:solidFill>
                  <a:srgbClr val="FF0000"/>
                </a:solidFill>
              </a:rPr>
              <a:t>Coenzyme Q10</a:t>
            </a:r>
            <a:r>
              <a:rPr lang="fr-FR" b="0" i="0" u="none" baseline="0" dirty="0">
                <a:solidFill>
                  <a:srgbClr val="FF0000"/>
                </a:solidFill>
              </a:rPr>
              <a:t>: </a:t>
            </a:r>
            <a:r>
              <a:rPr lang="fr-FR" b="0" i="0" u="none" baseline="0" dirty="0" err="1">
                <a:solidFill>
                  <a:srgbClr val="FF0000"/>
                </a:solidFill>
              </a:rPr>
              <a:t>Powerful</a:t>
            </a:r>
            <a:r>
              <a:rPr lang="fr-FR" b="0" i="0" u="none" baseline="0" dirty="0">
                <a:solidFill>
                  <a:srgbClr val="FF0000"/>
                </a:solidFill>
              </a:rPr>
              <a:t> </a:t>
            </a:r>
            <a:r>
              <a:rPr lang="fr-FR" b="0" i="0" u="none" baseline="0" dirty="0" err="1">
                <a:solidFill>
                  <a:srgbClr val="FF0000"/>
                </a:solidFill>
              </a:rPr>
              <a:t>antioxidant</a:t>
            </a:r>
            <a:r>
              <a:rPr lang="fr-FR" b="0" i="0" u="none" baseline="0" dirty="0">
                <a:solidFill>
                  <a:srgbClr val="FF0000"/>
                </a:solidFill>
              </a:rPr>
              <a:t>. </a:t>
            </a:r>
            <a:r>
              <a:rPr lang="fr-FR" b="0" i="0" u="none" baseline="0" dirty="0" err="1">
                <a:solidFill>
                  <a:srgbClr val="FF0000"/>
                </a:solidFill>
              </a:rPr>
              <a:t>Protects</a:t>
            </a:r>
            <a:r>
              <a:rPr lang="fr-FR" b="0" i="0" u="none" baseline="0" dirty="0">
                <a:solidFill>
                  <a:srgbClr val="FF0000"/>
                </a:solidFill>
              </a:rPr>
              <a:t> the skin </a:t>
            </a:r>
            <a:r>
              <a:rPr lang="fr-FR" b="0" i="0" u="none" baseline="0" dirty="0" err="1">
                <a:solidFill>
                  <a:srgbClr val="FF0000"/>
                </a:solidFill>
              </a:rPr>
              <a:t>from</a:t>
            </a:r>
            <a:r>
              <a:rPr lang="fr-FR" b="0" i="0" u="none" baseline="0" dirty="0">
                <a:solidFill>
                  <a:srgbClr val="FF0000"/>
                </a:solidFill>
              </a:rPr>
              <a:t> the </a:t>
            </a:r>
            <a:r>
              <a:rPr lang="fr-FR" b="0" i="0" u="none" baseline="0" dirty="0" err="1">
                <a:solidFill>
                  <a:srgbClr val="FF0000"/>
                </a:solidFill>
              </a:rPr>
              <a:t>harmful</a:t>
            </a:r>
            <a:r>
              <a:rPr lang="fr-FR" b="0" i="0" u="none" baseline="0" dirty="0">
                <a:solidFill>
                  <a:srgbClr val="FF0000"/>
                </a:solidFill>
              </a:rPr>
              <a:t> </a:t>
            </a:r>
            <a:r>
              <a:rPr lang="fr-FR" b="0" i="0" u="none" baseline="0" dirty="0" err="1">
                <a:solidFill>
                  <a:srgbClr val="FF0000"/>
                </a:solidFill>
              </a:rPr>
              <a:t>effects</a:t>
            </a:r>
            <a:r>
              <a:rPr lang="fr-FR" b="0" i="0" u="none" baseline="0" dirty="0">
                <a:solidFill>
                  <a:srgbClr val="FF0000"/>
                </a:solidFill>
              </a:rPr>
              <a:t> of free </a:t>
            </a:r>
            <a:r>
              <a:rPr lang="fr-FR" b="0" i="0" u="none" baseline="0" dirty="0" err="1">
                <a:solidFill>
                  <a:srgbClr val="FF0000"/>
                </a:solidFill>
              </a:rPr>
              <a:t>radicals</a:t>
            </a:r>
            <a:r>
              <a:rPr lang="fr-FR" b="0" i="0" u="none" baseline="0" dirty="0">
                <a:solidFill>
                  <a:srgbClr val="FF0000"/>
                </a:solidFill>
              </a:rPr>
              <a:t> </a:t>
            </a:r>
          </a:p>
          <a:p>
            <a:pPr marL="0" indent="0">
              <a:buFontTx/>
              <a:buNone/>
            </a:pPr>
            <a:endParaRPr lang="fr-FR" b="0" i="0" u="none" baseline="0" dirty="0">
              <a:solidFill>
                <a:srgbClr val="FF0000"/>
              </a:solidFill>
            </a:endParaRPr>
          </a:p>
          <a:p>
            <a:pPr marL="0" indent="0">
              <a:buFontTx/>
              <a:buNone/>
            </a:pPr>
            <a:r>
              <a:rPr lang="fr-FR" b="1" i="0" u="none" baseline="0" dirty="0" err="1">
                <a:solidFill>
                  <a:srgbClr val="FF0000"/>
                </a:solidFill>
              </a:rPr>
              <a:t>Vitamin</a:t>
            </a:r>
            <a:r>
              <a:rPr lang="fr-FR" b="1" i="0" u="none" baseline="0" dirty="0">
                <a:solidFill>
                  <a:srgbClr val="FF0000"/>
                </a:solidFill>
              </a:rPr>
              <a:t> A</a:t>
            </a:r>
            <a:r>
              <a:rPr lang="fr-FR" b="0" i="0" u="none" baseline="0" dirty="0">
                <a:solidFill>
                  <a:srgbClr val="FF0000"/>
                </a:solidFill>
              </a:rPr>
              <a:t>: </a:t>
            </a:r>
            <a:r>
              <a:rPr lang="fr-FR" b="0" i="0" u="none" baseline="0" dirty="0" err="1">
                <a:solidFill>
                  <a:srgbClr val="FF0000"/>
                </a:solidFill>
              </a:rPr>
              <a:t>Regenerating</a:t>
            </a:r>
            <a:r>
              <a:rPr lang="fr-FR" b="0" i="0" u="none" baseline="0" dirty="0">
                <a:solidFill>
                  <a:srgbClr val="FF0000"/>
                </a:solidFill>
              </a:rPr>
              <a:t>, </a:t>
            </a:r>
            <a:r>
              <a:rPr lang="fr-FR" b="0" i="0" u="none" baseline="0" dirty="0" err="1">
                <a:solidFill>
                  <a:srgbClr val="FF0000"/>
                </a:solidFill>
              </a:rPr>
              <a:t>promotes</a:t>
            </a:r>
            <a:r>
              <a:rPr lang="fr-FR" b="0" i="0" u="none" baseline="0" dirty="0">
                <a:solidFill>
                  <a:srgbClr val="FF0000"/>
                </a:solidFill>
              </a:rPr>
              <a:t> </a:t>
            </a:r>
            <a:r>
              <a:rPr lang="fr-FR" b="0" i="0" u="none" baseline="0" dirty="0" err="1">
                <a:solidFill>
                  <a:srgbClr val="FF0000"/>
                </a:solidFill>
              </a:rPr>
              <a:t>cell</a:t>
            </a:r>
            <a:r>
              <a:rPr lang="fr-FR" b="0" i="0" u="none" baseline="0" dirty="0">
                <a:solidFill>
                  <a:srgbClr val="FF0000"/>
                </a:solidFill>
              </a:rPr>
              <a:t> </a:t>
            </a:r>
            <a:r>
              <a:rPr lang="fr-FR" b="0" i="0" u="none" baseline="0" dirty="0" err="1">
                <a:solidFill>
                  <a:srgbClr val="FF0000"/>
                </a:solidFill>
              </a:rPr>
              <a:t>renewal</a:t>
            </a:r>
            <a:r>
              <a:rPr lang="fr-FR" b="0" i="0" u="none" baseline="0" dirty="0">
                <a:solidFill>
                  <a:srgbClr val="FF0000"/>
                </a:solidFill>
              </a:rPr>
              <a:t> </a:t>
            </a:r>
          </a:p>
          <a:p>
            <a:pPr marL="0" indent="0">
              <a:buFontTx/>
              <a:buNone/>
            </a:pPr>
            <a:r>
              <a:rPr lang="fr-FR" b="1" i="0" u="none" baseline="0" dirty="0" err="1">
                <a:solidFill>
                  <a:srgbClr val="FF0000"/>
                </a:solidFill>
              </a:rPr>
              <a:t>Vitamin</a:t>
            </a:r>
            <a:r>
              <a:rPr lang="fr-FR" b="1" i="0" u="none" baseline="0" dirty="0">
                <a:solidFill>
                  <a:srgbClr val="FF0000"/>
                </a:solidFill>
              </a:rPr>
              <a:t> C</a:t>
            </a:r>
            <a:r>
              <a:rPr lang="fr-FR" b="0" i="0" u="none" baseline="0" dirty="0">
                <a:solidFill>
                  <a:srgbClr val="FF0000"/>
                </a:solidFill>
              </a:rPr>
              <a:t>: Protective, </a:t>
            </a:r>
            <a:r>
              <a:rPr lang="fr-FR" b="0" i="0" u="none" baseline="0" dirty="0" err="1">
                <a:solidFill>
                  <a:srgbClr val="FF0000"/>
                </a:solidFill>
              </a:rPr>
              <a:t>anti-oxidant</a:t>
            </a:r>
            <a:r>
              <a:rPr lang="fr-FR" b="0" i="0" u="none" baseline="0" dirty="0">
                <a:solidFill>
                  <a:srgbClr val="FF0000"/>
                </a:solidFill>
              </a:rPr>
              <a:t>, </a:t>
            </a:r>
            <a:r>
              <a:rPr lang="fr-FR" b="0" i="0" u="none" baseline="0" dirty="0" err="1">
                <a:solidFill>
                  <a:srgbClr val="FF0000"/>
                </a:solidFill>
              </a:rPr>
              <a:t>known</a:t>
            </a:r>
            <a:r>
              <a:rPr lang="fr-FR" b="0" i="0" u="none" baseline="0" dirty="0">
                <a:solidFill>
                  <a:srgbClr val="FF0000"/>
                </a:solidFill>
              </a:rPr>
              <a:t> to </a:t>
            </a:r>
            <a:r>
              <a:rPr lang="fr-FR" b="0" i="0" u="none" baseline="0" dirty="0" err="1">
                <a:solidFill>
                  <a:srgbClr val="FF0000"/>
                </a:solidFill>
              </a:rPr>
              <a:t>induce</a:t>
            </a:r>
            <a:r>
              <a:rPr lang="fr-FR" b="0" i="0" u="none" baseline="0" dirty="0">
                <a:solidFill>
                  <a:srgbClr val="FF0000"/>
                </a:solidFill>
              </a:rPr>
              <a:t> </a:t>
            </a:r>
            <a:r>
              <a:rPr lang="fr-FR" b="0" i="0" u="none" baseline="0" dirty="0" err="1">
                <a:solidFill>
                  <a:srgbClr val="FF0000"/>
                </a:solidFill>
              </a:rPr>
              <a:t>collagen</a:t>
            </a:r>
            <a:r>
              <a:rPr lang="fr-FR" b="0" i="0" u="none" baseline="0" dirty="0">
                <a:solidFill>
                  <a:srgbClr val="FF0000"/>
                </a:solidFill>
              </a:rPr>
              <a:t> production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i="0" u="none" baseline="0" dirty="0" err="1">
                <a:solidFill>
                  <a:srgbClr val="FF0000"/>
                </a:solidFill>
              </a:rPr>
              <a:t>Vitamin</a:t>
            </a:r>
            <a:r>
              <a:rPr lang="fr-FR" b="1" i="0" u="none" baseline="0" dirty="0">
                <a:solidFill>
                  <a:srgbClr val="FF0000"/>
                </a:solidFill>
              </a:rPr>
              <a:t> E</a:t>
            </a:r>
            <a:r>
              <a:rPr lang="fr-FR" b="0" i="0" u="none" baseline="0" dirty="0">
                <a:solidFill>
                  <a:srgbClr val="FF0000"/>
                </a:solidFill>
              </a:rPr>
              <a:t>: </a:t>
            </a:r>
            <a:r>
              <a:rPr lang="fr-FR" b="0" i="0" u="none" baseline="0" dirty="0" err="1">
                <a:solidFill>
                  <a:srgbClr val="FF0000"/>
                </a:solidFill>
              </a:rPr>
              <a:t>Powerful</a:t>
            </a:r>
            <a:r>
              <a:rPr lang="fr-FR" b="0" i="0" u="none" baseline="0" dirty="0">
                <a:solidFill>
                  <a:srgbClr val="FF0000"/>
                </a:solidFill>
              </a:rPr>
              <a:t> </a:t>
            </a:r>
            <a:r>
              <a:rPr lang="fr-FR" b="0" i="0" u="none" baseline="0" dirty="0" err="1">
                <a:solidFill>
                  <a:srgbClr val="FF0000"/>
                </a:solidFill>
              </a:rPr>
              <a:t>antioxidants</a:t>
            </a:r>
            <a:r>
              <a:rPr lang="fr-FR" b="0" i="0" u="none" baseline="0" dirty="0">
                <a:solidFill>
                  <a:srgbClr val="FF0000"/>
                </a:solidFill>
              </a:rPr>
              <a:t>. </a:t>
            </a:r>
            <a:r>
              <a:rPr lang="fr-FR" b="0" i="0" u="none" baseline="0" dirty="0" err="1">
                <a:solidFill>
                  <a:srgbClr val="FF0000"/>
                </a:solidFill>
              </a:rPr>
              <a:t>Protects</a:t>
            </a:r>
            <a:r>
              <a:rPr lang="fr-FR" b="0" i="0" u="none" baseline="0" dirty="0">
                <a:solidFill>
                  <a:srgbClr val="FF0000"/>
                </a:solidFill>
              </a:rPr>
              <a:t> the skin </a:t>
            </a:r>
            <a:r>
              <a:rPr lang="fr-FR" b="0" i="0" u="none" baseline="0" dirty="0" err="1">
                <a:solidFill>
                  <a:srgbClr val="FF0000"/>
                </a:solidFill>
              </a:rPr>
              <a:t>from</a:t>
            </a:r>
            <a:r>
              <a:rPr lang="fr-FR" b="0" i="0" u="none" baseline="0" dirty="0">
                <a:solidFill>
                  <a:srgbClr val="FF0000"/>
                </a:solidFill>
              </a:rPr>
              <a:t> the </a:t>
            </a:r>
            <a:r>
              <a:rPr lang="fr-FR" b="0" i="0" u="none" baseline="0" dirty="0" err="1">
                <a:solidFill>
                  <a:srgbClr val="FF0000"/>
                </a:solidFill>
              </a:rPr>
              <a:t>harmful</a:t>
            </a:r>
            <a:r>
              <a:rPr lang="fr-FR" b="0" i="0" u="none" baseline="0" dirty="0">
                <a:solidFill>
                  <a:srgbClr val="FF0000"/>
                </a:solidFill>
              </a:rPr>
              <a:t> </a:t>
            </a:r>
            <a:r>
              <a:rPr lang="fr-FR" b="0" i="0" u="none" baseline="0" dirty="0" err="1">
                <a:solidFill>
                  <a:srgbClr val="FF0000"/>
                </a:solidFill>
              </a:rPr>
              <a:t>effects</a:t>
            </a:r>
            <a:r>
              <a:rPr lang="fr-FR" b="0" i="0" u="none" baseline="0" dirty="0">
                <a:solidFill>
                  <a:srgbClr val="FF0000"/>
                </a:solidFill>
              </a:rPr>
              <a:t> of free </a:t>
            </a:r>
            <a:r>
              <a:rPr lang="fr-FR" b="0" i="0" u="none" baseline="0" dirty="0" err="1">
                <a:solidFill>
                  <a:srgbClr val="FF0000"/>
                </a:solidFill>
              </a:rPr>
              <a:t>radicals</a:t>
            </a:r>
            <a:r>
              <a:rPr lang="fr-FR" b="0" i="0" u="none" baseline="0" dirty="0">
                <a:solidFill>
                  <a:srgbClr val="FF000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i="0" u="none" dirty="0">
              <a:solidFill>
                <a:srgbClr val="FF0000"/>
              </a:solidFill>
            </a:endParaRPr>
          </a:p>
          <a:p>
            <a:pPr marL="0" indent="0">
              <a:buFontTx/>
              <a:buNone/>
            </a:pPr>
            <a:r>
              <a:rPr lang="fr-FR" b="1" i="0" u="none" dirty="0" err="1">
                <a:solidFill>
                  <a:srgbClr val="FF0000"/>
                </a:solidFill>
              </a:rPr>
              <a:t>Vegetable</a:t>
            </a:r>
            <a:r>
              <a:rPr lang="fr-FR" b="1" i="0" u="none" dirty="0">
                <a:solidFill>
                  <a:srgbClr val="FF0000"/>
                </a:solidFill>
              </a:rPr>
              <a:t> </a:t>
            </a:r>
            <a:r>
              <a:rPr lang="fr-FR" b="1" i="0" u="none" dirty="0" err="1">
                <a:solidFill>
                  <a:srgbClr val="FF0000"/>
                </a:solidFill>
              </a:rPr>
              <a:t>glycerin</a:t>
            </a:r>
            <a:r>
              <a:rPr lang="fr-FR" b="0" i="0" u="none" dirty="0">
                <a:solidFill>
                  <a:srgbClr val="FF0000"/>
                </a:solidFill>
              </a:rPr>
              <a:t>, serine, </a:t>
            </a:r>
            <a:r>
              <a:rPr lang="fr-FR" b="0" i="0" u="none" dirty="0" err="1">
                <a:solidFill>
                  <a:srgbClr val="FF0000"/>
                </a:solidFill>
              </a:rPr>
              <a:t>urea</a:t>
            </a:r>
            <a:r>
              <a:rPr lang="fr-FR" b="0" i="0" u="none" dirty="0">
                <a:solidFill>
                  <a:srgbClr val="FF0000"/>
                </a:solidFill>
              </a:rPr>
              <a:t>: </a:t>
            </a:r>
            <a:r>
              <a:rPr lang="fr-FR" b="0" i="0" u="none" dirty="0" err="1">
                <a:solidFill>
                  <a:srgbClr val="FF0000"/>
                </a:solidFill>
              </a:rPr>
              <a:t>Moisturizing</a:t>
            </a:r>
            <a:r>
              <a:rPr lang="fr-FR" b="0" i="0" u="none" dirty="0">
                <a:solidFill>
                  <a:srgbClr val="FF0000"/>
                </a:solidFill>
              </a:rPr>
              <a:t> </a:t>
            </a:r>
          </a:p>
          <a:p>
            <a:pPr marL="0" indent="0">
              <a:buFontTx/>
              <a:buNone/>
            </a:pPr>
            <a:r>
              <a:rPr lang="fr-FR" b="1" i="0" u="none" dirty="0">
                <a:solidFill>
                  <a:srgbClr val="FF0000"/>
                </a:solidFill>
              </a:rPr>
              <a:t>EO </a:t>
            </a:r>
            <a:r>
              <a:rPr lang="fr-FR" b="1" i="0" u="none" baseline="0" dirty="0">
                <a:solidFill>
                  <a:srgbClr val="FF0000"/>
                </a:solidFill>
              </a:rPr>
              <a:t>Magnolia, </a:t>
            </a:r>
            <a:r>
              <a:rPr lang="fr-FR" b="1" i="0" u="none" baseline="0" dirty="0" err="1">
                <a:solidFill>
                  <a:srgbClr val="FF0000"/>
                </a:solidFill>
              </a:rPr>
              <a:t>sweet</a:t>
            </a:r>
            <a:r>
              <a:rPr lang="fr-FR" b="1" i="0" u="none" baseline="0" dirty="0">
                <a:solidFill>
                  <a:srgbClr val="FF0000"/>
                </a:solidFill>
              </a:rPr>
              <a:t> orange, mandarin</a:t>
            </a:r>
            <a:r>
              <a:rPr lang="fr-FR" b="0" i="0" u="none" baseline="0" dirty="0">
                <a:solidFill>
                  <a:srgbClr val="FF0000"/>
                </a:solidFill>
              </a:rPr>
              <a:t>: </a:t>
            </a:r>
            <a:r>
              <a:rPr lang="fr-FR" b="0" i="0" u="none" baseline="0" dirty="0" err="1">
                <a:solidFill>
                  <a:srgbClr val="FF0000"/>
                </a:solidFill>
              </a:rPr>
              <a:t>vitalizing</a:t>
            </a:r>
            <a:r>
              <a:rPr lang="fr-FR" b="0" i="0" u="none" baseline="0" dirty="0">
                <a:solidFill>
                  <a:srgbClr val="FF0000"/>
                </a:solidFill>
              </a:rPr>
              <a:t> </a:t>
            </a:r>
          </a:p>
          <a:p>
            <a:pPr marL="0" indent="0">
              <a:buFontTx/>
              <a:buNone/>
            </a:pPr>
            <a:endParaRPr lang="fr-FR" b="0" i="0" u="none" baseline="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err="1">
                <a:solidFill>
                  <a:schemeClr val="tx1"/>
                </a:solidFill>
                <a:effectLst/>
                <a:latin typeface="+mn-lt"/>
                <a:ea typeface="+mn-ea"/>
                <a:cs typeface="+mn-cs"/>
              </a:rPr>
              <a:t>Thanks</a:t>
            </a:r>
            <a:r>
              <a:rPr lang="fr-FR" sz="1200" b="0" i="0" kern="1200" dirty="0">
                <a:solidFill>
                  <a:schemeClr val="tx1"/>
                </a:solidFill>
                <a:effectLst/>
                <a:latin typeface="+mn-lt"/>
                <a:ea typeface="+mn-ea"/>
                <a:cs typeface="+mn-cs"/>
              </a:rPr>
              <a:t> to </a:t>
            </a:r>
            <a:r>
              <a:rPr lang="fr-FR" sz="1200" b="0" i="0" kern="1200" dirty="0" err="1">
                <a:solidFill>
                  <a:schemeClr val="tx1"/>
                </a:solidFill>
                <a:effectLst/>
                <a:latin typeface="+mn-lt"/>
                <a:ea typeface="+mn-ea"/>
                <a:cs typeface="+mn-cs"/>
              </a:rPr>
              <a:t>its</a:t>
            </a:r>
            <a:r>
              <a:rPr lang="fr-FR" sz="1200" b="0" i="0" kern="1200" dirty="0">
                <a:solidFill>
                  <a:schemeClr val="tx1"/>
                </a:solidFill>
                <a:effectLst/>
                <a:latin typeface="+mn-lt"/>
                <a:ea typeface="+mn-ea"/>
                <a:cs typeface="+mn-cs"/>
              </a:rPr>
              <a:t> active </a:t>
            </a:r>
            <a:r>
              <a:rPr lang="fr-FR" sz="1200" b="0" i="0" kern="1200" dirty="0" err="1">
                <a:solidFill>
                  <a:schemeClr val="tx1"/>
                </a:solidFill>
                <a:effectLst/>
                <a:latin typeface="+mn-lt"/>
                <a:ea typeface="+mn-ea"/>
                <a:cs typeface="+mn-cs"/>
              </a:rPr>
              <a:t>ingredients</a:t>
            </a:r>
            <a:r>
              <a:rPr lang="fr-FR" sz="1200" b="0" i="0" kern="1200" dirty="0">
                <a:solidFill>
                  <a:schemeClr val="tx1"/>
                </a:solidFill>
                <a:effectLst/>
                <a:latin typeface="+mn-lt"/>
                <a:ea typeface="+mn-ea"/>
                <a:cs typeface="+mn-cs"/>
              </a:rPr>
              <a:t>, </a:t>
            </a:r>
            <a:r>
              <a:rPr lang="fr-FR" sz="1200" b="0" i="0" kern="1200" baseline="0" dirty="0">
                <a:solidFill>
                  <a:schemeClr val="tx1"/>
                </a:solidFill>
                <a:effectLst/>
                <a:latin typeface="+mn-lt"/>
                <a:ea typeface="+mn-ea"/>
                <a:cs typeface="+mn-cs"/>
              </a:rPr>
              <a:t>Vital </a:t>
            </a:r>
            <a:r>
              <a:rPr lang="fr-FR" sz="1200" b="0" i="0" kern="1200" baseline="0" dirty="0" err="1">
                <a:solidFill>
                  <a:schemeClr val="tx1"/>
                </a:solidFill>
                <a:effectLst/>
                <a:latin typeface="+mn-lt"/>
                <a:ea typeface="+mn-ea"/>
                <a:cs typeface="+mn-cs"/>
              </a:rPr>
              <a:t>Defense</a:t>
            </a:r>
            <a:r>
              <a:rPr lang="fr-FR" sz="1200" b="0" i="0" kern="1200" baseline="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helps</a:t>
            </a:r>
            <a:r>
              <a:rPr lang="fr-FR" sz="1200" b="0" i="0" kern="1200" dirty="0">
                <a:solidFill>
                  <a:schemeClr val="tx1"/>
                </a:solidFill>
                <a:effectLst/>
                <a:latin typeface="+mn-lt"/>
                <a:ea typeface="+mn-ea"/>
                <a:cs typeface="+mn-cs"/>
              </a:rPr>
              <a:t> the skin to </a:t>
            </a:r>
            <a:r>
              <a:rPr lang="fr-FR" sz="1200" b="0" i="0" kern="1200" dirty="0" err="1">
                <a:solidFill>
                  <a:schemeClr val="tx1"/>
                </a:solidFill>
                <a:effectLst/>
                <a:latin typeface="+mn-lt"/>
                <a:ea typeface="+mn-ea"/>
                <a:cs typeface="+mn-cs"/>
              </a:rPr>
              <a:t>fight</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against</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oxidative</a:t>
            </a:r>
            <a:r>
              <a:rPr lang="fr-FR" sz="1200" b="0" i="0" kern="1200" dirty="0">
                <a:solidFill>
                  <a:schemeClr val="tx1"/>
                </a:solidFill>
                <a:effectLst/>
                <a:latin typeface="+mn-lt"/>
                <a:ea typeface="+mn-ea"/>
                <a:cs typeface="+mn-cs"/>
              </a:rPr>
              <a:t> stress and </a:t>
            </a:r>
            <a:r>
              <a:rPr lang="fr-FR" sz="1200" b="0" i="0" kern="1200" dirty="0" err="1">
                <a:solidFill>
                  <a:schemeClr val="tx1"/>
                </a:solidFill>
                <a:effectLst/>
                <a:latin typeface="+mn-lt"/>
                <a:ea typeface="+mn-ea"/>
                <a:cs typeface="+mn-cs"/>
              </a:rPr>
              <a:t>preserves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its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youthfulness</a:t>
            </a:r>
            <a:r>
              <a:rPr lang="fr-FR"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err="1">
                <a:solidFill>
                  <a:schemeClr val="tx1"/>
                </a:solidFill>
                <a:effectLst/>
                <a:latin typeface="+mn-lt"/>
                <a:ea typeface="+mn-ea"/>
                <a:cs typeface="+mn-cs"/>
              </a:rPr>
              <a:t>Intensely</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hydrated</a:t>
            </a:r>
            <a:r>
              <a:rPr lang="fr-FR" sz="1200" b="0" i="0" kern="1200" dirty="0">
                <a:solidFill>
                  <a:schemeClr val="tx1"/>
                </a:solidFill>
                <a:effectLst/>
                <a:latin typeface="+mn-lt"/>
                <a:ea typeface="+mn-ea"/>
                <a:cs typeface="+mn-cs"/>
              </a:rPr>
              <a:t> and </a:t>
            </a:r>
            <a:r>
              <a:rPr lang="fr-FR" sz="1200" b="0" i="0" kern="1200" dirty="0" err="1">
                <a:solidFill>
                  <a:schemeClr val="tx1"/>
                </a:solidFill>
                <a:effectLst/>
                <a:latin typeface="+mn-lt"/>
                <a:ea typeface="+mn-ea"/>
                <a:cs typeface="+mn-cs"/>
              </a:rPr>
              <a:t>revitalized</a:t>
            </a:r>
            <a:r>
              <a:rPr lang="fr-FR" sz="1200" b="0" i="0" kern="1200" dirty="0">
                <a:solidFill>
                  <a:schemeClr val="tx1"/>
                </a:solidFill>
                <a:effectLst/>
                <a:latin typeface="+mn-lt"/>
                <a:ea typeface="+mn-ea"/>
                <a:cs typeface="+mn-cs"/>
              </a:rPr>
              <a:t>, the skin regains </a:t>
            </a:r>
            <a:r>
              <a:rPr lang="fr-FR" sz="1200" b="0" i="0" kern="1200" dirty="0" err="1">
                <a:solidFill>
                  <a:schemeClr val="tx1"/>
                </a:solidFill>
                <a:effectLst/>
                <a:latin typeface="+mn-lt"/>
                <a:ea typeface="+mn-ea"/>
                <a:cs typeface="+mn-cs"/>
              </a:rPr>
              <a:t>its</a:t>
            </a:r>
            <a:r>
              <a:rPr lang="fr-FR" sz="1200" b="0" i="0" kern="1200" dirty="0">
                <a:solidFill>
                  <a:schemeClr val="tx1"/>
                </a:solidFill>
                <a:effectLst/>
                <a:latin typeface="+mn-lt"/>
                <a:ea typeface="+mn-ea"/>
                <a:cs typeface="+mn-cs"/>
              </a:rPr>
              <a:t> radiance, </a:t>
            </a:r>
            <a:r>
              <a:rPr lang="fr-FR" sz="1200" b="0" i="0" kern="1200" dirty="0" err="1">
                <a:solidFill>
                  <a:schemeClr val="tx1"/>
                </a:solidFill>
                <a:effectLst/>
                <a:latin typeface="+mn-lt"/>
                <a:ea typeface="+mn-ea"/>
                <a:cs typeface="+mn-cs"/>
              </a:rPr>
              <a:t>softness</a:t>
            </a:r>
            <a:r>
              <a:rPr lang="fr-FR" sz="1200" b="0" i="0" kern="1200" dirty="0">
                <a:solidFill>
                  <a:schemeClr val="tx1"/>
                </a:solidFill>
                <a:effectLst/>
                <a:latin typeface="+mn-lt"/>
                <a:ea typeface="+mn-ea"/>
                <a:cs typeface="+mn-cs"/>
              </a:rPr>
              <a:t> and </a:t>
            </a:r>
            <a:r>
              <a:rPr lang="fr-FR" sz="1200" b="0" i="0" kern="1200" dirty="0" err="1">
                <a:solidFill>
                  <a:schemeClr val="tx1"/>
                </a:solidFill>
                <a:effectLst/>
                <a:latin typeface="+mn-lt"/>
                <a:ea typeface="+mn-ea"/>
                <a:cs typeface="+mn-cs"/>
              </a:rPr>
              <a:t>vitality</a:t>
            </a:r>
            <a:r>
              <a:rPr lang="fr-FR" sz="1200" b="0" i="0" kern="1200" dirty="0">
                <a:solidFill>
                  <a:schemeClr val="tx1"/>
                </a:solidFill>
                <a:effectLst/>
                <a:latin typeface="+mn-lt"/>
                <a:ea typeface="+mn-ea"/>
                <a:cs typeface="+mn-cs"/>
              </a:rPr>
              <a:t>. </a:t>
            </a:r>
          </a:p>
          <a:p>
            <a:pPr marL="0" indent="0">
              <a:buFontTx/>
              <a:buNone/>
            </a:pPr>
            <a:endParaRPr lang="fr-FR" b="0" i="0" u="none" dirty="0">
              <a:solidFill>
                <a:srgbClr val="FF0000"/>
              </a:solidFill>
            </a:endParaRPr>
          </a:p>
          <a:p>
            <a:pPr marL="0" indent="0">
              <a:buFontTx/>
              <a:buNone/>
            </a:pPr>
            <a:endParaRPr lang="fr-FR" b="0" i="0" u="none" dirty="0">
              <a:solidFill>
                <a:srgbClr val="FF0000"/>
              </a:solidFill>
            </a:endParaRPr>
          </a:p>
          <a:p>
            <a:pPr marL="0" indent="0">
              <a:buFontTx/>
              <a:buNone/>
            </a:pPr>
            <a:endParaRPr lang="fr-FR" b="0" i="0" u="none" dirty="0">
              <a:solidFill>
                <a:srgbClr val="FF0000"/>
              </a:solidFill>
            </a:endParaRPr>
          </a:p>
          <a:p>
            <a:pPr marL="0" indent="0">
              <a:buFontTx/>
              <a:buNone/>
            </a:pPr>
            <a:endParaRPr lang="fr-FR" b="0" i="0" u="none" dirty="0">
              <a:solidFill>
                <a:srgbClr val="FF0000"/>
              </a:solidFill>
            </a:endParaRPr>
          </a:p>
          <a:p>
            <a:pPr marL="0" indent="0">
              <a:buFontTx/>
              <a:buNone/>
            </a:pPr>
            <a:endParaRPr lang="fr-FR" b="0" i="0" u="none" dirty="0">
              <a:solidFill>
                <a:srgbClr val="FF0000"/>
              </a:solidFill>
            </a:endParaRPr>
          </a:p>
          <a:p>
            <a:pPr marL="0" indent="0">
              <a:buFontTx/>
              <a:buNone/>
            </a:pPr>
            <a:endParaRPr lang="fr-FR" b="0" i="0" u="none" dirty="0">
              <a:solidFill>
                <a:srgbClr val="FF0000"/>
              </a:solidFill>
            </a:endParaRPr>
          </a:p>
          <a:p>
            <a:pPr marL="0" indent="0">
              <a:buFontTx/>
              <a:buNone/>
            </a:pPr>
            <a:endParaRPr lang="fr-FR" b="0" i="0" u="none" dirty="0">
              <a:solidFill>
                <a:srgbClr val="FF0000"/>
              </a:solidFill>
            </a:endParaRPr>
          </a:p>
          <a:p>
            <a:pPr marL="0" indent="0">
              <a:buFontTx/>
              <a:buNone/>
            </a:pPr>
            <a:endParaRPr lang="fr-FR" b="0" i="0" u="none" dirty="0">
              <a:solidFill>
                <a:srgbClr val="FF0000"/>
              </a:solidFill>
            </a:endParaRPr>
          </a:p>
          <a:p>
            <a:r>
              <a:rPr lang="fr-FR" altLang="fr-FR" sz="1200" dirty="0">
                <a:solidFill>
                  <a:srgbClr val="5F5F5F"/>
                </a:solidFill>
                <a:latin typeface="Optima Medium" pitchFamily="34" charset="0"/>
              </a:rPr>
              <a:t>The </a:t>
            </a:r>
            <a:r>
              <a:rPr lang="fr-FR" altLang="fr-FR" sz="1200" b="1" dirty="0">
                <a:solidFill>
                  <a:srgbClr val="5F5F5F"/>
                </a:solidFill>
                <a:latin typeface="Optima Medium" pitchFamily="34" charset="0"/>
              </a:rPr>
              <a:t>Common </a:t>
            </a:r>
            <a:r>
              <a:rPr lang="fr-FR" altLang="fr-FR" sz="1200" b="1" dirty="0" err="1">
                <a:solidFill>
                  <a:srgbClr val="5F5F5F"/>
                </a:solidFill>
                <a:latin typeface="Optima Medium" pitchFamily="34" charset="0"/>
              </a:rPr>
              <a:t>Myrtle</a:t>
            </a:r>
            <a:r>
              <a:rPr lang="fr-FR" altLang="fr-FR" sz="1200" b="1" dirty="0">
                <a:solidFill>
                  <a:srgbClr val="5F5F5F"/>
                </a:solidFill>
                <a:latin typeface="Optima Medium" pitchFamily="34" charset="0"/>
              </a:rPr>
              <a:t> </a:t>
            </a:r>
            <a:r>
              <a:rPr lang="fr-FR" altLang="fr-FR" sz="1200" dirty="0">
                <a:solidFill>
                  <a:srgbClr val="5F5F5F"/>
                </a:solidFill>
                <a:latin typeface="Optima Medium" pitchFamily="34" charset="0"/>
              </a:rPr>
              <a:t>(</a:t>
            </a:r>
            <a:r>
              <a:rPr lang="fr-FR" altLang="fr-FR" sz="1200" i="1" dirty="0" err="1">
                <a:solidFill>
                  <a:srgbClr val="5F5F5F"/>
                </a:solidFill>
                <a:latin typeface="Optima Medium" pitchFamily="34" charset="0"/>
              </a:rPr>
              <a:t>Myrtus</a:t>
            </a:r>
            <a:r>
              <a:rPr lang="fr-FR" altLang="fr-FR" sz="1200" i="1" dirty="0">
                <a:solidFill>
                  <a:srgbClr val="5F5F5F"/>
                </a:solidFill>
                <a:latin typeface="Optima Medium" pitchFamily="34" charset="0"/>
              </a:rPr>
              <a:t> </a:t>
            </a:r>
            <a:r>
              <a:rPr lang="fr-FR" altLang="fr-FR" sz="1200" i="1" dirty="0" err="1">
                <a:solidFill>
                  <a:srgbClr val="5F5F5F"/>
                </a:solidFill>
                <a:latin typeface="Optima Medium" pitchFamily="34" charset="0"/>
              </a:rPr>
              <a:t>communis</a:t>
            </a:r>
            <a:r>
              <a:rPr lang="fr-FR" altLang="fr-FR" sz="1200" dirty="0">
                <a:solidFill>
                  <a:srgbClr val="5F5F5F"/>
                </a:solidFill>
                <a:latin typeface="Optima Medium" pitchFamily="34" charset="0"/>
              </a:rPr>
              <a:t>) </a:t>
            </a:r>
            <a:r>
              <a:rPr lang="fr-FR" altLang="fr-FR" sz="1200" dirty="0" err="1">
                <a:solidFill>
                  <a:srgbClr val="5F5F5F"/>
                </a:solidFill>
                <a:latin typeface="Optima Medium" pitchFamily="34" charset="0"/>
              </a:rPr>
              <a:t>is</a:t>
            </a:r>
            <a:r>
              <a:rPr lang="fr-FR" altLang="fr-FR" sz="1200" dirty="0">
                <a:solidFill>
                  <a:srgbClr val="5F5F5F"/>
                </a:solidFill>
                <a:latin typeface="Optima Medium" pitchFamily="34" charset="0"/>
              </a:rPr>
              <a:t> a </a:t>
            </a:r>
            <a:r>
              <a:rPr lang="fr-FR" altLang="fr-FR" sz="1200" dirty="0" err="1">
                <a:solidFill>
                  <a:srgbClr val="5F5F5F"/>
                </a:solidFill>
                <a:latin typeface="Optima Medium" pitchFamily="34" charset="0"/>
              </a:rPr>
              <a:t>bushy</a:t>
            </a:r>
            <a:r>
              <a:rPr lang="fr-FR" altLang="fr-FR" sz="1200" dirty="0">
                <a:solidFill>
                  <a:srgbClr val="5F5F5F"/>
                </a:solidFill>
                <a:latin typeface="Optima Medium" pitchFamily="34" charset="0"/>
              </a:rPr>
              <a:t> </a:t>
            </a:r>
            <a:r>
              <a:rPr lang="fr-FR" altLang="fr-FR" sz="1200" dirty="0" err="1">
                <a:solidFill>
                  <a:srgbClr val="5F5F5F"/>
                </a:solidFill>
                <a:latin typeface="Optima Medium" pitchFamily="34" charset="0"/>
              </a:rPr>
              <a:t>shrub</a:t>
            </a:r>
            <a:r>
              <a:rPr lang="fr-FR" altLang="fr-FR" sz="1200" dirty="0">
                <a:solidFill>
                  <a:srgbClr val="5F5F5F"/>
                </a:solidFill>
                <a:latin typeface="Optima Medium" pitchFamily="34" charset="0"/>
              </a:rPr>
              <a:t> </a:t>
            </a:r>
            <a:r>
              <a:rPr lang="fr-FR" altLang="fr-FR" sz="1200" dirty="0" err="1">
                <a:solidFill>
                  <a:srgbClr val="5F5F5F"/>
                </a:solidFill>
                <a:latin typeface="Optima Medium" pitchFamily="34" charset="0"/>
              </a:rPr>
              <a:t>cultivated</a:t>
            </a:r>
            <a:r>
              <a:rPr lang="fr-FR" altLang="fr-FR" sz="1200" dirty="0">
                <a:solidFill>
                  <a:srgbClr val="5F5F5F"/>
                </a:solidFill>
                <a:latin typeface="Optima Medium" pitchFamily="34" charset="0"/>
              </a:rPr>
              <a:t> </a:t>
            </a:r>
            <a:r>
              <a:rPr lang="fr-FR" altLang="fr-FR" sz="1200" dirty="0" err="1">
                <a:solidFill>
                  <a:srgbClr val="5F5F5F"/>
                </a:solidFill>
                <a:latin typeface="Optima Medium" pitchFamily="34" charset="0"/>
              </a:rPr>
              <a:t>around</a:t>
            </a:r>
            <a:r>
              <a:rPr lang="fr-FR" altLang="fr-FR" sz="1200" dirty="0">
                <a:solidFill>
                  <a:srgbClr val="5F5F5F"/>
                </a:solidFill>
                <a:latin typeface="Optima Medium" pitchFamily="34" charset="0"/>
              </a:rPr>
              <a:t> the </a:t>
            </a:r>
            <a:r>
              <a:rPr lang="fr-FR" altLang="fr-FR" sz="1200" dirty="0" err="1">
                <a:solidFill>
                  <a:srgbClr val="5F5F5F"/>
                </a:solidFill>
                <a:latin typeface="Optima Medium" pitchFamily="34" charset="0"/>
              </a:rPr>
              <a:t>Mediterranean</a:t>
            </a:r>
            <a:r>
              <a:rPr lang="fr-FR" altLang="fr-FR" sz="1200" dirty="0">
                <a:solidFill>
                  <a:srgbClr val="5F5F5F"/>
                </a:solidFill>
                <a:latin typeface="Optima Medium" pitchFamily="34" charset="0"/>
              </a:rPr>
              <a:t> basin of about 3-4 </a:t>
            </a:r>
            <a:r>
              <a:rPr lang="fr-FR" altLang="fr-FR" sz="1200" dirty="0" err="1">
                <a:solidFill>
                  <a:srgbClr val="5F5F5F"/>
                </a:solidFill>
                <a:latin typeface="Optima Medium" pitchFamily="34" charset="0"/>
              </a:rPr>
              <a:t>meters</a:t>
            </a:r>
            <a:r>
              <a:rPr lang="fr-FR" altLang="fr-FR" sz="1200" dirty="0">
                <a:solidFill>
                  <a:srgbClr val="5F5F5F"/>
                </a:solidFill>
                <a:latin typeface="Optima Medium" pitchFamily="34" charset="0"/>
              </a:rPr>
              <a:t> in </a:t>
            </a:r>
            <a:r>
              <a:rPr lang="fr-FR" altLang="fr-FR" sz="1200" dirty="0" err="1">
                <a:solidFill>
                  <a:srgbClr val="5F5F5F"/>
                </a:solidFill>
                <a:latin typeface="Optima Medium" pitchFamily="34" charset="0"/>
              </a:rPr>
              <a:t>height</a:t>
            </a:r>
            <a:r>
              <a:rPr lang="fr-FR" altLang="fr-FR" sz="1200" dirty="0">
                <a:solidFill>
                  <a:srgbClr val="5F5F5F"/>
                </a:solidFill>
                <a:latin typeface="Optima Medium" pitchFamily="34" charset="0"/>
              </a:rPr>
              <a:t>. It </a:t>
            </a:r>
            <a:r>
              <a:rPr lang="fr-FR" altLang="fr-FR" sz="1200" dirty="0" err="1">
                <a:solidFill>
                  <a:srgbClr val="5F5F5F"/>
                </a:solidFill>
                <a:latin typeface="Optima Medium" pitchFamily="34" charset="0"/>
              </a:rPr>
              <a:t>is</a:t>
            </a:r>
            <a:r>
              <a:rPr lang="fr-FR" altLang="fr-FR" sz="1200" dirty="0">
                <a:solidFill>
                  <a:srgbClr val="5F5F5F"/>
                </a:solidFill>
                <a:latin typeface="Optima Medium" pitchFamily="34" charset="0"/>
              </a:rPr>
              <a:t> a </a:t>
            </a:r>
            <a:r>
              <a:rPr lang="fr-FR" altLang="fr-FR" sz="1200" dirty="0" err="1">
                <a:solidFill>
                  <a:srgbClr val="5F5F5F"/>
                </a:solidFill>
                <a:latin typeface="Optima Medium" pitchFamily="34" charset="0"/>
              </a:rPr>
              <a:t>very</a:t>
            </a:r>
            <a:r>
              <a:rPr lang="fr-FR" altLang="fr-FR" sz="1200" dirty="0">
                <a:solidFill>
                  <a:srgbClr val="5F5F5F"/>
                </a:solidFill>
                <a:latin typeface="Optima Medium" pitchFamily="34" charset="0"/>
              </a:rPr>
              <a:t> fragrant </a:t>
            </a:r>
            <a:r>
              <a:rPr lang="fr-FR" altLang="fr-FR" sz="1200" dirty="0" err="1">
                <a:solidFill>
                  <a:srgbClr val="5F5F5F"/>
                </a:solidFill>
                <a:latin typeface="Optima Medium" pitchFamily="34" charset="0"/>
              </a:rPr>
              <a:t>shrub</a:t>
            </a:r>
            <a:r>
              <a:rPr lang="fr-FR" altLang="fr-FR" sz="1200" dirty="0">
                <a:solidFill>
                  <a:srgbClr val="5F5F5F"/>
                </a:solidFill>
                <a:latin typeface="Optima Medium" pitchFamily="34" charset="0"/>
              </a:rPr>
              <a:t>, </a:t>
            </a:r>
            <a:r>
              <a:rPr lang="fr-FR" altLang="fr-FR" sz="1200" dirty="0" err="1">
                <a:solidFill>
                  <a:srgbClr val="5F5F5F"/>
                </a:solidFill>
                <a:latin typeface="Optima Medium" pitchFamily="34" charset="0"/>
              </a:rPr>
              <a:t>whether</a:t>
            </a:r>
            <a:r>
              <a:rPr lang="fr-FR" altLang="fr-FR" sz="1200" dirty="0">
                <a:solidFill>
                  <a:srgbClr val="5F5F5F"/>
                </a:solidFill>
                <a:latin typeface="Optima Medium" pitchFamily="34" charset="0"/>
              </a:rPr>
              <a:t> </a:t>
            </a:r>
            <a:r>
              <a:rPr lang="fr-FR" altLang="fr-FR" sz="1200" dirty="0" err="1">
                <a:solidFill>
                  <a:srgbClr val="5F5F5F"/>
                </a:solidFill>
                <a:latin typeface="Optima Medium" pitchFamily="34" charset="0"/>
              </a:rPr>
              <a:t>it</a:t>
            </a:r>
            <a:r>
              <a:rPr lang="fr-FR" altLang="fr-FR" sz="1200" dirty="0">
                <a:solidFill>
                  <a:srgbClr val="5F5F5F"/>
                </a:solidFill>
                <a:latin typeface="Optima Medium" pitchFamily="34" charset="0"/>
              </a:rPr>
              <a:t> </a:t>
            </a:r>
            <a:r>
              <a:rPr lang="fr-FR" altLang="fr-FR" sz="1200" dirty="0" err="1">
                <a:solidFill>
                  <a:srgbClr val="5F5F5F"/>
                </a:solidFill>
                <a:latin typeface="Optima Medium" pitchFamily="34" charset="0"/>
              </a:rPr>
              <a:t>is</a:t>
            </a:r>
            <a:r>
              <a:rPr lang="fr-FR" altLang="fr-FR" sz="1200" dirty="0">
                <a:solidFill>
                  <a:srgbClr val="5F5F5F"/>
                </a:solidFill>
                <a:latin typeface="Optima Medium" pitchFamily="34" charset="0"/>
              </a:rPr>
              <a:t> the </a:t>
            </a:r>
            <a:r>
              <a:rPr lang="fr-FR" altLang="fr-FR" sz="1200" dirty="0" err="1">
                <a:solidFill>
                  <a:srgbClr val="5F5F5F"/>
                </a:solidFill>
                <a:latin typeface="Optima Medium" pitchFamily="34" charset="0"/>
              </a:rPr>
              <a:t>leaves</a:t>
            </a:r>
            <a:r>
              <a:rPr lang="fr-FR" altLang="fr-FR" sz="1200" dirty="0">
                <a:solidFill>
                  <a:srgbClr val="5F5F5F"/>
                </a:solidFill>
                <a:latin typeface="Optima Medium" pitchFamily="34" charset="0"/>
              </a:rPr>
              <a:t>, the white </a:t>
            </a:r>
            <a:r>
              <a:rPr lang="fr-FR" altLang="fr-FR" sz="1200" dirty="0" err="1">
                <a:solidFill>
                  <a:srgbClr val="5F5F5F"/>
                </a:solidFill>
                <a:latin typeface="Optima Medium" pitchFamily="34" charset="0"/>
              </a:rPr>
              <a:t>flowers</a:t>
            </a:r>
            <a:r>
              <a:rPr lang="fr-FR" altLang="fr-FR" sz="1200" dirty="0">
                <a:solidFill>
                  <a:srgbClr val="5F5F5F"/>
                </a:solidFill>
                <a:latin typeface="Optima Medium" pitchFamily="34" charset="0"/>
              </a:rPr>
              <a:t>, or the </a:t>
            </a:r>
            <a:r>
              <a:rPr lang="fr-FR" altLang="fr-FR" sz="1200" dirty="0" err="1">
                <a:solidFill>
                  <a:srgbClr val="5F5F5F"/>
                </a:solidFill>
                <a:latin typeface="Optima Medium" pitchFamily="34" charset="0"/>
              </a:rPr>
              <a:t>small</a:t>
            </a:r>
            <a:r>
              <a:rPr lang="fr-FR" altLang="fr-FR" sz="1200" dirty="0">
                <a:solidFill>
                  <a:srgbClr val="5F5F5F"/>
                </a:solidFill>
                <a:latin typeface="Optima Medium" pitchFamily="34" charset="0"/>
              </a:rPr>
              <a:t> </a:t>
            </a:r>
            <a:r>
              <a:rPr lang="fr-FR" altLang="fr-FR" sz="1200" dirty="0" err="1">
                <a:solidFill>
                  <a:srgbClr val="5F5F5F"/>
                </a:solidFill>
                <a:latin typeface="Optima Medium" pitchFamily="34" charset="0"/>
              </a:rPr>
              <a:t>berries</a:t>
            </a:r>
            <a:r>
              <a:rPr lang="fr-FR" altLang="fr-FR" sz="1200" dirty="0">
                <a:solidFill>
                  <a:srgbClr val="5F5F5F"/>
                </a:solidFill>
                <a:latin typeface="Optima Medium" pitchFamily="34" charset="0"/>
              </a:rPr>
              <a:t>.</a:t>
            </a:r>
          </a:p>
          <a:p>
            <a:r>
              <a:rPr lang="fr-FR" altLang="fr-FR" sz="1200" dirty="0" err="1">
                <a:solidFill>
                  <a:srgbClr val="5F5F5F"/>
                </a:solidFill>
                <a:latin typeface="Optima Medium" pitchFamily="34" charset="0"/>
              </a:rPr>
              <a:t>Its</a:t>
            </a:r>
            <a:r>
              <a:rPr lang="fr-FR" altLang="fr-FR" sz="1200" dirty="0">
                <a:solidFill>
                  <a:srgbClr val="5F5F5F"/>
                </a:solidFill>
                <a:latin typeface="Optima Medium" pitchFamily="34" charset="0"/>
              </a:rPr>
              <a:t> </a:t>
            </a:r>
            <a:r>
              <a:rPr lang="fr-FR" altLang="fr-FR" sz="1200" dirty="0" err="1">
                <a:solidFill>
                  <a:srgbClr val="5F5F5F"/>
                </a:solidFill>
                <a:latin typeface="Optima Medium" pitchFamily="34" charset="0"/>
              </a:rPr>
              <a:t>leaves</a:t>
            </a:r>
            <a:r>
              <a:rPr lang="fr-FR" altLang="fr-FR" sz="1200" dirty="0">
                <a:solidFill>
                  <a:srgbClr val="5F5F5F"/>
                </a:solidFill>
                <a:latin typeface="Optima Medium" pitchFamily="34" charset="0"/>
              </a:rPr>
              <a:t> are </a:t>
            </a:r>
            <a:r>
              <a:rPr lang="fr-FR" altLang="fr-FR" sz="1200" dirty="0" err="1">
                <a:solidFill>
                  <a:srgbClr val="5F5F5F"/>
                </a:solidFill>
                <a:latin typeface="Optima Medium" pitchFamily="34" charset="0"/>
              </a:rPr>
              <a:t>small</a:t>
            </a:r>
            <a:r>
              <a:rPr lang="fr-FR" altLang="fr-FR" sz="1200" dirty="0">
                <a:solidFill>
                  <a:srgbClr val="5F5F5F"/>
                </a:solidFill>
                <a:latin typeface="Optima Medium" pitchFamily="34" charset="0"/>
              </a:rPr>
              <a:t> (2-5 cm long, </a:t>
            </a:r>
            <a:r>
              <a:rPr lang="fr-FR" altLang="fr-FR" sz="1200" dirty="0" err="1">
                <a:solidFill>
                  <a:srgbClr val="5F5F5F"/>
                </a:solidFill>
                <a:latin typeface="Optima Medium" pitchFamily="34" charset="0"/>
              </a:rPr>
              <a:t>oval</a:t>
            </a:r>
            <a:r>
              <a:rPr lang="fr-FR" altLang="fr-FR" sz="1200" dirty="0">
                <a:solidFill>
                  <a:srgbClr val="5F5F5F"/>
                </a:solidFill>
                <a:latin typeface="Optima Medium" pitchFamily="34" charset="0"/>
              </a:rPr>
              <a:t>, </a:t>
            </a:r>
            <a:r>
              <a:rPr lang="fr-FR" altLang="fr-FR" sz="1200" dirty="0" err="1">
                <a:solidFill>
                  <a:srgbClr val="5F5F5F"/>
                </a:solidFill>
                <a:latin typeface="Optima Medium" pitchFamily="34" charset="0"/>
              </a:rPr>
              <a:t>glazed</a:t>
            </a:r>
            <a:r>
              <a:rPr lang="fr-FR" altLang="fr-FR" sz="1200" dirty="0">
                <a:solidFill>
                  <a:srgbClr val="5F5F5F"/>
                </a:solidFill>
                <a:latin typeface="Optima Medium" pitchFamily="34" charset="0"/>
              </a:rPr>
              <a:t>, </a:t>
            </a:r>
            <a:r>
              <a:rPr lang="fr-FR" altLang="fr-FR" sz="1200" dirty="0" err="1">
                <a:solidFill>
                  <a:srgbClr val="5F5F5F"/>
                </a:solidFill>
                <a:latin typeface="Optima Medium" pitchFamily="34" charset="0"/>
              </a:rPr>
              <a:t>dark</a:t>
            </a:r>
            <a:r>
              <a:rPr lang="fr-FR" altLang="fr-FR" sz="1200" dirty="0">
                <a:solidFill>
                  <a:srgbClr val="5F5F5F"/>
                </a:solidFill>
                <a:latin typeface="Optima Medium" pitchFamily="34" charset="0"/>
              </a:rPr>
              <a:t> green) and persistent.</a:t>
            </a:r>
          </a:p>
          <a:p>
            <a:r>
              <a:rPr lang="fr-FR" altLang="fr-FR" sz="1200" dirty="0">
                <a:solidFill>
                  <a:srgbClr val="5F5F5F"/>
                </a:solidFill>
                <a:latin typeface="Optima Medium" pitchFamily="34" charset="0"/>
              </a:rPr>
              <a:t>The </a:t>
            </a:r>
            <a:r>
              <a:rPr lang="fr-FR" altLang="fr-FR" sz="1200" dirty="0" err="1">
                <a:solidFill>
                  <a:srgbClr val="5F5F5F"/>
                </a:solidFill>
                <a:latin typeface="Optima Medium" pitchFamily="34" charset="0"/>
              </a:rPr>
              <a:t>flowers</a:t>
            </a:r>
            <a:r>
              <a:rPr lang="fr-FR" altLang="fr-FR" sz="1200" dirty="0">
                <a:solidFill>
                  <a:srgbClr val="5F5F5F"/>
                </a:solidFill>
                <a:latin typeface="Optima Medium" pitchFamily="34" charset="0"/>
              </a:rPr>
              <a:t> of the </a:t>
            </a:r>
            <a:r>
              <a:rPr lang="fr-FR" altLang="fr-FR" sz="1200" dirty="0" err="1">
                <a:solidFill>
                  <a:srgbClr val="5F5F5F"/>
                </a:solidFill>
                <a:latin typeface="Optima Medium" pitchFamily="34" charset="0"/>
              </a:rPr>
              <a:t>myrtle</a:t>
            </a:r>
            <a:r>
              <a:rPr lang="fr-FR" altLang="fr-FR" sz="1200" dirty="0">
                <a:solidFill>
                  <a:srgbClr val="5F5F5F"/>
                </a:solidFill>
                <a:latin typeface="Optima Medium" pitchFamily="34" charset="0"/>
              </a:rPr>
              <a:t> are white, and </a:t>
            </a:r>
            <a:r>
              <a:rPr lang="fr-FR" altLang="fr-FR" sz="1200" dirty="0" err="1">
                <a:solidFill>
                  <a:srgbClr val="5F5F5F"/>
                </a:solidFill>
                <a:latin typeface="Optima Medium" pitchFamily="34" charset="0"/>
              </a:rPr>
              <a:t>appear</a:t>
            </a:r>
            <a:r>
              <a:rPr lang="fr-FR" altLang="fr-FR" sz="1200" dirty="0">
                <a:solidFill>
                  <a:srgbClr val="5F5F5F"/>
                </a:solidFill>
                <a:latin typeface="Optima Medium" pitchFamily="34" charset="0"/>
              </a:rPr>
              <a:t> in </a:t>
            </a:r>
            <a:r>
              <a:rPr lang="fr-FR" altLang="fr-FR" sz="1200" dirty="0" err="1">
                <a:solidFill>
                  <a:srgbClr val="5F5F5F"/>
                </a:solidFill>
                <a:latin typeface="Optima Medium" pitchFamily="34" charset="0"/>
              </a:rPr>
              <a:t>spring</a:t>
            </a:r>
            <a:r>
              <a:rPr lang="fr-FR" altLang="fr-FR" sz="1200" dirty="0">
                <a:solidFill>
                  <a:srgbClr val="5F5F5F"/>
                </a:solidFill>
                <a:latin typeface="Optima Medium" pitchFamily="34" charset="0"/>
              </a:rPr>
              <a:t>. </a:t>
            </a:r>
            <a:r>
              <a:rPr lang="fr-FR" altLang="fr-FR" sz="1200" dirty="0" err="1">
                <a:solidFill>
                  <a:srgbClr val="5F5F5F"/>
                </a:solidFill>
                <a:latin typeface="Optima Medium" pitchFamily="34" charset="0"/>
              </a:rPr>
              <a:t>They</a:t>
            </a:r>
            <a:r>
              <a:rPr lang="fr-FR" altLang="fr-FR" sz="1200" dirty="0">
                <a:solidFill>
                  <a:srgbClr val="5F5F5F"/>
                </a:solidFill>
                <a:latin typeface="Optima Medium" pitchFamily="34" charset="0"/>
              </a:rPr>
              <a:t> are </a:t>
            </a:r>
            <a:r>
              <a:rPr lang="fr-FR" altLang="fr-FR" sz="1200" dirty="0" err="1">
                <a:solidFill>
                  <a:srgbClr val="5F5F5F"/>
                </a:solidFill>
                <a:latin typeface="Optima Medium" pitchFamily="34" charset="0"/>
              </a:rPr>
              <a:t>very</a:t>
            </a:r>
            <a:r>
              <a:rPr lang="fr-FR" altLang="fr-FR" sz="1200" dirty="0">
                <a:solidFill>
                  <a:srgbClr val="5F5F5F"/>
                </a:solidFill>
                <a:latin typeface="Optima Medium" pitchFamily="34" charset="0"/>
              </a:rPr>
              <a:t> fragrant.</a:t>
            </a:r>
          </a:p>
          <a:p>
            <a:r>
              <a:rPr lang="fr-FR" altLang="fr-FR" sz="1200" dirty="0">
                <a:solidFill>
                  <a:srgbClr val="5F5F5F"/>
                </a:solidFill>
                <a:latin typeface="Optima Medium" pitchFamily="34" charset="0"/>
              </a:rPr>
              <a:t>The fruits are </a:t>
            </a:r>
            <a:r>
              <a:rPr lang="fr-FR" altLang="fr-FR" sz="1200" dirty="0" err="1">
                <a:solidFill>
                  <a:srgbClr val="5F5F5F"/>
                </a:solidFill>
                <a:latin typeface="Optima Medium" pitchFamily="34" charset="0"/>
              </a:rPr>
              <a:t>ellipsoidal</a:t>
            </a:r>
            <a:r>
              <a:rPr lang="fr-FR" altLang="fr-FR" sz="1200" dirty="0">
                <a:solidFill>
                  <a:srgbClr val="5F5F5F"/>
                </a:solidFill>
                <a:latin typeface="Optima Medium" pitchFamily="34" charset="0"/>
              </a:rPr>
              <a:t> oblong </a:t>
            </a:r>
            <a:r>
              <a:rPr lang="fr-FR" altLang="fr-FR" sz="1200" dirty="0" err="1">
                <a:solidFill>
                  <a:srgbClr val="5F5F5F"/>
                </a:solidFill>
                <a:latin typeface="Optima Medium" pitchFamily="34" charset="0"/>
              </a:rPr>
              <a:t>berries</a:t>
            </a:r>
            <a:r>
              <a:rPr lang="fr-FR" altLang="fr-FR" sz="1200" dirty="0">
                <a:solidFill>
                  <a:srgbClr val="5F5F5F"/>
                </a:solidFill>
                <a:latin typeface="Optima Medium" pitchFamily="34" charset="0"/>
              </a:rPr>
              <a:t>, </a:t>
            </a:r>
            <a:r>
              <a:rPr lang="fr-FR" altLang="fr-FR" sz="1200" dirty="0" err="1">
                <a:solidFill>
                  <a:srgbClr val="5F5F5F"/>
                </a:solidFill>
                <a:latin typeface="Optima Medium" pitchFamily="34" charset="0"/>
              </a:rPr>
              <a:t>purple</a:t>
            </a:r>
            <a:r>
              <a:rPr lang="fr-FR" altLang="fr-FR" sz="1200" dirty="0">
                <a:solidFill>
                  <a:srgbClr val="5F5F5F"/>
                </a:solidFill>
                <a:latin typeface="Optima Medium" pitchFamily="34" charset="0"/>
              </a:rPr>
              <a:t>-black in </a:t>
            </a:r>
            <a:r>
              <a:rPr lang="fr-FR" altLang="fr-FR" sz="1200" dirty="0" err="1">
                <a:solidFill>
                  <a:srgbClr val="5F5F5F"/>
                </a:solidFill>
                <a:latin typeface="Optima Medium" pitchFamily="34" charset="0"/>
              </a:rPr>
              <a:t>color</a:t>
            </a:r>
            <a:r>
              <a:rPr lang="fr-FR" altLang="fr-FR" sz="1200" dirty="0">
                <a:solidFill>
                  <a:srgbClr val="5F5F5F"/>
                </a:solidFill>
                <a:latin typeface="Optima Medium" pitchFamily="34" charset="0"/>
              </a:rPr>
              <a:t>, 1/2 to 1 cm in </a:t>
            </a:r>
            <a:r>
              <a:rPr lang="fr-FR" altLang="fr-FR" sz="1200" dirty="0" err="1">
                <a:solidFill>
                  <a:srgbClr val="5F5F5F"/>
                </a:solidFill>
                <a:latin typeface="Optima Medium" pitchFamily="34" charset="0"/>
              </a:rPr>
              <a:t>diameter</a:t>
            </a:r>
            <a:r>
              <a:rPr lang="fr-FR" altLang="fr-FR" sz="1200" dirty="0">
                <a:solidFill>
                  <a:srgbClr val="5F5F5F"/>
                </a:solidFill>
                <a:latin typeface="Optima Medium" pitchFamily="34" charset="0"/>
              </a:rPr>
              <a:t>. </a:t>
            </a:r>
            <a:r>
              <a:rPr lang="fr-FR" altLang="fr-FR" sz="1200" b="1" dirty="0">
                <a:solidFill>
                  <a:srgbClr val="5F5F5F"/>
                </a:solidFill>
                <a:latin typeface="Optima Medium" pitchFamily="34" charset="0"/>
              </a:rPr>
              <a:t>The </a:t>
            </a:r>
            <a:r>
              <a:rPr lang="fr-FR" altLang="fr-FR" sz="1200" b="1" dirty="0" err="1">
                <a:solidFill>
                  <a:srgbClr val="5F5F5F"/>
                </a:solidFill>
                <a:latin typeface="Optima Medium" pitchFamily="34" charset="0"/>
              </a:rPr>
              <a:t>organic</a:t>
            </a:r>
            <a:r>
              <a:rPr lang="fr-FR" altLang="fr-FR" sz="1200" b="1" dirty="0">
                <a:solidFill>
                  <a:srgbClr val="5F5F5F"/>
                </a:solidFill>
                <a:latin typeface="Optima Medium" pitchFamily="34" charset="0"/>
              </a:rPr>
              <a:t> </a:t>
            </a:r>
            <a:r>
              <a:rPr lang="fr-FR" altLang="fr-FR" sz="1200" b="1" dirty="0" err="1">
                <a:solidFill>
                  <a:srgbClr val="5F5F5F"/>
                </a:solidFill>
                <a:latin typeface="Optima Medium" pitchFamily="34" charset="0"/>
              </a:rPr>
              <a:t>myrtle</a:t>
            </a:r>
            <a:r>
              <a:rPr lang="fr-FR" altLang="fr-FR" sz="1200" b="1" dirty="0">
                <a:solidFill>
                  <a:srgbClr val="5F5F5F"/>
                </a:solidFill>
                <a:latin typeface="Optima Medium" pitchFamily="34" charset="0"/>
              </a:rPr>
              <a:t> </a:t>
            </a:r>
            <a:r>
              <a:rPr lang="fr-FR" altLang="fr-FR" sz="1200" b="1" dirty="0" err="1">
                <a:solidFill>
                  <a:srgbClr val="5F5F5F"/>
                </a:solidFill>
                <a:latin typeface="Optima Medium" pitchFamily="34" charset="0"/>
              </a:rPr>
              <a:t>extract</a:t>
            </a:r>
            <a:r>
              <a:rPr lang="fr-FR" altLang="fr-FR" sz="1200" b="1" dirty="0">
                <a:solidFill>
                  <a:srgbClr val="5F5F5F"/>
                </a:solidFill>
                <a:latin typeface="Optima Medium" pitchFamily="34" charset="0"/>
              </a:rPr>
              <a:t> </a:t>
            </a:r>
            <a:r>
              <a:rPr lang="fr-FR" altLang="fr-FR" sz="1200" b="1" dirty="0" err="1">
                <a:solidFill>
                  <a:srgbClr val="5F5F5F"/>
                </a:solidFill>
                <a:latin typeface="Optima Medium" pitchFamily="34" charset="0"/>
              </a:rPr>
              <a:t>used</a:t>
            </a:r>
            <a:r>
              <a:rPr lang="fr-FR" altLang="fr-FR" sz="1200" b="1" dirty="0">
                <a:solidFill>
                  <a:srgbClr val="5F5F5F"/>
                </a:solidFill>
                <a:latin typeface="Optima Medium" pitchFamily="34" charset="0"/>
              </a:rPr>
              <a:t> in VITAL DEFENSE </a:t>
            </a:r>
            <a:r>
              <a:rPr lang="fr-FR" altLang="fr-FR" sz="1200" b="1" dirty="0" err="1">
                <a:solidFill>
                  <a:srgbClr val="5F5F5F"/>
                </a:solidFill>
                <a:latin typeface="Optima Medium" pitchFamily="34" charset="0"/>
              </a:rPr>
              <a:t>comes</a:t>
            </a:r>
            <a:r>
              <a:rPr lang="fr-FR" altLang="fr-FR" sz="1200" b="1" dirty="0">
                <a:solidFill>
                  <a:srgbClr val="5F5F5F"/>
                </a:solidFill>
                <a:latin typeface="Optima Medium" pitchFamily="34" charset="0"/>
              </a:rPr>
              <a:t> </a:t>
            </a:r>
            <a:r>
              <a:rPr lang="fr-FR" altLang="fr-FR" sz="1200" b="1" dirty="0" err="1">
                <a:solidFill>
                  <a:srgbClr val="5F5F5F"/>
                </a:solidFill>
                <a:latin typeface="Optima Medium" pitchFamily="34" charset="0"/>
              </a:rPr>
              <a:t>from</a:t>
            </a:r>
            <a:r>
              <a:rPr lang="fr-FR" altLang="fr-FR" sz="1200" b="1" dirty="0">
                <a:solidFill>
                  <a:srgbClr val="5F5F5F"/>
                </a:solidFill>
                <a:latin typeface="Optima Medium" pitchFamily="34" charset="0"/>
              </a:rPr>
              <a:t> the </a:t>
            </a:r>
            <a:r>
              <a:rPr lang="fr-FR" altLang="fr-FR" sz="1200" b="1" dirty="0" err="1">
                <a:solidFill>
                  <a:srgbClr val="5F5F5F"/>
                </a:solidFill>
                <a:latin typeface="Optima Medium" pitchFamily="34" charset="0"/>
              </a:rPr>
              <a:t>leaf</a:t>
            </a:r>
            <a:r>
              <a:rPr lang="fr-FR" altLang="fr-FR" sz="1200" b="1" dirty="0">
                <a:solidFill>
                  <a:srgbClr val="5F5F5F"/>
                </a:solidFill>
                <a:latin typeface="Optima Medium" pitchFamily="34" charset="0"/>
              </a:rPr>
              <a:t>. </a:t>
            </a:r>
          </a:p>
          <a:p>
            <a:endParaRPr lang="fr-FR" altLang="fr-FR" sz="1200" b="1" dirty="0">
              <a:solidFill>
                <a:srgbClr val="5F5F5F"/>
              </a:solidFill>
              <a:latin typeface="Optima Medium" pitchFamily="34" charset="0"/>
            </a:endParaRPr>
          </a:p>
          <a:p>
            <a:endParaRPr lang="fr-FR" altLang="fr-FR" sz="1200" b="1" dirty="0">
              <a:solidFill>
                <a:srgbClr val="5F5F5F"/>
              </a:solidFill>
              <a:latin typeface="Optima Medium" pitchFamily="34" charset="0"/>
            </a:endParaRPr>
          </a:p>
          <a:p>
            <a:r>
              <a:rPr lang="fr-FR" altLang="ja-JP" sz="1200" dirty="0">
                <a:solidFill>
                  <a:srgbClr val="5F5F5F"/>
                </a:solidFill>
                <a:latin typeface="Optima Medium" pitchFamily="34" charset="0"/>
                <a:ea typeface="MS PGothic" panose="020B0600070205080204" pitchFamily="34" charset="-128"/>
              </a:rPr>
              <a:t>The </a:t>
            </a:r>
            <a:r>
              <a:rPr lang="fr-FR" altLang="ja-JP" sz="1200" b="1" dirty="0">
                <a:solidFill>
                  <a:srgbClr val="5F5F5F"/>
                </a:solidFill>
                <a:latin typeface="Optima Medium" pitchFamily="34" charset="0"/>
                <a:ea typeface="MS PGothic" panose="020B0600070205080204" pitchFamily="34" charset="-128"/>
              </a:rPr>
              <a:t>Moringa </a:t>
            </a:r>
            <a:r>
              <a:rPr lang="fr-FR" altLang="ja-JP" sz="1200" b="1" dirty="0" err="1">
                <a:solidFill>
                  <a:srgbClr val="5F5F5F"/>
                </a:solidFill>
                <a:latin typeface="Optima Medium" pitchFamily="34" charset="0"/>
                <a:ea typeface="MS PGothic" panose="020B0600070205080204" pitchFamily="34" charset="-128"/>
              </a:rPr>
              <a:t>oleifera</a:t>
            </a:r>
            <a:r>
              <a:rPr lang="fr-FR" altLang="ja-JP" sz="1200" b="1" dirty="0">
                <a:solidFill>
                  <a:srgbClr val="5F5F5F"/>
                </a:solidFill>
                <a:latin typeface="Optima Medium" pitchFamily="34" charset="0"/>
                <a:ea typeface="MS PGothic" panose="020B0600070205080204" pitchFamily="34" charset="-128"/>
              </a:rPr>
              <a:t> </a:t>
            </a:r>
            <a:r>
              <a:rPr lang="fr-FR" altLang="ja-JP" sz="1200" b="1" dirty="0" err="1">
                <a:solidFill>
                  <a:srgbClr val="5F5F5F"/>
                </a:solidFill>
                <a:latin typeface="Optima Medium" pitchFamily="34" charset="0"/>
                <a:ea typeface="MS PGothic" panose="020B0600070205080204" pitchFamily="34" charset="-128"/>
              </a:rPr>
              <a:t>is</a:t>
            </a:r>
            <a:r>
              <a:rPr lang="fr-FR" altLang="ja-JP" sz="1200" b="1" dirty="0">
                <a:solidFill>
                  <a:srgbClr val="5F5F5F"/>
                </a:solidFill>
                <a:latin typeface="Optima Medium" pitchFamily="34" charset="0"/>
                <a:ea typeface="MS PGothic" panose="020B0600070205080204" pitchFamily="34" charset="-128"/>
              </a:rPr>
              <a:t> an </a:t>
            </a:r>
            <a:r>
              <a:rPr lang="fr-FR" altLang="ja-JP" sz="1200" dirty="0" err="1">
                <a:solidFill>
                  <a:srgbClr val="5F5F5F"/>
                </a:solidFill>
                <a:latin typeface="Optima Medium" pitchFamily="34" charset="0"/>
                <a:ea typeface="MS PGothic" panose="020B0600070205080204" pitchFamily="34" charset="-128"/>
              </a:rPr>
              <a:t>exotic</a:t>
            </a:r>
            <a:r>
              <a:rPr lang="fr-FR" altLang="ja-JP" sz="1200" dirty="0">
                <a:solidFill>
                  <a:srgbClr val="5F5F5F"/>
                </a:solidFill>
                <a:latin typeface="Optima Medium" pitchFamily="34" charset="0"/>
                <a:ea typeface="MS PGothic" panose="020B0600070205080204" pitchFamily="34" charset="-128"/>
              </a:rPr>
              <a:t> </a:t>
            </a:r>
            <a:r>
              <a:rPr lang="fr-FR" altLang="ja-JP" sz="1200" dirty="0" err="1">
                <a:solidFill>
                  <a:srgbClr val="5F5F5F"/>
                </a:solidFill>
                <a:latin typeface="Optima Medium" pitchFamily="34" charset="0"/>
                <a:ea typeface="MS PGothic" panose="020B0600070205080204" pitchFamily="34" charset="-128"/>
              </a:rPr>
              <a:t>tree</a:t>
            </a:r>
            <a:r>
              <a:rPr lang="fr-FR" altLang="ja-JP" sz="1200" dirty="0">
                <a:solidFill>
                  <a:srgbClr val="5F5F5F"/>
                </a:solidFill>
                <a:latin typeface="Optima Medium" pitchFamily="34" charset="0"/>
                <a:ea typeface="MS PGothic" panose="020B0600070205080204" pitchFamily="34" charset="-128"/>
              </a:rPr>
              <a:t> </a:t>
            </a:r>
            <a:r>
              <a:rPr lang="fr-FR" altLang="ja-JP" sz="1200" dirty="0" err="1">
                <a:solidFill>
                  <a:srgbClr val="5F5F5F"/>
                </a:solidFill>
                <a:latin typeface="Optima Medium" pitchFamily="34" charset="0"/>
                <a:ea typeface="MS PGothic" panose="020B0600070205080204" pitchFamily="34" charset="-128"/>
              </a:rPr>
              <a:t>that</a:t>
            </a:r>
            <a:r>
              <a:rPr lang="fr-FR" altLang="ja-JP" sz="1200" dirty="0">
                <a:solidFill>
                  <a:srgbClr val="5F5F5F"/>
                </a:solidFill>
                <a:latin typeface="Optima Medium" pitchFamily="34" charset="0"/>
                <a:ea typeface="MS PGothic" panose="020B0600070205080204" pitchFamily="34" charset="-128"/>
              </a:rPr>
              <a:t> </a:t>
            </a:r>
            <a:r>
              <a:rPr lang="fr-FR" altLang="ja-JP" sz="1200" dirty="0" err="1">
                <a:solidFill>
                  <a:srgbClr val="5F5F5F"/>
                </a:solidFill>
                <a:latin typeface="Optima Medium" pitchFamily="34" charset="0"/>
                <a:ea typeface="MS PGothic" panose="020B0600070205080204" pitchFamily="34" charset="-128"/>
              </a:rPr>
              <a:t>reaches</a:t>
            </a:r>
            <a:r>
              <a:rPr lang="fr-FR" altLang="ja-JP" sz="1200" dirty="0">
                <a:solidFill>
                  <a:srgbClr val="5F5F5F"/>
                </a:solidFill>
                <a:latin typeface="Optima Medium" pitchFamily="34" charset="0"/>
                <a:ea typeface="MS PGothic" panose="020B0600070205080204" pitchFamily="34" charset="-128"/>
              </a:rPr>
              <a:t> </a:t>
            </a:r>
            <a:r>
              <a:rPr lang="fr-FR" altLang="ja-JP" sz="1200" dirty="0" err="1">
                <a:solidFill>
                  <a:srgbClr val="5F5F5F"/>
                </a:solidFill>
                <a:latin typeface="Optima Medium" pitchFamily="34" charset="0"/>
                <a:ea typeface="MS PGothic" panose="020B0600070205080204" pitchFamily="34" charset="-128"/>
              </a:rPr>
              <a:t>between</a:t>
            </a:r>
            <a:r>
              <a:rPr lang="fr-FR" altLang="ja-JP" sz="1200" dirty="0">
                <a:solidFill>
                  <a:srgbClr val="5F5F5F"/>
                </a:solidFill>
                <a:latin typeface="Optima Medium" pitchFamily="34" charset="0"/>
                <a:ea typeface="MS PGothic" panose="020B0600070205080204" pitchFamily="34" charset="-128"/>
              </a:rPr>
              <a:t> 5-10 m in </a:t>
            </a:r>
            <a:r>
              <a:rPr lang="fr-FR" altLang="ja-JP" sz="1200" dirty="0" err="1">
                <a:solidFill>
                  <a:srgbClr val="5F5F5F"/>
                </a:solidFill>
                <a:latin typeface="Optima Medium" pitchFamily="34" charset="0"/>
                <a:ea typeface="MS PGothic" panose="020B0600070205080204" pitchFamily="34" charset="-128"/>
              </a:rPr>
              <a:t>height</a:t>
            </a:r>
            <a:r>
              <a:rPr lang="fr-FR" altLang="ja-JP" sz="1200" dirty="0">
                <a:solidFill>
                  <a:srgbClr val="5F5F5F"/>
                </a:solidFill>
                <a:latin typeface="Optima Medium" pitchFamily="34" charset="0"/>
                <a:ea typeface="MS PGothic" panose="020B0600070205080204" pitchFamily="34" charset="-128"/>
              </a:rPr>
              <a:t>, </a:t>
            </a:r>
            <a:r>
              <a:rPr lang="fr-FR" altLang="ja-JP" sz="1200" dirty="0" err="1">
                <a:solidFill>
                  <a:srgbClr val="5F5F5F"/>
                </a:solidFill>
                <a:latin typeface="Optima Medium" pitchFamily="34" charset="0"/>
                <a:ea typeface="MS PGothic" panose="020B0600070205080204" pitchFamily="34" charset="-128"/>
              </a:rPr>
              <a:t>also</a:t>
            </a:r>
            <a:r>
              <a:rPr lang="fr-FR" altLang="ja-JP" sz="1200" dirty="0">
                <a:solidFill>
                  <a:srgbClr val="5F5F5F"/>
                </a:solidFill>
                <a:latin typeface="Optima Medium" pitchFamily="34" charset="0"/>
                <a:ea typeface="MS PGothic" panose="020B0600070205080204" pitchFamily="34" charset="-128"/>
              </a:rPr>
              <a:t> </a:t>
            </a:r>
            <a:r>
              <a:rPr lang="fr-FR" altLang="ja-JP" sz="1200" dirty="0" err="1">
                <a:solidFill>
                  <a:srgbClr val="5F5F5F"/>
                </a:solidFill>
                <a:latin typeface="Optima Medium" pitchFamily="34" charset="0"/>
                <a:ea typeface="MS PGothic" panose="020B0600070205080204" pitchFamily="34" charset="-128"/>
              </a:rPr>
              <a:t>called</a:t>
            </a:r>
            <a:r>
              <a:rPr lang="fr-FR" altLang="ja-JP" sz="1200" dirty="0">
                <a:solidFill>
                  <a:srgbClr val="5F5F5F"/>
                </a:solidFill>
                <a:latin typeface="Optima Medium" pitchFamily="34" charset="0"/>
                <a:ea typeface="MS PGothic" panose="020B0600070205080204" pitchFamily="34" charset="-128"/>
              </a:rPr>
              <a:t> in </a:t>
            </a:r>
            <a:r>
              <a:rPr lang="fr-FR" altLang="ja-JP" sz="1200" dirty="0" err="1">
                <a:solidFill>
                  <a:srgbClr val="5F5F5F"/>
                </a:solidFill>
                <a:latin typeface="Optima Medium" pitchFamily="34" charset="0"/>
                <a:ea typeface="MS PGothic" panose="020B0600070205080204" pitchFamily="34" charset="-128"/>
              </a:rPr>
              <a:t>Africa</a:t>
            </a:r>
            <a:r>
              <a:rPr lang="fr-FR" altLang="ja-JP" sz="1200" dirty="0">
                <a:solidFill>
                  <a:srgbClr val="5F5F5F"/>
                </a:solidFill>
                <a:latin typeface="Optima Medium" pitchFamily="34" charset="0"/>
                <a:ea typeface="MS PGothic" panose="020B0600070205080204" pitchFamily="34" charset="-128"/>
              </a:rPr>
              <a:t> "</a:t>
            </a:r>
            <a:r>
              <a:rPr lang="fr-FR" altLang="ja-JP" sz="1200" dirty="0" err="1">
                <a:solidFill>
                  <a:srgbClr val="5F5F5F"/>
                </a:solidFill>
                <a:latin typeface="Optima Medium" pitchFamily="34" charset="0"/>
                <a:ea typeface="MS PGothic" panose="020B0600070205080204" pitchFamily="34" charset="-128"/>
              </a:rPr>
              <a:t>Nebeday</a:t>
            </a:r>
            <a:r>
              <a:rPr lang="fr-FR" altLang="ja-JP" sz="1200" dirty="0">
                <a:solidFill>
                  <a:srgbClr val="5F5F5F"/>
                </a:solidFill>
                <a:latin typeface="Optima Medium" pitchFamily="34" charset="0"/>
                <a:ea typeface="MS PGothic" panose="020B0600070205080204" pitchFamily="34" charset="-128"/>
              </a:rPr>
              <a:t>", the </a:t>
            </a:r>
            <a:r>
              <a:rPr lang="fr-FR" altLang="ja-JP" sz="1200" dirty="0" err="1">
                <a:solidFill>
                  <a:srgbClr val="5F5F5F"/>
                </a:solidFill>
                <a:latin typeface="Optima Medium" pitchFamily="34" charset="0"/>
                <a:ea typeface="MS PGothic" panose="020B0600070205080204" pitchFamily="34" charset="-128"/>
              </a:rPr>
              <a:t>tree</a:t>
            </a:r>
            <a:r>
              <a:rPr lang="fr-FR" altLang="ja-JP" sz="1200" dirty="0">
                <a:solidFill>
                  <a:srgbClr val="5F5F5F"/>
                </a:solidFill>
                <a:latin typeface="Optima Medium" pitchFamily="34" charset="0"/>
                <a:ea typeface="MS PGothic" panose="020B0600070205080204" pitchFamily="34" charset="-128"/>
              </a:rPr>
              <a:t> </a:t>
            </a:r>
            <a:r>
              <a:rPr lang="fr-FR" altLang="ja-JP" sz="1200" dirty="0" err="1">
                <a:solidFill>
                  <a:srgbClr val="5F5F5F"/>
                </a:solidFill>
                <a:latin typeface="Optima Medium" pitchFamily="34" charset="0"/>
                <a:ea typeface="MS PGothic" panose="020B0600070205080204" pitchFamily="34" charset="-128"/>
              </a:rPr>
              <a:t>that</a:t>
            </a:r>
            <a:r>
              <a:rPr lang="fr-FR" altLang="ja-JP" sz="1200" dirty="0">
                <a:solidFill>
                  <a:srgbClr val="5F5F5F"/>
                </a:solidFill>
                <a:latin typeface="Optima Medium" pitchFamily="34" charset="0"/>
                <a:ea typeface="MS PGothic" panose="020B0600070205080204" pitchFamily="34" charset="-128"/>
              </a:rPr>
              <a:t> </a:t>
            </a:r>
            <a:r>
              <a:rPr lang="fr-FR" altLang="ja-JP" sz="1200" dirty="0" err="1">
                <a:solidFill>
                  <a:srgbClr val="5F5F5F"/>
                </a:solidFill>
                <a:latin typeface="Optima Medium" pitchFamily="34" charset="0"/>
                <a:ea typeface="MS PGothic" panose="020B0600070205080204" pitchFamily="34" charset="-128"/>
              </a:rPr>
              <a:t>never</a:t>
            </a:r>
            <a:r>
              <a:rPr lang="fr-FR" altLang="ja-JP" sz="1200" dirty="0">
                <a:solidFill>
                  <a:srgbClr val="5F5F5F"/>
                </a:solidFill>
                <a:latin typeface="Optima Medium" pitchFamily="34" charset="0"/>
                <a:ea typeface="MS PGothic" panose="020B0600070205080204" pitchFamily="34" charset="-128"/>
              </a:rPr>
              <a:t> dies.</a:t>
            </a:r>
          </a:p>
          <a:p>
            <a:r>
              <a:rPr lang="fr-FR" altLang="ja-JP" sz="1200" dirty="0">
                <a:solidFill>
                  <a:srgbClr val="5F5F5F"/>
                </a:solidFill>
                <a:latin typeface="Optima Medium" pitchFamily="34" charset="0"/>
                <a:ea typeface="MS PGothic" panose="020B0600070205080204" pitchFamily="34" charset="-128"/>
              </a:rPr>
              <a:t>Native to </a:t>
            </a:r>
            <a:r>
              <a:rPr lang="fr-FR" altLang="ja-JP" sz="1200" dirty="0" err="1">
                <a:solidFill>
                  <a:srgbClr val="5F5F5F"/>
                </a:solidFill>
                <a:latin typeface="Optima Medium" pitchFamily="34" charset="0"/>
                <a:ea typeface="MS PGothic" panose="020B0600070205080204" pitchFamily="34" charset="-128"/>
              </a:rPr>
              <a:t>India</a:t>
            </a:r>
            <a:r>
              <a:rPr lang="fr-FR" altLang="ja-JP" sz="1200" dirty="0">
                <a:solidFill>
                  <a:srgbClr val="5F5F5F"/>
                </a:solidFill>
                <a:latin typeface="Optima Medium" pitchFamily="34" charset="0"/>
                <a:ea typeface="MS PGothic" panose="020B0600070205080204" pitchFamily="34" charset="-128"/>
              </a:rPr>
              <a:t>, </a:t>
            </a:r>
            <a:r>
              <a:rPr lang="fr-FR" altLang="ja-JP" sz="1200" dirty="0" err="1">
                <a:solidFill>
                  <a:srgbClr val="5F5F5F"/>
                </a:solidFill>
                <a:latin typeface="Optima Medium" pitchFamily="34" charset="0"/>
                <a:ea typeface="MS PGothic" panose="020B0600070205080204" pitchFamily="34" charset="-128"/>
              </a:rPr>
              <a:t>it</a:t>
            </a:r>
            <a:r>
              <a:rPr lang="fr-FR" altLang="ja-JP" sz="1200" dirty="0">
                <a:solidFill>
                  <a:srgbClr val="5F5F5F"/>
                </a:solidFill>
                <a:latin typeface="Optima Medium" pitchFamily="34" charset="0"/>
                <a:ea typeface="MS PGothic" panose="020B0600070205080204" pitchFamily="34" charset="-128"/>
              </a:rPr>
              <a:t> </a:t>
            </a:r>
            <a:r>
              <a:rPr lang="fr-FR" altLang="ja-JP" sz="1200" dirty="0" err="1">
                <a:solidFill>
                  <a:srgbClr val="5F5F5F"/>
                </a:solidFill>
                <a:latin typeface="Optima Medium" pitchFamily="34" charset="0"/>
                <a:ea typeface="MS PGothic" panose="020B0600070205080204" pitchFamily="34" charset="-128"/>
              </a:rPr>
              <a:t>grows</a:t>
            </a:r>
            <a:r>
              <a:rPr lang="fr-FR" altLang="ja-JP" sz="1200" dirty="0">
                <a:solidFill>
                  <a:srgbClr val="5F5F5F"/>
                </a:solidFill>
                <a:latin typeface="Optima Medium" pitchFamily="34" charset="0"/>
                <a:ea typeface="MS PGothic" panose="020B0600070205080204" pitchFamily="34" charset="-128"/>
              </a:rPr>
              <a:t> in tropical and subtropical </a:t>
            </a:r>
            <a:r>
              <a:rPr lang="fr-FR" altLang="ja-JP" sz="1200" dirty="0" err="1">
                <a:solidFill>
                  <a:srgbClr val="5F5F5F"/>
                </a:solidFill>
                <a:latin typeface="Optima Medium" pitchFamily="34" charset="0"/>
                <a:ea typeface="MS PGothic" panose="020B0600070205080204" pitchFamily="34" charset="-128"/>
              </a:rPr>
              <a:t>regions</a:t>
            </a:r>
            <a:r>
              <a:rPr lang="fr-FR" altLang="ja-JP" sz="1200" dirty="0">
                <a:solidFill>
                  <a:srgbClr val="5F5F5F"/>
                </a:solidFill>
                <a:latin typeface="Optima Medium" pitchFamily="34" charset="0"/>
                <a:ea typeface="MS PGothic" panose="020B0600070205080204" pitchFamily="34" charset="-128"/>
              </a:rPr>
              <a:t> in </a:t>
            </a:r>
            <a:r>
              <a:rPr lang="fr-FR" altLang="ja-JP" sz="1200" dirty="0" err="1">
                <a:solidFill>
                  <a:srgbClr val="5F5F5F"/>
                </a:solidFill>
                <a:latin typeface="Optima Medium" pitchFamily="34" charset="0"/>
                <a:ea typeface="MS PGothic" panose="020B0600070205080204" pitchFamily="34" charset="-128"/>
              </a:rPr>
              <a:t>Africa</a:t>
            </a:r>
            <a:r>
              <a:rPr lang="fr-FR" altLang="ja-JP" sz="1200" dirty="0">
                <a:solidFill>
                  <a:srgbClr val="5F5F5F"/>
                </a:solidFill>
                <a:latin typeface="Optima Medium" pitchFamily="34" charset="0"/>
                <a:ea typeface="MS PGothic" panose="020B0600070205080204" pitchFamily="34" charset="-128"/>
              </a:rPr>
              <a:t> and Asia. </a:t>
            </a:r>
            <a:r>
              <a:rPr lang="fr-FR" altLang="ja-JP" sz="1200" dirty="0" err="1">
                <a:solidFill>
                  <a:srgbClr val="5F5F5F"/>
                </a:solidFill>
                <a:latin typeface="Optima Medium" pitchFamily="34" charset="0"/>
                <a:ea typeface="MS PGothic" panose="020B0600070205080204" pitchFamily="34" charset="-128"/>
              </a:rPr>
              <a:t>Its</a:t>
            </a:r>
            <a:r>
              <a:rPr lang="fr-FR" altLang="ja-JP" sz="1200" dirty="0">
                <a:solidFill>
                  <a:srgbClr val="5F5F5F"/>
                </a:solidFill>
                <a:latin typeface="Optima Medium" pitchFamily="34" charset="0"/>
                <a:ea typeface="MS PGothic" panose="020B0600070205080204" pitchFamily="34" charset="-128"/>
              </a:rPr>
              <a:t> </a:t>
            </a:r>
            <a:r>
              <a:rPr lang="fr-FR" altLang="ja-JP" sz="1200" dirty="0" err="1">
                <a:solidFill>
                  <a:srgbClr val="5F5F5F"/>
                </a:solidFill>
                <a:latin typeface="Optima Medium" pitchFamily="34" charset="0"/>
                <a:ea typeface="MS PGothic" panose="020B0600070205080204" pitchFamily="34" charset="-128"/>
              </a:rPr>
              <a:t>tuberous</a:t>
            </a:r>
            <a:r>
              <a:rPr lang="fr-FR" altLang="ja-JP" sz="1200" dirty="0">
                <a:solidFill>
                  <a:srgbClr val="5F5F5F"/>
                </a:solidFill>
                <a:latin typeface="Optima Medium" pitchFamily="34" charset="0"/>
                <a:ea typeface="MS PGothic" panose="020B0600070205080204" pitchFamily="34" charset="-128"/>
              </a:rPr>
              <a:t> root </a:t>
            </a:r>
            <a:r>
              <a:rPr lang="fr-FR" altLang="ja-JP" sz="1200" dirty="0" err="1">
                <a:solidFill>
                  <a:srgbClr val="5F5F5F"/>
                </a:solidFill>
                <a:latin typeface="Optima Medium" pitchFamily="34" charset="0"/>
                <a:ea typeface="MS PGothic" panose="020B0600070205080204" pitchFamily="34" charset="-128"/>
              </a:rPr>
              <a:t>allows</a:t>
            </a:r>
            <a:r>
              <a:rPr lang="fr-FR" altLang="ja-JP" sz="1200" dirty="0">
                <a:solidFill>
                  <a:srgbClr val="5F5F5F"/>
                </a:solidFill>
                <a:latin typeface="Optima Medium" pitchFamily="34" charset="0"/>
                <a:ea typeface="MS PGothic" panose="020B0600070205080204" pitchFamily="34" charset="-128"/>
              </a:rPr>
              <a:t> </a:t>
            </a:r>
            <a:r>
              <a:rPr lang="fr-FR" altLang="ja-JP" sz="1200" dirty="0" err="1">
                <a:solidFill>
                  <a:srgbClr val="5F5F5F"/>
                </a:solidFill>
                <a:latin typeface="Optima Medium" pitchFamily="34" charset="0"/>
                <a:ea typeface="MS PGothic" panose="020B0600070205080204" pitchFamily="34" charset="-128"/>
              </a:rPr>
              <a:t>it</a:t>
            </a:r>
            <a:r>
              <a:rPr lang="fr-FR" altLang="ja-JP" sz="1200" dirty="0">
                <a:solidFill>
                  <a:srgbClr val="5F5F5F"/>
                </a:solidFill>
                <a:latin typeface="Optima Medium" pitchFamily="34" charset="0"/>
                <a:ea typeface="MS PGothic" panose="020B0600070205080204" pitchFamily="34" charset="-128"/>
              </a:rPr>
              <a:t> to go </a:t>
            </a:r>
            <a:r>
              <a:rPr lang="fr-FR" altLang="ja-JP" sz="1200" dirty="0" err="1">
                <a:solidFill>
                  <a:srgbClr val="5F5F5F"/>
                </a:solidFill>
                <a:latin typeface="Optima Medium" pitchFamily="34" charset="0"/>
                <a:ea typeface="MS PGothic" panose="020B0600070205080204" pitchFamily="34" charset="-128"/>
              </a:rPr>
              <a:t>without</a:t>
            </a:r>
            <a:r>
              <a:rPr lang="fr-FR" altLang="ja-JP" sz="1200" dirty="0">
                <a:solidFill>
                  <a:srgbClr val="5F5F5F"/>
                </a:solidFill>
                <a:latin typeface="Optima Medium" pitchFamily="34" charset="0"/>
                <a:ea typeface="MS PGothic" panose="020B0600070205080204" pitchFamily="34" charset="-128"/>
              </a:rPr>
              <a:t> water for </a:t>
            </a:r>
            <a:r>
              <a:rPr lang="fr-FR" altLang="ja-JP" sz="1200" dirty="0" err="1">
                <a:solidFill>
                  <a:srgbClr val="5F5F5F"/>
                </a:solidFill>
                <a:latin typeface="Optima Medium" pitchFamily="34" charset="0"/>
                <a:ea typeface="MS PGothic" panose="020B0600070205080204" pitchFamily="34" charset="-128"/>
              </a:rPr>
              <a:t>several</a:t>
            </a:r>
            <a:r>
              <a:rPr lang="fr-FR" altLang="ja-JP" sz="1200" dirty="0">
                <a:solidFill>
                  <a:srgbClr val="5F5F5F"/>
                </a:solidFill>
                <a:latin typeface="Optima Medium" pitchFamily="34" charset="0"/>
                <a:ea typeface="MS PGothic" panose="020B0600070205080204" pitchFamily="34" charset="-128"/>
              </a:rPr>
              <a:t> </a:t>
            </a:r>
            <a:r>
              <a:rPr lang="fr-FR" altLang="ja-JP" sz="1200" dirty="0" err="1">
                <a:solidFill>
                  <a:srgbClr val="5F5F5F"/>
                </a:solidFill>
                <a:latin typeface="Optima Medium" pitchFamily="34" charset="0"/>
                <a:ea typeface="MS PGothic" panose="020B0600070205080204" pitchFamily="34" charset="-128"/>
              </a:rPr>
              <a:t>months</a:t>
            </a:r>
            <a:r>
              <a:rPr lang="fr-FR" altLang="ja-JP" sz="1200" dirty="0">
                <a:solidFill>
                  <a:srgbClr val="5F5F5F"/>
                </a:solidFill>
                <a:latin typeface="Optima Medium" pitchFamily="34" charset="0"/>
                <a:ea typeface="MS PGothic" panose="020B0600070205080204" pitchFamily="34" charset="-128"/>
              </a:rPr>
              <a:t>. </a:t>
            </a:r>
          </a:p>
          <a:p>
            <a:r>
              <a:rPr lang="fr-FR" altLang="ja-JP" sz="1200" dirty="0">
                <a:solidFill>
                  <a:srgbClr val="5F5F5F"/>
                </a:solidFill>
                <a:latin typeface="Optima Medium" pitchFamily="34" charset="0"/>
                <a:ea typeface="MS PGothic" panose="020B0600070205080204" pitchFamily="34" charset="-128"/>
              </a:rPr>
              <a:t>It </a:t>
            </a:r>
            <a:r>
              <a:rPr lang="fr-FR" altLang="ja-JP" sz="1200" dirty="0" err="1">
                <a:solidFill>
                  <a:srgbClr val="5F5F5F"/>
                </a:solidFill>
                <a:latin typeface="Optima Medium" pitchFamily="34" charset="0"/>
                <a:ea typeface="MS PGothic" panose="020B0600070205080204" pitchFamily="34" charset="-128"/>
              </a:rPr>
              <a:t>produces</a:t>
            </a:r>
            <a:r>
              <a:rPr lang="fr-FR" altLang="ja-JP" sz="1200" dirty="0">
                <a:solidFill>
                  <a:srgbClr val="5F5F5F"/>
                </a:solidFill>
                <a:latin typeface="Optima Medium" pitchFamily="34" charset="0"/>
                <a:ea typeface="MS PGothic" panose="020B0600070205080204" pitchFamily="34" charset="-128"/>
              </a:rPr>
              <a:t> white </a:t>
            </a:r>
            <a:r>
              <a:rPr lang="fr-FR" altLang="ja-JP" sz="1200" dirty="0" err="1">
                <a:solidFill>
                  <a:srgbClr val="5F5F5F"/>
                </a:solidFill>
                <a:latin typeface="Optima Medium" pitchFamily="34" charset="0"/>
                <a:ea typeface="MS PGothic" panose="020B0600070205080204" pitchFamily="34" charset="-128"/>
              </a:rPr>
              <a:t>flowers</a:t>
            </a:r>
            <a:r>
              <a:rPr lang="fr-FR" altLang="ja-JP" sz="1200" dirty="0">
                <a:solidFill>
                  <a:srgbClr val="5F5F5F"/>
                </a:solidFill>
                <a:latin typeface="Optima Medium" pitchFamily="34" charset="0"/>
                <a:ea typeface="MS PGothic" panose="020B0600070205080204" pitchFamily="34" charset="-128"/>
              </a:rPr>
              <a:t> </a:t>
            </a:r>
            <a:r>
              <a:rPr lang="fr-FR" altLang="ja-JP" sz="1200" dirty="0" err="1">
                <a:solidFill>
                  <a:srgbClr val="5F5F5F"/>
                </a:solidFill>
                <a:latin typeface="Optima Medium" pitchFamily="34" charset="0"/>
                <a:ea typeface="MS PGothic" panose="020B0600070205080204" pitchFamily="34" charset="-128"/>
              </a:rPr>
              <a:t>that</a:t>
            </a:r>
            <a:r>
              <a:rPr lang="fr-FR" altLang="ja-JP" sz="1200" dirty="0">
                <a:solidFill>
                  <a:srgbClr val="5F5F5F"/>
                </a:solidFill>
                <a:latin typeface="Optima Medium" pitchFamily="34" charset="0"/>
                <a:ea typeface="MS PGothic" panose="020B0600070205080204" pitchFamily="34" charset="-128"/>
              </a:rPr>
              <a:t> </a:t>
            </a:r>
            <a:r>
              <a:rPr lang="fr-FR" altLang="ja-JP" sz="1200" dirty="0" err="1">
                <a:solidFill>
                  <a:srgbClr val="5F5F5F"/>
                </a:solidFill>
                <a:latin typeface="Optima Medium" pitchFamily="34" charset="0"/>
                <a:ea typeface="MS PGothic" panose="020B0600070205080204" pitchFamily="34" charset="-128"/>
              </a:rPr>
              <a:t>give</a:t>
            </a:r>
            <a:r>
              <a:rPr lang="fr-FR" altLang="ja-JP" sz="1200" dirty="0">
                <a:solidFill>
                  <a:srgbClr val="5F5F5F"/>
                </a:solidFill>
                <a:latin typeface="Optima Medium" pitchFamily="34" charset="0"/>
                <a:ea typeface="MS PGothic" panose="020B0600070205080204" pitchFamily="34" charset="-128"/>
              </a:rPr>
              <a:t> fruits </a:t>
            </a:r>
            <a:r>
              <a:rPr lang="fr-FR" altLang="ja-JP" sz="1200" dirty="0" err="1">
                <a:solidFill>
                  <a:srgbClr val="5F5F5F"/>
                </a:solidFill>
                <a:latin typeface="Optima Medium" pitchFamily="34" charset="0"/>
                <a:ea typeface="MS PGothic" panose="020B0600070205080204" pitchFamily="34" charset="-128"/>
              </a:rPr>
              <a:t>resembling</a:t>
            </a:r>
            <a:r>
              <a:rPr lang="fr-FR" altLang="ja-JP" sz="1200" dirty="0">
                <a:solidFill>
                  <a:srgbClr val="5F5F5F"/>
                </a:solidFill>
                <a:latin typeface="Optima Medium" pitchFamily="34" charset="0"/>
                <a:ea typeface="MS PGothic" panose="020B0600070205080204" pitchFamily="34" charset="-128"/>
              </a:rPr>
              <a:t> long </a:t>
            </a:r>
            <a:r>
              <a:rPr lang="fr-FR" altLang="ja-JP" sz="1200" dirty="0" err="1">
                <a:solidFill>
                  <a:srgbClr val="5F5F5F"/>
                </a:solidFill>
                <a:latin typeface="Optima Medium" pitchFamily="34" charset="0"/>
                <a:ea typeface="MS PGothic" panose="020B0600070205080204" pitchFamily="34" charset="-128"/>
              </a:rPr>
              <a:t>pods</a:t>
            </a:r>
            <a:r>
              <a:rPr lang="fr-FR" altLang="ja-JP" sz="1200" dirty="0">
                <a:solidFill>
                  <a:srgbClr val="5F5F5F"/>
                </a:solidFill>
                <a:latin typeface="Optima Medium" pitchFamily="34" charset="0"/>
                <a:ea typeface="MS PGothic" panose="020B0600070205080204" pitchFamily="34" charset="-128"/>
              </a:rPr>
              <a:t>, </a:t>
            </a:r>
            <a:r>
              <a:rPr lang="fr-FR" altLang="ja-JP" sz="1200" dirty="0" err="1">
                <a:solidFill>
                  <a:srgbClr val="5F5F5F"/>
                </a:solidFill>
                <a:latin typeface="Optima Medium" pitchFamily="34" charset="0"/>
                <a:ea typeface="MS PGothic" panose="020B0600070205080204" pitchFamily="34" charset="-128"/>
              </a:rPr>
              <a:t>containing</a:t>
            </a:r>
            <a:r>
              <a:rPr lang="fr-FR" altLang="ja-JP" sz="1200" dirty="0">
                <a:solidFill>
                  <a:srgbClr val="5F5F5F"/>
                </a:solidFill>
                <a:latin typeface="Optima Medium" pitchFamily="34" charset="0"/>
                <a:ea typeface="MS PGothic" panose="020B0600070205080204" pitchFamily="34" charset="-128"/>
              </a:rPr>
              <a:t> 7 to 20 </a:t>
            </a:r>
            <a:r>
              <a:rPr lang="fr-FR" altLang="ja-JP" sz="1200" dirty="0" err="1">
                <a:solidFill>
                  <a:srgbClr val="5F5F5F"/>
                </a:solidFill>
                <a:latin typeface="Optima Medium" pitchFamily="34" charset="0"/>
                <a:ea typeface="MS PGothic" panose="020B0600070205080204" pitchFamily="34" charset="-128"/>
              </a:rPr>
              <a:t>spherical</a:t>
            </a:r>
            <a:r>
              <a:rPr lang="fr-FR" altLang="ja-JP" sz="1200" dirty="0">
                <a:solidFill>
                  <a:srgbClr val="5F5F5F"/>
                </a:solidFill>
                <a:latin typeface="Optima Medium" pitchFamily="34" charset="0"/>
                <a:ea typeface="MS PGothic" panose="020B0600070205080204" pitchFamily="34" charset="-128"/>
              </a:rPr>
              <a:t> </a:t>
            </a:r>
            <a:r>
              <a:rPr lang="fr-FR" altLang="ja-JP" sz="1200" dirty="0" err="1">
                <a:solidFill>
                  <a:srgbClr val="5F5F5F"/>
                </a:solidFill>
                <a:latin typeface="Optima Medium" pitchFamily="34" charset="0"/>
                <a:ea typeface="MS PGothic" panose="020B0600070205080204" pitchFamily="34" charset="-128"/>
              </a:rPr>
              <a:t>seeds</a:t>
            </a:r>
            <a:r>
              <a:rPr lang="fr-FR" altLang="ja-JP" sz="1200" dirty="0">
                <a:solidFill>
                  <a:srgbClr val="5F5F5F"/>
                </a:solidFill>
                <a:latin typeface="Optima Medium" pitchFamily="34" charset="0"/>
                <a:ea typeface="MS PGothic" panose="020B0600070205080204" pitchFamily="34" charset="-128"/>
              </a:rPr>
              <a:t>.</a:t>
            </a:r>
          </a:p>
          <a:p>
            <a:r>
              <a:rPr lang="fr-FR" altLang="ja-JP" sz="1200" b="1" dirty="0">
                <a:solidFill>
                  <a:srgbClr val="5F5F5F"/>
                </a:solidFill>
                <a:latin typeface="Optima Medium" pitchFamily="34" charset="0"/>
                <a:ea typeface="MS PGothic" panose="020B0600070205080204" pitchFamily="34" charset="-128"/>
              </a:rPr>
              <a:t>The Moringa peptides </a:t>
            </a:r>
            <a:r>
              <a:rPr lang="fr-FR" altLang="ja-JP" sz="1200" b="1" dirty="0" err="1">
                <a:solidFill>
                  <a:srgbClr val="5F5F5F"/>
                </a:solidFill>
                <a:latin typeface="Optima Medium" pitchFamily="34" charset="0"/>
                <a:ea typeface="MS PGothic" panose="020B0600070205080204" pitchFamily="34" charset="-128"/>
              </a:rPr>
              <a:t>used</a:t>
            </a:r>
            <a:r>
              <a:rPr lang="fr-FR" altLang="ja-JP" sz="1200" b="1" dirty="0">
                <a:solidFill>
                  <a:srgbClr val="5F5F5F"/>
                </a:solidFill>
                <a:latin typeface="Optima Medium" pitchFamily="34" charset="0"/>
                <a:ea typeface="MS PGothic" panose="020B0600070205080204" pitchFamily="34" charset="-128"/>
              </a:rPr>
              <a:t> in VITAL DEFENSE come </a:t>
            </a:r>
            <a:r>
              <a:rPr lang="fr-FR" altLang="ja-JP" sz="1200" b="1" dirty="0" err="1">
                <a:solidFill>
                  <a:srgbClr val="5F5F5F"/>
                </a:solidFill>
                <a:latin typeface="Optima Medium" pitchFamily="34" charset="0"/>
                <a:ea typeface="MS PGothic" panose="020B0600070205080204" pitchFamily="34" charset="-128"/>
              </a:rPr>
              <a:t>from</a:t>
            </a:r>
            <a:r>
              <a:rPr lang="fr-FR" altLang="ja-JP" sz="1200" b="1" dirty="0">
                <a:solidFill>
                  <a:srgbClr val="5F5F5F"/>
                </a:solidFill>
                <a:latin typeface="Optima Medium" pitchFamily="34" charset="0"/>
                <a:ea typeface="MS PGothic" panose="020B0600070205080204" pitchFamily="34" charset="-128"/>
              </a:rPr>
              <a:t> the </a:t>
            </a:r>
            <a:r>
              <a:rPr lang="fr-FR" altLang="ja-JP" sz="1200" b="1" dirty="0" err="1">
                <a:solidFill>
                  <a:srgbClr val="5F5F5F"/>
                </a:solidFill>
                <a:latin typeface="Optima Medium" pitchFamily="34" charset="0"/>
                <a:ea typeface="MS PGothic" panose="020B0600070205080204" pitchFamily="34" charset="-128"/>
              </a:rPr>
              <a:t>seeds</a:t>
            </a:r>
            <a:r>
              <a:rPr lang="fr-FR" altLang="ja-JP" sz="1200" b="1" dirty="0">
                <a:solidFill>
                  <a:srgbClr val="5F5F5F"/>
                </a:solidFill>
                <a:latin typeface="Optima Medium" pitchFamily="34" charset="0"/>
                <a:ea typeface="MS PGothic" panose="020B0600070205080204" pitchFamily="34" charset="-128"/>
              </a:rPr>
              <a:t>. </a:t>
            </a:r>
          </a:p>
          <a:p>
            <a:endParaRPr lang="fr-FR" altLang="fr-FR" sz="1200" b="1" dirty="0">
              <a:solidFill>
                <a:srgbClr val="5F5F5F"/>
              </a:solidFill>
              <a:latin typeface="Optima Medium" pitchFamily="34" charset="0"/>
            </a:endParaRPr>
          </a:p>
          <a:p>
            <a:pPr marL="0" indent="0">
              <a:buFontTx/>
              <a:buNone/>
            </a:pPr>
            <a:endParaRPr lang="fr-FR" b="0" i="0" u="none" dirty="0">
              <a:solidFill>
                <a:srgbClr val="FF0000"/>
              </a:solidFill>
            </a:endParaRPr>
          </a:p>
          <a:p>
            <a:pPr marL="0" indent="0">
              <a:buFontTx/>
              <a:buNone/>
            </a:pPr>
            <a:endParaRPr lang="fr-FR" b="0" i="0" u="none" dirty="0">
              <a:solidFill>
                <a:srgbClr val="FF0000"/>
              </a:solidFill>
            </a:endParaRPr>
          </a:p>
          <a:p>
            <a:pPr marL="0" indent="0">
              <a:buFontTx/>
              <a:buNone/>
            </a:pPr>
            <a:endParaRPr lang="fr-FR" sz="1200" baseline="0" dirty="0">
              <a:solidFill>
                <a:prstClr val="black"/>
              </a:solidFill>
              <a:latin typeface="Century Gothic" panose="020B0502020202020204" pitchFamily="34" charset="0"/>
            </a:endParaRPr>
          </a:p>
          <a:p>
            <a:pPr marL="171450" indent="-171450">
              <a:buFontTx/>
              <a:buChar char="-"/>
            </a:pPr>
            <a:endParaRPr lang="fr-FR" sz="1200" dirty="0">
              <a:solidFill>
                <a:prstClr val="black"/>
              </a:solidFill>
              <a:latin typeface="Century Gothic" panose="020B0502020202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6</a:t>
            </a:fld>
            <a:endParaRPr lang="fr-FR"/>
          </a:p>
        </p:txBody>
      </p:sp>
    </p:spTree>
    <p:extLst>
      <p:ext uri="{BB962C8B-B14F-4D97-AF65-F5344CB8AC3E}">
        <p14:creationId xmlns:p14="http://schemas.microsoft.com/office/powerpoint/2010/main" val="3704929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57089">
              <a:lnSpc>
                <a:spcPct val="150000"/>
              </a:lnSpc>
              <a:defRPr/>
            </a:pPr>
            <a:r>
              <a:rPr lang="en-US" sz="1300" dirty="0">
                <a:solidFill>
                  <a:srgbClr val="3E3E3E"/>
                </a:solidFill>
                <a:latin typeface="Roboto Light" panose="02000000000000000000" pitchFamily="2" charset="0"/>
                <a:ea typeface="Roboto Light" panose="02000000000000000000" pitchFamily="2" charset="0"/>
              </a:rPr>
              <a:t>To satisfy this growing need for protection against external aggression and to help our skin</a:t>
            </a:r>
          </a:p>
          <a:p>
            <a:pPr defTabSz="957089">
              <a:lnSpc>
                <a:spcPct val="150000"/>
              </a:lnSpc>
              <a:defRPr/>
            </a:pPr>
            <a:r>
              <a:rPr lang="en-US" sz="1300" dirty="0">
                <a:solidFill>
                  <a:srgbClr val="3E3E3E"/>
                </a:solidFill>
                <a:latin typeface="Roboto Light" panose="02000000000000000000" pitchFamily="2" charset="0"/>
                <a:ea typeface="Roboto Light" panose="02000000000000000000" pitchFamily="2" charset="0"/>
              </a:rPr>
              <a:t>Yon-Ka has developed a real protective bubble, </a:t>
            </a:r>
          </a:p>
          <a:p>
            <a:pPr defTabSz="957089">
              <a:lnSpc>
                <a:spcPct val="150000"/>
              </a:lnSpc>
              <a:defRPr/>
            </a:pPr>
            <a:r>
              <a:rPr lang="en-US" sz="1300" b="1" u="sng" dirty="0">
                <a:solidFill>
                  <a:srgbClr val="3E3E3E"/>
                </a:solidFill>
                <a:latin typeface="Roboto Light" panose="02000000000000000000" pitchFamily="2" charset="0"/>
                <a:ea typeface="Roboto Light" panose="02000000000000000000" pitchFamily="2" charset="0"/>
              </a:rPr>
              <a:t>The VITAL DEFENSE MULTI-PROTECTION MIST</a:t>
            </a:r>
          </a:p>
          <a:p>
            <a:pPr defTabSz="957089">
              <a:lnSpc>
                <a:spcPct val="150000"/>
              </a:lnSpc>
              <a:defRPr/>
            </a:pPr>
            <a:r>
              <a:rPr lang="en-US" sz="1300" dirty="0">
                <a:solidFill>
                  <a:srgbClr val="3E3E3E"/>
                </a:solidFill>
                <a:latin typeface="Roboto Light" panose="02000000000000000000" pitchFamily="2" charset="0"/>
                <a:ea typeface="Roboto Light" panose="02000000000000000000" pitchFamily="2" charset="0"/>
              </a:rPr>
              <a:t>A treatment capable of creating the perfect anti-aggression radiance shield in a few seconds. </a:t>
            </a:r>
          </a:p>
          <a:p>
            <a:pPr defTabSz="957089">
              <a:lnSpc>
                <a:spcPct val="150000"/>
              </a:lnSpc>
              <a:defRPr/>
            </a:pPr>
            <a:r>
              <a:rPr lang="en-US" sz="1300" dirty="0">
                <a:solidFill>
                  <a:srgbClr val="3E3E3E"/>
                </a:solidFill>
                <a:latin typeface="Roboto Light" panose="02000000000000000000" pitchFamily="2" charset="0"/>
                <a:ea typeface="Roboto Light" panose="02000000000000000000" pitchFamily="2" charset="0"/>
              </a:rPr>
              <a:t>With this product, Yon-Ka extends its VITAL DEFENSE range (which already includes a cream).</a:t>
            </a:r>
            <a:endParaRPr lang="fr-FR" dirty="0"/>
          </a:p>
        </p:txBody>
      </p:sp>
      <p:sp>
        <p:nvSpPr>
          <p:cNvPr id="4" name="Espace réservé du numéro de diapositive 3"/>
          <p:cNvSpPr>
            <a:spLocks noGrp="1"/>
          </p:cNvSpPr>
          <p:nvPr>
            <p:ph type="sldNum" sz="quarter" idx="5"/>
          </p:nvPr>
        </p:nvSpPr>
        <p:spPr/>
        <p:txBody>
          <a:bodyPr/>
          <a:lstStyle/>
          <a:p>
            <a:fld id="{1D2D63E3-0550-4826-886B-56ADBA66688D}" type="slidenum">
              <a:rPr lang="fr-FR" smtClean="0"/>
              <a:t>7</a:t>
            </a:fld>
            <a:endParaRPr lang="fr-FR"/>
          </a:p>
        </p:txBody>
      </p:sp>
    </p:spTree>
    <p:extLst>
      <p:ext uri="{BB962C8B-B14F-4D97-AF65-F5344CB8AC3E}">
        <p14:creationId xmlns:p14="http://schemas.microsoft.com/office/powerpoint/2010/main" val="3798878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57089">
              <a:defRPr/>
            </a:pPr>
            <a:r>
              <a:rPr lang="en-US" sz="1800" spc="-42" dirty="0">
                <a:solidFill>
                  <a:srgbClr val="000000"/>
                </a:solidFill>
                <a:latin typeface="Calibri" panose="020F0502020204030204" pitchFamily="34" charset="0"/>
                <a:ea typeface="Times New Roman" panose="02020603050405020304" pitchFamily="18" charset="0"/>
                <a:cs typeface="Calibri" panose="020F0502020204030204" pitchFamily="34" charset="0"/>
              </a:rPr>
              <a:t>In addition to pollution, there </a:t>
            </a:r>
            <a:r>
              <a:rPr lang="en-US" sz="1800" b="1" u="sng" spc="-42" dirty="0">
                <a:solidFill>
                  <a:srgbClr val="000000"/>
                </a:solidFill>
                <a:latin typeface="Calibri" panose="020F0502020204030204" pitchFamily="34" charset="0"/>
                <a:ea typeface="Times New Roman" panose="02020603050405020304" pitchFamily="18" charset="0"/>
                <a:cs typeface="Calibri" panose="020F0502020204030204" pitchFamily="34" charset="0"/>
              </a:rPr>
              <a:t>are other insidious/invisible factors that are : the light radiation</a:t>
            </a:r>
          </a:p>
          <a:p>
            <a:pPr defTabSz="957089">
              <a:defRPr/>
            </a:pPr>
            <a:r>
              <a:rPr lang="en-US" sz="1800" spc="-42" dirty="0">
                <a:solidFill>
                  <a:srgbClr val="000000"/>
                </a:solidFill>
                <a:latin typeface="Calibri" panose="020F0502020204030204" pitchFamily="34" charset="0"/>
                <a:ea typeface="Times New Roman" panose="02020603050405020304" pitchFamily="18" charset="0"/>
                <a:cs typeface="Calibri" panose="020F0502020204030204" pitchFamily="34" charset="0"/>
              </a:rPr>
              <a:t>2 different types : </a:t>
            </a:r>
            <a:r>
              <a:rPr lang="en-US" sz="1800" b="1" u="sng" spc="-42" dirty="0">
                <a:solidFill>
                  <a:srgbClr val="000000"/>
                </a:solidFill>
                <a:latin typeface="Calibri" panose="020F0502020204030204" pitchFamily="34" charset="0"/>
                <a:ea typeface="Times New Roman" panose="02020603050405020304" pitchFamily="18" charset="0"/>
                <a:cs typeface="Calibri" panose="020F0502020204030204" pitchFamily="34" charset="0"/>
              </a:rPr>
              <a:t>Solar radiation and artificial light rays </a:t>
            </a:r>
          </a:p>
          <a:p>
            <a:pPr defTabSz="957089">
              <a:defRPr/>
            </a:pPr>
            <a:r>
              <a:rPr lang="en-US" sz="1800" spc="-42" dirty="0">
                <a:solidFill>
                  <a:srgbClr val="000000"/>
                </a:solidFill>
                <a:latin typeface="Calibri" panose="020F0502020204030204" pitchFamily="34" charset="0"/>
                <a:ea typeface="Times New Roman" panose="02020603050405020304" pitchFamily="18" charset="0"/>
                <a:cs typeface="Calibri" panose="020F0502020204030204" pitchFamily="34" charset="0"/>
              </a:rPr>
              <a:t>Depending on their wavelength, they are called UV, infrared and blue light. </a:t>
            </a:r>
          </a:p>
          <a:p>
            <a:pPr defTabSz="957089">
              <a:defRPr/>
            </a:pPr>
            <a:r>
              <a:rPr lang="en-US" sz="1800" spc="-42"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 second the artificial light :we are exposed to an average of 6 hours/day of artificial blue light, </a:t>
            </a:r>
          </a:p>
          <a:p>
            <a:pPr defTabSz="957089">
              <a:defRPr/>
            </a:pPr>
            <a:endParaRPr lang="en-US" sz="1800" spc="-42"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defTabSz="957089">
              <a:defRPr/>
            </a:pPr>
            <a:r>
              <a:rPr lang="en-US" sz="1800" b="1" u="sng" spc="-42" dirty="0">
                <a:solidFill>
                  <a:srgbClr val="000000"/>
                </a:solidFill>
                <a:latin typeface="Calibri" panose="020F0502020204030204" pitchFamily="34" charset="0"/>
                <a:ea typeface="Times New Roman" panose="02020603050405020304" pitchFamily="18" charset="0"/>
                <a:cs typeface="Calibri" panose="020F0502020204030204" pitchFamily="34" charset="0"/>
              </a:rPr>
              <a:t>Polluted air combined to light radiation we can say that the damage on skin is cumulative!</a:t>
            </a:r>
            <a:endParaRPr lang="fr-FR" sz="1800" b="1" u="sng"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1D2D63E3-0550-4826-886B-56ADBA66688D}" type="slidenum">
              <a:rPr lang="fr-FR" smtClean="0"/>
              <a:t>8</a:t>
            </a:fld>
            <a:endParaRPr lang="fr-FR"/>
          </a:p>
        </p:txBody>
      </p:sp>
    </p:spTree>
    <p:extLst>
      <p:ext uri="{BB962C8B-B14F-4D97-AF65-F5344CB8AC3E}">
        <p14:creationId xmlns:p14="http://schemas.microsoft.com/office/powerpoint/2010/main" val="3588995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luminous radiation (solar) which arrives on earth is made up of 3 great categories of rays: UV (Ultraviolet), HEV (High Visible Energy) of which 1/3 is represented by the blue light and IR (Infra-red).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UV represents 5 to 10% of solar radiation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About 45% for the HEV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About 45% for the 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UV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2 types of UV arrive on earth, UVB and UVA (There is a 3rd category, UVC, which stopped by the ozone layer do not reach the surface of the globe).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HEV (High Visible Energy) / Blue Light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Responsible for half of the production of free radicals and 25% of cellular damage (alters the structure of epidermal cells and fibroblasts, decreases the production of collagen and elastin, and increases the production and activation of tyrosinase responsible for the appearance of long-lasting spots). Painless, it amplifies accelerated skin aging.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Create heat. They aggravate the harmful effects of UV and HEV. Produce free radicals that alter the functioning of the mitochondria (the cells' energy centers) and fibroblasts (loss of firmness)</a:t>
            </a:r>
            <a:endParaRPr lang="fr-FR" sz="1800" b="0" dirty="0"/>
          </a:p>
        </p:txBody>
      </p:sp>
      <p:sp>
        <p:nvSpPr>
          <p:cNvPr id="4" name="Espace réservé du numéro de diapositive 3"/>
          <p:cNvSpPr>
            <a:spLocks noGrp="1"/>
          </p:cNvSpPr>
          <p:nvPr>
            <p:ph type="sldNum" sz="quarter" idx="5"/>
          </p:nvPr>
        </p:nvSpPr>
        <p:spPr/>
        <p:txBody>
          <a:bodyPr/>
          <a:lstStyle/>
          <a:p>
            <a:fld id="{1D2D63E3-0550-4826-886B-56ADBA66688D}" type="slidenum">
              <a:rPr lang="fr-FR" smtClean="0"/>
              <a:t>9</a:t>
            </a:fld>
            <a:endParaRPr lang="fr-FR"/>
          </a:p>
        </p:txBody>
      </p:sp>
    </p:spTree>
    <p:extLst>
      <p:ext uri="{BB962C8B-B14F-4D97-AF65-F5344CB8AC3E}">
        <p14:creationId xmlns:p14="http://schemas.microsoft.com/office/powerpoint/2010/main" val="1023183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773"/>
              </a:spcAft>
            </a:pPr>
            <a:r>
              <a:rPr lang="en-US" sz="1700" dirty="0">
                <a:latin typeface="Calibri" panose="020F0502020204030204" pitchFamily="34" charset="0"/>
                <a:ea typeface="Calibri" panose="020F0502020204030204" pitchFamily="34" charset="0"/>
                <a:cs typeface="Times New Roman" panose="02020603050405020304" pitchFamily="18" charset="0"/>
              </a:rPr>
              <a:t>We are subjected to light rays every day of the year. They affect us all day long, even on cloudy days, even through windows.</a:t>
            </a:r>
          </a:p>
          <a:p>
            <a:pPr>
              <a:lnSpc>
                <a:spcPct val="107000"/>
              </a:lnSpc>
              <a:spcAft>
                <a:spcPts val="773"/>
              </a:spcAft>
            </a:pPr>
            <a:endParaRPr lang="en-US" sz="1700" b="1" u="sng"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73"/>
              </a:spcAft>
            </a:pPr>
            <a:r>
              <a:rPr lang="en-US" sz="1700" b="1" u="sng" dirty="0">
                <a:latin typeface="Calibri" panose="020F0502020204030204" pitchFamily="34" charset="0"/>
                <a:ea typeface="Calibri" panose="020F0502020204030204" pitchFamily="34" charset="0"/>
                <a:cs typeface="Times New Roman" panose="02020603050405020304" pitchFamily="18" charset="0"/>
              </a:rPr>
              <a:t>UV: </a:t>
            </a:r>
          </a:p>
          <a:p>
            <a:pPr>
              <a:lnSpc>
                <a:spcPct val="107000"/>
              </a:lnSpc>
              <a:spcAft>
                <a:spcPts val="773"/>
              </a:spcAft>
            </a:pPr>
            <a:r>
              <a:rPr lang="en-US" sz="1700" b="1" dirty="0">
                <a:latin typeface="Calibri" panose="020F0502020204030204" pitchFamily="34" charset="0"/>
                <a:ea typeface="Calibri" panose="020F0502020204030204" pitchFamily="34" charset="0"/>
                <a:cs typeface="Times New Roman" panose="02020603050405020304" pitchFamily="18" charset="0"/>
              </a:rPr>
              <a:t>UVB represent 10% </a:t>
            </a:r>
            <a:r>
              <a:rPr lang="en-US" sz="1700" dirty="0">
                <a:latin typeface="Calibri" panose="020F0502020204030204" pitchFamily="34" charset="0"/>
                <a:ea typeface="Calibri" panose="020F0502020204030204" pitchFamily="34" charset="0"/>
                <a:cs typeface="Times New Roman" panose="02020603050405020304" pitchFamily="18" charset="0"/>
              </a:rPr>
              <a:t>of UV rays. They are responsible for sunburns, burns, blisters and many skin cancers. </a:t>
            </a:r>
          </a:p>
          <a:p>
            <a:pPr>
              <a:lnSpc>
                <a:spcPct val="107000"/>
              </a:lnSpc>
              <a:spcAft>
                <a:spcPts val="773"/>
              </a:spcAft>
            </a:pPr>
            <a:r>
              <a:rPr lang="en-US" sz="1700" b="1" dirty="0">
                <a:latin typeface="Calibri" panose="020F0502020204030204" pitchFamily="34" charset="0"/>
                <a:ea typeface="Calibri" panose="020F0502020204030204" pitchFamily="34" charset="0"/>
                <a:cs typeface="Times New Roman" panose="02020603050405020304" pitchFamily="18" charset="0"/>
              </a:rPr>
              <a:t>90% of UV rays are UVA</a:t>
            </a:r>
            <a:r>
              <a:rPr lang="en-US" sz="1700" dirty="0">
                <a:latin typeface="Calibri" panose="020F0502020204030204" pitchFamily="34" charset="0"/>
                <a:ea typeface="Calibri" panose="020F0502020204030204" pitchFamily="34" charset="0"/>
                <a:cs typeface="Times New Roman" panose="02020603050405020304" pitchFamily="18" charset="0"/>
              </a:rPr>
              <a:t>. They penetrate deeper into the dermis, and are responsible for pigment spots, skin aging, wrinkles, and over time skin cancers.</a:t>
            </a:r>
            <a:br>
              <a:rPr lang="fr-FR" sz="1700" dirty="0">
                <a:solidFill>
                  <a:srgbClr val="000000"/>
                </a:solidFill>
                <a:latin typeface="gilroy-regular"/>
                <a:ea typeface="Calibri" panose="020F0502020204030204" pitchFamily="34" charset="0"/>
                <a:cs typeface="Times New Roman" panose="02020603050405020304" pitchFamily="18" charset="0"/>
              </a:rPr>
            </a:br>
            <a:endParaRPr lang="fr-FR" sz="1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73"/>
              </a:spcAft>
            </a:pPr>
            <a:r>
              <a:rPr lang="en-US" sz="1700" b="1" dirty="0">
                <a:solidFill>
                  <a:srgbClr val="000000"/>
                </a:solidFill>
                <a:latin typeface="Calibri" panose="020F0502020204030204" pitchFamily="34" charset="0"/>
                <a:ea typeface="Calibri" panose="020F0502020204030204" pitchFamily="34" charset="0"/>
                <a:cs typeface="Calibri" panose="020F0502020204030204" pitchFamily="34" charset="0"/>
              </a:rPr>
              <a:t>HEV / Blue light</a:t>
            </a:r>
          </a:p>
          <a:p>
            <a:pPr>
              <a:lnSpc>
                <a:spcPct val="107000"/>
              </a:lnSpc>
              <a:spcAft>
                <a:spcPts val="773"/>
              </a:spcAft>
            </a:pPr>
            <a:endParaRPr lang="en-US" sz="17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773"/>
              </a:spcAft>
            </a:pPr>
            <a:r>
              <a:rPr lang="en-US" sz="1700" dirty="0">
                <a:solidFill>
                  <a:srgbClr val="000000"/>
                </a:solidFill>
                <a:latin typeface="Calibri" panose="020F0502020204030204" pitchFamily="34" charset="0"/>
                <a:ea typeface="Calibri" panose="020F0502020204030204" pitchFamily="34" charset="0"/>
                <a:cs typeface="Calibri" panose="020F0502020204030204" pitchFamily="34" charset="0"/>
              </a:rPr>
              <a:t>Located in the extension of UVA (its wavelength is between 380 and 500 nanometers, compared to 290 to 400 nanometers for UVA and UVB), HEV blue light attacks all cellular constituents, such as lipids, proteins and DNA, causing deep cellular damage to the skin in the long term. With its intense energy - which gives it its name High Energy Visible - blue light is responsible for almost half of the production of free radicals and 25% of cellular damage during sun exposure (1). It has been shown that blue light, by attacking cellular DNA, </a:t>
            </a:r>
            <a:r>
              <a:rPr lang="en-US" sz="1700" b="1" dirty="0">
                <a:solidFill>
                  <a:srgbClr val="000000"/>
                </a:solidFill>
                <a:latin typeface="Calibri" panose="020F0502020204030204" pitchFamily="34" charset="0"/>
                <a:ea typeface="Calibri" panose="020F0502020204030204" pitchFamily="34" charset="0"/>
                <a:cs typeface="Calibri" panose="020F0502020204030204" pitchFamily="34" charset="0"/>
              </a:rPr>
              <a:t>alters the structure of epidermal cells (keratinocytes) and dermal cells (fibroblasts) and reduces the production of collagen and elastin</a:t>
            </a:r>
            <a:r>
              <a:rPr lang="en-US" sz="1700" dirty="0">
                <a:solidFill>
                  <a:srgbClr val="000000"/>
                </a:solidFill>
                <a:latin typeface="Calibri" panose="020F0502020204030204" pitchFamily="34" charset="0"/>
                <a:ea typeface="Calibri" panose="020F0502020204030204" pitchFamily="34" charset="0"/>
                <a:cs typeface="Calibri" panose="020F0502020204030204" pitchFamily="34" charset="0"/>
              </a:rPr>
              <a:t>. Painless, unlike UV light that burns and IR light that heats up, </a:t>
            </a:r>
            <a:r>
              <a:rPr lang="en-US" sz="1700" b="1" dirty="0">
                <a:solidFill>
                  <a:srgbClr val="000000"/>
                </a:solidFill>
                <a:latin typeface="Calibri" panose="020F0502020204030204" pitchFamily="34" charset="0"/>
                <a:ea typeface="Calibri" panose="020F0502020204030204" pitchFamily="34" charset="0"/>
                <a:cs typeface="Calibri" panose="020F0502020204030204" pitchFamily="34" charset="0"/>
              </a:rPr>
              <a:t>blue light insidiously amplifies accelerated skin aging and is responsible for the appearance of lasting dark spots. In fact, it increases the production and activation of tyrosinase</a:t>
            </a:r>
            <a:r>
              <a:rPr lang="en-US" sz="1700" dirty="0">
                <a:solidFill>
                  <a:srgbClr val="000000"/>
                </a:solidFill>
                <a:latin typeface="Calibri" panose="020F0502020204030204" pitchFamily="34" charset="0"/>
                <a:ea typeface="Calibri" panose="020F0502020204030204" pitchFamily="34" charset="0"/>
                <a:cs typeface="Calibri" panose="020F0502020204030204" pitchFamily="34" charset="0"/>
              </a:rPr>
              <a:t>, a key enzyme in the pigmentation process, </a:t>
            </a:r>
            <a:r>
              <a:rPr lang="en-US" sz="1700" b="1" dirty="0">
                <a:solidFill>
                  <a:srgbClr val="000000"/>
                </a:solidFill>
                <a:latin typeface="Calibri" panose="020F0502020204030204" pitchFamily="34" charset="0"/>
                <a:ea typeface="Calibri" panose="020F0502020204030204" pitchFamily="34" charset="0"/>
                <a:cs typeface="Calibri" panose="020F0502020204030204" pitchFamily="34" charset="0"/>
              </a:rPr>
              <a:t>responsible for longer-lasting pigmentation</a:t>
            </a:r>
            <a:r>
              <a:rPr lang="en-US" sz="17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1700" b="1" dirty="0">
                <a:solidFill>
                  <a:srgbClr val="000000"/>
                </a:solidFill>
                <a:latin typeface="Calibri" panose="020F0502020204030204" pitchFamily="34" charset="0"/>
                <a:ea typeface="Calibri" panose="020F0502020204030204" pitchFamily="34" charset="0"/>
                <a:cs typeface="Calibri" panose="020F0502020204030204" pitchFamily="34" charset="0"/>
              </a:rPr>
              <a:t>Every day our skin, regardless of the weather, is exposed to blue light. In addition to natural blue light (sunlight), we are exposed to artificial blue light from LED lighting, computer screens, televisions and smartphones... Even if the intensity is 1000 times less than that emitted by the sun, the 6 hours of exposure per day (2) to this artificial blue light adds to that of the sun and insidiously amplifies its deleterious effects. </a:t>
            </a:r>
          </a:p>
          <a:p>
            <a:pPr>
              <a:lnSpc>
                <a:spcPct val="107000"/>
              </a:lnSpc>
              <a:spcAft>
                <a:spcPts val="773"/>
              </a:spcAft>
            </a:pPr>
            <a:r>
              <a:rPr lang="en-US" sz="1700" i="1" dirty="0">
                <a:solidFill>
                  <a:srgbClr val="000000"/>
                </a:solidFill>
                <a:latin typeface="Calibri" panose="020F0502020204030204" pitchFamily="34" charset="0"/>
                <a:ea typeface="Calibri" panose="020F0502020204030204" pitchFamily="34" charset="0"/>
                <a:cs typeface="Calibri" panose="020F0502020204030204" pitchFamily="34" charset="0"/>
              </a:rPr>
              <a:t>(1) Zastrow L, </a:t>
            </a:r>
            <a:r>
              <a:rPr lang="en-US" sz="1700" i="1" dirty="0" err="1">
                <a:solidFill>
                  <a:srgbClr val="000000"/>
                </a:solidFill>
                <a:latin typeface="Calibri" panose="020F0502020204030204" pitchFamily="34" charset="0"/>
                <a:ea typeface="Calibri" panose="020F0502020204030204" pitchFamily="34" charset="0"/>
                <a:cs typeface="Calibri" panose="020F0502020204030204" pitchFamily="34" charset="0"/>
              </a:rPr>
              <a:t>Groth</a:t>
            </a:r>
            <a:r>
              <a:rPr lang="en-US" sz="1700" i="1" dirty="0">
                <a:solidFill>
                  <a:srgbClr val="000000"/>
                </a:solidFill>
                <a:latin typeface="Calibri" panose="020F0502020204030204" pitchFamily="34" charset="0"/>
                <a:ea typeface="Calibri" panose="020F0502020204030204" pitchFamily="34" charset="0"/>
                <a:cs typeface="Calibri" panose="020F0502020204030204" pitchFamily="34" charset="0"/>
              </a:rPr>
              <a:t> N, Klein F et al. The Missing Link - Light-Induced (280-1,600 nm) Free Radical Formation in Human Skin. Skin Pharmacology and Physiology 2009;22: 31-44(2) Partner data</a:t>
            </a:r>
          </a:p>
          <a:p>
            <a:pPr>
              <a:lnSpc>
                <a:spcPct val="107000"/>
              </a:lnSpc>
              <a:spcAft>
                <a:spcPts val="773"/>
              </a:spcAft>
            </a:pPr>
            <a:endParaRPr lang="fr-FR" sz="1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73"/>
              </a:spcAft>
            </a:pPr>
            <a:r>
              <a:rPr lang="en-US" sz="1700" b="1" dirty="0">
                <a:latin typeface="Calibri" panose="020F0502020204030204" pitchFamily="34" charset="0"/>
                <a:ea typeface="Calibri" panose="020F0502020204030204" pitchFamily="34" charset="0"/>
                <a:cs typeface="Times New Roman" panose="02020603050405020304" pitchFamily="18" charset="0"/>
              </a:rPr>
              <a:t>Infrareds</a:t>
            </a:r>
          </a:p>
          <a:p>
            <a:pPr>
              <a:lnSpc>
                <a:spcPct val="107000"/>
              </a:lnSpc>
              <a:spcAft>
                <a:spcPts val="773"/>
              </a:spcAft>
            </a:pPr>
            <a:r>
              <a:rPr lang="en-US" sz="1700" dirty="0">
                <a:latin typeface="Calibri" panose="020F0502020204030204" pitchFamily="34" charset="0"/>
                <a:ea typeface="Calibri" panose="020F0502020204030204" pitchFamily="34" charset="0"/>
                <a:cs typeface="Times New Roman" panose="02020603050405020304" pitchFamily="18" charset="0"/>
              </a:rPr>
              <a:t>They penetrate the hypodermis. Being absorbed by liquid substances, they will agitate the water molecules and thus cause heat. They are responsible for heat stroke with the rise in temperature of the exposed tissues, before the effects of UV rays are felt. They potentiate the deleterious effects of UV and blue light. Big purveyors of free radicals, IR alters the functioning of mitochondria (energy centers of cells) and fibroblasts which altered a support tissue and at the mercy of MMP1 enzymes boosted by IR (MMP1 degrade the extracellular matrix).</a:t>
            </a:r>
            <a:br>
              <a:rPr lang="fr-FR" sz="1700" dirty="0">
                <a:latin typeface="Calibri" panose="020F0502020204030204" pitchFamily="34" charset="0"/>
                <a:ea typeface="Calibri" panose="020F0502020204030204" pitchFamily="34" charset="0"/>
                <a:cs typeface="Times New Roman" panose="02020603050405020304" pitchFamily="18" charset="0"/>
              </a:rPr>
            </a:br>
            <a:endParaRPr lang="fr-FR" dirty="0"/>
          </a:p>
        </p:txBody>
      </p:sp>
      <p:sp>
        <p:nvSpPr>
          <p:cNvPr id="4" name="Espace réservé du numéro de diapositive 3"/>
          <p:cNvSpPr>
            <a:spLocks noGrp="1"/>
          </p:cNvSpPr>
          <p:nvPr>
            <p:ph type="sldNum" sz="quarter" idx="5"/>
          </p:nvPr>
        </p:nvSpPr>
        <p:spPr/>
        <p:txBody>
          <a:bodyPr/>
          <a:lstStyle/>
          <a:p>
            <a:fld id="{1D2D63E3-0550-4826-886B-56ADBA66688D}" type="slidenum">
              <a:rPr lang="fr-FR" smtClean="0"/>
              <a:t>10</a:t>
            </a:fld>
            <a:endParaRPr lang="fr-FR"/>
          </a:p>
        </p:txBody>
      </p:sp>
    </p:spTree>
    <p:extLst>
      <p:ext uri="{BB962C8B-B14F-4D97-AF65-F5344CB8AC3E}">
        <p14:creationId xmlns:p14="http://schemas.microsoft.com/office/powerpoint/2010/main" val="1613917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As we know, these aggressions have many consequences: </a:t>
            </a:r>
          </a:p>
          <a:p>
            <a:endParaRPr lang="en-US" dirty="0"/>
          </a:p>
          <a:p>
            <a:r>
              <a:rPr lang="en-US" dirty="0"/>
              <a:t>Schematically, the impact of these aggressions on the skin is simple: aggressions =&gt; chain reactions =&gt; oxidative stress (alteration and weakening of the skin barrier, lack of cellular oxygenation, inflammation, degradation of the extracellular matrix, stimulation of melanocytes).</a:t>
            </a:r>
          </a:p>
          <a:p>
            <a:endParaRPr lang="en-US" dirty="0"/>
          </a:p>
          <a:p>
            <a:r>
              <a:rPr lang="en-US" dirty="0"/>
              <a:t>The results on the skin are dehydration, a dull and uneven complexion, premature aging with the appearance of wrinkles, loss of elasticity, spots,... </a:t>
            </a:r>
          </a:p>
          <a:p>
            <a:endParaRPr lang="en-US" dirty="0"/>
          </a:p>
          <a:p>
            <a:r>
              <a:rPr lang="en-US" dirty="0"/>
              <a:t>You understood it, it is time to find THE adapted protection!</a:t>
            </a:r>
            <a:endParaRPr lang="fr-FR" dirty="0"/>
          </a:p>
        </p:txBody>
      </p:sp>
      <p:sp>
        <p:nvSpPr>
          <p:cNvPr id="4" name="Espace réservé du numéro de diapositive 3"/>
          <p:cNvSpPr>
            <a:spLocks noGrp="1"/>
          </p:cNvSpPr>
          <p:nvPr>
            <p:ph type="sldNum" sz="quarter" idx="10"/>
          </p:nvPr>
        </p:nvSpPr>
        <p:spPr/>
        <p:txBody>
          <a:bodyPr/>
          <a:lstStyle/>
          <a:p>
            <a:fld id="{1D2D63E3-0550-4826-886B-56ADBA66688D}" type="slidenum">
              <a:rPr lang="fr-FR" smtClean="0"/>
              <a:t>11</a:t>
            </a:fld>
            <a:endParaRPr lang="fr-FR"/>
          </a:p>
        </p:txBody>
      </p:sp>
    </p:spTree>
    <p:extLst>
      <p:ext uri="{BB962C8B-B14F-4D97-AF65-F5344CB8AC3E}">
        <p14:creationId xmlns:p14="http://schemas.microsoft.com/office/powerpoint/2010/main" val="1317585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851C34CD-ADBF-4281-AEFE-0BEA3DF61CF2}" type="datetimeFigureOut">
              <a:rPr lang="fr-FR" smtClean="0"/>
              <a:pPr/>
              <a:t>22/06/2023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3773E08-9CDF-4C1C-904A-0D05F3185739}" type="slidenum">
              <a:rPr lang="fr-FR" smtClean="0"/>
              <a:pPr/>
              <a:t>‹N°›</a:t>
            </a:fld>
            <a:endParaRPr lang="fr-FR"/>
          </a:p>
        </p:txBody>
      </p:sp>
    </p:spTree>
    <p:extLst>
      <p:ext uri="{BB962C8B-B14F-4D97-AF65-F5344CB8AC3E}">
        <p14:creationId xmlns:p14="http://schemas.microsoft.com/office/powerpoint/2010/main" val="554157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51C34CD-ADBF-4281-AEFE-0BEA3DF61CF2}" type="datetimeFigureOut">
              <a:rPr lang="fr-FR" smtClean="0"/>
              <a:pPr/>
              <a:t>22/06/2023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3773E08-9CDF-4C1C-904A-0D05F3185739}" type="slidenum">
              <a:rPr lang="fr-FR" smtClean="0"/>
              <a:pPr/>
              <a:t>‹N°›</a:t>
            </a:fld>
            <a:endParaRPr lang="fr-FR"/>
          </a:p>
        </p:txBody>
      </p:sp>
    </p:spTree>
    <p:extLst>
      <p:ext uri="{BB962C8B-B14F-4D97-AF65-F5344CB8AC3E}">
        <p14:creationId xmlns:p14="http://schemas.microsoft.com/office/powerpoint/2010/main" val="1959935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51C34CD-ADBF-4281-AEFE-0BEA3DF61CF2}" type="datetimeFigureOut">
              <a:rPr lang="fr-FR" smtClean="0"/>
              <a:pPr/>
              <a:t>22/06/2023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3773E08-9CDF-4C1C-904A-0D05F3185739}" type="slidenum">
              <a:rPr lang="fr-FR" smtClean="0"/>
              <a:pPr/>
              <a:t>‹N°›</a:t>
            </a:fld>
            <a:endParaRPr lang="fr-FR"/>
          </a:p>
        </p:txBody>
      </p:sp>
    </p:spTree>
    <p:extLst>
      <p:ext uri="{BB962C8B-B14F-4D97-AF65-F5344CB8AC3E}">
        <p14:creationId xmlns:p14="http://schemas.microsoft.com/office/powerpoint/2010/main" val="1711370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838200" y="1340667"/>
            <a:ext cx="10515600" cy="1325563"/>
          </a:xfrm>
        </p:spPr>
        <p:txBody>
          <a:bodyPr/>
          <a:lstStyle/>
          <a:p>
            <a:r>
              <a:rPr lang="fr-FR" dirty="0"/>
              <a:t>Modifiez le style du titre</a:t>
            </a:r>
          </a:p>
        </p:txBody>
      </p:sp>
    </p:spTree>
    <p:extLst>
      <p:ext uri="{BB962C8B-B14F-4D97-AF65-F5344CB8AC3E}">
        <p14:creationId xmlns:p14="http://schemas.microsoft.com/office/powerpoint/2010/main" val="770151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1040486"/>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7569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5853521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838200" y="1340667"/>
            <a:ext cx="10515600" cy="1325563"/>
          </a:xfrm>
        </p:spPr>
        <p:txBody>
          <a:bodyPr/>
          <a:lstStyle/>
          <a:p>
            <a:r>
              <a:rPr lang="fr-FR" dirty="0"/>
              <a:t>Modifiez le style du titre</a:t>
            </a:r>
          </a:p>
        </p:txBody>
      </p:sp>
    </p:spTree>
    <p:extLst>
      <p:ext uri="{BB962C8B-B14F-4D97-AF65-F5344CB8AC3E}">
        <p14:creationId xmlns:p14="http://schemas.microsoft.com/office/powerpoint/2010/main" val="10107944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391607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Espace réservé du titre 1"/>
          <p:cNvSpPr>
            <a:spLocks noGrp="1"/>
          </p:cNvSpPr>
          <p:nvPr>
            <p:ph type="title"/>
          </p:nvPr>
        </p:nvSpPr>
        <p:spPr>
          <a:xfrm>
            <a:off x="0" y="333861"/>
            <a:ext cx="12192000" cy="602393"/>
          </a:xfrm>
          <a:prstGeom prst="rect">
            <a:avLst/>
          </a:prstGeom>
        </p:spPr>
        <p:txBody>
          <a:bodyPr vert="horz" lIns="91440" tIns="45720" rIns="91440" bIns="45720" rtlCol="0" anchor="ctr">
            <a:normAutofit/>
          </a:bodyPr>
          <a:lstStyle/>
          <a:p>
            <a:r>
              <a:rPr lang="fr-FR" dirty="0"/>
              <a:t>                               Modifiez le style du titre</a:t>
            </a:r>
          </a:p>
        </p:txBody>
      </p:sp>
      <p:sp>
        <p:nvSpPr>
          <p:cNvPr id="10" name="Espace réservé du texte 2"/>
          <p:cNvSpPr>
            <a:spLocks noGrp="1"/>
          </p:cNvSpPr>
          <p:nvPr>
            <p:ph idx="1"/>
          </p:nvPr>
        </p:nvSpPr>
        <p:spPr>
          <a:xfrm>
            <a:off x="838200" y="1375718"/>
            <a:ext cx="10515600" cy="5116555"/>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681271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6185"/>
            <a:ext cx="10515600" cy="1325033"/>
          </a:xfrm>
          <a:prstGeom prst="rect">
            <a:avLst/>
          </a:prstGeom>
        </p:spPr>
        <p:txBody>
          <a:bodyPr/>
          <a:lstStyle/>
          <a:p>
            <a:r>
              <a:rPr lang="fr-FR"/>
              <a:t>Modifiez le style du titre</a:t>
            </a:r>
          </a:p>
        </p:txBody>
      </p:sp>
      <p:sp>
        <p:nvSpPr>
          <p:cNvPr id="3" name="Espace réservé de la date 2"/>
          <p:cNvSpPr>
            <a:spLocks noGrp="1"/>
          </p:cNvSpPr>
          <p:nvPr>
            <p:ph type="dt" sz="half" idx="10"/>
          </p:nvPr>
        </p:nvSpPr>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fld id="{300B72E7-7CC2-4FB5-B8E1-7E5ED52A0CCE}" type="datetimeFigureOut">
              <a:rPr kumimoji="0" lang="fr-FR"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219170" rtl="0" eaLnBrk="0" fontAlgn="base" latinLnBrk="0" hangingPunct="0">
                <a:lnSpc>
                  <a:spcPct val="100000"/>
                </a:lnSpc>
                <a:spcBef>
                  <a:spcPct val="0"/>
                </a:spcBef>
                <a:spcAft>
                  <a:spcPct val="0"/>
                </a:spcAft>
                <a:buClrTx/>
                <a:buSzTx/>
                <a:buFontTx/>
                <a:buNone/>
                <a:tabLst/>
                <a:defRPr/>
              </a:pPr>
              <a:t>22/06/2023</a:t>
            </a:fld>
            <a:endParaRPr kumimoji="0" lang="fr-FR" sz="16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4" name="Espace réservé du pied de page 3"/>
          <p:cNvSpPr>
            <a:spLocks noGrp="1"/>
          </p:cNvSpPr>
          <p:nvPr>
            <p:ph type="ftr" sz="quarter" idx="11"/>
          </p:nvPr>
        </p:nvSpPr>
        <p:spPr/>
        <p:txBody>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fr-FR" sz="16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5" name="Espace réservé du numéro de diapositive 4"/>
          <p:cNvSpPr>
            <a:spLocks noGrp="1"/>
          </p:cNvSpPr>
          <p:nvPr>
            <p:ph type="sldNum" sz="quarter" idx="12"/>
          </p:nvPr>
        </p:nvSpPr>
        <p:spPr/>
        <p:txBody>
          <a:bodyPr/>
          <a:lstStyle/>
          <a:p>
            <a:pPr marL="0" marR="0" lvl="0" indent="0" algn="r" defTabSz="1219170" rtl="0" eaLnBrk="0" fontAlgn="base" latinLnBrk="0" hangingPunct="0">
              <a:lnSpc>
                <a:spcPct val="100000"/>
              </a:lnSpc>
              <a:spcBef>
                <a:spcPct val="0"/>
              </a:spcBef>
              <a:spcAft>
                <a:spcPct val="0"/>
              </a:spcAft>
              <a:buClrTx/>
              <a:buSzTx/>
              <a:buFontTx/>
              <a:buNone/>
              <a:tabLst/>
              <a:defRPr/>
            </a:pPr>
            <a:fld id="{999FDC19-C235-42C8-841C-D99408124029}" type="slidenum">
              <a:rPr kumimoji="0" lang="fr-FR"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219170" rtl="0" eaLnBrk="0" fontAlgn="base" latinLnBrk="0" hangingPunct="0">
                <a:lnSpc>
                  <a:spcPct val="100000"/>
                </a:lnSpc>
                <a:spcBef>
                  <a:spcPct val="0"/>
                </a:spcBef>
                <a:spcAft>
                  <a:spcPct val="0"/>
                </a:spcAft>
                <a:buClrTx/>
                <a:buSzTx/>
                <a:buFontTx/>
                <a:buNone/>
                <a:tabLst/>
                <a:defRPr/>
              </a:pPr>
              <a:t>‹N°›</a:t>
            </a:fld>
            <a:endParaRPr kumimoji="0" lang="fr-FR" sz="16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05653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51C34CD-ADBF-4281-AEFE-0BEA3DF61CF2}" type="datetimeFigureOut">
              <a:rPr lang="fr-FR" smtClean="0"/>
              <a:pPr/>
              <a:t>22/06/2023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3773E08-9CDF-4C1C-904A-0D05F3185739}" type="slidenum">
              <a:rPr lang="fr-FR" smtClean="0"/>
              <a:pPr/>
              <a:t>‹N°›</a:t>
            </a:fld>
            <a:endParaRPr lang="fr-FR"/>
          </a:p>
        </p:txBody>
      </p:sp>
    </p:spTree>
    <p:extLst>
      <p:ext uri="{BB962C8B-B14F-4D97-AF65-F5344CB8AC3E}">
        <p14:creationId xmlns:p14="http://schemas.microsoft.com/office/powerpoint/2010/main" val="38911358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0885C1-B749-400D-97E2-9E79C8E59452}" type="datetimeFigureOut">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22/06/2023</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Espace réservé du pied de page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D94827-43AC-42EA-9627-2ED22D64618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Image 5">
            <a:extLst>
              <a:ext uri="{FF2B5EF4-FFF2-40B4-BE49-F238E27FC236}">
                <a16:creationId xmlns:a16="http://schemas.microsoft.com/office/drawing/2014/main" id="{F110A137-0743-4529-86F1-A0F3E77EE849}"/>
              </a:ext>
            </a:extLst>
          </p:cNvPr>
          <p:cNvPicPr>
            <a:picLocks noChangeAspect="1"/>
          </p:cNvPicPr>
          <p:nvPr userDrawn="1"/>
        </p:nvPicPr>
        <p:blipFill rotWithShape="1">
          <a:blip r:embed="rId2"/>
          <a:srcRect l="88325" t="1878" r="897" b="82174"/>
          <a:stretch/>
        </p:blipFill>
        <p:spPr>
          <a:xfrm>
            <a:off x="10843591" y="1"/>
            <a:ext cx="1348410" cy="1133060"/>
          </a:xfrm>
          <a:prstGeom prst="rect">
            <a:avLst/>
          </a:prstGeom>
        </p:spPr>
      </p:pic>
      <p:sp>
        <p:nvSpPr>
          <p:cNvPr id="7" name="Rectangle 6">
            <a:extLst>
              <a:ext uri="{FF2B5EF4-FFF2-40B4-BE49-F238E27FC236}">
                <a16:creationId xmlns:a16="http://schemas.microsoft.com/office/drawing/2014/main" id="{28193AC1-2E17-4640-A5BB-245C6B2AA643}"/>
              </a:ext>
            </a:extLst>
          </p:cNvPr>
          <p:cNvSpPr/>
          <p:nvPr userDrawn="1"/>
        </p:nvSpPr>
        <p:spPr>
          <a:xfrm>
            <a:off x="0" y="0"/>
            <a:ext cx="12192000" cy="6858000"/>
          </a:xfrm>
          <a:prstGeom prst="rect">
            <a:avLst/>
          </a:prstGeom>
          <a:noFill/>
          <a:ln w="76200">
            <a:solidFill>
              <a:srgbClr val="F78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771453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3811" y="174466"/>
            <a:ext cx="1343271" cy="853440"/>
          </a:xfrm>
          <a:prstGeom prst="rect">
            <a:avLst/>
          </a:prstGeom>
        </p:spPr>
      </p:pic>
    </p:spTree>
    <p:extLst>
      <p:ext uri="{BB962C8B-B14F-4D97-AF65-F5344CB8AC3E}">
        <p14:creationId xmlns:p14="http://schemas.microsoft.com/office/powerpoint/2010/main" val="2277655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4879498"/>
          </a:xfrm>
          <a:prstGeom prst="rect">
            <a:avLst/>
          </a:prstGeom>
        </p:spPr>
        <p:txBody>
          <a:bodyPr/>
          <a:lstStyle>
            <a:lvl1pPr>
              <a:defRPr sz="2399"/>
            </a:lvl1pPr>
            <a:lvl2pPr>
              <a:defRPr sz="1999"/>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792036"/>
          </a:xfrm>
          <a:prstGeom prst="rect">
            <a:avLst/>
          </a:prstGeom>
        </p:spPr>
        <p:txBody>
          <a:bodyPr/>
          <a:lstStyle/>
          <a:p>
            <a:r>
              <a:rPr lang="fr-FR"/>
              <a:t>Modifiez le style du titre</a:t>
            </a: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2" y="6284981"/>
            <a:ext cx="519977" cy="448523"/>
          </a:xfrm>
          <a:prstGeom prst="rect">
            <a:avLst/>
          </a:prstGeom>
        </p:spPr>
      </p:pic>
      <p:pic>
        <p:nvPicPr>
          <p:cNvPr id="6" name="Image 5">
            <a:extLst>
              <a:ext uri="{FF2B5EF4-FFF2-40B4-BE49-F238E27FC236}">
                <a16:creationId xmlns:a16="http://schemas.microsoft.com/office/drawing/2014/main" id="{B93397A5-05B5-4801-BFA8-54A887743810}"/>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33453" y="135"/>
            <a:ext cx="12215320" cy="6857730"/>
          </a:xfrm>
          <a:prstGeom prst="rect">
            <a:avLst/>
          </a:prstGeom>
        </p:spPr>
      </p:pic>
    </p:spTree>
    <p:extLst>
      <p:ext uri="{BB962C8B-B14F-4D97-AF65-F5344CB8AC3E}">
        <p14:creationId xmlns:p14="http://schemas.microsoft.com/office/powerpoint/2010/main" val="15292895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re + Texte + image droit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1" y="6284980"/>
            <a:ext cx="519977" cy="448523"/>
          </a:xfrm>
          <a:prstGeom prst="rect">
            <a:avLst/>
          </a:prstGeom>
        </p:spPr>
      </p:pic>
      <p:sp>
        <p:nvSpPr>
          <p:cNvPr id="8" name="Espace réservé du texte 2"/>
          <p:cNvSpPr>
            <a:spLocks noGrp="1"/>
          </p:cNvSpPr>
          <p:nvPr>
            <p:ph type="body" sz="quarter" idx="10"/>
          </p:nvPr>
        </p:nvSpPr>
        <p:spPr>
          <a:xfrm>
            <a:off x="838200" y="1278543"/>
            <a:ext cx="6765616" cy="4928048"/>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Titre 3"/>
          <p:cNvSpPr>
            <a:spLocks noGrp="1"/>
          </p:cNvSpPr>
          <p:nvPr>
            <p:ph type="title"/>
          </p:nvPr>
        </p:nvSpPr>
        <p:spPr>
          <a:xfrm>
            <a:off x="838200" y="268022"/>
            <a:ext cx="10515600" cy="792036"/>
          </a:xfrm>
          <a:prstGeom prst="rect">
            <a:avLst/>
          </a:prstGeom>
        </p:spPr>
        <p:txBody>
          <a:bodyPr/>
          <a:lstStyle/>
          <a:p>
            <a:r>
              <a:rPr lang="fr-FR"/>
              <a:t>Modifiez le style du titre</a:t>
            </a:r>
          </a:p>
        </p:txBody>
      </p:sp>
      <p:sp>
        <p:nvSpPr>
          <p:cNvPr id="10" name="Espace réservé pour une image  5"/>
          <p:cNvSpPr>
            <a:spLocks noGrp="1"/>
          </p:cNvSpPr>
          <p:nvPr>
            <p:ph type="pic" sz="quarter" idx="11"/>
          </p:nvPr>
        </p:nvSpPr>
        <p:spPr>
          <a:xfrm>
            <a:off x="7895129" y="1278543"/>
            <a:ext cx="3458671" cy="4928048"/>
          </a:xfrm>
          <a:prstGeom prst="rect">
            <a:avLst/>
          </a:prstGeom>
        </p:spPr>
        <p:txBody>
          <a:bodyPr/>
          <a:lstStyle/>
          <a:p>
            <a:endParaRPr lang="fr-FR"/>
          </a:p>
        </p:txBody>
      </p:sp>
    </p:spTree>
    <p:extLst>
      <p:ext uri="{BB962C8B-B14F-4D97-AF65-F5344CB8AC3E}">
        <p14:creationId xmlns:p14="http://schemas.microsoft.com/office/powerpoint/2010/main" val="8061459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51C34CD-ADBF-4281-AEFE-0BEA3DF61CF2}" type="datetimeFigureOut">
              <a:rPr lang="fr-FR" smtClean="0"/>
              <a:pPr/>
              <a:t>22/06/2023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3773E08-9CDF-4C1C-904A-0D05F3185739}" type="slidenum">
              <a:rPr lang="fr-FR" smtClean="0"/>
              <a:pPr/>
              <a:t>‹N°›</a:t>
            </a:fld>
            <a:endParaRPr lang="fr-FR"/>
          </a:p>
        </p:txBody>
      </p:sp>
    </p:spTree>
    <p:extLst>
      <p:ext uri="{BB962C8B-B14F-4D97-AF65-F5344CB8AC3E}">
        <p14:creationId xmlns:p14="http://schemas.microsoft.com/office/powerpoint/2010/main" val="24083344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age de garde">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41356" y="1375108"/>
            <a:ext cx="3510071" cy="3027728"/>
          </a:xfrm>
          <a:prstGeom prst="rect">
            <a:avLst/>
          </a:prstGeom>
        </p:spPr>
      </p:pic>
      <p:sp>
        <p:nvSpPr>
          <p:cNvPr id="2" name="ZoneTexte 1"/>
          <p:cNvSpPr txBox="1"/>
          <p:nvPr userDrawn="1"/>
        </p:nvSpPr>
        <p:spPr>
          <a:xfrm>
            <a:off x="3666477" y="5543038"/>
            <a:ext cx="4980373" cy="830997"/>
          </a:xfrm>
          <a:prstGeom prst="rect">
            <a:avLst/>
          </a:prstGeom>
          <a:noFill/>
        </p:spPr>
        <p:txBody>
          <a:bodyPr wrap="square" rtlCol="0">
            <a:spAutoFit/>
          </a:bodyPr>
          <a:lstStyle/>
          <a:p>
            <a:pPr algn="ctr"/>
            <a:r>
              <a:rPr lang="fr-FR" sz="2400" dirty="0">
                <a:solidFill>
                  <a:srgbClr val="3E3E3E"/>
                </a:solidFill>
                <a:latin typeface="KyivType Sans2" panose="00000500000000000000" pitchFamily="50" charset="0"/>
              </a:rPr>
              <a:t>L’Expérience</a:t>
            </a:r>
            <a:r>
              <a:rPr lang="fr-FR" sz="2400" baseline="0" dirty="0">
                <a:solidFill>
                  <a:srgbClr val="3E3E3E"/>
                </a:solidFill>
                <a:latin typeface="KyivType Sans2" panose="00000500000000000000" pitchFamily="50" charset="0"/>
              </a:rPr>
              <a:t> du Soin </a:t>
            </a:r>
          </a:p>
          <a:p>
            <a:pPr algn="ctr"/>
            <a:r>
              <a:rPr lang="fr-FR" sz="2400" baseline="0" dirty="0">
                <a:solidFill>
                  <a:srgbClr val="3E3E3E"/>
                </a:solidFill>
                <a:latin typeface="KyivType Sans2" panose="00000500000000000000" pitchFamily="50" charset="0"/>
              </a:rPr>
              <a:t>Phyto-Aromatique</a:t>
            </a:r>
            <a:endParaRPr lang="fr-FR" sz="2400" dirty="0">
              <a:solidFill>
                <a:srgbClr val="3E3E3E"/>
              </a:solidFill>
              <a:latin typeface="KyivType Sans2" panose="00000500000000000000" pitchFamily="50" charset="0"/>
            </a:endParaRPr>
          </a:p>
        </p:txBody>
      </p:sp>
    </p:spTree>
    <p:extLst>
      <p:ext uri="{BB962C8B-B14F-4D97-AF65-F5344CB8AC3E}">
        <p14:creationId xmlns:p14="http://schemas.microsoft.com/office/powerpoint/2010/main" val="41484191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2" name="Titre 1"/>
          <p:cNvSpPr>
            <a:spLocks noGrp="1"/>
          </p:cNvSpPr>
          <p:nvPr>
            <p:ph type="title"/>
          </p:nvPr>
        </p:nvSpPr>
        <p:spPr>
          <a:xfrm>
            <a:off x="838200" y="3429000"/>
            <a:ext cx="10515600" cy="816312"/>
          </a:xfrm>
          <a:prstGeom prst="rect">
            <a:avLst/>
          </a:prstGeom>
        </p:spPr>
        <p:txBody>
          <a:bodyPr/>
          <a:lstStyle/>
          <a:p>
            <a:r>
              <a:rPr lang="fr-FR" dirty="0"/>
              <a:t>Modifiez le style du titre</a:t>
            </a:r>
          </a:p>
        </p:txBody>
      </p:sp>
      <p:pic>
        <p:nvPicPr>
          <p:cNvPr id="3" name="Imag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14641" y="867784"/>
            <a:ext cx="2341530" cy="2019764"/>
          </a:xfrm>
          <a:prstGeom prst="rect">
            <a:avLst/>
          </a:prstGeom>
        </p:spPr>
      </p:pic>
    </p:spTree>
    <p:extLst>
      <p:ext uri="{BB962C8B-B14F-4D97-AF65-F5344CB8AC3E}">
        <p14:creationId xmlns:p14="http://schemas.microsoft.com/office/powerpoint/2010/main" val="30852551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332509" y="1270450"/>
            <a:ext cx="11508509" cy="4879498"/>
          </a:xfrm>
          <a:prstGeom prst="rect">
            <a:avLst/>
          </a:prstGeom>
        </p:spPr>
        <p:txBody>
          <a:bodyPr anchor="ct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792036"/>
          </a:xfrm>
          <a:prstGeom prst="rect">
            <a:avLst/>
          </a:prstGeom>
        </p:spPr>
        <p:txBody>
          <a:bodyPr/>
          <a:lstStyle/>
          <a:p>
            <a:r>
              <a:rPr lang="fr-FR"/>
              <a:t>Modifiez le style du titre</a:t>
            </a:r>
          </a:p>
        </p:txBody>
      </p:sp>
      <p:pic>
        <p:nvPicPr>
          <p:cNvPr id="5" name="Imag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36011" y="6284980"/>
            <a:ext cx="519977" cy="448523"/>
          </a:xfrm>
          <a:prstGeom prst="rect">
            <a:avLst/>
          </a:prstGeom>
        </p:spPr>
      </p:pic>
    </p:spTree>
    <p:extLst>
      <p:ext uri="{BB962C8B-B14F-4D97-AF65-F5344CB8AC3E}">
        <p14:creationId xmlns:p14="http://schemas.microsoft.com/office/powerpoint/2010/main" val="25925489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re + Texte + image gauch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4588183" y="1286634"/>
            <a:ext cx="7280543" cy="4863314"/>
          </a:xfrm>
          <a:prstGeom prst="rect">
            <a:avLst/>
          </a:prstGeom>
        </p:spPr>
        <p:txBody>
          <a:bodyPr anchor="ctr"/>
          <a:lstStyle>
            <a:lvl1pPr marL="0" indent="0">
              <a:buFont typeface="Arial" panose="020B0604020202020204" pitchFamily="34" charse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72278"/>
            <a:ext cx="10515600" cy="792036"/>
          </a:xfrm>
          <a:prstGeom prst="rect">
            <a:avLst/>
          </a:prstGeom>
        </p:spPr>
        <p:txBody>
          <a:bodyPr/>
          <a:lstStyle/>
          <a:p>
            <a:r>
              <a:rPr lang="fr-FR"/>
              <a:t>Modifiez le style du titre</a:t>
            </a:r>
          </a:p>
        </p:txBody>
      </p:sp>
      <p:pic>
        <p:nvPicPr>
          <p:cNvPr id="5" name="Imag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36011" y="6284980"/>
            <a:ext cx="519977" cy="448523"/>
          </a:xfrm>
          <a:prstGeom prst="rect">
            <a:avLst/>
          </a:prstGeom>
        </p:spPr>
      </p:pic>
      <p:sp>
        <p:nvSpPr>
          <p:cNvPr id="6" name="Espace réservé pour une image  5"/>
          <p:cNvSpPr>
            <a:spLocks noGrp="1"/>
          </p:cNvSpPr>
          <p:nvPr>
            <p:ph type="pic" sz="quarter" idx="11"/>
          </p:nvPr>
        </p:nvSpPr>
        <p:spPr>
          <a:xfrm>
            <a:off x="314036" y="1286634"/>
            <a:ext cx="3982835" cy="4863313"/>
          </a:xfrm>
          <a:prstGeom prst="rect">
            <a:avLst/>
          </a:prstGeom>
        </p:spPr>
        <p:txBody>
          <a:bodyPr/>
          <a:lstStyle/>
          <a:p>
            <a:endParaRPr lang="fr-FR"/>
          </a:p>
        </p:txBody>
      </p:sp>
    </p:spTree>
    <p:extLst>
      <p:ext uri="{BB962C8B-B14F-4D97-AF65-F5344CB8AC3E}">
        <p14:creationId xmlns:p14="http://schemas.microsoft.com/office/powerpoint/2010/main" val="28012329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re + Texte + image droit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36011" y="6284980"/>
            <a:ext cx="519977" cy="448523"/>
          </a:xfrm>
          <a:prstGeom prst="rect">
            <a:avLst/>
          </a:prstGeom>
        </p:spPr>
      </p:pic>
      <p:sp>
        <p:nvSpPr>
          <p:cNvPr id="8" name="Espace réservé du texte 2"/>
          <p:cNvSpPr>
            <a:spLocks noGrp="1"/>
          </p:cNvSpPr>
          <p:nvPr>
            <p:ph type="body" sz="quarter" idx="10"/>
          </p:nvPr>
        </p:nvSpPr>
        <p:spPr>
          <a:xfrm>
            <a:off x="360218" y="1278543"/>
            <a:ext cx="7243598" cy="4928048"/>
          </a:xfrm>
          <a:prstGeom prst="rect">
            <a:avLst/>
          </a:prstGeom>
        </p:spPr>
        <p:txBody>
          <a:bodyPr anchor="ct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Titre 3"/>
          <p:cNvSpPr>
            <a:spLocks noGrp="1"/>
          </p:cNvSpPr>
          <p:nvPr>
            <p:ph type="title"/>
          </p:nvPr>
        </p:nvSpPr>
        <p:spPr>
          <a:xfrm>
            <a:off x="838200" y="268022"/>
            <a:ext cx="10515600" cy="792036"/>
          </a:xfrm>
          <a:prstGeom prst="rect">
            <a:avLst/>
          </a:prstGeom>
        </p:spPr>
        <p:txBody>
          <a:bodyPr/>
          <a:lstStyle/>
          <a:p>
            <a:r>
              <a:rPr lang="fr-FR"/>
              <a:t>Modifiez le style du titre</a:t>
            </a:r>
          </a:p>
        </p:txBody>
      </p:sp>
      <p:sp>
        <p:nvSpPr>
          <p:cNvPr id="10" name="Espace réservé pour une image  5"/>
          <p:cNvSpPr>
            <a:spLocks noGrp="1"/>
          </p:cNvSpPr>
          <p:nvPr>
            <p:ph type="pic" sz="quarter" idx="11"/>
          </p:nvPr>
        </p:nvSpPr>
        <p:spPr>
          <a:xfrm>
            <a:off x="7895129" y="1278543"/>
            <a:ext cx="3936653" cy="4928048"/>
          </a:xfrm>
          <a:prstGeom prst="rect">
            <a:avLst/>
          </a:prstGeom>
        </p:spPr>
        <p:txBody>
          <a:bodyPr/>
          <a:lstStyle/>
          <a:p>
            <a:endParaRPr lang="fr-FR"/>
          </a:p>
        </p:txBody>
      </p:sp>
    </p:spTree>
    <p:extLst>
      <p:ext uri="{BB962C8B-B14F-4D97-AF65-F5344CB8AC3E}">
        <p14:creationId xmlns:p14="http://schemas.microsoft.com/office/powerpoint/2010/main" val="1921330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851C34CD-ADBF-4281-AEFE-0BEA3DF61CF2}" type="datetimeFigureOut">
              <a:rPr lang="fr-FR" smtClean="0"/>
              <a:pPr/>
              <a:t>22/06/2023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3773E08-9CDF-4C1C-904A-0D05F3185739}" type="slidenum">
              <a:rPr lang="fr-FR" smtClean="0"/>
              <a:pPr/>
              <a:t>‹N°›</a:t>
            </a:fld>
            <a:endParaRPr lang="fr-FR"/>
          </a:p>
        </p:txBody>
      </p:sp>
    </p:spTree>
    <p:extLst>
      <p:ext uri="{BB962C8B-B14F-4D97-AF65-F5344CB8AC3E}">
        <p14:creationId xmlns:p14="http://schemas.microsoft.com/office/powerpoint/2010/main" val="11258429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7189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931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851C34CD-ADBF-4281-AEFE-0BEA3DF61CF2}" type="datetimeFigureOut">
              <a:rPr lang="fr-FR" smtClean="0"/>
              <a:pPr/>
              <a:t>22/06/2023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773E08-9CDF-4C1C-904A-0D05F3185739}" type="slidenum">
              <a:rPr lang="fr-FR" smtClean="0"/>
              <a:pPr/>
              <a:t>‹N°›</a:t>
            </a:fld>
            <a:endParaRPr lang="fr-FR"/>
          </a:p>
        </p:txBody>
      </p:sp>
    </p:spTree>
    <p:extLst>
      <p:ext uri="{BB962C8B-B14F-4D97-AF65-F5344CB8AC3E}">
        <p14:creationId xmlns:p14="http://schemas.microsoft.com/office/powerpoint/2010/main" val="1790090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851C34CD-ADBF-4281-AEFE-0BEA3DF61CF2}" type="datetimeFigureOut">
              <a:rPr lang="fr-FR" smtClean="0"/>
              <a:pPr/>
              <a:t>22/06/2023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3773E08-9CDF-4C1C-904A-0D05F3185739}" type="slidenum">
              <a:rPr lang="fr-FR" smtClean="0"/>
              <a:pPr/>
              <a:t>‹N°›</a:t>
            </a:fld>
            <a:endParaRPr lang="fr-FR"/>
          </a:p>
        </p:txBody>
      </p:sp>
    </p:spTree>
    <p:extLst>
      <p:ext uri="{BB962C8B-B14F-4D97-AF65-F5344CB8AC3E}">
        <p14:creationId xmlns:p14="http://schemas.microsoft.com/office/powerpoint/2010/main" val="156054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851C34CD-ADBF-4281-AEFE-0BEA3DF61CF2}" type="datetimeFigureOut">
              <a:rPr lang="fr-FR" smtClean="0"/>
              <a:pPr/>
              <a:t>22/06/2023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3773E08-9CDF-4C1C-904A-0D05F3185739}" type="slidenum">
              <a:rPr lang="fr-FR" smtClean="0"/>
              <a:pPr/>
              <a:t>‹N°›</a:t>
            </a:fld>
            <a:endParaRPr lang="fr-FR"/>
          </a:p>
        </p:txBody>
      </p:sp>
    </p:spTree>
    <p:extLst>
      <p:ext uri="{BB962C8B-B14F-4D97-AF65-F5344CB8AC3E}">
        <p14:creationId xmlns:p14="http://schemas.microsoft.com/office/powerpoint/2010/main" val="2407487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51C34CD-ADBF-4281-AEFE-0BEA3DF61CF2}" type="datetimeFigureOut">
              <a:rPr lang="fr-FR" smtClean="0"/>
              <a:pPr/>
              <a:t>22/06/2023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3773E08-9CDF-4C1C-904A-0D05F3185739}" type="slidenum">
              <a:rPr lang="fr-FR" smtClean="0"/>
              <a:pPr/>
              <a:t>‹N°›</a:t>
            </a:fld>
            <a:endParaRPr lang="fr-FR"/>
          </a:p>
        </p:txBody>
      </p:sp>
    </p:spTree>
    <p:extLst>
      <p:ext uri="{BB962C8B-B14F-4D97-AF65-F5344CB8AC3E}">
        <p14:creationId xmlns:p14="http://schemas.microsoft.com/office/powerpoint/2010/main" val="2202208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851C34CD-ADBF-4281-AEFE-0BEA3DF61CF2}" type="datetimeFigureOut">
              <a:rPr lang="fr-FR" smtClean="0"/>
              <a:pPr/>
              <a:t>22/06/2023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773E08-9CDF-4C1C-904A-0D05F3185739}" type="slidenum">
              <a:rPr lang="fr-FR" smtClean="0"/>
              <a:pPr/>
              <a:t>‹N°›</a:t>
            </a:fld>
            <a:endParaRPr lang="fr-FR"/>
          </a:p>
        </p:txBody>
      </p:sp>
    </p:spTree>
    <p:extLst>
      <p:ext uri="{BB962C8B-B14F-4D97-AF65-F5344CB8AC3E}">
        <p14:creationId xmlns:p14="http://schemas.microsoft.com/office/powerpoint/2010/main" val="2461189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851C34CD-ADBF-4281-AEFE-0BEA3DF61CF2}" type="datetimeFigureOut">
              <a:rPr lang="fr-FR" smtClean="0"/>
              <a:pPr/>
              <a:t>22/06/2023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773E08-9CDF-4C1C-904A-0D05F3185739}" type="slidenum">
              <a:rPr lang="fr-FR" smtClean="0"/>
              <a:pPr/>
              <a:t>‹N°›</a:t>
            </a:fld>
            <a:endParaRPr lang="fr-FR"/>
          </a:p>
        </p:txBody>
      </p:sp>
    </p:spTree>
    <p:extLst>
      <p:ext uri="{BB962C8B-B14F-4D97-AF65-F5344CB8AC3E}">
        <p14:creationId xmlns:p14="http://schemas.microsoft.com/office/powerpoint/2010/main" val="1996340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image" Target="../media/image6.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C34CD-ADBF-4281-AEFE-0BEA3DF61CF2}" type="datetimeFigureOut">
              <a:rPr lang="fr-FR" smtClean="0"/>
              <a:pPr/>
              <a:t>22/06/2023</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773E08-9CDF-4C1C-904A-0D05F3185739}" type="slidenum">
              <a:rPr lang="fr-FR" smtClean="0"/>
              <a:pPr/>
              <a:t>‹N°›</a:t>
            </a:fld>
            <a:endParaRPr lang="fr-FR"/>
          </a:p>
        </p:txBody>
      </p:sp>
      <p:pic>
        <p:nvPicPr>
          <p:cNvPr id="7" name="Image 6">
            <a:extLst>
              <a:ext uri="{FF2B5EF4-FFF2-40B4-BE49-F238E27FC236}">
                <a16:creationId xmlns:a16="http://schemas.microsoft.com/office/drawing/2014/main" id="{4BA25B24-DCE4-4E52-ADCC-960CB04D8F9E}"/>
              </a:ext>
            </a:extLst>
          </p:cNvPr>
          <p:cNvPicPr>
            <a:picLocks noChangeAspect="1"/>
          </p:cNvPicPr>
          <p:nvPr userDrawn="1"/>
        </p:nvPicPr>
        <p:blipFill rotWithShape="1">
          <a:blip r:embed="rId16"/>
          <a:srcRect l="88325" t="1878" r="897" b="82174"/>
          <a:stretch/>
        </p:blipFill>
        <p:spPr>
          <a:xfrm>
            <a:off x="10843591" y="1"/>
            <a:ext cx="1348410" cy="1133060"/>
          </a:xfrm>
          <a:prstGeom prst="rect">
            <a:avLst/>
          </a:prstGeom>
        </p:spPr>
      </p:pic>
      <p:sp>
        <p:nvSpPr>
          <p:cNvPr id="8" name="Rectangle 7">
            <a:extLst>
              <a:ext uri="{FF2B5EF4-FFF2-40B4-BE49-F238E27FC236}">
                <a16:creationId xmlns:a16="http://schemas.microsoft.com/office/drawing/2014/main" id="{8B45F08E-DB5F-40C1-BF38-17C30A676294}"/>
              </a:ext>
            </a:extLst>
          </p:cNvPr>
          <p:cNvSpPr/>
          <p:nvPr userDrawn="1"/>
        </p:nvSpPr>
        <p:spPr>
          <a:xfrm>
            <a:off x="0" y="0"/>
            <a:ext cx="12192000" cy="6858000"/>
          </a:xfrm>
          <a:prstGeom prst="rect">
            <a:avLst/>
          </a:prstGeom>
          <a:noFill/>
          <a:ln w="76200">
            <a:solidFill>
              <a:srgbClr val="F78F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2290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91" r:id="rId13"/>
    <p:sldLayoutId id="214748369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5580BC-1FFC-7441-9A9D-EDCD90E89A2E}"/>
              </a:ext>
            </a:extLst>
          </p:cNvPr>
          <p:cNvSpPr>
            <a:spLocks noGrp="1"/>
          </p:cNvSpPr>
          <p:nvPr>
            <p:ph type="title"/>
          </p:nvPr>
        </p:nvSpPr>
        <p:spPr>
          <a:xfrm>
            <a:off x="838200" y="2911559"/>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685303248"/>
      </p:ext>
    </p:extLst>
  </p:cSld>
  <p:clrMap bg1="lt1" tx1="dk1" bg2="lt2" tx2="dk2" accent1="accent1" accent2="accent2" accent3="accent3" accent4="accent4" accent5="accent5" accent6="accent6" hlink="hlink" folHlink="folHlink"/>
  <p:sldLayoutIdLst>
    <p:sldLayoutId id="2147483665" r:id="rId1"/>
  </p:sldLayoutIdLst>
  <p:txStyles>
    <p:title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5580BC-1FFC-7441-9A9D-EDCD90E89A2E}"/>
              </a:ext>
            </a:extLst>
          </p:cNvPr>
          <p:cNvSpPr>
            <a:spLocks noGrp="1"/>
          </p:cNvSpPr>
          <p:nvPr>
            <p:ph type="title"/>
          </p:nvPr>
        </p:nvSpPr>
        <p:spPr>
          <a:xfrm>
            <a:off x="-1600200" y="191805"/>
            <a:ext cx="10515600" cy="1325563"/>
          </a:xfrm>
          <a:prstGeom prst="rect">
            <a:avLst/>
          </a:prstGeom>
        </p:spPr>
        <p:txBody>
          <a:bodyPr vert="horz" lIns="91440" tIns="45720" rIns="91440" bIns="45720" rtlCol="0" anchor="ctr">
            <a:normAutofit/>
          </a:bodyPr>
          <a:lstStyle/>
          <a:p>
            <a:r>
              <a:rPr lang="en-US" dirty="0"/>
              <a:t>Click to edit Master title style</a:t>
            </a:r>
          </a:p>
        </p:txBody>
      </p:sp>
      <p:pic>
        <p:nvPicPr>
          <p:cNvPr id="4" name="Imag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5687764"/>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914400" rtl="0" eaLnBrk="1" latinLnBrk="0" hangingPunct="1">
        <a:lnSpc>
          <a:spcPct val="90000"/>
        </a:lnSpc>
        <a:spcBef>
          <a:spcPct val="0"/>
        </a:spcBef>
        <a:buNone/>
        <a:defRPr sz="2800" kern="1200">
          <a:solidFill>
            <a:schemeClr val="bg2">
              <a:lumMod val="25000"/>
            </a:schemeClr>
          </a:solidFill>
          <a:latin typeface="Butler" panose="02070803080706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5580BC-1FFC-7441-9A9D-EDCD90E89A2E}"/>
              </a:ext>
            </a:extLst>
          </p:cNvPr>
          <p:cNvSpPr>
            <a:spLocks noGrp="1"/>
          </p:cNvSpPr>
          <p:nvPr>
            <p:ph type="title"/>
          </p:nvPr>
        </p:nvSpPr>
        <p:spPr>
          <a:xfrm>
            <a:off x="838200" y="2911559"/>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77400956"/>
      </p:ext>
    </p:extLst>
  </p:cSld>
  <p:clrMap bg1="lt1" tx1="dk1" bg2="lt2" tx2="dk2" accent1="accent1" accent2="accent2" accent3="accent3" accent4="accent4" accent5="accent5" accent6="accent6" hlink="hlink" folHlink="folHlink"/>
  <p:sldLayoutIdLst>
    <p:sldLayoutId id="2147483674" r:id="rId1"/>
  </p:sldLayoutIdLst>
  <p:txStyles>
    <p:title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8200" y="1375718"/>
            <a:ext cx="10515600" cy="5116555"/>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pied de page 4"/>
          <p:cNvSpPr>
            <a:spLocks noGrp="1"/>
          </p:cNvSpPr>
          <p:nvPr>
            <p:ph type="ftr" sz="quarter" idx="3"/>
          </p:nvPr>
        </p:nvSpPr>
        <p:spPr>
          <a:xfrm>
            <a:off x="0" y="6492274"/>
            <a:ext cx="121920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Espace réservé du titre 1"/>
          <p:cNvSpPr>
            <a:spLocks noGrp="1"/>
          </p:cNvSpPr>
          <p:nvPr>
            <p:ph type="title"/>
          </p:nvPr>
        </p:nvSpPr>
        <p:spPr>
          <a:xfrm>
            <a:off x="0" y="333861"/>
            <a:ext cx="12192000" cy="602393"/>
          </a:xfrm>
          <a:prstGeom prst="rect">
            <a:avLst/>
          </a:prstGeom>
        </p:spPr>
        <p:txBody>
          <a:bodyPr vert="horz" lIns="91440" tIns="45720" rIns="91440" bIns="45720" rtlCol="0" anchor="ctr">
            <a:normAutofit/>
          </a:bodyPr>
          <a:lstStyle/>
          <a:p>
            <a:r>
              <a:rPr lang="fr-FR" dirty="0"/>
              <a:t>                               Modifiez le style du titre</a:t>
            </a:r>
          </a:p>
        </p:txBody>
      </p:sp>
    </p:spTree>
    <p:extLst>
      <p:ext uri="{BB962C8B-B14F-4D97-AF65-F5344CB8AC3E}">
        <p14:creationId xmlns:p14="http://schemas.microsoft.com/office/powerpoint/2010/main" val="2392700310"/>
      </p:ext>
    </p:extLst>
  </p:cSld>
  <p:clrMap bg1="lt1" tx1="dk1" bg2="lt2" tx2="dk2" accent1="accent1" accent2="accent2" accent3="accent3" accent4="accent4" accent5="accent5" accent6="accent6" hlink="hlink" folHlink="folHlink"/>
  <p:sldLayoutIdLst>
    <p:sldLayoutId id="2147483680" r:id="rId1"/>
    <p:sldLayoutId id="2147483682" r:id="rId2"/>
    <p:sldLayoutId id="2147483684" r:id="rId3"/>
    <p:sldLayoutId id="2147483686" r:id="rId4"/>
    <p:sldLayoutId id="2147483687" r:id="rId5"/>
    <p:sldLayoutId id="2147483688" r:id="rId6"/>
    <p:sldLayoutId id="2147483689" r:id="rId7"/>
  </p:sldLayoutIdLst>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4156131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Lst>
  <p:txStyles>
    <p:title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microsoft.com/office/2007/relationships/hdphoto" Target="../media/hdphoto4.wdp"/><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6.jpeg"/><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0.xml"/><Relationship Id="rId5" Type="http://schemas.openxmlformats.org/officeDocument/2006/relationships/image" Target="../media/image49.emf"/><Relationship Id="rId4" Type="http://schemas.openxmlformats.org/officeDocument/2006/relationships/image" Target="../media/image48.emf"/></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57.png"/><Relationship Id="rId3" Type="http://schemas.openxmlformats.org/officeDocument/2006/relationships/image" Target="../media/image51.png"/><Relationship Id="rId7" Type="http://schemas.openxmlformats.org/officeDocument/2006/relationships/image" Target="../media/image54.png"/><Relationship Id="rId12" Type="http://schemas.openxmlformats.org/officeDocument/2006/relationships/image" Target="../media/image56.png"/><Relationship Id="rId2" Type="http://schemas.openxmlformats.org/officeDocument/2006/relationships/image" Target="../media/image50.png"/><Relationship Id="rId1" Type="http://schemas.openxmlformats.org/officeDocument/2006/relationships/slideLayout" Target="../slideLayouts/slideLayout20.xml"/><Relationship Id="rId6" Type="http://schemas.openxmlformats.org/officeDocument/2006/relationships/image" Target="../media/image53.png"/><Relationship Id="rId11" Type="http://schemas.openxmlformats.org/officeDocument/2006/relationships/image" Target="../media/image55.png"/><Relationship Id="rId5" Type="http://schemas.microsoft.com/office/2007/relationships/hdphoto" Target="../media/hdphoto5.wdp"/><Relationship Id="rId10" Type="http://schemas.openxmlformats.org/officeDocument/2006/relationships/image" Target="../media/image33.png"/><Relationship Id="rId4" Type="http://schemas.openxmlformats.org/officeDocument/2006/relationships/image" Target="../media/image52.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microsoft.com/office/2007/relationships/hdphoto" Target="../media/hdphoto6.wdp"/><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png"/><Relationship Id="rId9"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slides/_rels/slide17.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27.png"/><Relationship Id="rId2" Type="http://schemas.openxmlformats.org/officeDocument/2006/relationships/notesSlide" Target="../notesSlides/notesSlide13.xml"/><Relationship Id="rId16"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25.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s>
</file>

<file path=ppt/slides/_rels/slide1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19.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6.png"/><Relationship Id="rId7" Type="http://schemas.openxmlformats.org/officeDocument/2006/relationships/image" Target="../media/image89.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88.jpeg"/><Relationship Id="rId11" Type="http://schemas.openxmlformats.org/officeDocument/2006/relationships/image" Target="../media/image92.png"/><Relationship Id="rId5" Type="http://schemas.openxmlformats.org/officeDocument/2006/relationships/image" Target="../media/image87.png"/><Relationship Id="rId10" Type="http://schemas.openxmlformats.org/officeDocument/2006/relationships/image" Target="../media/image21.png"/><Relationship Id="rId4" Type="http://schemas.microsoft.com/office/2007/relationships/hdphoto" Target="../media/hdphoto7.wdp"/><Relationship Id="rId9" Type="http://schemas.openxmlformats.org/officeDocument/2006/relationships/image" Target="../media/image91.jpe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0.xml"/><Relationship Id="rId1" Type="http://schemas.openxmlformats.org/officeDocument/2006/relationships/vmlDrawing" Target="../drawings/vmlDrawing1.vml"/><Relationship Id="rId4" Type="http://schemas.openxmlformats.org/officeDocument/2006/relationships/image" Target="../media/image11.wmf"/></Relationships>
</file>

<file path=ppt/slides/_rels/slide2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97.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96.wmf"/><Relationship Id="rId4" Type="http://schemas.openxmlformats.org/officeDocument/2006/relationships/oleObject" Target="../embeddings/oleObject2.bin"/></Relationships>
</file>

<file path=ppt/slides/_rels/slide22.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99.png"/><Relationship Id="rId5" Type="http://schemas.openxmlformats.org/officeDocument/2006/relationships/image" Target="../media/image95.png"/><Relationship Id="rId4" Type="http://schemas.openxmlformats.org/officeDocument/2006/relationships/image" Target="../media/image98.png"/></Relationships>
</file>

<file path=ppt/slides/_rels/slide23.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64.jpeg"/></Relationships>
</file>

<file path=ppt/slides/_rels/slide2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image" Target="../media/image27.png"/><Relationship Id="rId5" Type="http://schemas.openxmlformats.org/officeDocument/2006/relationships/image" Target="../media/image105.png"/><Relationship Id="rId10" Type="http://schemas.openxmlformats.org/officeDocument/2006/relationships/image" Target="../media/image26.png"/><Relationship Id="rId4" Type="http://schemas.openxmlformats.org/officeDocument/2006/relationships/image" Target="../media/image104.png"/><Relationship Id="rId9"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109.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10.png"/><Relationship Id="rId7"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7.png"/><Relationship Id="rId11" Type="http://schemas.openxmlformats.org/officeDocument/2006/relationships/image" Target="../media/image27.png"/><Relationship Id="rId5" Type="http://schemas.openxmlformats.org/officeDocument/2006/relationships/image" Target="../media/image105.png"/><Relationship Id="rId10" Type="http://schemas.openxmlformats.org/officeDocument/2006/relationships/image" Target="../media/image26.png"/><Relationship Id="rId4" Type="http://schemas.openxmlformats.org/officeDocument/2006/relationships/image" Target="../media/image104.png"/><Relationship Id="rId9" Type="http://schemas.openxmlformats.org/officeDocument/2006/relationships/image" Target="../media/image109.png"/></Relationships>
</file>

<file path=ppt/slides/_rels/slide27.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2.pn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4.png"/><Relationship Id="rId7" Type="http://schemas.openxmlformats.org/officeDocument/2006/relationships/image" Target="../media/image11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21.png"/><Relationship Id="rId10" Type="http://schemas.openxmlformats.org/officeDocument/2006/relationships/image" Target="../media/image27.png"/><Relationship Id="rId4" Type="http://schemas.openxmlformats.org/officeDocument/2006/relationships/image" Target="../media/image105.png"/><Relationship Id="rId9"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16.jpeg"/><Relationship Id="rId4" Type="http://schemas.openxmlformats.org/officeDocument/2006/relationships/image" Target="../media/image115.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microsoft.com/office/2007/relationships/hdphoto" Target="../media/hdphoto1.wdp"/><Relationship Id="rId11" Type="http://schemas.openxmlformats.org/officeDocument/2006/relationships/image" Target="../media/image17.png"/><Relationship Id="rId5" Type="http://schemas.openxmlformats.org/officeDocument/2006/relationships/image" Target="../media/image14.png"/><Relationship Id="rId10" Type="http://schemas.microsoft.com/office/2007/relationships/hdphoto" Target="../media/hdphoto3.wdp"/><Relationship Id="rId4" Type="http://schemas.openxmlformats.org/officeDocument/2006/relationships/image" Target="../media/image13.pn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119.png"/><Relationship Id="rId4" Type="http://schemas.openxmlformats.org/officeDocument/2006/relationships/image" Target="../media/image118.png"/></Relationships>
</file>

<file path=ppt/slides/_rels/slide31.xml.rels><?xml version="1.0" encoding="UTF-8" standalone="yes"?>
<Relationships xmlns="http://schemas.openxmlformats.org/package/2006/relationships"><Relationship Id="rId8" Type="http://schemas.openxmlformats.org/officeDocument/2006/relationships/image" Target="../media/image122.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21.wmf"/><Relationship Id="rId5" Type="http://schemas.openxmlformats.org/officeDocument/2006/relationships/oleObject" Target="../embeddings/oleObject5.bin"/><Relationship Id="rId10" Type="http://schemas.openxmlformats.org/officeDocument/2006/relationships/image" Target="../media/image123.wmf"/><Relationship Id="rId4" Type="http://schemas.openxmlformats.org/officeDocument/2006/relationships/image" Target="../media/image120.wmf"/><Relationship Id="rId9" Type="http://schemas.openxmlformats.org/officeDocument/2006/relationships/oleObject" Target="../embeddings/oleObject7.bin"/></Relationships>
</file>

<file path=ppt/slides/_rels/slide32.xml.rels><?xml version="1.0" encoding="UTF-8" standalone="yes"?>
<Relationships xmlns="http://schemas.openxmlformats.org/package/2006/relationships"><Relationship Id="rId8" Type="http://schemas.openxmlformats.org/officeDocument/2006/relationships/image" Target="../media/image126.wmf"/><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25.wmf"/><Relationship Id="rId5" Type="http://schemas.openxmlformats.org/officeDocument/2006/relationships/oleObject" Target="../embeddings/oleObject9.bin"/><Relationship Id="rId10" Type="http://schemas.openxmlformats.org/officeDocument/2006/relationships/image" Target="../media/image127.wmf"/><Relationship Id="rId4" Type="http://schemas.openxmlformats.org/officeDocument/2006/relationships/image" Target="../media/image124.wmf"/><Relationship Id="rId9" Type="http://schemas.openxmlformats.org/officeDocument/2006/relationships/oleObject" Target="../embeddings/oleObject11.bin"/></Relationships>
</file>

<file path=ppt/slides/_rels/slide3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29.png"/></Relationships>
</file>

<file path=ppt/slides/_rels/slide3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2.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8.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5.png"/><Relationship Id="rId5" Type="http://schemas.microsoft.com/office/2007/relationships/hdphoto" Target="../media/hdphoto1.wdp"/><Relationship Id="rId10" Type="http://schemas.openxmlformats.org/officeDocument/2006/relationships/image" Target="../media/image29.png"/><Relationship Id="rId4" Type="http://schemas.openxmlformats.org/officeDocument/2006/relationships/image" Target="../media/image14.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2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27.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2726A5E0-BF05-48B6-9941-783261D49A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0044" y="769557"/>
            <a:ext cx="5391912" cy="5391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02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453D8C7C-4160-DC26-51D6-A1B7E55EB2D2}"/>
              </a:ext>
            </a:extLst>
          </p:cNvPr>
          <p:cNvGrpSpPr/>
          <p:nvPr/>
        </p:nvGrpSpPr>
        <p:grpSpPr>
          <a:xfrm>
            <a:off x="1219148" y="906965"/>
            <a:ext cx="9237107" cy="5839379"/>
            <a:chOff x="438943" y="361682"/>
            <a:chExt cx="8650972" cy="5379408"/>
          </a:xfrm>
        </p:grpSpPr>
        <p:pic>
          <p:nvPicPr>
            <p:cNvPr id="3" name="Picture 2" descr="Épiderme : définition et explications – AquaPortail">
              <a:extLst>
                <a:ext uri="{FF2B5EF4-FFF2-40B4-BE49-F238E27FC236}">
                  <a16:creationId xmlns:a16="http://schemas.microsoft.com/office/drawing/2014/main" id="{906CB87D-8F58-E4EC-7CE6-B9E9963FC0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7" t="40665" r="33073" b="14315"/>
            <a:stretch/>
          </p:blipFill>
          <p:spPr bwMode="auto">
            <a:xfrm>
              <a:off x="2248779" y="3575921"/>
              <a:ext cx="6218071" cy="21651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Protection Beyond UV">
              <a:extLst>
                <a:ext uri="{FF2B5EF4-FFF2-40B4-BE49-F238E27FC236}">
                  <a16:creationId xmlns:a16="http://schemas.microsoft.com/office/drawing/2014/main" id="{8D1A8AED-0F51-1456-1C3D-8A1E1749B46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576" b="33333" l="9595" r="91454">
                          <a14:foregroundMark x1="74813" y1="2727" x2="20840" y2="28030"/>
                          <a14:foregroundMark x1="20840" y1="28030" x2="49175" y2="30909"/>
                          <a14:foregroundMark x1="49175" y1="30909" x2="82159" y2="29394"/>
                          <a14:foregroundMark x1="82159" y1="29394" x2="83058" y2="29394"/>
                          <a14:foregroundMark x1="76462" y1="1364" x2="83358" y2="7424"/>
                          <a14:foregroundMark x1="83358" y1="7424" x2="89655" y2="18485"/>
                          <a14:foregroundMark x1="89655" y1="18485" x2="91604" y2="33182"/>
                          <a14:foregroundMark x1="73613" y1="23333" x2="45577" y2="23636"/>
                          <a14:foregroundMark x1="90255" y1="33182" x2="76762" y2="29545"/>
                          <a14:foregroundMark x1="76762" y1="29545" x2="49475" y2="30152"/>
                          <a14:foregroundMark x1="17091" y1="33333" x2="43178" y2="28939"/>
                        </a14:backgroundRemoval>
                      </a14:imgEffect>
                    </a14:imgLayer>
                  </a14:imgProps>
                </a:ext>
                <a:ext uri="{28A0092B-C50C-407E-A947-70E740481C1C}">
                  <a14:useLocalDpi xmlns:a14="http://schemas.microsoft.com/office/drawing/2010/main" val="0"/>
                </a:ext>
              </a:extLst>
            </a:blip>
            <a:srcRect b="65405"/>
            <a:stretch/>
          </p:blipFill>
          <p:spPr bwMode="auto">
            <a:xfrm>
              <a:off x="1079639" y="361682"/>
              <a:ext cx="8010276" cy="1719164"/>
            </a:xfrm>
            <a:prstGeom prst="rect">
              <a:avLst/>
            </a:prstGeom>
            <a:noFill/>
          </p:spPr>
        </p:pic>
        <p:sp>
          <p:nvSpPr>
            <p:cNvPr id="13" name="ZoneTexte 12">
              <a:extLst>
                <a:ext uri="{FF2B5EF4-FFF2-40B4-BE49-F238E27FC236}">
                  <a16:creationId xmlns:a16="http://schemas.microsoft.com/office/drawing/2014/main" id="{2ECF3EFE-354C-4E63-E3FE-9E406492E419}"/>
                </a:ext>
              </a:extLst>
            </p:cNvPr>
            <p:cNvSpPr txBox="1"/>
            <p:nvPr/>
          </p:nvSpPr>
          <p:spPr>
            <a:xfrm>
              <a:off x="3340699" y="1881980"/>
              <a:ext cx="500244" cy="340240"/>
            </a:xfrm>
            <a:prstGeom prst="rect">
              <a:avLst/>
            </a:prstGeom>
            <a:noFill/>
          </p:spPr>
          <p:txBody>
            <a:bodyPr wrap="square" rtlCol="0">
              <a:spAutoFit/>
            </a:bodyPr>
            <a:lstStyle/>
            <a:p>
              <a:pPr algn="ctr"/>
              <a:r>
                <a:rPr lang="fr-FR" b="1" dirty="0">
                  <a:latin typeface="Roboto Light" panose="02000000000000000000" pitchFamily="2" charset="0"/>
                  <a:ea typeface="Roboto Light" panose="02000000000000000000" pitchFamily="2" charset="0"/>
                </a:rPr>
                <a:t>UV</a:t>
              </a:r>
            </a:p>
          </p:txBody>
        </p:sp>
        <p:sp>
          <p:nvSpPr>
            <p:cNvPr id="14" name="ZoneTexte 13">
              <a:extLst>
                <a:ext uri="{FF2B5EF4-FFF2-40B4-BE49-F238E27FC236}">
                  <a16:creationId xmlns:a16="http://schemas.microsoft.com/office/drawing/2014/main" id="{C704089F-7817-B322-57DC-262A0529986B}"/>
                </a:ext>
              </a:extLst>
            </p:cNvPr>
            <p:cNvSpPr txBox="1"/>
            <p:nvPr/>
          </p:nvSpPr>
          <p:spPr>
            <a:xfrm>
              <a:off x="4658766" y="1885629"/>
              <a:ext cx="1888187" cy="340240"/>
            </a:xfrm>
            <a:prstGeom prst="rect">
              <a:avLst/>
            </a:prstGeom>
            <a:noFill/>
          </p:spPr>
          <p:txBody>
            <a:bodyPr wrap="square" rtlCol="0">
              <a:spAutoFit/>
            </a:bodyPr>
            <a:lstStyle/>
            <a:p>
              <a:pPr algn="ctr"/>
              <a:r>
                <a:rPr lang="fr-FR" b="1" dirty="0">
                  <a:latin typeface="Roboto Light" panose="02000000000000000000" pitchFamily="2" charset="0"/>
                  <a:ea typeface="Roboto Light" panose="02000000000000000000" pitchFamily="2" charset="0"/>
                </a:rPr>
                <a:t>HEV</a:t>
              </a:r>
            </a:p>
          </p:txBody>
        </p:sp>
        <p:sp>
          <p:nvSpPr>
            <p:cNvPr id="15" name="ZoneTexte 14">
              <a:extLst>
                <a:ext uri="{FF2B5EF4-FFF2-40B4-BE49-F238E27FC236}">
                  <a16:creationId xmlns:a16="http://schemas.microsoft.com/office/drawing/2014/main" id="{827E5FD3-DF6A-B281-18B2-85A78FE522A4}"/>
                </a:ext>
              </a:extLst>
            </p:cNvPr>
            <p:cNvSpPr txBox="1"/>
            <p:nvPr/>
          </p:nvSpPr>
          <p:spPr>
            <a:xfrm>
              <a:off x="7228409" y="1883350"/>
              <a:ext cx="500244" cy="340240"/>
            </a:xfrm>
            <a:prstGeom prst="rect">
              <a:avLst/>
            </a:prstGeom>
            <a:noFill/>
          </p:spPr>
          <p:txBody>
            <a:bodyPr wrap="square" rtlCol="0">
              <a:spAutoFit/>
            </a:bodyPr>
            <a:lstStyle/>
            <a:p>
              <a:pPr algn="ctr"/>
              <a:r>
                <a:rPr lang="fr-FR" b="1" dirty="0">
                  <a:latin typeface="Roboto Light" panose="02000000000000000000" pitchFamily="2" charset="0"/>
                  <a:ea typeface="Roboto Light" panose="02000000000000000000" pitchFamily="2" charset="0"/>
                </a:rPr>
                <a:t>IR</a:t>
              </a:r>
            </a:p>
          </p:txBody>
        </p:sp>
        <p:sp>
          <p:nvSpPr>
            <p:cNvPr id="19" name="Accolade ouvrante 18">
              <a:extLst>
                <a:ext uri="{FF2B5EF4-FFF2-40B4-BE49-F238E27FC236}">
                  <a16:creationId xmlns:a16="http://schemas.microsoft.com/office/drawing/2014/main" id="{3EA4516B-2AFE-2F68-EC45-4977AF0885B0}"/>
                </a:ext>
              </a:extLst>
            </p:cNvPr>
            <p:cNvSpPr/>
            <p:nvPr/>
          </p:nvSpPr>
          <p:spPr>
            <a:xfrm rot="5400000">
              <a:off x="3458409" y="1743276"/>
              <a:ext cx="264824" cy="1023506"/>
            </a:xfrm>
            <a:prstGeom prst="leftBrace">
              <a:avLst/>
            </a:prstGeom>
            <a:solidFill>
              <a:schemeClr val="bg1"/>
            </a:solidFill>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latin typeface="Roboto Light" panose="02000000000000000000" pitchFamily="2" charset="0"/>
                <a:ea typeface="Roboto Light" panose="02000000000000000000" pitchFamily="2" charset="0"/>
              </a:endParaRPr>
            </a:p>
          </p:txBody>
        </p:sp>
        <p:sp>
          <p:nvSpPr>
            <p:cNvPr id="20" name="Rectangle : coins arrondis 19">
              <a:extLst>
                <a:ext uri="{FF2B5EF4-FFF2-40B4-BE49-F238E27FC236}">
                  <a16:creationId xmlns:a16="http://schemas.microsoft.com/office/drawing/2014/main" id="{DE3B6B01-8AB0-D121-AF5F-0BC149617203}"/>
                </a:ext>
              </a:extLst>
            </p:cNvPr>
            <p:cNvSpPr/>
            <p:nvPr/>
          </p:nvSpPr>
          <p:spPr>
            <a:xfrm>
              <a:off x="2474558" y="2439503"/>
              <a:ext cx="1023506" cy="419802"/>
            </a:xfrm>
            <a:prstGeom prst="roundRect">
              <a:avLst/>
            </a:prstGeom>
            <a:solidFill>
              <a:srgbClr val="28C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Roboto Light" panose="02000000000000000000" pitchFamily="2" charset="0"/>
                  <a:ea typeface="Roboto Light" panose="02000000000000000000" pitchFamily="2" charset="0"/>
                  <a:cs typeface="Arial" panose="020B0604020202020204" pitchFamily="34" charset="0"/>
                </a:rPr>
                <a:t>UVB</a:t>
              </a:r>
            </a:p>
          </p:txBody>
        </p:sp>
        <p:sp>
          <p:nvSpPr>
            <p:cNvPr id="21" name="Rectangle : coins arrondis 20">
              <a:extLst>
                <a:ext uri="{FF2B5EF4-FFF2-40B4-BE49-F238E27FC236}">
                  <a16:creationId xmlns:a16="http://schemas.microsoft.com/office/drawing/2014/main" id="{5565B917-7624-EE5C-5054-9C607B1B123E}"/>
                </a:ext>
              </a:extLst>
            </p:cNvPr>
            <p:cNvSpPr/>
            <p:nvPr/>
          </p:nvSpPr>
          <p:spPr>
            <a:xfrm>
              <a:off x="3705121" y="2423809"/>
              <a:ext cx="1023506" cy="419802"/>
            </a:xfrm>
            <a:prstGeom prst="roundRect">
              <a:avLst/>
            </a:prstGeom>
            <a:solidFill>
              <a:srgbClr val="9126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Roboto Light" panose="02000000000000000000" pitchFamily="2" charset="0"/>
                  <a:ea typeface="Roboto Light" panose="02000000000000000000" pitchFamily="2" charset="0"/>
                  <a:cs typeface="Arial" panose="020B0604020202020204" pitchFamily="34" charset="0"/>
                </a:rPr>
                <a:t>UVA</a:t>
              </a:r>
            </a:p>
          </p:txBody>
        </p:sp>
        <p:sp>
          <p:nvSpPr>
            <p:cNvPr id="22" name="Rectangle : coins arrondis 21">
              <a:extLst>
                <a:ext uri="{FF2B5EF4-FFF2-40B4-BE49-F238E27FC236}">
                  <a16:creationId xmlns:a16="http://schemas.microsoft.com/office/drawing/2014/main" id="{D5E8EDC8-9C51-A9DF-469D-7DD590203E4B}"/>
                </a:ext>
              </a:extLst>
            </p:cNvPr>
            <p:cNvSpPr/>
            <p:nvPr/>
          </p:nvSpPr>
          <p:spPr>
            <a:xfrm>
              <a:off x="5225331" y="2423809"/>
              <a:ext cx="1023506" cy="419802"/>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Roboto Light" panose="02000000000000000000" pitchFamily="2" charset="0"/>
                  <a:ea typeface="Roboto Light" panose="02000000000000000000" pitchFamily="2" charset="0"/>
                  <a:cs typeface="Arial" panose="020B0604020202020204" pitchFamily="34" charset="0"/>
                </a:rPr>
                <a:t> VISIBLE</a:t>
              </a:r>
            </a:p>
            <a:p>
              <a:pPr algn="ctr"/>
              <a:r>
                <a:rPr lang="fr-FR" sz="1000" b="1" dirty="0">
                  <a:latin typeface="Roboto Light" panose="02000000000000000000" pitchFamily="2" charset="0"/>
                  <a:ea typeface="Roboto Light" panose="02000000000000000000" pitchFamily="2" charset="0"/>
                  <a:cs typeface="Arial" panose="020B0604020202020204" pitchFamily="34" charset="0"/>
                </a:rPr>
                <a:t>LIGHT</a:t>
              </a:r>
            </a:p>
          </p:txBody>
        </p:sp>
        <p:sp>
          <p:nvSpPr>
            <p:cNvPr id="23" name="Rectangle : coins arrondis 22">
              <a:extLst>
                <a:ext uri="{FF2B5EF4-FFF2-40B4-BE49-F238E27FC236}">
                  <a16:creationId xmlns:a16="http://schemas.microsoft.com/office/drawing/2014/main" id="{CCA93777-A605-A7DD-C441-CA53404820D3}"/>
                </a:ext>
              </a:extLst>
            </p:cNvPr>
            <p:cNvSpPr/>
            <p:nvPr/>
          </p:nvSpPr>
          <p:spPr>
            <a:xfrm>
              <a:off x="6866727" y="2417617"/>
              <a:ext cx="1223608" cy="419802"/>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latin typeface="Roboto Light" panose="02000000000000000000" pitchFamily="2" charset="0"/>
                  <a:ea typeface="Roboto Light" panose="02000000000000000000" pitchFamily="2" charset="0"/>
                  <a:cs typeface="Arial" panose="020B0604020202020204" pitchFamily="34" charset="0"/>
                </a:rPr>
                <a:t>INFRAREDS</a:t>
              </a:r>
            </a:p>
          </p:txBody>
        </p:sp>
        <p:sp>
          <p:nvSpPr>
            <p:cNvPr id="24" name="Rectangle 23">
              <a:extLst>
                <a:ext uri="{FF2B5EF4-FFF2-40B4-BE49-F238E27FC236}">
                  <a16:creationId xmlns:a16="http://schemas.microsoft.com/office/drawing/2014/main" id="{ACDCE303-70A4-B06D-2D2B-FEF85DD8A265}"/>
                </a:ext>
              </a:extLst>
            </p:cNvPr>
            <p:cNvSpPr/>
            <p:nvPr/>
          </p:nvSpPr>
          <p:spPr>
            <a:xfrm>
              <a:off x="2247335" y="2892213"/>
              <a:ext cx="6219516" cy="683708"/>
            </a:xfrm>
            <a:prstGeom prst="rect">
              <a:avLst/>
            </a:prstGeom>
            <a:solidFill>
              <a:srgbClr val="F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Roboto Light" panose="02000000000000000000" pitchFamily="2" charset="0"/>
                <a:ea typeface="Roboto Light" panose="02000000000000000000" pitchFamily="2" charset="0"/>
              </a:endParaRPr>
            </a:p>
          </p:txBody>
        </p:sp>
        <p:sp>
          <p:nvSpPr>
            <p:cNvPr id="25" name="ZoneTexte 24">
              <a:extLst>
                <a:ext uri="{FF2B5EF4-FFF2-40B4-BE49-F238E27FC236}">
                  <a16:creationId xmlns:a16="http://schemas.microsoft.com/office/drawing/2014/main" id="{EC4342AD-48A9-5672-FF51-3983C5C9576E}"/>
                </a:ext>
              </a:extLst>
            </p:cNvPr>
            <p:cNvSpPr txBox="1"/>
            <p:nvPr/>
          </p:nvSpPr>
          <p:spPr>
            <a:xfrm>
              <a:off x="1446333" y="2569046"/>
              <a:ext cx="695714" cy="283533"/>
            </a:xfrm>
            <a:prstGeom prst="rect">
              <a:avLst/>
            </a:prstGeom>
            <a:noFill/>
          </p:spPr>
          <p:txBody>
            <a:bodyPr wrap="square" rtlCol="0">
              <a:spAutoFit/>
            </a:bodyPr>
            <a:lstStyle/>
            <a:p>
              <a:pPr algn="r"/>
              <a:r>
                <a:rPr lang="fr-FR" sz="1400" dirty="0">
                  <a:latin typeface="Roboto Light" panose="02000000000000000000" pitchFamily="2" charset="0"/>
                  <a:ea typeface="Roboto Light" panose="02000000000000000000" pitchFamily="2" charset="0"/>
                </a:rPr>
                <a:t>RAYS</a:t>
              </a:r>
            </a:p>
          </p:txBody>
        </p:sp>
        <p:sp>
          <p:nvSpPr>
            <p:cNvPr id="26" name="ZoneTexte 25">
              <a:extLst>
                <a:ext uri="{FF2B5EF4-FFF2-40B4-BE49-F238E27FC236}">
                  <a16:creationId xmlns:a16="http://schemas.microsoft.com/office/drawing/2014/main" id="{23CE2ACC-EE8F-ADDF-2753-C1600C8A50C4}"/>
                </a:ext>
              </a:extLst>
            </p:cNvPr>
            <p:cNvSpPr txBox="1"/>
            <p:nvPr/>
          </p:nvSpPr>
          <p:spPr>
            <a:xfrm>
              <a:off x="438943" y="3207474"/>
              <a:ext cx="1703099" cy="283533"/>
            </a:xfrm>
            <a:prstGeom prst="rect">
              <a:avLst/>
            </a:prstGeom>
            <a:noFill/>
          </p:spPr>
          <p:txBody>
            <a:bodyPr wrap="square" rtlCol="0">
              <a:spAutoFit/>
            </a:bodyPr>
            <a:lstStyle/>
            <a:p>
              <a:pPr algn="r"/>
              <a:r>
                <a:rPr lang="fr-FR" sz="1400" dirty="0">
                  <a:latin typeface="Roboto Light" panose="02000000000000000000" pitchFamily="2" charset="0"/>
                  <a:ea typeface="Roboto Light" panose="02000000000000000000" pitchFamily="2" charset="0"/>
                </a:rPr>
                <a:t>NEGATIVE EFFECTS</a:t>
              </a:r>
            </a:p>
          </p:txBody>
        </p:sp>
        <p:sp>
          <p:nvSpPr>
            <p:cNvPr id="27" name="ZoneTexte 26">
              <a:extLst>
                <a:ext uri="{FF2B5EF4-FFF2-40B4-BE49-F238E27FC236}">
                  <a16:creationId xmlns:a16="http://schemas.microsoft.com/office/drawing/2014/main" id="{969E1D96-8756-460C-31C4-309EF8831E0B}"/>
                </a:ext>
              </a:extLst>
            </p:cNvPr>
            <p:cNvSpPr txBox="1"/>
            <p:nvPr/>
          </p:nvSpPr>
          <p:spPr>
            <a:xfrm>
              <a:off x="1013331" y="4569703"/>
              <a:ext cx="1128713" cy="283533"/>
            </a:xfrm>
            <a:prstGeom prst="rect">
              <a:avLst/>
            </a:prstGeom>
            <a:noFill/>
          </p:spPr>
          <p:txBody>
            <a:bodyPr wrap="square" rtlCol="0">
              <a:spAutoFit/>
            </a:bodyPr>
            <a:lstStyle/>
            <a:p>
              <a:pPr algn="r"/>
              <a:r>
                <a:rPr lang="fr-FR" sz="1400" dirty="0">
                  <a:latin typeface="Roboto Light" panose="02000000000000000000" pitchFamily="2" charset="0"/>
                  <a:ea typeface="Roboto Light" panose="02000000000000000000" pitchFamily="2" charset="0"/>
                </a:rPr>
                <a:t>DERMIS</a:t>
              </a:r>
            </a:p>
          </p:txBody>
        </p:sp>
        <p:sp>
          <p:nvSpPr>
            <p:cNvPr id="28" name="ZoneTexte 27">
              <a:extLst>
                <a:ext uri="{FF2B5EF4-FFF2-40B4-BE49-F238E27FC236}">
                  <a16:creationId xmlns:a16="http://schemas.microsoft.com/office/drawing/2014/main" id="{603922B0-9932-10E4-B81B-3CD5DFBD2687}"/>
                </a:ext>
              </a:extLst>
            </p:cNvPr>
            <p:cNvSpPr txBox="1"/>
            <p:nvPr/>
          </p:nvSpPr>
          <p:spPr>
            <a:xfrm>
              <a:off x="903920" y="5320400"/>
              <a:ext cx="1238129" cy="283533"/>
            </a:xfrm>
            <a:prstGeom prst="rect">
              <a:avLst/>
            </a:prstGeom>
            <a:noFill/>
          </p:spPr>
          <p:txBody>
            <a:bodyPr wrap="square" rtlCol="0">
              <a:spAutoFit/>
            </a:bodyPr>
            <a:lstStyle/>
            <a:p>
              <a:pPr algn="r"/>
              <a:r>
                <a:rPr lang="fr-FR" sz="1400" dirty="0">
                  <a:latin typeface="Roboto Light" panose="02000000000000000000" pitchFamily="2" charset="0"/>
                  <a:ea typeface="Roboto Light" panose="02000000000000000000" pitchFamily="2" charset="0"/>
                </a:rPr>
                <a:t>HYPODERMIS</a:t>
              </a:r>
            </a:p>
          </p:txBody>
        </p:sp>
        <p:sp>
          <p:nvSpPr>
            <p:cNvPr id="29" name="ZoneTexte 28">
              <a:extLst>
                <a:ext uri="{FF2B5EF4-FFF2-40B4-BE49-F238E27FC236}">
                  <a16:creationId xmlns:a16="http://schemas.microsoft.com/office/drawing/2014/main" id="{F6BDEF1F-17E3-4731-FAA2-4AA97A62D6C5}"/>
                </a:ext>
              </a:extLst>
            </p:cNvPr>
            <p:cNvSpPr txBox="1"/>
            <p:nvPr/>
          </p:nvSpPr>
          <p:spPr>
            <a:xfrm>
              <a:off x="1013331" y="3837253"/>
              <a:ext cx="1128713" cy="283533"/>
            </a:xfrm>
            <a:prstGeom prst="rect">
              <a:avLst/>
            </a:prstGeom>
            <a:noFill/>
          </p:spPr>
          <p:txBody>
            <a:bodyPr wrap="square" rtlCol="0">
              <a:spAutoFit/>
            </a:bodyPr>
            <a:lstStyle/>
            <a:p>
              <a:pPr algn="r"/>
              <a:r>
                <a:rPr lang="fr-FR" sz="1400" dirty="0">
                  <a:latin typeface="Roboto Light" panose="02000000000000000000" pitchFamily="2" charset="0"/>
                  <a:ea typeface="Roboto Light" panose="02000000000000000000" pitchFamily="2" charset="0"/>
                </a:rPr>
                <a:t>EPIDERMIS</a:t>
              </a:r>
            </a:p>
          </p:txBody>
        </p:sp>
        <p:sp>
          <p:nvSpPr>
            <p:cNvPr id="30" name="Flèche : bas 29">
              <a:extLst>
                <a:ext uri="{FF2B5EF4-FFF2-40B4-BE49-F238E27FC236}">
                  <a16:creationId xmlns:a16="http://schemas.microsoft.com/office/drawing/2014/main" id="{7C58D7E4-802C-BD3F-677B-60C1DEEDF406}"/>
                </a:ext>
              </a:extLst>
            </p:cNvPr>
            <p:cNvSpPr/>
            <p:nvPr/>
          </p:nvSpPr>
          <p:spPr>
            <a:xfrm>
              <a:off x="2666348" y="3577978"/>
              <a:ext cx="566617" cy="1097164"/>
            </a:xfrm>
            <a:prstGeom prst="downArrow">
              <a:avLst/>
            </a:prstGeom>
            <a:solidFill>
              <a:srgbClr val="28C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Roboto Light" panose="02000000000000000000" pitchFamily="2" charset="0"/>
                <a:ea typeface="Roboto Light" panose="02000000000000000000" pitchFamily="2" charset="0"/>
              </a:endParaRPr>
            </a:p>
          </p:txBody>
        </p:sp>
        <p:sp>
          <p:nvSpPr>
            <p:cNvPr id="31" name="ZoneTexte 30">
              <a:extLst>
                <a:ext uri="{FF2B5EF4-FFF2-40B4-BE49-F238E27FC236}">
                  <a16:creationId xmlns:a16="http://schemas.microsoft.com/office/drawing/2014/main" id="{EE1ED833-DDCD-2DCA-389B-53E93F3D8C37}"/>
                </a:ext>
              </a:extLst>
            </p:cNvPr>
            <p:cNvSpPr txBox="1"/>
            <p:nvPr/>
          </p:nvSpPr>
          <p:spPr>
            <a:xfrm>
              <a:off x="3631086" y="3000335"/>
              <a:ext cx="1289306" cy="552889"/>
            </a:xfrm>
            <a:prstGeom prst="rect">
              <a:avLst/>
            </a:prstGeom>
            <a:solidFill>
              <a:srgbClr val="E1C4E0"/>
            </a:solidFill>
          </p:spPr>
          <p:txBody>
            <a:bodyPr wrap="square" rtlCol="0">
              <a:spAutoFit/>
            </a:bodyPr>
            <a:lstStyle/>
            <a:p>
              <a:pPr algn="ctr"/>
              <a:r>
                <a:rPr lang="fr-FR" sz="1100" dirty="0">
                  <a:solidFill>
                    <a:srgbClr val="000000"/>
                  </a:solidFill>
                  <a:latin typeface="Roboto Light" panose="02000000000000000000" pitchFamily="2" charset="0"/>
                  <a:ea typeface="Roboto Light" panose="02000000000000000000" pitchFamily="2" charset="0"/>
                  <a:cs typeface="Calibri" panose="020F0502020204030204" pitchFamily="34" charset="0"/>
                </a:rPr>
                <a:t>Skin </a:t>
              </a:r>
              <a:r>
                <a:rPr lang="fr-FR" sz="1100" dirty="0" err="1">
                  <a:solidFill>
                    <a:srgbClr val="000000"/>
                  </a:solidFill>
                  <a:latin typeface="Roboto Light" panose="02000000000000000000" pitchFamily="2" charset="0"/>
                  <a:ea typeface="Roboto Light" panose="02000000000000000000" pitchFamily="2" charset="0"/>
                  <a:cs typeface="Calibri" panose="020F0502020204030204" pitchFamily="34" charset="0"/>
                </a:rPr>
                <a:t>aging</a:t>
              </a:r>
              <a:r>
                <a:rPr lang="fr-FR" sz="1100" dirty="0">
                  <a:solidFill>
                    <a:srgbClr val="000000"/>
                  </a:solidFill>
                  <a:latin typeface="Roboto Light" panose="02000000000000000000" pitchFamily="2" charset="0"/>
                  <a:ea typeface="Roboto Light" panose="02000000000000000000" pitchFamily="2" charset="0"/>
                  <a:cs typeface="Calibri" panose="020F0502020204030204" pitchFamily="34" charset="0"/>
                </a:rPr>
                <a:t>, </a:t>
              </a:r>
              <a:r>
                <a:rPr lang="fr-FR" sz="1100" dirty="0" err="1">
                  <a:solidFill>
                    <a:srgbClr val="000000"/>
                  </a:solidFill>
                  <a:latin typeface="Roboto Light" panose="02000000000000000000" pitchFamily="2" charset="0"/>
                  <a:ea typeface="Roboto Light" panose="02000000000000000000" pitchFamily="2" charset="0"/>
                  <a:cs typeface="Calibri" panose="020F0502020204030204" pitchFamily="34" charset="0"/>
                </a:rPr>
                <a:t>wrinkles</a:t>
              </a:r>
              <a:endParaRPr lang="fr-FR" sz="1100" dirty="0">
                <a:solidFill>
                  <a:srgbClr val="000000"/>
                </a:solidFill>
                <a:latin typeface="Roboto Light" panose="02000000000000000000" pitchFamily="2" charset="0"/>
                <a:ea typeface="Roboto Light" panose="02000000000000000000" pitchFamily="2" charset="0"/>
                <a:cs typeface="Calibri" panose="020F0502020204030204" pitchFamily="34" charset="0"/>
              </a:endParaRPr>
            </a:p>
            <a:p>
              <a:pPr algn="ctr"/>
              <a:r>
                <a:rPr lang="fr-FR" sz="1100" dirty="0">
                  <a:solidFill>
                    <a:srgbClr val="000000"/>
                  </a:solidFill>
                  <a:latin typeface="Roboto Light" panose="02000000000000000000" pitchFamily="2" charset="0"/>
                  <a:ea typeface="Roboto Light" panose="02000000000000000000" pitchFamily="2" charset="0"/>
                  <a:cs typeface="Calibri" panose="020F0502020204030204" pitchFamily="34" charset="0"/>
                </a:rPr>
                <a:t>Skin cancers</a:t>
              </a:r>
              <a:endParaRPr lang="fr-FR" sz="1100" dirty="0">
                <a:latin typeface="Roboto Light" panose="02000000000000000000" pitchFamily="2" charset="0"/>
                <a:ea typeface="Roboto Light" panose="02000000000000000000" pitchFamily="2" charset="0"/>
              </a:endParaRPr>
            </a:p>
          </p:txBody>
        </p:sp>
        <p:sp>
          <p:nvSpPr>
            <p:cNvPr id="32" name="Flèche : bas 31">
              <a:extLst>
                <a:ext uri="{FF2B5EF4-FFF2-40B4-BE49-F238E27FC236}">
                  <a16:creationId xmlns:a16="http://schemas.microsoft.com/office/drawing/2014/main" id="{B7CE8909-1091-990D-E954-BD3A51AF2BB6}"/>
                </a:ext>
              </a:extLst>
            </p:cNvPr>
            <p:cNvSpPr/>
            <p:nvPr/>
          </p:nvSpPr>
          <p:spPr>
            <a:xfrm>
              <a:off x="3864967" y="3576199"/>
              <a:ext cx="566617" cy="1340994"/>
            </a:xfrm>
            <a:prstGeom prst="downArrow">
              <a:avLst/>
            </a:prstGeom>
            <a:solidFill>
              <a:srgbClr val="9126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Roboto Light" panose="02000000000000000000" pitchFamily="2" charset="0"/>
                <a:ea typeface="Roboto Light" panose="02000000000000000000" pitchFamily="2" charset="0"/>
              </a:endParaRPr>
            </a:p>
          </p:txBody>
        </p:sp>
        <p:sp>
          <p:nvSpPr>
            <p:cNvPr id="33" name="ZoneTexte 32">
              <a:extLst>
                <a:ext uri="{FF2B5EF4-FFF2-40B4-BE49-F238E27FC236}">
                  <a16:creationId xmlns:a16="http://schemas.microsoft.com/office/drawing/2014/main" id="{895D2135-801E-86C1-D169-BF5995F6D0DC}"/>
                </a:ext>
              </a:extLst>
            </p:cNvPr>
            <p:cNvSpPr txBox="1"/>
            <p:nvPr/>
          </p:nvSpPr>
          <p:spPr>
            <a:xfrm>
              <a:off x="2365616" y="3007078"/>
              <a:ext cx="1171576" cy="396946"/>
            </a:xfrm>
            <a:prstGeom prst="rect">
              <a:avLst/>
            </a:prstGeom>
            <a:solidFill>
              <a:srgbClr val="C4E3F0"/>
            </a:solidFill>
          </p:spPr>
          <p:txBody>
            <a:bodyPr wrap="square" rtlCol="0">
              <a:spAutoFit/>
            </a:bodyPr>
            <a:lstStyle/>
            <a:p>
              <a:pPr algn="ctr"/>
              <a:r>
                <a:rPr lang="fr-FR" sz="1100" dirty="0" err="1">
                  <a:solidFill>
                    <a:srgbClr val="000000"/>
                  </a:solidFill>
                  <a:latin typeface="Roboto Light" panose="02000000000000000000" pitchFamily="2" charset="0"/>
                  <a:ea typeface="Roboto Light" panose="02000000000000000000" pitchFamily="2" charset="0"/>
                  <a:cs typeface="Calibri" panose="020F0502020204030204" pitchFamily="34" charset="0"/>
                </a:rPr>
                <a:t>Sunburn</a:t>
              </a:r>
              <a:r>
                <a:rPr lang="fr-FR" sz="1100" dirty="0">
                  <a:solidFill>
                    <a:srgbClr val="000000"/>
                  </a:solidFill>
                  <a:latin typeface="Roboto Light" panose="02000000000000000000" pitchFamily="2" charset="0"/>
                  <a:ea typeface="Roboto Light" panose="02000000000000000000" pitchFamily="2" charset="0"/>
                  <a:cs typeface="Calibri" panose="020F0502020204030204" pitchFamily="34" charset="0"/>
                </a:rPr>
                <a:t>, </a:t>
              </a:r>
              <a:r>
                <a:rPr lang="fr-FR" sz="1100" dirty="0" err="1">
                  <a:solidFill>
                    <a:srgbClr val="000000"/>
                  </a:solidFill>
                  <a:latin typeface="Roboto Light" panose="02000000000000000000" pitchFamily="2" charset="0"/>
                  <a:ea typeface="Roboto Light" panose="02000000000000000000" pitchFamily="2" charset="0"/>
                  <a:cs typeface="Calibri" panose="020F0502020204030204" pitchFamily="34" charset="0"/>
                </a:rPr>
                <a:t>burns</a:t>
              </a:r>
              <a:endParaRPr lang="fr-FR" sz="1100" dirty="0">
                <a:solidFill>
                  <a:srgbClr val="000000"/>
                </a:solidFill>
                <a:latin typeface="Roboto Light" panose="02000000000000000000" pitchFamily="2" charset="0"/>
                <a:ea typeface="Roboto Light" panose="02000000000000000000" pitchFamily="2" charset="0"/>
                <a:cs typeface="Calibri" panose="020F0502020204030204" pitchFamily="34" charset="0"/>
              </a:endParaRPr>
            </a:p>
            <a:p>
              <a:pPr algn="ctr"/>
              <a:r>
                <a:rPr lang="fr-FR" sz="1100" dirty="0">
                  <a:solidFill>
                    <a:srgbClr val="000000"/>
                  </a:solidFill>
                  <a:latin typeface="Roboto Light" panose="02000000000000000000" pitchFamily="2" charset="0"/>
                  <a:ea typeface="Roboto Light" panose="02000000000000000000" pitchFamily="2" charset="0"/>
                  <a:cs typeface="Calibri" panose="020F0502020204030204" pitchFamily="34" charset="0"/>
                </a:rPr>
                <a:t>Skin cancers</a:t>
              </a:r>
              <a:endParaRPr lang="fr-FR" sz="1100" dirty="0">
                <a:latin typeface="Roboto Light" panose="02000000000000000000" pitchFamily="2" charset="0"/>
                <a:ea typeface="Roboto Light" panose="02000000000000000000" pitchFamily="2" charset="0"/>
              </a:endParaRPr>
            </a:p>
          </p:txBody>
        </p:sp>
        <p:sp>
          <p:nvSpPr>
            <p:cNvPr id="34" name="ZoneTexte 33">
              <a:extLst>
                <a:ext uri="{FF2B5EF4-FFF2-40B4-BE49-F238E27FC236}">
                  <a16:creationId xmlns:a16="http://schemas.microsoft.com/office/drawing/2014/main" id="{5CEBB6B8-B81D-30ED-617D-8506B9B846BA}"/>
                </a:ext>
              </a:extLst>
            </p:cNvPr>
            <p:cNvSpPr txBox="1"/>
            <p:nvPr/>
          </p:nvSpPr>
          <p:spPr>
            <a:xfrm>
              <a:off x="5014285" y="3000334"/>
              <a:ext cx="1659022" cy="552889"/>
            </a:xfrm>
            <a:prstGeom prst="rect">
              <a:avLst/>
            </a:prstGeom>
            <a:solidFill>
              <a:srgbClr val="D0DAE3"/>
            </a:solidFill>
          </p:spPr>
          <p:txBody>
            <a:bodyPr wrap="square" rtlCol="0">
              <a:spAutoFit/>
            </a:bodyPr>
            <a:lstStyle/>
            <a:p>
              <a:pPr algn="ctr"/>
              <a:r>
                <a:rPr lang="en-US" sz="1100" dirty="0">
                  <a:solidFill>
                    <a:srgbClr val="000000"/>
                  </a:solidFill>
                  <a:latin typeface="Roboto Light" panose="02000000000000000000" pitchFamily="2" charset="0"/>
                  <a:ea typeface="Roboto Light" panose="02000000000000000000" pitchFamily="2" charset="0"/>
                  <a:cs typeface="Calibri" panose="020F0502020204030204" pitchFamily="34" charset="0"/>
                </a:rPr>
                <a:t>Production of free radicals, </a:t>
              </a:r>
            </a:p>
            <a:p>
              <a:pPr algn="ctr"/>
              <a:r>
                <a:rPr lang="en-US" sz="1100" dirty="0">
                  <a:solidFill>
                    <a:srgbClr val="000000"/>
                  </a:solidFill>
                  <a:latin typeface="Roboto Light" panose="02000000000000000000" pitchFamily="2" charset="0"/>
                  <a:ea typeface="Roboto Light" panose="02000000000000000000" pitchFamily="2" charset="0"/>
                  <a:cs typeface="Calibri" panose="020F0502020204030204" pitchFamily="34" charset="0"/>
                </a:rPr>
                <a:t>cellular damage</a:t>
              </a:r>
              <a:endParaRPr lang="fr-FR" sz="1100" dirty="0">
                <a:solidFill>
                  <a:srgbClr val="000000"/>
                </a:solidFill>
                <a:latin typeface="Roboto Light" panose="02000000000000000000" pitchFamily="2" charset="0"/>
                <a:ea typeface="Roboto Light" panose="02000000000000000000" pitchFamily="2" charset="0"/>
                <a:cs typeface="Calibri" panose="020F0502020204030204" pitchFamily="34" charset="0"/>
              </a:endParaRPr>
            </a:p>
          </p:txBody>
        </p:sp>
        <p:sp>
          <p:nvSpPr>
            <p:cNvPr id="35" name="Flèche : bas 34">
              <a:extLst>
                <a:ext uri="{FF2B5EF4-FFF2-40B4-BE49-F238E27FC236}">
                  <a16:creationId xmlns:a16="http://schemas.microsoft.com/office/drawing/2014/main" id="{92D0940D-8C5A-F3DC-1B2A-5E5D969DCB50}"/>
                </a:ext>
              </a:extLst>
            </p:cNvPr>
            <p:cNvSpPr/>
            <p:nvPr/>
          </p:nvSpPr>
          <p:spPr>
            <a:xfrm>
              <a:off x="5440591" y="3566930"/>
              <a:ext cx="566617" cy="1769926"/>
            </a:xfrm>
            <a:prstGeom prst="downArrow">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Roboto Light" panose="02000000000000000000" pitchFamily="2" charset="0"/>
                <a:ea typeface="Roboto Light" panose="02000000000000000000" pitchFamily="2" charset="0"/>
              </a:endParaRPr>
            </a:p>
          </p:txBody>
        </p:sp>
        <p:sp>
          <p:nvSpPr>
            <p:cNvPr id="36" name="Flèche : bas 35">
              <a:extLst>
                <a:ext uri="{FF2B5EF4-FFF2-40B4-BE49-F238E27FC236}">
                  <a16:creationId xmlns:a16="http://schemas.microsoft.com/office/drawing/2014/main" id="{12256465-335E-DB1A-71FE-9D074DA8DF42}"/>
                </a:ext>
              </a:extLst>
            </p:cNvPr>
            <p:cNvSpPr/>
            <p:nvPr/>
          </p:nvSpPr>
          <p:spPr>
            <a:xfrm>
              <a:off x="7085545" y="3584911"/>
              <a:ext cx="566617" cy="187291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Roboto Light" panose="02000000000000000000" pitchFamily="2" charset="0"/>
                <a:ea typeface="Roboto Light" panose="02000000000000000000" pitchFamily="2" charset="0"/>
              </a:endParaRPr>
            </a:p>
          </p:txBody>
        </p:sp>
        <p:sp>
          <p:nvSpPr>
            <p:cNvPr id="37" name="ZoneTexte 36">
              <a:extLst>
                <a:ext uri="{FF2B5EF4-FFF2-40B4-BE49-F238E27FC236}">
                  <a16:creationId xmlns:a16="http://schemas.microsoft.com/office/drawing/2014/main" id="{170E55E2-B46A-DEEF-5F4B-48A45A19CE28}"/>
                </a:ext>
              </a:extLst>
            </p:cNvPr>
            <p:cNvSpPr txBox="1"/>
            <p:nvPr/>
          </p:nvSpPr>
          <p:spPr>
            <a:xfrm>
              <a:off x="6767200" y="2922362"/>
              <a:ext cx="1581765" cy="552889"/>
            </a:xfrm>
            <a:prstGeom prst="rect">
              <a:avLst/>
            </a:prstGeom>
            <a:solidFill>
              <a:srgbClr val="FECBCB"/>
            </a:solidFill>
          </p:spPr>
          <p:txBody>
            <a:bodyPr wrap="square" rtlCol="0">
              <a:spAutoFit/>
            </a:bodyPr>
            <a:lstStyle/>
            <a:p>
              <a:pPr algn="ctr"/>
              <a:r>
                <a:rPr lang="en-US" sz="1100" dirty="0">
                  <a:solidFill>
                    <a:srgbClr val="000000"/>
                  </a:solidFill>
                  <a:latin typeface="Roboto Light" panose="02000000000000000000" pitchFamily="2" charset="0"/>
                  <a:ea typeface="Roboto Light" panose="02000000000000000000" pitchFamily="2" charset="0"/>
                  <a:cs typeface="Calibri" panose="020F0502020204030204" pitchFamily="34" charset="0"/>
                </a:rPr>
                <a:t>Heat stroke</a:t>
              </a:r>
            </a:p>
            <a:p>
              <a:pPr algn="ctr"/>
              <a:r>
                <a:rPr lang="en-US" sz="1100" dirty="0">
                  <a:solidFill>
                    <a:srgbClr val="000000"/>
                  </a:solidFill>
                  <a:latin typeface="Roboto Light" panose="02000000000000000000" pitchFamily="2" charset="0"/>
                  <a:ea typeface="Roboto Light" panose="02000000000000000000" pitchFamily="2" charset="0"/>
                  <a:cs typeface="Calibri" panose="020F0502020204030204" pitchFamily="34" charset="0"/>
                </a:rPr>
                <a:t>Increase in the deleterious effects of UV</a:t>
              </a:r>
              <a:endParaRPr lang="fr-FR" sz="1100" dirty="0">
                <a:solidFill>
                  <a:srgbClr val="000000"/>
                </a:solidFill>
                <a:latin typeface="Roboto Light" panose="02000000000000000000" pitchFamily="2" charset="0"/>
                <a:ea typeface="Roboto Light" panose="02000000000000000000" pitchFamily="2" charset="0"/>
                <a:cs typeface="Calibri" panose="020F0502020204030204" pitchFamily="34" charset="0"/>
              </a:endParaRPr>
            </a:p>
          </p:txBody>
        </p:sp>
      </p:grpSp>
      <p:sp>
        <p:nvSpPr>
          <p:cNvPr id="38" name="Rectangle 37">
            <a:extLst>
              <a:ext uri="{FF2B5EF4-FFF2-40B4-BE49-F238E27FC236}">
                <a16:creationId xmlns:a16="http://schemas.microsoft.com/office/drawing/2014/main" id="{E262CA8A-2C61-FEC4-C635-3404C8B7B276}"/>
              </a:ext>
            </a:extLst>
          </p:cNvPr>
          <p:cNvSpPr/>
          <p:nvPr/>
        </p:nvSpPr>
        <p:spPr>
          <a:xfrm>
            <a:off x="5695271" y="1953232"/>
            <a:ext cx="2620814" cy="341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SOLAR RADIATION</a:t>
            </a:r>
          </a:p>
        </p:txBody>
      </p:sp>
      <p:sp>
        <p:nvSpPr>
          <p:cNvPr id="39" name="Titre 2">
            <a:extLst>
              <a:ext uri="{FF2B5EF4-FFF2-40B4-BE49-F238E27FC236}">
                <a16:creationId xmlns:a16="http://schemas.microsoft.com/office/drawing/2014/main" id="{E8408F33-1EA5-4D4E-804D-FC81CF9E3222}"/>
              </a:ext>
            </a:extLst>
          </p:cNvPr>
          <p:cNvSpPr txBox="1">
            <a:spLocks/>
          </p:cNvSpPr>
          <p:nvPr/>
        </p:nvSpPr>
        <p:spPr>
          <a:xfrm>
            <a:off x="0" y="217442"/>
            <a:ext cx="11277600" cy="792036"/>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en-US" sz="4000" dirty="0"/>
              <a:t>The different types of solar radiations</a:t>
            </a:r>
            <a:endParaRPr lang="fr-FR" sz="4000" dirty="0"/>
          </a:p>
        </p:txBody>
      </p:sp>
    </p:spTree>
    <p:extLst>
      <p:ext uri="{BB962C8B-B14F-4D97-AF65-F5344CB8AC3E}">
        <p14:creationId xmlns:p14="http://schemas.microsoft.com/office/powerpoint/2010/main" val="2244361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t="19260" b="12159"/>
          <a:stretch/>
        </p:blipFill>
        <p:spPr>
          <a:xfrm>
            <a:off x="3398222" y="1643102"/>
            <a:ext cx="5591099" cy="4108342"/>
          </a:xfrm>
          <a:prstGeom prst="rect">
            <a:avLst/>
          </a:prstGeom>
        </p:spPr>
      </p:pic>
      <p:sp>
        <p:nvSpPr>
          <p:cNvPr id="3" name="ZoneTexte 2"/>
          <p:cNvSpPr txBox="1"/>
          <p:nvPr/>
        </p:nvSpPr>
        <p:spPr>
          <a:xfrm>
            <a:off x="386697" y="5576708"/>
            <a:ext cx="3237449" cy="584775"/>
          </a:xfrm>
          <a:prstGeom prst="rect">
            <a:avLst/>
          </a:prstGeom>
          <a:noFill/>
        </p:spPr>
        <p:txBody>
          <a:bodyPr wrap="square" rtlCol="0">
            <a:spAutoFit/>
          </a:bodyPr>
          <a:lstStyle/>
          <a:p>
            <a:pPr algn="r"/>
            <a:r>
              <a:rPr lang="en-US" sz="1600" b="1" dirty="0">
                <a:solidFill>
                  <a:srgbClr val="3E3E3E"/>
                </a:solidFill>
                <a:latin typeface="Roboto Light" panose="02000000000000000000" pitchFamily="2" charset="0"/>
                <a:ea typeface="Roboto Light" panose="02000000000000000000" pitchFamily="2" charset="0"/>
              </a:rPr>
              <a:t>Premature aging : Wrinkles,</a:t>
            </a:r>
          </a:p>
          <a:p>
            <a:pPr algn="r"/>
            <a:r>
              <a:rPr lang="en-US" sz="1600" b="1" dirty="0">
                <a:solidFill>
                  <a:srgbClr val="3E3E3E"/>
                </a:solidFill>
                <a:latin typeface="Roboto Light" panose="02000000000000000000" pitchFamily="2" charset="0"/>
                <a:ea typeface="Roboto Light" panose="02000000000000000000" pitchFamily="2" charset="0"/>
              </a:rPr>
              <a:t>loss of elasticity,...</a:t>
            </a:r>
            <a:endParaRPr lang="fr-FR" sz="1400" baseline="30000" dirty="0">
              <a:solidFill>
                <a:srgbClr val="3E3E3E"/>
              </a:solidFill>
              <a:latin typeface="Roboto Light" panose="02000000000000000000" pitchFamily="2" charset="0"/>
              <a:ea typeface="Roboto Light" panose="02000000000000000000" pitchFamily="2" charset="0"/>
            </a:endParaRPr>
          </a:p>
        </p:txBody>
      </p:sp>
      <p:sp>
        <p:nvSpPr>
          <p:cNvPr id="4" name="ZoneTexte 3"/>
          <p:cNvSpPr txBox="1"/>
          <p:nvPr/>
        </p:nvSpPr>
        <p:spPr>
          <a:xfrm>
            <a:off x="9075272" y="3375005"/>
            <a:ext cx="2925573" cy="830997"/>
          </a:xfrm>
          <a:prstGeom prst="rect">
            <a:avLst/>
          </a:prstGeom>
          <a:noFill/>
        </p:spPr>
        <p:txBody>
          <a:bodyPr wrap="square" rtlCol="0">
            <a:spAutoFit/>
          </a:bodyPr>
          <a:lstStyle/>
          <a:p>
            <a:r>
              <a:rPr lang="en-US" sz="1600" b="1" dirty="0">
                <a:solidFill>
                  <a:srgbClr val="3E3E3E"/>
                </a:solidFill>
                <a:latin typeface="Roboto Light" panose="02000000000000000000" pitchFamily="2" charset="0"/>
                <a:ea typeface="Roboto Light" panose="02000000000000000000" pitchFamily="2" charset="0"/>
              </a:rPr>
              <a:t>Lack of cellular oxygenation, dull complexion without radiance</a:t>
            </a:r>
            <a:endParaRPr lang="fr-FR" baseline="30000" dirty="0">
              <a:solidFill>
                <a:srgbClr val="3E3E3E"/>
              </a:solidFill>
              <a:latin typeface="Roboto Light" panose="02000000000000000000" pitchFamily="2" charset="0"/>
              <a:ea typeface="Roboto Light" panose="02000000000000000000" pitchFamily="2" charset="0"/>
            </a:endParaRPr>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319231" flipV="1">
            <a:off x="8254329" y="2613038"/>
            <a:ext cx="1475166" cy="476872"/>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686592">
            <a:off x="2340803" y="4408817"/>
            <a:ext cx="1558988" cy="503969"/>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319231" flipV="1">
            <a:off x="8268248" y="4134481"/>
            <a:ext cx="1475166" cy="476872"/>
          </a:xfrm>
          <a:prstGeom prst="rect">
            <a:avLst/>
          </a:prstGeom>
        </p:spPr>
      </p:pic>
      <p:sp>
        <p:nvSpPr>
          <p:cNvPr id="8" name="ZoneTexte 7"/>
          <p:cNvSpPr txBox="1"/>
          <p:nvPr/>
        </p:nvSpPr>
        <p:spPr>
          <a:xfrm>
            <a:off x="7648609" y="5015225"/>
            <a:ext cx="3237449" cy="584775"/>
          </a:xfrm>
          <a:prstGeom prst="rect">
            <a:avLst/>
          </a:prstGeom>
          <a:noFill/>
        </p:spPr>
        <p:txBody>
          <a:bodyPr wrap="square" rtlCol="0">
            <a:spAutoFit/>
          </a:bodyPr>
          <a:lstStyle/>
          <a:p>
            <a:pPr algn="r"/>
            <a:r>
              <a:rPr lang="fr-FR" sz="1600" b="1" dirty="0" err="1">
                <a:solidFill>
                  <a:srgbClr val="3E3E3E"/>
                </a:solidFill>
                <a:latin typeface="Roboto Light" panose="02000000000000000000" pitchFamily="2" charset="0"/>
                <a:ea typeface="Roboto Light" panose="02000000000000000000" pitchFamily="2" charset="0"/>
              </a:rPr>
              <a:t>Uneven</a:t>
            </a:r>
            <a:r>
              <a:rPr lang="fr-FR" sz="1600" b="1" dirty="0">
                <a:solidFill>
                  <a:srgbClr val="3E3E3E"/>
                </a:solidFill>
                <a:latin typeface="Roboto Light" panose="02000000000000000000" pitchFamily="2" charset="0"/>
                <a:ea typeface="Roboto Light" panose="02000000000000000000" pitchFamily="2" charset="0"/>
              </a:rPr>
              <a:t> complexion and hyperpigmentation</a:t>
            </a:r>
            <a:endParaRPr lang="fr-FR" sz="1400" baseline="30000" dirty="0">
              <a:solidFill>
                <a:srgbClr val="3E3E3E"/>
              </a:solidFill>
              <a:latin typeface="Roboto Light" panose="02000000000000000000" pitchFamily="2" charset="0"/>
              <a:ea typeface="Roboto Light" panose="02000000000000000000" pitchFamily="2" charset="0"/>
            </a:endParaRPr>
          </a:p>
        </p:txBody>
      </p:sp>
      <p:sp>
        <p:nvSpPr>
          <p:cNvPr id="9" name="ZoneTexte 8"/>
          <p:cNvSpPr txBox="1"/>
          <p:nvPr/>
        </p:nvSpPr>
        <p:spPr>
          <a:xfrm>
            <a:off x="144264" y="3308687"/>
            <a:ext cx="3237449" cy="584775"/>
          </a:xfrm>
          <a:prstGeom prst="rect">
            <a:avLst/>
          </a:prstGeom>
          <a:noFill/>
        </p:spPr>
        <p:txBody>
          <a:bodyPr wrap="square" rtlCol="0">
            <a:spAutoFit/>
          </a:bodyPr>
          <a:lstStyle/>
          <a:p>
            <a:pPr algn="r"/>
            <a:r>
              <a:rPr lang="fr-FR" sz="1600" b="1" dirty="0" err="1">
                <a:solidFill>
                  <a:srgbClr val="3E3E3E"/>
                </a:solidFill>
                <a:latin typeface="Roboto Light" panose="02000000000000000000" pitchFamily="2" charset="0"/>
                <a:ea typeface="Roboto Light" panose="02000000000000000000" pitchFamily="2" charset="0"/>
              </a:rPr>
              <a:t>Weakened</a:t>
            </a:r>
            <a:r>
              <a:rPr lang="fr-FR" sz="1600" b="1" dirty="0">
                <a:solidFill>
                  <a:srgbClr val="3E3E3E"/>
                </a:solidFill>
                <a:latin typeface="Roboto Light" panose="02000000000000000000" pitchFamily="2" charset="0"/>
                <a:ea typeface="Roboto Light" panose="02000000000000000000" pitchFamily="2" charset="0"/>
              </a:rPr>
              <a:t> </a:t>
            </a:r>
            <a:r>
              <a:rPr lang="fr-FR" sz="1600" b="1" dirty="0" err="1">
                <a:solidFill>
                  <a:srgbClr val="3E3E3E"/>
                </a:solidFill>
                <a:latin typeface="Roboto Light" panose="02000000000000000000" pitchFamily="2" charset="0"/>
                <a:ea typeface="Roboto Light" panose="02000000000000000000" pitchFamily="2" charset="0"/>
              </a:rPr>
              <a:t>cutaneous</a:t>
            </a:r>
            <a:r>
              <a:rPr lang="fr-FR" sz="1600" b="1" dirty="0">
                <a:solidFill>
                  <a:srgbClr val="3E3E3E"/>
                </a:solidFill>
                <a:latin typeface="Roboto Light" panose="02000000000000000000" pitchFamily="2" charset="0"/>
                <a:ea typeface="Roboto Light" panose="02000000000000000000" pitchFamily="2" charset="0"/>
              </a:rPr>
              <a:t> </a:t>
            </a:r>
            <a:r>
              <a:rPr lang="fr-FR" sz="1600" b="1" dirty="0" err="1">
                <a:solidFill>
                  <a:srgbClr val="3E3E3E"/>
                </a:solidFill>
                <a:latin typeface="Roboto Light" panose="02000000000000000000" pitchFamily="2" charset="0"/>
                <a:ea typeface="Roboto Light" panose="02000000000000000000" pitchFamily="2" charset="0"/>
              </a:rPr>
              <a:t>barrier</a:t>
            </a:r>
            <a:r>
              <a:rPr lang="fr-FR" sz="1600" b="1" dirty="0">
                <a:solidFill>
                  <a:srgbClr val="3E3E3E"/>
                </a:solidFill>
                <a:latin typeface="Roboto Light" panose="02000000000000000000" pitchFamily="2" charset="0"/>
                <a:ea typeface="Roboto Light" panose="02000000000000000000" pitchFamily="2" charset="0"/>
              </a:rPr>
              <a:t>, </a:t>
            </a:r>
            <a:r>
              <a:rPr lang="fr-FR" sz="1600" b="1" dirty="0" err="1">
                <a:solidFill>
                  <a:srgbClr val="3E3E3E"/>
                </a:solidFill>
                <a:latin typeface="Roboto Light" panose="02000000000000000000" pitchFamily="2" charset="0"/>
                <a:ea typeface="Roboto Light" panose="02000000000000000000" pitchFamily="2" charset="0"/>
              </a:rPr>
              <a:t>dehydration</a:t>
            </a:r>
            <a:endParaRPr lang="fr-FR" sz="1400" baseline="30000" dirty="0">
              <a:solidFill>
                <a:srgbClr val="3E3E3E"/>
              </a:solidFill>
              <a:latin typeface="Roboto Light" panose="02000000000000000000" pitchFamily="2" charset="0"/>
              <a:ea typeface="Roboto Light" panose="02000000000000000000" pitchFamily="2" charset="0"/>
            </a:endParaRPr>
          </a:p>
        </p:txBody>
      </p:sp>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356666">
            <a:off x="1998703" y="2432086"/>
            <a:ext cx="1558988" cy="503969"/>
          </a:xfrm>
          <a:prstGeom prst="rect">
            <a:avLst/>
          </a:prstGeom>
        </p:spPr>
      </p:pic>
      <p:sp>
        <p:nvSpPr>
          <p:cNvPr id="11" name="Espace réservé du titre 1"/>
          <p:cNvSpPr txBox="1">
            <a:spLocks/>
          </p:cNvSpPr>
          <p:nvPr/>
        </p:nvSpPr>
        <p:spPr>
          <a:xfrm>
            <a:off x="1" y="736498"/>
            <a:ext cx="12191999" cy="81697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2400" b="1" dirty="0" err="1">
                <a:solidFill>
                  <a:srgbClr val="A69DCD"/>
                </a:solidFill>
                <a:latin typeface="Roboto Light" panose="02000000000000000000" pitchFamily="2" charset="0"/>
                <a:ea typeface="Roboto Light" panose="02000000000000000000" pitchFamily="2" charset="0"/>
              </a:rPr>
              <a:t>Many</a:t>
            </a:r>
            <a:r>
              <a:rPr lang="fr-FR" sz="2400" b="1" dirty="0">
                <a:solidFill>
                  <a:srgbClr val="A69DCD"/>
                </a:solidFill>
                <a:latin typeface="Roboto Light" panose="02000000000000000000" pitchFamily="2" charset="0"/>
                <a:ea typeface="Roboto Light" panose="02000000000000000000" pitchFamily="2" charset="0"/>
              </a:rPr>
              <a:t> skin </a:t>
            </a:r>
            <a:r>
              <a:rPr lang="fr-FR" sz="2400" b="1" dirty="0" err="1">
                <a:solidFill>
                  <a:srgbClr val="A69DCD"/>
                </a:solidFill>
                <a:latin typeface="Roboto Light" panose="02000000000000000000" pitchFamily="2" charset="0"/>
                <a:ea typeface="Roboto Light" panose="02000000000000000000" pitchFamily="2" charset="0"/>
              </a:rPr>
              <a:t>consequences</a:t>
            </a:r>
            <a:endParaRPr lang="fr-FR" sz="2400" b="1" dirty="0">
              <a:solidFill>
                <a:srgbClr val="A69DCD"/>
              </a:solidFill>
              <a:latin typeface="Roboto Light" panose="02000000000000000000" pitchFamily="2" charset="0"/>
              <a:ea typeface="Roboto Light" panose="02000000000000000000" pitchFamily="2" charset="0"/>
            </a:endParaRPr>
          </a:p>
        </p:txBody>
      </p:sp>
      <p:sp>
        <p:nvSpPr>
          <p:cNvPr id="12" name="Titre 2"/>
          <p:cNvSpPr txBox="1">
            <a:spLocks/>
          </p:cNvSpPr>
          <p:nvPr/>
        </p:nvSpPr>
        <p:spPr>
          <a:xfrm>
            <a:off x="838200" y="217194"/>
            <a:ext cx="10515600" cy="792036"/>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dirty="0"/>
              <a:t>Pollution, UV, Blue Light</a:t>
            </a:r>
          </a:p>
        </p:txBody>
      </p:sp>
      <p:sp>
        <p:nvSpPr>
          <p:cNvPr id="14" name="Rectangle 13"/>
          <p:cNvSpPr/>
          <p:nvPr/>
        </p:nvSpPr>
        <p:spPr>
          <a:xfrm>
            <a:off x="3950208" y="5527184"/>
            <a:ext cx="4486656" cy="7318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90093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a:extLst>
              <a:ext uri="{FF2B5EF4-FFF2-40B4-BE49-F238E27FC236}">
                <a16:creationId xmlns:a16="http://schemas.microsoft.com/office/drawing/2014/main" id="{FA857843-F3F2-4833-829D-70BFD1E62275}"/>
              </a:ext>
            </a:extLst>
          </p:cNvPr>
          <p:cNvSpPr txBox="1">
            <a:spLocks/>
          </p:cNvSpPr>
          <p:nvPr/>
        </p:nvSpPr>
        <p:spPr>
          <a:xfrm>
            <a:off x="838407" y="254494"/>
            <a:ext cx="10515186" cy="792005"/>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nSpc>
                <a:spcPct val="90000"/>
              </a:lnSpc>
              <a:spcBef>
                <a:spcPts val="500"/>
              </a:spcBef>
              <a:buFont typeface="Arial" panose="020B0604020202020204" pitchFamily="34" charset="0"/>
              <a:buChar char="•"/>
              <a:defRPr sz="2400">
                <a:latin typeface="Sofia Pro Regular" panose="00000500000000000000" pitchFamily="50" charset="0"/>
              </a:defRPr>
            </a:lvl2pPr>
            <a:lvl3pPr marL="1143000" indent="-228600">
              <a:lnSpc>
                <a:spcPct val="90000"/>
              </a:lnSpc>
              <a:spcBef>
                <a:spcPts val="500"/>
              </a:spcBef>
              <a:buFont typeface="Arial" panose="020B0604020202020204" pitchFamily="34" charset="0"/>
              <a:buChar char="•"/>
              <a:defRPr sz="2000">
                <a:latin typeface="Sofia Pro Regular" panose="00000500000000000000" pitchFamily="50" charset="0"/>
              </a:defRPr>
            </a:lvl3pPr>
            <a:lvl4pPr marL="1600200" indent="-228600">
              <a:lnSpc>
                <a:spcPct val="90000"/>
              </a:lnSpc>
              <a:spcBef>
                <a:spcPts val="500"/>
              </a:spcBef>
              <a:buFont typeface="Arial" panose="020B0604020202020204" pitchFamily="34" charset="0"/>
              <a:buChar char="•"/>
              <a:defRPr>
                <a:latin typeface="Sofia Pro Regular" panose="00000500000000000000" pitchFamily="50" charset="0"/>
              </a:defRPr>
            </a:lvl4pPr>
            <a:lvl5pPr marL="2057400" indent="-228600">
              <a:lnSpc>
                <a:spcPct val="90000"/>
              </a:lnSpc>
              <a:spcBef>
                <a:spcPts val="500"/>
              </a:spcBef>
              <a:buFont typeface="Arial" panose="020B0604020202020204" pitchFamily="34" charset="0"/>
              <a:buChar char="•"/>
              <a:defRPr>
                <a:latin typeface="Sofia Pro Regular" panose="00000500000000000000" pitchFamily="50"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BRUME MULTI PROTECTION</a:t>
            </a:r>
          </a:p>
          <a:p>
            <a:r>
              <a:rPr lang="fr-FR" dirty="0"/>
              <a:t>VITAL DÉFENSE</a:t>
            </a:r>
          </a:p>
        </p:txBody>
      </p:sp>
      <p:sp>
        <p:nvSpPr>
          <p:cNvPr id="3" name="object 21">
            <a:extLst>
              <a:ext uri="{FF2B5EF4-FFF2-40B4-BE49-F238E27FC236}">
                <a16:creationId xmlns:a16="http://schemas.microsoft.com/office/drawing/2014/main" id="{5D94C04E-51C9-4A6F-AAEE-D99903240C6A}"/>
              </a:ext>
            </a:extLst>
          </p:cNvPr>
          <p:cNvSpPr txBox="1"/>
          <p:nvPr/>
        </p:nvSpPr>
        <p:spPr>
          <a:xfrm rot="20507715">
            <a:off x="200196" y="313107"/>
            <a:ext cx="1486378" cy="784362"/>
          </a:xfrm>
          <a:prstGeom prst="rect">
            <a:avLst/>
          </a:prstGeom>
          <a:solidFill>
            <a:srgbClr val="EBE5F1"/>
          </a:solidFill>
        </p:spPr>
        <p:txBody>
          <a:bodyPr vert="horz" wrap="square" lIns="0" tIns="167176" rIns="0" bIns="0" rtlCol="0" anchor="t">
            <a:spAutoFit/>
          </a:bodyPr>
          <a:lstStyle/>
          <a:p>
            <a:pPr marL="12664" marR="0" lvl="0" indent="0" algn="l" defTabSz="911840" rtl="0" eaLnBrk="1" fontAlgn="auto" latinLnBrk="0" hangingPunct="1">
              <a:lnSpc>
                <a:spcPct val="100000"/>
              </a:lnSpc>
              <a:spcBef>
                <a:spcPts val="1316"/>
              </a:spcBef>
              <a:spcAft>
                <a:spcPts val="0"/>
              </a:spcAft>
              <a:buClrTx/>
              <a:buSzTx/>
              <a:buFontTx/>
              <a:buNone/>
              <a:tabLst/>
              <a:defRPr/>
            </a:pPr>
            <a:r>
              <a:rPr kumimoji="0" lang="fr-FR" sz="4000" b="0" i="0" u="none" strike="noStrike" kern="0" cap="none" spc="-10" normalizeH="0" baseline="0" noProof="0" dirty="0">
                <a:ln>
                  <a:noFill/>
                </a:ln>
                <a:solidFill>
                  <a:srgbClr val="8B6DAD"/>
                </a:solidFill>
                <a:effectLst/>
                <a:uLnTx/>
                <a:uFillTx/>
                <a:latin typeface="KyivType Sans2"/>
                <a:ea typeface="+mn-ea"/>
                <a:cs typeface="KyivType Sans2"/>
              </a:rPr>
              <a:t>  New</a:t>
            </a:r>
            <a:endParaRPr kumimoji="0" sz="4000" b="0" i="0" u="none" strike="noStrike" kern="0" cap="none" spc="0" normalizeH="0" baseline="0" noProof="0" dirty="0">
              <a:ln>
                <a:noFill/>
              </a:ln>
              <a:solidFill>
                <a:srgbClr val="8B6DAD"/>
              </a:solidFill>
              <a:effectLst/>
              <a:uLnTx/>
              <a:uFillTx/>
              <a:latin typeface="Roboto Medium"/>
              <a:ea typeface="+mn-ea"/>
              <a:cs typeface="Roboto Medium"/>
            </a:endParaRPr>
          </a:p>
        </p:txBody>
      </p:sp>
      <p:pic>
        <p:nvPicPr>
          <p:cNvPr id="4" name="Image 3" descr="Une image contenant texte, articles de toilette, lotion, crème pour la peau&#10;&#10;Description générée automatiquement">
            <a:extLst>
              <a:ext uri="{FF2B5EF4-FFF2-40B4-BE49-F238E27FC236}">
                <a16:creationId xmlns:a16="http://schemas.microsoft.com/office/drawing/2014/main" id="{D0C7C2D5-E608-4BD9-878A-DE44F5A9EE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4388"/>
          <a:stretch/>
        </p:blipFill>
        <p:spPr>
          <a:xfrm>
            <a:off x="8467153" y="1310022"/>
            <a:ext cx="3609975" cy="5459076"/>
          </a:xfrm>
          <a:prstGeom prst="rect">
            <a:avLst/>
          </a:prstGeom>
        </p:spPr>
      </p:pic>
      <p:sp>
        <p:nvSpPr>
          <p:cNvPr id="5" name="ZoneTexte 4">
            <a:extLst>
              <a:ext uri="{FF2B5EF4-FFF2-40B4-BE49-F238E27FC236}">
                <a16:creationId xmlns:a16="http://schemas.microsoft.com/office/drawing/2014/main" id="{A5D370BB-5A46-436D-85C0-0F9A95A2178B}"/>
              </a:ext>
            </a:extLst>
          </p:cNvPr>
          <p:cNvSpPr txBox="1"/>
          <p:nvPr/>
        </p:nvSpPr>
        <p:spPr>
          <a:xfrm>
            <a:off x="11443647" y="4743450"/>
            <a:ext cx="553998" cy="942109"/>
          </a:xfrm>
          <a:prstGeom prst="rect">
            <a:avLst/>
          </a:prstGeom>
          <a:noFill/>
          <a:effectLst>
            <a:softEdge rad="63500"/>
          </a:effectLst>
        </p:spPr>
        <p:txBody>
          <a:bodyPr vert="vert270" wrap="square" rtlCol="0">
            <a:spAutoFit/>
          </a:bodyPr>
          <a:lstStyle>
            <a:defPPr>
              <a:defRPr lang="fr-FR"/>
            </a:defPPr>
            <a:lvl1pPr>
              <a:defRPr sz="1200">
                <a:latin typeface="Roboto" panose="02000000000000000000" pitchFamily="2" charset="0"/>
                <a:ea typeface="Roboto" panose="02000000000000000000" pitchFamily="2" charset="0"/>
              </a:defRPr>
            </a:lvl1pPr>
          </a:lstStyle>
          <a:p>
            <a:r>
              <a:rPr lang="fr-FR" dirty="0"/>
              <a:t>100 ml</a:t>
            </a:r>
          </a:p>
          <a:p>
            <a:r>
              <a:rPr lang="fr-FR" dirty="0"/>
              <a:t>800 spray </a:t>
            </a:r>
          </a:p>
        </p:txBody>
      </p:sp>
      <p:sp>
        <p:nvSpPr>
          <p:cNvPr id="6" name="ZoneTexte 5">
            <a:extLst>
              <a:ext uri="{FF2B5EF4-FFF2-40B4-BE49-F238E27FC236}">
                <a16:creationId xmlns:a16="http://schemas.microsoft.com/office/drawing/2014/main" id="{7BF1D708-2938-4CA8-AE0B-23377A99251F}"/>
              </a:ext>
            </a:extLst>
          </p:cNvPr>
          <p:cNvSpPr txBox="1"/>
          <p:nvPr/>
        </p:nvSpPr>
        <p:spPr>
          <a:xfrm>
            <a:off x="8467154" y="6419000"/>
            <a:ext cx="3609974" cy="307777"/>
          </a:xfrm>
          <a:prstGeom prst="rect">
            <a:avLst/>
          </a:prstGeom>
          <a:noFill/>
        </p:spPr>
        <p:txBody>
          <a:bodyPr wrap="square" rtlCol="0">
            <a:spAutoFit/>
          </a:bodyPr>
          <a:lstStyle>
            <a:defPPr>
              <a:defRPr lang="fr-FR"/>
            </a:defPPr>
            <a:lvl1pPr algn="ctr">
              <a:defRPr sz="1400">
                <a:latin typeface="Roboto" panose="02000000000000000000" pitchFamily="2" charset="0"/>
                <a:ea typeface="Roboto" panose="02000000000000000000" pitchFamily="2" charset="0"/>
              </a:defRPr>
            </a:lvl1pPr>
          </a:lstStyle>
          <a:p>
            <a:r>
              <a:rPr lang="fr-FR" dirty="0"/>
              <a:t>Morning and at </a:t>
            </a:r>
            <a:r>
              <a:rPr lang="fr-FR" dirty="0" err="1"/>
              <a:t>any</a:t>
            </a:r>
            <a:r>
              <a:rPr lang="fr-FR" dirty="0"/>
              <a:t> time of the </a:t>
            </a:r>
            <a:r>
              <a:rPr lang="fr-FR" dirty="0" err="1"/>
              <a:t>day</a:t>
            </a:r>
            <a:endParaRPr lang="fr-FR" dirty="0"/>
          </a:p>
        </p:txBody>
      </p:sp>
      <p:sp>
        <p:nvSpPr>
          <p:cNvPr id="7" name="Arc 21">
            <a:extLst>
              <a:ext uri="{FF2B5EF4-FFF2-40B4-BE49-F238E27FC236}">
                <a16:creationId xmlns:a16="http://schemas.microsoft.com/office/drawing/2014/main" id="{1FE12D53-E352-4953-BF1E-CD37C2828290}"/>
              </a:ext>
            </a:extLst>
          </p:cNvPr>
          <p:cNvSpPr/>
          <p:nvPr/>
        </p:nvSpPr>
        <p:spPr>
          <a:xfrm rot="9523306">
            <a:off x="1004710" y="1137440"/>
            <a:ext cx="3629959" cy="5105671"/>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8" name="Image 7">
            <a:extLst>
              <a:ext uri="{FF2B5EF4-FFF2-40B4-BE49-F238E27FC236}">
                <a16:creationId xmlns:a16="http://schemas.microsoft.com/office/drawing/2014/main" id="{591E18B7-A83D-4410-9EEA-83D03D31989F}"/>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202021" y="1669919"/>
            <a:ext cx="1119598" cy="1418896"/>
          </a:xfrm>
          <a:prstGeom prst="rect">
            <a:avLst/>
          </a:prstGeom>
        </p:spPr>
      </p:pic>
      <p:pic>
        <p:nvPicPr>
          <p:cNvPr id="10" name="Image 9">
            <a:extLst>
              <a:ext uri="{FF2B5EF4-FFF2-40B4-BE49-F238E27FC236}">
                <a16:creationId xmlns:a16="http://schemas.microsoft.com/office/drawing/2014/main" id="{5A07843B-0C3F-4100-99A3-10B22ACD7341}"/>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tretch>
            <a:fillRect/>
          </a:stretch>
        </p:blipFill>
        <p:spPr>
          <a:xfrm>
            <a:off x="1216844" y="3468907"/>
            <a:ext cx="1125264" cy="1426077"/>
          </a:xfrm>
          <a:prstGeom prst="rect">
            <a:avLst/>
          </a:prstGeom>
        </p:spPr>
      </p:pic>
      <p:sp>
        <p:nvSpPr>
          <p:cNvPr id="11" name="ZoneTexte 10">
            <a:extLst>
              <a:ext uri="{FF2B5EF4-FFF2-40B4-BE49-F238E27FC236}">
                <a16:creationId xmlns:a16="http://schemas.microsoft.com/office/drawing/2014/main" id="{A46DF26C-1F2F-4AC5-BD97-4A2844793203}"/>
              </a:ext>
            </a:extLst>
          </p:cNvPr>
          <p:cNvSpPr txBox="1"/>
          <p:nvPr/>
        </p:nvSpPr>
        <p:spPr>
          <a:xfrm>
            <a:off x="1364226" y="1765714"/>
            <a:ext cx="5960499" cy="1323439"/>
          </a:xfrm>
          <a:prstGeom prst="rect">
            <a:avLst/>
          </a:prstGeom>
          <a:solidFill>
            <a:schemeClr val="bg1"/>
          </a:solidFill>
        </p:spPr>
        <p:txBody>
          <a:bodyPr wrap="square" rtlCol="0">
            <a:spAutoFit/>
          </a:bodyPr>
          <a:lstStyle>
            <a:defPPr>
              <a:defRPr lang="fr-FR"/>
            </a:defPPr>
            <a:lvl1pPr>
              <a:defRPr sz="1600">
                <a:latin typeface="Roboto" panose="02000000000000000000" pitchFamily="2" charset="0"/>
                <a:ea typeface="Roboto" panose="02000000000000000000" pitchFamily="2" charset="0"/>
              </a:defRPr>
            </a:lvl1pPr>
          </a:lstStyle>
          <a:p>
            <a:r>
              <a:rPr lang="en-US" dirty="0"/>
              <a:t>Forms an anti-aggression shield (Pollution – UV* – Blue light)</a:t>
            </a:r>
          </a:p>
          <a:p>
            <a:r>
              <a:rPr lang="en-US" dirty="0"/>
              <a:t>Boosts the skin's self-defense systems</a:t>
            </a:r>
          </a:p>
          <a:p>
            <a:r>
              <a:rPr lang="en-US" dirty="0"/>
              <a:t>Soothes and moisturizes</a:t>
            </a:r>
          </a:p>
          <a:p>
            <a:r>
              <a:rPr lang="en-US" dirty="0"/>
              <a:t>Fixes make-up all day long</a:t>
            </a:r>
          </a:p>
          <a:p>
            <a:r>
              <a:rPr lang="fr-FR" dirty="0"/>
              <a:t> </a:t>
            </a:r>
          </a:p>
        </p:txBody>
      </p:sp>
      <p:sp>
        <p:nvSpPr>
          <p:cNvPr id="13" name="ZoneTexte 12">
            <a:extLst>
              <a:ext uri="{FF2B5EF4-FFF2-40B4-BE49-F238E27FC236}">
                <a16:creationId xmlns:a16="http://schemas.microsoft.com/office/drawing/2014/main" id="{73D2FDA4-475A-41AD-9891-1604B0420CF5}"/>
              </a:ext>
            </a:extLst>
          </p:cNvPr>
          <p:cNvSpPr txBox="1"/>
          <p:nvPr/>
        </p:nvSpPr>
        <p:spPr>
          <a:xfrm>
            <a:off x="2499989" y="3724854"/>
            <a:ext cx="4557463" cy="584775"/>
          </a:xfrm>
          <a:prstGeom prst="rect">
            <a:avLst/>
          </a:prstGeom>
          <a:solidFill>
            <a:schemeClr val="bg1"/>
          </a:solidFill>
        </p:spPr>
        <p:txBody>
          <a:bodyPr wrap="square" rtlCol="0">
            <a:spAutoFit/>
          </a:bodyPr>
          <a:lstStyle>
            <a:defPPr>
              <a:defRPr lang="fr-FR"/>
            </a:defPPr>
            <a:lvl1pPr>
              <a:defRPr sz="1600">
                <a:latin typeface="Roboto" panose="02000000000000000000" pitchFamily="2" charset="0"/>
                <a:ea typeface="Roboto" panose="02000000000000000000" pitchFamily="2" charset="0"/>
              </a:defRPr>
            </a:lvl1pPr>
          </a:lstStyle>
          <a:p>
            <a:r>
              <a:rPr lang="en-US" dirty="0"/>
              <a:t>99% of ingredients of natural origin</a:t>
            </a:r>
          </a:p>
          <a:p>
            <a:r>
              <a:rPr lang="en-US" dirty="0"/>
              <a:t>Texture suitable for all skin types, even sensitive</a:t>
            </a:r>
          </a:p>
        </p:txBody>
      </p:sp>
      <p:pic>
        <p:nvPicPr>
          <p:cNvPr id="14" name="Image 13">
            <a:extLst>
              <a:ext uri="{FF2B5EF4-FFF2-40B4-BE49-F238E27FC236}">
                <a16:creationId xmlns:a16="http://schemas.microsoft.com/office/drawing/2014/main" id="{E6195644-C277-48EF-92DF-A0A0494C3D37}"/>
              </a:ext>
            </a:extLst>
          </p:cNvPr>
          <p:cNvPicPr>
            <a:picLocks noChangeAspect="1"/>
          </p:cNvPicPr>
          <p:nvPr/>
        </p:nvPicPr>
        <p:blipFill>
          <a:blip r:embed="rId8"/>
          <a:stretch>
            <a:fillRect/>
          </a:stretch>
        </p:blipFill>
        <p:spPr>
          <a:xfrm>
            <a:off x="2819689" y="4726113"/>
            <a:ext cx="4962236" cy="2042985"/>
          </a:xfrm>
          <a:prstGeom prst="rect">
            <a:avLst/>
          </a:prstGeom>
        </p:spPr>
      </p:pic>
    </p:spTree>
    <p:extLst>
      <p:ext uri="{BB962C8B-B14F-4D97-AF65-F5344CB8AC3E}">
        <p14:creationId xmlns:p14="http://schemas.microsoft.com/office/powerpoint/2010/main" val="94043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3DA377BA-5144-4083-886F-715635178AF7}"/>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222167" y="1380705"/>
            <a:ext cx="1198836" cy="1519318"/>
          </a:xfrm>
          <a:prstGeom prst="rect">
            <a:avLst/>
          </a:prstGeom>
        </p:spPr>
      </p:pic>
      <p:sp>
        <p:nvSpPr>
          <p:cNvPr id="2" name="Titre 2">
            <a:extLst>
              <a:ext uri="{FF2B5EF4-FFF2-40B4-BE49-F238E27FC236}">
                <a16:creationId xmlns:a16="http://schemas.microsoft.com/office/drawing/2014/main" id="{0182B565-C0E0-40BF-8F63-9F5AA95E6311}"/>
              </a:ext>
            </a:extLst>
          </p:cNvPr>
          <p:cNvSpPr txBox="1">
            <a:spLocks/>
          </p:cNvSpPr>
          <p:nvPr/>
        </p:nvSpPr>
        <p:spPr>
          <a:xfrm>
            <a:off x="838407" y="254494"/>
            <a:ext cx="10515186" cy="792005"/>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nSpc>
                <a:spcPct val="90000"/>
              </a:lnSpc>
              <a:spcBef>
                <a:spcPts val="500"/>
              </a:spcBef>
              <a:buFont typeface="Arial" panose="020B0604020202020204" pitchFamily="34" charset="0"/>
              <a:buChar char="•"/>
              <a:defRPr sz="2400">
                <a:latin typeface="Sofia Pro Regular" panose="00000500000000000000" pitchFamily="50" charset="0"/>
              </a:defRPr>
            </a:lvl2pPr>
            <a:lvl3pPr marL="1143000" indent="-228600">
              <a:lnSpc>
                <a:spcPct val="90000"/>
              </a:lnSpc>
              <a:spcBef>
                <a:spcPts val="500"/>
              </a:spcBef>
              <a:buFont typeface="Arial" panose="020B0604020202020204" pitchFamily="34" charset="0"/>
              <a:buChar char="•"/>
              <a:defRPr sz="2000">
                <a:latin typeface="Sofia Pro Regular" panose="00000500000000000000" pitchFamily="50" charset="0"/>
              </a:defRPr>
            </a:lvl3pPr>
            <a:lvl4pPr marL="1600200" indent="-228600">
              <a:lnSpc>
                <a:spcPct val="90000"/>
              </a:lnSpc>
              <a:spcBef>
                <a:spcPts val="500"/>
              </a:spcBef>
              <a:buFont typeface="Arial" panose="020B0604020202020204" pitchFamily="34" charset="0"/>
              <a:buChar char="•"/>
              <a:defRPr>
                <a:latin typeface="Sofia Pro Regular" panose="00000500000000000000" pitchFamily="50" charset="0"/>
              </a:defRPr>
            </a:lvl4pPr>
            <a:lvl5pPr marL="2057400" indent="-228600">
              <a:lnSpc>
                <a:spcPct val="90000"/>
              </a:lnSpc>
              <a:spcBef>
                <a:spcPts val="500"/>
              </a:spcBef>
              <a:buFont typeface="Arial" panose="020B0604020202020204" pitchFamily="34" charset="0"/>
              <a:buChar char="•"/>
              <a:defRPr>
                <a:latin typeface="Sofia Pro Regular" panose="00000500000000000000" pitchFamily="50"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BRUME MULTI PROTECTION</a:t>
            </a:r>
          </a:p>
          <a:p>
            <a:r>
              <a:rPr lang="fr-FR" dirty="0"/>
              <a:t>VITAL DÉFENSE</a:t>
            </a:r>
          </a:p>
        </p:txBody>
      </p:sp>
      <p:sp>
        <p:nvSpPr>
          <p:cNvPr id="3" name="object 21">
            <a:extLst>
              <a:ext uri="{FF2B5EF4-FFF2-40B4-BE49-F238E27FC236}">
                <a16:creationId xmlns:a16="http://schemas.microsoft.com/office/drawing/2014/main" id="{624DE247-9FD8-4E66-927C-239C937A7081}"/>
              </a:ext>
            </a:extLst>
          </p:cNvPr>
          <p:cNvSpPr txBox="1"/>
          <p:nvPr/>
        </p:nvSpPr>
        <p:spPr>
          <a:xfrm rot="20507715">
            <a:off x="200196" y="313107"/>
            <a:ext cx="1486378" cy="784362"/>
          </a:xfrm>
          <a:prstGeom prst="rect">
            <a:avLst/>
          </a:prstGeom>
          <a:solidFill>
            <a:srgbClr val="EBE5F1"/>
          </a:solidFill>
        </p:spPr>
        <p:txBody>
          <a:bodyPr vert="horz" wrap="square" lIns="0" tIns="167176" rIns="0" bIns="0" rtlCol="0" anchor="t">
            <a:spAutoFit/>
          </a:bodyPr>
          <a:lstStyle/>
          <a:p>
            <a:pPr marL="12664" marR="0" lvl="0" indent="0" algn="l" defTabSz="911840" rtl="0" eaLnBrk="1" fontAlgn="auto" latinLnBrk="0" hangingPunct="1">
              <a:lnSpc>
                <a:spcPct val="100000"/>
              </a:lnSpc>
              <a:spcBef>
                <a:spcPts val="1316"/>
              </a:spcBef>
              <a:spcAft>
                <a:spcPts val="0"/>
              </a:spcAft>
              <a:buClrTx/>
              <a:buSzTx/>
              <a:buFontTx/>
              <a:buNone/>
              <a:tabLst/>
              <a:defRPr/>
            </a:pPr>
            <a:r>
              <a:rPr kumimoji="0" lang="fr-FR" sz="4000" b="0" i="0" u="none" strike="noStrike" kern="0" cap="none" spc="-10" normalizeH="0" baseline="0" noProof="0" dirty="0">
                <a:ln>
                  <a:noFill/>
                </a:ln>
                <a:solidFill>
                  <a:srgbClr val="8B6DAD"/>
                </a:solidFill>
                <a:effectLst/>
                <a:uLnTx/>
                <a:uFillTx/>
                <a:latin typeface="KyivType Sans2"/>
                <a:ea typeface="+mn-ea"/>
                <a:cs typeface="KyivType Sans2"/>
              </a:rPr>
              <a:t>  New</a:t>
            </a:r>
            <a:endParaRPr kumimoji="0" sz="4000" b="0" i="0" u="none" strike="noStrike" kern="0" cap="none" spc="0" normalizeH="0" baseline="0" noProof="0" dirty="0">
              <a:ln>
                <a:noFill/>
              </a:ln>
              <a:solidFill>
                <a:srgbClr val="8B6DAD"/>
              </a:solidFill>
              <a:effectLst/>
              <a:uLnTx/>
              <a:uFillTx/>
              <a:latin typeface="Roboto Medium"/>
              <a:ea typeface="+mn-ea"/>
              <a:cs typeface="Roboto Medium"/>
            </a:endParaRPr>
          </a:p>
        </p:txBody>
      </p:sp>
      <p:sp>
        <p:nvSpPr>
          <p:cNvPr id="5" name="ZoneTexte 4">
            <a:extLst>
              <a:ext uri="{FF2B5EF4-FFF2-40B4-BE49-F238E27FC236}">
                <a16:creationId xmlns:a16="http://schemas.microsoft.com/office/drawing/2014/main" id="{9B10842D-88D2-4B2E-A569-7899153D2CF3}"/>
              </a:ext>
            </a:extLst>
          </p:cNvPr>
          <p:cNvSpPr txBox="1"/>
          <p:nvPr/>
        </p:nvSpPr>
        <p:spPr>
          <a:xfrm>
            <a:off x="1341695" y="1358733"/>
            <a:ext cx="9508608" cy="646331"/>
          </a:xfrm>
          <a:prstGeom prst="rect">
            <a:avLst/>
          </a:prstGeom>
          <a:noFill/>
        </p:spPr>
        <p:txBody>
          <a:bodyPr wrap="square">
            <a:spAutoFit/>
          </a:bodyPr>
          <a:lstStyle/>
          <a:p>
            <a:pPr algn="ctr"/>
            <a:r>
              <a:rPr lang="fr-FR" cap="small" dirty="0">
                <a:solidFill>
                  <a:srgbClr val="A69DCD"/>
                </a:solidFill>
              </a:rPr>
              <a:t>ANTI-AGRESSIONS RADIANCE CARE</a:t>
            </a:r>
            <a:br>
              <a:rPr lang="fr-FR" cap="small" dirty="0">
                <a:solidFill>
                  <a:srgbClr val="A69DCD"/>
                </a:solidFill>
              </a:rPr>
            </a:br>
            <a:r>
              <a:rPr lang="fr-FR" cap="small" dirty="0">
                <a:solidFill>
                  <a:srgbClr val="A69DCD"/>
                </a:solidFill>
              </a:rPr>
              <a:t>POLLUTION – LIGHTS [BLUE + SOLAR*]</a:t>
            </a:r>
            <a:endParaRPr lang="fr-FR" dirty="0"/>
          </a:p>
        </p:txBody>
      </p:sp>
      <p:sp>
        <p:nvSpPr>
          <p:cNvPr id="7" name="Espace réservé du titre 1">
            <a:extLst>
              <a:ext uri="{FF2B5EF4-FFF2-40B4-BE49-F238E27FC236}">
                <a16:creationId xmlns:a16="http://schemas.microsoft.com/office/drawing/2014/main" id="{6C0CA1F3-ADB7-48B0-A4E3-01D2A11EAFEE}"/>
              </a:ext>
            </a:extLst>
          </p:cNvPr>
          <p:cNvSpPr txBox="1">
            <a:spLocks/>
          </p:cNvSpPr>
          <p:nvPr/>
        </p:nvSpPr>
        <p:spPr>
          <a:xfrm>
            <a:off x="1341697" y="1958718"/>
            <a:ext cx="4362188" cy="81697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1200" b="1" dirty="0">
                <a:solidFill>
                  <a:schemeClr val="tx1"/>
                </a:solidFill>
                <a:latin typeface="Roboto Black" panose="02000000000000000000" pitchFamily="2" charset="0"/>
                <a:ea typeface="Roboto Black" panose="02000000000000000000" pitchFamily="2" charset="0"/>
              </a:rPr>
              <a:t>ANTI-POLLUTION ACTION</a:t>
            </a:r>
          </a:p>
          <a:p>
            <a:r>
              <a:rPr lang="fr-FR" sz="1200" b="1" dirty="0">
                <a:solidFill>
                  <a:schemeClr val="tx1"/>
                </a:solidFill>
                <a:latin typeface="Roboto Black" panose="02000000000000000000" pitchFamily="2" charset="0"/>
                <a:ea typeface="Roboto Black" panose="02000000000000000000" pitchFamily="2" charset="0"/>
              </a:rPr>
              <a:t>ANTI-ADHESION</a:t>
            </a:r>
          </a:p>
          <a:p>
            <a:endParaRPr lang="fr-FR" sz="2400" dirty="0">
              <a:solidFill>
                <a:schemeClr val="tx1"/>
              </a:solidFill>
            </a:endParaRPr>
          </a:p>
        </p:txBody>
      </p:sp>
      <p:grpSp>
        <p:nvGrpSpPr>
          <p:cNvPr id="8" name="Groupe 7">
            <a:extLst>
              <a:ext uri="{FF2B5EF4-FFF2-40B4-BE49-F238E27FC236}">
                <a16:creationId xmlns:a16="http://schemas.microsoft.com/office/drawing/2014/main" id="{046B19B5-4F8F-42EC-91F2-15EA595D8CEE}"/>
              </a:ext>
            </a:extLst>
          </p:cNvPr>
          <p:cNvGrpSpPr>
            <a:grpSpLocks noChangeAspect="1"/>
          </p:cNvGrpSpPr>
          <p:nvPr/>
        </p:nvGrpSpPr>
        <p:grpSpPr>
          <a:xfrm>
            <a:off x="3568863" y="2511839"/>
            <a:ext cx="2135024" cy="1744781"/>
            <a:chOff x="6883388" y="1851977"/>
            <a:chExt cx="3938436" cy="3218560"/>
          </a:xfrm>
        </p:grpSpPr>
        <p:pic>
          <p:nvPicPr>
            <p:cNvPr id="9" name="Image 8">
              <a:extLst>
                <a:ext uri="{FF2B5EF4-FFF2-40B4-BE49-F238E27FC236}">
                  <a16:creationId xmlns:a16="http://schemas.microsoft.com/office/drawing/2014/main" id="{63781A06-92CB-4A72-A8EC-777C55E352D9}"/>
                </a:ext>
              </a:extLst>
            </p:cNvPr>
            <p:cNvPicPr>
              <a:picLocks noChangeAspect="1"/>
            </p:cNvPicPr>
            <p:nvPr/>
          </p:nvPicPr>
          <p:blipFill>
            <a:blip r:embed="rId4"/>
            <a:stretch>
              <a:fillRect/>
            </a:stretch>
          </p:blipFill>
          <p:spPr>
            <a:xfrm>
              <a:off x="6883390" y="1851977"/>
              <a:ext cx="3938434" cy="3154043"/>
            </a:xfrm>
            <a:prstGeom prst="rect">
              <a:avLst/>
            </a:prstGeom>
          </p:spPr>
        </p:pic>
        <p:sp>
          <p:nvSpPr>
            <p:cNvPr id="10" name="ZoneTexte 9">
              <a:extLst>
                <a:ext uri="{FF2B5EF4-FFF2-40B4-BE49-F238E27FC236}">
                  <a16:creationId xmlns:a16="http://schemas.microsoft.com/office/drawing/2014/main" id="{E40BD29D-952C-4488-AA50-7607E2CA9924}"/>
                </a:ext>
              </a:extLst>
            </p:cNvPr>
            <p:cNvSpPr txBox="1"/>
            <p:nvPr/>
          </p:nvSpPr>
          <p:spPr>
            <a:xfrm>
              <a:off x="6883388" y="4332463"/>
              <a:ext cx="3938436" cy="738074"/>
            </a:xfrm>
            <a:prstGeom prst="rect">
              <a:avLst/>
            </a:prstGeom>
            <a:noFill/>
          </p:spPr>
          <p:txBody>
            <a:bodyPr wrap="square" rtlCol="0">
              <a:spAutoFit/>
            </a:bodyPr>
            <a:lstStyle/>
            <a:p>
              <a:r>
                <a:rPr lang="fr-FR" sz="1000" dirty="0" err="1">
                  <a:solidFill>
                    <a:schemeClr val="bg1"/>
                  </a:solidFill>
                  <a:latin typeface="Roboto Black" panose="02000000000000000000" pitchFamily="2" charset="0"/>
                  <a:ea typeface="Roboto Black" panose="02000000000000000000" pitchFamily="2" charset="0"/>
                </a:rPr>
                <a:t>With</a:t>
              </a:r>
              <a:r>
                <a:rPr lang="fr-FR" sz="1000" dirty="0">
                  <a:solidFill>
                    <a:schemeClr val="bg1"/>
                  </a:solidFill>
                  <a:latin typeface="Roboto Black" panose="02000000000000000000" pitchFamily="2" charset="0"/>
                  <a:ea typeface="Roboto Black" panose="02000000000000000000" pitchFamily="2" charset="0"/>
                </a:rPr>
                <a:t> Vital Defense </a:t>
              </a:r>
              <a:br>
                <a:rPr lang="fr-FR" sz="1000" dirty="0">
                  <a:solidFill>
                    <a:schemeClr val="bg1"/>
                  </a:solidFill>
                  <a:latin typeface="Roboto Black" panose="02000000000000000000" pitchFamily="2" charset="0"/>
                  <a:ea typeface="Roboto Black" panose="02000000000000000000" pitchFamily="2" charset="0"/>
                </a:rPr>
              </a:br>
              <a:r>
                <a:rPr lang="fr-FR" sz="1000" dirty="0">
                  <a:solidFill>
                    <a:schemeClr val="bg1"/>
                  </a:solidFill>
                  <a:latin typeface="Roboto Black" panose="02000000000000000000" pitchFamily="2" charset="0"/>
                  <a:ea typeface="Roboto Black" panose="02000000000000000000" pitchFamily="2" charset="0"/>
                </a:rPr>
                <a:t>Multi-protection Mist*</a:t>
              </a:r>
            </a:p>
          </p:txBody>
        </p:sp>
        <p:sp>
          <p:nvSpPr>
            <p:cNvPr id="11" name="ZoneTexte 10">
              <a:extLst>
                <a:ext uri="{FF2B5EF4-FFF2-40B4-BE49-F238E27FC236}">
                  <a16:creationId xmlns:a16="http://schemas.microsoft.com/office/drawing/2014/main" id="{0B0807A9-174A-4F4C-9DA8-EF79BE3FDA82}"/>
                </a:ext>
              </a:extLst>
            </p:cNvPr>
            <p:cNvSpPr txBox="1"/>
            <p:nvPr/>
          </p:nvSpPr>
          <p:spPr>
            <a:xfrm>
              <a:off x="8967865" y="2277216"/>
              <a:ext cx="1853959" cy="738074"/>
            </a:xfrm>
            <a:prstGeom prst="rect">
              <a:avLst/>
            </a:prstGeom>
            <a:noFill/>
          </p:spPr>
          <p:txBody>
            <a:bodyPr wrap="square" rtlCol="0">
              <a:spAutoFit/>
            </a:bodyPr>
            <a:lstStyle/>
            <a:p>
              <a:r>
                <a:rPr lang="fr-FR" sz="2000" b="1" dirty="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rPr>
                <a:t>-</a:t>
              </a:r>
              <a:r>
                <a:rPr lang="fr-FR" sz="1050" b="1" dirty="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rPr>
                <a:t> </a:t>
              </a:r>
              <a:r>
                <a:rPr lang="fr-FR" sz="2000" b="1" dirty="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rPr>
                <a:t>64%</a:t>
              </a:r>
              <a:endParaRPr lang="fr-FR" sz="2000" b="1" dirty="0">
                <a:solidFill>
                  <a:schemeClr val="bg1"/>
                </a:solidFill>
                <a:effectLst>
                  <a:outerShdw blurRad="38100" dist="38100" dir="2700000" algn="tl">
                    <a:srgbClr val="000000">
                      <a:alpha val="43137"/>
                    </a:srgbClr>
                  </a:outerShdw>
                </a:effectLst>
                <a:latin typeface="Roboto Black" panose="02000000000000000000" pitchFamily="2" charset="0"/>
                <a:ea typeface="Roboto Black" panose="02000000000000000000" pitchFamily="2" charset="0"/>
              </a:endParaRPr>
            </a:p>
          </p:txBody>
        </p:sp>
      </p:grpSp>
      <p:grpSp>
        <p:nvGrpSpPr>
          <p:cNvPr id="12" name="Groupe 11">
            <a:extLst>
              <a:ext uri="{FF2B5EF4-FFF2-40B4-BE49-F238E27FC236}">
                <a16:creationId xmlns:a16="http://schemas.microsoft.com/office/drawing/2014/main" id="{E6E4B9E8-AA25-48CC-BBE9-F78FE131C10C}"/>
              </a:ext>
            </a:extLst>
          </p:cNvPr>
          <p:cNvGrpSpPr>
            <a:grpSpLocks noChangeAspect="1"/>
          </p:cNvGrpSpPr>
          <p:nvPr/>
        </p:nvGrpSpPr>
        <p:grpSpPr>
          <a:xfrm>
            <a:off x="1330103" y="2543790"/>
            <a:ext cx="2146617" cy="1712830"/>
            <a:chOff x="1362992" y="1851978"/>
            <a:chExt cx="3959821" cy="3159623"/>
          </a:xfrm>
        </p:grpSpPr>
        <p:pic>
          <p:nvPicPr>
            <p:cNvPr id="13" name="Image 12">
              <a:extLst>
                <a:ext uri="{FF2B5EF4-FFF2-40B4-BE49-F238E27FC236}">
                  <a16:creationId xmlns:a16="http://schemas.microsoft.com/office/drawing/2014/main" id="{79650856-980C-4793-B7FC-49D9B3DF97C9}"/>
                </a:ext>
              </a:extLst>
            </p:cNvPr>
            <p:cNvPicPr>
              <a:picLocks noChangeAspect="1"/>
            </p:cNvPicPr>
            <p:nvPr/>
          </p:nvPicPr>
          <p:blipFill>
            <a:blip r:embed="rId5"/>
            <a:stretch>
              <a:fillRect/>
            </a:stretch>
          </p:blipFill>
          <p:spPr>
            <a:xfrm>
              <a:off x="1384380" y="1851978"/>
              <a:ext cx="3938433" cy="3154043"/>
            </a:xfrm>
            <a:prstGeom prst="rect">
              <a:avLst/>
            </a:prstGeom>
          </p:spPr>
        </p:pic>
        <p:sp>
          <p:nvSpPr>
            <p:cNvPr id="14" name="ZoneTexte 13">
              <a:extLst>
                <a:ext uri="{FF2B5EF4-FFF2-40B4-BE49-F238E27FC236}">
                  <a16:creationId xmlns:a16="http://schemas.microsoft.com/office/drawing/2014/main" id="{5E0E0F7B-42C9-4C97-911B-8DC3CB2C29A7}"/>
                </a:ext>
              </a:extLst>
            </p:cNvPr>
            <p:cNvSpPr txBox="1"/>
            <p:nvPr/>
          </p:nvSpPr>
          <p:spPr>
            <a:xfrm>
              <a:off x="1362992" y="4273526"/>
              <a:ext cx="3938436" cy="738075"/>
            </a:xfrm>
            <a:prstGeom prst="rect">
              <a:avLst/>
            </a:prstGeom>
            <a:noFill/>
          </p:spPr>
          <p:txBody>
            <a:bodyPr wrap="square" rtlCol="0">
              <a:spAutoFit/>
            </a:bodyPr>
            <a:lstStyle/>
            <a:p>
              <a:r>
                <a:rPr lang="fr-FR" sz="1000" dirty="0" err="1">
                  <a:solidFill>
                    <a:schemeClr val="bg1"/>
                  </a:solidFill>
                  <a:latin typeface="Roboto Black" panose="02000000000000000000" pitchFamily="2" charset="0"/>
                  <a:ea typeface="Roboto Black" panose="02000000000000000000" pitchFamily="2" charset="0"/>
                </a:rPr>
                <a:t>Without</a:t>
              </a:r>
              <a:r>
                <a:rPr lang="fr-FR" sz="1000" dirty="0">
                  <a:solidFill>
                    <a:schemeClr val="bg1"/>
                  </a:solidFill>
                  <a:latin typeface="Roboto Black" panose="02000000000000000000" pitchFamily="2" charset="0"/>
                  <a:ea typeface="Roboto Black" panose="02000000000000000000" pitchFamily="2" charset="0"/>
                </a:rPr>
                <a:t> Vital Defense </a:t>
              </a:r>
              <a:br>
                <a:rPr lang="fr-FR" sz="1000" dirty="0">
                  <a:solidFill>
                    <a:schemeClr val="bg1"/>
                  </a:solidFill>
                  <a:latin typeface="Roboto Black" panose="02000000000000000000" pitchFamily="2" charset="0"/>
                  <a:ea typeface="Roboto Black" panose="02000000000000000000" pitchFamily="2" charset="0"/>
                </a:rPr>
              </a:br>
              <a:r>
                <a:rPr lang="fr-FR" sz="1000" dirty="0">
                  <a:solidFill>
                    <a:schemeClr val="bg1"/>
                  </a:solidFill>
                  <a:latin typeface="Roboto Black" panose="02000000000000000000" pitchFamily="2" charset="0"/>
                  <a:ea typeface="Roboto Black" panose="02000000000000000000" pitchFamily="2" charset="0"/>
                </a:rPr>
                <a:t>Multi-protection Mist</a:t>
              </a:r>
            </a:p>
          </p:txBody>
        </p:sp>
      </p:grpSp>
      <p:sp>
        <p:nvSpPr>
          <p:cNvPr id="15" name="Rectangle 14">
            <a:extLst>
              <a:ext uri="{FF2B5EF4-FFF2-40B4-BE49-F238E27FC236}">
                <a16:creationId xmlns:a16="http://schemas.microsoft.com/office/drawing/2014/main" id="{E802BC5F-53EC-477A-8EF2-734D929C35C0}"/>
              </a:ext>
            </a:extLst>
          </p:cNvPr>
          <p:cNvSpPr/>
          <p:nvPr/>
        </p:nvSpPr>
        <p:spPr>
          <a:xfrm>
            <a:off x="3568864" y="4896615"/>
            <a:ext cx="2135024" cy="125650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0CF087AE-2B95-4FAF-8F90-5C6A2BA4C6BD}"/>
              </a:ext>
            </a:extLst>
          </p:cNvPr>
          <p:cNvSpPr txBox="1"/>
          <p:nvPr/>
        </p:nvSpPr>
        <p:spPr>
          <a:xfrm>
            <a:off x="3568862" y="5012679"/>
            <a:ext cx="2135023" cy="1138773"/>
          </a:xfrm>
          <a:prstGeom prst="rect">
            <a:avLst/>
          </a:prstGeom>
          <a:noFill/>
        </p:spPr>
        <p:txBody>
          <a:bodyPr wrap="square" rtlCol="0">
            <a:spAutoFit/>
          </a:bodyPr>
          <a:lstStyle/>
          <a:p>
            <a:pPr algn="ctr"/>
            <a:r>
              <a:rPr lang="fr-FR" b="1" dirty="0">
                <a:solidFill>
                  <a:srgbClr val="3E3E3E"/>
                </a:solidFill>
                <a:latin typeface="Roboto Black" panose="02000000000000000000" pitchFamily="2" charset="0"/>
                <a:ea typeface="Roboto Black" panose="02000000000000000000" pitchFamily="2" charset="0"/>
              </a:rPr>
              <a:t> UV RADIATION***</a:t>
            </a:r>
          </a:p>
          <a:p>
            <a:pPr algn="ctr"/>
            <a:r>
              <a:rPr lang="fr-FR" sz="3600" b="1" dirty="0">
                <a:solidFill>
                  <a:srgbClr val="3E3E3E"/>
                </a:solidFill>
                <a:latin typeface="Roboto Black" panose="02000000000000000000" pitchFamily="2" charset="0"/>
                <a:ea typeface="Roboto Black" panose="02000000000000000000" pitchFamily="2" charset="0"/>
              </a:rPr>
              <a:t>-49.4%</a:t>
            </a:r>
            <a:br>
              <a:rPr lang="fr-FR" sz="3600" b="1" dirty="0">
                <a:solidFill>
                  <a:srgbClr val="3E3E3E"/>
                </a:solidFill>
                <a:latin typeface="Roboto Black" panose="02000000000000000000" pitchFamily="2" charset="0"/>
                <a:ea typeface="Roboto Black" panose="02000000000000000000" pitchFamily="2" charset="0"/>
              </a:rPr>
            </a:br>
            <a:r>
              <a:rPr lang="fr-FR" sz="1200" b="1" dirty="0">
                <a:solidFill>
                  <a:srgbClr val="3E3E3E"/>
                </a:solidFill>
                <a:latin typeface="Roboto Black" panose="02000000000000000000" pitchFamily="2" charset="0"/>
                <a:ea typeface="Roboto Black" panose="02000000000000000000" pitchFamily="2" charset="0"/>
              </a:rPr>
              <a:t>of free </a:t>
            </a:r>
            <a:r>
              <a:rPr lang="fr-FR" sz="1200" b="1" dirty="0" err="1">
                <a:solidFill>
                  <a:srgbClr val="3E3E3E"/>
                </a:solidFill>
                <a:latin typeface="Roboto Black" panose="02000000000000000000" pitchFamily="2" charset="0"/>
                <a:ea typeface="Roboto Black" panose="02000000000000000000" pitchFamily="2" charset="0"/>
              </a:rPr>
              <a:t>radicals</a:t>
            </a:r>
            <a:endParaRPr lang="fr-FR" sz="1400" b="1" dirty="0">
              <a:solidFill>
                <a:srgbClr val="3E3E3E"/>
              </a:solidFill>
              <a:latin typeface="Roboto Black" panose="02000000000000000000" pitchFamily="2" charset="0"/>
              <a:ea typeface="Roboto Black" panose="02000000000000000000" pitchFamily="2" charset="0"/>
            </a:endParaRPr>
          </a:p>
        </p:txBody>
      </p:sp>
      <p:sp>
        <p:nvSpPr>
          <p:cNvPr id="17" name="Espace réservé du titre 1">
            <a:extLst>
              <a:ext uri="{FF2B5EF4-FFF2-40B4-BE49-F238E27FC236}">
                <a16:creationId xmlns:a16="http://schemas.microsoft.com/office/drawing/2014/main" id="{605703B6-595C-415E-924C-DE91ECB4C5CD}"/>
              </a:ext>
            </a:extLst>
          </p:cNvPr>
          <p:cNvSpPr txBox="1">
            <a:spLocks/>
          </p:cNvSpPr>
          <p:nvPr/>
        </p:nvSpPr>
        <p:spPr>
          <a:xfrm>
            <a:off x="3580456" y="4218358"/>
            <a:ext cx="2123430" cy="91450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1200" b="1" dirty="0">
                <a:solidFill>
                  <a:schemeClr val="tx1"/>
                </a:solidFill>
                <a:latin typeface="Roboto Black" panose="02000000000000000000" pitchFamily="2" charset="0"/>
                <a:ea typeface="Roboto Black" panose="02000000000000000000" pitchFamily="2" charset="0"/>
              </a:rPr>
              <a:t>UV ANTI-AGRESSION ACTION</a:t>
            </a:r>
          </a:p>
        </p:txBody>
      </p:sp>
      <p:sp>
        <p:nvSpPr>
          <p:cNvPr id="18" name="Rectangle 17">
            <a:extLst>
              <a:ext uri="{FF2B5EF4-FFF2-40B4-BE49-F238E27FC236}">
                <a16:creationId xmlns:a16="http://schemas.microsoft.com/office/drawing/2014/main" id="{22AE9433-8C0D-4FE5-B7F7-C31C98BC0E86}"/>
              </a:ext>
            </a:extLst>
          </p:cNvPr>
          <p:cNvSpPr/>
          <p:nvPr/>
        </p:nvSpPr>
        <p:spPr>
          <a:xfrm>
            <a:off x="1341696" y="4893590"/>
            <a:ext cx="2135023" cy="1244360"/>
          </a:xfrm>
          <a:prstGeom prst="rect">
            <a:avLst/>
          </a:prstGeom>
          <a:solidFill>
            <a:srgbClr val="002C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5D34D300-F3B9-4AA3-9F38-E11B2C192495}"/>
              </a:ext>
            </a:extLst>
          </p:cNvPr>
          <p:cNvSpPr txBox="1"/>
          <p:nvPr/>
        </p:nvSpPr>
        <p:spPr>
          <a:xfrm>
            <a:off x="1341698" y="5026505"/>
            <a:ext cx="2123429" cy="1046440"/>
          </a:xfrm>
          <a:prstGeom prst="rect">
            <a:avLst/>
          </a:prstGeom>
          <a:noFill/>
          <a:ln w="38100">
            <a:noFill/>
          </a:ln>
        </p:spPr>
        <p:txBody>
          <a:bodyPr wrap="square" rtlCol="0">
            <a:spAutoFit/>
          </a:bodyPr>
          <a:lstStyle/>
          <a:p>
            <a:pPr algn="ctr"/>
            <a:r>
              <a:rPr lang="fr-FR" sz="1600" b="1" dirty="0">
                <a:solidFill>
                  <a:schemeClr val="bg1"/>
                </a:solidFill>
                <a:latin typeface="Roboto Black" panose="02000000000000000000" pitchFamily="2" charset="0"/>
                <a:ea typeface="Roboto Black" panose="02000000000000000000" pitchFamily="2" charset="0"/>
              </a:rPr>
              <a:t>BLUE LIGHT**</a:t>
            </a:r>
          </a:p>
          <a:p>
            <a:pPr algn="ctr"/>
            <a:r>
              <a:rPr lang="fr-FR" sz="3200" b="1" dirty="0">
                <a:solidFill>
                  <a:schemeClr val="bg1"/>
                </a:solidFill>
                <a:latin typeface="Roboto Black" panose="02000000000000000000" pitchFamily="2" charset="0"/>
                <a:ea typeface="Roboto Black" panose="02000000000000000000" pitchFamily="2" charset="0"/>
              </a:rPr>
              <a:t>-31.4%</a:t>
            </a:r>
            <a:br>
              <a:rPr lang="fr-FR" sz="3200" b="1" dirty="0">
                <a:solidFill>
                  <a:schemeClr val="bg1"/>
                </a:solidFill>
                <a:latin typeface="Roboto Black" panose="02000000000000000000" pitchFamily="2" charset="0"/>
                <a:ea typeface="Roboto Black" panose="02000000000000000000" pitchFamily="2" charset="0"/>
              </a:rPr>
            </a:br>
            <a:r>
              <a:rPr lang="fr-FR" sz="1200" b="1" dirty="0">
                <a:solidFill>
                  <a:schemeClr val="bg1"/>
                </a:solidFill>
                <a:latin typeface="Roboto Black" panose="02000000000000000000" pitchFamily="2" charset="0"/>
                <a:ea typeface="Roboto Black" panose="02000000000000000000" pitchFamily="2" charset="0"/>
              </a:rPr>
              <a:t>of free </a:t>
            </a:r>
            <a:r>
              <a:rPr lang="fr-FR" sz="1200" b="1" dirty="0" err="1">
                <a:solidFill>
                  <a:schemeClr val="bg1"/>
                </a:solidFill>
                <a:latin typeface="Roboto Black" panose="02000000000000000000" pitchFamily="2" charset="0"/>
                <a:ea typeface="Roboto Black" panose="02000000000000000000" pitchFamily="2" charset="0"/>
              </a:rPr>
              <a:t>radicals</a:t>
            </a:r>
            <a:endParaRPr lang="fr-FR" sz="1200" b="1" dirty="0">
              <a:solidFill>
                <a:schemeClr val="bg1"/>
              </a:solidFill>
              <a:latin typeface="Roboto Black" panose="02000000000000000000" pitchFamily="2" charset="0"/>
              <a:ea typeface="Roboto Black" panose="02000000000000000000" pitchFamily="2" charset="0"/>
            </a:endParaRPr>
          </a:p>
        </p:txBody>
      </p:sp>
      <p:sp>
        <p:nvSpPr>
          <p:cNvPr id="20" name="Espace réservé du titre 1">
            <a:extLst>
              <a:ext uri="{FF2B5EF4-FFF2-40B4-BE49-F238E27FC236}">
                <a16:creationId xmlns:a16="http://schemas.microsoft.com/office/drawing/2014/main" id="{FAF6875C-B529-446F-A32A-557EC8B62382}"/>
              </a:ext>
            </a:extLst>
          </p:cNvPr>
          <p:cNvSpPr txBox="1">
            <a:spLocks/>
          </p:cNvSpPr>
          <p:nvPr/>
        </p:nvSpPr>
        <p:spPr>
          <a:xfrm>
            <a:off x="1341697" y="4218357"/>
            <a:ext cx="2123430" cy="91450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1200" b="1" dirty="0">
                <a:solidFill>
                  <a:schemeClr val="tx1"/>
                </a:solidFill>
                <a:latin typeface="Roboto Black" panose="02000000000000000000" pitchFamily="2" charset="0"/>
                <a:ea typeface="Roboto Black" panose="02000000000000000000" pitchFamily="2" charset="0"/>
              </a:rPr>
              <a:t>ANTI-BLUE LIGHT ACTION</a:t>
            </a:r>
          </a:p>
        </p:txBody>
      </p:sp>
      <p:sp>
        <p:nvSpPr>
          <p:cNvPr id="22" name="Rectangle 21">
            <a:extLst>
              <a:ext uri="{FF2B5EF4-FFF2-40B4-BE49-F238E27FC236}">
                <a16:creationId xmlns:a16="http://schemas.microsoft.com/office/drawing/2014/main" id="{E300B1F6-5D96-40C9-AE24-FED014051DB6}"/>
              </a:ext>
            </a:extLst>
          </p:cNvPr>
          <p:cNvSpPr/>
          <p:nvPr/>
        </p:nvSpPr>
        <p:spPr>
          <a:xfrm>
            <a:off x="6692805" y="2942416"/>
            <a:ext cx="5156296" cy="1545359"/>
          </a:xfrm>
          <a:prstGeom prst="rect">
            <a:avLst/>
          </a:prstGeom>
        </p:spPr>
        <p:txBody>
          <a:bodyPr wrap="square">
            <a:spAutoFit/>
          </a:bodyPr>
          <a:lstStyle/>
          <a:p>
            <a:pPr algn="ctr">
              <a:lnSpc>
                <a:spcPct val="107000"/>
              </a:lnSpc>
              <a:spcAft>
                <a:spcPts val="800"/>
              </a:spcAft>
            </a:pPr>
            <a:r>
              <a:rPr lang="en-US" sz="1200" b="1" dirty="0">
                <a:latin typeface="Roboto Black" panose="02000000000000000000" pitchFamily="2" charset="0"/>
                <a:ea typeface="Roboto Black" panose="02000000000000000000" pitchFamily="2" charset="0"/>
                <a:cs typeface="+mj-cs"/>
              </a:rPr>
              <a:t>After 7 DAYS RADIANCE ENHANCER</a:t>
            </a:r>
            <a:r>
              <a:rPr lang="fr-FR" sz="1200" b="1" dirty="0">
                <a:latin typeface="Roboto Black" panose="02000000000000000000" pitchFamily="2" charset="0"/>
                <a:ea typeface="Roboto Black" panose="02000000000000000000" pitchFamily="2" charset="0"/>
                <a:cs typeface="+mj-cs"/>
              </a:rPr>
              <a:t>(3) </a:t>
            </a:r>
          </a:p>
          <a:p>
            <a:pPr>
              <a:lnSpc>
                <a:spcPct val="107000"/>
              </a:lnSpc>
              <a:spcAft>
                <a:spcPts val="800"/>
              </a:spcAft>
            </a:pPr>
            <a:r>
              <a:rPr lang="fr-FR" sz="1600" dirty="0">
                <a:latin typeface="Roboto" panose="02000000000000000000" pitchFamily="2" charset="0"/>
                <a:ea typeface="Roboto" panose="02000000000000000000" pitchFamily="2" charset="0"/>
              </a:rPr>
              <a:t>Radiance of the complexion    </a:t>
            </a:r>
            <a:r>
              <a:rPr lang="fr-FR" sz="3600" b="1" dirty="0">
                <a:solidFill>
                  <a:srgbClr val="A69DCD"/>
                </a:solidFill>
                <a:latin typeface="Roboto Black" panose="02000000000000000000" pitchFamily="2" charset="0"/>
                <a:ea typeface="Roboto Black" panose="02000000000000000000" pitchFamily="2" charset="0"/>
              </a:rPr>
              <a:t>+ 16%</a:t>
            </a:r>
            <a:r>
              <a:rPr lang="fr-FR" sz="1400" baseline="92000" dirty="0">
                <a:solidFill>
                  <a:srgbClr val="A69DCD"/>
                </a:solidFill>
                <a:ea typeface="Roboto Black" panose="02000000000000000000" pitchFamily="2" charset="0"/>
              </a:rPr>
              <a:t>(3)</a:t>
            </a:r>
            <a:br>
              <a:rPr lang="fr-FR" sz="1200" b="1" dirty="0">
                <a:ea typeface="Calibri" panose="020F0502020204030204" pitchFamily="34" charset="0"/>
                <a:cs typeface="Times New Roman" panose="02020603050405020304" pitchFamily="18" charset="0"/>
              </a:rPr>
            </a:br>
            <a:r>
              <a:rPr lang="fr-FR" sz="1600" dirty="0">
                <a:latin typeface="Roboto" panose="02000000000000000000" pitchFamily="2" charset="0"/>
                <a:ea typeface="Roboto" panose="02000000000000000000" pitchFamily="2" charset="0"/>
              </a:rPr>
              <a:t>Complexion </a:t>
            </a:r>
            <a:r>
              <a:rPr lang="fr-FR" sz="1600" dirty="0" err="1">
                <a:latin typeface="Roboto" panose="02000000000000000000" pitchFamily="2" charset="0"/>
                <a:ea typeface="Roboto" panose="02000000000000000000" pitchFamily="2" charset="0"/>
              </a:rPr>
              <a:t>uniformity</a:t>
            </a:r>
            <a:r>
              <a:rPr lang="fr-FR" sz="1600" dirty="0">
                <a:latin typeface="Roboto" panose="02000000000000000000" pitchFamily="2" charset="0"/>
                <a:ea typeface="Roboto" panose="02000000000000000000" pitchFamily="2" charset="0"/>
              </a:rPr>
              <a:t>              </a:t>
            </a:r>
            <a:r>
              <a:rPr lang="fr-FR" sz="3600" b="1" dirty="0">
                <a:solidFill>
                  <a:srgbClr val="A69DCD"/>
                </a:solidFill>
                <a:latin typeface="Roboto Black" panose="02000000000000000000" pitchFamily="2" charset="0"/>
                <a:ea typeface="Roboto Black" panose="02000000000000000000" pitchFamily="2" charset="0"/>
              </a:rPr>
              <a:t>+ 40%</a:t>
            </a:r>
            <a:r>
              <a:rPr lang="fr-FR" sz="1400" baseline="92000" dirty="0">
                <a:solidFill>
                  <a:srgbClr val="A69DCD"/>
                </a:solidFill>
                <a:ea typeface="Roboto Black" panose="02000000000000000000" pitchFamily="2" charset="0"/>
              </a:rPr>
              <a:t>(3)</a:t>
            </a:r>
            <a:endParaRPr lang="fr-FR" sz="800" baseline="92000" dirty="0">
              <a:solidFill>
                <a:srgbClr val="A69DCD"/>
              </a:solidFill>
              <a:ea typeface="Roboto Black" panose="02000000000000000000" pitchFamily="2" charset="0"/>
            </a:endParaRPr>
          </a:p>
        </p:txBody>
      </p:sp>
      <p:sp>
        <p:nvSpPr>
          <p:cNvPr id="23" name="Rectangle 22">
            <a:extLst>
              <a:ext uri="{FF2B5EF4-FFF2-40B4-BE49-F238E27FC236}">
                <a16:creationId xmlns:a16="http://schemas.microsoft.com/office/drawing/2014/main" id="{0198A82D-A153-4A27-A3FD-CC35FA685E95}"/>
              </a:ext>
            </a:extLst>
          </p:cNvPr>
          <p:cNvSpPr/>
          <p:nvPr/>
        </p:nvSpPr>
        <p:spPr>
          <a:xfrm>
            <a:off x="78550" y="6194908"/>
            <a:ext cx="4988750" cy="738664"/>
          </a:xfrm>
          <a:prstGeom prst="rect">
            <a:avLst/>
          </a:prstGeom>
        </p:spPr>
        <p:txBody>
          <a:bodyPr wrap="square">
            <a:spAutoFit/>
          </a:bodyPr>
          <a:lstStyle/>
          <a:p>
            <a:r>
              <a:rPr lang="fr-FR" sz="1050" dirty="0">
                <a:latin typeface="Roboto Light" panose="02000000000000000000" pitchFamily="2" charset="0"/>
                <a:ea typeface="Roboto Light" panose="02000000000000000000" pitchFamily="2" charset="0"/>
              </a:rPr>
              <a:t>* Ex-vivo test </a:t>
            </a:r>
            <a:r>
              <a:rPr lang="fr-FR" sz="1050" dirty="0" err="1">
                <a:latin typeface="Roboto Light" panose="02000000000000000000" pitchFamily="2" charset="0"/>
                <a:ea typeface="Roboto Light" panose="02000000000000000000" pitchFamily="2" charset="0"/>
              </a:rPr>
              <a:t>with</a:t>
            </a:r>
            <a:r>
              <a:rPr lang="fr-FR" sz="1050" dirty="0">
                <a:latin typeface="Roboto Light" panose="02000000000000000000" pitchFamily="2" charset="0"/>
                <a:ea typeface="Roboto Light" panose="02000000000000000000" pitchFamily="2" charset="0"/>
              </a:rPr>
              <a:t> Vital </a:t>
            </a:r>
            <a:r>
              <a:rPr lang="fr-FR" sz="1050" dirty="0" err="1">
                <a:latin typeface="Roboto Light" panose="02000000000000000000" pitchFamily="2" charset="0"/>
                <a:ea typeface="Roboto Light" panose="02000000000000000000" pitchFamily="2" charset="0"/>
              </a:rPr>
              <a:t>Defense</a:t>
            </a:r>
            <a:r>
              <a:rPr lang="fr-FR" sz="1050" dirty="0">
                <a:latin typeface="Roboto Light" panose="02000000000000000000" pitchFamily="2" charset="0"/>
                <a:ea typeface="Roboto Light" panose="02000000000000000000" pitchFamily="2" charset="0"/>
              </a:rPr>
              <a:t> Mist / Carbon </a:t>
            </a:r>
            <a:r>
              <a:rPr lang="fr-FR" sz="1050" dirty="0" err="1">
                <a:latin typeface="Roboto Light" panose="02000000000000000000" pitchFamily="2" charset="0"/>
                <a:ea typeface="Roboto Light" panose="02000000000000000000" pitchFamily="2" charset="0"/>
              </a:rPr>
              <a:t>particle</a:t>
            </a:r>
            <a:r>
              <a:rPr lang="fr-FR" sz="1050" dirty="0">
                <a:latin typeface="Roboto Light" panose="02000000000000000000" pitchFamily="2" charset="0"/>
                <a:ea typeface="Roboto Light" panose="02000000000000000000" pitchFamily="2" charset="0"/>
              </a:rPr>
              <a:t> pollution model</a:t>
            </a:r>
            <a:endParaRPr lang="en-US" sz="1050" dirty="0">
              <a:latin typeface="Roboto Light" panose="02000000000000000000" pitchFamily="2" charset="0"/>
              <a:ea typeface="Roboto Light" panose="02000000000000000000" pitchFamily="2" charset="0"/>
            </a:endParaRPr>
          </a:p>
          <a:p>
            <a:r>
              <a:rPr lang="en-US" sz="1050" dirty="0">
                <a:latin typeface="Roboto Light" panose="02000000000000000000" pitchFamily="2" charset="0"/>
                <a:ea typeface="Roboto Light" panose="02000000000000000000" pitchFamily="2" charset="0"/>
              </a:rPr>
              <a:t>**Ex-vivo test with Vital Defense Mist / Anti-radical protection against blue light</a:t>
            </a:r>
          </a:p>
          <a:p>
            <a:r>
              <a:rPr lang="en-US" sz="1050" dirty="0">
                <a:latin typeface="Roboto Light" panose="02000000000000000000" pitchFamily="2" charset="0"/>
                <a:ea typeface="Roboto Light" panose="02000000000000000000" pitchFamily="2" charset="0"/>
              </a:rPr>
              <a:t>*** Ex-vivo test with Vital Defense Mist / Anti-radical protection against UV rays</a:t>
            </a:r>
            <a:endParaRPr lang="fr-FR" sz="1050" dirty="0">
              <a:solidFill>
                <a:srgbClr val="3E3E3E"/>
              </a:solidFill>
              <a:latin typeface="Roboto Light" panose="02000000000000000000" pitchFamily="2" charset="0"/>
              <a:ea typeface="Roboto Light" panose="02000000000000000000" pitchFamily="2" charset="0"/>
            </a:endParaRPr>
          </a:p>
          <a:p>
            <a:endParaRPr lang="fr-FR" sz="1050" dirty="0">
              <a:solidFill>
                <a:srgbClr val="3E3E3E"/>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38710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P spid="16" grpId="0"/>
      <p:bldP spid="17" grpId="0"/>
      <p:bldP spid="18" grpId="0" animBg="1"/>
      <p:bldP spid="19" grpId="0"/>
      <p:bldP spid="20"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7CB5CED-B3B2-407C-837D-76FFC800E0AF}"/>
              </a:ext>
            </a:extLst>
          </p:cNvPr>
          <p:cNvSpPr/>
          <p:nvPr/>
        </p:nvSpPr>
        <p:spPr>
          <a:xfrm rot="5400000">
            <a:off x="8062496" y="2030763"/>
            <a:ext cx="4223085" cy="2880695"/>
          </a:xfrm>
          <a:prstGeom prst="rect">
            <a:avLst/>
          </a:prstGeom>
          <a:solidFill>
            <a:srgbClr val="FFE6E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2" name="Titre 2">
            <a:extLst>
              <a:ext uri="{FF2B5EF4-FFF2-40B4-BE49-F238E27FC236}">
                <a16:creationId xmlns:a16="http://schemas.microsoft.com/office/drawing/2014/main" id="{0182B565-C0E0-40BF-8F63-9F5AA95E6311}"/>
              </a:ext>
            </a:extLst>
          </p:cNvPr>
          <p:cNvSpPr txBox="1">
            <a:spLocks/>
          </p:cNvSpPr>
          <p:nvPr/>
        </p:nvSpPr>
        <p:spPr>
          <a:xfrm>
            <a:off x="838407" y="254494"/>
            <a:ext cx="10515186" cy="792005"/>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nSpc>
                <a:spcPct val="90000"/>
              </a:lnSpc>
              <a:spcBef>
                <a:spcPts val="500"/>
              </a:spcBef>
              <a:buFont typeface="Arial" panose="020B0604020202020204" pitchFamily="34" charset="0"/>
              <a:buChar char="•"/>
              <a:defRPr sz="2400">
                <a:latin typeface="Sofia Pro Regular" panose="00000500000000000000" pitchFamily="50" charset="0"/>
              </a:defRPr>
            </a:lvl2pPr>
            <a:lvl3pPr marL="1143000" indent="-228600">
              <a:lnSpc>
                <a:spcPct val="90000"/>
              </a:lnSpc>
              <a:spcBef>
                <a:spcPts val="500"/>
              </a:spcBef>
              <a:buFont typeface="Arial" panose="020B0604020202020204" pitchFamily="34" charset="0"/>
              <a:buChar char="•"/>
              <a:defRPr sz="2000">
                <a:latin typeface="Sofia Pro Regular" panose="00000500000000000000" pitchFamily="50" charset="0"/>
              </a:defRPr>
            </a:lvl3pPr>
            <a:lvl4pPr marL="1600200" indent="-228600">
              <a:lnSpc>
                <a:spcPct val="90000"/>
              </a:lnSpc>
              <a:spcBef>
                <a:spcPts val="500"/>
              </a:spcBef>
              <a:buFont typeface="Arial" panose="020B0604020202020204" pitchFamily="34" charset="0"/>
              <a:buChar char="•"/>
              <a:defRPr>
                <a:latin typeface="Sofia Pro Regular" panose="00000500000000000000" pitchFamily="50" charset="0"/>
              </a:defRPr>
            </a:lvl4pPr>
            <a:lvl5pPr marL="2057400" indent="-228600">
              <a:lnSpc>
                <a:spcPct val="90000"/>
              </a:lnSpc>
              <a:spcBef>
                <a:spcPts val="500"/>
              </a:spcBef>
              <a:buFont typeface="Arial" panose="020B0604020202020204" pitchFamily="34" charset="0"/>
              <a:buChar char="•"/>
              <a:defRPr>
                <a:latin typeface="Sofia Pro Regular" panose="00000500000000000000" pitchFamily="50"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BRUME MULTI PROTECTION</a:t>
            </a:r>
          </a:p>
          <a:p>
            <a:r>
              <a:rPr lang="fr-FR" dirty="0"/>
              <a:t>VITAL DÉFENSE</a:t>
            </a:r>
          </a:p>
        </p:txBody>
      </p:sp>
      <p:pic>
        <p:nvPicPr>
          <p:cNvPr id="3" name="Image 2" descr="Une image contenant texte, articles de toilette&#10;&#10;Description générée automatiquement">
            <a:extLst>
              <a:ext uri="{FF2B5EF4-FFF2-40B4-BE49-F238E27FC236}">
                <a16:creationId xmlns:a16="http://schemas.microsoft.com/office/drawing/2014/main" id="{2EC6B8DC-513D-4E3F-B11C-7227C9764C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1734" y="770021"/>
            <a:ext cx="2510099" cy="5647724"/>
          </a:xfrm>
          <a:prstGeom prst="rect">
            <a:avLst/>
          </a:prstGeom>
        </p:spPr>
      </p:pic>
      <p:pic>
        <p:nvPicPr>
          <p:cNvPr id="4" name="Image 3">
            <a:extLst>
              <a:ext uri="{FF2B5EF4-FFF2-40B4-BE49-F238E27FC236}">
                <a16:creationId xmlns:a16="http://schemas.microsoft.com/office/drawing/2014/main" id="{8AFCDAFF-6A0B-4483-9570-B86A7BCC3CF7}"/>
              </a:ext>
            </a:extLst>
          </p:cNvPr>
          <p:cNvPicPr>
            <a:picLocks noChangeAspect="1"/>
          </p:cNvPicPr>
          <p:nvPr/>
        </p:nvPicPr>
        <p:blipFill>
          <a:blip r:embed="rId3" cstate="print">
            <a:duotone>
              <a:prstClr val="black"/>
              <a:srgbClr val="AA9CFB">
                <a:tint val="45000"/>
                <a:satMod val="400000"/>
              </a:srgbClr>
            </a:duotone>
            <a:extLst>
              <a:ext uri="{28A0092B-C50C-407E-A947-70E740481C1C}">
                <a14:useLocalDpi xmlns:a14="http://schemas.microsoft.com/office/drawing/2010/main" val="0"/>
              </a:ext>
            </a:extLst>
          </a:blip>
          <a:stretch>
            <a:fillRect/>
          </a:stretch>
        </p:blipFill>
        <p:spPr>
          <a:xfrm>
            <a:off x="8619895" y="2346965"/>
            <a:ext cx="1091938" cy="1091938"/>
          </a:xfrm>
          <a:prstGeom prst="rect">
            <a:avLst/>
          </a:prstGeom>
        </p:spPr>
      </p:pic>
      <p:pic>
        <p:nvPicPr>
          <p:cNvPr id="5" name="Image 4">
            <a:extLst>
              <a:ext uri="{FF2B5EF4-FFF2-40B4-BE49-F238E27FC236}">
                <a16:creationId xmlns:a16="http://schemas.microsoft.com/office/drawing/2014/main" id="{9BFE9DC6-1C29-4B42-A441-65F69820D688}"/>
              </a:ext>
            </a:extLst>
          </p:cNvPr>
          <p:cNvPicPr>
            <a:picLocks noChangeAspect="1"/>
          </p:cNvPicPr>
          <p:nvPr/>
        </p:nvPicPr>
        <p:blipFill>
          <a:blip r:embed="rId4" cstate="print">
            <a:duotone>
              <a:prstClr val="black"/>
              <a:srgbClr val="AA9CFB">
                <a:tint val="45000"/>
                <a:satMod val="400000"/>
              </a:srgbClr>
            </a:duotone>
            <a:extLst>
              <a:ext uri="{BEBA8EAE-BF5A-486C-A8C5-ECC9F3942E4B}">
                <a14:imgProps xmlns:a14="http://schemas.microsoft.com/office/drawing/2010/main">
                  <a14:imgLayer r:embed="rId5">
                    <a14:imgEffect>
                      <a14:saturation sat="110000"/>
                    </a14:imgEffect>
                  </a14:imgLayer>
                </a14:imgProps>
              </a:ext>
              <a:ext uri="{28A0092B-C50C-407E-A947-70E740481C1C}">
                <a14:useLocalDpi xmlns:a14="http://schemas.microsoft.com/office/drawing/2010/main" val="0"/>
              </a:ext>
            </a:extLst>
          </a:blip>
          <a:stretch>
            <a:fillRect/>
          </a:stretch>
        </p:blipFill>
        <p:spPr>
          <a:xfrm>
            <a:off x="8619895" y="1275347"/>
            <a:ext cx="1115702" cy="1115702"/>
          </a:xfrm>
          <a:prstGeom prst="rect">
            <a:avLst/>
          </a:prstGeom>
        </p:spPr>
      </p:pic>
      <p:pic>
        <p:nvPicPr>
          <p:cNvPr id="6" name="Image 5">
            <a:extLst>
              <a:ext uri="{FF2B5EF4-FFF2-40B4-BE49-F238E27FC236}">
                <a16:creationId xmlns:a16="http://schemas.microsoft.com/office/drawing/2014/main" id="{50060E6F-227C-452F-AB9F-E74B26F78C2D}"/>
              </a:ext>
            </a:extLst>
          </p:cNvPr>
          <p:cNvPicPr>
            <a:picLocks noChangeAspect="1"/>
          </p:cNvPicPr>
          <p:nvPr/>
        </p:nvPicPr>
        <p:blipFill>
          <a:blip r:embed="rId6" cstate="print">
            <a:duotone>
              <a:prstClr val="black"/>
              <a:srgbClr val="AA9CFB">
                <a:tint val="45000"/>
                <a:satMod val="400000"/>
              </a:srgbClr>
            </a:duotone>
            <a:extLst>
              <a:ext uri="{28A0092B-C50C-407E-A947-70E740481C1C}">
                <a14:useLocalDpi xmlns:a14="http://schemas.microsoft.com/office/drawing/2010/main" val="0"/>
              </a:ext>
            </a:extLst>
          </a:blip>
          <a:stretch>
            <a:fillRect/>
          </a:stretch>
        </p:blipFill>
        <p:spPr>
          <a:xfrm>
            <a:off x="8627495" y="3462667"/>
            <a:ext cx="1115703" cy="1115703"/>
          </a:xfrm>
          <a:prstGeom prst="rect">
            <a:avLst/>
          </a:prstGeom>
        </p:spPr>
      </p:pic>
      <p:pic>
        <p:nvPicPr>
          <p:cNvPr id="7" name="Image 6" descr="Une image contenant texte, ciel nocturne&#10;&#10;Description générée automatiquement">
            <a:extLst>
              <a:ext uri="{FF2B5EF4-FFF2-40B4-BE49-F238E27FC236}">
                <a16:creationId xmlns:a16="http://schemas.microsoft.com/office/drawing/2014/main" id="{A0534E52-15F3-44B1-B507-8C56C1451F4A}"/>
              </a:ext>
            </a:extLst>
          </p:cNvPr>
          <p:cNvPicPr>
            <a:picLocks noChangeAspect="1"/>
          </p:cNvPicPr>
          <p:nvPr/>
        </p:nvPicPr>
        <p:blipFill>
          <a:blip r:embed="rId7" cstate="print">
            <a:duotone>
              <a:prstClr val="black"/>
              <a:srgbClr val="AA9CFB">
                <a:tint val="45000"/>
                <a:satMod val="400000"/>
              </a:srgbClr>
            </a:duotone>
            <a:extLst>
              <a:ext uri="{28A0092B-C50C-407E-A947-70E740481C1C}">
                <a14:useLocalDpi xmlns:a14="http://schemas.microsoft.com/office/drawing/2010/main" val="0"/>
              </a:ext>
            </a:extLst>
          </a:blip>
          <a:stretch>
            <a:fillRect/>
          </a:stretch>
        </p:blipFill>
        <p:spPr>
          <a:xfrm>
            <a:off x="8618472" y="4510521"/>
            <a:ext cx="1117125" cy="1116181"/>
          </a:xfrm>
          <a:prstGeom prst="rect">
            <a:avLst/>
          </a:prstGeom>
        </p:spPr>
      </p:pic>
      <p:sp>
        <p:nvSpPr>
          <p:cNvPr id="9" name="Rectangle 8">
            <a:extLst>
              <a:ext uri="{FF2B5EF4-FFF2-40B4-BE49-F238E27FC236}">
                <a16:creationId xmlns:a16="http://schemas.microsoft.com/office/drawing/2014/main" id="{193D2578-DA1B-4022-876D-35693E85B92A}"/>
              </a:ext>
            </a:extLst>
          </p:cNvPr>
          <p:cNvSpPr/>
          <p:nvPr/>
        </p:nvSpPr>
        <p:spPr>
          <a:xfrm>
            <a:off x="9785725" y="3849617"/>
            <a:ext cx="2239801" cy="261610"/>
          </a:xfrm>
          <a:prstGeom prst="rect">
            <a:avLst/>
          </a:prstGeom>
        </p:spPr>
        <p:txBody>
          <a:bodyPr wrap="square">
            <a:spAutoFit/>
          </a:bodyPr>
          <a:lstStyle/>
          <a:p>
            <a:pPr>
              <a:defRPr/>
            </a:pPr>
            <a:r>
              <a:rPr lang="fr-FR" sz="1100" dirty="0" err="1">
                <a:solidFill>
                  <a:prstClr val="black"/>
                </a:solidFill>
                <a:latin typeface="Roboto Light" panose="02000000000000000000" pitchFamily="2" charset="0"/>
                <a:ea typeface="Roboto Light" panose="02000000000000000000" pitchFamily="2" charset="0"/>
              </a:rPr>
              <a:t>Without</a:t>
            </a:r>
            <a:r>
              <a:rPr lang="fr-FR" sz="1100" dirty="0">
                <a:solidFill>
                  <a:prstClr val="black"/>
                </a:solidFill>
                <a:latin typeface="Roboto Light" panose="02000000000000000000" pitchFamily="2" charset="0"/>
                <a:ea typeface="Roboto Light" panose="02000000000000000000" pitchFamily="2" charset="0"/>
              </a:rPr>
              <a:t> </a:t>
            </a:r>
            <a:r>
              <a:rPr lang="fr-FR" sz="1100" dirty="0" err="1">
                <a:solidFill>
                  <a:prstClr val="black"/>
                </a:solidFill>
                <a:latin typeface="Roboto Light" panose="02000000000000000000" pitchFamily="2" charset="0"/>
                <a:ea typeface="Roboto Light" panose="02000000000000000000" pitchFamily="2" charset="0"/>
              </a:rPr>
              <a:t>Alcohol</a:t>
            </a:r>
            <a:endParaRPr lang="fr-FR" sz="1100" dirty="0">
              <a:solidFill>
                <a:prstClr val="black"/>
              </a:solidFill>
              <a:latin typeface="Roboto Light" panose="02000000000000000000" pitchFamily="2" charset="0"/>
              <a:ea typeface="Roboto Light" panose="02000000000000000000" pitchFamily="2" charset="0"/>
            </a:endParaRPr>
          </a:p>
        </p:txBody>
      </p:sp>
      <p:sp>
        <p:nvSpPr>
          <p:cNvPr id="10" name="Rectangle 9">
            <a:extLst>
              <a:ext uri="{FF2B5EF4-FFF2-40B4-BE49-F238E27FC236}">
                <a16:creationId xmlns:a16="http://schemas.microsoft.com/office/drawing/2014/main" id="{F68CD19E-88B1-4550-B9A4-4EE6A1CC2720}"/>
              </a:ext>
            </a:extLst>
          </p:cNvPr>
          <p:cNvSpPr/>
          <p:nvPr/>
        </p:nvSpPr>
        <p:spPr>
          <a:xfrm>
            <a:off x="9785726" y="2761429"/>
            <a:ext cx="2239801" cy="261610"/>
          </a:xfrm>
          <a:prstGeom prst="rect">
            <a:avLst/>
          </a:prstGeom>
        </p:spPr>
        <p:txBody>
          <a:bodyPr wrap="square">
            <a:spAutoFit/>
          </a:bodyPr>
          <a:lstStyle/>
          <a:p>
            <a:pPr>
              <a:defRPr/>
            </a:pPr>
            <a:r>
              <a:rPr lang="fr-FR" sz="1100" dirty="0" err="1">
                <a:solidFill>
                  <a:prstClr val="black"/>
                </a:solidFill>
                <a:latin typeface="Roboto Light" panose="02000000000000000000" pitchFamily="2" charset="0"/>
                <a:ea typeface="Roboto Light" panose="02000000000000000000" pitchFamily="2" charset="0"/>
              </a:rPr>
              <a:t>Vegan</a:t>
            </a:r>
            <a:r>
              <a:rPr lang="fr-FR" sz="1100" dirty="0">
                <a:solidFill>
                  <a:prstClr val="black"/>
                </a:solidFill>
                <a:latin typeface="Roboto Light" panose="02000000000000000000" pitchFamily="2" charset="0"/>
                <a:ea typeface="Roboto Light" panose="02000000000000000000" pitchFamily="2" charset="0"/>
              </a:rPr>
              <a:t> </a:t>
            </a:r>
            <a:r>
              <a:rPr lang="fr-FR" sz="1100" dirty="0" err="1">
                <a:solidFill>
                  <a:prstClr val="black"/>
                </a:solidFill>
                <a:latin typeface="Roboto Light" panose="02000000000000000000" pitchFamily="2" charset="0"/>
                <a:ea typeface="Roboto Light" panose="02000000000000000000" pitchFamily="2" charset="0"/>
              </a:rPr>
              <a:t>without</a:t>
            </a:r>
            <a:r>
              <a:rPr lang="fr-FR" sz="1100" dirty="0">
                <a:solidFill>
                  <a:prstClr val="black"/>
                </a:solidFill>
                <a:latin typeface="Roboto Light" panose="02000000000000000000" pitchFamily="2" charset="0"/>
                <a:ea typeface="Roboto Light" panose="02000000000000000000" pitchFamily="2" charset="0"/>
              </a:rPr>
              <a:t> GMO</a:t>
            </a:r>
          </a:p>
        </p:txBody>
      </p:sp>
      <p:sp>
        <p:nvSpPr>
          <p:cNvPr id="11" name="Rectangle 10">
            <a:extLst>
              <a:ext uri="{FF2B5EF4-FFF2-40B4-BE49-F238E27FC236}">
                <a16:creationId xmlns:a16="http://schemas.microsoft.com/office/drawing/2014/main" id="{6F657223-2617-43EF-AE01-1D543B0C865A}"/>
              </a:ext>
            </a:extLst>
          </p:cNvPr>
          <p:cNvSpPr/>
          <p:nvPr/>
        </p:nvSpPr>
        <p:spPr>
          <a:xfrm>
            <a:off x="9785727" y="1702393"/>
            <a:ext cx="2239801" cy="261610"/>
          </a:xfrm>
          <a:prstGeom prst="rect">
            <a:avLst/>
          </a:prstGeom>
        </p:spPr>
        <p:txBody>
          <a:bodyPr wrap="square">
            <a:spAutoFit/>
          </a:bodyPr>
          <a:lstStyle/>
          <a:p>
            <a:pPr>
              <a:defRPr/>
            </a:pPr>
            <a:r>
              <a:rPr lang="fr-FR" sz="1100" dirty="0">
                <a:solidFill>
                  <a:prstClr val="black"/>
                </a:solidFill>
                <a:latin typeface="Roboto Light" panose="02000000000000000000" pitchFamily="2" charset="0"/>
                <a:ea typeface="Roboto Light" panose="02000000000000000000" pitchFamily="2" charset="0"/>
              </a:rPr>
              <a:t>Clean</a:t>
            </a:r>
          </a:p>
        </p:txBody>
      </p:sp>
      <p:sp>
        <p:nvSpPr>
          <p:cNvPr id="12" name="Rectangle 11">
            <a:extLst>
              <a:ext uri="{FF2B5EF4-FFF2-40B4-BE49-F238E27FC236}">
                <a16:creationId xmlns:a16="http://schemas.microsoft.com/office/drawing/2014/main" id="{A0F2C90F-992B-4F55-859D-9EADE7A1CFC0}"/>
              </a:ext>
            </a:extLst>
          </p:cNvPr>
          <p:cNvSpPr/>
          <p:nvPr/>
        </p:nvSpPr>
        <p:spPr>
          <a:xfrm>
            <a:off x="9785727" y="4937806"/>
            <a:ext cx="2239801" cy="261610"/>
          </a:xfrm>
          <a:prstGeom prst="rect">
            <a:avLst/>
          </a:prstGeom>
        </p:spPr>
        <p:txBody>
          <a:bodyPr wrap="square">
            <a:spAutoFit/>
          </a:bodyPr>
          <a:lstStyle/>
          <a:p>
            <a:pPr>
              <a:defRPr/>
            </a:pPr>
            <a:r>
              <a:rPr lang="fr-FR" sz="1100" dirty="0" err="1">
                <a:solidFill>
                  <a:prstClr val="black"/>
                </a:solidFill>
                <a:latin typeface="Roboto Light" panose="02000000000000000000" pitchFamily="2" charset="0"/>
                <a:ea typeface="Roboto Light" panose="02000000000000000000" pitchFamily="2" charset="0"/>
              </a:rPr>
              <a:t>Without</a:t>
            </a:r>
            <a:r>
              <a:rPr lang="fr-FR" sz="1100" dirty="0">
                <a:solidFill>
                  <a:prstClr val="black"/>
                </a:solidFill>
                <a:latin typeface="Roboto Light" panose="02000000000000000000" pitchFamily="2" charset="0"/>
                <a:ea typeface="Roboto Light" panose="02000000000000000000" pitchFamily="2" charset="0"/>
              </a:rPr>
              <a:t> </a:t>
            </a:r>
            <a:r>
              <a:rPr lang="fr-FR" sz="1100" dirty="0" err="1">
                <a:solidFill>
                  <a:prstClr val="black"/>
                </a:solidFill>
                <a:latin typeface="Roboto Light" panose="02000000000000000000" pitchFamily="2" charset="0"/>
                <a:ea typeface="Roboto Light" panose="02000000000000000000" pitchFamily="2" charset="0"/>
              </a:rPr>
              <a:t>solar</a:t>
            </a:r>
            <a:r>
              <a:rPr lang="fr-FR" sz="1100" dirty="0">
                <a:solidFill>
                  <a:prstClr val="black"/>
                </a:solidFill>
                <a:latin typeface="Roboto Light" panose="02000000000000000000" pitchFamily="2" charset="0"/>
                <a:ea typeface="Roboto Light" panose="02000000000000000000" pitchFamily="2" charset="0"/>
              </a:rPr>
              <a:t> </a:t>
            </a:r>
            <a:r>
              <a:rPr lang="fr-FR" sz="1100" dirty="0" err="1">
                <a:solidFill>
                  <a:prstClr val="black"/>
                </a:solidFill>
                <a:latin typeface="Roboto Light" panose="02000000000000000000" pitchFamily="2" charset="0"/>
                <a:ea typeface="Roboto Light" panose="02000000000000000000" pitchFamily="2" charset="0"/>
              </a:rPr>
              <a:t>filters</a:t>
            </a:r>
            <a:endParaRPr lang="fr-FR" sz="1100" dirty="0">
              <a:solidFill>
                <a:prstClr val="black"/>
              </a:solidFill>
              <a:latin typeface="Roboto Light" panose="02000000000000000000" pitchFamily="2" charset="0"/>
              <a:ea typeface="Roboto Light" panose="02000000000000000000" pitchFamily="2" charset="0"/>
            </a:endParaRPr>
          </a:p>
        </p:txBody>
      </p:sp>
      <p:sp>
        <p:nvSpPr>
          <p:cNvPr id="16" name="ZoneTexte 15">
            <a:extLst>
              <a:ext uri="{FF2B5EF4-FFF2-40B4-BE49-F238E27FC236}">
                <a16:creationId xmlns:a16="http://schemas.microsoft.com/office/drawing/2014/main" id="{C1868A05-B027-45EB-AF07-E340909289DA}"/>
              </a:ext>
            </a:extLst>
          </p:cNvPr>
          <p:cNvSpPr txBox="1"/>
          <p:nvPr/>
        </p:nvSpPr>
        <p:spPr>
          <a:xfrm>
            <a:off x="408630" y="2528499"/>
            <a:ext cx="2205494" cy="769441"/>
          </a:xfrm>
          <a:prstGeom prst="rect">
            <a:avLst/>
          </a:prstGeom>
          <a:noFill/>
        </p:spPr>
        <p:txBody>
          <a:bodyPr wrap="square" rtlCol="0">
            <a:spAutoFit/>
          </a:bodyPr>
          <a:lstStyle/>
          <a:p>
            <a:pPr algn="ctr"/>
            <a:r>
              <a:rPr lang="fr-FR" sz="1100" dirty="0" err="1">
                <a:solidFill>
                  <a:prstClr val="black"/>
                </a:solidFill>
                <a:latin typeface="Roboto Light" panose="02000000000000000000" pitchFamily="2" charset="0"/>
                <a:ea typeface="Roboto Light" panose="02000000000000000000" pitchFamily="2" charset="0"/>
              </a:rPr>
              <a:t>Biosaccharide</a:t>
            </a:r>
            <a:endParaRPr lang="fr-FR" sz="1100" dirty="0">
              <a:solidFill>
                <a:prstClr val="black"/>
              </a:solidFill>
              <a:latin typeface="Roboto Light" panose="02000000000000000000" pitchFamily="2" charset="0"/>
              <a:ea typeface="Roboto Light" panose="02000000000000000000" pitchFamily="2" charset="0"/>
            </a:endParaRPr>
          </a:p>
          <a:p>
            <a:pPr algn="ctr"/>
            <a:r>
              <a:rPr lang="en-US" sz="1100" b="1" dirty="0">
                <a:solidFill>
                  <a:prstClr val="black"/>
                </a:solidFill>
                <a:latin typeface="Roboto Light" panose="02000000000000000000" pitchFamily="2" charset="0"/>
                <a:ea typeface="Roboto Light" panose="02000000000000000000" pitchFamily="2" charset="0"/>
              </a:rPr>
              <a:t>Protective, anti-pollution and anti-particulate shield, obtained by Green Sciences</a:t>
            </a:r>
            <a:endParaRPr lang="fr-FR" sz="1100" b="1" dirty="0">
              <a:solidFill>
                <a:prstClr val="black"/>
              </a:solidFill>
              <a:latin typeface="Roboto Light" panose="02000000000000000000" pitchFamily="2" charset="0"/>
              <a:ea typeface="Roboto Light" panose="02000000000000000000" pitchFamily="2" charset="0"/>
            </a:endParaRPr>
          </a:p>
        </p:txBody>
      </p:sp>
      <p:pic>
        <p:nvPicPr>
          <p:cNvPr id="18" name="Image 17">
            <a:extLst>
              <a:ext uri="{FF2B5EF4-FFF2-40B4-BE49-F238E27FC236}">
                <a16:creationId xmlns:a16="http://schemas.microsoft.com/office/drawing/2014/main" id="{A82BB72B-4BE5-427B-8FB0-52C4DFDBDB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2777" y="4885261"/>
            <a:ext cx="1243036" cy="869503"/>
          </a:xfrm>
          <a:prstGeom prst="ellipse">
            <a:avLst/>
          </a:prstGeom>
        </p:spPr>
      </p:pic>
      <p:pic>
        <p:nvPicPr>
          <p:cNvPr id="19" name="Image 18">
            <a:extLst>
              <a:ext uri="{FF2B5EF4-FFF2-40B4-BE49-F238E27FC236}">
                <a16:creationId xmlns:a16="http://schemas.microsoft.com/office/drawing/2014/main" id="{FFBA30A6-21AA-40B6-B958-6E02D42B7C0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84294" y="4569916"/>
            <a:ext cx="1100222" cy="981871"/>
          </a:xfrm>
          <a:prstGeom prst="ellipse">
            <a:avLst/>
          </a:prstGeom>
        </p:spPr>
      </p:pic>
      <p:pic>
        <p:nvPicPr>
          <p:cNvPr id="20" name="Image 19">
            <a:extLst>
              <a:ext uri="{FF2B5EF4-FFF2-40B4-BE49-F238E27FC236}">
                <a16:creationId xmlns:a16="http://schemas.microsoft.com/office/drawing/2014/main" id="{FCC76356-4E02-4A14-BD56-B166E84FF7C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95397" y="5083599"/>
            <a:ext cx="1114266" cy="965980"/>
          </a:xfrm>
          <a:prstGeom prst="ellipse">
            <a:avLst/>
          </a:prstGeom>
        </p:spPr>
      </p:pic>
      <p:sp>
        <p:nvSpPr>
          <p:cNvPr id="21" name="Rectangle 20">
            <a:extLst>
              <a:ext uri="{FF2B5EF4-FFF2-40B4-BE49-F238E27FC236}">
                <a16:creationId xmlns:a16="http://schemas.microsoft.com/office/drawing/2014/main" id="{C4922EC1-38CE-47BC-8B8F-162B583BE373}"/>
              </a:ext>
            </a:extLst>
          </p:cNvPr>
          <p:cNvSpPr/>
          <p:nvPr/>
        </p:nvSpPr>
        <p:spPr>
          <a:xfrm>
            <a:off x="4715539" y="5904426"/>
            <a:ext cx="2678880" cy="600164"/>
          </a:xfrm>
          <a:prstGeom prst="rect">
            <a:avLst/>
          </a:prstGeom>
        </p:spPr>
        <p:txBody>
          <a:bodyPr wrap="square">
            <a:spAutoFit/>
          </a:bodyPr>
          <a:lstStyle/>
          <a:p>
            <a:pPr algn="ctr">
              <a:defRPr/>
            </a:pPr>
            <a:r>
              <a:rPr lang="fr-FR" sz="1100" dirty="0">
                <a:solidFill>
                  <a:prstClr val="black"/>
                </a:solidFill>
                <a:latin typeface="Roboto Light" panose="02000000000000000000" pitchFamily="2" charset="0"/>
                <a:ea typeface="Roboto Light" panose="02000000000000000000" pitchFamily="2" charset="0"/>
              </a:rPr>
              <a:t>Sweet orange, </a:t>
            </a:r>
          </a:p>
          <a:p>
            <a:pPr algn="ctr">
              <a:defRPr/>
            </a:pPr>
            <a:r>
              <a:rPr lang="fr-FR" sz="1100" dirty="0">
                <a:solidFill>
                  <a:prstClr val="black"/>
                </a:solidFill>
                <a:latin typeface="Roboto Light" panose="02000000000000000000" pitchFamily="2" charset="0"/>
                <a:ea typeface="Roboto Light" panose="02000000000000000000" pitchFamily="2" charset="0"/>
              </a:rPr>
              <a:t>Magnolia, Mandarin essential </a:t>
            </a:r>
            <a:r>
              <a:rPr lang="fr-FR" sz="1100" dirty="0" err="1">
                <a:solidFill>
                  <a:prstClr val="black"/>
                </a:solidFill>
                <a:latin typeface="Roboto Light" panose="02000000000000000000" pitchFamily="2" charset="0"/>
                <a:ea typeface="Roboto Light" panose="02000000000000000000" pitchFamily="2" charset="0"/>
              </a:rPr>
              <a:t>oils</a:t>
            </a:r>
            <a:endParaRPr lang="fr-FR" sz="1100" dirty="0">
              <a:solidFill>
                <a:prstClr val="black"/>
              </a:solidFill>
              <a:latin typeface="Roboto Light" panose="02000000000000000000" pitchFamily="2" charset="0"/>
              <a:ea typeface="Roboto Light" panose="02000000000000000000" pitchFamily="2" charset="0"/>
            </a:endParaRPr>
          </a:p>
          <a:p>
            <a:pPr algn="ctr">
              <a:defRPr/>
            </a:pPr>
            <a:r>
              <a:rPr lang="fr-FR" sz="1100" b="1" dirty="0" err="1">
                <a:solidFill>
                  <a:prstClr val="black"/>
                </a:solidFill>
                <a:latin typeface="Roboto Light" panose="02000000000000000000" pitchFamily="2" charset="0"/>
                <a:ea typeface="Roboto Light" panose="02000000000000000000" pitchFamily="2" charset="0"/>
              </a:rPr>
              <a:t>Revitalising</a:t>
            </a:r>
            <a:endParaRPr lang="fr-FR" sz="1100" b="1" dirty="0">
              <a:solidFill>
                <a:prstClr val="black"/>
              </a:solidFill>
              <a:latin typeface="Roboto Light" panose="02000000000000000000" pitchFamily="2" charset="0"/>
              <a:ea typeface="Roboto Light" panose="02000000000000000000" pitchFamily="2" charset="0"/>
            </a:endParaRPr>
          </a:p>
        </p:txBody>
      </p:sp>
      <p:sp>
        <p:nvSpPr>
          <p:cNvPr id="27" name="ZoneTexte 26">
            <a:extLst>
              <a:ext uri="{FF2B5EF4-FFF2-40B4-BE49-F238E27FC236}">
                <a16:creationId xmlns:a16="http://schemas.microsoft.com/office/drawing/2014/main" id="{0695EED9-09A0-4DDB-86B6-818862FD4ECD}"/>
              </a:ext>
            </a:extLst>
          </p:cNvPr>
          <p:cNvSpPr txBox="1"/>
          <p:nvPr/>
        </p:nvSpPr>
        <p:spPr>
          <a:xfrm>
            <a:off x="889704" y="4708459"/>
            <a:ext cx="2323317" cy="938719"/>
          </a:xfrm>
          <a:prstGeom prst="rect">
            <a:avLst/>
          </a:prstGeom>
          <a:noFill/>
        </p:spPr>
        <p:txBody>
          <a:bodyPr wrap="square" rtlCol="0">
            <a:spAutoFit/>
          </a:bodyPr>
          <a:lstStyle/>
          <a:p>
            <a:pPr algn="ctr"/>
            <a:r>
              <a:rPr lang="fr-FR" sz="1100" dirty="0">
                <a:solidFill>
                  <a:prstClr val="black"/>
                </a:solidFill>
                <a:latin typeface="Roboto Light" panose="02000000000000000000" pitchFamily="2" charset="0"/>
                <a:ea typeface="Roboto Light" panose="02000000000000000000" pitchFamily="2" charset="0"/>
              </a:rPr>
              <a:t>Plant </a:t>
            </a:r>
            <a:r>
              <a:rPr lang="fr-FR" sz="1100" dirty="0" err="1">
                <a:solidFill>
                  <a:prstClr val="black"/>
                </a:solidFill>
                <a:latin typeface="Roboto Light" panose="02000000000000000000" pitchFamily="2" charset="0"/>
                <a:ea typeface="Roboto Light" panose="02000000000000000000" pitchFamily="2" charset="0"/>
              </a:rPr>
              <a:t>polyphenols</a:t>
            </a:r>
            <a:br>
              <a:rPr lang="fr-FR" sz="1100" dirty="0">
                <a:solidFill>
                  <a:prstClr val="black"/>
                </a:solidFill>
                <a:latin typeface="Roboto Light" panose="02000000000000000000" pitchFamily="2" charset="0"/>
                <a:ea typeface="Roboto Light" panose="02000000000000000000" pitchFamily="2" charset="0"/>
              </a:rPr>
            </a:br>
            <a:r>
              <a:rPr lang="fr-FR" sz="1100" dirty="0">
                <a:solidFill>
                  <a:prstClr val="black"/>
                </a:solidFill>
                <a:latin typeface="Roboto Light" panose="02000000000000000000" pitchFamily="2" charset="0"/>
                <a:ea typeface="Roboto Light" panose="02000000000000000000" pitchFamily="2" charset="0"/>
              </a:rPr>
              <a:t>(Sophora Japonica + Butterfly </a:t>
            </a:r>
            <a:r>
              <a:rPr lang="fr-FR" sz="1100" dirty="0" err="1">
                <a:solidFill>
                  <a:prstClr val="black"/>
                </a:solidFill>
                <a:latin typeface="Roboto Light" panose="02000000000000000000" pitchFamily="2" charset="0"/>
                <a:ea typeface="Roboto Light" panose="02000000000000000000" pitchFamily="2" charset="0"/>
              </a:rPr>
              <a:t>tree</a:t>
            </a:r>
            <a:r>
              <a:rPr lang="fr-FR" sz="1100" dirty="0">
                <a:solidFill>
                  <a:prstClr val="black"/>
                </a:solidFill>
                <a:latin typeface="Roboto Light" panose="02000000000000000000" pitchFamily="2" charset="0"/>
                <a:ea typeface="Roboto Light" panose="02000000000000000000" pitchFamily="2" charset="0"/>
              </a:rPr>
              <a:t>) </a:t>
            </a:r>
          </a:p>
          <a:p>
            <a:pPr algn="ctr"/>
            <a:r>
              <a:rPr lang="en-US" sz="1100" b="1" dirty="0">
                <a:solidFill>
                  <a:prstClr val="black"/>
                </a:solidFill>
                <a:latin typeface="Roboto Light" panose="02000000000000000000" pitchFamily="2" charset="0"/>
                <a:ea typeface="Roboto Light" panose="02000000000000000000" pitchFamily="2" charset="0"/>
              </a:rPr>
              <a:t>Multi-protective anti-oxidants - Target the deleterious effects of light rays</a:t>
            </a:r>
            <a:endParaRPr lang="fr-FR" sz="1100" b="1" dirty="0">
              <a:solidFill>
                <a:prstClr val="black"/>
              </a:solidFill>
              <a:latin typeface="Roboto Light" panose="02000000000000000000" pitchFamily="2" charset="0"/>
              <a:ea typeface="Roboto Light" panose="02000000000000000000" pitchFamily="2" charset="0"/>
            </a:endParaRPr>
          </a:p>
        </p:txBody>
      </p:sp>
      <p:pic>
        <p:nvPicPr>
          <p:cNvPr id="8194" name="Picture 2" descr="ingredient-Biosaccharide">
            <a:extLst>
              <a:ext uri="{FF2B5EF4-FFF2-40B4-BE49-F238E27FC236}">
                <a16:creationId xmlns:a16="http://schemas.microsoft.com/office/drawing/2014/main" id="{C2004F27-9D51-4B95-B46D-775F49E2DFF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8754" y="1275347"/>
            <a:ext cx="1205247" cy="119446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ngredient-curcuma">
            <a:extLst>
              <a:ext uri="{FF2B5EF4-FFF2-40B4-BE49-F238E27FC236}">
                <a16:creationId xmlns:a16="http://schemas.microsoft.com/office/drawing/2014/main" id="{89E58756-ACFF-4082-A3B4-CF826B7B2C7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30919" y="3483456"/>
            <a:ext cx="1089948" cy="1194464"/>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ingredient-vitamine-b5">
            <a:extLst>
              <a:ext uri="{FF2B5EF4-FFF2-40B4-BE49-F238E27FC236}">
                <a16:creationId xmlns:a16="http://schemas.microsoft.com/office/drawing/2014/main" id="{CF4D7355-25FE-4FBC-A9E2-34EF14A6DF3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45993" y="1699034"/>
            <a:ext cx="895159" cy="1227974"/>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C76B8D0C-2ADF-4AAA-BCA3-BC09DD052F04}"/>
              </a:ext>
            </a:extLst>
          </p:cNvPr>
          <p:cNvSpPr/>
          <p:nvPr/>
        </p:nvSpPr>
        <p:spPr>
          <a:xfrm>
            <a:off x="4444854" y="3023828"/>
            <a:ext cx="2678880" cy="600164"/>
          </a:xfrm>
          <a:prstGeom prst="rect">
            <a:avLst/>
          </a:prstGeom>
        </p:spPr>
        <p:txBody>
          <a:bodyPr wrap="square">
            <a:spAutoFit/>
          </a:bodyPr>
          <a:lstStyle/>
          <a:p>
            <a:pPr algn="ctr">
              <a:defRPr/>
            </a:pPr>
            <a:r>
              <a:rPr lang="fr-FR" sz="1100" dirty="0" err="1">
                <a:solidFill>
                  <a:prstClr val="black"/>
                </a:solidFill>
                <a:latin typeface="Roboto Light" panose="02000000000000000000" pitchFamily="2" charset="0"/>
                <a:ea typeface="Roboto Light" panose="02000000000000000000" pitchFamily="2" charset="0"/>
              </a:rPr>
              <a:t>Vitamin</a:t>
            </a:r>
            <a:r>
              <a:rPr lang="fr-FR" sz="1100" dirty="0">
                <a:solidFill>
                  <a:prstClr val="black"/>
                </a:solidFill>
                <a:latin typeface="Roboto Light" panose="02000000000000000000" pitchFamily="2" charset="0"/>
                <a:ea typeface="Roboto Light" panose="02000000000000000000" pitchFamily="2" charset="0"/>
              </a:rPr>
              <a:t> B5</a:t>
            </a:r>
          </a:p>
          <a:p>
            <a:pPr algn="ctr">
              <a:defRPr/>
            </a:pPr>
            <a:r>
              <a:rPr lang="fr-FR" sz="1100" b="1" dirty="0" err="1">
                <a:solidFill>
                  <a:prstClr val="black"/>
                </a:solidFill>
                <a:latin typeface="Roboto Light" panose="02000000000000000000" pitchFamily="2" charset="0"/>
                <a:ea typeface="Roboto Light" panose="02000000000000000000" pitchFamily="2" charset="0"/>
              </a:rPr>
              <a:t>Soothing</a:t>
            </a:r>
            <a:endParaRPr lang="fr-FR" sz="1100" b="1" dirty="0">
              <a:solidFill>
                <a:prstClr val="black"/>
              </a:solidFill>
              <a:latin typeface="Roboto Light" panose="02000000000000000000" pitchFamily="2" charset="0"/>
              <a:ea typeface="Roboto Light" panose="02000000000000000000" pitchFamily="2" charset="0"/>
            </a:endParaRPr>
          </a:p>
          <a:p>
            <a:pPr algn="ctr">
              <a:defRPr/>
            </a:pPr>
            <a:r>
              <a:rPr lang="fr-FR" sz="1100" b="1" dirty="0" err="1">
                <a:solidFill>
                  <a:prstClr val="black"/>
                </a:solidFill>
                <a:latin typeface="Roboto Light" panose="02000000000000000000" pitchFamily="2" charset="0"/>
                <a:ea typeface="Roboto Light" panose="02000000000000000000" pitchFamily="2" charset="0"/>
              </a:rPr>
              <a:t>Hydrating</a:t>
            </a:r>
            <a:endParaRPr lang="fr-FR" sz="1100" b="1" dirty="0">
              <a:solidFill>
                <a:prstClr val="black"/>
              </a:solidFill>
              <a:latin typeface="Roboto Light" panose="02000000000000000000" pitchFamily="2" charset="0"/>
              <a:ea typeface="Roboto Light" panose="02000000000000000000" pitchFamily="2" charset="0"/>
            </a:endParaRPr>
          </a:p>
        </p:txBody>
      </p:sp>
      <p:grpSp>
        <p:nvGrpSpPr>
          <p:cNvPr id="35" name="Groupe 34">
            <a:extLst>
              <a:ext uri="{FF2B5EF4-FFF2-40B4-BE49-F238E27FC236}">
                <a16:creationId xmlns:a16="http://schemas.microsoft.com/office/drawing/2014/main" id="{A8692D1B-543E-4491-B59E-933F0AB268ED}"/>
              </a:ext>
            </a:extLst>
          </p:cNvPr>
          <p:cNvGrpSpPr/>
          <p:nvPr/>
        </p:nvGrpSpPr>
        <p:grpSpPr>
          <a:xfrm>
            <a:off x="7483226" y="5724672"/>
            <a:ext cx="4131160" cy="787880"/>
            <a:chOff x="3123957" y="1381651"/>
            <a:chExt cx="4131160" cy="787880"/>
          </a:xfrm>
        </p:grpSpPr>
        <p:sp>
          <p:nvSpPr>
            <p:cNvPr id="36" name="object 21">
              <a:extLst>
                <a:ext uri="{FF2B5EF4-FFF2-40B4-BE49-F238E27FC236}">
                  <a16:creationId xmlns:a16="http://schemas.microsoft.com/office/drawing/2014/main" id="{04D9C9D5-2AD9-4507-A690-5400327C13C2}"/>
                </a:ext>
              </a:extLst>
            </p:cNvPr>
            <p:cNvSpPr txBox="1"/>
            <p:nvPr/>
          </p:nvSpPr>
          <p:spPr>
            <a:xfrm>
              <a:off x="3123957" y="1381651"/>
              <a:ext cx="1486378" cy="784362"/>
            </a:xfrm>
            <a:prstGeom prst="rect">
              <a:avLst/>
            </a:prstGeom>
            <a:solidFill>
              <a:srgbClr val="EBE5F1"/>
            </a:solidFill>
          </p:spPr>
          <p:txBody>
            <a:bodyPr vert="horz" wrap="square" lIns="0" tIns="167176" rIns="0" bIns="0" rtlCol="0" anchor="t">
              <a:spAutoFit/>
            </a:bodyPr>
            <a:lstStyle/>
            <a:p>
              <a:pPr marL="12664" marR="0" lvl="0" indent="0" algn="l" defTabSz="911840" rtl="0" eaLnBrk="1" fontAlgn="auto" latinLnBrk="0" hangingPunct="1">
                <a:lnSpc>
                  <a:spcPct val="100000"/>
                </a:lnSpc>
                <a:spcBef>
                  <a:spcPts val="1316"/>
                </a:spcBef>
                <a:spcAft>
                  <a:spcPts val="0"/>
                </a:spcAft>
                <a:buClrTx/>
                <a:buSzTx/>
                <a:buFontTx/>
                <a:buNone/>
                <a:tabLst/>
                <a:defRPr/>
              </a:pPr>
              <a:r>
                <a:rPr kumimoji="0" lang="fr-FR" sz="4000" b="0" i="0" u="none" strike="noStrike" kern="0" cap="none" spc="-10" normalizeH="0" baseline="0" noProof="0" dirty="0">
                  <a:ln>
                    <a:noFill/>
                  </a:ln>
                  <a:solidFill>
                    <a:srgbClr val="8B6DAD"/>
                  </a:solidFill>
                  <a:effectLst/>
                  <a:uLnTx/>
                  <a:uFillTx/>
                  <a:latin typeface="KyivType Sans2"/>
                  <a:ea typeface="+mn-ea"/>
                  <a:cs typeface="KyivType Sans2"/>
                </a:rPr>
                <a:t>  </a:t>
              </a:r>
              <a:r>
                <a:rPr kumimoji="0" sz="4000" b="0" i="0" u="none" strike="noStrike" kern="0" cap="none" spc="-10" normalizeH="0" baseline="0" noProof="0" dirty="0">
                  <a:ln>
                    <a:noFill/>
                  </a:ln>
                  <a:solidFill>
                    <a:srgbClr val="8B6DAD"/>
                  </a:solidFill>
                  <a:effectLst/>
                  <a:uLnTx/>
                  <a:uFillTx/>
                  <a:latin typeface="KyivType Sans2"/>
                  <a:ea typeface="+mn-ea"/>
                  <a:cs typeface="KyivType Sans2"/>
                </a:rPr>
                <a:t>99%</a:t>
              </a:r>
              <a:endParaRPr kumimoji="0" sz="4000" b="0" i="0" u="none" strike="noStrike" kern="0" cap="none" spc="0" normalizeH="0" baseline="0" noProof="0" dirty="0">
                <a:ln>
                  <a:noFill/>
                </a:ln>
                <a:solidFill>
                  <a:srgbClr val="8B6DAD"/>
                </a:solidFill>
                <a:effectLst/>
                <a:uLnTx/>
                <a:uFillTx/>
                <a:latin typeface="Roboto Medium"/>
                <a:ea typeface="+mn-ea"/>
                <a:cs typeface="Roboto Medium"/>
              </a:endParaRPr>
            </a:p>
          </p:txBody>
        </p:sp>
        <p:sp>
          <p:nvSpPr>
            <p:cNvPr id="37" name="object 21">
              <a:extLst>
                <a:ext uri="{FF2B5EF4-FFF2-40B4-BE49-F238E27FC236}">
                  <a16:creationId xmlns:a16="http://schemas.microsoft.com/office/drawing/2014/main" id="{1C1AEC93-8F6B-4B69-B625-66EBACAE8FD0}"/>
                </a:ext>
              </a:extLst>
            </p:cNvPr>
            <p:cNvSpPr txBox="1"/>
            <p:nvPr/>
          </p:nvSpPr>
          <p:spPr>
            <a:xfrm>
              <a:off x="4588285" y="1394403"/>
              <a:ext cx="2666832" cy="775128"/>
            </a:xfrm>
            <a:prstGeom prst="rect">
              <a:avLst/>
            </a:prstGeom>
            <a:solidFill>
              <a:srgbClr val="EBE5F1"/>
            </a:solidFill>
          </p:spPr>
          <p:txBody>
            <a:bodyPr vert="horz" wrap="square" lIns="0" tIns="167176" rIns="0" bIns="0" rtlCol="0">
              <a:spAutoFit/>
            </a:bodyPr>
            <a:lstStyle/>
            <a:p>
              <a:pPr marL="12664" marR="0" lvl="0" indent="0" algn="l" defTabSz="911840" rtl="0" eaLnBrk="1" fontAlgn="auto" latinLnBrk="0" hangingPunct="1">
                <a:lnSpc>
                  <a:spcPct val="100000"/>
                </a:lnSpc>
                <a:spcBef>
                  <a:spcPts val="1316"/>
                </a:spcBef>
                <a:spcAft>
                  <a:spcPts val="0"/>
                </a:spcAft>
                <a:buClrTx/>
                <a:buSzTx/>
                <a:buFontTx/>
                <a:buNone/>
                <a:tabLst/>
                <a:defRPr/>
              </a:pPr>
              <a:r>
                <a:rPr lang="fr-FR" sz="1800" kern="0" spc="-20" dirty="0">
                  <a:solidFill>
                    <a:srgbClr val="8B6DAD"/>
                  </a:solidFill>
                  <a:latin typeface="Roboto Medium"/>
                </a:rPr>
                <a:t>NATURAL ORIGIN INGREDIENTS</a:t>
              </a:r>
            </a:p>
            <a:p>
              <a:pPr marL="12664" marR="0" lvl="0" indent="0" algn="l" defTabSz="911840" rtl="0" eaLnBrk="1" fontAlgn="auto" latinLnBrk="0" hangingPunct="1">
                <a:lnSpc>
                  <a:spcPct val="100000"/>
                </a:lnSpc>
                <a:spcBef>
                  <a:spcPts val="0"/>
                </a:spcBef>
                <a:spcAft>
                  <a:spcPts val="0"/>
                </a:spcAft>
                <a:buClrTx/>
                <a:buSzTx/>
                <a:buFontTx/>
                <a:buNone/>
                <a:tabLst/>
                <a:defRPr/>
              </a:pPr>
              <a:endParaRPr kumimoji="0" lang="fr-FR" sz="250" b="0" i="0" u="none" strike="noStrike" kern="0" cap="none" spc="-10" normalizeH="0" baseline="0" noProof="0" dirty="0">
                <a:ln>
                  <a:noFill/>
                </a:ln>
                <a:solidFill>
                  <a:srgbClr val="8B6DAD"/>
                </a:solidFill>
                <a:effectLst/>
                <a:uLnTx/>
                <a:uFillTx/>
                <a:latin typeface="Roboto Medium"/>
                <a:ea typeface="+mn-ea"/>
                <a:cs typeface="Roboto Medium"/>
              </a:endParaRPr>
            </a:p>
            <a:p>
              <a:pPr marL="12664" marR="0" lvl="0" indent="0" algn="l" defTabSz="911840" rtl="0" eaLnBrk="1" fontAlgn="auto" latinLnBrk="0" hangingPunct="1">
                <a:lnSpc>
                  <a:spcPct val="100000"/>
                </a:lnSpc>
                <a:spcBef>
                  <a:spcPts val="0"/>
                </a:spcBef>
                <a:spcAft>
                  <a:spcPts val="0"/>
                </a:spcAft>
                <a:buClrTx/>
                <a:buSzTx/>
                <a:buFontTx/>
                <a:buNone/>
                <a:tabLst/>
                <a:defRPr/>
              </a:pPr>
              <a:endParaRPr kumimoji="0" lang="fr-FR" sz="100" b="0" i="0" u="none" strike="noStrike" kern="0" cap="none" spc="0" normalizeH="0" baseline="0" noProof="0" dirty="0">
                <a:ln>
                  <a:noFill/>
                </a:ln>
                <a:solidFill>
                  <a:srgbClr val="8B6DAD"/>
                </a:solidFill>
                <a:effectLst/>
                <a:uLnTx/>
                <a:uFillTx/>
                <a:latin typeface="Roboto Medium"/>
                <a:ea typeface="+mn-ea"/>
                <a:cs typeface="Roboto Medium"/>
              </a:endParaRPr>
            </a:p>
          </p:txBody>
        </p:sp>
      </p:grpSp>
      <p:sp>
        <p:nvSpPr>
          <p:cNvPr id="39" name="object 21">
            <a:extLst>
              <a:ext uri="{FF2B5EF4-FFF2-40B4-BE49-F238E27FC236}">
                <a16:creationId xmlns:a16="http://schemas.microsoft.com/office/drawing/2014/main" id="{F1F2785D-5B5A-4428-B091-8E8ED915D8D3}"/>
              </a:ext>
            </a:extLst>
          </p:cNvPr>
          <p:cNvSpPr txBox="1"/>
          <p:nvPr/>
        </p:nvSpPr>
        <p:spPr>
          <a:xfrm rot="20507715">
            <a:off x="200196" y="313107"/>
            <a:ext cx="1486378" cy="784362"/>
          </a:xfrm>
          <a:prstGeom prst="rect">
            <a:avLst/>
          </a:prstGeom>
          <a:solidFill>
            <a:srgbClr val="EBE5F1"/>
          </a:solidFill>
        </p:spPr>
        <p:txBody>
          <a:bodyPr vert="horz" wrap="square" lIns="0" tIns="167176" rIns="0" bIns="0" rtlCol="0" anchor="t">
            <a:spAutoFit/>
          </a:bodyPr>
          <a:lstStyle/>
          <a:p>
            <a:pPr marL="12664" marR="0" lvl="0" indent="0" algn="l" defTabSz="911840" rtl="0" eaLnBrk="1" fontAlgn="auto" latinLnBrk="0" hangingPunct="1">
              <a:lnSpc>
                <a:spcPct val="100000"/>
              </a:lnSpc>
              <a:spcBef>
                <a:spcPts val="1316"/>
              </a:spcBef>
              <a:spcAft>
                <a:spcPts val="0"/>
              </a:spcAft>
              <a:buClrTx/>
              <a:buSzTx/>
              <a:buFontTx/>
              <a:buNone/>
              <a:tabLst/>
              <a:defRPr/>
            </a:pPr>
            <a:r>
              <a:rPr kumimoji="0" lang="fr-FR" sz="4000" b="0" i="0" u="none" strike="noStrike" kern="0" cap="none" spc="-10" normalizeH="0" baseline="0" noProof="0" dirty="0">
                <a:ln>
                  <a:noFill/>
                </a:ln>
                <a:solidFill>
                  <a:srgbClr val="8B6DAD"/>
                </a:solidFill>
                <a:effectLst/>
                <a:uLnTx/>
                <a:uFillTx/>
                <a:latin typeface="KyivType Sans2"/>
                <a:ea typeface="+mn-ea"/>
                <a:cs typeface="KyivType Sans2"/>
              </a:rPr>
              <a:t>  New</a:t>
            </a:r>
            <a:endParaRPr kumimoji="0" sz="4000" b="0" i="0" u="none" strike="noStrike" kern="0" cap="none" spc="0" normalizeH="0" baseline="0" noProof="0" dirty="0">
              <a:ln>
                <a:noFill/>
              </a:ln>
              <a:solidFill>
                <a:srgbClr val="8B6DAD"/>
              </a:solidFill>
              <a:effectLst/>
              <a:uLnTx/>
              <a:uFillTx/>
              <a:latin typeface="Roboto Medium"/>
              <a:ea typeface="+mn-ea"/>
              <a:cs typeface="Roboto Medium"/>
            </a:endParaRPr>
          </a:p>
        </p:txBody>
      </p:sp>
    </p:spTree>
    <p:extLst>
      <p:ext uri="{BB962C8B-B14F-4D97-AF65-F5344CB8AC3E}">
        <p14:creationId xmlns:p14="http://schemas.microsoft.com/office/powerpoint/2010/main" val="272239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par>
                                <p:cTn id="23" presetID="22" presetClass="entr" presetSubtype="4" fill="hold" nodeType="withEffect">
                                  <p:stCondLst>
                                    <p:cond delay="0"/>
                                  </p:stCondLst>
                                  <p:childTnLst>
                                    <p:set>
                                      <p:cBhvr>
                                        <p:cTn id="24" dur="1" fill="hold">
                                          <p:stCondLst>
                                            <p:cond delay="0"/>
                                          </p:stCondLst>
                                        </p:cTn>
                                        <p:tgtEl>
                                          <p:spTgt spid="8194"/>
                                        </p:tgtEl>
                                        <p:attrNameLst>
                                          <p:attrName>style.visibility</p:attrName>
                                        </p:attrNameLst>
                                      </p:cBhvr>
                                      <p:to>
                                        <p:strVal val="visible"/>
                                      </p:to>
                                    </p:set>
                                    <p:animEffect transition="in" filter="wipe(down)">
                                      <p:cBhvr>
                                        <p:cTn id="25" dur="500"/>
                                        <p:tgtEl>
                                          <p:spTgt spid="8194"/>
                                        </p:tgtEl>
                                      </p:cBhvr>
                                    </p:animEffect>
                                  </p:childTnLst>
                                </p:cTn>
                              </p:par>
                              <p:par>
                                <p:cTn id="26" presetID="22" presetClass="entr" presetSubtype="4" fill="hold" nodeType="withEffect">
                                  <p:stCondLst>
                                    <p:cond delay="0"/>
                                  </p:stCondLst>
                                  <p:childTnLst>
                                    <p:set>
                                      <p:cBhvr>
                                        <p:cTn id="27" dur="1" fill="hold">
                                          <p:stCondLst>
                                            <p:cond delay="0"/>
                                          </p:stCondLst>
                                        </p:cTn>
                                        <p:tgtEl>
                                          <p:spTgt spid="8196"/>
                                        </p:tgtEl>
                                        <p:attrNameLst>
                                          <p:attrName>style.visibility</p:attrName>
                                        </p:attrNameLst>
                                      </p:cBhvr>
                                      <p:to>
                                        <p:strVal val="visible"/>
                                      </p:to>
                                    </p:set>
                                    <p:animEffect transition="in" filter="wipe(down)">
                                      <p:cBhvr>
                                        <p:cTn id="28" dur="500"/>
                                        <p:tgtEl>
                                          <p:spTgt spid="8196"/>
                                        </p:tgtEl>
                                      </p:cBhvr>
                                    </p:animEffect>
                                  </p:childTnLst>
                                </p:cTn>
                              </p:par>
                              <p:par>
                                <p:cTn id="29" presetID="22" presetClass="entr" presetSubtype="4" fill="hold" nodeType="withEffect">
                                  <p:stCondLst>
                                    <p:cond delay="0"/>
                                  </p:stCondLst>
                                  <p:childTnLst>
                                    <p:set>
                                      <p:cBhvr>
                                        <p:cTn id="30" dur="1" fill="hold">
                                          <p:stCondLst>
                                            <p:cond delay="0"/>
                                          </p:stCondLst>
                                        </p:cTn>
                                        <p:tgtEl>
                                          <p:spTgt spid="8204"/>
                                        </p:tgtEl>
                                        <p:attrNameLst>
                                          <p:attrName>style.visibility</p:attrName>
                                        </p:attrNameLst>
                                      </p:cBhvr>
                                      <p:to>
                                        <p:strVal val="visible"/>
                                      </p:to>
                                    </p:set>
                                    <p:animEffect transition="in" filter="wipe(down)">
                                      <p:cBhvr>
                                        <p:cTn id="31" dur="500"/>
                                        <p:tgtEl>
                                          <p:spTgt spid="820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down)">
                                      <p:cBhvr>
                                        <p:cTn id="3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7"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idx="4294967295"/>
          </p:nvPr>
        </p:nvSpPr>
        <p:spPr>
          <a:xfrm>
            <a:off x="1" y="482600"/>
            <a:ext cx="10951938" cy="792163"/>
          </a:xfrm>
        </p:spPr>
        <p:txBody>
          <a:bodyPr>
            <a:noAutofit/>
          </a:bodyPr>
          <a:lstStyle/>
          <a:p>
            <a:r>
              <a:rPr lang="fr-FR" sz="4800" dirty="0">
                <a:solidFill>
                  <a:srgbClr val="A69DCD"/>
                </a:solidFill>
                <a:latin typeface="Roboto" panose="02000000000000000000" pitchFamily="2" charset="0"/>
                <a:ea typeface="Roboto" panose="02000000000000000000" pitchFamily="2" charset="0"/>
              </a:rPr>
              <a:t>An</a:t>
            </a:r>
            <a:r>
              <a:rPr lang="fr-FR" sz="3600" dirty="0">
                <a:latin typeface="Roboto" panose="02000000000000000000" pitchFamily="2" charset="0"/>
                <a:ea typeface="Roboto" panose="02000000000000000000" pitchFamily="2" charset="0"/>
                <a:cs typeface="Roboto" panose="02000000000000000000" pitchFamily="2" charset="0"/>
              </a:rPr>
              <a:t> </a:t>
            </a:r>
            <a:r>
              <a:rPr lang="fr-FR" sz="3600" dirty="0">
                <a:solidFill>
                  <a:srgbClr val="A69DCD"/>
                </a:solidFill>
                <a:latin typeface="Roboto" panose="02000000000000000000" pitchFamily="2" charset="0"/>
                <a:ea typeface="Roboto" panose="02000000000000000000" pitchFamily="2" charset="0"/>
                <a:cs typeface="Roboto" panose="02000000000000000000" pitchFamily="2" charset="0"/>
              </a:rPr>
              <a:t>anti-</a:t>
            </a:r>
            <a:r>
              <a:rPr lang="fr-FR" sz="3600" dirty="0" err="1">
                <a:solidFill>
                  <a:srgbClr val="A69DCD"/>
                </a:solidFill>
                <a:latin typeface="Roboto" panose="02000000000000000000" pitchFamily="2" charset="0"/>
                <a:ea typeface="Roboto" panose="02000000000000000000" pitchFamily="2" charset="0"/>
                <a:cs typeface="Roboto" panose="02000000000000000000" pitchFamily="2" charset="0"/>
              </a:rPr>
              <a:t>aggressions</a:t>
            </a:r>
            <a:r>
              <a:rPr lang="fr-FR" sz="3600" dirty="0">
                <a:solidFill>
                  <a:srgbClr val="A69DCD"/>
                </a:solidFill>
                <a:latin typeface="Roboto" panose="02000000000000000000" pitchFamily="2" charset="0"/>
                <a:ea typeface="Roboto" panose="02000000000000000000" pitchFamily="2" charset="0"/>
                <a:cs typeface="Roboto" panose="02000000000000000000" pitchFamily="2" charset="0"/>
              </a:rPr>
              <a:t> </a:t>
            </a:r>
            <a:r>
              <a:rPr lang="fr-FR" sz="4800" dirty="0">
                <a:latin typeface="Roboto" panose="02000000000000000000" pitchFamily="2" charset="0"/>
                <a:ea typeface="Roboto" panose="02000000000000000000" pitchFamily="2" charset="0"/>
              </a:rPr>
              <a:t>beauty routine</a:t>
            </a:r>
            <a:br>
              <a:rPr lang="fr-FR" sz="3600" dirty="0"/>
            </a:br>
            <a:r>
              <a:rPr lang="fr-FR" sz="2800" dirty="0">
                <a:latin typeface="Roboto Light" panose="02000000000000000000" pitchFamily="2" charset="0"/>
                <a:ea typeface="Roboto Light" panose="02000000000000000000" pitchFamily="2" charset="0"/>
                <a:cs typeface="Roboto Light" panose="02000000000000000000" pitchFamily="2" charset="0"/>
              </a:rPr>
              <a:t>«</a:t>
            </a:r>
            <a:r>
              <a:rPr lang="en-US" sz="2800" dirty="0">
                <a:latin typeface="Roboto Light" panose="02000000000000000000" pitchFamily="2" charset="0"/>
                <a:ea typeface="Roboto Light" panose="02000000000000000000" pitchFamily="2" charset="0"/>
                <a:cs typeface="Roboto Light" panose="02000000000000000000" pitchFamily="2" charset="0"/>
              </a:rPr>
              <a:t>I want to protect my skin from the harmful effects of UV rays and even out my complexion</a:t>
            </a:r>
            <a:r>
              <a:rPr lang="fr-FR" sz="2800" dirty="0">
                <a:latin typeface="Roboto Light" panose="02000000000000000000" pitchFamily="2" charset="0"/>
                <a:ea typeface="Roboto Light" panose="02000000000000000000" pitchFamily="2" charset="0"/>
                <a:cs typeface="Roboto Light" panose="02000000000000000000" pitchFamily="2" charset="0"/>
              </a:rPr>
              <a:t>»</a:t>
            </a:r>
          </a:p>
        </p:txBody>
      </p:sp>
      <p:cxnSp>
        <p:nvCxnSpPr>
          <p:cNvPr id="19" name="Connecteur droit 18"/>
          <p:cNvCxnSpPr/>
          <p:nvPr/>
        </p:nvCxnSpPr>
        <p:spPr>
          <a:xfrm>
            <a:off x="-45679" y="5360011"/>
            <a:ext cx="12192000" cy="0"/>
          </a:xfrm>
          <a:prstGeom prst="line">
            <a:avLst/>
          </a:prstGeom>
        </p:spPr>
        <p:style>
          <a:lnRef idx="1">
            <a:schemeClr val="dk1"/>
          </a:lnRef>
          <a:fillRef idx="0">
            <a:schemeClr val="dk1"/>
          </a:fillRef>
          <a:effectRef idx="0">
            <a:schemeClr val="dk1"/>
          </a:effectRef>
          <a:fontRef idx="minor">
            <a:schemeClr val="tx1"/>
          </a:fontRef>
        </p:style>
      </p:cxnSp>
      <p:sp>
        <p:nvSpPr>
          <p:cNvPr id="26" name="ZoneTexte 25"/>
          <p:cNvSpPr txBox="1"/>
          <p:nvPr/>
        </p:nvSpPr>
        <p:spPr>
          <a:xfrm>
            <a:off x="5969413" y="5036845"/>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noProof="0" dirty="0">
                <a:ln w="18415" cmpd="sng">
                  <a:solidFill>
                    <a:srgbClr val="FFFFFF"/>
                  </a:solidFill>
                  <a:prstDash val="solid"/>
                </a:ln>
                <a:solidFill>
                  <a:srgbClr val="9790BE"/>
                </a:solidFill>
                <a:effectLst>
                  <a:outerShdw blurRad="38100" dist="38100" dir="2700000" algn="tl">
                    <a:srgbClr val="000000">
                      <a:alpha val="43137"/>
                    </a:srgbClr>
                  </a:outerShdw>
                </a:effectLst>
              </a:rPr>
              <a:t>3</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grpSp>
        <p:nvGrpSpPr>
          <p:cNvPr id="20" name="Groupe 19"/>
          <p:cNvGrpSpPr/>
          <p:nvPr/>
        </p:nvGrpSpPr>
        <p:grpSpPr>
          <a:xfrm>
            <a:off x="760018" y="5036068"/>
            <a:ext cx="1335718" cy="923330"/>
            <a:chOff x="-642885" y="5036068"/>
            <a:chExt cx="1335718" cy="923330"/>
          </a:xfrm>
        </p:grpSpPr>
        <p:sp>
          <p:nvSpPr>
            <p:cNvPr id="22" name="ZoneTexte 21"/>
            <p:cNvSpPr txBox="1"/>
            <p:nvPr/>
          </p:nvSpPr>
          <p:spPr>
            <a:xfrm>
              <a:off x="-201449" y="5036068"/>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rPr>
                <a:t>1</a:t>
              </a:r>
            </a:p>
          </p:txBody>
        </p:sp>
        <p:sp>
          <p:nvSpPr>
            <p:cNvPr id="25" name="ZoneTexte 24"/>
            <p:cNvSpPr txBox="1"/>
            <p:nvPr/>
          </p:nvSpPr>
          <p:spPr>
            <a:xfrm>
              <a:off x="-642885" y="5559288"/>
              <a:ext cx="1335718" cy="400110"/>
            </a:xfrm>
            <a:prstGeom prst="rect">
              <a:avLst/>
            </a:prstGeom>
            <a:noFill/>
          </p:spPr>
          <p:txBody>
            <a:bodyPr wrap="square" rtlCol="0">
              <a:spAutoFit/>
            </a:bodyPr>
            <a:lstStyle/>
            <a:p>
              <a:pPr algn="ctr"/>
              <a:r>
                <a:rPr lang="fr-FR" sz="2000" dirty="0">
                  <a:latin typeface="Roboto" panose="02000000000000000000" pitchFamily="2" charset="0"/>
                  <a:ea typeface="Roboto" panose="02000000000000000000" pitchFamily="2" charset="0"/>
                  <a:cs typeface="Roboto" panose="02000000000000000000" pitchFamily="2" charset="0"/>
                </a:rPr>
                <a:t>I clean</a:t>
              </a:r>
            </a:p>
          </p:txBody>
        </p:sp>
      </p:grpSp>
      <p:grpSp>
        <p:nvGrpSpPr>
          <p:cNvPr id="42" name="Groupe 41"/>
          <p:cNvGrpSpPr/>
          <p:nvPr/>
        </p:nvGrpSpPr>
        <p:grpSpPr>
          <a:xfrm>
            <a:off x="2978519" y="5037050"/>
            <a:ext cx="1596734" cy="922348"/>
            <a:chOff x="1341532" y="5026335"/>
            <a:chExt cx="1596734" cy="922348"/>
          </a:xfrm>
        </p:grpSpPr>
        <p:sp>
          <p:nvSpPr>
            <p:cNvPr id="23" name="ZoneTexte 22"/>
            <p:cNvSpPr txBox="1"/>
            <p:nvPr/>
          </p:nvSpPr>
          <p:spPr>
            <a:xfrm>
              <a:off x="1871759" y="5026335"/>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ln w="18415" cmpd="sng">
                    <a:solidFill>
                      <a:srgbClr val="FFFFFF"/>
                    </a:solidFill>
                    <a:prstDash val="solid"/>
                  </a:ln>
                  <a:solidFill>
                    <a:srgbClr val="9790BE"/>
                  </a:solidFill>
                  <a:effectLst>
                    <a:outerShdw blurRad="38100" dist="38100" dir="2700000" algn="tl">
                      <a:srgbClr val="000000">
                        <a:alpha val="43137"/>
                      </a:srgbClr>
                    </a:outerShdw>
                  </a:effectLst>
                </a:rPr>
                <a:t>2</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sp>
          <p:nvSpPr>
            <p:cNvPr id="24" name="ZoneTexte 23"/>
            <p:cNvSpPr txBox="1"/>
            <p:nvPr/>
          </p:nvSpPr>
          <p:spPr>
            <a:xfrm>
              <a:off x="1341532" y="5548573"/>
              <a:ext cx="1596734" cy="400110"/>
            </a:xfrm>
            <a:prstGeom prst="rect">
              <a:avLst/>
            </a:prstGeom>
            <a:noFill/>
          </p:spPr>
          <p:txBody>
            <a:bodyPr wrap="square" rtlCol="0">
              <a:spAutoFit/>
            </a:bodyPr>
            <a:lstStyle/>
            <a:p>
              <a:pPr algn="ctr"/>
              <a:r>
                <a:rPr lang="fr-FR" sz="2000" dirty="0">
                  <a:latin typeface="Roboto" panose="02000000000000000000" pitchFamily="2" charset="0"/>
                  <a:ea typeface="Roboto" panose="02000000000000000000" pitchFamily="2" charset="0"/>
                  <a:cs typeface="Roboto" panose="02000000000000000000" pitchFamily="2" charset="0"/>
                </a:rPr>
                <a:t>I </a:t>
              </a:r>
              <a:r>
                <a:rPr lang="fr-FR" sz="2000" dirty="0" err="1">
                  <a:latin typeface="Roboto" panose="02000000000000000000" pitchFamily="2" charset="0"/>
                  <a:ea typeface="Roboto" panose="02000000000000000000" pitchFamily="2" charset="0"/>
                  <a:cs typeface="Roboto" panose="02000000000000000000" pitchFamily="2" charset="0"/>
                </a:rPr>
                <a:t>prepare</a:t>
              </a:r>
              <a:endParaRPr lang="fr-FR" sz="2000" dirty="0">
                <a:latin typeface="Roboto" panose="02000000000000000000" pitchFamily="2" charset="0"/>
                <a:ea typeface="Roboto" panose="02000000000000000000" pitchFamily="2" charset="0"/>
                <a:cs typeface="Roboto" panose="02000000000000000000" pitchFamily="2" charset="0"/>
              </a:endParaRPr>
            </a:p>
          </p:txBody>
        </p:sp>
      </p:grpSp>
      <p:sp>
        <p:nvSpPr>
          <p:cNvPr id="29" name="ZoneTexte 28"/>
          <p:cNvSpPr txBox="1"/>
          <p:nvPr/>
        </p:nvSpPr>
        <p:spPr>
          <a:xfrm>
            <a:off x="8839265" y="5045531"/>
            <a:ext cx="608475"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noProof="0" dirty="0">
                <a:ln w="18415" cmpd="sng">
                  <a:solidFill>
                    <a:srgbClr val="FFFFFF"/>
                  </a:solidFill>
                  <a:prstDash val="solid"/>
                </a:ln>
                <a:solidFill>
                  <a:srgbClr val="9790BE"/>
                </a:solidFill>
                <a:effectLst>
                  <a:outerShdw blurRad="38100" dist="38100" dir="2700000" algn="tl">
                    <a:srgbClr val="000000">
                      <a:alpha val="43137"/>
                    </a:srgbClr>
                  </a:outerShdw>
                </a:effectLst>
              </a:rPr>
              <a:t>4</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sp>
        <p:nvSpPr>
          <p:cNvPr id="30" name="ZoneTexte 29"/>
          <p:cNvSpPr txBox="1"/>
          <p:nvPr/>
        </p:nvSpPr>
        <p:spPr>
          <a:xfrm>
            <a:off x="7131867" y="5559288"/>
            <a:ext cx="4108168" cy="400110"/>
          </a:xfrm>
          <a:prstGeom prst="rect">
            <a:avLst/>
          </a:prstGeom>
          <a:noFill/>
        </p:spPr>
        <p:txBody>
          <a:bodyPr wrap="square" rtlCol="0">
            <a:spAutoFit/>
          </a:bodyPr>
          <a:lstStyle/>
          <a:p>
            <a:pPr algn="ctr"/>
            <a:r>
              <a:rPr lang="fr-FR" sz="2000" dirty="0">
                <a:latin typeface="Roboto" panose="02000000000000000000" pitchFamily="2" charset="0"/>
                <a:ea typeface="Roboto" panose="02000000000000000000" pitchFamily="2" charset="0"/>
                <a:cs typeface="Roboto" panose="02000000000000000000" pitchFamily="2" charset="0"/>
              </a:rPr>
              <a:t>I </a:t>
            </a:r>
            <a:r>
              <a:rPr lang="fr-FR" sz="2000" dirty="0" err="1">
                <a:latin typeface="Roboto" panose="02000000000000000000" pitchFamily="2" charset="0"/>
                <a:ea typeface="Roboto" panose="02000000000000000000" pitchFamily="2" charset="0"/>
                <a:cs typeface="Roboto" panose="02000000000000000000" pitchFamily="2" charset="0"/>
              </a:rPr>
              <a:t>protect</a:t>
            </a:r>
            <a:endParaRPr lang="fr-FR" sz="2000" dirty="0">
              <a:latin typeface="Roboto" panose="02000000000000000000" pitchFamily="2" charset="0"/>
              <a:ea typeface="Roboto" panose="02000000000000000000" pitchFamily="2" charset="0"/>
              <a:cs typeface="Roboto" panose="02000000000000000000" pitchFamily="2" charset="0"/>
            </a:endParaRPr>
          </a:p>
        </p:txBody>
      </p:sp>
      <p:sp>
        <p:nvSpPr>
          <p:cNvPr id="10" name="ZoneTexte 9">
            <a:extLst>
              <a:ext uri="{FF2B5EF4-FFF2-40B4-BE49-F238E27FC236}">
                <a16:creationId xmlns:a16="http://schemas.microsoft.com/office/drawing/2014/main" id="{42914DD4-2BA4-4487-D3EC-FAF6D18B6A68}"/>
              </a:ext>
            </a:extLst>
          </p:cNvPr>
          <p:cNvSpPr txBox="1"/>
          <p:nvPr/>
        </p:nvSpPr>
        <p:spPr>
          <a:xfrm>
            <a:off x="9402381" y="1875680"/>
            <a:ext cx="1475510" cy="215444"/>
          </a:xfrm>
          <a:prstGeom prst="rect">
            <a:avLst/>
          </a:prstGeom>
          <a:noFill/>
        </p:spPr>
        <p:txBody>
          <a:bodyPr wrap="square" rtlCol="0">
            <a:spAutoFit/>
          </a:bodyPr>
          <a:lstStyle/>
          <a:p>
            <a:pPr algn="ctr"/>
            <a:r>
              <a:rPr lang="fr-FR" sz="800" dirty="0">
                <a:ea typeface="Roboto" panose="02000000000000000000" pitchFamily="2" charset="0"/>
              </a:rPr>
              <a:t>BRUME MULTI-PROTECTION</a:t>
            </a:r>
          </a:p>
        </p:txBody>
      </p:sp>
      <p:pic>
        <p:nvPicPr>
          <p:cNvPr id="11" name="Image 10" descr="Une image contenant texte, articles de toilette&#10;&#10;Description générée automatiquement">
            <a:extLst>
              <a:ext uri="{FF2B5EF4-FFF2-40B4-BE49-F238E27FC236}">
                <a16:creationId xmlns:a16="http://schemas.microsoft.com/office/drawing/2014/main" id="{A7493E92-88A0-8DD3-E5E7-A4EF23B11D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3382" y="1767485"/>
            <a:ext cx="1628557" cy="3664254"/>
          </a:xfrm>
          <a:prstGeom prst="rect">
            <a:avLst/>
          </a:prstGeom>
        </p:spPr>
      </p:pic>
      <p:sp>
        <p:nvSpPr>
          <p:cNvPr id="13" name="object 27">
            <a:extLst>
              <a:ext uri="{FF2B5EF4-FFF2-40B4-BE49-F238E27FC236}">
                <a16:creationId xmlns:a16="http://schemas.microsoft.com/office/drawing/2014/main" id="{87B258B7-932A-24B2-BDA4-B5103C8D9AB0}"/>
              </a:ext>
            </a:extLst>
          </p:cNvPr>
          <p:cNvSpPr/>
          <p:nvPr/>
        </p:nvSpPr>
        <p:spPr>
          <a:xfrm rot="5400000">
            <a:off x="8526211" y="2658912"/>
            <a:ext cx="3260504" cy="1629628"/>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chemeClr val="accent4"/>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100" dirty="0">
              <a:solidFill>
                <a:schemeClr val="accent2"/>
              </a:solidFill>
              <a:ea typeface="Roboto Mono" panose="00000009000000000000" pitchFamily="49" charset="0"/>
            </a:endParaRPr>
          </a:p>
        </p:txBody>
      </p:sp>
      <p:sp>
        <p:nvSpPr>
          <p:cNvPr id="5" name="ZoneTexte 4">
            <a:extLst>
              <a:ext uri="{FF2B5EF4-FFF2-40B4-BE49-F238E27FC236}">
                <a16:creationId xmlns:a16="http://schemas.microsoft.com/office/drawing/2014/main" id="{437E1779-F3FA-BA96-F066-1AEA63ADF267}"/>
              </a:ext>
            </a:extLst>
          </p:cNvPr>
          <p:cNvSpPr txBox="1"/>
          <p:nvPr/>
        </p:nvSpPr>
        <p:spPr>
          <a:xfrm>
            <a:off x="4893137" y="5559288"/>
            <a:ext cx="2687511" cy="400110"/>
          </a:xfrm>
          <a:prstGeom prst="rect">
            <a:avLst/>
          </a:prstGeom>
          <a:noFill/>
        </p:spPr>
        <p:txBody>
          <a:bodyPr wrap="square" rtlCol="0">
            <a:spAutoFit/>
          </a:bodyPr>
          <a:lstStyle/>
          <a:p>
            <a:pPr algn="ctr"/>
            <a:r>
              <a:rPr lang="fr-FR" sz="2000" dirty="0">
                <a:latin typeface="Roboto" panose="02000000000000000000" pitchFamily="2" charset="0"/>
                <a:ea typeface="Roboto" panose="02000000000000000000" pitchFamily="2" charset="0"/>
                <a:cs typeface="Roboto" panose="02000000000000000000" pitchFamily="2" charset="0"/>
              </a:rPr>
              <a:t>I </a:t>
            </a:r>
            <a:r>
              <a:rPr lang="fr-FR" sz="2000" dirty="0" err="1">
                <a:latin typeface="Roboto" panose="02000000000000000000" pitchFamily="2" charset="0"/>
                <a:ea typeface="Roboto" panose="02000000000000000000" pitchFamily="2" charset="0"/>
                <a:cs typeface="Roboto" panose="02000000000000000000" pitchFamily="2" charset="0"/>
              </a:rPr>
              <a:t>treat</a:t>
            </a:r>
            <a:r>
              <a:rPr lang="fr-FR" sz="2000" dirty="0">
                <a:latin typeface="Roboto" panose="02000000000000000000" pitchFamily="2" charset="0"/>
                <a:ea typeface="Roboto" panose="02000000000000000000" pitchFamily="2" charset="0"/>
                <a:cs typeface="Roboto" panose="02000000000000000000" pitchFamily="2" charset="0"/>
              </a:rPr>
              <a:t> and hydrate</a:t>
            </a:r>
          </a:p>
        </p:txBody>
      </p:sp>
      <p:pic>
        <p:nvPicPr>
          <p:cNvPr id="6" name="Image 5">
            <a:extLst>
              <a:ext uri="{FF2B5EF4-FFF2-40B4-BE49-F238E27FC236}">
                <a16:creationId xmlns:a16="http://schemas.microsoft.com/office/drawing/2014/main" id="{584DD3B6-C44E-6190-CE66-D88EEA4E90D0}"/>
              </a:ext>
            </a:extLst>
          </p:cNvPr>
          <p:cNvPicPr>
            <a:picLocks noChangeAspect="1"/>
          </p:cNvPicPr>
          <p:nvPr/>
        </p:nvPicPr>
        <p:blipFill>
          <a:blip r:embed="rId4"/>
          <a:stretch>
            <a:fillRect/>
          </a:stretch>
        </p:blipFill>
        <p:spPr>
          <a:xfrm>
            <a:off x="3374329" y="1875681"/>
            <a:ext cx="924549" cy="3228298"/>
          </a:xfrm>
          <a:prstGeom prst="rect">
            <a:avLst/>
          </a:prstGeom>
        </p:spPr>
      </p:pic>
      <p:pic>
        <p:nvPicPr>
          <p:cNvPr id="7" name="Image 6">
            <a:extLst>
              <a:ext uri="{FF2B5EF4-FFF2-40B4-BE49-F238E27FC236}">
                <a16:creationId xmlns:a16="http://schemas.microsoft.com/office/drawing/2014/main" id="{B7BD97FD-3E74-D596-F428-8F83503CE95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6694"/>
          <a:stretch/>
        </p:blipFill>
        <p:spPr>
          <a:xfrm>
            <a:off x="853408" y="2153694"/>
            <a:ext cx="1242327" cy="2891837"/>
          </a:xfrm>
          <a:prstGeom prst="rect">
            <a:avLst/>
          </a:prstGeom>
        </p:spPr>
      </p:pic>
      <p:pic>
        <p:nvPicPr>
          <p:cNvPr id="12" name="Image 11" descr="Une image contenant intérieur, fermer&#10;&#10;Description générée automatiquement">
            <a:extLst>
              <a:ext uri="{FF2B5EF4-FFF2-40B4-BE49-F238E27FC236}">
                <a16:creationId xmlns:a16="http://schemas.microsoft.com/office/drawing/2014/main" id="{A869F4AF-0255-A1C3-BF56-4690748B5466}"/>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006" b="89984" l="9962" r="89984">
                        <a14:foregroundMark x1="38503" y1="60703" x2="38503" y2="60703"/>
                        <a14:foregroundMark x1="61335" y1="42286" x2="65051" y2="47294"/>
                        <a14:foregroundMark x1="64777" y1="54566" x2="64513" y2="61551"/>
                        <a14:foregroundMark x1="65051" y1="47294" x2="64881" y2="51787"/>
                        <a14:foregroundMark x1="65159" y1="55614" x2="64351" y2="76131"/>
                        <a14:foregroundMark x1="49435" y1="9006" x2="49435" y2="9006"/>
                        <a14:foregroundMark x1="65267" y1="78635" x2="64782" y2="82553"/>
                        <a14:foregroundMark x1="65734" y1="64152" x2="65582" y2="66194"/>
                        <a14:foregroundMark x1="64512" y1="54566" x2="64826" y2="67499"/>
                        <a14:foregroundMark x1="64297" y1="45718" x2="64444" y2="51787"/>
                        <a14:foregroundMark x1="65242" y1="54566" x2="64977" y2="65003"/>
                        <a14:foregroundMark x1="65431" y1="47136" x2="65313" y2="51787"/>
                        <a14:foregroundMark x1="65379" y1="54566" x2="65582" y2="64492"/>
                        <a14:foregroundMark x1="65280" y1="49745" x2="65322" y2="51787"/>
                        <a14:backgroundMark x1="49381" y1="8926" x2="49381" y2="8926"/>
                        <a14:backgroundMark x1="66263" y1="51787" x2="66263" y2="54566"/>
                      </a14:backgroundRemoval>
                    </a14:imgEffect>
                  </a14:imgLayer>
                </a14:imgProps>
              </a:ext>
              <a:ext uri="{28A0092B-C50C-407E-A947-70E740481C1C}">
                <a14:useLocalDpi xmlns:a14="http://schemas.microsoft.com/office/drawing/2010/main" val="0"/>
              </a:ext>
            </a:extLst>
          </a:blip>
          <a:srcRect l="30579" t="8425" r="32339" b="8345"/>
          <a:stretch/>
        </p:blipFill>
        <p:spPr>
          <a:xfrm>
            <a:off x="6168813" y="2792842"/>
            <a:ext cx="752717" cy="2252689"/>
          </a:xfrm>
          <a:prstGeom prst="rect">
            <a:avLst/>
          </a:prstGeom>
        </p:spPr>
      </p:pic>
      <p:pic>
        <p:nvPicPr>
          <p:cNvPr id="15" name="Image 14" descr="Une image contenant texte&#10;&#10;Description générée automatiquement">
            <a:extLst>
              <a:ext uri="{FF2B5EF4-FFF2-40B4-BE49-F238E27FC236}">
                <a16:creationId xmlns:a16="http://schemas.microsoft.com/office/drawing/2014/main" id="{F642EFF8-4496-C01C-6BB0-46092AF8AD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48188" y="1760159"/>
            <a:ext cx="2422000" cy="3633396"/>
          </a:xfrm>
          <a:prstGeom prst="rect">
            <a:avLst/>
          </a:prstGeom>
        </p:spPr>
      </p:pic>
      <p:pic>
        <p:nvPicPr>
          <p:cNvPr id="2" name="Picture 6">
            <a:extLst>
              <a:ext uri="{FF2B5EF4-FFF2-40B4-BE49-F238E27FC236}">
                <a16:creationId xmlns:a16="http://schemas.microsoft.com/office/drawing/2014/main" id="{515A0468-7152-4FF3-9B66-FB1CFC632E0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50973" y="3260559"/>
            <a:ext cx="832611" cy="1843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31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p:cNvSpPr txBox="1">
            <a:spLocks/>
          </p:cNvSpPr>
          <p:nvPr/>
        </p:nvSpPr>
        <p:spPr>
          <a:xfrm>
            <a:off x="859742" y="220242"/>
            <a:ext cx="10515186" cy="941071"/>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nSpc>
                <a:spcPct val="90000"/>
              </a:lnSpc>
              <a:spcBef>
                <a:spcPts val="500"/>
              </a:spcBef>
              <a:buFont typeface="Arial" panose="020B0604020202020204" pitchFamily="34" charset="0"/>
              <a:buChar char="•"/>
              <a:defRPr sz="2400">
                <a:latin typeface="Sofia Pro Regular" panose="00000500000000000000" pitchFamily="50" charset="0"/>
              </a:defRPr>
            </a:lvl2pPr>
            <a:lvl3pPr marL="1143000" indent="-228600">
              <a:lnSpc>
                <a:spcPct val="90000"/>
              </a:lnSpc>
              <a:spcBef>
                <a:spcPts val="500"/>
              </a:spcBef>
              <a:buFont typeface="Arial" panose="020B0604020202020204" pitchFamily="34" charset="0"/>
              <a:buChar char="•"/>
              <a:defRPr sz="2000">
                <a:latin typeface="Sofia Pro Regular" panose="00000500000000000000" pitchFamily="50" charset="0"/>
              </a:defRPr>
            </a:lvl3pPr>
            <a:lvl4pPr marL="1600200" indent="-228600">
              <a:lnSpc>
                <a:spcPct val="90000"/>
              </a:lnSpc>
              <a:spcBef>
                <a:spcPts val="500"/>
              </a:spcBef>
              <a:buFont typeface="Arial" panose="020B0604020202020204" pitchFamily="34" charset="0"/>
              <a:buChar char="•"/>
              <a:defRPr>
                <a:latin typeface="Sofia Pro Regular" panose="00000500000000000000" pitchFamily="50" charset="0"/>
              </a:defRPr>
            </a:lvl4pPr>
            <a:lvl5pPr marL="2057400" indent="-228600">
              <a:lnSpc>
                <a:spcPct val="90000"/>
              </a:lnSpc>
              <a:spcBef>
                <a:spcPts val="500"/>
              </a:spcBef>
              <a:buFont typeface="Arial" panose="020B0604020202020204" pitchFamily="34" charset="0"/>
              <a:buChar char="•"/>
              <a:defRPr>
                <a:latin typeface="Sofia Pro Regular" panose="00000500000000000000" pitchFamily="50"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PHYTO 58 PS/PNG</a:t>
            </a:r>
          </a:p>
        </p:txBody>
      </p:sp>
      <p:sp>
        <p:nvSpPr>
          <p:cNvPr id="6" name="Rectangle 5"/>
          <p:cNvSpPr/>
          <p:nvPr/>
        </p:nvSpPr>
        <p:spPr>
          <a:xfrm>
            <a:off x="240" y="1393967"/>
            <a:ext cx="12191521" cy="792874"/>
          </a:xfrm>
          <a:prstGeom prst="rect">
            <a:avLst/>
          </a:prstGeom>
        </p:spPr>
        <p:txBody>
          <a:bodyPr vert="horz" wrap="square" lIns="0" tIns="12665" rIns="0" bIns="0" rtlCol="0">
            <a:spAutoFit/>
          </a:bodyPr>
          <a:lstStyle/>
          <a:p>
            <a:pPr marL="248855" marR="5066" indent="-236825" algn="ctr">
              <a:spcBef>
                <a:spcPts val="100"/>
              </a:spcBef>
            </a:pPr>
            <a:r>
              <a:rPr lang="en-US" sz="2493" dirty="0">
                <a:solidFill>
                  <a:srgbClr val="333638"/>
                </a:solidFill>
                <a:latin typeface="Roboto" panose="02000000000000000000" pitchFamily="2" charset="0"/>
                <a:ea typeface="Roboto" panose="02000000000000000000" pitchFamily="2" charset="0"/>
              </a:rPr>
              <a:t> Anti-dullness night care, guaranteed glow effect for dull, asphyxiated and tired skin</a:t>
            </a:r>
          </a:p>
          <a:p>
            <a:pPr marL="248855" marR="5066" indent="-236825" algn="ctr">
              <a:spcBef>
                <a:spcPts val="100"/>
              </a:spcBef>
            </a:pPr>
            <a:endParaRPr lang="fr-FR" sz="2493" dirty="0">
              <a:solidFill>
                <a:srgbClr val="333638"/>
              </a:solidFill>
              <a:latin typeface="Roboto" panose="02000000000000000000" pitchFamily="2" charset="0"/>
              <a:ea typeface="Roboto" panose="02000000000000000000" pitchFamily="2" charset="0"/>
            </a:endParaRPr>
          </a:p>
        </p:txBody>
      </p:sp>
      <p:sp>
        <p:nvSpPr>
          <p:cNvPr id="7" name="Arc 21"/>
          <p:cNvSpPr/>
          <p:nvPr/>
        </p:nvSpPr>
        <p:spPr>
          <a:xfrm rot="9523306">
            <a:off x="921355" y="1279172"/>
            <a:ext cx="3629817" cy="5105470"/>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35">
              <a:defRPr/>
            </a:pPr>
            <a:endParaRPr lang="fr-FR">
              <a:solidFill>
                <a:prstClr val="black"/>
              </a:solidFill>
              <a:latin typeface="Roboto Light" panose="020B0604020202020204" charset="0"/>
              <a:ea typeface="Roboto Light" panose="020B0604020202020204" charset="0"/>
            </a:endParaRPr>
          </a:p>
        </p:txBody>
      </p:sp>
      <p:sp>
        <p:nvSpPr>
          <p:cNvPr id="8" name="ZoneTexte 7"/>
          <p:cNvSpPr txBox="1"/>
          <p:nvPr/>
        </p:nvSpPr>
        <p:spPr>
          <a:xfrm>
            <a:off x="1280858" y="2250308"/>
            <a:ext cx="5135814" cy="1077218"/>
          </a:xfrm>
          <a:prstGeom prst="rect">
            <a:avLst/>
          </a:prstGeom>
          <a:solidFill>
            <a:schemeClr val="bg1"/>
          </a:solidFill>
        </p:spPr>
        <p:txBody>
          <a:bodyPr wrap="square" rtlCol="0">
            <a:spAutoFit/>
          </a:bodyPr>
          <a:lstStyle>
            <a:defPPr>
              <a:defRPr lang="fr-FR"/>
            </a:defPPr>
            <a:lvl1pPr>
              <a:defRPr sz="1600">
                <a:latin typeface="Roboto" panose="02000000000000000000" pitchFamily="2" charset="0"/>
                <a:ea typeface="Roboto" panose="02000000000000000000" pitchFamily="2" charset="0"/>
              </a:defRPr>
            </a:lvl1pPr>
          </a:lstStyle>
          <a:p>
            <a:r>
              <a:rPr lang="fr-FR" dirty="0" err="1"/>
              <a:t>Detoxifies</a:t>
            </a:r>
            <a:endParaRPr lang="fr-FR" dirty="0"/>
          </a:p>
          <a:p>
            <a:r>
              <a:rPr lang="fr-FR" dirty="0" err="1"/>
              <a:t>Brightens</a:t>
            </a:r>
            <a:endParaRPr lang="fr-FR" dirty="0"/>
          </a:p>
          <a:p>
            <a:r>
              <a:rPr lang="en-US" dirty="0"/>
              <a:t>Tightens dilated pores </a:t>
            </a:r>
          </a:p>
          <a:p>
            <a:r>
              <a:rPr lang="en-US" dirty="0"/>
              <a:t>Erases the signs of fatigue</a:t>
            </a:r>
            <a:endParaRPr lang="fr-FR" dirty="0"/>
          </a:p>
        </p:txBody>
      </p:sp>
      <p:sp>
        <p:nvSpPr>
          <p:cNvPr id="9" name="Rectangle 8"/>
          <p:cNvSpPr/>
          <p:nvPr/>
        </p:nvSpPr>
        <p:spPr>
          <a:xfrm>
            <a:off x="4159807" y="5409441"/>
            <a:ext cx="3467155" cy="338554"/>
          </a:xfrm>
          <a:prstGeom prst="rect">
            <a:avLst/>
          </a:prstGeom>
          <a:solidFill>
            <a:schemeClr val="bg1"/>
          </a:solidFill>
        </p:spPr>
        <p:txBody>
          <a:bodyPr wrap="square" rtlCol="0">
            <a:spAutoFit/>
          </a:bodyPr>
          <a:lstStyle/>
          <a:p>
            <a:r>
              <a:rPr lang="fr-FR" sz="1600" dirty="0">
                <a:latin typeface="Roboto" panose="02000000000000000000" pitchFamily="2" charset="0"/>
                <a:ea typeface="Roboto" panose="02000000000000000000" pitchFamily="2" charset="0"/>
              </a:rPr>
              <a:t>Skin </a:t>
            </a:r>
            <a:r>
              <a:rPr lang="fr-FR" sz="1600" dirty="0" err="1">
                <a:latin typeface="Roboto" panose="02000000000000000000" pitchFamily="2" charset="0"/>
                <a:ea typeface="Roboto" panose="02000000000000000000" pitchFamily="2" charset="0"/>
              </a:rPr>
              <a:t>is</a:t>
            </a:r>
            <a:r>
              <a:rPr lang="fr-FR" sz="1600" dirty="0">
                <a:latin typeface="Roboto" panose="02000000000000000000" pitchFamily="2" charset="0"/>
                <a:ea typeface="Roboto" panose="02000000000000000000" pitchFamily="2" charset="0"/>
              </a:rPr>
              <a:t> </a:t>
            </a:r>
            <a:r>
              <a:rPr lang="fr-FR" sz="1600" dirty="0" err="1">
                <a:latin typeface="Roboto" panose="02000000000000000000" pitchFamily="2" charset="0"/>
                <a:ea typeface="Roboto" panose="02000000000000000000" pitchFamily="2" charset="0"/>
              </a:rPr>
              <a:t>revitalized</a:t>
            </a:r>
            <a:r>
              <a:rPr lang="fr-FR" sz="1600" dirty="0">
                <a:latin typeface="Roboto" panose="02000000000000000000" pitchFamily="2" charset="0"/>
                <a:ea typeface="Roboto" panose="02000000000000000000" pitchFamily="2" charset="0"/>
              </a:rPr>
              <a:t>: 94%* </a:t>
            </a:r>
          </a:p>
        </p:txBody>
      </p:sp>
      <p:sp>
        <p:nvSpPr>
          <p:cNvPr id="10" name="ZoneTexte 9"/>
          <p:cNvSpPr txBox="1"/>
          <p:nvPr/>
        </p:nvSpPr>
        <p:spPr>
          <a:xfrm>
            <a:off x="2122092" y="3730058"/>
            <a:ext cx="4037141" cy="738664"/>
          </a:xfrm>
          <a:prstGeom prst="rect">
            <a:avLst/>
          </a:prstGeom>
          <a:solidFill>
            <a:schemeClr val="bg1"/>
          </a:solidFill>
        </p:spPr>
        <p:txBody>
          <a:bodyPr wrap="square" rtlCol="0">
            <a:spAutoFit/>
          </a:bodyPr>
          <a:lstStyle>
            <a:defPPr>
              <a:defRPr lang="fr-FR"/>
            </a:defPPr>
            <a:lvl1pPr>
              <a:defRPr sz="1600">
                <a:latin typeface="Roboto" panose="02000000000000000000" pitchFamily="2" charset="0"/>
                <a:ea typeface="Roboto" panose="02000000000000000000" pitchFamily="2" charset="0"/>
              </a:defRPr>
            </a:lvl1pPr>
          </a:lstStyle>
          <a:p>
            <a:r>
              <a:rPr lang="fr-FR" dirty="0" err="1"/>
              <a:t>Dull</a:t>
            </a:r>
            <a:r>
              <a:rPr lang="fr-FR" dirty="0"/>
              <a:t> complexion,</a:t>
            </a:r>
          </a:p>
          <a:p>
            <a:r>
              <a:rPr lang="fr-FR" dirty="0" err="1"/>
              <a:t>Asphyxiated</a:t>
            </a:r>
            <a:r>
              <a:rPr lang="fr-FR" dirty="0"/>
              <a:t> &amp; </a:t>
            </a:r>
            <a:r>
              <a:rPr lang="fr-FR" dirty="0" err="1"/>
              <a:t>tired</a:t>
            </a:r>
            <a:r>
              <a:rPr lang="fr-FR" dirty="0"/>
              <a:t> skin </a:t>
            </a:r>
          </a:p>
          <a:p>
            <a:r>
              <a:rPr lang="fr-FR" dirty="0"/>
              <a:t>All </a:t>
            </a:r>
            <a:r>
              <a:rPr lang="fr-FR" dirty="0" err="1"/>
              <a:t>ages</a:t>
            </a:r>
            <a:endParaRPr lang="fr-FR" dirty="0"/>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697" y="2031749"/>
            <a:ext cx="1119554" cy="1418840"/>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1936" y="4723360"/>
            <a:ext cx="1198789" cy="1460970"/>
          </a:xfrm>
          <a:prstGeom prst="rect">
            <a:avLst/>
          </a:prstGeom>
        </p:spPr>
      </p:pic>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792" y="3760556"/>
            <a:ext cx="1152588" cy="1218306"/>
          </a:xfrm>
          <a:prstGeom prst="rect">
            <a:avLst/>
          </a:prstGeom>
        </p:spPr>
      </p:pic>
      <p:sp>
        <p:nvSpPr>
          <p:cNvPr id="14" name="ZoneTexte 13"/>
          <p:cNvSpPr txBox="1"/>
          <p:nvPr/>
        </p:nvSpPr>
        <p:spPr>
          <a:xfrm>
            <a:off x="1158921" y="4941403"/>
            <a:ext cx="1511240" cy="338554"/>
          </a:xfrm>
          <a:prstGeom prst="rect">
            <a:avLst/>
          </a:prstGeom>
          <a:noFill/>
        </p:spPr>
        <p:txBody>
          <a:bodyPr wrap="square" rtlCol="0">
            <a:spAutoFit/>
          </a:bodyPr>
          <a:lstStyle/>
          <a:p>
            <a:r>
              <a:rPr lang="fr-FR" sz="1600" b="1" dirty="0">
                <a:solidFill>
                  <a:srgbClr val="CAC4DB"/>
                </a:solidFill>
                <a:latin typeface="Calibri Light" panose="020F0302020204030204" pitchFamily="34" charset="0"/>
                <a:ea typeface="Roboto" panose="02000000000000000000" pitchFamily="2" charset="0"/>
                <a:cs typeface="Calibri Light" panose="020F0302020204030204" pitchFamily="34" charset="0"/>
              </a:rPr>
              <a:t>Cible </a:t>
            </a:r>
          </a:p>
        </p:txBody>
      </p:sp>
      <p:pic>
        <p:nvPicPr>
          <p:cNvPr id="15" name="Imag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871251" flipV="1">
            <a:off x="6292350" y="2688636"/>
            <a:ext cx="5202189" cy="4215673"/>
          </a:xfrm>
          <a:prstGeom prst="rect">
            <a:avLst/>
          </a:prstGeom>
        </p:spPr>
      </p:pic>
      <p:pic>
        <p:nvPicPr>
          <p:cNvPr id="17" name="Imag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5678" y="1398894"/>
            <a:ext cx="3399251" cy="5098876"/>
          </a:xfrm>
          <a:prstGeom prst="rect">
            <a:avLst/>
          </a:prstGeom>
        </p:spPr>
      </p:pic>
      <p:pic>
        <p:nvPicPr>
          <p:cNvPr id="18" name="Imag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00726" y="1781266"/>
            <a:ext cx="3427568" cy="5141352"/>
          </a:xfrm>
          <a:prstGeom prst="rect">
            <a:avLst/>
          </a:prstGeom>
        </p:spPr>
      </p:pic>
      <p:sp>
        <p:nvSpPr>
          <p:cNvPr id="19" name="Rectangle 18"/>
          <p:cNvSpPr/>
          <p:nvPr/>
        </p:nvSpPr>
        <p:spPr>
          <a:xfrm>
            <a:off x="68031" y="6229370"/>
            <a:ext cx="5647621" cy="430887"/>
          </a:xfrm>
          <a:prstGeom prst="rect">
            <a:avLst/>
          </a:prstGeom>
        </p:spPr>
        <p:txBody>
          <a:bodyPr wrap="square">
            <a:spAutoFit/>
          </a:bodyPr>
          <a:lstStyle/>
          <a:p>
            <a:r>
              <a:rPr lang="fr-FR" sz="1100" dirty="0"/>
              <a:t>* Usage test, application on face &amp; neck for 4 </a:t>
            </a:r>
            <a:r>
              <a:rPr lang="fr-FR" sz="1100" dirty="0" err="1"/>
              <a:t>consecutive</a:t>
            </a:r>
            <a:r>
              <a:rPr lang="fr-FR" sz="1100" dirty="0"/>
              <a:t> </a:t>
            </a:r>
            <a:r>
              <a:rPr lang="fr-FR" sz="1100" dirty="0" err="1"/>
              <a:t>weeks</a:t>
            </a:r>
            <a:r>
              <a:rPr lang="fr-FR" sz="1100" dirty="0"/>
              <a:t> by 18 </a:t>
            </a:r>
            <a:r>
              <a:rPr lang="fr-FR" sz="1100" dirty="0" err="1"/>
              <a:t>women</a:t>
            </a:r>
            <a:r>
              <a:rPr lang="fr-FR" sz="1100" dirty="0"/>
              <a:t> </a:t>
            </a:r>
            <a:r>
              <a:rPr lang="fr-FR" sz="1100" dirty="0" err="1"/>
              <a:t>aged</a:t>
            </a:r>
            <a:r>
              <a:rPr lang="fr-FR" sz="1100" dirty="0"/>
              <a:t> 26 to 32 </a:t>
            </a:r>
            <a:r>
              <a:rPr lang="fr-FR" sz="1100" dirty="0" err="1"/>
              <a:t>yrs</a:t>
            </a:r>
            <a:r>
              <a:rPr lang="fr-FR" sz="1100" dirty="0"/>
              <a:t> </a:t>
            </a:r>
            <a:r>
              <a:rPr lang="fr-FR" sz="1100" dirty="0" err="1"/>
              <a:t>with</a:t>
            </a:r>
            <a:r>
              <a:rPr lang="fr-FR" sz="1100" dirty="0"/>
              <a:t>  </a:t>
            </a:r>
            <a:r>
              <a:rPr lang="fr-FR" sz="1100" dirty="0" err="1"/>
              <a:t>dull</a:t>
            </a:r>
            <a:r>
              <a:rPr lang="fr-FR" sz="1100" dirty="0"/>
              <a:t>, fragile skin  &amp; </a:t>
            </a:r>
            <a:r>
              <a:rPr lang="fr-FR" sz="1100" dirty="0" err="1"/>
              <a:t>uneven</a:t>
            </a:r>
            <a:r>
              <a:rPr lang="fr-FR" sz="1100" dirty="0"/>
              <a:t> complexion</a:t>
            </a:r>
            <a:endParaRPr lang="fr-FR" sz="1100" dirty="0">
              <a:solidFill>
                <a:prstClr val="black"/>
              </a:solidFill>
            </a:endParaRPr>
          </a:p>
        </p:txBody>
      </p:sp>
      <p:sp>
        <p:nvSpPr>
          <p:cNvPr id="16" name="ZoneTexte 15">
            <a:extLst>
              <a:ext uri="{FF2B5EF4-FFF2-40B4-BE49-F238E27FC236}">
                <a16:creationId xmlns:a16="http://schemas.microsoft.com/office/drawing/2014/main" id="{EA14134C-DB9C-4090-9A73-6269E91EFB6B}"/>
              </a:ext>
            </a:extLst>
          </p:cNvPr>
          <p:cNvSpPr txBox="1"/>
          <p:nvPr/>
        </p:nvSpPr>
        <p:spPr>
          <a:xfrm>
            <a:off x="11286451" y="5758634"/>
            <a:ext cx="369332" cy="680695"/>
          </a:xfrm>
          <a:prstGeom prst="rect">
            <a:avLst/>
          </a:prstGeom>
          <a:noFill/>
          <a:effectLst>
            <a:softEdge rad="63500"/>
          </a:effectLst>
        </p:spPr>
        <p:txBody>
          <a:bodyPr vert="vert270" wrap="square" rtlCol="0">
            <a:spAutoFit/>
          </a:bodyPr>
          <a:lstStyle>
            <a:defPPr>
              <a:defRPr lang="fr-FR"/>
            </a:defPPr>
            <a:lvl1pPr>
              <a:defRPr sz="1200">
                <a:latin typeface="Roboto" panose="02000000000000000000" pitchFamily="2" charset="0"/>
                <a:ea typeface="Roboto" panose="02000000000000000000" pitchFamily="2" charset="0"/>
              </a:defRPr>
            </a:lvl1pPr>
          </a:lstStyle>
          <a:p>
            <a:r>
              <a:rPr lang="fr-FR" dirty="0"/>
              <a:t>50 ml </a:t>
            </a:r>
          </a:p>
        </p:txBody>
      </p:sp>
      <p:sp>
        <p:nvSpPr>
          <p:cNvPr id="20" name="ZoneTexte 19">
            <a:extLst>
              <a:ext uri="{FF2B5EF4-FFF2-40B4-BE49-F238E27FC236}">
                <a16:creationId xmlns:a16="http://schemas.microsoft.com/office/drawing/2014/main" id="{129452B7-10A4-41B3-A87C-BE41A72A86D1}"/>
              </a:ext>
            </a:extLst>
          </p:cNvPr>
          <p:cNvSpPr txBox="1"/>
          <p:nvPr/>
        </p:nvSpPr>
        <p:spPr>
          <a:xfrm>
            <a:off x="9000726" y="6466625"/>
            <a:ext cx="3191273" cy="307777"/>
          </a:xfrm>
          <a:prstGeom prst="rect">
            <a:avLst/>
          </a:prstGeom>
          <a:noFill/>
        </p:spPr>
        <p:txBody>
          <a:bodyPr wrap="square" rtlCol="0">
            <a:spAutoFit/>
          </a:bodyPr>
          <a:lstStyle>
            <a:defPPr>
              <a:defRPr lang="fr-FR"/>
            </a:defPPr>
            <a:lvl1pPr algn="ctr">
              <a:defRPr sz="1400">
                <a:latin typeface="Roboto" panose="02000000000000000000" pitchFamily="2" charset="0"/>
                <a:ea typeface="Roboto" panose="02000000000000000000" pitchFamily="2" charset="0"/>
              </a:defRPr>
            </a:lvl1pPr>
          </a:lstStyle>
          <a:p>
            <a:r>
              <a:rPr lang="fr-FR" dirty="0"/>
              <a:t>Night</a:t>
            </a:r>
          </a:p>
        </p:txBody>
      </p:sp>
    </p:spTree>
    <p:extLst>
      <p:ext uri="{BB962C8B-B14F-4D97-AF65-F5344CB8AC3E}">
        <p14:creationId xmlns:p14="http://schemas.microsoft.com/office/powerpoint/2010/main" val="185432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4"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p:cNvSpPr txBox="1">
            <a:spLocks/>
          </p:cNvSpPr>
          <p:nvPr/>
        </p:nvSpPr>
        <p:spPr>
          <a:xfrm>
            <a:off x="859742" y="220242"/>
            <a:ext cx="10515186" cy="941071"/>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nSpc>
                <a:spcPct val="90000"/>
              </a:lnSpc>
              <a:spcBef>
                <a:spcPts val="500"/>
              </a:spcBef>
              <a:buFont typeface="Arial" panose="020B0604020202020204" pitchFamily="34" charset="0"/>
              <a:buChar char="•"/>
              <a:defRPr sz="2400">
                <a:latin typeface="Sofia Pro Regular" panose="00000500000000000000" pitchFamily="50" charset="0"/>
              </a:defRPr>
            </a:lvl2pPr>
            <a:lvl3pPr marL="1143000" indent="-228600">
              <a:lnSpc>
                <a:spcPct val="90000"/>
              </a:lnSpc>
              <a:spcBef>
                <a:spcPts val="500"/>
              </a:spcBef>
              <a:buFont typeface="Arial" panose="020B0604020202020204" pitchFamily="34" charset="0"/>
              <a:buChar char="•"/>
              <a:defRPr sz="2000">
                <a:latin typeface="Sofia Pro Regular" panose="00000500000000000000" pitchFamily="50" charset="0"/>
              </a:defRPr>
            </a:lvl3pPr>
            <a:lvl4pPr marL="1600200" indent="-228600">
              <a:lnSpc>
                <a:spcPct val="90000"/>
              </a:lnSpc>
              <a:spcBef>
                <a:spcPts val="500"/>
              </a:spcBef>
              <a:buFont typeface="Arial" panose="020B0604020202020204" pitchFamily="34" charset="0"/>
              <a:buChar char="•"/>
              <a:defRPr>
                <a:latin typeface="Sofia Pro Regular" panose="00000500000000000000" pitchFamily="50" charset="0"/>
              </a:defRPr>
            </a:lvl4pPr>
            <a:lvl5pPr marL="2057400" indent="-228600">
              <a:lnSpc>
                <a:spcPct val="90000"/>
              </a:lnSpc>
              <a:spcBef>
                <a:spcPts val="500"/>
              </a:spcBef>
              <a:buFont typeface="Arial" panose="020B0604020202020204" pitchFamily="34" charset="0"/>
              <a:buChar char="•"/>
              <a:defRPr>
                <a:latin typeface="Sofia Pro Regular" panose="00000500000000000000" pitchFamily="50"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PHYTO 58 PS/PNG</a:t>
            </a:r>
          </a:p>
        </p:txBody>
      </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749430" flipV="1">
            <a:off x="165389" y="393933"/>
            <a:ext cx="1352776" cy="1096243"/>
          </a:xfrm>
          <a:prstGeom prst="rect">
            <a:avLst/>
          </a:prstGeom>
        </p:spPr>
      </p:pic>
      <p:pic>
        <p:nvPicPr>
          <p:cNvPr id="17" name="Image 16"/>
          <p:cNvPicPr>
            <a:picLocks noChangeAspect="1"/>
          </p:cNvPicPr>
          <p:nvPr/>
        </p:nvPicPr>
        <p:blipFill rotWithShape="1">
          <a:blip r:embed="rId4" cstate="print">
            <a:extLst>
              <a:ext uri="{28A0092B-C50C-407E-A947-70E740481C1C}">
                <a14:useLocalDpi xmlns:a14="http://schemas.microsoft.com/office/drawing/2010/main" val="0"/>
              </a:ext>
            </a:extLst>
          </a:blip>
          <a:srcRect l="25950" t="21168" r="22458" b="5845"/>
          <a:stretch/>
        </p:blipFill>
        <p:spPr>
          <a:xfrm>
            <a:off x="3689959" y="1003339"/>
            <a:ext cx="1756006" cy="3726199"/>
          </a:xfrm>
          <a:prstGeom prst="rect">
            <a:avLst/>
          </a:prstGeom>
        </p:spPr>
      </p:pic>
      <p:pic>
        <p:nvPicPr>
          <p:cNvPr id="18" name="Image 17"/>
          <p:cNvPicPr>
            <a:picLocks noChangeAspect="1"/>
          </p:cNvPicPr>
          <p:nvPr/>
        </p:nvPicPr>
        <p:blipFill rotWithShape="1">
          <a:blip r:embed="rId5" cstate="print">
            <a:extLst>
              <a:ext uri="{28A0092B-C50C-407E-A947-70E740481C1C}">
                <a14:useLocalDpi xmlns:a14="http://schemas.microsoft.com/office/drawing/2010/main" val="0"/>
              </a:ext>
            </a:extLst>
          </a:blip>
          <a:srcRect l="21298" t="19577" r="25826" b="6902"/>
          <a:stretch/>
        </p:blipFill>
        <p:spPr>
          <a:xfrm>
            <a:off x="2328133" y="1372671"/>
            <a:ext cx="1841051" cy="3839839"/>
          </a:xfrm>
          <a:prstGeom prst="rect">
            <a:avLst/>
          </a:prstGeom>
        </p:spPr>
      </p:pic>
      <p:sp>
        <p:nvSpPr>
          <p:cNvPr id="19" name="Rectangle 18"/>
          <p:cNvSpPr/>
          <p:nvPr/>
        </p:nvSpPr>
        <p:spPr>
          <a:xfrm>
            <a:off x="-288332" y="1508677"/>
            <a:ext cx="3328152" cy="830997"/>
          </a:xfrm>
          <a:prstGeom prst="rect">
            <a:avLst/>
          </a:prstGeom>
        </p:spPr>
        <p:txBody>
          <a:bodyPr wrap="square">
            <a:spAutoFit/>
          </a:bodyPr>
          <a:lstStyle/>
          <a:p>
            <a:pPr algn="ctr">
              <a:defRPr/>
            </a:pPr>
            <a:r>
              <a:rPr lang="fr-FR" sz="1200" dirty="0">
                <a:solidFill>
                  <a:prstClr val="black"/>
                </a:solidFill>
                <a:latin typeface="Roboto" panose="02000000000000000000" pitchFamily="2" charset="0"/>
                <a:ea typeface="Roboto" panose="02000000000000000000" pitchFamily="2" charset="0"/>
              </a:rPr>
              <a:t>Rosemary &amp; Quintessence </a:t>
            </a:r>
          </a:p>
          <a:p>
            <a:pPr algn="ctr">
              <a:defRPr/>
            </a:pPr>
            <a:r>
              <a:rPr lang="fr-FR" sz="1200" b="1" dirty="0" err="1">
                <a:solidFill>
                  <a:prstClr val="black"/>
                </a:solidFill>
                <a:latin typeface="Roboto" panose="02000000000000000000" pitchFamily="2" charset="0"/>
                <a:ea typeface="Roboto" panose="02000000000000000000" pitchFamily="2" charset="0"/>
              </a:rPr>
              <a:t>Revitalizing</a:t>
            </a:r>
            <a:r>
              <a:rPr lang="fr-FR" sz="1200" b="1" dirty="0">
                <a:solidFill>
                  <a:prstClr val="black"/>
                </a:solidFill>
                <a:latin typeface="Roboto" panose="02000000000000000000" pitchFamily="2" charset="0"/>
                <a:ea typeface="Roboto" panose="02000000000000000000" pitchFamily="2" charset="0"/>
              </a:rPr>
              <a:t>, </a:t>
            </a:r>
            <a:r>
              <a:rPr lang="fr-FR" sz="1200" b="1" dirty="0" err="1">
                <a:solidFill>
                  <a:prstClr val="black"/>
                </a:solidFill>
                <a:latin typeface="Roboto" panose="02000000000000000000" pitchFamily="2" charset="0"/>
                <a:ea typeface="Roboto" panose="02000000000000000000" pitchFamily="2" charset="0"/>
              </a:rPr>
              <a:t>energizing</a:t>
            </a:r>
            <a:r>
              <a:rPr lang="fr-FR" sz="1200" b="1" dirty="0">
                <a:solidFill>
                  <a:prstClr val="black"/>
                </a:solidFill>
                <a:latin typeface="Roboto" panose="02000000000000000000" pitchFamily="2" charset="0"/>
                <a:ea typeface="Roboto" panose="02000000000000000000" pitchFamily="2" charset="0"/>
              </a:rPr>
              <a:t>, </a:t>
            </a:r>
          </a:p>
          <a:p>
            <a:pPr algn="ctr">
              <a:defRPr/>
            </a:pPr>
            <a:r>
              <a:rPr lang="fr-FR" sz="1200" b="1" dirty="0" err="1">
                <a:solidFill>
                  <a:prstClr val="black"/>
                </a:solidFill>
                <a:latin typeface="Roboto" panose="02000000000000000000" pitchFamily="2" charset="0"/>
                <a:ea typeface="Roboto" panose="02000000000000000000" pitchFamily="2" charset="0"/>
              </a:rPr>
              <a:t>detoxifying</a:t>
            </a:r>
            <a:r>
              <a:rPr lang="fr-FR" sz="1200" b="1" dirty="0">
                <a:solidFill>
                  <a:prstClr val="black"/>
                </a:solidFill>
                <a:latin typeface="Roboto" panose="02000000000000000000" pitchFamily="2" charset="0"/>
                <a:ea typeface="Roboto" panose="02000000000000000000" pitchFamily="2" charset="0"/>
              </a:rPr>
              <a:t> </a:t>
            </a:r>
          </a:p>
          <a:p>
            <a:pPr lvl="0">
              <a:defRPr/>
            </a:pPr>
            <a:endParaRPr lang="fr-FR" sz="1200" dirty="0">
              <a:solidFill>
                <a:prstClr val="black"/>
              </a:solidFill>
              <a:latin typeface="Roboto" panose="02000000000000000000" pitchFamily="2" charset="0"/>
              <a:ea typeface="Roboto" panose="02000000000000000000" pitchFamily="2" charset="0"/>
            </a:endParaRPr>
          </a:p>
        </p:txBody>
      </p:sp>
      <p:pic>
        <p:nvPicPr>
          <p:cNvPr id="4" name="Imag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0168" y="383037"/>
            <a:ext cx="945562" cy="1002573"/>
          </a:xfrm>
          <a:prstGeom prst="rect">
            <a:avLst/>
          </a:prstGeom>
        </p:spPr>
      </p:pic>
      <p:pic>
        <p:nvPicPr>
          <p:cNvPr id="20" name="Imag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2108" y="2832428"/>
            <a:ext cx="682264" cy="936037"/>
          </a:xfrm>
          <a:prstGeom prst="rect">
            <a:avLst/>
          </a:prstGeom>
        </p:spPr>
      </p:pic>
      <p:pic>
        <p:nvPicPr>
          <p:cNvPr id="21" name="Imag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2659" y="4820351"/>
            <a:ext cx="751081" cy="1030451"/>
          </a:xfrm>
          <a:prstGeom prst="rect">
            <a:avLst/>
          </a:prstGeom>
        </p:spPr>
      </p:pic>
      <p:pic>
        <p:nvPicPr>
          <p:cNvPr id="22" name="Imag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92341" y="4781148"/>
            <a:ext cx="709850" cy="974707"/>
          </a:xfrm>
          <a:prstGeom prst="rect">
            <a:avLst/>
          </a:prstGeom>
        </p:spPr>
      </p:pic>
      <p:sp>
        <p:nvSpPr>
          <p:cNvPr id="23" name="Rectangle 22"/>
          <p:cNvSpPr/>
          <p:nvPr/>
        </p:nvSpPr>
        <p:spPr>
          <a:xfrm>
            <a:off x="-328401" y="3973484"/>
            <a:ext cx="3328152" cy="461665"/>
          </a:xfrm>
          <a:prstGeom prst="rect">
            <a:avLst/>
          </a:prstGeom>
        </p:spPr>
        <p:txBody>
          <a:bodyPr wrap="square">
            <a:spAutoFit/>
          </a:bodyPr>
          <a:lstStyle/>
          <a:p>
            <a:pPr algn="ctr">
              <a:defRPr/>
            </a:pPr>
            <a:r>
              <a:rPr lang="fr-FR" sz="1200" dirty="0" err="1">
                <a:solidFill>
                  <a:prstClr val="black"/>
                </a:solidFill>
                <a:latin typeface="Roboto" panose="02000000000000000000" pitchFamily="2" charset="0"/>
                <a:ea typeface="Roboto" panose="02000000000000000000" pitchFamily="2" charset="0"/>
              </a:rPr>
              <a:t>Vitamin</a:t>
            </a:r>
            <a:r>
              <a:rPr lang="fr-FR" sz="1200" dirty="0">
                <a:solidFill>
                  <a:prstClr val="black"/>
                </a:solidFill>
                <a:latin typeface="Roboto" panose="02000000000000000000" pitchFamily="2" charset="0"/>
                <a:ea typeface="Roboto" panose="02000000000000000000" pitchFamily="2" charset="0"/>
              </a:rPr>
              <a:t> F</a:t>
            </a:r>
          </a:p>
          <a:p>
            <a:pPr algn="ctr">
              <a:defRPr/>
            </a:pPr>
            <a:r>
              <a:rPr lang="fr-FR" sz="1200" b="1" dirty="0">
                <a:solidFill>
                  <a:prstClr val="black"/>
                </a:solidFill>
                <a:latin typeface="Roboto" panose="02000000000000000000" pitchFamily="2" charset="0"/>
                <a:ea typeface="Roboto" panose="02000000000000000000" pitchFamily="2" charset="0"/>
              </a:rPr>
              <a:t>Anti -</a:t>
            </a:r>
            <a:r>
              <a:rPr lang="fr-FR" sz="1200" b="1" dirty="0" err="1">
                <a:solidFill>
                  <a:prstClr val="black"/>
                </a:solidFill>
                <a:latin typeface="Roboto" panose="02000000000000000000" pitchFamily="2" charset="0"/>
                <a:ea typeface="Roboto" panose="02000000000000000000" pitchFamily="2" charset="0"/>
              </a:rPr>
              <a:t>dehydrating</a:t>
            </a:r>
            <a:endParaRPr lang="fr-FR" sz="1200" b="1" dirty="0">
              <a:solidFill>
                <a:prstClr val="black"/>
              </a:solidFill>
              <a:latin typeface="Roboto" panose="02000000000000000000" pitchFamily="2" charset="0"/>
              <a:ea typeface="Roboto" panose="02000000000000000000" pitchFamily="2" charset="0"/>
            </a:endParaRPr>
          </a:p>
        </p:txBody>
      </p:sp>
      <p:sp>
        <p:nvSpPr>
          <p:cNvPr id="25" name="Rectangle 24"/>
          <p:cNvSpPr/>
          <p:nvPr/>
        </p:nvSpPr>
        <p:spPr>
          <a:xfrm>
            <a:off x="713470" y="6093773"/>
            <a:ext cx="3328152" cy="646331"/>
          </a:xfrm>
          <a:prstGeom prst="rect">
            <a:avLst/>
          </a:prstGeom>
        </p:spPr>
        <p:txBody>
          <a:bodyPr wrap="square">
            <a:spAutoFit/>
          </a:bodyPr>
          <a:lstStyle/>
          <a:p>
            <a:pPr algn="ctr">
              <a:defRPr/>
            </a:pPr>
            <a:r>
              <a:rPr lang="fr-FR" sz="1200" dirty="0" err="1">
                <a:solidFill>
                  <a:prstClr val="black"/>
                </a:solidFill>
                <a:latin typeface="Roboto" panose="02000000000000000000" pitchFamily="2" charset="0"/>
                <a:ea typeface="Roboto" panose="02000000000000000000" pitchFamily="2" charset="0"/>
              </a:rPr>
              <a:t>Vitamin</a:t>
            </a:r>
            <a:r>
              <a:rPr lang="fr-FR" sz="1200" dirty="0">
                <a:solidFill>
                  <a:prstClr val="black"/>
                </a:solidFill>
                <a:latin typeface="Roboto" panose="02000000000000000000" pitchFamily="2" charset="0"/>
                <a:ea typeface="Roboto" panose="02000000000000000000" pitchFamily="2" charset="0"/>
              </a:rPr>
              <a:t> E</a:t>
            </a:r>
          </a:p>
          <a:p>
            <a:pPr algn="ctr">
              <a:defRPr/>
            </a:pPr>
            <a:r>
              <a:rPr lang="fr-FR" sz="1200" b="1" dirty="0" err="1">
                <a:solidFill>
                  <a:prstClr val="black"/>
                </a:solidFill>
                <a:latin typeface="Roboto" panose="02000000000000000000" pitchFamily="2" charset="0"/>
                <a:ea typeface="Roboto" panose="02000000000000000000" pitchFamily="2" charset="0"/>
              </a:rPr>
              <a:t>Antioxidant</a:t>
            </a:r>
            <a:r>
              <a:rPr lang="fr-FR" sz="1200" b="1" dirty="0">
                <a:solidFill>
                  <a:prstClr val="black"/>
                </a:solidFill>
                <a:latin typeface="Roboto" panose="02000000000000000000" pitchFamily="2" charset="0"/>
                <a:ea typeface="Roboto" panose="02000000000000000000" pitchFamily="2" charset="0"/>
              </a:rPr>
              <a:t> </a:t>
            </a:r>
          </a:p>
          <a:p>
            <a:pPr lvl="0">
              <a:defRPr/>
            </a:pPr>
            <a:endParaRPr lang="fr-FR" sz="1200" dirty="0">
              <a:solidFill>
                <a:prstClr val="black"/>
              </a:solidFill>
              <a:latin typeface="Roboto" panose="02000000000000000000" pitchFamily="2" charset="0"/>
              <a:ea typeface="Roboto" panose="02000000000000000000" pitchFamily="2" charset="0"/>
            </a:endParaRPr>
          </a:p>
        </p:txBody>
      </p:sp>
      <p:sp>
        <p:nvSpPr>
          <p:cNvPr id="26" name="Rectangle 25"/>
          <p:cNvSpPr/>
          <p:nvPr/>
        </p:nvSpPr>
        <p:spPr>
          <a:xfrm>
            <a:off x="3660207" y="6043147"/>
            <a:ext cx="1978466" cy="646331"/>
          </a:xfrm>
          <a:prstGeom prst="rect">
            <a:avLst/>
          </a:prstGeom>
        </p:spPr>
        <p:txBody>
          <a:bodyPr wrap="square">
            <a:spAutoFit/>
          </a:bodyPr>
          <a:lstStyle/>
          <a:p>
            <a:pPr algn="ctr">
              <a:defRPr/>
            </a:pPr>
            <a:r>
              <a:rPr lang="fr-FR" sz="1200" dirty="0" err="1">
                <a:solidFill>
                  <a:prstClr val="black"/>
                </a:solidFill>
                <a:latin typeface="Roboto" panose="02000000000000000000" pitchFamily="2" charset="0"/>
                <a:ea typeface="Roboto" panose="02000000000000000000" pitchFamily="2" charset="0"/>
              </a:rPr>
              <a:t>Vitamin</a:t>
            </a:r>
            <a:r>
              <a:rPr lang="fr-FR" sz="1200" dirty="0">
                <a:solidFill>
                  <a:prstClr val="black"/>
                </a:solidFill>
                <a:latin typeface="Roboto" panose="02000000000000000000" pitchFamily="2" charset="0"/>
                <a:ea typeface="Roboto" panose="02000000000000000000" pitchFamily="2" charset="0"/>
              </a:rPr>
              <a:t> A </a:t>
            </a:r>
          </a:p>
          <a:p>
            <a:pPr algn="ctr">
              <a:defRPr/>
            </a:pPr>
            <a:r>
              <a:rPr lang="fr-FR" sz="1200" b="1" dirty="0" err="1">
                <a:solidFill>
                  <a:prstClr val="black"/>
                </a:solidFill>
                <a:latin typeface="Roboto" panose="02000000000000000000" pitchFamily="2" charset="0"/>
                <a:ea typeface="Roboto" panose="02000000000000000000" pitchFamily="2" charset="0"/>
              </a:rPr>
              <a:t>Regenerating</a:t>
            </a:r>
            <a:endParaRPr lang="fr-FR" sz="1200" b="1" dirty="0">
              <a:solidFill>
                <a:prstClr val="black"/>
              </a:solidFill>
              <a:latin typeface="Roboto" panose="02000000000000000000" pitchFamily="2" charset="0"/>
              <a:ea typeface="Roboto" panose="02000000000000000000" pitchFamily="2" charset="0"/>
            </a:endParaRPr>
          </a:p>
          <a:p>
            <a:pPr lvl="0">
              <a:defRPr/>
            </a:pPr>
            <a:endParaRPr lang="fr-FR" sz="1200" dirty="0">
              <a:solidFill>
                <a:prstClr val="black"/>
              </a:solidFill>
              <a:latin typeface="Roboto" panose="02000000000000000000" pitchFamily="2" charset="0"/>
              <a:ea typeface="Roboto" panose="02000000000000000000" pitchFamily="2" charset="0"/>
            </a:endParaRPr>
          </a:p>
        </p:txBody>
      </p:sp>
      <p:pic>
        <p:nvPicPr>
          <p:cNvPr id="27" name="Imag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7294597">
            <a:off x="6679235" y="4377997"/>
            <a:ext cx="935509" cy="968306"/>
          </a:xfrm>
          <a:prstGeom prst="rect">
            <a:avLst/>
          </a:prstGeom>
        </p:spPr>
      </p:pic>
      <p:sp>
        <p:nvSpPr>
          <p:cNvPr id="28" name="Rectangle 27"/>
          <p:cNvSpPr/>
          <p:nvPr/>
        </p:nvSpPr>
        <p:spPr>
          <a:xfrm>
            <a:off x="5415242" y="5455490"/>
            <a:ext cx="3328152" cy="830997"/>
          </a:xfrm>
          <a:prstGeom prst="rect">
            <a:avLst/>
          </a:prstGeom>
        </p:spPr>
        <p:txBody>
          <a:bodyPr wrap="square">
            <a:spAutoFit/>
          </a:bodyPr>
          <a:lstStyle/>
          <a:p>
            <a:pPr algn="ctr">
              <a:defRPr/>
            </a:pPr>
            <a:r>
              <a:rPr lang="fr-FR" sz="1200" dirty="0" err="1">
                <a:solidFill>
                  <a:prstClr val="black"/>
                </a:solidFill>
                <a:latin typeface="Roboto" panose="02000000000000000000" pitchFamily="2" charset="0"/>
                <a:ea typeface="Roboto" panose="02000000000000000000" pitchFamily="2" charset="0"/>
              </a:rPr>
              <a:t>Organic</a:t>
            </a:r>
            <a:r>
              <a:rPr lang="fr-FR" sz="1200" dirty="0">
                <a:solidFill>
                  <a:prstClr val="black"/>
                </a:solidFill>
                <a:latin typeface="Roboto" panose="02000000000000000000" pitchFamily="2" charset="0"/>
                <a:ea typeface="Roboto" panose="02000000000000000000" pitchFamily="2" charset="0"/>
              </a:rPr>
              <a:t> Sweet </a:t>
            </a:r>
            <a:r>
              <a:rPr lang="fr-FR" sz="1200" dirty="0" err="1">
                <a:solidFill>
                  <a:prstClr val="black"/>
                </a:solidFill>
                <a:latin typeface="Roboto" panose="02000000000000000000" pitchFamily="2" charset="0"/>
                <a:ea typeface="Roboto" panose="02000000000000000000" pitchFamily="2" charset="0"/>
              </a:rPr>
              <a:t>almond</a:t>
            </a:r>
            <a:r>
              <a:rPr lang="fr-FR" sz="1200" dirty="0">
                <a:solidFill>
                  <a:prstClr val="black"/>
                </a:solidFill>
                <a:latin typeface="Roboto" panose="02000000000000000000" pitchFamily="2" charset="0"/>
                <a:ea typeface="Roboto" panose="02000000000000000000" pitchFamily="2" charset="0"/>
              </a:rPr>
              <a:t> </a:t>
            </a:r>
            <a:r>
              <a:rPr lang="fr-FR" sz="1200" dirty="0" err="1">
                <a:solidFill>
                  <a:prstClr val="black"/>
                </a:solidFill>
                <a:latin typeface="Roboto" panose="02000000000000000000" pitchFamily="2" charset="0"/>
                <a:ea typeface="Roboto" panose="02000000000000000000" pitchFamily="2" charset="0"/>
              </a:rPr>
              <a:t>oil</a:t>
            </a:r>
            <a:endParaRPr lang="fr-FR" sz="1200" dirty="0">
              <a:solidFill>
                <a:prstClr val="black"/>
              </a:solidFill>
              <a:latin typeface="Roboto" panose="02000000000000000000" pitchFamily="2" charset="0"/>
              <a:ea typeface="Roboto" panose="02000000000000000000" pitchFamily="2" charset="0"/>
            </a:endParaRPr>
          </a:p>
          <a:p>
            <a:pPr algn="ctr">
              <a:defRPr/>
            </a:pPr>
            <a:r>
              <a:rPr lang="fr-FR" sz="1200" b="1" dirty="0" err="1">
                <a:solidFill>
                  <a:prstClr val="black"/>
                </a:solidFill>
                <a:latin typeface="Roboto" panose="02000000000000000000" pitchFamily="2" charset="0"/>
                <a:ea typeface="Roboto" panose="02000000000000000000" pitchFamily="2" charset="0"/>
              </a:rPr>
              <a:t>Nourishing</a:t>
            </a:r>
            <a:r>
              <a:rPr lang="fr-FR" sz="1200" b="1" dirty="0">
                <a:solidFill>
                  <a:prstClr val="black"/>
                </a:solidFill>
                <a:latin typeface="Roboto" panose="02000000000000000000" pitchFamily="2" charset="0"/>
                <a:ea typeface="Roboto" panose="02000000000000000000" pitchFamily="2" charset="0"/>
              </a:rPr>
              <a:t> </a:t>
            </a:r>
            <a:r>
              <a:rPr lang="fr-FR" sz="1200" b="1" dirty="0" err="1">
                <a:solidFill>
                  <a:prstClr val="black"/>
                </a:solidFill>
                <a:latin typeface="Roboto" panose="02000000000000000000" pitchFamily="2" charset="0"/>
                <a:ea typeface="Roboto" panose="02000000000000000000" pitchFamily="2" charset="0"/>
              </a:rPr>
              <a:t>Soothing</a:t>
            </a:r>
            <a:endParaRPr lang="fr-FR" sz="1200" b="1" dirty="0">
              <a:solidFill>
                <a:prstClr val="black"/>
              </a:solidFill>
              <a:latin typeface="Roboto" panose="02000000000000000000" pitchFamily="2" charset="0"/>
              <a:ea typeface="Roboto" panose="02000000000000000000" pitchFamily="2" charset="0"/>
            </a:endParaRPr>
          </a:p>
          <a:p>
            <a:pPr algn="ctr">
              <a:defRPr/>
            </a:pPr>
            <a:r>
              <a:rPr lang="fr-FR" sz="1200" b="1" dirty="0" err="1">
                <a:solidFill>
                  <a:prstClr val="black"/>
                </a:solidFill>
                <a:latin typeface="Roboto" panose="02000000000000000000" pitchFamily="2" charset="0"/>
                <a:ea typeface="Roboto" panose="02000000000000000000" pitchFamily="2" charset="0"/>
              </a:rPr>
              <a:t>Repairing</a:t>
            </a:r>
            <a:r>
              <a:rPr lang="fr-FR" sz="1200" b="1" dirty="0">
                <a:solidFill>
                  <a:prstClr val="black"/>
                </a:solidFill>
                <a:latin typeface="Roboto" panose="02000000000000000000" pitchFamily="2" charset="0"/>
                <a:ea typeface="Roboto" panose="02000000000000000000" pitchFamily="2" charset="0"/>
              </a:rPr>
              <a:t> </a:t>
            </a:r>
          </a:p>
          <a:p>
            <a:pPr lvl="0">
              <a:defRPr/>
            </a:pPr>
            <a:endParaRPr lang="fr-FR" sz="1200" dirty="0">
              <a:solidFill>
                <a:prstClr val="black"/>
              </a:solidFill>
              <a:latin typeface="Roboto" panose="02000000000000000000" pitchFamily="2" charset="0"/>
              <a:ea typeface="Roboto" panose="02000000000000000000" pitchFamily="2" charset="0"/>
            </a:endParaRPr>
          </a:p>
        </p:txBody>
      </p:sp>
      <p:pic>
        <p:nvPicPr>
          <p:cNvPr id="29" name="Imag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54884" y="2173220"/>
            <a:ext cx="682397" cy="450424"/>
          </a:xfrm>
          <a:prstGeom prst="rect">
            <a:avLst/>
          </a:prstGeom>
        </p:spPr>
      </p:pic>
      <p:pic>
        <p:nvPicPr>
          <p:cNvPr id="30" name="Image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57655" y="2346367"/>
            <a:ext cx="1059418" cy="701693"/>
          </a:xfrm>
          <a:prstGeom prst="rect">
            <a:avLst/>
          </a:prstGeom>
        </p:spPr>
      </p:pic>
      <p:pic>
        <p:nvPicPr>
          <p:cNvPr id="31" name="Image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80335" y="2398432"/>
            <a:ext cx="835553" cy="475109"/>
          </a:xfrm>
          <a:prstGeom prst="rect">
            <a:avLst/>
          </a:prstGeom>
        </p:spPr>
      </p:pic>
      <p:sp>
        <p:nvSpPr>
          <p:cNvPr id="32" name="Rectangle 31"/>
          <p:cNvSpPr/>
          <p:nvPr/>
        </p:nvSpPr>
        <p:spPr>
          <a:xfrm>
            <a:off x="5691244" y="3044010"/>
            <a:ext cx="2990969" cy="830997"/>
          </a:xfrm>
          <a:prstGeom prst="rect">
            <a:avLst/>
          </a:prstGeom>
        </p:spPr>
        <p:txBody>
          <a:bodyPr wrap="square">
            <a:spAutoFit/>
          </a:bodyPr>
          <a:lstStyle/>
          <a:p>
            <a:pPr algn="ctr">
              <a:defRPr/>
            </a:pPr>
            <a:r>
              <a:rPr lang="fr-FR" sz="1200" dirty="0" err="1">
                <a:solidFill>
                  <a:prstClr val="black"/>
                </a:solidFill>
                <a:latin typeface="Roboto" panose="02000000000000000000" pitchFamily="2" charset="0"/>
                <a:ea typeface="Roboto" panose="02000000000000000000" pitchFamily="2" charset="0"/>
              </a:rPr>
              <a:t>Organic</a:t>
            </a:r>
            <a:r>
              <a:rPr lang="fr-FR" sz="1200" dirty="0">
                <a:solidFill>
                  <a:prstClr val="black"/>
                </a:solidFill>
                <a:latin typeface="Roboto" panose="02000000000000000000" pitchFamily="2" charset="0"/>
                <a:ea typeface="Roboto" panose="02000000000000000000" pitchFamily="2" charset="0"/>
              </a:rPr>
              <a:t> </a:t>
            </a:r>
            <a:r>
              <a:rPr lang="fr-FR" sz="1200" dirty="0" err="1">
                <a:solidFill>
                  <a:prstClr val="black"/>
                </a:solidFill>
                <a:latin typeface="Roboto" panose="02000000000000000000" pitchFamily="2" charset="0"/>
                <a:ea typeface="Roboto" panose="02000000000000000000" pitchFamily="2" charset="0"/>
              </a:rPr>
              <a:t>Sunflower</a:t>
            </a:r>
            <a:r>
              <a:rPr lang="fr-FR" sz="1200" dirty="0">
                <a:solidFill>
                  <a:prstClr val="black"/>
                </a:solidFill>
                <a:latin typeface="Roboto" panose="02000000000000000000" pitchFamily="2" charset="0"/>
                <a:ea typeface="Roboto" panose="02000000000000000000" pitchFamily="2" charset="0"/>
              </a:rPr>
              <a:t>, </a:t>
            </a:r>
            <a:r>
              <a:rPr lang="fr-FR" sz="1200" dirty="0" err="1">
                <a:solidFill>
                  <a:prstClr val="black"/>
                </a:solidFill>
                <a:latin typeface="Roboto" panose="02000000000000000000" pitchFamily="2" charset="0"/>
                <a:ea typeface="Roboto" panose="02000000000000000000" pitchFamily="2" charset="0"/>
              </a:rPr>
              <a:t>soy</a:t>
            </a:r>
            <a:r>
              <a:rPr lang="fr-FR" sz="1200" dirty="0">
                <a:solidFill>
                  <a:prstClr val="black"/>
                </a:solidFill>
                <a:latin typeface="Roboto" panose="02000000000000000000" pitchFamily="2" charset="0"/>
                <a:ea typeface="Roboto" panose="02000000000000000000" pitchFamily="2" charset="0"/>
              </a:rPr>
              <a:t> and</a:t>
            </a:r>
          </a:p>
          <a:p>
            <a:pPr algn="ctr">
              <a:defRPr/>
            </a:pPr>
            <a:r>
              <a:rPr lang="fr-FR" sz="1200" dirty="0">
                <a:solidFill>
                  <a:prstClr val="black"/>
                </a:solidFill>
                <a:latin typeface="Roboto" panose="02000000000000000000" pitchFamily="2" charset="0"/>
                <a:ea typeface="Roboto" panose="02000000000000000000" pitchFamily="2" charset="0"/>
              </a:rPr>
              <a:t> corn </a:t>
            </a:r>
            <a:r>
              <a:rPr lang="fr-FR" sz="1200" dirty="0" err="1">
                <a:solidFill>
                  <a:prstClr val="black"/>
                </a:solidFill>
                <a:latin typeface="Roboto" panose="02000000000000000000" pitchFamily="2" charset="0"/>
                <a:ea typeface="Roboto" panose="02000000000000000000" pitchFamily="2" charset="0"/>
              </a:rPr>
              <a:t>oils</a:t>
            </a:r>
            <a:endParaRPr lang="fr-FR" sz="1200" dirty="0">
              <a:solidFill>
                <a:prstClr val="black"/>
              </a:solidFill>
              <a:latin typeface="Roboto" panose="02000000000000000000" pitchFamily="2" charset="0"/>
              <a:ea typeface="Roboto" panose="02000000000000000000" pitchFamily="2" charset="0"/>
            </a:endParaRPr>
          </a:p>
          <a:p>
            <a:pPr algn="ctr">
              <a:defRPr/>
            </a:pPr>
            <a:r>
              <a:rPr lang="fr-FR" sz="1200" b="1" dirty="0" err="1">
                <a:solidFill>
                  <a:prstClr val="black"/>
                </a:solidFill>
                <a:latin typeface="Roboto" panose="02000000000000000000" pitchFamily="2" charset="0"/>
                <a:ea typeface="Roboto" panose="02000000000000000000" pitchFamily="2" charset="0"/>
              </a:rPr>
              <a:t>Regenerating</a:t>
            </a:r>
            <a:endParaRPr lang="fr-FR" sz="1200" b="1" dirty="0">
              <a:solidFill>
                <a:prstClr val="black"/>
              </a:solidFill>
              <a:latin typeface="Roboto" panose="02000000000000000000" pitchFamily="2" charset="0"/>
              <a:ea typeface="Roboto" panose="02000000000000000000" pitchFamily="2" charset="0"/>
            </a:endParaRPr>
          </a:p>
          <a:p>
            <a:pPr lvl="0">
              <a:defRPr/>
            </a:pPr>
            <a:endParaRPr lang="fr-FR" sz="1200" dirty="0">
              <a:solidFill>
                <a:prstClr val="black"/>
              </a:solidFill>
              <a:latin typeface="Roboto" panose="02000000000000000000" pitchFamily="2" charset="0"/>
              <a:ea typeface="Roboto" panose="02000000000000000000" pitchFamily="2" charset="0"/>
            </a:endParaRPr>
          </a:p>
        </p:txBody>
      </p:sp>
      <p:pic>
        <p:nvPicPr>
          <p:cNvPr id="33" name="Image 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787294">
            <a:off x="6187735" y="4022116"/>
            <a:ext cx="794213" cy="423856"/>
          </a:xfrm>
          <a:prstGeom prst="rect">
            <a:avLst/>
          </a:prstGeom>
        </p:spPr>
      </p:pic>
      <p:pic>
        <p:nvPicPr>
          <p:cNvPr id="34" name="Image 3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883617">
            <a:off x="6259163" y="1561658"/>
            <a:ext cx="794213" cy="423856"/>
          </a:xfrm>
          <a:prstGeom prst="rect">
            <a:avLst/>
          </a:prstGeom>
        </p:spPr>
      </p:pic>
      <p:sp>
        <p:nvSpPr>
          <p:cNvPr id="35" name="Rectangle 34"/>
          <p:cNvSpPr/>
          <p:nvPr/>
        </p:nvSpPr>
        <p:spPr>
          <a:xfrm>
            <a:off x="5375040" y="3757381"/>
            <a:ext cx="920596" cy="646331"/>
          </a:xfrm>
          <a:prstGeom prst="rect">
            <a:avLst/>
          </a:prstGeom>
        </p:spPr>
        <p:txBody>
          <a:bodyPr wrap="square">
            <a:spAutoFit/>
          </a:bodyPr>
          <a:lstStyle/>
          <a:p>
            <a:pPr algn="ctr">
              <a:defRPr/>
            </a:pPr>
            <a:r>
              <a:rPr lang="fr-FR" sz="1200" dirty="0">
                <a:solidFill>
                  <a:prstClr val="black"/>
                </a:solidFill>
                <a:latin typeface="Roboto" panose="02000000000000000000" pitchFamily="2" charset="0"/>
                <a:ea typeface="Roboto" panose="02000000000000000000" pitchFamily="2" charset="0"/>
              </a:rPr>
              <a:t>PHYTO 58</a:t>
            </a:r>
          </a:p>
          <a:p>
            <a:pPr algn="ctr">
              <a:defRPr/>
            </a:pPr>
            <a:r>
              <a:rPr lang="fr-FR" sz="1200" b="1" dirty="0">
                <a:solidFill>
                  <a:prstClr val="black"/>
                </a:solidFill>
                <a:latin typeface="Roboto" panose="02000000000000000000" pitchFamily="2" charset="0"/>
                <a:ea typeface="Roboto" panose="02000000000000000000" pitchFamily="2" charset="0"/>
              </a:rPr>
              <a:t>PS</a:t>
            </a:r>
          </a:p>
          <a:p>
            <a:pPr lvl="0">
              <a:defRPr/>
            </a:pPr>
            <a:endParaRPr lang="fr-FR" sz="1200" dirty="0">
              <a:solidFill>
                <a:prstClr val="black"/>
              </a:solidFill>
              <a:latin typeface="Roboto" panose="02000000000000000000" pitchFamily="2" charset="0"/>
              <a:ea typeface="Roboto" panose="02000000000000000000" pitchFamily="2" charset="0"/>
            </a:endParaRPr>
          </a:p>
        </p:txBody>
      </p:sp>
      <p:sp>
        <p:nvSpPr>
          <p:cNvPr id="36" name="Rectangle 35"/>
          <p:cNvSpPr/>
          <p:nvPr/>
        </p:nvSpPr>
        <p:spPr>
          <a:xfrm>
            <a:off x="5433434" y="1385610"/>
            <a:ext cx="920596" cy="646331"/>
          </a:xfrm>
          <a:prstGeom prst="rect">
            <a:avLst/>
          </a:prstGeom>
        </p:spPr>
        <p:txBody>
          <a:bodyPr wrap="square">
            <a:spAutoFit/>
          </a:bodyPr>
          <a:lstStyle/>
          <a:p>
            <a:pPr algn="ctr">
              <a:defRPr/>
            </a:pPr>
            <a:r>
              <a:rPr lang="fr-FR" sz="1200" dirty="0">
                <a:solidFill>
                  <a:prstClr val="black"/>
                </a:solidFill>
                <a:latin typeface="Roboto" panose="02000000000000000000" pitchFamily="2" charset="0"/>
                <a:ea typeface="Roboto" panose="02000000000000000000" pitchFamily="2" charset="0"/>
              </a:rPr>
              <a:t>PHYTO 58</a:t>
            </a:r>
          </a:p>
          <a:p>
            <a:pPr algn="ctr">
              <a:defRPr/>
            </a:pPr>
            <a:r>
              <a:rPr lang="fr-FR" sz="1200" b="1" dirty="0">
                <a:solidFill>
                  <a:prstClr val="black"/>
                </a:solidFill>
                <a:latin typeface="Roboto" panose="02000000000000000000" pitchFamily="2" charset="0"/>
                <a:ea typeface="Roboto" panose="02000000000000000000" pitchFamily="2" charset="0"/>
              </a:rPr>
              <a:t>PNG</a:t>
            </a:r>
          </a:p>
          <a:p>
            <a:pPr lvl="0">
              <a:defRPr/>
            </a:pPr>
            <a:endParaRPr lang="fr-FR" sz="1200" dirty="0">
              <a:solidFill>
                <a:prstClr val="black"/>
              </a:solidFill>
              <a:latin typeface="Roboto" panose="02000000000000000000" pitchFamily="2" charset="0"/>
              <a:ea typeface="Roboto" panose="02000000000000000000" pitchFamily="2" charset="0"/>
            </a:endParaRPr>
          </a:p>
        </p:txBody>
      </p:sp>
      <p:sp>
        <p:nvSpPr>
          <p:cNvPr id="45" name="Rectangle 44">
            <a:extLst>
              <a:ext uri="{FF2B5EF4-FFF2-40B4-BE49-F238E27FC236}">
                <a16:creationId xmlns:a16="http://schemas.microsoft.com/office/drawing/2014/main" id="{5651928A-381F-4D67-8C3F-2673363216F3}"/>
              </a:ext>
            </a:extLst>
          </p:cNvPr>
          <p:cNvSpPr/>
          <p:nvPr/>
        </p:nvSpPr>
        <p:spPr>
          <a:xfrm rot="5400000">
            <a:off x="8706448" y="2022355"/>
            <a:ext cx="3055505" cy="2880695"/>
          </a:xfrm>
          <a:prstGeom prst="rect">
            <a:avLst/>
          </a:prstGeom>
          <a:solidFill>
            <a:srgbClr val="FFE6E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grpSp>
        <p:nvGrpSpPr>
          <p:cNvPr id="46" name="Groupe 45">
            <a:extLst>
              <a:ext uri="{FF2B5EF4-FFF2-40B4-BE49-F238E27FC236}">
                <a16:creationId xmlns:a16="http://schemas.microsoft.com/office/drawing/2014/main" id="{24972827-710D-477E-9A0B-E9E98A2302F4}"/>
              </a:ext>
            </a:extLst>
          </p:cNvPr>
          <p:cNvGrpSpPr/>
          <p:nvPr/>
        </p:nvGrpSpPr>
        <p:grpSpPr>
          <a:xfrm>
            <a:off x="8793855" y="1934950"/>
            <a:ext cx="3117957" cy="3089682"/>
            <a:chOff x="9006506" y="2492037"/>
            <a:chExt cx="3117957" cy="3089682"/>
          </a:xfrm>
        </p:grpSpPr>
        <p:pic>
          <p:nvPicPr>
            <p:cNvPr id="47" name="Picture 14" descr="produit-sans-parabenes">
              <a:extLst>
                <a:ext uri="{FF2B5EF4-FFF2-40B4-BE49-F238E27FC236}">
                  <a16:creationId xmlns:a16="http://schemas.microsoft.com/office/drawing/2014/main" id="{92A95165-ADEE-4193-A2B5-F47C6E771E4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006506" y="4709453"/>
              <a:ext cx="800789" cy="87226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6" descr="produit-sans-alcool">
              <a:extLst>
                <a:ext uri="{FF2B5EF4-FFF2-40B4-BE49-F238E27FC236}">
                  <a16:creationId xmlns:a16="http://schemas.microsoft.com/office/drawing/2014/main" id="{5DB94948-098E-421A-9A0A-76B9ADA5A9D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006507" y="3600516"/>
              <a:ext cx="800789" cy="87226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8" descr="produit-sans-parfums-artificiels">
              <a:extLst>
                <a:ext uri="{FF2B5EF4-FFF2-40B4-BE49-F238E27FC236}">
                  <a16:creationId xmlns:a16="http://schemas.microsoft.com/office/drawing/2014/main" id="{12B0E9BA-E32B-4737-922D-C7F35E0FD10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045190" y="2492037"/>
              <a:ext cx="800789" cy="872266"/>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id="{1DE738D8-6884-49C6-84DF-CDACFC51A16D}"/>
                </a:ext>
              </a:extLst>
            </p:cNvPr>
            <p:cNvSpPr/>
            <p:nvPr/>
          </p:nvSpPr>
          <p:spPr>
            <a:xfrm>
              <a:off x="9845978" y="2843260"/>
              <a:ext cx="2278485" cy="261610"/>
            </a:xfrm>
            <a:prstGeom prst="rect">
              <a:avLst/>
            </a:prstGeom>
          </p:spPr>
          <p:txBody>
            <a:bodyPr wrap="square">
              <a:spAutoFit/>
            </a:bodyPr>
            <a:lstStyle/>
            <a:p>
              <a:pPr>
                <a:defRPr/>
              </a:pPr>
              <a:r>
                <a:rPr lang="fr-FR" sz="1100" dirty="0" err="1">
                  <a:solidFill>
                    <a:prstClr val="black"/>
                  </a:solidFill>
                  <a:latin typeface="Roboto Light" panose="02000000000000000000" pitchFamily="2" charset="0"/>
                  <a:ea typeface="Roboto Light" panose="02000000000000000000" pitchFamily="2" charset="0"/>
                </a:rPr>
                <a:t>Without</a:t>
              </a:r>
              <a:r>
                <a:rPr lang="fr-FR" sz="1100" dirty="0">
                  <a:solidFill>
                    <a:prstClr val="black"/>
                  </a:solidFill>
                  <a:latin typeface="Roboto Light" panose="02000000000000000000" pitchFamily="2" charset="0"/>
                  <a:ea typeface="Roboto Light" panose="02000000000000000000" pitchFamily="2" charset="0"/>
                </a:rPr>
                <a:t> </a:t>
              </a:r>
              <a:r>
                <a:rPr lang="fr-FR" sz="1100" dirty="0" err="1">
                  <a:solidFill>
                    <a:prstClr val="black"/>
                  </a:solidFill>
                  <a:latin typeface="Roboto Light" panose="02000000000000000000" pitchFamily="2" charset="0"/>
                  <a:ea typeface="Roboto Light" panose="02000000000000000000" pitchFamily="2" charset="0"/>
                </a:rPr>
                <a:t>artificial</a:t>
              </a:r>
              <a:r>
                <a:rPr lang="fr-FR" sz="1100" dirty="0">
                  <a:solidFill>
                    <a:prstClr val="black"/>
                  </a:solidFill>
                  <a:latin typeface="Roboto Light" panose="02000000000000000000" pitchFamily="2" charset="0"/>
                  <a:ea typeface="Roboto Light" panose="02000000000000000000" pitchFamily="2" charset="0"/>
                </a:rPr>
                <a:t> fragrances</a:t>
              </a:r>
            </a:p>
          </p:txBody>
        </p:sp>
        <p:sp>
          <p:nvSpPr>
            <p:cNvPr id="51" name="Rectangle 50">
              <a:extLst>
                <a:ext uri="{FF2B5EF4-FFF2-40B4-BE49-F238E27FC236}">
                  <a16:creationId xmlns:a16="http://schemas.microsoft.com/office/drawing/2014/main" id="{9EFA2049-9BAA-41A0-863C-C7E2187A629E}"/>
                </a:ext>
              </a:extLst>
            </p:cNvPr>
            <p:cNvSpPr/>
            <p:nvPr/>
          </p:nvSpPr>
          <p:spPr>
            <a:xfrm>
              <a:off x="9845978" y="3958468"/>
              <a:ext cx="2239801" cy="261610"/>
            </a:xfrm>
            <a:prstGeom prst="rect">
              <a:avLst/>
            </a:prstGeom>
          </p:spPr>
          <p:txBody>
            <a:bodyPr wrap="square">
              <a:spAutoFit/>
            </a:bodyPr>
            <a:lstStyle/>
            <a:p>
              <a:pPr>
                <a:defRPr/>
              </a:pPr>
              <a:r>
                <a:rPr lang="fr-FR" sz="1100" dirty="0" err="1">
                  <a:solidFill>
                    <a:prstClr val="black"/>
                  </a:solidFill>
                  <a:latin typeface="Roboto Light" panose="02000000000000000000" pitchFamily="2" charset="0"/>
                  <a:ea typeface="Roboto Light" panose="02000000000000000000" pitchFamily="2" charset="0"/>
                </a:rPr>
                <a:t>Without</a:t>
              </a:r>
              <a:r>
                <a:rPr lang="fr-FR" sz="1100" dirty="0">
                  <a:solidFill>
                    <a:prstClr val="black"/>
                  </a:solidFill>
                  <a:latin typeface="Roboto Light" panose="02000000000000000000" pitchFamily="2" charset="0"/>
                  <a:ea typeface="Roboto Light" panose="02000000000000000000" pitchFamily="2" charset="0"/>
                </a:rPr>
                <a:t> </a:t>
              </a:r>
              <a:r>
                <a:rPr lang="fr-FR" sz="1100" dirty="0" err="1">
                  <a:solidFill>
                    <a:prstClr val="black"/>
                  </a:solidFill>
                  <a:latin typeface="Roboto Light" panose="02000000000000000000" pitchFamily="2" charset="0"/>
                  <a:ea typeface="Roboto Light" panose="02000000000000000000" pitchFamily="2" charset="0"/>
                </a:rPr>
                <a:t>Alcohol</a:t>
              </a:r>
              <a:endParaRPr lang="fr-FR" sz="1100" dirty="0">
                <a:solidFill>
                  <a:prstClr val="black"/>
                </a:solidFill>
                <a:latin typeface="Roboto Light" panose="02000000000000000000" pitchFamily="2" charset="0"/>
                <a:ea typeface="Roboto Light" panose="02000000000000000000" pitchFamily="2" charset="0"/>
              </a:endParaRPr>
            </a:p>
          </p:txBody>
        </p:sp>
        <p:sp>
          <p:nvSpPr>
            <p:cNvPr id="52" name="Rectangle 51">
              <a:extLst>
                <a:ext uri="{FF2B5EF4-FFF2-40B4-BE49-F238E27FC236}">
                  <a16:creationId xmlns:a16="http://schemas.microsoft.com/office/drawing/2014/main" id="{11F1B444-D2E8-4CBE-9994-FC7E60CE27C2}"/>
                </a:ext>
              </a:extLst>
            </p:cNvPr>
            <p:cNvSpPr/>
            <p:nvPr/>
          </p:nvSpPr>
          <p:spPr>
            <a:xfrm>
              <a:off x="9845978" y="5145586"/>
              <a:ext cx="2278485" cy="261610"/>
            </a:xfrm>
            <a:prstGeom prst="rect">
              <a:avLst/>
            </a:prstGeom>
          </p:spPr>
          <p:txBody>
            <a:bodyPr wrap="square">
              <a:spAutoFit/>
            </a:bodyPr>
            <a:lstStyle/>
            <a:p>
              <a:pPr>
                <a:defRPr/>
              </a:pPr>
              <a:r>
                <a:rPr lang="fr-FR" sz="1100" dirty="0" err="1">
                  <a:solidFill>
                    <a:prstClr val="black"/>
                  </a:solidFill>
                  <a:latin typeface="Roboto Light" panose="02000000000000000000" pitchFamily="2" charset="0"/>
                  <a:ea typeface="Roboto Light" panose="02000000000000000000" pitchFamily="2" charset="0"/>
                </a:rPr>
                <a:t>Without</a:t>
              </a:r>
              <a:r>
                <a:rPr lang="fr-FR" sz="1100" dirty="0">
                  <a:solidFill>
                    <a:prstClr val="black"/>
                  </a:solidFill>
                  <a:latin typeface="Roboto Light" panose="02000000000000000000" pitchFamily="2" charset="0"/>
                  <a:ea typeface="Roboto Light" panose="02000000000000000000" pitchFamily="2" charset="0"/>
                </a:rPr>
                <a:t> </a:t>
              </a:r>
              <a:r>
                <a:rPr lang="fr-FR" sz="1100" dirty="0" err="1">
                  <a:solidFill>
                    <a:prstClr val="black"/>
                  </a:solidFill>
                  <a:latin typeface="Roboto Light" panose="02000000000000000000" pitchFamily="2" charset="0"/>
                  <a:ea typeface="Roboto Light" panose="02000000000000000000" pitchFamily="2" charset="0"/>
                </a:rPr>
                <a:t>Parabens</a:t>
              </a:r>
              <a:endParaRPr lang="fr-FR" sz="1100" dirty="0">
                <a:solidFill>
                  <a:prstClr val="black"/>
                </a:solidFill>
                <a:latin typeface="Roboto Light" panose="02000000000000000000" pitchFamily="2" charset="0"/>
                <a:ea typeface="Roboto Light" panose="02000000000000000000" pitchFamily="2" charset="0"/>
              </a:endParaRPr>
            </a:p>
          </p:txBody>
        </p:sp>
      </p:grpSp>
    </p:spTree>
    <p:extLst>
      <p:ext uri="{BB962C8B-B14F-4D97-AF65-F5344CB8AC3E}">
        <p14:creationId xmlns:p14="http://schemas.microsoft.com/office/powerpoint/2010/main" val="221094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par>
                                <p:cTn id="20" presetID="22" presetClass="entr" presetSubtype="4"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00"/>
                                        <p:tgtEl>
                                          <p:spTgt spid="2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down)">
                                      <p:cBhvr>
                                        <p:cTn id="36" dur="500"/>
                                        <p:tgtEl>
                                          <p:spTgt spid="36"/>
                                        </p:tgtEl>
                                      </p:cBhvr>
                                    </p:animEffect>
                                  </p:childTnLst>
                                </p:cTn>
                              </p:par>
                              <p:par>
                                <p:cTn id="37" presetID="22" presetClass="entr" presetSubtype="4"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down)">
                                      <p:cBhvr>
                                        <p:cTn id="39" dur="500"/>
                                        <p:tgtEl>
                                          <p:spTgt spid="34"/>
                                        </p:tgtEl>
                                      </p:cBhvr>
                                    </p:animEffect>
                                  </p:childTnLst>
                                </p:cTn>
                              </p:par>
                              <p:par>
                                <p:cTn id="40" presetID="22" presetClass="entr" presetSubtype="4"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par>
                                <p:cTn id="43" presetID="22" presetClass="entr" presetSubtype="4"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down)">
                                      <p:cBhvr>
                                        <p:cTn id="45" dur="500"/>
                                        <p:tgtEl>
                                          <p:spTgt spid="29"/>
                                        </p:tgtEl>
                                      </p:cBhvr>
                                    </p:animEffect>
                                  </p:childTnLst>
                                </p:cTn>
                              </p:par>
                              <p:par>
                                <p:cTn id="46" presetID="22" presetClass="entr" presetSubtype="4" fill="hold"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down)">
                                      <p:cBhvr>
                                        <p:cTn id="48" dur="500"/>
                                        <p:tgtEl>
                                          <p:spTgt spid="31"/>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down)">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500"/>
                                        <p:tgtEl>
                                          <p:spTgt spid="35"/>
                                        </p:tgtEl>
                                      </p:cBhvr>
                                    </p:animEffect>
                                  </p:childTnLst>
                                </p:cTn>
                              </p:par>
                              <p:par>
                                <p:cTn id="57" presetID="10"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500"/>
                                        <p:tgtEl>
                                          <p:spTgt spid="33"/>
                                        </p:tgtEl>
                                      </p:cBhvr>
                                    </p:animEffect>
                                  </p:childTnLst>
                                </p:cTn>
                              </p:par>
                              <p:par>
                                <p:cTn id="60" presetID="10" presetClass="entr" presetSubtype="0" fill="hold"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5" grpId="0"/>
      <p:bldP spid="26" grpId="0"/>
      <p:bldP spid="28" grpId="0"/>
      <p:bldP spid="32" grpId="0"/>
      <p:bldP spid="35" grpId="0"/>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rc 21"/>
          <p:cNvSpPr/>
          <p:nvPr/>
        </p:nvSpPr>
        <p:spPr>
          <a:xfrm rot="9523306">
            <a:off x="1010674" y="2024223"/>
            <a:ext cx="3226630" cy="4538375"/>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12770"/>
            <a:endParaRPr lang="fr-FR" sz="1600">
              <a:solidFill>
                <a:prstClr val="black"/>
              </a:solidFill>
              <a:latin typeface="Calibri"/>
            </a:endParaRPr>
          </a:p>
        </p:txBody>
      </p:sp>
      <p:sp>
        <p:nvSpPr>
          <p:cNvPr id="14" name="Rectangle 13"/>
          <p:cNvSpPr/>
          <p:nvPr/>
        </p:nvSpPr>
        <p:spPr>
          <a:xfrm>
            <a:off x="677333" y="1196563"/>
            <a:ext cx="10837334" cy="400110"/>
          </a:xfrm>
          <a:prstGeom prst="rect">
            <a:avLst/>
          </a:prstGeom>
        </p:spPr>
        <p:txBody>
          <a:bodyPr vert="horz" wrap="square" lIns="0" tIns="12665" rIns="0" bIns="0" rtlCol="0">
            <a:spAutoFit/>
          </a:bodyPr>
          <a:lstStyle/>
          <a:p>
            <a:pPr marL="248855" marR="5066" indent="-236825" algn="ctr">
              <a:spcBef>
                <a:spcPts val="100"/>
              </a:spcBef>
            </a:pPr>
            <a:r>
              <a:rPr lang="fr-FR" sz="2493" dirty="0" err="1">
                <a:solidFill>
                  <a:srgbClr val="333638"/>
                </a:solidFill>
                <a:latin typeface="Roboto" panose="02000000000000000000" pitchFamily="2" charset="0"/>
                <a:ea typeface="Roboto" panose="02000000000000000000" pitchFamily="2" charset="0"/>
              </a:rPr>
              <a:t>Efficiency</a:t>
            </a:r>
            <a:r>
              <a:rPr lang="fr-FR" sz="2493" dirty="0">
                <a:solidFill>
                  <a:srgbClr val="333638"/>
                </a:solidFill>
                <a:latin typeface="Roboto" panose="02000000000000000000" pitchFamily="2" charset="0"/>
                <a:ea typeface="Roboto" panose="02000000000000000000" pitchFamily="2" charset="0"/>
              </a:rPr>
              <a:t> and </a:t>
            </a:r>
            <a:r>
              <a:rPr lang="fr-FR" sz="2493" dirty="0" err="1">
                <a:solidFill>
                  <a:srgbClr val="333638"/>
                </a:solidFill>
                <a:latin typeface="Roboto" panose="02000000000000000000" pitchFamily="2" charset="0"/>
                <a:ea typeface="Roboto" panose="02000000000000000000" pitchFamily="2" charset="0"/>
              </a:rPr>
              <a:t>sensoriality</a:t>
            </a:r>
            <a:r>
              <a:rPr lang="fr-FR" sz="2493" dirty="0">
                <a:solidFill>
                  <a:srgbClr val="333638"/>
                </a:solidFill>
                <a:latin typeface="Roboto" panose="02000000000000000000" pitchFamily="2" charset="0"/>
                <a:ea typeface="Roboto" panose="02000000000000000000" pitchFamily="2" charset="0"/>
              </a:rPr>
              <a:t> </a:t>
            </a:r>
            <a:r>
              <a:rPr lang="fr-FR" sz="2493" dirty="0" err="1">
                <a:solidFill>
                  <a:srgbClr val="333638"/>
                </a:solidFill>
                <a:latin typeface="Roboto" panose="02000000000000000000" pitchFamily="2" charset="0"/>
                <a:ea typeface="Roboto" panose="02000000000000000000" pitchFamily="2" charset="0"/>
              </a:rPr>
              <a:t>with</a:t>
            </a:r>
            <a:r>
              <a:rPr lang="fr-FR" sz="2493" dirty="0">
                <a:solidFill>
                  <a:srgbClr val="333638"/>
                </a:solidFill>
                <a:latin typeface="Roboto" panose="02000000000000000000" pitchFamily="2" charset="0"/>
                <a:ea typeface="Roboto" panose="02000000000000000000" pitchFamily="2" charset="0"/>
              </a:rPr>
              <a:t> 20% of stable </a:t>
            </a:r>
            <a:r>
              <a:rPr lang="fr-FR" sz="2493" dirty="0" err="1">
                <a:solidFill>
                  <a:srgbClr val="333638"/>
                </a:solidFill>
                <a:latin typeface="Roboto" panose="02000000000000000000" pitchFamily="2" charset="0"/>
                <a:ea typeface="Roboto" panose="02000000000000000000" pitchFamily="2" charset="0"/>
              </a:rPr>
              <a:t>vitamin</a:t>
            </a:r>
            <a:r>
              <a:rPr lang="fr-FR" sz="2493" dirty="0">
                <a:solidFill>
                  <a:srgbClr val="333638"/>
                </a:solidFill>
                <a:latin typeface="Roboto" panose="02000000000000000000" pitchFamily="2" charset="0"/>
                <a:ea typeface="Roboto" panose="02000000000000000000" pitchFamily="2" charset="0"/>
              </a:rPr>
              <a:t> C</a:t>
            </a:r>
          </a:p>
        </p:txBody>
      </p:sp>
      <p:sp>
        <p:nvSpPr>
          <p:cNvPr id="7" name="ZoneTexte 6"/>
          <p:cNvSpPr txBox="1"/>
          <p:nvPr/>
        </p:nvSpPr>
        <p:spPr>
          <a:xfrm>
            <a:off x="1334192" y="1858118"/>
            <a:ext cx="4183657" cy="830997"/>
          </a:xfrm>
          <a:prstGeom prst="rect">
            <a:avLst/>
          </a:prstGeom>
          <a:solidFill>
            <a:schemeClr val="bg1"/>
          </a:solidFill>
        </p:spPr>
        <p:txBody>
          <a:bodyPr wrap="square" rtlCol="0">
            <a:spAutoFit/>
          </a:bodyPr>
          <a:lstStyle/>
          <a:p>
            <a:pPr defTabSz="812770"/>
            <a:r>
              <a:rPr lang="fr-FR" sz="1600" dirty="0">
                <a:solidFill>
                  <a:srgbClr val="3E3E3E"/>
                </a:solidFill>
                <a:latin typeface="Roboto" panose="020B0604020202020204" charset="0"/>
                <a:ea typeface="Roboto" panose="020B0604020202020204" charset="0"/>
              </a:rPr>
              <a:t>Anti-</a:t>
            </a:r>
            <a:r>
              <a:rPr lang="fr-FR" sz="1600" dirty="0" err="1">
                <a:solidFill>
                  <a:srgbClr val="3E3E3E"/>
                </a:solidFill>
                <a:latin typeface="Roboto" panose="020B0604020202020204" charset="0"/>
                <a:ea typeface="Roboto" panose="020B0604020202020204" charset="0"/>
              </a:rPr>
              <a:t>aging</a:t>
            </a:r>
            <a:endParaRPr lang="fr-FR" sz="1600" dirty="0">
              <a:solidFill>
                <a:srgbClr val="3E3E3E"/>
              </a:solidFill>
              <a:latin typeface="Roboto" panose="020B0604020202020204" charset="0"/>
              <a:ea typeface="Roboto" panose="020B0604020202020204" charset="0"/>
            </a:endParaRPr>
          </a:p>
          <a:p>
            <a:pPr defTabSz="812770"/>
            <a:r>
              <a:rPr lang="fr-FR" sz="1600" dirty="0">
                <a:solidFill>
                  <a:srgbClr val="3E3E3E"/>
                </a:solidFill>
                <a:latin typeface="Roboto" panose="020B0604020202020204" charset="0"/>
                <a:ea typeface="Roboto" panose="020B0604020202020204" charset="0"/>
              </a:rPr>
              <a:t>Radiance</a:t>
            </a:r>
          </a:p>
          <a:p>
            <a:pPr defTabSz="812770"/>
            <a:r>
              <a:rPr lang="fr-FR" sz="1600" dirty="0">
                <a:solidFill>
                  <a:srgbClr val="3E3E3E"/>
                </a:solidFill>
                <a:latin typeface="Roboto" panose="020B0604020202020204" charset="0"/>
                <a:ea typeface="Roboto" panose="020B0604020202020204" charset="0"/>
              </a:rPr>
              <a:t>Anti </a:t>
            </a:r>
            <a:r>
              <a:rPr lang="fr-FR" sz="1600" dirty="0" err="1">
                <a:solidFill>
                  <a:srgbClr val="3E3E3E"/>
                </a:solidFill>
                <a:latin typeface="Roboto" panose="020B0604020202020204" charset="0"/>
                <a:ea typeface="Roboto" panose="020B0604020202020204" charset="0"/>
              </a:rPr>
              <a:t>dark</a:t>
            </a:r>
            <a:r>
              <a:rPr lang="fr-FR" sz="1600" dirty="0">
                <a:solidFill>
                  <a:srgbClr val="3E3E3E"/>
                </a:solidFill>
                <a:latin typeface="Roboto" panose="020B0604020202020204" charset="0"/>
                <a:ea typeface="Roboto" panose="020B0604020202020204" charset="0"/>
              </a:rPr>
              <a:t> spot</a:t>
            </a:r>
          </a:p>
        </p:txBody>
      </p:sp>
      <p:sp>
        <p:nvSpPr>
          <p:cNvPr id="18" name="ZoneTexte 17"/>
          <p:cNvSpPr txBox="1"/>
          <p:nvPr/>
        </p:nvSpPr>
        <p:spPr>
          <a:xfrm>
            <a:off x="4037573" y="5244633"/>
            <a:ext cx="4174689" cy="830997"/>
          </a:xfrm>
          <a:prstGeom prst="rect">
            <a:avLst/>
          </a:prstGeom>
          <a:solidFill>
            <a:schemeClr val="bg1"/>
          </a:solidFill>
        </p:spPr>
        <p:txBody>
          <a:bodyPr wrap="square" rtlCol="0">
            <a:spAutoFit/>
          </a:bodyPr>
          <a:lstStyle/>
          <a:p>
            <a:pPr algn="just" defTabSz="812770"/>
            <a:r>
              <a:rPr lang="fr-FR" sz="1600" dirty="0">
                <a:solidFill>
                  <a:srgbClr val="3E3E3E"/>
                </a:solidFill>
                <a:latin typeface="Roboto" panose="020B0604020202020204" charset="0"/>
                <a:ea typeface="Roboto" panose="020B0604020202020204" charset="0"/>
              </a:rPr>
              <a:t>99,9% </a:t>
            </a:r>
            <a:r>
              <a:rPr lang="fr-FR" sz="1600" dirty="0" err="1">
                <a:solidFill>
                  <a:srgbClr val="3E3E3E"/>
                </a:solidFill>
                <a:latin typeface="Roboto" panose="020B0604020202020204" charset="0"/>
                <a:ea typeface="Roboto" panose="020B0604020202020204" charset="0"/>
              </a:rPr>
              <a:t>ingredients</a:t>
            </a:r>
            <a:r>
              <a:rPr lang="fr-FR" sz="1600" dirty="0">
                <a:solidFill>
                  <a:srgbClr val="3E3E3E"/>
                </a:solidFill>
                <a:latin typeface="Roboto" panose="020B0604020202020204" charset="0"/>
                <a:ea typeface="Roboto" panose="020B0604020202020204" charset="0"/>
              </a:rPr>
              <a:t> of </a:t>
            </a:r>
            <a:r>
              <a:rPr lang="fr-FR" sz="1600" dirty="0" err="1">
                <a:solidFill>
                  <a:srgbClr val="3E3E3E"/>
                </a:solidFill>
                <a:latin typeface="Roboto" panose="020B0604020202020204" charset="0"/>
                <a:ea typeface="Roboto" panose="020B0604020202020204" charset="0"/>
              </a:rPr>
              <a:t>natural</a:t>
            </a:r>
            <a:r>
              <a:rPr lang="fr-FR" sz="1600" dirty="0">
                <a:solidFill>
                  <a:srgbClr val="3E3E3E"/>
                </a:solidFill>
                <a:latin typeface="Roboto" panose="020B0604020202020204" charset="0"/>
                <a:ea typeface="Roboto" panose="020B0604020202020204" charset="0"/>
              </a:rPr>
              <a:t> </a:t>
            </a:r>
            <a:r>
              <a:rPr lang="fr-FR" sz="1600" dirty="0" err="1">
                <a:solidFill>
                  <a:srgbClr val="3E3E3E"/>
                </a:solidFill>
                <a:latin typeface="Roboto" panose="020B0604020202020204" charset="0"/>
                <a:ea typeface="Roboto" panose="020B0604020202020204" charset="0"/>
              </a:rPr>
              <a:t>origin</a:t>
            </a:r>
            <a:endParaRPr lang="fr-FR" sz="1600" dirty="0">
              <a:solidFill>
                <a:srgbClr val="3E3E3E"/>
              </a:solidFill>
              <a:latin typeface="Roboto" panose="020B0604020202020204" charset="0"/>
              <a:ea typeface="Roboto" panose="020B0604020202020204" charset="0"/>
            </a:endParaRPr>
          </a:p>
          <a:p>
            <a:pPr algn="just" defTabSz="812770"/>
            <a:r>
              <a:rPr lang="fr-FR" sz="1600" dirty="0">
                <a:solidFill>
                  <a:srgbClr val="3E3E3E"/>
                </a:solidFill>
                <a:latin typeface="Roboto" panose="020B0604020202020204" charset="0"/>
                <a:ea typeface="Roboto" panose="020B0604020202020204" charset="0"/>
              </a:rPr>
              <a:t>Stable </a:t>
            </a:r>
            <a:r>
              <a:rPr lang="fr-FR" sz="1600" dirty="0" err="1">
                <a:solidFill>
                  <a:srgbClr val="3E3E3E"/>
                </a:solidFill>
                <a:latin typeface="Roboto" panose="020B0604020202020204" charset="0"/>
                <a:ea typeface="Roboto" panose="020B0604020202020204" charset="0"/>
              </a:rPr>
              <a:t>Vitamin</a:t>
            </a:r>
            <a:r>
              <a:rPr lang="fr-FR" sz="1600" dirty="0">
                <a:solidFill>
                  <a:srgbClr val="3E3E3E"/>
                </a:solidFill>
                <a:latin typeface="Roboto" panose="020B0604020202020204" charset="0"/>
                <a:ea typeface="Roboto" panose="020B0604020202020204" charset="0"/>
              </a:rPr>
              <a:t> C new </a:t>
            </a:r>
            <a:r>
              <a:rPr lang="fr-FR" sz="1600" dirty="0" err="1">
                <a:solidFill>
                  <a:srgbClr val="3E3E3E"/>
                </a:solidFill>
                <a:latin typeface="Roboto" panose="020B0604020202020204" charset="0"/>
                <a:ea typeface="Roboto" panose="020B0604020202020204" charset="0"/>
              </a:rPr>
              <a:t>generation</a:t>
            </a:r>
            <a:endParaRPr lang="fr-FR" sz="1600" dirty="0">
              <a:solidFill>
                <a:srgbClr val="3E3E3E"/>
              </a:solidFill>
              <a:latin typeface="Roboto" panose="020B0604020202020204" charset="0"/>
              <a:ea typeface="Roboto" panose="020B0604020202020204" charset="0"/>
            </a:endParaRPr>
          </a:p>
          <a:p>
            <a:pPr defTabSz="812770"/>
            <a:r>
              <a:rPr lang="en-US" sz="1600" dirty="0">
                <a:solidFill>
                  <a:srgbClr val="3E3E3E"/>
                </a:solidFill>
                <a:latin typeface="Roboto" panose="020B0604020202020204" charset="0"/>
                <a:ea typeface="Roboto" panose="020B0604020202020204" charset="0"/>
              </a:rPr>
              <a:t>Oleo-serum with a non-greasy satin finish</a:t>
            </a:r>
            <a:endParaRPr lang="fr-FR" sz="1600" dirty="0">
              <a:solidFill>
                <a:srgbClr val="3E3E3E"/>
              </a:solidFill>
              <a:latin typeface="Roboto" panose="020B0604020202020204" charset="0"/>
              <a:ea typeface="Roboto" panose="020B0604020202020204" charset="0"/>
            </a:endParaRPr>
          </a:p>
        </p:txBody>
      </p:sp>
      <p:sp>
        <p:nvSpPr>
          <p:cNvPr id="21" name="Rectangle 20"/>
          <p:cNvSpPr/>
          <p:nvPr/>
        </p:nvSpPr>
        <p:spPr>
          <a:xfrm>
            <a:off x="2283694" y="3153867"/>
            <a:ext cx="5079131" cy="1938992"/>
          </a:xfrm>
          <a:prstGeom prst="rect">
            <a:avLst/>
          </a:prstGeom>
          <a:solidFill>
            <a:schemeClr val="bg1"/>
          </a:solidFill>
        </p:spPr>
        <p:txBody>
          <a:bodyPr wrap="square">
            <a:spAutoFit/>
          </a:bodyPr>
          <a:lstStyle/>
          <a:p>
            <a:pPr marL="171450" lvl="0" indent="-171450" algn="just">
              <a:buFont typeface="Arial" panose="020B0604020202020204" pitchFamily="34" charset="0"/>
              <a:buChar char="•"/>
            </a:pPr>
            <a:r>
              <a:rPr lang="en-US" sz="1200" dirty="0">
                <a:solidFill>
                  <a:srgbClr val="3E3E3E"/>
                </a:solidFill>
                <a:latin typeface="Roboto" panose="02000000000000000000" pitchFamily="2" charset="0"/>
                <a:ea typeface="Roboto" panose="02000000000000000000" pitchFamily="2" charset="0"/>
              </a:rPr>
              <a:t>After 5 days :</a:t>
            </a:r>
          </a:p>
          <a:p>
            <a:pPr lvl="0" algn="just"/>
            <a:r>
              <a:rPr lang="en-US" sz="1200" dirty="0">
                <a:solidFill>
                  <a:srgbClr val="3E3E3E"/>
                </a:solidFill>
                <a:latin typeface="Roboto" panose="02000000000000000000" pitchFamily="2" charset="0"/>
                <a:ea typeface="Roboto" panose="02000000000000000000" pitchFamily="2" charset="0"/>
              </a:rPr>
              <a:t>Measurable and visible efficacy on complexion radiance and even skin tone</a:t>
            </a:r>
          </a:p>
          <a:p>
            <a:pPr marL="171450" lvl="0" indent="-171450" algn="just">
              <a:buFont typeface="Arial" panose="020B0604020202020204" pitchFamily="34" charset="0"/>
              <a:buChar char="•"/>
            </a:pPr>
            <a:r>
              <a:rPr lang="en-US" sz="1200" dirty="0">
                <a:solidFill>
                  <a:srgbClr val="3E3E3E"/>
                </a:solidFill>
                <a:latin typeface="Roboto" panose="02000000000000000000" pitchFamily="2" charset="0"/>
                <a:ea typeface="Roboto" panose="02000000000000000000" pitchFamily="2" charset="0"/>
              </a:rPr>
              <a:t>After 14 days :</a:t>
            </a:r>
          </a:p>
          <a:p>
            <a:pPr lvl="0" algn="just"/>
            <a:r>
              <a:rPr lang="en-US" sz="1200" dirty="0">
                <a:solidFill>
                  <a:srgbClr val="3E3E3E"/>
                </a:solidFill>
                <a:latin typeface="Roboto" panose="02000000000000000000" pitchFamily="2" charset="0"/>
                <a:ea typeface="Roboto" panose="02000000000000000000" pitchFamily="2" charset="0"/>
              </a:rPr>
              <a:t>Wrinkle volume is reduced and skin is visibly smoother</a:t>
            </a:r>
          </a:p>
          <a:p>
            <a:pPr marL="171450" lvl="0" indent="-171450" algn="just">
              <a:buFont typeface="Arial" panose="020B0604020202020204" pitchFamily="34" charset="0"/>
              <a:buChar char="•"/>
            </a:pPr>
            <a:r>
              <a:rPr lang="en-US" sz="1200" dirty="0">
                <a:solidFill>
                  <a:srgbClr val="3E3E3E"/>
                </a:solidFill>
                <a:latin typeface="Roboto" panose="02000000000000000000" pitchFamily="2" charset="0"/>
                <a:ea typeface="Roboto" panose="02000000000000000000" pitchFamily="2" charset="0"/>
              </a:rPr>
              <a:t>After 28 days :</a:t>
            </a:r>
          </a:p>
          <a:p>
            <a:pPr lvl="0" algn="just"/>
            <a:r>
              <a:rPr lang="en-US" sz="1200" dirty="0">
                <a:solidFill>
                  <a:srgbClr val="3E3E3E"/>
                </a:solidFill>
                <a:latin typeface="Roboto" panose="02000000000000000000" pitchFamily="2" charset="0"/>
                <a:ea typeface="Roboto" panose="02000000000000000000" pitchFamily="2" charset="0"/>
              </a:rPr>
              <a:t>Features are smoothed1, skin is visibly younger and springier, the color of dark spots is less intense2</a:t>
            </a:r>
          </a:p>
          <a:p>
            <a:pPr marL="171450" lvl="0" indent="-171450" algn="just">
              <a:buFont typeface="Arial" panose="020B0604020202020204" pitchFamily="34" charset="0"/>
              <a:buChar char="•"/>
            </a:pPr>
            <a:r>
              <a:rPr lang="en-US" sz="1200" dirty="0">
                <a:solidFill>
                  <a:srgbClr val="3E3E3E"/>
                </a:solidFill>
                <a:latin typeface="Roboto" panose="02000000000000000000" pitchFamily="2" charset="0"/>
                <a:ea typeface="Roboto" panose="02000000000000000000" pitchFamily="2" charset="0"/>
              </a:rPr>
              <a:t>After 56 days :</a:t>
            </a:r>
          </a:p>
          <a:p>
            <a:pPr lvl="0" algn="just"/>
            <a:r>
              <a:rPr lang="en-US" sz="1200" dirty="0">
                <a:solidFill>
                  <a:srgbClr val="3E3E3E"/>
                </a:solidFill>
                <a:latin typeface="Roboto" panose="02000000000000000000" pitchFamily="2" charset="0"/>
                <a:ea typeface="Roboto" panose="02000000000000000000" pitchFamily="2" charset="0"/>
              </a:rPr>
              <a:t>The anti-dark spot effectiveness is intensified</a:t>
            </a:r>
          </a:p>
        </p:txBody>
      </p:sp>
      <p:pic>
        <p:nvPicPr>
          <p:cNvPr id="30" name="Imag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72" y="1770889"/>
            <a:ext cx="995198" cy="1261241"/>
          </a:xfrm>
          <a:prstGeom prst="rect">
            <a:avLst/>
          </a:prstGeom>
        </p:spPr>
      </p:pic>
      <p:pic>
        <p:nvPicPr>
          <p:cNvPr id="31" name="Imag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538" y="3321238"/>
            <a:ext cx="1065632" cy="1350505"/>
          </a:xfrm>
          <a:prstGeom prst="rect">
            <a:avLst/>
          </a:prstGeom>
        </p:spPr>
      </p:pic>
      <p:pic>
        <p:nvPicPr>
          <p:cNvPr id="32" name="Imag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1528" y="5003225"/>
            <a:ext cx="1000235" cy="1267624"/>
          </a:xfrm>
          <a:prstGeom prst="rect">
            <a:avLst/>
          </a:prstGeom>
        </p:spPr>
      </p:pic>
      <p:sp>
        <p:nvSpPr>
          <p:cNvPr id="20" name="Espace réservé du titre 1"/>
          <p:cNvSpPr txBox="1">
            <a:spLocks/>
          </p:cNvSpPr>
          <p:nvPr/>
        </p:nvSpPr>
        <p:spPr>
          <a:xfrm>
            <a:off x="0" y="222250"/>
            <a:ext cx="12192000" cy="801768"/>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nSpc>
                <a:spcPct val="90000"/>
              </a:lnSpc>
              <a:spcBef>
                <a:spcPts val="500"/>
              </a:spcBef>
              <a:buFont typeface="Arial" panose="020B0604020202020204" pitchFamily="34" charset="0"/>
              <a:buChar char="•"/>
              <a:defRPr sz="2400">
                <a:latin typeface="Sofia Pro Regular" panose="00000500000000000000" pitchFamily="50" charset="0"/>
              </a:defRPr>
            </a:lvl2pPr>
            <a:lvl3pPr marL="1143000" indent="-228600">
              <a:lnSpc>
                <a:spcPct val="90000"/>
              </a:lnSpc>
              <a:spcBef>
                <a:spcPts val="500"/>
              </a:spcBef>
              <a:buFont typeface="Arial" panose="020B0604020202020204" pitchFamily="34" charset="0"/>
              <a:buChar char="•"/>
              <a:defRPr sz="2000">
                <a:latin typeface="Sofia Pro Regular" panose="00000500000000000000" pitchFamily="50" charset="0"/>
              </a:defRPr>
            </a:lvl3pPr>
            <a:lvl4pPr marL="1600200" indent="-228600">
              <a:lnSpc>
                <a:spcPct val="90000"/>
              </a:lnSpc>
              <a:spcBef>
                <a:spcPts val="500"/>
              </a:spcBef>
              <a:buFont typeface="Arial" panose="020B0604020202020204" pitchFamily="34" charset="0"/>
              <a:buChar char="•"/>
              <a:defRPr>
                <a:latin typeface="Sofia Pro Regular" panose="00000500000000000000" pitchFamily="50" charset="0"/>
              </a:defRPr>
            </a:lvl4pPr>
            <a:lvl5pPr marL="2057400" indent="-228600">
              <a:lnSpc>
                <a:spcPct val="90000"/>
              </a:lnSpc>
              <a:spcBef>
                <a:spcPts val="500"/>
              </a:spcBef>
              <a:buFont typeface="Arial" panose="020B0604020202020204" pitchFamily="34" charset="0"/>
              <a:buChar char="•"/>
              <a:defRPr>
                <a:latin typeface="Sofia Pro Regular" panose="00000500000000000000" pitchFamily="50"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SERUM C20</a:t>
            </a:r>
          </a:p>
        </p:txBody>
      </p:sp>
      <p:pic>
        <p:nvPicPr>
          <p:cNvPr id="13" name="Image 12" descr="Une image contenant texte">
            <a:extLst>
              <a:ext uri="{FF2B5EF4-FFF2-40B4-BE49-F238E27FC236}">
                <a16:creationId xmlns:a16="http://schemas.microsoft.com/office/drawing/2014/main" id="{00DCF8BB-4A2C-488B-A5CA-346E6DC953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2" t="644" r="23545" b="8566"/>
          <a:stretch/>
        </p:blipFill>
        <p:spPr>
          <a:xfrm>
            <a:off x="8212262" y="1770889"/>
            <a:ext cx="3787872" cy="4747992"/>
          </a:xfrm>
          <a:prstGeom prst="rect">
            <a:avLst/>
          </a:prstGeom>
        </p:spPr>
      </p:pic>
    </p:spTree>
    <p:extLst>
      <p:ext uri="{BB962C8B-B14F-4D97-AF65-F5344CB8AC3E}">
        <p14:creationId xmlns:p14="http://schemas.microsoft.com/office/powerpoint/2010/main" val="258026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1"/>
          <p:cNvCxnSpPr/>
          <p:nvPr/>
        </p:nvCxnSpPr>
        <p:spPr>
          <a:xfrm>
            <a:off x="3358810" y="3893300"/>
            <a:ext cx="5254732" cy="1"/>
          </a:xfrm>
          <a:prstGeom prst="line">
            <a:avLst/>
          </a:prstGeom>
          <a:ln w="38100">
            <a:prstDash val="lgDashDotDot"/>
          </a:ln>
        </p:spPr>
        <p:style>
          <a:lnRef idx="1">
            <a:schemeClr val="accent2"/>
          </a:lnRef>
          <a:fillRef idx="0">
            <a:schemeClr val="accent2"/>
          </a:fillRef>
          <a:effectRef idx="0">
            <a:schemeClr val="accent2"/>
          </a:effectRef>
          <a:fontRef idx="minor">
            <a:schemeClr val="tx1"/>
          </a:fontRef>
        </p:style>
      </p:cxnSp>
      <p:cxnSp>
        <p:nvCxnSpPr>
          <p:cNvPr id="3" name="Connecteur droit 2"/>
          <p:cNvCxnSpPr>
            <a:cxnSpLocks/>
          </p:cNvCxnSpPr>
          <p:nvPr/>
        </p:nvCxnSpPr>
        <p:spPr>
          <a:xfrm flipH="1" flipV="1">
            <a:off x="3564601" y="2523145"/>
            <a:ext cx="5224332" cy="3144778"/>
          </a:xfrm>
          <a:prstGeom prst="line">
            <a:avLst/>
          </a:prstGeom>
          <a:ln w="38100">
            <a:prstDash val="lgDashDotDot"/>
          </a:ln>
        </p:spPr>
        <p:style>
          <a:lnRef idx="1">
            <a:schemeClr val="accent2"/>
          </a:lnRef>
          <a:fillRef idx="0">
            <a:schemeClr val="accent2"/>
          </a:fillRef>
          <a:effectRef idx="0">
            <a:schemeClr val="accent2"/>
          </a:effectRef>
          <a:fontRef idx="minor">
            <a:schemeClr val="tx1"/>
          </a:fontRef>
        </p:style>
      </p:cxnSp>
      <p:cxnSp>
        <p:nvCxnSpPr>
          <p:cNvPr id="4" name="Connecteur droit 3"/>
          <p:cNvCxnSpPr>
            <a:cxnSpLocks/>
          </p:cNvCxnSpPr>
          <p:nvPr/>
        </p:nvCxnSpPr>
        <p:spPr>
          <a:xfrm flipV="1">
            <a:off x="3981450" y="2491532"/>
            <a:ext cx="4632092" cy="3208851"/>
          </a:xfrm>
          <a:prstGeom prst="line">
            <a:avLst/>
          </a:prstGeom>
          <a:ln w="38100">
            <a:prstDash val="lgDashDotDot"/>
          </a:ln>
        </p:spPr>
        <p:style>
          <a:lnRef idx="1">
            <a:schemeClr val="accent2"/>
          </a:lnRef>
          <a:fillRef idx="0">
            <a:schemeClr val="accent2"/>
          </a:fillRef>
          <a:effectRef idx="0">
            <a:schemeClr val="accent2"/>
          </a:effectRef>
          <a:fontRef idx="minor">
            <a:schemeClr val="tx1"/>
          </a:fontRef>
        </p:style>
      </p:cxnSp>
      <p:sp>
        <p:nvSpPr>
          <p:cNvPr id="5" name="ZoneTexte 4"/>
          <p:cNvSpPr txBox="1"/>
          <p:nvPr/>
        </p:nvSpPr>
        <p:spPr>
          <a:xfrm>
            <a:off x="837132" y="1930532"/>
            <a:ext cx="3470648" cy="1077218"/>
          </a:xfrm>
          <a:prstGeom prst="rect">
            <a:avLst/>
          </a:prstGeom>
          <a:noFill/>
        </p:spPr>
        <p:txBody>
          <a:bodyPr wrap="square" rtlCol="0">
            <a:spAutoFit/>
          </a:bodyPr>
          <a:lstStyle/>
          <a:p>
            <a:pPr lvl="0">
              <a:defRPr/>
            </a:pPr>
            <a:r>
              <a:rPr lang="en-US" sz="1600" b="1" dirty="0">
                <a:solidFill>
                  <a:prstClr val="black"/>
                </a:solidFill>
                <a:latin typeface="Roboto Light"/>
              </a:rPr>
              <a:t>20% of stable vitamin C </a:t>
            </a:r>
          </a:p>
          <a:p>
            <a:pPr lvl="0">
              <a:defRPr/>
            </a:pPr>
            <a:r>
              <a:rPr lang="en-US" sz="1600" i="1" dirty="0">
                <a:solidFill>
                  <a:prstClr val="black"/>
                </a:solidFill>
                <a:latin typeface="Roboto Light"/>
              </a:rPr>
              <a:t>Anti-aging, Anti-oxidant, </a:t>
            </a:r>
          </a:p>
          <a:p>
            <a:pPr lvl="0">
              <a:defRPr/>
            </a:pPr>
            <a:r>
              <a:rPr lang="en-US" sz="1600" i="1" dirty="0">
                <a:solidFill>
                  <a:prstClr val="black"/>
                </a:solidFill>
                <a:latin typeface="Roboto Light"/>
              </a:rPr>
              <a:t>Acts on melanogenesis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1" u="none" strike="noStrike" kern="1200" cap="none" spc="0" normalizeH="0" baseline="0" noProof="0" dirty="0">
              <a:ln>
                <a:noFill/>
              </a:ln>
              <a:solidFill>
                <a:prstClr val="black"/>
              </a:solidFill>
              <a:effectLst/>
              <a:uLnTx/>
              <a:uFillTx/>
              <a:latin typeface="Roboto Light"/>
              <a:ea typeface="+mn-ea"/>
              <a:cs typeface="+mn-cs"/>
            </a:endParaRPr>
          </a:p>
        </p:txBody>
      </p:sp>
      <p:sp>
        <p:nvSpPr>
          <p:cNvPr id="6" name="ZoneTexte 5"/>
          <p:cNvSpPr txBox="1"/>
          <p:nvPr/>
        </p:nvSpPr>
        <p:spPr>
          <a:xfrm>
            <a:off x="8799305" y="2136825"/>
            <a:ext cx="2367023" cy="830997"/>
          </a:xfrm>
          <a:prstGeom prst="rect">
            <a:avLst/>
          </a:prstGeom>
          <a:noFill/>
        </p:spPr>
        <p:txBody>
          <a:bodyPr wrap="square" rtlCol="0">
            <a:spAutoFit/>
          </a:bodyPr>
          <a:lstStyle/>
          <a:p>
            <a:pPr>
              <a:defRPr/>
            </a:pPr>
            <a:r>
              <a:rPr lang="fr-FR" sz="1600" b="1" dirty="0" err="1">
                <a:solidFill>
                  <a:prstClr val="black"/>
                </a:solidFill>
                <a:latin typeface="Roboto Light"/>
              </a:rPr>
              <a:t>Turmeric</a:t>
            </a:r>
            <a:r>
              <a:rPr lang="fr-FR" sz="1600" b="1" dirty="0">
                <a:solidFill>
                  <a:prstClr val="black"/>
                </a:solidFill>
                <a:latin typeface="Roboto Light"/>
              </a:rPr>
              <a:t> native </a:t>
            </a:r>
            <a:r>
              <a:rPr lang="fr-FR" sz="1600" b="1" dirty="0" err="1">
                <a:solidFill>
                  <a:prstClr val="black"/>
                </a:solidFill>
                <a:latin typeface="Roboto Light"/>
              </a:rPr>
              <a:t>cells</a:t>
            </a:r>
            <a:endParaRPr lang="fr-FR" sz="1600" b="1" dirty="0">
              <a:solidFill>
                <a:prstClr val="black"/>
              </a:solidFill>
              <a:latin typeface="Roboto Light"/>
            </a:endParaRPr>
          </a:p>
          <a:p>
            <a:pPr defTabSz="912751">
              <a:defRPr/>
            </a:pPr>
            <a:r>
              <a:rPr lang="fr-FR" sz="1600" i="1" dirty="0">
                <a:solidFill>
                  <a:srgbClr val="3E3E3E"/>
                </a:solidFill>
                <a:latin typeface="Roboto Light"/>
              </a:rPr>
              <a:t>Anti-</a:t>
            </a:r>
            <a:r>
              <a:rPr lang="fr-FR" sz="1600" i="1" dirty="0" err="1">
                <a:solidFill>
                  <a:srgbClr val="3E3E3E"/>
                </a:solidFill>
                <a:latin typeface="Roboto Light"/>
              </a:rPr>
              <a:t>aging</a:t>
            </a:r>
            <a:r>
              <a:rPr lang="fr-FR" sz="1600" i="1" dirty="0">
                <a:solidFill>
                  <a:srgbClr val="3E3E3E"/>
                </a:solidFill>
                <a:latin typeface="Roboto Light"/>
              </a:rPr>
              <a:t>, </a:t>
            </a:r>
            <a:r>
              <a:rPr lang="fr-FR" sz="1600" i="1" dirty="0" err="1">
                <a:solidFill>
                  <a:srgbClr val="3E3E3E"/>
                </a:solidFill>
                <a:latin typeface="Roboto Light"/>
              </a:rPr>
              <a:t>Anti-oxidant</a:t>
            </a:r>
            <a:endParaRPr lang="fr-FR" sz="1600" i="1" dirty="0">
              <a:solidFill>
                <a:srgbClr val="3E3E3E"/>
              </a:solidFill>
              <a:latin typeface="Roboto Light"/>
              <a:ea typeface="Roboto Light"/>
              <a:cs typeface="Roboto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Roboto Light"/>
                <a:ea typeface="+mn-ea"/>
                <a:cs typeface="+mn-cs"/>
              </a:rPr>
              <a:t> </a:t>
            </a:r>
          </a:p>
        </p:txBody>
      </p:sp>
      <p:sp>
        <p:nvSpPr>
          <p:cNvPr id="7" name="ZoneTexte 6"/>
          <p:cNvSpPr txBox="1"/>
          <p:nvPr/>
        </p:nvSpPr>
        <p:spPr>
          <a:xfrm>
            <a:off x="8799304" y="3594841"/>
            <a:ext cx="2367023" cy="830997"/>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fr-FR" sz="1600" b="1" dirty="0" err="1">
                <a:solidFill>
                  <a:prstClr val="black"/>
                </a:solidFill>
                <a:latin typeface="Roboto Light"/>
              </a:rPr>
              <a:t>Pomegranate</a:t>
            </a:r>
            <a:r>
              <a:rPr lang="fr-FR" sz="1600" b="1" dirty="0">
                <a:solidFill>
                  <a:prstClr val="black"/>
                </a:solidFill>
                <a:latin typeface="Roboto Light"/>
              </a:rPr>
              <a:t> native </a:t>
            </a:r>
            <a:r>
              <a:rPr lang="fr-FR" sz="1600" b="1" dirty="0" err="1">
                <a:solidFill>
                  <a:prstClr val="black"/>
                </a:solidFill>
                <a:latin typeface="Roboto Light"/>
              </a:rPr>
              <a:t>cells</a:t>
            </a:r>
            <a:endParaRPr lang="fr-FR" sz="1600" b="1" dirty="0">
              <a:solidFill>
                <a:prstClr val="black"/>
              </a:solidFill>
              <a:latin typeface="Roboto Light"/>
            </a:endParaRPr>
          </a:p>
          <a:p>
            <a:pPr defTabSz="912751">
              <a:defRPr/>
            </a:pPr>
            <a:r>
              <a:rPr lang="fr-FR" sz="1600" i="1" dirty="0">
                <a:solidFill>
                  <a:srgbClr val="3E3E3E"/>
                </a:solidFill>
                <a:latin typeface="Roboto Light"/>
              </a:rPr>
              <a:t>Radiance, </a:t>
            </a:r>
            <a:r>
              <a:rPr lang="fr-FR" sz="1600" i="1" dirty="0" err="1">
                <a:solidFill>
                  <a:srgbClr val="3E3E3E"/>
                </a:solidFill>
                <a:latin typeface="Roboto Light"/>
              </a:rPr>
              <a:t>Anti-oxidant</a:t>
            </a:r>
            <a:endParaRPr lang="fr-FR" sz="1600" i="1" dirty="0">
              <a:solidFill>
                <a:srgbClr val="3E3E3E"/>
              </a:solidFill>
              <a:latin typeface="Roboto Light"/>
              <a:ea typeface="Roboto Light"/>
              <a:cs typeface="Roboto Light"/>
            </a:endParaRPr>
          </a:p>
        </p:txBody>
      </p:sp>
      <p:sp>
        <p:nvSpPr>
          <p:cNvPr id="8" name="ZoneTexte 7"/>
          <p:cNvSpPr txBox="1"/>
          <p:nvPr/>
        </p:nvSpPr>
        <p:spPr>
          <a:xfrm>
            <a:off x="837132" y="3570134"/>
            <a:ext cx="1800493" cy="830997"/>
          </a:xfrm>
          <a:prstGeom prst="rect">
            <a:avLst/>
          </a:prstGeom>
          <a:noFill/>
        </p:spPr>
        <p:txBody>
          <a:bodyPr wrap="none" rtlCol="0">
            <a:spAutoFit/>
          </a:bodyPr>
          <a:lstStyle/>
          <a:p>
            <a:pPr>
              <a:defRPr/>
            </a:pPr>
            <a:r>
              <a:rPr lang="fr-FR" sz="1600" b="1" dirty="0" err="1">
                <a:solidFill>
                  <a:prstClr val="black"/>
                </a:solidFill>
                <a:latin typeface="Roboto Light"/>
              </a:rPr>
              <a:t>Organic</a:t>
            </a:r>
            <a:r>
              <a:rPr lang="fr-FR" sz="1600" b="1" dirty="0">
                <a:solidFill>
                  <a:prstClr val="black"/>
                </a:solidFill>
                <a:latin typeface="Roboto Light"/>
              </a:rPr>
              <a:t> </a:t>
            </a:r>
            <a:r>
              <a:rPr lang="fr-FR" sz="1600" b="1" dirty="0" err="1">
                <a:solidFill>
                  <a:prstClr val="black"/>
                </a:solidFill>
                <a:latin typeface="Roboto Light"/>
              </a:rPr>
              <a:t>Apricot</a:t>
            </a:r>
            <a:r>
              <a:rPr lang="fr-FR" sz="1600" b="1" dirty="0">
                <a:solidFill>
                  <a:prstClr val="black"/>
                </a:solidFill>
                <a:latin typeface="Roboto Light"/>
              </a:rPr>
              <a:t> </a:t>
            </a:r>
            <a:r>
              <a:rPr lang="fr-FR" sz="1600" b="1" dirty="0" err="1">
                <a:solidFill>
                  <a:prstClr val="black"/>
                </a:solidFill>
                <a:latin typeface="Roboto Light"/>
              </a:rPr>
              <a:t>oil</a:t>
            </a:r>
            <a:endParaRPr lang="fr-FR" sz="1600" b="1" dirty="0">
              <a:solidFill>
                <a:prstClr val="black"/>
              </a:solidFill>
              <a:latin typeface="Roboto Light"/>
            </a:endParaRPr>
          </a:p>
          <a:p>
            <a:pPr lvl="0">
              <a:defRPr/>
            </a:pPr>
            <a:r>
              <a:rPr lang="en-US" sz="1600" i="1" dirty="0">
                <a:solidFill>
                  <a:prstClr val="black"/>
                </a:solidFill>
                <a:latin typeface="Roboto Light"/>
              </a:rPr>
              <a:t>Rich in Vitamin A</a:t>
            </a:r>
          </a:p>
          <a:p>
            <a:pPr lvl="0">
              <a:defRPr/>
            </a:pPr>
            <a:r>
              <a:rPr lang="en-US" sz="1600" i="1" dirty="0">
                <a:solidFill>
                  <a:prstClr val="black"/>
                </a:solidFill>
                <a:latin typeface="Roboto Light"/>
              </a:rPr>
              <a:t>Acts on radiance</a:t>
            </a:r>
          </a:p>
        </p:txBody>
      </p:sp>
      <p:sp>
        <p:nvSpPr>
          <p:cNvPr id="11" name="ZoneTexte 10"/>
          <p:cNvSpPr txBox="1"/>
          <p:nvPr/>
        </p:nvSpPr>
        <p:spPr>
          <a:xfrm>
            <a:off x="835320" y="5591723"/>
            <a:ext cx="4054196" cy="584775"/>
          </a:xfrm>
          <a:prstGeom prst="rect">
            <a:avLst/>
          </a:prstGeom>
          <a:noFill/>
        </p:spPr>
        <p:txBody>
          <a:bodyPr wrap="square" rtlCol="0">
            <a:spAutoFit/>
          </a:bodyPr>
          <a:lstStyle/>
          <a:p>
            <a:pPr lvl="0">
              <a:defRPr/>
            </a:pPr>
            <a:r>
              <a:rPr lang="fr-FR" sz="1600" b="1" dirty="0">
                <a:solidFill>
                  <a:prstClr val="black"/>
                </a:solidFill>
                <a:latin typeface="Roboto Light"/>
              </a:rPr>
              <a:t>Sweet Orange essential </a:t>
            </a:r>
            <a:r>
              <a:rPr lang="fr-FR" sz="1600" b="1" dirty="0" err="1">
                <a:solidFill>
                  <a:prstClr val="black"/>
                </a:solidFill>
                <a:latin typeface="Roboto Light"/>
              </a:rPr>
              <a:t>oil</a:t>
            </a:r>
            <a:endParaRPr lang="fr-FR" sz="1600" b="1" dirty="0">
              <a:solidFill>
                <a:prstClr val="black"/>
              </a:solidFill>
              <a:latin typeface="Roboto Light"/>
            </a:endParaRPr>
          </a:p>
          <a:p>
            <a:pPr lvl="0">
              <a:defRPr/>
            </a:pPr>
            <a:r>
              <a:rPr lang="fr-FR" sz="1600" i="1" dirty="0" err="1">
                <a:solidFill>
                  <a:prstClr val="black"/>
                </a:solidFill>
                <a:latin typeface="Roboto Light"/>
              </a:rPr>
              <a:t>Acts</a:t>
            </a:r>
            <a:r>
              <a:rPr lang="fr-FR" sz="1600" i="1" dirty="0">
                <a:solidFill>
                  <a:prstClr val="black"/>
                </a:solidFill>
                <a:latin typeface="Roboto Light"/>
              </a:rPr>
              <a:t> on skin </a:t>
            </a:r>
            <a:r>
              <a:rPr lang="fr-FR" sz="1600" i="1" dirty="0" err="1">
                <a:solidFill>
                  <a:prstClr val="black"/>
                </a:solidFill>
                <a:latin typeface="Roboto Light"/>
              </a:rPr>
              <a:t>tonicity</a:t>
            </a:r>
            <a:endParaRPr lang="fr-FR" sz="1600" i="1" dirty="0">
              <a:solidFill>
                <a:prstClr val="black"/>
              </a:solidFill>
              <a:latin typeface="Roboto Light"/>
            </a:endParaRPr>
          </a:p>
        </p:txBody>
      </p:sp>
      <p:sp>
        <p:nvSpPr>
          <p:cNvPr id="12" name="ZoneTexte 11"/>
          <p:cNvSpPr txBox="1"/>
          <p:nvPr/>
        </p:nvSpPr>
        <p:spPr>
          <a:xfrm>
            <a:off x="8800514" y="5499730"/>
            <a:ext cx="2541206" cy="830997"/>
          </a:xfrm>
          <a:prstGeom prst="rect">
            <a:avLst/>
          </a:prstGeom>
          <a:noFill/>
        </p:spPr>
        <p:txBody>
          <a:bodyPr wrap="square" rtlCol="0">
            <a:spAutoFit/>
          </a:bodyPr>
          <a:lstStyle/>
          <a:p>
            <a:pPr>
              <a:defRPr/>
            </a:pPr>
            <a:r>
              <a:rPr lang="fr-FR" sz="1600" b="1" dirty="0" err="1">
                <a:solidFill>
                  <a:prstClr val="black"/>
                </a:solidFill>
                <a:latin typeface="Roboto Light"/>
              </a:rPr>
              <a:t>Yon</a:t>
            </a:r>
            <a:r>
              <a:rPr lang="fr-FR" sz="1600" b="1" dirty="0">
                <a:solidFill>
                  <a:prstClr val="black"/>
                </a:solidFill>
                <a:latin typeface="Roboto Light"/>
              </a:rPr>
              <a:t>-Ka Quintessence </a:t>
            </a:r>
          </a:p>
          <a:p>
            <a:pPr lvl="0">
              <a:defRPr/>
            </a:pPr>
            <a:r>
              <a:rPr lang="fr-FR" sz="1600" i="1" dirty="0" err="1">
                <a:solidFill>
                  <a:prstClr val="black"/>
                </a:solidFill>
                <a:latin typeface="Roboto Light"/>
              </a:rPr>
              <a:t>Potentiates</a:t>
            </a:r>
            <a:r>
              <a:rPr lang="fr-FR" sz="1600" i="1" dirty="0">
                <a:solidFill>
                  <a:prstClr val="black"/>
                </a:solidFill>
                <a:latin typeface="Roboto Light"/>
              </a:rPr>
              <a:t> the formula power </a:t>
            </a:r>
          </a:p>
        </p:txBody>
      </p:sp>
      <p:pic>
        <p:nvPicPr>
          <p:cNvPr id="16" name="Image 15" descr="Une image contenant intérieur, fermer&#10;&#10;Description générée automatiquement">
            <a:extLst>
              <a:ext uri="{FF2B5EF4-FFF2-40B4-BE49-F238E27FC236}">
                <a16:creationId xmlns:a16="http://schemas.microsoft.com/office/drawing/2014/main" id="{06240726-4A62-3988-B2A3-18F29E81E8D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006" b="89984" l="9962" r="89984">
                        <a14:foregroundMark x1="38503" y1="60703" x2="38503" y2="60703"/>
                        <a14:foregroundMark x1="61335" y1="42286" x2="65051" y2="47294"/>
                        <a14:foregroundMark x1="65051" y1="47294" x2="64513" y2="61551"/>
                        <a14:foregroundMark x1="65159" y1="55614" x2="64351" y2="76131"/>
                        <a14:foregroundMark x1="49435" y1="9006" x2="49435" y2="9006"/>
                        <a14:foregroundMark x1="65267" y1="78635" x2="64782" y2="82553"/>
                        <a14:backgroundMark x1="49381" y1="8926" x2="49381" y2="8926"/>
                      </a14:backgroundRemoval>
                    </a14:imgEffect>
                  </a14:imgLayer>
                </a14:imgProps>
              </a:ext>
              <a:ext uri="{28A0092B-C50C-407E-A947-70E740481C1C}">
                <a14:useLocalDpi xmlns:a14="http://schemas.microsoft.com/office/drawing/2010/main" val="0"/>
              </a:ext>
            </a:extLst>
          </a:blip>
          <a:srcRect l="30579" t="8425" r="32339" b="8345"/>
          <a:stretch/>
        </p:blipFill>
        <p:spPr>
          <a:xfrm>
            <a:off x="5306392" y="1070386"/>
            <a:ext cx="1679430" cy="5026108"/>
          </a:xfrm>
          <a:prstGeom prst="rect">
            <a:avLst/>
          </a:prstGeom>
        </p:spPr>
      </p:pic>
      <p:sp>
        <p:nvSpPr>
          <p:cNvPr id="15" name="Espace réservé du titre 1">
            <a:extLst>
              <a:ext uri="{FF2B5EF4-FFF2-40B4-BE49-F238E27FC236}">
                <a16:creationId xmlns:a16="http://schemas.microsoft.com/office/drawing/2014/main" id="{A5B664C4-E0E5-48B7-ADAB-F7048E42DD30}"/>
              </a:ext>
            </a:extLst>
          </p:cNvPr>
          <p:cNvSpPr txBox="1">
            <a:spLocks/>
          </p:cNvSpPr>
          <p:nvPr/>
        </p:nvSpPr>
        <p:spPr>
          <a:xfrm>
            <a:off x="0" y="190500"/>
            <a:ext cx="12192000" cy="1510948"/>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nSpc>
                <a:spcPct val="90000"/>
              </a:lnSpc>
              <a:spcBef>
                <a:spcPts val="500"/>
              </a:spcBef>
              <a:buFont typeface="Arial" panose="020B0604020202020204" pitchFamily="34" charset="0"/>
              <a:buChar char="•"/>
              <a:defRPr sz="2400">
                <a:latin typeface="Sofia Pro Regular" panose="00000500000000000000" pitchFamily="50" charset="0"/>
              </a:defRPr>
            </a:lvl2pPr>
            <a:lvl3pPr marL="1143000" indent="-228600">
              <a:lnSpc>
                <a:spcPct val="90000"/>
              </a:lnSpc>
              <a:spcBef>
                <a:spcPts val="500"/>
              </a:spcBef>
              <a:buFont typeface="Arial" panose="020B0604020202020204" pitchFamily="34" charset="0"/>
              <a:buChar char="•"/>
              <a:defRPr sz="2000">
                <a:latin typeface="Sofia Pro Regular" panose="00000500000000000000" pitchFamily="50" charset="0"/>
              </a:defRPr>
            </a:lvl3pPr>
            <a:lvl4pPr marL="1600200" indent="-228600">
              <a:lnSpc>
                <a:spcPct val="90000"/>
              </a:lnSpc>
              <a:spcBef>
                <a:spcPts val="500"/>
              </a:spcBef>
              <a:buFont typeface="Arial" panose="020B0604020202020204" pitchFamily="34" charset="0"/>
              <a:buChar char="•"/>
              <a:defRPr>
                <a:latin typeface="Sofia Pro Regular" panose="00000500000000000000" pitchFamily="50" charset="0"/>
              </a:defRPr>
            </a:lvl4pPr>
            <a:lvl5pPr marL="2057400" indent="-228600">
              <a:lnSpc>
                <a:spcPct val="90000"/>
              </a:lnSpc>
              <a:spcBef>
                <a:spcPts val="500"/>
              </a:spcBef>
              <a:buFont typeface="Arial" panose="020B0604020202020204" pitchFamily="34" charset="0"/>
              <a:buChar char="•"/>
              <a:defRPr>
                <a:latin typeface="Sofia Pro Regular" panose="00000500000000000000" pitchFamily="50"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SERUM C20</a:t>
            </a:r>
          </a:p>
          <a:p>
            <a:endParaRPr lang="fr-FR" dirty="0"/>
          </a:p>
        </p:txBody>
      </p:sp>
      <p:pic>
        <p:nvPicPr>
          <p:cNvPr id="4098" name="Picture 2" descr="ingredient-vitamine-c">
            <a:extLst>
              <a:ext uri="{FF2B5EF4-FFF2-40B4-BE49-F238E27FC236}">
                <a16:creationId xmlns:a16="http://schemas.microsoft.com/office/drawing/2014/main" id="{1727060B-CB18-4AB7-ADB5-5B3A428560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0899" y="2136740"/>
            <a:ext cx="624421" cy="5847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ngredient-huile-abricot-bio">
            <a:extLst>
              <a:ext uri="{FF2B5EF4-FFF2-40B4-BE49-F238E27FC236}">
                <a16:creationId xmlns:a16="http://schemas.microsoft.com/office/drawing/2014/main" id="{EB0BD4AA-C4BF-4F0D-B8BB-E761BB0826C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965" r="14932"/>
          <a:stretch/>
        </p:blipFill>
        <p:spPr bwMode="auto">
          <a:xfrm>
            <a:off x="151861" y="3531072"/>
            <a:ext cx="742495" cy="94831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ngredient-curcuma">
            <a:extLst>
              <a:ext uri="{FF2B5EF4-FFF2-40B4-BE49-F238E27FC236}">
                <a16:creationId xmlns:a16="http://schemas.microsoft.com/office/drawing/2014/main" id="{9FC13A6E-88E1-44C5-96C9-DF3635E4CE7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87683" y="2068488"/>
            <a:ext cx="1072120" cy="107038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ngredient-cellules-natives-grenade">
            <a:extLst>
              <a:ext uri="{FF2B5EF4-FFF2-40B4-BE49-F238E27FC236}">
                <a16:creationId xmlns:a16="http://schemas.microsoft.com/office/drawing/2014/main" id="{801EE9E3-9040-4F46-992E-D893119E922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50342" y="3477970"/>
            <a:ext cx="1072120" cy="114472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ngredient-huile-essentielle-orange-douce">
            <a:extLst>
              <a:ext uri="{FF2B5EF4-FFF2-40B4-BE49-F238E27FC236}">
                <a16:creationId xmlns:a16="http://schemas.microsoft.com/office/drawing/2014/main" id="{B0EC6D40-9A14-4DD7-8272-022C3FBAEAD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0404" y="5521743"/>
            <a:ext cx="765408" cy="799459"/>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ingredient-quintessence-yonka">
            <a:extLst>
              <a:ext uri="{FF2B5EF4-FFF2-40B4-BE49-F238E27FC236}">
                <a16:creationId xmlns:a16="http://schemas.microsoft.com/office/drawing/2014/main" id="{31EBF27C-0308-4E6E-AA8C-E922BB52483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38376" y="5400188"/>
            <a:ext cx="784086" cy="830997"/>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e 17">
            <a:extLst>
              <a:ext uri="{FF2B5EF4-FFF2-40B4-BE49-F238E27FC236}">
                <a16:creationId xmlns:a16="http://schemas.microsoft.com/office/drawing/2014/main" id="{7C9733DD-13CD-4734-95C6-C49F22E0E674}"/>
              </a:ext>
            </a:extLst>
          </p:cNvPr>
          <p:cNvGrpSpPr/>
          <p:nvPr/>
        </p:nvGrpSpPr>
        <p:grpSpPr>
          <a:xfrm>
            <a:off x="6471124" y="1151375"/>
            <a:ext cx="5587279" cy="550073"/>
            <a:chOff x="6156799" y="1151375"/>
            <a:chExt cx="5587279" cy="550073"/>
          </a:xfrm>
        </p:grpSpPr>
        <p:sp>
          <p:nvSpPr>
            <p:cNvPr id="23" name="Rectangle 22">
              <a:extLst>
                <a:ext uri="{FF2B5EF4-FFF2-40B4-BE49-F238E27FC236}">
                  <a16:creationId xmlns:a16="http://schemas.microsoft.com/office/drawing/2014/main" id="{8856043A-A0C6-40C8-987E-D072E55EAC13}"/>
                </a:ext>
              </a:extLst>
            </p:cNvPr>
            <p:cNvSpPr/>
            <p:nvPr/>
          </p:nvSpPr>
          <p:spPr>
            <a:xfrm>
              <a:off x="8335900" y="1151375"/>
              <a:ext cx="3408178" cy="523220"/>
            </a:xfrm>
            <a:prstGeom prst="rect">
              <a:avLst/>
            </a:prstGeom>
          </p:spPr>
          <p:txBody>
            <a:bodyPr wrap="square">
              <a:spAutoFit/>
            </a:bodyPr>
            <a:lstStyle/>
            <a:p>
              <a:pPr algn="ctr">
                <a:defRPr/>
              </a:pPr>
              <a:r>
                <a:rPr lang="fr-FR" sz="1400" dirty="0">
                  <a:latin typeface="KyivType Sans2" panose="00000500000000000000" pitchFamily="50" charset="0"/>
                  <a:ea typeface="Roboto" panose="02000000000000000000" pitchFamily="2" charset="0"/>
                </a:rPr>
                <a:t>All </a:t>
              </a:r>
              <a:r>
                <a:rPr lang="fr-FR" sz="1400" dirty="0" err="1">
                  <a:latin typeface="KyivType Sans2" panose="00000500000000000000" pitchFamily="50" charset="0"/>
                  <a:ea typeface="Roboto" panose="02000000000000000000" pitchFamily="2" charset="0"/>
                </a:rPr>
                <a:t>year</a:t>
              </a:r>
              <a:r>
                <a:rPr lang="fr-FR" sz="1400" dirty="0">
                  <a:latin typeface="KyivType Sans2" panose="00000500000000000000" pitchFamily="50" charset="0"/>
                  <a:ea typeface="Roboto" panose="02000000000000000000" pitchFamily="2" charset="0"/>
                </a:rPr>
                <a:t> long</a:t>
              </a:r>
            </a:p>
            <a:p>
              <a:pPr algn="ctr">
                <a:defRPr/>
              </a:pPr>
              <a:r>
                <a:rPr lang="fr-FR" sz="1400" dirty="0">
                  <a:solidFill>
                    <a:schemeClr val="bg2">
                      <a:lumMod val="50000"/>
                    </a:schemeClr>
                  </a:solidFill>
                  <a:latin typeface="KyivType Sans2" panose="00000500000000000000" pitchFamily="50" charset="0"/>
                  <a:ea typeface="Roboto" panose="02000000000000000000" pitchFamily="2" charset="0"/>
                </a:rPr>
                <a:t>Or in a cure</a:t>
              </a:r>
            </a:p>
          </p:txBody>
        </p:sp>
        <p:sp>
          <p:nvSpPr>
            <p:cNvPr id="24" name="Rectangle 23">
              <a:extLst>
                <a:ext uri="{FF2B5EF4-FFF2-40B4-BE49-F238E27FC236}">
                  <a16:creationId xmlns:a16="http://schemas.microsoft.com/office/drawing/2014/main" id="{886B5C7F-2D7E-4188-B55D-47D8C8740A2F}"/>
                </a:ext>
              </a:extLst>
            </p:cNvPr>
            <p:cNvSpPr/>
            <p:nvPr/>
          </p:nvSpPr>
          <p:spPr>
            <a:xfrm>
              <a:off x="6156799" y="1157617"/>
              <a:ext cx="3408178" cy="523220"/>
            </a:xfrm>
            <a:prstGeom prst="rect">
              <a:avLst/>
            </a:prstGeom>
          </p:spPr>
          <p:txBody>
            <a:bodyPr wrap="square">
              <a:spAutoFit/>
            </a:bodyPr>
            <a:lstStyle/>
            <a:p>
              <a:pPr algn="ctr">
                <a:defRPr/>
              </a:pPr>
              <a:r>
                <a:rPr lang="fr-FR" sz="1400" dirty="0">
                  <a:latin typeface="KyivType Sans2" panose="00000500000000000000" pitchFamily="50" charset="0"/>
                  <a:ea typeface="Roboto" panose="02000000000000000000" pitchFamily="2" charset="0"/>
                </a:rPr>
                <a:t>All skin types</a:t>
              </a:r>
            </a:p>
            <a:p>
              <a:pPr algn="ctr">
                <a:defRPr/>
              </a:pPr>
              <a:r>
                <a:rPr lang="fr-FR" sz="1400" dirty="0" err="1">
                  <a:solidFill>
                    <a:schemeClr val="bg2">
                      <a:lumMod val="50000"/>
                    </a:schemeClr>
                  </a:solidFill>
                  <a:latin typeface="KyivType Sans2" panose="00000500000000000000" pitchFamily="50" charset="0"/>
                  <a:ea typeface="Roboto" panose="02000000000000000000" pitchFamily="2" charset="0"/>
                </a:rPr>
                <a:t>even</a:t>
              </a:r>
              <a:r>
                <a:rPr lang="fr-FR" sz="1400" dirty="0">
                  <a:solidFill>
                    <a:schemeClr val="bg2">
                      <a:lumMod val="50000"/>
                    </a:schemeClr>
                  </a:solidFill>
                  <a:latin typeface="KyivType Sans2" panose="00000500000000000000" pitchFamily="50" charset="0"/>
                  <a:ea typeface="Roboto" panose="02000000000000000000" pitchFamily="2" charset="0"/>
                </a:rPr>
                <a:t> sensitive</a:t>
              </a:r>
            </a:p>
          </p:txBody>
        </p:sp>
        <p:pic>
          <p:nvPicPr>
            <p:cNvPr id="25" name="object 10">
              <a:extLst>
                <a:ext uri="{FF2B5EF4-FFF2-40B4-BE49-F238E27FC236}">
                  <a16:creationId xmlns:a16="http://schemas.microsoft.com/office/drawing/2014/main" id="{8E5D6098-4BEC-4106-BA21-54457DF87DD6}"/>
                </a:ext>
              </a:extLst>
            </p:cNvPr>
            <p:cNvPicPr/>
            <p:nvPr/>
          </p:nvPicPr>
          <p:blipFill>
            <a:blip r:embed="rId11" cstate="print"/>
            <a:stretch>
              <a:fillRect/>
            </a:stretch>
          </p:blipFill>
          <p:spPr>
            <a:xfrm>
              <a:off x="6662037" y="1384680"/>
              <a:ext cx="219342" cy="194873"/>
            </a:xfrm>
            <a:prstGeom prst="rect">
              <a:avLst/>
            </a:prstGeom>
          </p:spPr>
        </p:pic>
        <p:pic>
          <p:nvPicPr>
            <p:cNvPr id="26" name="object 10">
              <a:extLst>
                <a:ext uri="{FF2B5EF4-FFF2-40B4-BE49-F238E27FC236}">
                  <a16:creationId xmlns:a16="http://schemas.microsoft.com/office/drawing/2014/main" id="{7816FF91-5E68-422D-B892-77FE2BE81088}"/>
                </a:ext>
              </a:extLst>
            </p:cNvPr>
            <p:cNvPicPr/>
            <p:nvPr/>
          </p:nvPicPr>
          <p:blipFill>
            <a:blip r:embed="rId11" cstate="print"/>
            <a:stretch>
              <a:fillRect/>
            </a:stretch>
          </p:blipFill>
          <p:spPr>
            <a:xfrm>
              <a:off x="9112734" y="1384679"/>
              <a:ext cx="219342" cy="194873"/>
            </a:xfrm>
            <a:prstGeom prst="rect">
              <a:avLst/>
            </a:prstGeom>
          </p:spPr>
        </p:pic>
        <p:sp>
          <p:nvSpPr>
            <p:cNvPr id="27" name="object 27">
              <a:extLst>
                <a:ext uri="{FF2B5EF4-FFF2-40B4-BE49-F238E27FC236}">
                  <a16:creationId xmlns:a16="http://schemas.microsoft.com/office/drawing/2014/main" id="{ED83B2F8-405D-4136-B55D-66388F3617C7}"/>
                </a:ext>
              </a:extLst>
            </p:cNvPr>
            <p:cNvSpPr/>
            <p:nvPr/>
          </p:nvSpPr>
          <p:spPr>
            <a:xfrm rot="16200000">
              <a:off x="8373096" y="-641086"/>
              <a:ext cx="533674" cy="4151393"/>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endParaRPr sz="2800" dirty="0">
                <a:latin typeface="KyivType Sans2" panose="00000500000000000000" pitchFamily="50" charset="0"/>
                <a:ea typeface="Roboto" panose="02000000000000000000" pitchFamily="2" charset="0"/>
              </a:endParaRPr>
            </a:p>
          </p:txBody>
        </p:sp>
      </p:grpSp>
    </p:spTree>
    <p:extLst>
      <p:ext uri="{BB962C8B-B14F-4D97-AF65-F5344CB8AC3E}">
        <p14:creationId xmlns:p14="http://schemas.microsoft.com/office/powerpoint/2010/main" val="358334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4102"/>
                                        </p:tgtEl>
                                        <p:attrNameLst>
                                          <p:attrName>style.visibility</p:attrName>
                                        </p:attrNameLst>
                                      </p:cBhvr>
                                      <p:to>
                                        <p:strVal val="visible"/>
                                      </p:to>
                                    </p:set>
                                    <p:animEffect transition="in" filter="fade">
                                      <p:cBhvr>
                                        <p:cTn id="18" dur="500"/>
                                        <p:tgtEl>
                                          <p:spTgt spid="410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4104"/>
                                        </p:tgtEl>
                                        <p:attrNameLst>
                                          <p:attrName>style.visibility</p:attrName>
                                        </p:attrNameLst>
                                      </p:cBhvr>
                                      <p:to>
                                        <p:strVal val="visible"/>
                                      </p:to>
                                    </p:set>
                                    <p:animEffect transition="in" filter="fade">
                                      <p:cBhvr>
                                        <p:cTn id="26" dur="500"/>
                                        <p:tgtEl>
                                          <p:spTgt spid="410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100"/>
                                        </p:tgtEl>
                                        <p:attrNameLst>
                                          <p:attrName>style.visibility</p:attrName>
                                        </p:attrNameLst>
                                      </p:cBhvr>
                                      <p:to>
                                        <p:strVal val="visible"/>
                                      </p:to>
                                    </p:set>
                                    <p:animEffect transition="in" filter="fade">
                                      <p:cBhvr>
                                        <p:cTn id="31" dur="500"/>
                                        <p:tgtEl>
                                          <p:spTgt spid="410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106"/>
                                        </p:tgtEl>
                                        <p:attrNameLst>
                                          <p:attrName>style.visibility</p:attrName>
                                        </p:attrNameLst>
                                      </p:cBhvr>
                                      <p:to>
                                        <p:strVal val="visible"/>
                                      </p:to>
                                    </p:set>
                                    <p:animEffect transition="in" filter="fade">
                                      <p:cBhvr>
                                        <p:cTn id="39" dur="500"/>
                                        <p:tgtEl>
                                          <p:spTgt spid="410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10" presetClass="entr" presetSubtype="0" fill="hold" nodeType="withEffect">
                                  <p:stCondLst>
                                    <p:cond delay="0"/>
                                  </p:stCondLst>
                                  <p:childTnLst>
                                    <p:set>
                                      <p:cBhvr>
                                        <p:cTn id="49" dur="1" fill="hold">
                                          <p:stCondLst>
                                            <p:cond delay="0"/>
                                          </p:stCondLst>
                                        </p:cTn>
                                        <p:tgtEl>
                                          <p:spTgt spid="4108"/>
                                        </p:tgtEl>
                                        <p:attrNameLst>
                                          <p:attrName>style.visibility</p:attrName>
                                        </p:attrNameLst>
                                      </p:cBhvr>
                                      <p:to>
                                        <p:strVal val="visible"/>
                                      </p:to>
                                    </p:set>
                                    <p:animEffect transition="in" filter="fade">
                                      <p:cBhvr>
                                        <p:cTn id="50" dur="500"/>
                                        <p:tgtEl>
                                          <p:spTgt spid="4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a:extLst>
              <a:ext uri="{FF2B5EF4-FFF2-40B4-BE49-F238E27FC236}">
                <a16:creationId xmlns:a16="http://schemas.microsoft.com/office/drawing/2014/main" id="{D24C72D6-23EB-4ABB-97A2-6A9355F4D1FB}"/>
              </a:ext>
            </a:extLst>
          </p:cNvPr>
          <p:cNvGraphicFramePr>
            <a:graphicFrameLocks noChangeAspect="1"/>
          </p:cNvGraphicFramePr>
          <p:nvPr>
            <p:extLst>
              <p:ext uri="{D42A27DB-BD31-4B8C-83A1-F6EECF244321}">
                <p14:modId xmlns:p14="http://schemas.microsoft.com/office/powerpoint/2010/main" val="2256972777"/>
              </p:ext>
            </p:extLst>
          </p:nvPr>
        </p:nvGraphicFramePr>
        <p:xfrm>
          <a:off x="2650331" y="1096962"/>
          <a:ext cx="6964363" cy="4664075"/>
        </p:xfrm>
        <a:graphic>
          <a:graphicData uri="http://schemas.openxmlformats.org/presentationml/2006/ole">
            <mc:AlternateContent xmlns:mc="http://schemas.openxmlformats.org/markup-compatibility/2006">
              <mc:Choice xmlns:v="urn:schemas-microsoft-com:vml" Requires="v">
                <p:oleObj spid="_x0000_s1030" name="Bitmap Image" r:id="rId3" imgW="6964560" imgH="4663440" progId="PBrush">
                  <p:embed/>
                </p:oleObj>
              </mc:Choice>
              <mc:Fallback>
                <p:oleObj name="Bitmap Image" r:id="rId3" imgW="6964560" imgH="4663440" progId="PBrush">
                  <p:embed/>
                  <p:pic>
                    <p:nvPicPr>
                      <p:cNvPr id="0" name=""/>
                      <p:cNvPicPr/>
                      <p:nvPr/>
                    </p:nvPicPr>
                    <p:blipFill>
                      <a:blip r:embed="rId4"/>
                      <a:stretch>
                        <a:fillRect/>
                      </a:stretch>
                    </p:blipFill>
                    <p:spPr>
                      <a:xfrm>
                        <a:off x="2650331" y="1096962"/>
                        <a:ext cx="6964363" cy="4664075"/>
                      </a:xfrm>
                      <a:prstGeom prst="rect">
                        <a:avLst/>
                      </a:prstGeom>
                    </p:spPr>
                  </p:pic>
                </p:oleObj>
              </mc:Fallback>
            </mc:AlternateContent>
          </a:graphicData>
        </a:graphic>
      </p:graphicFrame>
      <p:sp>
        <p:nvSpPr>
          <p:cNvPr id="3" name="Espace réservé du titre 1">
            <a:extLst>
              <a:ext uri="{FF2B5EF4-FFF2-40B4-BE49-F238E27FC236}">
                <a16:creationId xmlns:a16="http://schemas.microsoft.com/office/drawing/2014/main" id="{4CF16EDD-8919-4D26-BB42-95658030F8CB}"/>
              </a:ext>
            </a:extLst>
          </p:cNvPr>
          <p:cNvSpPr txBox="1">
            <a:spLocks/>
          </p:cNvSpPr>
          <p:nvPr/>
        </p:nvSpPr>
        <p:spPr>
          <a:xfrm rot="18988637">
            <a:off x="540061" y="716790"/>
            <a:ext cx="10919790" cy="578457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11500" dirty="0" err="1">
                <a:latin typeface="Midnight Signature" panose="02000500000000090000" pitchFamily="50" charset="0"/>
              </a:rPr>
              <a:t>Fresh</a:t>
            </a:r>
            <a:r>
              <a:rPr lang="fr-FR" sz="11500" dirty="0">
                <a:latin typeface="Midnight Signature" panose="02000500000000090000" pitchFamily="50" charset="0"/>
              </a:rPr>
              <a:t> skin</a:t>
            </a:r>
          </a:p>
        </p:txBody>
      </p:sp>
    </p:spTree>
    <p:extLst>
      <p:ext uri="{BB962C8B-B14F-4D97-AF65-F5344CB8AC3E}">
        <p14:creationId xmlns:p14="http://schemas.microsoft.com/office/powerpoint/2010/main" val="2448610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rotWithShape="1">
          <a:blip r:embed="rId3" cstate="print"/>
          <a:srcRect t="982" b="651"/>
          <a:stretch/>
        </p:blipFill>
        <p:spPr>
          <a:xfrm>
            <a:off x="46131" y="76419"/>
            <a:ext cx="6020208" cy="6744904"/>
          </a:xfrm>
          <a:prstGeom prst="rect">
            <a:avLst/>
          </a:prstGeom>
        </p:spPr>
      </p:pic>
      <p:sp>
        <p:nvSpPr>
          <p:cNvPr id="3" name="object 3"/>
          <p:cNvSpPr txBox="1"/>
          <p:nvPr/>
        </p:nvSpPr>
        <p:spPr>
          <a:xfrm>
            <a:off x="6435780" y="3098637"/>
            <a:ext cx="5336322" cy="1311442"/>
          </a:xfrm>
          <a:prstGeom prst="rect">
            <a:avLst/>
          </a:prstGeom>
        </p:spPr>
        <p:txBody>
          <a:bodyPr vert="horz" wrap="square" lIns="0" tIns="0" rIns="0" bIns="0" rtlCol="0">
            <a:spAutoFit/>
          </a:bodyPr>
          <a:lstStyle/>
          <a:p>
            <a:pPr marL="12664" marR="5066" algn="ctr">
              <a:lnSpc>
                <a:spcPct val="103499"/>
              </a:lnSpc>
            </a:pPr>
            <a:r>
              <a:rPr sz="2742" spc="-20" dirty="0">
                <a:solidFill>
                  <a:srgbClr val="333638"/>
                </a:solidFill>
                <a:latin typeface="KyivType Sans Medium2"/>
                <a:cs typeface="KyivType Sans Medium2"/>
              </a:rPr>
              <a:t>Anti-</a:t>
            </a:r>
            <a:r>
              <a:rPr sz="2742" dirty="0">
                <a:solidFill>
                  <a:srgbClr val="333638"/>
                </a:solidFill>
                <a:latin typeface="KyivType Sans Medium2"/>
                <a:cs typeface="KyivType Sans Medium2"/>
              </a:rPr>
              <a:t>aging,</a:t>
            </a:r>
            <a:r>
              <a:rPr sz="2742" spc="15" dirty="0">
                <a:solidFill>
                  <a:srgbClr val="333638"/>
                </a:solidFill>
                <a:latin typeface="KyivType Sans Medium2"/>
                <a:cs typeface="KyivType Sans Medium2"/>
              </a:rPr>
              <a:t> </a:t>
            </a:r>
            <a:r>
              <a:rPr sz="2742" dirty="0">
                <a:solidFill>
                  <a:srgbClr val="333638"/>
                </a:solidFill>
                <a:latin typeface="KyivType Sans Medium2"/>
                <a:cs typeface="KyivType Sans Medium2"/>
              </a:rPr>
              <a:t>radiance,</a:t>
            </a:r>
            <a:r>
              <a:rPr sz="2742" spc="15" dirty="0">
                <a:solidFill>
                  <a:srgbClr val="333638"/>
                </a:solidFill>
                <a:latin typeface="KyivType Sans Medium2"/>
                <a:cs typeface="KyivType Sans Medium2"/>
              </a:rPr>
              <a:t> </a:t>
            </a:r>
            <a:r>
              <a:rPr sz="2742" spc="-10" dirty="0">
                <a:solidFill>
                  <a:srgbClr val="333638"/>
                </a:solidFill>
                <a:latin typeface="KyivType Sans Medium2"/>
                <a:cs typeface="KyivType Sans Medium2"/>
              </a:rPr>
              <a:t>unifying </a:t>
            </a:r>
            <a:r>
              <a:rPr sz="2742" dirty="0">
                <a:solidFill>
                  <a:srgbClr val="333638"/>
                </a:solidFill>
                <a:latin typeface="KyivType Sans Medium2"/>
                <a:cs typeface="KyivType Sans Medium2"/>
              </a:rPr>
              <a:t>treatment</a:t>
            </a:r>
            <a:r>
              <a:rPr sz="2742" spc="-80" dirty="0">
                <a:solidFill>
                  <a:srgbClr val="333638"/>
                </a:solidFill>
                <a:latin typeface="KyivType Sans Medium2"/>
                <a:cs typeface="KyivType Sans Medium2"/>
              </a:rPr>
              <a:t> </a:t>
            </a:r>
            <a:r>
              <a:rPr sz="2742" dirty="0">
                <a:solidFill>
                  <a:srgbClr val="333638"/>
                </a:solidFill>
                <a:latin typeface="KyivType Sans Medium2"/>
                <a:cs typeface="KyivType Sans Medium2"/>
              </a:rPr>
              <a:t>for</a:t>
            </a:r>
            <a:r>
              <a:rPr sz="2742" spc="-70" dirty="0">
                <a:solidFill>
                  <a:srgbClr val="333638"/>
                </a:solidFill>
                <a:latin typeface="KyivType Sans Medium2"/>
                <a:cs typeface="KyivType Sans Medium2"/>
              </a:rPr>
              <a:t> </a:t>
            </a:r>
            <a:r>
              <a:rPr sz="2742" spc="-20" dirty="0">
                <a:solidFill>
                  <a:srgbClr val="333638"/>
                </a:solidFill>
                <a:latin typeface="KyivType Sans Medium2"/>
                <a:cs typeface="KyivType Sans Medium2"/>
              </a:rPr>
              <a:t>more</a:t>
            </a:r>
            <a:endParaRPr sz="2742" dirty="0">
              <a:latin typeface="KyivType Sans Medium2"/>
              <a:cs typeface="KyivType Sans Medium2"/>
            </a:endParaRPr>
          </a:p>
          <a:p>
            <a:pPr algn="ctr">
              <a:spcBef>
                <a:spcPts val="114"/>
              </a:spcBef>
            </a:pPr>
            <a:r>
              <a:rPr sz="2742" dirty="0">
                <a:solidFill>
                  <a:srgbClr val="333638"/>
                </a:solidFill>
                <a:latin typeface="KyivType Sans Medium2"/>
                <a:cs typeface="KyivType Sans Medium2"/>
              </a:rPr>
              <a:t>beautiful</a:t>
            </a:r>
            <a:r>
              <a:rPr sz="2742" spc="-40" dirty="0">
                <a:solidFill>
                  <a:srgbClr val="333638"/>
                </a:solidFill>
                <a:latin typeface="KyivType Sans Medium2"/>
                <a:cs typeface="KyivType Sans Medium2"/>
              </a:rPr>
              <a:t> </a:t>
            </a:r>
            <a:r>
              <a:rPr sz="2742" spc="-20" dirty="0">
                <a:solidFill>
                  <a:srgbClr val="333638"/>
                </a:solidFill>
                <a:latin typeface="KyivType Sans Medium2"/>
                <a:cs typeface="KyivType Sans Medium2"/>
              </a:rPr>
              <a:t>skin</a:t>
            </a:r>
            <a:endParaRPr sz="2742" dirty="0">
              <a:latin typeface="KyivType Sans Medium2"/>
              <a:cs typeface="KyivType Sans Medium2"/>
            </a:endParaRPr>
          </a:p>
        </p:txBody>
      </p:sp>
      <p:grpSp>
        <p:nvGrpSpPr>
          <p:cNvPr id="5" name="object 5"/>
          <p:cNvGrpSpPr/>
          <p:nvPr/>
        </p:nvGrpSpPr>
        <p:grpSpPr>
          <a:xfrm>
            <a:off x="7160281" y="-776098"/>
            <a:ext cx="5020968" cy="6376104"/>
            <a:chOff x="7169587" y="482538"/>
            <a:chExt cx="5034915" cy="6393815"/>
          </a:xfrm>
        </p:grpSpPr>
        <p:pic>
          <p:nvPicPr>
            <p:cNvPr id="6" name="object 6"/>
            <p:cNvPicPr/>
            <p:nvPr/>
          </p:nvPicPr>
          <p:blipFill>
            <a:blip r:embed="rId4" cstate="print"/>
            <a:stretch>
              <a:fillRect/>
            </a:stretch>
          </p:blipFill>
          <p:spPr>
            <a:xfrm>
              <a:off x="12185993" y="482538"/>
              <a:ext cx="18008" cy="6393456"/>
            </a:xfrm>
            <a:prstGeom prst="rect">
              <a:avLst/>
            </a:prstGeom>
          </p:spPr>
        </p:pic>
        <p:sp>
          <p:nvSpPr>
            <p:cNvPr id="7" name="object 7"/>
            <p:cNvSpPr/>
            <p:nvPr/>
          </p:nvSpPr>
          <p:spPr>
            <a:xfrm>
              <a:off x="7169582" y="3294151"/>
              <a:ext cx="3832225" cy="705485"/>
            </a:xfrm>
            <a:custGeom>
              <a:avLst/>
              <a:gdLst/>
              <a:ahLst/>
              <a:cxnLst/>
              <a:rect l="l" t="t" r="r" b="b"/>
              <a:pathLst>
                <a:path w="3832225" h="705485">
                  <a:moveTo>
                    <a:pt x="503377" y="179641"/>
                  </a:moveTo>
                  <a:lnTo>
                    <a:pt x="448360" y="179641"/>
                  </a:lnTo>
                  <a:lnTo>
                    <a:pt x="272884" y="627989"/>
                  </a:lnTo>
                  <a:lnTo>
                    <a:pt x="270649" y="627989"/>
                  </a:lnTo>
                  <a:lnTo>
                    <a:pt x="95173" y="179641"/>
                  </a:lnTo>
                  <a:lnTo>
                    <a:pt x="0" y="179641"/>
                  </a:lnTo>
                  <a:lnTo>
                    <a:pt x="205219" y="700112"/>
                  </a:lnTo>
                  <a:lnTo>
                    <a:pt x="297421" y="700112"/>
                  </a:lnTo>
                  <a:lnTo>
                    <a:pt x="325958" y="627989"/>
                  </a:lnTo>
                  <a:lnTo>
                    <a:pt x="503377" y="179641"/>
                  </a:lnTo>
                  <a:close/>
                </a:path>
                <a:path w="3832225" h="705485">
                  <a:moveTo>
                    <a:pt x="631571" y="335775"/>
                  </a:moveTo>
                  <a:lnTo>
                    <a:pt x="569112" y="335775"/>
                  </a:lnTo>
                  <a:lnTo>
                    <a:pt x="569112" y="700112"/>
                  </a:lnTo>
                  <a:lnTo>
                    <a:pt x="631571" y="700112"/>
                  </a:lnTo>
                  <a:lnTo>
                    <a:pt x="631571" y="335775"/>
                  </a:lnTo>
                  <a:close/>
                </a:path>
                <a:path w="3832225" h="705485">
                  <a:moveTo>
                    <a:pt x="1016038" y="335775"/>
                  </a:moveTo>
                  <a:lnTo>
                    <a:pt x="690740" y="335775"/>
                  </a:lnTo>
                  <a:lnTo>
                    <a:pt x="690740" y="371182"/>
                  </a:lnTo>
                  <a:lnTo>
                    <a:pt x="821905" y="371182"/>
                  </a:lnTo>
                  <a:lnTo>
                    <a:pt x="821905" y="700112"/>
                  </a:lnTo>
                  <a:lnTo>
                    <a:pt x="884351" y="700112"/>
                  </a:lnTo>
                  <a:lnTo>
                    <a:pt x="884351" y="371182"/>
                  </a:lnTo>
                  <a:lnTo>
                    <a:pt x="1016038" y="371182"/>
                  </a:lnTo>
                  <a:lnTo>
                    <a:pt x="1016038" y="335775"/>
                  </a:lnTo>
                  <a:close/>
                </a:path>
                <a:path w="3832225" h="705485">
                  <a:moveTo>
                    <a:pt x="1346377" y="700112"/>
                  </a:moveTo>
                  <a:lnTo>
                    <a:pt x="1304975" y="595490"/>
                  </a:lnTo>
                  <a:lnTo>
                    <a:pt x="1293037" y="565315"/>
                  </a:lnTo>
                  <a:lnTo>
                    <a:pt x="1228763" y="402882"/>
                  </a:lnTo>
                  <a:lnTo>
                    <a:pt x="1228763" y="565315"/>
                  </a:lnTo>
                  <a:lnTo>
                    <a:pt x="1083030" y="565315"/>
                  </a:lnTo>
                  <a:lnTo>
                    <a:pt x="1154849" y="384708"/>
                  </a:lnTo>
                  <a:lnTo>
                    <a:pt x="1156931" y="384708"/>
                  </a:lnTo>
                  <a:lnTo>
                    <a:pt x="1228763" y="565315"/>
                  </a:lnTo>
                  <a:lnTo>
                    <a:pt x="1228763" y="402882"/>
                  </a:lnTo>
                  <a:lnTo>
                    <a:pt x="1221574" y="384708"/>
                  </a:lnTo>
                  <a:lnTo>
                    <a:pt x="1202220" y="335775"/>
                  </a:lnTo>
                  <a:lnTo>
                    <a:pt x="1138707" y="335775"/>
                  </a:lnTo>
                  <a:lnTo>
                    <a:pt x="994029" y="700112"/>
                  </a:lnTo>
                  <a:lnTo>
                    <a:pt x="1032014" y="700112"/>
                  </a:lnTo>
                  <a:lnTo>
                    <a:pt x="1073137" y="595490"/>
                  </a:lnTo>
                  <a:lnTo>
                    <a:pt x="1238643" y="595490"/>
                  </a:lnTo>
                  <a:lnTo>
                    <a:pt x="1279766" y="700112"/>
                  </a:lnTo>
                  <a:lnTo>
                    <a:pt x="1346377" y="700112"/>
                  </a:lnTo>
                  <a:close/>
                </a:path>
                <a:path w="3832225" h="705485">
                  <a:moveTo>
                    <a:pt x="1806841" y="335775"/>
                  </a:moveTo>
                  <a:lnTo>
                    <a:pt x="1726171" y="335775"/>
                  </a:lnTo>
                  <a:lnTo>
                    <a:pt x="1608035" y="622566"/>
                  </a:lnTo>
                  <a:lnTo>
                    <a:pt x="1507667" y="381063"/>
                  </a:lnTo>
                  <a:lnTo>
                    <a:pt x="1488846" y="335775"/>
                  </a:lnTo>
                  <a:lnTo>
                    <a:pt x="1406093" y="335775"/>
                  </a:lnTo>
                  <a:lnTo>
                    <a:pt x="1406093" y="700112"/>
                  </a:lnTo>
                  <a:lnTo>
                    <a:pt x="1441996" y="700112"/>
                  </a:lnTo>
                  <a:lnTo>
                    <a:pt x="1441996" y="381063"/>
                  </a:lnTo>
                  <a:lnTo>
                    <a:pt x="1572641" y="700112"/>
                  </a:lnTo>
                  <a:lnTo>
                    <a:pt x="1613763" y="700112"/>
                  </a:lnTo>
                  <a:lnTo>
                    <a:pt x="1645437" y="622566"/>
                  </a:lnTo>
                  <a:lnTo>
                    <a:pt x="1744916" y="378980"/>
                  </a:lnTo>
                  <a:lnTo>
                    <a:pt x="1744916" y="700112"/>
                  </a:lnTo>
                  <a:lnTo>
                    <a:pt x="1806841" y="700112"/>
                  </a:lnTo>
                  <a:lnTo>
                    <a:pt x="1806841" y="378980"/>
                  </a:lnTo>
                  <a:lnTo>
                    <a:pt x="1806841" y="335775"/>
                  </a:lnTo>
                  <a:close/>
                </a:path>
                <a:path w="3832225" h="705485">
                  <a:moveTo>
                    <a:pt x="1977936" y="335775"/>
                  </a:moveTo>
                  <a:lnTo>
                    <a:pt x="1915477" y="335775"/>
                  </a:lnTo>
                  <a:lnTo>
                    <a:pt x="1915477" y="700112"/>
                  </a:lnTo>
                  <a:lnTo>
                    <a:pt x="1977936" y="700112"/>
                  </a:lnTo>
                  <a:lnTo>
                    <a:pt x="1977936" y="335775"/>
                  </a:lnTo>
                  <a:close/>
                </a:path>
                <a:path w="3832225" h="705485">
                  <a:moveTo>
                    <a:pt x="2392070" y="335775"/>
                  </a:moveTo>
                  <a:lnTo>
                    <a:pt x="2357717" y="335775"/>
                  </a:lnTo>
                  <a:lnTo>
                    <a:pt x="2357717" y="612152"/>
                  </a:lnTo>
                  <a:lnTo>
                    <a:pt x="2196973" y="399808"/>
                  </a:lnTo>
                  <a:lnTo>
                    <a:pt x="2148497" y="335775"/>
                  </a:lnTo>
                  <a:lnTo>
                    <a:pt x="2084997" y="335775"/>
                  </a:lnTo>
                  <a:lnTo>
                    <a:pt x="2084997" y="700112"/>
                  </a:lnTo>
                  <a:lnTo>
                    <a:pt x="2119871" y="700112"/>
                  </a:lnTo>
                  <a:lnTo>
                    <a:pt x="2119871" y="399808"/>
                  </a:lnTo>
                  <a:lnTo>
                    <a:pt x="2353564" y="705319"/>
                  </a:lnTo>
                  <a:lnTo>
                    <a:pt x="2392070" y="705319"/>
                  </a:lnTo>
                  <a:lnTo>
                    <a:pt x="2392070" y="612152"/>
                  </a:lnTo>
                  <a:lnTo>
                    <a:pt x="2392070" y="335775"/>
                  </a:lnTo>
                  <a:close/>
                </a:path>
                <a:path w="3832225" h="705485">
                  <a:moveTo>
                    <a:pt x="3177768" y="585851"/>
                  </a:moveTo>
                  <a:lnTo>
                    <a:pt x="3130854" y="559295"/>
                  </a:lnTo>
                  <a:lnTo>
                    <a:pt x="3092881" y="596798"/>
                  </a:lnTo>
                  <a:lnTo>
                    <a:pt x="3047327" y="624776"/>
                  </a:lnTo>
                  <a:lnTo>
                    <a:pt x="2995130" y="642264"/>
                  </a:lnTo>
                  <a:lnTo>
                    <a:pt x="2937281" y="648309"/>
                  </a:lnTo>
                  <a:lnTo>
                    <a:pt x="2892209" y="644753"/>
                  </a:lnTo>
                  <a:lnTo>
                    <a:pt x="2850273" y="634352"/>
                  </a:lnTo>
                  <a:lnTo>
                    <a:pt x="2811830" y="617499"/>
                  </a:lnTo>
                  <a:lnTo>
                    <a:pt x="2777274" y="594601"/>
                  </a:lnTo>
                  <a:lnTo>
                    <a:pt x="2746984" y="566064"/>
                  </a:lnTo>
                  <a:lnTo>
                    <a:pt x="2721343" y="532269"/>
                  </a:lnTo>
                  <a:lnTo>
                    <a:pt x="2700744" y="493636"/>
                  </a:lnTo>
                  <a:lnTo>
                    <a:pt x="2685554" y="450557"/>
                  </a:lnTo>
                  <a:lnTo>
                    <a:pt x="2676156" y="403428"/>
                  </a:lnTo>
                  <a:lnTo>
                    <a:pt x="2672943" y="352653"/>
                  </a:lnTo>
                  <a:lnTo>
                    <a:pt x="2676131" y="301650"/>
                  </a:lnTo>
                  <a:lnTo>
                    <a:pt x="2685453" y="254381"/>
                  </a:lnTo>
                  <a:lnTo>
                    <a:pt x="2700566" y="211251"/>
                  </a:lnTo>
                  <a:lnTo>
                    <a:pt x="2721076" y="172631"/>
                  </a:lnTo>
                  <a:lnTo>
                    <a:pt x="2746629" y="138899"/>
                  </a:lnTo>
                  <a:lnTo>
                    <a:pt x="2776867" y="110439"/>
                  </a:lnTo>
                  <a:lnTo>
                    <a:pt x="2811411" y="87642"/>
                  </a:lnTo>
                  <a:lnTo>
                    <a:pt x="2849905" y="70878"/>
                  </a:lnTo>
                  <a:lnTo>
                    <a:pt x="2891980" y="60540"/>
                  </a:lnTo>
                  <a:lnTo>
                    <a:pt x="2937281" y="57010"/>
                  </a:lnTo>
                  <a:lnTo>
                    <a:pt x="2994114" y="62839"/>
                  </a:lnTo>
                  <a:lnTo>
                    <a:pt x="3045510" y="79692"/>
                  </a:lnTo>
                  <a:lnTo>
                    <a:pt x="3090557" y="106654"/>
                  </a:lnTo>
                  <a:lnTo>
                    <a:pt x="3128340" y="142773"/>
                  </a:lnTo>
                  <a:lnTo>
                    <a:pt x="3176689" y="117386"/>
                  </a:lnTo>
                  <a:lnTo>
                    <a:pt x="3145764" y="83197"/>
                  </a:lnTo>
                  <a:lnTo>
                    <a:pt x="3109887" y="54317"/>
                  </a:lnTo>
                  <a:lnTo>
                    <a:pt x="3069513" y="31153"/>
                  </a:lnTo>
                  <a:lnTo>
                    <a:pt x="3025076" y="14122"/>
                  </a:lnTo>
                  <a:lnTo>
                    <a:pt x="2977057" y="3594"/>
                  </a:lnTo>
                  <a:lnTo>
                    <a:pt x="2925876" y="0"/>
                  </a:lnTo>
                  <a:lnTo>
                    <a:pt x="2877248" y="2971"/>
                  </a:lnTo>
                  <a:lnTo>
                    <a:pt x="2831388" y="11696"/>
                  </a:lnTo>
                  <a:lnTo>
                    <a:pt x="2788589" y="25895"/>
                  </a:lnTo>
                  <a:lnTo>
                    <a:pt x="2749118" y="45275"/>
                  </a:lnTo>
                  <a:lnTo>
                    <a:pt x="2713253" y="69545"/>
                  </a:lnTo>
                  <a:lnTo>
                    <a:pt x="2681262" y="98437"/>
                  </a:lnTo>
                  <a:lnTo>
                    <a:pt x="2653436" y="131648"/>
                  </a:lnTo>
                  <a:lnTo>
                    <a:pt x="2630043" y="168910"/>
                  </a:lnTo>
                  <a:lnTo>
                    <a:pt x="2611374" y="209918"/>
                  </a:lnTo>
                  <a:lnTo>
                    <a:pt x="2597696" y="254406"/>
                  </a:lnTo>
                  <a:lnTo>
                    <a:pt x="2589276" y="302082"/>
                  </a:lnTo>
                  <a:lnTo>
                    <a:pt x="2586418" y="352653"/>
                  </a:lnTo>
                  <a:lnTo>
                    <a:pt x="2589276" y="403237"/>
                  </a:lnTo>
                  <a:lnTo>
                    <a:pt x="2597696" y="450913"/>
                  </a:lnTo>
                  <a:lnTo>
                    <a:pt x="2611374" y="495401"/>
                  </a:lnTo>
                  <a:lnTo>
                    <a:pt x="2630043" y="536409"/>
                  </a:lnTo>
                  <a:lnTo>
                    <a:pt x="2653436" y="573671"/>
                  </a:lnTo>
                  <a:lnTo>
                    <a:pt x="2681262" y="606894"/>
                  </a:lnTo>
                  <a:lnTo>
                    <a:pt x="2713253" y="635774"/>
                  </a:lnTo>
                  <a:lnTo>
                    <a:pt x="2749118" y="660057"/>
                  </a:lnTo>
                  <a:lnTo>
                    <a:pt x="2788589" y="679437"/>
                  </a:lnTo>
                  <a:lnTo>
                    <a:pt x="2831388" y="693623"/>
                  </a:lnTo>
                  <a:lnTo>
                    <a:pt x="2877248" y="702348"/>
                  </a:lnTo>
                  <a:lnTo>
                    <a:pt x="2925876" y="705319"/>
                  </a:lnTo>
                  <a:lnTo>
                    <a:pt x="2977362" y="701649"/>
                  </a:lnTo>
                  <a:lnTo>
                    <a:pt x="3025673" y="690918"/>
                  </a:lnTo>
                  <a:lnTo>
                    <a:pt x="3070326" y="673544"/>
                  </a:lnTo>
                  <a:lnTo>
                    <a:pt x="3110865" y="649960"/>
                  </a:lnTo>
                  <a:lnTo>
                    <a:pt x="3146831" y="620598"/>
                  </a:lnTo>
                  <a:lnTo>
                    <a:pt x="3177768" y="585851"/>
                  </a:lnTo>
                  <a:close/>
                </a:path>
                <a:path w="3832225" h="705485">
                  <a:moveTo>
                    <a:pt x="3524885" y="396138"/>
                  </a:moveTo>
                  <a:lnTo>
                    <a:pt x="3306407" y="396138"/>
                  </a:lnTo>
                  <a:lnTo>
                    <a:pt x="3414890" y="321119"/>
                  </a:lnTo>
                  <a:lnTo>
                    <a:pt x="3455403" y="290207"/>
                  </a:lnTo>
                  <a:lnTo>
                    <a:pt x="3482467" y="261912"/>
                  </a:lnTo>
                  <a:lnTo>
                    <a:pt x="3487712" y="256425"/>
                  </a:lnTo>
                  <a:lnTo>
                    <a:pt x="3509111" y="219786"/>
                  </a:lnTo>
                  <a:lnTo>
                    <a:pt x="3516846" y="180263"/>
                  </a:lnTo>
                  <a:lnTo>
                    <a:pt x="3506559" y="135978"/>
                  </a:lnTo>
                  <a:lnTo>
                    <a:pt x="3477920" y="101269"/>
                  </a:lnTo>
                  <a:lnTo>
                    <a:pt x="3474656" y="99580"/>
                  </a:lnTo>
                  <a:lnTo>
                    <a:pt x="3474656" y="183832"/>
                  </a:lnTo>
                  <a:lnTo>
                    <a:pt x="3467785" y="217144"/>
                  </a:lnTo>
                  <a:lnTo>
                    <a:pt x="3448354" y="243674"/>
                  </a:lnTo>
                  <a:lnTo>
                    <a:pt x="3418078" y="261200"/>
                  </a:lnTo>
                  <a:lnTo>
                    <a:pt x="3378720" y="267538"/>
                  </a:lnTo>
                  <a:lnTo>
                    <a:pt x="3340290" y="261162"/>
                  </a:lnTo>
                  <a:lnTo>
                    <a:pt x="3310102" y="243357"/>
                  </a:lnTo>
                  <a:lnTo>
                    <a:pt x="3290366" y="216065"/>
                  </a:lnTo>
                  <a:lnTo>
                    <a:pt x="3283293" y="181279"/>
                  </a:lnTo>
                  <a:lnTo>
                    <a:pt x="3290366" y="145897"/>
                  </a:lnTo>
                  <a:lnTo>
                    <a:pt x="3310102" y="118313"/>
                  </a:lnTo>
                  <a:lnTo>
                    <a:pt x="3340290" y="100393"/>
                  </a:lnTo>
                  <a:lnTo>
                    <a:pt x="3378720" y="94005"/>
                  </a:lnTo>
                  <a:lnTo>
                    <a:pt x="3417443" y="100355"/>
                  </a:lnTo>
                  <a:lnTo>
                    <a:pt x="3447783" y="118440"/>
                  </a:lnTo>
                  <a:lnTo>
                    <a:pt x="3467570" y="146761"/>
                  </a:lnTo>
                  <a:lnTo>
                    <a:pt x="3474656" y="183832"/>
                  </a:lnTo>
                  <a:lnTo>
                    <a:pt x="3474656" y="99580"/>
                  </a:lnTo>
                  <a:lnTo>
                    <a:pt x="3463887" y="94005"/>
                  </a:lnTo>
                  <a:lnTo>
                    <a:pt x="3434207" y="78625"/>
                  </a:lnTo>
                  <a:lnTo>
                    <a:pt x="3378720" y="70523"/>
                  </a:lnTo>
                  <a:lnTo>
                    <a:pt x="3322472" y="78905"/>
                  </a:lnTo>
                  <a:lnTo>
                    <a:pt x="3279025" y="101981"/>
                  </a:lnTo>
                  <a:lnTo>
                    <a:pt x="3251022" y="136626"/>
                  </a:lnTo>
                  <a:lnTo>
                    <a:pt x="3241103" y="179743"/>
                  </a:lnTo>
                  <a:lnTo>
                    <a:pt x="3250387" y="221310"/>
                  </a:lnTo>
                  <a:lnTo>
                    <a:pt x="3276574" y="254711"/>
                  </a:lnTo>
                  <a:lnTo>
                    <a:pt x="3317176" y="277279"/>
                  </a:lnTo>
                  <a:lnTo>
                    <a:pt x="3369691" y="286410"/>
                  </a:lnTo>
                  <a:lnTo>
                    <a:pt x="3390798" y="285026"/>
                  </a:lnTo>
                  <a:lnTo>
                    <a:pt x="3410115" y="280289"/>
                  </a:lnTo>
                  <a:lnTo>
                    <a:pt x="3427171" y="272491"/>
                  </a:lnTo>
                  <a:lnTo>
                    <a:pt x="3433876" y="267538"/>
                  </a:lnTo>
                  <a:lnTo>
                    <a:pt x="3441509" y="261912"/>
                  </a:lnTo>
                  <a:lnTo>
                    <a:pt x="3382467" y="315264"/>
                  </a:lnTo>
                  <a:lnTo>
                    <a:pt x="3317062" y="350037"/>
                  </a:lnTo>
                  <a:lnTo>
                    <a:pt x="3264052" y="368922"/>
                  </a:lnTo>
                  <a:lnTo>
                    <a:pt x="3242208" y="374611"/>
                  </a:lnTo>
                  <a:lnTo>
                    <a:pt x="3241230" y="435444"/>
                  </a:lnTo>
                  <a:lnTo>
                    <a:pt x="3524885" y="435444"/>
                  </a:lnTo>
                  <a:lnTo>
                    <a:pt x="3524885" y="396138"/>
                  </a:lnTo>
                  <a:close/>
                </a:path>
                <a:path w="3832225" h="705485">
                  <a:moveTo>
                    <a:pt x="3831856" y="315658"/>
                  </a:moveTo>
                  <a:lnTo>
                    <a:pt x="3822014" y="266979"/>
                  </a:lnTo>
                  <a:lnTo>
                    <a:pt x="3794645" y="229920"/>
                  </a:lnTo>
                  <a:lnTo>
                    <a:pt x="3752977" y="206311"/>
                  </a:lnTo>
                  <a:lnTo>
                    <a:pt x="3700221" y="198031"/>
                  </a:lnTo>
                  <a:lnTo>
                    <a:pt x="3668738" y="200787"/>
                  </a:lnTo>
                  <a:lnTo>
                    <a:pt x="3640861" y="208775"/>
                  </a:lnTo>
                  <a:lnTo>
                    <a:pt x="3617315" y="221538"/>
                  </a:lnTo>
                  <a:lnTo>
                    <a:pt x="3598811" y="238633"/>
                  </a:lnTo>
                  <a:lnTo>
                    <a:pt x="3618268" y="109562"/>
                  </a:lnTo>
                  <a:lnTo>
                    <a:pt x="3816489" y="109562"/>
                  </a:lnTo>
                  <a:lnTo>
                    <a:pt x="3816489" y="70523"/>
                  </a:lnTo>
                  <a:lnTo>
                    <a:pt x="3597783" y="70523"/>
                  </a:lnTo>
                  <a:lnTo>
                    <a:pt x="3569106" y="272453"/>
                  </a:lnTo>
                  <a:lnTo>
                    <a:pt x="3595217" y="272973"/>
                  </a:lnTo>
                  <a:lnTo>
                    <a:pt x="3609517" y="251155"/>
                  </a:lnTo>
                  <a:lnTo>
                    <a:pt x="3630879" y="234594"/>
                  </a:lnTo>
                  <a:lnTo>
                    <a:pt x="3658095" y="224091"/>
                  </a:lnTo>
                  <a:lnTo>
                    <a:pt x="3689972" y="220408"/>
                  </a:lnTo>
                  <a:lnTo>
                    <a:pt x="3730104" y="227444"/>
                  </a:lnTo>
                  <a:lnTo>
                    <a:pt x="3760965" y="247027"/>
                  </a:lnTo>
                  <a:lnTo>
                    <a:pt x="3780790" y="276847"/>
                  </a:lnTo>
                  <a:lnTo>
                    <a:pt x="3787800" y="314617"/>
                  </a:lnTo>
                  <a:lnTo>
                    <a:pt x="3780434" y="355041"/>
                  </a:lnTo>
                  <a:lnTo>
                    <a:pt x="3759631" y="386638"/>
                  </a:lnTo>
                  <a:lnTo>
                    <a:pt x="3727297" y="407200"/>
                  </a:lnTo>
                  <a:lnTo>
                    <a:pt x="3685362" y="414540"/>
                  </a:lnTo>
                  <a:lnTo>
                    <a:pt x="3646309" y="408673"/>
                  </a:lnTo>
                  <a:lnTo>
                    <a:pt x="3615004" y="392163"/>
                  </a:lnTo>
                  <a:lnTo>
                    <a:pt x="3593388" y="366674"/>
                  </a:lnTo>
                  <a:lnTo>
                    <a:pt x="3583444" y="333870"/>
                  </a:lnTo>
                  <a:lnTo>
                    <a:pt x="3555784" y="333870"/>
                  </a:lnTo>
                  <a:lnTo>
                    <a:pt x="3568357" y="378015"/>
                  </a:lnTo>
                  <a:lnTo>
                    <a:pt x="3596881" y="412203"/>
                  </a:lnTo>
                  <a:lnTo>
                    <a:pt x="3639045" y="434289"/>
                  </a:lnTo>
                  <a:lnTo>
                    <a:pt x="3692537" y="442125"/>
                  </a:lnTo>
                  <a:lnTo>
                    <a:pt x="3738486" y="436118"/>
                  </a:lnTo>
                  <a:lnTo>
                    <a:pt x="3776980" y="419049"/>
                  </a:lnTo>
                  <a:lnTo>
                    <a:pt x="3806418" y="392328"/>
                  </a:lnTo>
                  <a:lnTo>
                    <a:pt x="3825227" y="357390"/>
                  </a:lnTo>
                  <a:lnTo>
                    <a:pt x="3831856" y="315658"/>
                  </a:lnTo>
                  <a:close/>
                </a:path>
              </a:pathLst>
            </a:custGeom>
            <a:solidFill>
              <a:srgbClr val="F78F2A"/>
            </a:solidFill>
          </p:spPr>
          <p:txBody>
            <a:bodyPr wrap="square" lIns="0" tIns="0" rIns="0" bIns="0" rtlCol="0"/>
            <a:lstStyle/>
            <a:p>
              <a:endParaRPr sz="1795"/>
            </a:p>
          </p:txBody>
        </p:sp>
      </p:grpSp>
      <p:pic>
        <p:nvPicPr>
          <p:cNvPr id="11" name="Image 10">
            <a:extLst>
              <a:ext uri="{FF2B5EF4-FFF2-40B4-BE49-F238E27FC236}">
                <a16:creationId xmlns:a16="http://schemas.microsoft.com/office/drawing/2014/main" id="{E5E47853-9736-41DF-ACB5-401937D2F7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764" t="50000" r="40955"/>
          <a:stretch/>
        </p:blipFill>
        <p:spPr>
          <a:xfrm>
            <a:off x="5761649" y="3619337"/>
            <a:ext cx="900766" cy="3458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39C3217A-893C-4FF2-A3E5-C6F8F8E55A68}"/>
              </a:ext>
            </a:extLst>
          </p:cNvPr>
          <p:cNvGraphicFramePr>
            <a:graphicFrameLocks noChangeAspect="1"/>
          </p:cNvGraphicFramePr>
          <p:nvPr>
            <p:extLst>
              <p:ext uri="{D42A27DB-BD31-4B8C-83A1-F6EECF244321}">
                <p14:modId xmlns:p14="http://schemas.microsoft.com/office/powerpoint/2010/main" val="3939561692"/>
              </p:ext>
            </p:extLst>
          </p:nvPr>
        </p:nvGraphicFramePr>
        <p:xfrm>
          <a:off x="6521450" y="1287462"/>
          <a:ext cx="4152900" cy="4686300"/>
        </p:xfrm>
        <a:graphic>
          <a:graphicData uri="http://schemas.openxmlformats.org/presentationml/2006/ole">
            <mc:AlternateContent xmlns:mc="http://schemas.openxmlformats.org/markup-compatibility/2006">
              <mc:Choice xmlns:v="urn:schemas-microsoft-com:vml" Requires="v">
                <p:oleObj spid="_x0000_s2058" name="Bitmap Image" r:id="rId4" imgW="4152960" imgH="4686480" progId="PBrush">
                  <p:embed/>
                </p:oleObj>
              </mc:Choice>
              <mc:Fallback>
                <p:oleObj name="Bitmap Image" r:id="rId4" imgW="4152960" imgH="4686480" progId="PBrush">
                  <p:embed/>
                  <p:pic>
                    <p:nvPicPr>
                      <p:cNvPr id="0" name=""/>
                      <p:cNvPicPr/>
                      <p:nvPr/>
                    </p:nvPicPr>
                    <p:blipFill>
                      <a:blip r:embed="rId5"/>
                      <a:stretch>
                        <a:fillRect/>
                      </a:stretch>
                    </p:blipFill>
                    <p:spPr>
                      <a:xfrm>
                        <a:off x="6521450" y="1287462"/>
                        <a:ext cx="4152900" cy="4686300"/>
                      </a:xfrm>
                      <a:prstGeom prst="rect">
                        <a:avLst/>
                      </a:prstGeom>
                    </p:spPr>
                  </p:pic>
                </p:oleObj>
              </mc:Fallback>
            </mc:AlternateContent>
          </a:graphicData>
        </a:graphic>
      </p:graphicFrame>
      <p:graphicFrame>
        <p:nvGraphicFramePr>
          <p:cNvPr id="5" name="Objet 4">
            <a:extLst>
              <a:ext uri="{FF2B5EF4-FFF2-40B4-BE49-F238E27FC236}">
                <a16:creationId xmlns:a16="http://schemas.microsoft.com/office/drawing/2014/main" id="{5F307DBF-8446-4F70-AF47-69CAD0437F59}"/>
              </a:ext>
            </a:extLst>
          </p:cNvPr>
          <p:cNvGraphicFramePr>
            <a:graphicFrameLocks noChangeAspect="1"/>
          </p:cNvGraphicFramePr>
          <p:nvPr>
            <p:extLst>
              <p:ext uri="{D42A27DB-BD31-4B8C-83A1-F6EECF244321}">
                <p14:modId xmlns:p14="http://schemas.microsoft.com/office/powerpoint/2010/main" val="3123484060"/>
              </p:ext>
            </p:extLst>
          </p:nvPr>
        </p:nvGraphicFramePr>
        <p:xfrm>
          <a:off x="579438" y="666750"/>
          <a:ext cx="4403725" cy="5927725"/>
        </p:xfrm>
        <a:graphic>
          <a:graphicData uri="http://schemas.openxmlformats.org/presentationml/2006/ole">
            <mc:AlternateContent xmlns:mc="http://schemas.openxmlformats.org/markup-compatibility/2006">
              <mc:Choice xmlns:v="urn:schemas-microsoft-com:vml" Requires="v">
                <p:oleObj spid="_x0000_s2059" name="Bitmap Image" r:id="rId6" imgW="4404240" imgH="5928480" progId="PBrush">
                  <p:embed/>
                </p:oleObj>
              </mc:Choice>
              <mc:Fallback>
                <p:oleObj name="Bitmap Image" r:id="rId6" imgW="4404240" imgH="5928480" progId="PBrush">
                  <p:embed/>
                  <p:pic>
                    <p:nvPicPr>
                      <p:cNvPr id="0" name=""/>
                      <p:cNvPicPr/>
                      <p:nvPr/>
                    </p:nvPicPr>
                    <p:blipFill>
                      <a:blip r:embed="rId7"/>
                      <a:stretch>
                        <a:fillRect/>
                      </a:stretch>
                    </p:blipFill>
                    <p:spPr>
                      <a:xfrm>
                        <a:off x="579438" y="666750"/>
                        <a:ext cx="4403725" cy="5927725"/>
                      </a:xfrm>
                      <a:prstGeom prst="rect">
                        <a:avLst/>
                      </a:prstGeom>
                    </p:spPr>
                  </p:pic>
                </p:oleObj>
              </mc:Fallback>
            </mc:AlternateContent>
          </a:graphicData>
        </a:graphic>
      </p:graphicFrame>
      <p:sp>
        <p:nvSpPr>
          <p:cNvPr id="6" name="Espace réservé du titre 1">
            <a:extLst>
              <a:ext uri="{FF2B5EF4-FFF2-40B4-BE49-F238E27FC236}">
                <a16:creationId xmlns:a16="http://schemas.microsoft.com/office/drawing/2014/main" id="{7D7409BE-65BA-4D93-B4BB-A3E98F95F018}"/>
              </a:ext>
            </a:extLst>
          </p:cNvPr>
          <p:cNvSpPr txBox="1">
            <a:spLocks/>
          </p:cNvSpPr>
          <p:nvPr/>
        </p:nvSpPr>
        <p:spPr>
          <a:xfrm>
            <a:off x="0" y="190500"/>
            <a:ext cx="12192000" cy="1510948"/>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nSpc>
                <a:spcPct val="90000"/>
              </a:lnSpc>
              <a:spcBef>
                <a:spcPts val="500"/>
              </a:spcBef>
              <a:buFont typeface="Arial" panose="020B0604020202020204" pitchFamily="34" charset="0"/>
              <a:buChar char="•"/>
              <a:defRPr sz="2400">
                <a:latin typeface="Sofia Pro Regular" panose="00000500000000000000" pitchFamily="50" charset="0"/>
              </a:defRPr>
            </a:lvl2pPr>
            <a:lvl3pPr marL="1143000" indent="-228600">
              <a:lnSpc>
                <a:spcPct val="90000"/>
              </a:lnSpc>
              <a:spcBef>
                <a:spcPts val="500"/>
              </a:spcBef>
              <a:buFont typeface="Arial" panose="020B0604020202020204" pitchFamily="34" charset="0"/>
              <a:buChar char="•"/>
              <a:defRPr sz="2000">
                <a:latin typeface="Sofia Pro Regular" panose="00000500000000000000" pitchFamily="50" charset="0"/>
              </a:defRPr>
            </a:lvl3pPr>
            <a:lvl4pPr marL="1600200" indent="-228600">
              <a:lnSpc>
                <a:spcPct val="90000"/>
              </a:lnSpc>
              <a:spcBef>
                <a:spcPts val="500"/>
              </a:spcBef>
              <a:buFont typeface="Arial" panose="020B0604020202020204" pitchFamily="34" charset="0"/>
              <a:buChar char="•"/>
              <a:defRPr>
                <a:latin typeface="Sofia Pro Regular" panose="00000500000000000000" pitchFamily="50" charset="0"/>
              </a:defRPr>
            </a:lvl4pPr>
            <a:lvl5pPr marL="2057400" indent="-228600">
              <a:lnSpc>
                <a:spcPct val="90000"/>
              </a:lnSpc>
              <a:spcBef>
                <a:spcPts val="500"/>
              </a:spcBef>
              <a:buFont typeface="Arial" panose="020B0604020202020204" pitchFamily="34" charset="0"/>
              <a:buChar char="•"/>
              <a:defRPr>
                <a:latin typeface="Sofia Pro Regular" panose="00000500000000000000" pitchFamily="50"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VITAMIN C25</a:t>
            </a:r>
          </a:p>
          <a:p>
            <a:endParaRPr lang="fr-FR" dirty="0"/>
          </a:p>
        </p:txBody>
      </p:sp>
    </p:spTree>
    <p:extLst>
      <p:ext uri="{BB962C8B-B14F-4D97-AF65-F5344CB8AC3E}">
        <p14:creationId xmlns:p14="http://schemas.microsoft.com/office/powerpoint/2010/main" val="109687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2">
            <a:extLst>
              <a:ext uri="{FF2B5EF4-FFF2-40B4-BE49-F238E27FC236}">
                <a16:creationId xmlns:a16="http://schemas.microsoft.com/office/drawing/2014/main" id="{D82FB0AE-85DB-BBF4-E778-07CB5A1289B4}"/>
              </a:ext>
            </a:extLst>
          </p:cNvPr>
          <p:cNvPicPr/>
          <p:nvPr/>
        </p:nvPicPr>
        <p:blipFill>
          <a:blip r:embed="rId3" cstate="print"/>
          <a:stretch>
            <a:fillRect/>
          </a:stretch>
        </p:blipFill>
        <p:spPr>
          <a:xfrm>
            <a:off x="96630" y="108476"/>
            <a:ext cx="5917558" cy="6641048"/>
          </a:xfrm>
          <a:prstGeom prst="rect">
            <a:avLst/>
          </a:prstGeom>
        </p:spPr>
      </p:pic>
      <p:pic>
        <p:nvPicPr>
          <p:cNvPr id="4" name="object 7">
            <a:extLst>
              <a:ext uri="{FF2B5EF4-FFF2-40B4-BE49-F238E27FC236}">
                <a16:creationId xmlns:a16="http://schemas.microsoft.com/office/drawing/2014/main" id="{015F36A0-5F6D-D346-7427-E47C2CA95763}"/>
              </a:ext>
            </a:extLst>
          </p:cNvPr>
          <p:cNvPicPr/>
          <p:nvPr/>
        </p:nvPicPr>
        <p:blipFill>
          <a:blip r:embed="rId4" cstate="print"/>
          <a:stretch>
            <a:fillRect/>
          </a:stretch>
        </p:blipFill>
        <p:spPr>
          <a:xfrm>
            <a:off x="5307838" y="4015708"/>
            <a:ext cx="2235786" cy="2841240"/>
          </a:xfrm>
          <a:prstGeom prst="rect">
            <a:avLst/>
          </a:prstGeom>
        </p:spPr>
      </p:pic>
      <p:pic>
        <p:nvPicPr>
          <p:cNvPr id="5" name="Image 4">
            <a:extLst>
              <a:ext uri="{FF2B5EF4-FFF2-40B4-BE49-F238E27FC236}">
                <a16:creationId xmlns:a16="http://schemas.microsoft.com/office/drawing/2014/main" id="{6DC28DB7-25B8-4FB4-FF52-6FB438F489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764" t="50000" r="40955"/>
          <a:stretch/>
        </p:blipFill>
        <p:spPr>
          <a:xfrm>
            <a:off x="5459878" y="1645910"/>
            <a:ext cx="623231" cy="2392763"/>
          </a:xfrm>
          <a:prstGeom prst="rect">
            <a:avLst/>
          </a:prstGeom>
        </p:spPr>
      </p:pic>
      <p:sp>
        <p:nvSpPr>
          <p:cNvPr id="8" name="object 27">
            <a:extLst>
              <a:ext uri="{FF2B5EF4-FFF2-40B4-BE49-F238E27FC236}">
                <a16:creationId xmlns:a16="http://schemas.microsoft.com/office/drawing/2014/main" id="{44D6241D-235F-AD87-DF62-1BBFF2EBD2C6}"/>
              </a:ext>
            </a:extLst>
          </p:cNvPr>
          <p:cNvSpPr/>
          <p:nvPr/>
        </p:nvSpPr>
        <p:spPr>
          <a:xfrm rot="16200000">
            <a:off x="8742216" y="3115865"/>
            <a:ext cx="1000275" cy="3444357"/>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endParaRPr sz="1600" dirty="0">
              <a:latin typeface="KyivType Sans2" panose="00000500000000000000" pitchFamily="50" charset="0"/>
              <a:ea typeface="Roboto" panose="02000000000000000000" pitchFamily="2" charset="0"/>
            </a:endParaRPr>
          </a:p>
        </p:txBody>
      </p:sp>
      <p:sp>
        <p:nvSpPr>
          <p:cNvPr id="9" name="Rectangle 8">
            <a:extLst>
              <a:ext uri="{FF2B5EF4-FFF2-40B4-BE49-F238E27FC236}">
                <a16:creationId xmlns:a16="http://schemas.microsoft.com/office/drawing/2014/main" id="{FEF529AF-B64B-226E-BF54-083782E2CCB2}"/>
              </a:ext>
            </a:extLst>
          </p:cNvPr>
          <p:cNvSpPr/>
          <p:nvPr/>
        </p:nvSpPr>
        <p:spPr>
          <a:xfrm>
            <a:off x="9266505" y="2530366"/>
            <a:ext cx="2822148" cy="1495281"/>
          </a:xfrm>
          <a:prstGeom prst="rect">
            <a:avLst/>
          </a:prstGeom>
        </p:spPr>
        <p:txBody>
          <a:bodyPr wrap="square">
            <a:spAutoFit/>
          </a:bodyPr>
          <a:lstStyle/>
          <a:p>
            <a:pPr lvl="0" algn="ctr">
              <a:lnSpc>
                <a:spcPct val="150000"/>
              </a:lnSpc>
              <a:defRPr/>
            </a:pPr>
            <a:endParaRPr lang="fr-FR" sz="1600" dirty="0">
              <a:solidFill>
                <a:srgbClr val="3E3E3E"/>
              </a:solidFill>
              <a:latin typeface="KyivType Sans2" panose="00000500000000000000" pitchFamily="50" charset="0"/>
              <a:ea typeface="Roboto" panose="02000000000000000000" pitchFamily="2" charset="0"/>
            </a:endParaRPr>
          </a:p>
          <a:p>
            <a:pPr algn="ctr">
              <a:defRPr/>
            </a:pPr>
            <a:r>
              <a:rPr lang="en-US" dirty="0">
                <a:solidFill>
                  <a:srgbClr val="F78F2A"/>
                </a:solidFill>
                <a:latin typeface="KyivType Sans2" panose="00000500000000000000" pitchFamily="50" charset="0"/>
                <a:ea typeface="Roboto" panose="02000000000000000000" pitchFamily="2" charset="0"/>
              </a:rPr>
              <a:t>Visible results with only 1  treatment</a:t>
            </a:r>
          </a:p>
          <a:p>
            <a:pPr lvl="0" algn="ctr">
              <a:lnSpc>
                <a:spcPct val="150000"/>
              </a:lnSpc>
              <a:defRPr/>
            </a:pPr>
            <a:r>
              <a:rPr lang="en-US" sz="1100" dirty="0">
                <a:solidFill>
                  <a:srgbClr val="3E3E3E"/>
                </a:solidFill>
                <a:ea typeface="Roboto" panose="02000000000000000000" pitchFamily="2" charset="0"/>
              </a:rPr>
              <a:t>25 % stabilized vitamin C</a:t>
            </a:r>
          </a:p>
          <a:p>
            <a:pPr lvl="0" algn="ctr">
              <a:lnSpc>
                <a:spcPct val="150000"/>
              </a:lnSpc>
              <a:defRPr/>
            </a:pPr>
            <a:r>
              <a:rPr lang="en-US" sz="1100" dirty="0">
                <a:solidFill>
                  <a:srgbClr val="3E3E3E"/>
                </a:solidFill>
                <a:ea typeface="Roboto" panose="02000000000000000000" pitchFamily="2" charset="0"/>
              </a:rPr>
              <a:t>30 % glycolic acid</a:t>
            </a:r>
            <a:endParaRPr lang="fr-FR" sz="1100" dirty="0">
              <a:solidFill>
                <a:srgbClr val="3E3E3E"/>
              </a:solidFill>
              <a:ea typeface="Roboto" panose="02000000000000000000" pitchFamily="2" charset="0"/>
            </a:endParaRPr>
          </a:p>
        </p:txBody>
      </p:sp>
      <p:sp>
        <p:nvSpPr>
          <p:cNvPr id="10" name="object 27">
            <a:extLst>
              <a:ext uri="{FF2B5EF4-FFF2-40B4-BE49-F238E27FC236}">
                <a16:creationId xmlns:a16="http://schemas.microsoft.com/office/drawing/2014/main" id="{E2B39149-7581-47DC-71BA-BEA866AC4C75}"/>
              </a:ext>
            </a:extLst>
          </p:cNvPr>
          <p:cNvSpPr/>
          <p:nvPr/>
        </p:nvSpPr>
        <p:spPr>
          <a:xfrm rot="16200000">
            <a:off x="10023554" y="2117796"/>
            <a:ext cx="1308050" cy="2835582"/>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endParaRPr dirty="0">
              <a:latin typeface="KyivType Sans2" panose="00000500000000000000" pitchFamily="50" charset="0"/>
              <a:ea typeface="Roboto" panose="02000000000000000000" pitchFamily="2" charset="0"/>
            </a:endParaRPr>
          </a:p>
        </p:txBody>
      </p:sp>
      <p:sp>
        <p:nvSpPr>
          <p:cNvPr id="11" name="object 27">
            <a:extLst>
              <a:ext uri="{FF2B5EF4-FFF2-40B4-BE49-F238E27FC236}">
                <a16:creationId xmlns:a16="http://schemas.microsoft.com/office/drawing/2014/main" id="{706F81BF-B1C8-1C1D-8885-D3A2573EA935}"/>
              </a:ext>
            </a:extLst>
          </p:cNvPr>
          <p:cNvSpPr/>
          <p:nvPr/>
        </p:nvSpPr>
        <p:spPr>
          <a:xfrm rot="16200000">
            <a:off x="7349965" y="694052"/>
            <a:ext cx="1428020" cy="2822148"/>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endParaRPr dirty="0">
              <a:latin typeface="KyivType Sans2" panose="00000500000000000000" pitchFamily="50" charset="0"/>
              <a:ea typeface="Roboto" panose="02000000000000000000" pitchFamily="2" charset="0"/>
            </a:endParaRPr>
          </a:p>
        </p:txBody>
      </p:sp>
      <p:sp>
        <p:nvSpPr>
          <p:cNvPr id="12" name="Rectangle 11">
            <a:extLst>
              <a:ext uri="{FF2B5EF4-FFF2-40B4-BE49-F238E27FC236}">
                <a16:creationId xmlns:a16="http://schemas.microsoft.com/office/drawing/2014/main" id="{AA3895F9-787E-EA56-9B9B-034256E0763E}"/>
              </a:ext>
            </a:extLst>
          </p:cNvPr>
          <p:cNvSpPr/>
          <p:nvPr/>
        </p:nvSpPr>
        <p:spPr>
          <a:xfrm>
            <a:off x="6579080" y="1039037"/>
            <a:ext cx="2822148" cy="1518364"/>
          </a:xfrm>
          <a:prstGeom prst="rect">
            <a:avLst/>
          </a:prstGeom>
        </p:spPr>
        <p:txBody>
          <a:bodyPr wrap="square">
            <a:spAutoFit/>
          </a:bodyPr>
          <a:lstStyle/>
          <a:p>
            <a:pPr lvl="0" algn="ctr">
              <a:lnSpc>
                <a:spcPct val="150000"/>
              </a:lnSpc>
              <a:defRPr/>
            </a:pPr>
            <a:endParaRPr lang="fr-FR" sz="1600" dirty="0">
              <a:solidFill>
                <a:srgbClr val="3E3E3E"/>
              </a:solidFill>
              <a:latin typeface="KyivType Sans2" panose="00000500000000000000" pitchFamily="50" charset="0"/>
              <a:ea typeface="Roboto" panose="02000000000000000000" pitchFamily="2" charset="0"/>
            </a:endParaRPr>
          </a:p>
          <a:p>
            <a:pPr lvl="0" algn="ctr">
              <a:lnSpc>
                <a:spcPct val="150000"/>
              </a:lnSpc>
              <a:defRPr/>
            </a:pPr>
            <a:r>
              <a:rPr lang="fr-FR" dirty="0" err="1">
                <a:solidFill>
                  <a:srgbClr val="F78F2A"/>
                </a:solidFill>
                <a:latin typeface="KyivType Sans2" panose="00000500000000000000" pitchFamily="50" charset="0"/>
                <a:ea typeface="Roboto" panose="02000000000000000000" pitchFamily="2" charset="0"/>
              </a:rPr>
              <a:t>Dedicated</a:t>
            </a:r>
            <a:r>
              <a:rPr lang="fr-FR" dirty="0">
                <a:solidFill>
                  <a:srgbClr val="F78F2A"/>
                </a:solidFill>
                <a:latin typeface="KyivType Sans2" panose="00000500000000000000" pitchFamily="50" charset="0"/>
                <a:ea typeface="Roboto" panose="02000000000000000000" pitchFamily="2" charset="0"/>
              </a:rPr>
              <a:t> </a:t>
            </a:r>
            <a:r>
              <a:rPr lang="fr-FR" dirty="0" err="1">
                <a:solidFill>
                  <a:srgbClr val="F78F2A"/>
                </a:solidFill>
                <a:latin typeface="KyivType Sans2" panose="00000500000000000000" pitchFamily="50" charset="0"/>
                <a:ea typeface="Roboto" panose="02000000000000000000" pitchFamily="2" charset="0"/>
              </a:rPr>
              <a:t>professional</a:t>
            </a:r>
            <a:r>
              <a:rPr lang="fr-FR" dirty="0">
                <a:solidFill>
                  <a:srgbClr val="F78F2A"/>
                </a:solidFill>
                <a:latin typeface="KyivType Sans2" panose="00000500000000000000" pitchFamily="50" charset="0"/>
                <a:ea typeface="Roboto" panose="02000000000000000000" pitchFamily="2" charset="0"/>
              </a:rPr>
              <a:t> </a:t>
            </a:r>
            <a:r>
              <a:rPr lang="fr-FR" dirty="0" err="1">
                <a:solidFill>
                  <a:srgbClr val="F78F2A"/>
                </a:solidFill>
                <a:latin typeface="KyivType Sans2" panose="00000500000000000000" pitchFamily="50" charset="0"/>
                <a:ea typeface="Roboto" panose="02000000000000000000" pitchFamily="2" charset="0"/>
              </a:rPr>
              <a:t>product</a:t>
            </a:r>
            <a:endParaRPr lang="fr-FR" dirty="0">
              <a:solidFill>
                <a:srgbClr val="F78F2A"/>
              </a:solidFill>
              <a:latin typeface="KyivType Sans2" panose="00000500000000000000" pitchFamily="50" charset="0"/>
              <a:ea typeface="Roboto" panose="02000000000000000000" pitchFamily="2" charset="0"/>
            </a:endParaRPr>
          </a:p>
          <a:p>
            <a:pPr lvl="0" algn="ctr">
              <a:lnSpc>
                <a:spcPct val="150000"/>
              </a:lnSpc>
              <a:defRPr/>
            </a:pPr>
            <a:r>
              <a:rPr lang="fr-FR" sz="1100" dirty="0">
                <a:solidFill>
                  <a:srgbClr val="3E3E3E"/>
                </a:solidFill>
                <a:ea typeface="Roboto" panose="02000000000000000000" pitchFamily="2" charset="0"/>
              </a:rPr>
              <a:t>1 ampoule of SERUM C25 per </a:t>
            </a:r>
            <a:r>
              <a:rPr lang="fr-FR" sz="1100" dirty="0" err="1">
                <a:solidFill>
                  <a:srgbClr val="3E3E3E"/>
                </a:solidFill>
                <a:ea typeface="Roboto" panose="02000000000000000000" pitchFamily="2" charset="0"/>
              </a:rPr>
              <a:t>treatment</a:t>
            </a:r>
            <a:endParaRPr lang="fr-FR" sz="1100" dirty="0">
              <a:solidFill>
                <a:srgbClr val="3E3E3E"/>
              </a:solidFill>
              <a:ea typeface="Roboto" panose="02000000000000000000" pitchFamily="2" charset="0"/>
            </a:endParaRPr>
          </a:p>
        </p:txBody>
      </p:sp>
      <p:sp>
        <p:nvSpPr>
          <p:cNvPr id="13" name="object 18">
            <a:extLst>
              <a:ext uri="{FF2B5EF4-FFF2-40B4-BE49-F238E27FC236}">
                <a16:creationId xmlns:a16="http://schemas.microsoft.com/office/drawing/2014/main" id="{2188AED2-16E0-A78C-D4F0-99C28EA59F4E}"/>
              </a:ext>
            </a:extLst>
          </p:cNvPr>
          <p:cNvSpPr/>
          <p:nvPr/>
        </p:nvSpPr>
        <p:spPr>
          <a:xfrm rot="8344523">
            <a:off x="6136468" y="2208060"/>
            <a:ext cx="524510" cy="13970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FBB891"/>
          </a:solidFill>
        </p:spPr>
        <p:txBody>
          <a:bodyPr wrap="square" lIns="0" tIns="0" rIns="0" bIns="0" rtlCol="0"/>
          <a:lstStyle/>
          <a:p>
            <a:endParaRPr>
              <a:latin typeface="Roboto" panose="02000000000000000000" pitchFamily="2" charset="0"/>
              <a:ea typeface="Roboto" panose="02000000000000000000" pitchFamily="2" charset="0"/>
            </a:endParaRPr>
          </a:p>
        </p:txBody>
      </p:sp>
      <p:sp>
        <p:nvSpPr>
          <p:cNvPr id="14" name="object 18">
            <a:extLst>
              <a:ext uri="{FF2B5EF4-FFF2-40B4-BE49-F238E27FC236}">
                <a16:creationId xmlns:a16="http://schemas.microsoft.com/office/drawing/2014/main" id="{B1CA35C0-CB7B-71D3-80E5-4D79E23F9572}"/>
              </a:ext>
            </a:extLst>
          </p:cNvPr>
          <p:cNvSpPr/>
          <p:nvPr/>
        </p:nvSpPr>
        <p:spPr>
          <a:xfrm rot="8344523">
            <a:off x="8524670" y="3596572"/>
            <a:ext cx="524510" cy="13970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FBB891"/>
          </a:solidFill>
        </p:spPr>
        <p:txBody>
          <a:bodyPr wrap="square" lIns="0" tIns="0" rIns="0" bIns="0" rtlCol="0"/>
          <a:lstStyle/>
          <a:p>
            <a:endParaRPr dirty="0">
              <a:latin typeface="Roboto" panose="02000000000000000000" pitchFamily="2" charset="0"/>
              <a:ea typeface="Roboto" panose="02000000000000000000" pitchFamily="2" charset="0"/>
            </a:endParaRPr>
          </a:p>
        </p:txBody>
      </p:sp>
      <p:sp>
        <p:nvSpPr>
          <p:cNvPr id="15" name="object 18">
            <a:extLst>
              <a:ext uri="{FF2B5EF4-FFF2-40B4-BE49-F238E27FC236}">
                <a16:creationId xmlns:a16="http://schemas.microsoft.com/office/drawing/2014/main" id="{B7FE1B8C-8002-0280-0812-DFAED5D0E5F0}"/>
              </a:ext>
            </a:extLst>
          </p:cNvPr>
          <p:cNvSpPr/>
          <p:nvPr/>
        </p:nvSpPr>
        <p:spPr>
          <a:xfrm rot="8344523">
            <a:off x="6964251" y="5043758"/>
            <a:ext cx="524510" cy="13970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FBB891"/>
          </a:solidFill>
        </p:spPr>
        <p:txBody>
          <a:bodyPr wrap="square" lIns="0" tIns="0" rIns="0" bIns="0" rtlCol="0"/>
          <a:lstStyle/>
          <a:p>
            <a:endParaRPr dirty="0">
              <a:latin typeface="Roboto" panose="02000000000000000000" pitchFamily="2" charset="0"/>
              <a:ea typeface="Roboto" panose="02000000000000000000" pitchFamily="2" charset="0"/>
            </a:endParaRPr>
          </a:p>
        </p:txBody>
      </p:sp>
      <p:sp>
        <p:nvSpPr>
          <p:cNvPr id="16" name="Rectangle 15">
            <a:extLst>
              <a:ext uri="{FF2B5EF4-FFF2-40B4-BE49-F238E27FC236}">
                <a16:creationId xmlns:a16="http://schemas.microsoft.com/office/drawing/2014/main" id="{E281EA7B-E0C5-AC72-AA24-F6797E9290A1}"/>
              </a:ext>
            </a:extLst>
          </p:cNvPr>
          <p:cNvSpPr/>
          <p:nvPr/>
        </p:nvSpPr>
        <p:spPr>
          <a:xfrm>
            <a:off x="7531900" y="4041319"/>
            <a:ext cx="3444357" cy="1102866"/>
          </a:xfrm>
          <a:prstGeom prst="rect">
            <a:avLst/>
          </a:prstGeom>
        </p:spPr>
        <p:txBody>
          <a:bodyPr wrap="square">
            <a:spAutoFit/>
          </a:bodyPr>
          <a:lstStyle/>
          <a:p>
            <a:pPr lvl="0" algn="ctr">
              <a:lnSpc>
                <a:spcPct val="150000"/>
              </a:lnSpc>
              <a:defRPr/>
            </a:pPr>
            <a:endParaRPr lang="fr-FR" sz="1600" dirty="0">
              <a:solidFill>
                <a:srgbClr val="3E3E3E"/>
              </a:solidFill>
              <a:latin typeface="KyivType Sans2" panose="00000500000000000000" pitchFamily="50" charset="0"/>
              <a:ea typeface="Roboto" panose="02000000000000000000" pitchFamily="2" charset="0"/>
            </a:endParaRPr>
          </a:p>
          <a:p>
            <a:pPr lvl="0" algn="ctr">
              <a:lnSpc>
                <a:spcPct val="150000"/>
              </a:lnSpc>
              <a:defRPr/>
            </a:pPr>
            <a:r>
              <a:rPr lang="fr-FR" dirty="0">
                <a:solidFill>
                  <a:srgbClr val="F78F2A"/>
                </a:solidFill>
                <a:latin typeface="KyivType Sans2" panose="00000500000000000000" pitchFamily="50" charset="0"/>
                <a:ea typeface="Roboto" panose="02000000000000000000" pitchFamily="2" charset="0"/>
              </a:rPr>
              <a:t>New </a:t>
            </a:r>
            <a:r>
              <a:rPr lang="fr-FR" dirty="0" err="1">
                <a:solidFill>
                  <a:srgbClr val="F78F2A"/>
                </a:solidFill>
                <a:latin typeface="KyivType Sans2" panose="00000500000000000000" pitchFamily="50" charset="0"/>
                <a:ea typeface="Roboto" panose="02000000000000000000" pitchFamily="2" charset="0"/>
              </a:rPr>
              <a:t>specific</a:t>
            </a:r>
            <a:r>
              <a:rPr lang="fr-FR" dirty="0">
                <a:solidFill>
                  <a:srgbClr val="F78F2A"/>
                </a:solidFill>
                <a:latin typeface="KyivType Sans2" panose="00000500000000000000" pitchFamily="50" charset="0"/>
                <a:ea typeface="Roboto" panose="02000000000000000000" pitchFamily="2" charset="0"/>
              </a:rPr>
              <a:t> </a:t>
            </a:r>
            <a:r>
              <a:rPr lang="fr-FR" dirty="0" err="1">
                <a:solidFill>
                  <a:srgbClr val="F78F2A"/>
                </a:solidFill>
                <a:latin typeface="KyivType Sans2" panose="00000500000000000000" pitchFamily="50" charset="0"/>
                <a:ea typeface="Roboto" panose="02000000000000000000" pitchFamily="2" charset="0"/>
              </a:rPr>
              <a:t>protocol</a:t>
            </a:r>
            <a:endParaRPr lang="fr-FR" dirty="0">
              <a:solidFill>
                <a:srgbClr val="F78F2A"/>
              </a:solidFill>
              <a:latin typeface="KyivType Sans2" panose="00000500000000000000" pitchFamily="50" charset="0"/>
              <a:ea typeface="Roboto" panose="02000000000000000000" pitchFamily="2" charset="0"/>
            </a:endParaRPr>
          </a:p>
          <a:p>
            <a:pPr lvl="0" algn="ctr">
              <a:lnSpc>
                <a:spcPct val="150000"/>
              </a:lnSpc>
              <a:defRPr/>
            </a:pPr>
            <a:r>
              <a:rPr lang="fr-FR" sz="1100" dirty="0">
                <a:solidFill>
                  <a:srgbClr val="3E3E3E"/>
                </a:solidFill>
                <a:ea typeface="Roboto" panose="02000000000000000000" pitchFamily="2" charset="0"/>
              </a:rPr>
              <a:t>Associated </a:t>
            </a:r>
            <a:r>
              <a:rPr lang="fr-FR" sz="1100" dirty="0" err="1">
                <a:solidFill>
                  <a:srgbClr val="3E3E3E"/>
                </a:solidFill>
                <a:ea typeface="Roboto" panose="02000000000000000000" pitchFamily="2" charset="0"/>
              </a:rPr>
              <a:t>with</a:t>
            </a:r>
            <a:r>
              <a:rPr lang="fr-FR" sz="1100" dirty="0">
                <a:solidFill>
                  <a:srgbClr val="3E3E3E"/>
                </a:solidFill>
                <a:ea typeface="Roboto" panose="02000000000000000000" pitchFamily="2" charset="0"/>
              </a:rPr>
              <a:t> the Peeling Lumière</a:t>
            </a:r>
          </a:p>
        </p:txBody>
      </p:sp>
      <p:sp>
        <p:nvSpPr>
          <p:cNvPr id="17" name="Rectangle 16">
            <a:extLst>
              <a:ext uri="{FF2B5EF4-FFF2-40B4-BE49-F238E27FC236}">
                <a16:creationId xmlns:a16="http://schemas.microsoft.com/office/drawing/2014/main" id="{0BA11758-7A54-B41B-C3F7-73AC55D6C6E0}"/>
              </a:ext>
            </a:extLst>
          </p:cNvPr>
          <p:cNvSpPr/>
          <p:nvPr/>
        </p:nvSpPr>
        <p:spPr>
          <a:xfrm>
            <a:off x="8470949" y="5496264"/>
            <a:ext cx="3444357" cy="1308050"/>
          </a:xfrm>
          <a:prstGeom prst="rect">
            <a:avLst/>
          </a:prstGeom>
        </p:spPr>
        <p:txBody>
          <a:bodyPr wrap="square">
            <a:spAutoFit/>
          </a:bodyPr>
          <a:lstStyle/>
          <a:p>
            <a:pPr algn="ctr">
              <a:lnSpc>
                <a:spcPct val="150000"/>
              </a:lnSpc>
              <a:defRPr/>
            </a:pPr>
            <a:r>
              <a:rPr lang="en-US" sz="1600" dirty="0">
                <a:solidFill>
                  <a:srgbClr val="3E3E3E"/>
                </a:solidFill>
                <a:latin typeface="KyivType Sans2" panose="00000500000000000000" pitchFamily="50" charset="0"/>
                <a:ea typeface="Roboto" panose="02000000000000000000" pitchFamily="2" charset="0"/>
              </a:rPr>
              <a:t>Possibility to personalize all Yon-Ka treatments with the </a:t>
            </a:r>
            <a:r>
              <a:rPr lang="fr-FR" sz="1600" dirty="0">
                <a:solidFill>
                  <a:srgbClr val="3E3E3E"/>
                </a:solidFill>
                <a:latin typeface="KyivType Sans2" panose="00000500000000000000" pitchFamily="50" charset="0"/>
                <a:ea typeface="Roboto" panose="02000000000000000000" pitchFamily="2" charset="0"/>
              </a:rPr>
              <a:t>Sérum </a:t>
            </a:r>
            <a:r>
              <a:rPr lang="fr-FR" sz="2400" dirty="0">
                <a:solidFill>
                  <a:srgbClr val="3E3E3E"/>
                </a:solidFill>
                <a:latin typeface="KyivType Sans2" panose="00000500000000000000" pitchFamily="50" charset="0"/>
                <a:ea typeface="Roboto" panose="02000000000000000000" pitchFamily="2" charset="0"/>
              </a:rPr>
              <a:t>C</a:t>
            </a:r>
            <a:r>
              <a:rPr lang="fr-FR" sz="1600" dirty="0">
                <a:solidFill>
                  <a:srgbClr val="3E3E3E"/>
                </a:solidFill>
                <a:latin typeface="KyivType Sans2" panose="00000500000000000000" pitchFamily="50" charset="0"/>
                <a:ea typeface="Roboto" panose="02000000000000000000" pitchFamily="2" charset="0"/>
              </a:rPr>
              <a:t>25</a:t>
            </a:r>
          </a:p>
        </p:txBody>
      </p:sp>
      <p:sp>
        <p:nvSpPr>
          <p:cNvPr id="18" name="ZoneTexte 17">
            <a:extLst>
              <a:ext uri="{FF2B5EF4-FFF2-40B4-BE49-F238E27FC236}">
                <a16:creationId xmlns:a16="http://schemas.microsoft.com/office/drawing/2014/main" id="{A4D0E95F-2E5A-7F37-C112-61FDE1619A2F}"/>
              </a:ext>
            </a:extLst>
          </p:cNvPr>
          <p:cNvSpPr txBox="1"/>
          <p:nvPr/>
        </p:nvSpPr>
        <p:spPr>
          <a:xfrm>
            <a:off x="7917430" y="5880984"/>
            <a:ext cx="514677" cy="923330"/>
          </a:xfrm>
          <a:prstGeom prst="rect">
            <a:avLst/>
          </a:prstGeom>
          <a:noFill/>
        </p:spPr>
        <p:txBody>
          <a:bodyPr wrap="square" rtlCol="0">
            <a:spAutoFit/>
          </a:bodyPr>
          <a:lstStyle/>
          <a:p>
            <a:r>
              <a:rPr lang="fr-FR" sz="5400" dirty="0">
                <a:solidFill>
                  <a:srgbClr val="ED7D31"/>
                </a:solidFill>
                <a:latin typeface="KyivType Sans2" panose="00000500000000000000" pitchFamily="50" charset="0"/>
              </a:rPr>
              <a:t>+</a:t>
            </a:r>
          </a:p>
        </p:txBody>
      </p:sp>
      <p:sp>
        <p:nvSpPr>
          <p:cNvPr id="19" name="ZoneTexte 18">
            <a:extLst>
              <a:ext uri="{FF2B5EF4-FFF2-40B4-BE49-F238E27FC236}">
                <a16:creationId xmlns:a16="http://schemas.microsoft.com/office/drawing/2014/main" id="{62035272-C0B0-83C1-0EED-29DB5D98010B}"/>
              </a:ext>
            </a:extLst>
          </p:cNvPr>
          <p:cNvSpPr txBox="1"/>
          <p:nvPr/>
        </p:nvSpPr>
        <p:spPr>
          <a:xfrm>
            <a:off x="2320955" y="-8154"/>
            <a:ext cx="7537076" cy="1446550"/>
          </a:xfrm>
          <a:prstGeom prst="rect">
            <a:avLst/>
          </a:prstGeom>
          <a:noFill/>
        </p:spPr>
        <p:txBody>
          <a:bodyPr wrap="square" rtlCol="0">
            <a:spAutoFit/>
          </a:bodyPr>
          <a:lstStyle/>
          <a:p>
            <a:pPr algn="ctr"/>
            <a:r>
              <a:rPr kumimoji="0" lang="fr-FR" sz="6083" b="0" i="0" u="none" strike="noStrike" kern="0" cap="none" spc="-25" normalizeH="0" baseline="0" noProof="0" dirty="0">
                <a:ln>
                  <a:noFill/>
                </a:ln>
                <a:solidFill>
                  <a:srgbClr val="F68F28"/>
                </a:solidFill>
                <a:effectLst/>
                <a:uLnTx/>
                <a:uFillTx/>
                <a:latin typeface="KyivType Sans"/>
                <a:ea typeface="+mj-ea"/>
              </a:rPr>
              <a:t>VITAMIN </a:t>
            </a:r>
            <a:r>
              <a:rPr kumimoji="0" lang="fr-FR" sz="8800" b="0" i="0" u="none" strike="noStrike" kern="0" cap="none" spc="-25" normalizeH="0" baseline="0" noProof="0" dirty="0">
                <a:ln>
                  <a:noFill/>
                </a:ln>
                <a:solidFill>
                  <a:srgbClr val="F68F28"/>
                </a:solidFill>
                <a:effectLst/>
                <a:uLnTx/>
                <a:uFillTx/>
                <a:latin typeface="KyivType Sans"/>
                <a:ea typeface="+mj-ea"/>
              </a:rPr>
              <a:t>C</a:t>
            </a:r>
            <a:r>
              <a:rPr kumimoji="0" lang="fr-FR" sz="6083" b="0" i="0" u="none" strike="noStrike" kern="0" cap="none" spc="-25" normalizeH="0" baseline="30000" noProof="0" dirty="0">
                <a:ln>
                  <a:noFill/>
                </a:ln>
                <a:solidFill>
                  <a:srgbClr val="F68F28"/>
                </a:solidFill>
                <a:effectLst/>
                <a:uLnTx/>
                <a:uFillTx/>
                <a:latin typeface="KyivType Sans"/>
                <a:ea typeface="+mj-ea"/>
              </a:rPr>
              <a:t>25</a:t>
            </a:r>
            <a:endParaRPr lang="fr-FR" baseline="30000" dirty="0"/>
          </a:p>
        </p:txBody>
      </p:sp>
      <p:pic>
        <p:nvPicPr>
          <p:cNvPr id="2" name="Image 1">
            <a:extLst>
              <a:ext uri="{FF2B5EF4-FFF2-40B4-BE49-F238E27FC236}">
                <a16:creationId xmlns:a16="http://schemas.microsoft.com/office/drawing/2014/main" id="{017BB873-F9D9-52A1-7D90-972CDE6734A8}"/>
              </a:ext>
            </a:extLst>
          </p:cNvPr>
          <p:cNvPicPr>
            <a:picLocks noChangeAspect="1"/>
          </p:cNvPicPr>
          <p:nvPr/>
        </p:nvPicPr>
        <p:blipFill>
          <a:blip r:embed="rId6"/>
          <a:stretch>
            <a:fillRect/>
          </a:stretch>
        </p:blipFill>
        <p:spPr>
          <a:xfrm>
            <a:off x="7140347" y="5757144"/>
            <a:ext cx="849807" cy="890172"/>
          </a:xfrm>
          <a:prstGeom prst="rect">
            <a:avLst/>
          </a:prstGeom>
        </p:spPr>
      </p:pic>
    </p:spTree>
    <p:extLst>
      <p:ext uri="{BB962C8B-B14F-4D97-AF65-F5344CB8AC3E}">
        <p14:creationId xmlns:p14="http://schemas.microsoft.com/office/powerpoint/2010/main" val="282446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par>
                                <p:cTn id="39" presetID="22" presetClass="entr" presetSubtype="8"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500"/>
                                        <p:tgtEl>
                                          <p:spTgt spid="17"/>
                                        </p:tgtEl>
                                      </p:cBhvr>
                                    </p:animEffect>
                                  </p:childTnLst>
                                </p:cTn>
                              </p:par>
                              <p:par>
                                <p:cTn id="50" presetID="22" presetClass="entr" presetSubtype="8" fill="hold" nodeType="with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ipe(left)">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animBg="1"/>
      <p:bldP spid="12" grpId="0"/>
      <p:bldP spid="13" grpId="0" animBg="1"/>
      <p:bldP spid="14" grpId="0" animBg="1"/>
      <p:bldP spid="15" grpId="0" animBg="1"/>
      <p:bldP spid="16" grpId="0"/>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2617" y="3363069"/>
            <a:ext cx="3800883" cy="2451746"/>
          </a:xfrm>
          <a:prstGeom prst="rect">
            <a:avLst/>
          </a:prstGeom>
        </p:spPr>
      </p:pic>
      <p:sp>
        <p:nvSpPr>
          <p:cNvPr id="22" name="Arc 21"/>
          <p:cNvSpPr/>
          <p:nvPr/>
        </p:nvSpPr>
        <p:spPr>
          <a:xfrm rot="9523306">
            <a:off x="878891" y="1900995"/>
            <a:ext cx="3629959" cy="5105671"/>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3"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 CREME MAINS</a:t>
            </a:r>
          </a:p>
        </p:txBody>
      </p:sp>
      <p:sp>
        <p:nvSpPr>
          <p:cNvPr id="14" name="Rectangle 13"/>
          <p:cNvSpPr/>
          <p:nvPr/>
        </p:nvSpPr>
        <p:spPr>
          <a:xfrm>
            <a:off x="0" y="1324390"/>
            <a:ext cx="12192000" cy="430887"/>
          </a:xfrm>
          <a:prstGeom prst="rect">
            <a:avLst/>
          </a:prstGeom>
        </p:spPr>
        <p:txBody>
          <a:bodyPr vert="horz" wrap="square" lIns="0" tIns="12665" rIns="0" bIns="0" rtlCol="0">
            <a:spAutoFit/>
          </a:bodyPr>
          <a:lstStyle/>
          <a:p>
            <a:pPr marL="248855" marR="5066" indent="-236825" algn="ctr">
              <a:spcBef>
                <a:spcPts val="100"/>
              </a:spcBef>
            </a:pPr>
            <a:r>
              <a:rPr lang="en-US" sz="2493" dirty="0">
                <a:solidFill>
                  <a:srgbClr val="333638"/>
                </a:solidFill>
                <a:latin typeface="Roboto" panose="02000000000000000000" pitchFamily="2" charset="0"/>
                <a:ea typeface="Roboto" panose="02000000000000000000" pitchFamily="2" charset="0"/>
              </a:rPr>
              <a:t>Nourishing, ultra-comforting and multi-vitamin hand cream - 3 in 1</a:t>
            </a:r>
            <a:endParaRPr lang="fr-FR" sz="2493" dirty="0">
              <a:solidFill>
                <a:srgbClr val="333638"/>
              </a:solidFill>
              <a:latin typeface="Roboto" panose="02000000000000000000" pitchFamily="2" charset="0"/>
              <a:ea typeface="Roboto" panose="02000000000000000000" pitchFamily="2" charset="0"/>
            </a:endParaRPr>
          </a:p>
        </p:txBody>
      </p:sp>
      <p:sp>
        <p:nvSpPr>
          <p:cNvPr id="7" name="ZoneTexte 6"/>
          <p:cNvSpPr txBox="1"/>
          <p:nvPr/>
        </p:nvSpPr>
        <p:spPr>
          <a:xfrm>
            <a:off x="1238408" y="2502052"/>
            <a:ext cx="6138480" cy="1200329"/>
          </a:xfrm>
          <a:prstGeom prst="rect">
            <a:avLst/>
          </a:prstGeom>
          <a:solidFill>
            <a:schemeClr val="bg1"/>
          </a:solidFill>
        </p:spPr>
        <p:txBody>
          <a:bodyPr wrap="square" rtlCol="0">
            <a:spAutoFit/>
          </a:bodyPr>
          <a:lstStyle/>
          <a:p>
            <a:r>
              <a:rPr lang="fr-FR" dirty="0" err="1">
                <a:latin typeface="Roboto" panose="02000000000000000000" pitchFamily="2" charset="0"/>
                <a:ea typeface="Roboto" panose="02000000000000000000" pitchFamily="2" charset="0"/>
              </a:rPr>
              <a:t>Nourrishes</a:t>
            </a:r>
            <a:endParaRPr lang="fr-FR" dirty="0">
              <a:latin typeface="Roboto" panose="02000000000000000000" pitchFamily="2" charset="0"/>
              <a:ea typeface="Roboto" panose="02000000000000000000" pitchFamily="2" charset="0"/>
            </a:endParaRPr>
          </a:p>
          <a:p>
            <a:r>
              <a:rPr lang="fr-FR" dirty="0">
                <a:latin typeface="Roboto" panose="02000000000000000000" pitchFamily="2" charset="0"/>
                <a:ea typeface="Roboto" panose="02000000000000000000" pitchFamily="2" charset="0"/>
              </a:rPr>
              <a:t>Hydrates</a:t>
            </a:r>
          </a:p>
          <a:p>
            <a:r>
              <a:rPr lang="fr-FR" dirty="0" err="1">
                <a:latin typeface="Roboto" panose="02000000000000000000" pitchFamily="2" charset="0"/>
                <a:ea typeface="Roboto" panose="02000000000000000000" pitchFamily="2" charset="0"/>
              </a:rPr>
              <a:t>Repairs</a:t>
            </a:r>
            <a:endParaRPr lang="fr-FR" dirty="0">
              <a:latin typeface="Roboto" panose="02000000000000000000" pitchFamily="2" charset="0"/>
              <a:ea typeface="Roboto" panose="02000000000000000000" pitchFamily="2" charset="0"/>
            </a:endParaRPr>
          </a:p>
          <a:p>
            <a:r>
              <a:rPr lang="fr-FR" dirty="0" err="1">
                <a:latin typeface="Roboto" panose="02000000000000000000" pitchFamily="2" charset="0"/>
                <a:ea typeface="Roboto" panose="02000000000000000000" pitchFamily="2" charset="0"/>
              </a:rPr>
              <a:t>Keeps</a:t>
            </a:r>
            <a:r>
              <a:rPr lang="fr-FR" dirty="0">
                <a:latin typeface="Roboto" panose="02000000000000000000" pitchFamily="2" charset="0"/>
                <a:ea typeface="Roboto" panose="02000000000000000000" pitchFamily="2" charset="0"/>
              </a:rPr>
              <a:t> hand and </a:t>
            </a:r>
            <a:r>
              <a:rPr lang="fr-FR" dirty="0" err="1">
                <a:latin typeface="Roboto" panose="02000000000000000000" pitchFamily="2" charset="0"/>
                <a:ea typeface="Roboto" panose="02000000000000000000" pitchFamily="2" charset="0"/>
              </a:rPr>
              <a:t>nail</a:t>
            </a:r>
            <a:r>
              <a:rPr lang="fr-FR" dirty="0">
                <a:latin typeface="Roboto" panose="02000000000000000000" pitchFamily="2" charset="0"/>
                <a:ea typeface="Roboto" panose="02000000000000000000" pitchFamily="2" charset="0"/>
              </a:rPr>
              <a:t> </a:t>
            </a:r>
            <a:r>
              <a:rPr lang="fr-FR" dirty="0" err="1">
                <a:latin typeface="Roboto" panose="02000000000000000000" pitchFamily="2" charset="0"/>
                <a:ea typeface="Roboto" panose="02000000000000000000" pitchFamily="2" charset="0"/>
              </a:rPr>
              <a:t>youthful</a:t>
            </a:r>
            <a:endParaRPr lang="fr-FR" dirty="0">
              <a:latin typeface="Roboto" panose="02000000000000000000" pitchFamily="2" charset="0"/>
              <a:ea typeface="Roboto" panose="02000000000000000000" pitchFamily="2" charset="0"/>
            </a:endParaRPr>
          </a:p>
        </p:txBody>
      </p:sp>
      <p:sp>
        <p:nvSpPr>
          <p:cNvPr id="21" name="Rectangle 20"/>
          <p:cNvSpPr/>
          <p:nvPr/>
        </p:nvSpPr>
        <p:spPr>
          <a:xfrm>
            <a:off x="1978575" y="4451100"/>
            <a:ext cx="4485118" cy="646331"/>
          </a:xfrm>
          <a:prstGeom prst="rect">
            <a:avLst/>
          </a:prstGeom>
          <a:solidFill>
            <a:schemeClr val="bg1"/>
          </a:solidFill>
        </p:spPr>
        <p:txBody>
          <a:bodyPr wrap="square">
            <a:spAutoFit/>
          </a:bodyPr>
          <a:lstStyle/>
          <a:p>
            <a:pPr lvl="0">
              <a:tabLst>
                <a:tab pos="85725" algn="l"/>
              </a:tabLst>
            </a:pPr>
            <a:r>
              <a:rPr lang="en-US" dirty="0">
                <a:latin typeface="Roboto" panose="02000000000000000000" pitchFamily="2" charset="0"/>
                <a:ea typeface="Roboto" panose="02000000000000000000" pitchFamily="2" charset="0"/>
              </a:rPr>
              <a:t>Nourished skin: 89%*</a:t>
            </a:r>
          </a:p>
          <a:p>
            <a:pPr lvl="0">
              <a:tabLst>
                <a:tab pos="85725" algn="l"/>
              </a:tabLst>
            </a:pPr>
            <a:r>
              <a:rPr lang="en-US" dirty="0">
                <a:latin typeface="Roboto" panose="02000000000000000000" pitchFamily="2" charset="0"/>
                <a:ea typeface="Roboto" panose="02000000000000000000" pitchFamily="2" charset="0"/>
              </a:rPr>
              <a:t>Skin repaired : 79%*</a:t>
            </a:r>
            <a:endParaRPr lang="fr-FR" dirty="0">
              <a:latin typeface="Roboto" panose="02000000000000000000" pitchFamily="2" charset="0"/>
              <a:ea typeface="Roboto" panose="02000000000000000000" pitchFamily="2" charset="0"/>
            </a:endParaRPr>
          </a:p>
        </p:txBody>
      </p:sp>
      <p:sp>
        <p:nvSpPr>
          <p:cNvPr id="25" name="ZoneTexte 24"/>
          <p:cNvSpPr txBox="1"/>
          <p:nvPr/>
        </p:nvSpPr>
        <p:spPr>
          <a:xfrm>
            <a:off x="8699157" y="6466625"/>
            <a:ext cx="3492843" cy="369332"/>
          </a:xfrm>
          <a:prstGeom prst="rect">
            <a:avLst/>
          </a:prstGeom>
          <a:noFill/>
        </p:spPr>
        <p:txBody>
          <a:bodyPr wrap="square" rtlCol="0">
            <a:spAutoFit/>
          </a:bodyPr>
          <a:lstStyle>
            <a:defPPr>
              <a:defRPr lang="fr-FR"/>
            </a:defPPr>
            <a:lvl1pPr algn="ctr">
              <a:defRPr sz="1400">
                <a:latin typeface="Roboto" panose="02000000000000000000" pitchFamily="2" charset="0"/>
                <a:ea typeface="Roboto" panose="02000000000000000000" pitchFamily="2" charset="0"/>
              </a:defRPr>
            </a:lvl1pPr>
          </a:lstStyle>
          <a:p>
            <a:r>
              <a:rPr lang="en-US" dirty="0"/>
              <a:t>At any time of the day</a:t>
            </a:r>
          </a:p>
        </p:txBody>
      </p:sp>
      <p:sp>
        <p:nvSpPr>
          <p:cNvPr id="18" name="ZoneTexte 17"/>
          <p:cNvSpPr txBox="1"/>
          <p:nvPr/>
        </p:nvSpPr>
        <p:spPr>
          <a:xfrm>
            <a:off x="3869117" y="5656174"/>
            <a:ext cx="5893532" cy="646331"/>
          </a:xfrm>
          <a:prstGeom prst="rect">
            <a:avLst/>
          </a:prstGeom>
          <a:solidFill>
            <a:schemeClr val="bg1"/>
          </a:solidFill>
          <a:effectLst>
            <a:softEdge rad="63500"/>
          </a:effectLst>
        </p:spPr>
        <p:txBody>
          <a:bodyPr wrap="square" rtlCol="0">
            <a:spAutoFit/>
          </a:bodyPr>
          <a:lstStyle/>
          <a:p>
            <a:r>
              <a:rPr lang="en-US" dirty="0">
                <a:latin typeface="Roboto" panose="02000000000000000000" pitchFamily="2" charset="0"/>
                <a:ea typeface="Roboto" panose="02000000000000000000" pitchFamily="2" charset="0"/>
              </a:rPr>
              <a:t>100% natural toning citrus scent</a:t>
            </a:r>
          </a:p>
          <a:p>
            <a:r>
              <a:rPr lang="en-US" dirty="0">
                <a:latin typeface="Roboto" panose="02000000000000000000" pitchFamily="2" charset="0"/>
                <a:ea typeface="Roboto" panose="02000000000000000000" pitchFamily="2" charset="0"/>
              </a:rPr>
              <a:t>Can be applied as a night mask for hands and feet</a:t>
            </a:r>
          </a:p>
        </p:txBody>
      </p:sp>
      <p:sp>
        <p:nvSpPr>
          <p:cNvPr id="19" name="ZoneTexte 18"/>
          <p:cNvSpPr txBox="1"/>
          <p:nvPr/>
        </p:nvSpPr>
        <p:spPr>
          <a:xfrm>
            <a:off x="76202" y="6442854"/>
            <a:ext cx="7300686" cy="200055"/>
          </a:xfrm>
          <a:prstGeom prst="rect">
            <a:avLst/>
          </a:prstGeom>
          <a:noFill/>
        </p:spPr>
        <p:txBody>
          <a:bodyPr wrap="square" rtlCol="0">
            <a:spAutoFit/>
          </a:bodyPr>
          <a:lstStyle/>
          <a:p>
            <a:pPr lvl="0"/>
            <a:r>
              <a:rPr lang="en-US" sz="700" dirty="0">
                <a:latin typeface="Roboto Light" panose="02000000000000000000" pitchFamily="2" charset="0"/>
                <a:ea typeface="Roboto Light" panose="02000000000000000000" pitchFamily="2" charset="0"/>
              </a:rPr>
              <a:t>*Use test under dermatological control carried out on 20 women aged 18 to 70, at a rate of 2 to 3 applications per week for 4 weeks.</a:t>
            </a:r>
            <a:endParaRPr lang="fr-FR" sz="700" dirty="0">
              <a:latin typeface="Roboto Light" panose="02000000000000000000" pitchFamily="2" charset="0"/>
              <a:ea typeface="Roboto Light" panose="02000000000000000000" pitchFamily="2" charset="0"/>
            </a:endParaRPr>
          </a:p>
        </p:txBody>
      </p:sp>
      <p:pic>
        <p:nvPicPr>
          <p:cNvPr id="23" name="Imag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2" y="2429392"/>
            <a:ext cx="1119598" cy="1418896"/>
          </a:xfrm>
          <a:prstGeom prst="rect">
            <a:avLst/>
          </a:prstGeom>
        </p:spPr>
      </p:pic>
      <p:pic>
        <p:nvPicPr>
          <p:cNvPr id="26" name="Imag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739" y="4173536"/>
            <a:ext cx="1198836" cy="1519318"/>
          </a:xfrm>
          <a:prstGeom prst="rect">
            <a:avLst/>
          </a:prstGeom>
        </p:spPr>
      </p:pic>
      <p:pic>
        <p:nvPicPr>
          <p:cNvPr id="27" name="Imag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40069" y="5083955"/>
            <a:ext cx="1125264" cy="1426077"/>
          </a:xfrm>
          <a:prstGeom prst="rect">
            <a:avLst/>
          </a:prstGeom>
        </p:spPr>
      </p:pic>
      <p:sp>
        <p:nvSpPr>
          <p:cNvPr id="24" name="ZoneTexte 23"/>
          <p:cNvSpPr txBox="1"/>
          <p:nvPr/>
        </p:nvSpPr>
        <p:spPr>
          <a:xfrm>
            <a:off x="11075902" y="5813239"/>
            <a:ext cx="461665" cy="680695"/>
          </a:xfrm>
          <a:prstGeom prst="rect">
            <a:avLst/>
          </a:prstGeom>
          <a:noFill/>
          <a:effectLst>
            <a:softEdge rad="63500"/>
          </a:effectLst>
        </p:spPr>
        <p:txBody>
          <a:bodyPr vert="vert270" wrap="square" rtlCol="0">
            <a:spAutoFit/>
          </a:bodyPr>
          <a:lstStyle>
            <a:defPPr>
              <a:defRPr lang="fr-FR"/>
            </a:defPPr>
            <a:lvl1pPr>
              <a:defRPr sz="1200">
                <a:latin typeface="Roboto" panose="02000000000000000000" pitchFamily="2" charset="0"/>
                <a:ea typeface="Roboto" panose="02000000000000000000" pitchFamily="2" charset="0"/>
              </a:defRPr>
            </a:lvl1pPr>
          </a:lstStyle>
          <a:p>
            <a:r>
              <a:rPr lang="fr-FR" dirty="0"/>
              <a:t>50 ml </a:t>
            </a:r>
          </a:p>
        </p:txBody>
      </p:sp>
      <p:pic>
        <p:nvPicPr>
          <p:cNvPr id="1026" name="Picture 2" descr="image-produc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2649" y="2610912"/>
            <a:ext cx="1815609" cy="3948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63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P spid="18" grpId="0" animBg="1"/>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2">
            <a:extLst>
              <a:ext uri="{FF2B5EF4-FFF2-40B4-BE49-F238E27FC236}">
                <a16:creationId xmlns:a16="http://schemas.microsoft.com/office/drawing/2014/main" id="{2210A914-5FDD-401A-BD41-6B612E9399ED}"/>
              </a:ext>
            </a:extLst>
          </p:cNvPr>
          <p:cNvSpPr txBox="1">
            <a:spLocks/>
          </p:cNvSpPr>
          <p:nvPr/>
        </p:nvSpPr>
        <p:spPr>
          <a:xfrm>
            <a:off x="1890584" y="388679"/>
            <a:ext cx="8019535" cy="1018948"/>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 CREME MAINS</a:t>
            </a:r>
          </a:p>
        </p:txBody>
      </p:sp>
      <p:pic>
        <p:nvPicPr>
          <p:cNvPr id="5" name="Picture 2" descr="image-product">
            <a:extLst>
              <a:ext uri="{FF2B5EF4-FFF2-40B4-BE49-F238E27FC236}">
                <a16:creationId xmlns:a16="http://schemas.microsoft.com/office/drawing/2014/main" id="{19914D93-52D4-449F-877B-98A5C36244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2627" y="2174616"/>
            <a:ext cx="1556683" cy="338578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ngredient-huile-essentielle-de-mandarine">
            <a:extLst>
              <a:ext uri="{FF2B5EF4-FFF2-40B4-BE49-F238E27FC236}">
                <a16:creationId xmlns:a16="http://schemas.microsoft.com/office/drawing/2014/main" id="{6F0A5ABF-F417-41F7-B61F-25313C5CDA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483" y="2236359"/>
            <a:ext cx="1408643" cy="12581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ngredient-huile-essentielle-orange-douce">
            <a:extLst>
              <a:ext uri="{FF2B5EF4-FFF2-40B4-BE49-F238E27FC236}">
                <a16:creationId xmlns:a16="http://schemas.microsoft.com/office/drawing/2014/main" id="{2E79A04C-7F2F-4BCC-915A-38D7F0E42F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334" y="1431869"/>
            <a:ext cx="1408643" cy="98725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ngredient-beurre-de-karite">
            <a:extLst>
              <a:ext uri="{FF2B5EF4-FFF2-40B4-BE49-F238E27FC236}">
                <a16:creationId xmlns:a16="http://schemas.microsoft.com/office/drawing/2014/main" id="{6FD8F2EF-A93B-4186-BA6C-FD0C42A675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3984" y="493017"/>
            <a:ext cx="1408643" cy="90899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ngredient-huile-de-pepins-de-raisin">
            <a:extLst>
              <a:ext uri="{FF2B5EF4-FFF2-40B4-BE49-F238E27FC236}">
                <a16:creationId xmlns:a16="http://schemas.microsoft.com/office/drawing/2014/main" id="{4A85DDBC-1748-4500-91FF-9DA08F749C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623" y="4417873"/>
            <a:ext cx="1408644" cy="1240088"/>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ngredient-vitamines-a-c-e">
            <a:extLst>
              <a:ext uri="{FF2B5EF4-FFF2-40B4-BE49-F238E27FC236}">
                <a16:creationId xmlns:a16="http://schemas.microsoft.com/office/drawing/2014/main" id="{2EAFE28E-4628-42D3-8957-71ACFD5BF1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3334" y="4886560"/>
            <a:ext cx="1408643" cy="126416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8A4DE17F-8A73-4806-86C2-9B8F5E1B7A1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61633" y="2870598"/>
            <a:ext cx="1314009" cy="1314009"/>
          </a:xfrm>
          <a:prstGeom prst="ellipse">
            <a:avLst/>
          </a:prstGeom>
        </p:spPr>
      </p:pic>
      <p:sp>
        <p:nvSpPr>
          <p:cNvPr id="13" name="Rectangle 12">
            <a:extLst>
              <a:ext uri="{FF2B5EF4-FFF2-40B4-BE49-F238E27FC236}">
                <a16:creationId xmlns:a16="http://schemas.microsoft.com/office/drawing/2014/main" id="{D35A629C-9936-479C-AD48-60FB1269C5F9}"/>
              </a:ext>
            </a:extLst>
          </p:cNvPr>
          <p:cNvSpPr/>
          <p:nvPr/>
        </p:nvSpPr>
        <p:spPr>
          <a:xfrm>
            <a:off x="5054561" y="3933359"/>
            <a:ext cx="3328152" cy="600164"/>
          </a:xfrm>
          <a:prstGeom prst="rect">
            <a:avLst/>
          </a:prstGeom>
        </p:spPr>
        <p:txBody>
          <a:bodyPr wrap="square">
            <a:spAutoFit/>
          </a:bodyPr>
          <a:lstStyle/>
          <a:p>
            <a:pPr algn="ctr">
              <a:defRPr/>
            </a:pPr>
            <a:r>
              <a:rPr lang="fr-FR" sz="1100" dirty="0" err="1">
                <a:solidFill>
                  <a:prstClr val="black"/>
                </a:solidFill>
                <a:latin typeface="Roboto Light" panose="02000000000000000000" pitchFamily="2" charset="0"/>
                <a:ea typeface="Roboto Light" panose="02000000000000000000" pitchFamily="2" charset="0"/>
              </a:rPr>
              <a:t>Vegetable</a:t>
            </a:r>
            <a:r>
              <a:rPr lang="fr-FR" sz="1100" dirty="0">
                <a:solidFill>
                  <a:prstClr val="black"/>
                </a:solidFill>
                <a:latin typeface="Roboto Light" panose="02000000000000000000" pitchFamily="2" charset="0"/>
                <a:ea typeface="Roboto Light" panose="02000000000000000000" pitchFamily="2" charset="0"/>
              </a:rPr>
              <a:t> </a:t>
            </a:r>
            <a:r>
              <a:rPr lang="fr-FR" sz="1100" dirty="0" err="1">
                <a:solidFill>
                  <a:prstClr val="black"/>
                </a:solidFill>
                <a:latin typeface="Roboto Light" panose="02000000000000000000" pitchFamily="2" charset="0"/>
                <a:ea typeface="Roboto Light" panose="02000000000000000000" pitchFamily="2" charset="0"/>
              </a:rPr>
              <a:t>glycerine</a:t>
            </a:r>
            <a:endParaRPr lang="fr-FR" sz="1100" dirty="0">
              <a:solidFill>
                <a:prstClr val="black"/>
              </a:solidFill>
              <a:latin typeface="Roboto Light" panose="02000000000000000000" pitchFamily="2" charset="0"/>
              <a:ea typeface="Roboto Light" panose="02000000000000000000" pitchFamily="2" charset="0"/>
            </a:endParaRPr>
          </a:p>
          <a:p>
            <a:pPr algn="ctr">
              <a:defRPr/>
            </a:pPr>
            <a:r>
              <a:rPr lang="fr-FR" sz="1100" b="1" dirty="0" err="1">
                <a:solidFill>
                  <a:prstClr val="black"/>
                </a:solidFill>
                <a:latin typeface="Roboto Light" panose="02000000000000000000" pitchFamily="2" charset="0"/>
                <a:ea typeface="Roboto Light" panose="02000000000000000000" pitchFamily="2" charset="0"/>
              </a:rPr>
              <a:t>Hydrating</a:t>
            </a:r>
            <a:endParaRPr lang="fr-FR" sz="1100" b="1" dirty="0">
              <a:solidFill>
                <a:prstClr val="black"/>
              </a:solidFill>
              <a:latin typeface="Roboto Light" panose="02000000000000000000" pitchFamily="2" charset="0"/>
              <a:ea typeface="Roboto Light" panose="02000000000000000000" pitchFamily="2" charset="0"/>
            </a:endParaRPr>
          </a:p>
          <a:p>
            <a:pPr algn="ctr">
              <a:defRPr/>
            </a:pPr>
            <a:r>
              <a:rPr lang="fr-FR" sz="1100" b="1" dirty="0" err="1">
                <a:solidFill>
                  <a:prstClr val="black"/>
                </a:solidFill>
                <a:latin typeface="Roboto Light" panose="02000000000000000000" pitchFamily="2" charset="0"/>
                <a:ea typeface="Roboto Light" panose="02000000000000000000" pitchFamily="2" charset="0"/>
              </a:rPr>
              <a:t>Softening</a:t>
            </a:r>
            <a:endParaRPr lang="fr-FR" sz="1100" dirty="0">
              <a:solidFill>
                <a:prstClr val="black"/>
              </a:solidFill>
              <a:latin typeface="Roboto Light" panose="02000000000000000000" pitchFamily="2" charset="0"/>
              <a:ea typeface="Roboto Light" panose="02000000000000000000" pitchFamily="2" charset="0"/>
            </a:endParaRPr>
          </a:p>
        </p:txBody>
      </p:sp>
      <p:sp>
        <p:nvSpPr>
          <p:cNvPr id="14" name="Rectangle 13">
            <a:extLst>
              <a:ext uri="{FF2B5EF4-FFF2-40B4-BE49-F238E27FC236}">
                <a16:creationId xmlns:a16="http://schemas.microsoft.com/office/drawing/2014/main" id="{A5F42241-5E02-4A50-BDEB-CAB6A97B1E5C}"/>
              </a:ext>
            </a:extLst>
          </p:cNvPr>
          <p:cNvSpPr/>
          <p:nvPr/>
        </p:nvSpPr>
        <p:spPr>
          <a:xfrm>
            <a:off x="3803579" y="6150727"/>
            <a:ext cx="3328152" cy="600164"/>
          </a:xfrm>
          <a:prstGeom prst="rect">
            <a:avLst/>
          </a:prstGeom>
        </p:spPr>
        <p:txBody>
          <a:bodyPr wrap="square">
            <a:spAutoFit/>
          </a:bodyPr>
          <a:lstStyle/>
          <a:p>
            <a:pPr algn="ctr">
              <a:defRPr/>
            </a:pPr>
            <a:r>
              <a:rPr lang="fr-FR" sz="1100" dirty="0" err="1">
                <a:solidFill>
                  <a:prstClr val="black"/>
                </a:solidFill>
                <a:latin typeface="Roboto Light" panose="02000000000000000000" pitchFamily="2" charset="0"/>
                <a:ea typeface="Roboto Light" panose="02000000000000000000" pitchFamily="2" charset="0"/>
              </a:rPr>
              <a:t>Vitamins</a:t>
            </a:r>
            <a:r>
              <a:rPr lang="fr-FR" sz="1100" dirty="0">
                <a:solidFill>
                  <a:prstClr val="black"/>
                </a:solidFill>
                <a:latin typeface="Roboto Light" panose="02000000000000000000" pitchFamily="2" charset="0"/>
                <a:ea typeface="Roboto Light" panose="02000000000000000000" pitchFamily="2" charset="0"/>
              </a:rPr>
              <a:t> A, C, E</a:t>
            </a:r>
          </a:p>
          <a:p>
            <a:pPr algn="ctr">
              <a:defRPr/>
            </a:pPr>
            <a:r>
              <a:rPr lang="fr-FR" sz="1100" b="1" dirty="0" err="1">
                <a:solidFill>
                  <a:prstClr val="black"/>
                </a:solidFill>
                <a:latin typeface="Roboto Light" panose="02000000000000000000" pitchFamily="2" charset="0"/>
                <a:ea typeface="Roboto Light" panose="02000000000000000000" pitchFamily="2" charset="0"/>
              </a:rPr>
              <a:t>Antioxidant</a:t>
            </a:r>
            <a:endParaRPr lang="fr-FR" sz="1100" b="1" dirty="0">
              <a:solidFill>
                <a:prstClr val="black"/>
              </a:solidFill>
              <a:latin typeface="Roboto Light" panose="02000000000000000000" pitchFamily="2" charset="0"/>
              <a:ea typeface="Roboto Light" panose="02000000000000000000" pitchFamily="2" charset="0"/>
            </a:endParaRPr>
          </a:p>
          <a:p>
            <a:pPr algn="ctr">
              <a:defRPr/>
            </a:pPr>
            <a:r>
              <a:rPr lang="fr-FR" sz="1100" b="1" dirty="0" err="1">
                <a:solidFill>
                  <a:prstClr val="black"/>
                </a:solidFill>
                <a:latin typeface="Roboto Light" panose="02000000000000000000" pitchFamily="2" charset="0"/>
                <a:ea typeface="Roboto Light" panose="02000000000000000000" pitchFamily="2" charset="0"/>
              </a:rPr>
              <a:t>Regenerating</a:t>
            </a:r>
            <a:endParaRPr lang="fr-FR" sz="1100" dirty="0">
              <a:solidFill>
                <a:prstClr val="black"/>
              </a:solidFill>
              <a:latin typeface="Roboto Light" panose="02000000000000000000" pitchFamily="2" charset="0"/>
              <a:ea typeface="Roboto Light" panose="02000000000000000000" pitchFamily="2" charset="0"/>
            </a:endParaRPr>
          </a:p>
        </p:txBody>
      </p:sp>
      <p:sp>
        <p:nvSpPr>
          <p:cNvPr id="15" name="Rectangle 14">
            <a:extLst>
              <a:ext uri="{FF2B5EF4-FFF2-40B4-BE49-F238E27FC236}">
                <a16:creationId xmlns:a16="http://schemas.microsoft.com/office/drawing/2014/main" id="{C9481AB5-EF48-4ACE-B9EC-02F58BD0E3D9}"/>
              </a:ext>
            </a:extLst>
          </p:cNvPr>
          <p:cNvSpPr/>
          <p:nvPr/>
        </p:nvSpPr>
        <p:spPr>
          <a:xfrm>
            <a:off x="-304131" y="5690878"/>
            <a:ext cx="3328152" cy="769441"/>
          </a:xfrm>
          <a:prstGeom prst="rect">
            <a:avLst/>
          </a:prstGeom>
        </p:spPr>
        <p:txBody>
          <a:bodyPr wrap="square">
            <a:spAutoFit/>
          </a:bodyPr>
          <a:lstStyle/>
          <a:p>
            <a:pPr algn="ctr">
              <a:defRPr/>
            </a:pPr>
            <a:r>
              <a:rPr lang="fr-FR" sz="1100" dirty="0" err="1">
                <a:solidFill>
                  <a:prstClr val="black"/>
                </a:solidFill>
                <a:latin typeface="Roboto Light" panose="02000000000000000000" pitchFamily="2" charset="0"/>
                <a:ea typeface="Roboto Light" panose="02000000000000000000" pitchFamily="2" charset="0"/>
              </a:rPr>
              <a:t>Grapeseed</a:t>
            </a:r>
            <a:r>
              <a:rPr lang="fr-FR" sz="1100" dirty="0">
                <a:solidFill>
                  <a:prstClr val="black"/>
                </a:solidFill>
                <a:latin typeface="Roboto Light" panose="02000000000000000000" pitchFamily="2" charset="0"/>
                <a:ea typeface="Roboto Light" panose="02000000000000000000" pitchFamily="2" charset="0"/>
              </a:rPr>
              <a:t> </a:t>
            </a:r>
            <a:r>
              <a:rPr lang="fr-FR" sz="1100" dirty="0" err="1">
                <a:solidFill>
                  <a:prstClr val="black"/>
                </a:solidFill>
                <a:latin typeface="Roboto Light" panose="02000000000000000000" pitchFamily="2" charset="0"/>
                <a:ea typeface="Roboto Light" panose="02000000000000000000" pitchFamily="2" charset="0"/>
              </a:rPr>
              <a:t>oil</a:t>
            </a:r>
            <a:endParaRPr lang="fr-FR" sz="1100" dirty="0">
              <a:solidFill>
                <a:prstClr val="black"/>
              </a:solidFill>
              <a:latin typeface="Roboto Light" panose="02000000000000000000" pitchFamily="2" charset="0"/>
              <a:ea typeface="Roboto Light" panose="02000000000000000000" pitchFamily="2" charset="0"/>
            </a:endParaRPr>
          </a:p>
          <a:p>
            <a:pPr algn="ctr">
              <a:defRPr/>
            </a:pPr>
            <a:r>
              <a:rPr lang="fr-FR" sz="1100" b="1" dirty="0" err="1">
                <a:solidFill>
                  <a:prstClr val="black"/>
                </a:solidFill>
                <a:latin typeface="Roboto Light" panose="02000000000000000000" pitchFamily="2" charset="0"/>
                <a:ea typeface="Roboto Light" panose="02000000000000000000" pitchFamily="2" charset="0"/>
              </a:rPr>
              <a:t>Restructuring</a:t>
            </a:r>
            <a:endParaRPr lang="fr-FR" sz="1100" b="1" dirty="0">
              <a:solidFill>
                <a:prstClr val="black"/>
              </a:solidFill>
              <a:latin typeface="Roboto Light" panose="02000000000000000000" pitchFamily="2" charset="0"/>
              <a:ea typeface="Roboto Light" panose="02000000000000000000" pitchFamily="2" charset="0"/>
            </a:endParaRPr>
          </a:p>
          <a:p>
            <a:pPr algn="ctr">
              <a:defRPr/>
            </a:pPr>
            <a:r>
              <a:rPr lang="fr-FR" sz="1100" b="1" dirty="0" err="1">
                <a:solidFill>
                  <a:prstClr val="black"/>
                </a:solidFill>
                <a:latin typeface="Roboto Light" panose="02000000000000000000" pitchFamily="2" charset="0"/>
                <a:ea typeface="Roboto Light" panose="02000000000000000000" pitchFamily="2" charset="0"/>
              </a:rPr>
              <a:t>Nourishing</a:t>
            </a:r>
            <a:endParaRPr lang="fr-FR" sz="1100" b="1" dirty="0">
              <a:solidFill>
                <a:prstClr val="black"/>
              </a:solidFill>
              <a:latin typeface="Roboto Light" panose="02000000000000000000" pitchFamily="2" charset="0"/>
              <a:ea typeface="Roboto Light" panose="02000000000000000000" pitchFamily="2" charset="0"/>
            </a:endParaRPr>
          </a:p>
          <a:p>
            <a:pPr algn="ctr">
              <a:defRPr/>
            </a:pPr>
            <a:r>
              <a:rPr lang="fr-FR" sz="1100" b="1" dirty="0" err="1">
                <a:solidFill>
                  <a:prstClr val="black"/>
                </a:solidFill>
                <a:latin typeface="Roboto Light" panose="02000000000000000000" pitchFamily="2" charset="0"/>
                <a:ea typeface="Roboto Light" panose="02000000000000000000" pitchFamily="2" charset="0"/>
              </a:rPr>
              <a:t>Repairing</a:t>
            </a:r>
            <a:endParaRPr lang="fr-FR" sz="1100" dirty="0">
              <a:solidFill>
                <a:prstClr val="black"/>
              </a:solidFill>
              <a:latin typeface="Roboto Light" panose="02000000000000000000" pitchFamily="2" charset="0"/>
              <a:ea typeface="Roboto Light" panose="02000000000000000000" pitchFamily="2" charset="0"/>
            </a:endParaRPr>
          </a:p>
        </p:txBody>
      </p:sp>
      <p:sp>
        <p:nvSpPr>
          <p:cNvPr id="16" name="Rectangle 15">
            <a:extLst>
              <a:ext uri="{FF2B5EF4-FFF2-40B4-BE49-F238E27FC236}">
                <a16:creationId xmlns:a16="http://schemas.microsoft.com/office/drawing/2014/main" id="{87C5AC53-AF51-490F-B169-9CB76BFEB785}"/>
              </a:ext>
            </a:extLst>
          </p:cNvPr>
          <p:cNvSpPr/>
          <p:nvPr/>
        </p:nvSpPr>
        <p:spPr>
          <a:xfrm>
            <a:off x="541650" y="1388716"/>
            <a:ext cx="3328152" cy="769441"/>
          </a:xfrm>
          <a:prstGeom prst="rect">
            <a:avLst/>
          </a:prstGeom>
        </p:spPr>
        <p:txBody>
          <a:bodyPr wrap="square">
            <a:spAutoFit/>
          </a:bodyPr>
          <a:lstStyle/>
          <a:p>
            <a:pPr algn="ctr">
              <a:defRPr/>
            </a:pPr>
            <a:r>
              <a:rPr lang="fr-FR" sz="1100" dirty="0" err="1">
                <a:solidFill>
                  <a:prstClr val="black"/>
                </a:solidFill>
                <a:latin typeface="Roboto Light" panose="02000000000000000000" pitchFamily="2" charset="0"/>
                <a:ea typeface="Roboto Light" panose="02000000000000000000" pitchFamily="2" charset="0"/>
              </a:rPr>
              <a:t>Shea</a:t>
            </a:r>
            <a:r>
              <a:rPr lang="fr-FR" sz="1100" dirty="0">
                <a:solidFill>
                  <a:prstClr val="black"/>
                </a:solidFill>
                <a:latin typeface="Roboto Light" panose="02000000000000000000" pitchFamily="2" charset="0"/>
                <a:ea typeface="Roboto Light" panose="02000000000000000000" pitchFamily="2" charset="0"/>
              </a:rPr>
              <a:t> butter</a:t>
            </a:r>
          </a:p>
          <a:p>
            <a:pPr algn="ctr">
              <a:defRPr/>
            </a:pPr>
            <a:r>
              <a:rPr lang="fr-FR" sz="1100" b="1" dirty="0" err="1">
                <a:solidFill>
                  <a:prstClr val="black"/>
                </a:solidFill>
                <a:latin typeface="Roboto Light" panose="02000000000000000000" pitchFamily="2" charset="0"/>
                <a:ea typeface="Roboto Light" panose="02000000000000000000" pitchFamily="2" charset="0"/>
              </a:rPr>
              <a:t>Nourishing</a:t>
            </a:r>
            <a:endParaRPr lang="fr-FR" sz="1100" b="1" dirty="0">
              <a:solidFill>
                <a:prstClr val="black"/>
              </a:solidFill>
              <a:latin typeface="Roboto Light" panose="02000000000000000000" pitchFamily="2" charset="0"/>
              <a:ea typeface="Roboto Light" panose="02000000000000000000" pitchFamily="2" charset="0"/>
            </a:endParaRPr>
          </a:p>
          <a:p>
            <a:pPr algn="ctr">
              <a:defRPr/>
            </a:pPr>
            <a:r>
              <a:rPr lang="fr-FR" sz="1100" b="1" dirty="0" err="1">
                <a:solidFill>
                  <a:prstClr val="black"/>
                </a:solidFill>
                <a:latin typeface="Roboto Light" panose="02000000000000000000" pitchFamily="2" charset="0"/>
                <a:ea typeface="Roboto Light" panose="02000000000000000000" pitchFamily="2" charset="0"/>
              </a:rPr>
              <a:t>Protecting</a:t>
            </a:r>
            <a:endParaRPr lang="fr-FR" sz="1100" b="1" dirty="0">
              <a:solidFill>
                <a:prstClr val="black"/>
              </a:solidFill>
              <a:latin typeface="Roboto Light" panose="02000000000000000000" pitchFamily="2" charset="0"/>
              <a:ea typeface="Roboto Light" panose="02000000000000000000" pitchFamily="2" charset="0"/>
            </a:endParaRPr>
          </a:p>
          <a:p>
            <a:pPr algn="ctr">
              <a:defRPr/>
            </a:pPr>
            <a:r>
              <a:rPr lang="fr-FR" sz="1100" b="1" dirty="0" err="1">
                <a:solidFill>
                  <a:prstClr val="black"/>
                </a:solidFill>
                <a:latin typeface="Roboto Light" panose="02000000000000000000" pitchFamily="2" charset="0"/>
                <a:ea typeface="Roboto Light" panose="02000000000000000000" pitchFamily="2" charset="0"/>
              </a:rPr>
              <a:t>Repairing</a:t>
            </a:r>
            <a:endParaRPr lang="fr-FR" sz="1100" dirty="0">
              <a:solidFill>
                <a:prstClr val="black"/>
              </a:solidFill>
              <a:latin typeface="Roboto Light" panose="02000000000000000000" pitchFamily="2" charset="0"/>
              <a:ea typeface="Roboto Light" panose="02000000000000000000" pitchFamily="2" charset="0"/>
            </a:endParaRPr>
          </a:p>
        </p:txBody>
      </p:sp>
      <p:sp>
        <p:nvSpPr>
          <p:cNvPr id="17" name="Rectangle 16">
            <a:extLst>
              <a:ext uri="{FF2B5EF4-FFF2-40B4-BE49-F238E27FC236}">
                <a16:creationId xmlns:a16="http://schemas.microsoft.com/office/drawing/2014/main" id="{F65CD170-C2AC-49B2-B649-4E817E52CAFE}"/>
              </a:ext>
            </a:extLst>
          </p:cNvPr>
          <p:cNvSpPr/>
          <p:nvPr/>
        </p:nvSpPr>
        <p:spPr>
          <a:xfrm>
            <a:off x="3742306" y="2546929"/>
            <a:ext cx="3328152" cy="430887"/>
          </a:xfrm>
          <a:prstGeom prst="rect">
            <a:avLst/>
          </a:prstGeom>
        </p:spPr>
        <p:txBody>
          <a:bodyPr wrap="square">
            <a:spAutoFit/>
          </a:bodyPr>
          <a:lstStyle/>
          <a:p>
            <a:pPr algn="ctr">
              <a:defRPr/>
            </a:pPr>
            <a:r>
              <a:rPr lang="fr-FR" sz="1100" dirty="0">
                <a:solidFill>
                  <a:prstClr val="black"/>
                </a:solidFill>
                <a:latin typeface="Roboto Light" panose="02000000000000000000" pitchFamily="2" charset="0"/>
                <a:ea typeface="Roboto Light" panose="02000000000000000000" pitchFamily="2" charset="0"/>
              </a:rPr>
              <a:t>Sweet orange essential </a:t>
            </a:r>
            <a:r>
              <a:rPr lang="fr-FR" sz="1100" dirty="0" err="1">
                <a:solidFill>
                  <a:prstClr val="black"/>
                </a:solidFill>
                <a:latin typeface="Roboto Light" panose="02000000000000000000" pitchFamily="2" charset="0"/>
                <a:ea typeface="Roboto Light" panose="02000000000000000000" pitchFamily="2" charset="0"/>
              </a:rPr>
              <a:t>oil</a:t>
            </a:r>
            <a:endParaRPr lang="fr-FR" sz="1100" dirty="0">
              <a:solidFill>
                <a:prstClr val="black"/>
              </a:solidFill>
              <a:latin typeface="Roboto Light" panose="02000000000000000000" pitchFamily="2" charset="0"/>
              <a:ea typeface="Roboto Light" panose="02000000000000000000" pitchFamily="2" charset="0"/>
            </a:endParaRPr>
          </a:p>
          <a:p>
            <a:pPr algn="ctr">
              <a:defRPr/>
            </a:pPr>
            <a:r>
              <a:rPr lang="fr-FR" sz="1100" b="1" dirty="0" err="1">
                <a:solidFill>
                  <a:prstClr val="black"/>
                </a:solidFill>
                <a:latin typeface="Roboto Light" panose="02000000000000000000" pitchFamily="2" charset="0"/>
                <a:ea typeface="Roboto Light" panose="02000000000000000000" pitchFamily="2" charset="0"/>
              </a:rPr>
              <a:t>Rebalancing</a:t>
            </a:r>
            <a:endParaRPr lang="fr-FR" sz="1100" b="1" dirty="0">
              <a:solidFill>
                <a:prstClr val="black"/>
              </a:solidFill>
              <a:latin typeface="Roboto Light" panose="02000000000000000000" pitchFamily="2" charset="0"/>
              <a:ea typeface="Roboto Light" panose="02000000000000000000" pitchFamily="2" charset="0"/>
            </a:endParaRPr>
          </a:p>
        </p:txBody>
      </p:sp>
      <p:sp>
        <p:nvSpPr>
          <p:cNvPr id="18" name="Rectangle 17">
            <a:extLst>
              <a:ext uri="{FF2B5EF4-FFF2-40B4-BE49-F238E27FC236}">
                <a16:creationId xmlns:a16="http://schemas.microsoft.com/office/drawing/2014/main" id="{CD7598D5-4002-4347-B989-9BF10DBF0260}"/>
              </a:ext>
            </a:extLst>
          </p:cNvPr>
          <p:cNvSpPr/>
          <p:nvPr/>
        </p:nvSpPr>
        <p:spPr>
          <a:xfrm>
            <a:off x="-619272" y="3502472"/>
            <a:ext cx="3328152" cy="430887"/>
          </a:xfrm>
          <a:prstGeom prst="rect">
            <a:avLst/>
          </a:prstGeom>
        </p:spPr>
        <p:txBody>
          <a:bodyPr wrap="square">
            <a:spAutoFit/>
          </a:bodyPr>
          <a:lstStyle/>
          <a:p>
            <a:pPr algn="ctr">
              <a:defRPr/>
            </a:pPr>
            <a:r>
              <a:rPr lang="fr-FR" sz="1100" dirty="0">
                <a:solidFill>
                  <a:prstClr val="black"/>
                </a:solidFill>
                <a:latin typeface="Roboto Light" panose="02000000000000000000" pitchFamily="2" charset="0"/>
                <a:ea typeface="Roboto Light" panose="02000000000000000000" pitchFamily="2" charset="0"/>
              </a:rPr>
              <a:t>Mandarin essential </a:t>
            </a:r>
            <a:r>
              <a:rPr lang="fr-FR" sz="1100" dirty="0" err="1">
                <a:solidFill>
                  <a:prstClr val="black"/>
                </a:solidFill>
                <a:latin typeface="Roboto Light" panose="02000000000000000000" pitchFamily="2" charset="0"/>
                <a:ea typeface="Roboto Light" panose="02000000000000000000" pitchFamily="2" charset="0"/>
              </a:rPr>
              <a:t>oil</a:t>
            </a:r>
            <a:endParaRPr lang="fr-FR" sz="1100" dirty="0">
              <a:solidFill>
                <a:prstClr val="black"/>
              </a:solidFill>
              <a:latin typeface="Roboto Light" panose="02000000000000000000" pitchFamily="2" charset="0"/>
              <a:ea typeface="Roboto Light" panose="02000000000000000000" pitchFamily="2" charset="0"/>
            </a:endParaRPr>
          </a:p>
          <a:p>
            <a:pPr algn="ctr">
              <a:defRPr/>
            </a:pPr>
            <a:r>
              <a:rPr lang="fr-FR" sz="1100" b="1" dirty="0">
                <a:solidFill>
                  <a:prstClr val="black"/>
                </a:solidFill>
                <a:latin typeface="Roboto Light" panose="02000000000000000000" pitchFamily="2" charset="0"/>
                <a:ea typeface="Roboto Light" panose="02000000000000000000" pitchFamily="2" charset="0"/>
              </a:rPr>
              <a:t>Stress </a:t>
            </a:r>
            <a:r>
              <a:rPr lang="fr-FR" sz="1100" b="1" dirty="0" err="1">
                <a:solidFill>
                  <a:prstClr val="black"/>
                </a:solidFill>
                <a:latin typeface="Roboto Light" panose="02000000000000000000" pitchFamily="2" charset="0"/>
                <a:ea typeface="Roboto Light" panose="02000000000000000000" pitchFamily="2" charset="0"/>
              </a:rPr>
              <a:t>relieving</a:t>
            </a:r>
            <a:endParaRPr lang="fr-FR" sz="1100" b="1" dirty="0">
              <a:solidFill>
                <a:prstClr val="black"/>
              </a:solidFill>
              <a:latin typeface="Roboto Light" panose="02000000000000000000" pitchFamily="2" charset="0"/>
              <a:ea typeface="Roboto Light" panose="02000000000000000000" pitchFamily="2" charset="0"/>
            </a:endParaRPr>
          </a:p>
        </p:txBody>
      </p:sp>
      <p:sp>
        <p:nvSpPr>
          <p:cNvPr id="19" name="Rectangle 18">
            <a:extLst>
              <a:ext uri="{FF2B5EF4-FFF2-40B4-BE49-F238E27FC236}">
                <a16:creationId xmlns:a16="http://schemas.microsoft.com/office/drawing/2014/main" id="{9D37D15A-981D-49E1-AEED-9BABF32D5EF3}"/>
              </a:ext>
            </a:extLst>
          </p:cNvPr>
          <p:cNvSpPr/>
          <p:nvPr/>
        </p:nvSpPr>
        <p:spPr>
          <a:xfrm rot="5400000">
            <a:off x="9234995" y="2035234"/>
            <a:ext cx="1998409" cy="2880695"/>
          </a:xfrm>
          <a:prstGeom prst="rect">
            <a:avLst/>
          </a:prstGeom>
          <a:solidFill>
            <a:srgbClr val="FFE6E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grpSp>
        <p:nvGrpSpPr>
          <p:cNvPr id="20" name="Groupe 19">
            <a:extLst>
              <a:ext uri="{FF2B5EF4-FFF2-40B4-BE49-F238E27FC236}">
                <a16:creationId xmlns:a16="http://schemas.microsoft.com/office/drawing/2014/main" id="{67186B36-841A-452E-A83A-2DED9A157C69}"/>
              </a:ext>
            </a:extLst>
          </p:cNvPr>
          <p:cNvGrpSpPr/>
          <p:nvPr/>
        </p:nvGrpSpPr>
        <p:grpSpPr>
          <a:xfrm>
            <a:off x="8793856" y="2476377"/>
            <a:ext cx="3117956" cy="1980745"/>
            <a:chOff x="9006507" y="2492037"/>
            <a:chExt cx="3117956" cy="1980745"/>
          </a:xfrm>
        </p:grpSpPr>
        <p:pic>
          <p:nvPicPr>
            <p:cNvPr id="22" name="Picture 16" descr="produit-sans-alcool">
              <a:extLst>
                <a:ext uri="{FF2B5EF4-FFF2-40B4-BE49-F238E27FC236}">
                  <a16:creationId xmlns:a16="http://schemas.microsoft.com/office/drawing/2014/main" id="{4B889047-1833-4C31-B9BF-3AB75784A8C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06507" y="3600516"/>
              <a:ext cx="800789" cy="87226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produit-sans-parfums-artificiels">
              <a:extLst>
                <a:ext uri="{FF2B5EF4-FFF2-40B4-BE49-F238E27FC236}">
                  <a16:creationId xmlns:a16="http://schemas.microsoft.com/office/drawing/2014/main" id="{C825F721-1487-47A4-A77F-00AAB59EC1E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45190" y="2492037"/>
              <a:ext cx="800789" cy="872266"/>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C62A0DA0-1536-4964-B072-D5A64B9C284C}"/>
                </a:ext>
              </a:extLst>
            </p:cNvPr>
            <p:cNvSpPr/>
            <p:nvPr/>
          </p:nvSpPr>
          <p:spPr>
            <a:xfrm>
              <a:off x="9845978" y="2843260"/>
              <a:ext cx="2278485" cy="261610"/>
            </a:xfrm>
            <a:prstGeom prst="rect">
              <a:avLst/>
            </a:prstGeom>
          </p:spPr>
          <p:txBody>
            <a:bodyPr wrap="square">
              <a:spAutoFit/>
            </a:bodyPr>
            <a:lstStyle/>
            <a:p>
              <a:pPr>
                <a:defRPr/>
              </a:pPr>
              <a:r>
                <a:rPr lang="fr-FR" sz="1100" dirty="0" err="1">
                  <a:solidFill>
                    <a:prstClr val="black"/>
                  </a:solidFill>
                  <a:latin typeface="Roboto Light" panose="02000000000000000000" pitchFamily="2" charset="0"/>
                  <a:ea typeface="Roboto Light" panose="02000000000000000000" pitchFamily="2" charset="0"/>
                </a:rPr>
                <a:t>Without</a:t>
              </a:r>
              <a:r>
                <a:rPr lang="fr-FR" sz="1100" dirty="0">
                  <a:solidFill>
                    <a:prstClr val="black"/>
                  </a:solidFill>
                  <a:latin typeface="Roboto Light" panose="02000000000000000000" pitchFamily="2" charset="0"/>
                  <a:ea typeface="Roboto Light" panose="02000000000000000000" pitchFamily="2" charset="0"/>
                </a:rPr>
                <a:t> </a:t>
              </a:r>
              <a:r>
                <a:rPr lang="fr-FR" sz="1100" dirty="0" err="1">
                  <a:solidFill>
                    <a:prstClr val="black"/>
                  </a:solidFill>
                  <a:latin typeface="Roboto Light" panose="02000000000000000000" pitchFamily="2" charset="0"/>
                  <a:ea typeface="Roboto Light" panose="02000000000000000000" pitchFamily="2" charset="0"/>
                </a:rPr>
                <a:t>artificial</a:t>
              </a:r>
              <a:r>
                <a:rPr lang="fr-FR" sz="1100" dirty="0">
                  <a:solidFill>
                    <a:prstClr val="black"/>
                  </a:solidFill>
                  <a:latin typeface="Roboto Light" panose="02000000000000000000" pitchFamily="2" charset="0"/>
                  <a:ea typeface="Roboto Light" panose="02000000000000000000" pitchFamily="2" charset="0"/>
                </a:rPr>
                <a:t> fragrances</a:t>
              </a:r>
            </a:p>
          </p:txBody>
        </p:sp>
        <p:sp>
          <p:nvSpPr>
            <p:cNvPr id="25" name="Rectangle 24">
              <a:extLst>
                <a:ext uri="{FF2B5EF4-FFF2-40B4-BE49-F238E27FC236}">
                  <a16:creationId xmlns:a16="http://schemas.microsoft.com/office/drawing/2014/main" id="{CB7B429E-EE7D-424B-A1DF-6B180BA0BC31}"/>
                </a:ext>
              </a:extLst>
            </p:cNvPr>
            <p:cNvSpPr/>
            <p:nvPr/>
          </p:nvSpPr>
          <p:spPr>
            <a:xfrm>
              <a:off x="9845978" y="3958468"/>
              <a:ext cx="2239801" cy="261610"/>
            </a:xfrm>
            <a:prstGeom prst="rect">
              <a:avLst/>
            </a:prstGeom>
          </p:spPr>
          <p:txBody>
            <a:bodyPr wrap="square">
              <a:spAutoFit/>
            </a:bodyPr>
            <a:lstStyle/>
            <a:p>
              <a:pPr>
                <a:defRPr/>
              </a:pPr>
              <a:r>
                <a:rPr lang="fr-FR" sz="1100" dirty="0" err="1">
                  <a:solidFill>
                    <a:prstClr val="black"/>
                  </a:solidFill>
                  <a:latin typeface="Roboto Light" panose="02000000000000000000" pitchFamily="2" charset="0"/>
                  <a:ea typeface="Roboto Light" panose="02000000000000000000" pitchFamily="2" charset="0"/>
                </a:rPr>
                <a:t>Without</a:t>
              </a:r>
              <a:r>
                <a:rPr lang="fr-FR" sz="1100" dirty="0">
                  <a:solidFill>
                    <a:prstClr val="black"/>
                  </a:solidFill>
                  <a:latin typeface="Roboto Light" panose="02000000000000000000" pitchFamily="2" charset="0"/>
                  <a:ea typeface="Roboto Light" panose="02000000000000000000" pitchFamily="2" charset="0"/>
                </a:rPr>
                <a:t> </a:t>
              </a:r>
              <a:r>
                <a:rPr lang="fr-FR" sz="1100" dirty="0" err="1">
                  <a:solidFill>
                    <a:prstClr val="black"/>
                  </a:solidFill>
                  <a:latin typeface="Roboto Light" panose="02000000000000000000" pitchFamily="2" charset="0"/>
                  <a:ea typeface="Roboto Light" panose="02000000000000000000" pitchFamily="2" charset="0"/>
                </a:rPr>
                <a:t>Alcohol</a:t>
              </a:r>
              <a:endParaRPr lang="fr-FR" sz="1100" dirty="0">
                <a:solidFill>
                  <a:prstClr val="black"/>
                </a:solidFill>
                <a:latin typeface="Roboto Light" panose="02000000000000000000" pitchFamily="2" charset="0"/>
                <a:ea typeface="Roboto Light" panose="02000000000000000000" pitchFamily="2" charset="0"/>
              </a:endParaRPr>
            </a:p>
          </p:txBody>
        </p:sp>
      </p:grpSp>
    </p:spTree>
    <p:extLst>
      <p:ext uri="{BB962C8B-B14F-4D97-AF65-F5344CB8AC3E}">
        <p14:creationId xmlns:p14="http://schemas.microsoft.com/office/powerpoint/2010/main" val="265227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par>
                                <p:cTn id="8" presetID="22" presetClass="entr" presetSubtype="4"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wipe(down)">
                                      <p:cBhvr>
                                        <p:cTn id="10" dur="500"/>
                                        <p:tgtEl>
                                          <p:spTgt spid="3076"/>
                                        </p:tgtEl>
                                      </p:cBhvr>
                                    </p:animEffect>
                                  </p:childTnLst>
                                </p:cTn>
                              </p:par>
                              <p:par>
                                <p:cTn id="11" presetID="22" presetClass="entr" presetSubtype="4" fill="hold" nodeType="withEffect">
                                  <p:stCondLst>
                                    <p:cond delay="0"/>
                                  </p:stCondLst>
                                  <p:childTnLst>
                                    <p:set>
                                      <p:cBhvr>
                                        <p:cTn id="12" dur="1" fill="hold">
                                          <p:stCondLst>
                                            <p:cond delay="0"/>
                                          </p:stCondLst>
                                        </p:cTn>
                                        <p:tgtEl>
                                          <p:spTgt spid="3078"/>
                                        </p:tgtEl>
                                        <p:attrNameLst>
                                          <p:attrName>style.visibility</p:attrName>
                                        </p:attrNameLst>
                                      </p:cBhvr>
                                      <p:to>
                                        <p:strVal val="visible"/>
                                      </p:to>
                                    </p:set>
                                    <p:animEffect transition="in" filter="wipe(down)">
                                      <p:cBhvr>
                                        <p:cTn id="13" dur="500"/>
                                        <p:tgtEl>
                                          <p:spTgt spid="3078"/>
                                        </p:tgtEl>
                                      </p:cBhvr>
                                    </p:animEffect>
                                  </p:childTnLst>
                                </p:cTn>
                              </p:par>
                              <p:par>
                                <p:cTn id="14" presetID="22" presetClass="entr" presetSubtype="4" fill="hold" nodeType="withEffect">
                                  <p:stCondLst>
                                    <p:cond delay="0"/>
                                  </p:stCondLst>
                                  <p:childTnLst>
                                    <p:set>
                                      <p:cBhvr>
                                        <p:cTn id="15" dur="1" fill="hold">
                                          <p:stCondLst>
                                            <p:cond delay="0"/>
                                          </p:stCondLst>
                                        </p:cTn>
                                        <p:tgtEl>
                                          <p:spTgt spid="3082"/>
                                        </p:tgtEl>
                                        <p:attrNameLst>
                                          <p:attrName>style.visibility</p:attrName>
                                        </p:attrNameLst>
                                      </p:cBhvr>
                                      <p:to>
                                        <p:strVal val="visible"/>
                                      </p:to>
                                    </p:set>
                                    <p:animEffect transition="in" filter="wipe(down)">
                                      <p:cBhvr>
                                        <p:cTn id="16" dur="500"/>
                                        <p:tgtEl>
                                          <p:spTgt spid="3082"/>
                                        </p:tgtEl>
                                      </p:cBhvr>
                                    </p:animEffect>
                                  </p:childTnLst>
                                </p:cTn>
                              </p:par>
                              <p:par>
                                <p:cTn id="17" presetID="22" presetClass="entr" presetSubtype="4" fill="hold" nodeType="withEffect">
                                  <p:stCondLst>
                                    <p:cond delay="0"/>
                                  </p:stCondLst>
                                  <p:childTnLst>
                                    <p:set>
                                      <p:cBhvr>
                                        <p:cTn id="18" dur="1" fill="hold">
                                          <p:stCondLst>
                                            <p:cond delay="0"/>
                                          </p:stCondLst>
                                        </p:cTn>
                                        <p:tgtEl>
                                          <p:spTgt spid="3084"/>
                                        </p:tgtEl>
                                        <p:attrNameLst>
                                          <p:attrName>style.visibility</p:attrName>
                                        </p:attrNameLst>
                                      </p:cBhvr>
                                      <p:to>
                                        <p:strVal val="visible"/>
                                      </p:to>
                                    </p:set>
                                    <p:animEffect transition="in" filter="wipe(down)">
                                      <p:cBhvr>
                                        <p:cTn id="19" dur="500"/>
                                        <p:tgtEl>
                                          <p:spTgt spid="3084"/>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DD2831DC-532F-435D-895F-0F370B3F45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294597">
            <a:off x="7379596" y="2108885"/>
            <a:ext cx="3192593" cy="3304519"/>
          </a:xfrm>
          <a:prstGeom prst="rect">
            <a:avLst/>
          </a:prstGeom>
        </p:spPr>
      </p:pic>
      <p:sp>
        <p:nvSpPr>
          <p:cNvPr id="22" name="Arc 21"/>
          <p:cNvSpPr/>
          <p:nvPr/>
        </p:nvSpPr>
        <p:spPr>
          <a:xfrm rot="9523306">
            <a:off x="878891" y="1900995"/>
            <a:ext cx="3629959" cy="5105671"/>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3"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LAIT HYDRATANT</a:t>
            </a:r>
          </a:p>
        </p:txBody>
      </p:sp>
      <p:sp>
        <p:nvSpPr>
          <p:cNvPr id="14" name="Rectangle 13"/>
          <p:cNvSpPr/>
          <p:nvPr/>
        </p:nvSpPr>
        <p:spPr>
          <a:xfrm>
            <a:off x="0" y="1324390"/>
            <a:ext cx="12192000" cy="396420"/>
          </a:xfrm>
          <a:prstGeom prst="rect">
            <a:avLst/>
          </a:prstGeom>
        </p:spPr>
        <p:txBody>
          <a:bodyPr vert="horz" wrap="square" lIns="0" tIns="12665" rIns="0" bIns="0" rtlCol="0">
            <a:spAutoFit/>
          </a:bodyPr>
          <a:lstStyle/>
          <a:p>
            <a:pPr marL="248855" marR="5066" indent="-236825" algn="ctr">
              <a:spcBef>
                <a:spcPts val="100"/>
              </a:spcBef>
            </a:pPr>
            <a:r>
              <a:rPr lang="en-US" sz="2493" dirty="0">
                <a:solidFill>
                  <a:srgbClr val="333638"/>
                </a:solidFill>
                <a:latin typeface="Roboto" panose="02000000000000000000" pitchFamily="2" charset="0"/>
                <a:ea typeface="Roboto" panose="02000000000000000000" pitchFamily="2" charset="0"/>
              </a:rPr>
              <a:t>Body milk revitalizing for immediate comfort</a:t>
            </a:r>
          </a:p>
        </p:txBody>
      </p:sp>
      <p:sp>
        <p:nvSpPr>
          <p:cNvPr id="7" name="ZoneTexte 6"/>
          <p:cNvSpPr txBox="1"/>
          <p:nvPr/>
        </p:nvSpPr>
        <p:spPr>
          <a:xfrm>
            <a:off x="1238408" y="2502052"/>
            <a:ext cx="6138480" cy="923330"/>
          </a:xfrm>
          <a:prstGeom prst="rect">
            <a:avLst/>
          </a:prstGeom>
          <a:solidFill>
            <a:schemeClr val="bg1"/>
          </a:solidFill>
        </p:spPr>
        <p:txBody>
          <a:bodyPr wrap="square" rtlCol="0">
            <a:spAutoFit/>
          </a:bodyPr>
          <a:lstStyle/>
          <a:p>
            <a:r>
              <a:rPr lang="fr-FR" dirty="0">
                <a:latin typeface="Roboto" panose="02000000000000000000" pitchFamily="2" charset="0"/>
                <a:ea typeface="Roboto" panose="02000000000000000000" pitchFamily="2" charset="0"/>
              </a:rPr>
              <a:t>Hydrates</a:t>
            </a:r>
          </a:p>
          <a:p>
            <a:r>
              <a:rPr lang="fr-FR" dirty="0" err="1">
                <a:latin typeface="Roboto" panose="02000000000000000000" pitchFamily="2" charset="0"/>
                <a:ea typeface="Roboto" panose="02000000000000000000" pitchFamily="2" charset="0"/>
              </a:rPr>
              <a:t>Softens</a:t>
            </a:r>
            <a:endParaRPr lang="fr-FR" dirty="0">
              <a:latin typeface="Roboto" panose="02000000000000000000" pitchFamily="2" charset="0"/>
              <a:ea typeface="Roboto" panose="02000000000000000000" pitchFamily="2" charset="0"/>
            </a:endParaRPr>
          </a:p>
          <a:p>
            <a:r>
              <a:rPr lang="fr-FR" dirty="0" err="1">
                <a:latin typeface="Roboto" panose="02000000000000000000" pitchFamily="2" charset="0"/>
                <a:ea typeface="Roboto" panose="02000000000000000000" pitchFamily="2" charset="0"/>
              </a:rPr>
              <a:t>Revitalizes</a:t>
            </a:r>
            <a:endParaRPr lang="fr-FR" dirty="0">
              <a:latin typeface="Roboto" panose="02000000000000000000" pitchFamily="2" charset="0"/>
              <a:ea typeface="Roboto" panose="02000000000000000000" pitchFamily="2" charset="0"/>
            </a:endParaRPr>
          </a:p>
        </p:txBody>
      </p:sp>
      <p:sp>
        <p:nvSpPr>
          <p:cNvPr id="21" name="Rectangle 20"/>
          <p:cNvSpPr/>
          <p:nvPr/>
        </p:nvSpPr>
        <p:spPr>
          <a:xfrm>
            <a:off x="1978575" y="4451100"/>
            <a:ext cx="4485118" cy="646331"/>
          </a:xfrm>
          <a:prstGeom prst="rect">
            <a:avLst/>
          </a:prstGeom>
          <a:solidFill>
            <a:schemeClr val="bg1"/>
          </a:solidFill>
        </p:spPr>
        <p:txBody>
          <a:bodyPr wrap="square">
            <a:spAutoFit/>
          </a:bodyPr>
          <a:lstStyle/>
          <a:p>
            <a:pPr lvl="0">
              <a:tabLst>
                <a:tab pos="85725" algn="l"/>
              </a:tabLst>
            </a:pPr>
            <a:r>
              <a:rPr lang="en-US" dirty="0">
                <a:latin typeface="Roboto" panose="02000000000000000000" pitchFamily="2" charset="0"/>
                <a:ea typeface="Roboto" panose="02000000000000000000" pitchFamily="2" charset="0"/>
              </a:rPr>
              <a:t>Hydrated skin: 100%*</a:t>
            </a:r>
          </a:p>
          <a:p>
            <a:pPr lvl="0">
              <a:tabLst>
                <a:tab pos="85725" algn="l"/>
              </a:tabLst>
            </a:pPr>
            <a:r>
              <a:rPr lang="en-US" dirty="0">
                <a:latin typeface="Roboto" panose="02000000000000000000" pitchFamily="2" charset="0"/>
                <a:ea typeface="Roboto" panose="02000000000000000000" pitchFamily="2" charset="0"/>
              </a:rPr>
              <a:t>Revitalized skin: 100%*</a:t>
            </a:r>
            <a:endParaRPr lang="fr-FR" dirty="0">
              <a:latin typeface="Roboto" panose="02000000000000000000" pitchFamily="2" charset="0"/>
              <a:ea typeface="Roboto" panose="02000000000000000000" pitchFamily="2" charset="0"/>
            </a:endParaRPr>
          </a:p>
        </p:txBody>
      </p:sp>
      <p:sp>
        <p:nvSpPr>
          <p:cNvPr id="25" name="ZoneTexte 24"/>
          <p:cNvSpPr txBox="1"/>
          <p:nvPr/>
        </p:nvSpPr>
        <p:spPr>
          <a:xfrm>
            <a:off x="8699157" y="6466625"/>
            <a:ext cx="3492843" cy="369332"/>
          </a:xfrm>
          <a:prstGeom prst="rect">
            <a:avLst/>
          </a:prstGeom>
          <a:noFill/>
        </p:spPr>
        <p:txBody>
          <a:bodyPr wrap="square" rtlCol="0">
            <a:spAutoFit/>
          </a:bodyPr>
          <a:lstStyle>
            <a:defPPr>
              <a:defRPr lang="fr-FR"/>
            </a:defPPr>
            <a:lvl1pPr algn="ctr">
              <a:defRPr sz="1400">
                <a:latin typeface="Roboto" panose="02000000000000000000" pitchFamily="2" charset="0"/>
                <a:ea typeface="Roboto" panose="02000000000000000000" pitchFamily="2" charset="0"/>
              </a:defRPr>
            </a:lvl1pPr>
          </a:lstStyle>
          <a:p>
            <a:r>
              <a:rPr lang="en-US" dirty="0"/>
              <a:t>Morning and/or evening</a:t>
            </a:r>
          </a:p>
        </p:txBody>
      </p:sp>
      <p:sp>
        <p:nvSpPr>
          <p:cNvPr id="18" name="ZoneTexte 17"/>
          <p:cNvSpPr txBox="1"/>
          <p:nvPr/>
        </p:nvSpPr>
        <p:spPr>
          <a:xfrm>
            <a:off x="3869117" y="5656174"/>
            <a:ext cx="5893532" cy="646331"/>
          </a:xfrm>
          <a:prstGeom prst="rect">
            <a:avLst/>
          </a:prstGeom>
          <a:solidFill>
            <a:schemeClr val="bg1"/>
          </a:solidFill>
          <a:effectLst>
            <a:softEdge rad="63500"/>
          </a:effectLst>
        </p:spPr>
        <p:txBody>
          <a:bodyPr wrap="square" rtlCol="0">
            <a:spAutoFit/>
          </a:bodyPr>
          <a:lstStyle/>
          <a:p>
            <a:r>
              <a:rPr lang="en-US" dirty="0">
                <a:latin typeface="Roboto" panose="02000000000000000000" pitchFamily="2" charset="0"/>
                <a:ea typeface="Roboto" panose="02000000000000000000" pitchFamily="2" charset="0"/>
              </a:rPr>
              <a:t>Contains 96% natural ingredients </a:t>
            </a:r>
          </a:p>
          <a:p>
            <a:r>
              <a:rPr lang="en-US" dirty="0">
                <a:latin typeface="Roboto" panose="02000000000000000000" pitchFamily="2" charset="0"/>
                <a:ea typeface="Roboto" panose="02000000000000000000" pitchFamily="2" charset="0"/>
              </a:rPr>
              <a:t>Penetrates quickly without leaving a greasy film </a:t>
            </a:r>
          </a:p>
        </p:txBody>
      </p:sp>
      <p:sp>
        <p:nvSpPr>
          <p:cNvPr id="19" name="ZoneTexte 18"/>
          <p:cNvSpPr txBox="1"/>
          <p:nvPr/>
        </p:nvSpPr>
        <p:spPr>
          <a:xfrm>
            <a:off x="76202" y="6442854"/>
            <a:ext cx="7300686" cy="200055"/>
          </a:xfrm>
          <a:prstGeom prst="rect">
            <a:avLst/>
          </a:prstGeom>
          <a:noFill/>
        </p:spPr>
        <p:txBody>
          <a:bodyPr wrap="square" rtlCol="0">
            <a:spAutoFit/>
          </a:bodyPr>
          <a:lstStyle/>
          <a:p>
            <a:pPr lvl="0"/>
            <a:r>
              <a:rPr lang="en-US" sz="700" dirty="0">
                <a:latin typeface="Roboto Light" panose="02000000000000000000" pitchFamily="2" charset="0"/>
                <a:ea typeface="Roboto Light" panose="02000000000000000000" pitchFamily="2" charset="0"/>
              </a:rPr>
              <a:t>*Use test under dermatological control carried out on 20 women aged 18 to 70, at a rate of 2 to 3 applications per week for 4 weeks.</a:t>
            </a:r>
            <a:endParaRPr lang="fr-FR" sz="700" dirty="0">
              <a:latin typeface="Roboto Light" panose="02000000000000000000" pitchFamily="2" charset="0"/>
              <a:ea typeface="Roboto Light" panose="02000000000000000000" pitchFamily="2" charset="0"/>
            </a:endParaRPr>
          </a:p>
        </p:txBody>
      </p:sp>
      <p:pic>
        <p:nvPicPr>
          <p:cNvPr id="23" name="Imag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2" y="2429392"/>
            <a:ext cx="1119598" cy="1418896"/>
          </a:xfrm>
          <a:prstGeom prst="rect">
            <a:avLst/>
          </a:prstGeom>
        </p:spPr>
      </p:pic>
      <p:pic>
        <p:nvPicPr>
          <p:cNvPr id="26" name="Imag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739" y="4173536"/>
            <a:ext cx="1198836" cy="1519318"/>
          </a:xfrm>
          <a:prstGeom prst="rect">
            <a:avLst/>
          </a:prstGeom>
        </p:spPr>
      </p:pic>
      <p:pic>
        <p:nvPicPr>
          <p:cNvPr id="27" name="Imag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40069" y="5083955"/>
            <a:ext cx="1125264" cy="1426077"/>
          </a:xfrm>
          <a:prstGeom prst="rect">
            <a:avLst/>
          </a:prstGeom>
        </p:spPr>
      </p:pic>
      <p:sp>
        <p:nvSpPr>
          <p:cNvPr id="24" name="ZoneTexte 23"/>
          <p:cNvSpPr txBox="1"/>
          <p:nvPr/>
        </p:nvSpPr>
        <p:spPr>
          <a:xfrm>
            <a:off x="11075902" y="5813239"/>
            <a:ext cx="461665" cy="680695"/>
          </a:xfrm>
          <a:prstGeom prst="rect">
            <a:avLst/>
          </a:prstGeom>
          <a:noFill/>
          <a:effectLst>
            <a:softEdge rad="63500"/>
          </a:effectLst>
        </p:spPr>
        <p:txBody>
          <a:bodyPr vert="vert270" wrap="square" rtlCol="0">
            <a:spAutoFit/>
          </a:bodyPr>
          <a:lstStyle>
            <a:defPPr>
              <a:defRPr lang="fr-FR"/>
            </a:defPPr>
            <a:lvl1pPr>
              <a:defRPr sz="1200">
                <a:latin typeface="Roboto" panose="02000000000000000000" pitchFamily="2" charset="0"/>
                <a:ea typeface="Roboto" panose="02000000000000000000" pitchFamily="2" charset="0"/>
              </a:defRPr>
            </a:lvl1pPr>
          </a:lstStyle>
          <a:p>
            <a:r>
              <a:rPr lang="fr-FR" dirty="0"/>
              <a:t>50 ml </a:t>
            </a:r>
          </a:p>
        </p:txBody>
      </p:sp>
      <p:pic>
        <p:nvPicPr>
          <p:cNvPr id="16" name="Picture 8">
            <a:extLst>
              <a:ext uri="{FF2B5EF4-FFF2-40B4-BE49-F238E27FC236}">
                <a16:creationId xmlns:a16="http://schemas.microsoft.com/office/drawing/2014/main" id="{A2EBFDE9-4CC0-45CD-87D2-16CF0DB061B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28555" y="455960"/>
            <a:ext cx="4125318" cy="6187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57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P spid="18" grpId="0" animBg="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ingredient-ginseng-bio">
            <a:extLst>
              <a:ext uri="{FF2B5EF4-FFF2-40B4-BE49-F238E27FC236}">
                <a16:creationId xmlns:a16="http://schemas.microsoft.com/office/drawing/2014/main" id="{3D40F433-6DB8-4BC3-94DB-97AED4D2E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0" y="3911905"/>
            <a:ext cx="1761902" cy="10541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ngredient-huile-essentielle-de-mandarine">
            <a:extLst>
              <a:ext uri="{FF2B5EF4-FFF2-40B4-BE49-F238E27FC236}">
                <a16:creationId xmlns:a16="http://schemas.microsoft.com/office/drawing/2014/main" id="{F26E2663-8DB9-45F1-B673-7D1711B9C8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483" y="2236359"/>
            <a:ext cx="1408643" cy="12581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ngredient-huile-essentielle-orange-douce">
            <a:extLst>
              <a:ext uri="{FF2B5EF4-FFF2-40B4-BE49-F238E27FC236}">
                <a16:creationId xmlns:a16="http://schemas.microsoft.com/office/drawing/2014/main" id="{F6227DF6-9EFD-4DDC-B613-F745C04977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2409" y="1669994"/>
            <a:ext cx="1408643" cy="9872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ingredient-huile-de-pepins-de-raisin">
            <a:extLst>
              <a:ext uri="{FF2B5EF4-FFF2-40B4-BE49-F238E27FC236}">
                <a16:creationId xmlns:a16="http://schemas.microsoft.com/office/drawing/2014/main" id="{4B0A96AC-AD30-45EC-A0F4-8DADC8E651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8548" y="4417873"/>
            <a:ext cx="1408644" cy="124008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A893BB4-083F-4B92-BDCC-5A51A11E7AFB}"/>
              </a:ext>
            </a:extLst>
          </p:cNvPr>
          <p:cNvSpPr/>
          <p:nvPr/>
        </p:nvSpPr>
        <p:spPr>
          <a:xfrm>
            <a:off x="238794" y="5690878"/>
            <a:ext cx="3328152" cy="769441"/>
          </a:xfrm>
          <a:prstGeom prst="rect">
            <a:avLst/>
          </a:prstGeom>
        </p:spPr>
        <p:txBody>
          <a:bodyPr wrap="square">
            <a:spAutoFit/>
          </a:bodyPr>
          <a:lstStyle/>
          <a:p>
            <a:pPr algn="ctr">
              <a:defRPr/>
            </a:pPr>
            <a:r>
              <a:rPr lang="fr-FR" sz="1100" dirty="0" err="1">
                <a:solidFill>
                  <a:prstClr val="black"/>
                </a:solidFill>
                <a:latin typeface="Roboto Light" panose="02000000000000000000" pitchFamily="2" charset="0"/>
                <a:ea typeface="Roboto Light" panose="02000000000000000000" pitchFamily="2" charset="0"/>
              </a:rPr>
              <a:t>Grapeseed</a:t>
            </a:r>
            <a:r>
              <a:rPr lang="fr-FR" sz="1100" dirty="0">
                <a:solidFill>
                  <a:prstClr val="black"/>
                </a:solidFill>
                <a:latin typeface="Roboto Light" panose="02000000000000000000" pitchFamily="2" charset="0"/>
                <a:ea typeface="Roboto Light" panose="02000000000000000000" pitchFamily="2" charset="0"/>
              </a:rPr>
              <a:t> </a:t>
            </a:r>
            <a:r>
              <a:rPr lang="fr-FR" sz="1100" dirty="0" err="1">
                <a:solidFill>
                  <a:prstClr val="black"/>
                </a:solidFill>
                <a:latin typeface="Roboto Light" panose="02000000000000000000" pitchFamily="2" charset="0"/>
                <a:ea typeface="Roboto Light" panose="02000000000000000000" pitchFamily="2" charset="0"/>
              </a:rPr>
              <a:t>oil</a:t>
            </a:r>
            <a:endParaRPr lang="fr-FR" sz="1100" dirty="0">
              <a:solidFill>
                <a:prstClr val="black"/>
              </a:solidFill>
              <a:latin typeface="Roboto Light" panose="02000000000000000000" pitchFamily="2" charset="0"/>
              <a:ea typeface="Roboto Light" panose="02000000000000000000" pitchFamily="2" charset="0"/>
            </a:endParaRPr>
          </a:p>
          <a:p>
            <a:pPr algn="ctr">
              <a:defRPr/>
            </a:pPr>
            <a:r>
              <a:rPr lang="fr-FR" sz="1100" b="1" dirty="0" err="1">
                <a:solidFill>
                  <a:prstClr val="black"/>
                </a:solidFill>
                <a:latin typeface="Roboto Light" panose="02000000000000000000" pitchFamily="2" charset="0"/>
                <a:ea typeface="Roboto Light" panose="02000000000000000000" pitchFamily="2" charset="0"/>
              </a:rPr>
              <a:t>Restructuring</a:t>
            </a:r>
            <a:endParaRPr lang="fr-FR" sz="1100" b="1" dirty="0">
              <a:solidFill>
                <a:prstClr val="black"/>
              </a:solidFill>
              <a:latin typeface="Roboto Light" panose="02000000000000000000" pitchFamily="2" charset="0"/>
              <a:ea typeface="Roboto Light" panose="02000000000000000000" pitchFamily="2" charset="0"/>
            </a:endParaRPr>
          </a:p>
          <a:p>
            <a:pPr algn="ctr">
              <a:defRPr/>
            </a:pPr>
            <a:r>
              <a:rPr lang="fr-FR" sz="1100" b="1" dirty="0" err="1">
                <a:solidFill>
                  <a:prstClr val="black"/>
                </a:solidFill>
                <a:latin typeface="Roboto Light" panose="02000000000000000000" pitchFamily="2" charset="0"/>
                <a:ea typeface="Roboto Light" panose="02000000000000000000" pitchFamily="2" charset="0"/>
              </a:rPr>
              <a:t>Nourishing</a:t>
            </a:r>
            <a:endParaRPr lang="fr-FR" sz="1100" b="1" dirty="0">
              <a:solidFill>
                <a:prstClr val="black"/>
              </a:solidFill>
              <a:latin typeface="Roboto Light" panose="02000000000000000000" pitchFamily="2" charset="0"/>
              <a:ea typeface="Roboto Light" panose="02000000000000000000" pitchFamily="2" charset="0"/>
            </a:endParaRPr>
          </a:p>
          <a:p>
            <a:pPr algn="ctr">
              <a:defRPr/>
            </a:pPr>
            <a:r>
              <a:rPr lang="fr-FR" sz="1100" b="1" dirty="0" err="1">
                <a:solidFill>
                  <a:prstClr val="black"/>
                </a:solidFill>
                <a:latin typeface="Roboto Light" panose="02000000000000000000" pitchFamily="2" charset="0"/>
                <a:ea typeface="Roboto Light" panose="02000000000000000000" pitchFamily="2" charset="0"/>
              </a:rPr>
              <a:t>Repairing</a:t>
            </a:r>
            <a:endParaRPr lang="fr-FR" sz="1100" dirty="0">
              <a:solidFill>
                <a:prstClr val="black"/>
              </a:solidFill>
              <a:latin typeface="Roboto Light" panose="02000000000000000000" pitchFamily="2" charset="0"/>
              <a:ea typeface="Roboto Light" panose="02000000000000000000" pitchFamily="2" charset="0"/>
            </a:endParaRPr>
          </a:p>
        </p:txBody>
      </p:sp>
      <p:sp>
        <p:nvSpPr>
          <p:cNvPr id="11" name="Rectangle 10">
            <a:extLst>
              <a:ext uri="{FF2B5EF4-FFF2-40B4-BE49-F238E27FC236}">
                <a16:creationId xmlns:a16="http://schemas.microsoft.com/office/drawing/2014/main" id="{2A640EDC-14F5-454D-ABC5-3683E3BFF4A5}"/>
              </a:ext>
            </a:extLst>
          </p:cNvPr>
          <p:cNvSpPr/>
          <p:nvPr/>
        </p:nvSpPr>
        <p:spPr>
          <a:xfrm>
            <a:off x="3961381" y="2785054"/>
            <a:ext cx="3328152" cy="430887"/>
          </a:xfrm>
          <a:prstGeom prst="rect">
            <a:avLst/>
          </a:prstGeom>
        </p:spPr>
        <p:txBody>
          <a:bodyPr wrap="square">
            <a:spAutoFit/>
          </a:bodyPr>
          <a:lstStyle/>
          <a:p>
            <a:pPr algn="ctr">
              <a:defRPr/>
            </a:pPr>
            <a:r>
              <a:rPr lang="fr-FR" sz="1100" dirty="0">
                <a:solidFill>
                  <a:prstClr val="black"/>
                </a:solidFill>
                <a:latin typeface="Roboto Light" panose="02000000000000000000" pitchFamily="2" charset="0"/>
                <a:ea typeface="Roboto Light" panose="02000000000000000000" pitchFamily="2" charset="0"/>
              </a:rPr>
              <a:t>Sweet orange essential </a:t>
            </a:r>
            <a:r>
              <a:rPr lang="fr-FR" sz="1100" dirty="0" err="1">
                <a:solidFill>
                  <a:prstClr val="black"/>
                </a:solidFill>
                <a:latin typeface="Roboto Light" panose="02000000000000000000" pitchFamily="2" charset="0"/>
                <a:ea typeface="Roboto Light" panose="02000000000000000000" pitchFamily="2" charset="0"/>
              </a:rPr>
              <a:t>oil</a:t>
            </a:r>
            <a:endParaRPr lang="fr-FR" sz="1100" dirty="0">
              <a:solidFill>
                <a:prstClr val="black"/>
              </a:solidFill>
              <a:latin typeface="Roboto Light" panose="02000000000000000000" pitchFamily="2" charset="0"/>
              <a:ea typeface="Roboto Light" panose="02000000000000000000" pitchFamily="2" charset="0"/>
            </a:endParaRPr>
          </a:p>
          <a:p>
            <a:pPr algn="ctr">
              <a:defRPr/>
            </a:pPr>
            <a:r>
              <a:rPr lang="fr-FR" sz="1100" b="1" dirty="0" err="1">
                <a:solidFill>
                  <a:prstClr val="black"/>
                </a:solidFill>
                <a:latin typeface="Roboto Light" panose="02000000000000000000" pitchFamily="2" charset="0"/>
                <a:ea typeface="Roboto Light" panose="02000000000000000000" pitchFamily="2" charset="0"/>
              </a:rPr>
              <a:t>Rebalancing</a:t>
            </a:r>
            <a:endParaRPr lang="fr-FR" sz="1100" b="1" dirty="0">
              <a:solidFill>
                <a:prstClr val="black"/>
              </a:solidFill>
              <a:latin typeface="Roboto Light" panose="02000000000000000000" pitchFamily="2" charset="0"/>
              <a:ea typeface="Roboto Light" panose="02000000000000000000" pitchFamily="2" charset="0"/>
            </a:endParaRPr>
          </a:p>
        </p:txBody>
      </p:sp>
      <p:sp>
        <p:nvSpPr>
          <p:cNvPr id="12" name="Rectangle 11">
            <a:extLst>
              <a:ext uri="{FF2B5EF4-FFF2-40B4-BE49-F238E27FC236}">
                <a16:creationId xmlns:a16="http://schemas.microsoft.com/office/drawing/2014/main" id="{6983A26F-049B-4451-A78A-E5FA69020569}"/>
              </a:ext>
            </a:extLst>
          </p:cNvPr>
          <p:cNvSpPr/>
          <p:nvPr/>
        </p:nvSpPr>
        <p:spPr>
          <a:xfrm>
            <a:off x="-619272" y="3502472"/>
            <a:ext cx="3328152" cy="430887"/>
          </a:xfrm>
          <a:prstGeom prst="rect">
            <a:avLst/>
          </a:prstGeom>
        </p:spPr>
        <p:txBody>
          <a:bodyPr wrap="square">
            <a:spAutoFit/>
          </a:bodyPr>
          <a:lstStyle/>
          <a:p>
            <a:pPr algn="ctr">
              <a:defRPr/>
            </a:pPr>
            <a:r>
              <a:rPr lang="fr-FR" sz="1100" dirty="0">
                <a:solidFill>
                  <a:prstClr val="black"/>
                </a:solidFill>
                <a:latin typeface="Roboto Light" panose="02000000000000000000" pitchFamily="2" charset="0"/>
                <a:ea typeface="Roboto Light" panose="02000000000000000000" pitchFamily="2" charset="0"/>
              </a:rPr>
              <a:t>Mandarin essential </a:t>
            </a:r>
            <a:r>
              <a:rPr lang="fr-FR" sz="1100" dirty="0" err="1">
                <a:solidFill>
                  <a:prstClr val="black"/>
                </a:solidFill>
                <a:latin typeface="Roboto Light" panose="02000000000000000000" pitchFamily="2" charset="0"/>
                <a:ea typeface="Roboto Light" panose="02000000000000000000" pitchFamily="2" charset="0"/>
              </a:rPr>
              <a:t>oil</a:t>
            </a:r>
            <a:endParaRPr lang="fr-FR" sz="1100" dirty="0">
              <a:solidFill>
                <a:prstClr val="black"/>
              </a:solidFill>
              <a:latin typeface="Roboto Light" panose="02000000000000000000" pitchFamily="2" charset="0"/>
              <a:ea typeface="Roboto Light" panose="02000000000000000000" pitchFamily="2" charset="0"/>
            </a:endParaRPr>
          </a:p>
          <a:p>
            <a:pPr algn="ctr">
              <a:defRPr/>
            </a:pPr>
            <a:r>
              <a:rPr lang="fr-FR" sz="1100" b="1" dirty="0">
                <a:solidFill>
                  <a:prstClr val="black"/>
                </a:solidFill>
                <a:latin typeface="Roboto Light" panose="02000000000000000000" pitchFamily="2" charset="0"/>
                <a:ea typeface="Roboto Light" panose="02000000000000000000" pitchFamily="2" charset="0"/>
              </a:rPr>
              <a:t>Stress </a:t>
            </a:r>
            <a:r>
              <a:rPr lang="fr-FR" sz="1100" b="1" dirty="0" err="1">
                <a:solidFill>
                  <a:prstClr val="black"/>
                </a:solidFill>
                <a:latin typeface="Roboto Light" panose="02000000000000000000" pitchFamily="2" charset="0"/>
                <a:ea typeface="Roboto Light" panose="02000000000000000000" pitchFamily="2" charset="0"/>
              </a:rPr>
              <a:t>relieving</a:t>
            </a:r>
            <a:endParaRPr lang="fr-FR" sz="1100" b="1" dirty="0">
              <a:solidFill>
                <a:prstClr val="black"/>
              </a:solidFill>
              <a:latin typeface="Roboto Light" panose="02000000000000000000" pitchFamily="2" charset="0"/>
              <a:ea typeface="Roboto Light" panose="02000000000000000000" pitchFamily="2" charset="0"/>
            </a:endParaRPr>
          </a:p>
        </p:txBody>
      </p:sp>
      <p:pic>
        <p:nvPicPr>
          <p:cNvPr id="13" name="Image 12">
            <a:extLst>
              <a:ext uri="{FF2B5EF4-FFF2-40B4-BE49-F238E27FC236}">
                <a16:creationId xmlns:a16="http://schemas.microsoft.com/office/drawing/2014/main" id="{469EFD0E-3E12-4F48-B5EB-29AA101A21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8684" y="5279765"/>
            <a:ext cx="751081" cy="1030451"/>
          </a:xfrm>
          <a:prstGeom prst="rect">
            <a:avLst/>
          </a:prstGeom>
        </p:spPr>
      </p:pic>
      <p:sp>
        <p:nvSpPr>
          <p:cNvPr id="14" name="Rectangle 13">
            <a:extLst>
              <a:ext uri="{FF2B5EF4-FFF2-40B4-BE49-F238E27FC236}">
                <a16:creationId xmlns:a16="http://schemas.microsoft.com/office/drawing/2014/main" id="{8595DEE5-B775-4624-A3C2-2665D7A17F5F}"/>
              </a:ext>
            </a:extLst>
          </p:cNvPr>
          <p:cNvSpPr/>
          <p:nvPr/>
        </p:nvSpPr>
        <p:spPr>
          <a:xfrm>
            <a:off x="3094720" y="6286487"/>
            <a:ext cx="3328152" cy="646331"/>
          </a:xfrm>
          <a:prstGeom prst="rect">
            <a:avLst/>
          </a:prstGeom>
        </p:spPr>
        <p:txBody>
          <a:bodyPr wrap="square">
            <a:spAutoFit/>
          </a:bodyPr>
          <a:lstStyle/>
          <a:p>
            <a:pPr algn="ctr">
              <a:defRPr/>
            </a:pPr>
            <a:r>
              <a:rPr lang="fr-FR" sz="1200" dirty="0" err="1">
                <a:solidFill>
                  <a:prstClr val="black"/>
                </a:solidFill>
                <a:latin typeface="Roboto" panose="02000000000000000000" pitchFamily="2" charset="0"/>
                <a:ea typeface="Roboto" panose="02000000000000000000" pitchFamily="2" charset="0"/>
              </a:rPr>
              <a:t>Vitamin</a:t>
            </a:r>
            <a:r>
              <a:rPr lang="fr-FR" sz="1200" dirty="0">
                <a:solidFill>
                  <a:prstClr val="black"/>
                </a:solidFill>
                <a:latin typeface="Roboto" panose="02000000000000000000" pitchFamily="2" charset="0"/>
                <a:ea typeface="Roboto" panose="02000000000000000000" pitchFamily="2" charset="0"/>
              </a:rPr>
              <a:t> E</a:t>
            </a:r>
          </a:p>
          <a:p>
            <a:pPr algn="ctr">
              <a:defRPr/>
            </a:pPr>
            <a:r>
              <a:rPr lang="fr-FR" sz="1200" b="1" dirty="0" err="1">
                <a:solidFill>
                  <a:prstClr val="black"/>
                </a:solidFill>
                <a:latin typeface="Roboto" panose="02000000000000000000" pitchFamily="2" charset="0"/>
                <a:ea typeface="Roboto" panose="02000000000000000000" pitchFamily="2" charset="0"/>
              </a:rPr>
              <a:t>Antioxidant</a:t>
            </a:r>
            <a:r>
              <a:rPr lang="fr-FR" sz="1200" b="1" dirty="0">
                <a:solidFill>
                  <a:prstClr val="black"/>
                </a:solidFill>
                <a:latin typeface="Roboto" panose="02000000000000000000" pitchFamily="2" charset="0"/>
                <a:ea typeface="Roboto" panose="02000000000000000000" pitchFamily="2" charset="0"/>
              </a:rPr>
              <a:t> </a:t>
            </a:r>
          </a:p>
          <a:p>
            <a:pPr lvl="0">
              <a:defRPr/>
            </a:pPr>
            <a:endParaRPr lang="fr-FR" sz="1200" dirty="0">
              <a:solidFill>
                <a:prstClr val="black"/>
              </a:solidFill>
              <a:latin typeface="Roboto" panose="02000000000000000000" pitchFamily="2" charset="0"/>
              <a:ea typeface="Roboto" panose="02000000000000000000" pitchFamily="2" charset="0"/>
            </a:endParaRPr>
          </a:p>
        </p:txBody>
      </p:sp>
      <p:pic>
        <p:nvPicPr>
          <p:cNvPr id="15" name="Image 14">
            <a:extLst>
              <a:ext uri="{FF2B5EF4-FFF2-40B4-BE49-F238E27FC236}">
                <a16:creationId xmlns:a16="http://schemas.microsoft.com/office/drawing/2014/main" id="{F91A733C-0C64-4202-ACAB-677722ACBA3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7294597">
            <a:off x="1430497" y="280240"/>
            <a:ext cx="935509" cy="968306"/>
          </a:xfrm>
          <a:prstGeom prst="rect">
            <a:avLst/>
          </a:prstGeom>
        </p:spPr>
      </p:pic>
      <p:sp>
        <p:nvSpPr>
          <p:cNvPr id="16" name="Rectangle 15">
            <a:extLst>
              <a:ext uri="{FF2B5EF4-FFF2-40B4-BE49-F238E27FC236}">
                <a16:creationId xmlns:a16="http://schemas.microsoft.com/office/drawing/2014/main" id="{7ADDAECA-E90C-4CA6-A3C6-2FA11532AF7A}"/>
              </a:ext>
            </a:extLst>
          </p:cNvPr>
          <p:cNvSpPr/>
          <p:nvPr/>
        </p:nvSpPr>
        <p:spPr>
          <a:xfrm>
            <a:off x="166504" y="1357733"/>
            <a:ext cx="3328152" cy="830997"/>
          </a:xfrm>
          <a:prstGeom prst="rect">
            <a:avLst/>
          </a:prstGeom>
        </p:spPr>
        <p:txBody>
          <a:bodyPr wrap="square">
            <a:spAutoFit/>
          </a:bodyPr>
          <a:lstStyle/>
          <a:p>
            <a:pPr algn="ctr">
              <a:defRPr/>
            </a:pPr>
            <a:r>
              <a:rPr lang="fr-FR" sz="1200" dirty="0" err="1">
                <a:solidFill>
                  <a:prstClr val="black"/>
                </a:solidFill>
                <a:latin typeface="Roboto" panose="02000000000000000000" pitchFamily="2" charset="0"/>
                <a:ea typeface="Roboto" panose="02000000000000000000" pitchFamily="2" charset="0"/>
              </a:rPr>
              <a:t>Organic</a:t>
            </a:r>
            <a:r>
              <a:rPr lang="fr-FR" sz="1200" dirty="0">
                <a:solidFill>
                  <a:prstClr val="black"/>
                </a:solidFill>
                <a:latin typeface="Roboto" panose="02000000000000000000" pitchFamily="2" charset="0"/>
                <a:ea typeface="Roboto" panose="02000000000000000000" pitchFamily="2" charset="0"/>
              </a:rPr>
              <a:t> Sweet </a:t>
            </a:r>
            <a:r>
              <a:rPr lang="fr-FR" sz="1200" dirty="0" err="1">
                <a:solidFill>
                  <a:prstClr val="black"/>
                </a:solidFill>
                <a:latin typeface="Roboto" panose="02000000000000000000" pitchFamily="2" charset="0"/>
                <a:ea typeface="Roboto" panose="02000000000000000000" pitchFamily="2" charset="0"/>
              </a:rPr>
              <a:t>almond</a:t>
            </a:r>
            <a:r>
              <a:rPr lang="fr-FR" sz="1200" dirty="0">
                <a:solidFill>
                  <a:prstClr val="black"/>
                </a:solidFill>
                <a:latin typeface="Roboto" panose="02000000000000000000" pitchFamily="2" charset="0"/>
                <a:ea typeface="Roboto" panose="02000000000000000000" pitchFamily="2" charset="0"/>
              </a:rPr>
              <a:t> </a:t>
            </a:r>
            <a:r>
              <a:rPr lang="fr-FR" sz="1200" dirty="0" err="1">
                <a:solidFill>
                  <a:prstClr val="black"/>
                </a:solidFill>
                <a:latin typeface="Roboto" panose="02000000000000000000" pitchFamily="2" charset="0"/>
                <a:ea typeface="Roboto" panose="02000000000000000000" pitchFamily="2" charset="0"/>
              </a:rPr>
              <a:t>oil</a:t>
            </a:r>
            <a:endParaRPr lang="fr-FR" sz="1200" dirty="0">
              <a:solidFill>
                <a:prstClr val="black"/>
              </a:solidFill>
              <a:latin typeface="Roboto" panose="02000000000000000000" pitchFamily="2" charset="0"/>
              <a:ea typeface="Roboto" panose="02000000000000000000" pitchFamily="2" charset="0"/>
            </a:endParaRPr>
          </a:p>
          <a:p>
            <a:pPr algn="ctr">
              <a:defRPr/>
            </a:pPr>
            <a:r>
              <a:rPr lang="fr-FR" sz="1200" b="1" dirty="0" err="1">
                <a:solidFill>
                  <a:prstClr val="black"/>
                </a:solidFill>
                <a:latin typeface="Roboto" panose="02000000000000000000" pitchFamily="2" charset="0"/>
                <a:ea typeface="Roboto" panose="02000000000000000000" pitchFamily="2" charset="0"/>
              </a:rPr>
              <a:t>Nourishing</a:t>
            </a:r>
            <a:r>
              <a:rPr lang="fr-FR" sz="1200" b="1" dirty="0">
                <a:solidFill>
                  <a:prstClr val="black"/>
                </a:solidFill>
                <a:latin typeface="Roboto" panose="02000000000000000000" pitchFamily="2" charset="0"/>
                <a:ea typeface="Roboto" panose="02000000000000000000" pitchFamily="2" charset="0"/>
              </a:rPr>
              <a:t> </a:t>
            </a:r>
            <a:r>
              <a:rPr lang="fr-FR" sz="1200" b="1" dirty="0" err="1">
                <a:solidFill>
                  <a:prstClr val="black"/>
                </a:solidFill>
                <a:latin typeface="Roboto" panose="02000000000000000000" pitchFamily="2" charset="0"/>
                <a:ea typeface="Roboto" panose="02000000000000000000" pitchFamily="2" charset="0"/>
              </a:rPr>
              <a:t>Soothing</a:t>
            </a:r>
            <a:endParaRPr lang="fr-FR" sz="1200" b="1" dirty="0">
              <a:solidFill>
                <a:prstClr val="black"/>
              </a:solidFill>
              <a:latin typeface="Roboto" panose="02000000000000000000" pitchFamily="2" charset="0"/>
              <a:ea typeface="Roboto" panose="02000000000000000000" pitchFamily="2" charset="0"/>
            </a:endParaRPr>
          </a:p>
          <a:p>
            <a:pPr algn="ctr">
              <a:defRPr/>
            </a:pPr>
            <a:r>
              <a:rPr lang="fr-FR" sz="1200" b="1" dirty="0" err="1">
                <a:solidFill>
                  <a:prstClr val="black"/>
                </a:solidFill>
                <a:latin typeface="Roboto" panose="02000000000000000000" pitchFamily="2" charset="0"/>
                <a:ea typeface="Roboto" panose="02000000000000000000" pitchFamily="2" charset="0"/>
              </a:rPr>
              <a:t>Repairing</a:t>
            </a:r>
            <a:r>
              <a:rPr lang="fr-FR" sz="1200" b="1" dirty="0">
                <a:solidFill>
                  <a:prstClr val="black"/>
                </a:solidFill>
                <a:latin typeface="Roboto" panose="02000000000000000000" pitchFamily="2" charset="0"/>
                <a:ea typeface="Roboto" panose="02000000000000000000" pitchFamily="2" charset="0"/>
              </a:rPr>
              <a:t> </a:t>
            </a:r>
          </a:p>
          <a:p>
            <a:pPr lvl="0">
              <a:defRPr/>
            </a:pPr>
            <a:endParaRPr lang="fr-FR" sz="1200" dirty="0">
              <a:solidFill>
                <a:prstClr val="black"/>
              </a:solidFill>
              <a:latin typeface="Roboto" panose="02000000000000000000" pitchFamily="2" charset="0"/>
              <a:ea typeface="Roboto" panose="02000000000000000000" pitchFamily="2" charset="0"/>
            </a:endParaRPr>
          </a:p>
        </p:txBody>
      </p:sp>
      <p:sp>
        <p:nvSpPr>
          <p:cNvPr id="17" name="Rectangle 16">
            <a:extLst>
              <a:ext uri="{FF2B5EF4-FFF2-40B4-BE49-F238E27FC236}">
                <a16:creationId xmlns:a16="http://schemas.microsoft.com/office/drawing/2014/main" id="{25CA68E6-4479-4F84-8B82-02EE5E034276}"/>
              </a:ext>
            </a:extLst>
          </p:cNvPr>
          <p:cNvSpPr/>
          <p:nvPr/>
        </p:nvSpPr>
        <p:spPr>
          <a:xfrm>
            <a:off x="4763334" y="5058818"/>
            <a:ext cx="3328152" cy="430887"/>
          </a:xfrm>
          <a:prstGeom prst="rect">
            <a:avLst/>
          </a:prstGeom>
        </p:spPr>
        <p:txBody>
          <a:bodyPr wrap="square">
            <a:spAutoFit/>
          </a:bodyPr>
          <a:lstStyle/>
          <a:p>
            <a:pPr algn="ctr">
              <a:defRPr/>
            </a:pPr>
            <a:r>
              <a:rPr lang="fr-FR" sz="1100" dirty="0" err="1">
                <a:solidFill>
                  <a:prstClr val="black"/>
                </a:solidFill>
                <a:latin typeface="Roboto Light" panose="02000000000000000000" pitchFamily="2" charset="0"/>
                <a:ea typeface="Roboto Light" panose="02000000000000000000" pitchFamily="2" charset="0"/>
              </a:rPr>
              <a:t>Organic</a:t>
            </a:r>
            <a:r>
              <a:rPr lang="fr-FR" sz="1100" dirty="0">
                <a:solidFill>
                  <a:prstClr val="black"/>
                </a:solidFill>
                <a:latin typeface="Roboto Light" panose="02000000000000000000" pitchFamily="2" charset="0"/>
                <a:ea typeface="Roboto Light" panose="02000000000000000000" pitchFamily="2" charset="0"/>
              </a:rPr>
              <a:t> ginseng</a:t>
            </a:r>
          </a:p>
          <a:p>
            <a:pPr algn="ctr">
              <a:defRPr/>
            </a:pPr>
            <a:r>
              <a:rPr lang="fr-FR" sz="1100" b="1" dirty="0" err="1">
                <a:solidFill>
                  <a:prstClr val="black"/>
                </a:solidFill>
                <a:latin typeface="Roboto Light" panose="02000000000000000000" pitchFamily="2" charset="0"/>
                <a:ea typeface="Roboto Light" panose="02000000000000000000" pitchFamily="2" charset="0"/>
              </a:rPr>
              <a:t>Energising</a:t>
            </a:r>
            <a:endParaRPr lang="fr-FR" sz="1100" b="1" dirty="0">
              <a:solidFill>
                <a:prstClr val="black"/>
              </a:solidFill>
              <a:latin typeface="Roboto Light" panose="02000000000000000000" pitchFamily="2" charset="0"/>
              <a:ea typeface="Roboto Light" panose="02000000000000000000" pitchFamily="2" charset="0"/>
            </a:endParaRPr>
          </a:p>
        </p:txBody>
      </p:sp>
      <p:sp>
        <p:nvSpPr>
          <p:cNvPr id="18" name="Sous-titre 2">
            <a:extLst>
              <a:ext uri="{FF2B5EF4-FFF2-40B4-BE49-F238E27FC236}">
                <a16:creationId xmlns:a16="http://schemas.microsoft.com/office/drawing/2014/main" id="{2C8374DF-C8B1-4D21-BAA6-37462F62E0E6}"/>
              </a:ext>
            </a:extLst>
          </p:cNvPr>
          <p:cNvSpPr txBox="1">
            <a:spLocks/>
          </p:cNvSpPr>
          <p:nvPr/>
        </p:nvSpPr>
        <p:spPr>
          <a:xfrm>
            <a:off x="1890584" y="388679"/>
            <a:ext cx="8019535" cy="1018948"/>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LAIT HYDRATANT</a:t>
            </a:r>
          </a:p>
        </p:txBody>
      </p:sp>
      <p:pic>
        <p:nvPicPr>
          <p:cNvPr id="6152" name="Picture 8">
            <a:extLst>
              <a:ext uri="{FF2B5EF4-FFF2-40B4-BE49-F238E27FC236}">
                <a16:creationId xmlns:a16="http://schemas.microsoft.com/office/drawing/2014/main" id="{13FB3B69-7026-41CC-A30B-031543103A7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55967" y="537225"/>
            <a:ext cx="3556822" cy="5335233"/>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12172232-3B68-4C3D-BFB2-D38C5C22F81E}"/>
              </a:ext>
            </a:extLst>
          </p:cNvPr>
          <p:cNvSpPr/>
          <p:nvPr/>
        </p:nvSpPr>
        <p:spPr>
          <a:xfrm rot="5400000">
            <a:off x="9218429" y="2025484"/>
            <a:ext cx="1998409" cy="2880695"/>
          </a:xfrm>
          <a:prstGeom prst="rect">
            <a:avLst/>
          </a:prstGeom>
          <a:solidFill>
            <a:srgbClr val="FFE6E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grpSp>
        <p:nvGrpSpPr>
          <p:cNvPr id="29" name="Groupe 28">
            <a:extLst>
              <a:ext uri="{FF2B5EF4-FFF2-40B4-BE49-F238E27FC236}">
                <a16:creationId xmlns:a16="http://schemas.microsoft.com/office/drawing/2014/main" id="{BFB564A7-7091-404A-ACE5-766E7AC5ABD3}"/>
              </a:ext>
            </a:extLst>
          </p:cNvPr>
          <p:cNvGrpSpPr/>
          <p:nvPr/>
        </p:nvGrpSpPr>
        <p:grpSpPr>
          <a:xfrm>
            <a:off x="8777290" y="2466627"/>
            <a:ext cx="3117956" cy="1980745"/>
            <a:chOff x="9006507" y="2492037"/>
            <a:chExt cx="3117956" cy="1980745"/>
          </a:xfrm>
        </p:grpSpPr>
        <p:pic>
          <p:nvPicPr>
            <p:cNvPr id="30" name="Picture 16" descr="produit-sans-alcool">
              <a:extLst>
                <a:ext uri="{FF2B5EF4-FFF2-40B4-BE49-F238E27FC236}">
                  <a16:creationId xmlns:a16="http://schemas.microsoft.com/office/drawing/2014/main" id="{8BEB647E-1DD4-4082-AC44-4EA9E2427D5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06507" y="3600516"/>
              <a:ext cx="800789" cy="87226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8" descr="produit-sans-parfums-artificiels">
              <a:extLst>
                <a:ext uri="{FF2B5EF4-FFF2-40B4-BE49-F238E27FC236}">
                  <a16:creationId xmlns:a16="http://schemas.microsoft.com/office/drawing/2014/main" id="{6F165F90-9F9D-4899-B433-20463488F5D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45190" y="2492037"/>
              <a:ext cx="800789" cy="872266"/>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D3D9D384-4C87-41BC-9D9A-49353926A895}"/>
                </a:ext>
              </a:extLst>
            </p:cNvPr>
            <p:cNvSpPr/>
            <p:nvPr/>
          </p:nvSpPr>
          <p:spPr>
            <a:xfrm>
              <a:off x="9845978" y="2843260"/>
              <a:ext cx="2278485" cy="261610"/>
            </a:xfrm>
            <a:prstGeom prst="rect">
              <a:avLst/>
            </a:prstGeom>
          </p:spPr>
          <p:txBody>
            <a:bodyPr wrap="square">
              <a:spAutoFit/>
            </a:bodyPr>
            <a:lstStyle/>
            <a:p>
              <a:pPr>
                <a:defRPr/>
              </a:pPr>
              <a:r>
                <a:rPr lang="fr-FR" sz="1100" dirty="0" err="1">
                  <a:solidFill>
                    <a:prstClr val="black"/>
                  </a:solidFill>
                  <a:latin typeface="Roboto Light" panose="02000000000000000000" pitchFamily="2" charset="0"/>
                  <a:ea typeface="Roboto Light" panose="02000000000000000000" pitchFamily="2" charset="0"/>
                </a:rPr>
                <a:t>Without</a:t>
              </a:r>
              <a:r>
                <a:rPr lang="fr-FR" sz="1100" dirty="0">
                  <a:solidFill>
                    <a:prstClr val="black"/>
                  </a:solidFill>
                  <a:latin typeface="Roboto Light" panose="02000000000000000000" pitchFamily="2" charset="0"/>
                  <a:ea typeface="Roboto Light" panose="02000000000000000000" pitchFamily="2" charset="0"/>
                </a:rPr>
                <a:t> </a:t>
              </a:r>
              <a:r>
                <a:rPr lang="fr-FR" sz="1100" dirty="0" err="1">
                  <a:solidFill>
                    <a:prstClr val="black"/>
                  </a:solidFill>
                  <a:latin typeface="Roboto Light" panose="02000000000000000000" pitchFamily="2" charset="0"/>
                  <a:ea typeface="Roboto Light" panose="02000000000000000000" pitchFamily="2" charset="0"/>
                </a:rPr>
                <a:t>artificial</a:t>
              </a:r>
              <a:r>
                <a:rPr lang="fr-FR" sz="1100" dirty="0">
                  <a:solidFill>
                    <a:prstClr val="black"/>
                  </a:solidFill>
                  <a:latin typeface="Roboto Light" panose="02000000000000000000" pitchFamily="2" charset="0"/>
                  <a:ea typeface="Roboto Light" panose="02000000000000000000" pitchFamily="2" charset="0"/>
                </a:rPr>
                <a:t> fragrances</a:t>
              </a:r>
            </a:p>
          </p:txBody>
        </p:sp>
        <p:sp>
          <p:nvSpPr>
            <p:cNvPr id="33" name="Rectangle 32">
              <a:extLst>
                <a:ext uri="{FF2B5EF4-FFF2-40B4-BE49-F238E27FC236}">
                  <a16:creationId xmlns:a16="http://schemas.microsoft.com/office/drawing/2014/main" id="{C8FFCFF3-0EC5-4059-881A-273ACA737D45}"/>
                </a:ext>
              </a:extLst>
            </p:cNvPr>
            <p:cNvSpPr/>
            <p:nvPr/>
          </p:nvSpPr>
          <p:spPr>
            <a:xfrm>
              <a:off x="9845978" y="3958468"/>
              <a:ext cx="2239801" cy="261610"/>
            </a:xfrm>
            <a:prstGeom prst="rect">
              <a:avLst/>
            </a:prstGeom>
          </p:spPr>
          <p:txBody>
            <a:bodyPr wrap="square">
              <a:spAutoFit/>
            </a:bodyPr>
            <a:lstStyle/>
            <a:p>
              <a:pPr>
                <a:defRPr/>
              </a:pPr>
              <a:r>
                <a:rPr lang="fr-FR" sz="1100" dirty="0" err="1">
                  <a:solidFill>
                    <a:prstClr val="black"/>
                  </a:solidFill>
                  <a:latin typeface="Roboto Light" panose="02000000000000000000" pitchFamily="2" charset="0"/>
                  <a:ea typeface="Roboto Light" panose="02000000000000000000" pitchFamily="2" charset="0"/>
                </a:rPr>
                <a:t>Without</a:t>
              </a:r>
              <a:r>
                <a:rPr lang="fr-FR" sz="1100" dirty="0">
                  <a:solidFill>
                    <a:prstClr val="black"/>
                  </a:solidFill>
                  <a:latin typeface="Roboto Light" panose="02000000000000000000" pitchFamily="2" charset="0"/>
                  <a:ea typeface="Roboto Light" panose="02000000000000000000" pitchFamily="2" charset="0"/>
                </a:rPr>
                <a:t> </a:t>
              </a:r>
              <a:r>
                <a:rPr lang="fr-FR" sz="1100" dirty="0" err="1">
                  <a:solidFill>
                    <a:prstClr val="black"/>
                  </a:solidFill>
                  <a:latin typeface="Roboto Light" panose="02000000000000000000" pitchFamily="2" charset="0"/>
                  <a:ea typeface="Roboto Light" panose="02000000000000000000" pitchFamily="2" charset="0"/>
                </a:rPr>
                <a:t>Alcohol</a:t>
              </a:r>
              <a:endParaRPr lang="fr-FR" sz="1100" dirty="0">
                <a:solidFill>
                  <a:prstClr val="black"/>
                </a:solidFill>
                <a:latin typeface="Roboto Light" panose="02000000000000000000" pitchFamily="2" charset="0"/>
                <a:ea typeface="Roboto Light" panose="02000000000000000000" pitchFamily="2" charset="0"/>
              </a:endParaRPr>
            </a:p>
          </p:txBody>
        </p:sp>
      </p:grpSp>
    </p:spTree>
    <p:extLst>
      <p:ext uri="{BB962C8B-B14F-4D97-AF65-F5344CB8AC3E}">
        <p14:creationId xmlns:p14="http://schemas.microsoft.com/office/powerpoint/2010/main" val="257790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wipe(down)">
                                      <p:cBhvr>
                                        <p:cTn id="7" dur="500"/>
                                        <p:tgtEl>
                                          <p:spTgt spid="6150"/>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par>
                                <p:cTn id="35" presetID="22" presetClass="entr" presetSubtype="4"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4" descr="ingredient-sucre-de-cannes-bio-et-sucre-blanc">
            <a:extLst>
              <a:ext uri="{FF2B5EF4-FFF2-40B4-BE49-F238E27FC236}">
                <a16:creationId xmlns:a16="http://schemas.microsoft.com/office/drawing/2014/main" id="{EC1EDA79-E82C-4ED7-907A-45E9A984B3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436399">
            <a:off x="5849724" y="3559112"/>
            <a:ext cx="3625609" cy="1843793"/>
          </a:xfrm>
          <a:prstGeom prst="rect">
            <a:avLst/>
          </a:prstGeom>
          <a:noFill/>
          <a:extLst>
            <a:ext uri="{909E8E84-426E-40DD-AFC4-6F175D3DCCD1}">
              <a14:hiddenFill xmlns:a14="http://schemas.microsoft.com/office/drawing/2010/main">
                <a:solidFill>
                  <a:srgbClr val="FFFFFF"/>
                </a:solidFill>
              </a14:hiddenFill>
            </a:ext>
          </a:extLst>
        </p:spPr>
      </p:pic>
      <p:sp>
        <p:nvSpPr>
          <p:cNvPr id="22" name="Arc 21"/>
          <p:cNvSpPr/>
          <p:nvPr/>
        </p:nvSpPr>
        <p:spPr>
          <a:xfrm rot="9523306">
            <a:off x="878891" y="1900995"/>
            <a:ext cx="3629959" cy="5105671"/>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3"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GOMMAGE AUX SUCRES</a:t>
            </a:r>
          </a:p>
        </p:txBody>
      </p:sp>
      <p:sp>
        <p:nvSpPr>
          <p:cNvPr id="14" name="Rectangle 13"/>
          <p:cNvSpPr/>
          <p:nvPr/>
        </p:nvSpPr>
        <p:spPr>
          <a:xfrm>
            <a:off x="0" y="1324390"/>
            <a:ext cx="12192000" cy="396420"/>
          </a:xfrm>
          <a:prstGeom prst="rect">
            <a:avLst/>
          </a:prstGeom>
        </p:spPr>
        <p:txBody>
          <a:bodyPr vert="horz" wrap="square" lIns="0" tIns="12665" rIns="0" bIns="0" rtlCol="0">
            <a:spAutoFit/>
          </a:bodyPr>
          <a:lstStyle/>
          <a:p>
            <a:pPr marL="248855" marR="5066" indent="-236825" algn="ctr">
              <a:spcBef>
                <a:spcPts val="100"/>
              </a:spcBef>
            </a:pPr>
            <a:r>
              <a:rPr lang="en-US" sz="2493" dirty="0">
                <a:solidFill>
                  <a:srgbClr val="333638"/>
                </a:solidFill>
                <a:latin typeface="Roboto" panose="02000000000000000000" pitchFamily="2" charset="0"/>
                <a:ea typeface="Roboto" panose="02000000000000000000" pitchFamily="2" charset="0"/>
              </a:rPr>
              <a:t>Nourishing body scrub</a:t>
            </a:r>
          </a:p>
        </p:txBody>
      </p:sp>
      <p:sp>
        <p:nvSpPr>
          <p:cNvPr id="7" name="ZoneTexte 6"/>
          <p:cNvSpPr txBox="1"/>
          <p:nvPr/>
        </p:nvSpPr>
        <p:spPr>
          <a:xfrm>
            <a:off x="1238408" y="2502052"/>
            <a:ext cx="6138480" cy="923330"/>
          </a:xfrm>
          <a:prstGeom prst="rect">
            <a:avLst/>
          </a:prstGeom>
          <a:solidFill>
            <a:schemeClr val="bg1"/>
          </a:solidFill>
        </p:spPr>
        <p:txBody>
          <a:bodyPr wrap="square" rtlCol="0">
            <a:spAutoFit/>
          </a:bodyPr>
          <a:lstStyle/>
          <a:p>
            <a:r>
              <a:rPr lang="fr-FR" dirty="0" err="1">
                <a:latin typeface="Roboto" panose="02000000000000000000" pitchFamily="2" charset="0"/>
                <a:ea typeface="Roboto" panose="02000000000000000000" pitchFamily="2" charset="0"/>
              </a:rPr>
              <a:t>Exfoliates</a:t>
            </a:r>
            <a:r>
              <a:rPr lang="fr-FR" dirty="0">
                <a:latin typeface="Roboto" panose="02000000000000000000" pitchFamily="2" charset="0"/>
                <a:ea typeface="Roboto" panose="02000000000000000000" pitchFamily="2" charset="0"/>
              </a:rPr>
              <a:t> and </a:t>
            </a:r>
            <a:r>
              <a:rPr lang="fr-FR" dirty="0" err="1">
                <a:latin typeface="Roboto" panose="02000000000000000000" pitchFamily="2" charset="0"/>
                <a:ea typeface="Roboto" panose="02000000000000000000" pitchFamily="2" charset="0"/>
              </a:rPr>
              <a:t>nourishes</a:t>
            </a:r>
            <a:r>
              <a:rPr lang="fr-FR" dirty="0">
                <a:latin typeface="Roboto" panose="02000000000000000000" pitchFamily="2" charset="0"/>
                <a:ea typeface="Roboto" panose="02000000000000000000" pitchFamily="2" charset="0"/>
              </a:rPr>
              <a:t> the skin</a:t>
            </a:r>
          </a:p>
          <a:p>
            <a:r>
              <a:rPr lang="fr-FR" dirty="0" err="1">
                <a:latin typeface="Roboto" panose="02000000000000000000" pitchFamily="2" charset="0"/>
                <a:ea typeface="Roboto" panose="02000000000000000000" pitchFamily="2" charset="0"/>
              </a:rPr>
              <a:t>Eliminates</a:t>
            </a:r>
            <a:r>
              <a:rPr lang="fr-FR" dirty="0">
                <a:latin typeface="Roboto" panose="02000000000000000000" pitchFamily="2" charset="0"/>
                <a:ea typeface="Roboto" panose="02000000000000000000" pitchFamily="2" charset="0"/>
              </a:rPr>
              <a:t> </a:t>
            </a:r>
            <a:r>
              <a:rPr lang="fr-FR" dirty="0" err="1">
                <a:latin typeface="Roboto" panose="02000000000000000000" pitchFamily="2" charset="0"/>
                <a:ea typeface="Roboto" panose="02000000000000000000" pitchFamily="2" charset="0"/>
              </a:rPr>
              <a:t>dead</a:t>
            </a:r>
            <a:r>
              <a:rPr lang="fr-FR" dirty="0">
                <a:latin typeface="Roboto" panose="02000000000000000000" pitchFamily="2" charset="0"/>
                <a:ea typeface="Roboto" panose="02000000000000000000" pitchFamily="2" charset="0"/>
              </a:rPr>
              <a:t> </a:t>
            </a:r>
            <a:r>
              <a:rPr lang="fr-FR" dirty="0" err="1">
                <a:latin typeface="Roboto" panose="02000000000000000000" pitchFamily="2" charset="0"/>
                <a:ea typeface="Roboto" panose="02000000000000000000" pitchFamily="2" charset="0"/>
              </a:rPr>
              <a:t>cells</a:t>
            </a:r>
            <a:r>
              <a:rPr lang="fr-FR" dirty="0">
                <a:latin typeface="Roboto" panose="02000000000000000000" pitchFamily="2" charset="0"/>
                <a:ea typeface="Roboto" panose="02000000000000000000" pitchFamily="2" charset="0"/>
              </a:rPr>
              <a:t> and </a:t>
            </a:r>
            <a:r>
              <a:rPr lang="fr-FR" dirty="0" err="1">
                <a:latin typeface="Roboto" panose="02000000000000000000" pitchFamily="2" charset="0"/>
                <a:ea typeface="Roboto" panose="02000000000000000000" pitchFamily="2" charset="0"/>
              </a:rPr>
              <a:t>roughness</a:t>
            </a:r>
            <a:endParaRPr lang="fr-FR" dirty="0">
              <a:latin typeface="Roboto" panose="02000000000000000000" pitchFamily="2" charset="0"/>
              <a:ea typeface="Roboto" panose="02000000000000000000" pitchFamily="2" charset="0"/>
            </a:endParaRPr>
          </a:p>
          <a:p>
            <a:r>
              <a:rPr lang="en-US" dirty="0">
                <a:latin typeface="Roboto" panose="02000000000000000000" pitchFamily="2" charset="0"/>
                <a:ea typeface="Roboto" panose="02000000000000000000" pitchFamily="2" charset="0"/>
              </a:rPr>
              <a:t>The skin becomes smooth and soft</a:t>
            </a:r>
            <a:endParaRPr lang="fr-FR" dirty="0">
              <a:latin typeface="Roboto" panose="02000000000000000000" pitchFamily="2" charset="0"/>
              <a:ea typeface="Roboto" panose="02000000000000000000" pitchFamily="2" charset="0"/>
            </a:endParaRPr>
          </a:p>
        </p:txBody>
      </p:sp>
      <p:sp>
        <p:nvSpPr>
          <p:cNvPr id="21" name="Rectangle 20"/>
          <p:cNvSpPr/>
          <p:nvPr/>
        </p:nvSpPr>
        <p:spPr>
          <a:xfrm>
            <a:off x="1978575" y="4451100"/>
            <a:ext cx="4485118" cy="646331"/>
          </a:xfrm>
          <a:prstGeom prst="rect">
            <a:avLst/>
          </a:prstGeom>
          <a:solidFill>
            <a:schemeClr val="bg1"/>
          </a:solidFill>
        </p:spPr>
        <p:txBody>
          <a:bodyPr wrap="square">
            <a:spAutoFit/>
          </a:bodyPr>
          <a:lstStyle/>
          <a:p>
            <a:pPr lvl="0">
              <a:tabLst>
                <a:tab pos="85725" algn="l"/>
              </a:tabLst>
            </a:pPr>
            <a:r>
              <a:rPr lang="en-US" dirty="0">
                <a:latin typeface="Roboto" panose="02000000000000000000" pitchFamily="2" charset="0"/>
                <a:ea typeface="Roboto" panose="02000000000000000000" pitchFamily="2" charset="0"/>
              </a:rPr>
              <a:t>Soft skin: 95%*</a:t>
            </a:r>
          </a:p>
          <a:p>
            <a:pPr lvl="0">
              <a:tabLst>
                <a:tab pos="85725" algn="l"/>
              </a:tabLst>
            </a:pPr>
            <a:r>
              <a:rPr lang="en-US" dirty="0">
                <a:latin typeface="Roboto" panose="02000000000000000000" pitchFamily="2" charset="0"/>
                <a:ea typeface="Roboto" panose="02000000000000000000" pitchFamily="2" charset="0"/>
              </a:rPr>
              <a:t>More beautiful skin: 95%*</a:t>
            </a:r>
          </a:p>
        </p:txBody>
      </p:sp>
      <p:sp>
        <p:nvSpPr>
          <p:cNvPr id="25" name="ZoneTexte 24"/>
          <p:cNvSpPr txBox="1"/>
          <p:nvPr/>
        </p:nvSpPr>
        <p:spPr>
          <a:xfrm>
            <a:off x="9075094" y="5754503"/>
            <a:ext cx="3492843" cy="307777"/>
          </a:xfrm>
          <a:prstGeom prst="rect">
            <a:avLst/>
          </a:prstGeom>
          <a:noFill/>
        </p:spPr>
        <p:txBody>
          <a:bodyPr wrap="square" rtlCol="0">
            <a:spAutoFit/>
          </a:bodyPr>
          <a:lstStyle>
            <a:defPPr>
              <a:defRPr lang="fr-FR"/>
            </a:defPPr>
            <a:lvl1pPr algn="ctr">
              <a:defRPr sz="1400">
                <a:latin typeface="Roboto" panose="02000000000000000000" pitchFamily="2" charset="0"/>
                <a:ea typeface="Roboto" panose="02000000000000000000" pitchFamily="2" charset="0"/>
              </a:defRPr>
            </a:lvl1pPr>
          </a:lstStyle>
          <a:p>
            <a:r>
              <a:rPr lang="en-US" dirty="0"/>
              <a:t>Once or twice a week</a:t>
            </a:r>
          </a:p>
        </p:txBody>
      </p:sp>
      <p:sp>
        <p:nvSpPr>
          <p:cNvPr id="18" name="ZoneTexte 17"/>
          <p:cNvSpPr txBox="1"/>
          <p:nvPr/>
        </p:nvSpPr>
        <p:spPr>
          <a:xfrm>
            <a:off x="3869117" y="5656174"/>
            <a:ext cx="5893532" cy="646331"/>
          </a:xfrm>
          <a:prstGeom prst="rect">
            <a:avLst/>
          </a:prstGeom>
          <a:solidFill>
            <a:schemeClr val="bg1"/>
          </a:solidFill>
          <a:effectLst>
            <a:softEdge rad="63500"/>
          </a:effectLst>
        </p:spPr>
        <p:txBody>
          <a:bodyPr wrap="square" rtlCol="0">
            <a:spAutoFit/>
          </a:bodyPr>
          <a:lstStyle/>
          <a:p>
            <a:r>
              <a:rPr lang="en-US" dirty="0">
                <a:latin typeface="Roboto" panose="02000000000000000000" pitchFamily="2" charset="0"/>
                <a:ea typeface="Roboto" panose="02000000000000000000" pitchFamily="2" charset="0"/>
              </a:rPr>
              <a:t>Double exfoliating and nourishing action</a:t>
            </a:r>
          </a:p>
          <a:p>
            <a:r>
              <a:rPr lang="en-US" dirty="0">
                <a:latin typeface="Roboto" panose="02000000000000000000" pitchFamily="2" charset="0"/>
                <a:ea typeface="Roboto" panose="02000000000000000000" pitchFamily="2" charset="0"/>
              </a:rPr>
              <a:t>Texture to transform </a:t>
            </a:r>
          </a:p>
        </p:txBody>
      </p:sp>
      <p:sp>
        <p:nvSpPr>
          <p:cNvPr id="19" name="ZoneTexte 18"/>
          <p:cNvSpPr txBox="1"/>
          <p:nvPr/>
        </p:nvSpPr>
        <p:spPr>
          <a:xfrm>
            <a:off x="76202" y="6442854"/>
            <a:ext cx="7300686" cy="200055"/>
          </a:xfrm>
          <a:prstGeom prst="rect">
            <a:avLst/>
          </a:prstGeom>
          <a:noFill/>
        </p:spPr>
        <p:txBody>
          <a:bodyPr wrap="square" rtlCol="0">
            <a:spAutoFit/>
          </a:bodyPr>
          <a:lstStyle/>
          <a:p>
            <a:pPr lvl="0"/>
            <a:r>
              <a:rPr lang="en-US" sz="700" dirty="0">
                <a:latin typeface="Roboto Light" panose="02000000000000000000" pitchFamily="2" charset="0"/>
                <a:ea typeface="Roboto Light" panose="02000000000000000000" pitchFamily="2" charset="0"/>
              </a:rPr>
              <a:t>*use test under dermatological control - self-evaluation on 19 women aged 20 to 67 years - 2 to 3 times/week for 27 days</a:t>
            </a:r>
            <a:endParaRPr lang="fr-FR" sz="700" dirty="0">
              <a:latin typeface="Roboto Light" panose="02000000000000000000" pitchFamily="2" charset="0"/>
              <a:ea typeface="Roboto Light" panose="02000000000000000000" pitchFamily="2" charset="0"/>
            </a:endParaRPr>
          </a:p>
        </p:txBody>
      </p:sp>
      <p:pic>
        <p:nvPicPr>
          <p:cNvPr id="23" name="Imag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2" y="2429392"/>
            <a:ext cx="1119598" cy="1418896"/>
          </a:xfrm>
          <a:prstGeom prst="rect">
            <a:avLst/>
          </a:prstGeom>
        </p:spPr>
      </p:pic>
      <p:pic>
        <p:nvPicPr>
          <p:cNvPr id="26" name="Imag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739" y="4173536"/>
            <a:ext cx="1198836" cy="1519318"/>
          </a:xfrm>
          <a:prstGeom prst="rect">
            <a:avLst/>
          </a:prstGeom>
        </p:spPr>
      </p:pic>
      <p:pic>
        <p:nvPicPr>
          <p:cNvPr id="27" name="Imag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40069" y="5083955"/>
            <a:ext cx="1125264" cy="1426077"/>
          </a:xfrm>
          <a:prstGeom prst="rect">
            <a:avLst/>
          </a:prstGeom>
        </p:spPr>
      </p:pic>
      <p:sp>
        <p:nvSpPr>
          <p:cNvPr id="24" name="ZoneTexte 23"/>
          <p:cNvSpPr txBox="1"/>
          <p:nvPr/>
        </p:nvSpPr>
        <p:spPr>
          <a:xfrm>
            <a:off x="11822668" y="4743607"/>
            <a:ext cx="369332" cy="680695"/>
          </a:xfrm>
          <a:prstGeom prst="rect">
            <a:avLst/>
          </a:prstGeom>
          <a:noFill/>
          <a:effectLst>
            <a:softEdge rad="63500"/>
          </a:effectLst>
        </p:spPr>
        <p:txBody>
          <a:bodyPr vert="vert270" wrap="square" rtlCol="0">
            <a:spAutoFit/>
          </a:bodyPr>
          <a:lstStyle>
            <a:defPPr>
              <a:defRPr lang="fr-FR"/>
            </a:defPPr>
            <a:lvl1pPr>
              <a:defRPr sz="1200">
                <a:latin typeface="Roboto" panose="02000000000000000000" pitchFamily="2" charset="0"/>
                <a:ea typeface="Roboto" panose="02000000000000000000" pitchFamily="2" charset="0"/>
              </a:defRPr>
            </a:lvl1pPr>
          </a:lstStyle>
          <a:p>
            <a:r>
              <a:rPr lang="fr-FR" dirty="0"/>
              <a:t>200 ml </a:t>
            </a:r>
          </a:p>
        </p:txBody>
      </p:sp>
      <p:pic>
        <p:nvPicPr>
          <p:cNvPr id="20" name="Picture 6">
            <a:extLst>
              <a:ext uri="{FF2B5EF4-FFF2-40B4-BE49-F238E27FC236}">
                <a16:creationId xmlns:a16="http://schemas.microsoft.com/office/drawing/2014/main" id="{4FF50CD6-BA28-4D4B-9401-81A0348C5D3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860" t="45332" r="16717" b="11572"/>
          <a:stretch/>
        </p:blipFill>
        <p:spPr bwMode="auto">
          <a:xfrm>
            <a:off x="8038382" y="2224760"/>
            <a:ext cx="3841999" cy="3683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94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P spid="18" grpId="0" animBg="1"/>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2">
            <a:extLst>
              <a:ext uri="{FF2B5EF4-FFF2-40B4-BE49-F238E27FC236}">
                <a16:creationId xmlns:a16="http://schemas.microsoft.com/office/drawing/2014/main" id="{9B41E6B7-3D45-4498-B707-88AEC68293BD}"/>
              </a:ext>
            </a:extLst>
          </p:cNvPr>
          <p:cNvSpPr txBox="1">
            <a:spLocks/>
          </p:cNvSpPr>
          <p:nvPr/>
        </p:nvSpPr>
        <p:spPr>
          <a:xfrm>
            <a:off x="1890584" y="388679"/>
            <a:ext cx="8019535" cy="1018948"/>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GOMMAGE AUX SUCRES</a:t>
            </a:r>
          </a:p>
        </p:txBody>
      </p:sp>
      <p:pic>
        <p:nvPicPr>
          <p:cNvPr id="5" name="Picture 2" descr="ingredient-huile-essentielle-de-mandarine">
            <a:extLst>
              <a:ext uri="{FF2B5EF4-FFF2-40B4-BE49-F238E27FC236}">
                <a16:creationId xmlns:a16="http://schemas.microsoft.com/office/drawing/2014/main" id="{1680D8B7-4220-4713-95F4-44F64B5717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961" y="1771946"/>
            <a:ext cx="1408643" cy="12581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ngredient-huile-essentielle-orange-douce">
            <a:extLst>
              <a:ext uri="{FF2B5EF4-FFF2-40B4-BE49-F238E27FC236}">
                <a16:creationId xmlns:a16="http://schemas.microsoft.com/office/drawing/2014/main" id="{5FAEF2F5-61BE-4682-9F9D-1C6582E2B1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3020" y="1173086"/>
            <a:ext cx="1408643" cy="987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4E26405-34D5-4818-8D2D-9FE80E737AAC}"/>
              </a:ext>
            </a:extLst>
          </p:cNvPr>
          <p:cNvSpPr/>
          <p:nvPr/>
        </p:nvSpPr>
        <p:spPr>
          <a:xfrm>
            <a:off x="3431992" y="2288146"/>
            <a:ext cx="3328152" cy="430887"/>
          </a:xfrm>
          <a:prstGeom prst="rect">
            <a:avLst/>
          </a:prstGeom>
        </p:spPr>
        <p:txBody>
          <a:bodyPr wrap="square">
            <a:spAutoFit/>
          </a:bodyPr>
          <a:lstStyle/>
          <a:p>
            <a:pPr algn="ctr">
              <a:defRPr/>
            </a:pPr>
            <a:r>
              <a:rPr lang="fr-FR" sz="1100" dirty="0">
                <a:solidFill>
                  <a:prstClr val="black"/>
                </a:solidFill>
                <a:latin typeface="Roboto Light" panose="02000000000000000000" pitchFamily="2" charset="0"/>
                <a:ea typeface="Roboto Light" panose="02000000000000000000" pitchFamily="2" charset="0"/>
              </a:rPr>
              <a:t>Sweet orange essential </a:t>
            </a:r>
            <a:r>
              <a:rPr lang="fr-FR" sz="1100" dirty="0" err="1">
                <a:solidFill>
                  <a:prstClr val="black"/>
                </a:solidFill>
                <a:latin typeface="Roboto Light" panose="02000000000000000000" pitchFamily="2" charset="0"/>
                <a:ea typeface="Roboto Light" panose="02000000000000000000" pitchFamily="2" charset="0"/>
              </a:rPr>
              <a:t>oil</a:t>
            </a:r>
            <a:endParaRPr lang="fr-FR" sz="1100" dirty="0">
              <a:solidFill>
                <a:prstClr val="black"/>
              </a:solidFill>
              <a:latin typeface="Roboto Light" panose="02000000000000000000" pitchFamily="2" charset="0"/>
              <a:ea typeface="Roboto Light" panose="02000000000000000000" pitchFamily="2" charset="0"/>
            </a:endParaRPr>
          </a:p>
          <a:p>
            <a:pPr algn="ctr">
              <a:defRPr/>
            </a:pPr>
            <a:r>
              <a:rPr lang="fr-FR" sz="1100" b="1" dirty="0" err="1">
                <a:solidFill>
                  <a:prstClr val="black"/>
                </a:solidFill>
                <a:latin typeface="Roboto Light" panose="02000000000000000000" pitchFamily="2" charset="0"/>
                <a:ea typeface="Roboto Light" panose="02000000000000000000" pitchFamily="2" charset="0"/>
              </a:rPr>
              <a:t>Rebalancing</a:t>
            </a:r>
            <a:endParaRPr lang="fr-FR" sz="1100" b="1" dirty="0">
              <a:solidFill>
                <a:prstClr val="black"/>
              </a:solidFill>
              <a:latin typeface="Roboto Light" panose="02000000000000000000" pitchFamily="2" charset="0"/>
              <a:ea typeface="Roboto Light" panose="02000000000000000000" pitchFamily="2" charset="0"/>
            </a:endParaRPr>
          </a:p>
        </p:txBody>
      </p:sp>
      <p:sp>
        <p:nvSpPr>
          <p:cNvPr id="8" name="Rectangle 7">
            <a:extLst>
              <a:ext uri="{FF2B5EF4-FFF2-40B4-BE49-F238E27FC236}">
                <a16:creationId xmlns:a16="http://schemas.microsoft.com/office/drawing/2014/main" id="{8714787D-A90B-432C-8072-9AD5BD2D2E39}"/>
              </a:ext>
            </a:extLst>
          </p:cNvPr>
          <p:cNvSpPr/>
          <p:nvPr/>
        </p:nvSpPr>
        <p:spPr>
          <a:xfrm>
            <a:off x="-508794" y="3038059"/>
            <a:ext cx="3328152" cy="430887"/>
          </a:xfrm>
          <a:prstGeom prst="rect">
            <a:avLst/>
          </a:prstGeom>
        </p:spPr>
        <p:txBody>
          <a:bodyPr wrap="square">
            <a:spAutoFit/>
          </a:bodyPr>
          <a:lstStyle/>
          <a:p>
            <a:pPr algn="ctr">
              <a:defRPr/>
            </a:pPr>
            <a:r>
              <a:rPr lang="fr-FR" sz="1100" dirty="0">
                <a:solidFill>
                  <a:prstClr val="black"/>
                </a:solidFill>
                <a:latin typeface="Roboto Light" panose="02000000000000000000" pitchFamily="2" charset="0"/>
                <a:ea typeface="Roboto Light" panose="02000000000000000000" pitchFamily="2" charset="0"/>
              </a:rPr>
              <a:t>Mandarin essential </a:t>
            </a:r>
            <a:r>
              <a:rPr lang="fr-FR" sz="1100" dirty="0" err="1">
                <a:solidFill>
                  <a:prstClr val="black"/>
                </a:solidFill>
                <a:latin typeface="Roboto Light" panose="02000000000000000000" pitchFamily="2" charset="0"/>
                <a:ea typeface="Roboto Light" panose="02000000000000000000" pitchFamily="2" charset="0"/>
              </a:rPr>
              <a:t>oil</a:t>
            </a:r>
            <a:endParaRPr lang="fr-FR" sz="1100" dirty="0">
              <a:solidFill>
                <a:prstClr val="black"/>
              </a:solidFill>
              <a:latin typeface="Roboto Light" panose="02000000000000000000" pitchFamily="2" charset="0"/>
              <a:ea typeface="Roboto Light" panose="02000000000000000000" pitchFamily="2" charset="0"/>
            </a:endParaRPr>
          </a:p>
          <a:p>
            <a:pPr algn="ctr">
              <a:defRPr/>
            </a:pPr>
            <a:r>
              <a:rPr lang="fr-FR" sz="1100" b="1" dirty="0">
                <a:solidFill>
                  <a:prstClr val="black"/>
                </a:solidFill>
                <a:latin typeface="Roboto Light" panose="02000000000000000000" pitchFamily="2" charset="0"/>
                <a:ea typeface="Roboto Light" panose="02000000000000000000" pitchFamily="2" charset="0"/>
              </a:rPr>
              <a:t>Stress </a:t>
            </a:r>
            <a:r>
              <a:rPr lang="fr-FR" sz="1100" b="1" dirty="0" err="1">
                <a:solidFill>
                  <a:prstClr val="black"/>
                </a:solidFill>
                <a:latin typeface="Roboto Light" panose="02000000000000000000" pitchFamily="2" charset="0"/>
                <a:ea typeface="Roboto Light" panose="02000000000000000000" pitchFamily="2" charset="0"/>
              </a:rPr>
              <a:t>relieving</a:t>
            </a:r>
            <a:endParaRPr lang="fr-FR" sz="1100" b="1" dirty="0">
              <a:solidFill>
                <a:prstClr val="black"/>
              </a:solidFill>
              <a:latin typeface="Roboto Light" panose="02000000000000000000" pitchFamily="2" charset="0"/>
              <a:ea typeface="Roboto Light" panose="02000000000000000000" pitchFamily="2" charset="0"/>
            </a:endParaRPr>
          </a:p>
        </p:txBody>
      </p:sp>
      <p:sp>
        <p:nvSpPr>
          <p:cNvPr id="9" name="Rectangle 8">
            <a:extLst>
              <a:ext uri="{FF2B5EF4-FFF2-40B4-BE49-F238E27FC236}">
                <a16:creationId xmlns:a16="http://schemas.microsoft.com/office/drawing/2014/main" id="{DD67341F-D47F-4082-BA7C-3C64161AB7BC}"/>
              </a:ext>
            </a:extLst>
          </p:cNvPr>
          <p:cNvSpPr/>
          <p:nvPr/>
        </p:nvSpPr>
        <p:spPr>
          <a:xfrm>
            <a:off x="41570" y="5987677"/>
            <a:ext cx="2678880" cy="938719"/>
          </a:xfrm>
          <a:prstGeom prst="rect">
            <a:avLst/>
          </a:prstGeom>
        </p:spPr>
        <p:txBody>
          <a:bodyPr wrap="square">
            <a:spAutoFit/>
          </a:bodyPr>
          <a:lstStyle/>
          <a:p>
            <a:pPr algn="ctr">
              <a:defRPr/>
            </a:pPr>
            <a:r>
              <a:rPr lang="fr-FR" sz="1100" dirty="0">
                <a:solidFill>
                  <a:prstClr val="black"/>
                </a:solidFill>
                <a:latin typeface="Roboto Light" panose="02000000000000000000" pitchFamily="2" charset="0"/>
                <a:ea typeface="Roboto Light" panose="02000000000000000000" pitchFamily="2" charset="0"/>
              </a:rPr>
              <a:t>Quintessence YON-KA</a:t>
            </a:r>
          </a:p>
          <a:p>
            <a:pPr algn="ctr">
              <a:defRPr/>
            </a:pPr>
            <a:r>
              <a:rPr lang="fr-FR" sz="1100" b="1" dirty="0" err="1">
                <a:solidFill>
                  <a:prstClr val="black"/>
                </a:solidFill>
                <a:latin typeface="Roboto Light" panose="02000000000000000000" pitchFamily="2" charset="0"/>
                <a:ea typeface="Roboto Light" panose="02000000000000000000" pitchFamily="2" charset="0"/>
              </a:rPr>
              <a:t>Revitalising</a:t>
            </a:r>
            <a:endParaRPr lang="fr-FR" sz="1100" b="1" dirty="0">
              <a:solidFill>
                <a:prstClr val="black"/>
              </a:solidFill>
              <a:latin typeface="Roboto Light" panose="02000000000000000000" pitchFamily="2" charset="0"/>
              <a:ea typeface="Roboto Light" panose="02000000000000000000" pitchFamily="2" charset="0"/>
            </a:endParaRPr>
          </a:p>
          <a:p>
            <a:pPr algn="ctr">
              <a:defRPr/>
            </a:pPr>
            <a:r>
              <a:rPr lang="fr-FR" sz="1100" b="1" dirty="0" err="1">
                <a:solidFill>
                  <a:prstClr val="black"/>
                </a:solidFill>
                <a:latin typeface="Roboto Light" panose="02000000000000000000" pitchFamily="2" charset="0"/>
                <a:ea typeface="Roboto Light" panose="02000000000000000000" pitchFamily="2" charset="0"/>
              </a:rPr>
              <a:t>Renewing</a:t>
            </a:r>
            <a:endParaRPr lang="fr-FR" sz="1100" b="1" dirty="0">
              <a:solidFill>
                <a:prstClr val="black"/>
              </a:solidFill>
              <a:latin typeface="Roboto Light" panose="02000000000000000000" pitchFamily="2" charset="0"/>
              <a:ea typeface="Roboto Light" panose="02000000000000000000" pitchFamily="2" charset="0"/>
            </a:endParaRPr>
          </a:p>
          <a:p>
            <a:pPr algn="ctr">
              <a:defRPr/>
            </a:pPr>
            <a:r>
              <a:rPr lang="fr-FR" sz="1100" b="1" dirty="0">
                <a:solidFill>
                  <a:prstClr val="black"/>
                </a:solidFill>
                <a:latin typeface="Roboto Light" panose="02000000000000000000" pitchFamily="2" charset="0"/>
                <a:ea typeface="Roboto Light" panose="02000000000000000000" pitchFamily="2" charset="0"/>
              </a:rPr>
              <a:t>Balancing,,,</a:t>
            </a:r>
          </a:p>
          <a:p>
            <a:pPr lvl="0">
              <a:defRPr/>
            </a:pPr>
            <a:endParaRPr lang="fr-FR" sz="1100" dirty="0">
              <a:solidFill>
                <a:prstClr val="black"/>
              </a:solidFill>
              <a:latin typeface="Roboto Light" panose="02000000000000000000" pitchFamily="2" charset="0"/>
              <a:ea typeface="Roboto Light" panose="02000000000000000000" pitchFamily="2" charset="0"/>
            </a:endParaRPr>
          </a:p>
        </p:txBody>
      </p:sp>
      <p:pic>
        <p:nvPicPr>
          <p:cNvPr id="10" name="Picture 6" descr="ingredient-quintessence-yon-ka">
            <a:extLst>
              <a:ext uri="{FF2B5EF4-FFF2-40B4-BE49-F238E27FC236}">
                <a16:creationId xmlns:a16="http://schemas.microsoft.com/office/drawing/2014/main" id="{DA83C171-8BB5-4B12-A475-99668DE4A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273" y="4729630"/>
            <a:ext cx="1225267" cy="129857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ingredient-huile-de-tournesol-bio">
            <a:extLst>
              <a:ext uri="{FF2B5EF4-FFF2-40B4-BE49-F238E27FC236}">
                <a16:creationId xmlns:a16="http://schemas.microsoft.com/office/drawing/2014/main" id="{571BBFD3-6F05-40E2-8FB8-C03BD239D5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4028" y="4936515"/>
            <a:ext cx="1762600" cy="116753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ngredient-sucre-de-cannes-bio-et-sucre-blanc">
            <a:extLst>
              <a:ext uri="{FF2B5EF4-FFF2-40B4-BE49-F238E27FC236}">
                <a16:creationId xmlns:a16="http://schemas.microsoft.com/office/drawing/2014/main" id="{00ADC41D-E198-4CBB-B3D5-FAC794BC44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6628" y="3379591"/>
            <a:ext cx="1762600" cy="89636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3213D4E8-F619-4938-B590-127CBC9FBBF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5860" t="45332" r="16717" b="11572"/>
          <a:stretch/>
        </p:blipFill>
        <p:spPr bwMode="auto">
          <a:xfrm>
            <a:off x="1938540" y="2620838"/>
            <a:ext cx="2852821" cy="273522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6AB7397F-98B3-459E-B147-58D238DCE93C}"/>
              </a:ext>
            </a:extLst>
          </p:cNvPr>
          <p:cNvSpPr/>
          <p:nvPr/>
        </p:nvSpPr>
        <p:spPr>
          <a:xfrm>
            <a:off x="5233852" y="4390792"/>
            <a:ext cx="3328152" cy="430887"/>
          </a:xfrm>
          <a:prstGeom prst="rect">
            <a:avLst/>
          </a:prstGeom>
        </p:spPr>
        <p:txBody>
          <a:bodyPr wrap="square">
            <a:spAutoFit/>
          </a:bodyPr>
          <a:lstStyle/>
          <a:p>
            <a:pPr algn="ctr">
              <a:defRPr/>
            </a:pPr>
            <a:r>
              <a:rPr lang="fr-FR" sz="1100" dirty="0" err="1">
                <a:solidFill>
                  <a:prstClr val="black"/>
                </a:solidFill>
                <a:latin typeface="Roboto Light" panose="02000000000000000000" pitchFamily="2" charset="0"/>
                <a:ea typeface="Roboto Light" panose="02000000000000000000" pitchFamily="2" charset="0"/>
              </a:rPr>
              <a:t>Organic</a:t>
            </a:r>
            <a:r>
              <a:rPr lang="fr-FR" sz="1100" dirty="0">
                <a:solidFill>
                  <a:prstClr val="black"/>
                </a:solidFill>
                <a:latin typeface="Roboto Light" panose="02000000000000000000" pitchFamily="2" charset="0"/>
                <a:ea typeface="Roboto Light" panose="02000000000000000000" pitchFamily="2" charset="0"/>
              </a:rPr>
              <a:t> cane </a:t>
            </a:r>
            <a:r>
              <a:rPr lang="fr-FR" sz="1100" dirty="0" err="1">
                <a:solidFill>
                  <a:prstClr val="black"/>
                </a:solidFill>
                <a:latin typeface="Roboto Light" panose="02000000000000000000" pitchFamily="2" charset="0"/>
                <a:ea typeface="Roboto Light" panose="02000000000000000000" pitchFamily="2" charset="0"/>
              </a:rPr>
              <a:t>sugar</a:t>
            </a:r>
            <a:r>
              <a:rPr lang="fr-FR" sz="1100" dirty="0">
                <a:solidFill>
                  <a:prstClr val="black"/>
                </a:solidFill>
                <a:latin typeface="Roboto Light" panose="02000000000000000000" pitchFamily="2" charset="0"/>
                <a:ea typeface="Roboto Light" panose="02000000000000000000" pitchFamily="2" charset="0"/>
              </a:rPr>
              <a:t> and white </a:t>
            </a:r>
            <a:r>
              <a:rPr lang="fr-FR" sz="1100" dirty="0" err="1">
                <a:solidFill>
                  <a:prstClr val="black"/>
                </a:solidFill>
                <a:latin typeface="Roboto Light" panose="02000000000000000000" pitchFamily="2" charset="0"/>
                <a:ea typeface="Roboto Light" panose="02000000000000000000" pitchFamily="2" charset="0"/>
              </a:rPr>
              <a:t>sugar</a:t>
            </a:r>
            <a:endParaRPr lang="fr-FR" sz="1100" dirty="0">
              <a:solidFill>
                <a:prstClr val="black"/>
              </a:solidFill>
              <a:latin typeface="Roboto Light" panose="02000000000000000000" pitchFamily="2" charset="0"/>
              <a:ea typeface="Roboto Light" panose="02000000000000000000" pitchFamily="2" charset="0"/>
            </a:endParaRPr>
          </a:p>
          <a:p>
            <a:pPr algn="ctr">
              <a:defRPr/>
            </a:pPr>
            <a:r>
              <a:rPr lang="fr-FR" sz="1100" b="1" dirty="0" err="1">
                <a:solidFill>
                  <a:prstClr val="black"/>
                </a:solidFill>
                <a:latin typeface="Roboto Light" panose="02000000000000000000" pitchFamily="2" charset="0"/>
                <a:ea typeface="Roboto Light" panose="02000000000000000000" pitchFamily="2" charset="0"/>
              </a:rPr>
              <a:t>Exfoliating</a:t>
            </a:r>
            <a:endParaRPr lang="fr-FR" sz="1100" b="1" dirty="0">
              <a:solidFill>
                <a:prstClr val="black"/>
              </a:solidFill>
              <a:latin typeface="Roboto Light" panose="02000000000000000000" pitchFamily="2" charset="0"/>
              <a:ea typeface="Roboto Light" panose="02000000000000000000" pitchFamily="2" charset="0"/>
            </a:endParaRPr>
          </a:p>
        </p:txBody>
      </p:sp>
      <p:sp>
        <p:nvSpPr>
          <p:cNvPr id="15" name="Rectangle 14">
            <a:extLst>
              <a:ext uri="{FF2B5EF4-FFF2-40B4-BE49-F238E27FC236}">
                <a16:creationId xmlns:a16="http://schemas.microsoft.com/office/drawing/2014/main" id="{4D83CB68-8268-41E4-9645-0E802FBD4F5F}"/>
              </a:ext>
            </a:extLst>
          </p:cNvPr>
          <p:cNvSpPr/>
          <p:nvPr/>
        </p:nvSpPr>
        <p:spPr>
          <a:xfrm>
            <a:off x="3431992" y="6038434"/>
            <a:ext cx="3328152" cy="600164"/>
          </a:xfrm>
          <a:prstGeom prst="rect">
            <a:avLst/>
          </a:prstGeom>
        </p:spPr>
        <p:txBody>
          <a:bodyPr wrap="square">
            <a:spAutoFit/>
          </a:bodyPr>
          <a:lstStyle/>
          <a:p>
            <a:pPr algn="ctr">
              <a:defRPr/>
            </a:pPr>
            <a:r>
              <a:rPr lang="fr-FR" sz="1100" dirty="0" err="1">
                <a:solidFill>
                  <a:prstClr val="black"/>
                </a:solidFill>
                <a:latin typeface="Roboto Light" panose="02000000000000000000" pitchFamily="2" charset="0"/>
                <a:ea typeface="Roboto Light" panose="02000000000000000000" pitchFamily="2" charset="0"/>
              </a:rPr>
              <a:t>Organic</a:t>
            </a:r>
            <a:r>
              <a:rPr lang="fr-FR" sz="1100" dirty="0">
                <a:solidFill>
                  <a:prstClr val="black"/>
                </a:solidFill>
                <a:latin typeface="Roboto Light" panose="02000000000000000000" pitchFamily="2" charset="0"/>
                <a:ea typeface="Roboto Light" panose="02000000000000000000" pitchFamily="2" charset="0"/>
              </a:rPr>
              <a:t> </a:t>
            </a:r>
            <a:r>
              <a:rPr lang="fr-FR" sz="1100" dirty="0" err="1">
                <a:solidFill>
                  <a:prstClr val="black"/>
                </a:solidFill>
                <a:latin typeface="Roboto Light" panose="02000000000000000000" pitchFamily="2" charset="0"/>
                <a:ea typeface="Roboto Light" panose="02000000000000000000" pitchFamily="2" charset="0"/>
              </a:rPr>
              <a:t>sunflower</a:t>
            </a:r>
            <a:r>
              <a:rPr lang="fr-FR" sz="1100" dirty="0">
                <a:solidFill>
                  <a:prstClr val="black"/>
                </a:solidFill>
                <a:latin typeface="Roboto Light" panose="02000000000000000000" pitchFamily="2" charset="0"/>
                <a:ea typeface="Roboto Light" panose="02000000000000000000" pitchFamily="2" charset="0"/>
              </a:rPr>
              <a:t> </a:t>
            </a:r>
            <a:r>
              <a:rPr lang="fr-FR" sz="1100" dirty="0" err="1">
                <a:solidFill>
                  <a:prstClr val="black"/>
                </a:solidFill>
                <a:latin typeface="Roboto Light" panose="02000000000000000000" pitchFamily="2" charset="0"/>
                <a:ea typeface="Roboto Light" panose="02000000000000000000" pitchFamily="2" charset="0"/>
              </a:rPr>
              <a:t>oil</a:t>
            </a:r>
            <a:endParaRPr lang="fr-FR" sz="1100" dirty="0">
              <a:solidFill>
                <a:prstClr val="black"/>
              </a:solidFill>
              <a:latin typeface="Roboto Light" panose="02000000000000000000" pitchFamily="2" charset="0"/>
              <a:ea typeface="Roboto Light" panose="02000000000000000000" pitchFamily="2" charset="0"/>
            </a:endParaRPr>
          </a:p>
          <a:p>
            <a:pPr algn="ctr">
              <a:defRPr/>
            </a:pPr>
            <a:r>
              <a:rPr lang="fr-FR" sz="1100" b="1" dirty="0" err="1">
                <a:solidFill>
                  <a:prstClr val="black"/>
                </a:solidFill>
                <a:latin typeface="Roboto Light" panose="02000000000000000000" pitchFamily="2" charset="0"/>
                <a:ea typeface="Roboto Light" panose="02000000000000000000" pitchFamily="2" charset="0"/>
              </a:rPr>
              <a:t>Nourishing</a:t>
            </a:r>
            <a:endParaRPr lang="fr-FR" sz="1100" b="1" dirty="0">
              <a:solidFill>
                <a:prstClr val="black"/>
              </a:solidFill>
              <a:latin typeface="Roboto Light" panose="02000000000000000000" pitchFamily="2" charset="0"/>
              <a:ea typeface="Roboto Light" panose="02000000000000000000" pitchFamily="2" charset="0"/>
            </a:endParaRPr>
          </a:p>
          <a:p>
            <a:pPr algn="ctr">
              <a:defRPr/>
            </a:pPr>
            <a:r>
              <a:rPr lang="fr-FR" sz="1100" b="1" dirty="0" err="1">
                <a:solidFill>
                  <a:prstClr val="black"/>
                </a:solidFill>
                <a:latin typeface="Roboto Light" panose="02000000000000000000" pitchFamily="2" charset="0"/>
                <a:ea typeface="Roboto Light" panose="02000000000000000000" pitchFamily="2" charset="0"/>
              </a:rPr>
              <a:t>Softening</a:t>
            </a:r>
            <a:endParaRPr lang="fr-FR" sz="1100" b="1" dirty="0">
              <a:solidFill>
                <a:prstClr val="black"/>
              </a:solidFill>
              <a:latin typeface="Roboto Light" panose="02000000000000000000" pitchFamily="2" charset="0"/>
              <a:ea typeface="Roboto Light" panose="02000000000000000000" pitchFamily="2" charset="0"/>
            </a:endParaRPr>
          </a:p>
        </p:txBody>
      </p:sp>
      <p:sp>
        <p:nvSpPr>
          <p:cNvPr id="16" name="Rectangle 15">
            <a:extLst>
              <a:ext uri="{FF2B5EF4-FFF2-40B4-BE49-F238E27FC236}">
                <a16:creationId xmlns:a16="http://schemas.microsoft.com/office/drawing/2014/main" id="{0194FF96-9438-4760-8F98-ADB08C1E7206}"/>
              </a:ext>
            </a:extLst>
          </p:cNvPr>
          <p:cNvSpPr/>
          <p:nvPr/>
        </p:nvSpPr>
        <p:spPr>
          <a:xfrm rot="5400000">
            <a:off x="9218429" y="2025484"/>
            <a:ext cx="1998409" cy="2880695"/>
          </a:xfrm>
          <a:prstGeom prst="rect">
            <a:avLst/>
          </a:prstGeom>
          <a:solidFill>
            <a:srgbClr val="FFE6E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grpSp>
        <p:nvGrpSpPr>
          <p:cNvPr id="17" name="Groupe 16">
            <a:extLst>
              <a:ext uri="{FF2B5EF4-FFF2-40B4-BE49-F238E27FC236}">
                <a16:creationId xmlns:a16="http://schemas.microsoft.com/office/drawing/2014/main" id="{A9D7CE96-D65E-4F37-9B23-1CC43F63F5B1}"/>
              </a:ext>
            </a:extLst>
          </p:cNvPr>
          <p:cNvGrpSpPr/>
          <p:nvPr/>
        </p:nvGrpSpPr>
        <p:grpSpPr>
          <a:xfrm>
            <a:off x="8777290" y="2466627"/>
            <a:ext cx="3117956" cy="1980745"/>
            <a:chOff x="9006507" y="2492037"/>
            <a:chExt cx="3117956" cy="1980745"/>
          </a:xfrm>
        </p:grpSpPr>
        <p:pic>
          <p:nvPicPr>
            <p:cNvPr id="18" name="Picture 16" descr="produit-sans-alcool">
              <a:extLst>
                <a:ext uri="{FF2B5EF4-FFF2-40B4-BE49-F238E27FC236}">
                  <a16:creationId xmlns:a16="http://schemas.microsoft.com/office/drawing/2014/main" id="{95D342B0-7B95-4E29-BB58-5CBB07F5409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06507" y="3600516"/>
              <a:ext cx="800789" cy="8722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produit-sans-parfums-artificiels">
              <a:extLst>
                <a:ext uri="{FF2B5EF4-FFF2-40B4-BE49-F238E27FC236}">
                  <a16:creationId xmlns:a16="http://schemas.microsoft.com/office/drawing/2014/main" id="{A96FD4F1-4BE5-43BD-AEA0-9FC891AF652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45190" y="2492037"/>
              <a:ext cx="800789" cy="87226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C5898B56-5832-4D35-9AD0-B949C828F9F8}"/>
                </a:ext>
              </a:extLst>
            </p:cNvPr>
            <p:cNvSpPr/>
            <p:nvPr/>
          </p:nvSpPr>
          <p:spPr>
            <a:xfrm>
              <a:off x="9845978" y="2843260"/>
              <a:ext cx="2278485" cy="261610"/>
            </a:xfrm>
            <a:prstGeom prst="rect">
              <a:avLst/>
            </a:prstGeom>
          </p:spPr>
          <p:txBody>
            <a:bodyPr wrap="square">
              <a:spAutoFit/>
            </a:bodyPr>
            <a:lstStyle/>
            <a:p>
              <a:pPr>
                <a:defRPr/>
              </a:pPr>
              <a:r>
                <a:rPr lang="fr-FR" sz="1100" dirty="0" err="1">
                  <a:solidFill>
                    <a:prstClr val="black"/>
                  </a:solidFill>
                  <a:latin typeface="Roboto Light" panose="02000000000000000000" pitchFamily="2" charset="0"/>
                  <a:ea typeface="Roboto Light" panose="02000000000000000000" pitchFamily="2" charset="0"/>
                </a:rPr>
                <a:t>Without</a:t>
              </a:r>
              <a:r>
                <a:rPr lang="fr-FR" sz="1100" dirty="0">
                  <a:solidFill>
                    <a:prstClr val="black"/>
                  </a:solidFill>
                  <a:latin typeface="Roboto Light" panose="02000000000000000000" pitchFamily="2" charset="0"/>
                  <a:ea typeface="Roboto Light" panose="02000000000000000000" pitchFamily="2" charset="0"/>
                </a:rPr>
                <a:t> </a:t>
              </a:r>
              <a:r>
                <a:rPr lang="fr-FR" sz="1100" dirty="0" err="1">
                  <a:solidFill>
                    <a:prstClr val="black"/>
                  </a:solidFill>
                  <a:latin typeface="Roboto Light" panose="02000000000000000000" pitchFamily="2" charset="0"/>
                  <a:ea typeface="Roboto Light" panose="02000000000000000000" pitchFamily="2" charset="0"/>
                </a:rPr>
                <a:t>artificial</a:t>
              </a:r>
              <a:r>
                <a:rPr lang="fr-FR" sz="1100" dirty="0">
                  <a:solidFill>
                    <a:prstClr val="black"/>
                  </a:solidFill>
                  <a:latin typeface="Roboto Light" panose="02000000000000000000" pitchFamily="2" charset="0"/>
                  <a:ea typeface="Roboto Light" panose="02000000000000000000" pitchFamily="2" charset="0"/>
                </a:rPr>
                <a:t> fragrances</a:t>
              </a:r>
            </a:p>
          </p:txBody>
        </p:sp>
        <p:sp>
          <p:nvSpPr>
            <p:cNvPr id="21" name="Rectangle 20">
              <a:extLst>
                <a:ext uri="{FF2B5EF4-FFF2-40B4-BE49-F238E27FC236}">
                  <a16:creationId xmlns:a16="http://schemas.microsoft.com/office/drawing/2014/main" id="{FD5D17F4-957A-40F9-BA9B-1725711E8444}"/>
                </a:ext>
              </a:extLst>
            </p:cNvPr>
            <p:cNvSpPr/>
            <p:nvPr/>
          </p:nvSpPr>
          <p:spPr>
            <a:xfrm>
              <a:off x="9845978" y="3958468"/>
              <a:ext cx="2239801" cy="261610"/>
            </a:xfrm>
            <a:prstGeom prst="rect">
              <a:avLst/>
            </a:prstGeom>
          </p:spPr>
          <p:txBody>
            <a:bodyPr wrap="square">
              <a:spAutoFit/>
            </a:bodyPr>
            <a:lstStyle/>
            <a:p>
              <a:pPr>
                <a:defRPr/>
              </a:pPr>
              <a:r>
                <a:rPr lang="fr-FR" sz="1100" dirty="0" err="1">
                  <a:solidFill>
                    <a:prstClr val="black"/>
                  </a:solidFill>
                  <a:latin typeface="Roboto Light" panose="02000000000000000000" pitchFamily="2" charset="0"/>
                  <a:ea typeface="Roboto Light" panose="02000000000000000000" pitchFamily="2" charset="0"/>
                </a:rPr>
                <a:t>Without</a:t>
              </a:r>
              <a:r>
                <a:rPr lang="fr-FR" sz="1100" dirty="0">
                  <a:solidFill>
                    <a:prstClr val="black"/>
                  </a:solidFill>
                  <a:latin typeface="Roboto Light" panose="02000000000000000000" pitchFamily="2" charset="0"/>
                  <a:ea typeface="Roboto Light" panose="02000000000000000000" pitchFamily="2" charset="0"/>
                </a:rPr>
                <a:t> </a:t>
              </a:r>
              <a:r>
                <a:rPr lang="fr-FR" sz="1100" dirty="0" err="1">
                  <a:solidFill>
                    <a:prstClr val="black"/>
                  </a:solidFill>
                  <a:latin typeface="Roboto Light" panose="02000000000000000000" pitchFamily="2" charset="0"/>
                  <a:ea typeface="Roboto Light" panose="02000000000000000000" pitchFamily="2" charset="0"/>
                </a:rPr>
                <a:t>Alcohol</a:t>
              </a:r>
              <a:endParaRPr lang="fr-FR" sz="1100" dirty="0">
                <a:solidFill>
                  <a:prstClr val="black"/>
                </a:solidFill>
                <a:latin typeface="Roboto Light" panose="02000000000000000000" pitchFamily="2" charset="0"/>
                <a:ea typeface="Roboto Light" panose="02000000000000000000" pitchFamily="2" charset="0"/>
              </a:endParaRPr>
            </a:p>
          </p:txBody>
        </p:sp>
      </p:grpSp>
    </p:spTree>
    <p:extLst>
      <p:ext uri="{BB962C8B-B14F-4D97-AF65-F5344CB8AC3E}">
        <p14:creationId xmlns:p14="http://schemas.microsoft.com/office/powerpoint/2010/main" val="415411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nodeType="withEffect">
                                  <p:stCondLst>
                                    <p:cond delay="0"/>
                                  </p:stCondLst>
                                  <p:childTnLst>
                                    <p:set>
                                      <p:cBhvr>
                                        <p:cTn id="21" dur="1" fill="hold">
                                          <p:stCondLst>
                                            <p:cond delay="0"/>
                                          </p:stCondLst>
                                        </p:cTn>
                                        <p:tgtEl>
                                          <p:spTgt spid="7170"/>
                                        </p:tgtEl>
                                        <p:attrNameLst>
                                          <p:attrName>style.visibility</p:attrName>
                                        </p:attrNameLst>
                                      </p:cBhvr>
                                      <p:to>
                                        <p:strVal val="visible"/>
                                      </p:to>
                                    </p:set>
                                    <p:animEffect transition="in" filter="wipe(down)">
                                      <p:cBhvr>
                                        <p:cTn id="22" dur="500"/>
                                        <p:tgtEl>
                                          <p:spTgt spid="7170"/>
                                        </p:tgtEl>
                                      </p:cBhvr>
                                    </p:animEffect>
                                  </p:childTnLst>
                                </p:cTn>
                              </p:par>
                              <p:par>
                                <p:cTn id="23" presetID="22" presetClass="entr" presetSubtype="4" fill="hold" nodeType="withEffect">
                                  <p:stCondLst>
                                    <p:cond delay="0"/>
                                  </p:stCondLst>
                                  <p:childTnLst>
                                    <p:set>
                                      <p:cBhvr>
                                        <p:cTn id="24" dur="1" fill="hold">
                                          <p:stCondLst>
                                            <p:cond delay="0"/>
                                          </p:stCondLst>
                                        </p:cTn>
                                        <p:tgtEl>
                                          <p:spTgt spid="7172"/>
                                        </p:tgtEl>
                                        <p:attrNameLst>
                                          <p:attrName>style.visibility</p:attrName>
                                        </p:attrNameLst>
                                      </p:cBhvr>
                                      <p:to>
                                        <p:strVal val="visible"/>
                                      </p:to>
                                    </p:set>
                                    <p:animEffect transition="in" filter="wipe(down)">
                                      <p:cBhvr>
                                        <p:cTn id="25" dur="500"/>
                                        <p:tgtEl>
                                          <p:spTgt spid="717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4"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r="4005" b="4080"/>
          <a:stretch/>
        </p:blipFill>
        <p:spPr>
          <a:xfrm>
            <a:off x="8407400" y="1197793"/>
            <a:ext cx="3718379" cy="5596707"/>
          </a:xfrm>
          <a:prstGeom prst="rect">
            <a:avLst/>
          </a:prstGeom>
          <a:ln>
            <a:noFill/>
          </a:ln>
          <a:effectLst>
            <a:softEdge rad="112500"/>
          </a:effectLst>
        </p:spPr>
      </p:pic>
      <p:pic>
        <p:nvPicPr>
          <p:cNvPr id="7" name="Image 6"/>
          <p:cNvPicPr>
            <a:picLocks noChangeAspect="1"/>
          </p:cNvPicPr>
          <p:nvPr/>
        </p:nvPicPr>
        <p:blipFill rotWithShape="1">
          <a:blip r:embed="rId4"/>
          <a:srcRect l="5834" t="17833" r="69897" b="23804"/>
          <a:stretch/>
        </p:blipFill>
        <p:spPr>
          <a:xfrm>
            <a:off x="711200" y="1536701"/>
            <a:ext cx="2958926" cy="5029200"/>
          </a:xfrm>
          <a:prstGeom prst="rect">
            <a:avLst/>
          </a:prstGeom>
        </p:spPr>
      </p:pic>
      <p:pic>
        <p:nvPicPr>
          <p:cNvPr id="11" name="Image 10"/>
          <p:cNvPicPr>
            <a:picLocks noChangeAspect="1"/>
          </p:cNvPicPr>
          <p:nvPr/>
        </p:nvPicPr>
        <p:blipFill rotWithShape="1">
          <a:blip r:embed="rId4"/>
          <a:srcRect l="46279" t="16123" r="36628" b="23803"/>
          <a:stretch/>
        </p:blipFill>
        <p:spPr>
          <a:xfrm>
            <a:off x="3670125" y="1389321"/>
            <a:ext cx="2220311" cy="5176580"/>
          </a:xfrm>
          <a:prstGeom prst="rect">
            <a:avLst/>
          </a:prstGeom>
        </p:spPr>
      </p:pic>
      <p:sp>
        <p:nvSpPr>
          <p:cNvPr id="6" name="Sous-titre 2">
            <a:extLst>
              <a:ext uri="{FF2B5EF4-FFF2-40B4-BE49-F238E27FC236}">
                <a16:creationId xmlns:a16="http://schemas.microsoft.com/office/drawing/2014/main" id="{EBD060C6-5E10-4B0E-B250-A5BE4BCCC438}"/>
              </a:ext>
            </a:extLst>
          </p:cNvPr>
          <p:cNvSpPr txBox="1">
            <a:spLocks/>
          </p:cNvSpPr>
          <p:nvPr/>
        </p:nvSpPr>
        <p:spPr>
          <a:xfrm>
            <a:off x="1890584" y="388679"/>
            <a:ext cx="8019535" cy="1018948"/>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DELICE DE CORSE 1h30</a:t>
            </a:r>
          </a:p>
        </p:txBody>
      </p:sp>
      <p:sp>
        <p:nvSpPr>
          <p:cNvPr id="2" name="Rectangle 1">
            <a:extLst>
              <a:ext uri="{FF2B5EF4-FFF2-40B4-BE49-F238E27FC236}">
                <a16:creationId xmlns:a16="http://schemas.microsoft.com/office/drawing/2014/main" id="{61D42C5F-2F1B-4510-8B77-CE5303A4B92F}"/>
              </a:ext>
            </a:extLst>
          </p:cNvPr>
          <p:cNvSpPr/>
          <p:nvPr/>
        </p:nvSpPr>
        <p:spPr>
          <a:xfrm>
            <a:off x="2837960" y="3829571"/>
            <a:ext cx="321619" cy="314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B3A6F105-8608-452D-9FF8-EE9C16E3BA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844" t="12799" r="13735" b="4889"/>
          <a:stretch/>
        </p:blipFill>
        <p:spPr>
          <a:xfrm>
            <a:off x="6301566" y="2408269"/>
            <a:ext cx="2303175" cy="2364457"/>
          </a:xfrm>
          <a:prstGeom prst="rect">
            <a:avLst/>
          </a:prstGeom>
        </p:spPr>
      </p:pic>
      <p:sp>
        <p:nvSpPr>
          <p:cNvPr id="12" name="Rectangle 11">
            <a:extLst>
              <a:ext uri="{FF2B5EF4-FFF2-40B4-BE49-F238E27FC236}">
                <a16:creationId xmlns:a16="http://schemas.microsoft.com/office/drawing/2014/main" id="{99A18186-CD6B-4971-ABFC-C1E2BA2322F1}"/>
              </a:ext>
            </a:extLst>
          </p:cNvPr>
          <p:cNvSpPr/>
          <p:nvPr/>
        </p:nvSpPr>
        <p:spPr>
          <a:xfrm>
            <a:off x="5383722" y="4821324"/>
            <a:ext cx="4138864" cy="851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565655"/>
                </a:solidFill>
                <a:latin typeface="Roboto Light" panose="02000000000000000000" pitchFamily="2" charset="0"/>
                <a:ea typeface="Roboto Light" panose="02000000000000000000" pitchFamily="2" charset="0"/>
              </a:rPr>
              <a:t>CORSICAN DELIGHT</a:t>
            </a:r>
          </a:p>
          <a:p>
            <a:pPr algn="ctr"/>
            <a:r>
              <a:rPr lang="fr-FR" sz="1400" dirty="0">
                <a:solidFill>
                  <a:srgbClr val="565655"/>
                </a:solidFill>
                <a:latin typeface="Roboto Light" panose="02000000000000000000" pitchFamily="2" charset="0"/>
                <a:ea typeface="Roboto Light" panose="02000000000000000000" pitchFamily="2" charset="0"/>
              </a:rPr>
              <a:t>Mandarin-</a:t>
            </a:r>
            <a:r>
              <a:rPr lang="fr-FR" sz="1400" dirty="0" err="1">
                <a:solidFill>
                  <a:srgbClr val="565655"/>
                </a:solidFill>
                <a:latin typeface="Roboto Light" panose="02000000000000000000" pitchFamily="2" charset="0"/>
                <a:ea typeface="Roboto Light" panose="02000000000000000000" pitchFamily="2" charset="0"/>
              </a:rPr>
              <a:t>Sweet</a:t>
            </a:r>
            <a:r>
              <a:rPr lang="fr-FR" sz="1400" dirty="0">
                <a:solidFill>
                  <a:srgbClr val="565655"/>
                </a:solidFill>
                <a:latin typeface="Roboto Light" panose="02000000000000000000" pitchFamily="2" charset="0"/>
                <a:ea typeface="Roboto Light" panose="02000000000000000000" pitchFamily="2" charset="0"/>
              </a:rPr>
              <a:t> Orange</a:t>
            </a:r>
          </a:p>
        </p:txBody>
      </p:sp>
    </p:spTree>
    <p:extLst>
      <p:ext uri="{BB962C8B-B14F-4D97-AF65-F5344CB8AC3E}">
        <p14:creationId xmlns:p14="http://schemas.microsoft.com/office/powerpoint/2010/main" val="3611367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4">
            <a:extLst>
              <a:ext uri="{FF2B5EF4-FFF2-40B4-BE49-F238E27FC236}">
                <a16:creationId xmlns:a16="http://schemas.microsoft.com/office/drawing/2014/main" id="{804354BA-B2D7-C6C6-5BC9-4E1D9B5E93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410" t="20073" r="22855" b="7165"/>
          <a:stretch/>
        </p:blipFill>
        <p:spPr bwMode="auto">
          <a:xfrm>
            <a:off x="8799933" y="1248145"/>
            <a:ext cx="2134164" cy="459095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26831">
            <a:off x="8337701" y="4627961"/>
            <a:ext cx="3010817" cy="2136174"/>
          </a:xfrm>
          <a:prstGeom prst="rect">
            <a:avLst/>
          </a:prstGeom>
        </p:spPr>
      </p:pic>
      <p:sp>
        <p:nvSpPr>
          <p:cNvPr id="22" name="Arc 21"/>
          <p:cNvSpPr/>
          <p:nvPr/>
        </p:nvSpPr>
        <p:spPr>
          <a:xfrm rot="9523306">
            <a:off x="951551" y="1342857"/>
            <a:ext cx="3629959" cy="5105671"/>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latin typeface="Roboto" panose="02000000000000000000" pitchFamily="2" charset="0"/>
              <a:ea typeface="Roboto" panose="02000000000000000000" pitchFamily="2" charset="0"/>
            </a:endParaRPr>
          </a:p>
        </p:txBody>
      </p:sp>
      <p:sp>
        <p:nvSpPr>
          <p:cNvPr id="13"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nSpc>
                <a:spcPct val="90000"/>
              </a:lnSpc>
              <a:spcBef>
                <a:spcPts val="500"/>
              </a:spcBef>
              <a:buFont typeface="Arial" panose="020B0604020202020204" pitchFamily="34" charset="0"/>
              <a:buChar char="•"/>
              <a:defRPr sz="2400">
                <a:latin typeface="Sofia Pro Regular" panose="00000500000000000000" pitchFamily="50" charset="0"/>
              </a:defRPr>
            </a:lvl2pPr>
            <a:lvl3pPr marL="1143000" indent="-228600">
              <a:lnSpc>
                <a:spcPct val="90000"/>
              </a:lnSpc>
              <a:spcBef>
                <a:spcPts val="500"/>
              </a:spcBef>
              <a:buFont typeface="Arial" panose="020B0604020202020204" pitchFamily="34" charset="0"/>
              <a:buChar char="•"/>
              <a:defRPr sz="2000">
                <a:latin typeface="Sofia Pro Regular" panose="00000500000000000000" pitchFamily="50" charset="0"/>
              </a:defRPr>
            </a:lvl3pPr>
            <a:lvl4pPr marL="1600200" indent="-228600">
              <a:lnSpc>
                <a:spcPct val="90000"/>
              </a:lnSpc>
              <a:spcBef>
                <a:spcPts val="500"/>
              </a:spcBef>
              <a:buFont typeface="Arial" panose="020B0604020202020204" pitchFamily="34" charset="0"/>
              <a:buChar char="•"/>
              <a:defRPr>
                <a:latin typeface="Sofia Pro Regular" panose="00000500000000000000" pitchFamily="50" charset="0"/>
              </a:defRPr>
            </a:lvl4pPr>
            <a:lvl5pPr marL="2057400" indent="-228600">
              <a:lnSpc>
                <a:spcPct val="90000"/>
              </a:lnSpc>
              <a:spcBef>
                <a:spcPts val="500"/>
              </a:spcBef>
              <a:buFont typeface="Arial" panose="020B0604020202020204" pitchFamily="34" charset="0"/>
              <a:buChar char="•"/>
              <a:defRPr>
                <a:latin typeface="Sofia Pro Regular" panose="00000500000000000000" pitchFamily="50"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 PAMPLEMOUSSE PS/PNG</a:t>
            </a:r>
          </a:p>
        </p:txBody>
      </p:sp>
      <p:sp>
        <p:nvSpPr>
          <p:cNvPr id="14" name="Rectangle 13"/>
          <p:cNvSpPr/>
          <p:nvPr/>
        </p:nvSpPr>
        <p:spPr>
          <a:xfrm>
            <a:off x="0" y="1133318"/>
            <a:ext cx="12192000" cy="396420"/>
          </a:xfrm>
          <a:prstGeom prst="rect">
            <a:avLst/>
          </a:prstGeom>
        </p:spPr>
        <p:txBody>
          <a:bodyPr vert="horz" wrap="square" lIns="0" tIns="12665" rIns="0" bIns="0" rtlCol="0">
            <a:spAutoFit/>
          </a:bodyPr>
          <a:lstStyle/>
          <a:p>
            <a:pPr marL="248855" marR="5066" indent="-236825" algn="ctr">
              <a:spcBef>
                <a:spcPts val="100"/>
              </a:spcBef>
            </a:pPr>
            <a:r>
              <a:rPr lang="fr-FR" sz="2493" dirty="0" err="1">
                <a:solidFill>
                  <a:srgbClr val="333638"/>
                </a:solidFill>
                <a:latin typeface="Roboto" panose="02000000000000000000" pitchFamily="2" charset="0"/>
                <a:ea typeface="Roboto" panose="02000000000000000000" pitchFamily="2" charset="0"/>
              </a:rPr>
              <a:t>Revitalizing</a:t>
            </a:r>
            <a:r>
              <a:rPr lang="fr-FR" sz="2493" dirty="0">
                <a:solidFill>
                  <a:srgbClr val="333638"/>
                </a:solidFill>
                <a:latin typeface="Roboto" panose="02000000000000000000" pitchFamily="2" charset="0"/>
                <a:ea typeface="Roboto" panose="02000000000000000000" pitchFamily="2" charset="0"/>
              </a:rPr>
              <a:t> </a:t>
            </a:r>
            <a:r>
              <a:rPr lang="fr-FR" sz="2493" dirty="0" err="1">
                <a:solidFill>
                  <a:srgbClr val="333638"/>
                </a:solidFill>
                <a:latin typeface="Roboto" panose="02000000000000000000" pitchFamily="2" charset="0"/>
                <a:ea typeface="Roboto" panose="02000000000000000000" pitchFamily="2" charset="0"/>
              </a:rPr>
              <a:t>creams</a:t>
            </a:r>
            <a:r>
              <a:rPr lang="fr-FR" sz="2493" dirty="0">
                <a:solidFill>
                  <a:srgbClr val="333638"/>
                </a:solidFill>
                <a:latin typeface="Roboto" panose="02000000000000000000" pitchFamily="2" charset="0"/>
                <a:ea typeface="Roboto" panose="02000000000000000000" pitchFamily="2" charset="0"/>
              </a:rPr>
              <a:t> and radiance booster</a:t>
            </a:r>
          </a:p>
        </p:txBody>
      </p:sp>
      <p:sp>
        <p:nvSpPr>
          <p:cNvPr id="7" name="ZoneTexte 6"/>
          <p:cNvSpPr txBox="1"/>
          <p:nvPr/>
        </p:nvSpPr>
        <p:spPr>
          <a:xfrm>
            <a:off x="1398652" y="2313619"/>
            <a:ext cx="5438083" cy="1077218"/>
          </a:xfrm>
          <a:prstGeom prst="rect">
            <a:avLst/>
          </a:prstGeom>
          <a:solidFill>
            <a:schemeClr val="bg1"/>
          </a:solidFill>
        </p:spPr>
        <p:txBody>
          <a:bodyPr wrap="square" rtlCol="0">
            <a:spAutoFit/>
          </a:bodyPr>
          <a:lstStyle/>
          <a:p>
            <a:pPr algn="just"/>
            <a:r>
              <a:rPr lang="en-US" sz="1600" dirty="0">
                <a:latin typeface="Roboto" panose="02000000000000000000" pitchFamily="2" charset="0"/>
                <a:ea typeface="Roboto" panose="02000000000000000000" pitchFamily="2" charset="0"/>
              </a:rPr>
              <a:t>Energizes skin lacking radiance</a:t>
            </a:r>
          </a:p>
          <a:p>
            <a:pPr algn="just"/>
            <a:r>
              <a:rPr lang="en-US" sz="1600" dirty="0">
                <a:latin typeface="Roboto" panose="02000000000000000000" pitchFamily="2" charset="0"/>
                <a:ea typeface="Roboto" panose="02000000000000000000" pitchFamily="2" charset="0"/>
              </a:rPr>
              <a:t>Nourishes and protects the skin against daily aggressions </a:t>
            </a:r>
          </a:p>
          <a:p>
            <a:pPr algn="just"/>
            <a:r>
              <a:rPr lang="en-US" sz="1600" dirty="0">
                <a:latin typeface="Roboto" panose="02000000000000000000" pitchFamily="2" charset="0"/>
                <a:ea typeface="Roboto" panose="02000000000000000000" pitchFamily="2" charset="0"/>
              </a:rPr>
              <a:t>The skin is supple, radiant and comfortable </a:t>
            </a:r>
          </a:p>
          <a:p>
            <a:pPr algn="just"/>
            <a:r>
              <a:rPr lang="en-US" sz="1600" dirty="0">
                <a:latin typeface="Roboto" panose="02000000000000000000" pitchFamily="2" charset="0"/>
                <a:ea typeface="Roboto" panose="02000000000000000000" pitchFamily="2" charset="0"/>
              </a:rPr>
              <a:t>Refines skin texture and tightens pores (PNG formula)</a:t>
            </a:r>
          </a:p>
        </p:txBody>
      </p:sp>
      <p:sp>
        <p:nvSpPr>
          <p:cNvPr id="21" name="Rectangle 20"/>
          <p:cNvSpPr/>
          <p:nvPr/>
        </p:nvSpPr>
        <p:spPr>
          <a:xfrm>
            <a:off x="1908801" y="3864167"/>
            <a:ext cx="5857302" cy="584775"/>
          </a:xfrm>
          <a:prstGeom prst="rect">
            <a:avLst/>
          </a:prstGeom>
          <a:solidFill>
            <a:schemeClr val="bg1"/>
          </a:solidFill>
        </p:spPr>
        <p:txBody>
          <a:bodyPr wrap="square">
            <a:spAutoFit/>
          </a:bodyPr>
          <a:lstStyle/>
          <a:p>
            <a:pPr>
              <a:tabLst>
                <a:tab pos="85725" algn="l"/>
              </a:tabLst>
            </a:pPr>
            <a:r>
              <a:rPr lang="en-US" sz="1600" dirty="0">
                <a:latin typeface="Roboto" panose="02000000000000000000" pitchFamily="2" charset="0"/>
                <a:ea typeface="Roboto" panose="02000000000000000000" pitchFamily="2" charset="0"/>
              </a:rPr>
              <a:t>Nourished and comfortable skin: 76%* (</a:t>
            </a:r>
            <a:r>
              <a:rPr lang="fr-FR" sz="1600" dirty="0">
                <a:latin typeface="Roboto" panose="02000000000000000000" pitchFamily="2" charset="0"/>
                <a:ea typeface="Roboto" panose="02000000000000000000" pitchFamily="2" charset="0"/>
              </a:rPr>
              <a:t>PS formula)</a:t>
            </a:r>
          </a:p>
          <a:p>
            <a:pPr>
              <a:tabLst>
                <a:tab pos="85725" algn="l"/>
              </a:tabLst>
            </a:pPr>
            <a:r>
              <a:rPr lang="fr-FR" sz="1600" dirty="0" err="1">
                <a:latin typeface="Roboto" panose="02000000000000000000" pitchFamily="2" charset="0"/>
                <a:ea typeface="Roboto" panose="02000000000000000000" pitchFamily="2" charset="0"/>
              </a:rPr>
              <a:t>Luminous</a:t>
            </a:r>
            <a:r>
              <a:rPr lang="fr-FR" sz="1600" dirty="0">
                <a:latin typeface="Roboto" panose="02000000000000000000" pitchFamily="2" charset="0"/>
                <a:ea typeface="Roboto" panose="02000000000000000000" pitchFamily="2" charset="0"/>
              </a:rPr>
              <a:t> complexion: 70%** (PNG formula)</a:t>
            </a:r>
          </a:p>
        </p:txBody>
      </p:sp>
      <p:sp>
        <p:nvSpPr>
          <p:cNvPr id="17" name="ZoneTexte 16"/>
          <p:cNvSpPr txBox="1"/>
          <p:nvPr/>
        </p:nvSpPr>
        <p:spPr>
          <a:xfrm>
            <a:off x="7766103" y="-1038800"/>
            <a:ext cx="2145591" cy="738664"/>
          </a:xfrm>
          <a:prstGeom prst="rect">
            <a:avLst/>
          </a:prstGeom>
          <a:solidFill>
            <a:schemeClr val="bg1"/>
          </a:solidFill>
          <a:effectLst>
            <a:softEdge rad="63500"/>
          </a:effectLst>
        </p:spPr>
        <p:txBody>
          <a:bodyPr wrap="square" rtlCol="0">
            <a:spAutoFit/>
          </a:bodyPr>
          <a:lstStyle/>
          <a:p>
            <a:pPr algn="just"/>
            <a:r>
              <a:rPr lang="en-US" sz="1400" i="1" dirty="0">
                <a:latin typeface="Roboto" panose="02000000000000000000" pitchFamily="2" charset="0"/>
                <a:ea typeface="Roboto" panose="02000000000000000000" pitchFamily="2" charset="0"/>
              </a:rPr>
              <a:t>With essential oils of grapefruit, lime, sweet orange, lemon</a:t>
            </a:r>
            <a:endParaRPr lang="fr-FR" sz="1400" i="1" dirty="0">
              <a:latin typeface="Roboto" panose="02000000000000000000" pitchFamily="2" charset="0"/>
              <a:ea typeface="Roboto" panose="02000000000000000000" pitchFamily="2" charset="0"/>
            </a:endParaRPr>
          </a:p>
        </p:txBody>
      </p:sp>
      <p:sp>
        <p:nvSpPr>
          <p:cNvPr id="18" name="ZoneTexte 17"/>
          <p:cNvSpPr txBox="1"/>
          <p:nvPr/>
        </p:nvSpPr>
        <p:spPr>
          <a:xfrm>
            <a:off x="4165821" y="5075756"/>
            <a:ext cx="4091536" cy="584775"/>
          </a:xfrm>
          <a:prstGeom prst="rect">
            <a:avLst/>
          </a:prstGeom>
          <a:solidFill>
            <a:schemeClr val="bg1"/>
          </a:solidFill>
          <a:effectLst>
            <a:softEdge rad="63500"/>
          </a:effectLst>
        </p:spPr>
        <p:txBody>
          <a:bodyPr wrap="square" rtlCol="0">
            <a:spAutoFit/>
          </a:bodyPr>
          <a:lstStyle/>
          <a:p>
            <a:r>
              <a:rPr lang="en-US" sz="1600" dirty="0">
                <a:latin typeface="Roboto" panose="02000000000000000000" pitchFamily="2" charset="0"/>
                <a:ea typeface="Roboto" panose="02000000000000000000" pitchFamily="2" charset="0"/>
              </a:rPr>
              <a:t>Invigorating 100% natural citrus fragrance</a:t>
            </a:r>
          </a:p>
          <a:p>
            <a:r>
              <a:rPr lang="fr-FR" sz="1600" dirty="0">
                <a:latin typeface="Roboto" panose="02000000000000000000" pitchFamily="2" charset="0"/>
                <a:ea typeface="Roboto" panose="02000000000000000000" pitchFamily="2" charset="0"/>
              </a:rPr>
              <a:t>Light and </a:t>
            </a:r>
            <a:r>
              <a:rPr lang="fr-FR" sz="1600" dirty="0" err="1">
                <a:latin typeface="Roboto" panose="02000000000000000000" pitchFamily="2" charset="0"/>
                <a:ea typeface="Roboto" panose="02000000000000000000" pitchFamily="2" charset="0"/>
              </a:rPr>
              <a:t>melting</a:t>
            </a:r>
            <a:r>
              <a:rPr lang="fr-FR" sz="1600" dirty="0">
                <a:latin typeface="Roboto" panose="02000000000000000000" pitchFamily="2" charset="0"/>
                <a:ea typeface="Roboto" panose="02000000000000000000" pitchFamily="2" charset="0"/>
              </a:rPr>
              <a:t> texture </a:t>
            </a:r>
          </a:p>
        </p:txBody>
      </p:sp>
      <p:pic>
        <p:nvPicPr>
          <p:cNvPr id="23" name="Image 22"/>
          <p:cNvPicPr>
            <a:picLocks noChangeAspect="1"/>
          </p:cNvPicPr>
          <p:nvPr/>
        </p:nvPicPr>
        <p:blipFill>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95697" y="2058080"/>
            <a:ext cx="1119598" cy="1418896"/>
          </a:xfrm>
          <a:prstGeom prst="rect">
            <a:avLst/>
          </a:prstGeom>
        </p:spPr>
      </p:pic>
      <p:pic>
        <p:nvPicPr>
          <p:cNvPr id="26" name="Image 25"/>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799234" y="3802224"/>
            <a:ext cx="1198836" cy="1519318"/>
          </a:xfrm>
          <a:prstGeom prst="rect">
            <a:avLst/>
          </a:prstGeom>
        </p:spPr>
      </p:pic>
      <p:pic>
        <p:nvPicPr>
          <p:cNvPr id="27" name="Image 26"/>
          <p:cNvPicPr>
            <a:picLocks noChangeAspect="1"/>
          </p:cNvPicPr>
          <p:nvPr/>
        </p:nvPicPr>
        <p:blipFill>
          <a:blip r:embed="rId9" cstate="print">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val="0"/>
              </a:ext>
            </a:extLst>
          </a:blip>
          <a:stretch>
            <a:fillRect/>
          </a:stretch>
        </p:blipFill>
        <p:spPr>
          <a:xfrm>
            <a:off x="2659564" y="4712643"/>
            <a:ext cx="1125264" cy="1426077"/>
          </a:xfrm>
          <a:prstGeom prst="rect">
            <a:avLst/>
          </a:prstGeom>
        </p:spPr>
      </p:pic>
      <p:pic>
        <p:nvPicPr>
          <p:cNvPr id="5" name="Image 4"/>
          <p:cNvPicPr>
            <a:picLocks noChangeAspect="1"/>
          </p:cNvPicPr>
          <p:nvPr/>
        </p:nvPicPr>
        <p:blipFill rotWithShape="1">
          <a:blip r:embed="rId11" cstate="print">
            <a:extLst>
              <a:ext uri="{28A0092B-C50C-407E-A947-70E740481C1C}">
                <a14:useLocalDpi xmlns:a14="http://schemas.microsoft.com/office/drawing/2010/main" val="0"/>
              </a:ext>
            </a:extLst>
          </a:blip>
          <a:srcRect l="23766" t="19002" r="25485"/>
          <a:stretch/>
        </p:blipFill>
        <p:spPr>
          <a:xfrm>
            <a:off x="10102881" y="2060731"/>
            <a:ext cx="2154865" cy="5159027"/>
          </a:xfrm>
          <a:prstGeom prst="rect">
            <a:avLst/>
          </a:prstGeom>
        </p:spPr>
      </p:pic>
      <p:sp>
        <p:nvSpPr>
          <p:cNvPr id="24" name="ZoneTexte 23"/>
          <p:cNvSpPr txBox="1"/>
          <p:nvPr/>
        </p:nvSpPr>
        <p:spPr>
          <a:xfrm>
            <a:off x="11782603" y="5643471"/>
            <a:ext cx="369332" cy="680695"/>
          </a:xfrm>
          <a:prstGeom prst="rect">
            <a:avLst/>
          </a:prstGeom>
          <a:noFill/>
          <a:effectLst>
            <a:softEdge rad="63500"/>
          </a:effectLst>
        </p:spPr>
        <p:txBody>
          <a:bodyPr vert="vert270" wrap="square" rtlCol="0">
            <a:spAutoFit/>
          </a:bodyPr>
          <a:lstStyle/>
          <a:p>
            <a:r>
              <a:rPr lang="fr-FR" sz="1200" dirty="0">
                <a:latin typeface="Roboto" panose="02000000000000000000" pitchFamily="2" charset="0"/>
                <a:ea typeface="Roboto" panose="02000000000000000000" pitchFamily="2" charset="0"/>
              </a:rPr>
              <a:t>50 ml </a:t>
            </a:r>
          </a:p>
        </p:txBody>
      </p:sp>
      <p:sp>
        <p:nvSpPr>
          <p:cNvPr id="31" name="ZoneTexte 30"/>
          <p:cNvSpPr txBox="1"/>
          <p:nvPr/>
        </p:nvSpPr>
        <p:spPr>
          <a:xfrm>
            <a:off x="95696" y="6505855"/>
            <a:ext cx="8044249" cy="323165"/>
          </a:xfrm>
          <a:prstGeom prst="rect">
            <a:avLst/>
          </a:prstGeom>
          <a:noFill/>
        </p:spPr>
        <p:txBody>
          <a:bodyPr wrap="square" rtlCol="0">
            <a:spAutoFit/>
          </a:bodyPr>
          <a:lstStyle/>
          <a:p>
            <a:pPr lvl="0"/>
            <a:r>
              <a:rPr lang="en-US" sz="700" dirty="0">
                <a:latin typeface="Roboto" panose="02000000000000000000" pitchFamily="2" charset="0"/>
                <a:ea typeface="Roboto" panose="02000000000000000000" pitchFamily="2" charset="0"/>
              </a:rPr>
              <a:t>*Self-evaluation - Clinical study with 21 women aged 30 to 60, all with dry skin. Application twice a day for 4 weeks of the PS formula</a:t>
            </a:r>
          </a:p>
          <a:p>
            <a:pPr lvl="0"/>
            <a:r>
              <a:rPr lang="en-US" sz="700" dirty="0">
                <a:latin typeface="Roboto" panose="02000000000000000000" pitchFamily="2" charset="0"/>
                <a:ea typeface="Roboto" panose="02000000000000000000" pitchFamily="2" charset="0"/>
              </a:rPr>
              <a:t>** </a:t>
            </a:r>
            <a:r>
              <a:rPr lang="fr-FR" sz="800" kern="1200" dirty="0">
                <a:solidFill>
                  <a:schemeClr val="tx1"/>
                </a:solidFill>
                <a:effectLst/>
                <a:latin typeface="+mn-lt"/>
                <a:ea typeface="+mn-ea"/>
                <a:cs typeface="+mn-cs"/>
              </a:rPr>
              <a:t>Self-</a:t>
            </a:r>
            <a:r>
              <a:rPr lang="fr-FR" sz="800" kern="1200" dirty="0" err="1">
                <a:solidFill>
                  <a:schemeClr val="tx1"/>
                </a:solidFill>
                <a:effectLst/>
                <a:latin typeface="+mn-lt"/>
                <a:ea typeface="+mn-ea"/>
                <a:cs typeface="+mn-cs"/>
              </a:rPr>
              <a:t>assessment</a:t>
            </a:r>
            <a:r>
              <a:rPr lang="fr-FR" sz="800" kern="1200" dirty="0">
                <a:solidFill>
                  <a:schemeClr val="tx1"/>
                </a:solidFill>
                <a:effectLst/>
                <a:latin typeface="+mn-lt"/>
                <a:ea typeface="+mn-ea"/>
                <a:cs typeface="+mn-cs"/>
              </a:rPr>
              <a:t> - </a:t>
            </a:r>
            <a:r>
              <a:rPr lang="fr-FR" sz="800" kern="1200" dirty="0" err="1">
                <a:solidFill>
                  <a:schemeClr val="tx1"/>
                </a:solidFill>
                <a:effectLst/>
                <a:latin typeface="+mn-lt"/>
                <a:ea typeface="+mn-ea"/>
                <a:cs typeface="+mn-cs"/>
              </a:rPr>
              <a:t>Clinical</a:t>
            </a:r>
            <a:r>
              <a:rPr lang="fr-FR" sz="800" kern="1200" dirty="0">
                <a:solidFill>
                  <a:schemeClr val="tx1"/>
                </a:solidFill>
                <a:effectLst/>
                <a:latin typeface="+mn-lt"/>
                <a:ea typeface="+mn-ea"/>
                <a:cs typeface="+mn-cs"/>
              </a:rPr>
              <a:t> </a:t>
            </a:r>
            <a:r>
              <a:rPr lang="fr-FR" sz="800" kern="1200" dirty="0" err="1">
                <a:solidFill>
                  <a:schemeClr val="tx1"/>
                </a:solidFill>
                <a:effectLst/>
                <a:latin typeface="+mn-lt"/>
                <a:ea typeface="+mn-ea"/>
                <a:cs typeface="+mn-cs"/>
              </a:rPr>
              <a:t>study</a:t>
            </a:r>
            <a:r>
              <a:rPr lang="fr-FR" sz="800" kern="1200" dirty="0">
                <a:solidFill>
                  <a:schemeClr val="tx1"/>
                </a:solidFill>
                <a:effectLst/>
                <a:latin typeface="+mn-lt"/>
                <a:ea typeface="+mn-ea"/>
                <a:cs typeface="+mn-cs"/>
              </a:rPr>
              <a:t> </a:t>
            </a:r>
            <a:r>
              <a:rPr lang="fr-FR" sz="800" kern="1200" dirty="0" err="1">
                <a:solidFill>
                  <a:schemeClr val="tx1"/>
                </a:solidFill>
                <a:effectLst/>
                <a:latin typeface="+mn-lt"/>
                <a:ea typeface="+mn-ea"/>
                <a:cs typeface="+mn-cs"/>
              </a:rPr>
              <a:t>with</a:t>
            </a:r>
            <a:r>
              <a:rPr lang="fr-FR" sz="800" kern="1200" dirty="0">
                <a:solidFill>
                  <a:schemeClr val="tx1"/>
                </a:solidFill>
                <a:effectLst/>
                <a:latin typeface="+mn-lt"/>
                <a:ea typeface="+mn-ea"/>
                <a:cs typeface="+mn-cs"/>
              </a:rPr>
              <a:t> 20 </a:t>
            </a:r>
            <a:r>
              <a:rPr lang="fr-FR" sz="800" kern="1200" dirty="0" err="1">
                <a:solidFill>
                  <a:schemeClr val="tx1"/>
                </a:solidFill>
                <a:effectLst/>
                <a:latin typeface="+mn-lt"/>
                <a:ea typeface="+mn-ea"/>
                <a:cs typeface="+mn-cs"/>
              </a:rPr>
              <a:t>women</a:t>
            </a:r>
            <a:r>
              <a:rPr lang="fr-FR" sz="800" kern="1200" dirty="0">
                <a:solidFill>
                  <a:schemeClr val="tx1"/>
                </a:solidFill>
                <a:effectLst/>
                <a:latin typeface="+mn-lt"/>
                <a:ea typeface="+mn-ea"/>
                <a:cs typeface="+mn-cs"/>
              </a:rPr>
              <a:t> </a:t>
            </a:r>
            <a:r>
              <a:rPr lang="fr-FR" sz="800" kern="1200" dirty="0" err="1">
                <a:solidFill>
                  <a:schemeClr val="tx1"/>
                </a:solidFill>
                <a:effectLst/>
                <a:latin typeface="+mn-lt"/>
                <a:ea typeface="+mn-ea"/>
                <a:cs typeface="+mn-cs"/>
              </a:rPr>
              <a:t>aged</a:t>
            </a:r>
            <a:r>
              <a:rPr lang="fr-FR" sz="800" kern="1200" dirty="0">
                <a:solidFill>
                  <a:schemeClr val="tx1"/>
                </a:solidFill>
                <a:effectLst/>
                <a:latin typeface="+mn-lt"/>
                <a:ea typeface="+mn-ea"/>
                <a:cs typeface="+mn-cs"/>
              </a:rPr>
              <a:t> 30 to 61, all </a:t>
            </a:r>
            <a:r>
              <a:rPr lang="fr-FR" sz="800" kern="1200" dirty="0" err="1">
                <a:solidFill>
                  <a:schemeClr val="tx1"/>
                </a:solidFill>
                <a:effectLst/>
                <a:latin typeface="+mn-lt"/>
                <a:ea typeface="+mn-ea"/>
                <a:cs typeface="+mn-cs"/>
              </a:rPr>
              <a:t>with</a:t>
            </a:r>
            <a:r>
              <a:rPr lang="fr-FR" sz="800" kern="1200" dirty="0">
                <a:solidFill>
                  <a:schemeClr val="tx1"/>
                </a:solidFill>
                <a:effectLst/>
                <a:latin typeface="+mn-lt"/>
                <a:ea typeface="+mn-ea"/>
                <a:cs typeface="+mn-cs"/>
              </a:rPr>
              <a:t> </a:t>
            </a:r>
            <a:r>
              <a:rPr lang="fr-FR" sz="800" kern="1200" dirty="0" err="1">
                <a:solidFill>
                  <a:schemeClr val="tx1"/>
                </a:solidFill>
                <a:effectLst/>
                <a:latin typeface="+mn-lt"/>
                <a:ea typeface="+mn-ea"/>
                <a:cs typeface="+mn-cs"/>
              </a:rPr>
              <a:t>oily</a:t>
            </a:r>
            <a:r>
              <a:rPr lang="fr-FR" sz="800" kern="1200" dirty="0">
                <a:solidFill>
                  <a:schemeClr val="tx1"/>
                </a:solidFill>
                <a:effectLst/>
                <a:latin typeface="+mn-lt"/>
                <a:ea typeface="+mn-ea"/>
                <a:cs typeface="+mn-cs"/>
              </a:rPr>
              <a:t> combination skin. Application </a:t>
            </a:r>
            <a:r>
              <a:rPr lang="fr-FR" sz="800" kern="1200" dirty="0" err="1">
                <a:solidFill>
                  <a:schemeClr val="tx1"/>
                </a:solidFill>
                <a:effectLst/>
                <a:latin typeface="+mn-lt"/>
                <a:ea typeface="+mn-ea"/>
                <a:cs typeface="+mn-cs"/>
              </a:rPr>
              <a:t>twice</a:t>
            </a:r>
            <a:r>
              <a:rPr lang="fr-FR" sz="800" kern="1200" dirty="0">
                <a:solidFill>
                  <a:schemeClr val="tx1"/>
                </a:solidFill>
                <a:effectLst/>
                <a:latin typeface="+mn-lt"/>
                <a:ea typeface="+mn-ea"/>
                <a:cs typeface="+mn-cs"/>
              </a:rPr>
              <a:t> a </a:t>
            </a:r>
            <a:r>
              <a:rPr lang="fr-FR" sz="800" kern="1200" dirty="0" err="1">
                <a:solidFill>
                  <a:schemeClr val="tx1"/>
                </a:solidFill>
                <a:effectLst/>
                <a:latin typeface="+mn-lt"/>
                <a:ea typeface="+mn-ea"/>
                <a:cs typeface="+mn-cs"/>
              </a:rPr>
              <a:t>day</a:t>
            </a:r>
            <a:r>
              <a:rPr lang="fr-FR" sz="800" kern="1200" dirty="0">
                <a:solidFill>
                  <a:schemeClr val="tx1"/>
                </a:solidFill>
                <a:effectLst/>
                <a:latin typeface="+mn-lt"/>
                <a:ea typeface="+mn-ea"/>
                <a:cs typeface="+mn-cs"/>
              </a:rPr>
              <a:t> for 4 </a:t>
            </a:r>
            <a:r>
              <a:rPr lang="fr-FR" sz="800" kern="1200" dirty="0" err="1">
                <a:solidFill>
                  <a:schemeClr val="tx1"/>
                </a:solidFill>
                <a:effectLst/>
                <a:latin typeface="+mn-lt"/>
                <a:ea typeface="+mn-ea"/>
                <a:cs typeface="+mn-cs"/>
              </a:rPr>
              <a:t>weeks</a:t>
            </a:r>
            <a:r>
              <a:rPr lang="fr-FR" sz="800" kern="1200" dirty="0">
                <a:solidFill>
                  <a:schemeClr val="tx1"/>
                </a:solidFill>
                <a:effectLst/>
                <a:latin typeface="+mn-lt"/>
                <a:ea typeface="+mn-ea"/>
                <a:cs typeface="+mn-cs"/>
              </a:rPr>
              <a:t> of the PNG formula</a:t>
            </a:r>
            <a:endParaRPr lang="fr-FR" sz="700" dirty="0">
              <a:latin typeface="Roboto" panose="02000000000000000000" pitchFamily="2" charset="0"/>
              <a:ea typeface="Roboto" panose="02000000000000000000" pitchFamily="2" charset="0"/>
            </a:endParaRPr>
          </a:p>
        </p:txBody>
      </p:sp>
      <p:sp>
        <p:nvSpPr>
          <p:cNvPr id="25" name="ZoneTexte 24"/>
          <p:cNvSpPr txBox="1"/>
          <p:nvPr/>
        </p:nvSpPr>
        <p:spPr>
          <a:xfrm>
            <a:off x="10037135" y="6466625"/>
            <a:ext cx="2154865" cy="307777"/>
          </a:xfrm>
          <a:prstGeom prst="rect">
            <a:avLst/>
          </a:prstGeom>
          <a:noFill/>
        </p:spPr>
        <p:txBody>
          <a:bodyPr wrap="square" rtlCol="0">
            <a:spAutoFit/>
          </a:bodyPr>
          <a:lstStyle/>
          <a:p>
            <a:pPr algn="ctr"/>
            <a:r>
              <a:rPr lang="fr-FR" sz="1400" dirty="0" err="1">
                <a:latin typeface="Roboto" panose="02000000000000000000" pitchFamily="2" charset="0"/>
                <a:ea typeface="Roboto" panose="02000000000000000000" pitchFamily="2" charset="0"/>
              </a:rPr>
              <a:t>Morning</a:t>
            </a:r>
            <a:r>
              <a:rPr lang="fr-FR" sz="1400" dirty="0">
                <a:latin typeface="Roboto" panose="02000000000000000000" pitchFamily="2" charset="0"/>
                <a:ea typeface="Roboto" panose="02000000000000000000" pitchFamily="2" charset="0"/>
              </a:rPr>
              <a:t> &amp; </a:t>
            </a:r>
            <a:r>
              <a:rPr lang="fr-FR" sz="1400" dirty="0" err="1">
                <a:latin typeface="Roboto" panose="02000000000000000000" pitchFamily="2" charset="0"/>
                <a:ea typeface="Roboto" panose="02000000000000000000" pitchFamily="2" charset="0"/>
              </a:rPr>
              <a:t>evening</a:t>
            </a:r>
            <a:endParaRPr lang="fr-FR" sz="1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4149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P spid="18" grpId="0" animBg="1"/>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858138" y="1568266"/>
            <a:ext cx="8500512" cy="1077218"/>
          </a:xfrm>
          <a:prstGeom prst="rect">
            <a:avLst/>
          </a:prstGeom>
          <a:noFill/>
        </p:spPr>
        <p:txBody>
          <a:bodyPr wrap="square" rtlCol="0">
            <a:spAutoFit/>
          </a:bodyPr>
          <a:lstStyle/>
          <a:p>
            <a:pPr algn="ctr"/>
            <a:r>
              <a:rPr lang="en-US" sz="1600" dirty="0">
                <a:solidFill>
                  <a:prstClr val="black"/>
                </a:solidFill>
                <a:latin typeface="Roboto Light" panose="02000000000000000000" pitchFamily="2" charset="0"/>
                <a:ea typeface="Roboto Light" panose="02000000000000000000" pitchFamily="2" charset="0"/>
              </a:rPr>
              <a:t>Re-balancing massage with hand and foot acupressure; a sustained pressure</a:t>
            </a:r>
          </a:p>
          <a:p>
            <a:pPr algn="ctr"/>
            <a:r>
              <a:rPr lang="en-US" sz="1600" dirty="0">
                <a:solidFill>
                  <a:prstClr val="black"/>
                </a:solidFill>
                <a:latin typeface="Roboto Light" panose="02000000000000000000" pitchFamily="2" charset="0"/>
                <a:ea typeface="Roboto Light" panose="02000000000000000000" pitchFamily="2" charset="0"/>
              </a:rPr>
              <a:t>with the finger tips on specific zones of the hands and feet remove energy</a:t>
            </a:r>
          </a:p>
          <a:p>
            <a:pPr algn="ctr"/>
            <a:r>
              <a:rPr lang="en-US" sz="1600" dirty="0">
                <a:solidFill>
                  <a:prstClr val="black"/>
                </a:solidFill>
                <a:latin typeface="Roboto Light" panose="02000000000000000000" pitchFamily="2" charset="0"/>
                <a:ea typeface="Roboto Light" panose="02000000000000000000" pitchFamily="2" charset="0"/>
              </a:rPr>
              <a:t>blockages, relieve stress and relax. With your new-found energy, you will be</a:t>
            </a:r>
          </a:p>
          <a:p>
            <a:pPr algn="ctr"/>
            <a:r>
              <a:rPr lang="en-US" sz="1600" dirty="0">
                <a:solidFill>
                  <a:prstClr val="black"/>
                </a:solidFill>
                <a:latin typeface="Roboto Light" panose="02000000000000000000" pitchFamily="2" charset="0"/>
                <a:ea typeface="Roboto Light" panose="02000000000000000000" pitchFamily="2" charset="0"/>
              </a:rPr>
              <a:t>able to resume daily tasks with energy and positivity.</a:t>
            </a:r>
            <a:endParaRPr lang="fr-FR" sz="1600" dirty="0">
              <a:solidFill>
                <a:prstClr val="black"/>
              </a:solidFill>
              <a:latin typeface="Roboto Light" panose="02000000000000000000" pitchFamily="2" charset="0"/>
              <a:ea typeface="Roboto Light" panose="02000000000000000000" pitchFamily="2" charset="0"/>
            </a:endParaRPr>
          </a:p>
        </p:txBody>
      </p:sp>
      <p:sp>
        <p:nvSpPr>
          <p:cNvPr id="4"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nSpc>
                <a:spcPct val="90000"/>
              </a:lnSpc>
              <a:spcBef>
                <a:spcPts val="500"/>
              </a:spcBef>
              <a:buFont typeface="Arial" panose="020B0604020202020204" pitchFamily="34" charset="0"/>
              <a:buChar char="•"/>
              <a:defRPr sz="2400">
                <a:latin typeface="Sofia Pro Regular" panose="00000500000000000000" pitchFamily="50" charset="0"/>
              </a:defRPr>
            </a:lvl2pPr>
            <a:lvl3pPr marL="1143000" indent="-228600">
              <a:lnSpc>
                <a:spcPct val="90000"/>
              </a:lnSpc>
              <a:spcBef>
                <a:spcPts val="500"/>
              </a:spcBef>
              <a:buFont typeface="Arial" panose="020B0604020202020204" pitchFamily="34" charset="0"/>
              <a:buChar char="•"/>
              <a:defRPr sz="2000">
                <a:latin typeface="Sofia Pro Regular" panose="00000500000000000000" pitchFamily="50" charset="0"/>
              </a:defRPr>
            </a:lvl3pPr>
            <a:lvl4pPr marL="1600200" indent="-228600">
              <a:lnSpc>
                <a:spcPct val="90000"/>
              </a:lnSpc>
              <a:spcBef>
                <a:spcPts val="500"/>
              </a:spcBef>
              <a:buFont typeface="Arial" panose="020B0604020202020204" pitchFamily="34" charset="0"/>
              <a:buChar char="•"/>
              <a:defRPr>
                <a:latin typeface="Sofia Pro Regular" panose="00000500000000000000" pitchFamily="50" charset="0"/>
              </a:defRPr>
            </a:lvl4pPr>
            <a:lvl5pPr marL="2057400" indent="-228600">
              <a:lnSpc>
                <a:spcPct val="90000"/>
              </a:lnSpc>
              <a:spcBef>
                <a:spcPts val="500"/>
              </a:spcBef>
              <a:buFont typeface="Arial" panose="020B0604020202020204" pitchFamily="34" charset="0"/>
              <a:buChar char="•"/>
              <a:defRPr>
                <a:latin typeface="Sofia Pro Regular" panose="00000500000000000000" pitchFamily="50"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AROMA-ENERGY massage</a:t>
            </a:r>
          </a:p>
        </p:txBody>
      </p:sp>
      <p:pic>
        <p:nvPicPr>
          <p:cNvPr id="6" name="Image 5"/>
          <p:cNvPicPr>
            <a:picLocks noChangeAspect="1"/>
          </p:cNvPicPr>
          <p:nvPr/>
        </p:nvPicPr>
        <p:blipFill rotWithShape="1">
          <a:blip r:embed="rId3"/>
          <a:srcRect b="9736"/>
          <a:stretch/>
        </p:blipFill>
        <p:spPr>
          <a:xfrm>
            <a:off x="447675" y="3166557"/>
            <a:ext cx="5648325" cy="2777044"/>
          </a:xfrm>
          <a:prstGeom prst="rect">
            <a:avLst/>
          </a:prstGeom>
        </p:spPr>
      </p:pic>
      <p:pic>
        <p:nvPicPr>
          <p:cNvPr id="7" name="Image 6"/>
          <p:cNvPicPr>
            <a:picLocks noChangeAspect="1"/>
          </p:cNvPicPr>
          <p:nvPr/>
        </p:nvPicPr>
        <p:blipFill>
          <a:blip r:embed="rId4"/>
          <a:stretch>
            <a:fillRect/>
          </a:stretch>
        </p:blipFill>
        <p:spPr>
          <a:xfrm>
            <a:off x="6714634" y="3471356"/>
            <a:ext cx="5276850" cy="2771775"/>
          </a:xfrm>
          <a:prstGeom prst="rect">
            <a:avLst/>
          </a:prstGeom>
        </p:spPr>
      </p:pic>
      <p:pic>
        <p:nvPicPr>
          <p:cNvPr id="8" name="Picture 2" descr="Forces et faiblesses de la « Palestine 24 images/seconde » - ERAP -  Échanges Rhône-Alpes Auvergne Palestin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93" b="99507" l="10000" r="90000">
                        <a14:foregroundMark x1="21923" y1="48768" x2="75000" y2="51232"/>
                        <a14:foregroundMark x1="79231" y1="43842" x2="79231" y2="43842"/>
                        <a14:foregroundMark x1="78846" y1="42857" x2="68462" y2="49754"/>
                        <a14:foregroundMark x1="18077" y1="32020" x2="77308" y2="8374"/>
                      </a14:backgroundRemoval>
                    </a14:imgEffect>
                  </a14:imgLayer>
                </a14:imgProps>
              </a:ext>
              <a:ext uri="{28A0092B-C50C-407E-A947-70E740481C1C}">
                <a14:useLocalDpi xmlns:a14="http://schemas.microsoft.com/office/drawing/2010/main" val="0"/>
              </a:ext>
            </a:extLst>
          </a:blip>
          <a:srcRect/>
          <a:stretch>
            <a:fillRect/>
          </a:stretch>
        </p:blipFill>
        <p:spPr bwMode="auto">
          <a:xfrm rot="1288824">
            <a:off x="226472" y="234214"/>
            <a:ext cx="1501603" cy="1172406"/>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447675" y="5896038"/>
            <a:ext cx="1233377" cy="307777"/>
          </a:xfrm>
          <a:prstGeom prst="rect">
            <a:avLst/>
          </a:prstGeom>
          <a:noFill/>
        </p:spPr>
        <p:txBody>
          <a:bodyPr wrap="square" rtlCol="0">
            <a:spAutoFit/>
          </a:bodyPr>
          <a:lstStyle/>
          <a:p>
            <a:r>
              <a:rPr lang="fr-FR" sz="1400" dirty="0">
                <a:solidFill>
                  <a:prstClr val="black"/>
                </a:solidFill>
                <a:latin typeface="Roboto Light" panose="02000000000000000000" pitchFamily="2" charset="0"/>
                <a:ea typeface="Roboto Light" panose="02000000000000000000" pitchFamily="2" charset="0"/>
              </a:rPr>
              <a:t>Massage </a:t>
            </a:r>
            <a:r>
              <a:rPr lang="fr-FR" sz="1400" dirty="0" err="1">
                <a:solidFill>
                  <a:prstClr val="black"/>
                </a:solidFill>
                <a:latin typeface="Roboto Light" panose="02000000000000000000" pitchFamily="2" charset="0"/>
                <a:ea typeface="Roboto Light" panose="02000000000000000000" pitchFamily="2" charset="0"/>
              </a:rPr>
              <a:t>oil</a:t>
            </a:r>
            <a:endParaRPr lang="fr-FR" sz="1400" dirty="0">
              <a:solidFill>
                <a:prstClr val="black"/>
              </a:solidFill>
              <a:latin typeface="Roboto Light" panose="02000000000000000000" pitchFamily="2" charset="0"/>
              <a:ea typeface="Roboto Light" panose="02000000000000000000" pitchFamily="2" charset="0"/>
            </a:endParaRPr>
          </a:p>
        </p:txBody>
      </p:sp>
      <p:sp>
        <p:nvSpPr>
          <p:cNvPr id="10" name="ZoneTexte 9"/>
          <p:cNvSpPr txBox="1"/>
          <p:nvPr/>
        </p:nvSpPr>
        <p:spPr>
          <a:xfrm>
            <a:off x="3370516" y="5896038"/>
            <a:ext cx="2392325" cy="307777"/>
          </a:xfrm>
          <a:prstGeom prst="rect">
            <a:avLst/>
          </a:prstGeom>
          <a:noFill/>
        </p:spPr>
        <p:txBody>
          <a:bodyPr wrap="square" rtlCol="0">
            <a:spAutoFit/>
          </a:bodyPr>
          <a:lstStyle/>
          <a:p>
            <a:r>
              <a:rPr lang="fr-FR" sz="1400" dirty="0" err="1">
                <a:solidFill>
                  <a:prstClr val="black"/>
                </a:solidFill>
                <a:latin typeface="Roboto Light" panose="02000000000000000000" pitchFamily="2" charset="0"/>
                <a:ea typeface="Roboto Light" panose="02000000000000000000" pitchFamily="2" charset="0"/>
              </a:rPr>
              <a:t>Aromatic</a:t>
            </a:r>
            <a:r>
              <a:rPr lang="fr-FR" sz="1400" dirty="0">
                <a:solidFill>
                  <a:prstClr val="black"/>
                </a:solidFill>
                <a:latin typeface="Roboto Light" panose="02000000000000000000" pitchFamily="2" charset="0"/>
                <a:ea typeface="Roboto Light" panose="02000000000000000000" pitchFamily="2" charset="0"/>
              </a:rPr>
              <a:t> </a:t>
            </a:r>
            <a:r>
              <a:rPr lang="fr-FR" sz="1400" dirty="0" err="1">
                <a:solidFill>
                  <a:prstClr val="black"/>
                </a:solidFill>
                <a:latin typeface="Roboto Light" panose="02000000000000000000" pitchFamily="2" charset="0"/>
                <a:ea typeface="Roboto Light" panose="02000000000000000000" pitchFamily="2" charset="0"/>
              </a:rPr>
              <a:t>concentrate</a:t>
            </a:r>
            <a:endParaRPr lang="fr-FR" sz="1400" dirty="0">
              <a:solidFill>
                <a:prstClr val="black"/>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38919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2">
            <a:extLst>
              <a:ext uri="{FF2B5EF4-FFF2-40B4-BE49-F238E27FC236}">
                <a16:creationId xmlns:a16="http://schemas.microsoft.com/office/drawing/2014/main" id="{40BA16C7-DDE3-4E55-952F-B774A8D0D202}"/>
              </a:ext>
            </a:extLst>
          </p:cNvPr>
          <p:cNvSpPr txBox="1">
            <a:spLocks/>
          </p:cNvSpPr>
          <p:nvPr/>
        </p:nvSpPr>
        <p:spPr>
          <a:xfrm>
            <a:off x="1890584" y="388679"/>
            <a:ext cx="8019535" cy="1018948"/>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nSpc>
                <a:spcPct val="90000"/>
              </a:lnSpc>
              <a:spcBef>
                <a:spcPts val="500"/>
              </a:spcBef>
              <a:buFont typeface="Arial" panose="020B0604020202020204" pitchFamily="34" charset="0"/>
              <a:buChar char="•"/>
              <a:defRPr sz="2400">
                <a:latin typeface="Sofia Pro Regular" panose="00000500000000000000" pitchFamily="50" charset="0"/>
              </a:defRPr>
            </a:lvl2pPr>
            <a:lvl3pPr marL="1143000" indent="-228600">
              <a:lnSpc>
                <a:spcPct val="90000"/>
              </a:lnSpc>
              <a:spcBef>
                <a:spcPts val="500"/>
              </a:spcBef>
              <a:buFont typeface="Arial" panose="020B0604020202020204" pitchFamily="34" charset="0"/>
              <a:buChar char="•"/>
              <a:defRPr sz="2000">
                <a:latin typeface="Sofia Pro Regular" panose="00000500000000000000" pitchFamily="50" charset="0"/>
              </a:defRPr>
            </a:lvl3pPr>
            <a:lvl4pPr marL="1600200" indent="-228600">
              <a:lnSpc>
                <a:spcPct val="90000"/>
              </a:lnSpc>
              <a:spcBef>
                <a:spcPts val="500"/>
              </a:spcBef>
              <a:buFont typeface="Arial" panose="020B0604020202020204" pitchFamily="34" charset="0"/>
              <a:buChar char="•"/>
              <a:defRPr>
                <a:latin typeface="Sofia Pro Regular" panose="00000500000000000000" pitchFamily="50" charset="0"/>
              </a:defRPr>
            </a:lvl4pPr>
            <a:lvl5pPr marL="2057400" indent="-228600">
              <a:lnSpc>
                <a:spcPct val="90000"/>
              </a:lnSpc>
              <a:spcBef>
                <a:spcPts val="500"/>
              </a:spcBef>
              <a:buFont typeface="Arial" panose="020B0604020202020204" pitchFamily="34" charset="0"/>
              <a:buChar char="•"/>
              <a:defRPr>
                <a:latin typeface="Sofia Pro Regular" panose="00000500000000000000" pitchFamily="50"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YON-KA DIGITOPRESSURE TECHNIQUES</a:t>
            </a:r>
          </a:p>
        </p:txBody>
      </p:sp>
      <p:graphicFrame>
        <p:nvGraphicFramePr>
          <p:cNvPr id="3" name="Objet 2">
            <a:extLst>
              <a:ext uri="{FF2B5EF4-FFF2-40B4-BE49-F238E27FC236}">
                <a16:creationId xmlns:a16="http://schemas.microsoft.com/office/drawing/2014/main" id="{C66F618E-6055-4CD6-AA49-83337903224C}"/>
              </a:ext>
            </a:extLst>
          </p:cNvPr>
          <p:cNvGraphicFramePr>
            <a:graphicFrameLocks noChangeAspect="1"/>
          </p:cNvGraphicFramePr>
          <p:nvPr>
            <p:extLst>
              <p:ext uri="{D42A27DB-BD31-4B8C-83A1-F6EECF244321}">
                <p14:modId xmlns:p14="http://schemas.microsoft.com/office/powerpoint/2010/main" val="3446273442"/>
              </p:ext>
            </p:extLst>
          </p:nvPr>
        </p:nvGraphicFramePr>
        <p:xfrm>
          <a:off x="1076196" y="1528618"/>
          <a:ext cx="4810365" cy="2440288"/>
        </p:xfrm>
        <a:graphic>
          <a:graphicData uri="http://schemas.openxmlformats.org/presentationml/2006/ole">
            <mc:AlternateContent xmlns:mc="http://schemas.openxmlformats.org/markup-compatibility/2006">
              <mc:Choice xmlns:v="urn:schemas-microsoft-com:vml" Requires="v">
                <p:oleObj spid="_x0000_s3090" name="Bitmap Image" r:id="rId3" imgW="3589200" imgH="1821240" progId="PBrush">
                  <p:embed/>
                </p:oleObj>
              </mc:Choice>
              <mc:Fallback>
                <p:oleObj name="Bitmap Image" r:id="rId3" imgW="3589200" imgH="1821240" progId="PBrush">
                  <p:embed/>
                  <p:pic>
                    <p:nvPicPr>
                      <p:cNvPr id="0" name=""/>
                      <p:cNvPicPr/>
                      <p:nvPr/>
                    </p:nvPicPr>
                    <p:blipFill>
                      <a:blip r:embed="rId4"/>
                      <a:stretch>
                        <a:fillRect/>
                      </a:stretch>
                    </p:blipFill>
                    <p:spPr>
                      <a:xfrm>
                        <a:off x="1076196" y="1528618"/>
                        <a:ext cx="4810365" cy="2440288"/>
                      </a:xfrm>
                      <a:prstGeom prst="rect">
                        <a:avLst/>
                      </a:prstGeom>
                    </p:spPr>
                  </p:pic>
                </p:oleObj>
              </mc:Fallback>
            </mc:AlternateContent>
          </a:graphicData>
        </a:graphic>
      </p:graphicFrame>
      <p:graphicFrame>
        <p:nvGraphicFramePr>
          <p:cNvPr id="4" name="Objet 3">
            <a:extLst>
              <a:ext uri="{FF2B5EF4-FFF2-40B4-BE49-F238E27FC236}">
                <a16:creationId xmlns:a16="http://schemas.microsoft.com/office/drawing/2014/main" id="{DE938E90-5897-4A8A-B4E6-4A297101959E}"/>
              </a:ext>
            </a:extLst>
          </p:cNvPr>
          <p:cNvGraphicFramePr>
            <a:graphicFrameLocks noChangeAspect="1"/>
          </p:cNvGraphicFramePr>
          <p:nvPr>
            <p:extLst>
              <p:ext uri="{D42A27DB-BD31-4B8C-83A1-F6EECF244321}">
                <p14:modId xmlns:p14="http://schemas.microsoft.com/office/powerpoint/2010/main" val="2203016145"/>
              </p:ext>
            </p:extLst>
          </p:nvPr>
        </p:nvGraphicFramePr>
        <p:xfrm>
          <a:off x="6537196" y="1555384"/>
          <a:ext cx="4463577" cy="2072223"/>
        </p:xfrm>
        <a:graphic>
          <a:graphicData uri="http://schemas.openxmlformats.org/presentationml/2006/ole">
            <mc:AlternateContent xmlns:mc="http://schemas.openxmlformats.org/markup-compatibility/2006">
              <mc:Choice xmlns:v="urn:schemas-microsoft-com:vml" Requires="v">
                <p:oleObj spid="_x0000_s3091" name="Bitmap Image" r:id="rId5" imgW="3330000" imgH="1546920" progId="PBrush">
                  <p:embed/>
                </p:oleObj>
              </mc:Choice>
              <mc:Fallback>
                <p:oleObj name="Bitmap Image" r:id="rId5" imgW="3330000" imgH="1546920" progId="PBrush">
                  <p:embed/>
                  <p:pic>
                    <p:nvPicPr>
                      <p:cNvPr id="0" name=""/>
                      <p:cNvPicPr/>
                      <p:nvPr/>
                    </p:nvPicPr>
                    <p:blipFill>
                      <a:blip r:embed="rId6"/>
                      <a:stretch>
                        <a:fillRect/>
                      </a:stretch>
                    </p:blipFill>
                    <p:spPr>
                      <a:xfrm>
                        <a:off x="6537196" y="1555384"/>
                        <a:ext cx="4463577" cy="2072223"/>
                      </a:xfrm>
                      <a:prstGeom prst="rect">
                        <a:avLst/>
                      </a:prstGeom>
                    </p:spPr>
                  </p:pic>
                </p:oleObj>
              </mc:Fallback>
            </mc:AlternateContent>
          </a:graphicData>
        </a:graphic>
      </p:graphicFrame>
      <p:graphicFrame>
        <p:nvGraphicFramePr>
          <p:cNvPr id="5" name="Objet 4">
            <a:extLst>
              <a:ext uri="{FF2B5EF4-FFF2-40B4-BE49-F238E27FC236}">
                <a16:creationId xmlns:a16="http://schemas.microsoft.com/office/drawing/2014/main" id="{5421CDDB-E7C3-43D8-80C6-22DE7AAA034A}"/>
              </a:ext>
            </a:extLst>
          </p:cNvPr>
          <p:cNvGraphicFramePr>
            <a:graphicFrameLocks noChangeAspect="1"/>
          </p:cNvGraphicFramePr>
          <p:nvPr>
            <p:extLst>
              <p:ext uri="{D42A27DB-BD31-4B8C-83A1-F6EECF244321}">
                <p14:modId xmlns:p14="http://schemas.microsoft.com/office/powerpoint/2010/main" val="3782899816"/>
              </p:ext>
            </p:extLst>
          </p:nvPr>
        </p:nvGraphicFramePr>
        <p:xfrm>
          <a:off x="1057484" y="4160942"/>
          <a:ext cx="5240129" cy="2308379"/>
        </p:xfrm>
        <a:graphic>
          <a:graphicData uri="http://schemas.openxmlformats.org/presentationml/2006/ole">
            <mc:AlternateContent xmlns:mc="http://schemas.openxmlformats.org/markup-compatibility/2006">
              <mc:Choice xmlns:v="urn:schemas-microsoft-com:vml" Requires="v">
                <p:oleObj spid="_x0000_s3092" name="Bitmap Image" r:id="rId7" imgW="3909240" imgH="1722240" progId="PBrush">
                  <p:embed/>
                </p:oleObj>
              </mc:Choice>
              <mc:Fallback>
                <p:oleObj name="Bitmap Image" r:id="rId7" imgW="3909240" imgH="1722240" progId="PBrush">
                  <p:embed/>
                  <p:pic>
                    <p:nvPicPr>
                      <p:cNvPr id="0" name=""/>
                      <p:cNvPicPr/>
                      <p:nvPr/>
                    </p:nvPicPr>
                    <p:blipFill>
                      <a:blip r:embed="rId8"/>
                      <a:stretch>
                        <a:fillRect/>
                      </a:stretch>
                    </p:blipFill>
                    <p:spPr>
                      <a:xfrm>
                        <a:off x="1057484" y="4160942"/>
                        <a:ext cx="5240129" cy="2308379"/>
                      </a:xfrm>
                      <a:prstGeom prst="rect">
                        <a:avLst/>
                      </a:prstGeom>
                    </p:spPr>
                  </p:pic>
                </p:oleObj>
              </mc:Fallback>
            </mc:AlternateContent>
          </a:graphicData>
        </a:graphic>
      </p:graphicFrame>
      <p:graphicFrame>
        <p:nvGraphicFramePr>
          <p:cNvPr id="6" name="Objet 5">
            <a:extLst>
              <a:ext uri="{FF2B5EF4-FFF2-40B4-BE49-F238E27FC236}">
                <a16:creationId xmlns:a16="http://schemas.microsoft.com/office/drawing/2014/main" id="{AB9CEFE7-D56E-4F8B-8EA6-8A8261EF7A13}"/>
              </a:ext>
            </a:extLst>
          </p:cNvPr>
          <p:cNvGraphicFramePr>
            <a:graphicFrameLocks noChangeAspect="1"/>
          </p:cNvGraphicFramePr>
          <p:nvPr>
            <p:extLst>
              <p:ext uri="{D42A27DB-BD31-4B8C-83A1-F6EECF244321}">
                <p14:modId xmlns:p14="http://schemas.microsoft.com/office/powerpoint/2010/main" val="544383681"/>
              </p:ext>
            </p:extLst>
          </p:nvPr>
        </p:nvGraphicFramePr>
        <p:xfrm>
          <a:off x="6384796" y="4259427"/>
          <a:ext cx="3227476" cy="2297742"/>
        </p:xfrm>
        <a:graphic>
          <a:graphicData uri="http://schemas.openxmlformats.org/presentationml/2006/ole">
            <mc:AlternateContent xmlns:mc="http://schemas.openxmlformats.org/markup-compatibility/2006">
              <mc:Choice xmlns:v="urn:schemas-microsoft-com:vml" Requires="v">
                <p:oleObj spid="_x0000_s3093" name="Bitmap Image" r:id="rId9" imgW="2408040" imgH="1714680" progId="PBrush">
                  <p:embed/>
                </p:oleObj>
              </mc:Choice>
              <mc:Fallback>
                <p:oleObj name="Bitmap Image" r:id="rId9" imgW="2408040" imgH="1714680" progId="PBrush">
                  <p:embed/>
                  <p:pic>
                    <p:nvPicPr>
                      <p:cNvPr id="0" name=""/>
                      <p:cNvPicPr/>
                      <p:nvPr/>
                    </p:nvPicPr>
                    <p:blipFill>
                      <a:blip r:embed="rId10"/>
                      <a:stretch>
                        <a:fillRect/>
                      </a:stretch>
                    </p:blipFill>
                    <p:spPr>
                      <a:xfrm>
                        <a:off x="6384796" y="4259427"/>
                        <a:ext cx="3227476" cy="2297742"/>
                      </a:xfrm>
                      <a:prstGeom prst="rect">
                        <a:avLst/>
                      </a:prstGeom>
                    </p:spPr>
                  </p:pic>
                </p:oleObj>
              </mc:Fallback>
            </mc:AlternateContent>
          </a:graphicData>
        </a:graphic>
      </p:graphicFrame>
    </p:spTree>
    <p:extLst>
      <p:ext uri="{BB962C8B-B14F-4D97-AF65-F5344CB8AC3E}">
        <p14:creationId xmlns:p14="http://schemas.microsoft.com/office/powerpoint/2010/main" val="18462751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2">
            <a:extLst>
              <a:ext uri="{FF2B5EF4-FFF2-40B4-BE49-F238E27FC236}">
                <a16:creationId xmlns:a16="http://schemas.microsoft.com/office/drawing/2014/main" id="{75E2B3F9-4E79-459B-BBB9-9E73DA78BB7B}"/>
              </a:ext>
            </a:extLst>
          </p:cNvPr>
          <p:cNvSpPr txBox="1">
            <a:spLocks/>
          </p:cNvSpPr>
          <p:nvPr/>
        </p:nvSpPr>
        <p:spPr>
          <a:xfrm>
            <a:off x="1890584" y="388679"/>
            <a:ext cx="8019535" cy="1018948"/>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nSpc>
                <a:spcPct val="90000"/>
              </a:lnSpc>
              <a:spcBef>
                <a:spcPts val="500"/>
              </a:spcBef>
              <a:buFont typeface="Arial" panose="020B0604020202020204" pitchFamily="34" charset="0"/>
              <a:buChar char="•"/>
              <a:defRPr sz="2400">
                <a:latin typeface="Sofia Pro Regular" panose="00000500000000000000" pitchFamily="50" charset="0"/>
              </a:defRPr>
            </a:lvl2pPr>
            <a:lvl3pPr marL="1143000" indent="-228600">
              <a:lnSpc>
                <a:spcPct val="90000"/>
              </a:lnSpc>
              <a:spcBef>
                <a:spcPts val="500"/>
              </a:spcBef>
              <a:buFont typeface="Arial" panose="020B0604020202020204" pitchFamily="34" charset="0"/>
              <a:buChar char="•"/>
              <a:defRPr sz="2000">
                <a:latin typeface="Sofia Pro Regular" panose="00000500000000000000" pitchFamily="50" charset="0"/>
              </a:defRPr>
            </a:lvl3pPr>
            <a:lvl4pPr marL="1600200" indent="-228600">
              <a:lnSpc>
                <a:spcPct val="90000"/>
              </a:lnSpc>
              <a:spcBef>
                <a:spcPts val="500"/>
              </a:spcBef>
              <a:buFont typeface="Arial" panose="020B0604020202020204" pitchFamily="34" charset="0"/>
              <a:buChar char="•"/>
              <a:defRPr>
                <a:latin typeface="Sofia Pro Regular" panose="00000500000000000000" pitchFamily="50" charset="0"/>
              </a:defRPr>
            </a:lvl4pPr>
            <a:lvl5pPr marL="2057400" indent="-228600">
              <a:lnSpc>
                <a:spcPct val="90000"/>
              </a:lnSpc>
              <a:spcBef>
                <a:spcPts val="500"/>
              </a:spcBef>
              <a:buFont typeface="Arial" panose="020B0604020202020204" pitchFamily="34" charset="0"/>
              <a:buChar char="•"/>
              <a:defRPr>
                <a:latin typeface="Sofia Pro Regular" panose="00000500000000000000" pitchFamily="50"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YON-KA DIGITOPRESSURE TECHNIQUES</a:t>
            </a:r>
          </a:p>
        </p:txBody>
      </p:sp>
      <p:graphicFrame>
        <p:nvGraphicFramePr>
          <p:cNvPr id="5" name="Objet 4">
            <a:extLst>
              <a:ext uri="{FF2B5EF4-FFF2-40B4-BE49-F238E27FC236}">
                <a16:creationId xmlns:a16="http://schemas.microsoft.com/office/drawing/2014/main" id="{EBB0DA07-B655-4C9A-A474-46AC00357B9E}"/>
              </a:ext>
            </a:extLst>
          </p:cNvPr>
          <p:cNvGraphicFramePr>
            <a:graphicFrameLocks noChangeAspect="1"/>
          </p:cNvGraphicFramePr>
          <p:nvPr>
            <p:extLst>
              <p:ext uri="{D42A27DB-BD31-4B8C-83A1-F6EECF244321}">
                <p14:modId xmlns:p14="http://schemas.microsoft.com/office/powerpoint/2010/main" val="3760668806"/>
              </p:ext>
            </p:extLst>
          </p:nvPr>
        </p:nvGraphicFramePr>
        <p:xfrm>
          <a:off x="677863" y="1857465"/>
          <a:ext cx="4856212" cy="2109698"/>
        </p:xfrm>
        <a:graphic>
          <a:graphicData uri="http://schemas.openxmlformats.org/presentationml/2006/ole">
            <mc:AlternateContent xmlns:mc="http://schemas.openxmlformats.org/markup-compatibility/2006">
              <mc:Choice xmlns:v="urn:schemas-microsoft-com:vml" Requires="v">
                <p:oleObj spid="_x0000_s4114" name="Bitmap Image" r:id="rId3" imgW="3947040" imgH="1714680" progId="PBrush">
                  <p:embed/>
                </p:oleObj>
              </mc:Choice>
              <mc:Fallback>
                <p:oleObj name="Bitmap Image" r:id="rId3" imgW="3947040" imgH="1714680" progId="PBrush">
                  <p:embed/>
                  <p:pic>
                    <p:nvPicPr>
                      <p:cNvPr id="0" name=""/>
                      <p:cNvPicPr/>
                      <p:nvPr/>
                    </p:nvPicPr>
                    <p:blipFill>
                      <a:blip r:embed="rId4"/>
                      <a:stretch>
                        <a:fillRect/>
                      </a:stretch>
                    </p:blipFill>
                    <p:spPr>
                      <a:xfrm>
                        <a:off x="677863" y="1857465"/>
                        <a:ext cx="4856212" cy="2109698"/>
                      </a:xfrm>
                      <a:prstGeom prst="rect">
                        <a:avLst/>
                      </a:prstGeom>
                    </p:spPr>
                  </p:pic>
                </p:oleObj>
              </mc:Fallback>
            </mc:AlternateContent>
          </a:graphicData>
        </a:graphic>
      </p:graphicFrame>
      <p:graphicFrame>
        <p:nvGraphicFramePr>
          <p:cNvPr id="6" name="Objet 5">
            <a:extLst>
              <a:ext uri="{FF2B5EF4-FFF2-40B4-BE49-F238E27FC236}">
                <a16:creationId xmlns:a16="http://schemas.microsoft.com/office/drawing/2014/main" id="{4ACD3D9E-47D8-4390-8C80-8FC2F3AC6C5A}"/>
              </a:ext>
            </a:extLst>
          </p:cNvPr>
          <p:cNvGraphicFramePr>
            <a:graphicFrameLocks noChangeAspect="1"/>
          </p:cNvGraphicFramePr>
          <p:nvPr>
            <p:extLst>
              <p:ext uri="{D42A27DB-BD31-4B8C-83A1-F6EECF244321}">
                <p14:modId xmlns:p14="http://schemas.microsoft.com/office/powerpoint/2010/main" val="1202972398"/>
              </p:ext>
            </p:extLst>
          </p:nvPr>
        </p:nvGraphicFramePr>
        <p:xfrm>
          <a:off x="6132513" y="1655136"/>
          <a:ext cx="4989043" cy="2652749"/>
        </p:xfrm>
        <a:graphic>
          <a:graphicData uri="http://schemas.openxmlformats.org/presentationml/2006/ole">
            <mc:AlternateContent xmlns:mc="http://schemas.openxmlformats.org/markup-compatibility/2006">
              <mc:Choice xmlns:v="urn:schemas-microsoft-com:vml" Requires="v">
                <p:oleObj spid="_x0000_s4115" name="Bitmap Image" r:id="rId5" imgW="4053960" imgH="2156400" progId="PBrush">
                  <p:embed/>
                </p:oleObj>
              </mc:Choice>
              <mc:Fallback>
                <p:oleObj name="Bitmap Image" r:id="rId5" imgW="4053960" imgH="2156400" progId="PBrush">
                  <p:embed/>
                  <p:pic>
                    <p:nvPicPr>
                      <p:cNvPr id="0" name=""/>
                      <p:cNvPicPr/>
                      <p:nvPr/>
                    </p:nvPicPr>
                    <p:blipFill>
                      <a:blip r:embed="rId6"/>
                      <a:stretch>
                        <a:fillRect/>
                      </a:stretch>
                    </p:blipFill>
                    <p:spPr>
                      <a:xfrm>
                        <a:off x="6132513" y="1655136"/>
                        <a:ext cx="4989043" cy="2652749"/>
                      </a:xfrm>
                      <a:prstGeom prst="rect">
                        <a:avLst/>
                      </a:prstGeom>
                    </p:spPr>
                  </p:pic>
                </p:oleObj>
              </mc:Fallback>
            </mc:AlternateContent>
          </a:graphicData>
        </a:graphic>
      </p:graphicFrame>
      <p:graphicFrame>
        <p:nvGraphicFramePr>
          <p:cNvPr id="7" name="Objet 6">
            <a:extLst>
              <a:ext uri="{FF2B5EF4-FFF2-40B4-BE49-F238E27FC236}">
                <a16:creationId xmlns:a16="http://schemas.microsoft.com/office/drawing/2014/main" id="{B30B49EF-F0BD-44A8-B827-AF0BEADFA2E8}"/>
              </a:ext>
            </a:extLst>
          </p:cNvPr>
          <p:cNvGraphicFramePr>
            <a:graphicFrameLocks noChangeAspect="1"/>
          </p:cNvGraphicFramePr>
          <p:nvPr>
            <p:extLst>
              <p:ext uri="{D42A27DB-BD31-4B8C-83A1-F6EECF244321}">
                <p14:modId xmlns:p14="http://schemas.microsoft.com/office/powerpoint/2010/main" val="2573053443"/>
              </p:ext>
            </p:extLst>
          </p:nvPr>
        </p:nvGraphicFramePr>
        <p:xfrm>
          <a:off x="677863" y="4665370"/>
          <a:ext cx="4828863" cy="1969051"/>
        </p:xfrm>
        <a:graphic>
          <a:graphicData uri="http://schemas.openxmlformats.org/presentationml/2006/ole">
            <mc:AlternateContent xmlns:mc="http://schemas.openxmlformats.org/markup-compatibility/2006">
              <mc:Choice xmlns:v="urn:schemas-microsoft-com:vml" Requires="v">
                <p:oleObj spid="_x0000_s4116" name="Bitmap Image" r:id="rId7" imgW="3924360" imgH="1600200" progId="PBrush">
                  <p:embed/>
                </p:oleObj>
              </mc:Choice>
              <mc:Fallback>
                <p:oleObj name="Bitmap Image" r:id="rId7" imgW="3924360" imgH="1600200" progId="PBrush">
                  <p:embed/>
                  <p:pic>
                    <p:nvPicPr>
                      <p:cNvPr id="0" name=""/>
                      <p:cNvPicPr/>
                      <p:nvPr/>
                    </p:nvPicPr>
                    <p:blipFill>
                      <a:blip r:embed="rId8"/>
                      <a:stretch>
                        <a:fillRect/>
                      </a:stretch>
                    </p:blipFill>
                    <p:spPr>
                      <a:xfrm>
                        <a:off x="677863" y="4665370"/>
                        <a:ext cx="4828863" cy="1969051"/>
                      </a:xfrm>
                      <a:prstGeom prst="rect">
                        <a:avLst/>
                      </a:prstGeom>
                    </p:spPr>
                  </p:pic>
                </p:oleObj>
              </mc:Fallback>
            </mc:AlternateContent>
          </a:graphicData>
        </a:graphic>
      </p:graphicFrame>
      <p:graphicFrame>
        <p:nvGraphicFramePr>
          <p:cNvPr id="8" name="Objet 7">
            <a:extLst>
              <a:ext uri="{FF2B5EF4-FFF2-40B4-BE49-F238E27FC236}">
                <a16:creationId xmlns:a16="http://schemas.microsoft.com/office/drawing/2014/main" id="{A5B638E1-10A5-467E-BAB0-31B16833B332}"/>
              </a:ext>
            </a:extLst>
          </p:cNvPr>
          <p:cNvGraphicFramePr>
            <a:graphicFrameLocks noChangeAspect="1"/>
          </p:cNvGraphicFramePr>
          <p:nvPr>
            <p:extLst>
              <p:ext uri="{D42A27DB-BD31-4B8C-83A1-F6EECF244321}">
                <p14:modId xmlns:p14="http://schemas.microsoft.com/office/powerpoint/2010/main" val="3409267997"/>
              </p:ext>
            </p:extLst>
          </p:nvPr>
        </p:nvGraphicFramePr>
        <p:xfrm>
          <a:off x="5670549" y="4548538"/>
          <a:ext cx="3047341" cy="1969051"/>
        </p:xfrm>
        <a:graphic>
          <a:graphicData uri="http://schemas.openxmlformats.org/presentationml/2006/ole">
            <mc:AlternateContent xmlns:mc="http://schemas.openxmlformats.org/markup-compatibility/2006">
              <mc:Choice xmlns:v="urn:schemas-microsoft-com:vml" Requires="v">
                <p:oleObj spid="_x0000_s4117" name="Bitmap Image" r:id="rId9" imgW="2476440" imgH="1600200" progId="PBrush">
                  <p:embed/>
                </p:oleObj>
              </mc:Choice>
              <mc:Fallback>
                <p:oleObj name="Bitmap Image" r:id="rId9" imgW="2476440" imgH="1600200" progId="PBrush">
                  <p:embed/>
                  <p:pic>
                    <p:nvPicPr>
                      <p:cNvPr id="0" name=""/>
                      <p:cNvPicPr/>
                      <p:nvPr/>
                    </p:nvPicPr>
                    <p:blipFill>
                      <a:blip r:embed="rId10"/>
                      <a:stretch>
                        <a:fillRect/>
                      </a:stretch>
                    </p:blipFill>
                    <p:spPr>
                      <a:xfrm>
                        <a:off x="5670549" y="4548538"/>
                        <a:ext cx="3047341" cy="1969051"/>
                      </a:xfrm>
                      <a:prstGeom prst="rect">
                        <a:avLst/>
                      </a:prstGeom>
                    </p:spPr>
                  </p:pic>
                </p:oleObj>
              </mc:Fallback>
            </mc:AlternateContent>
          </a:graphicData>
        </a:graphic>
      </p:graphicFrame>
    </p:spTree>
    <p:extLst>
      <p:ext uri="{BB962C8B-B14F-4D97-AF65-F5344CB8AC3E}">
        <p14:creationId xmlns:p14="http://schemas.microsoft.com/office/powerpoint/2010/main" val="38719924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9D1D35B-E3D2-B073-4E88-69ED7193F955}"/>
              </a:ext>
            </a:extLst>
          </p:cNvPr>
          <p:cNvPicPr>
            <a:picLocks noChangeAspect="1"/>
          </p:cNvPicPr>
          <p:nvPr/>
        </p:nvPicPr>
        <p:blipFill rotWithShape="1">
          <a:blip r:embed="rId3"/>
          <a:srcRect l="1" t="-575" r="-2" b="-2"/>
          <a:stretch/>
        </p:blipFill>
        <p:spPr>
          <a:xfrm>
            <a:off x="301557" y="136188"/>
            <a:ext cx="2951693" cy="6350164"/>
          </a:xfrm>
          <a:prstGeom prst="rect">
            <a:avLst/>
          </a:prstGeom>
        </p:spPr>
      </p:pic>
      <p:pic>
        <p:nvPicPr>
          <p:cNvPr id="5" name="Image 4">
            <a:extLst>
              <a:ext uri="{FF2B5EF4-FFF2-40B4-BE49-F238E27FC236}">
                <a16:creationId xmlns:a16="http://schemas.microsoft.com/office/drawing/2014/main" id="{BC5E0F0B-FDC6-600A-2BDE-AF924A15CD6C}"/>
              </a:ext>
            </a:extLst>
          </p:cNvPr>
          <p:cNvPicPr>
            <a:picLocks noChangeAspect="1"/>
          </p:cNvPicPr>
          <p:nvPr/>
        </p:nvPicPr>
        <p:blipFill rotWithShape="1">
          <a:blip r:embed="rId4"/>
          <a:srcRect l="-1675" r="1940"/>
          <a:stretch/>
        </p:blipFill>
        <p:spPr>
          <a:xfrm>
            <a:off x="6001967" y="-1"/>
            <a:ext cx="6190034" cy="6858001"/>
          </a:xfrm>
          <a:prstGeom prst="rect">
            <a:avLst/>
          </a:prstGeom>
        </p:spPr>
      </p:pic>
      <p:sp>
        <p:nvSpPr>
          <p:cNvPr id="2" name="Espace réservé du titre 1">
            <a:extLst>
              <a:ext uri="{FF2B5EF4-FFF2-40B4-BE49-F238E27FC236}">
                <a16:creationId xmlns:a16="http://schemas.microsoft.com/office/drawing/2014/main" id="{D0237DC5-3473-A85B-45C4-FA3CE6325232}"/>
              </a:ext>
            </a:extLst>
          </p:cNvPr>
          <p:cNvSpPr txBox="1">
            <a:spLocks/>
          </p:cNvSpPr>
          <p:nvPr/>
        </p:nvSpPr>
        <p:spPr>
          <a:xfrm>
            <a:off x="4395564" y="2038115"/>
            <a:ext cx="3212806" cy="2546309"/>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srgbClr val="595959"/>
                </a:solidFill>
                <a:effectLst/>
                <a:uLnTx/>
                <a:uFillTx/>
                <a:latin typeface="Roboto" panose="02000000000000000000" pitchFamily="2" charset="0"/>
                <a:ea typeface="Roboto" panose="02000000000000000000" pitchFamily="2" charset="0"/>
                <a:cs typeface="+mj-cs"/>
              </a:rPr>
              <a:t>Test your knowledge with</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srgbClr val="595959"/>
                </a:solidFill>
                <a:effectLst/>
                <a:uLnTx/>
                <a:uFillTx/>
                <a:latin typeface="Roboto" panose="02000000000000000000" pitchFamily="2" charset="0"/>
                <a:ea typeface="Roboto" panose="02000000000000000000" pitchFamily="2" charset="0"/>
                <a:cs typeface="+mj-cs"/>
              </a:rPr>
              <a:t>Play Everyday!</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4400" b="0" i="0" u="none" strike="noStrike" kern="1200" cap="none" spc="0" normalizeH="0" baseline="0" noProof="0" dirty="0">
              <a:ln>
                <a:noFill/>
              </a:ln>
              <a:solidFill>
                <a:srgbClr val="595959"/>
              </a:solidFill>
              <a:effectLst/>
              <a:uLnTx/>
              <a:uFillTx/>
              <a:latin typeface="Roboto" panose="02000000000000000000" pitchFamily="2" charset="0"/>
              <a:ea typeface="Roboto" panose="02000000000000000000" pitchFamily="2" charset="0"/>
              <a:cs typeface="+mj-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srgbClr val="595959"/>
                </a:solidFill>
                <a:effectLst/>
                <a:uLnTx/>
                <a:uFillTx/>
                <a:latin typeface="Roboto" panose="02000000000000000000" pitchFamily="2" charset="0"/>
                <a:ea typeface="Roboto" panose="02000000000000000000" pitchFamily="2" charset="0"/>
                <a:cs typeface="+mj-cs"/>
              </a:rPr>
              <a:t>Magic code : FRESH</a:t>
            </a:r>
          </a:p>
        </p:txBody>
      </p:sp>
    </p:spTree>
    <p:extLst>
      <p:ext uri="{BB962C8B-B14F-4D97-AF65-F5344CB8AC3E}">
        <p14:creationId xmlns:p14="http://schemas.microsoft.com/office/powerpoint/2010/main" val="29053627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FA1AEA1-D07E-74E9-9091-811310724FB9}"/>
              </a:ext>
            </a:extLst>
          </p:cNvPr>
          <p:cNvSpPr>
            <a:spLocks noGrp="1"/>
          </p:cNvSpPr>
          <p:nvPr>
            <p:ph type="title"/>
          </p:nvPr>
        </p:nvSpPr>
        <p:spPr>
          <a:xfrm>
            <a:off x="874713" y="943582"/>
            <a:ext cx="10515600" cy="927331"/>
          </a:xfrm>
        </p:spPr>
        <p:txBody>
          <a:bodyPr>
            <a:normAutofit fontScale="90000"/>
          </a:bodyPr>
          <a:lstStyle/>
          <a:p>
            <a:pPr algn="ctr"/>
            <a:r>
              <a:rPr lang="fr-FR" sz="3200" dirty="0">
                <a:solidFill>
                  <a:srgbClr val="FF9D5C"/>
                </a:solidFill>
                <a:latin typeface="KyivType Sans2" panose="00000500000000000000" pitchFamily="50" charset="0"/>
              </a:rPr>
              <a:t>To download the app</a:t>
            </a:r>
            <a:br>
              <a:rPr lang="fr-FR" sz="3200" dirty="0">
                <a:solidFill>
                  <a:srgbClr val="FF9D5C"/>
                </a:solidFill>
                <a:latin typeface="KyivType Sans2" panose="00000500000000000000" pitchFamily="50" charset="0"/>
              </a:rPr>
            </a:br>
            <a:r>
              <a:rPr lang="fr-FR" sz="3200" dirty="0">
                <a:solidFill>
                  <a:srgbClr val="FF9D5C"/>
                </a:solidFill>
                <a:latin typeface="KyivType Sans2" panose="00000500000000000000" pitchFamily="50" charset="0"/>
              </a:rPr>
              <a:t>Play </a:t>
            </a:r>
            <a:r>
              <a:rPr lang="fr-FR" sz="3200" dirty="0" err="1">
                <a:solidFill>
                  <a:srgbClr val="FF9D5C"/>
                </a:solidFill>
                <a:latin typeface="KyivType Sans2" panose="00000500000000000000" pitchFamily="50" charset="0"/>
              </a:rPr>
              <a:t>everyday</a:t>
            </a:r>
            <a:endParaRPr lang="fr-FR" sz="3200" dirty="0">
              <a:solidFill>
                <a:srgbClr val="FF9D5C"/>
              </a:solidFill>
              <a:latin typeface="KyivType Sans2" panose="00000500000000000000" pitchFamily="50" charset="0"/>
            </a:endParaRPr>
          </a:p>
        </p:txBody>
      </p:sp>
      <p:pic>
        <p:nvPicPr>
          <p:cNvPr id="2" name="Image 1">
            <a:extLst>
              <a:ext uri="{FF2B5EF4-FFF2-40B4-BE49-F238E27FC236}">
                <a16:creationId xmlns:a16="http://schemas.microsoft.com/office/drawing/2014/main" id="{4E20A01D-8FB9-D52A-E366-D847B5C217C5}"/>
              </a:ext>
            </a:extLst>
          </p:cNvPr>
          <p:cNvPicPr>
            <a:picLocks noChangeAspect="1"/>
          </p:cNvPicPr>
          <p:nvPr/>
        </p:nvPicPr>
        <p:blipFill>
          <a:blip r:embed="rId2"/>
          <a:stretch>
            <a:fillRect/>
          </a:stretch>
        </p:blipFill>
        <p:spPr>
          <a:xfrm>
            <a:off x="2803808" y="2661420"/>
            <a:ext cx="6657409" cy="3158002"/>
          </a:xfrm>
          <a:prstGeom prst="rect">
            <a:avLst/>
          </a:prstGeom>
        </p:spPr>
      </p:pic>
    </p:spTree>
    <p:extLst>
      <p:ext uri="{BB962C8B-B14F-4D97-AF65-F5344CB8AC3E}">
        <p14:creationId xmlns:p14="http://schemas.microsoft.com/office/powerpoint/2010/main" val="3369399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fruit, orange, pamplemousse&#10;&#10;Description générée automatiquement">
            <a:extLst>
              <a:ext uri="{FF2B5EF4-FFF2-40B4-BE49-F238E27FC236}">
                <a16:creationId xmlns:a16="http://schemas.microsoft.com/office/drawing/2014/main" id="{FAF2EF11-B9B1-4B5E-B551-29FE9A1F9C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3739" y="134911"/>
            <a:ext cx="4657548" cy="6588177"/>
          </a:xfrm>
          <a:prstGeom prst="rect">
            <a:avLst/>
          </a:prstGeom>
        </p:spPr>
      </p:pic>
    </p:spTree>
    <p:extLst>
      <p:ext uri="{BB962C8B-B14F-4D97-AF65-F5344CB8AC3E}">
        <p14:creationId xmlns:p14="http://schemas.microsoft.com/office/powerpoint/2010/main" val="5091784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3" name="Espace réservé du titre 1">
            <a:extLst>
              <a:ext uri="{FF2B5EF4-FFF2-40B4-BE49-F238E27FC236}">
                <a16:creationId xmlns:a16="http://schemas.microsoft.com/office/drawing/2014/main" id="{F070B0CF-D2FA-4544-9531-DD9384B5A136}"/>
              </a:ext>
            </a:extLst>
          </p:cNvPr>
          <p:cNvSpPr txBox="1">
            <a:spLocks/>
          </p:cNvSpPr>
          <p:nvPr/>
        </p:nvSpPr>
        <p:spPr>
          <a:xfrm>
            <a:off x="636105" y="934278"/>
            <a:ext cx="10919790" cy="578457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16600" dirty="0" err="1">
                <a:latin typeface="Midnight Signature" panose="02000500000000090000" pitchFamily="50" charset="0"/>
              </a:rPr>
              <a:t>Thanhs</a:t>
            </a:r>
            <a:r>
              <a:rPr lang="fr-FR" sz="16600" dirty="0">
                <a:latin typeface="Midnight Signature" panose="02000500000000090000" pitchFamily="50" charset="0"/>
              </a:rPr>
              <a:t> !</a:t>
            </a:r>
          </a:p>
        </p:txBody>
      </p:sp>
    </p:spTree>
    <p:extLst>
      <p:ext uri="{BB962C8B-B14F-4D97-AF65-F5344CB8AC3E}">
        <p14:creationId xmlns:p14="http://schemas.microsoft.com/office/powerpoint/2010/main" val="770679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9A30FBC7-4A8D-96CC-8282-7D18EFEA6399}"/>
              </a:ext>
            </a:extLst>
          </p:cNvPr>
          <p:cNvSpPr/>
          <p:nvPr/>
        </p:nvSpPr>
        <p:spPr>
          <a:xfrm rot="5400000">
            <a:off x="8706448" y="2033827"/>
            <a:ext cx="3055505" cy="2880695"/>
          </a:xfrm>
          <a:prstGeom prst="rect">
            <a:avLst/>
          </a:prstGeom>
          <a:solidFill>
            <a:srgbClr val="FFE6E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pic>
        <p:nvPicPr>
          <p:cNvPr id="25" name="Image 24">
            <a:extLst>
              <a:ext uri="{FF2B5EF4-FFF2-40B4-BE49-F238E27FC236}">
                <a16:creationId xmlns:a16="http://schemas.microsoft.com/office/drawing/2014/main" id="{0D0ADE36-6CF1-46DD-9FAB-C804E19DCF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66" t="19002" r="25485"/>
          <a:stretch/>
        </p:blipFill>
        <p:spPr>
          <a:xfrm>
            <a:off x="3615577" y="1578994"/>
            <a:ext cx="1628151" cy="3898006"/>
          </a:xfrm>
          <a:prstGeom prst="rect">
            <a:avLst/>
          </a:prstGeom>
        </p:spPr>
      </p:pic>
      <p:sp>
        <p:nvSpPr>
          <p:cNvPr id="3" name="Titre 2"/>
          <p:cNvSpPr txBox="1">
            <a:spLocks/>
          </p:cNvSpPr>
          <p:nvPr/>
        </p:nvSpPr>
        <p:spPr>
          <a:xfrm>
            <a:off x="838407" y="254494"/>
            <a:ext cx="10515186" cy="792005"/>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nSpc>
                <a:spcPct val="90000"/>
              </a:lnSpc>
              <a:spcBef>
                <a:spcPts val="500"/>
              </a:spcBef>
              <a:buFont typeface="Arial" panose="020B0604020202020204" pitchFamily="34" charset="0"/>
              <a:buChar char="•"/>
              <a:defRPr sz="2400">
                <a:latin typeface="Sofia Pro Regular" panose="00000500000000000000" pitchFamily="50" charset="0"/>
              </a:defRPr>
            </a:lvl2pPr>
            <a:lvl3pPr marL="1143000" indent="-228600">
              <a:lnSpc>
                <a:spcPct val="90000"/>
              </a:lnSpc>
              <a:spcBef>
                <a:spcPts val="500"/>
              </a:spcBef>
              <a:buFont typeface="Arial" panose="020B0604020202020204" pitchFamily="34" charset="0"/>
              <a:buChar char="•"/>
              <a:defRPr sz="2000">
                <a:latin typeface="Sofia Pro Regular" panose="00000500000000000000" pitchFamily="50" charset="0"/>
              </a:defRPr>
            </a:lvl3pPr>
            <a:lvl4pPr marL="1600200" indent="-228600">
              <a:lnSpc>
                <a:spcPct val="90000"/>
              </a:lnSpc>
              <a:spcBef>
                <a:spcPts val="500"/>
              </a:spcBef>
              <a:buFont typeface="Arial" panose="020B0604020202020204" pitchFamily="34" charset="0"/>
              <a:buChar char="•"/>
              <a:defRPr>
                <a:latin typeface="Sofia Pro Regular" panose="00000500000000000000" pitchFamily="50" charset="0"/>
              </a:defRPr>
            </a:lvl4pPr>
            <a:lvl5pPr marL="2057400" indent="-228600">
              <a:lnSpc>
                <a:spcPct val="90000"/>
              </a:lnSpc>
              <a:spcBef>
                <a:spcPts val="500"/>
              </a:spcBef>
              <a:buFont typeface="Arial" panose="020B0604020202020204" pitchFamily="34" charset="0"/>
              <a:buChar char="•"/>
              <a:defRPr>
                <a:latin typeface="Sofia Pro Regular" panose="00000500000000000000" pitchFamily="50"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 PAMPLEMOUSSE PS/PNG</a:t>
            </a:r>
          </a:p>
        </p:txBody>
      </p:sp>
      <p:sp>
        <p:nvSpPr>
          <p:cNvPr id="16" name="Rectangle 15"/>
          <p:cNvSpPr/>
          <p:nvPr/>
        </p:nvSpPr>
        <p:spPr>
          <a:xfrm>
            <a:off x="788660" y="1431012"/>
            <a:ext cx="2678880" cy="769441"/>
          </a:xfrm>
          <a:prstGeom prst="rect">
            <a:avLst/>
          </a:prstGeom>
        </p:spPr>
        <p:txBody>
          <a:bodyPr wrap="square">
            <a:spAutoFit/>
          </a:bodyPr>
          <a:lstStyle/>
          <a:p>
            <a:pPr algn="ctr">
              <a:defRPr/>
            </a:pPr>
            <a:r>
              <a:rPr lang="fr-FR" sz="1100" dirty="0">
                <a:solidFill>
                  <a:prstClr val="black"/>
                </a:solidFill>
                <a:latin typeface="Roboto Light" panose="02000000000000000000" pitchFamily="2" charset="0"/>
                <a:ea typeface="Roboto Light" panose="02000000000000000000" pitchFamily="2" charset="0"/>
              </a:rPr>
              <a:t>Grapefruit </a:t>
            </a:r>
            <a:r>
              <a:rPr lang="fr-FR" sz="1100" dirty="0" err="1">
                <a:solidFill>
                  <a:prstClr val="black"/>
                </a:solidFill>
                <a:latin typeface="Roboto Light" panose="02000000000000000000" pitchFamily="2" charset="0"/>
                <a:ea typeface="Roboto Light" panose="02000000000000000000" pitchFamily="2" charset="0"/>
              </a:rPr>
              <a:t>extract</a:t>
            </a:r>
            <a:r>
              <a:rPr lang="fr-FR" sz="1100" dirty="0">
                <a:solidFill>
                  <a:prstClr val="black"/>
                </a:solidFill>
                <a:latin typeface="Roboto Light" panose="02000000000000000000" pitchFamily="2" charset="0"/>
                <a:ea typeface="Roboto Light" panose="02000000000000000000" pitchFamily="2" charset="0"/>
              </a:rPr>
              <a:t> and essential </a:t>
            </a:r>
            <a:r>
              <a:rPr lang="fr-FR" sz="1100" dirty="0" err="1">
                <a:solidFill>
                  <a:prstClr val="black"/>
                </a:solidFill>
                <a:latin typeface="Roboto Light" panose="02000000000000000000" pitchFamily="2" charset="0"/>
                <a:ea typeface="Roboto Light" panose="02000000000000000000" pitchFamily="2" charset="0"/>
              </a:rPr>
              <a:t>oil</a:t>
            </a:r>
            <a:r>
              <a:rPr lang="fr-FR" sz="1100" dirty="0">
                <a:solidFill>
                  <a:prstClr val="black"/>
                </a:solidFill>
                <a:latin typeface="Roboto Light" panose="02000000000000000000" pitchFamily="2" charset="0"/>
                <a:ea typeface="Roboto Light" panose="02000000000000000000" pitchFamily="2" charset="0"/>
              </a:rPr>
              <a:t>  </a:t>
            </a:r>
          </a:p>
          <a:p>
            <a:pPr algn="ctr">
              <a:defRPr/>
            </a:pPr>
            <a:r>
              <a:rPr lang="fr-FR" sz="1100" b="1" dirty="0" err="1">
                <a:solidFill>
                  <a:prstClr val="black"/>
                </a:solidFill>
                <a:latin typeface="Roboto Light" panose="02000000000000000000" pitchFamily="2" charset="0"/>
                <a:ea typeface="Roboto Light" panose="02000000000000000000" pitchFamily="2" charset="0"/>
              </a:rPr>
              <a:t>Revitalising</a:t>
            </a:r>
            <a:endParaRPr lang="fr-FR" sz="1100" b="1" dirty="0">
              <a:solidFill>
                <a:prstClr val="black"/>
              </a:solidFill>
              <a:latin typeface="Roboto Light" panose="02000000000000000000" pitchFamily="2" charset="0"/>
              <a:ea typeface="Roboto Light" panose="02000000000000000000" pitchFamily="2" charset="0"/>
            </a:endParaRPr>
          </a:p>
          <a:p>
            <a:pPr algn="ctr">
              <a:defRPr/>
            </a:pPr>
            <a:r>
              <a:rPr lang="fr-FR" sz="1100" b="1" dirty="0">
                <a:solidFill>
                  <a:prstClr val="black"/>
                </a:solidFill>
                <a:latin typeface="Roboto Light" panose="02000000000000000000" pitchFamily="2" charset="0"/>
                <a:ea typeface="Roboto Light" panose="02000000000000000000" pitchFamily="2" charset="0"/>
              </a:rPr>
              <a:t>Radiance booster</a:t>
            </a:r>
          </a:p>
          <a:p>
            <a:pPr lvl="0">
              <a:defRPr/>
            </a:pPr>
            <a:endParaRPr lang="fr-FR" sz="1100" dirty="0">
              <a:solidFill>
                <a:prstClr val="black"/>
              </a:solidFill>
              <a:latin typeface="Roboto Light" panose="02000000000000000000" pitchFamily="2" charset="0"/>
              <a:ea typeface="Roboto Light" panose="02000000000000000000" pitchFamily="2" charset="0"/>
            </a:endParaRPr>
          </a:p>
        </p:txBody>
      </p:sp>
      <p:sp>
        <p:nvSpPr>
          <p:cNvPr id="17" name="Rectangle 16"/>
          <p:cNvSpPr/>
          <p:nvPr/>
        </p:nvSpPr>
        <p:spPr>
          <a:xfrm>
            <a:off x="54204" y="4131500"/>
            <a:ext cx="2678880" cy="769441"/>
          </a:xfrm>
          <a:prstGeom prst="rect">
            <a:avLst/>
          </a:prstGeom>
        </p:spPr>
        <p:txBody>
          <a:bodyPr wrap="square">
            <a:spAutoFit/>
          </a:bodyPr>
          <a:lstStyle/>
          <a:p>
            <a:pPr algn="ctr">
              <a:defRPr/>
            </a:pPr>
            <a:r>
              <a:rPr lang="fr-FR" sz="1100" dirty="0">
                <a:solidFill>
                  <a:prstClr val="black"/>
                </a:solidFill>
                <a:latin typeface="Roboto Light" panose="02000000000000000000" pitchFamily="2" charset="0"/>
                <a:ea typeface="Roboto Light" panose="02000000000000000000" pitchFamily="2" charset="0"/>
              </a:rPr>
              <a:t>Citrus essential </a:t>
            </a:r>
            <a:r>
              <a:rPr lang="fr-FR" sz="1100" dirty="0" err="1">
                <a:solidFill>
                  <a:prstClr val="black"/>
                </a:solidFill>
                <a:latin typeface="Roboto Light" panose="02000000000000000000" pitchFamily="2" charset="0"/>
                <a:ea typeface="Roboto Light" panose="02000000000000000000" pitchFamily="2" charset="0"/>
              </a:rPr>
              <a:t>oil</a:t>
            </a:r>
            <a:r>
              <a:rPr lang="fr-FR" sz="1100" dirty="0">
                <a:solidFill>
                  <a:prstClr val="black"/>
                </a:solidFill>
                <a:latin typeface="Roboto Light" panose="02000000000000000000" pitchFamily="2" charset="0"/>
                <a:ea typeface="Roboto Light" panose="02000000000000000000" pitchFamily="2" charset="0"/>
              </a:rPr>
              <a:t> </a:t>
            </a:r>
          </a:p>
          <a:p>
            <a:pPr algn="ctr">
              <a:defRPr/>
            </a:pPr>
            <a:r>
              <a:rPr lang="fr-FR" sz="1100" b="1" dirty="0" err="1">
                <a:solidFill>
                  <a:prstClr val="black"/>
                </a:solidFill>
                <a:latin typeface="Roboto Light" panose="02000000000000000000" pitchFamily="2" charset="0"/>
                <a:ea typeface="Roboto Light" panose="02000000000000000000" pitchFamily="2" charset="0"/>
              </a:rPr>
              <a:t>Revitalising</a:t>
            </a:r>
            <a:endParaRPr lang="fr-FR" sz="1100" b="1" dirty="0">
              <a:solidFill>
                <a:prstClr val="black"/>
              </a:solidFill>
              <a:latin typeface="Roboto Light" panose="02000000000000000000" pitchFamily="2" charset="0"/>
              <a:ea typeface="Roboto Light" panose="02000000000000000000" pitchFamily="2" charset="0"/>
            </a:endParaRPr>
          </a:p>
          <a:p>
            <a:pPr algn="ctr">
              <a:defRPr/>
            </a:pPr>
            <a:r>
              <a:rPr lang="fr-FR" sz="1100" b="1" dirty="0">
                <a:solidFill>
                  <a:prstClr val="black"/>
                </a:solidFill>
                <a:latin typeface="Roboto Light" panose="02000000000000000000" pitchFamily="2" charset="0"/>
                <a:ea typeface="Roboto Light" panose="02000000000000000000" pitchFamily="2" charset="0"/>
              </a:rPr>
              <a:t>Astringent </a:t>
            </a:r>
          </a:p>
          <a:p>
            <a:pPr lvl="0">
              <a:defRPr/>
            </a:pPr>
            <a:endParaRPr lang="fr-FR" sz="1100" dirty="0">
              <a:solidFill>
                <a:prstClr val="black"/>
              </a:solidFill>
              <a:latin typeface="Roboto Light" panose="02000000000000000000" pitchFamily="2" charset="0"/>
              <a:ea typeface="Roboto Light" panose="02000000000000000000" pitchFamily="2" charset="0"/>
            </a:endParaRPr>
          </a:p>
        </p:txBody>
      </p:sp>
      <p:sp>
        <p:nvSpPr>
          <p:cNvPr id="18" name="Rectangle 17"/>
          <p:cNvSpPr/>
          <p:nvPr/>
        </p:nvSpPr>
        <p:spPr>
          <a:xfrm>
            <a:off x="979726" y="6315875"/>
            <a:ext cx="2678880" cy="600164"/>
          </a:xfrm>
          <a:prstGeom prst="rect">
            <a:avLst/>
          </a:prstGeom>
        </p:spPr>
        <p:txBody>
          <a:bodyPr wrap="square">
            <a:spAutoFit/>
          </a:bodyPr>
          <a:lstStyle/>
          <a:p>
            <a:pPr algn="ctr">
              <a:defRPr/>
            </a:pPr>
            <a:r>
              <a:rPr lang="fr-FR" sz="1100" dirty="0" err="1">
                <a:solidFill>
                  <a:prstClr val="black"/>
                </a:solidFill>
                <a:latin typeface="Roboto Light" panose="02000000000000000000" pitchFamily="2" charset="0"/>
                <a:ea typeface="Roboto Light" panose="02000000000000000000" pitchFamily="2" charset="0"/>
              </a:rPr>
              <a:t>Vitamin</a:t>
            </a:r>
            <a:r>
              <a:rPr lang="fr-FR" sz="1100" dirty="0">
                <a:solidFill>
                  <a:prstClr val="black"/>
                </a:solidFill>
                <a:latin typeface="Roboto Light" panose="02000000000000000000" pitchFamily="2" charset="0"/>
                <a:ea typeface="Roboto Light" panose="02000000000000000000" pitchFamily="2" charset="0"/>
              </a:rPr>
              <a:t> C</a:t>
            </a:r>
          </a:p>
          <a:p>
            <a:pPr algn="ctr">
              <a:defRPr/>
            </a:pPr>
            <a:r>
              <a:rPr lang="fr-FR" sz="1100" b="1" dirty="0" err="1">
                <a:solidFill>
                  <a:prstClr val="black"/>
                </a:solidFill>
                <a:latin typeface="Roboto Light" panose="02000000000000000000" pitchFamily="2" charset="0"/>
                <a:ea typeface="Roboto Light" panose="02000000000000000000" pitchFamily="2" charset="0"/>
              </a:rPr>
              <a:t>Antioxidant</a:t>
            </a:r>
            <a:r>
              <a:rPr lang="fr-FR" sz="1100" b="1" dirty="0">
                <a:solidFill>
                  <a:prstClr val="black"/>
                </a:solidFill>
                <a:latin typeface="Roboto Light" panose="02000000000000000000" pitchFamily="2" charset="0"/>
                <a:ea typeface="Roboto Light" panose="02000000000000000000" pitchFamily="2" charset="0"/>
              </a:rPr>
              <a:t> </a:t>
            </a:r>
          </a:p>
          <a:p>
            <a:pPr lvl="0">
              <a:defRPr/>
            </a:pPr>
            <a:endParaRPr lang="fr-FR" sz="1100" dirty="0">
              <a:solidFill>
                <a:prstClr val="black"/>
              </a:solidFill>
              <a:latin typeface="Roboto Light" panose="02000000000000000000" pitchFamily="2" charset="0"/>
              <a:ea typeface="Roboto Light" panose="02000000000000000000" pitchFamily="2" charset="0"/>
            </a:endParaRPr>
          </a:p>
        </p:txBody>
      </p:sp>
      <p:sp>
        <p:nvSpPr>
          <p:cNvPr id="19" name="Rectangle 18"/>
          <p:cNvSpPr/>
          <p:nvPr/>
        </p:nvSpPr>
        <p:spPr>
          <a:xfrm>
            <a:off x="3285319" y="6076955"/>
            <a:ext cx="2678880" cy="938719"/>
          </a:xfrm>
          <a:prstGeom prst="rect">
            <a:avLst/>
          </a:prstGeom>
        </p:spPr>
        <p:txBody>
          <a:bodyPr wrap="square">
            <a:spAutoFit/>
          </a:bodyPr>
          <a:lstStyle/>
          <a:p>
            <a:pPr algn="ctr">
              <a:defRPr/>
            </a:pPr>
            <a:r>
              <a:rPr lang="fr-FR" sz="1100" dirty="0" err="1">
                <a:solidFill>
                  <a:prstClr val="black"/>
                </a:solidFill>
                <a:latin typeface="Roboto Light" panose="02000000000000000000" pitchFamily="2" charset="0"/>
                <a:ea typeface="Roboto Light" panose="02000000000000000000" pitchFamily="2" charset="0"/>
              </a:rPr>
              <a:t>Organic</a:t>
            </a:r>
            <a:r>
              <a:rPr lang="fr-FR" sz="1100" dirty="0">
                <a:solidFill>
                  <a:prstClr val="black"/>
                </a:solidFill>
                <a:latin typeface="Roboto Light" panose="02000000000000000000" pitchFamily="2" charset="0"/>
                <a:ea typeface="Roboto Light" panose="02000000000000000000" pitchFamily="2" charset="0"/>
              </a:rPr>
              <a:t> </a:t>
            </a:r>
            <a:r>
              <a:rPr lang="fr-FR" sz="1100" dirty="0" err="1">
                <a:solidFill>
                  <a:prstClr val="black"/>
                </a:solidFill>
                <a:latin typeface="Roboto Light" panose="02000000000000000000" pitchFamily="2" charset="0"/>
                <a:ea typeface="Roboto Light" panose="02000000000000000000" pitchFamily="2" charset="0"/>
              </a:rPr>
              <a:t>virgin</a:t>
            </a:r>
            <a:r>
              <a:rPr lang="fr-FR" sz="1100" dirty="0">
                <a:solidFill>
                  <a:prstClr val="black"/>
                </a:solidFill>
                <a:latin typeface="Roboto Light" panose="02000000000000000000" pitchFamily="2" charset="0"/>
                <a:ea typeface="Roboto Light" panose="02000000000000000000" pitchFamily="2" charset="0"/>
              </a:rPr>
              <a:t> </a:t>
            </a:r>
            <a:r>
              <a:rPr lang="fr-FR" sz="1100" dirty="0" err="1">
                <a:solidFill>
                  <a:prstClr val="black"/>
                </a:solidFill>
                <a:latin typeface="Roboto Light" panose="02000000000000000000" pitchFamily="2" charset="0"/>
                <a:ea typeface="Roboto Light" panose="02000000000000000000" pitchFamily="2" charset="0"/>
              </a:rPr>
              <a:t>pumpkin</a:t>
            </a:r>
            <a:r>
              <a:rPr lang="fr-FR" sz="1100" dirty="0">
                <a:solidFill>
                  <a:prstClr val="black"/>
                </a:solidFill>
                <a:latin typeface="Roboto Light" panose="02000000000000000000" pitchFamily="2" charset="0"/>
                <a:ea typeface="Roboto Light" panose="02000000000000000000" pitchFamily="2" charset="0"/>
              </a:rPr>
              <a:t> </a:t>
            </a:r>
            <a:r>
              <a:rPr lang="fr-FR" sz="1100" dirty="0" err="1">
                <a:solidFill>
                  <a:prstClr val="black"/>
                </a:solidFill>
                <a:latin typeface="Roboto Light" panose="02000000000000000000" pitchFamily="2" charset="0"/>
                <a:ea typeface="Roboto Light" panose="02000000000000000000" pitchFamily="2" charset="0"/>
              </a:rPr>
              <a:t>seed</a:t>
            </a:r>
            <a:r>
              <a:rPr lang="fr-FR" sz="1100" dirty="0">
                <a:solidFill>
                  <a:prstClr val="black"/>
                </a:solidFill>
                <a:latin typeface="Roboto Light" panose="02000000000000000000" pitchFamily="2" charset="0"/>
                <a:ea typeface="Roboto Light" panose="02000000000000000000" pitchFamily="2" charset="0"/>
              </a:rPr>
              <a:t> </a:t>
            </a:r>
            <a:r>
              <a:rPr lang="fr-FR" sz="1100" dirty="0" err="1">
                <a:solidFill>
                  <a:prstClr val="black"/>
                </a:solidFill>
                <a:latin typeface="Roboto Light" panose="02000000000000000000" pitchFamily="2" charset="0"/>
                <a:ea typeface="Roboto Light" panose="02000000000000000000" pitchFamily="2" charset="0"/>
              </a:rPr>
              <a:t>oil</a:t>
            </a:r>
            <a:r>
              <a:rPr lang="fr-FR" sz="1100" dirty="0">
                <a:solidFill>
                  <a:prstClr val="black"/>
                </a:solidFill>
                <a:latin typeface="Roboto Light" panose="02000000000000000000" pitchFamily="2" charset="0"/>
                <a:ea typeface="Roboto Light" panose="02000000000000000000" pitchFamily="2" charset="0"/>
              </a:rPr>
              <a:t>   </a:t>
            </a:r>
          </a:p>
          <a:p>
            <a:pPr algn="ctr">
              <a:defRPr/>
            </a:pPr>
            <a:r>
              <a:rPr lang="fr-FR" sz="1100" b="1" dirty="0" err="1">
                <a:solidFill>
                  <a:prstClr val="black"/>
                </a:solidFill>
                <a:latin typeface="Roboto Light" panose="02000000000000000000" pitchFamily="2" charset="0"/>
                <a:ea typeface="Roboto Light" panose="02000000000000000000" pitchFamily="2" charset="0"/>
              </a:rPr>
              <a:t>Nourishing</a:t>
            </a:r>
            <a:endParaRPr lang="fr-FR" sz="1100" b="1" dirty="0">
              <a:solidFill>
                <a:prstClr val="black"/>
              </a:solidFill>
              <a:latin typeface="Roboto Light" panose="02000000000000000000" pitchFamily="2" charset="0"/>
              <a:ea typeface="Roboto Light" panose="02000000000000000000" pitchFamily="2" charset="0"/>
            </a:endParaRPr>
          </a:p>
          <a:p>
            <a:pPr algn="ctr">
              <a:defRPr/>
            </a:pPr>
            <a:r>
              <a:rPr lang="fr-FR" sz="1100" b="1" dirty="0" err="1">
                <a:solidFill>
                  <a:prstClr val="black"/>
                </a:solidFill>
                <a:latin typeface="Roboto Light" panose="02000000000000000000" pitchFamily="2" charset="0"/>
                <a:ea typeface="Roboto Light" panose="02000000000000000000" pitchFamily="2" charset="0"/>
              </a:rPr>
              <a:t>Protecting</a:t>
            </a:r>
            <a:endParaRPr lang="fr-FR" sz="1100" b="1" dirty="0">
              <a:solidFill>
                <a:prstClr val="black"/>
              </a:solidFill>
              <a:latin typeface="Roboto Light" panose="02000000000000000000" pitchFamily="2" charset="0"/>
              <a:ea typeface="Roboto Light" panose="02000000000000000000" pitchFamily="2" charset="0"/>
            </a:endParaRPr>
          </a:p>
          <a:p>
            <a:pPr algn="ctr">
              <a:defRPr/>
            </a:pPr>
            <a:r>
              <a:rPr lang="fr-FR" sz="1100" b="1" dirty="0">
                <a:solidFill>
                  <a:prstClr val="black"/>
                </a:solidFill>
                <a:latin typeface="Roboto Light" panose="02000000000000000000" pitchFamily="2" charset="0"/>
                <a:ea typeface="Roboto Light" panose="02000000000000000000" pitchFamily="2" charset="0"/>
              </a:rPr>
              <a:t> </a:t>
            </a:r>
          </a:p>
          <a:p>
            <a:pPr lvl="0">
              <a:defRPr/>
            </a:pPr>
            <a:endParaRPr lang="fr-FR" sz="1100" dirty="0">
              <a:solidFill>
                <a:prstClr val="black"/>
              </a:solidFill>
              <a:latin typeface="Roboto Light" panose="02000000000000000000" pitchFamily="2" charset="0"/>
              <a:ea typeface="Roboto Light" panose="02000000000000000000" pitchFamily="2" charset="0"/>
            </a:endParaRPr>
          </a:p>
        </p:txBody>
      </p:sp>
      <p:sp>
        <p:nvSpPr>
          <p:cNvPr id="20" name="Rectangle 19"/>
          <p:cNvSpPr/>
          <p:nvPr/>
        </p:nvSpPr>
        <p:spPr>
          <a:xfrm>
            <a:off x="4701304" y="4662966"/>
            <a:ext cx="3328152" cy="769441"/>
          </a:xfrm>
          <a:prstGeom prst="rect">
            <a:avLst/>
          </a:prstGeom>
        </p:spPr>
        <p:txBody>
          <a:bodyPr wrap="square">
            <a:spAutoFit/>
          </a:bodyPr>
          <a:lstStyle/>
          <a:p>
            <a:pPr algn="ctr">
              <a:defRPr/>
            </a:pPr>
            <a:r>
              <a:rPr lang="fr-FR" sz="1100" dirty="0" err="1">
                <a:solidFill>
                  <a:prstClr val="black"/>
                </a:solidFill>
                <a:latin typeface="Roboto Light" panose="02000000000000000000" pitchFamily="2" charset="0"/>
                <a:ea typeface="Roboto Light" panose="02000000000000000000" pitchFamily="2" charset="0"/>
              </a:rPr>
              <a:t>Organic</a:t>
            </a:r>
            <a:r>
              <a:rPr lang="fr-FR" sz="1100" dirty="0">
                <a:solidFill>
                  <a:prstClr val="black"/>
                </a:solidFill>
                <a:latin typeface="Roboto Light" panose="02000000000000000000" pitchFamily="2" charset="0"/>
                <a:ea typeface="Roboto Light" panose="02000000000000000000" pitchFamily="2" charset="0"/>
              </a:rPr>
              <a:t> extra </a:t>
            </a:r>
            <a:r>
              <a:rPr lang="fr-FR" sz="1100" dirty="0" err="1">
                <a:solidFill>
                  <a:prstClr val="black"/>
                </a:solidFill>
                <a:latin typeface="Roboto Light" panose="02000000000000000000" pitchFamily="2" charset="0"/>
                <a:ea typeface="Roboto Light" panose="02000000000000000000" pitchFamily="2" charset="0"/>
              </a:rPr>
              <a:t>virgin</a:t>
            </a:r>
            <a:r>
              <a:rPr lang="fr-FR" sz="1100" dirty="0">
                <a:solidFill>
                  <a:prstClr val="black"/>
                </a:solidFill>
                <a:latin typeface="Roboto Light" panose="02000000000000000000" pitchFamily="2" charset="0"/>
                <a:ea typeface="Roboto Light" panose="02000000000000000000" pitchFamily="2" charset="0"/>
              </a:rPr>
              <a:t> </a:t>
            </a:r>
            <a:r>
              <a:rPr lang="fr-FR" sz="1100" dirty="0" err="1">
                <a:solidFill>
                  <a:prstClr val="black"/>
                </a:solidFill>
                <a:latin typeface="Roboto Light" panose="02000000000000000000" pitchFamily="2" charset="0"/>
                <a:ea typeface="Roboto Light" panose="02000000000000000000" pitchFamily="2" charset="0"/>
              </a:rPr>
              <a:t>oil</a:t>
            </a:r>
            <a:endParaRPr lang="fr-FR" sz="1100" dirty="0">
              <a:solidFill>
                <a:prstClr val="black"/>
              </a:solidFill>
              <a:latin typeface="Roboto Light" panose="02000000000000000000" pitchFamily="2" charset="0"/>
              <a:ea typeface="Roboto Light" panose="02000000000000000000" pitchFamily="2" charset="0"/>
            </a:endParaRPr>
          </a:p>
          <a:p>
            <a:pPr algn="ctr">
              <a:defRPr/>
            </a:pPr>
            <a:r>
              <a:rPr lang="fr-FR" sz="1100" b="1" dirty="0" err="1">
                <a:solidFill>
                  <a:prstClr val="black"/>
                </a:solidFill>
                <a:latin typeface="Roboto Light" panose="02000000000000000000" pitchFamily="2" charset="0"/>
                <a:ea typeface="Roboto Light" panose="02000000000000000000" pitchFamily="2" charset="0"/>
              </a:rPr>
              <a:t>Protecting</a:t>
            </a:r>
            <a:endParaRPr lang="fr-FR" sz="1100" b="1" dirty="0">
              <a:solidFill>
                <a:prstClr val="black"/>
              </a:solidFill>
              <a:latin typeface="Roboto Light" panose="02000000000000000000" pitchFamily="2" charset="0"/>
              <a:ea typeface="Roboto Light" panose="02000000000000000000" pitchFamily="2" charset="0"/>
            </a:endParaRPr>
          </a:p>
          <a:p>
            <a:pPr algn="ctr">
              <a:defRPr/>
            </a:pPr>
            <a:r>
              <a:rPr lang="fr-FR" sz="1100" b="1" dirty="0" err="1">
                <a:solidFill>
                  <a:prstClr val="black"/>
                </a:solidFill>
                <a:latin typeface="Roboto Light" panose="02000000000000000000" pitchFamily="2" charset="0"/>
                <a:ea typeface="Roboto Light" panose="02000000000000000000" pitchFamily="2" charset="0"/>
              </a:rPr>
              <a:t>Nourishing</a:t>
            </a:r>
            <a:endParaRPr lang="fr-FR" sz="1100" b="1" dirty="0">
              <a:solidFill>
                <a:prstClr val="black"/>
              </a:solidFill>
              <a:latin typeface="Roboto Light" panose="02000000000000000000" pitchFamily="2" charset="0"/>
              <a:ea typeface="Roboto Light" panose="02000000000000000000" pitchFamily="2" charset="0"/>
            </a:endParaRPr>
          </a:p>
          <a:p>
            <a:pPr lvl="0">
              <a:defRPr/>
            </a:pPr>
            <a:endParaRPr lang="fr-FR" sz="1100" dirty="0">
              <a:solidFill>
                <a:prstClr val="black"/>
              </a:solidFill>
              <a:latin typeface="Roboto Light" panose="02000000000000000000" pitchFamily="2" charset="0"/>
              <a:ea typeface="Roboto Light" panose="02000000000000000000" pitchFamily="2" charset="0"/>
            </a:endParaRPr>
          </a:p>
        </p:txBody>
      </p:sp>
      <p:sp>
        <p:nvSpPr>
          <p:cNvPr id="22" name="Rectangle 21"/>
          <p:cNvSpPr/>
          <p:nvPr/>
        </p:nvSpPr>
        <p:spPr>
          <a:xfrm>
            <a:off x="4993022" y="2115500"/>
            <a:ext cx="2678880" cy="938719"/>
          </a:xfrm>
          <a:prstGeom prst="rect">
            <a:avLst/>
          </a:prstGeom>
        </p:spPr>
        <p:txBody>
          <a:bodyPr wrap="square">
            <a:spAutoFit/>
          </a:bodyPr>
          <a:lstStyle/>
          <a:p>
            <a:pPr algn="ctr">
              <a:defRPr/>
            </a:pPr>
            <a:r>
              <a:rPr lang="fr-FR" sz="1100" dirty="0">
                <a:solidFill>
                  <a:prstClr val="black"/>
                </a:solidFill>
                <a:latin typeface="Roboto Light" panose="02000000000000000000" pitchFamily="2" charset="0"/>
                <a:ea typeface="Roboto Light" panose="02000000000000000000" pitchFamily="2" charset="0"/>
              </a:rPr>
              <a:t>Quintessence YON-KA</a:t>
            </a:r>
          </a:p>
          <a:p>
            <a:pPr algn="ctr">
              <a:defRPr/>
            </a:pPr>
            <a:r>
              <a:rPr lang="fr-FR" sz="1100" b="1" dirty="0" err="1">
                <a:solidFill>
                  <a:prstClr val="black"/>
                </a:solidFill>
                <a:latin typeface="Roboto Light" panose="02000000000000000000" pitchFamily="2" charset="0"/>
                <a:ea typeface="Roboto Light" panose="02000000000000000000" pitchFamily="2" charset="0"/>
              </a:rPr>
              <a:t>Revitalising</a:t>
            </a:r>
            <a:endParaRPr lang="fr-FR" sz="1100" b="1" dirty="0">
              <a:solidFill>
                <a:prstClr val="black"/>
              </a:solidFill>
              <a:latin typeface="Roboto Light" panose="02000000000000000000" pitchFamily="2" charset="0"/>
              <a:ea typeface="Roboto Light" panose="02000000000000000000" pitchFamily="2" charset="0"/>
            </a:endParaRPr>
          </a:p>
          <a:p>
            <a:pPr algn="ctr">
              <a:defRPr/>
            </a:pPr>
            <a:r>
              <a:rPr lang="fr-FR" sz="1100" b="1" dirty="0" err="1">
                <a:solidFill>
                  <a:prstClr val="black"/>
                </a:solidFill>
                <a:latin typeface="Roboto Light" panose="02000000000000000000" pitchFamily="2" charset="0"/>
                <a:ea typeface="Roboto Light" panose="02000000000000000000" pitchFamily="2" charset="0"/>
              </a:rPr>
              <a:t>Renewing</a:t>
            </a:r>
            <a:endParaRPr lang="fr-FR" sz="1100" b="1" dirty="0">
              <a:solidFill>
                <a:prstClr val="black"/>
              </a:solidFill>
              <a:latin typeface="Roboto Light" panose="02000000000000000000" pitchFamily="2" charset="0"/>
              <a:ea typeface="Roboto Light" panose="02000000000000000000" pitchFamily="2" charset="0"/>
            </a:endParaRPr>
          </a:p>
          <a:p>
            <a:pPr algn="ctr">
              <a:defRPr/>
            </a:pPr>
            <a:r>
              <a:rPr lang="fr-FR" sz="1100" b="1" dirty="0">
                <a:solidFill>
                  <a:prstClr val="black"/>
                </a:solidFill>
                <a:latin typeface="Roboto Light" panose="02000000000000000000" pitchFamily="2" charset="0"/>
                <a:ea typeface="Roboto Light" panose="02000000000000000000" pitchFamily="2" charset="0"/>
              </a:rPr>
              <a:t>Balancing,,,</a:t>
            </a:r>
          </a:p>
          <a:p>
            <a:pPr lvl="0">
              <a:defRPr/>
            </a:pPr>
            <a:endParaRPr lang="fr-FR" sz="1100" dirty="0">
              <a:solidFill>
                <a:prstClr val="black"/>
              </a:solidFill>
              <a:latin typeface="Roboto Light" panose="02000000000000000000" pitchFamily="2" charset="0"/>
              <a:ea typeface="Roboto Light" panose="02000000000000000000" pitchFamily="2" charset="0"/>
            </a:endParaRPr>
          </a:p>
        </p:txBody>
      </p:sp>
      <p:pic>
        <p:nvPicPr>
          <p:cNvPr id="24" name="Picture 4">
            <a:extLst>
              <a:ext uri="{FF2B5EF4-FFF2-40B4-BE49-F238E27FC236}">
                <a16:creationId xmlns:a16="http://schemas.microsoft.com/office/drawing/2014/main" id="{C74CE85A-C1FE-42D8-994D-2D55B9196C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410" t="20073" r="22855" b="7165"/>
          <a:stretch/>
        </p:blipFill>
        <p:spPr bwMode="auto">
          <a:xfrm>
            <a:off x="2498019" y="2207901"/>
            <a:ext cx="1612510" cy="346878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ngredient-huile-essentielle-et-extrait-de-pamplemousse">
            <a:extLst>
              <a:ext uri="{FF2B5EF4-FFF2-40B4-BE49-F238E27FC236}">
                <a16:creationId xmlns:a16="http://schemas.microsoft.com/office/drawing/2014/main" id="{09C6BB53-6A26-45C1-9506-49D0C74D19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7595" y="513893"/>
            <a:ext cx="1225267" cy="8692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gredient-huile-essentielle-d-agrumes">
            <a:extLst>
              <a:ext uri="{FF2B5EF4-FFF2-40B4-BE49-F238E27FC236}">
                <a16:creationId xmlns:a16="http://schemas.microsoft.com/office/drawing/2014/main" id="{1131BD6D-27F8-45A6-B902-4C6EFB826A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962" y="3104870"/>
            <a:ext cx="1225267" cy="9844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ngredient-quintessence-yon-ka">
            <a:extLst>
              <a:ext uri="{FF2B5EF4-FFF2-40B4-BE49-F238E27FC236}">
                <a16:creationId xmlns:a16="http://schemas.microsoft.com/office/drawing/2014/main" id="{25E3BA89-8234-4F4A-B8E7-5F80C6390B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64725" y="857453"/>
            <a:ext cx="1225267" cy="129857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ngredient-vitamine-c">
            <a:extLst>
              <a:ext uri="{FF2B5EF4-FFF2-40B4-BE49-F238E27FC236}">
                <a16:creationId xmlns:a16="http://schemas.microsoft.com/office/drawing/2014/main" id="{15287B8D-BA35-48BA-9EF7-E778D730BF8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15975" y="5076630"/>
            <a:ext cx="817109" cy="112439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ngredient-huile-vierge-de-pepins-de-courge-bio">
            <a:extLst>
              <a:ext uri="{FF2B5EF4-FFF2-40B4-BE49-F238E27FC236}">
                <a16:creationId xmlns:a16="http://schemas.microsoft.com/office/drawing/2014/main" id="{59D300D0-DD2A-4ABC-BD20-0A0E612CB4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74018" y="5175993"/>
            <a:ext cx="1225267" cy="85873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ngredient-huile-d-olive-vierge-extra-bio">
            <a:extLst>
              <a:ext uri="{FF2B5EF4-FFF2-40B4-BE49-F238E27FC236}">
                <a16:creationId xmlns:a16="http://schemas.microsoft.com/office/drawing/2014/main" id="{FE60D757-3420-4737-9012-0CA23A847B3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57726" y="3283532"/>
            <a:ext cx="1225267" cy="132475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e 1">
            <a:extLst>
              <a:ext uri="{FF2B5EF4-FFF2-40B4-BE49-F238E27FC236}">
                <a16:creationId xmlns:a16="http://schemas.microsoft.com/office/drawing/2014/main" id="{655C788C-EF57-42FC-B58E-7612B0A4F71B}"/>
              </a:ext>
            </a:extLst>
          </p:cNvPr>
          <p:cNvGrpSpPr/>
          <p:nvPr/>
        </p:nvGrpSpPr>
        <p:grpSpPr>
          <a:xfrm>
            <a:off x="8793855" y="1946422"/>
            <a:ext cx="3117957" cy="3089682"/>
            <a:chOff x="9006506" y="2492037"/>
            <a:chExt cx="3117957" cy="3089682"/>
          </a:xfrm>
        </p:grpSpPr>
        <p:pic>
          <p:nvPicPr>
            <p:cNvPr id="1038" name="Picture 14" descr="produit-sans-parabenes">
              <a:extLst>
                <a:ext uri="{FF2B5EF4-FFF2-40B4-BE49-F238E27FC236}">
                  <a16:creationId xmlns:a16="http://schemas.microsoft.com/office/drawing/2014/main" id="{5EBC1654-7863-4FC7-B921-595AE809570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06506" y="4709453"/>
              <a:ext cx="800789" cy="87226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roduit-sans-alcool">
              <a:extLst>
                <a:ext uri="{FF2B5EF4-FFF2-40B4-BE49-F238E27FC236}">
                  <a16:creationId xmlns:a16="http://schemas.microsoft.com/office/drawing/2014/main" id="{8162C7A8-D801-4DE9-9D17-E55E69445E8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006507" y="3600516"/>
              <a:ext cx="800789" cy="87226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produit-sans-parfums-artificiels">
              <a:extLst>
                <a:ext uri="{FF2B5EF4-FFF2-40B4-BE49-F238E27FC236}">
                  <a16:creationId xmlns:a16="http://schemas.microsoft.com/office/drawing/2014/main" id="{F051159A-F1D6-496D-A0C4-2BBABE9A8CA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045190" y="2492037"/>
              <a:ext cx="800789" cy="872266"/>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5E12A80D-05D0-4CFF-A428-9389235BF674}"/>
                </a:ext>
              </a:extLst>
            </p:cNvPr>
            <p:cNvSpPr/>
            <p:nvPr/>
          </p:nvSpPr>
          <p:spPr>
            <a:xfrm>
              <a:off x="9845978" y="2843260"/>
              <a:ext cx="2278485" cy="261610"/>
            </a:xfrm>
            <a:prstGeom prst="rect">
              <a:avLst/>
            </a:prstGeom>
          </p:spPr>
          <p:txBody>
            <a:bodyPr wrap="square">
              <a:spAutoFit/>
            </a:bodyPr>
            <a:lstStyle/>
            <a:p>
              <a:pPr>
                <a:defRPr/>
              </a:pPr>
              <a:r>
                <a:rPr lang="fr-FR" sz="1100" dirty="0" err="1">
                  <a:solidFill>
                    <a:prstClr val="black"/>
                  </a:solidFill>
                  <a:latin typeface="Roboto Light" panose="02000000000000000000" pitchFamily="2" charset="0"/>
                  <a:ea typeface="Roboto Light" panose="02000000000000000000" pitchFamily="2" charset="0"/>
                </a:rPr>
                <a:t>Without</a:t>
              </a:r>
              <a:r>
                <a:rPr lang="fr-FR" sz="1100" dirty="0">
                  <a:solidFill>
                    <a:prstClr val="black"/>
                  </a:solidFill>
                  <a:latin typeface="Roboto Light" panose="02000000000000000000" pitchFamily="2" charset="0"/>
                  <a:ea typeface="Roboto Light" panose="02000000000000000000" pitchFamily="2" charset="0"/>
                </a:rPr>
                <a:t> </a:t>
              </a:r>
              <a:r>
                <a:rPr lang="fr-FR" sz="1100" dirty="0" err="1">
                  <a:solidFill>
                    <a:prstClr val="black"/>
                  </a:solidFill>
                  <a:latin typeface="Roboto Light" panose="02000000000000000000" pitchFamily="2" charset="0"/>
                  <a:ea typeface="Roboto Light" panose="02000000000000000000" pitchFamily="2" charset="0"/>
                </a:rPr>
                <a:t>artificial</a:t>
              </a:r>
              <a:r>
                <a:rPr lang="fr-FR" sz="1100" dirty="0">
                  <a:solidFill>
                    <a:prstClr val="black"/>
                  </a:solidFill>
                  <a:latin typeface="Roboto Light" panose="02000000000000000000" pitchFamily="2" charset="0"/>
                  <a:ea typeface="Roboto Light" panose="02000000000000000000" pitchFamily="2" charset="0"/>
                </a:rPr>
                <a:t> fragrances</a:t>
              </a:r>
            </a:p>
          </p:txBody>
        </p:sp>
        <p:sp>
          <p:nvSpPr>
            <p:cNvPr id="36" name="Rectangle 35">
              <a:extLst>
                <a:ext uri="{FF2B5EF4-FFF2-40B4-BE49-F238E27FC236}">
                  <a16:creationId xmlns:a16="http://schemas.microsoft.com/office/drawing/2014/main" id="{388AB2E6-5670-4F4B-918A-613A2675E577}"/>
                </a:ext>
              </a:extLst>
            </p:cNvPr>
            <p:cNvSpPr/>
            <p:nvPr/>
          </p:nvSpPr>
          <p:spPr>
            <a:xfrm>
              <a:off x="9845978" y="3958468"/>
              <a:ext cx="2239801" cy="261610"/>
            </a:xfrm>
            <a:prstGeom prst="rect">
              <a:avLst/>
            </a:prstGeom>
          </p:spPr>
          <p:txBody>
            <a:bodyPr wrap="square">
              <a:spAutoFit/>
            </a:bodyPr>
            <a:lstStyle/>
            <a:p>
              <a:pPr>
                <a:defRPr/>
              </a:pPr>
              <a:r>
                <a:rPr lang="fr-FR" sz="1100" dirty="0" err="1">
                  <a:solidFill>
                    <a:prstClr val="black"/>
                  </a:solidFill>
                  <a:latin typeface="Roboto Light" panose="02000000000000000000" pitchFamily="2" charset="0"/>
                  <a:ea typeface="Roboto Light" panose="02000000000000000000" pitchFamily="2" charset="0"/>
                </a:rPr>
                <a:t>Without</a:t>
              </a:r>
              <a:r>
                <a:rPr lang="fr-FR" sz="1100" dirty="0">
                  <a:solidFill>
                    <a:prstClr val="black"/>
                  </a:solidFill>
                  <a:latin typeface="Roboto Light" panose="02000000000000000000" pitchFamily="2" charset="0"/>
                  <a:ea typeface="Roboto Light" panose="02000000000000000000" pitchFamily="2" charset="0"/>
                </a:rPr>
                <a:t> </a:t>
              </a:r>
              <a:r>
                <a:rPr lang="fr-FR" sz="1100" dirty="0" err="1">
                  <a:solidFill>
                    <a:prstClr val="black"/>
                  </a:solidFill>
                  <a:latin typeface="Roboto Light" panose="02000000000000000000" pitchFamily="2" charset="0"/>
                  <a:ea typeface="Roboto Light" panose="02000000000000000000" pitchFamily="2" charset="0"/>
                </a:rPr>
                <a:t>Alcohol</a:t>
              </a:r>
              <a:endParaRPr lang="fr-FR" sz="1100" dirty="0">
                <a:solidFill>
                  <a:prstClr val="black"/>
                </a:solidFill>
                <a:latin typeface="Roboto Light" panose="02000000000000000000" pitchFamily="2" charset="0"/>
                <a:ea typeface="Roboto Light" panose="02000000000000000000" pitchFamily="2" charset="0"/>
              </a:endParaRPr>
            </a:p>
          </p:txBody>
        </p:sp>
        <p:sp>
          <p:nvSpPr>
            <p:cNvPr id="37" name="Rectangle 36">
              <a:extLst>
                <a:ext uri="{FF2B5EF4-FFF2-40B4-BE49-F238E27FC236}">
                  <a16:creationId xmlns:a16="http://schemas.microsoft.com/office/drawing/2014/main" id="{69621298-CF3D-4C2F-BF18-92321632E7A2}"/>
                </a:ext>
              </a:extLst>
            </p:cNvPr>
            <p:cNvSpPr/>
            <p:nvPr/>
          </p:nvSpPr>
          <p:spPr>
            <a:xfrm>
              <a:off x="9845978" y="5145586"/>
              <a:ext cx="2278485" cy="261610"/>
            </a:xfrm>
            <a:prstGeom prst="rect">
              <a:avLst/>
            </a:prstGeom>
          </p:spPr>
          <p:txBody>
            <a:bodyPr wrap="square">
              <a:spAutoFit/>
            </a:bodyPr>
            <a:lstStyle/>
            <a:p>
              <a:pPr>
                <a:defRPr/>
              </a:pPr>
              <a:r>
                <a:rPr lang="fr-FR" sz="1100" dirty="0" err="1">
                  <a:solidFill>
                    <a:prstClr val="black"/>
                  </a:solidFill>
                  <a:latin typeface="Roboto Light" panose="02000000000000000000" pitchFamily="2" charset="0"/>
                  <a:ea typeface="Roboto Light" panose="02000000000000000000" pitchFamily="2" charset="0"/>
                </a:rPr>
                <a:t>Without</a:t>
              </a:r>
              <a:r>
                <a:rPr lang="fr-FR" sz="1100" dirty="0">
                  <a:solidFill>
                    <a:prstClr val="black"/>
                  </a:solidFill>
                  <a:latin typeface="Roboto Light" panose="02000000000000000000" pitchFamily="2" charset="0"/>
                  <a:ea typeface="Roboto Light" panose="02000000000000000000" pitchFamily="2" charset="0"/>
                </a:rPr>
                <a:t> </a:t>
              </a:r>
              <a:r>
                <a:rPr lang="fr-FR" sz="1100" dirty="0" err="1">
                  <a:solidFill>
                    <a:prstClr val="black"/>
                  </a:solidFill>
                  <a:latin typeface="Roboto Light" panose="02000000000000000000" pitchFamily="2" charset="0"/>
                  <a:ea typeface="Roboto Light" panose="02000000000000000000" pitchFamily="2" charset="0"/>
                </a:rPr>
                <a:t>Parabens</a:t>
              </a:r>
              <a:endParaRPr lang="fr-FR" sz="1100" dirty="0">
                <a:solidFill>
                  <a:prstClr val="black"/>
                </a:solidFill>
                <a:latin typeface="Roboto Light" panose="02000000000000000000" pitchFamily="2" charset="0"/>
                <a:ea typeface="Roboto Light" panose="02000000000000000000" pitchFamily="2" charset="0"/>
              </a:endParaRPr>
            </a:p>
          </p:txBody>
        </p:sp>
      </p:grpSp>
    </p:spTree>
    <p:extLst>
      <p:ext uri="{BB962C8B-B14F-4D97-AF65-F5344CB8AC3E}">
        <p14:creationId xmlns:p14="http://schemas.microsoft.com/office/powerpoint/2010/main" val="200339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par>
                                <p:cTn id="23" presetID="22" presetClass="entr" presetSubtype="4"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wipe(down)">
                                      <p:cBhvr>
                                        <p:cTn id="25" dur="500"/>
                                        <p:tgtEl>
                                          <p:spTgt spid="1026"/>
                                        </p:tgtEl>
                                      </p:cBhvr>
                                    </p:animEffect>
                                  </p:childTnLst>
                                </p:cTn>
                              </p:par>
                              <p:par>
                                <p:cTn id="26" presetID="2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wipe(down)">
                                      <p:cBhvr>
                                        <p:cTn id="28" dur="500"/>
                                        <p:tgtEl>
                                          <p:spTgt spid="1028"/>
                                        </p:tgtEl>
                                      </p:cBhvr>
                                    </p:animEffect>
                                  </p:childTnLst>
                                </p:cTn>
                              </p:par>
                              <p:par>
                                <p:cTn id="29" presetID="22" presetClass="entr" presetSubtype="4" fill="hold" nodeType="withEffect">
                                  <p:stCondLst>
                                    <p:cond delay="0"/>
                                  </p:stCondLst>
                                  <p:childTnLst>
                                    <p:set>
                                      <p:cBhvr>
                                        <p:cTn id="30" dur="1" fill="hold">
                                          <p:stCondLst>
                                            <p:cond delay="0"/>
                                          </p:stCondLst>
                                        </p:cTn>
                                        <p:tgtEl>
                                          <p:spTgt spid="1030"/>
                                        </p:tgtEl>
                                        <p:attrNameLst>
                                          <p:attrName>style.visibility</p:attrName>
                                        </p:attrNameLst>
                                      </p:cBhvr>
                                      <p:to>
                                        <p:strVal val="visible"/>
                                      </p:to>
                                    </p:set>
                                    <p:animEffect transition="in" filter="wipe(down)">
                                      <p:cBhvr>
                                        <p:cTn id="31" dur="500"/>
                                        <p:tgtEl>
                                          <p:spTgt spid="1030"/>
                                        </p:tgtEl>
                                      </p:cBhvr>
                                    </p:animEffect>
                                  </p:childTnLst>
                                </p:cTn>
                              </p:par>
                              <p:par>
                                <p:cTn id="32" presetID="22" presetClass="entr" presetSubtype="4" fill="hold" nodeType="withEffect">
                                  <p:stCondLst>
                                    <p:cond delay="0"/>
                                  </p:stCondLst>
                                  <p:childTnLst>
                                    <p:set>
                                      <p:cBhvr>
                                        <p:cTn id="33" dur="1" fill="hold">
                                          <p:stCondLst>
                                            <p:cond delay="0"/>
                                          </p:stCondLst>
                                        </p:cTn>
                                        <p:tgtEl>
                                          <p:spTgt spid="1032"/>
                                        </p:tgtEl>
                                        <p:attrNameLst>
                                          <p:attrName>style.visibility</p:attrName>
                                        </p:attrNameLst>
                                      </p:cBhvr>
                                      <p:to>
                                        <p:strVal val="visible"/>
                                      </p:to>
                                    </p:set>
                                    <p:animEffect transition="in" filter="wipe(down)">
                                      <p:cBhvr>
                                        <p:cTn id="34" dur="500"/>
                                        <p:tgtEl>
                                          <p:spTgt spid="1032"/>
                                        </p:tgtEl>
                                      </p:cBhvr>
                                    </p:animEffect>
                                  </p:childTnLst>
                                </p:cTn>
                              </p:par>
                              <p:par>
                                <p:cTn id="35" presetID="22" presetClass="entr" presetSubtype="4" fill="hold" nodeType="withEffect">
                                  <p:stCondLst>
                                    <p:cond delay="0"/>
                                  </p:stCondLst>
                                  <p:childTnLst>
                                    <p:set>
                                      <p:cBhvr>
                                        <p:cTn id="36" dur="1" fill="hold">
                                          <p:stCondLst>
                                            <p:cond delay="0"/>
                                          </p:stCondLst>
                                        </p:cTn>
                                        <p:tgtEl>
                                          <p:spTgt spid="1034"/>
                                        </p:tgtEl>
                                        <p:attrNameLst>
                                          <p:attrName>style.visibility</p:attrName>
                                        </p:attrNameLst>
                                      </p:cBhvr>
                                      <p:to>
                                        <p:strVal val="visible"/>
                                      </p:to>
                                    </p:set>
                                    <p:animEffect transition="in" filter="wipe(down)">
                                      <p:cBhvr>
                                        <p:cTn id="37" dur="500"/>
                                        <p:tgtEl>
                                          <p:spTgt spid="1034"/>
                                        </p:tgtEl>
                                      </p:cBhvr>
                                    </p:animEffect>
                                  </p:childTnLst>
                                </p:cTn>
                              </p:par>
                              <p:par>
                                <p:cTn id="38" presetID="22" presetClass="entr" presetSubtype="4" fill="hold" nodeType="withEffect">
                                  <p:stCondLst>
                                    <p:cond delay="0"/>
                                  </p:stCondLst>
                                  <p:childTnLst>
                                    <p:set>
                                      <p:cBhvr>
                                        <p:cTn id="39" dur="1" fill="hold">
                                          <p:stCondLst>
                                            <p:cond delay="0"/>
                                          </p:stCondLst>
                                        </p:cTn>
                                        <p:tgtEl>
                                          <p:spTgt spid="1036"/>
                                        </p:tgtEl>
                                        <p:attrNameLst>
                                          <p:attrName>style.visibility</p:attrName>
                                        </p:attrNameLst>
                                      </p:cBhvr>
                                      <p:to>
                                        <p:strVal val="visible"/>
                                      </p:to>
                                    </p:set>
                                    <p:animEffect transition="in" filter="wipe(down)">
                                      <p:cBhvr>
                                        <p:cTn id="40" dur="5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7981575" y="2820820"/>
            <a:ext cx="3086753" cy="3052213"/>
          </a:xfrm>
          <a:prstGeom prst="rect">
            <a:avLst/>
          </a:prstGeom>
        </p:spPr>
      </p:pic>
      <p:sp>
        <p:nvSpPr>
          <p:cNvPr id="22" name="Arc 21"/>
          <p:cNvSpPr/>
          <p:nvPr/>
        </p:nvSpPr>
        <p:spPr>
          <a:xfrm rot="9523306">
            <a:off x="1004710" y="1794665"/>
            <a:ext cx="3629959" cy="5105671"/>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3"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nSpc>
                <a:spcPct val="90000"/>
              </a:lnSpc>
              <a:spcBef>
                <a:spcPts val="500"/>
              </a:spcBef>
              <a:buFont typeface="Arial" panose="020B0604020202020204" pitchFamily="34" charset="0"/>
              <a:buChar char="•"/>
              <a:defRPr sz="2400">
                <a:latin typeface="Sofia Pro Regular" panose="00000500000000000000" pitchFamily="50" charset="0"/>
              </a:defRPr>
            </a:lvl2pPr>
            <a:lvl3pPr marL="1143000" indent="-228600">
              <a:lnSpc>
                <a:spcPct val="90000"/>
              </a:lnSpc>
              <a:spcBef>
                <a:spcPts val="500"/>
              </a:spcBef>
              <a:buFont typeface="Arial" panose="020B0604020202020204" pitchFamily="34" charset="0"/>
              <a:buChar char="•"/>
              <a:defRPr sz="2000">
                <a:latin typeface="Sofia Pro Regular" panose="00000500000000000000" pitchFamily="50" charset="0"/>
              </a:defRPr>
            </a:lvl3pPr>
            <a:lvl4pPr marL="1600200" indent="-228600">
              <a:lnSpc>
                <a:spcPct val="90000"/>
              </a:lnSpc>
              <a:spcBef>
                <a:spcPts val="500"/>
              </a:spcBef>
              <a:buFont typeface="Arial" panose="020B0604020202020204" pitchFamily="34" charset="0"/>
              <a:buChar char="•"/>
              <a:defRPr>
                <a:latin typeface="Sofia Pro Regular" panose="00000500000000000000" pitchFamily="50" charset="0"/>
              </a:defRPr>
            </a:lvl4pPr>
            <a:lvl5pPr marL="2057400" indent="-228600">
              <a:lnSpc>
                <a:spcPct val="90000"/>
              </a:lnSpc>
              <a:spcBef>
                <a:spcPts val="500"/>
              </a:spcBef>
              <a:buFont typeface="Arial" panose="020B0604020202020204" pitchFamily="34" charset="0"/>
              <a:buChar char="•"/>
              <a:defRPr>
                <a:latin typeface="Sofia Pro Regular" panose="00000500000000000000" pitchFamily="50"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 VITAL DEFENSE</a:t>
            </a:r>
          </a:p>
        </p:txBody>
      </p:sp>
      <p:sp>
        <p:nvSpPr>
          <p:cNvPr id="14" name="Rectangle 13"/>
          <p:cNvSpPr/>
          <p:nvPr/>
        </p:nvSpPr>
        <p:spPr>
          <a:xfrm>
            <a:off x="0" y="1324390"/>
            <a:ext cx="12192000" cy="430887"/>
          </a:xfrm>
          <a:prstGeom prst="rect">
            <a:avLst/>
          </a:prstGeom>
        </p:spPr>
        <p:txBody>
          <a:bodyPr vert="horz" wrap="square" lIns="0" tIns="12665" rIns="0" bIns="0" rtlCol="0">
            <a:spAutoFit/>
          </a:bodyPr>
          <a:lstStyle/>
          <a:p>
            <a:pPr marL="248855" marR="5066" indent="-236825" algn="ctr">
              <a:spcBef>
                <a:spcPts val="100"/>
              </a:spcBef>
            </a:pPr>
            <a:r>
              <a:rPr lang="en-US" sz="2493" dirty="0">
                <a:solidFill>
                  <a:srgbClr val="333638"/>
                </a:solidFill>
                <a:latin typeface="Roboto" panose="02000000000000000000" pitchFamily="2" charset="0"/>
                <a:ea typeface="Roboto" panose="02000000000000000000" pitchFamily="2" charset="0"/>
              </a:rPr>
              <a:t>Anti-pollution and anti-oxidant shield - Ideal for city dwellers</a:t>
            </a:r>
            <a:endParaRPr lang="fr-FR" sz="2493" dirty="0">
              <a:solidFill>
                <a:srgbClr val="333638"/>
              </a:solidFill>
              <a:latin typeface="Roboto" panose="02000000000000000000" pitchFamily="2" charset="0"/>
              <a:ea typeface="Roboto" panose="02000000000000000000" pitchFamily="2" charset="0"/>
            </a:endParaRPr>
          </a:p>
        </p:txBody>
      </p:sp>
      <p:sp>
        <p:nvSpPr>
          <p:cNvPr id="7" name="ZoneTexte 6"/>
          <p:cNvSpPr txBox="1"/>
          <p:nvPr/>
        </p:nvSpPr>
        <p:spPr>
          <a:xfrm>
            <a:off x="1364226" y="2765839"/>
            <a:ext cx="5572893" cy="1077218"/>
          </a:xfrm>
          <a:prstGeom prst="rect">
            <a:avLst/>
          </a:prstGeom>
          <a:solidFill>
            <a:schemeClr val="bg1"/>
          </a:solidFill>
        </p:spPr>
        <p:txBody>
          <a:bodyPr wrap="square" rtlCol="0">
            <a:spAutoFit/>
          </a:bodyPr>
          <a:lstStyle>
            <a:defPPr>
              <a:defRPr lang="fr-FR"/>
            </a:defPPr>
            <a:lvl1pPr>
              <a:defRPr sz="1600">
                <a:latin typeface="Roboto" panose="02000000000000000000" pitchFamily="2" charset="0"/>
                <a:ea typeface="Roboto" panose="02000000000000000000" pitchFamily="2" charset="0"/>
              </a:defRPr>
            </a:lvl1pPr>
          </a:lstStyle>
          <a:p>
            <a:r>
              <a:rPr lang="en-US" dirty="0"/>
              <a:t>Fight against oxidative stress</a:t>
            </a:r>
          </a:p>
          <a:p>
            <a:r>
              <a:rPr lang="en-US" dirty="0"/>
              <a:t>Preserves youthfulness </a:t>
            </a:r>
          </a:p>
          <a:p>
            <a:r>
              <a:rPr lang="en-US" dirty="0"/>
              <a:t>Hydrates the skin </a:t>
            </a:r>
          </a:p>
          <a:p>
            <a:r>
              <a:rPr lang="en-US" dirty="0"/>
              <a:t>The skin regains its radiance, softness and vitality</a:t>
            </a:r>
            <a:endParaRPr lang="fr-FR" dirty="0"/>
          </a:p>
        </p:txBody>
      </p:sp>
      <p:sp>
        <p:nvSpPr>
          <p:cNvPr id="21" name="Rectangle 20"/>
          <p:cNvSpPr/>
          <p:nvPr/>
        </p:nvSpPr>
        <p:spPr>
          <a:xfrm>
            <a:off x="2015124" y="4571167"/>
            <a:ext cx="5662735" cy="338554"/>
          </a:xfrm>
          <a:prstGeom prst="rect">
            <a:avLst/>
          </a:prstGeom>
          <a:solidFill>
            <a:schemeClr val="bg1"/>
          </a:solidFill>
        </p:spPr>
        <p:txBody>
          <a:bodyPr wrap="square" rtlCol="0">
            <a:spAutoFit/>
          </a:bodyPr>
          <a:lstStyle/>
          <a:p>
            <a:r>
              <a:rPr lang="en-US" sz="1600" dirty="0">
                <a:latin typeface="Roboto" panose="02000000000000000000" pitchFamily="2" charset="0"/>
                <a:ea typeface="Roboto" panose="02000000000000000000" pitchFamily="2" charset="0"/>
              </a:rPr>
              <a:t>The skin breathes, is oxygenated and protected: 89%*</a:t>
            </a:r>
            <a:endParaRPr lang="fr-FR" sz="1600" dirty="0">
              <a:latin typeface="Roboto" panose="02000000000000000000" pitchFamily="2" charset="0"/>
              <a:ea typeface="Roboto" panose="02000000000000000000" pitchFamily="2" charset="0"/>
            </a:endParaRPr>
          </a:p>
        </p:txBody>
      </p:sp>
      <p:sp>
        <p:nvSpPr>
          <p:cNvPr id="18" name="ZoneTexte 17"/>
          <p:cNvSpPr txBox="1"/>
          <p:nvPr/>
        </p:nvSpPr>
        <p:spPr>
          <a:xfrm>
            <a:off x="3909689" y="5807202"/>
            <a:ext cx="5893532" cy="584775"/>
          </a:xfrm>
          <a:prstGeom prst="rect">
            <a:avLst/>
          </a:prstGeom>
          <a:solidFill>
            <a:schemeClr val="bg1"/>
          </a:solidFill>
        </p:spPr>
        <p:txBody>
          <a:bodyPr wrap="square" rtlCol="0">
            <a:spAutoFit/>
          </a:bodyPr>
          <a:lstStyle>
            <a:defPPr>
              <a:defRPr lang="fr-FR"/>
            </a:defPPr>
            <a:lvl1pPr>
              <a:defRPr sz="1600">
                <a:latin typeface="Roboto" panose="02000000000000000000" pitchFamily="2" charset="0"/>
                <a:ea typeface="Roboto" panose="02000000000000000000" pitchFamily="2" charset="0"/>
              </a:defRPr>
            </a:lvl1pPr>
          </a:lstStyle>
          <a:p>
            <a:r>
              <a:rPr lang="en-US" dirty="0"/>
              <a:t>100% natural citrus and magnolia scent</a:t>
            </a:r>
          </a:p>
          <a:p>
            <a:r>
              <a:rPr lang="en-US" dirty="0"/>
              <a:t>Ideal for smokers and people working outdoors</a:t>
            </a:r>
            <a:endParaRPr lang="fr-FR" dirty="0"/>
          </a:p>
        </p:txBody>
      </p:sp>
      <p:sp>
        <p:nvSpPr>
          <p:cNvPr id="19" name="ZoneTexte 18"/>
          <p:cNvSpPr txBox="1"/>
          <p:nvPr/>
        </p:nvSpPr>
        <p:spPr>
          <a:xfrm>
            <a:off x="202020" y="6597781"/>
            <a:ext cx="8044249" cy="200055"/>
          </a:xfrm>
          <a:prstGeom prst="rect">
            <a:avLst/>
          </a:prstGeom>
          <a:noFill/>
        </p:spPr>
        <p:txBody>
          <a:bodyPr wrap="square" rtlCol="0">
            <a:spAutoFit/>
          </a:bodyPr>
          <a:lstStyle/>
          <a:p>
            <a:pPr lvl="0"/>
            <a:r>
              <a:rPr lang="en-US" sz="700" dirty="0">
                <a:latin typeface="Roboto" panose="02000000000000000000" pitchFamily="2" charset="0"/>
                <a:ea typeface="Roboto" panose="02000000000000000000" pitchFamily="2" charset="0"/>
              </a:rPr>
              <a:t>*Use test, application on face and neck for 4 consecutive weeks by 18 women aged 26 to 32 years with dull, weakened skin and a blurred complexion.</a:t>
            </a:r>
            <a:endParaRPr lang="fr-FR" sz="700" dirty="0">
              <a:latin typeface="Roboto" panose="02000000000000000000" pitchFamily="2" charset="0"/>
              <a:ea typeface="Roboto" panose="02000000000000000000" pitchFamily="2" charset="0"/>
            </a:endParaRPr>
          </a:p>
        </p:txBody>
      </p:sp>
      <p:pic>
        <p:nvPicPr>
          <p:cNvPr id="23" name="Image 22"/>
          <p:cNvPicPr>
            <a:picLocks noChangeAspect="1"/>
          </p:cNvPicPr>
          <p:nvPr/>
        </p:nvPicPr>
        <p:blipFill>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202021" y="2584319"/>
            <a:ext cx="1119598" cy="1418896"/>
          </a:xfrm>
          <a:prstGeom prst="rect">
            <a:avLst/>
          </a:prstGeom>
        </p:spPr>
      </p:pic>
      <p:pic>
        <p:nvPicPr>
          <p:cNvPr id="26" name="Image 25"/>
          <p:cNvPicPr>
            <a:picLocks noChangeAspect="1"/>
          </p:cNvPicPr>
          <p:nvPr/>
        </p:nvPicPr>
        <p:blipFill>
          <a:blip r:embed="rId6" cstate="print">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tretch>
            <a:fillRect/>
          </a:stretch>
        </p:blipFill>
        <p:spPr>
          <a:xfrm>
            <a:off x="905558" y="4328463"/>
            <a:ext cx="1198836" cy="1519318"/>
          </a:xfrm>
          <a:prstGeom prst="rect">
            <a:avLst/>
          </a:prstGeom>
        </p:spPr>
      </p:pic>
      <p:pic>
        <p:nvPicPr>
          <p:cNvPr id="27" name="Image 26"/>
          <p:cNvPicPr>
            <a:picLocks noChangeAspect="1"/>
          </p:cNvPicPr>
          <p:nvPr/>
        </p:nvPicPr>
        <p:blipFill>
          <a:blip r:embed="rId8" cstate="print">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tretch>
            <a:fillRect/>
          </a:stretch>
        </p:blipFill>
        <p:spPr>
          <a:xfrm>
            <a:off x="2765888" y="5238882"/>
            <a:ext cx="1125264" cy="1426077"/>
          </a:xfrm>
          <a:prstGeom prst="rect">
            <a:avLst/>
          </a:prstGeom>
        </p:spPr>
      </p:pic>
      <p:pic>
        <p:nvPicPr>
          <p:cNvPr id="20" name="Image 19"/>
          <p:cNvPicPr>
            <a:picLocks noChangeAspect="1"/>
          </p:cNvPicPr>
          <p:nvPr/>
        </p:nvPicPr>
        <p:blipFill rotWithShape="1">
          <a:blip r:embed="rId10" cstate="print">
            <a:extLst>
              <a:ext uri="{28A0092B-C50C-407E-A947-70E740481C1C}">
                <a14:useLocalDpi xmlns:a14="http://schemas.microsoft.com/office/drawing/2010/main" val="0"/>
              </a:ext>
            </a:extLst>
          </a:blip>
          <a:srcRect r="28270"/>
          <a:stretch/>
        </p:blipFill>
        <p:spPr>
          <a:xfrm>
            <a:off x="9098405" y="525914"/>
            <a:ext cx="3052214" cy="6382727"/>
          </a:xfrm>
          <a:prstGeom prst="rect">
            <a:avLst/>
          </a:prstGeom>
        </p:spPr>
      </p:pic>
      <p:sp>
        <p:nvSpPr>
          <p:cNvPr id="24" name="ZoneTexte 23"/>
          <p:cNvSpPr txBox="1"/>
          <p:nvPr/>
        </p:nvSpPr>
        <p:spPr>
          <a:xfrm>
            <a:off x="11767497" y="5004864"/>
            <a:ext cx="369332" cy="680695"/>
          </a:xfrm>
          <a:prstGeom prst="rect">
            <a:avLst/>
          </a:prstGeom>
          <a:noFill/>
          <a:effectLst>
            <a:softEdge rad="63500"/>
          </a:effectLst>
        </p:spPr>
        <p:txBody>
          <a:bodyPr vert="vert270" wrap="square" rtlCol="0">
            <a:spAutoFit/>
          </a:bodyPr>
          <a:lstStyle>
            <a:defPPr>
              <a:defRPr lang="fr-FR"/>
            </a:defPPr>
            <a:lvl1pPr>
              <a:defRPr sz="1200">
                <a:latin typeface="Roboto" panose="02000000000000000000" pitchFamily="2" charset="0"/>
                <a:ea typeface="Roboto" panose="02000000000000000000" pitchFamily="2" charset="0"/>
              </a:defRPr>
            </a:lvl1pPr>
          </a:lstStyle>
          <a:p>
            <a:r>
              <a:rPr lang="fr-FR" dirty="0"/>
              <a:t>50 ml </a:t>
            </a:r>
          </a:p>
        </p:txBody>
      </p:sp>
      <p:sp>
        <p:nvSpPr>
          <p:cNvPr id="25" name="ZoneTexte 24"/>
          <p:cNvSpPr txBox="1"/>
          <p:nvPr/>
        </p:nvSpPr>
        <p:spPr>
          <a:xfrm>
            <a:off x="9910118" y="6466625"/>
            <a:ext cx="2281881" cy="307777"/>
          </a:xfrm>
          <a:prstGeom prst="rect">
            <a:avLst/>
          </a:prstGeom>
          <a:noFill/>
        </p:spPr>
        <p:txBody>
          <a:bodyPr wrap="square" rtlCol="0">
            <a:spAutoFit/>
          </a:bodyPr>
          <a:lstStyle>
            <a:defPPr>
              <a:defRPr lang="fr-FR"/>
            </a:defPPr>
            <a:lvl1pPr algn="ctr">
              <a:defRPr sz="1400">
                <a:latin typeface="Roboto" panose="02000000000000000000" pitchFamily="2" charset="0"/>
                <a:ea typeface="Roboto" panose="02000000000000000000" pitchFamily="2" charset="0"/>
              </a:defRPr>
            </a:lvl1pPr>
          </a:lstStyle>
          <a:p>
            <a:r>
              <a:rPr lang="fr-FR" dirty="0" err="1"/>
              <a:t>Morning</a:t>
            </a:r>
            <a:endParaRPr lang="fr-FR" dirty="0"/>
          </a:p>
        </p:txBody>
      </p:sp>
    </p:spTree>
    <p:extLst>
      <p:ext uri="{BB962C8B-B14F-4D97-AF65-F5344CB8AC3E}">
        <p14:creationId xmlns:p14="http://schemas.microsoft.com/office/powerpoint/2010/main" val="170352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P spid="18" grpId="0"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5CD68A0D-929D-48E1-B809-5FD5720B77E7}"/>
              </a:ext>
            </a:extLst>
          </p:cNvPr>
          <p:cNvSpPr/>
          <p:nvPr/>
        </p:nvSpPr>
        <p:spPr>
          <a:xfrm rot="5400000">
            <a:off x="8706448" y="2022355"/>
            <a:ext cx="3055505" cy="2880695"/>
          </a:xfrm>
          <a:prstGeom prst="rect">
            <a:avLst/>
          </a:prstGeom>
          <a:solidFill>
            <a:srgbClr val="FFE6E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3" name="Titre 2"/>
          <p:cNvSpPr txBox="1">
            <a:spLocks/>
          </p:cNvSpPr>
          <p:nvPr/>
        </p:nvSpPr>
        <p:spPr>
          <a:xfrm>
            <a:off x="838407" y="254494"/>
            <a:ext cx="10515186" cy="792005"/>
          </a:xfrm>
          <a:prstGeom prst="rect">
            <a:avLst/>
          </a:prstGeom>
        </p:spPr>
        <p:txBody>
          <a:bodyPr/>
          <a:lstStyle>
            <a:defPPr>
              <a:defRPr lang="fr-FR"/>
            </a:defPPr>
            <a:lvl1pPr algn="ctr">
              <a:lnSpc>
                <a:spcPct val="90000"/>
              </a:lnSpc>
              <a:spcBef>
                <a:spcPct val="0"/>
              </a:spcBef>
              <a:buNone/>
              <a:defRPr sz="2800">
                <a:solidFill>
                  <a:srgbClr val="FF9D5C"/>
                </a:solidFill>
                <a:latin typeface="KyivType Sans2" panose="00000500000000000000" pitchFamily="50" charset="0"/>
                <a:ea typeface="+mj-ea"/>
                <a:cs typeface="+mj-cs"/>
              </a:defRPr>
            </a:lvl1pPr>
            <a:lvl2pPr marL="685800" indent="-228600">
              <a:lnSpc>
                <a:spcPct val="90000"/>
              </a:lnSpc>
              <a:spcBef>
                <a:spcPts val="500"/>
              </a:spcBef>
              <a:buFont typeface="Arial" panose="020B0604020202020204" pitchFamily="34" charset="0"/>
              <a:buChar char="•"/>
              <a:defRPr sz="2400">
                <a:latin typeface="Sofia Pro Regular" panose="00000500000000000000" pitchFamily="50" charset="0"/>
              </a:defRPr>
            </a:lvl2pPr>
            <a:lvl3pPr marL="1143000" indent="-228600">
              <a:lnSpc>
                <a:spcPct val="90000"/>
              </a:lnSpc>
              <a:spcBef>
                <a:spcPts val="500"/>
              </a:spcBef>
              <a:buFont typeface="Arial" panose="020B0604020202020204" pitchFamily="34" charset="0"/>
              <a:buChar char="•"/>
              <a:defRPr sz="2000">
                <a:latin typeface="Sofia Pro Regular" panose="00000500000000000000" pitchFamily="50" charset="0"/>
              </a:defRPr>
            </a:lvl3pPr>
            <a:lvl4pPr marL="1600200" indent="-228600">
              <a:lnSpc>
                <a:spcPct val="90000"/>
              </a:lnSpc>
              <a:spcBef>
                <a:spcPts val="500"/>
              </a:spcBef>
              <a:buFont typeface="Arial" panose="020B0604020202020204" pitchFamily="34" charset="0"/>
              <a:buChar char="•"/>
              <a:defRPr>
                <a:latin typeface="Sofia Pro Regular" panose="00000500000000000000" pitchFamily="50" charset="0"/>
              </a:defRPr>
            </a:lvl4pPr>
            <a:lvl5pPr marL="2057400" indent="-228600">
              <a:lnSpc>
                <a:spcPct val="90000"/>
              </a:lnSpc>
              <a:spcBef>
                <a:spcPts val="500"/>
              </a:spcBef>
              <a:buFont typeface="Arial" panose="020B0604020202020204" pitchFamily="34" charset="0"/>
              <a:buChar char="•"/>
              <a:defRPr>
                <a:latin typeface="Sofia Pro Regular" panose="00000500000000000000" pitchFamily="50"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VITAL DÉFENSE</a:t>
            </a:r>
          </a:p>
        </p:txBody>
      </p:sp>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l="22892" t="19640" r="28270"/>
          <a:stretch/>
        </p:blipFill>
        <p:spPr>
          <a:xfrm>
            <a:off x="2951982" y="1362152"/>
            <a:ext cx="1764653" cy="4355456"/>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2777" y="4885261"/>
            <a:ext cx="1243036" cy="869503"/>
          </a:xfrm>
          <a:prstGeom prst="ellipse">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4294" y="4569916"/>
            <a:ext cx="1100222" cy="981871"/>
          </a:xfrm>
          <a:prstGeom prst="ellipse">
            <a:avLst/>
          </a:prstGeom>
        </p:spPr>
      </p:pic>
      <p:pic>
        <p:nvPicPr>
          <p:cNvPr id="10" name="Imag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5397" y="5083599"/>
            <a:ext cx="1114266" cy="965980"/>
          </a:xfrm>
          <a:prstGeom prst="ellipse">
            <a:avLst/>
          </a:prstGeom>
        </p:spPr>
      </p:pic>
      <p:pic>
        <p:nvPicPr>
          <p:cNvPr id="11" name="Image 10"/>
          <p:cNvPicPr>
            <a:picLocks noChangeAspect="1"/>
          </p:cNvPicPr>
          <p:nvPr/>
        </p:nvPicPr>
        <p:blipFill rotWithShape="1">
          <a:blip r:embed="rId7" cstate="print">
            <a:extLst>
              <a:ext uri="{28A0092B-C50C-407E-A947-70E740481C1C}">
                <a14:useLocalDpi xmlns:a14="http://schemas.microsoft.com/office/drawing/2010/main" val="0"/>
              </a:ext>
            </a:extLst>
          </a:blip>
          <a:srcRect l="-47258" t="-29047" r="-35300" b="-36341"/>
          <a:stretch/>
        </p:blipFill>
        <p:spPr>
          <a:xfrm>
            <a:off x="500268" y="2748465"/>
            <a:ext cx="1864773" cy="1670468"/>
          </a:xfrm>
          <a:prstGeom prst="ellipse">
            <a:avLst/>
          </a:prstGeom>
        </p:spPr>
      </p:pic>
      <p:pic>
        <p:nvPicPr>
          <p:cNvPr id="12" name="Imag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06132" y="5350055"/>
            <a:ext cx="762910" cy="1046681"/>
          </a:xfrm>
          <a:prstGeom prst="ellipse">
            <a:avLst/>
          </a:prstGeom>
        </p:spPr>
      </p:pic>
      <p:pic>
        <p:nvPicPr>
          <p:cNvPr id="13" name="Imag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85679" y="1057484"/>
            <a:ext cx="1129682" cy="1015960"/>
          </a:xfrm>
          <a:prstGeom prst="ellipse">
            <a:avLst/>
          </a:prstGeom>
        </p:spPr>
      </p:pic>
      <p:pic>
        <p:nvPicPr>
          <p:cNvPr id="15" name="Imag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61633" y="2870598"/>
            <a:ext cx="1314009" cy="1314009"/>
          </a:xfrm>
          <a:prstGeom prst="ellipse">
            <a:avLst/>
          </a:prstGeom>
        </p:spPr>
      </p:pic>
      <p:sp>
        <p:nvSpPr>
          <p:cNvPr id="16" name="Rectangle 15"/>
          <p:cNvSpPr/>
          <p:nvPr/>
        </p:nvSpPr>
        <p:spPr>
          <a:xfrm>
            <a:off x="1050005" y="1665439"/>
            <a:ext cx="1863564" cy="769441"/>
          </a:xfrm>
          <a:prstGeom prst="rect">
            <a:avLst/>
          </a:prstGeom>
        </p:spPr>
        <p:txBody>
          <a:bodyPr wrap="square">
            <a:spAutoFit/>
          </a:bodyPr>
          <a:lstStyle/>
          <a:p>
            <a:pPr algn="ctr">
              <a:defRPr/>
            </a:pPr>
            <a:r>
              <a:rPr lang="fr-FR" sz="1100" dirty="0" err="1">
                <a:solidFill>
                  <a:prstClr val="black"/>
                </a:solidFill>
                <a:latin typeface="Roboto Light" panose="02000000000000000000" pitchFamily="2" charset="0"/>
                <a:ea typeface="Roboto Light" panose="02000000000000000000" pitchFamily="2" charset="0"/>
              </a:rPr>
              <a:t>Organic</a:t>
            </a:r>
            <a:r>
              <a:rPr lang="fr-FR" sz="1100" dirty="0">
                <a:solidFill>
                  <a:prstClr val="black"/>
                </a:solidFill>
                <a:latin typeface="Roboto Light" panose="02000000000000000000" pitchFamily="2" charset="0"/>
                <a:ea typeface="Roboto Light" panose="02000000000000000000" pitchFamily="2" charset="0"/>
              </a:rPr>
              <a:t> </a:t>
            </a:r>
            <a:r>
              <a:rPr lang="fr-FR" sz="1100" dirty="0" err="1">
                <a:solidFill>
                  <a:prstClr val="black"/>
                </a:solidFill>
                <a:latin typeface="Roboto Light" panose="02000000000000000000" pitchFamily="2" charset="0"/>
                <a:ea typeface="Roboto Light" panose="02000000000000000000" pitchFamily="2" charset="0"/>
              </a:rPr>
              <a:t>myrtle</a:t>
            </a:r>
            <a:r>
              <a:rPr lang="fr-FR" sz="1100" dirty="0">
                <a:solidFill>
                  <a:prstClr val="black"/>
                </a:solidFill>
                <a:latin typeface="Roboto Light" panose="02000000000000000000" pitchFamily="2" charset="0"/>
                <a:ea typeface="Roboto Light" panose="02000000000000000000" pitchFamily="2" charset="0"/>
              </a:rPr>
              <a:t>  </a:t>
            </a:r>
          </a:p>
          <a:p>
            <a:pPr algn="ctr">
              <a:defRPr/>
            </a:pPr>
            <a:r>
              <a:rPr lang="fr-FR" sz="1100" b="1" dirty="0" err="1">
                <a:solidFill>
                  <a:prstClr val="black"/>
                </a:solidFill>
                <a:latin typeface="Roboto Light" panose="02000000000000000000" pitchFamily="2" charset="0"/>
                <a:ea typeface="Roboto Light" panose="02000000000000000000" pitchFamily="2" charset="0"/>
              </a:rPr>
              <a:t>Antioxidant</a:t>
            </a:r>
            <a:endParaRPr lang="fr-FR" sz="1100" b="1" dirty="0">
              <a:solidFill>
                <a:prstClr val="black"/>
              </a:solidFill>
              <a:latin typeface="Roboto Light" panose="02000000000000000000" pitchFamily="2" charset="0"/>
              <a:ea typeface="Roboto Light" panose="02000000000000000000" pitchFamily="2" charset="0"/>
            </a:endParaRPr>
          </a:p>
          <a:p>
            <a:pPr algn="ctr">
              <a:defRPr/>
            </a:pPr>
            <a:r>
              <a:rPr lang="en-US" sz="1100" b="1" dirty="0">
                <a:solidFill>
                  <a:prstClr val="black"/>
                </a:solidFill>
                <a:latin typeface="Roboto Light" panose="02000000000000000000" pitchFamily="2" charset="0"/>
                <a:ea typeface="Roboto Light" panose="02000000000000000000" pitchFamily="2" charset="0"/>
              </a:rPr>
              <a:t>Strengthens the skin's natural </a:t>
            </a:r>
            <a:r>
              <a:rPr lang="en-US" sz="1100" b="1" dirty="0" err="1">
                <a:solidFill>
                  <a:prstClr val="black"/>
                </a:solidFill>
                <a:latin typeface="Roboto Light" panose="02000000000000000000" pitchFamily="2" charset="0"/>
                <a:ea typeface="Roboto Light" panose="02000000000000000000" pitchFamily="2" charset="0"/>
              </a:rPr>
              <a:t>self-defence</a:t>
            </a:r>
            <a:r>
              <a:rPr lang="en-US" sz="1100" b="1" dirty="0">
                <a:solidFill>
                  <a:prstClr val="black"/>
                </a:solidFill>
                <a:latin typeface="Roboto Light" panose="02000000000000000000" pitchFamily="2" charset="0"/>
                <a:ea typeface="Roboto Light" panose="02000000000000000000" pitchFamily="2" charset="0"/>
              </a:rPr>
              <a:t> system</a:t>
            </a:r>
            <a:endParaRPr lang="fr-FR" sz="1100" dirty="0">
              <a:solidFill>
                <a:prstClr val="black"/>
              </a:solidFill>
              <a:latin typeface="Roboto Light" panose="02000000000000000000" pitchFamily="2" charset="0"/>
              <a:ea typeface="Roboto Light" panose="02000000000000000000" pitchFamily="2" charset="0"/>
            </a:endParaRPr>
          </a:p>
        </p:txBody>
      </p:sp>
      <p:sp>
        <p:nvSpPr>
          <p:cNvPr id="17" name="Rectangle 16"/>
          <p:cNvSpPr/>
          <p:nvPr/>
        </p:nvSpPr>
        <p:spPr>
          <a:xfrm>
            <a:off x="32250" y="4126788"/>
            <a:ext cx="2678880" cy="600164"/>
          </a:xfrm>
          <a:prstGeom prst="rect">
            <a:avLst/>
          </a:prstGeom>
        </p:spPr>
        <p:txBody>
          <a:bodyPr wrap="square">
            <a:spAutoFit/>
          </a:bodyPr>
          <a:lstStyle/>
          <a:p>
            <a:pPr algn="ctr">
              <a:defRPr/>
            </a:pPr>
            <a:r>
              <a:rPr lang="fr-FR" sz="1100" dirty="0">
                <a:solidFill>
                  <a:prstClr val="black"/>
                </a:solidFill>
                <a:latin typeface="Roboto Light" panose="02000000000000000000" pitchFamily="2" charset="0"/>
                <a:ea typeface="Roboto Light" panose="02000000000000000000" pitchFamily="2" charset="0"/>
              </a:rPr>
              <a:t>Moringa peptides  </a:t>
            </a:r>
          </a:p>
          <a:p>
            <a:pPr algn="ctr">
              <a:defRPr/>
            </a:pPr>
            <a:r>
              <a:rPr lang="fr-FR" sz="1100" b="1" dirty="0">
                <a:solidFill>
                  <a:prstClr val="black"/>
                </a:solidFill>
                <a:latin typeface="Roboto Light" panose="02000000000000000000" pitchFamily="2" charset="0"/>
                <a:ea typeface="Roboto Light" panose="02000000000000000000" pitchFamily="2" charset="0"/>
              </a:rPr>
              <a:t>Anti pollution </a:t>
            </a:r>
          </a:p>
          <a:p>
            <a:pPr lvl="0">
              <a:defRPr/>
            </a:pPr>
            <a:endParaRPr lang="fr-FR" sz="1100" dirty="0">
              <a:solidFill>
                <a:prstClr val="black"/>
              </a:solidFill>
              <a:latin typeface="Roboto Light" panose="02000000000000000000" pitchFamily="2" charset="0"/>
              <a:ea typeface="Roboto Light" panose="02000000000000000000" pitchFamily="2" charset="0"/>
            </a:endParaRPr>
          </a:p>
        </p:txBody>
      </p:sp>
      <p:sp>
        <p:nvSpPr>
          <p:cNvPr id="18" name="Rectangle 17"/>
          <p:cNvSpPr/>
          <p:nvPr/>
        </p:nvSpPr>
        <p:spPr>
          <a:xfrm>
            <a:off x="2544846" y="6364683"/>
            <a:ext cx="2678880" cy="600164"/>
          </a:xfrm>
          <a:prstGeom prst="rect">
            <a:avLst/>
          </a:prstGeom>
        </p:spPr>
        <p:txBody>
          <a:bodyPr wrap="square">
            <a:spAutoFit/>
          </a:bodyPr>
          <a:lstStyle/>
          <a:p>
            <a:pPr algn="ctr">
              <a:defRPr/>
            </a:pPr>
            <a:r>
              <a:rPr lang="fr-FR" sz="1100" dirty="0" err="1">
                <a:solidFill>
                  <a:prstClr val="black"/>
                </a:solidFill>
                <a:latin typeface="Roboto Light" panose="02000000000000000000" pitchFamily="2" charset="0"/>
                <a:ea typeface="Roboto Light" panose="02000000000000000000" pitchFamily="2" charset="0"/>
              </a:rPr>
              <a:t>Co-enzyme</a:t>
            </a:r>
            <a:r>
              <a:rPr lang="fr-FR" sz="1100" dirty="0">
                <a:solidFill>
                  <a:prstClr val="black"/>
                </a:solidFill>
                <a:latin typeface="Roboto Light" panose="02000000000000000000" pitchFamily="2" charset="0"/>
                <a:ea typeface="Roboto Light" panose="02000000000000000000" pitchFamily="2" charset="0"/>
              </a:rPr>
              <a:t> Q10  </a:t>
            </a:r>
          </a:p>
          <a:p>
            <a:pPr algn="ctr">
              <a:defRPr/>
            </a:pPr>
            <a:r>
              <a:rPr lang="fr-FR" sz="1100" b="1" dirty="0" err="1">
                <a:solidFill>
                  <a:prstClr val="black"/>
                </a:solidFill>
                <a:latin typeface="Roboto Light" panose="02000000000000000000" pitchFamily="2" charset="0"/>
                <a:ea typeface="Roboto Light" panose="02000000000000000000" pitchFamily="2" charset="0"/>
              </a:rPr>
              <a:t>Antioxidant</a:t>
            </a:r>
            <a:r>
              <a:rPr lang="fr-FR" sz="1100" b="1" dirty="0">
                <a:solidFill>
                  <a:prstClr val="black"/>
                </a:solidFill>
                <a:latin typeface="Roboto Light" panose="02000000000000000000" pitchFamily="2" charset="0"/>
                <a:ea typeface="Roboto Light" panose="02000000000000000000" pitchFamily="2" charset="0"/>
              </a:rPr>
              <a:t> </a:t>
            </a:r>
          </a:p>
          <a:p>
            <a:pPr lvl="0">
              <a:defRPr/>
            </a:pPr>
            <a:endParaRPr lang="fr-FR" sz="1100" dirty="0">
              <a:solidFill>
                <a:prstClr val="black"/>
              </a:solidFill>
              <a:latin typeface="Roboto Light" panose="02000000000000000000" pitchFamily="2" charset="0"/>
              <a:ea typeface="Roboto Light" panose="02000000000000000000" pitchFamily="2" charset="0"/>
            </a:endParaRPr>
          </a:p>
        </p:txBody>
      </p:sp>
      <p:sp>
        <p:nvSpPr>
          <p:cNvPr id="19" name="Rectangle 18"/>
          <p:cNvSpPr/>
          <p:nvPr/>
        </p:nvSpPr>
        <p:spPr>
          <a:xfrm>
            <a:off x="4513388" y="2051719"/>
            <a:ext cx="2678880" cy="600164"/>
          </a:xfrm>
          <a:prstGeom prst="rect">
            <a:avLst/>
          </a:prstGeom>
        </p:spPr>
        <p:txBody>
          <a:bodyPr wrap="square">
            <a:spAutoFit/>
          </a:bodyPr>
          <a:lstStyle/>
          <a:p>
            <a:pPr algn="ctr">
              <a:defRPr/>
            </a:pPr>
            <a:r>
              <a:rPr lang="fr-FR" sz="1100" dirty="0" err="1">
                <a:solidFill>
                  <a:prstClr val="black"/>
                </a:solidFill>
                <a:latin typeface="Roboto Light" panose="02000000000000000000" pitchFamily="2" charset="0"/>
                <a:ea typeface="Roboto Light" panose="02000000000000000000" pitchFamily="2" charset="0"/>
              </a:rPr>
              <a:t>Vitamins</a:t>
            </a:r>
            <a:r>
              <a:rPr lang="fr-FR" sz="1100" dirty="0">
                <a:solidFill>
                  <a:prstClr val="black"/>
                </a:solidFill>
                <a:latin typeface="Roboto Light" panose="02000000000000000000" pitchFamily="2" charset="0"/>
                <a:ea typeface="Roboto Light" panose="02000000000000000000" pitchFamily="2" charset="0"/>
              </a:rPr>
              <a:t> A, C, E   </a:t>
            </a:r>
          </a:p>
          <a:p>
            <a:pPr algn="ctr">
              <a:defRPr/>
            </a:pPr>
            <a:r>
              <a:rPr lang="fr-FR" sz="1100" b="1" dirty="0" err="1">
                <a:solidFill>
                  <a:prstClr val="black"/>
                </a:solidFill>
                <a:latin typeface="Roboto Light" panose="02000000000000000000" pitchFamily="2" charset="0"/>
                <a:ea typeface="Roboto Light" panose="02000000000000000000" pitchFamily="2" charset="0"/>
              </a:rPr>
              <a:t>Antioxidant</a:t>
            </a:r>
            <a:endParaRPr lang="fr-FR" sz="1100" b="1" dirty="0">
              <a:solidFill>
                <a:prstClr val="black"/>
              </a:solidFill>
              <a:latin typeface="Roboto Light" panose="02000000000000000000" pitchFamily="2" charset="0"/>
              <a:ea typeface="Roboto Light" panose="02000000000000000000" pitchFamily="2" charset="0"/>
            </a:endParaRPr>
          </a:p>
          <a:p>
            <a:pPr algn="ctr">
              <a:defRPr/>
            </a:pPr>
            <a:r>
              <a:rPr lang="fr-FR" sz="1100" b="1" dirty="0" err="1">
                <a:solidFill>
                  <a:prstClr val="black"/>
                </a:solidFill>
                <a:latin typeface="Roboto Light" panose="02000000000000000000" pitchFamily="2" charset="0"/>
                <a:ea typeface="Roboto Light" panose="02000000000000000000" pitchFamily="2" charset="0"/>
              </a:rPr>
              <a:t>Regenerating</a:t>
            </a:r>
            <a:endParaRPr lang="fr-FR" sz="1100" b="1" dirty="0">
              <a:solidFill>
                <a:prstClr val="black"/>
              </a:solidFill>
              <a:latin typeface="Roboto Light" panose="02000000000000000000" pitchFamily="2" charset="0"/>
              <a:ea typeface="Roboto Light" panose="02000000000000000000" pitchFamily="2" charset="0"/>
            </a:endParaRPr>
          </a:p>
        </p:txBody>
      </p:sp>
      <p:sp>
        <p:nvSpPr>
          <p:cNvPr id="20" name="Rectangle 19"/>
          <p:cNvSpPr/>
          <p:nvPr/>
        </p:nvSpPr>
        <p:spPr>
          <a:xfrm>
            <a:off x="5054561" y="3933359"/>
            <a:ext cx="3328152" cy="600164"/>
          </a:xfrm>
          <a:prstGeom prst="rect">
            <a:avLst/>
          </a:prstGeom>
        </p:spPr>
        <p:txBody>
          <a:bodyPr wrap="square">
            <a:spAutoFit/>
          </a:bodyPr>
          <a:lstStyle/>
          <a:p>
            <a:pPr algn="ctr">
              <a:defRPr/>
            </a:pPr>
            <a:r>
              <a:rPr lang="fr-FR" sz="1100" dirty="0" err="1">
                <a:solidFill>
                  <a:prstClr val="black"/>
                </a:solidFill>
                <a:latin typeface="Roboto Light" panose="02000000000000000000" pitchFamily="2" charset="0"/>
                <a:ea typeface="Roboto Light" panose="02000000000000000000" pitchFamily="2" charset="0"/>
              </a:rPr>
              <a:t>Vegetable</a:t>
            </a:r>
            <a:r>
              <a:rPr lang="fr-FR" sz="1100" dirty="0">
                <a:solidFill>
                  <a:prstClr val="black"/>
                </a:solidFill>
                <a:latin typeface="Roboto Light" panose="02000000000000000000" pitchFamily="2" charset="0"/>
                <a:ea typeface="Roboto Light" panose="02000000000000000000" pitchFamily="2" charset="0"/>
              </a:rPr>
              <a:t> </a:t>
            </a:r>
            <a:r>
              <a:rPr lang="fr-FR" sz="1100" dirty="0" err="1">
                <a:solidFill>
                  <a:prstClr val="black"/>
                </a:solidFill>
                <a:latin typeface="Roboto Light" panose="02000000000000000000" pitchFamily="2" charset="0"/>
                <a:ea typeface="Roboto Light" panose="02000000000000000000" pitchFamily="2" charset="0"/>
              </a:rPr>
              <a:t>glycerine</a:t>
            </a:r>
            <a:endParaRPr lang="fr-FR" sz="1100" dirty="0">
              <a:solidFill>
                <a:prstClr val="black"/>
              </a:solidFill>
              <a:latin typeface="Roboto Light" panose="02000000000000000000" pitchFamily="2" charset="0"/>
              <a:ea typeface="Roboto Light" panose="02000000000000000000" pitchFamily="2" charset="0"/>
            </a:endParaRPr>
          </a:p>
          <a:p>
            <a:pPr algn="ctr">
              <a:defRPr/>
            </a:pPr>
            <a:r>
              <a:rPr lang="fr-FR" sz="1100" b="1" dirty="0" err="1">
                <a:solidFill>
                  <a:prstClr val="black"/>
                </a:solidFill>
                <a:latin typeface="Roboto Light" panose="02000000000000000000" pitchFamily="2" charset="0"/>
                <a:ea typeface="Roboto Light" panose="02000000000000000000" pitchFamily="2" charset="0"/>
              </a:rPr>
              <a:t>Hydrating</a:t>
            </a:r>
            <a:endParaRPr lang="fr-FR" sz="1100" b="1" dirty="0">
              <a:solidFill>
                <a:prstClr val="black"/>
              </a:solidFill>
              <a:latin typeface="Roboto Light" panose="02000000000000000000" pitchFamily="2" charset="0"/>
              <a:ea typeface="Roboto Light" panose="02000000000000000000" pitchFamily="2" charset="0"/>
            </a:endParaRPr>
          </a:p>
          <a:p>
            <a:pPr algn="ctr">
              <a:defRPr/>
            </a:pPr>
            <a:r>
              <a:rPr lang="fr-FR" sz="1100" b="1" dirty="0" err="1">
                <a:solidFill>
                  <a:prstClr val="black"/>
                </a:solidFill>
                <a:latin typeface="Roboto Light" panose="02000000000000000000" pitchFamily="2" charset="0"/>
                <a:ea typeface="Roboto Light" panose="02000000000000000000" pitchFamily="2" charset="0"/>
              </a:rPr>
              <a:t>Softening</a:t>
            </a:r>
            <a:endParaRPr lang="fr-FR" sz="1100" dirty="0">
              <a:solidFill>
                <a:prstClr val="black"/>
              </a:solidFill>
              <a:latin typeface="Roboto Light" panose="02000000000000000000" pitchFamily="2" charset="0"/>
              <a:ea typeface="Roboto Light" panose="02000000000000000000" pitchFamily="2" charset="0"/>
            </a:endParaRPr>
          </a:p>
        </p:txBody>
      </p:sp>
      <p:sp>
        <p:nvSpPr>
          <p:cNvPr id="22" name="Rectangle 21"/>
          <p:cNvSpPr/>
          <p:nvPr/>
        </p:nvSpPr>
        <p:spPr>
          <a:xfrm>
            <a:off x="4715539" y="5904426"/>
            <a:ext cx="2678880" cy="600164"/>
          </a:xfrm>
          <a:prstGeom prst="rect">
            <a:avLst/>
          </a:prstGeom>
        </p:spPr>
        <p:txBody>
          <a:bodyPr wrap="square">
            <a:spAutoFit/>
          </a:bodyPr>
          <a:lstStyle/>
          <a:p>
            <a:pPr algn="ctr">
              <a:defRPr/>
            </a:pPr>
            <a:r>
              <a:rPr lang="fr-FR" sz="1100" dirty="0">
                <a:solidFill>
                  <a:prstClr val="black"/>
                </a:solidFill>
                <a:latin typeface="Roboto Light" panose="02000000000000000000" pitchFamily="2" charset="0"/>
                <a:ea typeface="Roboto Light" panose="02000000000000000000" pitchFamily="2" charset="0"/>
              </a:rPr>
              <a:t>Sweet orange, </a:t>
            </a:r>
          </a:p>
          <a:p>
            <a:pPr algn="ctr">
              <a:defRPr/>
            </a:pPr>
            <a:r>
              <a:rPr lang="fr-FR" sz="1100" dirty="0">
                <a:solidFill>
                  <a:prstClr val="black"/>
                </a:solidFill>
                <a:latin typeface="Roboto Light" panose="02000000000000000000" pitchFamily="2" charset="0"/>
                <a:ea typeface="Roboto Light" panose="02000000000000000000" pitchFamily="2" charset="0"/>
              </a:rPr>
              <a:t>Magnolia, Mandarin essential </a:t>
            </a:r>
            <a:r>
              <a:rPr lang="fr-FR" sz="1100" dirty="0" err="1">
                <a:solidFill>
                  <a:prstClr val="black"/>
                </a:solidFill>
                <a:latin typeface="Roboto Light" panose="02000000000000000000" pitchFamily="2" charset="0"/>
                <a:ea typeface="Roboto Light" panose="02000000000000000000" pitchFamily="2" charset="0"/>
              </a:rPr>
              <a:t>oils</a:t>
            </a:r>
            <a:endParaRPr lang="fr-FR" sz="1100" dirty="0">
              <a:solidFill>
                <a:prstClr val="black"/>
              </a:solidFill>
              <a:latin typeface="Roboto Light" panose="02000000000000000000" pitchFamily="2" charset="0"/>
              <a:ea typeface="Roboto Light" panose="02000000000000000000" pitchFamily="2" charset="0"/>
            </a:endParaRPr>
          </a:p>
          <a:p>
            <a:pPr algn="ctr">
              <a:defRPr/>
            </a:pPr>
            <a:r>
              <a:rPr lang="fr-FR" sz="1100" b="1" dirty="0" err="1">
                <a:solidFill>
                  <a:prstClr val="black"/>
                </a:solidFill>
                <a:latin typeface="Roboto Light" panose="02000000000000000000" pitchFamily="2" charset="0"/>
                <a:ea typeface="Roboto Light" panose="02000000000000000000" pitchFamily="2" charset="0"/>
              </a:rPr>
              <a:t>Revitalising</a:t>
            </a:r>
            <a:endParaRPr lang="fr-FR" sz="1100" b="1" dirty="0">
              <a:solidFill>
                <a:prstClr val="black"/>
              </a:solidFill>
              <a:latin typeface="Roboto Light" panose="02000000000000000000" pitchFamily="2" charset="0"/>
              <a:ea typeface="Roboto Light" panose="02000000000000000000" pitchFamily="2" charset="0"/>
            </a:endParaRPr>
          </a:p>
        </p:txBody>
      </p:sp>
      <p:pic>
        <p:nvPicPr>
          <p:cNvPr id="23" name="Imag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25340" y="512292"/>
            <a:ext cx="1470854" cy="1197207"/>
          </a:xfrm>
          <a:prstGeom prst="ellipse">
            <a:avLst/>
          </a:prstGeom>
        </p:spPr>
      </p:pic>
      <p:sp>
        <p:nvSpPr>
          <p:cNvPr id="24" name="Rectangle 23">
            <a:extLst>
              <a:ext uri="{FF2B5EF4-FFF2-40B4-BE49-F238E27FC236}">
                <a16:creationId xmlns:a16="http://schemas.microsoft.com/office/drawing/2014/main" id="{18F2C0F9-A7D5-4C03-A2E3-84C1D8598F08}"/>
              </a:ext>
            </a:extLst>
          </p:cNvPr>
          <p:cNvSpPr/>
          <p:nvPr/>
        </p:nvSpPr>
        <p:spPr>
          <a:xfrm>
            <a:off x="496140" y="6027384"/>
            <a:ext cx="3328152" cy="769441"/>
          </a:xfrm>
          <a:prstGeom prst="rect">
            <a:avLst/>
          </a:prstGeom>
        </p:spPr>
        <p:txBody>
          <a:bodyPr wrap="square">
            <a:spAutoFit/>
          </a:bodyPr>
          <a:lstStyle/>
          <a:p>
            <a:pPr algn="ctr">
              <a:defRPr/>
            </a:pPr>
            <a:r>
              <a:rPr lang="fr-FR" sz="1100" dirty="0">
                <a:solidFill>
                  <a:prstClr val="black"/>
                </a:solidFill>
                <a:latin typeface="Roboto Light" panose="02000000000000000000" pitchFamily="2" charset="0"/>
                <a:ea typeface="Roboto Light" panose="02000000000000000000" pitchFamily="2" charset="0"/>
              </a:rPr>
              <a:t>Olive </a:t>
            </a:r>
            <a:r>
              <a:rPr lang="fr-FR" sz="1100" dirty="0" err="1">
                <a:solidFill>
                  <a:prstClr val="black"/>
                </a:solidFill>
                <a:latin typeface="Roboto Light" panose="02000000000000000000" pitchFamily="2" charset="0"/>
                <a:ea typeface="Roboto Light" panose="02000000000000000000" pitchFamily="2" charset="0"/>
              </a:rPr>
              <a:t>phytosqualane</a:t>
            </a:r>
            <a:endParaRPr lang="fr-FR" sz="1100" dirty="0">
              <a:solidFill>
                <a:prstClr val="black"/>
              </a:solidFill>
              <a:latin typeface="Roboto Light" panose="02000000000000000000" pitchFamily="2" charset="0"/>
              <a:ea typeface="Roboto Light" panose="02000000000000000000" pitchFamily="2" charset="0"/>
            </a:endParaRPr>
          </a:p>
          <a:p>
            <a:pPr algn="ctr">
              <a:defRPr/>
            </a:pPr>
            <a:r>
              <a:rPr lang="fr-FR" sz="1100" b="1" dirty="0" err="1">
                <a:solidFill>
                  <a:prstClr val="black"/>
                </a:solidFill>
                <a:latin typeface="Roboto Light" panose="02000000000000000000" pitchFamily="2" charset="0"/>
                <a:ea typeface="Roboto Light" panose="02000000000000000000" pitchFamily="2" charset="0"/>
              </a:rPr>
              <a:t>Hydrating</a:t>
            </a:r>
            <a:endParaRPr lang="fr-FR" sz="1100" b="1" dirty="0">
              <a:solidFill>
                <a:prstClr val="black"/>
              </a:solidFill>
              <a:latin typeface="Roboto Light" panose="02000000000000000000" pitchFamily="2" charset="0"/>
              <a:ea typeface="Roboto Light" panose="02000000000000000000" pitchFamily="2" charset="0"/>
            </a:endParaRPr>
          </a:p>
          <a:p>
            <a:pPr algn="ctr">
              <a:defRPr/>
            </a:pPr>
            <a:r>
              <a:rPr lang="fr-FR" sz="1100" b="1" dirty="0" err="1">
                <a:solidFill>
                  <a:prstClr val="black"/>
                </a:solidFill>
                <a:latin typeface="Roboto Light" panose="02000000000000000000" pitchFamily="2" charset="0"/>
                <a:ea typeface="Roboto Light" panose="02000000000000000000" pitchFamily="2" charset="0"/>
              </a:rPr>
              <a:t>Repairing</a:t>
            </a:r>
            <a:endParaRPr lang="fr-FR" sz="1100" b="1" dirty="0">
              <a:solidFill>
                <a:prstClr val="black"/>
              </a:solidFill>
              <a:latin typeface="Roboto Light" panose="02000000000000000000" pitchFamily="2" charset="0"/>
              <a:ea typeface="Roboto Light" panose="02000000000000000000" pitchFamily="2" charset="0"/>
            </a:endParaRPr>
          </a:p>
          <a:p>
            <a:pPr lvl="0">
              <a:defRPr/>
            </a:pPr>
            <a:endParaRPr lang="fr-FR" sz="1100" dirty="0">
              <a:solidFill>
                <a:prstClr val="black"/>
              </a:solidFill>
              <a:latin typeface="Roboto Light" panose="02000000000000000000" pitchFamily="2" charset="0"/>
              <a:ea typeface="Roboto Light" panose="02000000000000000000" pitchFamily="2" charset="0"/>
            </a:endParaRPr>
          </a:p>
        </p:txBody>
      </p:sp>
      <p:pic>
        <p:nvPicPr>
          <p:cNvPr id="25" name="Picture 12" descr="ingredient-huile-d-olive-vierge-extra-bio">
            <a:extLst>
              <a:ext uri="{FF2B5EF4-FFF2-40B4-BE49-F238E27FC236}">
                <a16:creationId xmlns:a16="http://schemas.microsoft.com/office/drawing/2014/main" id="{1D7676E3-FA57-40E2-BB5A-680620F1945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6572" y="4814464"/>
            <a:ext cx="1071257" cy="11582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e 26">
            <a:extLst>
              <a:ext uri="{FF2B5EF4-FFF2-40B4-BE49-F238E27FC236}">
                <a16:creationId xmlns:a16="http://schemas.microsoft.com/office/drawing/2014/main" id="{24BE44DC-D155-41CB-9992-962DBEA0CC8B}"/>
              </a:ext>
            </a:extLst>
          </p:cNvPr>
          <p:cNvGrpSpPr/>
          <p:nvPr/>
        </p:nvGrpSpPr>
        <p:grpSpPr>
          <a:xfrm>
            <a:off x="8793855" y="1934950"/>
            <a:ext cx="3117957" cy="3089682"/>
            <a:chOff x="9006506" y="2492037"/>
            <a:chExt cx="3117957" cy="3089682"/>
          </a:xfrm>
        </p:grpSpPr>
        <p:pic>
          <p:nvPicPr>
            <p:cNvPr id="28" name="Picture 14" descr="produit-sans-parabenes">
              <a:extLst>
                <a:ext uri="{FF2B5EF4-FFF2-40B4-BE49-F238E27FC236}">
                  <a16:creationId xmlns:a16="http://schemas.microsoft.com/office/drawing/2014/main" id="{A6F3F3BD-7488-4C73-8DF5-07575701C3C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006506" y="4709453"/>
              <a:ext cx="800789" cy="87226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descr="produit-sans-alcool">
              <a:extLst>
                <a:ext uri="{FF2B5EF4-FFF2-40B4-BE49-F238E27FC236}">
                  <a16:creationId xmlns:a16="http://schemas.microsoft.com/office/drawing/2014/main" id="{77E00AC8-2F6B-4F44-82BE-6BB4CFA28FE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006507" y="3600516"/>
              <a:ext cx="800789" cy="87226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8" descr="produit-sans-parfums-artificiels">
              <a:extLst>
                <a:ext uri="{FF2B5EF4-FFF2-40B4-BE49-F238E27FC236}">
                  <a16:creationId xmlns:a16="http://schemas.microsoft.com/office/drawing/2014/main" id="{6D732905-A051-4E1C-BB07-AC727A51702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045190" y="2492037"/>
              <a:ext cx="800789" cy="872266"/>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C0FFFD41-4423-4970-8DDE-1D973B2ED6BF}"/>
                </a:ext>
              </a:extLst>
            </p:cNvPr>
            <p:cNvSpPr/>
            <p:nvPr/>
          </p:nvSpPr>
          <p:spPr>
            <a:xfrm>
              <a:off x="9845978" y="2843260"/>
              <a:ext cx="2278485" cy="261610"/>
            </a:xfrm>
            <a:prstGeom prst="rect">
              <a:avLst/>
            </a:prstGeom>
          </p:spPr>
          <p:txBody>
            <a:bodyPr wrap="square">
              <a:spAutoFit/>
            </a:bodyPr>
            <a:lstStyle/>
            <a:p>
              <a:pPr>
                <a:defRPr/>
              </a:pPr>
              <a:r>
                <a:rPr lang="fr-FR" sz="1100" dirty="0" err="1">
                  <a:solidFill>
                    <a:prstClr val="black"/>
                  </a:solidFill>
                  <a:latin typeface="Roboto Light" panose="02000000000000000000" pitchFamily="2" charset="0"/>
                  <a:ea typeface="Roboto Light" panose="02000000000000000000" pitchFamily="2" charset="0"/>
                </a:rPr>
                <a:t>Without</a:t>
              </a:r>
              <a:r>
                <a:rPr lang="fr-FR" sz="1100" dirty="0">
                  <a:solidFill>
                    <a:prstClr val="black"/>
                  </a:solidFill>
                  <a:latin typeface="Roboto Light" panose="02000000000000000000" pitchFamily="2" charset="0"/>
                  <a:ea typeface="Roboto Light" panose="02000000000000000000" pitchFamily="2" charset="0"/>
                </a:rPr>
                <a:t> </a:t>
              </a:r>
              <a:r>
                <a:rPr lang="fr-FR" sz="1100" dirty="0" err="1">
                  <a:solidFill>
                    <a:prstClr val="black"/>
                  </a:solidFill>
                  <a:latin typeface="Roboto Light" panose="02000000000000000000" pitchFamily="2" charset="0"/>
                  <a:ea typeface="Roboto Light" panose="02000000000000000000" pitchFamily="2" charset="0"/>
                </a:rPr>
                <a:t>artificial</a:t>
              </a:r>
              <a:r>
                <a:rPr lang="fr-FR" sz="1100" dirty="0">
                  <a:solidFill>
                    <a:prstClr val="black"/>
                  </a:solidFill>
                  <a:latin typeface="Roboto Light" panose="02000000000000000000" pitchFamily="2" charset="0"/>
                  <a:ea typeface="Roboto Light" panose="02000000000000000000" pitchFamily="2" charset="0"/>
                </a:rPr>
                <a:t> fragrances</a:t>
              </a:r>
            </a:p>
          </p:txBody>
        </p:sp>
        <p:sp>
          <p:nvSpPr>
            <p:cNvPr id="34" name="Rectangle 33">
              <a:extLst>
                <a:ext uri="{FF2B5EF4-FFF2-40B4-BE49-F238E27FC236}">
                  <a16:creationId xmlns:a16="http://schemas.microsoft.com/office/drawing/2014/main" id="{2A1C7D2E-00C7-4DBB-9A9A-1E257F8BCAEE}"/>
                </a:ext>
              </a:extLst>
            </p:cNvPr>
            <p:cNvSpPr/>
            <p:nvPr/>
          </p:nvSpPr>
          <p:spPr>
            <a:xfrm>
              <a:off x="9845978" y="3958468"/>
              <a:ext cx="2239801" cy="261610"/>
            </a:xfrm>
            <a:prstGeom prst="rect">
              <a:avLst/>
            </a:prstGeom>
          </p:spPr>
          <p:txBody>
            <a:bodyPr wrap="square">
              <a:spAutoFit/>
            </a:bodyPr>
            <a:lstStyle/>
            <a:p>
              <a:pPr>
                <a:defRPr/>
              </a:pPr>
              <a:r>
                <a:rPr lang="fr-FR" sz="1100" dirty="0" err="1">
                  <a:solidFill>
                    <a:prstClr val="black"/>
                  </a:solidFill>
                  <a:latin typeface="Roboto Light" panose="02000000000000000000" pitchFamily="2" charset="0"/>
                  <a:ea typeface="Roboto Light" panose="02000000000000000000" pitchFamily="2" charset="0"/>
                </a:rPr>
                <a:t>Without</a:t>
              </a:r>
              <a:r>
                <a:rPr lang="fr-FR" sz="1100" dirty="0">
                  <a:solidFill>
                    <a:prstClr val="black"/>
                  </a:solidFill>
                  <a:latin typeface="Roboto Light" panose="02000000000000000000" pitchFamily="2" charset="0"/>
                  <a:ea typeface="Roboto Light" panose="02000000000000000000" pitchFamily="2" charset="0"/>
                </a:rPr>
                <a:t> </a:t>
              </a:r>
              <a:r>
                <a:rPr lang="fr-FR" sz="1100" dirty="0" err="1">
                  <a:solidFill>
                    <a:prstClr val="black"/>
                  </a:solidFill>
                  <a:latin typeface="Roboto Light" panose="02000000000000000000" pitchFamily="2" charset="0"/>
                  <a:ea typeface="Roboto Light" panose="02000000000000000000" pitchFamily="2" charset="0"/>
                </a:rPr>
                <a:t>Alcohol</a:t>
              </a:r>
              <a:endParaRPr lang="fr-FR" sz="1100" dirty="0">
                <a:solidFill>
                  <a:prstClr val="black"/>
                </a:solidFill>
                <a:latin typeface="Roboto Light" panose="02000000000000000000" pitchFamily="2" charset="0"/>
                <a:ea typeface="Roboto Light" panose="02000000000000000000" pitchFamily="2" charset="0"/>
              </a:endParaRPr>
            </a:p>
          </p:txBody>
        </p:sp>
        <p:sp>
          <p:nvSpPr>
            <p:cNvPr id="35" name="Rectangle 34">
              <a:extLst>
                <a:ext uri="{FF2B5EF4-FFF2-40B4-BE49-F238E27FC236}">
                  <a16:creationId xmlns:a16="http://schemas.microsoft.com/office/drawing/2014/main" id="{A0D26E19-9868-46E7-8E21-0AEC13286E76}"/>
                </a:ext>
              </a:extLst>
            </p:cNvPr>
            <p:cNvSpPr/>
            <p:nvPr/>
          </p:nvSpPr>
          <p:spPr>
            <a:xfrm>
              <a:off x="9845978" y="5145586"/>
              <a:ext cx="2278485" cy="261610"/>
            </a:xfrm>
            <a:prstGeom prst="rect">
              <a:avLst/>
            </a:prstGeom>
          </p:spPr>
          <p:txBody>
            <a:bodyPr wrap="square">
              <a:spAutoFit/>
            </a:bodyPr>
            <a:lstStyle/>
            <a:p>
              <a:pPr>
                <a:defRPr/>
              </a:pPr>
              <a:r>
                <a:rPr lang="fr-FR" sz="1100" dirty="0" err="1">
                  <a:solidFill>
                    <a:prstClr val="black"/>
                  </a:solidFill>
                  <a:latin typeface="Roboto Light" panose="02000000000000000000" pitchFamily="2" charset="0"/>
                  <a:ea typeface="Roboto Light" panose="02000000000000000000" pitchFamily="2" charset="0"/>
                </a:rPr>
                <a:t>Without</a:t>
              </a:r>
              <a:r>
                <a:rPr lang="fr-FR" sz="1100" dirty="0">
                  <a:solidFill>
                    <a:prstClr val="black"/>
                  </a:solidFill>
                  <a:latin typeface="Roboto Light" panose="02000000000000000000" pitchFamily="2" charset="0"/>
                  <a:ea typeface="Roboto Light" panose="02000000000000000000" pitchFamily="2" charset="0"/>
                </a:rPr>
                <a:t> </a:t>
              </a:r>
              <a:r>
                <a:rPr lang="fr-FR" sz="1100" dirty="0" err="1">
                  <a:solidFill>
                    <a:prstClr val="black"/>
                  </a:solidFill>
                  <a:latin typeface="Roboto Light" panose="02000000000000000000" pitchFamily="2" charset="0"/>
                  <a:ea typeface="Roboto Light" panose="02000000000000000000" pitchFamily="2" charset="0"/>
                </a:rPr>
                <a:t>Parabens</a:t>
              </a:r>
              <a:endParaRPr lang="fr-FR" sz="1100" dirty="0">
                <a:solidFill>
                  <a:prstClr val="black"/>
                </a:solidFill>
                <a:latin typeface="Roboto Light" panose="02000000000000000000" pitchFamily="2" charset="0"/>
                <a:ea typeface="Roboto Light" panose="02000000000000000000" pitchFamily="2" charset="0"/>
              </a:endParaRPr>
            </a:p>
          </p:txBody>
        </p:sp>
      </p:grpSp>
    </p:spTree>
    <p:extLst>
      <p:ext uri="{BB962C8B-B14F-4D97-AF65-F5344CB8AC3E}">
        <p14:creationId xmlns:p14="http://schemas.microsoft.com/office/powerpoint/2010/main" val="338957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par>
                                <p:cTn id="44" presetID="22" presetClass="entr" presetSubtype="4"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500"/>
                                        <p:tgtEl>
                                          <p:spTgt spid="23"/>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down)">
                                      <p:cBhvr>
                                        <p:cTn id="49" dur="500"/>
                                        <p:tgtEl>
                                          <p:spTgt spid="24"/>
                                        </p:tgtEl>
                                      </p:cBhvr>
                                    </p:animEffect>
                                  </p:childTnLst>
                                </p:cTn>
                              </p:par>
                              <p:par>
                                <p:cTn id="50" presetID="22" presetClass="entr" presetSubtype="4"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2"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18ECB9F-A93E-4A91-9280-0277A01D6A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Espace réservé du titre 1">
            <a:extLst>
              <a:ext uri="{FF2B5EF4-FFF2-40B4-BE49-F238E27FC236}">
                <a16:creationId xmlns:a16="http://schemas.microsoft.com/office/drawing/2014/main" id="{CF423BC0-A8A7-2B6E-D7EB-19C2D90BF72A}"/>
              </a:ext>
            </a:extLst>
          </p:cNvPr>
          <p:cNvSpPr txBox="1">
            <a:spLocks/>
          </p:cNvSpPr>
          <p:nvPr/>
        </p:nvSpPr>
        <p:spPr>
          <a:xfrm>
            <a:off x="3648694" y="3002521"/>
            <a:ext cx="7858010" cy="264362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gn="l">
              <a:lnSpc>
                <a:spcPct val="100000"/>
              </a:lnSpc>
              <a:spcAft>
                <a:spcPts val="1200"/>
              </a:spcAft>
            </a:pPr>
            <a:r>
              <a:rPr lang="fr-FR" sz="6000" b="1" cap="small" dirty="0"/>
              <a:t>Vital Defense</a:t>
            </a:r>
            <a:br>
              <a:rPr lang="fr-FR" sz="6000" b="1" cap="small" dirty="0">
                <a:solidFill>
                  <a:schemeClr val="tx1"/>
                </a:solidFill>
              </a:rPr>
            </a:br>
            <a:r>
              <a:rPr lang="fr-FR" sz="3200" b="1" cap="small" dirty="0"/>
              <a:t>multi-protection </a:t>
            </a:r>
            <a:r>
              <a:rPr lang="fr-FR" sz="3200" b="1" cap="small" dirty="0" err="1"/>
              <a:t>mist</a:t>
            </a:r>
            <a:endParaRPr lang="fr-FR" sz="3200" b="1" cap="small" dirty="0"/>
          </a:p>
          <a:p>
            <a:pPr algn="l">
              <a:lnSpc>
                <a:spcPct val="100000"/>
              </a:lnSpc>
              <a:spcAft>
                <a:spcPts val="1200"/>
              </a:spcAft>
            </a:pPr>
            <a:r>
              <a:rPr lang="fr-FR" sz="2400" cap="small" dirty="0">
                <a:solidFill>
                  <a:srgbClr val="A69DCD"/>
                </a:solidFill>
              </a:rPr>
              <a:t>ANTI-AGRESSIONS RADIANCE CARE</a:t>
            </a:r>
            <a:br>
              <a:rPr lang="fr-FR" sz="2400" cap="small" dirty="0">
                <a:solidFill>
                  <a:srgbClr val="A69DCD"/>
                </a:solidFill>
              </a:rPr>
            </a:br>
            <a:r>
              <a:rPr lang="fr-FR" sz="2400" cap="small" dirty="0">
                <a:solidFill>
                  <a:srgbClr val="A69DCD"/>
                </a:solidFill>
              </a:rPr>
              <a:t>POLLUTION – LIGHTS [BLUE + SOLAR*]</a:t>
            </a:r>
            <a:endParaRPr lang="fr-FR" sz="2400" dirty="0"/>
          </a:p>
          <a:p>
            <a:pPr algn="l">
              <a:lnSpc>
                <a:spcPct val="100000"/>
              </a:lnSpc>
              <a:spcAft>
                <a:spcPts val="1200"/>
              </a:spcAft>
            </a:pPr>
            <a:endParaRPr lang="fr-FR" sz="3200" b="1" cap="small" dirty="0">
              <a:solidFill>
                <a:srgbClr val="B2A7F7"/>
              </a:solidFill>
            </a:endParaRPr>
          </a:p>
        </p:txBody>
      </p:sp>
      <p:sp>
        <p:nvSpPr>
          <p:cNvPr id="2" name="ZoneTexte 1">
            <a:extLst>
              <a:ext uri="{FF2B5EF4-FFF2-40B4-BE49-F238E27FC236}">
                <a16:creationId xmlns:a16="http://schemas.microsoft.com/office/drawing/2014/main" id="{03B2151D-F27E-6FEA-FEA7-C86E27781352}"/>
              </a:ext>
            </a:extLst>
          </p:cNvPr>
          <p:cNvSpPr txBox="1"/>
          <p:nvPr/>
        </p:nvSpPr>
        <p:spPr>
          <a:xfrm>
            <a:off x="9892254" y="6384165"/>
            <a:ext cx="4382786" cy="253916"/>
          </a:xfrm>
          <a:prstGeom prst="rect">
            <a:avLst/>
          </a:prstGeom>
          <a:noFill/>
        </p:spPr>
        <p:txBody>
          <a:bodyPr wrap="square" rtlCol="0">
            <a:spAutoFit/>
          </a:bodyPr>
          <a:lstStyle/>
          <a:p>
            <a:r>
              <a:rPr lang="fr-FR" sz="1050" dirty="0"/>
              <a:t>*</a:t>
            </a:r>
            <a:r>
              <a:rPr lang="fr-FR" sz="1050" dirty="0" err="1"/>
              <a:t>Does</a:t>
            </a:r>
            <a:r>
              <a:rPr lang="fr-FR" sz="1050" dirty="0"/>
              <a:t> not </a:t>
            </a:r>
            <a:r>
              <a:rPr lang="fr-FR" sz="1050" dirty="0" err="1"/>
              <a:t>contain</a:t>
            </a:r>
            <a:r>
              <a:rPr lang="fr-FR" sz="1050" dirty="0"/>
              <a:t> </a:t>
            </a:r>
            <a:r>
              <a:rPr lang="fr-FR" sz="1050" dirty="0" err="1"/>
              <a:t>sunscreen</a:t>
            </a:r>
            <a:endParaRPr lang="fr-FR" sz="1050" dirty="0"/>
          </a:p>
        </p:txBody>
      </p:sp>
    </p:spTree>
    <p:extLst>
      <p:ext uri="{BB962C8B-B14F-4D97-AF65-F5344CB8AC3E}">
        <p14:creationId xmlns:p14="http://schemas.microsoft.com/office/powerpoint/2010/main" val="3383974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itre 1"/>
          <p:cNvSpPr txBox="1">
            <a:spLocks/>
          </p:cNvSpPr>
          <p:nvPr/>
        </p:nvSpPr>
        <p:spPr>
          <a:xfrm>
            <a:off x="43542" y="5965040"/>
            <a:ext cx="12191999" cy="81697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en-US" sz="2400" b="1" dirty="0">
                <a:solidFill>
                  <a:srgbClr val="A69DCD"/>
                </a:solidFill>
                <a:latin typeface="Roboto Light" panose="02000000000000000000" pitchFamily="2" charset="0"/>
                <a:ea typeface="Roboto Light" panose="02000000000000000000" pitchFamily="2" charset="0"/>
              </a:rPr>
              <a:t>Skin continuously exposed to many types of aggressions</a:t>
            </a:r>
            <a:endParaRPr lang="fr-FR" sz="2400" b="1" dirty="0">
              <a:solidFill>
                <a:srgbClr val="A69DCD"/>
              </a:solidFill>
              <a:latin typeface="Roboto Light" panose="02000000000000000000" pitchFamily="2" charset="0"/>
              <a:ea typeface="Roboto Light" panose="02000000000000000000" pitchFamily="2" charset="0"/>
            </a:endParaRPr>
          </a:p>
        </p:txBody>
      </p:sp>
      <p:sp>
        <p:nvSpPr>
          <p:cNvPr id="16" name="Titre 2"/>
          <p:cNvSpPr txBox="1">
            <a:spLocks/>
          </p:cNvSpPr>
          <p:nvPr/>
        </p:nvSpPr>
        <p:spPr>
          <a:xfrm>
            <a:off x="874713" y="204361"/>
            <a:ext cx="10515600" cy="792036"/>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dirty="0"/>
              <a:t>Multi protection </a:t>
            </a:r>
            <a:r>
              <a:rPr lang="fr-FR" dirty="0" err="1"/>
              <a:t>against</a:t>
            </a:r>
            <a:r>
              <a:rPr lang="fr-FR" dirty="0"/>
              <a:t>:</a:t>
            </a:r>
          </a:p>
          <a:p>
            <a:r>
              <a:rPr lang="fr-FR" dirty="0"/>
              <a:t>Pollution, UV, Blue light </a:t>
            </a:r>
          </a:p>
        </p:txBody>
      </p:sp>
      <p:grpSp>
        <p:nvGrpSpPr>
          <p:cNvPr id="40" name="Groupe 39">
            <a:extLst>
              <a:ext uri="{FF2B5EF4-FFF2-40B4-BE49-F238E27FC236}">
                <a16:creationId xmlns:a16="http://schemas.microsoft.com/office/drawing/2014/main" id="{FAF60641-82DE-EA23-7183-09D9B38B7FBA}"/>
              </a:ext>
            </a:extLst>
          </p:cNvPr>
          <p:cNvGrpSpPr/>
          <p:nvPr/>
        </p:nvGrpSpPr>
        <p:grpSpPr>
          <a:xfrm>
            <a:off x="6624403" y="2072773"/>
            <a:ext cx="4606753" cy="3918567"/>
            <a:chOff x="6117438" y="2120938"/>
            <a:chExt cx="4363821" cy="3711926"/>
          </a:xfrm>
        </p:grpSpPr>
        <p:sp>
          <p:nvSpPr>
            <p:cNvPr id="33" name="Ellipse 32">
              <a:extLst>
                <a:ext uri="{FF2B5EF4-FFF2-40B4-BE49-F238E27FC236}">
                  <a16:creationId xmlns:a16="http://schemas.microsoft.com/office/drawing/2014/main" id="{D0A9705E-2A9A-8563-CAFF-9226BB4702AB}"/>
                </a:ext>
              </a:extLst>
            </p:cNvPr>
            <p:cNvSpPr/>
            <p:nvPr/>
          </p:nvSpPr>
          <p:spPr>
            <a:xfrm rot="10800000">
              <a:off x="6501522" y="2120938"/>
              <a:ext cx="3575435" cy="3473570"/>
            </a:xfrm>
            <a:prstGeom prst="ellipse">
              <a:avLst/>
            </a:prstGeom>
            <a:blipFill dpi="0" rotWithShape="1">
              <a:blip r:embed="rId3">
                <a:extLst>
                  <a:ext uri="{28A0092B-C50C-407E-A947-70E740481C1C}">
                    <a14:useLocalDpi xmlns:a14="http://schemas.microsoft.com/office/drawing/2010/main" val="0"/>
                  </a:ext>
                </a:extLst>
              </a:blip>
              <a:srcRect/>
              <a:stretch>
                <a:fillRect l="-26541" t="24256" r="-21377" b="-109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6" name="Image 35">
              <a:extLst>
                <a:ext uri="{FF2B5EF4-FFF2-40B4-BE49-F238E27FC236}">
                  <a16:creationId xmlns:a16="http://schemas.microsoft.com/office/drawing/2014/main" id="{3C8442ED-2E9F-DA10-6822-FAB15D3BC037}"/>
                </a:ext>
              </a:extLst>
            </p:cNvPr>
            <p:cNvPicPr>
              <a:picLocks noChangeAspect="1"/>
            </p:cNvPicPr>
            <p:nvPr/>
          </p:nvPicPr>
          <p:blipFill>
            <a:blip r:embed="rId4"/>
            <a:stretch>
              <a:fillRect/>
            </a:stretch>
          </p:blipFill>
          <p:spPr>
            <a:xfrm>
              <a:off x="6316880" y="4108682"/>
              <a:ext cx="3944720" cy="1724182"/>
            </a:xfrm>
            <a:prstGeom prst="rect">
              <a:avLst/>
            </a:prstGeom>
          </p:spPr>
        </p:pic>
        <p:sp>
          <p:nvSpPr>
            <p:cNvPr id="26" name="ZoneTexte 25">
              <a:extLst>
                <a:ext uri="{FF2B5EF4-FFF2-40B4-BE49-F238E27FC236}">
                  <a16:creationId xmlns:a16="http://schemas.microsoft.com/office/drawing/2014/main" id="{D5521454-5C5D-18EE-4B8C-3147F9588F24}"/>
                </a:ext>
              </a:extLst>
            </p:cNvPr>
            <p:cNvSpPr txBox="1"/>
            <p:nvPr/>
          </p:nvSpPr>
          <p:spPr>
            <a:xfrm>
              <a:off x="7894845" y="2367694"/>
              <a:ext cx="1700456" cy="320701"/>
            </a:xfrm>
            <a:prstGeom prst="rect">
              <a:avLst/>
            </a:prstGeom>
            <a:noFill/>
          </p:spPr>
          <p:txBody>
            <a:bodyPr wrap="square" rtlCol="0">
              <a:spAutoFit/>
            </a:bodyPr>
            <a:lstStyle/>
            <a:p>
              <a:r>
                <a:rPr lang="fr-FR" sz="1600" dirty="0">
                  <a:solidFill>
                    <a:srgbClr val="3E3E3E"/>
                  </a:solidFill>
                  <a:latin typeface="Roboto Black" panose="02000000000000000000" pitchFamily="2" charset="0"/>
                  <a:ea typeface="Roboto Black" panose="02000000000000000000" pitchFamily="2" charset="0"/>
                </a:rPr>
                <a:t>UV, IR</a:t>
              </a:r>
              <a:endParaRPr lang="fr-FR" baseline="30000" dirty="0">
                <a:latin typeface="Roboto Light" panose="02000000000000000000" pitchFamily="2" charset="0"/>
                <a:ea typeface="Roboto Light" panose="02000000000000000000" pitchFamily="2" charset="0"/>
              </a:endParaRPr>
            </a:p>
          </p:txBody>
        </p:sp>
        <p:sp>
          <p:nvSpPr>
            <p:cNvPr id="37" name="ZoneTexte 36">
              <a:extLst>
                <a:ext uri="{FF2B5EF4-FFF2-40B4-BE49-F238E27FC236}">
                  <a16:creationId xmlns:a16="http://schemas.microsoft.com/office/drawing/2014/main" id="{2DB485C2-E312-D41D-B0D7-54E623F4129E}"/>
                </a:ext>
              </a:extLst>
            </p:cNvPr>
            <p:cNvSpPr txBox="1"/>
            <p:nvPr/>
          </p:nvSpPr>
          <p:spPr>
            <a:xfrm>
              <a:off x="7820746" y="5228718"/>
              <a:ext cx="1700456" cy="515066"/>
            </a:xfrm>
            <a:prstGeom prst="rect">
              <a:avLst/>
            </a:prstGeom>
            <a:noFill/>
          </p:spPr>
          <p:txBody>
            <a:bodyPr wrap="square" rtlCol="0">
              <a:spAutoFit/>
            </a:bodyPr>
            <a:lstStyle/>
            <a:p>
              <a:r>
                <a:rPr lang="fr-FR" sz="1600" dirty="0">
                  <a:solidFill>
                    <a:schemeClr val="bg1"/>
                  </a:solidFill>
                  <a:latin typeface="Roboto Black" panose="02000000000000000000" pitchFamily="2" charset="0"/>
                  <a:ea typeface="Roboto Black" panose="02000000000000000000" pitchFamily="2" charset="0"/>
                </a:rPr>
                <a:t>Blue light</a:t>
              </a:r>
            </a:p>
            <a:p>
              <a:endParaRPr lang="fr-FR" sz="2000" baseline="30000" dirty="0">
                <a:solidFill>
                  <a:schemeClr val="bg1"/>
                </a:solidFill>
                <a:latin typeface="Roboto Black" panose="02000000000000000000" pitchFamily="2" charset="0"/>
                <a:ea typeface="Roboto Black" panose="02000000000000000000" pitchFamily="2" charset="0"/>
              </a:endParaRPr>
            </a:p>
          </p:txBody>
        </p:sp>
        <p:sp>
          <p:nvSpPr>
            <p:cNvPr id="34" name="Rectangle 33">
              <a:extLst>
                <a:ext uri="{FF2B5EF4-FFF2-40B4-BE49-F238E27FC236}">
                  <a16:creationId xmlns:a16="http://schemas.microsoft.com/office/drawing/2014/main" id="{FA02AC0E-2300-0360-88EE-FE424B7E9262}"/>
                </a:ext>
              </a:extLst>
            </p:cNvPr>
            <p:cNvSpPr/>
            <p:nvPr/>
          </p:nvSpPr>
          <p:spPr>
            <a:xfrm>
              <a:off x="6117438" y="3469896"/>
              <a:ext cx="4363821" cy="816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6684582" y="3623582"/>
              <a:ext cx="3392375" cy="437320"/>
            </a:xfrm>
            <a:prstGeom prst="rect">
              <a:avLst/>
            </a:prstGeom>
            <a:noFill/>
          </p:spPr>
          <p:txBody>
            <a:bodyPr wrap="square" rtlCol="0">
              <a:spAutoFit/>
            </a:bodyPr>
            <a:lstStyle/>
            <a:p>
              <a:pPr algn="ctr"/>
              <a:r>
                <a:rPr lang="fr-FR" sz="2400" b="1" dirty="0">
                  <a:solidFill>
                    <a:srgbClr val="A69DCD"/>
                  </a:solidFill>
                  <a:latin typeface="Roboto Black" panose="02000000000000000000" pitchFamily="2" charset="0"/>
                  <a:ea typeface="Roboto Black" panose="02000000000000000000" pitchFamily="2" charset="0"/>
                </a:rPr>
                <a:t>RADIATION</a:t>
              </a:r>
            </a:p>
          </p:txBody>
        </p:sp>
      </p:grpSp>
      <p:sp>
        <p:nvSpPr>
          <p:cNvPr id="18" name="ZoneTexte 17">
            <a:extLst>
              <a:ext uri="{FF2B5EF4-FFF2-40B4-BE49-F238E27FC236}">
                <a16:creationId xmlns:a16="http://schemas.microsoft.com/office/drawing/2014/main" id="{AA176BCD-7FD3-87BA-26F4-2447C513FBE0}"/>
              </a:ext>
            </a:extLst>
          </p:cNvPr>
          <p:cNvSpPr txBox="1"/>
          <p:nvPr/>
        </p:nvSpPr>
        <p:spPr>
          <a:xfrm>
            <a:off x="960844" y="2551072"/>
            <a:ext cx="5067264" cy="2677656"/>
          </a:xfrm>
          <a:prstGeom prst="rect">
            <a:avLst/>
          </a:prstGeom>
          <a:noFill/>
        </p:spPr>
        <p:txBody>
          <a:bodyPr wrap="square">
            <a:spAutoFit/>
          </a:bodyPr>
          <a:lstStyle/>
          <a:p>
            <a:pPr algn="ctr"/>
            <a:r>
              <a:rPr lang="fr-FR" sz="2400" b="1" dirty="0">
                <a:solidFill>
                  <a:srgbClr val="A69DCD"/>
                </a:solidFill>
                <a:latin typeface="Roboto Black" panose="02000000000000000000" pitchFamily="2" charset="0"/>
                <a:ea typeface="Roboto Black" panose="02000000000000000000" pitchFamily="2" charset="0"/>
              </a:rPr>
              <a:t>Solar radiation</a:t>
            </a:r>
          </a:p>
          <a:p>
            <a:pPr algn="ctr"/>
            <a:r>
              <a:rPr lang="fr-FR" sz="2400" dirty="0">
                <a:solidFill>
                  <a:srgbClr val="3E3E3E"/>
                </a:solidFill>
                <a:ea typeface="Roboto Black" panose="02000000000000000000" pitchFamily="2" charset="0"/>
              </a:rPr>
              <a:t>UV / IR / Blue light </a:t>
            </a:r>
          </a:p>
          <a:p>
            <a:pPr algn="ctr"/>
            <a:r>
              <a:rPr lang="fr-FR" sz="2400" b="1" dirty="0">
                <a:solidFill>
                  <a:srgbClr val="A69DCD"/>
                </a:solidFill>
                <a:latin typeface="Roboto Black" panose="02000000000000000000" pitchFamily="2" charset="0"/>
                <a:ea typeface="Roboto Black" panose="02000000000000000000" pitchFamily="2" charset="0"/>
              </a:rPr>
              <a:t>+</a:t>
            </a:r>
          </a:p>
          <a:p>
            <a:pPr algn="ctr"/>
            <a:r>
              <a:rPr lang="fr-FR" sz="2400" b="1" dirty="0">
                <a:solidFill>
                  <a:srgbClr val="A69DCD"/>
                </a:solidFill>
                <a:latin typeface="Roboto Black" panose="02000000000000000000" pitchFamily="2" charset="0"/>
                <a:ea typeface="Roboto Black" panose="02000000000000000000" pitchFamily="2" charset="0"/>
              </a:rPr>
              <a:t>Artificial light rays</a:t>
            </a:r>
          </a:p>
          <a:p>
            <a:pPr algn="ctr"/>
            <a:r>
              <a:rPr lang="fr-FR" sz="2400" dirty="0">
                <a:solidFill>
                  <a:srgbClr val="3E3E3E"/>
                </a:solidFill>
                <a:ea typeface="Roboto Black" panose="02000000000000000000" pitchFamily="2" charset="0"/>
              </a:rPr>
              <a:t>6h per </a:t>
            </a:r>
            <a:r>
              <a:rPr lang="fr-FR" sz="2400" dirty="0" err="1">
                <a:solidFill>
                  <a:srgbClr val="3E3E3E"/>
                </a:solidFill>
                <a:ea typeface="Roboto Black" panose="02000000000000000000" pitchFamily="2" charset="0"/>
              </a:rPr>
              <a:t>day</a:t>
            </a:r>
            <a:r>
              <a:rPr lang="fr-FR" sz="2400" dirty="0">
                <a:solidFill>
                  <a:srgbClr val="3E3E3E"/>
                </a:solidFill>
                <a:ea typeface="Roboto Black" panose="02000000000000000000" pitchFamily="2" charset="0"/>
              </a:rPr>
              <a:t> </a:t>
            </a:r>
            <a:r>
              <a:rPr lang="fr-FR" sz="2400" dirty="0" err="1">
                <a:solidFill>
                  <a:srgbClr val="3E3E3E"/>
                </a:solidFill>
                <a:ea typeface="Roboto Black" panose="02000000000000000000" pitchFamily="2" charset="0"/>
              </a:rPr>
              <a:t>exposure</a:t>
            </a:r>
            <a:r>
              <a:rPr lang="fr-FR" sz="2400" dirty="0">
                <a:solidFill>
                  <a:srgbClr val="3E3E3E"/>
                </a:solidFill>
                <a:ea typeface="Roboto Black" panose="02000000000000000000" pitchFamily="2" charset="0"/>
              </a:rPr>
              <a:t> to</a:t>
            </a:r>
          </a:p>
          <a:p>
            <a:pPr algn="ctr"/>
            <a:r>
              <a:rPr lang="fr-FR" sz="2400" dirty="0">
                <a:solidFill>
                  <a:srgbClr val="3E3E3E"/>
                </a:solidFill>
                <a:ea typeface="Roboto Black" panose="02000000000000000000" pitchFamily="2" charset="0"/>
              </a:rPr>
              <a:t> </a:t>
            </a:r>
            <a:r>
              <a:rPr lang="fr-FR" sz="2400" dirty="0" err="1">
                <a:solidFill>
                  <a:srgbClr val="3E3E3E"/>
                </a:solidFill>
                <a:ea typeface="Roboto Black" panose="02000000000000000000" pitchFamily="2" charset="0"/>
              </a:rPr>
              <a:t>artificial</a:t>
            </a:r>
            <a:r>
              <a:rPr lang="fr-FR" sz="2400" dirty="0">
                <a:solidFill>
                  <a:srgbClr val="3E3E3E"/>
                </a:solidFill>
                <a:ea typeface="Roboto Black" panose="02000000000000000000" pitchFamily="2" charset="0"/>
              </a:rPr>
              <a:t> </a:t>
            </a:r>
            <a:r>
              <a:rPr lang="fr-FR" sz="2400" dirty="0" err="1">
                <a:solidFill>
                  <a:srgbClr val="3E3E3E"/>
                </a:solidFill>
                <a:ea typeface="Roboto Black" panose="02000000000000000000" pitchFamily="2" charset="0"/>
              </a:rPr>
              <a:t>blue</a:t>
            </a:r>
            <a:r>
              <a:rPr lang="fr-FR" sz="2400" dirty="0">
                <a:solidFill>
                  <a:srgbClr val="3E3E3E"/>
                </a:solidFill>
                <a:ea typeface="Roboto Black" panose="02000000000000000000" pitchFamily="2" charset="0"/>
              </a:rPr>
              <a:t> light</a:t>
            </a:r>
            <a:r>
              <a:rPr lang="fr-FR" sz="2400" baseline="48000" dirty="0">
                <a:solidFill>
                  <a:srgbClr val="3E3E3E"/>
                </a:solidFill>
              </a:rPr>
              <a:t>*</a:t>
            </a:r>
            <a:r>
              <a:rPr lang="fr-FR" sz="2400" dirty="0">
                <a:solidFill>
                  <a:srgbClr val="3E3E3E"/>
                </a:solidFill>
                <a:ea typeface="Roboto Black" panose="02000000000000000000" pitchFamily="2" charset="0"/>
              </a:rPr>
              <a:t>  </a:t>
            </a:r>
          </a:p>
          <a:p>
            <a:pPr algn="ctr"/>
            <a:endParaRPr lang="fr-FR" sz="2400" b="1" dirty="0">
              <a:solidFill>
                <a:srgbClr val="A69DCD"/>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248446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phique 4">
            <a:extLst>
              <a:ext uri="{FF2B5EF4-FFF2-40B4-BE49-F238E27FC236}">
                <a16:creationId xmlns:a16="http://schemas.microsoft.com/office/drawing/2014/main" id="{68C83A3F-1B10-F3BA-D57A-CAE18FE5C775}"/>
              </a:ext>
            </a:extLst>
          </p:cNvPr>
          <p:cNvGraphicFramePr/>
          <p:nvPr>
            <p:extLst>
              <p:ext uri="{D42A27DB-BD31-4B8C-83A1-F6EECF244321}">
                <p14:modId xmlns:p14="http://schemas.microsoft.com/office/powerpoint/2010/main" val="31396319"/>
              </p:ext>
            </p:extLst>
          </p:nvPr>
        </p:nvGraphicFramePr>
        <p:xfrm>
          <a:off x="213941" y="1803411"/>
          <a:ext cx="6658822" cy="3982289"/>
        </p:xfrm>
        <a:graphic>
          <a:graphicData uri="http://schemas.openxmlformats.org/drawingml/2006/chart">
            <c:chart xmlns:c="http://schemas.openxmlformats.org/drawingml/2006/chart" xmlns:r="http://schemas.openxmlformats.org/officeDocument/2006/relationships" r:id="rId3"/>
          </a:graphicData>
        </a:graphic>
      </p:graphicFrame>
      <p:sp>
        <p:nvSpPr>
          <p:cNvPr id="6" name="Titre 2">
            <a:extLst>
              <a:ext uri="{FF2B5EF4-FFF2-40B4-BE49-F238E27FC236}">
                <a16:creationId xmlns:a16="http://schemas.microsoft.com/office/drawing/2014/main" id="{7370D726-FCCF-30CE-1043-CB2DE7A3C67E}"/>
              </a:ext>
            </a:extLst>
          </p:cNvPr>
          <p:cNvSpPr txBox="1">
            <a:spLocks/>
          </p:cNvSpPr>
          <p:nvPr/>
        </p:nvSpPr>
        <p:spPr>
          <a:xfrm>
            <a:off x="0" y="217442"/>
            <a:ext cx="11277600" cy="792036"/>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en-US" sz="4000" dirty="0"/>
              <a:t>The different types of solar radiations</a:t>
            </a:r>
            <a:endParaRPr lang="fr-FR" sz="4000" dirty="0"/>
          </a:p>
        </p:txBody>
      </p:sp>
      <p:sp>
        <p:nvSpPr>
          <p:cNvPr id="8" name="ZoneTexte 7">
            <a:extLst>
              <a:ext uri="{FF2B5EF4-FFF2-40B4-BE49-F238E27FC236}">
                <a16:creationId xmlns:a16="http://schemas.microsoft.com/office/drawing/2014/main" id="{373D258E-286D-B0E2-DBD2-65A4FB007C9D}"/>
              </a:ext>
            </a:extLst>
          </p:cNvPr>
          <p:cNvSpPr txBox="1"/>
          <p:nvPr/>
        </p:nvSpPr>
        <p:spPr>
          <a:xfrm>
            <a:off x="3662243" y="2596499"/>
            <a:ext cx="575036" cy="369332"/>
          </a:xfrm>
          <a:prstGeom prst="rect">
            <a:avLst/>
          </a:prstGeom>
          <a:noFill/>
        </p:spPr>
        <p:txBody>
          <a:bodyPr wrap="square" rtlCol="0">
            <a:spAutoFit/>
          </a:bodyPr>
          <a:lstStyle/>
          <a:p>
            <a:pPr algn="ctr"/>
            <a:r>
              <a:rPr lang="fr-FR" b="1" dirty="0">
                <a:latin typeface="Roboto Light" panose="02000000000000000000" pitchFamily="2" charset="0"/>
                <a:ea typeface="Roboto Light" panose="02000000000000000000" pitchFamily="2" charset="0"/>
              </a:rPr>
              <a:t>UV</a:t>
            </a:r>
          </a:p>
        </p:txBody>
      </p:sp>
      <p:sp>
        <p:nvSpPr>
          <p:cNvPr id="9" name="ZoneTexte 8">
            <a:extLst>
              <a:ext uri="{FF2B5EF4-FFF2-40B4-BE49-F238E27FC236}">
                <a16:creationId xmlns:a16="http://schemas.microsoft.com/office/drawing/2014/main" id="{E178A428-D39B-ECDE-534E-385851210B0B}"/>
              </a:ext>
            </a:extLst>
          </p:cNvPr>
          <p:cNvSpPr txBox="1"/>
          <p:nvPr/>
        </p:nvSpPr>
        <p:spPr>
          <a:xfrm>
            <a:off x="2285784" y="3609889"/>
            <a:ext cx="702691" cy="646331"/>
          </a:xfrm>
          <a:prstGeom prst="rect">
            <a:avLst/>
          </a:prstGeom>
          <a:noFill/>
        </p:spPr>
        <p:txBody>
          <a:bodyPr wrap="square" rtlCol="0">
            <a:spAutoFit/>
          </a:bodyPr>
          <a:lstStyle/>
          <a:p>
            <a:pPr algn="ctr"/>
            <a:r>
              <a:rPr lang="fr-FR" b="1" dirty="0">
                <a:latin typeface="Roboto Light" panose="02000000000000000000" pitchFamily="2" charset="0"/>
                <a:ea typeface="Roboto Light" panose="02000000000000000000" pitchFamily="2" charset="0"/>
              </a:rPr>
              <a:t>Blue light</a:t>
            </a:r>
          </a:p>
        </p:txBody>
      </p:sp>
      <p:sp>
        <p:nvSpPr>
          <p:cNvPr id="10" name="ZoneTexte 9">
            <a:extLst>
              <a:ext uri="{FF2B5EF4-FFF2-40B4-BE49-F238E27FC236}">
                <a16:creationId xmlns:a16="http://schemas.microsoft.com/office/drawing/2014/main" id="{F05713F5-D8BD-4E21-94BA-63E2FABE59DF}"/>
              </a:ext>
            </a:extLst>
          </p:cNvPr>
          <p:cNvSpPr txBox="1"/>
          <p:nvPr/>
        </p:nvSpPr>
        <p:spPr>
          <a:xfrm>
            <a:off x="3949761" y="4191099"/>
            <a:ext cx="575036" cy="369332"/>
          </a:xfrm>
          <a:prstGeom prst="rect">
            <a:avLst/>
          </a:prstGeom>
          <a:noFill/>
        </p:spPr>
        <p:txBody>
          <a:bodyPr wrap="square" rtlCol="0">
            <a:spAutoFit/>
          </a:bodyPr>
          <a:lstStyle/>
          <a:p>
            <a:pPr algn="ctr"/>
            <a:r>
              <a:rPr lang="fr-FR" b="1" dirty="0">
                <a:latin typeface="Roboto Light" panose="02000000000000000000" pitchFamily="2" charset="0"/>
                <a:ea typeface="Roboto Light" panose="02000000000000000000" pitchFamily="2" charset="0"/>
              </a:rPr>
              <a:t>IR</a:t>
            </a:r>
          </a:p>
        </p:txBody>
      </p:sp>
      <p:sp>
        <p:nvSpPr>
          <p:cNvPr id="7" name="ZoneTexte 6">
            <a:extLst>
              <a:ext uri="{FF2B5EF4-FFF2-40B4-BE49-F238E27FC236}">
                <a16:creationId xmlns:a16="http://schemas.microsoft.com/office/drawing/2014/main" id="{2C9ECC25-03BF-4667-A3A9-F44340B94C6E}"/>
              </a:ext>
            </a:extLst>
          </p:cNvPr>
          <p:cNvSpPr txBox="1"/>
          <p:nvPr/>
        </p:nvSpPr>
        <p:spPr>
          <a:xfrm>
            <a:off x="5904312" y="1167989"/>
            <a:ext cx="5708232" cy="1600438"/>
          </a:xfrm>
          <a:prstGeom prst="rect">
            <a:avLst/>
          </a:prstGeom>
          <a:noFill/>
        </p:spPr>
        <p:txBody>
          <a:bodyPr wrap="square" rtlCol="0">
            <a:spAutoFit/>
          </a:bodyPr>
          <a:lstStyle/>
          <a:p>
            <a:pPr algn="just"/>
            <a:r>
              <a:rPr lang="fr-FR" sz="2400" b="1" dirty="0">
                <a:solidFill>
                  <a:srgbClr val="A69DCD"/>
                </a:solidFill>
                <a:latin typeface="Roboto Light" panose="02000000000000000000" pitchFamily="2" charset="0"/>
                <a:ea typeface="Roboto Light" panose="02000000000000000000" pitchFamily="2" charset="0"/>
                <a:cs typeface="+mj-cs"/>
              </a:rPr>
              <a:t>UV : 2 types</a:t>
            </a:r>
          </a:p>
          <a:p>
            <a:pPr algn="just"/>
            <a:endParaRPr lang="fr-FR" sz="1000" dirty="0">
              <a:effectLst/>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n-US" sz="1600" u="sng" dirty="0">
                <a:effectLst/>
                <a:latin typeface="Roboto Light" panose="02000000000000000000" pitchFamily="2" charset="0"/>
                <a:ea typeface="Roboto Light" panose="02000000000000000000" pitchFamily="2" charset="0"/>
                <a:cs typeface="Times New Roman" panose="02020603050405020304" pitchFamily="18" charset="0"/>
              </a:rPr>
              <a:t>UVB: </a:t>
            </a:r>
            <a:r>
              <a:rPr lang="en-US" sz="1600" dirty="0">
                <a:effectLst/>
                <a:latin typeface="Roboto Light" panose="02000000000000000000" pitchFamily="2" charset="0"/>
                <a:ea typeface="Roboto Light" panose="02000000000000000000" pitchFamily="2" charset="0"/>
                <a:cs typeface="Times New Roman" panose="02020603050405020304" pitchFamily="18" charset="0"/>
              </a:rPr>
              <a:t>Responsible for sunburn and many skin cancers.</a:t>
            </a:r>
          </a:p>
          <a:p>
            <a:pPr marL="285750" indent="-285750" algn="just">
              <a:buFont typeface="Arial" panose="020B0604020202020204" pitchFamily="34" charset="0"/>
              <a:buChar char="•"/>
            </a:pPr>
            <a:r>
              <a:rPr lang="en-US" sz="1600" u="sng" dirty="0">
                <a:effectLst/>
                <a:latin typeface="Roboto Light" panose="02000000000000000000" pitchFamily="2" charset="0"/>
                <a:ea typeface="Roboto Light" panose="02000000000000000000" pitchFamily="2" charset="0"/>
                <a:cs typeface="Times New Roman" panose="02020603050405020304" pitchFamily="18" charset="0"/>
              </a:rPr>
              <a:t>UVA: </a:t>
            </a:r>
            <a:r>
              <a:rPr lang="en-US" sz="1600" dirty="0">
                <a:effectLst/>
                <a:latin typeface="Roboto Light" panose="02000000000000000000" pitchFamily="2" charset="0"/>
                <a:ea typeface="Roboto Light" panose="02000000000000000000" pitchFamily="2" charset="0"/>
                <a:cs typeface="Times New Roman" panose="02020603050405020304" pitchFamily="18" charset="0"/>
              </a:rPr>
              <a:t>Penetrate deeper into the dermis, responsible for skin aging (pigment spots, wrinkles), and in the long run skin cancers.</a:t>
            </a:r>
            <a:endParaRPr lang="fr-FR" sz="1600" b="1" dirty="0">
              <a:latin typeface="Roboto Light" panose="02000000000000000000" pitchFamily="2" charset="0"/>
              <a:ea typeface="Roboto Light" panose="02000000000000000000" pitchFamily="2" charset="0"/>
            </a:endParaRPr>
          </a:p>
        </p:txBody>
      </p:sp>
      <p:sp>
        <p:nvSpPr>
          <p:cNvPr id="11" name="ZoneTexte 10">
            <a:extLst>
              <a:ext uri="{FF2B5EF4-FFF2-40B4-BE49-F238E27FC236}">
                <a16:creationId xmlns:a16="http://schemas.microsoft.com/office/drawing/2014/main" id="{E301E57E-2BD3-4067-8EE7-361D0AD7DBFE}"/>
              </a:ext>
            </a:extLst>
          </p:cNvPr>
          <p:cNvSpPr txBox="1"/>
          <p:nvPr/>
        </p:nvSpPr>
        <p:spPr>
          <a:xfrm>
            <a:off x="5948233" y="3266187"/>
            <a:ext cx="5708232" cy="1354217"/>
          </a:xfrm>
          <a:prstGeom prst="rect">
            <a:avLst/>
          </a:prstGeom>
          <a:noFill/>
        </p:spPr>
        <p:txBody>
          <a:bodyPr wrap="square" rtlCol="0">
            <a:spAutoFit/>
          </a:bodyPr>
          <a:lstStyle/>
          <a:p>
            <a:pPr algn="just"/>
            <a:r>
              <a:rPr lang="fr-FR" sz="2400" b="1" dirty="0">
                <a:solidFill>
                  <a:srgbClr val="A69DCD"/>
                </a:solidFill>
                <a:latin typeface="Roboto Light" panose="02000000000000000000" pitchFamily="2" charset="0"/>
                <a:ea typeface="Roboto Light" panose="02000000000000000000" pitchFamily="2" charset="0"/>
                <a:cs typeface="+mj-cs"/>
              </a:rPr>
              <a:t>HEV/ Blue light:</a:t>
            </a:r>
          </a:p>
          <a:p>
            <a:pPr algn="just"/>
            <a:endParaRPr lang="fr-FR" sz="1000" b="1" dirty="0"/>
          </a:p>
          <a:p>
            <a:pPr marL="285750" indent="-285750" algn="just">
              <a:buFont typeface="Arial" panose="020B0604020202020204" pitchFamily="34" charset="0"/>
              <a:buChar char="•"/>
            </a:pPr>
            <a:r>
              <a:rPr lang="en-US" sz="1600" dirty="0">
                <a:latin typeface="Roboto Light" panose="02000000000000000000" pitchFamily="2" charset="0"/>
                <a:ea typeface="Roboto Light" panose="02000000000000000000" pitchFamily="2" charset="0"/>
                <a:cs typeface="Times New Roman" panose="02020603050405020304" pitchFamily="18" charset="0"/>
              </a:rPr>
              <a:t>Responsible for half of the production of free radicals and 25% of cellular damage. Painless, it amplifies accelerated skin aging.</a:t>
            </a:r>
            <a:endParaRPr lang="fr-FR" sz="1600" dirty="0">
              <a:latin typeface="Roboto Light" panose="02000000000000000000" pitchFamily="2" charset="0"/>
              <a:ea typeface="Roboto Light" panose="02000000000000000000" pitchFamily="2" charset="0"/>
              <a:cs typeface="Times New Roman" panose="02020603050405020304" pitchFamily="18" charset="0"/>
            </a:endParaRPr>
          </a:p>
        </p:txBody>
      </p:sp>
      <p:sp>
        <p:nvSpPr>
          <p:cNvPr id="12" name="ZoneTexte 11">
            <a:extLst>
              <a:ext uri="{FF2B5EF4-FFF2-40B4-BE49-F238E27FC236}">
                <a16:creationId xmlns:a16="http://schemas.microsoft.com/office/drawing/2014/main" id="{EDF6027E-FF4A-4283-A37B-0BCA41843064}"/>
              </a:ext>
            </a:extLst>
          </p:cNvPr>
          <p:cNvSpPr txBox="1"/>
          <p:nvPr/>
        </p:nvSpPr>
        <p:spPr>
          <a:xfrm>
            <a:off x="5948233" y="4985481"/>
            <a:ext cx="5708232" cy="1600438"/>
          </a:xfrm>
          <a:prstGeom prst="rect">
            <a:avLst/>
          </a:prstGeom>
          <a:noFill/>
        </p:spPr>
        <p:txBody>
          <a:bodyPr wrap="square" rtlCol="0">
            <a:spAutoFit/>
          </a:bodyPr>
          <a:lstStyle/>
          <a:p>
            <a:pPr algn="just"/>
            <a:r>
              <a:rPr lang="fr-FR" sz="2400" b="1" dirty="0">
                <a:solidFill>
                  <a:srgbClr val="A69DCD"/>
                </a:solidFill>
                <a:latin typeface="Roboto Light" panose="02000000000000000000" pitchFamily="2" charset="0"/>
                <a:ea typeface="Roboto Light" panose="02000000000000000000" pitchFamily="2" charset="0"/>
                <a:cs typeface="+mj-cs"/>
              </a:rPr>
              <a:t>IR :</a:t>
            </a:r>
          </a:p>
          <a:p>
            <a:pPr algn="just"/>
            <a:endParaRPr lang="fr-FR" sz="1000" b="1" dirty="0"/>
          </a:p>
          <a:p>
            <a:pPr marL="285750" indent="-285750" algn="just">
              <a:buFont typeface="Arial" panose="020B0604020202020204" pitchFamily="34" charset="0"/>
              <a:buChar char="•"/>
            </a:pPr>
            <a:r>
              <a:rPr lang="en-US" sz="1600" dirty="0">
                <a:latin typeface="Roboto Light" panose="02000000000000000000" pitchFamily="2" charset="0"/>
                <a:ea typeface="Roboto Light" panose="02000000000000000000" pitchFamily="2" charset="0"/>
                <a:cs typeface="Times New Roman" panose="02020603050405020304" pitchFamily="18" charset="0"/>
              </a:rPr>
              <a:t>Create heat. They intensify the damaging effects of UV and HEV. Produce free radicals that alter the functioning of the mitochondria (the cells' energy centers) and fibroblasts (loss of firmness)</a:t>
            </a:r>
            <a:endParaRPr lang="fr-FR" sz="1600" dirty="0">
              <a:latin typeface="Roboto Light" panose="02000000000000000000" pitchFamily="2" charset="0"/>
              <a:ea typeface="Roboto Light"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4584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nalisé 2">
      <a:majorFont>
        <a:latin typeface="KyivType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20881</TotalTime>
  <Words>5668</Words>
  <Application>Microsoft Office PowerPoint</Application>
  <PresentationFormat>Grand écran</PresentationFormat>
  <Paragraphs>758</Paragraphs>
  <Slides>36</Slides>
  <Notes>28</Notes>
  <HiddenSlides>0</HiddenSlides>
  <MMClips>0</MMClips>
  <ScaleCrop>false</ScaleCrop>
  <HeadingPairs>
    <vt:vector size="8" baseType="variant">
      <vt:variant>
        <vt:lpstr>Polices utilisées</vt:lpstr>
      </vt:variant>
      <vt:variant>
        <vt:i4>18</vt:i4>
      </vt:variant>
      <vt:variant>
        <vt:lpstr>Thème</vt:lpstr>
      </vt:variant>
      <vt:variant>
        <vt:i4>6</vt:i4>
      </vt:variant>
      <vt:variant>
        <vt:lpstr>Serveurs OLE incorporés</vt:lpstr>
      </vt:variant>
      <vt:variant>
        <vt:i4>1</vt:i4>
      </vt:variant>
      <vt:variant>
        <vt:lpstr>Titres des diapositives</vt:lpstr>
      </vt:variant>
      <vt:variant>
        <vt:i4>36</vt:i4>
      </vt:variant>
    </vt:vector>
  </HeadingPairs>
  <TitlesOfParts>
    <vt:vector size="61" baseType="lpstr">
      <vt:lpstr>Arial</vt:lpstr>
      <vt:lpstr>Butler</vt:lpstr>
      <vt:lpstr>Calibri</vt:lpstr>
      <vt:lpstr>Calibri Light</vt:lpstr>
      <vt:lpstr>Century Gothic</vt:lpstr>
      <vt:lpstr>gilroy-regular</vt:lpstr>
      <vt:lpstr>KyivType Sans</vt:lpstr>
      <vt:lpstr>KyivType Sans Medium2</vt:lpstr>
      <vt:lpstr>KyivType Sans2</vt:lpstr>
      <vt:lpstr>KyivTypeSans-Regular2</vt:lpstr>
      <vt:lpstr>Midnight Signature</vt:lpstr>
      <vt:lpstr>Optima Medium</vt:lpstr>
      <vt:lpstr>Roboto</vt:lpstr>
      <vt:lpstr>Roboto Black</vt:lpstr>
      <vt:lpstr>Roboto Light</vt:lpstr>
      <vt:lpstr>Roboto Medium</vt:lpstr>
      <vt:lpstr>Sofia Pro</vt:lpstr>
      <vt:lpstr>Sofia Pro Regular</vt:lpstr>
      <vt:lpstr>Thème Office</vt:lpstr>
      <vt:lpstr>2_Office Theme</vt:lpstr>
      <vt:lpstr>27_Office Theme</vt:lpstr>
      <vt:lpstr>3_Office Theme</vt:lpstr>
      <vt:lpstr>1_Thème Office</vt:lpstr>
      <vt:lpstr>2_Thème Office</vt:lpstr>
      <vt:lpstr>Bitmap Image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An anti-aggressions beauty routine «I want to protect my skin from the harmful effects of UV rays and even out my complexion»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To download the app Play everyday</vt:lpstr>
      <vt:lpstr>Présentation PowerPoint</vt:lpstr>
      <vt:lpstr>Présentation PowerPoint</vt:lpstr>
    </vt:vector>
  </TitlesOfParts>
  <Company>MULTALER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DIAS FERREIRA Alexandra</dc:creator>
  <cp:lastModifiedBy>BASSON Sophie</cp:lastModifiedBy>
  <cp:revision>561</cp:revision>
  <dcterms:created xsi:type="dcterms:W3CDTF">2020-07-23T13:43:08Z</dcterms:created>
  <dcterms:modified xsi:type="dcterms:W3CDTF">2023-06-22T09:13:11Z</dcterms:modified>
</cp:coreProperties>
</file>