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92.jpg" ContentType="image/jp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68" r:id="rId3"/>
    <p:sldMasterId id="2147483673" r:id="rId4"/>
    <p:sldMasterId id="2147483679" r:id="rId5"/>
    <p:sldMasterId id="2147483693" r:id="rId6"/>
  </p:sldMasterIdLst>
  <p:notesMasterIdLst>
    <p:notesMasterId r:id="rId43"/>
  </p:notesMasterIdLst>
  <p:sldIdLst>
    <p:sldId id="482" r:id="rId7"/>
    <p:sldId id="483" r:id="rId8"/>
    <p:sldId id="461" r:id="rId9"/>
    <p:sldId id="473" r:id="rId10"/>
    <p:sldId id="458" r:id="rId11"/>
    <p:sldId id="306" r:id="rId12"/>
    <p:sldId id="2065" r:id="rId13"/>
    <p:sldId id="403" r:id="rId14"/>
    <p:sldId id="2056" r:id="rId15"/>
    <p:sldId id="2095" r:id="rId16"/>
    <p:sldId id="2097" r:id="rId17"/>
    <p:sldId id="481" r:id="rId18"/>
    <p:sldId id="479" r:id="rId19"/>
    <p:sldId id="480" r:id="rId20"/>
    <p:sldId id="2096" r:id="rId21"/>
    <p:sldId id="365" r:id="rId22"/>
    <p:sldId id="368" r:id="rId23"/>
    <p:sldId id="2098" r:id="rId24"/>
    <p:sldId id="2099" r:id="rId25"/>
    <p:sldId id="837" r:id="rId26"/>
    <p:sldId id="2094" r:id="rId27"/>
    <p:sldId id="797" r:id="rId28"/>
    <p:sldId id="460" r:id="rId29"/>
    <p:sldId id="474" r:id="rId30"/>
    <p:sldId id="2091" r:id="rId31"/>
    <p:sldId id="475" r:id="rId32"/>
    <p:sldId id="2092" r:id="rId33"/>
    <p:sldId id="478" r:id="rId34"/>
    <p:sldId id="333" r:id="rId35"/>
    <p:sldId id="389" r:id="rId36"/>
    <p:sldId id="476" r:id="rId37"/>
    <p:sldId id="2093" r:id="rId38"/>
    <p:sldId id="2102" r:id="rId39"/>
    <p:sldId id="2103" r:id="rId40"/>
    <p:sldId id="2105" r:id="rId41"/>
    <p:sldId id="279"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 OLIVEIRA GARCIA Amanda" initials="DOGA" lastIdx="6" clrIdx="0">
    <p:extLst>
      <p:ext uri="{19B8F6BF-5375-455C-9EA6-DF929625EA0E}">
        <p15:presenceInfo xmlns:p15="http://schemas.microsoft.com/office/powerpoint/2012/main" userId="S-1-5-21-2052111302-879983540-839522115-67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9CFB"/>
    <a:srgbClr val="DFDAFB"/>
    <a:srgbClr val="F3EDE9"/>
    <a:srgbClr val="565655"/>
    <a:srgbClr val="FBDBFB"/>
    <a:srgbClr val="EBE7E4"/>
    <a:srgbClr val="EAE7E5"/>
    <a:srgbClr val="A5A5A5"/>
    <a:srgbClr val="EAE6E3"/>
    <a:srgbClr val="9014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0" autoAdjust="0"/>
    <p:restoredTop sz="93447" autoAdjust="0"/>
  </p:normalViewPr>
  <p:slideViewPr>
    <p:cSldViewPr snapToGrid="0">
      <p:cViewPr varScale="1">
        <p:scale>
          <a:sx n="107" d="100"/>
          <a:sy n="107" d="100"/>
        </p:scale>
        <p:origin x="378" y="102"/>
      </p:cViewPr>
      <p:guideLst>
        <p:guide orient="horz" pos="2183"/>
        <p:guide pos="3863"/>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Light" panose="02000000000000000000" pitchFamily="2" charset="0"/>
                <a:ea typeface="Roboto Light" panose="02000000000000000000" pitchFamily="2" charset="0"/>
                <a:cs typeface="+mn-cs"/>
              </a:defRPr>
            </a:pPr>
            <a:r>
              <a:rPr lang="fr-FR" sz="1800" b="1" dirty="0">
                <a:effectLst/>
                <a:latin typeface="Roboto Light" panose="02000000000000000000" pitchFamily="2" charset="0"/>
                <a:ea typeface="Roboto Light" panose="02000000000000000000" pitchFamily="2" charset="0"/>
              </a:rPr>
              <a:t>La répartition du rayonnement solaire</a:t>
            </a:r>
            <a:endParaRPr lang="fr-FR" dirty="0">
              <a:effectLst/>
              <a:latin typeface="Roboto Light" panose="02000000000000000000" pitchFamily="2" charset="0"/>
              <a:ea typeface="Roboto Light" panose="02000000000000000000" pitchFamily="2" charset="0"/>
            </a:endParaRPr>
          </a:p>
        </c:rich>
      </c:tx>
      <c:layout>
        <c:manualLayout>
          <c:xMode val="edge"/>
          <c:yMode val="edge"/>
          <c:x val="0"/>
          <c:y val="4.3218862317626876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Light" panose="02000000000000000000" pitchFamily="2" charset="0"/>
              <a:ea typeface="Roboto Light" panose="02000000000000000000" pitchFamily="2" charset="0"/>
              <a:cs typeface="+mn-cs"/>
            </a:defRPr>
          </a:pPr>
          <a:endParaRPr lang="fr-FR"/>
        </a:p>
      </c:txPr>
    </c:title>
    <c:autoTitleDeleted val="0"/>
    <c:plotArea>
      <c:layout/>
      <c:pieChart>
        <c:varyColors val="1"/>
        <c:ser>
          <c:idx val="0"/>
          <c:order val="0"/>
          <c:tx>
            <c:strRef>
              <c:f>Feuil1!$B$1</c:f>
              <c:strCache>
                <c:ptCount val="1"/>
                <c:pt idx="0">
                  <c:v>Ventes</c:v>
                </c:pt>
              </c:strCache>
            </c:strRef>
          </c:tx>
          <c:spPr>
            <a:solidFill>
              <a:srgbClr val="C5BEEA"/>
            </a:solidFill>
          </c:spPr>
          <c:dPt>
            <c:idx val="0"/>
            <c:bubble3D val="0"/>
            <c:spPr>
              <a:solidFill>
                <a:srgbClr val="FFC000"/>
              </a:solidFill>
              <a:ln w="19050">
                <a:solidFill>
                  <a:schemeClr val="lt1"/>
                </a:solidFill>
              </a:ln>
              <a:effectLst/>
            </c:spPr>
            <c:extLst>
              <c:ext xmlns:c16="http://schemas.microsoft.com/office/drawing/2014/chart" uri="{C3380CC4-5D6E-409C-BE32-E72D297353CC}">
                <c16:uniqueId val="{00000001-4EFB-43A7-B991-11C24A485C84}"/>
              </c:ext>
            </c:extLst>
          </c:dPt>
          <c:dPt>
            <c:idx val="1"/>
            <c:bubble3D val="0"/>
            <c:explosion val="9"/>
            <c:spPr>
              <a:solidFill>
                <a:srgbClr val="FF0000"/>
              </a:solidFill>
              <a:ln w="19050">
                <a:solidFill>
                  <a:schemeClr val="lt1"/>
                </a:solidFill>
              </a:ln>
              <a:effectLst/>
            </c:spPr>
            <c:extLst>
              <c:ext xmlns:c16="http://schemas.microsoft.com/office/drawing/2014/chart" uri="{C3380CC4-5D6E-409C-BE32-E72D297353CC}">
                <c16:uniqueId val="{00000003-4EFB-43A7-B991-11C24A485C84}"/>
              </c:ext>
            </c:extLst>
          </c:dPt>
          <c:dPt>
            <c:idx val="2"/>
            <c:bubble3D val="0"/>
            <c:explosion val="8"/>
            <c:spPr>
              <a:solidFill>
                <a:schemeClr val="accent5">
                  <a:lumMod val="75000"/>
                </a:schemeClr>
              </a:solidFill>
              <a:ln w="19050">
                <a:solidFill>
                  <a:schemeClr val="lt1"/>
                </a:solidFill>
              </a:ln>
              <a:effectLst/>
            </c:spPr>
            <c:extLst>
              <c:ext xmlns:c16="http://schemas.microsoft.com/office/drawing/2014/chart" uri="{C3380CC4-5D6E-409C-BE32-E72D297353CC}">
                <c16:uniqueId val="{00000005-4EFB-43A7-B991-11C24A485C84}"/>
              </c:ext>
            </c:extLst>
          </c:dPt>
          <c:dPt>
            <c:idx val="3"/>
            <c:bubble3D val="0"/>
            <c:spPr>
              <a:solidFill>
                <a:srgbClr val="C5BEEA"/>
              </a:solidFill>
              <a:ln w="19050">
                <a:solidFill>
                  <a:schemeClr val="lt1"/>
                </a:solidFill>
              </a:ln>
              <a:effectLst/>
            </c:spPr>
            <c:extLst>
              <c:ext xmlns:c16="http://schemas.microsoft.com/office/drawing/2014/chart" uri="{C3380CC4-5D6E-409C-BE32-E72D297353CC}">
                <c16:uniqueId val="{00000007-4EFB-43A7-B991-11C24A485C84}"/>
              </c:ext>
            </c:extLst>
          </c:dPt>
          <c:cat>
            <c:strRef>
              <c:f>Feuil1!$A$2:$A$5</c:f>
              <c:strCache>
                <c:ptCount val="3"/>
                <c:pt idx="0">
                  <c:v>UV</c:v>
                </c:pt>
                <c:pt idx="1">
                  <c:v>HEV</c:v>
                </c:pt>
                <c:pt idx="2">
                  <c:v>IR</c:v>
                </c:pt>
              </c:strCache>
            </c:strRef>
          </c:cat>
          <c:val>
            <c:numRef>
              <c:f>Feuil1!$B$2:$B$5</c:f>
              <c:numCache>
                <c:formatCode>General</c:formatCode>
                <c:ptCount val="4"/>
                <c:pt idx="0">
                  <c:v>10</c:v>
                </c:pt>
                <c:pt idx="1">
                  <c:v>45</c:v>
                </c:pt>
                <c:pt idx="2">
                  <c:v>45</c:v>
                </c:pt>
              </c:numCache>
            </c:numRef>
          </c:val>
          <c:extLst>
            <c:ext xmlns:c16="http://schemas.microsoft.com/office/drawing/2014/chart" uri="{C3380CC4-5D6E-409C-BE32-E72D297353CC}">
              <c16:uniqueId val="{00000008-4EFB-43A7-B991-11C24A485C8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 Id="rId4" Type="http://schemas.openxmlformats.org/officeDocument/2006/relationships/image" Target="../media/image12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image" Target="../media/image124.wmf"/><Relationship Id="rId4" Type="http://schemas.openxmlformats.org/officeDocument/2006/relationships/image" Target="../media/image1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3375F-DEF2-4BDF-B83B-97F3DB11D409}" type="datetimeFigureOut">
              <a:rPr lang="fr-FR" smtClean="0"/>
              <a:pPr/>
              <a:t>22/06/2023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F1F5A-3C0B-489C-931A-7874617FC0CA}" type="slidenum">
              <a:rPr lang="fr-FR" smtClean="0"/>
              <a:pPr/>
              <a:t>‹N°›</a:t>
            </a:fld>
            <a:endParaRPr lang="fr-FR"/>
          </a:p>
        </p:txBody>
      </p:sp>
    </p:spTree>
    <p:extLst>
      <p:ext uri="{BB962C8B-B14F-4D97-AF65-F5344CB8AC3E}">
        <p14:creationId xmlns:p14="http://schemas.microsoft.com/office/powerpoint/2010/main" val="117363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kern="1200" dirty="0">
                <a:solidFill>
                  <a:schemeClr val="tx1"/>
                </a:solidFill>
                <a:effectLst/>
                <a:latin typeface="+mn-lt"/>
                <a:ea typeface="+mn-ea"/>
                <a:cs typeface="+mn-cs"/>
              </a:rPr>
              <a:t>DESCRIPTIF</a:t>
            </a:r>
          </a:p>
          <a:p>
            <a:r>
              <a:rPr lang="fr-FR" sz="1200" b="0" i="0" kern="1200" dirty="0">
                <a:solidFill>
                  <a:schemeClr val="tx1"/>
                </a:solidFill>
                <a:effectLst/>
                <a:latin typeface="+mn-lt"/>
                <a:ea typeface="+mn-ea"/>
                <a:cs typeface="+mn-cs"/>
              </a:rPr>
              <a:t>Pamplemousse peaux sèches est la meilleure crème éclat pour le visage. Riche en vitamine C et en huiles essentielles d’agrumes, elle illumine le teint et revitalise la peau. Enrichi en extrait de fruits, en huiles d’olive et de pépins de courge, ce soin vitalité </a:t>
            </a:r>
            <a:r>
              <a:rPr lang="fr-FR" sz="1200" b="0" i="0" kern="1200" dirty="0" err="1">
                <a:solidFill>
                  <a:schemeClr val="tx1"/>
                </a:solidFill>
                <a:effectLst/>
                <a:latin typeface="+mn-lt"/>
                <a:ea typeface="+mn-ea"/>
                <a:cs typeface="+mn-cs"/>
              </a:rPr>
              <a:t>anti-oxydant</a:t>
            </a:r>
            <a:r>
              <a:rPr lang="fr-FR" sz="1200" b="0" i="0" kern="1200" dirty="0">
                <a:solidFill>
                  <a:schemeClr val="tx1"/>
                </a:solidFill>
                <a:effectLst/>
                <a:latin typeface="+mn-lt"/>
                <a:ea typeface="+mn-ea"/>
                <a:cs typeface="+mn-cs"/>
              </a:rPr>
              <a:t> apporte à la peau fraîcheur, souplesse et confort. La peau est unifiée, </a:t>
            </a:r>
            <a:r>
              <a:rPr lang="fr-FR" sz="1200" b="0" i="0" kern="1200" dirty="0" err="1">
                <a:solidFill>
                  <a:schemeClr val="tx1"/>
                </a:solidFill>
                <a:effectLst/>
                <a:latin typeface="+mn-lt"/>
                <a:ea typeface="+mn-ea"/>
                <a:cs typeface="+mn-cs"/>
              </a:rPr>
              <a:t>matifiée</a:t>
            </a:r>
            <a:r>
              <a:rPr lang="fr-FR" sz="1200" b="0" i="0" kern="1200" dirty="0">
                <a:solidFill>
                  <a:schemeClr val="tx1"/>
                </a:solidFill>
                <a:effectLst/>
                <a:latin typeface="+mn-lt"/>
                <a:ea typeface="+mn-ea"/>
                <a:cs typeface="+mn-cs"/>
              </a:rPr>
              <a:t>, nourrie et confortable. On aime sa texture légère et fondante au parfum vivifiant d’agrumes 100% naturel.</a:t>
            </a:r>
            <a:br>
              <a:rPr lang="fr-FR" sz="1200" i="0" kern="1200" dirty="0">
                <a:solidFill>
                  <a:schemeClr val="tx1"/>
                </a:solidFill>
                <a:effectLst/>
                <a:latin typeface="+mn-lt"/>
                <a:ea typeface="+mn-ea"/>
                <a:cs typeface="+mn-cs"/>
              </a:rPr>
            </a:b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PROMESSE</a:t>
            </a:r>
          </a:p>
          <a:p>
            <a:r>
              <a:rPr lang="fr-FR" sz="1200" dirty="0">
                <a:solidFill>
                  <a:prstClr val="black"/>
                </a:solidFill>
                <a:latin typeface="Century Gothic" panose="020B0502020202020204" pitchFamily="34" charset="0"/>
              </a:rPr>
              <a:t>Crème revitalisante, booster d’éclat</a:t>
            </a:r>
          </a:p>
          <a:p>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POUR</a:t>
            </a:r>
            <a:r>
              <a:rPr lang="fr-FR" sz="1200" i="0" kern="1200" baseline="0" dirty="0">
                <a:solidFill>
                  <a:schemeClr val="tx1"/>
                </a:solidFill>
                <a:effectLst/>
                <a:latin typeface="+mn-lt"/>
                <a:ea typeface="+mn-ea"/>
                <a:cs typeface="+mn-cs"/>
              </a:rPr>
              <a:t> QUI ?</a:t>
            </a:r>
          </a:p>
          <a:p>
            <a:r>
              <a:rPr lang="fr-FR" sz="1200" dirty="0">
                <a:solidFill>
                  <a:prstClr val="black"/>
                </a:solidFill>
                <a:latin typeface="Century Gothic" panose="020B0502020202020204" pitchFamily="34" charset="0"/>
              </a:rPr>
              <a:t>Tous types de peaux</a:t>
            </a:r>
          </a:p>
          <a:p>
            <a:r>
              <a:rPr lang="fr-FR" sz="1200" dirty="0">
                <a:solidFill>
                  <a:prstClr val="black"/>
                </a:solidFill>
                <a:latin typeface="Century Gothic" panose="020B0502020202020204" pitchFamily="34" charset="0"/>
              </a:rPr>
              <a:t>Teint terne, asphyxié</a:t>
            </a:r>
          </a:p>
          <a:p>
            <a:r>
              <a:rPr lang="fr-FR" sz="1200" dirty="0">
                <a:solidFill>
                  <a:prstClr val="black"/>
                </a:solidFill>
                <a:latin typeface="Century Gothic" panose="020B0502020202020204" pitchFamily="34" charset="0"/>
              </a:rPr>
              <a:t>Fumeuse</a:t>
            </a:r>
          </a:p>
          <a:p>
            <a:endParaRPr lang="fr-FR" sz="1200" dirty="0">
              <a:solidFill>
                <a:prstClr val="black"/>
              </a:solidFill>
              <a:latin typeface="Century Gothic" panose="020B0502020202020204" pitchFamily="34" charset="0"/>
            </a:endParaRPr>
          </a:p>
          <a:p>
            <a:r>
              <a:rPr lang="fr-FR" sz="1200" dirty="0">
                <a:solidFill>
                  <a:prstClr val="black"/>
                </a:solidFill>
                <a:latin typeface="Century Gothic" panose="020B0502020202020204" pitchFamily="34" charset="0"/>
              </a:rPr>
              <a:t>« Ma peau est terne et mon teint irrégulier »</a:t>
            </a:r>
          </a:p>
          <a:p>
            <a:r>
              <a:rPr lang="fr-FR" sz="1200" dirty="0">
                <a:solidFill>
                  <a:prstClr val="black"/>
                </a:solidFill>
                <a:latin typeface="Century Gothic" panose="020B0502020202020204" pitchFamily="34" charset="0"/>
              </a:rPr>
              <a:t>« Je suis fatiguée et j’ai les pores dilatés »</a:t>
            </a:r>
          </a:p>
          <a:p>
            <a:endParaRPr lang="fr-FR" sz="1200" dirty="0">
              <a:solidFill>
                <a:prstClr val="black"/>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INGREDIENTS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 d’agrumes = vitalisant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Vit C = éclat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Nourrissant = huile d’olive – huile de pépins de courge</a:t>
            </a:r>
          </a:p>
          <a:p>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La différence entre la PS et la PNG (</a:t>
            </a:r>
            <a:r>
              <a:rPr lang="fr-FR" b="0" baseline="0" dirty="0"/>
              <a:t>PS : plus grande quantité de phase huileuse avec huile d’olive, huile de pépins de courge et</a:t>
            </a:r>
          </a:p>
          <a:p>
            <a:r>
              <a:rPr lang="fr-FR" b="0" baseline="0" dirty="0"/>
              <a:t>PNG : plus grande concentration en HE)</a:t>
            </a: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EFFICACITE (</a:t>
            </a:r>
            <a:r>
              <a:rPr lang="fr-FR" sz="1200" b="0" i="0" kern="1200" dirty="0">
                <a:solidFill>
                  <a:schemeClr val="tx1"/>
                </a:solidFill>
                <a:effectLst/>
                <a:latin typeface="+mn-lt"/>
                <a:ea typeface="+mn-ea"/>
                <a:cs typeface="+mn-cs"/>
              </a:rPr>
              <a:t>Auto-évaluation - Etude clinique auprès de 21 femmes âgées de 30 à 60 ans, ayant toutes la peau sèche. Application 2 fois par jour pendant 4 semaines)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 Peau nourrie et confortable</a:t>
            </a:r>
            <a:r>
              <a:rPr lang="fr-FR" sz="1200" b="0" i="0" kern="1200" baseline="0" dirty="0">
                <a:solidFill>
                  <a:schemeClr val="tx1"/>
                </a:solidFill>
                <a:effectLst/>
                <a:latin typeface="+mn-lt"/>
                <a:ea typeface="+mn-ea"/>
                <a:cs typeface="+mn-cs"/>
              </a:rPr>
              <a:t> : 76%</a:t>
            </a: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UTILISATION A</a:t>
            </a:r>
            <a:r>
              <a:rPr lang="fr-FR" sz="1200" i="0" kern="1200" baseline="0" dirty="0">
                <a:solidFill>
                  <a:schemeClr val="tx1"/>
                </a:solidFill>
                <a:effectLst/>
                <a:latin typeface="+mn-lt"/>
                <a:ea typeface="+mn-ea"/>
                <a:cs typeface="+mn-cs"/>
              </a:rPr>
              <a:t> DOMICILE</a:t>
            </a:r>
            <a:endParaRPr lang="fr-FR" sz="1200" i="0"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Matin et/ou soir, démaquillez/ nettoyez visage et cou puis </a:t>
            </a:r>
            <a:r>
              <a:rPr lang="fr-FR" sz="1200" b="0" i="0" u="none" strike="noStrike" kern="1200" dirty="0" err="1">
                <a:solidFill>
                  <a:schemeClr val="tx1"/>
                </a:solidFill>
                <a:effectLst/>
                <a:latin typeface="+mn-lt"/>
                <a:ea typeface="+mn-ea"/>
                <a:cs typeface="+mn-cs"/>
              </a:rPr>
              <a:t>brumisez</a:t>
            </a:r>
            <a:r>
              <a:rPr lang="fr-FR" sz="1200" b="0" i="0" u="none" strike="noStrike" kern="1200" dirty="0">
                <a:solidFill>
                  <a:schemeClr val="tx1"/>
                </a:solidFill>
                <a:effectLst/>
                <a:latin typeface="+mn-lt"/>
                <a:ea typeface="+mn-ea"/>
                <a:cs typeface="+mn-cs"/>
              </a:rPr>
              <a:t> la Lotion Yon-Ka, peaux sèches. Appliquez ensuite la crème Pamplemousse, peaux sèches.</a:t>
            </a:r>
          </a:p>
          <a:p>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UTILISATION EN SALLE DE SOIN</a:t>
            </a:r>
          </a:p>
          <a:p>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fr-FR" sz="1200" dirty="0">
                <a:solidFill>
                  <a:prstClr val="black"/>
                </a:solidFill>
                <a:latin typeface="Century Gothic" panose="020B0502020202020204" pitchFamily="34" charset="0"/>
              </a:rPr>
              <a:t>Massage visage, cou et décolleté</a:t>
            </a:r>
          </a:p>
          <a:p>
            <a:r>
              <a:rPr lang="fr-FR" sz="1200" dirty="0">
                <a:solidFill>
                  <a:prstClr val="black"/>
                </a:solidFill>
                <a:latin typeface="Century Gothic" panose="020B0502020202020204" pitchFamily="34" charset="0"/>
              </a:rPr>
              <a:t>-</a:t>
            </a:r>
            <a:r>
              <a:rPr lang="fr-FR" sz="1200" baseline="0" dirty="0">
                <a:solidFill>
                  <a:prstClr val="black"/>
                </a:solidFill>
                <a:latin typeface="Century Gothic" panose="020B0502020202020204" pitchFamily="34" charset="0"/>
              </a:rPr>
              <a:t> Crème de fin de soin</a:t>
            </a:r>
            <a:endParaRPr lang="fr-FR" sz="1200" dirty="0">
              <a:solidFill>
                <a:prstClr val="black"/>
              </a:solidFill>
              <a:latin typeface="Century Gothic" panose="020B0502020202020204" pitchFamily="34" charset="0"/>
            </a:endParaRPr>
          </a:p>
          <a:p>
            <a:endParaRPr lang="fr-FR" sz="120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LES + PRODUIT</a:t>
            </a:r>
            <a:r>
              <a:rPr lang="fr-FR" sz="1200" b="0" i="0" kern="1200" baseline="0" dirty="0">
                <a:solidFill>
                  <a:schemeClr val="tx1"/>
                </a:solidFill>
                <a:effectLst/>
                <a:latin typeface="+mn-lt"/>
                <a:ea typeface="+mn-ea"/>
                <a:cs typeface="+mn-cs"/>
              </a:rPr>
              <a:t> </a:t>
            </a:r>
          </a:p>
          <a:p>
            <a:pPr marL="171450" indent="-171450">
              <a:buFontTx/>
              <a:buChar char="-"/>
            </a:pPr>
            <a:r>
              <a:rPr lang="fr-FR" sz="1200" b="0" i="0" u="none" strike="noStrike" kern="1200" dirty="0">
                <a:solidFill>
                  <a:schemeClr val="tx1"/>
                </a:solidFill>
                <a:effectLst/>
                <a:latin typeface="+mn-lt"/>
                <a:ea typeface="+mn-ea"/>
                <a:cs typeface="+mn-cs"/>
              </a:rPr>
              <a:t>Contient 97% d’ingrédients d’origine naturelle </a:t>
            </a:r>
          </a:p>
          <a:p>
            <a:pPr marL="171450" indent="-171450">
              <a:buFontTx/>
              <a:buChar char="-"/>
            </a:pPr>
            <a:r>
              <a:rPr lang="fr-FR" sz="1200" b="0" i="0" u="none" strike="noStrike" kern="1200" dirty="0">
                <a:solidFill>
                  <a:schemeClr val="tx1"/>
                </a:solidFill>
                <a:effectLst/>
                <a:latin typeface="+mn-lt"/>
                <a:ea typeface="+mn-ea"/>
                <a:cs typeface="+mn-cs"/>
              </a:rPr>
              <a:t>Nourrit et protège la peau contre les agressions quotidiennes </a:t>
            </a:r>
          </a:p>
          <a:p>
            <a:pPr marL="171450" indent="-171450">
              <a:buFontTx/>
              <a:buChar char="-"/>
            </a:pPr>
            <a:r>
              <a:rPr lang="fr-FR" sz="1200" b="0" i="0" u="none" strike="noStrike" kern="1200" dirty="0">
                <a:solidFill>
                  <a:schemeClr val="tx1"/>
                </a:solidFill>
                <a:effectLst/>
                <a:latin typeface="+mn-lt"/>
                <a:ea typeface="+mn-ea"/>
                <a:cs typeface="+mn-cs"/>
              </a:rPr>
              <a:t>La peau est souple, éclatante et confortable </a:t>
            </a:r>
          </a:p>
          <a:p>
            <a:pPr marL="171450" indent="-171450">
              <a:buFontTx/>
              <a:buChar char="-"/>
            </a:pPr>
            <a:r>
              <a:rPr lang="fr-FR" sz="1200" b="0" i="0" u="none" strike="noStrike" kern="1200" dirty="0" err="1">
                <a:solidFill>
                  <a:schemeClr val="tx1"/>
                </a:solidFill>
                <a:effectLst/>
                <a:latin typeface="+mn-lt"/>
                <a:ea typeface="+mn-ea"/>
                <a:cs typeface="+mn-cs"/>
              </a:rPr>
              <a:t>Energise</a:t>
            </a:r>
            <a:r>
              <a:rPr lang="fr-FR" sz="1200" b="0" i="0" u="none" strike="noStrike" kern="1200" dirty="0">
                <a:solidFill>
                  <a:schemeClr val="tx1"/>
                </a:solidFill>
                <a:effectLst/>
                <a:latin typeface="+mn-lt"/>
                <a:ea typeface="+mn-ea"/>
                <a:cs typeface="+mn-cs"/>
              </a:rPr>
              <a:t> les peaux en manque d'éclat sous l'action de la vitamine C</a:t>
            </a:r>
            <a:br>
              <a:rPr lang="fr-FR" sz="1200" i="0" kern="1200" dirty="0">
                <a:solidFill>
                  <a:schemeClr val="tx1"/>
                </a:solidFill>
                <a:effectLst/>
                <a:latin typeface="+mn-lt"/>
                <a:ea typeface="+mn-ea"/>
                <a:cs typeface="+mn-cs"/>
              </a:rPr>
            </a:br>
            <a:endParaRPr lang="fr-FR" sz="1200" dirty="0">
              <a:latin typeface="Gadugi" panose="020B0502040204020203" pitchFamily="34" charset="0"/>
              <a:ea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br>
              <a:rPr lang="fr-FR" sz="1200" i="0" kern="1200" dirty="0">
                <a:solidFill>
                  <a:schemeClr val="tx1"/>
                </a:solidFill>
                <a:effectLst/>
                <a:latin typeface="+mn-lt"/>
                <a:ea typeface="+mn-ea"/>
                <a:cs typeface="+mn-cs"/>
              </a:rPr>
            </a:br>
            <a:br>
              <a:rPr lang="fr-FR" sz="1200" i="0" kern="1200" dirty="0">
                <a:solidFill>
                  <a:schemeClr val="tx1"/>
                </a:solidFill>
                <a:effectLst/>
                <a:latin typeface="+mn-lt"/>
                <a:ea typeface="+mn-ea"/>
                <a:cs typeface="+mn-cs"/>
              </a:rPr>
            </a:br>
            <a:endParaRPr lang="fr-FR" sz="1200" dirty="0">
              <a:latin typeface="Gadugi" panose="020B0502040204020203" pitchFamily="34" charset="0"/>
              <a:ea typeface="Times New Roman"/>
            </a:endParaRPr>
          </a:p>
          <a:p>
            <a:endParaRPr lang="fr-FR" b="0" i="1" u="none" dirty="0">
              <a:solidFill>
                <a:srgbClr val="FF0000"/>
              </a:solidFill>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748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F1F5A-3C0B-489C-931A-7874617FC0CA}" type="slidenum">
              <a:rPr lang="fr-FR" smtClean="0"/>
              <a:pPr/>
              <a:t>13</a:t>
            </a:fld>
            <a:endParaRPr lang="fr-FR"/>
          </a:p>
        </p:txBody>
      </p:sp>
    </p:spTree>
    <p:extLst>
      <p:ext uri="{BB962C8B-B14F-4D97-AF65-F5344CB8AC3E}">
        <p14:creationId xmlns:p14="http://schemas.microsoft.com/office/powerpoint/2010/main" val="1154398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Vous le savez toutes, notre précédent lancement, le SÉRUM C20 va permettre de lutter contre les signes de l'âge, les taches pigmentaires et apporter de l'éclat. </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Une fois encore, suivi de la brume, on obtient une routine idéale pour protéger la peau tout en optimisant son éclat.</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on pense à protéger la peau du soleil avec le </a:t>
            </a:r>
            <a:r>
              <a:rPr lang="fr-FR" baseline="0" dirty="0" err="1"/>
              <a:t>spf</a:t>
            </a:r>
            <a:r>
              <a:rPr lang="fr-FR" baseline="0" dirty="0"/>
              <a:t> 50 avant de vaporiser la brume</a:t>
            </a:r>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15</a:t>
            </a:fld>
            <a:endParaRPr lang="fr-FR"/>
          </a:p>
        </p:txBody>
      </p:sp>
    </p:spTree>
    <p:extLst>
      <p:ext uri="{BB962C8B-B14F-4D97-AF65-F5344CB8AC3E}">
        <p14:creationId xmlns:p14="http://schemas.microsoft.com/office/powerpoint/2010/main" val="1636252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a:solidFill>
                  <a:schemeClr val="tx1"/>
                </a:solidFill>
                <a:effectLst/>
                <a:latin typeface="+mn-lt"/>
                <a:ea typeface="+mn-ea"/>
                <a:cs typeface="+mn-cs"/>
              </a:rPr>
              <a:t>PHYTO 58 PS/PNG  </a:t>
            </a:r>
            <a:r>
              <a:rPr lang="fr-FR" sz="1200" i="0" u="none" kern="1200" dirty="0">
                <a:solidFill>
                  <a:schemeClr val="tx1"/>
                </a:solidFill>
                <a:effectLst/>
                <a:latin typeface="+mn-lt"/>
                <a:ea typeface="+mn-ea"/>
                <a:cs typeface="+mn-cs"/>
              </a:rPr>
              <a:t>: 89% ION PNG / 90%</a:t>
            </a:r>
            <a:r>
              <a:rPr lang="fr-FR" sz="1200" i="0" u="none" kern="1200" baseline="0" dirty="0">
                <a:solidFill>
                  <a:schemeClr val="tx1"/>
                </a:solidFill>
                <a:effectLst/>
                <a:latin typeface="+mn-lt"/>
                <a:ea typeface="+mn-ea"/>
                <a:cs typeface="+mn-cs"/>
              </a:rPr>
              <a:t> ION PS</a:t>
            </a:r>
            <a:endParaRPr lang="fr-FR" sz="1200" i="0" u="none" kern="1200" dirty="0">
              <a:solidFill>
                <a:schemeClr val="tx1"/>
              </a:solidFill>
              <a:effectLst/>
              <a:latin typeface="+mn-lt"/>
              <a:ea typeface="+mn-ea"/>
              <a:cs typeface="+mn-cs"/>
            </a:endParaRP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Promesse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kern="1200" dirty="0">
                <a:solidFill>
                  <a:schemeClr val="tx1"/>
                </a:solidFill>
                <a:effectLst/>
                <a:latin typeface="+mn-lt"/>
                <a:ea typeface="+mn-ea"/>
                <a:cs typeface="+mn-cs"/>
              </a:rPr>
              <a:t>Soin de nuit </a:t>
            </a:r>
            <a:r>
              <a:rPr lang="fr-FR" sz="1200" b="0" i="0" u="none" kern="1200" baseline="0" dirty="0">
                <a:solidFill>
                  <a:schemeClr val="tx1"/>
                </a:solidFill>
                <a:effectLst/>
                <a:latin typeface="+mn-lt"/>
                <a:ea typeface="+mn-ea"/>
                <a:cs typeface="+mn-cs"/>
              </a:rPr>
              <a:t>anti grise mine, effet </a:t>
            </a:r>
            <a:r>
              <a:rPr lang="fr-FR" sz="1200" b="0" i="0" u="none" kern="1200" baseline="0" dirty="0" err="1">
                <a:solidFill>
                  <a:schemeClr val="tx1"/>
                </a:solidFill>
                <a:effectLst/>
                <a:latin typeface="+mn-lt"/>
                <a:ea typeface="+mn-ea"/>
                <a:cs typeface="+mn-cs"/>
              </a:rPr>
              <a:t>glow</a:t>
            </a:r>
            <a:r>
              <a:rPr lang="fr-FR" sz="1200" b="0" i="0" u="none" kern="1200" baseline="0" dirty="0">
                <a:solidFill>
                  <a:schemeClr val="tx1"/>
                </a:solidFill>
                <a:effectLst/>
                <a:latin typeface="+mn-lt"/>
                <a:ea typeface="+mn-ea"/>
                <a:cs typeface="+mn-cs"/>
              </a:rPr>
              <a:t> assuré pour les peaux ternes, asphyxiées et fatiguées</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Bénéfices</a:t>
            </a:r>
            <a:r>
              <a:rPr lang="fr-FR" sz="1200" i="0" u="sng" kern="1200" baseline="0" dirty="0">
                <a:solidFill>
                  <a:schemeClr val="tx1"/>
                </a:solidFill>
                <a:effectLst/>
                <a:latin typeface="+mn-lt"/>
                <a:ea typeface="+mn-ea"/>
                <a:cs typeface="+mn-cs"/>
              </a:rPr>
              <a:t> : </a:t>
            </a:r>
          </a:p>
          <a:p>
            <a:r>
              <a:rPr lang="fr-FR" sz="1200" i="0" u="none" kern="1200" baseline="0" dirty="0" err="1">
                <a:solidFill>
                  <a:schemeClr val="tx1"/>
                </a:solidFill>
                <a:effectLst/>
                <a:latin typeface="+mn-lt"/>
                <a:ea typeface="+mn-ea"/>
                <a:cs typeface="+mn-cs"/>
              </a:rPr>
              <a:t>Detoxifie</a:t>
            </a:r>
            <a:endParaRPr lang="fr-FR" sz="1200" i="0" u="none" kern="1200" baseline="0" dirty="0">
              <a:solidFill>
                <a:schemeClr val="tx1"/>
              </a:solidFill>
              <a:effectLst/>
              <a:latin typeface="+mn-lt"/>
              <a:ea typeface="+mn-ea"/>
              <a:cs typeface="+mn-cs"/>
            </a:endParaRPr>
          </a:p>
          <a:p>
            <a:r>
              <a:rPr lang="fr-FR" sz="1200" i="0" u="none" kern="1200" baseline="0" dirty="0">
                <a:solidFill>
                  <a:schemeClr val="tx1"/>
                </a:solidFill>
                <a:effectLst/>
                <a:latin typeface="+mn-lt"/>
                <a:ea typeface="+mn-ea"/>
                <a:cs typeface="+mn-cs"/>
              </a:rPr>
              <a:t>Illumine </a:t>
            </a:r>
          </a:p>
          <a:p>
            <a:r>
              <a:rPr lang="fr-FR" sz="1200" i="0" u="none" kern="1200" baseline="0" dirty="0">
                <a:solidFill>
                  <a:schemeClr val="tx1"/>
                </a:solidFill>
                <a:effectLst/>
                <a:latin typeface="+mn-lt"/>
                <a:ea typeface="+mn-ea"/>
                <a:cs typeface="+mn-cs"/>
              </a:rPr>
              <a:t>Resserre les pores dilatés </a:t>
            </a:r>
          </a:p>
          <a:p>
            <a:r>
              <a:rPr lang="fr-FR" sz="1200" i="0" u="none" kern="1200" baseline="0" dirty="0">
                <a:solidFill>
                  <a:schemeClr val="tx1"/>
                </a:solidFill>
                <a:effectLst/>
                <a:latin typeface="+mn-lt"/>
                <a:ea typeface="+mn-ea"/>
                <a:cs typeface="+mn-cs"/>
              </a:rPr>
              <a:t>Gomme les signes de fatigue</a:t>
            </a:r>
          </a:p>
          <a:p>
            <a:endParaRPr lang="fr-FR" sz="1200" i="0" u="sng"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Cible :</a:t>
            </a:r>
          </a:p>
          <a:p>
            <a:r>
              <a:rPr lang="fr-FR" sz="1200" i="0" u="none" kern="1200" dirty="0">
                <a:solidFill>
                  <a:schemeClr val="tx1"/>
                </a:solidFill>
                <a:effectLst/>
                <a:latin typeface="+mn-lt"/>
                <a:ea typeface="+mn-ea"/>
                <a:cs typeface="+mn-cs"/>
              </a:rPr>
              <a:t>Le soin idéal pour</a:t>
            </a:r>
            <a:r>
              <a:rPr lang="fr-FR" sz="1200" i="0" u="none" kern="1200" baseline="0" dirty="0">
                <a:solidFill>
                  <a:schemeClr val="tx1"/>
                </a:solidFill>
                <a:effectLst/>
                <a:latin typeface="+mn-lt"/>
                <a:ea typeface="+mn-ea"/>
                <a:cs typeface="+mn-cs"/>
              </a:rPr>
              <a:t> les personnes qui trouvent leur teint terne,</a:t>
            </a:r>
          </a:p>
          <a:p>
            <a:r>
              <a:rPr lang="fr-FR" sz="1200" i="0" u="none" kern="1200" baseline="0" dirty="0">
                <a:solidFill>
                  <a:schemeClr val="tx1"/>
                </a:solidFill>
                <a:effectLst/>
                <a:latin typeface="+mn-lt"/>
                <a:ea typeface="+mn-ea"/>
                <a:cs typeface="+mn-cs"/>
              </a:rPr>
              <a:t>Les peaux asphyxiées, fatiguées, à tous âges! </a:t>
            </a:r>
          </a:p>
          <a:p>
            <a:endParaRPr lang="fr-FR" sz="1200" i="0" u="none" kern="1200" baseline="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Résultats</a:t>
            </a:r>
            <a:r>
              <a:rPr lang="fr-FR" sz="1200" b="0" i="0" u="sng" kern="1200" baseline="0" dirty="0">
                <a:solidFill>
                  <a:schemeClr val="tx1"/>
                </a:solidFill>
                <a:effectLst/>
                <a:latin typeface="+mn-lt"/>
                <a:ea typeface="+mn-ea"/>
                <a:cs typeface="+mn-cs"/>
              </a:rPr>
              <a:t> : </a:t>
            </a:r>
            <a:endParaRPr lang="fr-FR" sz="1200" b="0" i="0" u="sng" kern="1200" dirty="0">
              <a:solidFill>
                <a:schemeClr val="tx1"/>
              </a:solidFill>
              <a:effectLst/>
              <a:latin typeface="+mn-lt"/>
              <a:ea typeface="+mn-ea"/>
              <a:cs typeface="+mn-cs"/>
            </a:endParaRPr>
          </a:p>
          <a:p>
            <a:r>
              <a:rPr lang="fr-FR" dirty="0">
                <a:latin typeface="Century Gothic" panose="020B0502020202020204" pitchFamily="34" charset="0"/>
              </a:rPr>
              <a:t>La peau est</a:t>
            </a:r>
            <a:r>
              <a:rPr lang="fr-FR" baseline="0" dirty="0">
                <a:latin typeface="Century Gothic" panose="020B0502020202020204" pitchFamily="34" charset="0"/>
              </a:rPr>
              <a:t> dynamisée </a:t>
            </a:r>
            <a:r>
              <a:rPr lang="fr-FR" dirty="0">
                <a:latin typeface="Century Gothic" panose="020B0502020202020204" pitchFamily="34" charset="0"/>
              </a:rPr>
              <a:t>: 94%*</a:t>
            </a:r>
          </a:p>
          <a:p>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lang="fr-FR" sz="1200" dirty="0">
                <a:latin typeface="Gadugi" panose="020B0502040204020203" pitchFamily="34" charset="0"/>
              </a:rPr>
              <a:t>Test d’usage, application sur visage et cou pendant 4 semaines consécutives par 18 femmes âgées de 26 à 32 ans présentant une peau terne, fragilisée et un teint brouillé</a:t>
            </a:r>
            <a:r>
              <a:rPr lang="fr-FR" b="0" baseline="0" dirty="0"/>
              <a:t>)</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endParaRPr lang="fr-FR" sz="1200" i="0" u="none" kern="1200" baseline="0" dirty="0">
              <a:solidFill>
                <a:schemeClr val="tx1"/>
              </a:solidFill>
              <a:effectLst/>
              <a:latin typeface="+mn-lt"/>
              <a:ea typeface="+mn-ea"/>
              <a:cs typeface="+mn-cs"/>
            </a:endParaRPr>
          </a:p>
          <a:p>
            <a:endParaRPr lang="fr-FR" sz="1200" i="0" u="none"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16</a:t>
            </a:fld>
            <a:endParaRPr lang="fr-FR"/>
          </a:p>
        </p:txBody>
      </p:sp>
    </p:spTree>
    <p:extLst>
      <p:ext uri="{BB962C8B-B14F-4D97-AF65-F5344CB8AC3E}">
        <p14:creationId xmlns:p14="http://schemas.microsoft.com/office/powerpoint/2010/main" val="682182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a:solidFill>
                  <a:schemeClr val="tx1"/>
                </a:solidFill>
                <a:effectLst/>
                <a:latin typeface="+mn-lt"/>
                <a:ea typeface="+mn-ea"/>
                <a:cs typeface="+mn-cs"/>
              </a:rPr>
              <a:t>Utilisation à domicile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Le soir, après le nettoyage et la brumisation de Lotion Yon-Ka, appliquez la crème Phyto 58 adapté par effleurages sur le visage et le cou.</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dirty="0">
                <a:solidFill>
                  <a:schemeClr val="tx1"/>
                </a:solidFill>
                <a:effectLst/>
                <a:latin typeface="+mn-lt"/>
                <a:ea typeface="+mn-ea"/>
                <a:cs typeface="+mn-cs"/>
              </a:rPr>
              <a:t>Utilisation en salle de soin</a:t>
            </a:r>
          </a:p>
          <a:p>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fr-FR" sz="1200" dirty="0">
                <a:solidFill>
                  <a:prstClr val="black"/>
                </a:solidFill>
                <a:latin typeface="Century Gothic" panose="020B0502020202020204" pitchFamily="34" charset="0"/>
              </a:rPr>
              <a:t>Massage visage, cou et décolleté</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dirty="0">
              <a:solidFill>
                <a:schemeClr val="tx1"/>
              </a:solidFill>
              <a:effectLst/>
              <a:latin typeface="+mn-lt"/>
              <a:ea typeface="+mn-ea"/>
              <a:cs typeface="+mn-cs"/>
            </a:endParaRPr>
          </a:p>
          <a:p>
            <a:r>
              <a:rPr lang="fr-FR" sz="1200" b="0" i="0" u="sng" strike="noStrike" kern="1200" dirty="0">
                <a:solidFill>
                  <a:schemeClr val="tx1"/>
                </a:solidFill>
                <a:effectLst/>
                <a:latin typeface="+mn-lt"/>
                <a:ea typeface="+mn-ea"/>
                <a:cs typeface="+mn-cs"/>
              </a:rPr>
              <a:t>Tips</a:t>
            </a:r>
            <a:r>
              <a:rPr lang="fr-FR" sz="1200" b="0" i="0" u="none" strike="noStrike"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Selon les besoins de votre peau, associez cette crème à quelques</a:t>
            </a:r>
            <a:r>
              <a:rPr lang="fr-FR" sz="1200" b="0" i="0" u="none" strike="noStrike" kern="1200" baseline="0" dirty="0">
                <a:solidFill>
                  <a:schemeClr val="tx1"/>
                </a:solidFill>
                <a:effectLst/>
                <a:latin typeface="+mn-lt"/>
                <a:ea typeface="+mn-ea"/>
                <a:cs typeface="+mn-cs"/>
              </a:rPr>
              <a:t> gouttes</a:t>
            </a:r>
            <a:r>
              <a:rPr lang="fr-FR" sz="1200" b="0" i="0" u="none" strike="noStrike" kern="1200" dirty="0">
                <a:solidFill>
                  <a:schemeClr val="tx1"/>
                </a:solidFill>
                <a:effectLst/>
                <a:latin typeface="+mn-lt"/>
                <a:ea typeface="+mn-ea"/>
                <a:cs typeface="+mn-cs"/>
              </a:rPr>
              <a:t> de l'un de</a:t>
            </a:r>
            <a:r>
              <a:rPr lang="fr-FR" sz="1200" b="0" i="0" u="none" strike="noStrike" kern="1200" baseline="0" dirty="0">
                <a:solidFill>
                  <a:schemeClr val="tx1"/>
                </a:solidFill>
                <a:effectLst/>
                <a:latin typeface="+mn-lt"/>
                <a:ea typeface="+mn-ea"/>
                <a:cs typeface="+mn-cs"/>
              </a:rPr>
              <a:t> vos boosters préférés ou à un sérum.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Romarin et quintessence = Revitalisant, dynamisant et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détoxifiant</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Vitamine F : anti déshydratante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Vitamine E : Anti oxydante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Vitamine A :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Régénérante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Huile d’amande douce bio = nourrissante adoucissante, réparatrice (formule 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Huile de tournesol, soja et maïs bio = adoucissante et réparatrice (formule PNG)</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u="sng"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Avec la crème visage Phyto 58,</a:t>
            </a:r>
            <a:r>
              <a:rPr lang="fr-FR" sz="1200" i="0" kern="1200" baseline="0" dirty="0">
                <a:solidFill>
                  <a:schemeClr val="tx1"/>
                </a:solidFill>
                <a:effectLst/>
                <a:latin typeface="+mn-lt"/>
                <a:ea typeface="+mn-ea"/>
                <a:cs typeface="+mn-cs"/>
              </a:rPr>
              <a:t> a</a:t>
            </a:r>
            <a:r>
              <a:rPr lang="fr-FR" sz="1200" i="0" kern="1200" dirty="0">
                <a:solidFill>
                  <a:schemeClr val="tx1"/>
                </a:solidFill>
                <a:effectLst/>
                <a:latin typeface="+mn-lt"/>
                <a:ea typeface="+mn-ea"/>
                <a:cs typeface="+mn-cs"/>
              </a:rPr>
              <a:t>dieu grise mise . Un concentré de romarin et de</a:t>
            </a:r>
            <a:r>
              <a:rPr lang="fr-FR" sz="1200" i="0" kern="1200" baseline="0" dirty="0">
                <a:solidFill>
                  <a:schemeClr val="tx1"/>
                </a:solidFill>
                <a:effectLst/>
                <a:latin typeface="+mn-lt"/>
                <a:ea typeface="+mn-ea"/>
                <a:cs typeface="+mn-cs"/>
              </a:rPr>
              <a:t> vitamines</a:t>
            </a:r>
            <a:r>
              <a:rPr lang="fr-FR" sz="1200" i="0" kern="1200" dirty="0">
                <a:solidFill>
                  <a:schemeClr val="tx1"/>
                </a:solidFill>
                <a:effectLst/>
                <a:latin typeface="+mn-lt"/>
                <a:ea typeface="+mn-ea"/>
                <a:cs typeface="+mn-cs"/>
              </a:rPr>
              <a:t> d’une efficacité redoutable ! </a:t>
            </a:r>
          </a:p>
          <a:p>
            <a:r>
              <a:rPr lang="fr-FR" sz="1200" i="0" kern="1200" dirty="0">
                <a:solidFill>
                  <a:schemeClr val="tx1"/>
                </a:solidFill>
                <a:effectLst/>
                <a:latin typeface="+mn-lt"/>
                <a:ea typeface="+mn-ea"/>
                <a:cs typeface="+mn-cs"/>
              </a:rPr>
              <a:t>Ce soin de nuit redonne vitalité aux peaux ternes, asphyxiées et fatiguées. Grâce à ses actifs </a:t>
            </a:r>
            <a:r>
              <a:rPr lang="fr-FR" sz="1200" i="0" kern="1200" dirty="0" err="1">
                <a:solidFill>
                  <a:schemeClr val="tx1"/>
                </a:solidFill>
                <a:effectLst/>
                <a:latin typeface="+mn-lt"/>
                <a:ea typeface="+mn-ea"/>
                <a:cs typeface="+mn-cs"/>
              </a:rPr>
              <a:t>régénérants</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détoxifiants</a:t>
            </a:r>
            <a:r>
              <a:rPr lang="fr-FR" sz="1200" i="0" kern="1200" dirty="0">
                <a:solidFill>
                  <a:schemeClr val="tx1"/>
                </a:solidFill>
                <a:effectLst/>
                <a:latin typeface="+mn-lt"/>
                <a:ea typeface="+mn-ea"/>
                <a:cs typeface="+mn-cs"/>
              </a:rPr>
              <a:t> et revitalisants, il tonifie la peau, resserre les pores, unifie et illumine le teint. Enrichi en huiles nutritives, en vitamines A, E, F, il va vite devenir l'un de vos soins aromatiques préférés ! </a:t>
            </a: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17</a:t>
            </a:fld>
            <a:endParaRPr lang="fr-FR"/>
          </a:p>
        </p:txBody>
      </p:sp>
    </p:spTree>
    <p:extLst>
      <p:ext uri="{BB962C8B-B14F-4D97-AF65-F5344CB8AC3E}">
        <p14:creationId xmlns:p14="http://schemas.microsoft.com/office/powerpoint/2010/main" val="3466961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b="1" i="0" dirty="0">
                <a:solidFill>
                  <a:srgbClr val="3E3E3E"/>
                </a:solidFill>
                <a:effectLst/>
                <a:latin typeface="Sofia Pro" panose="00000500000000000000" pitchFamily="50" charset="0"/>
              </a:rPr>
              <a:t>Dès 5 jours :</a:t>
            </a:r>
            <a:br>
              <a:rPr lang="fr-FR" dirty="0"/>
            </a:br>
            <a:r>
              <a:rPr lang="fr-FR" b="0" i="0" dirty="0">
                <a:solidFill>
                  <a:srgbClr val="3E3E3E"/>
                </a:solidFill>
                <a:effectLst/>
                <a:latin typeface="Sofia Pro" panose="00000500000000000000" pitchFamily="50" charset="0"/>
              </a:rPr>
              <a:t>Une efficacité mesurée* et visible* sur l’éclat et l’homogénéité du teint :</a:t>
            </a:r>
            <a:br>
              <a:rPr lang="fr-FR" dirty="0"/>
            </a:br>
            <a:r>
              <a:rPr lang="fr-FR" b="0" i="0" dirty="0">
                <a:solidFill>
                  <a:srgbClr val="3E3E3E"/>
                </a:solidFill>
                <a:effectLst/>
                <a:latin typeface="Sofia Pro" panose="00000500000000000000" pitchFamily="50" charset="0"/>
              </a:rPr>
              <a:t>Près de 9 femmes sur 10 : convaincues par l’effet coup d’éclat et l’action bonne mine**</a:t>
            </a:r>
            <a:br>
              <a:rPr lang="fr-FR" dirty="0"/>
            </a:br>
            <a:r>
              <a:rPr lang="fr-FR" b="0" i="0" dirty="0">
                <a:solidFill>
                  <a:srgbClr val="3E3E3E"/>
                </a:solidFill>
                <a:effectLst/>
                <a:latin typeface="Sofia Pro" panose="00000500000000000000" pitchFamily="50" charset="0"/>
              </a:rPr>
              <a:t>100% des femmes : ont adopté le produit**' &amp; souhaitent poursuivre son utilisation**</a:t>
            </a:r>
            <a:br>
              <a:rPr lang="fr-FR" dirty="0"/>
            </a:br>
            <a:br>
              <a:rPr lang="fr-FR" dirty="0"/>
            </a:br>
            <a:r>
              <a:rPr lang="fr-FR" b="1" i="0" dirty="0">
                <a:solidFill>
                  <a:srgbClr val="3E3E3E"/>
                </a:solidFill>
                <a:effectLst/>
                <a:latin typeface="Sofia Pro" panose="00000500000000000000" pitchFamily="50" charset="0"/>
              </a:rPr>
              <a:t>Dès 14 jours :</a:t>
            </a:r>
            <a:br>
              <a:rPr lang="fr-FR" dirty="0"/>
            </a:br>
            <a:r>
              <a:rPr lang="fr-FR" b="0" i="0" dirty="0">
                <a:solidFill>
                  <a:srgbClr val="3E3E3E"/>
                </a:solidFill>
                <a:effectLst/>
                <a:latin typeface="Sofia Pro" panose="00000500000000000000" pitchFamily="50" charset="0"/>
              </a:rPr>
              <a:t>Le volume des rides est réduit*** la peau est visiblement plus lisse :</a:t>
            </a:r>
            <a:br>
              <a:rPr lang="fr-FR" dirty="0"/>
            </a:br>
            <a:r>
              <a:rPr lang="fr-FR" b="0" i="0" dirty="0">
                <a:solidFill>
                  <a:srgbClr val="3E3E3E"/>
                </a:solidFill>
                <a:effectLst/>
                <a:latin typeface="Sofia Pro" panose="00000500000000000000" pitchFamily="50" charset="0"/>
              </a:rPr>
              <a:t>Près de 9 femmes sur 10 : la peau est de meilleure qualité, plus belle**</a:t>
            </a:r>
            <a:br>
              <a:rPr lang="fr-FR" dirty="0"/>
            </a:br>
            <a:r>
              <a:rPr lang="fr-FR" b="0" i="0" dirty="0">
                <a:solidFill>
                  <a:srgbClr val="3E3E3E"/>
                </a:solidFill>
                <a:effectLst/>
                <a:latin typeface="Sofia Pro" panose="00000500000000000000" pitchFamily="50" charset="0"/>
              </a:rPr>
              <a:t>100% des femmes : trouvent que la peau est réveillée, plus lumineuse et le teint éclatant**</a:t>
            </a:r>
            <a:br>
              <a:rPr lang="fr-FR" dirty="0"/>
            </a:br>
            <a:br>
              <a:rPr lang="fr-FR" dirty="0"/>
            </a:br>
            <a:r>
              <a:rPr lang="fr-FR" b="1" i="0" dirty="0">
                <a:solidFill>
                  <a:srgbClr val="3E3E3E"/>
                </a:solidFill>
                <a:effectLst/>
                <a:latin typeface="Sofia Pro" panose="00000500000000000000" pitchFamily="50" charset="0"/>
              </a:rPr>
              <a:t>Dès 28 jours :</a:t>
            </a:r>
            <a:br>
              <a:rPr lang="fr-FR" dirty="0"/>
            </a:br>
            <a:r>
              <a:rPr lang="fr-FR" b="0" i="0" dirty="0">
                <a:solidFill>
                  <a:srgbClr val="3E3E3E"/>
                </a:solidFill>
                <a:effectLst/>
                <a:latin typeface="Sofia Pro" panose="00000500000000000000" pitchFamily="50" charset="0"/>
              </a:rPr>
              <a:t>Les traits sont lissés*, la peau est visiblement plus jeune et rebondie, la couleur des taches est moins intense** :</a:t>
            </a:r>
            <a:br>
              <a:rPr lang="fr-FR" dirty="0"/>
            </a:br>
            <a:r>
              <a:rPr lang="fr-FR" b="0" i="0" dirty="0">
                <a:solidFill>
                  <a:srgbClr val="3E3E3E"/>
                </a:solidFill>
                <a:effectLst/>
                <a:latin typeface="Sofia Pro" panose="00000500000000000000" pitchFamily="50" charset="0"/>
              </a:rPr>
              <a:t>+58% d'homogénéité du teint***</a:t>
            </a:r>
            <a:br>
              <a:rPr lang="fr-FR" dirty="0"/>
            </a:br>
            <a:r>
              <a:rPr lang="fr-FR" b="0" i="0" dirty="0">
                <a:solidFill>
                  <a:srgbClr val="3E3E3E"/>
                </a:solidFill>
                <a:effectLst/>
                <a:latin typeface="Sofia Pro" panose="00000500000000000000" pitchFamily="50" charset="0"/>
              </a:rPr>
              <a:t>+18% de tonicité cutanée***</a:t>
            </a:r>
            <a:br>
              <a:rPr lang="fr-FR" dirty="0"/>
            </a:br>
            <a:r>
              <a:rPr lang="fr-FR" b="0" i="0" dirty="0">
                <a:solidFill>
                  <a:srgbClr val="3E3E3E"/>
                </a:solidFill>
                <a:effectLst/>
                <a:latin typeface="Sofia Pro" panose="00000500000000000000" pitchFamily="50" charset="0"/>
              </a:rPr>
              <a:t>-30% de profondeur des rides***</a:t>
            </a:r>
            <a:br>
              <a:rPr lang="fr-FR" dirty="0"/>
            </a:br>
            <a:br>
              <a:rPr lang="fr-FR" dirty="0"/>
            </a:br>
            <a:r>
              <a:rPr lang="fr-FR" b="1" i="0" dirty="0">
                <a:solidFill>
                  <a:srgbClr val="3E3E3E"/>
                </a:solidFill>
                <a:effectLst/>
                <a:latin typeface="Sofia Pro" panose="00000500000000000000" pitchFamily="50" charset="0"/>
              </a:rPr>
              <a:t>Dès 56 jours :</a:t>
            </a:r>
            <a:br>
              <a:rPr lang="fr-FR" dirty="0"/>
            </a:br>
            <a:r>
              <a:rPr lang="fr-FR" b="0" i="0" dirty="0">
                <a:solidFill>
                  <a:srgbClr val="3E3E3E"/>
                </a:solidFill>
                <a:effectLst/>
                <a:latin typeface="Sofia Pro" panose="00000500000000000000" pitchFamily="50" charset="0"/>
              </a:rPr>
              <a:t>L'efficacité </a:t>
            </a:r>
            <a:r>
              <a:rPr lang="fr-FR" b="0" i="0" dirty="0" err="1">
                <a:solidFill>
                  <a:srgbClr val="3E3E3E"/>
                </a:solidFill>
                <a:effectLst/>
                <a:latin typeface="Sofia Pro" panose="00000500000000000000" pitchFamily="50" charset="0"/>
              </a:rPr>
              <a:t>anti-taches</a:t>
            </a:r>
            <a:r>
              <a:rPr lang="fr-FR" b="0" i="0" dirty="0">
                <a:solidFill>
                  <a:srgbClr val="3E3E3E"/>
                </a:solidFill>
                <a:effectLst/>
                <a:latin typeface="Sofia Pro" panose="00000500000000000000" pitchFamily="50" charset="0"/>
              </a:rPr>
              <a:t> s'intensifie :</a:t>
            </a:r>
            <a:br>
              <a:rPr lang="fr-FR" dirty="0"/>
            </a:br>
            <a:r>
              <a:rPr lang="fr-FR" b="0" i="0" dirty="0">
                <a:solidFill>
                  <a:srgbClr val="3E3E3E"/>
                </a:solidFill>
                <a:effectLst/>
                <a:latin typeface="Sofia Pro" panose="00000500000000000000" pitchFamily="50" charset="0"/>
              </a:rPr>
              <a:t>Jusqu'à 44% de réduction du nombre de taches****</a:t>
            </a:r>
            <a:br>
              <a:rPr lang="fr-FR" dirty="0"/>
            </a:br>
            <a:r>
              <a:rPr lang="fr-FR" b="0" i="0" dirty="0">
                <a:solidFill>
                  <a:srgbClr val="3E3E3E"/>
                </a:solidFill>
                <a:effectLst/>
                <a:latin typeface="Sofia Pro" panose="00000500000000000000" pitchFamily="50" charset="0"/>
              </a:rPr>
              <a:t>Jusqu'à 50% de réduction de la coloration des taches*****</a:t>
            </a:r>
            <a:br>
              <a:rPr lang="fr-FR" dirty="0"/>
            </a:br>
            <a:r>
              <a:rPr lang="fr-FR" b="0" i="0" dirty="0">
                <a:solidFill>
                  <a:srgbClr val="3E3E3E"/>
                </a:solidFill>
                <a:effectLst/>
                <a:latin typeface="Sofia Pro" panose="00000500000000000000" pitchFamily="50" charset="0"/>
              </a:rPr>
              <a:t>Pour 80% des femmes, les taches sont moins-intenses**</a:t>
            </a:r>
            <a:br>
              <a:rPr lang="fr-FR" dirty="0"/>
            </a:br>
            <a:endParaRPr lang="fr-FR" sz="1200" i="0" u="non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161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Aft>
                <a:spcPts val="0"/>
              </a:spcAft>
            </a:pPr>
            <a:r>
              <a:rPr lang="fr-FR" dirty="0"/>
              <a:t>Pour résumer la formule :</a:t>
            </a:r>
          </a:p>
          <a:p>
            <a:br>
              <a:rPr lang="fr-FR" sz="1000" dirty="0">
                <a:solidFill>
                  <a:srgbClr val="3E3E3E"/>
                </a:solidFill>
                <a:latin typeface="Roboto Light" panose="02000000000000000000" pitchFamily="2" charset="0"/>
                <a:ea typeface="Roboto Light" panose="02000000000000000000" pitchFamily="2" charset="0"/>
              </a:rPr>
            </a:br>
            <a:r>
              <a:rPr lang="fr-FR" sz="1000" dirty="0">
                <a:solidFill>
                  <a:srgbClr val="3E3E3E"/>
                </a:solidFill>
                <a:latin typeface="Roboto Light" panose="02000000000000000000" pitchFamily="2" charset="0"/>
                <a:ea typeface="Roboto Light" panose="02000000000000000000" pitchFamily="2" charset="0"/>
              </a:rPr>
              <a:t>20% de vitamine C stable :</a:t>
            </a:r>
          </a:p>
          <a:p>
            <a:r>
              <a:rPr lang="fr-FR" sz="1000" dirty="0">
                <a:solidFill>
                  <a:srgbClr val="3E3E3E"/>
                </a:solidFill>
                <a:latin typeface="Roboto Light" panose="02000000000000000000" pitchFamily="2" charset="0"/>
                <a:ea typeface="Roboto Light" panose="02000000000000000000" pitchFamily="2" charset="0"/>
              </a:rPr>
              <a:t>D'origine 100% naturelle, cette forme stable de la vitamine C concentre toute la puissance et l'efficacité de la vitamine C sans ses inconvénients :</a:t>
            </a:r>
          </a:p>
          <a:p>
            <a:pPr marL="171450" indent="-171450">
              <a:buFont typeface="Arial" panose="020B0604020202020204" pitchFamily="34" charset="0"/>
              <a:buChar char="•"/>
            </a:pPr>
            <a:r>
              <a:rPr lang="fr-FR" sz="1000" dirty="0">
                <a:solidFill>
                  <a:srgbClr val="3E3E3E"/>
                </a:solidFill>
                <a:latin typeface="Roboto Light" panose="02000000000000000000" pitchFamily="2" charset="0"/>
                <a:ea typeface="Roboto Light" panose="02000000000000000000" pitchFamily="2" charset="0"/>
              </a:rPr>
              <a:t>Ultra-stable à la lumière, à la chaleur, à l'air (la molécule de vitamine C est stabilisée 4 fois), sa puissance est garantie tout au long de son utilisation.</a:t>
            </a:r>
          </a:p>
          <a:p>
            <a:pPr marL="171450" indent="-171450">
              <a:buFont typeface="Arial" panose="020B0604020202020204" pitchFamily="34" charset="0"/>
              <a:buChar char="•"/>
            </a:pPr>
            <a:r>
              <a:rPr lang="fr-FR" sz="1000" dirty="0">
                <a:solidFill>
                  <a:srgbClr val="3E3E3E"/>
                </a:solidFill>
                <a:latin typeface="Roboto Light" panose="02000000000000000000" pitchFamily="2" charset="0"/>
                <a:ea typeface="Roboto Light" panose="02000000000000000000" pitchFamily="2" charset="0"/>
              </a:rPr>
              <a:t>Non acide et donc mieux tolérée, elle est biocompatible avec tous les types de peau (testée </a:t>
            </a:r>
            <a:r>
              <a:rPr lang="fr-FR" sz="1000" dirty="0" err="1">
                <a:solidFill>
                  <a:srgbClr val="3E3E3E"/>
                </a:solidFill>
                <a:latin typeface="Roboto Light" panose="02000000000000000000" pitchFamily="2" charset="0"/>
                <a:ea typeface="Roboto Light" panose="02000000000000000000" pitchFamily="2" charset="0"/>
              </a:rPr>
              <a:t>dermatologiquement</a:t>
            </a:r>
            <a:r>
              <a:rPr lang="fr-FR" sz="1000" dirty="0">
                <a:solidFill>
                  <a:srgbClr val="3E3E3E"/>
                </a:solidFill>
                <a:latin typeface="Roboto Light" panose="02000000000000000000" pitchFamily="2" charset="0"/>
                <a:ea typeface="Roboto Light" panose="02000000000000000000" pitchFamily="2" charset="0"/>
              </a:rPr>
              <a:t> sur tous les types de peau, même sensibles. Bonne tolérance).</a:t>
            </a:r>
          </a:p>
          <a:p>
            <a:pPr marL="171450" indent="-171450">
              <a:buFont typeface="Arial" panose="020B0604020202020204" pitchFamily="34" charset="0"/>
              <a:buChar char="•"/>
            </a:pPr>
            <a:r>
              <a:rPr lang="fr-FR" sz="1000" dirty="0">
                <a:solidFill>
                  <a:srgbClr val="3E3E3E"/>
                </a:solidFill>
                <a:latin typeface="Roboto Light" panose="02000000000000000000" pitchFamily="2" charset="0"/>
                <a:ea typeface="Roboto Light" panose="02000000000000000000" pitchFamily="2" charset="0"/>
              </a:rPr>
              <a:t>Liposoluble pour une bio-assimilation et une pénétration optimisées. </a:t>
            </a:r>
          </a:p>
          <a:p>
            <a:endParaRPr lang="fr-FR" sz="1000" dirty="0">
              <a:solidFill>
                <a:srgbClr val="3E3E3E"/>
              </a:solidFill>
              <a:latin typeface="Roboto Light" panose="02000000000000000000" pitchFamily="2" charset="0"/>
              <a:ea typeface="Roboto Light" panose="02000000000000000000" pitchFamily="2" charset="0"/>
            </a:endParaRPr>
          </a:p>
          <a:p>
            <a:r>
              <a:rPr lang="fr-FR" sz="1000" dirty="0">
                <a:solidFill>
                  <a:srgbClr val="3E3E3E"/>
                </a:solidFill>
                <a:latin typeface="Roboto Light" panose="02000000000000000000" pitchFamily="2" charset="0"/>
                <a:ea typeface="Roboto Light" panose="02000000000000000000" pitchFamily="2" charset="0"/>
              </a:rPr>
              <a:t>Curcuma ; </a:t>
            </a:r>
          </a:p>
          <a:p>
            <a:r>
              <a:rPr lang="fr-FR" sz="1000" dirty="0">
                <a:solidFill>
                  <a:srgbClr val="3E3E3E"/>
                </a:solidFill>
                <a:latin typeface="Roboto Light" panose="02000000000000000000" pitchFamily="2" charset="0"/>
                <a:ea typeface="Roboto Light" panose="02000000000000000000" pitchFamily="2" charset="0"/>
              </a:rPr>
              <a:t>Action stimulante sur l'épiderme et le derme</a:t>
            </a:r>
          </a:p>
          <a:p>
            <a:r>
              <a:rPr lang="fr-FR" sz="1000" dirty="0">
                <a:solidFill>
                  <a:srgbClr val="3E3E3E"/>
                </a:solidFill>
                <a:latin typeface="Roboto Light" panose="02000000000000000000" pitchFamily="2" charset="0"/>
                <a:ea typeface="Roboto Light" panose="02000000000000000000" pitchFamily="2" charset="0"/>
              </a:rPr>
              <a:t>Aide la peau à être plus ferme et plus élastique. </a:t>
            </a:r>
          </a:p>
          <a:p>
            <a:r>
              <a:rPr lang="fr-FR" sz="1000" dirty="0">
                <a:solidFill>
                  <a:srgbClr val="3E3E3E"/>
                </a:solidFill>
                <a:latin typeface="Roboto Light" panose="02000000000000000000" pitchFamily="2" charset="0"/>
                <a:ea typeface="Roboto Light" panose="02000000000000000000" pitchFamily="2" charset="0"/>
              </a:rPr>
              <a:t>Il complète l'action protectrice et anti-âge de la vitamine C.</a:t>
            </a:r>
          </a:p>
          <a:p>
            <a:endParaRPr lang="fr-FR" sz="1000" dirty="0">
              <a:solidFill>
                <a:srgbClr val="3E3E3E"/>
              </a:solidFill>
              <a:latin typeface="Roboto Light" panose="02000000000000000000" pitchFamily="2" charset="0"/>
              <a:ea typeface="Roboto Light" panose="02000000000000000000" pitchFamily="2" charset="0"/>
            </a:endParaRPr>
          </a:p>
          <a:p>
            <a:r>
              <a:rPr lang="fr-FR" sz="1000" dirty="0">
                <a:solidFill>
                  <a:srgbClr val="3E3E3E"/>
                </a:solidFill>
                <a:latin typeface="Roboto Light" panose="02000000000000000000" pitchFamily="2" charset="0"/>
                <a:ea typeface="Roboto Light" panose="02000000000000000000" pitchFamily="2" charset="0"/>
              </a:rPr>
              <a:t>Grenade : </a:t>
            </a:r>
          </a:p>
          <a:p>
            <a:r>
              <a:rPr lang="fr-FR" sz="1000" dirty="0">
                <a:solidFill>
                  <a:srgbClr val="3E3E3E"/>
                </a:solidFill>
                <a:latin typeface="Roboto Light" panose="02000000000000000000" pitchFamily="2" charset="0"/>
                <a:ea typeface="Roboto Light" panose="02000000000000000000" pitchFamily="2" charset="0"/>
              </a:rPr>
              <a:t>Action sur l'oxygénation cellulaire et la mélanogénèse.</a:t>
            </a:r>
          </a:p>
          <a:p>
            <a:r>
              <a:rPr lang="fr-FR" sz="1000" dirty="0">
                <a:solidFill>
                  <a:srgbClr val="3E3E3E"/>
                </a:solidFill>
                <a:latin typeface="Roboto Light" panose="02000000000000000000" pitchFamily="2" charset="0"/>
                <a:ea typeface="Roboto Light" panose="02000000000000000000" pitchFamily="2" charset="0"/>
              </a:rPr>
              <a:t>Aide la peau à être plus lumineuse et plus uniforme. </a:t>
            </a:r>
          </a:p>
          <a:p>
            <a:r>
              <a:rPr lang="fr-FR" sz="1000" dirty="0">
                <a:solidFill>
                  <a:srgbClr val="3E3E3E"/>
                </a:solidFill>
                <a:latin typeface="Roboto Light" panose="02000000000000000000" pitchFamily="2" charset="0"/>
                <a:ea typeface="Roboto Light" panose="02000000000000000000" pitchFamily="2" charset="0"/>
              </a:rPr>
              <a:t>Elle renforce l'éclat et l'action </a:t>
            </a:r>
            <a:r>
              <a:rPr lang="fr-FR" sz="1000" dirty="0" err="1">
                <a:solidFill>
                  <a:srgbClr val="3E3E3E"/>
                </a:solidFill>
                <a:latin typeface="Roboto Light" panose="02000000000000000000" pitchFamily="2" charset="0"/>
                <a:ea typeface="Roboto Light" panose="02000000000000000000" pitchFamily="2" charset="0"/>
              </a:rPr>
              <a:t>anti-taches</a:t>
            </a:r>
            <a:r>
              <a:rPr lang="fr-FR" sz="1000" dirty="0">
                <a:solidFill>
                  <a:srgbClr val="3E3E3E"/>
                </a:solidFill>
                <a:latin typeface="Roboto Light" panose="02000000000000000000" pitchFamily="2" charset="0"/>
                <a:ea typeface="Roboto Light" panose="02000000000000000000" pitchFamily="2" charset="0"/>
              </a:rPr>
              <a:t> de la vitamine C</a:t>
            </a:r>
          </a:p>
          <a:p>
            <a:endParaRPr lang="fr-FR" sz="1000" dirty="0">
              <a:solidFill>
                <a:srgbClr val="3E3E3E"/>
              </a:solidFill>
              <a:latin typeface="Roboto Light" panose="02000000000000000000" pitchFamily="2" charset="0"/>
              <a:ea typeface="Roboto Light" panose="02000000000000000000" pitchFamily="2" charset="0"/>
            </a:endParaRPr>
          </a:p>
          <a:p>
            <a:r>
              <a:rPr lang="fr-FR" sz="1000" dirty="0">
                <a:solidFill>
                  <a:srgbClr val="3E3E3E"/>
                </a:solidFill>
                <a:latin typeface="Roboto Light" panose="02000000000000000000" pitchFamily="2" charset="0"/>
                <a:ea typeface="Roboto Light" panose="02000000000000000000" pitchFamily="2" charset="0"/>
              </a:rPr>
              <a:t>Huile d'abricot biologique :</a:t>
            </a:r>
          </a:p>
          <a:p>
            <a:r>
              <a:rPr lang="fr-FR" sz="1000" dirty="0">
                <a:solidFill>
                  <a:srgbClr val="3E3E3E"/>
                </a:solidFill>
                <a:latin typeface="Roboto Light" panose="02000000000000000000" pitchFamily="2" charset="0"/>
                <a:ea typeface="Roboto Light" panose="02000000000000000000" pitchFamily="2" charset="0"/>
              </a:rPr>
              <a:t>extraite du noyau est composée principalement d'oméga 9 et d'oméga 6, connus pour leurs propriétés nourrissantes, adoucissantes et lissantes.</a:t>
            </a:r>
          </a:p>
          <a:p>
            <a:r>
              <a:rPr lang="fr-FR" sz="1000" dirty="0">
                <a:solidFill>
                  <a:srgbClr val="3E3E3E"/>
                </a:solidFill>
                <a:latin typeface="Roboto Light" panose="02000000000000000000" pitchFamily="2" charset="0"/>
                <a:ea typeface="Roboto Light" panose="02000000000000000000" pitchFamily="2" charset="0"/>
              </a:rPr>
              <a:t>Cette huile d'abricot bio est également riche en vitamines A et E (photo-protectrices, </a:t>
            </a:r>
            <a:r>
              <a:rPr lang="fr-FR" sz="1000" dirty="0" err="1">
                <a:solidFill>
                  <a:srgbClr val="3E3E3E"/>
                </a:solidFill>
                <a:latin typeface="Roboto Light" panose="02000000000000000000" pitchFamily="2" charset="0"/>
                <a:ea typeface="Roboto Light" panose="02000000000000000000" pitchFamily="2" charset="0"/>
              </a:rPr>
              <a:t>anti-oxydantes</a:t>
            </a:r>
            <a:r>
              <a:rPr lang="fr-FR" sz="1000" dirty="0">
                <a:solidFill>
                  <a:srgbClr val="3E3E3E"/>
                </a:solidFill>
                <a:latin typeface="Roboto Light" panose="02000000000000000000" pitchFamily="2" charset="0"/>
                <a:ea typeface="Roboto Light" panose="02000000000000000000" pitchFamily="2" charset="0"/>
              </a:rPr>
              <a:t>), en phytostérols (restauration de la fonction barrière, protection UV, anti-âge de la peau). Dotée d'un pouvoir "illuminateur de teint" (effet bonne mine), elle est donc particulièrement recommandée dans les formules de soin toniques destinées aux peaux ternes, dévitalisées et déshydratées. Sa pénétration rapide, sans laisser de sensation grasse, convient à tous les types de peaux, même grasses et mixtes.</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D63E3-0550-4826-886B-56ADBA66688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336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soin cabine au nom évocateur : Vitamine C25</a:t>
            </a:r>
          </a:p>
          <a:p>
            <a:r>
              <a:rPr lang="fr-FR" dirty="0"/>
              <a:t>Un soin anti </a:t>
            </a:r>
            <a:r>
              <a:rPr lang="fr-FR" dirty="0" err="1"/>
              <a:t>age</a:t>
            </a:r>
            <a:r>
              <a:rPr lang="fr-FR" dirty="0"/>
              <a:t>, éclat et unifiant pour une peau sublimée</a:t>
            </a:r>
          </a:p>
          <a:p>
            <a:endParaRPr lang="en-US" dirty="0"/>
          </a:p>
          <a:p>
            <a:endParaRPr lang="en-US" dirty="0"/>
          </a:p>
          <a:p>
            <a:endParaRPr lang="en-US" dirty="0"/>
          </a:p>
          <a:p>
            <a:endParaRPr lang="fr-FR" dirty="0"/>
          </a:p>
        </p:txBody>
      </p:sp>
      <p:sp>
        <p:nvSpPr>
          <p:cNvPr id="4" name="Espace réservé du numéro de diapositive 3"/>
          <p:cNvSpPr>
            <a:spLocks noGrp="1"/>
          </p:cNvSpPr>
          <p:nvPr>
            <p:ph type="sldNum" sz="quarter" idx="5"/>
          </p:nvPr>
        </p:nvSpPr>
        <p:spPr/>
        <p:txBody>
          <a:bodyPr/>
          <a:lstStyle/>
          <a:p>
            <a:fld id="{1E75D512-6B45-4599-B546-A08B6EF7031D}" type="slidenum">
              <a:rPr lang="fr-FR" smtClean="0"/>
              <a:t>20</a:t>
            </a:fld>
            <a:endParaRPr lang="fr-FR"/>
          </a:p>
        </p:txBody>
      </p:sp>
    </p:spTree>
    <p:extLst>
      <p:ext uri="{BB962C8B-B14F-4D97-AF65-F5344CB8AC3E}">
        <p14:creationId xmlns:p14="http://schemas.microsoft.com/office/powerpoint/2010/main" val="3180393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This treatment is intended for women and men of all ages, for dull, tired skin showing signs of photoaging and/or pigmentation spots.</a:t>
            </a:r>
          </a:p>
          <a:p>
            <a:r>
              <a:rPr lang="en-US" dirty="0"/>
              <a:t>It is recommended as a 1-month treatment, once a week for 4 weeks, for enhanced anti-aging benefits. </a:t>
            </a:r>
          </a:p>
          <a:p>
            <a:r>
              <a:rPr lang="en-US" dirty="0"/>
              <a:t>And to maintain the benefits once a month.</a:t>
            </a:r>
          </a:p>
          <a:p>
            <a:endParaRPr lang="en-US" dirty="0"/>
          </a:p>
          <a:p>
            <a:r>
              <a:rPr lang="en-US" dirty="0"/>
              <a:t>Recommended prices:</a:t>
            </a:r>
          </a:p>
          <a:p>
            <a:r>
              <a:rPr lang="en-US" dirty="0"/>
              <a:t>EURO ZONE: 120€ to 150€.</a:t>
            </a:r>
          </a:p>
          <a:p>
            <a:r>
              <a:rPr lang="en-US" dirty="0"/>
              <a:t>US ZONE : $225 to $275</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403F1F5A-3C0B-489C-931A-7874617FC0CA}" type="slidenum">
              <a:rPr lang="fr-FR" smtClean="0"/>
              <a:pPr/>
              <a:t>21</a:t>
            </a:fld>
            <a:endParaRPr lang="fr-FR"/>
          </a:p>
        </p:txBody>
      </p:sp>
    </p:spTree>
    <p:extLst>
      <p:ext uri="{BB962C8B-B14F-4D97-AF65-F5344CB8AC3E}">
        <p14:creationId xmlns:p14="http://schemas.microsoft.com/office/powerpoint/2010/main" val="368827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FORMATION</a:t>
            </a:r>
          </a:p>
          <a:p>
            <a:endParaRPr lang="fr-FR" dirty="0"/>
          </a:p>
          <a:p>
            <a:r>
              <a:rPr lang="fr-FR" dirty="0"/>
              <a:t>Pour accompagner le Sérum C20, nous retrouvons un produits professionnel dédié sous forme d’ampoule, le Sérum C25 avec 25% de vitamine C stabilisée.</a:t>
            </a:r>
          </a:p>
          <a:p>
            <a:r>
              <a:rPr lang="fr-FR" dirty="0"/>
              <a:t>Cette ampoule s’intègre dans notre nouveau soin Vitamine C25, aux résultats visible dès le 1</a:t>
            </a:r>
            <a:r>
              <a:rPr lang="fr-FR" baseline="30000" dirty="0"/>
              <a:t>er</a:t>
            </a:r>
            <a:r>
              <a:rPr lang="fr-FR" dirty="0"/>
              <a:t> soin grâce à l’efficacité de notre vitamine C stable et l’utilisation du Peeling lumière avec 30% d’acide glycolique.</a:t>
            </a:r>
          </a:p>
          <a:p>
            <a:endParaRPr lang="fr-FR" dirty="0"/>
          </a:p>
          <a:p>
            <a:r>
              <a:rPr lang="fr-FR" dirty="0"/>
              <a:t>L’ampoule de Sérum C25 peu très facilement être intégrée à l’ensemble de nos soins visage lors du massage </a:t>
            </a:r>
            <a:r>
              <a:rPr lang="fr-FR" dirty="0" err="1"/>
              <a:t>Yon</a:t>
            </a:r>
            <a:r>
              <a:rPr lang="fr-FR" dirty="0"/>
              <a:t>-Ka, toujours dans notre objectif de personnalisation.</a:t>
            </a:r>
          </a:p>
        </p:txBody>
      </p:sp>
      <p:sp>
        <p:nvSpPr>
          <p:cNvPr id="4" name="Espace réservé du numéro de diapositive 3"/>
          <p:cNvSpPr>
            <a:spLocks noGrp="1"/>
          </p:cNvSpPr>
          <p:nvPr>
            <p:ph type="sldNum" sz="quarter" idx="5"/>
          </p:nvPr>
        </p:nvSpPr>
        <p:spPr/>
        <p:txBody>
          <a:bodyPr/>
          <a:lstStyle/>
          <a:p>
            <a:fld id="{1E75D512-6B45-4599-B546-A08B6EF7031D}" type="slidenum">
              <a:rPr lang="fr-FR" smtClean="0"/>
              <a:t>22</a:t>
            </a:fld>
            <a:endParaRPr lang="fr-FR"/>
          </a:p>
        </p:txBody>
      </p:sp>
    </p:spTree>
    <p:extLst>
      <p:ext uri="{BB962C8B-B14F-4D97-AF65-F5344CB8AC3E}">
        <p14:creationId xmlns:p14="http://schemas.microsoft.com/office/powerpoint/2010/main" val="2883781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dirty="0">
                <a:solidFill>
                  <a:schemeClr val="tx1"/>
                </a:solidFill>
                <a:effectLst/>
                <a:latin typeface="+mn-lt"/>
                <a:ea typeface="+mn-ea"/>
                <a:cs typeface="+mn-cs"/>
              </a:rPr>
              <a:t>CREME MAINS</a:t>
            </a:r>
            <a:endParaRPr lang="fr-FR" sz="1200" b="1" i="0" kern="1200" baseline="0" dirty="0">
              <a:solidFill>
                <a:schemeClr val="tx1"/>
              </a:solidFill>
              <a:effectLst/>
              <a:latin typeface="+mn-lt"/>
              <a:ea typeface="+mn-ea"/>
              <a:cs typeface="+mn-cs"/>
            </a:endParaRPr>
          </a:p>
          <a:p>
            <a:endParaRPr lang="fr-FR" sz="1200" b="0" i="0" kern="1200" baseline="0" dirty="0">
              <a:solidFill>
                <a:schemeClr val="tx1"/>
              </a:solidFill>
              <a:effectLst/>
              <a:latin typeface="+mn-lt"/>
              <a:ea typeface="+mn-ea"/>
              <a:cs typeface="+mn-cs"/>
            </a:endParaRPr>
          </a:p>
          <a:p>
            <a:r>
              <a:rPr lang="fr-FR" b="0" dirty="0"/>
              <a:t>DESCRIPTIF </a:t>
            </a:r>
          </a:p>
          <a:p>
            <a:r>
              <a:rPr lang="fr-FR" sz="1200" i="0" kern="1200" dirty="0">
                <a:solidFill>
                  <a:schemeClr val="tx1"/>
                </a:solidFill>
                <a:effectLst/>
                <a:latin typeface="+mn-lt"/>
                <a:ea typeface="+mn-ea"/>
                <a:cs typeface="+mn-cs"/>
              </a:rPr>
              <a:t>Cette Crème Mains 3 en 1, aux essences de mandarine et d'orange douce, nourrit, hydrate et répare intensément les mains très sèches et agressées. </a:t>
            </a: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Multivitaminée, riche en beurre de karité et en glycérine végétale, elle préserve le capital jeunesse des mains et des ongles et les enveloppe d'une agréable senteur d'agrumes 100% naturelle aux notes tonifiantes et revitalisantes. </a:t>
            </a:r>
            <a:br>
              <a:rPr lang="fr-FR" sz="1200" i="0" kern="1200" dirty="0">
                <a:solidFill>
                  <a:schemeClr val="tx1"/>
                </a:solidFill>
                <a:effectLst/>
                <a:latin typeface="+mn-lt"/>
                <a:ea typeface="+mn-ea"/>
                <a:cs typeface="+mn-cs"/>
              </a:rPr>
            </a:br>
            <a:br>
              <a:rPr lang="fr-FR" sz="1200" i="0" kern="1200" dirty="0">
                <a:solidFill>
                  <a:schemeClr val="tx1"/>
                </a:solidFill>
                <a:effectLst/>
                <a:latin typeface="+mn-lt"/>
                <a:ea typeface="+mn-ea"/>
                <a:cs typeface="+mn-cs"/>
              </a:rPr>
            </a:br>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PROMESSE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Crème mains réparatrice et ultra-réconfortante</a:t>
            </a:r>
          </a:p>
          <a:p>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POUR</a:t>
            </a:r>
            <a:r>
              <a:rPr lang="fr-FR" sz="1200" i="0" kern="1200" baseline="0" dirty="0">
                <a:solidFill>
                  <a:schemeClr val="tx1"/>
                </a:solidFill>
                <a:effectLst/>
                <a:latin typeface="+mn-lt"/>
                <a:ea typeface="+mn-ea"/>
                <a:cs typeface="+mn-cs"/>
              </a:rPr>
              <a:t> QUI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Tous types de peaux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J’aime les senteurs citronnées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Je me lave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très</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souvent</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les mains et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elles</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sont</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complètement</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dénutries</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INGREDIENTS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Beurre de karité = réparateur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Huile de pépins de raisins = nourrissant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Bisabolol</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réconfortant, apaisant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Vitamine A, C, E =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Anti-oxydante</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EFFICACITE (</a:t>
            </a:r>
            <a:r>
              <a:rPr lang="fr-FR" b="0" dirty="0"/>
              <a:t>test</a:t>
            </a:r>
            <a:r>
              <a:rPr lang="fr-FR" b="0" baseline="0" dirty="0"/>
              <a:t> d’usage sous contrôle dermato - </a:t>
            </a:r>
            <a:r>
              <a:rPr lang="fr-FR" b="0" dirty="0"/>
              <a:t>auto-évaluation sur 19 femmes âgées de 18 à</a:t>
            </a:r>
            <a:r>
              <a:rPr lang="fr-FR" b="0" baseline="0" dirty="0"/>
              <a:t> 42 ans – 1 application pendant 28 jours)</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i="0" kern="1200" dirty="0">
                <a:solidFill>
                  <a:schemeClr val="tx1"/>
                </a:solidFill>
                <a:effectLst/>
                <a:latin typeface="+mn-lt"/>
                <a:ea typeface="+mn-ea"/>
                <a:cs typeface="+mn-cs"/>
              </a:rPr>
              <a:t>Peau réparée </a:t>
            </a:r>
            <a:r>
              <a:rPr lang="fr-FR" sz="1200" i="0" kern="1200" baseline="0" dirty="0">
                <a:solidFill>
                  <a:schemeClr val="tx1"/>
                </a:solidFill>
                <a:effectLst/>
                <a:latin typeface="+mn-lt"/>
                <a:ea typeface="+mn-ea"/>
                <a:cs typeface="+mn-cs"/>
              </a:rPr>
              <a:t>: 79%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i="0" kern="1200" baseline="0" dirty="0">
                <a:solidFill>
                  <a:schemeClr val="tx1"/>
                </a:solidFill>
                <a:effectLst/>
                <a:latin typeface="+mn-lt"/>
                <a:ea typeface="+mn-ea"/>
                <a:cs typeface="+mn-cs"/>
              </a:rPr>
              <a:t>Peau nourrie : 89%</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UTILISATION A</a:t>
            </a:r>
            <a:r>
              <a:rPr lang="fr-FR" sz="1200" i="0" kern="1200" baseline="0" dirty="0">
                <a:solidFill>
                  <a:schemeClr val="tx1"/>
                </a:solidFill>
                <a:effectLst/>
                <a:latin typeface="+mn-lt"/>
                <a:ea typeface="+mn-ea"/>
                <a:cs typeface="+mn-cs"/>
              </a:rPr>
              <a:t> DOMICILE</a:t>
            </a:r>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A tout moment de la journée, appliquer la crème sur des mains propres et sèches.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effectLst/>
                <a:latin typeface="+mn-lt"/>
                <a:ea typeface="+mn-ea"/>
                <a:cs typeface="+mn-cs"/>
              </a:rPr>
              <a:t>UTILISATION EN SALLE DE SOIN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*Massage des mains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*Masque pour les mains et les pieds dans le cas de manucure ou pédicure</a:t>
            </a: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LES + PRODUIT</a:t>
            </a:r>
            <a:r>
              <a:rPr lang="fr-FR" sz="1200" b="0" i="0" kern="1200" baseline="0" dirty="0">
                <a:solidFill>
                  <a:schemeClr val="tx1"/>
                </a:solidFill>
                <a:effectLst/>
                <a:latin typeface="+mn-lt"/>
                <a:ea typeface="+mn-ea"/>
                <a:cs typeface="+mn-cs"/>
              </a:rPr>
              <a:t> </a:t>
            </a:r>
          </a:p>
          <a:p>
            <a:pPr marL="0" indent="0">
              <a:buFontTx/>
              <a:buNone/>
            </a:pPr>
            <a:r>
              <a:rPr lang="fr-FR" sz="1200" i="0" kern="1200" dirty="0">
                <a:solidFill>
                  <a:schemeClr val="tx1"/>
                </a:solidFill>
                <a:effectLst/>
                <a:latin typeface="+mn-lt"/>
                <a:ea typeface="+mn-ea"/>
                <a:cs typeface="+mn-cs"/>
              </a:rPr>
              <a:t>- Contient 97% d'ingrédients d'origine naturelle </a:t>
            </a: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 Nourrit et répare grâce au beurre de karité et à l’huile de pépins de raisin</a:t>
            </a: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 Laisse la peau hydratée, douce et satinée</a:t>
            </a: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 Préserve la jeunesse des mains </a:t>
            </a:r>
            <a:br>
              <a:rPr lang="fr-FR" sz="1200" i="0" kern="1200" dirty="0">
                <a:solidFill>
                  <a:schemeClr val="tx1"/>
                </a:solidFill>
                <a:effectLst/>
                <a:latin typeface="+mn-lt"/>
                <a:ea typeface="+mn-ea"/>
                <a:cs typeface="+mn-cs"/>
              </a:rPr>
            </a:br>
            <a:endParaRPr lang="fr-FR" sz="1200" i="0" kern="1200" dirty="0">
              <a:solidFill>
                <a:schemeClr val="tx1"/>
              </a:solidFill>
              <a:effectLst/>
              <a:latin typeface="+mn-lt"/>
              <a:ea typeface="+mn-ea"/>
              <a:cs typeface="+mn-cs"/>
            </a:endParaRPr>
          </a:p>
          <a:p>
            <a:pPr marL="0" indent="0">
              <a:buFontTx/>
              <a:buNone/>
            </a:pPr>
            <a:r>
              <a:rPr lang="fr-FR" b="0" dirty="0"/>
              <a:t>TIPS </a:t>
            </a:r>
          </a:p>
          <a:p>
            <a:r>
              <a:rPr lang="fr-FR" sz="1200" i="0" kern="1200" dirty="0">
                <a:solidFill>
                  <a:schemeClr val="tx1"/>
                </a:solidFill>
                <a:effectLst/>
                <a:latin typeface="+mn-lt"/>
                <a:ea typeface="+mn-ea"/>
                <a:cs typeface="+mn-cs"/>
              </a:rPr>
              <a:t>- Pour des mains très abîmées, renouveler l'application, le soir, en couche épaisse. Porter des gants en coton toute la nuit pour favoriser la réparation de l'épiderme et retrouver des mains toutes douces, le matin, au réveil.</a:t>
            </a: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 Peut aussi s'appliquer sur les pieds, pour assouplir et adoucir les zones sèches et rugueuses et nourrir la peau.</a:t>
            </a:r>
            <a:br>
              <a:rPr lang="fr-FR" sz="1200" i="0" kern="1200" dirty="0">
                <a:solidFill>
                  <a:schemeClr val="tx1"/>
                </a:solidFill>
                <a:effectLst/>
                <a:latin typeface="+mn-lt"/>
                <a:ea typeface="+mn-ea"/>
                <a:cs typeface="+mn-cs"/>
              </a:rPr>
            </a:br>
            <a:endParaRPr lang="fr-FR" sz="1200" b="0" i="0" kern="1200" baseline="0" dirty="0">
              <a:solidFill>
                <a:schemeClr val="tx1"/>
              </a:solidFill>
              <a:effectLst/>
              <a:latin typeface="+mn-lt"/>
              <a:ea typeface="+mn-ea"/>
              <a:cs typeface="+mn-cs"/>
            </a:endParaRPr>
          </a:p>
          <a:p>
            <a:br>
              <a:rPr lang="fr-FR" sz="1200" i="0" kern="1200" dirty="0">
                <a:solidFill>
                  <a:schemeClr val="tx1"/>
                </a:solidFill>
                <a:effectLst/>
                <a:latin typeface="+mn-lt"/>
                <a:ea typeface="+mn-ea"/>
                <a:cs typeface="+mn-cs"/>
              </a:rPr>
            </a:br>
            <a:endParaRPr lang="fr-FR" b="0" i="1" u="none" dirty="0">
              <a:solidFill>
                <a:srgbClr val="FF0000"/>
              </a:solidFill>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41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4</a:t>
            </a:fld>
            <a:endParaRPr lang="fr-FR"/>
          </a:p>
        </p:txBody>
      </p:sp>
    </p:spTree>
    <p:extLst>
      <p:ext uri="{BB962C8B-B14F-4D97-AF65-F5344CB8AC3E}">
        <p14:creationId xmlns:p14="http://schemas.microsoft.com/office/powerpoint/2010/main" val="3367018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dirty="0">
                <a:solidFill>
                  <a:schemeClr val="tx1"/>
                </a:solidFill>
                <a:effectLst/>
                <a:latin typeface="+mn-lt"/>
                <a:ea typeface="+mn-ea"/>
                <a:cs typeface="+mn-cs"/>
              </a:rPr>
              <a:t>LAIT HYDRATANT</a:t>
            </a:r>
            <a:endParaRPr lang="fr-FR" sz="1200" b="1" i="0" kern="1200" baseline="0" dirty="0">
              <a:solidFill>
                <a:schemeClr val="tx1"/>
              </a:solidFill>
              <a:effectLst/>
              <a:latin typeface="+mn-lt"/>
              <a:ea typeface="+mn-ea"/>
              <a:cs typeface="+mn-cs"/>
            </a:endParaRPr>
          </a:p>
          <a:p>
            <a:endParaRPr lang="fr-FR" sz="1200" b="0" i="0" kern="1200" baseline="0" dirty="0">
              <a:solidFill>
                <a:schemeClr val="tx1"/>
              </a:solidFill>
              <a:effectLst/>
              <a:latin typeface="+mn-lt"/>
              <a:ea typeface="+mn-ea"/>
              <a:cs typeface="+mn-cs"/>
            </a:endParaRPr>
          </a:p>
          <a:p>
            <a:r>
              <a:rPr lang="fr-FR" b="0" dirty="0"/>
              <a:t>DESCRIPTIF </a:t>
            </a:r>
          </a:p>
          <a:p>
            <a:r>
              <a:rPr lang="fr-FR" sz="1200" i="0" kern="1200" dirty="0">
                <a:solidFill>
                  <a:schemeClr val="tx1"/>
                </a:solidFill>
                <a:effectLst/>
                <a:latin typeface="+mn-lt"/>
                <a:ea typeface="+mn-ea"/>
                <a:cs typeface="+mn-cs"/>
              </a:rPr>
              <a:t>Ce lait corps triple action, aux essences de mandarine, d'orange douce et à l'huile d'amande douce, hydrate, adoucit et revitalise la peau. </a:t>
            </a: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Sa texture fraîche et légère apporte un confort immédiat. Le Lait hydratant Vitalité, pénètre rapidement sans effet gras et permet de s'habiller immédiatement après l'application.</a:t>
            </a: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Sa douce senteur d'agrumes 100% naturelle, laisse la peau délicatement parfumée.</a:t>
            </a:r>
          </a:p>
          <a:p>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PROMESSE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Lait hydratant et revitalisant</a:t>
            </a:r>
          </a:p>
          <a:p>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POUR</a:t>
            </a:r>
            <a:r>
              <a:rPr lang="fr-FR" sz="1200" i="0" kern="1200" baseline="0" dirty="0">
                <a:solidFill>
                  <a:schemeClr val="tx1"/>
                </a:solidFill>
                <a:effectLst/>
                <a:latin typeface="+mn-lt"/>
                <a:ea typeface="+mn-ea"/>
                <a:cs typeface="+mn-cs"/>
              </a:rPr>
              <a:t> QUI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Idéal peaux déshydratées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J’aime les senteurs fruitées et acidulées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Ma peau est déshydratée et je n’aime que les textures fluides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INGREDIENTS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Glycérine végétale = hydratant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Huile d’amande douce bio = réparateur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Ginseng bio = énergisant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EFFICACITE (</a:t>
            </a:r>
            <a:r>
              <a:rPr lang="fr-FR" b="0" dirty="0"/>
              <a:t>test</a:t>
            </a:r>
            <a:r>
              <a:rPr lang="fr-FR" b="0" baseline="0" dirty="0"/>
              <a:t> d’usage sous contrôle dermato - </a:t>
            </a:r>
            <a:r>
              <a:rPr lang="fr-FR" b="0" dirty="0"/>
              <a:t>auto-évaluation sur 20 femmes</a:t>
            </a:r>
            <a:r>
              <a:rPr lang="fr-FR" b="0" baseline="0" dirty="0"/>
              <a:t> – 1 à 2 applications/jour pendant 28 jours)</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i="0" kern="1200" dirty="0">
                <a:solidFill>
                  <a:schemeClr val="tx1"/>
                </a:solidFill>
                <a:effectLst/>
                <a:latin typeface="+mn-lt"/>
                <a:ea typeface="+mn-ea"/>
                <a:cs typeface="+mn-cs"/>
              </a:rPr>
              <a:t>Peau hydratée </a:t>
            </a:r>
            <a:r>
              <a:rPr lang="fr-FR" sz="1200" i="0" kern="1200" baseline="0" dirty="0">
                <a:solidFill>
                  <a:schemeClr val="tx1"/>
                </a:solidFill>
                <a:effectLst/>
                <a:latin typeface="+mn-lt"/>
                <a:ea typeface="+mn-ea"/>
                <a:cs typeface="+mn-cs"/>
              </a:rPr>
              <a:t>: 100%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i="0" kern="1200" baseline="0" dirty="0">
                <a:solidFill>
                  <a:schemeClr val="tx1"/>
                </a:solidFill>
                <a:effectLst/>
                <a:latin typeface="+mn-lt"/>
                <a:ea typeface="+mn-ea"/>
                <a:cs typeface="+mn-cs"/>
              </a:rPr>
              <a:t>Peau revitalisée : 100%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UTILISATION A</a:t>
            </a:r>
            <a:r>
              <a:rPr lang="fr-FR" sz="1200" i="0" kern="1200" baseline="0" dirty="0">
                <a:solidFill>
                  <a:schemeClr val="tx1"/>
                </a:solidFill>
                <a:effectLst/>
                <a:latin typeface="+mn-lt"/>
                <a:ea typeface="+mn-ea"/>
                <a:cs typeface="+mn-cs"/>
              </a:rPr>
              <a:t> DOMICILE</a:t>
            </a:r>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Matin et/ou soir, après la douche ou le bain et s’être bien essuyée, appliquer le lait en couche fine sur l'ensemble du </a:t>
            </a:r>
            <a:r>
              <a:rPr lang="fr-FR" sz="1200" b="0" i="0" kern="1200" dirty="0">
                <a:solidFill>
                  <a:schemeClr val="tx1"/>
                </a:solidFill>
                <a:effectLst/>
                <a:latin typeface="+mn-lt"/>
                <a:ea typeface="+mn-ea"/>
                <a:cs typeface="+mn-cs"/>
              </a:rPr>
              <a:t>corps. </a:t>
            </a:r>
          </a:p>
          <a:p>
            <a:endParaRPr lang="fr-FR" sz="120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LES + PRODUIT</a:t>
            </a:r>
            <a:r>
              <a:rPr lang="fr-FR" sz="1200" b="0" i="0" kern="1200" baseline="0" dirty="0">
                <a:solidFill>
                  <a:schemeClr val="tx1"/>
                </a:solidFill>
                <a:effectLst/>
                <a:latin typeface="+mn-lt"/>
                <a:ea typeface="+mn-ea"/>
                <a:cs typeface="+mn-cs"/>
              </a:rPr>
              <a:t> </a:t>
            </a:r>
          </a:p>
          <a:p>
            <a:pPr marL="0" indent="0">
              <a:buFontTx/>
              <a:buNone/>
            </a:pPr>
            <a:r>
              <a:rPr lang="fr-FR" sz="1200" i="0" kern="1200" dirty="0">
                <a:solidFill>
                  <a:schemeClr val="tx1"/>
                </a:solidFill>
                <a:effectLst/>
                <a:latin typeface="+mn-lt"/>
                <a:ea typeface="+mn-ea"/>
                <a:cs typeface="+mn-cs"/>
              </a:rPr>
              <a:t>- Contient 96 % d’ingrédients d’origine naturelle </a:t>
            </a: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 Hydrate et adoucit </a:t>
            </a: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 La peau est immédiatement réconfortée</a:t>
            </a: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 Pénètre rapidement sans laisser de film gras (idéal pour les</a:t>
            </a:r>
            <a:r>
              <a:rPr lang="fr-FR" sz="1200" i="0" kern="1200" baseline="0" dirty="0">
                <a:solidFill>
                  <a:schemeClr val="tx1"/>
                </a:solidFill>
                <a:effectLst/>
                <a:latin typeface="+mn-lt"/>
                <a:ea typeface="+mn-ea"/>
                <a:cs typeface="+mn-cs"/>
              </a:rPr>
              <a:t> personnes pressées ou qui ne mettent pas de produit corps car elles trouvent que c’est gras)</a:t>
            </a:r>
            <a:br>
              <a:rPr lang="fr-FR" sz="1200" i="0" kern="1200" dirty="0">
                <a:solidFill>
                  <a:schemeClr val="tx1"/>
                </a:solidFill>
                <a:effectLst/>
                <a:latin typeface="+mn-lt"/>
                <a:ea typeface="+mn-ea"/>
                <a:cs typeface="+mn-cs"/>
              </a:rPr>
            </a:br>
            <a:endParaRPr lang="fr-FR" sz="1200" i="0" kern="1200" dirty="0">
              <a:solidFill>
                <a:schemeClr val="tx1"/>
              </a:solidFill>
              <a:effectLst/>
              <a:latin typeface="+mn-lt"/>
              <a:ea typeface="+mn-ea"/>
              <a:cs typeface="+mn-cs"/>
            </a:endParaRPr>
          </a:p>
          <a:p>
            <a:pPr marL="0" indent="0">
              <a:buFontTx/>
              <a:buNone/>
            </a:pPr>
            <a:r>
              <a:rPr lang="fr-FR" b="0" dirty="0"/>
              <a:t>TIPS </a:t>
            </a:r>
          </a:p>
          <a:p>
            <a:r>
              <a:rPr lang="fr-FR" sz="1200" b="0" i="0" kern="1200" dirty="0">
                <a:solidFill>
                  <a:schemeClr val="tx1"/>
                </a:solidFill>
                <a:effectLst/>
                <a:latin typeface="+mn-lt"/>
                <a:ea typeface="+mn-ea"/>
                <a:cs typeface="+mn-cs"/>
              </a:rPr>
              <a:t>Pour une peau encore plus veloutée, gommer le corps 1 à 2 fois par semaine avec le Gommage aux sucres Vitalité.</a:t>
            </a:r>
            <a:br>
              <a:rPr lang="fr-FR" sz="1200" i="0" kern="1200" dirty="0">
                <a:solidFill>
                  <a:schemeClr val="tx1"/>
                </a:solidFill>
                <a:effectLst/>
                <a:latin typeface="+mn-lt"/>
                <a:ea typeface="+mn-ea"/>
                <a:cs typeface="+mn-cs"/>
              </a:rPr>
            </a:br>
            <a:endParaRPr lang="fr-FR" sz="1200" b="0" i="0" kern="1200" baseline="0" dirty="0">
              <a:solidFill>
                <a:schemeClr val="tx1"/>
              </a:solidFill>
              <a:effectLst/>
              <a:latin typeface="+mn-lt"/>
              <a:ea typeface="+mn-ea"/>
              <a:cs typeface="+mn-cs"/>
            </a:endParaRPr>
          </a:p>
          <a:p>
            <a:endParaRPr lang="fr-FR" b="1"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261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dirty="0">
                <a:solidFill>
                  <a:schemeClr val="tx1"/>
                </a:solidFill>
                <a:effectLst/>
                <a:latin typeface="+mn-lt"/>
                <a:ea typeface="+mn-ea"/>
                <a:cs typeface="+mn-cs"/>
              </a:rPr>
              <a:t>GOMMAGE AUX SUCRES</a:t>
            </a:r>
            <a:endParaRPr lang="fr-FR" sz="1200" b="1" i="0" kern="1200" baseline="0" dirty="0">
              <a:solidFill>
                <a:schemeClr val="tx1"/>
              </a:solidFill>
              <a:effectLst/>
              <a:latin typeface="+mn-lt"/>
              <a:ea typeface="+mn-ea"/>
              <a:cs typeface="+mn-cs"/>
            </a:endParaRPr>
          </a:p>
          <a:p>
            <a:endParaRPr lang="fr-FR" sz="1200" b="0" i="0" kern="1200" baseline="0" dirty="0">
              <a:solidFill>
                <a:schemeClr val="tx1"/>
              </a:solidFill>
              <a:effectLst/>
              <a:latin typeface="+mn-lt"/>
              <a:ea typeface="+mn-ea"/>
              <a:cs typeface="+mn-cs"/>
            </a:endParaRPr>
          </a:p>
          <a:p>
            <a:r>
              <a:rPr lang="fr-FR" b="0" dirty="0"/>
              <a:t>DESCRIPTIF </a:t>
            </a:r>
          </a:p>
          <a:p>
            <a:r>
              <a:rPr lang="fr-FR" sz="1200" i="0" kern="1200" dirty="0">
                <a:solidFill>
                  <a:schemeClr val="tx1"/>
                </a:solidFill>
                <a:effectLst/>
                <a:latin typeface="+mn-lt"/>
                <a:ea typeface="+mn-ea"/>
                <a:cs typeface="+mn-cs"/>
              </a:rPr>
              <a:t>Ce Gommage Corps Vitalité aux 2 sucres et aux essences de mandarine et d’orange douce, exfolie et nourrit la peau. Sa texture ultra-gourmande se transforme en lait au contact de l'eau; son parfum naturel et fruité vous enveloppe de notes énergisantes et revitalisantes.</a:t>
            </a: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Débarrassée des cellules mortes et des rugosités, votre peau devient lisse et douce.</a:t>
            </a:r>
          </a:p>
          <a:p>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PROMESSE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Gommage corps nourrissant </a:t>
            </a:r>
            <a:r>
              <a:rPr kumimoji="0" lang="fr-FR"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 gommage à croquer qui redonne du peps</a:t>
            </a:r>
            <a:endParaRPr kumimoji="0" lang="fr-FR"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POUR</a:t>
            </a:r>
            <a:r>
              <a:rPr lang="fr-FR" sz="1200" i="0" kern="1200" baseline="0" dirty="0">
                <a:solidFill>
                  <a:schemeClr val="tx1"/>
                </a:solidFill>
                <a:effectLst/>
                <a:latin typeface="+mn-lt"/>
                <a:ea typeface="+mn-ea"/>
                <a:cs typeface="+mn-cs"/>
              </a:rPr>
              <a:t> QUI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Tous types de peaux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J’aime les senteurs fruitées et acidulées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J’aime</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les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gommages</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à grains et ma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peau</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sèche</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INGREDIENTS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Sucre de canne bio et sucre blanc = exfoliant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Huile de tournesol bio = nourrissant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EFFICACITE (</a:t>
            </a:r>
            <a:r>
              <a:rPr lang="fr-FR" b="0" dirty="0"/>
              <a:t>test</a:t>
            </a:r>
            <a:r>
              <a:rPr lang="fr-FR" b="0" baseline="0" dirty="0"/>
              <a:t> d’usage sous contrôle dermato - </a:t>
            </a:r>
            <a:r>
              <a:rPr lang="fr-FR" b="0" dirty="0"/>
              <a:t>auto-évaluation sur 19 femmes âgées de 20 à</a:t>
            </a:r>
            <a:r>
              <a:rPr lang="fr-FR" b="0" baseline="0" dirty="0"/>
              <a:t> 67 ans – 2 à 3 fois/semaine pendant 27 jours)</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i="0" kern="1200" dirty="0">
                <a:solidFill>
                  <a:schemeClr val="tx1"/>
                </a:solidFill>
                <a:effectLst/>
                <a:latin typeface="+mn-lt"/>
                <a:ea typeface="+mn-ea"/>
                <a:cs typeface="+mn-cs"/>
              </a:rPr>
              <a:t>Peau douce </a:t>
            </a:r>
            <a:r>
              <a:rPr lang="fr-FR" sz="1200" i="0" kern="1200" baseline="0" dirty="0">
                <a:solidFill>
                  <a:schemeClr val="tx1"/>
                </a:solidFill>
                <a:effectLst/>
                <a:latin typeface="+mn-lt"/>
                <a:ea typeface="+mn-ea"/>
                <a:cs typeface="+mn-cs"/>
              </a:rPr>
              <a:t>: 95%</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i="0" kern="1200" baseline="0" dirty="0">
                <a:solidFill>
                  <a:schemeClr val="tx1"/>
                </a:solidFill>
                <a:effectLst/>
                <a:latin typeface="+mn-lt"/>
                <a:ea typeface="+mn-ea"/>
                <a:cs typeface="+mn-cs"/>
              </a:rPr>
              <a:t>Peau plus belle : 95%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UTILISATION A</a:t>
            </a:r>
            <a:r>
              <a:rPr lang="fr-FR" sz="1200" i="0" kern="1200" baseline="0" dirty="0">
                <a:solidFill>
                  <a:schemeClr val="tx1"/>
                </a:solidFill>
                <a:effectLst/>
                <a:latin typeface="+mn-lt"/>
                <a:ea typeface="+mn-ea"/>
                <a:cs typeface="+mn-cs"/>
              </a:rPr>
              <a:t> DOMICILE</a:t>
            </a:r>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1 à 2 fois par semaine, appliquer le gommage sur peau humide, masser puis rincer à l'eau tiède.</a:t>
            </a:r>
          </a:p>
          <a:p>
            <a:r>
              <a:rPr lang="fr-FR" sz="1200" b="0" i="0" kern="1200" dirty="0">
                <a:solidFill>
                  <a:schemeClr val="tx1"/>
                </a:solidFill>
                <a:effectLst/>
                <a:latin typeface="+mn-lt"/>
                <a:ea typeface="+mn-ea"/>
                <a:cs typeface="+mn-cs"/>
              </a:rPr>
              <a:t>Remarque : le Gommage Vitalité s'applique sur peau sèche sur les zones rugueuses telles que talons, genoux et coudes, pour plus d'efficacité.</a:t>
            </a:r>
          </a:p>
          <a:p>
            <a:endParaRPr lang="fr-FR" sz="1200" b="0" i="0" kern="1200" baseline="0" dirty="0">
              <a:solidFill>
                <a:schemeClr val="tx1"/>
              </a:solidFill>
              <a:effectLst/>
              <a:latin typeface="+mn-lt"/>
              <a:ea typeface="+mn-ea"/>
              <a:cs typeface="+mn-cs"/>
            </a:endParaRPr>
          </a:p>
          <a:p>
            <a:r>
              <a:rPr lang="fr-FR" sz="1200" b="0" i="0" kern="1200" baseline="0" dirty="0">
                <a:solidFill>
                  <a:schemeClr val="tx1"/>
                </a:solidFill>
                <a:effectLst/>
                <a:latin typeface="+mn-lt"/>
                <a:ea typeface="+mn-ea"/>
                <a:cs typeface="+mn-cs"/>
              </a:rPr>
              <a:t>UTILISATION EN SALLE DE SOIN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Appliquer et masser le </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GOMMAGE AUX SUCRES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sur une zone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Rajouter de l’eau et masser le gommage selon le protocole</a:t>
            </a:r>
            <a:endParaRPr lang="fr-FR" sz="1200" b="0" i="0" kern="1200" dirty="0">
              <a:solidFill>
                <a:schemeClr val="tx1"/>
              </a:solidFill>
              <a:effectLst/>
              <a:latin typeface="+mn-lt"/>
              <a:ea typeface="+mn-ea"/>
              <a:cs typeface="+mn-cs"/>
            </a:endParaRP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LES + PRODUIT</a:t>
            </a:r>
            <a:r>
              <a:rPr lang="fr-FR" sz="1200" b="0" i="0" kern="1200" baseline="0" dirty="0">
                <a:solidFill>
                  <a:schemeClr val="tx1"/>
                </a:solidFill>
                <a:effectLst/>
                <a:latin typeface="+mn-lt"/>
                <a:ea typeface="+mn-ea"/>
                <a:cs typeface="+mn-cs"/>
              </a:rPr>
              <a:t> </a:t>
            </a:r>
          </a:p>
          <a:p>
            <a:pPr marL="0" indent="0">
              <a:buFontTx/>
              <a:buNone/>
            </a:pPr>
            <a:r>
              <a:rPr lang="fr-FR" sz="1200" i="0" kern="1200" dirty="0">
                <a:solidFill>
                  <a:schemeClr val="tx1"/>
                </a:solidFill>
                <a:effectLst/>
                <a:latin typeface="+mn-lt"/>
                <a:ea typeface="+mn-ea"/>
                <a:cs typeface="+mn-cs"/>
              </a:rPr>
              <a:t>- Senteur gourmande de mandarine et d’orange douce</a:t>
            </a: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 Double action exfoliante et nourrissante</a:t>
            </a: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 La peau est nette, douce et lisse</a:t>
            </a: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 Texture à transformation </a:t>
            </a:r>
            <a:br>
              <a:rPr lang="fr-FR" sz="1200" i="0" kern="1200" dirty="0">
                <a:solidFill>
                  <a:schemeClr val="tx1"/>
                </a:solidFill>
                <a:effectLst/>
                <a:latin typeface="+mn-lt"/>
                <a:ea typeface="+mn-ea"/>
                <a:cs typeface="+mn-cs"/>
              </a:rPr>
            </a:br>
            <a:br>
              <a:rPr lang="fr-FR" sz="1200" i="0" kern="1200" dirty="0">
                <a:solidFill>
                  <a:schemeClr val="tx1"/>
                </a:solidFill>
                <a:effectLst/>
                <a:latin typeface="+mn-lt"/>
                <a:ea typeface="+mn-ea"/>
                <a:cs typeface="+mn-cs"/>
              </a:rPr>
            </a:br>
            <a:r>
              <a:rPr lang="fr-FR" b="0" dirty="0"/>
              <a:t>TIPS </a:t>
            </a:r>
          </a:p>
          <a:p>
            <a:r>
              <a:rPr lang="fr-FR" sz="1200" b="0" i="0" kern="1200" dirty="0">
                <a:solidFill>
                  <a:schemeClr val="tx1"/>
                </a:solidFill>
                <a:effectLst/>
                <a:latin typeface="+mn-lt"/>
                <a:ea typeface="+mn-ea"/>
                <a:cs typeface="+mn-cs"/>
              </a:rPr>
              <a:t>Après le Gommage aux Sucres Vitalité, penser à bien hydrater la peau avec le Lait Hydratant Vitalité.</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047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Plongez dans l’univers acidulé de l’Ile de beauté et de ses notes fruitées. Un détour revitalisant et anti-stress pour lutter contre la fatigue et retrouver une nouvelle énergie. L</a:t>
            </a:r>
            <a:r>
              <a:rPr lang="fr-FR" sz="1200" i="1" kern="1200" dirty="0">
                <a:solidFill>
                  <a:schemeClr val="tx1"/>
                </a:solidFill>
                <a:effectLst/>
                <a:latin typeface="+mn-lt"/>
                <a:ea typeface="+mn-ea"/>
                <a:cs typeface="+mn-cs"/>
              </a:rPr>
              <a:t>e mélange </a:t>
            </a:r>
            <a:r>
              <a:rPr lang="fr-FR" sz="1200" kern="1200" dirty="0">
                <a:solidFill>
                  <a:schemeClr val="tx1"/>
                </a:solidFill>
                <a:effectLst/>
                <a:latin typeface="+mn-lt"/>
                <a:ea typeface="+mn-ea"/>
                <a:cs typeface="+mn-cs"/>
              </a:rPr>
              <a:t>DELICE DE CORSE</a:t>
            </a:r>
            <a:r>
              <a:rPr lang="fr-FR" sz="1200" i="1" kern="1200" dirty="0">
                <a:solidFill>
                  <a:schemeClr val="tx1"/>
                </a:solidFill>
                <a:effectLst/>
                <a:latin typeface="+mn-lt"/>
                <a:ea typeface="+mn-ea"/>
                <a:cs typeface="+mn-cs"/>
              </a:rPr>
              <a:t> est enrichi en huiles essentielles </a:t>
            </a:r>
            <a:r>
              <a:rPr lang="fr-FR" sz="1200" i="1" kern="1200" dirty="0" err="1">
                <a:solidFill>
                  <a:schemeClr val="tx1"/>
                </a:solidFill>
                <a:effectLst/>
                <a:latin typeface="+mn-lt"/>
                <a:ea typeface="+mn-ea"/>
                <a:cs typeface="+mn-cs"/>
              </a:rPr>
              <a:t>rééquilibrantes</a:t>
            </a:r>
            <a:r>
              <a:rPr lang="fr-FR" sz="1200" i="1" kern="1200" dirty="0">
                <a:solidFill>
                  <a:schemeClr val="tx1"/>
                </a:solidFill>
                <a:effectLst/>
                <a:latin typeface="+mn-lt"/>
                <a:ea typeface="+mn-ea"/>
                <a:cs typeface="+mn-cs"/>
              </a:rPr>
              <a:t> et revitalisantes de Mandarine et d’Orange Douce. Son univers olfactif d’agrumes permet </a:t>
            </a:r>
            <a:r>
              <a:rPr lang="fr-FR" sz="1200" b="1" i="1" kern="1200" dirty="0">
                <a:solidFill>
                  <a:schemeClr val="tx1"/>
                </a:solidFill>
                <a:effectLst/>
                <a:latin typeface="+mn-lt"/>
                <a:ea typeface="+mn-ea"/>
                <a:cs typeface="+mn-cs"/>
              </a:rPr>
              <a:t>de retrouver une nouvelle énergie. </a:t>
            </a:r>
            <a:endParaRPr lang="fr-FR" sz="1200" kern="1200" dirty="0">
              <a:solidFill>
                <a:schemeClr val="tx1"/>
              </a:solidFill>
              <a:effectLst/>
              <a:latin typeface="+mn-lt"/>
              <a:ea typeface="+mn-ea"/>
              <a:cs typeface="+mn-cs"/>
            </a:endParaRPr>
          </a:p>
          <a:p>
            <a:endParaRPr lang="fr-FR" sz="1200" b="0" i="0" dirty="0">
              <a:solidFill>
                <a:schemeClr val="tx1">
                  <a:lumMod val="85000"/>
                  <a:lumOff val="15000"/>
                </a:schemeClr>
              </a:solidFill>
              <a:latin typeface="+mn-lt"/>
            </a:endParaRPr>
          </a:p>
          <a:p>
            <a:r>
              <a:rPr lang="fr-FR" sz="1200" b="1" kern="1200" dirty="0">
                <a:solidFill>
                  <a:schemeClr val="tx1"/>
                </a:solidFill>
                <a:effectLst/>
                <a:latin typeface="+mn-lt"/>
                <a:ea typeface="+mn-ea"/>
                <a:cs typeface="+mn-cs"/>
              </a:rPr>
              <a:t>Huile essentielle de Mandarine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mandarinier offre une huile essentielle anti-stress majeure. Elle est reconnue comme : </a:t>
            </a:r>
          </a:p>
          <a:p>
            <a:pPr lvl="0"/>
            <a:r>
              <a:rPr lang="fr-FR" sz="1200" kern="1200" dirty="0">
                <a:solidFill>
                  <a:schemeClr val="tx1"/>
                </a:solidFill>
                <a:effectLst/>
                <a:latin typeface="+mn-lt"/>
                <a:ea typeface="+mn-ea"/>
                <a:cs typeface="+mn-cs"/>
              </a:rPr>
              <a:t>Anti-stress, redonne de l’énergie</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a:p>
            <a:r>
              <a:rPr lang="fr-FR" sz="1200" b="1" kern="1200" dirty="0">
                <a:solidFill>
                  <a:schemeClr val="tx1"/>
                </a:solidFill>
                <a:effectLst/>
                <a:latin typeface="+mn-lt"/>
                <a:ea typeface="+mn-ea"/>
                <a:cs typeface="+mn-cs"/>
              </a:rPr>
              <a:t>Huile essentielle d’Orange douce </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Positivante</a:t>
            </a:r>
            <a:r>
              <a:rPr lang="fr-FR" sz="1200" kern="1200" dirty="0">
                <a:solidFill>
                  <a:schemeClr val="tx1"/>
                </a:solidFill>
                <a:effectLst/>
                <a:latin typeface="+mn-lt"/>
                <a:ea typeface="+mn-ea"/>
                <a:cs typeface="+mn-cs"/>
              </a:rPr>
              <a:t> et </a:t>
            </a:r>
            <a:r>
              <a:rPr lang="fr-FR" sz="1200" kern="1200" dirty="0" err="1">
                <a:solidFill>
                  <a:schemeClr val="tx1"/>
                </a:solidFill>
                <a:effectLst/>
                <a:latin typeface="+mn-lt"/>
                <a:ea typeface="+mn-ea"/>
                <a:cs typeface="+mn-cs"/>
              </a:rPr>
              <a:t>rééquilibrante</a:t>
            </a:r>
            <a:r>
              <a:rPr lang="fr-FR" sz="1200" kern="1200" dirty="0">
                <a:solidFill>
                  <a:schemeClr val="tx1"/>
                </a:solidFill>
                <a:effectLst/>
                <a:latin typeface="+mn-lt"/>
                <a:ea typeface="+mn-ea"/>
                <a:cs typeface="+mn-cs"/>
              </a:rPr>
              <a:t>, cette huile essentielle d'orange douce calme les tensions et diffuse bonne humeur et optimisme. Elle est reconnue comme : </a:t>
            </a:r>
          </a:p>
          <a:p>
            <a:pPr lvl="0"/>
            <a:r>
              <a:rPr lang="fr-FR" sz="1200" kern="1200" dirty="0">
                <a:solidFill>
                  <a:schemeClr val="tx1"/>
                </a:solidFill>
                <a:effectLst/>
                <a:latin typeface="+mn-lt"/>
                <a:ea typeface="+mn-ea"/>
                <a:cs typeface="+mn-cs"/>
              </a:rPr>
              <a:t>Décontractante</a:t>
            </a:r>
          </a:p>
          <a:p>
            <a:endParaRPr lang="fr-FR" b="1" baseline="0" dirty="0"/>
          </a:p>
          <a:p>
            <a:endParaRPr lang="fr-FR" b="1" baseline="0" dirty="0"/>
          </a:p>
          <a:p>
            <a:r>
              <a:rPr lang="fr-FR" b="1" baseline="0" dirty="0"/>
              <a:t>UTILISATION</a:t>
            </a:r>
          </a:p>
          <a:p>
            <a:r>
              <a:rPr lang="fr-FR" sz="1200" dirty="0">
                <a:solidFill>
                  <a:prstClr val="black"/>
                </a:solidFill>
                <a:latin typeface="Century Gothic" panose="020B0502020202020204" pitchFamily="34" charset="0"/>
              </a:rPr>
              <a:t>*gommage : 2 doses max de concentré aromatique + gommage</a:t>
            </a:r>
          </a:p>
          <a:p>
            <a:r>
              <a:rPr lang="fr-FR" sz="1200" dirty="0">
                <a:solidFill>
                  <a:prstClr val="black"/>
                </a:solidFill>
                <a:latin typeface="Century Gothic" panose="020B0502020202020204" pitchFamily="34" charset="0"/>
              </a:rPr>
              <a:t>*massage : 2 doses</a:t>
            </a:r>
            <a:r>
              <a:rPr lang="fr-FR" sz="1200" baseline="0" dirty="0">
                <a:solidFill>
                  <a:prstClr val="black"/>
                </a:solidFill>
                <a:latin typeface="Century Gothic" panose="020B0502020202020204" pitchFamily="34" charset="0"/>
              </a:rPr>
              <a:t> </a:t>
            </a:r>
            <a:r>
              <a:rPr lang="fr-FR" sz="1200" dirty="0">
                <a:solidFill>
                  <a:prstClr val="black"/>
                </a:solidFill>
                <a:latin typeface="Century Gothic" panose="020B0502020202020204" pitchFamily="34" charset="0"/>
              </a:rPr>
              <a:t>max de concentré aromatique + huile de massage</a:t>
            </a:r>
          </a:p>
          <a:p>
            <a:r>
              <a:rPr lang="fr-FR" sz="1200" dirty="0">
                <a:solidFill>
                  <a:prstClr val="black"/>
                </a:solidFill>
                <a:latin typeface="Century Gothic" panose="020B0502020202020204" pitchFamily="34" charset="0"/>
              </a:rPr>
              <a:t>*techniques spécifiques : 2 doses max de concentré aromatique + huile de massage + crème 55</a:t>
            </a:r>
          </a:p>
          <a:p>
            <a:endParaRPr lang="fr-FR" sz="1200" dirty="0">
              <a:solidFill>
                <a:prstClr val="black"/>
              </a:solidFill>
              <a:latin typeface="Century Gothic" panose="020B0502020202020204" pitchFamily="34" charset="0"/>
            </a:endParaRPr>
          </a:p>
          <a:p>
            <a:endParaRPr lang="fr-FR" sz="1200" dirty="0">
              <a:solidFill>
                <a:prstClr val="black"/>
              </a:solidFill>
              <a:latin typeface="Century Gothic" panose="020B0502020202020204" pitchFamily="34" charset="0"/>
            </a:endParaRPr>
          </a:p>
          <a:p>
            <a:endParaRPr lang="fr-FR" b="0" baseline="0" dirty="0"/>
          </a:p>
          <a:p>
            <a:endParaRPr lang="fr-FR" dirty="0"/>
          </a:p>
        </p:txBody>
      </p:sp>
      <p:sp>
        <p:nvSpPr>
          <p:cNvPr id="4" name="Espace réservé du numéro de diapositive 3"/>
          <p:cNvSpPr>
            <a:spLocks noGrp="1"/>
          </p:cNvSpPr>
          <p:nvPr>
            <p:ph type="sldNum" sz="quarter" idx="5"/>
          </p:nvPr>
        </p:nvSpPr>
        <p:spPr/>
        <p:txBody>
          <a:bodyPr/>
          <a:lstStyle/>
          <a:p>
            <a:fld id="{403F1F5A-3C0B-489C-931A-7874617FC0CA}" type="slidenum">
              <a:rPr lang="fr-FR" smtClean="0"/>
              <a:pPr/>
              <a:t>29</a:t>
            </a:fld>
            <a:endParaRPr lang="fr-FR"/>
          </a:p>
        </p:txBody>
      </p:sp>
    </p:spTree>
    <p:extLst>
      <p:ext uri="{BB962C8B-B14F-4D97-AF65-F5344CB8AC3E}">
        <p14:creationId xmlns:p14="http://schemas.microsoft.com/office/powerpoint/2010/main" val="3858170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5D02E0E-D8E4-4593-88BF-64812B30DCEA}" type="slidenum">
              <a:rPr lang="fr-FR" smtClean="0"/>
              <a:t>30</a:t>
            </a:fld>
            <a:endParaRPr lang="fr-FR"/>
          </a:p>
        </p:txBody>
      </p:sp>
    </p:spTree>
    <p:extLst>
      <p:ext uri="{BB962C8B-B14F-4D97-AF65-F5344CB8AC3E}">
        <p14:creationId xmlns:p14="http://schemas.microsoft.com/office/powerpoint/2010/main" val="1954815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3F1F5A-3C0B-489C-931A-7874617FC0CA}" type="slidenum">
              <a:rPr lang="fr-FR" smtClean="0"/>
              <a:pPr/>
              <a:t>32</a:t>
            </a:fld>
            <a:endParaRPr lang="fr-FR"/>
          </a:p>
        </p:txBody>
      </p:sp>
    </p:spTree>
    <p:extLst>
      <p:ext uri="{BB962C8B-B14F-4D97-AF65-F5344CB8AC3E}">
        <p14:creationId xmlns:p14="http://schemas.microsoft.com/office/powerpoint/2010/main" val="3681841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287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be6f3f7cc_2_666:notes"/>
          <p:cNvSpPr>
            <a:spLocks noGrp="1" noRot="1" noChangeAspect="1"/>
          </p:cNvSpPr>
          <p:nvPr>
            <p:ph type="sldImg" idx="2"/>
          </p:nvPr>
        </p:nvSpPr>
        <p:spPr>
          <a:xfrm>
            <a:off x="-11113" y="733425"/>
            <a:ext cx="6526213" cy="3671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8be6f3f7cc_2_666:notes"/>
          <p:cNvSpPr txBox="1">
            <a:spLocks noGrp="1"/>
          </p:cNvSpPr>
          <p:nvPr>
            <p:ph type="body" idx="1"/>
          </p:nvPr>
        </p:nvSpPr>
        <p:spPr>
          <a:xfrm>
            <a:off x="650279" y="4648177"/>
            <a:ext cx="5202229" cy="4403536"/>
          </a:xfrm>
          <a:prstGeom prst="rect">
            <a:avLst/>
          </a:prstGeom>
          <a:noFill/>
          <a:ln>
            <a:noFill/>
          </a:ln>
        </p:spPr>
        <p:txBody>
          <a:bodyPr spcFirstLastPara="1" wrap="square" lIns="86100" tIns="86100" rIns="86100" bIns="86100" anchor="t" anchorCtr="0">
            <a:noAutofit/>
          </a:bodyPr>
          <a:lstStyle/>
          <a:p>
            <a:pPr marL="0" lvl="0" indent="0" algn="l" rtl="0">
              <a:spcBef>
                <a:spcPts val="0"/>
              </a:spcBef>
              <a:spcAft>
                <a:spcPts val="0"/>
              </a:spcAft>
              <a:buClr>
                <a:schemeClr val="dk1"/>
              </a:buClr>
              <a:buSzPts val="1100"/>
              <a:buFont typeface="Calibri"/>
              <a:buNone/>
            </a:pPr>
            <a:endParaRPr dirty="0">
              <a:solidFill>
                <a:schemeClr val="dk1"/>
              </a:solidFill>
            </a:endParaRPr>
          </a:p>
        </p:txBody>
      </p:sp>
    </p:spTree>
    <p:extLst>
      <p:ext uri="{BB962C8B-B14F-4D97-AF65-F5344CB8AC3E}">
        <p14:creationId xmlns:p14="http://schemas.microsoft.com/office/powerpoint/2010/main" val="120859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kern="1200" dirty="0">
                <a:solidFill>
                  <a:schemeClr val="tx1"/>
                </a:solidFill>
                <a:effectLst/>
                <a:latin typeface="+mn-lt"/>
                <a:ea typeface="+mn-ea"/>
                <a:cs typeface="+mn-cs"/>
              </a:rPr>
              <a:t>DESCRIPTIF</a:t>
            </a:r>
          </a:p>
          <a:p>
            <a:r>
              <a:rPr lang="fr-FR" sz="1200" b="0" i="0" kern="1200" dirty="0">
                <a:solidFill>
                  <a:schemeClr val="tx1"/>
                </a:solidFill>
                <a:effectLst/>
                <a:latin typeface="+mn-lt"/>
                <a:ea typeface="+mn-ea"/>
                <a:cs typeface="+mn-cs"/>
              </a:rPr>
              <a:t>Vital Défense est le bouclier anti-pollution par excellence. Cette crème de jour toutes peaux s'adresse plus particulièrement aux citadines exposées quotidiennement aux pollutions de l'environnement : tabac, poussières, particules fines, .... Grâce à ses extraits de </a:t>
            </a:r>
            <a:r>
              <a:rPr lang="fr-FR" sz="1200" b="0" i="0" kern="1200" dirty="0" err="1">
                <a:solidFill>
                  <a:schemeClr val="tx1"/>
                </a:solidFill>
                <a:effectLst/>
                <a:latin typeface="+mn-lt"/>
                <a:ea typeface="+mn-ea"/>
                <a:cs typeface="+mn-cs"/>
              </a:rPr>
              <a:t>moringa</a:t>
            </a:r>
            <a:r>
              <a:rPr lang="fr-FR" sz="1200" b="0" i="0" kern="1200" dirty="0">
                <a:solidFill>
                  <a:schemeClr val="tx1"/>
                </a:solidFill>
                <a:effectLst/>
                <a:latin typeface="+mn-lt"/>
                <a:ea typeface="+mn-ea"/>
                <a:cs typeface="+mn-cs"/>
              </a:rPr>
              <a:t> et ses actifs </a:t>
            </a:r>
            <a:r>
              <a:rPr lang="fr-FR" sz="1200" b="0" i="0" kern="1200" dirty="0" err="1">
                <a:solidFill>
                  <a:schemeClr val="tx1"/>
                </a:solidFill>
                <a:effectLst/>
                <a:latin typeface="+mn-lt"/>
                <a:ea typeface="+mn-ea"/>
                <a:cs typeface="+mn-cs"/>
              </a:rPr>
              <a:t>anti-oxydants</a:t>
            </a:r>
            <a:r>
              <a:rPr lang="fr-FR" sz="1200" b="0" i="0" kern="1200" dirty="0">
                <a:solidFill>
                  <a:schemeClr val="tx1"/>
                </a:solidFill>
                <a:effectLst/>
                <a:latin typeface="+mn-lt"/>
                <a:ea typeface="+mn-ea"/>
                <a:cs typeface="+mn-cs"/>
              </a:rPr>
              <a:t> tels le myrte bio, le </a:t>
            </a:r>
            <a:r>
              <a:rPr lang="fr-FR" sz="1200" b="0" i="0" kern="1200" dirty="0" err="1">
                <a:solidFill>
                  <a:schemeClr val="tx1"/>
                </a:solidFill>
                <a:effectLst/>
                <a:latin typeface="+mn-lt"/>
                <a:ea typeface="+mn-ea"/>
                <a:cs typeface="+mn-cs"/>
              </a:rPr>
              <a:t>co-enzyme</a:t>
            </a:r>
            <a:r>
              <a:rPr lang="fr-FR" sz="1200" b="0" i="0" kern="1200" dirty="0">
                <a:solidFill>
                  <a:schemeClr val="tx1"/>
                </a:solidFill>
                <a:effectLst/>
                <a:latin typeface="+mn-lt"/>
                <a:ea typeface="+mn-ea"/>
                <a:cs typeface="+mn-cs"/>
              </a:rPr>
              <a:t> Q10, les vitamines C et E, elle aide la peau à lutter contre le stress oxydatif et préserve son capital jeunesse. Intensément hydratée et revitalisée, la peau retrouve éclat, douceur et vitalité. </a:t>
            </a:r>
          </a:p>
          <a:p>
            <a:r>
              <a:rPr lang="fr-FR" sz="1200" b="0" i="0" kern="1200" dirty="0">
                <a:solidFill>
                  <a:schemeClr val="tx1"/>
                </a:solidFill>
                <a:effectLst/>
                <a:latin typeface="+mn-lt"/>
                <a:ea typeface="+mn-ea"/>
                <a:cs typeface="+mn-cs"/>
              </a:rPr>
              <a:t>On aime sa texture fondante, son agréable senteur d'orange douce, de mandarine et de magnolia 100% naturelle. </a:t>
            </a:r>
            <a:br>
              <a:rPr lang="fr-FR" sz="1200" i="0" kern="1200" dirty="0">
                <a:solidFill>
                  <a:schemeClr val="tx1"/>
                </a:solidFill>
                <a:effectLst/>
                <a:latin typeface="+mn-lt"/>
                <a:ea typeface="+mn-ea"/>
                <a:cs typeface="+mn-cs"/>
              </a:rPr>
            </a:b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PROMESSE</a:t>
            </a:r>
          </a:p>
          <a:p>
            <a:r>
              <a:rPr lang="fr-FR" sz="1200" dirty="0">
                <a:solidFill>
                  <a:prstClr val="black"/>
                </a:solidFill>
                <a:latin typeface="Century Gothic" panose="020B0502020202020204" pitchFamily="34" charset="0"/>
              </a:rPr>
              <a:t>Crème bouclier anti-pollution et </a:t>
            </a:r>
            <a:r>
              <a:rPr lang="fr-FR" sz="1200" dirty="0" err="1">
                <a:solidFill>
                  <a:prstClr val="black"/>
                </a:solidFill>
                <a:latin typeface="Century Gothic" panose="020B0502020202020204" pitchFamily="34" charset="0"/>
              </a:rPr>
              <a:t>anti-oxydant</a:t>
            </a:r>
            <a:endParaRPr lang="fr-FR" sz="1200" dirty="0">
              <a:solidFill>
                <a:prstClr val="black"/>
              </a:solidFill>
              <a:latin typeface="Century Gothic" panose="020B0502020202020204" pitchFamily="34" charset="0"/>
            </a:endParaRPr>
          </a:p>
          <a:p>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POUR</a:t>
            </a:r>
            <a:r>
              <a:rPr lang="fr-FR" sz="1200" i="0" kern="1200" baseline="0" dirty="0">
                <a:solidFill>
                  <a:schemeClr val="tx1"/>
                </a:solidFill>
                <a:effectLst/>
                <a:latin typeface="+mn-lt"/>
                <a:ea typeface="+mn-ea"/>
                <a:cs typeface="+mn-cs"/>
              </a:rPr>
              <a:t> QUI ?</a:t>
            </a:r>
          </a:p>
          <a:p>
            <a:r>
              <a:rPr lang="fr-FR" sz="1200" dirty="0">
                <a:solidFill>
                  <a:prstClr val="black"/>
                </a:solidFill>
                <a:latin typeface="Century Gothic" panose="020B0502020202020204" pitchFamily="34" charset="0"/>
              </a:rPr>
              <a:t>Tous types de peaux</a:t>
            </a:r>
          </a:p>
          <a:p>
            <a:r>
              <a:rPr lang="fr-FR" sz="1200" dirty="0">
                <a:solidFill>
                  <a:prstClr val="black"/>
                </a:solidFill>
                <a:latin typeface="Century Gothic" panose="020B0502020202020204" pitchFamily="34" charset="0"/>
              </a:rPr>
              <a:t>Idéal en milieu urbain</a:t>
            </a:r>
          </a:p>
          <a:p>
            <a:r>
              <a:rPr lang="fr-FR" sz="1200" dirty="0">
                <a:solidFill>
                  <a:prstClr val="black"/>
                </a:solidFill>
                <a:latin typeface="Century Gothic" panose="020B0502020202020204" pitchFamily="34" charset="0"/>
              </a:rPr>
              <a:t>Personnes travaillant en extérieur</a:t>
            </a:r>
          </a:p>
          <a:p>
            <a:endParaRPr lang="fr-FR" sz="1200" dirty="0">
              <a:solidFill>
                <a:prstClr val="black"/>
              </a:solidFill>
              <a:latin typeface="Century Gothic" panose="020B0502020202020204" pitchFamily="34" charset="0"/>
            </a:endParaRPr>
          </a:p>
          <a:p>
            <a:r>
              <a:rPr lang="fr-FR" sz="1200" dirty="0">
                <a:solidFill>
                  <a:prstClr val="black"/>
                </a:solidFill>
                <a:latin typeface="Century Gothic" panose="020B0502020202020204" pitchFamily="34" charset="0"/>
              </a:rPr>
              <a:t>« Ma peau est exposée tout au long de la journée, je recherche une crème qui me protège »</a:t>
            </a:r>
          </a:p>
          <a:p>
            <a:r>
              <a:rPr lang="fr-FR" sz="1200" dirty="0">
                <a:solidFill>
                  <a:prstClr val="black"/>
                </a:solidFill>
                <a:latin typeface="Century Gothic" panose="020B0502020202020204" pitchFamily="34" charset="0"/>
              </a:rPr>
              <a:t>« Mes premières rides commencent à apparaître »</a:t>
            </a:r>
          </a:p>
          <a:p>
            <a:r>
              <a:rPr lang="fr-FR" sz="1200" dirty="0">
                <a:solidFill>
                  <a:prstClr val="black"/>
                </a:solidFill>
                <a:latin typeface="Century Gothic" panose="020B0502020202020204" pitchFamily="34" charset="0"/>
              </a:rPr>
              <a:t>« J’habite à Paris, ma peau est très exposée à la pollution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INGREDIENTS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Peptides de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moringa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anti-pollution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Myrte BIO=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anti-oxydant</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EFFICACITE (</a:t>
            </a:r>
            <a:r>
              <a:rPr lang="fr-FR" sz="1200" dirty="0">
                <a:latin typeface="Gadugi" panose="020B0502040204020203" pitchFamily="34" charset="0"/>
              </a:rPr>
              <a:t>Test d’usage, application sur visage et cou pendant 4 semaines consécutives par 18 femmes âgées de 26 à 32 ans présentant une peau terne, fragilisée et un teint brouillé</a:t>
            </a:r>
            <a:r>
              <a:rPr lang="fr-FR" b="0" baseline="0" dirty="0"/>
              <a:t>)</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lvl="0">
              <a:tabLst>
                <a:tab pos="85725" algn="l"/>
              </a:tabLst>
            </a:pPr>
            <a:r>
              <a:rPr lang="fr-FR" dirty="0">
                <a:latin typeface="Century Gothic" panose="020B0502020202020204" pitchFamily="34" charset="0"/>
              </a:rPr>
              <a:t>- La peau respire, est oxygénée et protégée : 89%*</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UTILISATION A</a:t>
            </a:r>
            <a:r>
              <a:rPr lang="fr-FR" sz="1200" i="0" kern="1200" baseline="0" dirty="0">
                <a:solidFill>
                  <a:schemeClr val="tx1"/>
                </a:solidFill>
                <a:effectLst/>
                <a:latin typeface="+mn-lt"/>
                <a:ea typeface="+mn-ea"/>
                <a:cs typeface="+mn-cs"/>
              </a:rPr>
              <a:t> DOMICILE</a:t>
            </a:r>
            <a:endParaRPr lang="fr-FR" sz="1200" i="0"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Le matin, après le nettoyage et la brumisation de Lotion Yon-Ka, appliquez la crème Vital Défense par effleurages sur le visage et le cou.</a:t>
            </a:r>
          </a:p>
          <a:p>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UTILISATION EN SALLE DE SOIN</a:t>
            </a:r>
          </a:p>
          <a:p>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fr-FR" sz="1200" dirty="0">
                <a:solidFill>
                  <a:prstClr val="black"/>
                </a:solidFill>
                <a:latin typeface="Century Gothic" panose="020B0502020202020204" pitchFamily="34" charset="0"/>
              </a:rPr>
              <a:t>Massage visage, cou et décolleté</a:t>
            </a:r>
          </a:p>
          <a:p>
            <a:r>
              <a:rPr lang="fr-FR" sz="1200" dirty="0">
                <a:solidFill>
                  <a:prstClr val="black"/>
                </a:solidFill>
                <a:latin typeface="Century Gothic" panose="020B0502020202020204" pitchFamily="34" charset="0"/>
              </a:rPr>
              <a:t>-</a:t>
            </a:r>
            <a:r>
              <a:rPr lang="fr-FR" sz="1200" baseline="0" dirty="0">
                <a:solidFill>
                  <a:prstClr val="black"/>
                </a:solidFill>
                <a:latin typeface="Century Gothic" panose="020B0502020202020204" pitchFamily="34" charset="0"/>
              </a:rPr>
              <a:t> Crème de fin de soin</a:t>
            </a:r>
            <a:endParaRPr lang="fr-FR" sz="1200" dirty="0">
              <a:solidFill>
                <a:prstClr val="black"/>
              </a:solidFill>
              <a:latin typeface="Century Gothic" panose="020B0502020202020204" pitchFamily="34" charset="0"/>
            </a:endParaRPr>
          </a:p>
          <a:p>
            <a:endParaRPr lang="fr-FR" sz="120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LES + PRODUIT</a:t>
            </a:r>
            <a:r>
              <a:rPr lang="fr-FR" sz="1200" b="0" i="0" kern="1200" baseline="0" dirty="0">
                <a:solidFill>
                  <a:schemeClr val="tx1"/>
                </a:solidFill>
                <a:effectLst/>
                <a:latin typeface="+mn-lt"/>
                <a:ea typeface="+mn-ea"/>
                <a:cs typeface="+mn-cs"/>
              </a:rPr>
              <a:t> </a:t>
            </a:r>
          </a:p>
          <a:p>
            <a:pPr marL="171450" indent="-171450">
              <a:buFontTx/>
              <a:buChar char="-"/>
            </a:pPr>
            <a:r>
              <a:rPr lang="fr-FR" sz="1200" b="0" i="0" kern="1200" dirty="0">
                <a:solidFill>
                  <a:schemeClr val="tx1"/>
                </a:solidFill>
                <a:effectLst/>
                <a:latin typeface="+mn-lt"/>
                <a:ea typeface="+mn-ea"/>
                <a:cs typeface="+mn-cs"/>
              </a:rPr>
              <a:t>Contient des peptides de </a:t>
            </a:r>
            <a:r>
              <a:rPr lang="fr-FR" sz="1200" b="0" i="0" kern="1200" dirty="0" err="1">
                <a:solidFill>
                  <a:schemeClr val="tx1"/>
                </a:solidFill>
                <a:effectLst/>
                <a:latin typeface="+mn-lt"/>
                <a:ea typeface="+mn-ea"/>
                <a:cs typeface="+mn-cs"/>
              </a:rPr>
              <a:t>moringa</a:t>
            </a:r>
            <a:r>
              <a:rPr lang="fr-FR" sz="1200" b="0" i="0" kern="1200" dirty="0">
                <a:solidFill>
                  <a:schemeClr val="tx1"/>
                </a:solidFill>
                <a:effectLst/>
                <a:latin typeface="+mn-lt"/>
                <a:ea typeface="+mn-ea"/>
                <a:cs typeface="+mn-cs"/>
              </a:rPr>
              <a:t> et de la myrte Bio </a:t>
            </a:r>
          </a:p>
          <a:p>
            <a:pPr marL="171450" indent="-171450">
              <a:buFontTx/>
              <a:buChar char="-"/>
            </a:pPr>
            <a:r>
              <a:rPr lang="fr-FR" sz="1200" b="0" i="0" kern="1200" dirty="0">
                <a:solidFill>
                  <a:schemeClr val="tx1"/>
                </a:solidFill>
                <a:effectLst/>
                <a:latin typeface="+mn-lt"/>
                <a:ea typeface="+mn-ea"/>
                <a:cs typeface="+mn-cs"/>
              </a:rPr>
              <a:t>Nourrit, protège et hydrate </a:t>
            </a:r>
          </a:p>
          <a:p>
            <a:pPr marL="171450" indent="-171450">
              <a:buFontTx/>
              <a:buChar char="-"/>
            </a:pPr>
            <a:r>
              <a:rPr lang="fr-FR" sz="1200" b="0" i="0" kern="1200" dirty="0">
                <a:solidFill>
                  <a:schemeClr val="tx1"/>
                </a:solidFill>
                <a:effectLst/>
                <a:latin typeface="+mn-lt"/>
                <a:ea typeface="+mn-ea"/>
                <a:cs typeface="+mn-cs"/>
              </a:rPr>
              <a:t>La peau est éclatante </a:t>
            </a:r>
          </a:p>
          <a:p>
            <a:pPr marL="171450" indent="-171450">
              <a:buFontTx/>
              <a:buChar char="-"/>
            </a:pPr>
            <a:r>
              <a:rPr lang="fr-FR" sz="1200" b="0" i="0" kern="1200" dirty="0">
                <a:solidFill>
                  <a:schemeClr val="tx1"/>
                </a:solidFill>
                <a:effectLst/>
                <a:latin typeface="+mn-lt"/>
                <a:ea typeface="+mn-ea"/>
                <a:cs typeface="+mn-cs"/>
              </a:rPr>
              <a:t>Véritable bouclier anti-pollution</a:t>
            </a:r>
            <a:br>
              <a:rPr lang="fr-FR" sz="1200" i="0" kern="1200" dirty="0">
                <a:solidFill>
                  <a:schemeClr val="tx1"/>
                </a:solidFill>
                <a:effectLst/>
                <a:latin typeface="+mn-lt"/>
                <a:ea typeface="+mn-ea"/>
                <a:cs typeface="+mn-cs"/>
              </a:rPr>
            </a:br>
            <a:endParaRPr lang="fr-FR" sz="1200" b="0" i="0" kern="1200" baseline="0" dirty="0">
              <a:solidFill>
                <a:schemeClr val="tx1"/>
              </a:solidFill>
              <a:effectLst/>
              <a:latin typeface="+mn-lt"/>
              <a:ea typeface="+mn-ea"/>
              <a:cs typeface="+mn-cs"/>
            </a:endParaRPr>
          </a:p>
          <a:p>
            <a:r>
              <a:rPr lang="fr-FR" b="0" dirty="0"/>
              <a:t>TIPS </a:t>
            </a:r>
          </a:p>
          <a:p>
            <a:pPr marL="171450" indent="-171450">
              <a:buFontTx/>
              <a:buChar char="-"/>
            </a:pPr>
            <a:r>
              <a:rPr lang="fr-FR" sz="1200" b="0" i="0" u="none" strike="noStrike" kern="1200" dirty="0">
                <a:solidFill>
                  <a:schemeClr val="tx1"/>
                </a:solidFill>
                <a:effectLst/>
                <a:latin typeface="+mn-lt"/>
                <a:ea typeface="+mn-ea"/>
                <a:cs typeface="+mn-cs"/>
              </a:rPr>
              <a:t>Selon les besoins de votre peau, associez cette crème à 1 à 2 pompes de l'un des boosters suivants : </a:t>
            </a:r>
            <a:r>
              <a:rPr lang="fr-FR" sz="1200" b="1" i="0" u="none" strike="noStrike" kern="1200" dirty="0">
                <a:solidFill>
                  <a:schemeClr val="tx1"/>
                </a:solidFill>
                <a:effectLst/>
                <a:latin typeface="+mn-lt"/>
                <a:ea typeface="+mn-ea"/>
                <a:cs typeface="+mn-cs"/>
              </a:rPr>
              <a:t>Hydra +</a:t>
            </a:r>
            <a:r>
              <a:rPr lang="fr-FR" sz="1200" b="0" i="0" u="none" strike="noStrike" kern="1200" dirty="0">
                <a:solidFill>
                  <a:schemeClr val="tx1"/>
                </a:solidFill>
                <a:effectLst/>
                <a:latin typeface="+mn-lt"/>
                <a:ea typeface="+mn-ea"/>
                <a:cs typeface="+mn-cs"/>
              </a:rPr>
              <a:t> pour hydrater, -</a:t>
            </a:r>
            <a:r>
              <a:rPr lang="fr-FR" sz="1200" b="1" i="0" u="none" strike="noStrike" kern="1200" dirty="0" err="1">
                <a:solidFill>
                  <a:schemeClr val="tx1"/>
                </a:solidFill>
                <a:effectLst/>
                <a:latin typeface="+mn-lt"/>
                <a:ea typeface="+mn-ea"/>
                <a:cs typeface="+mn-cs"/>
              </a:rPr>
              <a:t>Nutri</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 pour nourrir et régénérer, </a:t>
            </a:r>
            <a:r>
              <a:rPr lang="fr-FR" sz="1200" b="1" i="0" u="none" strike="noStrike" kern="1200" dirty="0">
                <a:solidFill>
                  <a:schemeClr val="tx1"/>
                </a:solidFill>
                <a:effectLst/>
                <a:latin typeface="+mn-lt"/>
                <a:ea typeface="+mn-ea"/>
                <a:cs typeface="+mn-cs"/>
              </a:rPr>
              <a:t>Lift +</a:t>
            </a:r>
            <a:r>
              <a:rPr lang="fr-FR" sz="1200" b="0" i="0" u="none" strike="noStrike" kern="1200" dirty="0">
                <a:solidFill>
                  <a:schemeClr val="tx1"/>
                </a:solidFill>
                <a:effectLst/>
                <a:latin typeface="+mn-lt"/>
                <a:ea typeface="+mn-ea"/>
                <a:cs typeface="+mn-cs"/>
              </a:rPr>
              <a:t> pour raffermir, </a:t>
            </a:r>
            <a:r>
              <a:rPr lang="fr-FR" sz="1200" b="1" i="0" u="none" strike="noStrike" kern="1200" dirty="0">
                <a:solidFill>
                  <a:schemeClr val="tx1"/>
                </a:solidFill>
                <a:effectLst/>
                <a:latin typeface="+mn-lt"/>
                <a:ea typeface="+mn-ea"/>
                <a:cs typeface="+mn-cs"/>
              </a:rPr>
              <a:t>Défense +</a:t>
            </a:r>
            <a:r>
              <a:rPr lang="fr-FR" sz="1200" b="0" i="0" u="none" strike="noStrike" kern="1200" dirty="0">
                <a:solidFill>
                  <a:schemeClr val="tx1"/>
                </a:solidFill>
                <a:effectLst/>
                <a:latin typeface="+mn-lt"/>
                <a:ea typeface="+mn-ea"/>
                <a:cs typeface="+mn-cs"/>
              </a:rPr>
              <a:t> pour lutter contre les agressions de l'environnement.</a:t>
            </a:r>
            <a:endParaRPr lang="fr-FR" b="0" i="0" u="none" dirty="0">
              <a:solidFill>
                <a:srgbClr val="FF0000"/>
              </a:solidFill>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915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a:solidFill>
                  <a:schemeClr val="tx1"/>
                </a:solidFill>
                <a:effectLst/>
                <a:latin typeface="+mn-lt"/>
                <a:ea typeface="+mn-ea"/>
                <a:cs typeface="+mn-cs"/>
              </a:rPr>
              <a:t>UTILISATION</a:t>
            </a:r>
          </a:p>
          <a:p>
            <a:r>
              <a:rPr lang="fr-FR" sz="1200" b="0" i="0" u="none" strike="noStrike" kern="1200" dirty="0">
                <a:solidFill>
                  <a:schemeClr val="tx1"/>
                </a:solidFill>
                <a:effectLst/>
                <a:latin typeface="+mn-lt"/>
                <a:ea typeface="+mn-ea"/>
                <a:cs typeface="+mn-cs"/>
              </a:rPr>
              <a:t>Le matin, après le nettoyage et la brumisation de la</a:t>
            </a:r>
            <a:r>
              <a:rPr lang="fr-FR"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Lotion Yon-Ka, appliquer la crème Vital Défense pa</a:t>
            </a:r>
            <a:r>
              <a:rPr lang="fr-FR" sz="1200" b="0" i="0" u="none" strike="noStrike" kern="1200" baseline="0" dirty="0">
                <a:solidFill>
                  <a:schemeClr val="tx1"/>
                </a:solidFill>
                <a:effectLst/>
                <a:latin typeface="+mn-lt"/>
                <a:ea typeface="+mn-ea"/>
                <a:cs typeface="+mn-cs"/>
              </a:rPr>
              <a:t>r effleurages </a:t>
            </a:r>
            <a:r>
              <a:rPr lang="fr-FR" sz="1200" b="0" i="0" u="none" strike="noStrike" kern="1200" dirty="0">
                <a:solidFill>
                  <a:schemeClr val="tx1"/>
                </a:solidFill>
                <a:effectLst/>
                <a:latin typeface="+mn-lt"/>
                <a:ea typeface="+mn-ea"/>
                <a:cs typeface="+mn-cs"/>
              </a:rPr>
              <a:t>sur le visage et le cou.</a:t>
            </a:r>
          </a:p>
          <a:p>
            <a:endParaRPr lang="fr-FR" sz="1200" i="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Utilisation professionnelle :</a:t>
            </a:r>
            <a:r>
              <a:rPr lang="fr-FR" sz="1200" i="1" kern="1200" baseline="0" dirty="0">
                <a:solidFill>
                  <a:schemeClr val="tx1"/>
                </a:solidFill>
                <a:effectLst/>
                <a:latin typeface="+mn-lt"/>
                <a:ea typeface="+mn-ea"/>
                <a:cs typeface="+mn-cs"/>
              </a:rPr>
              <a:t> Pour le</a:t>
            </a:r>
            <a:r>
              <a:rPr kumimoji="0" lang="fr-FR" sz="12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fr-FR" sz="1200" i="1" dirty="0">
                <a:solidFill>
                  <a:prstClr val="black"/>
                </a:solidFill>
                <a:latin typeface="Century Gothic" panose="020B0502020202020204" pitchFamily="34" charset="0"/>
              </a:rPr>
              <a:t>Massage +</a:t>
            </a:r>
            <a:r>
              <a:rPr lang="fr-FR" sz="1200" i="1" baseline="0" dirty="0">
                <a:solidFill>
                  <a:prstClr val="black"/>
                </a:solidFill>
                <a:latin typeface="Century Gothic" panose="020B0502020202020204" pitchFamily="34" charset="0"/>
              </a:rPr>
              <a:t> Crème de fin de soin</a:t>
            </a:r>
          </a:p>
          <a:p>
            <a:pPr marL="0" indent="0">
              <a:buFontTx/>
              <a:buNone/>
            </a:pPr>
            <a:endParaRPr lang="fr-FR" sz="1200" baseline="0" dirty="0">
              <a:solidFill>
                <a:prstClr val="black"/>
              </a:solidFill>
              <a:latin typeface="Century Gothic" panose="020B0502020202020204" pitchFamily="34" charset="0"/>
            </a:endParaRPr>
          </a:p>
          <a:p>
            <a:r>
              <a:rPr lang="fr-FR" b="0" u="sng" dirty="0"/>
              <a:t>TIPS</a:t>
            </a:r>
            <a:r>
              <a:rPr lang="fr-FR" b="0" dirty="0"/>
              <a:t> </a:t>
            </a:r>
          </a:p>
          <a:p>
            <a:endParaRPr lang="fr-FR" b="0" dirty="0"/>
          </a:p>
          <a:p>
            <a:pPr marL="171450" indent="-171450">
              <a:buFontTx/>
              <a:buChar char="-"/>
            </a:pPr>
            <a:r>
              <a:rPr lang="fr-FR" sz="1200" b="0" i="0" kern="1200" dirty="0">
                <a:solidFill>
                  <a:schemeClr val="tx1"/>
                </a:solidFill>
                <a:effectLst/>
                <a:latin typeface="+mn-lt"/>
                <a:ea typeface="+mn-ea"/>
                <a:cs typeface="+mn-cs"/>
              </a:rPr>
              <a:t>On aime sa texture</a:t>
            </a:r>
            <a:r>
              <a:rPr lang="fr-FR" sz="1200" b="0" i="0" kern="1200" baseline="0" dirty="0">
                <a:solidFill>
                  <a:schemeClr val="tx1"/>
                </a:solidFill>
                <a:effectLst/>
                <a:latin typeface="+mn-lt"/>
                <a:ea typeface="+mn-ea"/>
                <a:cs typeface="+mn-cs"/>
              </a:rPr>
              <a:t> fondante</a:t>
            </a:r>
            <a:r>
              <a:rPr lang="fr-FR" sz="1200" b="0" i="0" kern="1200" dirty="0">
                <a:solidFill>
                  <a:schemeClr val="tx1"/>
                </a:solidFill>
                <a:effectLst/>
                <a:latin typeface="+mn-lt"/>
                <a:ea typeface="+mn-ea"/>
                <a:cs typeface="+mn-cs"/>
              </a:rPr>
              <a:t>, son agréable senteur d'orange douce, de mandarine et de magnolia 100% naturelle. </a:t>
            </a:r>
          </a:p>
          <a:p>
            <a:pPr marL="171450" indent="-171450">
              <a:buFontTx/>
              <a:buChar char="-"/>
            </a:pPr>
            <a:r>
              <a:rPr lang="fr-FR" sz="1200" b="0" i="0" kern="1200" dirty="0">
                <a:solidFill>
                  <a:schemeClr val="tx1"/>
                </a:solidFill>
                <a:effectLst/>
                <a:latin typeface="+mn-lt"/>
                <a:ea typeface="+mn-ea"/>
                <a:cs typeface="+mn-cs"/>
              </a:rPr>
              <a:t>Idéal</a:t>
            </a:r>
            <a:r>
              <a:rPr lang="fr-FR" sz="1200" b="0" i="0" kern="1200" baseline="0" dirty="0">
                <a:solidFill>
                  <a:schemeClr val="tx1"/>
                </a:solidFill>
                <a:effectLst/>
                <a:latin typeface="+mn-lt"/>
                <a:ea typeface="+mn-ea"/>
                <a:cs typeface="+mn-cs"/>
              </a:rPr>
              <a:t> pour les fumeuses. </a:t>
            </a:r>
            <a:endParaRPr lang="fr-FR" b="0" dirty="0"/>
          </a:p>
          <a:p>
            <a:pPr marL="171450" indent="-171450">
              <a:buFontTx/>
              <a:buChar char="-"/>
            </a:pPr>
            <a:r>
              <a:rPr lang="fr-FR" sz="1200" b="0" i="0" u="none" strike="noStrike" kern="1200" dirty="0">
                <a:solidFill>
                  <a:schemeClr val="tx1"/>
                </a:solidFill>
                <a:effectLst/>
                <a:latin typeface="+mn-lt"/>
                <a:ea typeface="+mn-ea"/>
                <a:cs typeface="+mn-cs"/>
              </a:rPr>
              <a:t>Selon les besoins de votre peau, associez cette crème à quelques</a:t>
            </a:r>
            <a:r>
              <a:rPr lang="fr-FR" sz="1200" b="0" i="0" u="none" strike="noStrike" kern="1200" baseline="0" dirty="0">
                <a:solidFill>
                  <a:schemeClr val="tx1"/>
                </a:solidFill>
                <a:effectLst/>
                <a:latin typeface="+mn-lt"/>
                <a:ea typeface="+mn-ea"/>
                <a:cs typeface="+mn-cs"/>
              </a:rPr>
              <a:t> gouttes</a:t>
            </a:r>
            <a:r>
              <a:rPr lang="fr-FR" sz="1200" b="0" i="0" u="none" strike="noStrike" kern="1200" dirty="0">
                <a:solidFill>
                  <a:schemeClr val="tx1"/>
                </a:solidFill>
                <a:effectLst/>
                <a:latin typeface="+mn-lt"/>
                <a:ea typeface="+mn-ea"/>
                <a:cs typeface="+mn-cs"/>
              </a:rPr>
              <a:t> de l'un des boosters suivants : </a:t>
            </a:r>
            <a:r>
              <a:rPr lang="fr-FR" sz="1200" b="1" i="0" u="none" strike="noStrike" kern="1200" dirty="0">
                <a:solidFill>
                  <a:schemeClr val="tx1"/>
                </a:solidFill>
                <a:effectLst/>
                <a:latin typeface="+mn-lt"/>
                <a:ea typeface="+mn-ea"/>
                <a:cs typeface="+mn-cs"/>
              </a:rPr>
              <a:t>Hydra +</a:t>
            </a:r>
            <a:r>
              <a:rPr lang="fr-FR" sz="1200" b="0" i="0" u="none" strike="noStrike" kern="1200" dirty="0">
                <a:solidFill>
                  <a:schemeClr val="tx1"/>
                </a:solidFill>
                <a:effectLst/>
                <a:latin typeface="+mn-lt"/>
                <a:ea typeface="+mn-ea"/>
                <a:cs typeface="+mn-cs"/>
              </a:rPr>
              <a:t> pour hydrater, -</a:t>
            </a:r>
            <a:r>
              <a:rPr lang="fr-FR" sz="1200" b="1" i="0" u="none" strike="noStrike" kern="1200" dirty="0" err="1">
                <a:solidFill>
                  <a:schemeClr val="tx1"/>
                </a:solidFill>
                <a:effectLst/>
                <a:latin typeface="+mn-lt"/>
                <a:ea typeface="+mn-ea"/>
                <a:cs typeface="+mn-cs"/>
              </a:rPr>
              <a:t>Nutri</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 pour nourrir et régénérer, </a:t>
            </a:r>
            <a:r>
              <a:rPr lang="fr-FR" sz="1200" b="1" i="0" u="none" strike="noStrike" kern="1200" dirty="0">
                <a:solidFill>
                  <a:schemeClr val="tx1"/>
                </a:solidFill>
                <a:effectLst/>
                <a:latin typeface="+mn-lt"/>
                <a:ea typeface="+mn-ea"/>
                <a:cs typeface="+mn-cs"/>
              </a:rPr>
              <a:t>Lift +</a:t>
            </a:r>
            <a:r>
              <a:rPr lang="fr-FR" sz="1200" b="0" i="0" u="none" strike="noStrike" kern="1200" dirty="0">
                <a:solidFill>
                  <a:schemeClr val="tx1"/>
                </a:solidFill>
                <a:effectLst/>
                <a:latin typeface="+mn-lt"/>
                <a:ea typeface="+mn-ea"/>
                <a:cs typeface="+mn-cs"/>
              </a:rPr>
              <a:t> pour raffermir, </a:t>
            </a:r>
            <a:r>
              <a:rPr lang="fr-FR" sz="1200" b="1" i="0" u="none" strike="noStrike" kern="1200" dirty="0">
                <a:solidFill>
                  <a:schemeClr val="tx1"/>
                </a:solidFill>
                <a:effectLst/>
                <a:latin typeface="+mn-lt"/>
                <a:ea typeface="+mn-ea"/>
                <a:cs typeface="+mn-cs"/>
              </a:rPr>
              <a:t>Défense +</a:t>
            </a:r>
            <a:r>
              <a:rPr lang="fr-FR" sz="1200" b="0" i="0" u="none" strike="noStrike" kern="1200" dirty="0">
                <a:solidFill>
                  <a:schemeClr val="tx1"/>
                </a:solidFill>
                <a:effectLst/>
                <a:latin typeface="+mn-lt"/>
                <a:ea typeface="+mn-ea"/>
                <a:cs typeface="+mn-cs"/>
              </a:rPr>
              <a:t> pour lutter contre les agressions de l'environnement.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INGREDIENTS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indent="0">
              <a:buFontTx/>
              <a:buNone/>
            </a:pPr>
            <a:r>
              <a:rPr lang="fr-FR" b="1" i="0" u="none" dirty="0">
                <a:solidFill>
                  <a:srgbClr val="FF0000"/>
                </a:solidFill>
              </a:rPr>
              <a:t>Myrte Bio </a:t>
            </a:r>
            <a:r>
              <a:rPr lang="fr-FR" b="0" i="0" u="none" dirty="0">
                <a:solidFill>
                  <a:srgbClr val="FF0000"/>
                </a:solidFill>
              </a:rPr>
              <a:t>:</a:t>
            </a:r>
            <a:r>
              <a:rPr lang="fr-FR" b="0" i="0" u="none" baseline="0" dirty="0">
                <a:solidFill>
                  <a:srgbClr val="FF0000"/>
                </a:solidFill>
              </a:rPr>
              <a:t> </a:t>
            </a:r>
            <a:r>
              <a:rPr lang="fr-FR" b="0" i="0" u="none" dirty="0">
                <a:solidFill>
                  <a:srgbClr val="FF0000"/>
                </a:solidFill>
              </a:rPr>
              <a:t>Limite la propagation des Radicaux Libres /</a:t>
            </a:r>
            <a:r>
              <a:rPr lang="fr-FR" b="0" i="0" u="none" baseline="0" dirty="0">
                <a:solidFill>
                  <a:srgbClr val="FF0000"/>
                </a:solidFill>
              </a:rPr>
              <a:t> </a:t>
            </a:r>
            <a:r>
              <a:rPr lang="fr-FR" b="0" i="0" u="none" dirty="0">
                <a:solidFill>
                  <a:srgbClr val="FF0000"/>
                </a:solidFill>
              </a:rPr>
              <a:t>Renforce le système naturel d’auto défense de la peau </a:t>
            </a:r>
          </a:p>
          <a:p>
            <a:pPr marL="0" indent="0">
              <a:buFontTx/>
              <a:buNone/>
            </a:pPr>
            <a:r>
              <a:rPr lang="fr-FR" b="1" i="0" u="none" dirty="0" err="1">
                <a:solidFill>
                  <a:srgbClr val="FF0000"/>
                </a:solidFill>
              </a:rPr>
              <a:t>Moringa</a:t>
            </a:r>
            <a:r>
              <a:rPr lang="fr-FR" b="0" i="0" u="none" dirty="0">
                <a:solidFill>
                  <a:srgbClr val="FF0000"/>
                </a:solidFill>
              </a:rPr>
              <a:t> : Protège l’épiderme</a:t>
            </a:r>
            <a:r>
              <a:rPr lang="fr-FR" b="0" i="0" u="none" baseline="0" dirty="0">
                <a:solidFill>
                  <a:srgbClr val="FF0000"/>
                </a:solidFill>
              </a:rPr>
              <a:t> contre les agressions polluantes. Purifie la peau en éliminant les </a:t>
            </a:r>
            <a:r>
              <a:rPr lang="fr-FR" b="0" i="0" u="none" baseline="0" dirty="0" err="1">
                <a:solidFill>
                  <a:srgbClr val="FF0000"/>
                </a:solidFill>
              </a:rPr>
              <a:t>micro-particules</a:t>
            </a:r>
            <a:r>
              <a:rPr lang="fr-FR" b="0" i="0" u="none" baseline="0" dirty="0">
                <a:solidFill>
                  <a:srgbClr val="FF0000"/>
                </a:solidFill>
              </a:rPr>
              <a:t> asphyxiantes produites par l’environnement. </a:t>
            </a:r>
          </a:p>
          <a:p>
            <a:pPr marL="0" indent="0">
              <a:buFontTx/>
              <a:buNone/>
            </a:pPr>
            <a:r>
              <a:rPr lang="fr-FR" b="1" i="0" u="none" baseline="0" dirty="0">
                <a:solidFill>
                  <a:srgbClr val="FF0000"/>
                </a:solidFill>
              </a:rPr>
              <a:t>Coenzyme Q10 </a:t>
            </a:r>
            <a:r>
              <a:rPr lang="fr-FR" b="0" i="0" u="none" baseline="0" dirty="0">
                <a:solidFill>
                  <a:srgbClr val="FF0000"/>
                </a:solidFill>
              </a:rPr>
              <a:t>:  Puissant antioxydant. Protège la peau des effets néfastes des radicaux libres </a:t>
            </a:r>
          </a:p>
          <a:p>
            <a:pPr marL="0" indent="0">
              <a:buFontTx/>
              <a:buNone/>
            </a:pPr>
            <a:endParaRPr lang="fr-FR" b="0" i="0" u="none" baseline="0" dirty="0">
              <a:solidFill>
                <a:srgbClr val="FF0000"/>
              </a:solidFill>
            </a:endParaRPr>
          </a:p>
          <a:p>
            <a:pPr marL="0" indent="0">
              <a:buFontTx/>
              <a:buNone/>
            </a:pPr>
            <a:r>
              <a:rPr lang="fr-FR" b="1" i="0" u="none" baseline="0" dirty="0">
                <a:solidFill>
                  <a:srgbClr val="FF0000"/>
                </a:solidFill>
              </a:rPr>
              <a:t>Vitamine A </a:t>
            </a:r>
            <a:r>
              <a:rPr lang="fr-FR" b="0" i="0" u="none" baseline="0" dirty="0">
                <a:solidFill>
                  <a:srgbClr val="FF0000"/>
                </a:solidFill>
              </a:rPr>
              <a:t>: </a:t>
            </a:r>
            <a:r>
              <a:rPr lang="fr-FR" b="0" i="0" u="none" baseline="0" dirty="0" err="1">
                <a:solidFill>
                  <a:srgbClr val="FF0000"/>
                </a:solidFill>
              </a:rPr>
              <a:t>Régénérante</a:t>
            </a:r>
            <a:r>
              <a:rPr lang="fr-FR" b="0" i="0" u="none" baseline="0" dirty="0">
                <a:solidFill>
                  <a:srgbClr val="FF0000"/>
                </a:solidFill>
              </a:rPr>
              <a:t>, favorise le renouvellement cellulaire </a:t>
            </a:r>
          </a:p>
          <a:p>
            <a:pPr marL="0" indent="0">
              <a:buFontTx/>
              <a:buNone/>
            </a:pPr>
            <a:r>
              <a:rPr lang="fr-FR" b="1" i="0" u="none" baseline="0" dirty="0">
                <a:solidFill>
                  <a:srgbClr val="FF0000"/>
                </a:solidFill>
              </a:rPr>
              <a:t>Vitamine C </a:t>
            </a:r>
            <a:r>
              <a:rPr lang="fr-FR" b="0" i="0" u="none" baseline="0" dirty="0">
                <a:solidFill>
                  <a:srgbClr val="FF0000"/>
                </a:solidFill>
              </a:rPr>
              <a:t>: Protectrice, anti-oxydante, connue pour induire la production de collagène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u="none" baseline="0" dirty="0">
                <a:solidFill>
                  <a:srgbClr val="FF0000"/>
                </a:solidFill>
              </a:rPr>
              <a:t>Vitamine E </a:t>
            </a:r>
            <a:r>
              <a:rPr lang="fr-FR" b="0" i="0" u="none" baseline="0" dirty="0">
                <a:solidFill>
                  <a:srgbClr val="FF0000"/>
                </a:solidFill>
              </a:rPr>
              <a:t>: Puissants antioxydants. Protègent la peau des effets néfastes des radicaux libres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u="none" dirty="0">
              <a:solidFill>
                <a:srgbClr val="FF0000"/>
              </a:solidFill>
            </a:endParaRPr>
          </a:p>
          <a:p>
            <a:pPr marL="0" indent="0">
              <a:buFontTx/>
              <a:buNone/>
            </a:pPr>
            <a:r>
              <a:rPr lang="fr-FR" b="1" i="0" u="none" dirty="0">
                <a:solidFill>
                  <a:srgbClr val="FF0000"/>
                </a:solidFill>
              </a:rPr>
              <a:t>Glycérine végétale</a:t>
            </a:r>
            <a:r>
              <a:rPr lang="fr-FR" b="0" i="0" u="none" dirty="0">
                <a:solidFill>
                  <a:srgbClr val="FF0000"/>
                </a:solidFill>
              </a:rPr>
              <a:t>, sérine, urée : Hydratante </a:t>
            </a:r>
          </a:p>
          <a:p>
            <a:pPr marL="0" indent="0">
              <a:buFontTx/>
              <a:buNone/>
            </a:pPr>
            <a:r>
              <a:rPr lang="fr-FR" b="1" i="0" u="none" dirty="0">
                <a:solidFill>
                  <a:srgbClr val="FF0000"/>
                </a:solidFill>
              </a:rPr>
              <a:t>HE</a:t>
            </a:r>
            <a:r>
              <a:rPr lang="fr-FR" b="1" i="0" u="none" baseline="0" dirty="0">
                <a:solidFill>
                  <a:srgbClr val="FF0000"/>
                </a:solidFill>
              </a:rPr>
              <a:t> Magnolia, orange douce, mandarine </a:t>
            </a:r>
            <a:r>
              <a:rPr lang="fr-FR" b="0" i="0" u="none" baseline="0" dirty="0">
                <a:solidFill>
                  <a:srgbClr val="FF0000"/>
                </a:solidFill>
              </a:rPr>
              <a:t>: vitalisant </a:t>
            </a:r>
          </a:p>
          <a:p>
            <a:pPr marL="0" indent="0">
              <a:buFontTx/>
              <a:buNone/>
            </a:pPr>
            <a:endParaRPr lang="fr-FR" b="0" i="0" u="none"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Grâce à ses actifs,</a:t>
            </a:r>
            <a:r>
              <a:rPr lang="fr-FR" sz="1200" b="0" i="0" kern="1200" baseline="0" dirty="0">
                <a:solidFill>
                  <a:schemeClr val="tx1"/>
                </a:solidFill>
                <a:effectLst/>
                <a:latin typeface="+mn-lt"/>
                <a:ea typeface="+mn-ea"/>
                <a:cs typeface="+mn-cs"/>
              </a:rPr>
              <a:t> vital défense </a:t>
            </a:r>
            <a:r>
              <a:rPr lang="fr-FR" sz="1200" b="0" i="0" kern="1200" dirty="0">
                <a:solidFill>
                  <a:schemeClr val="tx1"/>
                </a:solidFill>
                <a:effectLst/>
                <a:latin typeface="+mn-lt"/>
                <a:ea typeface="+mn-ea"/>
                <a:cs typeface="+mn-cs"/>
              </a:rPr>
              <a:t>aide la peau à lutter contre le stress oxydatif et préserve son capital jeunesse. Intensément hydratée et revitalisée, la peau retrouve éclat, douceur et vitalité. </a:t>
            </a:r>
            <a:endParaRPr lang="fr-FR" b="0" i="0" u="none" dirty="0">
              <a:solidFill>
                <a:srgbClr val="FF0000"/>
              </a:solidFill>
            </a:endParaRPr>
          </a:p>
          <a:p>
            <a:pPr marL="0" indent="0">
              <a:buFontTx/>
              <a:buNone/>
            </a:pPr>
            <a:endParaRPr lang="fr-FR" b="0" i="0" u="none" dirty="0">
              <a:solidFill>
                <a:srgbClr val="FF0000"/>
              </a:solidFill>
            </a:endParaRPr>
          </a:p>
          <a:p>
            <a:pPr marL="0" indent="0">
              <a:buFontTx/>
              <a:buNone/>
            </a:pPr>
            <a:endParaRPr lang="fr-FR" b="0" i="0" u="none" dirty="0">
              <a:solidFill>
                <a:srgbClr val="FF0000"/>
              </a:solidFill>
            </a:endParaRPr>
          </a:p>
          <a:p>
            <a:r>
              <a:rPr lang="fr-FR" altLang="fr-FR" sz="1200" dirty="0">
                <a:solidFill>
                  <a:srgbClr val="5F5F5F"/>
                </a:solidFill>
                <a:latin typeface="Optima Medium" pitchFamily="34" charset="0"/>
              </a:rPr>
              <a:t>Le </a:t>
            </a:r>
            <a:r>
              <a:rPr lang="fr-FR" altLang="fr-FR" sz="1200" b="1" dirty="0">
                <a:solidFill>
                  <a:srgbClr val="5F5F5F"/>
                </a:solidFill>
                <a:latin typeface="Optima Medium" pitchFamily="34" charset="0"/>
              </a:rPr>
              <a:t>Myrte commun</a:t>
            </a:r>
            <a:r>
              <a:rPr lang="fr-FR" altLang="fr-FR" sz="1200" dirty="0">
                <a:solidFill>
                  <a:srgbClr val="5F5F5F"/>
                </a:solidFill>
                <a:latin typeface="Optima Medium" pitchFamily="34" charset="0"/>
              </a:rPr>
              <a:t> (</a:t>
            </a:r>
            <a:r>
              <a:rPr lang="fr-FR" altLang="fr-FR" sz="1200" i="1" dirty="0" err="1">
                <a:solidFill>
                  <a:srgbClr val="5F5F5F"/>
                </a:solidFill>
                <a:latin typeface="Optima Medium" pitchFamily="34" charset="0"/>
              </a:rPr>
              <a:t>Myrtus</a:t>
            </a:r>
            <a:r>
              <a:rPr lang="fr-FR" altLang="fr-FR" sz="1200" i="1" dirty="0">
                <a:solidFill>
                  <a:srgbClr val="5F5F5F"/>
                </a:solidFill>
                <a:latin typeface="Optima Medium" pitchFamily="34" charset="0"/>
              </a:rPr>
              <a:t> </a:t>
            </a:r>
            <a:r>
              <a:rPr lang="fr-FR" altLang="fr-FR" sz="1200" i="1" dirty="0" err="1">
                <a:solidFill>
                  <a:srgbClr val="5F5F5F"/>
                </a:solidFill>
                <a:latin typeface="Optima Medium" pitchFamily="34" charset="0"/>
              </a:rPr>
              <a:t>communis</a:t>
            </a:r>
            <a:r>
              <a:rPr lang="fr-FR" altLang="fr-FR" sz="1200" dirty="0">
                <a:solidFill>
                  <a:srgbClr val="5F5F5F"/>
                </a:solidFill>
                <a:latin typeface="Optima Medium" pitchFamily="34" charset="0"/>
              </a:rPr>
              <a:t>) est un arbuste buissonnant cultivé autour du bassin Méditerranéen de 3-4 mètres de hauteur environ. C'est un arbuste très odorant, qu'il s'agisse des feuilles, des fleurs blanches, ou des petites baies.</a:t>
            </a:r>
          </a:p>
          <a:p>
            <a:r>
              <a:rPr lang="fr-FR" altLang="fr-FR" sz="1200" dirty="0">
                <a:solidFill>
                  <a:srgbClr val="5F5F5F"/>
                </a:solidFill>
                <a:latin typeface="Optima Medium" pitchFamily="34" charset="0"/>
              </a:rPr>
              <a:t>Ses feuilles sont petites (2-5 cm de long, ovales, vernissées, de couleur vert foncé) et persistantes.</a:t>
            </a:r>
          </a:p>
          <a:p>
            <a:r>
              <a:rPr lang="fr-FR" altLang="fr-FR" sz="1200" dirty="0">
                <a:solidFill>
                  <a:srgbClr val="5F5F5F"/>
                </a:solidFill>
                <a:latin typeface="Optima Medium" pitchFamily="34" charset="0"/>
              </a:rPr>
              <a:t>Les fleurs du myrte sont blanches, et apparaissent au printemps. Elles sont très parfumées.</a:t>
            </a:r>
          </a:p>
          <a:p>
            <a:r>
              <a:rPr lang="fr-FR" altLang="fr-FR" sz="1200" dirty="0">
                <a:solidFill>
                  <a:srgbClr val="5F5F5F"/>
                </a:solidFill>
                <a:latin typeface="Optima Medium" pitchFamily="34" charset="0"/>
              </a:rPr>
              <a:t>Les fruits sont des baies oblongues ellipsoïdales, de couleur pourpre-noir, de 1/2 à 1 cm de diamètre. </a:t>
            </a:r>
            <a:r>
              <a:rPr lang="fr-FR" altLang="fr-FR" sz="1200" b="1" dirty="0">
                <a:solidFill>
                  <a:srgbClr val="5F5F5F"/>
                </a:solidFill>
                <a:latin typeface="Optima Medium" pitchFamily="34" charset="0"/>
              </a:rPr>
              <a:t>L’extrait de myrte bio utilisé dans VITAL DEFENSE provient de la feuille. </a:t>
            </a:r>
          </a:p>
          <a:p>
            <a:endParaRPr lang="fr-FR" altLang="fr-FR" sz="1200" b="1" dirty="0">
              <a:solidFill>
                <a:srgbClr val="5F5F5F"/>
              </a:solidFill>
              <a:latin typeface="Optima Medium" pitchFamily="34" charset="0"/>
            </a:endParaRPr>
          </a:p>
          <a:p>
            <a:endParaRPr lang="fr-FR" altLang="fr-FR" sz="1200" b="1" dirty="0">
              <a:solidFill>
                <a:srgbClr val="5F5F5F"/>
              </a:solidFill>
              <a:latin typeface="Optima Medium" pitchFamily="34" charset="0"/>
            </a:endParaRPr>
          </a:p>
          <a:p>
            <a:r>
              <a:rPr lang="fr-FR" altLang="ja-JP" sz="1200" dirty="0">
                <a:solidFill>
                  <a:srgbClr val="5F5F5F"/>
                </a:solidFill>
                <a:latin typeface="Optima Medium" pitchFamily="34" charset="0"/>
                <a:ea typeface="MS PGothic" panose="020B0600070205080204" pitchFamily="34" charset="-128"/>
              </a:rPr>
              <a:t>Le </a:t>
            </a:r>
            <a:r>
              <a:rPr lang="fr-FR" altLang="ja-JP" sz="1200" b="1" dirty="0" err="1">
                <a:solidFill>
                  <a:srgbClr val="5F5F5F"/>
                </a:solidFill>
                <a:latin typeface="Optima Medium" pitchFamily="34" charset="0"/>
                <a:ea typeface="MS PGothic" panose="020B0600070205080204" pitchFamily="34" charset="-128"/>
              </a:rPr>
              <a:t>Moringa</a:t>
            </a:r>
            <a:r>
              <a:rPr lang="fr-FR" altLang="ja-JP" sz="1200" b="1" dirty="0">
                <a:solidFill>
                  <a:srgbClr val="5F5F5F"/>
                </a:solidFill>
                <a:latin typeface="Optima Medium" pitchFamily="34" charset="0"/>
                <a:ea typeface="MS PGothic" panose="020B0600070205080204" pitchFamily="34" charset="-128"/>
              </a:rPr>
              <a:t> </a:t>
            </a:r>
            <a:r>
              <a:rPr lang="fr-FR" altLang="ja-JP" sz="1200" b="1" dirty="0" err="1">
                <a:solidFill>
                  <a:srgbClr val="5F5F5F"/>
                </a:solidFill>
                <a:latin typeface="Optima Medium" pitchFamily="34" charset="0"/>
                <a:ea typeface="MS PGothic" panose="020B0600070205080204" pitchFamily="34" charset="-128"/>
              </a:rPr>
              <a:t>oleifera</a:t>
            </a:r>
            <a:r>
              <a:rPr lang="fr-FR" altLang="ja-JP" sz="1200" dirty="0">
                <a:solidFill>
                  <a:srgbClr val="5F5F5F"/>
                </a:solidFill>
                <a:latin typeface="Optima Medium" pitchFamily="34" charset="0"/>
                <a:ea typeface="MS PGothic" panose="020B0600070205080204" pitchFamily="34" charset="-128"/>
              </a:rPr>
              <a:t> est un arbre exotique qui atteint entre 5-10 m de hauteur, aussi appelé en Afrique « </a:t>
            </a:r>
            <a:r>
              <a:rPr lang="fr-FR" altLang="ja-JP" sz="1200" dirty="0" err="1">
                <a:solidFill>
                  <a:srgbClr val="5F5F5F"/>
                </a:solidFill>
                <a:latin typeface="Optima Medium" pitchFamily="34" charset="0"/>
                <a:ea typeface="MS PGothic" panose="020B0600070205080204" pitchFamily="34" charset="-128"/>
              </a:rPr>
              <a:t>Nebeday</a:t>
            </a:r>
            <a:r>
              <a:rPr lang="fr-FR" altLang="ja-JP" sz="1200" dirty="0">
                <a:solidFill>
                  <a:srgbClr val="5F5F5F"/>
                </a:solidFill>
                <a:latin typeface="Optima Medium" pitchFamily="34" charset="0"/>
                <a:ea typeface="MS PGothic" panose="020B0600070205080204" pitchFamily="34" charset="-128"/>
              </a:rPr>
              <a:t> », l’arbre qui ne meurt jamais.</a:t>
            </a:r>
          </a:p>
          <a:p>
            <a:r>
              <a:rPr lang="fr-FR" altLang="ja-JP" sz="1200" dirty="0">
                <a:solidFill>
                  <a:srgbClr val="5F5F5F"/>
                </a:solidFill>
                <a:latin typeface="Optima Medium" pitchFamily="34" charset="0"/>
                <a:ea typeface="MS PGothic" panose="020B0600070205080204" pitchFamily="34" charset="-128"/>
              </a:rPr>
              <a:t>Originaire d’Inde, il pousse dans les régions tropicales et subtropicales en Afrique et Asie. Sa racine tubéreuse lui permet de se passer d'eau pendant plusieurs mois. </a:t>
            </a:r>
          </a:p>
          <a:p>
            <a:r>
              <a:rPr lang="fr-FR" altLang="ja-JP" sz="1200" dirty="0">
                <a:solidFill>
                  <a:srgbClr val="5F5F5F"/>
                </a:solidFill>
                <a:latin typeface="Optima Medium" pitchFamily="34" charset="0"/>
                <a:ea typeface="MS PGothic" panose="020B0600070205080204" pitchFamily="34" charset="-128"/>
              </a:rPr>
              <a:t>Il produit des fleurs blanches qui donnent des fruits ressemblants à de longues gousses, contenant 7 à 20 graines sphériques.</a:t>
            </a:r>
          </a:p>
          <a:p>
            <a:r>
              <a:rPr lang="fr-FR" altLang="ja-JP" sz="1200" b="1" dirty="0">
                <a:solidFill>
                  <a:srgbClr val="5F5F5F"/>
                </a:solidFill>
                <a:latin typeface="Optima Medium" pitchFamily="34" charset="0"/>
                <a:ea typeface="MS PGothic" panose="020B0600070205080204" pitchFamily="34" charset="-128"/>
              </a:rPr>
              <a:t>Les peptides de </a:t>
            </a:r>
            <a:r>
              <a:rPr lang="fr-FR" altLang="ja-JP" sz="1200" b="1" dirty="0" err="1">
                <a:solidFill>
                  <a:srgbClr val="5F5F5F"/>
                </a:solidFill>
                <a:latin typeface="Optima Medium" pitchFamily="34" charset="0"/>
                <a:ea typeface="MS PGothic" panose="020B0600070205080204" pitchFamily="34" charset="-128"/>
              </a:rPr>
              <a:t>Moringa</a:t>
            </a:r>
            <a:r>
              <a:rPr lang="fr-FR" altLang="ja-JP" sz="1200" b="1" dirty="0">
                <a:solidFill>
                  <a:srgbClr val="5F5F5F"/>
                </a:solidFill>
                <a:latin typeface="Optima Medium" pitchFamily="34" charset="0"/>
                <a:ea typeface="MS PGothic" panose="020B0600070205080204" pitchFamily="34" charset="-128"/>
              </a:rPr>
              <a:t> utilisés dans VITAL DEFENSE proviennent des graines. </a:t>
            </a:r>
          </a:p>
          <a:p>
            <a:endParaRPr lang="fr-FR" altLang="fr-FR" sz="1200" b="1" dirty="0">
              <a:solidFill>
                <a:srgbClr val="5F5F5F"/>
              </a:solidFill>
              <a:latin typeface="Optima Medium" pitchFamily="34" charset="0"/>
            </a:endParaRPr>
          </a:p>
          <a:p>
            <a:pPr marL="0" indent="0">
              <a:buFontTx/>
              <a:buNone/>
            </a:pPr>
            <a:endParaRPr lang="fr-FR" b="0" i="0" u="none" dirty="0">
              <a:solidFill>
                <a:srgbClr val="FF0000"/>
              </a:solidFill>
            </a:endParaRPr>
          </a:p>
          <a:p>
            <a:pPr marL="0" indent="0">
              <a:buFontTx/>
              <a:buNone/>
            </a:pPr>
            <a:endParaRPr lang="fr-FR" b="0" i="0" u="none" dirty="0">
              <a:solidFill>
                <a:srgbClr val="FF0000"/>
              </a:solidFill>
            </a:endParaRPr>
          </a:p>
          <a:p>
            <a:pPr marL="0" indent="0">
              <a:buFontTx/>
              <a:buNone/>
            </a:pPr>
            <a:endParaRPr lang="fr-FR" sz="1200" baseline="0" dirty="0">
              <a:solidFill>
                <a:prstClr val="black"/>
              </a:solidFill>
              <a:latin typeface="Century Gothic" panose="020B0502020202020204" pitchFamily="34" charset="0"/>
            </a:endParaRPr>
          </a:p>
          <a:p>
            <a:pPr marL="171450" indent="-171450">
              <a:buFontTx/>
              <a:buChar char="-"/>
            </a:pPr>
            <a:endParaRPr lang="fr-FR" sz="1200" dirty="0">
              <a:solidFill>
                <a:prstClr val="black"/>
              </a:solidFill>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6</a:t>
            </a:fld>
            <a:endParaRPr lang="fr-FR"/>
          </a:p>
        </p:txBody>
      </p:sp>
    </p:spTree>
    <p:extLst>
      <p:ext uri="{BB962C8B-B14F-4D97-AF65-F5344CB8AC3E}">
        <p14:creationId xmlns:p14="http://schemas.microsoft.com/office/powerpoint/2010/main" val="370492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57089">
              <a:lnSpc>
                <a:spcPct val="150000"/>
              </a:lnSpc>
              <a:defRPr/>
            </a:pPr>
            <a:r>
              <a:rPr lang="en-US" sz="1300" dirty="0">
                <a:solidFill>
                  <a:srgbClr val="3E3E3E"/>
                </a:solidFill>
                <a:latin typeface="Roboto Light" panose="02000000000000000000" pitchFamily="2" charset="0"/>
                <a:ea typeface="Roboto Light" panose="02000000000000000000" pitchFamily="2" charset="0"/>
              </a:rPr>
              <a:t>To satisfy this growing need for protection against external aggression and to help our skin</a:t>
            </a:r>
          </a:p>
          <a:p>
            <a:pPr defTabSz="957089">
              <a:lnSpc>
                <a:spcPct val="150000"/>
              </a:lnSpc>
              <a:defRPr/>
            </a:pPr>
            <a:r>
              <a:rPr lang="en-US" sz="1300" dirty="0">
                <a:solidFill>
                  <a:srgbClr val="3E3E3E"/>
                </a:solidFill>
                <a:latin typeface="Roboto Light" panose="02000000000000000000" pitchFamily="2" charset="0"/>
                <a:ea typeface="Roboto Light" panose="02000000000000000000" pitchFamily="2" charset="0"/>
              </a:rPr>
              <a:t>Yon-Ka has developed a real protective bubble, </a:t>
            </a:r>
          </a:p>
          <a:p>
            <a:pPr defTabSz="957089">
              <a:lnSpc>
                <a:spcPct val="150000"/>
              </a:lnSpc>
              <a:defRPr/>
            </a:pPr>
            <a:r>
              <a:rPr lang="en-US" sz="1300" b="1" u="sng" dirty="0">
                <a:solidFill>
                  <a:srgbClr val="3E3E3E"/>
                </a:solidFill>
                <a:latin typeface="Roboto Light" panose="02000000000000000000" pitchFamily="2" charset="0"/>
                <a:ea typeface="Roboto Light" panose="02000000000000000000" pitchFamily="2" charset="0"/>
              </a:rPr>
              <a:t>The VITAL DEFENSE MULTI-PROTECTION MIST</a:t>
            </a:r>
          </a:p>
          <a:p>
            <a:pPr defTabSz="957089">
              <a:lnSpc>
                <a:spcPct val="150000"/>
              </a:lnSpc>
              <a:defRPr/>
            </a:pPr>
            <a:r>
              <a:rPr lang="en-US" sz="1300" dirty="0">
                <a:solidFill>
                  <a:srgbClr val="3E3E3E"/>
                </a:solidFill>
                <a:latin typeface="Roboto Light" panose="02000000000000000000" pitchFamily="2" charset="0"/>
                <a:ea typeface="Roboto Light" panose="02000000000000000000" pitchFamily="2" charset="0"/>
              </a:rPr>
              <a:t>A treatment capable of creating the perfect anti-aggression radiance shield in a few seconds. </a:t>
            </a:r>
          </a:p>
          <a:p>
            <a:pPr defTabSz="957089">
              <a:lnSpc>
                <a:spcPct val="150000"/>
              </a:lnSpc>
              <a:defRPr/>
            </a:pPr>
            <a:r>
              <a:rPr lang="en-US" sz="1300" dirty="0">
                <a:solidFill>
                  <a:srgbClr val="3E3E3E"/>
                </a:solidFill>
                <a:latin typeface="Roboto Light" panose="02000000000000000000" pitchFamily="2" charset="0"/>
                <a:ea typeface="Roboto Light" panose="02000000000000000000" pitchFamily="2" charset="0"/>
              </a:rPr>
              <a:t>With this product, Yon-Ka extends its VITAL DEFENSE range (which already includes a cream).</a:t>
            </a:r>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7</a:t>
            </a:fld>
            <a:endParaRPr lang="fr-FR"/>
          </a:p>
        </p:txBody>
      </p:sp>
    </p:spTree>
    <p:extLst>
      <p:ext uri="{BB962C8B-B14F-4D97-AF65-F5344CB8AC3E}">
        <p14:creationId xmlns:p14="http://schemas.microsoft.com/office/powerpoint/2010/main" val="3798878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570">
              <a:defRPr/>
            </a:pPr>
            <a:r>
              <a:rPr lang="fr-FR" sz="1900" spc="-43" dirty="0">
                <a:solidFill>
                  <a:srgbClr val="000000"/>
                </a:solidFill>
                <a:latin typeface="Calibri" panose="020F0502020204030204" pitchFamily="34" charset="0"/>
                <a:ea typeface="Times New Roman" panose="02020603050405020304" pitchFamily="18" charset="0"/>
                <a:cs typeface="Calibri" panose="020F0502020204030204" pitchFamily="34" charset="0"/>
              </a:rPr>
              <a:t>En plus de la pollution, il faut rajouter d’autres facteurs insidieux omniprésents dans notre quotidien qui participent au stress oxydatif </a:t>
            </a:r>
            <a:r>
              <a:rPr lang="fr-FR" sz="1900" u="sng" spc="-43" dirty="0">
                <a:solidFill>
                  <a:srgbClr val="000000"/>
                </a:solidFill>
                <a:latin typeface="Calibri" panose="020F0502020204030204" pitchFamily="34" charset="0"/>
                <a:ea typeface="Times New Roman" panose="02020603050405020304" pitchFamily="18" charset="0"/>
                <a:cs typeface="Calibri" panose="020F0502020204030204" pitchFamily="34" charset="0"/>
              </a:rPr>
              <a:t>: les rayons lumineux solaires. </a:t>
            </a:r>
          </a:p>
          <a:p>
            <a:pPr defTabSz="990570">
              <a:defRPr/>
            </a:pPr>
            <a:r>
              <a:rPr lang="fr-FR" sz="1900" spc="-43" dirty="0">
                <a:solidFill>
                  <a:srgbClr val="000000"/>
                </a:solidFill>
                <a:latin typeface="Calibri" panose="020F0502020204030204" pitchFamily="34" charset="0"/>
                <a:ea typeface="Times New Roman" panose="02020603050405020304" pitchFamily="18" charset="0"/>
                <a:cs typeface="Calibri" panose="020F0502020204030204" pitchFamily="34" charset="0"/>
              </a:rPr>
              <a:t>En fonction de leurs longueurs d’ondes, on les nomme UV, Infra-Rouges et lumière bleue. </a:t>
            </a:r>
          </a:p>
          <a:p>
            <a:pPr defTabSz="990570">
              <a:defRPr/>
            </a:pPr>
            <a:endParaRPr lang="fr-FR" sz="1900" spc="-43"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defTabSz="990570">
              <a:defRPr/>
            </a:pPr>
            <a:r>
              <a:rPr lang="fr-FR" sz="1900" spc="-43" dirty="0">
                <a:solidFill>
                  <a:srgbClr val="000000"/>
                </a:solidFill>
                <a:latin typeface="Calibri" panose="020F0502020204030204" pitchFamily="34" charset="0"/>
                <a:ea typeface="Times New Roman" panose="02020603050405020304" pitchFamily="18" charset="0"/>
                <a:cs typeface="Calibri" panose="020F0502020204030204" pitchFamily="34" charset="0"/>
              </a:rPr>
              <a:t>En plus de ces rayons lumineux solaire, il y a les rayons lumineux artificiels qui amplifient encore l’exposition. </a:t>
            </a:r>
          </a:p>
          <a:p>
            <a:pPr defTabSz="990570">
              <a:defRPr/>
            </a:pPr>
            <a:r>
              <a:rPr lang="fr-FR" sz="1900" spc="-43" dirty="0">
                <a:solidFill>
                  <a:srgbClr val="000000"/>
                </a:solidFill>
                <a:latin typeface="Calibri" panose="020F0502020204030204" pitchFamily="34" charset="0"/>
                <a:ea typeface="Times New Roman" panose="02020603050405020304" pitchFamily="18" charset="0"/>
                <a:cs typeface="Calibri" panose="020F0502020204030204" pitchFamily="34" charset="0"/>
              </a:rPr>
              <a:t>Quand on sait que l’on s’expose en plus en moyenne 6h/jour sous la lumière bleue artificielle, les dégâts s’accumulent !</a:t>
            </a:r>
            <a:endParaRPr lang="fr-FR"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8</a:t>
            </a:fld>
            <a:endParaRPr lang="fr-FR"/>
          </a:p>
        </p:txBody>
      </p:sp>
    </p:spTree>
    <p:extLst>
      <p:ext uri="{BB962C8B-B14F-4D97-AF65-F5344CB8AC3E}">
        <p14:creationId xmlns:p14="http://schemas.microsoft.com/office/powerpoint/2010/main" val="3588995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effectLst/>
                <a:latin typeface="Calibri" panose="020F0502020204030204" pitchFamily="34" charset="0"/>
                <a:ea typeface="Calibri" panose="020F0502020204030204" pitchFamily="34" charset="0"/>
                <a:cs typeface="Times New Roman" panose="02020603050405020304" pitchFamily="18" charset="0"/>
              </a:rPr>
              <a:t>Le rayonnement lumineux (solaire) qui arrive sur terre est constitué de 3 grandes catégories de rayons : les UV (Ultraviolets), la HEV (Haute Energie Visible) dont 1/3 est représenté par la lumière bleue et les IR (Infra-Rouges).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a:p>
            <a:r>
              <a:rPr lang="fr-FR" sz="1800" dirty="0">
                <a:effectLst/>
                <a:latin typeface="Calibri" panose="020F0502020204030204" pitchFamily="34" charset="0"/>
                <a:ea typeface="Calibri" panose="020F0502020204030204" pitchFamily="34" charset="0"/>
                <a:cs typeface="Times New Roman" panose="02020603050405020304" pitchFamily="18" charset="0"/>
              </a:rPr>
              <a:t>Les UV représentent 5 à 10 % du rayonnement lumineux solaire</a:t>
            </a:r>
          </a:p>
          <a:p>
            <a:r>
              <a:rPr lang="fr-FR" sz="1800" dirty="0" err="1">
                <a:effectLst/>
                <a:latin typeface="Calibri" panose="020F0502020204030204" pitchFamily="34" charset="0"/>
                <a:cs typeface="Times New Roman" panose="02020603050405020304" pitchFamily="18" charset="0"/>
              </a:rPr>
              <a:t>Env</a:t>
            </a:r>
            <a:r>
              <a:rPr lang="fr-FR" sz="1800" dirty="0">
                <a:effectLst/>
                <a:latin typeface="Calibri" panose="020F0502020204030204" pitchFamily="34" charset="0"/>
                <a:cs typeface="Times New Roman" panose="02020603050405020304" pitchFamily="18" charset="0"/>
              </a:rPr>
              <a:t> 45% pour la HEV</a:t>
            </a:r>
          </a:p>
          <a:p>
            <a:r>
              <a:rPr lang="fr-FR" sz="1800" dirty="0" err="1">
                <a:effectLst/>
                <a:latin typeface="Calibri" panose="020F0502020204030204" pitchFamily="34" charset="0"/>
                <a:cs typeface="Times New Roman" panose="02020603050405020304" pitchFamily="18" charset="0"/>
              </a:rPr>
              <a:t>Env</a:t>
            </a:r>
            <a:r>
              <a:rPr lang="fr-FR" sz="1800" dirty="0">
                <a:effectLst/>
                <a:latin typeface="Calibri" panose="020F0502020204030204" pitchFamily="34" charset="0"/>
                <a:cs typeface="Times New Roman" panose="02020603050405020304" pitchFamily="18" charset="0"/>
              </a:rPr>
              <a:t> 45% pour les IR</a:t>
            </a:r>
          </a:p>
          <a:p>
            <a:endParaRPr lang="fr-FR" sz="1800" dirty="0">
              <a:effectLst/>
              <a:latin typeface="Calibri" panose="020F0502020204030204" pitchFamily="34" charset="0"/>
              <a:cs typeface="Times New Roman" panose="02020603050405020304" pitchFamily="18" charset="0"/>
            </a:endParaRPr>
          </a:p>
          <a:p>
            <a:r>
              <a:rPr lang="fr-FR"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UV</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2 types d’UV arrivent sur terre, les UVB et les UVA (Il existe une 3</a:t>
            </a:r>
            <a:r>
              <a:rPr lang="fr-FR" sz="1800" baseline="30000" dirty="0">
                <a:effectLst/>
                <a:latin typeface="Calibri" panose="020F0502020204030204" pitchFamily="34" charset="0"/>
                <a:ea typeface="Calibri" panose="020F0502020204030204" pitchFamily="34" charset="0"/>
                <a:cs typeface="Times New Roman" panose="02020603050405020304" pitchFamily="18" charset="0"/>
              </a:rPr>
              <a:t>ème</a:t>
            </a:r>
            <a:r>
              <a:rPr lang="fr-FR" sz="1800" dirty="0">
                <a:effectLst/>
                <a:latin typeface="Calibri" panose="020F0502020204030204" pitchFamily="34" charset="0"/>
                <a:ea typeface="Calibri" panose="020F0502020204030204" pitchFamily="34" charset="0"/>
                <a:cs typeface="Times New Roman" panose="02020603050405020304" pitchFamily="18" charset="0"/>
              </a:rPr>
              <a:t> catégorie, les UVC, qui arrêtés par la couche d’Ozone n’atteignent pas la surface du globe).</a:t>
            </a:r>
          </a:p>
          <a:p>
            <a:endParaRPr lang="fr-FR" sz="1800" dirty="0">
              <a:effectLst/>
              <a:latin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HEV 5 (</a:t>
            </a:r>
            <a:r>
              <a:rPr lang="fr-FR" sz="1800" dirty="0">
                <a:effectLst/>
                <a:latin typeface="Calibri" panose="020F0502020204030204" pitchFamily="34" charset="0"/>
                <a:ea typeface="Calibri" panose="020F0502020204030204" pitchFamily="34" charset="0"/>
                <a:cs typeface="Times New Roman" panose="02020603050405020304" pitchFamily="18" charset="0"/>
              </a:rPr>
              <a:t>Haute Energie Visible )</a:t>
            </a:r>
            <a:r>
              <a:rPr lang="fr-F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Lumière bleue</a:t>
            </a:r>
          </a:p>
          <a:p>
            <a:pPr algn="just"/>
            <a:r>
              <a:rPr lang="fr-FR" sz="1800" dirty="0">
                <a:solidFill>
                  <a:srgbClr val="000000"/>
                </a:solidFill>
                <a:ea typeface="Calibri" panose="020F0502020204030204" pitchFamily="34" charset="0"/>
                <a:cs typeface="Calibri" panose="020F0502020204030204" pitchFamily="34" charset="0"/>
              </a:rPr>
              <a:t>R</a:t>
            </a:r>
            <a:r>
              <a:rPr lang="fr-FR" sz="1800" dirty="0">
                <a:solidFill>
                  <a:srgbClr val="000000"/>
                </a:solidFill>
                <a:effectLst/>
                <a:ea typeface="Calibri" panose="020F0502020204030204" pitchFamily="34" charset="0"/>
                <a:cs typeface="Calibri" panose="020F0502020204030204" pitchFamily="34" charset="0"/>
              </a:rPr>
              <a:t>esponsable de la moitié de la production de radicaux libres et de </a:t>
            </a:r>
            <a:r>
              <a:rPr lang="fr-FR" sz="1800" dirty="0">
                <a:effectLst/>
                <a:ea typeface="Calibri" panose="020F0502020204030204" pitchFamily="34" charset="0"/>
                <a:cs typeface="Times New Roman" panose="02020603050405020304" pitchFamily="18" charset="0"/>
              </a:rPr>
              <a:t>25% des dommages cellulaires (altère la structure des cellules de l'épiderme, des fibroblastes, diminue la production de collagène et d'élastine, et augmente la production et l’activation de la tyrosinase </a:t>
            </a:r>
            <a:r>
              <a:rPr lang="fr-FR" sz="1800" dirty="0">
                <a:solidFill>
                  <a:srgbClr val="000000"/>
                </a:solidFill>
                <a:effectLst/>
                <a:ea typeface="Calibri" panose="020F0502020204030204" pitchFamily="34" charset="0"/>
                <a:cs typeface="Calibri" panose="020F0502020204030204" pitchFamily="34" charset="0"/>
              </a:rPr>
              <a:t>responsable de l’apparition de taches durables).</a:t>
            </a:r>
            <a:r>
              <a:rPr lang="fr-FR" sz="1800" dirty="0">
                <a:effectLst/>
                <a:ea typeface="Calibri" panose="020F0502020204030204" pitchFamily="34" charset="0"/>
                <a:cs typeface="Times New Roman" panose="02020603050405020304" pitchFamily="18" charset="0"/>
              </a:rPr>
              <a:t> </a:t>
            </a:r>
            <a:r>
              <a:rPr lang="fr-FR" sz="1800" dirty="0">
                <a:solidFill>
                  <a:srgbClr val="000000"/>
                </a:solidFill>
                <a:effectLst/>
                <a:ea typeface="Calibri" panose="020F0502020204030204" pitchFamily="34" charset="0"/>
                <a:cs typeface="Calibri" panose="020F0502020204030204" pitchFamily="34" charset="0"/>
              </a:rPr>
              <a:t>Indolore, elle amplifie le vieillissement cutané accéléré.</a:t>
            </a:r>
          </a:p>
          <a:p>
            <a:pPr algn="just"/>
            <a:endParaRPr lang="fr-FR" sz="1800" b="1" dirty="0">
              <a:solidFill>
                <a:srgbClr val="000000"/>
              </a:solidFill>
              <a:effectLst/>
              <a:cs typeface="Calibri" panose="020F0502020204030204" pitchFamily="34" charset="0"/>
            </a:endParaRPr>
          </a:p>
          <a:p>
            <a:pPr algn="just"/>
            <a:r>
              <a:rPr lang="fr-FR" sz="2800" b="1" dirty="0">
                <a:solidFill>
                  <a:srgbClr val="A69DCD"/>
                </a:solidFill>
                <a:latin typeface="Roboto Light" panose="02000000000000000000" pitchFamily="2" charset="0"/>
                <a:ea typeface="Roboto Light" panose="02000000000000000000" pitchFamily="2" charset="0"/>
                <a:cs typeface="+mj-cs"/>
              </a:rPr>
              <a:t>IR </a:t>
            </a:r>
            <a:endParaRPr lang="fr-FR" sz="1050" b="1" dirty="0"/>
          </a:p>
          <a:p>
            <a:pPr algn="just"/>
            <a:r>
              <a:rPr lang="fr-FR" sz="1800" dirty="0">
                <a:effectLst/>
                <a:ea typeface="Calibri" panose="020F0502020204030204" pitchFamily="34" charset="0"/>
                <a:cs typeface="Times New Roman" panose="02020603050405020304" pitchFamily="18" charset="0"/>
              </a:rPr>
              <a:t>Créent de la chaleur. Ils aggravent les effets néfastes des UV et de la HEV. Produisent des radicaux libres qui altèrent le fonctionnement des mitochondries (centrales </a:t>
            </a:r>
            <a:r>
              <a:rPr lang="fr-FR" sz="1800" dirty="0">
                <a:solidFill>
                  <a:srgbClr val="000000"/>
                </a:solidFill>
                <a:effectLst/>
                <a:ea typeface="Calibri" panose="020F0502020204030204" pitchFamily="34" charset="0"/>
                <a:cs typeface="Times New Roman" panose="02020603050405020304" pitchFamily="18" charset="0"/>
              </a:rPr>
              <a:t>énergétiques des cellules) et des fibroblastes (perte de fermeté)</a:t>
            </a:r>
            <a:endParaRPr lang="fr-FR" sz="1600" b="1" dirty="0"/>
          </a:p>
          <a:p>
            <a:pPr algn="just"/>
            <a:endParaRPr lang="fr-FR" sz="1800" b="1"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9</a:t>
            </a:fld>
            <a:endParaRPr lang="fr-FR"/>
          </a:p>
        </p:txBody>
      </p:sp>
    </p:spTree>
    <p:extLst>
      <p:ext uri="{BB962C8B-B14F-4D97-AF65-F5344CB8AC3E}">
        <p14:creationId xmlns:p14="http://schemas.microsoft.com/office/powerpoint/2010/main" val="1023183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Nous sommes soumis aux rayons lumineux tous les jours de l'année. Ils nous affectent tout au long de la journée, même par temps nuageux, même à travers les fenêtres.</a:t>
            </a:r>
          </a:p>
          <a:p>
            <a:pPr>
              <a:lnSpc>
                <a:spcPct val="107000"/>
              </a:lnSpc>
              <a:spcAft>
                <a:spcPts val="800"/>
              </a:spcAft>
            </a:pPr>
            <a:endParaRPr lang="fr-FR"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u="sng" dirty="0">
                <a:effectLst/>
                <a:latin typeface="Calibri" panose="020F0502020204030204" pitchFamily="34" charset="0"/>
                <a:ea typeface="Calibri" panose="020F0502020204030204" pitchFamily="34" charset="0"/>
                <a:cs typeface="Times New Roman" panose="02020603050405020304" pitchFamily="18" charset="0"/>
              </a:rPr>
              <a:t>Les UV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u="sng" dirty="0">
                <a:effectLst/>
                <a:latin typeface="Calibri" panose="020F0502020204030204" pitchFamily="34" charset="0"/>
                <a:ea typeface="Calibri" panose="020F0502020204030204" pitchFamily="34" charset="0"/>
                <a:cs typeface="Times New Roman" panose="02020603050405020304" pitchFamily="18" charset="0"/>
              </a:rPr>
              <a:t>L</a:t>
            </a:r>
            <a:r>
              <a:rPr lang="fr-FR"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 UVB</a:t>
            </a:r>
            <a:r>
              <a:rPr lang="fr-F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représentent 10% des rayons UV. Ils sont responsables des coups de soleil, des brûlures, des cloques et de nombreux cancers de la peau.</a:t>
            </a:r>
            <a:br>
              <a:rPr lang="fr-FR" sz="1800" dirty="0">
                <a:solidFill>
                  <a:srgbClr val="000000"/>
                </a:solidFill>
                <a:effectLst/>
                <a:latin typeface="gilroy-regular"/>
                <a:ea typeface="Calibri" panose="020F0502020204030204" pitchFamily="34" charset="0"/>
                <a:cs typeface="Times New Roman" panose="02020603050405020304" pitchFamily="18" charset="0"/>
              </a:rPr>
            </a:br>
            <a:r>
              <a:rPr lang="fr-FR"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UVA</a:t>
            </a:r>
            <a:r>
              <a:rPr lang="fr-F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représentent 90% des rayons UV. Ils pénètrent plus profondément dans le derme, et sont responsables des tâches pigmentaires, du vieillissement de la peau, des rides, et à la longue de cancers cutanés.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fr-FR" sz="1800" dirty="0">
                <a:solidFill>
                  <a:srgbClr val="000000"/>
                </a:solidFill>
                <a:effectLst/>
                <a:latin typeface="gilroy-regular"/>
                <a:ea typeface="Calibri" panose="020F0502020204030204" pitchFamily="34" charset="0"/>
                <a:cs typeface="Times New Roman" panose="02020603050405020304" pitchFamily="18" charset="0"/>
              </a:rPr>
            </a:b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HEV / Lumière bleue</a:t>
            </a:r>
          </a:p>
          <a:p>
            <a:pPr>
              <a:lnSpc>
                <a:spcPct val="107000"/>
              </a:lnSpc>
              <a:spcAft>
                <a:spcPts val="800"/>
              </a:spcAft>
            </a:pPr>
            <a:br>
              <a:rPr lang="fr-F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fr-F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Située dans le prolongement des UVA (sa </a:t>
            </a:r>
            <a:r>
              <a:rPr lang="fr-FR" sz="1800" dirty="0">
                <a:effectLst/>
                <a:latin typeface="Calibri" panose="020F0502020204030204" pitchFamily="34" charset="0"/>
                <a:ea typeface="Calibri" panose="020F0502020204030204" pitchFamily="34" charset="0"/>
                <a:cs typeface="Times New Roman" panose="02020603050405020304" pitchFamily="18" charset="0"/>
              </a:rPr>
              <a:t>longueur d’ondes se situe entre 380 et 500 nanomètres environ, contre 290 à 400 nanomètres pour les UVA et UVB),</a:t>
            </a:r>
            <a:r>
              <a:rPr lang="fr-F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la lumière bleue HEV attaque tous les constituants cellulaires, tels les lipides, les protéines et l’ADN, provoquant sur le long terme des dommages cellulaires cutanés profonds. </a:t>
            </a:r>
            <a:r>
              <a:rPr lang="fr-FR" sz="1800" dirty="0">
                <a:effectLst/>
                <a:latin typeface="Calibri" panose="020F0502020204030204" pitchFamily="34" charset="0"/>
                <a:ea typeface="Calibri" panose="020F0502020204030204" pitchFamily="34" charset="0"/>
                <a:cs typeface="Times New Roman" panose="02020603050405020304" pitchFamily="18" charset="0"/>
              </a:rPr>
              <a:t>Avec son énergie intense – qui lui vaut son nom Haute Energie Visible – la lumière bleue </a:t>
            </a:r>
            <a:r>
              <a:rPr lang="fr-F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est responsable lors de l’exposition solaire de près de la moitié de la production de radicaux libres et de </a:t>
            </a:r>
            <a:r>
              <a:rPr lang="fr-FR" sz="1800" dirty="0">
                <a:effectLst/>
                <a:latin typeface="Calibri" panose="020F0502020204030204" pitchFamily="34" charset="0"/>
                <a:ea typeface="Calibri" panose="020F0502020204030204" pitchFamily="34" charset="0"/>
                <a:cs typeface="Times New Roman" panose="02020603050405020304" pitchFamily="18" charset="0"/>
              </a:rPr>
              <a:t>25% des dommages cellulaires </a:t>
            </a:r>
            <a:r>
              <a:rPr lang="fr-FR" sz="18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fr-F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Il a été démontré que la lumière bleue, par attaque de l'ADN cellulaire,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altère la structure des cellules de l'épiderme (les kératinocytes), du derme (fibroblastes) et diminue la production de collagène et d'élastine</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Indolore, contrairement aux UV qui brûlent et aux IR qui chauffent, </a:t>
            </a:r>
            <a:r>
              <a:rPr lang="fr-F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lumière bleue amplifie sournoisement le vieillissement cutané et elle est responsable de l’apparition de taches durables. En effet,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elle augmente la production et l’activation de la tyrosinase,</a:t>
            </a:r>
            <a:r>
              <a:rPr lang="fr-FR" sz="1800" dirty="0">
                <a:effectLst/>
                <a:latin typeface="Calibri" panose="020F0502020204030204" pitchFamily="34" charset="0"/>
                <a:ea typeface="Calibri" panose="020F0502020204030204" pitchFamily="34" charset="0"/>
                <a:cs typeface="Times New Roman" panose="02020603050405020304" pitchFamily="18" charset="0"/>
              </a:rPr>
              <a:t> enzyme clé du processus de pigmentation,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responsable d’une pigmentation plus durable</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b="1" dirty="0">
                <a:effectLst/>
                <a:latin typeface="Calibri" panose="020F0502020204030204" pitchFamily="34" charset="0"/>
                <a:ea typeface="Calibri" panose="020F0502020204030204" pitchFamily="34" charset="0"/>
                <a:cs typeface="Times New Roman" panose="02020603050405020304" pitchFamily="18" charset="0"/>
              </a:rPr>
              <a:t>Tous les jours notre peau, peu importe la météo, est exposée à de la lumière bleue. A la lumière bleue naturelle (solaire) s’ajoute la lumière bleue artificielle que l’on trouve dans les éclairages à LED, les écrans d’ordinateurs, de télévisions et de smartphones… Même si d’une intensité 1000 fois moins importante que celle émise par le soleil, les 6 heures d’exposition par jour </a:t>
            </a:r>
            <a:r>
              <a:rPr lang="fr-FR" sz="1800" b="1"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à cette lumière bleue artificielle se cumule à celle du soleil et amplifie insidieusement ses effets délétères.</a:t>
            </a:r>
            <a:br>
              <a:rPr lang="fr-FR"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US" sz="1800" dirty="0">
                <a:effectLst/>
                <a:latin typeface="Calibri" panose="020F0502020204030204" pitchFamily="34" charset="0"/>
                <a:ea typeface="Calibri" panose="020F0502020204030204" pitchFamily="34" charset="0"/>
                <a:cs typeface="Times New Roman" panose="02020603050405020304" pitchFamily="18" charset="0"/>
              </a:rPr>
              <a:t> Zastrow 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Groth</a:t>
            </a:r>
            <a:r>
              <a:rPr lang="en-US" sz="1800" dirty="0">
                <a:effectLst/>
                <a:latin typeface="Calibri" panose="020F0502020204030204" pitchFamily="34" charset="0"/>
                <a:ea typeface="Calibri" panose="020F0502020204030204" pitchFamily="34" charset="0"/>
                <a:cs typeface="Times New Roman" panose="02020603050405020304" pitchFamily="18" charset="0"/>
              </a:rPr>
              <a:t> N, Klein F et al. The Missing Link – Light-Induced (280–1,600 nm) Free Radical Formation in Human Skin. </a:t>
            </a:r>
            <a:r>
              <a:rPr lang="fr-FR" sz="1800" dirty="0">
                <a:effectLst/>
                <a:latin typeface="Calibri" panose="020F0502020204030204" pitchFamily="34" charset="0"/>
                <a:ea typeface="Calibri" panose="020F0502020204030204" pitchFamily="34" charset="0"/>
                <a:cs typeface="Times New Roman" panose="02020603050405020304" pitchFamily="18" charset="0"/>
              </a:rPr>
              <a:t>Skin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Pharmacology</a:t>
            </a:r>
            <a:r>
              <a:rPr lang="fr-FR" sz="1800" dirty="0">
                <a:effectLst/>
                <a:latin typeface="Calibri" panose="020F0502020204030204" pitchFamily="34" charset="0"/>
                <a:ea typeface="Calibri" panose="020F0502020204030204" pitchFamily="34" charset="0"/>
                <a:cs typeface="Times New Roman" panose="02020603050405020304" pitchFamily="18" charset="0"/>
              </a:rPr>
              <a:t> and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Physiology</a:t>
            </a:r>
            <a:r>
              <a:rPr lang="fr-FR" sz="1800" dirty="0">
                <a:effectLst/>
                <a:latin typeface="Calibri" panose="020F0502020204030204" pitchFamily="34" charset="0"/>
                <a:ea typeface="Calibri" panose="020F0502020204030204" pitchFamily="34" charset="0"/>
                <a:cs typeface="Times New Roman" panose="02020603050405020304" pitchFamily="18" charset="0"/>
              </a:rPr>
              <a:t> 2009;22: 31-44</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fr-FR" sz="1800" dirty="0">
                <a:effectLst/>
                <a:latin typeface="Calibri" panose="020F0502020204030204" pitchFamily="34" charset="0"/>
                <a:ea typeface="Calibri" panose="020F0502020204030204" pitchFamily="34" charset="0"/>
                <a:cs typeface="Times New Roman" panose="02020603050405020304" pitchFamily="18" charset="0"/>
              </a:rPr>
              <a:t> Données partenaire</a:t>
            </a:r>
          </a:p>
          <a:p>
            <a:pPr>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Les Infra-Rouges</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Ils</a:t>
            </a:r>
            <a:r>
              <a:rPr lang="fr-FR" sz="2800" b="0" i="0" dirty="0">
                <a:solidFill>
                  <a:srgbClr val="000000"/>
                </a:solidFill>
                <a:effectLst/>
                <a:latin typeface="Raleway" panose="020B0604020202020204" pitchFamily="2" charset="0"/>
              </a:rPr>
              <a:t> pénètrent l’hypoderme. Etant absorbés par les substances liquides, ils vont agiter les molécules d’eau et ainsi provoquer de la chaleur. Ils sont responsables des coups de chaleur </a:t>
            </a:r>
            <a:r>
              <a:rPr lang="fr-FR" sz="2800" dirty="0">
                <a:effectLst/>
                <a:latin typeface="Calibri" panose="020F0502020204030204" pitchFamily="34" charset="0"/>
                <a:ea typeface="Calibri" panose="020F0502020204030204" pitchFamily="34" charset="0"/>
                <a:cs typeface="Times New Roman" panose="02020603050405020304" pitchFamily="18" charset="0"/>
              </a:rPr>
              <a:t>avec l’élévation de la température des tissus exposés, avant que ne soit ressenti les effets des UV</a:t>
            </a:r>
            <a:r>
              <a:rPr lang="fr-FR" sz="2800" b="0" i="0" dirty="0">
                <a:solidFill>
                  <a:srgbClr val="000000"/>
                </a:solidFill>
                <a:effectLst/>
                <a:latin typeface="Raleway" panose="020B0604020202020204" pitchFamily="2" charset="0"/>
              </a:rPr>
              <a:t>.</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Ils potentialisent les effets délétères des UV et de la lumière bleue. Gros pourvoyeurs de radicaux libres, Les IR altèrent le fonctionnement des mitochondries (centrales </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énergétiques des cellules) et des fibroblastes avec à la clé un tissus de soutien altéré et à la merci des MMP1 enzymes boostées elles même par les IR (Les MMP1 dégradent la matrice extracellulaire).</a:t>
            </a:r>
          </a:p>
          <a:p>
            <a:pPr>
              <a:lnSpc>
                <a:spcPct val="107000"/>
              </a:lnSpc>
              <a:spcAft>
                <a:spcPts val="800"/>
              </a:spcAft>
            </a:pPr>
            <a:endPar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http://www.mariecousty.com/proteger-sa2</a:t>
            </a:r>
          </a:p>
          <a:p>
            <a:pPr>
              <a:lnSpc>
                <a:spcPct val="107000"/>
              </a:lnSpc>
              <a:spcAft>
                <a:spcPts val="800"/>
              </a:spcAft>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10</a:t>
            </a:fld>
            <a:endParaRPr lang="fr-FR"/>
          </a:p>
        </p:txBody>
      </p:sp>
    </p:spTree>
    <p:extLst>
      <p:ext uri="{BB962C8B-B14F-4D97-AF65-F5344CB8AC3E}">
        <p14:creationId xmlns:p14="http://schemas.microsoft.com/office/powerpoint/2010/main" val="1613917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le sait, ces agressions ont des conséquences qui sont nombreuses:</a:t>
            </a:r>
          </a:p>
          <a:p>
            <a:pPr defTabSz="990570">
              <a:defRPr/>
            </a:pPr>
            <a:endParaRPr lang="fr-FR" sz="1300" spc="-43"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defTabSz="990570">
              <a:defRPr/>
            </a:pPr>
            <a:r>
              <a:rPr lang="fr-FR" sz="1300" spc="-43" dirty="0">
                <a:solidFill>
                  <a:srgbClr val="000000"/>
                </a:solidFill>
                <a:latin typeface="Calibri" panose="020F0502020204030204" pitchFamily="34" charset="0"/>
                <a:ea typeface="Times New Roman" panose="02020603050405020304" pitchFamily="18" charset="0"/>
                <a:cs typeface="Calibri" panose="020F0502020204030204" pitchFamily="34" charset="0"/>
              </a:rPr>
              <a:t>Schématiquement, l’impact de ces agressions sur la peau est simple : agressions =&gt; réactions en chaîne =&gt; stress oxydatif (altération et fragilisation de la barrière cutanée, manque d’oxygénation cellulaire, inflammation, dégradation de la matrice extracellulaire, stimulation des mélanocytes). </a:t>
            </a:r>
          </a:p>
          <a:p>
            <a:endParaRPr lang="fr-FR" sz="1300" spc="-43" dirty="0">
              <a:solidFill>
                <a:srgbClr val="000000"/>
              </a:solidFill>
              <a:latin typeface="Calibri" panose="020F0502020204030204" pitchFamily="34" charset="0"/>
              <a:cs typeface="Calibri" panose="020F0502020204030204" pitchFamily="34" charset="0"/>
            </a:endParaRPr>
          </a:p>
          <a:p>
            <a:r>
              <a:rPr lang="fr-FR" sz="1300" spc="-43" dirty="0">
                <a:solidFill>
                  <a:srgbClr val="000000"/>
                </a:solidFill>
                <a:latin typeface="Calibri" panose="020F0502020204030204" pitchFamily="34" charset="0"/>
                <a:ea typeface="Calibri" panose="020F0502020204030204" pitchFamily="34" charset="0"/>
                <a:cs typeface="Calibri" panose="020F0502020204030204" pitchFamily="34" charset="0"/>
              </a:rPr>
              <a:t>Avec pour résultats sur la peau une déshydratation, le teint terne et irrégulier, un vieillissement prématuré avec l’apparition de rides, la perte d’élasticité, des taches,… </a:t>
            </a:r>
          </a:p>
          <a:p>
            <a:pPr defTabSz="990570">
              <a:defRPr/>
            </a:pPr>
            <a:endParaRPr lang="fr-FR" sz="1300" spc="-43"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defTabSz="990570">
              <a:defRPr/>
            </a:pPr>
            <a:r>
              <a:rPr lang="fr-FR" sz="1300" spc="-43" dirty="0">
                <a:solidFill>
                  <a:srgbClr val="000000"/>
                </a:solidFill>
                <a:latin typeface="Calibri" panose="020F0502020204030204" pitchFamily="34" charset="0"/>
                <a:ea typeface="Times New Roman" panose="02020603050405020304" pitchFamily="18" charset="0"/>
                <a:cs typeface="Calibri" panose="020F0502020204030204" pitchFamily="34" charset="0"/>
              </a:rPr>
              <a:t>Vous l’avez compris, il serait temps de trouver LA protection adaptée !</a:t>
            </a:r>
            <a:endParaRPr lang="fr-FR" sz="1300" spc="-43"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11</a:t>
            </a:fld>
            <a:endParaRPr lang="fr-FR"/>
          </a:p>
        </p:txBody>
      </p:sp>
    </p:spTree>
    <p:extLst>
      <p:ext uri="{BB962C8B-B14F-4D97-AF65-F5344CB8AC3E}">
        <p14:creationId xmlns:p14="http://schemas.microsoft.com/office/powerpoint/2010/main" val="1317585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554157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195993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1711370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1340667"/>
            <a:ext cx="10515600" cy="1325563"/>
          </a:xfrm>
        </p:spPr>
        <p:txBody>
          <a:bodyPr/>
          <a:lstStyle/>
          <a:p>
            <a:r>
              <a:rPr lang="fr-FR" dirty="0"/>
              <a:t>Modifiez le style du titre</a:t>
            </a:r>
          </a:p>
        </p:txBody>
      </p:sp>
    </p:spTree>
    <p:extLst>
      <p:ext uri="{BB962C8B-B14F-4D97-AF65-F5344CB8AC3E}">
        <p14:creationId xmlns:p14="http://schemas.microsoft.com/office/powerpoint/2010/main" val="770151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04048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569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585352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1340667"/>
            <a:ext cx="10515600" cy="1325563"/>
          </a:xfrm>
        </p:spPr>
        <p:txBody>
          <a:bodyPr/>
          <a:lstStyle/>
          <a:p>
            <a:r>
              <a:rPr lang="fr-FR" dirty="0"/>
              <a:t>Modifiez le style du titre</a:t>
            </a:r>
          </a:p>
        </p:txBody>
      </p:sp>
    </p:spTree>
    <p:extLst>
      <p:ext uri="{BB962C8B-B14F-4D97-AF65-F5344CB8AC3E}">
        <p14:creationId xmlns:p14="http://schemas.microsoft.com/office/powerpoint/2010/main" val="1010794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391607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titre 1"/>
          <p:cNvSpPr>
            <a:spLocks noGrp="1"/>
          </p:cNvSpPr>
          <p:nvPr>
            <p:ph type="title"/>
          </p:nvPr>
        </p:nvSpPr>
        <p:spPr>
          <a:xfrm>
            <a:off x="0" y="333861"/>
            <a:ext cx="12192000" cy="602393"/>
          </a:xfrm>
          <a:prstGeom prst="rect">
            <a:avLst/>
          </a:prstGeom>
        </p:spPr>
        <p:txBody>
          <a:bodyPr vert="horz" lIns="91440" tIns="45720" rIns="91440" bIns="45720" rtlCol="0" anchor="ctr">
            <a:normAutofit/>
          </a:bodyPr>
          <a:lstStyle/>
          <a:p>
            <a:r>
              <a:rPr lang="fr-FR" dirty="0"/>
              <a:t>                               Modifiez le style du titre</a:t>
            </a:r>
          </a:p>
        </p:txBody>
      </p:sp>
      <p:sp>
        <p:nvSpPr>
          <p:cNvPr id="10" name="Espace réservé du texte 2"/>
          <p:cNvSpPr>
            <a:spLocks noGrp="1"/>
          </p:cNvSpPr>
          <p:nvPr>
            <p:ph idx="1"/>
          </p:nvPr>
        </p:nvSpPr>
        <p:spPr>
          <a:xfrm>
            <a:off x="838200" y="1375718"/>
            <a:ext cx="10515600" cy="5116555"/>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68127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6185"/>
            <a:ext cx="10515600" cy="1325033"/>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fld id="{300B72E7-7CC2-4FB5-B8E1-7E5ED52A0CCE}" type="datetimeFigureOut">
              <a:rPr kumimoji="0" lang="fr-FR"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0" fontAlgn="base" latinLnBrk="0" hangingPunct="0">
                <a:lnSpc>
                  <a:spcPct val="100000"/>
                </a:lnSpc>
                <a:spcBef>
                  <a:spcPct val="0"/>
                </a:spcBef>
                <a:spcAft>
                  <a:spcPct val="0"/>
                </a:spcAft>
                <a:buClrTx/>
                <a:buSzTx/>
                <a:buFontTx/>
                <a:buNone/>
                <a:tabLst/>
                <a:defRPr/>
              </a:pPr>
              <a:t>22/06/2023</a:t>
            </a:fld>
            <a:endParaRPr kumimoji="0" lang="fr-FR" sz="16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4" name="Espace réservé du pied de page 3"/>
          <p:cNvSpPr>
            <a:spLocks noGrp="1"/>
          </p:cNvSpPr>
          <p:nvPr>
            <p:ph type="ftr" sz="quarter" idx="11"/>
          </p:nvPr>
        </p:nvSpPr>
        <p:spPr/>
        <p:txBody>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5" name="Espace réservé du numéro de diapositive 4"/>
          <p:cNvSpPr>
            <a:spLocks noGrp="1"/>
          </p:cNvSpPr>
          <p:nvPr>
            <p:ph type="sldNum" sz="quarter" idx="12"/>
          </p:nvPr>
        </p:nvSpPr>
        <p:spPr/>
        <p:txBody>
          <a:bodyPr/>
          <a:lstStyle/>
          <a:p>
            <a:pPr marL="0" marR="0" lvl="0" indent="0" algn="r" defTabSz="1219170" rtl="0" eaLnBrk="0" fontAlgn="base" latinLnBrk="0" hangingPunct="0">
              <a:lnSpc>
                <a:spcPct val="100000"/>
              </a:lnSpc>
              <a:spcBef>
                <a:spcPct val="0"/>
              </a:spcBef>
              <a:spcAft>
                <a:spcPct val="0"/>
              </a:spcAft>
              <a:buClrTx/>
              <a:buSzTx/>
              <a:buFontTx/>
              <a:buNone/>
              <a:tabLst/>
              <a:defRPr/>
            </a:pPr>
            <a:fld id="{999FDC19-C235-42C8-841C-D99408124029}" type="slidenum">
              <a:rPr kumimoji="0" lang="fr-FR"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0" fontAlgn="base" latinLnBrk="0" hangingPunct="0">
                <a:lnSpc>
                  <a:spcPct val="100000"/>
                </a:lnSpc>
                <a:spcBef>
                  <a:spcPct val="0"/>
                </a:spcBef>
                <a:spcAft>
                  <a:spcPct val="0"/>
                </a:spcAft>
                <a:buClrTx/>
                <a:buSzTx/>
                <a:buFontTx/>
                <a:buNone/>
                <a:tabLst/>
                <a:defRPr/>
              </a:pPr>
              <a:t>‹N°›</a:t>
            </a:fld>
            <a:endParaRPr kumimoji="0" lang="fr-FR" sz="16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5653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3891135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0885C1-B749-400D-97E2-9E79C8E59452}"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22/06/2023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Espace réservé du pied de page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D94827-43AC-42EA-9627-2ED22D64618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F110A137-0743-4529-86F1-A0F3E77EE849}"/>
              </a:ext>
            </a:extLst>
          </p:cNvPr>
          <p:cNvPicPr>
            <a:picLocks noChangeAspect="1"/>
          </p:cNvPicPr>
          <p:nvPr userDrawn="1"/>
        </p:nvPicPr>
        <p:blipFill rotWithShape="1">
          <a:blip r:embed="rId2"/>
          <a:srcRect l="88325" t="1878" r="897" b="82174"/>
          <a:stretch/>
        </p:blipFill>
        <p:spPr>
          <a:xfrm>
            <a:off x="10843591" y="1"/>
            <a:ext cx="1348410" cy="1133060"/>
          </a:xfrm>
          <a:prstGeom prst="rect">
            <a:avLst/>
          </a:prstGeom>
        </p:spPr>
      </p:pic>
      <p:sp>
        <p:nvSpPr>
          <p:cNvPr id="7" name="Rectangle 6">
            <a:extLst>
              <a:ext uri="{FF2B5EF4-FFF2-40B4-BE49-F238E27FC236}">
                <a16:creationId xmlns:a16="http://schemas.microsoft.com/office/drawing/2014/main" id="{28193AC1-2E17-4640-A5BB-245C6B2AA643}"/>
              </a:ext>
            </a:extLst>
          </p:cNvPr>
          <p:cNvSpPr/>
          <p:nvPr userDrawn="1"/>
        </p:nvSpPr>
        <p:spPr>
          <a:xfrm>
            <a:off x="0" y="0"/>
            <a:ext cx="12192000" cy="6858000"/>
          </a:xfrm>
          <a:prstGeom prst="rect">
            <a:avLst/>
          </a:prstGeom>
          <a:noFill/>
          <a:ln w="76200">
            <a:solidFill>
              <a:srgbClr val="F78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77145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3811" y="174466"/>
            <a:ext cx="1343271" cy="853440"/>
          </a:xfrm>
          <a:prstGeom prst="rect">
            <a:avLst/>
          </a:prstGeom>
        </p:spPr>
      </p:pic>
    </p:spTree>
    <p:extLst>
      <p:ext uri="{BB962C8B-B14F-4D97-AF65-F5344CB8AC3E}">
        <p14:creationId xmlns:p14="http://schemas.microsoft.com/office/powerpoint/2010/main" val="2277655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8" name="Espace réservé du texte 2"/>
          <p:cNvSpPr>
            <a:spLocks noGrp="1"/>
          </p:cNvSpPr>
          <p:nvPr>
            <p:ph type="body" sz="quarter" idx="10"/>
          </p:nvPr>
        </p:nvSpPr>
        <p:spPr>
          <a:xfrm>
            <a:off x="838200" y="1278543"/>
            <a:ext cx="6765616" cy="492804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838200" y="268022"/>
            <a:ext cx="10515600" cy="792036"/>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7895129" y="1278543"/>
            <a:ext cx="3458671" cy="4928048"/>
          </a:xfrm>
          <a:prstGeom prst="rect">
            <a:avLst/>
          </a:prstGeom>
        </p:spPr>
        <p:txBody>
          <a:bodyPr/>
          <a:lstStyle/>
          <a:p>
            <a:endParaRPr lang="fr-FR"/>
          </a:p>
        </p:txBody>
      </p:sp>
    </p:spTree>
    <p:extLst>
      <p:ext uri="{BB962C8B-B14F-4D97-AF65-F5344CB8AC3E}">
        <p14:creationId xmlns:p14="http://schemas.microsoft.com/office/powerpoint/2010/main" val="8061459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2408334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ge de gard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41356" y="1375108"/>
            <a:ext cx="3510071" cy="3027728"/>
          </a:xfrm>
          <a:prstGeom prst="rect">
            <a:avLst/>
          </a:prstGeom>
        </p:spPr>
      </p:pic>
      <p:sp>
        <p:nvSpPr>
          <p:cNvPr id="2" name="ZoneTexte 1"/>
          <p:cNvSpPr txBox="1"/>
          <p:nvPr userDrawn="1"/>
        </p:nvSpPr>
        <p:spPr>
          <a:xfrm>
            <a:off x="3666477" y="5543038"/>
            <a:ext cx="4980373" cy="830997"/>
          </a:xfrm>
          <a:prstGeom prst="rect">
            <a:avLst/>
          </a:prstGeom>
          <a:noFill/>
        </p:spPr>
        <p:txBody>
          <a:bodyPr wrap="square" rtlCol="0">
            <a:spAutoFit/>
          </a:bodyPr>
          <a:lstStyle/>
          <a:p>
            <a:pPr algn="ctr"/>
            <a:r>
              <a:rPr lang="fr-FR" sz="2400" dirty="0">
                <a:solidFill>
                  <a:srgbClr val="3E3E3E"/>
                </a:solidFill>
                <a:latin typeface="KyivType Sans2" panose="00000500000000000000" pitchFamily="50" charset="0"/>
              </a:rPr>
              <a:t>L’Expérience</a:t>
            </a:r>
            <a:r>
              <a:rPr lang="fr-FR" sz="2400" baseline="0" dirty="0">
                <a:solidFill>
                  <a:srgbClr val="3E3E3E"/>
                </a:solidFill>
                <a:latin typeface="KyivType Sans2" panose="00000500000000000000" pitchFamily="50" charset="0"/>
              </a:rPr>
              <a:t> du Soin </a:t>
            </a:r>
          </a:p>
          <a:p>
            <a:pPr algn="ctr"/>
            <a:r>
              <a:rPr lang="fr-FR" sz="2400" baseline="0" dirty="0">
                <a:solidFill>
                  <a:srgbClr val="3E3E3E"/>
                </a:solidFill>
                <a:latin typeface="KyivType Sans2" panose="00000500000000000000" pitchFamily="50" charset="0"/>
              </a:rPr>
              <a:t>Phyto-Aromatique</a:t>
            </a:r>
            <a:endParaRPr lang="fr-FR" sz="24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1302426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p:cNvSpPr>
            <a:spLocks noGrp="1"/>
          </p:cNvSpPr>
          <p:nvPr>
            <p:ph type="title"/>
          </p:nvPr>
        </p:nvSpPr>
        <p:spPr>
          <a:xfrm>
            <a:off x="838200" y="3429000"/>
            <a:ext cx="10515600" cy="816312"/>
          </a:xfrm>
          <a:prstGeom prst="rect">
            <a:avLst/>
          </a:prstGeom>
        </p:spPr>
        <p:txBody>
          <a:bodyPr/>
          <a:lstStyle/>
          <a:p>
            <a:r>
              <a:rPr lang="fr-FR" dirty="0"/>
              <a:t>Modifiez le style du titre</a:t>
            </a:r>
          </a:p>
        </p:txBody>
      </p:sp>
      <p:pic>
        <p:nvPicPr>
          <p:cNvPr id="3" name="Imag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14641" y="867784"/>
            <a:ext cx="2341530" cy="2019764"/>
          </a:xfrm>
          <a:prstGeom prst="rect">
            <a:avLst/>
          </a:prstGeom>
        </p:spPr>
      </p:pic>
    </p:spTree>
    <p:extLst>
      <p:ext uri="{BB962C8B-B14F-4D97-AF65-F5344CB8AC3E}">
        <p14:creationId xmlns:p14="http://schemas.microsoft.com/office/powerpoint/2010/main" val="13615633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32509" y="1270450"/>
            <a:ext cx="11508509" cy="4879498"/>
          </a:xfrm>
          <a:prstGeom prst="rect">
            <a:avLst/>
          </a:prstGeom>
        </p:spPr>
        <p:txBody>
          <a:bodyPr anchor="ct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36011" y="6284980"/>
            <a:ext cx="519977" cy="448523"/>
          </a:xfrm>
          <a:prstGeom prst="rect">
            <a:avLst/>
          </a:prstGeom>
        </p:spPr>
      </p:pic>
    </p:spTree>
    <p:extLst>
      <p:ext uri="{BB962C8B-B14F-4D97-AF65-F5344CB8AC3E}">
        <p14:creationId xmlns:p14="http://schemas.microsoft.com/office/powerpoint/2010/main" val="1075077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 Texte + image gauch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4588183" y="1286634"/>
            <a:ext cx="7280543" cy="4863314"/>
          </a:xfrm>
          <a:prstGeom prst="rect">
            <a:avLst/>
          </a:prstGeom>
        </p:spPr>
        <p:txBody>
          <a:bodyPr anchor="ctr"/>
          <a:lstStyle>
            <a:lvl1pPr marL="0" indent="0">
              <a:buFont typeface="Arial" panose="020B0604020202020204" pitchFamily="34" charse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72278"/>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36011" y="6284980"/>
            <a:ext cx="519977" cy="448523"/>
          </a:xfrm>
          <a:prstGeom prst="rect">
            <a:avLst/>
          </a:prstGeom>
        </p:spPr>
      </p:pic>
      <p:sp>
        <p:nvSpPr>
          <p:cNvPr id="6" name="Espace réservé pour une image  5"/>
          <p:cNvSpPr>
            <a:spLocks noGrp="1"/>
          </p:cNvSpPr>
          <p:nvPr>
            <p:ph type="pic" sz="quarter" idx="11"/>
          </p:nvPr>
        </p:nvSpPr>
        <p:spPr>
          <a:xfrm>
            <a:off x="314036" y="1286634"/>
            <a:ext cx="3982835" cy="4863313"/>
          </a:xfrm>
          <a:prstGeom prst="rect">
            <a:avLst/>
          </a:prstGeom>
        </p:spPr>
        <p:txBody>
          <a:bodyPr/>
          <a:lstStyle/>
          <a:p>
            <a:endParaRPr lang="fr-FR"/>
          </a:p>
        </p:txBody>
      </p:sp>
    </p:spTree>
    <p:extLst>
      <p:ext uri="{BB962C8B-B14F-4D97-AF65-F5344CB8AC3E}">
        <p14:creationId xmlns:p14="http://schemas.microsoft.com/office/powerpoint/2010/main" val="469269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36011" y="6284980"/>
            <a:ext cx="519977" cy="448523"/>
          </a:xfrm>
          <a:prstGeom prst="rect">
            <a:avLst/>
          </a:prstGeom>
        </p:spPr>
      </p:pic>
      <p:sp>
        <p:nvSpPr>
          <p:cNvPr id="8" name="Espace réservé du texte 2"/>
          <p:cNvSpPr>
            <a:spLocks noGrp="1"/>
          </p:cNvSpPr>
          <p:nvPr>
            <p:ph type="body" sz="quarter" idx="10"/>
          </p:nvPr>
        </p:nvSpPr>
        <p:spPr>
          <a:xfrm>
            <a:off x="360218" y="1278543"/>
            <a:ext cx="7243598" cy="4928048"/>
          </a:xfrm>
          <a:prstGeom prst="rect">
            <a:avLst/>
          </a:prstGeom>
        </p:spPr>
        <p:txBody>
          <a:bodyPr anchor="ct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838200" y="268022"/>
            <a:ext cx="10515600" cy="792036"/>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7895129" y="1278543"/>
            <a:ext cx="3936653" cy="4928048"/>
          </a:xfrm>
          <a:prstGeom prst="rect">
            <a:avLst/>
          </a:prstGeom>
        </p:spPr>
        <p:txBody>
          <a:bodyPr/>
          <a:lstStyle/>
          <a:p>
            <a:endParaRPr lang="fr-FR"/>
          </a:p>
        </p:txBody>
      </p:sp>
    </p:spTree>
    <p:extLst>
      <p:ext uri="{BB962C8B-B14F-4D97-AF65-F5344CB8AC3E}">
        <p14:creationId xmlns:p14="http://schemas.microsoft.com/office/powerpoint/2010/main" val="27733165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561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11258429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59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1790090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15605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2407487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2202208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2461189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1996340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C34CD-ADBF-4281-AEFE-0BEA3DF61CF2}" type="datetimeFigureOut">
              <a:rPr lang="fr-FR" smtClean="0"/>
              <a:pPr/>
              <a:t>22/06/2023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773E08-9CDF-4C1C-904A-0D05F3185739}" type="slidenum">
              <a:rPr lang="fr-FR" smtClean="0"/>
              <a:pPr/>
              <a:t>‹N°›</a:t>
            </a:fld>
            <a:endParaRPr lang="fr-FR"/>
          </a:p>
        </p:txBody>
      </p:sp>
      <p:pic>
        <p:nvPicPr>
          <p:cNvPr id="7" name="Image 6">
            <a:extLst>
              <a:ext uri="{FF2B5EF4-FFF2-40B4-BE49-F238E27FC236}">
                <a16:creationId xmlns:a16="http://schemas.microsoft.com/office/drawing/2014/main" id="{4BA25B24-DCE4-4E52-ADCC-960CB04D8F9E}"/>
              </a:ext>
            </a:extLst>
          </p:cNvPr>
          <p:cNvPicPr>
            <a:picLocks noChangeAspect="1"/>
          </p:cNvPicPr>
          <p:nvPr userDrawn="1"/>
        </p:nvPicPr>
        <p:blipFill rotWithShape="1">
          <a:blip r:embed="rId16"/>
          <a:srcRect l="88325" t="1878" r="897" b="82174"/>
          <a:stretch/>
        </p:blipFill>
        <p:spPr>
          <a:xfrm>
            <a:off x="10843591" y="1"/>
            <a:ext cx="1348410" cy="1133060"/>
          </a:xfrm>
          <a:prstGeom prst="rect">
            <a:avLst/>
          </a:prstGeom>
        </p:spPr>
      </p:pic>
      <p:sp>
        <p:nvSpPr>
          <p:cNvPr id="8" name="Rectangle 7">
            <a:extLst>
              <a:ext uri="{FF2B5EF4-FFF2-40B4-BE49-F238E27FC236}">
                <a16:creationId xmlns:a16="http://schemas.microsoft.com/office/drawing/2014/main" id="{8B45F08E-DB5F-40C1-BF38-17C30A676294}"/>
              </a:ext>
            </a:extLst>
          </p:cNvPr>
          <p:cNvSpPr/>
          <p:nvPr userDrawn="1"/>
        </p:nvSpPr>
        <p:spPr>
          <a:xfrm>
            <a:off x="0" y="0"/>
            <a:ext cx="12192000" cy="6858000"/>
          </a:xfrm>
          <a:prstGeom prst="rect">
            <a:avLst/>
          </a:prstGeom>
          <a:noFill/>
          <a:ln w="76200">
            <a:solidFill>
              <a:srgbClr val="F78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2290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1" r:id="rId13"/>
    <p:sldLayoutId id="214748369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838200" y="2911559"/>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685303248"/>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1600200" y="191805"/>
            <a:ext cx="10515600" cy="1325563"/>
          </a:xfrm>
          <a:prstGeom prst="rect">
            <a:avLst/>
          </a:prstGeom>
        </p:spPr>
        <p:txBody>
          <a:bodyPr vert="horz" lIns="91440" tIns="45720" rIns="91440" bIns="45720" rtlCol="0" anchor="ctr">
            <a:normAutofit/>
          </a:bodyPr>
          <a:lstStyle/>
          <a:p>
            <a:r>
              <a:rPr lang="en-US" dirty="0"/>
              <a:t>Click to edit Master title style</a:t>
            </a:r>
          </a:p>
        </p:txBody>
      </p:sp>
      <p:pic>
        <p:nvPicPr>
          <p:cNvPr id="4" name="Imag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687764"/>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lnSpc>
          <a:spcPct val="90000"/>
        </a:lnSpc>
        <a:spcBef>
          <a:spcPct val="0"/>
        </a:spcBef>
        <a:buNone/>
        <a:defRPr sz="2800" kern="1200">
          <a:solidFill>
            <a:schemeClr val="bg2">
              <a:lumMod val="25000"/>
            </a:schemeClr>
          </a:solidFill>
          <a:latin typeface="Butler" panose="02070803080706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838200" y="2911559"/>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77400956"/>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1375718"/>
            <a:ext cx="10515600" cy="5116555"/>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p:cNvSpPr>
            <a:spLocks noGrp="1"/>
          </p:cNvSpPr>
          <p:nvPr>
            <p:ph type="ftr" sz="quarter" idx="3"/>
          </p:nvPr>
        </p:nvSpPr>
        <p:spPr>
          <a:xfrm>
            <a:off x="0" y="6492274"/>
            <a:ext cx="12192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Espace réservé du titre 1"/>
          <p:cNvSpPr>
            <a:spLocks noGrp="1"/>
          </p:cNvSpPr>
          <p:nvPr>
            <p:ph type="title"/>
          </p:nvPr>
        </p:nvSpPr>
        <p:spPr>
          <a:xfrm>
            <a:off x="0" y="333861"/>
            <a:ext cx="12192000" cy="602393"/>
          </a:xfrm>
          <a:prstGeom prst="rect">
            <a:avLst/>
          </a:prstGeom>
        </p:spPr>
        <p:txBody>
          <a:bodyPr vert="horz" lIns="91440" tIns="45720" rIns="91440" bIns="45720" rtlCol="0" anchor="ctr">
            <a:normAutofit/>
          </a:bodyPr>
          <a:lstStyle/>
          <a:p>
            <a:r>
              <a:rPr lang="fr-FR" dirty="0"/>
              <a:t>                               Modifiez le style du titre</a:t>
            </a:r>
          </a:p>
        </p:txBody>
      </p:sp>
    </p:spTree>
    <p:extLst>
      <p:ext uri="{BB962C8B-B14F-4D97-AF65-F5344CB8AC3E}">
        <p14:creationId xmlns:p14="http://schemas.microsoft.com/office/powerpoint/2010/main" val="2392700310"/>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4" r:id="rId3"/>
    <p:sldLayoutId id="2147483686" r:id="rId4"/>
    <p:sldLayoutId id="2147483688" r:id="rId5"/>
    <p:sldLayoutId id="2147483689" r:id="rId6"/>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066944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Lst>
  <p:txStyles>
    <p:title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microsoft.com/office/2007/relationships/hdphoto" Target="../media/hdphoto4.wdp"/><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1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48.emf"/><Relationship Id="rId5" Type="http://schemas.openxmlformats.org/officeDocument/2006/relationships/image" Target="../media/image47.emf"/><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6.png"/><Relationship Id="rId3" Type="http://schemas.openxmlformats.org/officeDocument/2006/relationships/image" Target="../media/image50.png"/><Relationship Id="rId7" Type="http://schemas.openxmlformats.org/officeDocument/2006/relationships/image" Target="../media/image53.png"/><Relationship Id="rId12"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20.xml"/><Relationship Id="rId6" Type="http://schemas.openxmlformats.org/officeDocument/2006/relationships/image" Target="../media/image52.png"/><Relationship Id="rId11" Type="http://schemas.openxmlformats.org/officeDocument/2006/relationships/image" Target="../media/image54.png"/><Relationship Id="rId5" Type="http://schemas.microsoft.com/office/2007/relationships/hdphoto" Target="../media/hdphoto5.wdp"/><Relationship Id="rId10" Type="http://schemas.openxmlformats.org/officeDocument/2006/relationships/image" Target="../media/image31.png"/><Relationship Id="rId4" Type="http://schemas.openxmlformats.org/officeDocument/2006/relationships/image" Target="../media/image51.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25.png"/><Relationship Id="rId2" Type="http://schemas.openxmlformats.org/officeDocument/2006/relationships/notesSlide" Target="../notesSlides/notesSlide13.xml"/><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23.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9.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5.png"/><Relationship Id="rId7" Type="http://schemas.openxmlformats.org/officeDocument/2006/relationships/image" Target="../media/image88.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87.jpeg"/><Relationship Id="rId11" Type="http://schemas.openxmlformats.org/officeDocument/2006/relationships/image" Target="../media/image91.png"/><Relationship Id="rId5" Type="http://schemas.openxmlformats.org/officeDocument/2006/relationships/image" Target="../media/image86.png"/><Relationship Id="rId10" Type="http://schemas.openxmlformats.org/officeDocument/2006/relationships/image" Target="../media/image19.png"/><Relationship Id="rId4" Type="http://schemas.microsoft.com/office/2007/relationships/hdphoto" Target="../media/hdphoto7.wdp"/><Relationship Id="rId9" Type="http://schemas.openxmlformats.org/officeDocument/2006/relationships/image" Target="../media/image90.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0.xml"/><Relationship Id="rId1" Type="http://schemas.openxmlformats.org/officeDocument/2006/relationships/vmlDrawing" Target="../drawings/vmlDrawing1.vml"/><Relationship Id="rId4" Type="http://schemas.openxmlformats.org/officeDocument/2006/relationships/image" Target="../media/image9.wmf"/></Relationships>
</file>

<file path=ppt/slides/_rels/slide2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99.png"/><Relationship Id="rId5" Type="http://schemas.openxmlformats.org/officeDocument/2006/relationships/image" Target="../media/image93.pn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25.png"/><Relationship Id="rId4" Type="http://schemas.openxmlformats.org/officeDocument/2006/relationships/image" Target="../media/image105.pn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76.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107.png"/><Relationship Id="rId10" Type="http://schemas.openxmlformats.org/officeDocument/2006/relationships/image" Target="../media/image25.png"/><Relationship Id="rId4" Type="http://schemas.openxmlformats.org/officeDocument/2006/relationships/image" Target="../media/image105.png"/><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5.png"/><Relationship Id="rId7" Type="http://schemas.openxmlformats.org/officeDocument/2006/relationships/image" Target="../media/image112.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3.png"/><Relationship Id="rId4" Type="http://schemas.openxmlformats.org/officeDocument/2006/relationships/image" Target="../media/image19.png"/><Relationship Id="rId9"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19.png"/><Relationship Id="rId4" Type="http://schemas.openxmlformats.org/officeDocument/2006/relationships/image" Target="../media/image118.png"/></Relationships>
</file>

<file path=ppt/slides/_rels/slide31.x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1.wmf"/><Relationship Id="rId5" Type="http://schemas.openxmlformats.org/officeDocument/2006/relationships/oleObject" Target="../embeddings/oleObject3.bin"/><Relationship Id="rId10" Type="http://schemas.openxmlformats.org/officeDocument/2006/relationships/image" Target="../media/image123.wmf"/><Relationship Id="rId4" Type="http://schemas.openxmlformats.org/officeDocument/2006/relationships/image" Target="../media/image120.wmf"/><Relationship Id="rId9" Type="http://schemas.openxmlformats.org/officeDocument/2006/relationships/oleObject" Target="../embeddings/oleObject5.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24.xml"/><Relationship Id="rId7" Type="http://schemas.openxmlformats.org/officeDocument/2006/relationships/image" Target="../media/image125.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127.wmf"/><Relationship Id="rId5" Type="http://schemas.openxmlformats.org/officeDocument/2006/relationships/image" Target="../media/image124.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126.wmf"/></Relationships>
</file>

<file path=ppt/slides/_rels/slide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3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27.png"/><Relationship Id="rId4" Type="http://schemas.openxmlformats.org/officeDocument/2006/relationships/image" Target="../media/image12.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25.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D611C66-BAFA-4AC6-ABA7-23CC4287BF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1356" y="1375108"/>
            <a:ext cx="3510071" cy="3027728"/>
          </a:xfrm>
          <a:prstGeom prst="rect">
            <a:avLst/>
          </a:prstGeom>
        </p:spPr>
      </p:pic>
      <p:sp>
        <p:nvSpPr>
          <p:cNvPr id="4" name="ZoneTexte 3">
            <a:extLst>
              <a:ext uri="{FF2B5EF4-FFF2-40B4-BE49-F238E27FC236}">
                <a16:creationId xmlns:a16="http://schemas.microsoft.com/office/drawing/2014/main" id="{6F2FA26C-278E-4A1A-BA1E-2CB254EE5D26}"/>
              </a:ext>
            </a:extLst>
          </p:cNvPr>
          <p:cNvSpPr txBox="1"/>
          <p:nvPr/>
        </p:nvSpPr>
        <p:spPr>
          <a:xfrm>
            <a:off x="3666477" y="5543038"/>
            <a:ext cx="49803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L’Expérience du Soin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Phyto-Aromatique</a:t>
            </a:r>
          </a:p>
        </p:txBody>
      </p:sp>
    </p:spTree>
    <p:extLst>
      <p:ext uri="{BB962C8B-B14F-4D97-AF65-F5344CB8AC3E}">
        <p14:creationId xmlns:p14="http://schemas.microsoft.com/office/powerpoint/2010/main" val="237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2">
            <a:extLst>
              <a:ext uri="{FF2B5EF4-FFF2-40B4-BE49-F238E27FC236}">
                <a16:creationId xmlns:a16="http://schemas.microsoft.com/office/drawing/2014/main" id="{2D2AFFD2-42C3-8E7C-3DB0-8F6FE50E9458}"/>
              </a:ext>
            </a:extLst>
          </p:cNvPr>
          <p:cNvSpPr txBox="1">
            <a:spLocks/>
          </p:cNvSpPr>
          <p:nvPr/>
        </p:nvSpPr>
        <p:spPr>
          <a:xfrm>
            <a:off x="0" y="75662"/>
            <a:ext cx="10728960" cy="792036"/>
          </a:xfrm>
          <a:prstGeom prst="rect">
            <a:avLst/>
          </a:prstGeom>
        </p:spPr>
        <p:txBody>
          <a:bodyPr/>
          <a:lstStyle>
            <a:defPPr>
              <a:defRPr lang="fr-FR"/>
            </a:defPPr>
            <a:lvl1pPr algn="ctr">
              <a:lnSpc>
                <a:spcPct val="90000"/>
              </a:lnSpc>
              <a:spcBef>
                <a:spcPct val="0"/>
              </a:spcBef>
              <a:buNone/>
              <a:defRPr sz="4000">
                <a:solidFill>
                  <a:srgbClr val="3E3E3E"/>
                </a:solidFill>
                <a:latin typeface="KyivType Sans2" panose="00000500000000000000" pitchFamily="50" charset="0"/>
                <a:ea typeface="+mj-ea"/>
                <a:cs typeface="+mj-cs"/>
              </a:defRPr>
            </a:lvl1pPr>
          </a:lstStyle>
          <a:p>
            <a:r>
              <a:rPr lang="fr-FR" dirty="0"/>
              <a:t>Les différents types de rayonnements</a:t>
            </a:r>
          </a:p>
        </p:txBody>
      </p:sp>
      <p:grpSp>
        <p:nvGrpSpPr>
          <p:cNvPr id="7" name="Groupe 6">
            <a:extLst>
              <a:ext uri="{FF2B5EF4-FFF2-40B4-BE49-F238E27FC236}">
                <a16:creationId xmlns:a16="http://schemas.microsoft.com/office/drawing/2014/main" id="{4246DEC7-4977-EB5C-FA7E-75E6BC06689C}"/>
              </a:ext>
            </a:extLst>
          </p:cNvPr>
          <p:cNvGrpSpPr/>
          <p:nvPr/>
        </p:nvGrpSpPr>
        <p:grpSpPr>
          <a:xfrm>
            <a:off x="1347521" y="867699"/>
            <a:ext cx="8771839" cy="5879956"/>
            <a:chOff x="623621" y="613460"/>
            <a:chExt cx="9149161" cy="6132883"/>
          </a:xfrm>
        </p:grpSpPr>
        <p:grpSp>
          <p:nvGrpSpPr>
            <p:cNvPr id="2" name="Groupe 1">
              <a:extLst>
                <a:ext uri="{FF2B5EF4-FFF2-40B4-BE49-F238E27FC236}">
                  <a16:creationId xmlns:a16="http://schemas.microsoft.com/office/drawing/2014/main" id="{67419599-800C-DBCE-6859-BACC0A3630D9}"/>
                </a:ext>
              </a:extLst>
            </p:cNvPr>
            <p:cNvGrpSpPr/>
            <p:nvPr/>
          </p:nvGrpSpPr>
          <p:grpSpPr>
            <a:xfrm>
              <a:off x="623621" y="613460"/>
              <a:ext cx="9149161" cy="6132883"/>
              <a:chOff x="521312" y="91297"/>
              <a:chExt cx="8568603" cy="5649793"/>
            </a:xfrm>
          </p:grpSpPr>
          <p:pic>
            <p:nvPicPr>
              <p:cNvPr id="3" name="Picture 2" descr="Épiderme : définition et explications – AquaPortail">
                <a:extLst>
                  <a:ext uri="{FF2B5EF4-FFF2-40B4-BE49-F238E27FC236}">
                    <a16:creationId xmlns:a16="http://schemas.microsoft.com/office/drawing/2014/main" id="{3D2A4678-5F94-7707-CB95-B1D0E43FA6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7" t="40665" r="33073" b="14315"/>
              <a:stretch/>
            </p:blipFill>
            <p:spPr bwMode="auto">
              <a:xfrm>
                <a:off x="2248779" y="3575921"/>
                <a:ext cx="6085597" cy="21651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rotection Beyond UV">
                <a:extLst>
                  <a:ext uri="{FF2B5EF4-FFF2-40B4-BE49-F238E27FC236}">
                    <a16:creationId xmlns:a16="http://schemas.microsoft.com/office/drawing/2014/main" id="{7C319745-3B7A-A13E-F620-BE8C5EC71BD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76" b="33333" l="9595" r="91454">
                            <a14:foregroundMark x1="74813" y1="2727" x2="20840" y2="28030"/>
                            <a14:foregroundMark x1="20840" y1="28030" x2="49175" y2="30909"/>
                            <a14:foregroundMark x1="49175" y1="30909" x2="82159" y2="29394"/>
                            <a14:foregroundMark x1="82159" y1="29394" x2="83058" y2="29394"/>
                            <a14:foregroundMark x1="76462" y1="1364" x2="83358" y2="7424"/>
                            <a14:foregroundMark x1="83358" y1="7424" x2="89655" y2="18485"/>
                            <a14:foregroundMark x1="89655" y1="18485" x2="91604" y2="33182"/>
                            <a14:foregroundMark x1="73613" y1="23333" x2="45577" y2="23636"/>
                            <a14:foregroundMark x1="90255" y1="33182" x2="76762" y2="29545"/>
                            <a14:foregroundMark x1="76762" y1="29545" x2="49475" y2="30152"/>
                            <a14:foregroundMark x1="17091" y1="33333" x2="43178" y2="28939"/>
                          </a14:backgroundRemoval>
                        </a14:imgEffect>
                      </a14:imgLayer>
                    </a14:imgProps>
                  </a:ext>
                  <a:ext uri="{28A0092B-C50C-407E-A947-70E740481C1C}">
                    <a14:useLocalDpi xmlns:a14="http://schemas.microsoft.com/office/drawing/2010/main" val="0"/>
                  </a:ext>
                </a:extLst>
              </a:blip>
              <a:srcRect b="65405"/>
              <a:stretch/>
            </p:blipFill>
            <p:spPr bwMode="auto">
              <a:xfrm>
                <a:off x="1079639" y="91297"/>
                <a:ext cx="8010276" cy="1989548"/>
              </a:xfrm>
              <a:prstGeom prst="rect">
                <a:avLst/>
              </a:prstGeom>
              <a:noFill/>
            </p:spPr>
          </p:pic>
          <p:sp>
            <p:nvSpPr>
              <p:cNvPr id="13" name="ZoneTexte 12">
                <a:extLst>
                  <a:ext uri="{FF2B5EF4-FFF2-40B4-BE49-F238E27FC236}">
                    <a16:creationId xmlns:a16="http://schemas.microsoft.com/office/drawing/2014/main" id="{37DACACB-530C-1B55-DA61-64612237A775}"/>
                  </a:ext>
                </a:extLst>
              </p:cNvPr>
              <p:cNvSpPr txBox="1"/>
              <p:nvPr/>
            </p:nvSpPr>
            <p:spPr>
              <a:xfrm>
                <a:off x="3340699" y="1807782"/>
                <a:ext cx="500244" cy="354875"/>
              </a:xfrm>
              <a:prstGeom prst="rect">
                <a:avLst/>
              </a:prstGeom>
              <a:noFill/>
            </p:spPr>
            <p:txBody>
              <a:bodyPr wrap="square" rtlCol="0">
                <a:spAutoFit/>
              </a:bodyPr>
              <a:lstStyle/>
              <a:p>
                <a:pPr algn="ctr"/>
                <a:r>
                  <a:rPr lang="fr-FR" b="1" dirty="0">
                    <a:latin typeface="Roboto Light" panose="02000000000000000000" pitchFamily="2" charset="0"/>
                    <a:ea typeface="Roboto Light" panose="02000000000000000000" pitchFamily="2" charset="0"/>
                  </a:rPr>
                  <a:t>UV</a:t>
                </a:r>
              </a:p>
            </p:txBody>
          </p:sp>
          <p:sp>
            <p:nvSpPr>
              <p:cNvPr id="14" name="ZoneTexte 13">
                <a:extLst>
                  <a:ext uri="{FF2B5EF4-FFF2-40B4-BE49-F238E27FC236}">
                    <a16:creationId xmlns:a16="http://schemas.microsoft.com/office/drawing/2014/main" id="{E5A68471-BC34-AAB8-86B7-D4A6C13A9D62}"/>
                  </a:ext>
                </a:extLst>
              </p:cNvPr>
              <p:cNvSpPr txBox="1"/>
              <p:nvPr/>
            </p:nvSpPr>
            <p:spPr>
              <a:xfrm>
                <a:off x="4660805" y="1841609"/>
                <a:ext cx="1888187" cy="354875"/>
              </a:xfrm>
              <a:prstGeom prst="rect">
                <a:avLst/>
              </a:prstGeom>
              <a:noFill/>
            </p:spPr>
            <p:txBody>
              <a:bodyPr wrap="square" rtlCol="0">
                <a:spAutoFit/>
              </a:bodyPr>
              <a:lstStyle/>
              <a:p>
                <a:pPr algn="ctr"/>
                <a:r>
                  <a:rPr lang="fr-FR" b="1" dirty="0">
                    <a:latin typeface="Roboto Light" panose="02000000000000000000" pitchFamily="2" charset="0"/>
                    <a:ea typeface="Roboto Light" panose="02000000000000000000" pitchFamily="2" charset="0"/>
                  </a:rPr>
                  <a:t>HEV</a:t>
                </a:r>
              </a:p>
            </p:txBody>
          </p:sp>
          <p:sp>
            <p:nvSpPr>
              <p:cNvPr id="15" name="ZoneTexte 14">
                <a:extLst>
                  <a:ext uri="{FF2B5EF4-FFF2-40B4-BE49-F238E27FC236}">
                    <a16:creationId xmlns:a16="http://schemas.microsoft.com/office/drawing/2014/main" id="{CB1877E2-526C-AF39-697B-7009FB5A1813}"/>
                  </a:ext>
                </a:extLst>
              </p:cNvPr>
              <p:cNvSpPr txBox="1"/>
              <p:nvPr/>
            </p:nvSpPr>
            <p:spPr>
              <a:xfrm>
                <a:off x="7118732" y="1885277"/>
                <a:ext cx="500244" cy="354875"/>
              </a:xfrm>
              <a:prstGeom prst="rect">
                <a:avLst/>
              </a:prstGeom>
              <a:noFill/>
            </p:spPr>
            <p:txBody>
              <a:bodyPr wrap="square" rtlCol="0">
                <a:spAutoFit/>
              </a:bodyPr>
              <a:lstStyle/>
              <a:p>
                <a:pPr algn="ctr"/>
                <a:r>
                  <a:rPr lang="fr-FR" b="1" dirty="0">
                    <a:latin typeface="Roboto Light" panose="02000000000000000000" pitchFamily="2" charset="0"/>
                    <a:ea typeface="Roboto Light" panose="02000000000000000000" pitchFamily="2" charset="0"/>
                  </a:rPr>
                  <a:t>IR</a:t>
                </a:r>
              </a:p>
            </p:txBody>
          </p:sp>
          <p:sp>
            <p:nvSpPr>
              <p:cNvPr id="19" name="Accolade ouvrante 18">
                <a:extLst>
                  <a:ext uri="{FF2B5EF4-FFF2-40B4-BE49-F238E27FC236}">
                    <a16:creationId xmlns:a16="http://schemas.microsoft.com/office/drawing/2014/main" id="{5B2B65A0-1536-BF25-A798-49282D3EBF95}"/>
                  </a:ext>
                </a:extLst>
              </p:cNvPr>
              <p:cNvSpPr/>
              <p:nvPr/>
            </p:nvSpPr>
            <p:spPr>
              <a:xfrm rot="5400000">
                <a:off x="3458409" y="1743276"/>
                <a:ext cx="264824" cy="1023506"/>
              </a:xfrm>
              <a:prstGeom prst="leftBrace">
                <a:avLst/>
              </a:prstGeom>
              <a:solidFill>
                <a:schemeClr val="bg1"/>
              </a:solidFill>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latin typeface="Roboto Light" panose="02000000000000000000" pitchFamily="2" charset="0"/>
                  <a:ea typeface="Roboto Light" panose="02000000000000000000" pitchFamily="2" charset="0"/>
                </a:endParaRPr>
              </a:p>
            </p:txBody>
          </p:sp>
          <p:sp>
            <p:nvSpPr>
              <p:cNvPr id="20" name="Rectangle : coins arrondis 19">
                <a:extLst>
                  <a:ext uri="{FF2B5EF4-FFF2-40B4-BE49-F238E27FC236}">
                    <a16:creationId xmlns:a16="http://schemas.microsoft.com/office/drawing/2014/main" id="{A64E9A26-B9E9-8960-622A-15885D31A27A}"/>
                  </a:ext>
                </a:extLst>
              </p:cNvPr>
              <p:cNvSpPr/>
              <p:nvPr/>
            </p:nvSpPr>
            <p:spPr>
              <a:xfrm>
                <a:off x="2474558" y="2439503"/>
                <a:ext cx="1023506" cy="419802"/>
              </a:xfrm>
              <a:prstGeom prst="roundRect">
                <a:avLst/>
              </a:prstGeom>
              <a:solidFill>
                <a:srgbClr val="28C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Roboto Light" panose="02000000000000000000" pitchFamily="2" charset="0"/>
                    <a:ea typeface="Roboto Light" panose="02000000000000000000" pitchFamily="2" charset="0"/>
                    <a:cs typeface="Arial" panose="020B0604020202020204" pitchFamily="34" charset="0"/>
                  </a:rPr>
                  <a:t>UVB</a:t>
                </a:r>
              </a:p>
            </p:txBody>
          </p:sp>
          <p:sp>
            <p:nvSpPr>
              <p:cNvPr id="21" name="Rectangle : coins arrondis 20">
                <a:extLst>
                  <a:ext uri="{FF2B5EF4-FFF2-40B4-BE49-F238E27FC236}">
                    <a16:creationId xmlns:a16="http://schemas.microsoft.com/office/drawing/2014/main" id="{0BFDE06F-9D2C-F0C0-B39B-4AE94D6FC390}"/>
                  </a:ext>
                </a:extLst>
              </p:cNvPr>
              <p:cNvSpPr/>
              <p:nvPr/>
            </p:nvSpPr>
            <p:spPr>
              <a:xfrm>
                <a:off x="3705121" y="2423809"/>
                <a:ext cx="1023506" cy="419802"/>
              </a:xfrm>
              <a:prstGeom prst="roundRect">
                <a:avLst/>
              </a:prstGeom>
              <a:solidFill>
                <a:srgbClr val="9126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Roboto Light" panose="02000000000000000000" pitchFamily="2" charset="0"/>
                    <a:ea typeface="Roboto Light" panose="02000000000000000000" pitchFamily="2" charset="0"/>
                    <a:cs typeface="Arial" panose="020B0604020202020204" pitchFamily="34" charset="0"/>
                  </a:rPr>
                  <a:t>UVA</a:t>
                </a:r>
              </a:p>
            </p:txBody>
          </p:sp>
          <p:sp>
            <p:nvSpPr>
              <p:cNvPr id="22" name="Rectangle : coins arrondis 21">
                <a:extLst>
                  <a:ext uri="{FF2B5EF4-FFF2-40B4-BE49-F238E27FC236}">
                    <a16:creationId xmlns:a16="http://schemas.microsoft.com/office/drawing/2014/main" id="{2F420AB5-BE94-FAF0-0C30-912BAE9324FA}"/>
                  </a:ext>
                </a:extLst>
              </p:cNvPr>
              <p:cNvSpPr/>
              <p:nvPr/>
            </p:nvSpPr>
            <p:spPr>
              <a:xfrm>
                <a:off x="5225331" y="2423809"/>
                <a:ext cx="1023506" cy="41980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Roboto Light" panose="02000000000000000000" pitchFamily="2" charset="0"/>
                    <a:ea typeface="Roboto Light" panose="02000000000000000000" pitchFamily="2" charset="0"/>
                    <a:cs typeface="Arial" panose="020B0604020202020204" pitchFamily="34" charset="0"/>
                  </a:rPr>
                  <a:t>LUMIERE VISIBLE</a:t>
                </a:r>
              </a:p>
            </p:txBody>
          </p:sp>
          <p:sp>
            <p:nvSpPr>
              <p:cNvPr id="23" name="Rectangle : coins arrondis 22">
                <a:extLst>
                  <a:ext uri="{FF2B5EF4-FFF2-40B4-BE49-F238E27FC236}">
                    <a16:creationId xmlns:a16="http://schemas.microsoft.com/office/drawing/2014/main" id="{9DF6B8AF-DD26-E826-EAE7-13FA464F159B}"/>
                  </a:ext>
                </a:extLst>
              </p:cNvPr>
              <p:cNvSpPr/>
              <p:nvPr/>
            </p:nvSpPr>
            <p:spPr>
              <a:xfrm>
                <a:off x="6745542" y="2420350"/>
                <a:ext cx="1223608" cy="41980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Roboto Light" panose="02000000000000000000" pitchFamily="2" charset="0"/>
                    <a:ea typeface="Roboto Light" panose="02000000000000000000" pitchFamily="2" charset="0"/>
                    <a:cs typeface="Arial" panose="020B0604020202020204" pitchFamily="34" charset="0"/>
                  </a:rPr>
                  <a:t>INFRAROUGES</a:t>
                </a:r>
              </a:p>
            </p:txBody>
          </p:sp>
          <p:sp>
            <p:nvSpPr>
              <p:cNvPr id="24" name="Rectangle 23">
                <a:extLst>
                  <a:ext uri="{FF2B5EF4-FFF2-40B4-BE49-F238E27FC236}">
                    <a16:creationId xmlns:a16="http://schemas.microsoft.com/office/drawing/2014/main" id="{EEF1E83E-20B8-C17C-8A9A-5FA5E2AE28FA}"/>
                  </a:ext>
                </a:extLst>
              </p:cNvPr>
              <p:cNvSpPr/>
              <p:nvPr/>
            </p:nvSpPr>
            <p:spPr>
              <a:xfrm>
                <a:off x="2247336" y="2892213"/>
                <a:ext cx="6087040" cy="683708"/>
              </a:xfrm>
              <a:prstGeom prst="rect">
                <a:avLst/>
              </a:prstGeom>
              <a:solidFill>
                <a:srgbClr val="F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Roboto Light" panose="02000000000000000000" pitchFamily="2" charset="0"/>
                  <a:ea typeface="Roboto Light" panose="02000000000000000000" pitchFamily="2" charset="0"/>
                </a:endParaRPr>
              </a:p>
            </p:txBody>
          </p:sp>
          <p:sp>
            <p:nvSpPr>
              <p:cNvPr id="25" name="ZoneTexte 24">
                <a:extLst>
                  <a:ext uri="{FF2B5EF4-FFF2-40B4-BE49-F238E27FC236}">
                    <a16:creationId xmlns:a16="http://schemas.microsoft.com/office/drawing/2014/main" id="{45F3C08E-5180-6A5C-167A-F68D82AA4735}"/>
                  </a:ext>
                </a:extLst>
              </p:cNvPr>
              <p:cNvSpPr txBox="1"/>
              <p:nvPr/>
            </p:nvSpPr>
            <p:spPr>
              <a:xfrm>
                <a:off x="1114019" y="2562755"/>
                <a:ext cx="1128713" cy="295729"/>
              </a:xfrm>
              <a:prstGeom prst="rect">
                <a:avLst/>
              </a:prstGeom>
              <a:noFill/>
            </p:spPr>
            <p:txBody>
              <a:bodyPr wrap="square" rtlCol="0">
                <a:spAutoFit/>
              </a:bodyPr>
              <a:lstStyle/>
              <a:p>
                <a:r>
                  <a:rPr lang="fr-FR" sz="1400" dirty="0">
                    <a:latin typeface="Roboto Light" panose="02000000000000000000" pitchFamily="2" charset="0"/>
                    <a:ea typeface="Roboto Light" panose="02000000000000000000" pitchFamily="2" charset="0"/>
                  </a:rPr>
                  <a:t>RAYONS</a:t>
                </a:r>
              </a:p>
            </p:txBody>
          </p:sp>
          <p:sp>
            <p:nvSpPr>
              <p:cNvPr id="26" name="ZoneTexte 25">
                <a:extLst>
                  <a:ext uri="{FF2B5EF4-FFF2-40B4-BE49-F238E27FC236}">
                    <a16:creationId xmlns:a16="http://schemas.microsoft.com/office/drawing/2014/main" id="{43C06DDB-481B-C31B-D01C-1E6CE9AE54C4}"/>
                  </a:ext>
                </a:extLst>
              </p:cNvPr>
              <p:cNvSpPr txBox="1"/>
              <p:nvPr/>
            </p:nvSpPr>
            <p:spPr>
              <a:xfrm>
                <a:off x="521312" y="3160265"/>
                <a:ext cx="2314126" cy="295729"/>
              </a:xfrm>
              <a:prstGeom prst="rect">
                <a:avLst/>
              </a:prstGeom>
              <a:noFill/>
            </p:spPr>
            <p:txBody>
              <a:bodyPr wrap="square" rtlCol="0">
                <a:spAutoFit/>
              </a:bodyPr>
              <a:lstStyle/>
              <a:p>
                <a:r>
                  <a:rPr lang="fr-FR" sz="1400" dirty="0">
                    <a:latin typeface="Roboto Light" panose="02000000000000000000" pitchFamily="2" charset="0"/>
                    <a:ea typeface="Roboto Light" panose="02000000000000000000" pitchFamily="2" charset="0"/>
                  </a:rPr>
                  <a:t>EFFETS NEGATIFS</a:t>
                </a:r>
              </a:p>
            </p:txBody>
          </p:sp>
          <p:sp>
            <p:nvSpPr>
              <p:cNvPr id="27" name="ZoneTexte 26">
                <a:extLst>
                  <a:ext uri="{FF2B5EF4-FFF2-40B4-BE49-F238E27FC236}">
                    <a16:creationId xmlns:a16="http://schemas.microsoft.com/office/drawing/2014/main" id="{84BFB1B3-5001-7AEB-4218-078E178B35D0}"/>
                  </a:ext>
                </a:extLst>
              </p:cNvPr>
              <p:cNvSpPr txBox="1"/>
              <p:nvPr/>
            </p:nvSpPr>
            <p:spPr>
              <a:xfrm>
                <a:off x="1150704" y="4609416"/>
                <a:ext cx="1128713" cy="295729"/>
              </a:xfrm>
              <a:prstGeom prst="rect">
                <a:avLst/>
              </a:prstGeom>
              <a:noFill/>
            </p:spPr>
            <p:txBody>
              <a:bodyPr wrap="square" rtlCol="0">
                <a:spAutoFit/>
              </a:bodyPr>
              <a:lstStyle/>
              <a:p>
                <a:r>
                  <a:rPr lang="fr-FR" sz="1400" dirty="0">
                    <a:latin typeface="Roboto Light" panose="02000000000000000000" pitchFamily="2" charset="0"/>
                    <a:ea typeface="Roboto Light" panose="02000000000000000000" pitchFamily="2" charset="0"/>
                  </a:rPr>
                  <a:t>DERME</a:t>
                </a:r>
              </a:p>
            </p:txBody>
          </p:sp>
          <p:sp>
            <p:nvSpPr>
              <p:cNvPr id="28" name="ZoneTexte 27">
                <a:extLst>
                  <a:ext uri="{FF2B5EF4-FFF2-40B4-BE49-F238E27FC236}">
                    <a16:creationId xmlns:a16="http://schemas.microsoft.com/office/drawing/2014/main" id="{5721C076-4789-9AD9-CFA4-133D8C81B84B}"/>
                  </a:ext>
                </a:extLst>
              </p:cNvPr>
              <p:cNvSpPr txBox="1"/>
              <p:nvPr/>
            </p:nvSpPr>
            <p:spPr>
              <a:xfrm>
                <a:off x="942975" y="5336856"/>
                <a:ext cx="1336442" cy="295729"/>
              </a:xfrm>
              <a:prstGeom prst="rect">
                <a:avLst/>
              </a:prstGeom>
              <a:noFill/>
            </p:spPr>
            <p:txBody>
              <a:bodyPr wrap="square" rtlCol="0">
                <a:spAutoFit/>
              </a:bodyPr>
              <a:lstStyle/>
              <a:p>
                <a:r>
                  <a:rPr lang="fr-FR" sz="1400" dirty="0">
                    <a:latin typeface="Roboto Light" panose="02000000000000000000" pitchFamily="2" charset="0"/>
                    <a:ea typeface="Roboto Light" panose="02000000000000000000" pitchFamily="2" charset="0"/>
                  </a:rPr>
                  <a:t>HYPODERME</a:t>
                </a:r>
              </a:p>
            </p:txBody>
          </p:sp>
          <p:sp>
            <p:nvSpPr>
              <p:cNvPr id="29" name="ZoneTexte 28">
                <a:extLst>
                  <a:ext uri="{FF2B5EF4-FFF2-40B4-BE49-F238E27FC236}">
                    <a16:creationId xmlns:a16="http://schemas.microsoft.com/office/drawing/2014/main" id="{0146B6B7-120A-E938-3E2D-1EEC3B29D1F2}"/>
                  </a:ext>
                </a:extLst>
              </p:cNvPr>
              <p:cNvSpPr txBox="1"/>
              <p:nvPr/>
            </p:nvSpPr>
            <p:spPr>
              <a:xfrm>
                <a:off x="1079639" y="3841695"/>
                <a:ext cx="1128713" cy="295729"/>
              </a:xfrm>
              <a:prstGeom prst="rect">
                <a:avLst/>
              </a:prstGeom>
              <a:noFill/>
            </p:spPr>
            <p:txBody>
              <a:bodyPr wrap="square" rtlCol="0">
                <a:spAutoFit/>
              </a:bodyPr>
              <a:lstStyle/>
              <a:p>
                <a:r>
                  <a:rPr lang="fr-FR" sz="1400" dirty="0">
                    <a:latin typeface="Roboto Light" panose="02000000000000000000" pitchFamily="2" charset="0"/>
                    <a:ea typeface="Roboto Light" panose="02000000000000000000" pitchFamily="2" charset="0"/>
                  </a:rPr>
                  <a:t>EPIDERME</a:t>
                </a:r>
              </a:p>
            </p:txBody>
          </p:sp>
          <p:sp>
            <p:nvSpPr>
              <p:cNvPr id="30" name="Flèche : bas 29">
                <a:extLst>
                  <a:ext uri="{FF2B5EF4-FFF2-40B4-BE49-F238E27FC236}">
                    <a16:creationId xmlns:a16="http://schemas.microsoft.com/office/drawing/2014/main" id="{14D12E81-F065-EC31-39C5-E1F2FE3E3BDF}"/>
                  </a:ext>
                </a:extLst>
              </p:cNvPr>
              <p:cNvSpPr/>
              <p:nvPr/>
            </p:nvSpPr>
            <p:spPr>
              <a:xfrm>
                <a:off x="2666348" y="3577978"/>
                <a:ext cx="566617" cy="1097164"/>
              </a:xfrm>
              <a:prstGeom prst="downArrow">
                <a:avLst/>
              </a:prstGeom>
              <a:solidFill>
                <a:srgbClr val="28C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Roboto Light" panose="02000000000000000000" pitchFamily="2" charset="0"/>
                  <a:ea typeface="Roboto Light" panose="02000000000000000000" pitchFamily="2" charset="0"/>
                </a:endParaRPr>
              </a:p>
            </p:txBody>
          </p:sp>
          <p:sp>
            <p:nvSpPr>
              <p:cNvPr id="31" name="ZoneTexte 30">
                <a:extLst>
                  <a:ext uri="{FF2B5EF4-FFF2-40B4-BE49-F238E27FC236}">
                    <a16:creationId xmlns:a16="http://schemas.microsoft.com/office/drawing/2014/main" id="{C93B4716-ACF9-4657-2BF4-E5215350B983}"/>
                  </a:ext>
                </a:extLst>
              </p:cNvPr>
              <p:cNvSpPr txBox="1"/>
              <p:nvPr/>
            </p:nvSpPr>
            <p:spPr>
              <a:xfrm>
                <a:off x="3631086" y="2926334"/>
                <a:ext cx="1171576" cy="739322"/>
              </a:xfrm>
              <a:prstGeom prst="rect">
                <a:avLst/>
              </a:prstGeom>
              <a:solidFill>
                <a:srgbClr val="E1C4E0"/>
              </a:solidFill>
            </p:spPr>
            <p:txBody>
              <a:bodyPr wrap="square" rtlCol="0">
                <a:spAutoFit/>
              </a:bodyPr>
              <a:lstStyle/>
              <a:p>
                <a:pPr algn="ctr"/>
                <a:r>
                  <a:rPr lang="fr-FR" sz="1100" dirty="0">
                    <a:solidFill>
                      <a:srgbClr val="000000"/>
                    </a:solidFill>
                    <a:latin typeface="Roboto Light" panose="02000000000000000000" pitchFamily="2" charset="0"/>
                    <a:ea typeface="Roboto Light" panose="02000000000000000000" pitchFamily="2" charset="0"/>
                    <a:cs typeface="Calibri" panose="020F0502020204030204" pitchFamily="34" charset="0"/>
                  </a:rPr>
                  <a:t>V</a:t>
                </a:r>
                <a:r>
                  <a:rPr lang="fr-FR" sz="1100" dirty="0">
                    <a:solidFill>
                      <a:srgbClr val="000000"/>
                    </a:solidFill>
                    <a:effectLst/>
                    <a:latin typeface="Roboto Light" panose="02000000000000000000" pitchFamily="2" charset="0"/>
                    <a:ea typeface="Roboto Light" panose="02000000000000000000" pitchFamily="2" charset="0"/>
                    <a:cs typeface="Calibri" panose="020F0502020204030204" pitchFamily="34" charset="0"/>
                  </a:rPr>
                  <a:t>ieillissement </a:t>
                </a:r>
              </a:p>
              <a:p>
                <a:pPr algn="ctr"/>
                <a:r>
                  <a:rPr lang="fr-FR" sz="1100" dirty="0">
                    <a:solidFill>
                      <a:srgbClr val="000000"/>
                    </a:solidFill>
                    <a:latin typeface="Roboto Light" panose="02000000000000000000" pitchFamily="2" charset="0"/>
                    <a:ea typeface="Roboto Light" panose="02000000000000000000" pitchFamily="2" charset="0"/>
                    <a:cs typeface="Calibri" panose="020F0502020204030204" pitchFamily="34" charset="0"/>
                  </a:rPr>
                  <a:t>cutané, rides</a:t>
                </a:r>
              </a:p>
              <a:p>
                <a:pPr algn="ctr"/>
                <a:r>
                  <a:rPr lang="fr-FR" sz="1100" dirty="0">
                    <a:solidFill>
                      <a:srgbClr val="000000"/>
                    </a:solidFill>
                    <a:latin typeface="Roboto Light" panose="02000000000000000000" pitchFamily="2" charset="0"/>
                    <a:ea typeface="Roboto Light" panose="02000000000000000000" pitchFamily="2" charset="0"/>
                    <a:cs typeface="Calibri" panose="020F0502020204030204" pitchFamily="34" charset="0"/>
                  </a:rPr>
                  <a:t>Cancers cutanés</a:t>
                </a:r>
                <a:endParaRPr lang="fr-FR" sz="1100" dirty="0">
                  <a:latin typeface="Roboto Light" panose="02000000000000000000" pitchFamily="2" charset="0"/>
                  <a:ea typeface="Roboto Light" panose="02000000000000000000" pitchFamily="2" charset="0"/>
                </a:endParaRPr>
              </a:p>
            </p:txBody>
          </p:sp>
          <p:sp>
            <p:nvSpPr>
              <p:cNvPr id="32" name="Flèche : bas 31">
                <a:extLst>
                  <a:ext uri="{FF2B5EF4-FFF2-40B4-BE49-F238E27FC236}">
                    <a16:creationId xmlns:a16="http://schemas.microsoft.com/office/drawing/2014/main" id="{C07584BC-4029-B41F-C640-69962784E451}"/>
                  </a:ext>
                </a:extLst>
              </p:cNvPr>
              <p:cNvSpPr/>
              <p:nvPr/>
            </p:nvSpPr>
            <p:spPr>
              <a:xfrm>
                <a:off x="3864967" y="3576199"/>
                <a:ext cx="566617" cy="1340994"/>
              </a:xfrm>
              <a:prstGeom prst="downArrow">
                <a:avLst/>
              </a:prstGeom>
              <a:solidFill>
                <a:srgbClr val="9126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Roboto Light" panose="02000000000000000000" pitchFamily="2" charset="0"/>
                  <a:ea typeface="Roboto Light" panose="02000000000000000000" pitchFamily="2" charset="0"/>
                </a:endParaRPr>
              </a:p>
            </p:txBody>
          </p:sp>
          <p:sp>
            <p:nvSpPr>
              <p:cNvPr id="33" name="ZoneTexte 32">
                <a:extLst>
                  <a:ext uri="{FF2B5EF4-FFF2-40B4-BE49-F238E27FC236}">
                    <a16:creationId xmlns:a16="http://schemas.microsoft.com/office/drawing/2014/main" id="{5449F346-8246-7799-3E2F-3E2D94C5E5E1}"/>
                  </a:ext>
                </a:extLst>
              </p:cNvPr>
              <p:cNvSpPr txBox="1"/>
              <p:nvPr/>
            </p:nvSpPr>
            <p:spPr>
              <a:xfrm>
                <a:off x="2341961" y="2933985"/>
                <a:ext cx="1171576" cy="739322"/>
              </a:xfrm>
              <a:prstGeom prst="rect">
                <a:avLst/>
              </a:prstGeom>
              <a:solidFill>
                <a:srgbClr val="C4E3F0"/>
              </a:solidFill>
            </p:spPr>
            <p:txBody>
              <a:bodyPr wrap="square" rtlCol="0">
                <a:spAutoFit/>
              </a:bodyPr>
              <a:lstStyle/>
              <a:p>
                <a:pPr algn="ctr"/>
                <a:r>
                  <a:rPr lang="fr-FR" sz="1100" dirty="0">
                    <a:solidFill>
                      <a:srgbClr val="000000"/>
                    </a:solidFill>
                    <a:latin typeface="Roboto Light" panose="02000000000000000000" pitchFamily="2" charset="0"/>
                    <a:ea typeface="Roboto Light" panose="02000000000000000000" pitchFamily="2" charset="0"/>
                    <a:cs typeface="Calibri" panose="020F0502020204030204" pitchFamily="34" charset="0"/>
                  </a:rPr>
                  <a:t>Coup de soleil, brûlures</a:t>
                </a:r>
              </a:p>
              <a:p>
                <a:pPr algn="ctr"/>
                <a:r>
                  <a:rPr lang="fr-FR" sz="1100" dirty="0">
                    <a:solidFill>
                      <a:srgbClr val="000000"/>
                    </a:solidFill>
                    <a:latin typeface="Roboto Light" panose="02000000000000000000" pitchFamily="2" charset="0"/>
                    <a:ea typeface="Roboto Light" panose="02000000000000000000" pitchFamily="2" charset="0"/>
                    <a:cs typeface="Calibri" panose="020F0502020204030204" pitchFamily="34" charset="0"/>
                  </a:rPr>
                  <a:t>Cancers cutanés</a:t>
                </a:r>
                <a:endParaRPr lang="fr-FR" sz="1100" dirty="0">
                  <a:latin typeface="Roboto Light" panose="02000000000000000000" pitchFamily="2" charset="0"/>
                  <a:ea typeface="Roboto Light" panose="02000000000000000000" pitchFamily="2" charset="0"/>
                </a:endParaRPr>
              </a:p>
            </p:txBody>
          </p:sp>
          <p:sp>
            <p:nvSpPr>
              <p:cNvPr id="34" name="ZoneTexte 33">
                <a:extLst>
                  <a:ext uri="{FF2B5EF4-FFF2-40B4-BE49-F238E27FC236}">
                    <a16:creationId xmlns:a16="http://schemas.microsoft.com/office/drawing/2014/main" id="{F215E8F1-1D8F-65D5-2FD1-1F54FF10C2DB}"/>
                  </a:ext>
                </a:extLst>
              </p:cNvPr>
              <p:cNvSpPr txBox="1"/>
              <p:nvPr/>
            </p:nvSpPr>
            <p:spPr>
              <a:xfrm>
                <a:off x="5014286" y="2923696"/>
                <a:ext cx="1419226" cy="739322"/>
              </a:xfrm>
              <a:prstGeom prst="rect">
                <a:avLst/>
              </a:prstGeom>
              <a:solidFill>
                <a:srgbClr val="D0DAE3"/>
              </a:solidFill>
            </p:spPr>
            <p:txBody>
              <a:bodyPr wrap="square" rtlCol="0">
                <a:spAutoFit/>
              </a:bodyPr>
              <a:lstStyle/>
              <a:p>
                <a:pPr algn="ctr"/>
                <a:r>
                  <a:rPr lang="fr-FR" sz="1100" dirty="0">
                    <a:solidFill>
                      <a:srgbClr val="000000"/>
                    </a:solidFill>
                    <a:latin typeface="Roboto Light" panose="02000000000000000000" pitchFamily="2" charset="0"/>
                    <a:ea typeface="Roboto Light" panose="02000000000000000000" pitchFamily="2" charset="0"/>
                    <a:cs typeface="Calibri" panose="020F0502020204030204" pitchFamily="34" charset="0"/>
                  </a:rPr>
                  <a:t>Production de radicaux libres, dommages cellulaires</a:t>
                </a:r>
              </a:p>
            </p:txBody>
          </p:sp>
          <p:sp>
            <p:nvSpPr>
              <p:cNvPr id="35" name="Flèche : bas 34">
                <a:extLst>
                  <a:ext uri="{FF2B5EF4-FFF2-40B4-BE49-F238E27FC236}">
                    <a16:creationId xmlns:a16="http://schemas.microsoft.com/office/drawing/2014/main" id="{CA57CAEC-2392-DB5B-587B-8E1DE272BC44}"/>
                  </a:ext>
                </a:extLst>
              </p:cNvPr>
              <p:cNvSpPr/>
              <p:nvPr/>
            </p:nvSpPr>
            <p:spPr>
              <a:xfrm>
                <a:off x="5440591" y="3566930"/>
                <a:ext cx="566617" cy="1769926"/>
              </a:xfrm>
              <a:prstGeom prst="downArrow">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Roboto Light" panose="02000000000000000000" pitchFamily="2" charset="0"/>
                  <a:ea typeface="Roboto Light" panose="02000000000000000000" pitchFamily="2" charset="0"/>
                </a:endParaRPr>
              </a:p>
            </p:txBody>
          </p:sp>
          <p:sp>
            <p:nvSpPr>
              <p:cNvPr id="36" name="Flèche : bas 35">
                <a:extLst>
                  <a:ext uri="{FF2B5EF4-FFF2-40B4-BE49-F238E27FC236}">
                    <a16:creationId xmlns:a16="http://schemas.microsoft.com/office/drawing/2014/main" id="{58856675-CF47-CFAF-765B-CC6102EB6415}"/>
                  </a:ext>
                </a:extLst>
              </p:cNvPr>
              <p:cNvSpPr/>
              <p:nvPr/>
            </p:nvSpPr>
            <p:spPr>
              <a:xfrm>
                <a:off x="7085545" y="3584911"/>
                <a:ext cx="566617" cy="187291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Roboto Light" panose="02000000000000000000" pitchFamily="2" charset="0"/>
                  <a:ea typeface="Roboto Light" panose="02000000000000000000" pitchFamily="2" charset="0"/>
                </a:endParaRPr>
              </a:p>
            </p:txBody>
          </p:sp>
          <p:sp>
            <p:nvSpPr>
              <p:cNvPr id="37" name="ZoneTexte 36">
                <a:extLst>
                  <a:ext uri="{FF2B5EF4-FFF2-40B4-BE49-F238E27FC236}">
                    <a16:creationId xmlns:a16="http://schemas.microsoft.com/office/drawing/2014/main" id="{69D30F8D-D19D-978A-26BF-1DF80D754D47}"/>
                  </a:ext>
                </a:extLst>
              </p:cNvPr>
              <p:cNvSpPr txBox="1"/>
              <p:nvPr/>
            </p:nvSpPr>
            <p:spPr>
              <a:xfrm>
                <a:off x="6599654" y="2923696"/>
                <a:ext cx="1581765" cy="576671"/>
              </a:xfrm>
              <a:prstGeom prst="rect">
                <a:avLst/>
              </a:prstGeom>
              <a:solidFill>
                <a:srgbClr val="FECBCB"/>
              </a:solidFill>
            </p:spPr>
            <p:txBody>
              <a:bodyPr wrap="square" rtlCol="0">
                <a:spAutoFit/>
              </a:bodyPr>
              <a:lstStyle/>
              <a:p>
                <a:pPr algn="ctr"/>
                <a:r>
                  <a:rPr lang="fr-FR" sz="1100" dirty="0">
                    <a:solidFill>
                      <a:srgbClr val="000000"/>
                    </a:solidFill>
                    <a:latin typeface="Roboto Light" panose="02000000000000000000" pitchFamily="2" charset="0"/>
                    <a:ea typeface="Roboto Light" panose="02000000000000000000" pitchFamily="2" charset="0"/>
                    <a:cs typeface="Calibri" panose="020F0502020204030204" pitchFamily="34" charset="0"/>
                  </a:rPr>
                  <a:t>Coups de chaleur</a:t>
                </a:r>
              </a:p>
              <a:p>
                <a:pPr algn="ctr"/>
                <a:r>
                  <a:rPr lang="fr-FR" sz="1100" dirty="0">
                    <a:solidFill>
                      <a:srgbClr val="000000"/>
                    </a:solidFill>
                    <a:latin typeface="Roboto Light" panose="02000000000000000000" pitchFamily="2" charset="0"/>
                    <a:ea typeface="Roboto Light" panose="02000000000000000000" pitchFamily="2" charset="0"/>
                    <a:cs typeface="Calibri" panose="020F0502020204030204" pitchFamily="34" charset="0"/>
                  </a:rPr>
                  <a:t>Potentialisation des effets délétères des UV</a:t>
                </a:r>
              </a:p>
            </p:txBody>
          </p:sp>
        </p:grpSp>
        <p:sp>
          <p:nvSpPr>
            <p:cNvPr id="6" name="Rectangle 5">
              <a:extLst>
                <a:ext uri="{FF2B5EF4-FFF2-40B4-BE49-F238E27FC236}">
                  <a16:creationId xmlns:a16="http://schemas.microsoft.com/office/drawing/2014/main" id="{ABC175B9-6818-9123-8F8E-09964CD725C1}"/>
                </a:ext>
              </a:extLst>
            </p:cNvPr>
            <p:cNvSpPr/>
            <p:nvPr/>
          </p:nvSpPr>
          <p:spPr>
            <a:xfrm>
              <a:off x="4936622" y="1912776"/>
              <a:ext cx="2418080" cy="310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solidFill>
                    <a:srgbClr val="324C7F"/>
                  </a:solidFill>
                  <a:latin typeface="Roboto Light" panose="02000000000000000000" pitchFamily="2" charset="0"/>
                  <a:ea typeface="Roboto Light" panose="02000000000000000000" pitchFamily="2" charset="0"/>
                </a:rPr>
                <a:t>RAYONS LUMINEUX</a:t>
              </a:r>
            </a:p>
          </p:txBody>
        </p:sp>
      </p:grpSp>
    </p:spTree>
    <p:extLst>
      <p:ext uri="{BB962C8B-B14F-4D97-AF65-F5344CB8AC3E}">
        <p14:creationId xmlns:p14="http://schemas.microsoft.com/office/powerpoint/2010/main" val="3870648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t="19260" b="12159"/>
          <a:stretch/>
        </p:blipFill>
        <p:spPr>
          <a:xfrm>
            <a:off x="3398222" y="1643102"/>
            <a:ext cx="5591099" cy="4108342"/>
          </a:xfrm>
          <a:prstGeom prst="rect">
            <a:avLst/>
          </a:prstGeom>
        </p:spPr>
      </p:pic>
      <p:sp>
        <p:nvSpPr>
          <p:cNvPr id="3" name="ZoneTexte 2"/>
          <p:cNvSpPr txBox="1"/>
          <p:nvPr/>
        </p:nvSpPr>
        <p:spPr>
          <a:xfrm>
            <a:off x="386697" y="5576708"/>
            <a:ext cx="3237449" cy="584775"/>
          </a:xfrm>
          <a:prstGeom prst="rect">
            <a:avLst/>
          </a:prstGeom>
          <a:noFill/>
        </p:spPr>
        <p:txBody>
          <a:bodyPr wrap="square" rtlCol="0">
            <a:spAutoFit/>
          </a:bodyPr>
          <a:lstStyle/>
          <a:p>
            <a:pPr algn="r"/>
            <a:r>
              <a:rPr lang="fr-FR" sz="1600" b="1" dirty="0">
                <a:solidFill>
                  <a:srgbClr val="3E3E3E"/>
                </a:solidFill>
                <a:latin typeface="Roboto Light" panose="02000000000000000000" pitchFamily="2" charset="0"/>
                <a:ea typeface="Roboto Light" panose="02000000000000000000" pitchFamily="2" charset="0"/>
              </a:rPr>
              <a:t>Vieillissement prématuré:</a:t>
            </a:r>
          </a:p>
          <a:p>
            <a:pPr algn="r"/>
            <a:r>
              <a:rPr lang="fr-FR" sz="1600" b="1" dirty="0">
                <a:solidFill>
                  <a:srgbClr val="3E3E3E"/>
                </a:solidFill>
                <a:latin typeface="Roboto Light" panose="02000000000000000000" pitchFamily="2" charset="0"/>
                <a:ea typeface="Roboto Light" panose="02000000000000000000" pitchFamily="2" charset="0"/>
              </a:rPr>
              <a:t>Rides, perte d’élasticité,… </a:t>
            </a:r>
            <a:endParaRPr lang="fr-FR" sz="1400" baseline="30000" dirty="0">
              <a:solidFill>
                <a:srgbClr val="3E3E3E"/>
              </a:solidFill>
              <a:latin typeface="Roboto Light" panose="02000000000000000000" pitchFamily="2" charset="0"/>
              <a:ea typeface="Roboto Light" panose="02000000000000000000" pitchFamily="2" charset="0"/>
            </a:endParaRPr>
          </a:p>
        </p:txBody>
      </p:sp>
      <p:sp>
        <p:nvSpPr>
          <p:cNvPr id="4" name="ZoneTexte 3"/>
          <p:cNvSpPr txBox="1"/>
          <p:nvPr/>
        </p:nvSpPr>
        <p:spPr>
          <a:xfrm>
            <a:off x="9075272" y="3375005"/>
            <a:ext cx="2925573" cy="584775"/>
          </a:xfrm>
          <a:prstGeom prst="rect">
            <a:avLst/>
          </a:prstGeom>
          <a:noFill/>
        </p:spPr>
        <p:txBody>
          <a:bodyPr wrap="square" rtlCol="0">
            <a:spAutoFit/>
          </a:bodyPr>
          <a:lstStyle/>
          <a:p>
            <a:r>
              <a:rPr lang="fr-FR" sz="1600" b="1" dirty="0">
                <a:solidFill>
                  <a:srgbClr val="3E3E3E"/>
                </a:solidFill>
                <a:latin typeface="Roboto Light" panose="02000000000000000000" pitchFamily="2" charset="0"/>
                <a:ea typeface="Roboto Light" panose="02000000000000000000" pitchFamily="2" charset="0"/>
              </a:rPr>
              <a:t>Manque d’oxygénation cellulaire, teint terne sans éclat</a:t>
            </a:r>
            <a:endParaRPr lang="fr-FR" baseline="30000" dirty="0">
              <a:solidFill>
                <a:srgbClr val="3E3E3E"/>
              </a:solidFill>
              <a:latin typeface="Roboto Light" panose="02000000000000000000" pitchFamily="2" charset="0"/>
              <a:ea typeface="Roboto Light" panose="02000000000000000000" pitchFamily="2" charset="0"/>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319231" flipV="1">
            <a:off x="8254329" y="2613038"/>
            <a:ext cx="1475166" cy="47687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686592">
            <a:off x="2340803" y="4408817"/>
            <a:ext cx="1558988" cy="503969"/>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319231" flipV="1">
            <a:off x="8268248" y="4134481"/>
            <a:ext cx="1475166" cy="476872"/>
          </a:xfrm>
          <a:prstGeom prst="rect">
            <a:avLst/>
          </a:prstGeom>
        </p:spPr>
      </p:pic>
      <p:sp>
        <p:nvSpPr>
          <p:cNvPr id="8" name="ZoneTexte 7"/>
          <p:cNvSpPr txBox="1"/>
          <p:nvPr/>
        </p:nvSpPr>
        <p:spPr>
          <a:xfrm>
            <a:off x="7648609" y="5015225"/>
            <a:ext cx="3237449" cy="584775"/>
          </a:xfrm>
          <a:prstGeom prst="rect">
            <a:avLst/>
          </a:prstGeom>
          <a:noFill/>
        </p:spPr>
        <p:txBody>
          <a:bodyPr wrap="square" rtlCol="0">
            <a:spAutoFit/>
          </a:bodyPr>
          <a:lstStyle/>
          <a:p>
            <a:pPr algn="r"/>
            <a:r>
              <a:rPr lang="fr-FR" sz="1600" b="1" dirty="0">
                <a:solidFill>
                  <a:srgbClr val="3E3E3E"/>
                </a:solidFill>
                <a:latin typeface="Roboto Light" panose="02000000000000000000" pitchFamily="2" charset="0"/>
                <a:ea typeface="Roboto Light" panose="02000000000000000000" pitchFamily="2" charset="0"/>
              </a:rPr>
              <a:t>Teint irrégulier et hyperpigmentation</a:t>
            </a:r>
            <a:endParaRPr lang="fr-FR" sz="1400" baseline="30000" dirty="0">
              <a:solidFill>
                <a:srgbClr val="3E3E3E"/>
              </a:solidFill>
              <a:latin typeface="Roboto Light" panose="02000000000000000000" pitchFamily="2" charset="0"/>
              <a:ea typeface="Roboto Light" panose="02000000000000000000" pitchFamily="2" charset="0"/>
            </a:endParaRPr>
          </a:p>
        </p:txBody>
      </p:sp>
      <p:sp>
        <p:nvSpPr>
          <p:cNvPr id="9" name="ZoneTexte 8"/>
          <p:cNvSpPr txBox="1"/>
          <p:nvPr/>
        </p:nvSpPr>
        <p:spPr>
          <a:xfrm>
            <a:off x="144264" y="3308687"/>
            <a:ext cx="3237449" cy="584775"/>
          </a:xfrm>
          <a:prstGeom prst="rect">
            <a:avLst/>
          </a:prstGeom>
          <a:noFill/>
        </p:spPr>
        <p:txBody>
          <a:bodyPr wrap="square" rtlCol="0">
            <a:spAutoFit/>
          </a:bodyPr>
          <a:lstStyle/>
          <a:p>
            <a:pPr algn="r"/>
            <a:r>
              <a:rPr lang="fr-FR" sz="1600" b="1" dirty="0">
                <a:solidFill>
                  <a:srgbClr val="3E3E3E"/>
                </a:solidFill>
                <a:latin typeface="Roboto Light" panose="02000000000000000000" pitchFamily="2" charset="0"/>
                <a:ea typeface="Roboto Light" panose="02000000000000000000" pitchFamily="2" charset="0"/>
              </a:rPr>
              <a:t>Barrière cutanée fragilisée, </a:t>
            </a:r>
            <a:br>
              <a:rPr lang="fr-FR" sz="1600" b="1" dirty="0">
                <a:solidFill>
                  <a:srgbClr val="3E3E3E"/>
                </a:solidFill>
                <a:latin typeface="Roboto Light" panose="02000000000000000000" pitchFamily="2" charset="0"/>
                <a:ea typeface="Roboto Light" panose="02000000000000000000" pitchFamily="2" charset="0"/>
              </a:rPr>
            </a:br>
            <a:r>
              <a:rPr lang="fr-FR" sz="1600" b="1" dirty="0">
                <a:solidFill>
                  <a:srgbClr val="3E3E3E"/>
                </a:solidFill>
                <a:latin typeface="Roboto Light" panose="02000000000000000000" pitchFamily="2" charset="0"/>
                <a:ea typeface="Roboto Light" panose="02000000000000000000" pitchFamily="2" charset="0"/>
              </a:rPr>
              <a:t>déshydratation</a:t>
            </a:r>
            <a:endParaRPr lang="fr-FR" sz="1400" baseline="30000" dirty="0">
              <a:solidFill>
                <a:srgbClr val="3E3E3E"/>
              </a:solidFill>
              <a:latin typeface="Roboto Light" panose="02000000000000000000" pitchFamily="2" charset="0"/>
              <a:ea typeface="Roboto Light" panose="02000000000000000000" pitchFamily="2" charset="0"/>
            </a:endParaRP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356666">
            <a:off x="1998703" y="2432086"/>
            <a:ext cx="1558988" cy="503969"/>
          </a:xfrm>
          <a:prstGeom prst="rect">
            <a:avLst/>
          </a:prstGeom>
        </p:spPr>
      </p:pic>
      <p:sp>
        <p:nvSpPr>
          <p:cNvPr id="11" name="Espace réservé du titre 1"/>
          <p:cNvSpPr txBox="1">
            <a:spLocks/>
          </p:cNvSpPr>
          <p:nvPr/>
        </p:nvSpPr>
        <p:spPr>
          <a:xfrm>
            <a:off x="1" y="736498"/>
            <a:ext cx="12191999" cy="8169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 b="1" dirty="0">
                <a:solidFill>
                  <a:srgbClr val="A69DCD"/>
                </a:solidFill>
                <a:latin typeface="Roboto Light" panose="02000000000000000000" pitchFamily="2" charset="0"/>
                <a:ea typeface="Roboto Light" panose="02000000000000000000" pitchFamily="2" charset="0"/>
              </a:rPr>
              <a:t>Des conséquences cutanées nombreuses</a:t>
            </a:r>
          </a:p>
        </p:txBody>
      </p:sp>
      <p:sp>
        <p:nvSpPr>
          <p:cNvPr id="12" name="Titre 2"/>
          <p:cNvSpPr txBox="1">
            <a:spLocks/>
          </p:cNvSpPr>
          <p:nvPr/>
        </p:nvSpPr>
        <p:spPr>
          <a:xfrm>
            <a:off x="838200" y="217194"/>
            <a:ext cx="10515600" cy="792036"/>
          </a:xfrm>
          <a:prstGeom prst="rect">
            <a:avLst/>
          </a:prstGeom>
        </p:spPr>
        <p:txBody>
          <a:bodyPr/>
          <a:lstStyle>
            <a:defPPr>
              <a:defRPr lang="fr-FR"/>
            </a:defPPr>
            <a:lvl1pPr algn="ctr">
              <a:lnSpc>
                <a:spcPct val="90000"/>
              </a:lnSpc>
              <a:spcBef>
                <a:spcPct val="0"/>
              </a:spcBef>
              <a:buNone/>
              <a:defRPr sz="4000">
                <a:solidFill>
                  <a:srgbClr val="3E3E3E"/>
                </a:solidFill>
                <a:latin typeface="KyivType Sans2" panose="00000500000000000000" pitchFamily="50" charset="0"/>
                <a:ea typeface="+mj-ea"/>
                <a:cs typeface="+mj-cs"/>
              </a:defRPr>
            </a:lvl1pPr>
          </a:lstStyle>
          <a:p>
            <a:r>
              <a:rPr lang="fr-FR" dirty="0"/>
              <a:t>Pollution, UV, Lumière Bleue </a:t>
            </a:r>
          </a:p>
        </p:txBody>
      </p:sp>
      <p:sp>
        <p:nvSpPr>
          <p:cNvPr id="14" name="Rectangle 13"/>
          <p:cNvSpPr/>
          <p:nvPr/>
        </p:nvSpPr>
        <p:spPr>
          <a:xfrm>
            <a:off x="3950208" y="5527184"/>
            <a:ext cx="4486656" cy="731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DD2EEBA6-EAA6-4862-A403-8846623737D2}"/>
              </a:ext>
            </a:extLst>
          </p:cNvPr>
          <p:cNvSpPr txBox="1"/>
          <p:nvPr/>
        </p:nvSpPr>
        <p:spPr>
          <a:xfrm>
            <a:off x="6576272" y="2222405"/>
            <a:ext cx="1604755" cy="461665"/>
          </a:xfrm>
          <a:prstGeom prst="rect">
            <a:avLst/>
          </a:prstGeom>
          <a:solidFill>
            <a:srgbClr val="63AF34"/>
          </a:solidFill>
        </p:spPr>
        <p:txBody>
          <a:bodyPr wrap="square" rtlCol="0">
            <a:spAutoFit/>
          </a:bodyPr>
          <a:lstStyle>
            <a:defPPr>
              <a:defRPr lang="fr-FR"/>
            </a:defPPr>
            <a:lvl1pPr>
              <a:defRPr sz="1600" b="1">
                <a:solidFill>
                  <a:srgbClr val="3E3E3E"/>
                </a:solidFill>
                <a:latin typeface="Roboto Light" panose="02000000000000000000" pitchFamily="2" charset="0"/>
                <a:ea typeface="Roboto Light" panose="02000000000000000000" pitchFamily="2" charset="0"/>
              </a:defRPr>
            </a:lvl1pPr>
          </a:lstStyle>
          <a:p>
            <a:r>
              <a:rPr lang="fr-FR" sz="800" dirty="0">
                <a:solidFill>
                  <a:schemeClr val="bg1"/>
                </a:solidFill>
              </a:rPr>
              <a:t>PEROXYDATION DES LIPIDES &amp; CARBONYLATION DES PROTÉINES</a:t>
            </a:r>
          </a:p>
        </p:txBody>
      </p:sp>
      <p:sp>
        <p:nvSpPr>
          <p:cNvPr id="15" name="ZoneTexte 14">
            <a:extLst>
              <a:ext uri="{FF2B5EF4-FFF2-40B4-BE49-F238E27FC236}">
                <a16:creationId xmlns:a16="http://schemas.microsoft.com/office/drawing/2014/main" id="{DB2AB25B-12DA-4122-B71A-690105AFF04B}"/>
              </a:ext>
            </a:extLst>
          </p:cNvPr>
          <p:cNvSpPr txBox="1"/>
          <p:nvPr/>
        </p:nvSpPr>
        <p:spPr>
          <a:xfrm>
            <a:off x="5412130" y="3139410"/>
            <a:ext cx="1215562" cy="338554"/>
          </a:xfrm>
          <a:prstGeom prst="rect">
            <a:avLst/>
          </a:prstGeom>
          <a:solidFill>
            <a:srgbClr val="FF0000"/>
          </a:solidFill>
        </p:spPr>
        <p:txBody>
          <a:bodyPr wrap="square" rtlCol="0">
            <a:spAutoFit/>
          </a:bodyPr>
          <a:lstStyle>
            <a:defPPr>
              <a:defRPr lang="fr-FR"/>
            </a:defPPr>
            <a:lvl1pPr>
              <a:defRPr sz="1600" b="1">
                <a:solidFill>
                  <a:srgbClr val="3E3E3E"/>
                </a:solidFill>
                <a:latin typeface="Roboto Light" panose="02000000000000000000" pitchFamily="2" charset="0"/>
                <a:ea typeface="Roboto Light" panose="02000000000000000000" pitchFamily="2" charset="0"/>
              </a:defRPr>
            </a:lvl1pPr>
          </a:lstStyle>
          <a:p>
            <a:r>
              <a:rPr lang="fr-FR" sz="800" dirty="0">
                <a:solidFill>
                  <a:schemeClr val="bg1"/>
                </a:solidFill>
              </a:rPr>
              <a:t>STRESS OXIDATIF &amp; RADICAUX LIBRES</a:t>
            </a:r>
          </a:p>
        </p:txBody>
      </p:sp>
    </p:spTree>
    <p:extLst>
      <p:ext uri="{BB962C8B-B14F-4D97-AF65-F5344CB8AC3E}">
        <p14:creationId xmlns:p14="http://schemas.microsoft.com/office/powerpoint/2010/main" val="2953681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FA857843-F3F2-4833-829D-70BFD1E62275}"/>
              </a:ext>
            </a:extLst>
          </p:cNvPr>
          <p:cNvSpPr txBox="1">
            <a:spLocks/>
          </p:cNvSpPr>
          <p:nvPr/>
        </p:nvSpPr>
        <p:spPr>
          <a:xfrm>
            <a:off x="838407" y="254494"/>
            <a:ext cx="10515186" cy="792005"/>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BRUME MULTI PROTECTION</a:t>
            </a:r>
          </a:p>
          <a:p>
            <a:r>
              <a:rPr lang="fr-FR" dirty="0"/>
              <a:t>VITAL DÉFENSE</a:t>
            </a:r>
          </a:p>
        </p:txBody>
      </p:sp>
      <p:pic>
        <p:nvPicPr>
          <p:cNvPr id="4" name="Image 3" descr="Une image contenant texte, articles de toilette, lotion, crème pour la peau&#10;&#10;Description générée automatiquement">
            <a:extLst>
              <a:ext uri="{FF2B5EF4-FFF2-40B4-BE49-F238E27FC236}">
                <a16:creationId xmlns:a16="http://schemas.microsoft.com/office/drawing/2014/main" id="{D0C7C2D5-E608-4BD9-878A-DE44F5A9EE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388"/>
          <a:stretch/>
        </p:blipFill>
        <p:spPr>
          <a:xfrm>
            <a:off x="8467153" y="1310022"/>
            <a:ext cx="3609975" cy="5459076"/>
          </a:xfrm>
          <a:prstGeom prst="rect">
            <a:avLst/>
          </a:prstGeom>
        </p:spPr>
      </p:pic>
      <p:sp>
        <p:nvSpPr>
          <p:cNvPr id="5" name="ZoneTexte 4">
            <a:extLst>
              <a:ext uri="{FF2B5EF4-FFF2-40B4-BE49-F238E27FC236}">
                <a16:creationId xmlns:a16="http://schemas.microsoft.com/office/drawing/2014/main" id="{A5D370BB-5A46-436D-85C0-0F9A95A2178B}"/>
              </a:ext>
            </a:extLst>
          </p:cNvPr>
          <p:cNvSpPr txBox="1"/>
          <p:nvPr/>
        </p:nvSpPr>
        <p:spPr>
          <a:xfrm>
            <a:off x="11443647" y="4743450"/>
            <a:ext cx="553998" cy="942109"/>
          </a:xfrm>
          <a:prstGeom prst="rect">
            <a:avLst/>
          </a:prstGeom>
          <a:noFill/>
          <a:effectLst>
            <a:softEdge rad="63500"/>
          </a:effectLst>
        </p:spPr>
        <p:txBody>
          <a:bodyPr vert="vert270" wrap="square" rtlCol="0">
            <a:spAutoFit/>
          </a:bodyPr>
          <a:lstStyle>
            <a:defPPr>
              <a:defRPr lang="fr-FR"/>
            </a:defPPr>
            <a:lvl1pPr>
              <a:defRPr sz="1200">
                <a:latin typeface="Roboto" panose="02000000000000000000" pitchFamily="2" charset="0"/>
                <a:ea typeface="Roboto" panose="02000000000000000000" pitchFamily="2" charset="0"/>
              </a:defRPr>
            </a:lvl1pPr>
          </a:lstStyle>
          <a:p>
            <a:r>
              <a:rPr lang="fr-FR" dirty="0"/>
              <a:t>100 ml</a:t>
            </a:r>
          </a:p>
          <a:p>
            <a:r>
              <a:rPr lang="fr-FR" dirty="0"/>
              <a:t>800 spray </a:t>
            </a:r>
          </a:p>
        </p:txBody>
      </p:sp>
      <p:sp>
        <p:nvSpPr>
          <p:cNvPr id="6" name="ZoneTexte 5">
            <a:extLst>
              <a:ext uri="{FF2B5EF4-FFF2-40B4-BE49-F238E27FC236}">
                <a16:creationId xmlns:a16="http://schemas.microsoft.com/office/drawing/2014/main" id="{7BF1D708-2938-4CA8-AE0B-23377A99251F}"/>
              </a:ext>
            </a:extLst>
          </p:cNvPr>
          <p:cNvSpPr txBox="1"/>
          <p:nvPr/>
        </p:nvSpPr>
        <p:spPr>
          <a:xfrm>
            <a:off x="8467154" y="6419000"/>
            <a:ext cx="3609974" cy="307777"/>
          </a:xfrm>
          <a:prstGeom prst="rect">
            <a:avLst/>
          </a:prstGeom>
          <a:noFill/>
        </p:spPr>
        <p:txBody>
          <a:bodyPr wrap="square" rtlCol="0">
            <a:spAutoFit/>
          </a:bodyPr>
          <a:lstStyle>
            <a:defPPr>
              <a:defRPr lang="fr-FR"/>
            </a:defPPr>
            <a:lvl1pPr algn="ctr">
              <a:defRPr sz="1400">
                <a:latin typeface="Roboto" panose="02000000000000000000" pitchFamily="2" charset="0"/>
                <a:ea typeface="Roboto" panose="02000000000000000000" pitchFamily="2" charset="0"/>
              </a:defRPr>
            </a:lvl1pPr>
          </a:lstStyle>
          <a:p>
            <a:r>
              <a:rPr lang="fr-FR" dirty="0"/>
              <a:t>Le matin et à tout moment de la journée</a:t>
            </a:r>
          </a:p>
        </p:txBody>
      </p:sp>
      <p:sp>
        <p:nvSpPr>
          <p:cNvPr id="7" name="Arc 21">
            <a:extLst>
              <a:ext uri="{FF2B5EF4-FFF2-40B4-BE49-F238E27FC236}">
                <a16:creationId xmlns:a16="http://schemas.microsoft.com/office/drawing/2014/main" id="{1FE12D53-E352-4953-BF1E-CD37C2828290}"/>
              </a:ext>
            </a:extLst>
          </p:cNvPr>
          <p:cNvSpPr/>
          <p:nvPr/>
        </p:nvSpPr>
        <p:spPr>
          <a:xfrm rot="9523306">
            <a:off x="1004710" y="1137440"/>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8" name="Image 7">
            <a:extLst>
              <a:ext uri="{FF2B5EF4-FFF2-40B4-BE49-F238E27FC236}">
                <a16:creationId xmlns:a16="http://schemas.microsoft.com/office/drawing/2014/main" id="{591E18B7-A83D-4410-9EEA-83D03D31989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202021" y="1669919"/>
            <a:ext cx="1119598" cy="1418896"/>
          </a:xfrm>
          <a:prstGeom prst="rect">
            <a:avLst/>
          </a:prstGeom>
        </p:spPr>
      </p:pic>
      <p:pic>
        <p:nvPicPr>
          <p:cNvPr id="10" name="Image 9">
            <a:extLst>
              <a:ext uri="{FF2B5EF4-FFF2-40B4-BE49-F238E27FC236}">
                <a16:creationId xmlns:a16="http://schemas.microsoft.com/office/drawing/2014/main" id="{5A07843B-0C3F-4100-99A3-10B22ACD7341}"/>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1216844" y="3468907"/>
            <a:ext cx="1125264" cy="1426077"/>
          </a:xfrm>
          <a:prstGeom prst="rect">
            <a:avLst/>
          </a:prstGeom>
        </p:spPr>
      </p:pic>
      <p:sp>
        <p:nvSpPr>
          <p:cNvPr id="11" name="ZoneTexte 10">
            <a:extLst>
              <a:ext uri="{FF2B5EF4-FFF2-40B4-BE49-F238E27FC236}">
                <a16:creationId xmlns:a16="http://schemas.microsoft.com/office/drawing/2014/main" id="{A46DF26C-1F2F-4AC5-BD97-4A2844793203}"/>
              </a:ext>
            </a:extLst>
          </p:cNvPr>
          <p:cNvSpPr txBox="1"/>
          <p:nvPr/>
        </p:nvSpPr>
        <p:spPr>
          <a:xfrm>
            <a:off x="1364226" y="1765714"/>
            <a:ext cx="6225294" cy="1077218"/>
          </a:xfrm>
          <a:prstGeom prst="rect">
            <a:avLst/>
          </a:prstGeom>
          <a:solidFill>
            <a:schemeClr val="bg1"/>
          </a:solidFill>
        </p:spPr>
        <p:txBody>
          <a:bodyPr wrap="square" rtlCol="0">
            <a:spAutoFit/>
          </a:bodyPr>
          <a:lstStyle>
            <a:defPPr>
              <a:defRPr lang="fr-FR"/>
            </a:defPPr>
            <a:lvl1pPr>
              <a:defRPr sz="1600">
                <a:latin typeface="Roboto" panose="02000000000000000000" pitchFamily="2" charset="0"/>
                <a:ea typeface="Roboto" panose="02000000000000000000" pitchFamily="2" charset="0"/>
              </a:defRPr>
            </a:lvl1pPr>
          </a:lstStyle>
          <a:p>
            <a:r>
              <a:rPr lang="fr-FR" dirty="0"/>
              <a:t>Forme un bouclier anti-agression (Pollution - UV* - Lumière bleue)</a:t>
            </a:r>
          </a:p>
          <a:p>
            <a:r>
              <a:rPr lang="fr-FR" dirty="0"/>
              <a:t>Renforce les systèmes d'autodéfense de la peau</a:t>
            </a:r>
          </a:p>
          <a:p>
            <a:r>
              <a:rPr lang="fr-FR" dirty="0"/>
              <a:t>Apaise et hydrate</a:t>
            </a:r>
          </a:p>
          <a:p>
            <a:r>
              <a:rPr lang="fr-FR" dirty="0"/>
              <a:t>Fixe le maquillage tout au long de la journée </a:t>
            </a:r>
          </a:p>
        </p:txBody>
      </p:sp>
      <p:sp>
        <p:nvSpPr>
          <p:cNvPr id="13" name="ZoneTexte 12">
            <a:extLst>
              <a:ext uri="{FF2B5EF4-FFF2-40B4-BE49-F238E27FC236}">
                <a16:creationId xmlns:a16="http://schemas.microsoft.com/office/drawing/2014/main" id="{73D2FDA4-475A-41AD-9891-1604B0420CF5}"/>
              </a:ext>
            </a:extLst>
          </p:cNvPr>
          <p:cNvSpPr txBox="1"/>
          <p:nvPr/>
        </p:nvSpPr>
        <p:spPr>
          <a:xfrm>
            <a:off x="2499988" y="3724854"/>
            <a:ext cx="5775331" cy="584775"/>
          </a:xfrm>
          <a:prstGeom prst="rect">
            <a:avLst/>
          </a:prstGeom>
          <a:solidFill>
            <a:schemeClr val="bg1"/>
          </a:solidFill>
        </p:spPr>
        <p:txBody>
          <a:bodyPr wrap="square" rtlCol="0">
            <a:spAutoFit/>
          </a:bodyPr>
          <a:lstStyle>
            <a:defPPr>
              <a:defRPr lang="fr-FR"/>
            </a:defPPr>
            <a:lvl1pPr>
              <a:defRPr sz="1600">
                <a:latin typeface="Roboto" panose="02000000000000000000" pitchFamily="2" charset="0"/>
                <a:ea typeface="Roboto" panose="02000000000000000000" pitchFamily="2" charset="0"/>
              </a:defRPr>
            </a:lvl1pPr>
          </a:lstStyle>
          <a:p>
            <a:r>
              <a:rPr lang="fr-FR" dirty="0"/>
              <a:t>99% d'ingrédients d'origine naturelle</a:t>
            </a:r>
          </a:p>
          <a:p>
            <a:r>
              <a:rPr lang="fr-FR" dirty="0"/>
              <a:t>Texture adaptée à tous les types de peaux, même sensibles</a:t>
            </a:r>
            <a:endParaRPr lang="en-US" dirty="0"/>
          </a:p>
        </p:txBody>
      </p:sp>
      <p:pic>
        <p:nvPicPr>
          <p:cNvPr id="15" name="Image 14">
            <a:extLst>
              <a:ext uri="{FF2B5EF4-FFF2-40B4-BE49-F238E27FC236}">
                <a16:creationId xmlns:a16="http://schemas.microsoft.com/office/drawing/2014/main" id="{753F30E4-752E-6A63-E602-9809DD390D49}"/>
              </a:ext>
            </a:extLst>
          </p:cNvPr>
          <p:cNvPicPr>
            <a:picLocks noChangeAspect="1"/>
          </p:cNvPicPr>
          <p:nvPr/>
        </p:nvPicPr>
        <p:blipFill rotWithShape="1">
          <a:blip r:embed="rId7"/>
          <a:srcRect l="2358" t="13358" r="2186" b="3553"/>
          <a:stretch/>
        </p:blipFill>
        <p:spPr>
          <a:xfrm>
            <a:off x="3148074" y="4673159"/>
            <a:ext cx="4962236" cy="2024799"/>
          </a:xfrm>
          <a:prstGeom prst="rect">
            <a:avLst/>
          </a:prstGeom>
        </p:spPr>
      </p:pic>
      <p:sp>
        <p:nvSpPr>
          <p:cNvPr id="9" name="object 21">
            <a:extLst>
              <a:ext uri="{FF2B5EF4-FFF2-40B4-BE49-F238E27FC236}">
                <a16:creationId xmlns:a16="http://schemas.microsoft.com/office/drawing/2014/main" id="{D2A29798-05E0-11AB-67E8-5652075D8A69}"/>
              </a:ext>
            </a:extLst>
          </p:cNvPr>
          <p:cNvSpPr txBox="1"/>
          <p:nvPr/>
        </p:nvSpPr>
        <p:spPr>
          <a:xfrm rot="20507715">
            <a:off x="333410" y="442000"/>
            <a:ext cx="2074150" cy="784362"/>
          </a:xfrm>
          <a:prstGeom prst="rect">
            <a:avLst/>
          </a:prstGeom>
          <a:solidFill>
            <a:srgbClr val="EBE5F1"/>
          </a:solidFill>
        </p:spPr>
        <p:txBody>
          <a:bodyPr vert="horz" wrap="square" lIns="0" tIns="167176" rIns="0" bIns="0" rtlCol="0" anchor="t">
            <a:spAutoFit/>
          </a:bodyPr>
          <a:lstStyle/>
          <a:p>
            <a:pPr marL="12664" marR="0" lvl="0" indent="0" algn="l" defTabSz="911840" rtl="0" eaLnBrk="1" fontAlgn="auto" latinLnBrk="0" hangingPunct="1">
              <a:lnSpc>
                <a:spcPct val="100000"/>
              </a:lnSpc>
              <a:spcBef>
                <a:spcPts val="1316"/>
              </a:spcBef>
              <a:spcAft>
                <a:spcPts val="0"/>
              </a:spcAft>
              <a:buClrTx/>
              <a:buSzTx/>
              <a:buFontTx/>
              <a:buNone/>
              <a:tabLst/>
              <a:defRPr/>
            </a:pPr>
            <a:r>
              <a:rPr kumimoji="0" lang="fr-FR" sz="4000" b="0" i="0" u="none" strike="noStrike" kern="0" cap="none" spc="-10" normalizeH="0" baseline="0" noProof="0" dirty="0">
                <a:ln>
                  <a:noFill/>
                </a:ln>
                <a:solidFill>
                  <a:srgbClr val="8B6DAD"/>
                </a:solidFill>
                <a:effectLst/>
                <a:uLnTx/>
                <a:uFillTx/>
                <a:latin typeface="KyivType Sans2"/>
                <a:ea typeface="+mn-ea"/>
                <a:cs typeface="KyivType Sans2"/>
              </a:rPr>
              <a:t>  </a:t>
            </a:r>
            <a:r>
              <a:rPr kumimoji="0" lang="fr-FR" sz="2400" b="0" i="0" u="none" strike="noStrike" kern="0" cap="none" spc="-10" normalizeH="0" baseline="0" noProof="0" dirty="0">
                <a:ln>
                  <a:noFill/>
                </a:ln>
                <a:solidFill>
                  <a:srgbClr val="8B6DAD"/>
                </a:solidFill>
                <a:effectLst/>
                <a:uLnTx/>
                <a:uFillTx/>
                <a:latin typeface="KyivType Sans2"/>
                <a:ea typeface="+mn-ea"/>
                <a:cs typeface="KyivType Sans2"/>
              </a:rPr>
              <a:t>Nouveauté</a:t>
            </a:r>
            <a:endParaRPr kumimoji="0" sz="2400" b="0" i="0" u="none" strike="noStrike" kern="0" cap="none" spc="0" normalizeH="0" baseline="0" noProof="0" dirty="0">
              <a:ln>
                <a:noFill/>
              </a:ln>
              <a:solidFill>
                <a:srgbClr val="8B6DAD"/>
              </a:solidFill>
              <a:effectLst/>
              <a:uLnTx/>
              <a:uFillTx/>
              <a:latin typeface="Roboto Medium"/>
              <a:ea typeface="+mn-ea"/>
              <a:cs typeface="Roboto Medium"/>
            </a:endParaRPr>
          </a:p>
        </p:txBody>
      </p:sp>
    </p:spTree>
    <p:extLst>
      <p:ext uri="{BB962C8B-B14F-4D97-AF65-F5344CB8AC3E}">
        <p14:creationId xmlns:p14="http://schemas.microsoft.com/office/powerpoint/2010/main" val="94043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3DA377BA-5144-4083-886F-715635178AF7}"/>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222167" y="1380705"/>
            <a:ext cx="1198836" cy="1519318"/>
          </a:xfrm>
          <a:prstGeom prst="rect">
            <a:avLst/>
          </a:prstGeom>
        </p:spPr>
      </p:pic>
      <p:sp>
        <p:nvSpPr>
          <p:cNvPr id="2" name="Titre 2">
            <a:extLst>
              <a:ext uri="{FF2B5EF4-FFF2-40B4-BE49-F238E27FC236}">
                <a16:creationId xmlns:a16="http://schemas.microsoft.com/office/drawing/2014/main" id="{0182B565-C0E0-40BF-8F63-9F5AA95E6311}"/>
              </a:ext>
            </a:extLst>
          </p:cNvPr>
          <p:cNvSpPr txBox="1">
            <a:spLocks/>
          </p:cNvSpPr>
          <p:nvPr/>
        </p:nvSpPr>
        <p:spPr>
          <a:xfrm>
            <a:off x="838407" y="254494"/>
            <a:ext cx="10515186" cy="792005"/>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BRUME MULTI PROTECTION</a:t>
            </a:r>
          </a:p>
          <a:p>
            <a:r>
              <a:rPr lang="fr-FR" dirty="0"/>
              <a:t>VITAL DÉFENSE</a:t>
            </a:r>
          </a:p>
        </p:txBody>
      </p:sp>
      <p:sp>
        <p:nvSpPr>
          <p:cNvPr id="3" name="object 21">
            <a:extLst>
              <a:ext uri="{FF2B5EF4-FFF2-40B4-BE49-F238E27FC236}">
                <a16:creationId xmlns:a16="http://schemas.microsoft.com/office/drawing/2014/main" id="{624DE247-9FD8-4E66-927C-239C937A7081}"/>
              </a:ext>
            </a:extLst>
          </p:cNvPr>
          <p:cNvSpPr txBox="1"/>
          <p:nvPr/>
        </p:nvSpPr>
        <p:spPr>
          <a:xfrm rot="20507715">
            <a:off x="333410" y="442000"/>
            <a:ext cx="2074150" cy="784362"/>
          </a:xfrm>
          <a:prstGeom prst="rect">
            <a:avLst/>
          </a:prstGeom>
          <a:solidFill>
            <a:srgbClr val="EBE5F1"/>
          </a:solidFill>
        </p:spPr>
        <p:txBody>
          <a:bodyPr vert="horz" wrap="square" lIns="0" tIns="167176" rIns="0" bIns="0" rtlCol="0" anchor="t">
            <a:spAutoFit/>
          </a:bodyPr>
          <a:lstStyle/>
          <a:p>
            <a:pPr marL="12664" marR="0" lvl="0" indent="0" algn="l" defTabSz="911840" rtl="0" eaLnBrk="1" fontAlgn="auto" latinLnBrk="0" hangingPunct="1">
              <a:lnSpc>
                <a:spcPct val="100000"/>
              </a:lnSpc>
              <a:spcBef>
                <a:spcPts val="1316"/>
              </a:spcBef>
              <a:spcAft>
                <a:spcPts val="0"/>
              </a:spcAft>
              <a:buClrTx/>
              <a:buSzTx/>
              <a:buFontTx/>
              <a:buNone/>
              <a:tabLst/>
              <a:defRPr/>
            </a:pPr>
            <a:r>
              <a:rPr kumimoji="0" lang="fr-FR" sz="4000" b="0" i="0" u="none" strike="noStrike" kern="0" cap="none" spc="-10" normalizeH="0" baseline="0" noProof="0" dirty="0">
                <a:ln>
                  <a:noFill/>
                </a:ln>
                <a:solidFill>
                  <a:srgbClr val="8B6DAD"/>
                </a:solidFill>
                <a:effectLst/>
                <a:uLnTx/>
                <a:uFillTx/>
                <a:latin typeface="KyivType Sans2"/>
                <a:ea typeface="+mn-ea"/>
                <a:cs typeface="KyivType Sans2"/>
              </a:rPr>
              <a:t>  </a:t>
            </a:r>
            <a:r>
              <a:rPr kumimoji="0" lang="fr-FR" sz="2400" b="0" i="0" u="none" strike="noStrike" kern="0" cap="none" spc="-10" normalizeH="0" baseline="0" noProof="0" dirty="0">
                <a:ln>
                  <a:noFill/>
                </a:ln>
                <a:solidFill>
                  <a:srgbClr val="8B6DAD"/>
                </a:solidFill>
                <a:effectLst/>
                <a:uLnTx/>
                <a:uFillTx/>
                <a:latin typeface="KyivType Sans2"/>
                <a:ea typeface="+mn-ea"/>
                <a:cs typeface="KyivType Sans2"/>
              </a:rPr>
              <a:t>Nouveauté</a:t>
            </a:r>
            <a:endParaRPr kumimoji="0" sz="2400" b="0" i="0" u="none" strike="noStrike" kern="0" cap="none" spc="0" normalizeH="0" baseline="0" noProof="0" dirty="0">
              <a:ln>
                <a:noFill/>
              </a:ln>
              <a:solidFill>
                <a:srgbClr val="8B6DAD"/>
              </a:solidFill>
              <a:effectLst/>
              <a:uLnTx/>
              <a:uFillTx/>
              <a:latin typeface="Roboto Medium"/>
              <a:ea typeface="+mn-ea"/>
              <a:cs typeface="Roboto Medium"/>
            </a:endParaRPr>
          </a:p>
        </p:txBody>
      </p:sp>
      <p:sp>
        <p:nvSpPr>
          <p:cNvPr id="5" name="ZoneTexte 4">
            <a:extLst>
              <a:ext uri="{FF2B5EF4-FFF2-40B4-BE49-F238E27FC236}">
                <a16:creationId xmlns:a16="http://schemas.microsoft.com/office/drawing/2014/main" id="{9B10842D-88D2-4B2E-A569-7899153D2CF3}"/>
              </a:ext>
            </a:extLst>
          </p:cNvPr>
          <p:cNvSpPr txBox="1"/>
          <p:nvPr/>
        </p:nvSpPr>
        <p:spPr>
          <a:xfrm>
            <a:off x="1341695" y="1358733"/>
            <a:ext cx="9508608" cy="646331"/>
          </a:xfrm>
          <a:prstGeom prst="rect">
            <a:avLst/>
          </a:prstGeom>
          <a:noFill/>
        </p:spPr>
        <p:txBody>
          <a:bodyPr wrap="square">
            <a:spAutoFit/>
          </a:bodyPr>
          <a:lstStyle/>
          <a:p>
            <a:pPr algn="ctr"/>
            <a:r>
              <a:rPr lang="fr-FR" cap="small" dirty="0">
                <a:solidFill>
                  <a:srgbClr val="A69DCD"/>
                </a:solidFill>
              </a:rPr>
              <a:t>Soin éclat anti-agressions</a:t>
            </a:r>
            <a:br>
              <a:rPr lang="fr-FR" cap="small" dirty="0">
                <a:solidFill>
                  <a:srgbClr val="A69DCD"/>
                </a:solidFill>
              </a:rPr>
            </a:br>
            <a:r>
              <a:rPr lang="fr-FR" cap="small" dirty="0">
                <a:solidFill>
                  <a:srgbClr val="A69DCD"/>
                </a:solidFill>
              </a:rPr>
              <a:t>Pollution - Lumières [bleue + solaire*]</a:t>
            </a:r>
          </a:p>
        </p:txBody>
      </p:sp>
      <p:sp>
        <p:nvSpPr>
          <p:cNvPr id="7" name="Espace réservé du titre 1">
            <a:extLst>
              <a:ext uri="{FF2B5EF4-FFF2-40B4-BE49-F238E27FC236}">
                <a16:creationId xmlns:a16="http://schemas.microsoft.com/office/drawing/2014/main" id="{6C0CA1F3-ADB7-48B0-A4E3-01D2A11EAFEE}"/>
              </a:ext>
            </a:extLst>
          </p:cNvPr>
          <p:cNvSpPr txBox="1">
            <a:spLocks/>
          </p:cNvSpPr>
          <p:nvPr/>
        </p:nvSpPr>
        <p:spPr>
          <a:xfrm>
            <a:off x="1341697" y="1958718"/>
            <a:ext cx="4362188" cy="8169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200" b="1" dirty="0">
                <a:solidFill>
                  <a:schemeClr val="tx1"/>
                </a:solidFill>
                <a:latin typeface="Roboto Black" panose="02000000000000000000" pitchFamily="2" charset="0"/>
                <a:ea typeface="Roboto Black" panose="02000000000000000000" pitchFamily="2" charset="0"/>
              </a:rPr>
              <a:t>ACTION ANTI-POLLUTION</a:t>
            </a:r>
          </a:p>
          <a:p>
            <a:r>
              <a:rPr lang="fr-FR" sz="1200" b="1" dirty="0">
                <a:solidFill>
                  <a:schemeClr val="tx1"/>
                </a:solidFill>
                <a:latin typeface="Roboto Black" panose="02000000000000000000" pitchFamily="2" charset="0"/>
                <a:ea typeface="Roboto Black" panose="02000000000000000000" pitchFamily="2" charset="0"/>
              </a:rPr>
              <a:t>1ANTI-ADHÉSION</a:t>
            </a:r>
          </a:p>
          <a:p>
            <a:endParaRPr lang="fr-FR" sz="2400" dirty="0">
              <a:solidFill>
                <a:schemeClr val="tx1"/>
              </a:solidFill>
            </a:endParaRPr>
          </a:p>
        </p:txBody>
      </p:sp>
      <p:grpSp>
        <p:nvGrpSpPr>
          <p:cNvPr id="8" name="Groupe 7">
            <a:extLst>
              <a:ext uri="{FF2B5EF4-FFF2-40B4-BE49-F238E27FC236}">
                <a16:creationId xmlns:a16="http://schemas.microsoft.com/office/drawing/2014/main" id="{046B19B5-4F8F-42EC-91F2-15EA595D8CEE}"/>
              </a:ext>
            </a:extLst>
          </p:cNvPr>
          <p:cNvGrpSpPr>
            <a:grpSpLocks noChangeAspect="1"/>
          </p:cNvGrpSpPr>
          <p:nvPr/>
        </p:nvGrpSpPr>
        <p:grpSpPr>
          <a:xfrm>
            <a:off x="3568863" y="2511839"/>
            <a:ext cx="2135024" cy="1744781"/>
            <a:chOff x="6883388" y="1851977"/>
            <a:chExt cx="3938436" cy="3218560"/>
          </a:xfrm>
        </p:grpSpPr>
        <p:pic>
          <p:nvPicPr>
            <p:cNvPr id="9" name="Image 8">
              <a:extLst>
                <a:ext uri="{FF2B5EF4-FFF2-40B4-BE49-F238E27FC236}">
                  <a16:creationId xmlns:a16="http://schemas.microsoft.com/office/drawing/2014/main" id="{63781A06-92CB-4A72-A8EC-777C55E352D9}"/>
                </a:ext>
              </a:extLst>
            </p:cNvPr>
            <p:cNvPicPr>
              <a:picLocks noChangeAspect="1"/>
            </p:cNvPicPr>
            <p:nvPr/>
          </p:nvPicPr>
          <p:blipFill>
            <a:blip r:embed="rId5"/>
            <a:stretch>
              <a:fillRect/>
            </a:stretch>
          </p:blipFill>
          <p:spPr>
            <a:xfrm>
              <a:off x="6883390" y="1851977"/>
              <a:ext cx="3938434" cy="3154043"/>
            </a:xfrm>
            <a:prstGeom prst="rect">
              <a:avLst/>
            </a:prstGeom>
          </p:spPr>
        </p:pic>
        <p:sp>
          <p:nvSpPr>
            <p:cNvPr id="10" name="ZoneTexte 9">
              <a:extLst>
                <a:ext uri="{FF2B5EF4-FFF2-40B4-BE49-F238E27FC236}">
                  <a16:creationId xmlns:a16="http://schemas.microsoft.com/office/drawing/2014/main" id="{E40BD29D-952C-4488-AA50-7607E2CA9924}"/>
                </a:ext>
              </a:extLst>
            </p:cNvPr>
            <p:cNvSpPr txBox="1"/>
            <p:nvPr/>
          </p:nvSpPr>
          <p:spPr>
            <a:xfrm>
              <a:off x="6883388" y="4332463"/>
              <a:ext cx="3938436" cy="738074"/>
            </a:xfrm>
            <a:prstGeom prst="rect">
              <a:avLst/>
            </a:prstGeom>
            <a:noFill/>
          </p:spPr>
          <p:txBody>
            <a:bodyPr wrap="square" rtlCol="0">
              <a:spAutoFit/>
            </a:bodyPr>
            <a:lstStyle/>
            <a:p>
              <a:r>
                <a:rPr lang="fr-FR" sz="1000" dirty="0">
                  <a:solidFill>
                    <a:schemeClr val="bg1"/>
                  </a:solidFill>
                  <a:latin typeface="Roboto Black" panose="02000000000000000000" pitchFamily="2" charset="0"/>
                  <a:ea typeface="Roboto Black" panose="02000000000000000000" pitchFamily="2" charset="0"/>
                </a:rPr>
                <a:t>Avec Vital Défense </a:t>
              </a:r>
              <a:br>
                <a:rPr lang="fr-FR" sz="1000" dirty="0">
                  <a:solidFill>
                    <a:schemeClr val="bg1"/>
                  </a:solidFill>
                  <a:latin typeface="Roboto Black" panose="02000000000000000000" pitchFamily="2" charset="0"/>
                  <a:ea typeface="Roboto Black" panose="02000000000000000000" pitchFamily="2" charset="0"/>
                </a:rPr>
              </a:br>
              <a:r>
                <a:rPr lang="fr-FR" sz="1000" dirty="0">
                  <a:solidFill>
                    <a:schemeClr val="bg1"/>
                  </a:solidFill>
                  <a:latin typeface="Roboto Black" panose="02000000000000000000" pitchFamily="2" charset="0"/>
                  <a:ea typeface="Roboto Black" panose="02000000000000000000" pitchFamily="2" charset="0"/>
                </a:rPr>
                <a:t>Brume Multi-protection</a:t>
              </a:r>
            </a:p>
          </p:txBody>
        </p:sp>
        <p:sp>
          <p:nvSpPr>
            <p:cNvPr id="11" name="ZoneTexte 10">
              <a:extLst>
                <a:ext uri="{FF2B5EF4-FFF2-40B4-BE49-F238E27FC236}">
                  <a16:creationId xmlns:a16="http://schemas.microsoft.com/office/drawing/2014/main" id="{0B0807A9-174A-4F4C-9DA8-EF79BE3FDA82}"/>
                </a:ext>
              </a:extLst>
            </p:cNvPr>
            <p:cNvSpPr txBox="1"/>
            <p:nvPr/>
          </p:nvSpPr>
          <p:spPr>
            <a:xfrm>
              <a:off x="8967865" y="2277216"/>
              <a:ext cx="1853959" cy="738074"/>
            </a:xfrm>
            <a:prstGeom prst="rect">
              <a:avLst/>
            </a:prstGeom>
            <a:noFill/>
          </p:spPr>
          <p:txBody>
            <a:bodyPr wrap="square" rtlCol="0">
              <a:spAutoFit/>
            </a:bodyPr>
            <a:lstStyle/>
            <a:p>
              <a:r>
                <a:rPr lang="fr-FR" sz="2000" b="1"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rPr>
                <a:t>-</a:t>
              </a:r>
              <a:r>
                <a:rPr lang="fr-FR" sz="1050" b="1"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rPr>
                <a:t> </a:t>
              </a:r>
              <a:r>
                <a:rPr lang="fr-FR" sz="2000" b="1"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rPr>
                <a:t>64%</a:t>
              </a:r>
              <a:endParaRPr lang="fr-FR" sz="2000" b="1"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endParaRPr>
            </a:p>
          </p:txBody>
        </p:sp>
      </p:grpSp>
      <p:grpSp>
        <p:nvGrpSpPr>
          <p:cNvPr id="12" name="Groupe 11">
            <a:extLst>
              <a:ext uri="{FF2B5EF4-FFF2-40B4-BE49-F238E27FC236}">
                <a16:creationId xmlns:a16="http://schemas.microsoft.com/office/drawing/2014/main" id="{E6E4B9E8-AA25-48CC-BBE9-F78FE131C10C}"/>
              </a:ext>
            </a:extLst>
          </p:cNvPr>
          <p:cNvGrpSpPr>
            <a:grpSpLocks noChangeAspect="1"/>
          </p:cNvGrpSpPr>
          <p:nvPr/>
        </p:nvGrpSpPr>
        <p:grpSpPr>
          <a:xfrm>
            <a:off x="1330103" y="2543790"/>
            <a:ext cx="2146617" cy="1712830"/>
            <a:chOff x="1362992" y="1851978"/>
            <a:chExt cx="3959821" cy="3159623"/>
          </a:xfrm>
        </p:grpSpPr>
        <p:pic>
          <p:nvPicPr>
            <p:cNvPr id="13" name="Image 12">
              <a:extLst>
                <a:ext uri="{FF2B5EF4-FFF2-40B4-BE49-F238E27FC236}">
                  <a16:creationId xmlns:a16="http://schemas.microsoft.com/office/drawing/2014/main" id="{79650856-980C-4793-B7FC-49D9B3DF97C9}"/>
                </a:ext>
              </a:extLst>
            </p:cNvPr>
            <p:cNvPicPr>
              <a:picLocks noChangeAspect="1"/>
            </p:cNvPicPr>
            <p:nvPr/>
          </p:nvPicPr>
          <p:blipFill>
            <a:blip r:embed="rId6"/>
            <a:stretch>
              <a:fillRect/>
            </a:stretch>
          </p:blipFill>
          <p:spPr>
            <a:xfrm>
              <a:off x="1384380" y="1851978"/>
              <a:ext cx="3938433" cy="3154043"/>
            </a:xfrm>
            <a:prstGeom prst="rect">
              <a:avLst/>
            </a:prstGeom>
          </p:spPr>
        </p:pic>
        <p:sp>
          <p:nvSpPr>
            <p:cNvPr id="14" name="ZoneTexte 13">
              <a:extLst>
                <a:ext uri="{FF2B5EF4-FFF2-40B4-BE49-F238E27FC236}">
                  <a16:creationId xmlns:a16="http://schemas.microsoft.com/office/drawing/2014/main" id="{5E0E0F7B-42C9-4C97-911B-8DC3CB2C29A7}"/>
                </a:ext>
              </a:extLst>
            </p:cNvPr>
            <p:cNvSpPr txBox="1"/>
            <p:nvPr/>
          </p:nvSpPr>
          <p:spPr>
            <a:xfrm>
              <a:off x="1362992" y="4273526"/>
              <a:ext cx="3938436" cy="738075"/>
            </a:xfrm>
            <a:prstGeom prst="rect">
              <a:avLst/>
            </a:prstGeom>
            <a:noFill/>
          </p:spPr>
          <p:txBody>
            <a:bodyPr wrap="square" rtlCol="0">
              <a:spAutoFit/>
            </a:bodyPr>
            <a:lstStyle/>
            <a:p>
              <a:r>
                <a:rPr lang="fr-FR" sz="1000" dirty="0">
                  <a:solidFill>
                    <a:schemeClr val="bg1"/>
                  </a:solidFill>
                  <a:latin typeface="Roboto Black" panose="02000000000000000000" pitchFamily="2" charset="0"/>
                  <a:ea typeface="Roboto Black" panose="02000000000000000000" pitchFamily="2" charset="0"/>
                </a:rPr>
                <a:t>Sans Vital Défense </a:t>
              </a:r>
              <a:br>
                <a:rPr lang="fr-FR" sz="1000" dirty="0">
                  <a:solidFill>
                    <a:schemeClr val="bg1"/>
                  </a:solidFill>
                  <a:latin typeface="Roboto Black" panose="02000000000000000000" pitchFamily="2" charset="0"/>
                  <a:ea typeface="Roboto Black" panose="02000000000000000000" pitchFamily="2" charset="0"/>
                </a:rPr>
              </a:br>
              <a:r>
                <a:rPr lang="fr-FR" sz="1000" dirty="0">
                  <a:solidFill>
                    <a:schemeClr val="bg1"/>
                  </a:solidFill>
                  <a:latin typeface="Roboto Black" panose="02000000000000000000" pitchFamily="2" charset="0"/>
                  <a:ea typeface="Roboto Black" panose="02000000000000000000" pitchFamily="2" charset="0"/>
                </a:rPr>
                <a:t>Brume Multi-protection</a:t>
              </a:r>
            </a:p>
          </p:txBody>
        </p:sp>
      </p:grpSp>
      <p:sp>
        <p:nvSpPr>
          <p:cNvPr id="15" name="Rectangle 14">
            <a:extLst>
              <a:ext uri="{FF2B5EF4-FFF2-40B4-BE49-F238E27FC236}">
                <a16:creationId xmlns:a16="http://schemas.microsoft.com/office/drawing/2014/main" id="{E802BC5F-53EC-477A-8EF2-734D929C35C0}"/>
              </a:ext>
            </a:extLst>
          </p:cNvPr>
          <p:cNvSpPr/>
          <p:nvPr/>
        </p:nvSpPr>
        <p:spPr>
          <a:xfrm>
            <a:off x="3568864" y="4896615"/>
            <a:ext cx="2135024" cy="125650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0CF087AE-2B95-4FAF-8F90-5C6A2BA4C6BD}"/>
              </a:ext>
            </a:extLst>
          </p:cNvPr>
          <p:cNvSpPr txBox="1"/>
          <p:nvPr/>
        </p:nvSpPr>
        <p:spPr>
          <a:xfrm>
            <a:off x="3568862" y="5012679"/>
            <a:ext cx="2135023" cy="1200329"/>
          </a:xfrm>
          <a:prstGeom prst="rect">
            <a:avLst/>
          </a:prstGeom>
          <a:noFill/>
        </p:spPr>
        <p:txBody>
          <a:bodyPr wrap="square" rtlCol="0">
            <a:spAutoFit/>
          </a:bodyPr>
          <a:lstStyle/>
          <a:p>
            <a:pPr algn="ctr"/>
            <a:r>
              <a:rPr lang="fr-FR" b="1" dirty="0">
                <a:solidFill>
                  <a:srgbClr val="3E3E3E"/>
                </a:solidFill>
                <a:latin typeface="Roboto Black" panose="02000000000000000000" pitchFamily="2" charset="0"/>
                <a:ea typeface="Roboto Black" panose="02000000000000000000" pitchFamily="2" charset="0"/>
              </a:rPr>
              <a:t> RAYONNEMENT UV***</a:t>
            </a:r>
          </a:p>
          <a:p>
            <a:pPr algn="ctr"/>
            <a:r>
              <a:rPr lang="fr-FR" b="1" dirty="0">
                <a:solidFill>
                  <a:srgbClr val="3E3E3E"/>
                </a:solidFill>
                <a:latin typeface="Roboto Black" panose="02000000000000000000" pitchFamily="2" charset="0"/>
                <a:ea typeface="Roboto Black" panose="02000000000000000000" pitchFamily="2" charset="0"/>
              </a:rPr>
              <a:t>-49,4%</a:t>
            </a:r>
            <a:br>
              <a:rPr lang="fr-FR" b="1" dirty="0">
                <a:solidFill>
                  <a:srgbClr val="3E3E3E"/>
                </a:solidFill>
                <a:latin typeface="Roboto Black" panose="02000000000000000000" pitchFamily="2" charset="0"/>
                <a:ea typeface="Roboto Black" panose="02000000000000000000" pitchFamily="2" charset="0"/>
              </a:rPr>
            </a:br>
            <a:r>
              <a:rPr lang="fr-FR" b="1" dirty="0">
                <a:solidFill>
                  <a:srgbClr val="3E3E3E"/>
                </a:solidFill>
                <a:latin typeface="Roboto Black" panose="02000000000000000000" pitchFamily="2" charset="0"/>
                <a:ea typeface="Roboto Black" panose="02000000000000000000" pitchFamily="2" charset="0"/>
              </a:rPr>
              <a:t>de radicaux libres</a:t>
            </a:r>
          </a:p>
        </p:txBody>
      </p:sp>
      <p:sp>
        <p:nvSpPr>
          <p:cNvPr id="17" name="Espace réservé du titre 1">
            <a:extLst>
              <a:ext uri="{FF2B5EF4-FFF2-40B4-BE49-F238E27FC236}">
                <a16:creationId xmlns:a16="http://schemas.microsoft.com/office/drawing/2014/main" id="{605703B6-595C-415E-924C-DE91ECB4C5CD}"/>
              </a:ext>
            </a:extLst>
          </p:cNvPr>
          <p:cNvSpPr txBox="1">
            <a:spLocks/>
          </p:cNvSpPr>
          <p:nvPr/>
        </p:nvSpPr>
        <p:spPr>
          <a:xfrm>
            <a:off x="3580456" y="4218358"/>
            <a:ext cx="2123430" cy="91450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200" b="1" dirty="0">
                <a:solidFill>
                  <a:schemeClr val="tx1"/>
                </a:solidFill>
                <a:latin typeface="Roboto Black" panose="02000000000000000000" pitchFamily="2" charset="0"/>
                <a:ea typeface="Roboto Black" panose="02000000000000000000" pitchFamily="2" charset="0"/>
              </a:rPr>
              <a:t>ACTION  </a:t>
            </a:r>
          </a:p>
          <a:p>
            <a:r>
              <a:rPr lang="fr-FR" sz="1200" b="1" dirty="0">
                <a:solidFill>
                  <a:schemeClr val="tx1"/>
                </a:solidFill>
                <a:latin typeface="Roboto Black" panose="02000000000000000000" pitchFamily="2" charset="0"/>
                <a:ea typeface="Roboto Black" panose="02000000000000000000" pitchFamily="2" charset="0"/>
              </a:rPr>
              <a:t>ANTI-AGRESSION UV</a:t>
            </a:r>
          </a:p>
        </p:txBody>
      </p:sp>
      <p:sp>
        <p:nvSpPr>
          <p:cNvPr id="18" name="Rectangle 17">
            <a:extLst>
              <a:ext uri="{FF2B5EF4-FFF2-40B4-BE49-F238E27FC236}">
                <a16:creationId xmlns:a16="http://schemas.microsoft.com/office/drawing/2014/main" id="{22AE9433-8C0D-4FE5-B7F7-C31C98BC0E86}"/>
              </a:ext>
            </a:extLst>
          </p:cNvPr>
          <p:cNvSpPr/>
          <p:nvPr/>
        </p:nvSpPr>
        <p:spPr>
          <a:xfrm>
            <a:off x="1341696" y="4893590"/>
            <a:ext cx="2135023" cy="1244360"/>
          </a:xfrm>
          <a:prstGeom prst="rect">
            <a:avLst/>
          </a:prstGeom>
          <a:solidFill>
            <a:srgbClr val="002C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5D34D300-F3B9-4AA3-9F38-E11B2C192495}"/>
              </a:ext>
            </a:extLst>
          </p:cNvPr>
          <p:cNvSpPr txBox="1"/>
          <p:nvPr/>
        </p:nvSpPr>
        <p:spPr>
          <a:xfrm>
            <a:off x="1341698" y="5026505"/>
            <a:ext cx="2123429" cy="830997"/>
          </a:xfrm>
          <a:prstGeom prst="rect">
            <a:avLst/>
          </a:prstGeom>
          <a:noFill/>
          <a:ln w="38100">
            <a:noFill/>
          </a:ln>
        </p:spPr>
        <p:txBody>
          <a:bodyPr wrap="square" rtlCol="0">
            <a:spAutoFit/>
          </a:bodyPr>
          <a:lstStyle/>
          <a:p>
            <a:pPr algn="ctr"/>
            <a:r>
              <a:rPr lang="fr-FR" sz="1600" b="1" dirty="0">
                <a:solidFill>
                  <a:schemeClr val="bg1"/>
                </a:solidFill>
                <a:latin typeface="Roboto Black" panose="02000000000000000000" pitchFamily="2" charset="0"/>
                <a:ea typeface="Roboto Black" panose="02000000000000000000" pitchFamily="2" charset="0"/>
              </a:rPr>
              <a:t>LUMIÈRE BLEUE**</a:t>
            </a:r>
          </a:p>
          <a:p>
            <a:pPr algn="ctr"/>
            <a:r>
              <a:rPr lang="fr-FR" sz="1600" b="1" dirty="0">
                <a:solidFill>
                  <a:schemeClr val="bg1"/>
                </a:solidFill>
                <a:latin typeface="Roboto Black" panose="02000000000000000000" pitchFamily="2" charset="0"/>
                <a:ea typeface="Roboto Black" panose="02000000000000000000" pitchFamily="2" charset="0"/>
              </a:rPr>
              <a:t>-31,4%</a:t>
            </a:r>
            <a:br>
              <a:rPr lang="fr-FR" sz="1600" b="1" dirty="0">
                <a:solidFill>
                  <a:schemeClr val="bg1"/>
                </a:solidFill>
                <a:latin typeface="Roboto Black" panose="02000000000000000000" pitchFamily="2" charset="0"/>
                <a:ea typeface="Roboto Black" panose="02000000000000000000" pitchFamily="2" charset="0"/>
              </a:rPr>
            </a:br>
            <a:r>
              <a:rPr lang="fr-FR" sz="1600" b="1" dirty="0">
                <a:solidFill>
                  <a:schemeClr val="bg1"/>
                </a:solidFill>
                <a:latin typeface="Roboto Black" panose="02000000000000000000" pitchFamily="2" charset="0"/>
                <a:ea typeface="Roboto Black" panose="02000000000000000000" pitchFamily="2" charset="0"/>
              </a:rPr>
              <a:t>de radicaux libres</a:t>
            </a:r>
          </a:p>
        </p:txBody>
      </p:sp>
      <p:sp>
        <p:nvSpPr>
          <p:cNvPr id="20" name="Espace réservé du titre 1">
            <a:extLst>
              <a:ext uri="{FF2B5EF4-FFF2-40B4-BE49-F238E27FC236}">
                <a16:creationId xmlns:a16="http://schemas.microsoft.com/office/drawing/2014/main" id="{FAF6875C-B529-446F-A32A-557EC8B62382}"/>
              </a:ext>
            </a:extLst>
          </p:cNvPr>
          <p:cNvSpPr txBox="1">
            <a:spLocks/>
          </p:cNvSpPr>
          <p:nvPr/>
        </p:nvSpPr>
        <p:spPr>
          <a:xfrm>
            <a:off x="1341697" y="4218357"/>
            <a:ext cx="2123430" cy="91450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200" b="1" dirty="0">
                <a:solidFill>
                  <a:schemeClr val="tx1"/>
                </a:solidFill>
                <a:latin typeface="Roboto Black" panose="02000000000000000000" pitchFamily="2" charset="0"/>
                <a:ea typeface="Roboto Black" panose="02000000000000000000" pitchFamily="2" charset="0"/>
              </a:rPr>
              <a:t>ACTION ANTI-BLUE LIGHT </a:t>
            </a:r>
          </a:p>
        </p:txBody>
      </p:sp>
      <p:sp>
        <p:nvSpPr>
          <p:cNvPr id="22" name="Rectangle 21">
            <a:extLst>
              <a:ext uri="{FF2B5EF4-FFF2-40B4-BE49-F238E27FC236}">
                <a16:creationId xmlns:a16="http://schemas.microsoft.com/office/drawing/2014/main" id="{E300B1F6-5D96-40C9-AE24-FED014051DB6}"/>
              </a:ext>
            </a:extLst>
          </p:cNvPr>
          <p:cNvSpPr/>
          <p:nvPr/>
        </p:nvSpPr>
        <p:spPr>
          <a:xfrm>
            <a:off x="6692805" y="2942416"/>
            <a:ext cx="5156296" cy="1545359"/>
          </a:xfrm>
          <a:prstGeom prst="rect">
            <a:avLst/>
          </a:prstGeom>
        </p:spPr>
        <p:txBody>
          <a:bodyPr wrap="square">
            <a:spAutoFit/>
          </a:bodyPr>
          <a:lstStyle/>
          <a:p>
            <a:pPr algn="ctr">
              <a:lnSpc>
                <a:spcPct val="107000"/>
              </a:lnSpc>
              <a:spcAft>
                <a:spcPts val="800"/>
              </a:spcAft>
            </a:pPr>
            <a:r>
              <a:rPr lang="fr-FR" sz="1200" b="1" dirty="0">
                <a:latin typeface="Roboto Black" panose="02000000000000000000" pitchFamily="2" charset="0"/>
                <a:ea typeface="Roboto Black" panose="02000000000000000000" pitchFamily="2" charset="0"/>
                <a:cs typeface="+mj-cs"/>
              </a:rPr>
              <a:t>UN EFFET SUR L’ÉCLAT MESURÉ DÈS 7 JOURS</a:t>
            </a:r>
          </a:p>
          <a:p>
            <a:pPr algn="ctr">
              <a:lnSpc>
                <a:spcPct val="107000"/>
              </a:lnSpc>
              <a:spcAft>
                <a:spcPts val="800"/>
              </a:spcAft>
            </a:pPr>
            <a:r>
              <a:rPr lang="fr-FR" sz="1600" dirty="0">
                <a:latin typeface="Roboto" panose="02000000000000000000" pitchFamily="2" charset="0"/>
                <a:ea typeface="Roboto" panose="02000000000000000000" pitchFamily="2" charset="0"/>
              </a:rPr>
              <a:t>Eclat du teint		</a:t>
            </a:r>
            <a:r>
              <a:rPr lang="fr-FR" sz="3600" b="1" dirty="0">
                <a:solidFill>
                  <a:srgbClr val="A69DCD"/>
                </a:solidFill>
                <a:latin typeface="Roboto Black" panose="02000000000000000000" pitchFamily="2" charset="0"/>
                <a:ea typeface="Roboto Black" panose="02000000000000000000" pitchFamily="2" charset="0"/>
              </a:rPr>
              <a:t>+ 16%</a:t>
            </a:r>
            <a:br>
              <a:rPr lang="fr-FR" sz="1200" b="1" dirty="0">
                <a:ea typeface="Calibri" panose="020F0502020204030204" pitchFamily="34" charset="0"/>
                <a:cs typeface="Times New Roman" panose="02020603050405020304" pitchFamily="18" charset="0"/>
              </a:rPr>
            </a:br>
            <a:r>
              <a:rPr lang="fr-FR" sz="1600" dirty="0">
                <a:latin typeface="Roboto" panose="02000000000000000000" pitchFamily="2" charset="0"/>
                <a:ea typeface="Roboto" panose="02000000000000000000" pitchFamily="2" charset="0"/>
              </a:rPr>
              <a:t>Homogénéité du teint 	</a:t>
            </a:r>
            <a:r>
              <a:rPr lang="fr-FR" sz="3600" b="1" dirty="0">
                <a:solidFill>
                  <a:srgbClr val="A69DCD"/>
                </a:solidFill>
                <a:latin typeface="Roboto Black" panose="02000000000000000000" pitchFamily="2" charset="0"/>
                <a:ea typeface="Roboto Black" panose="02000000000000000000" pitchFamily="2" charset="0"/>
              </a:rPr>
              <a:t>+ 40%</a:t>
            </a:r>
            <a:endParaRPr lang="fr-FR" sz="800" baseline="92000" dirty="0">
              <a:solidFill>
                <a:srgbClr val="A69DCD"/>
              </a:solidFill>
              <a:ea typeface="Roboto Black" panose="02000000000000000000" pitchFamily="2" charset="0"/>
            </a:endParaRPr>
          </a:p>
        </p:txBody>
      </p:sp>
      <p:sp>
        <p:nvSpPr>
          <p:cNvPr id="23" name="Rectangle 22">
            <a:extLst>
              <a:ext uri="{FF2B5EF4-FFF2-40B4-BE49-F238E27FC236}">
                <a16:creationId xmlns:a16="http://schemas.microsoft.com/office/drawing/2014/main" id="{0198A82D-A153-4A27-A3FD-CC35FA685E95}"/>
              </a:ext>
            </a:extLst>
          </p:cNvPr>
          <p:cNvSpPr/>
          <p:nvPr/>
        </p:nvSpPr>
        <p:spPr>
          <a:xfrm>
            <a:off x="78550" y="6194908"/>
            <a:ext cx="6886130" cy="738664"/>
          </a:xfrm>
          <a:prstGeom prst="rect">
            <a:avLst/>
          </a:prstGeom>
        </p:spPr>
        <p:txBody>
          <a:bodyPr wrap="square">
            <a:spAutoFit/>
          </a:bodyPr>
          <a:lstStyle/>
          <a:p>
            <a:r>
              <a:rPr lang="fr-FR" sz="1050" dirty="0">
                <a:latin typeface="Roboto Light" panose="02000000000000000000" pitchFamily="2" charset="0"/>
                <a:ea typeface="Roboto Light" panose="02000000000000000000" pitchFamily="2" charset="0"/>
              </a:rPr>
              <a:t>* Test ex-vivo avec la Brume Vital </a:t>
            </a:r>
            <a:r>
              <a:rPr lang="fr-FR" sz="1050" dirty="0" err="1">
                <a:latin typeface="Roboto Light" panose="02000000000000000000" pitchFamily="2" charset="0"/>
                <a:ea typeface="Roboto Light" panose="02000000000000000000" pitchFamily="2" charset="0"/>
              </a:rPr>
              <a:t>Defense</a:t>
            </a:r>
            <a:r>
              <a:rPr lang="fr-FR" sz="1050" dirty="0">
                <a:latin typeface="Roboto Light" panose="02000000000000000000" pitchFamily="2" charset="0"/>
                <a:ea typeface="Roboto Light" panose="02000000000000000000" pitchFamily="2" charset="0"/>
              </a:rPr>
              <a:t> / Modèle de pollution aux particules de carbone</a:t>
            </a:r>
            <a:endParaRPr lang="fr-FR" sz="1050" dirty="0">
              <a:solidFill>
                <a:srgbClr val="3E3E3E"/>
              </a:solidFill>
              <a:latin typeface="Roboto Light" panose="02000000000000000000" pitchFamily="2" charset="0"/>
              <a:ea typeface="Roboto Light" panose="02000000000000000000" pitchFamily="2" charset="0"/>
            </a:endParaRPr>
          </a:p>
          <a:p>
            <a:r>
              <a:rPr lang="en-US" sz="1050" dirty="0">
                <a:latin typeface="Roboto Light" panose="02000000000000000000" pitchFamily="2" charset="0"/>
                <a:ea typeface="Roboto Light" panose="02000000000000000000" pitchFamily="2" charset="0"/>
              </a:rPr>
              <a:t>**</a:t>
            </a:r>
            <a:r>
              <a:rPr lang="fr-FR" sz="1050" dirty="0">
                <a:latin typeface="Roboto Light" panose="02000000000000000000" pitchFamily="2" charset="0"/>
                <a:ea typeface="Roboto Light" panose="02000000000000000000" pitchFamily="2" charset="0"/>
              </a:rPr>
              <a:t>Test ex-vivo avec la Brume Vital </a:t>
            </a:r>
            <a:r>
              <a:rPr lang="fr-FR" sz="1050" dirty="0" err="1">
                <a:latin typeface="Roboto Light" panose="02000000000000000000" pitchFamily="2" charset="0"/>
                <a:ea typeface="Roboto Light" panose="02000000000000000000" pitchFamily="2" charset="0"/>
              </a:rPr>
              <a:t>Defense</a:t>
            </a:r>
            <a:r>
              <a:rPr lang="fr-FR" sz="1050" dirty="0">
                <a:latin typeface="Roboto Light" panose="02000000000000000000" pitchFamily="2" charset="0"/>
                <a:ea typeface="Roboto Light" panose="02000000000000000000" pitchFamily="2" charset="0"/>
              </a:rPr>
              <a:t> / Protection anti-radicalaire face à la lumière bleue</a:t>
            </a:r>
            <a:endParaRPr lang="en-US" sz="1050" dirty="0">
              <a:latin typeface="Roboto Light" panose="02000000000000000000" pitchFamily="2" charset="0"/>
              <a:ea typeface="Roboto Light" panose="02000000000000000000" pitchFamily="2" charset="0"/>
            </a:endParaRPr>
          </a:p>
          <a:p>
            <a:r>
              <a:rPr lang="fr-FR" sz="1050" dirty="0">
                <a:latin typeface="Roboto Light" panose="02000000000000000000" pitchFamily="2" charset="0"/>
                <a:ea typeface="Roboto Light" panose="02000000000000000000" pitchFamily="2" charset="0"/>
              </a:rPr>
              <a:t> ***Test ex-vivo avec la Brume Vital </a:t>
            </a:r>
            <a:r>
              <a:rPr lang="fr-FR" sz="1050" dirty="0" err="1">
                <a:latin typeface="Roboto Light" panose="02000000000000000000" pitchFamily="2" charset="0"/>
                <a:ea typeface="Roboto Light" panose="02000000000000000000" pitchFamily="2" charset="0"/>
              </a:rPr>
              <a:t>Defense</a:t>
            </a:r>
            <a:r>
              <a:rPr lang="fr-FR" sz="1050" dirty="0">
                <a:latin typeface="Roboto Light" panose="02000000000000000000" pitchFamily="2" charset="0"/>
                <a:ea typeface="Roboto Light" panose="02000000000000000000" pitchFamily="2" charset="0"/>
              </a:rPr>
              <a:t> / Protection anti-radicalaire face aux UV</a:t>
            </a:r>
            <a:endParaRPr lang="fr-FR" sz="1050" dirty="0">
              <a:solidFill>
                <a:srgbClr val="3E3E3E"/>
              </a:solidFill>
              <a:latin typeface="Roboto Light" panose="02000000000000000000" pitchFamily="2" charset="0"/>
              <a:ea typeface="Roboto Light" panose="02000000000000000000" pitchFamily="2" charset="0"/>
            </a:endParaRPr>
          </a:p>
          <a:p>
            <a:endParaRPr lang="fr-FR" sz="1050" dirty="0">
              <a:solidFill>
                <a:srgbClr val="3E3E3E"/>
              </a:solidFill>
              <a:latin typeface="Roboto Light" panose="02000000000000000000" pitchFamily="2" charset="0"/>
              <a:ea typeface="Roboto Light" panose="02000000000000000000" pitchFamily="2" charset="0"/>
            </a:endParaRPr>
          </a:p>
        </p:txBody>
      </p:sp>
      <p:sp>
        <p:nvSpPr>
          <p:cNvPr id="24" name="Rectangle 23">
            <a:extLst>
              <a:ext uri="{FF2B5EF4-FFF2-40B4-BE49-F238E27FC236}">
                <a16:creationId xmlns:a16="http://schemas.microsoft.com/office/drawing/2014/main" id="{8BBAF8F8-E72F-4589-B806-3CD5DB7437AC}"/>
              </a:ext>
            </a:extLst>
          </p:cNvPr>
          <p:cNvSpPr/>
          <p:nvPr/>
        </p:nvSpPr>
        <p:spPr>
          <a:xfrm>
            <a:off x="6995605" y="6378017"/>
            <a:ext cx="5148770" cy="369332"/>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sz="900" dirty="0">
                <a:ea typeface="Calibri" panose="020F0502020204030204" pitchFamily="34" charset="0"/>
                <a:cs typeface="Times New Roman" panose="02020603050405020304" pitchFamily="18" charset="0"/>
              </a:rPr>
              <a:t>22 personnes (25 à 50 ans) - 2 applications/j (le matin et en journée). </a:t>
            </a:r>
          </a:p>
          <a:p>
            <a:pPr marL="342900" indent="-342900" algn="r">
              <a:buAutoNum type="arabicParenBoth"/>
            </a:pPr>
            <a:r>
              <a:rPr lang="fr-FR" sz="900" dirty="0">
                <a:ea typeface="Calibri" panose="020F0502020204030204" pitchFamily="34" charset="0"/>
                <a:cs typeface="Times New Roman" panose="02020603050405020304" pitchFamily="18" charset="0"/>
              </a:rPr>
              <a:t>Scorage dermatologique à 7 jours</a:t>
            </a:r>
          </a:p>
        </p:txBody>
      </p:sp>
    </p:spTree>
    <p:extLst>
      <p:ext uri="{BB962C8B-B14F-4D97-AF65-F5344CB8AC3E}">
        <p14:creationId xmlns:p14="http://schemas.microsoft.com/office/powerpoint/2010/main" val="138710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6" grpId="0"/>
      <p:bldP spid="17" grpId="0"/>
      <p:bldP spid="18" grpId="0" animBg="1"/>
      <p:bldP spid="19" grpId="0"/>
      <p:bldP spid="20"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CB5CED-B3B2-407C-837D-76FFC800E0AF}"/>
              </a:ext>
            </a:extLst>
          </p:cNvPr>
          <p:cNvSpPr/>
          <p:nvPr/>
        </p:nvSpPr>
        <p:spPr>
          <a:xfrm rot="5400000">
            <a:off x="8062496" y="2030763"/>
            <a:ext cx="4223085" cy="2880695"/>
          </a:xfrm>
          <a:prstGeom prst="rect">
            <a:avLst/>
          </a:prstGeom>
          <a:solidFill>
            <a:srgbClr val="FFE6E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2" name="Titre 2">
            <a:extLst>
              <a:ext uri="{FF2B5EF4-FFF2-40B4-BE49-F238E27FC236}">
                <a16:creationId xmlns:a16="http://schemas.microsoft.com/office/drawing/2014/main" id="{0182B565-C0E0-40BF-8F63-9F5AA95E6311}"/>
              </a:ext>
            </a:extLst>
          </p:cNvPr>
          <p:cNvSpPr txBox="1">
            <a:spLocks/>
          </p:cNvSpPr>
          <p:nvPr/>
        </p:nvSpPr>
        <p:spPr>
          <a:xfrm>
            <a:off x="838407" y="254494"/>
            <a:ext cx="10515186" cy="792005"/>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BRUME MULTI PROTECTION</a:t>
            </a:r>
          </a:p>
          <a:p>
            <a:r>
              <a:rPr lang="fr-FR" dirty="0"/>
              <a:t>VITAL DÉFENSE</a:t>
            </a:r>
          </a:p>
        </p:txBody>
      </p:sp>
      <p:pic>
        <p:nvPicPr>
          <p:cNvPr id="3" name="Image 2" descr="Une image contenant texte, articles de toilette&#10;&#10;Description générée automatiquement">
            <a:extLst>
              <a:ext uri="{FF2B5EF4-FFF2-40B4-BE49-F238E27FC236}">
                <a16:creationId xmlns:a16="http://schemas.microsoft.com/office/drawing/2014/main" id="{2EC6B8DC-513D-4E3F-B11C-7227C9764C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1734" y="770021"/>
            <a:ext cx="2510099" cy="5647724"/>
          </a:xfrm>
          <a:prstGeom prst="rect">
            <a:avLst/>
          </a:prstGeom>
        </p:spPr>
      </p:pic>
      <p:pic>
        <p:nvPicPr>
          <p:cNvPr id="4" name="Image 3">
            <a:extLst>
              <a:ext uri="{FF2B5EF4-FFF2-40B4-BE49-F238E27FC236}">
                <a16:creationId xmlns:a16="http://schemas.microsoft.com/office/drawing/2014/main" id="{8AFCDAFF-6A0B-4483-9570-B86A7BCC3CF7}"/>
              </a:ext>
            </a:extLst>
          </p:cNvPr>
          <p:cNvPicPr>
            <a:picLocks noChangeAspect="1"/>
          </p:cNvPicPr>
          <p:nvPr/>
        </p:nvPicPr>
        <p:blipFill>
          <a:blip r:embed="rId3" cstate="print">
            <a:duotone>
              <a:prstClr val="black"/>
              <a:srgbClr val="AA9CFB">
                <a:tint val="45000"/>
                <a:satMod val="400000"/>
              </a:srgbClr>
            </a:duotone>
            <a:extLst>
              <a:ext uri="{28A0092B-C50C-407E-A947-70E740481C1C}">
                <a14:useLocalDpi xmlns:a14="http://schemas.microsoft.com/office/drawing/2010/main" val="0"/>
              </a:ext>
            </a:extLst>
          </a:blip>
          <a:stretch>
            <a:fillRect/>
          </a:stretch>
        </p:blipFill>
        <p:spPr>
          <a:xfrm>
            <a:off x="8619895" y="2346965"/>
            <a:ext cx="1091938" cy="1091938"/>
          </a:xfrm>
          <a:prstGeom prst="rect">
            <a:avLst/>
          </a:prstGeom>
        </p:spPr>
      </p:pic>
      <p:pic>
        <p:nvPicPr>
          <p:cNvPr id="5" name="Image 4">
            <a:extLst>
              <a:ext uri="{FF2B5EF4-FFF2-40B4-BE49-F238E27FC236}">
                <a16:creationId xmlns:a16="http://schemas.microsoft.com/office/drawing/2014/main" id="{9BFE9DC6-1C29-4B42-A441-65F69820D688}"/>
              </a:ext>
            </a:extLst>
          </p:cNvPr>
          <p:cNvPicPr>
            <a:picLocks noChangeAspect="1"/>
          </p:cNvPicPr>
          <p:nvPr/>
        </p:nvPicPr>
        <p:blipFill>
          <a:blip r:embed="rId4" cstate="print">
            <a:duotone>
              <a:prstClr val="black"/>
              <a:srgbClr val="AA9CFB">
                <a:tint val="45000"/>
                <a:satMod val="400000"/>
              </a:srgbClr>
            </a:duotone>
            <a:extLst>
              <a:ext uri="{BEBA8EAE-BF5A-486C-A8C5-ECC9F3942E4B}">
                <a14:imgProps xmlns:a14="http://schemas.microsoft.com/office/drawing/2010/main">
                  <a14:imgLayer r:embed="rId5">
                    <a14:imgEffect>
                      <a14:saturation sat="110000"/>
                    </a14:imgEffect>
                  </a14:imgLayer>
                </a14:imgProps>
              </a:ext>
              <a:ext uri="{28A0092B-C50C-407E-A947-70E740481C1C}">
                <a14:useLocalDpi xmlns:a14="http://schemas.microsoft.com/office/drawing/2010/main" val="0"/>
              </a:ext>
            </a:extLst>
          </a:blip>
          <a:stretch>
            <a:fillRect/>
          </a:stretch>
        </p:blipFill>
        <p:spPr>
          <a:xfrm>
            <a:off x="8619895" y="1275347"/>
            <a:ext cx="1115702" cy="1115702"/>
          </a:xfrm>
          <a:prstGeom prst="rect">
            <a:avLst/>
          </a:prstGeom>
        </p:spPr>
      </p:pic>
      <p:pic>
        <p:nvPicPr>
          <p:cNvPr id="6" name="Image 5">
            <a:extLst>
              <a:ext uri="{FF2B5EF4-FFF2-40B4-BE49-F238E27FC236}">
                <a16:creationId xmlns:a16="http://schemas.microsoft.com/office/drawing/2014/main" id="{50060E6F-227C-452F-AB9F-E74B26F78C2D}"/>
              </a:ext>
            </a:extLst>
          </p:cNvPr>
          <p:cNvPicPr>
            <a:picLocks noChangeAspect="1"/>
          </p:cNvPicPr>
          <p:nvPr/>
        </p:nvPicPr>
        <p:blipFill>
          <a:blip r:embed="rId6" cstate="print">
            <a:duotone>
              <a:prstClr val="black"/>
              <a:srgbClr val="AA9CFB">
                <a:tint val="45000"/>
                <a:satMod val="400000"/>
              </a:srgbClr>
            </a:duotone>
            <a:extLst>
              <a:ext uri="{28A0092B-C50C-407E-A947-70E740481C1C}">
                <a14:useLocalDpi xmlns:a14="http://schemas.microsoft.com/office/drawing/2010/main" val="0"/>
              </a:ext>
            </a:extLst>
          </a:blip>
          <a:stretch>
            <a:fillRect/>
          </a:stretch>
        </p:blipFill>
        <p:spPr>
          <a:xfrm>
            <a:off x="8627495" y="3462667"/>
            <a:ext cx="1115703" cy="1115703"/>
          </a:xfrm>
          <a:prstGeom prst="rect">
            <a:avLst/>
          </a:prstGeom>
        </p:spPr>
      </p:pic>
      <p:pic>
        <p:nvPicPr>
          <p:cNvPr id="7" name="Image 6" descr="Une image contenant texte, ciel nocturne&#10;&#10;Description générée automatiquement">
            <a:extLst>
              <a:ext uri="{FF2B5EF4-FFF2-40B4-BE49-F238E27FC236}">
                <a16:creationId xmlns:a16="http://schemas.microsoft.com/office/drawing/2014/main" id="{A0534E52-15F3-44B1-B507-8C56C1451F4A}"/>
              </a:ext>
            </a:extLst>
          </p:cNvPr>
          <p:cNvPicPr>
            <a:picLocks noChangeAspect="1"/>
          </p:cNvPicPr>
          <p:nvPr/>
        </p:nvPicPr>
        <p:blipFill>
          <a:blip r:embed="rId7" cstate="print">
            <a:duotone>
              <a:prstClr val="black"/>
              <a:srgbClr val="AA9CFB">
                <a:tint val="45000"/>
                <a:satMod val="400000"/>
              </a:srgbClr>
            </a:duotone>
            <a:extLst>
              <a:ext uri="{28A0092B-C50C-407E-A947-70E740481C1C}">
                <a14:useLocalDpi xmlns:a14="http://schemas.microsoft.com/office/drawing/2010/main" val="0"/>
              </a:ext>
            </a:extLst>
          </a:blip>
          <a:stretch>
            <a:fillRect/>
          </a:stretch>
        </p:blipFill>
        <p:spPr>
          <a:xfrm>
            <a:off x="8618472" y="4510521"/>
            <a:ext cx="1117125" cy="1116181"/>
          </a:xfrm>
          <a:prstGeom prst="rect">
            <a:avLst/>
          </a:prstGeom>
        </p:spPr>
      </p:pic>
      <p:sp>
        <p:nvSpPr>
          <p:cNvPr id="9" name="Rectangle 8">
            <a:extLst>
              <a:ext uri="{FF2B5EF4-FFF2-40B4-BE49-F238E27FC236}">
                <a16:creationId xmlns:a16="http://schemas.microsoft.com/office/drawing/2014/main" id="{193D2578-DA1B-4022-876D-35693E85B92A}"/>
              </a:ext>
            </a:extLst>
          </p:cNvPr>
          <p:cNvSpPr/>
          <p:nvPr/>
        </p:nvSpPr>
        <p:spPr>
          <a:xfrm>
            <a:off x="9785725" y="3849617"/>
            <a:ext cx="2239801"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Sans alcool</a:t>
            </a:r>
          </a:p>
        </p:txBody>
      </p:sp>
      <p:sp>
        <p:nvSpPr>
          <p:cNvPr id="10" name="Rectangle 9">
            <a:extLst>
              <a:ext uri="{FF2B5EF4-FFF2-40B4-BE49-F238E27FC236}">
                <a16:creationId xmlns:a16="http://schemas.microsoft.com/office/drawing/2014/main" id="{F68CD19E-88B1-4550-B9A4-4EE6A1CC2720}"/>
              </a:ext>
            </a:extLst>
          </p:cNvPr>
          <p:cNvSpPr/>
          <p:nvPr/>
        </p:nvSpPr>
        <p:spPr>
          <a:xfrm>
            <a:off x="9785726" y="2761429"/>
            <a:ext cx="2239801"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Vegan</a:t>
            </a:r>
            <a:r>
              <a:rPr lang="fr-FR" sz="1100" dirty="0">
                <a:solidFill>
                  <a:prstClr val="black"/>
                </a:solidFill>
                <a:latin typeface="Roboto Light" panose="02000000000000000000" pitchFamily="2" charset="0"/>
                <a:ea typeface="Roboto Light" panose="02000000000000000000" pitchFamily="2" charset="0"/>
              </a:rPr>
              <a:t> sans OGM</a:t>
            </a:r>
          </a:p>
        </p:txBody>
      </p:sp>
      <p:sp>
        <p:nvSpPr>
          <p:cNvPr id="11" name="Rectangle 10">
            <a:extLst>
              <a:ext uri="{FF2B5EF4-FFF2-40B4-BE49-F238E27FC236}">
                <a16:creationId xmlns:a16="http://schemas.microsoft.com/office/drawing/2014/main" id="{6F657223-2617-43EF-AE01-1D543B0C865A}"/>
              </a:ext>
            </a:extLst>
          </p:cNvPr>
          <p:cNvSpPr/>
          <p:nvPr/>
        </p:nvSpPr>
        <p:spPr>
          <a:xfrm>
            <a:off x="9785727" y="1702393"/>
            <a:ext cx="2239801"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Clean</a:t>
            </a:r>
          </a:p>
        </p:txBody>
      </p:sp>
      <p:sp>
        <p:nvSpPr>
          <p:cNvPr id="12" name="Rectangle 11">
            <a:extLst>
              <a:ext uri="{FF2B5EF4-FFF2-40B4-BE49-F238E27FC236}">
                <a16:creationId xmlns:a16="http://schemas.microsoft.com/office/drawing/2014/main" id="{A0F2C90F-992B-4F55-859D-9EADE7A1CFC0}"/>
              </a:ext>
            </a:extLst>
          </p:cNvPr>
          <p:cNvSpPr/>
          <p:nvPr/>
        </p:nvSpPr>
        <p:spPr>
          <a:xfrm>
            <a:off x="9785727" y="4937806"/>
            <a:ext cx="2239801"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Sans filtre solaire</a:t>
            </a:r>
          </a:p>
        </p:txBody>
      </p:sp>
      <p:sp>
        <p:nvSpPr>
          <p:cNvPr id="16" name="ZoneTexte 15">
            <a:extLst>
              <a:ext uri="{FF2B5EF4-FFF2-40B4-BE49-F238E27FC236}">
                <a16:creationId xmlns:a16="http://schemas.microsoft.com/office/drawing/2014/main" id="{C1868A05-B027-45EB-AF07-E340909289DA}"/>
              </a:ext>
            </a:extLst>
          </p:cNvPr>
          <p:cNvSpPr txBox="1"/>
          <p:nvPr/>
        </p:nvSpPr>
        <p:spPr>
          <a:xfrm>
            <a:off x="408630" y="2528499"/>
            <a:ext cx="2205494" cy="830997"/>
          </a:xfrm>
          <a:prstGeom prst="rect">
            <a:avLst/>
          </a:prstGeom>
          <a:noFill/>
        </p:spPr>
        <p:txBody>
          <a:bodyPr wrap="square" rtlCol="0">
            <a:spAutoFit/>
          </a:bodyPr>
          <a:lstStyle/>
          <a:p>
            <a:pPr algn="ctr"/>
            <a:r>
              <a:rPr lang="fr-FR" sz="1200" dirty="0" err="1">
                <a:solidFill>
                  <a:prstClr val="black"/>
                </a:solidFill>
                <a:latin typeface="Roboto Light" panose="02000000000000000000" pitchFamily="2" charset="0"/>
                <a:ea typeface="Roboto Light" panose="02000000000000000000" pitchFamily="2" charset="0"/>
              </a:rPr>
              <a:t>Biosaccharide</a:t>
            </a:r>
            <a:endParaRPr lang="fr-FR" sz="1200" dirty="0">
              <a:solidFill>
                <a:prstClr val="black"/>
              </a:solidFill>
              <a:latin typeface="Roboto Light" panose="02000000000000000000" pitchFamily="2" charset="0"/>
              <a:ea typeface="Roboto Light" panose="02000000000000000000" pitchFamily="2" charset="0"/>
            </a:endParaRPr>
          </a:p>
          <a:p>
            <a:pPr algn="ctr"/>
            <a:r>
              <a:rPr lang="fr-FR" sz="1200" b="1" dirty="0">
                <a:solidFill>
                  <a:prstClr val="black"/>
                </a:solidFill>
                <a:latin typeface="Roboto Light" panose="02000000000000000000" pitchFamily="2" charset="0"/>
                <a:ea typeface="Roboto Light" panose="02000000000000000000" pitchFamily="2" charset="0"/>
              </a:rPr>
              <a:t>Bouclier protecteur, anti-pollution et </a:t>
            </a:r>
            <a:r>
              <a:rPr lang="fr-FR" sz="1200" b="1" dirty="0" err="1">
                <a:solidFill>
                  <a:prstClr val="black"/>
                </a:solidFill>
                <a:latin typeface="Roboto Light" panose="02000000000000000000" pitchFamily="2" charset="0"/>
                <a:ea typeface="Roboto Light" panose="02000000000000000000" pitchFamily="2" charset="0"/>
              </a:rPr>
              <a:t>anti-particules</a:t>
            </a:r>
            <a:r>
              <a:rPr lang="fr-FR" sz="1200" b="1" dirty="0">
                <a:solidFill>
                  <a:prstClr val="black"/>
                </a:solidFill>
                <a:latin typeface="Roboto Light" panose="02000000000000000000" pitchFamily="2" charset="0"/>
                <a:ea typeface="Roboto Light" panose="02000000000000000000" pitchFamily="2" charset="0"/>
              </a:rPr>
              <a:t>, obtenu par Green Sciences</a:t>
            </a:r>
          </a:p>
        </p:txBody>
      </p:sp>
      <p:pic>
        <p:nvPicPr>
          <p:cNvPr id="18" name="Image 17">
            <a:extLst>
              <a:ext uri="{FF2B5EF4-FFF2-40B4-BE49-F238E27FC236}">
                <a16:creationId xmlns:a16="http://schemas.microsoft.com/office/drawing/2014/main" id="{A82BB72B-4BE5-427B-8FB0-52C4DFDBDB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2777" y="4885261"/>
            <a:ext cx="1243036" cy="869503"/>
          </a:xfrm>
          <a:prstGeom prst="ellipse">
            <a:avLst/>
          </a:prstGeom>
        </p:spPr>
      </p:pic>
      <p:pic>
        <p:nvPicPr>
          <p:cNvPr id="19" name="Image 18">
            <a:extLst>
              <a:ext uri="{FF2B5EF4-FFF2-40B4-BE49-F238E27FC236}">
                <a16:creationId xmlns:a16="http://schemas.microsoft.com/office/drawing/2014/main" id="{FFBA30A6-21AA-40B6-B958-6E02D42B7C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84294" y="4569916"/>
            <a:ext cx="1100222" cy="981871"/>
          </a:xfrm>
          <a:prstGeom prst="ellipse">
            <a:avLst/>
          </a:prstGeom>
        </p:spPr>
      </p:pic>
      <p:pic>
        <p:nvPicPr>
          <p:cNvPr id="20" name="Image 19">
            <a:extLst>
              <a:ext uri="{FF2B5EF4-FFF2-40B4-BE49-F238E27FC236}">
                <a16:creationId xmlns:a16="http://schemas.microsoft.com/office/drawing/2014/main" id="{FCC76356-4E02-4A14-BD56-B166E84FF7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95397" y="5083599"/>
            <a:ext cx="1114266" cy="965980"/>
          </a:xfrm>
          <a:prstGeom prst="ellipse">
            <a:avLst/>
          </a:prstGeom>
        </p:spPr>
      </p:pic>
      <p:sp>
        <p:nvSpPr>
          <p:cNvPr id="21" name="Rectangle 20">
            <a:extLst>
              <a:ext uri="{FF2B5EF4-FFF2-40B4-BE49-F238E27FC236}">
                <a16:creationId xmlns:a16="http://schemas.microsoft.com/office/drawing/2014/main" id="{C4922EC1-38CE-47BC-8B8F-162B583BE373}"/>
              </a:ext>
            </a:extLst>
          </p:cNvPr>
          <p:cNvSpPr/>
          <p:nvPr/>
        </p:nvSpPr>
        <p:spPr>
          <a:xfrm>
            <a:off x="4715539" y="5904426"/>
            <a:ext cx="2678880" cy="646331"/>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Huile essentielle d'orange douce, de magnolia et de mandarine</a:t>
            </a:r>
          </a:p>
          <a:p>
            <a:pPr algn="ctr">
              <a:defRPr/>
            </a:pPr>
            <a:r>
              <a:rPr lang="fr-FR" sz="1200" b="1" dirty="0">
                <a:solidFill>
                  <a:prstClr val="black"/>
                </a:solidFill>
                <a:latin typeface="Roboto Light" panose="02000000000000000000" pitchFamily="2" charset="0"/>
                <a:ea typeface="Roboto Light" panose="02000000000000000000" pitchFamily="2" charset="0"/>
              </a:rPr>
              <a:t>Revitalisant</a:t>
            </a:r>
          </a:p>
        </p:txBody>
      </p:sp>
      <p:sp>
        <p:nvSpPr>
          <p:cNvPr id="27" name="ZoneTexte 26">
            <a:extLst>
              <a:ext uri="{FF2B5EF4-FFF2-40B4-BE49-F238E27FC236}">
                <a16:creationId xmlns:a16="http://schemas.microsoft.com/office/drawing/2014/main" id="{0695EED9-09A0-4DDB-86B6-818862FD4ECD}"/>
              </a:ext>
            </a:extLst>
          </p:cNvPr>
          <p:cNvSpPr txBox="1"/>
          <p:nvPr/>
        </p:nvSpPr>
        <p:spPr>
          <a:xfrm>
            <a:off x="577614" y="4708459"/>
            <a:ext cx="2635407" cy="1200329"/>
          </a:xfrm>
          <a:prstGeom prst="rect">
            <a:avLst/>
          </a:prstGeom>
          <a:noFill/>
        </p:spPr>
        <p:txBody>
          <a:bodyPr wrap="square" rtlCol="0">
            <a:spAutoFit/>
          </a:bodyPr>
          <a:lstStyle/>
          <a:p>
            <a:pPr algn="ctr"/>
            <a:r>
              <a:rPr lang="fr-FR" sz="1200" dirty="0">
                <a:solidFill>
                  <a:prstClr val="black"/>
                </a:solidFill>
                <a:latin typeface="Roboto Light" panose="02000000000000000000" pitchFamily="2" charset="0"/>
                <a:ea typeface="Roboto Light" panose="02000000000000000000" pitchFamily="2" charset="0"/>
              </a:rPr>
              <a:t>Polyphénols végétaux </a:t>
            </a:r>
          </a:p>
          <a:p>
            <a:pPr algn="ctr"/>
            <a:r>
              <a:rPr lang="fr-FR" sz="1200" dirty="0">
                <a:solidFill>
                  <a:prstClr val="black"/>
                </a:solidFill>
                <a:latin typeface="Roboto Light" panose="02000000000000000000" pitchFamily="2" charset="0"/>
                <a:ea typeface="Roboto Light" panose="02000000000000000000" pitchFamily="2" charset="0"/>
              </a:rPr>
              <a:t>(Sophora Japonica + Arbre à papillons) </a:t>
            </a:r>
          </a:p>
          <a:p>
            <a:pPr algn="ctr"/>
            <a:r>
              <a:rPr lang="fr-FR" sz="1200" b="1" dirty="0">
                <a:solidFill>
                  <a:prstClr val="black"/>
                </a:solidFill>
                <a:latin typeface="Roboto Light" panose="02000000000000000000" pitchFamily="2" charset="0"/>
                <a:ea typeface="Roboto Light" panose="02000000000000000000" pitchFamily="2" charset="0"/>
              </a:rPr>
              <a:t>Antioxydants multi-protecteurs</a:t>
            </a:r>
          </a:p>
          <a:p>
            <a:pPr algn="ctr"/>
            <a:r>
              <a:rPr lang="fr-FR" sz="1200" b="1" dirty="0">
                <a:solidFill>
                  <a:prstClr val="black"/>
                </a:solidFill>
                <a:latin typeface="Roboto Light" panose="02000000000000000000" pitchFamily="2" charset="0"/>
                <a:ea typeface="Roboto Light" panose="02000000000000000000" pitchFamily="2" charset="0"/>
              </a:rPr>
              <a:t>Cible les effets délétères des rayons lumineux</a:t>
            </a:r>
          </a:p>
        </p:txBody>
      </p:sp>
      <p:pic>
        <p:nvPicPr>
          <p:cNvPr id="8194" name="Picture 2" descr="ingredient-Biosaccharide">
            <a:extLst>
              <a:ext uri="{FF2B5EF4-FFF2-40B4-BE49-F238E27FC236}">
                <a16:creationId xmlns:a16="http://schemas.microsoft.com/office/drawing/2014/main" id="{C2004F27-9D51-4B95-B46D-775F49E2DFF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754" y="1275347"/>
            <a:ext cx="1205247" cy="119446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ngredient-curcuma">
            <a:extLst>
              <a:ext uri="{FF2B5EF4-FFF2-40B4-BE49-F238E27FC236}">
                <a16:creationId xmlns:a16="http://schemas.microsoft.com/office/drawing/2014/main" id="{89E58756-ACFF-4082-A3B4-CF826B7B2C7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30919" y="3483456"/>
            <a:ext cx="1089948" cy="1194464"/>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ngredient-vitamine-b5">
            <a:extLst>
              <a:ext uri="{FF2B5EF4-FFF2-40B4-BE49-F238E27FC236}">
                <a16:creationId xmlns:a16="http://schemas.microsoft.com/office/drawing/2014/main" id="{CF4D7355-25FE-4FBC-A9E2-34EF14A6DF3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45993" y="1699034"/>
            <a:ext cx="895159" cy="1227974"/>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C76B8D0C-2ADF-4AAA-BCA3-BC09DD052F04}"/>
              </a:ext>
            </a:extLst>
          </p:cNvPr>
          <p:cNvSpPr/>
          <p:nvPr/>
        </p:nvSpPr>
        <p:spPr>
          <a:xfrm>
            <a:off x="4444854" y="3023828"/>
            <a:ext cx="2678880" cy="646331"/>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Vitamine B5</a:t>
            </a:r>
          </a:p>
          <a:p>
            <a:pPr algn="ctr">
              <a:defRPr/>
            </a:pPr>
            <a:r>
              <a:rPr lang="fr-FR" sz="1200" b="1" dirty="0">
                <a:solidFill>
                  <a:prstClr val="black"/>
                </a:solidFill>
                <a:latin typeface="Roboto Light" panose="02000000000000000000" pitchFamily="2" charset="0"/>
                <a:ea typeface="Roboto Light" panose="02000000000000000000" pitchFamily="2" charset="0"/>
              </a:rPr>
              <a:t>Apaisant</a:t>
            </a:r>
          </a:p>
          <a:p>
            <a:pPr algn="ctr">
              <a:defRPr/>
            </a:pPr>
            <a:r>
              <a:rPr lang="fr-FR" sz="1200" b="1" dirty="0">
                <a:solidFill>
                  <a:prstClr val="black"/>
                </a:solidFill>
                <a:latin typeface="Roboto Light" panose="02000000000000000000" pitchFamily="2" charset="0"/>
                <a:ea typeface="Roboto Light" panose="02000000000000000000" pitchFamily="2" charset="0"/>
              </a:rPr>
              <a:t>Hydratant</a:t>
            </a:r>
          </a:p>
        </p:txBody>
      </p:sp>
      <p:grpSp>
        <p:nvGrpSpPr>
          <p:cNvPr id="35" name="Groupe 34">
            <a:extLst>
              <a:ext uri="{FF2B5EF4-FFF2-40B4-BE49-F238E27FC236}">
                <a16:creationId xmlns:a16="http://schemas.microsoft.com/office/drawing/2014/main" id="{A8692D1B-543E-4491-B59E-933F0AB268ED}"/>
              </a:ext>
            </a:extLst>
          </p:cNvPr>
          <p:cNvGrpSpPr/>
          <p:nvPr/>
        </p:nvGrpSpPr>
        <p:grpSpPr>
          <a:xfrm>
            <a:off x="7483226" y="5724672"/>
            <a:ext cx="4131160" cy="789419"/>
            <a:chOff x="3123957" y="1381651"/>
            <a:chExt cx="4131160" cy="789419"/>
          </a:xfrm>
        </p:grpSpPr>
        <p:sp>
          <p:nvSpPr>
            <p:cNvPr id="36" name="object 21">
              <a:extLst>
                <a:ext uri="{FF2B5EF4-FFF2-40B4-BE49-F238E27FC236}">
                  <a16:creationId xmlns:a16="http://schemas.microsoft.com/office/drawing/2014/main" id="{04D9C9D5-2AD9-4507-A690-5400327C13C2}"/>
                </a:ext>
              </a:extLst>
            </p:cNvPr>
            <p:cNvSpPr txBox="1"/>
            <p:nvPr/>
          </p:nvSpPr>
          <p:spPr>
            <a:xfrm>
              <a:off x="3123957" y="1381651"/>
              <a:ext cx="1486378" cy="784362"/>
            </a:xfrm>
            <a:prstGeom prst="rect">
              <a:avLst/>
            </a:prstGeom>
            <a:solidFill>
              <a:srgbClr val="EBE5F1"/>
            </a:solidFill>
          </p:spPr>
          <p:txBody>
            <a:bodyPr vert="horz" wrap="square" lIns="0" tIns="167176" rIns="0" bIns="0" rtlCol="0" anchor="t">
              <a:spAutoFit/>
            </a:bodyPr>
            <a:lstStyle/>
            <a:p>
              <a:pPr marL="12664" marR="0" lvl="0" indent="0" algn="l" defTabSz="911840" rtl="0" eaLnBrk="1" fontAlgn="auto" latinLnBrk="0" hangingPunct="1">
                <a:lnSpc>
                  <a:spcPct val="100000"/>
                </a:lnSpc>
                <a:spcBef>
                  <a:spcPts val="1316"/>
                </a:spcBef>
                <a:spcAft>
                  <a:spcPts val="0"/>
                </a:spcAft>
                <a:buClrTx/>
                <a:buSzTx/>
                <a:buFontTx/>
                <a:buNone/>
                <a:tabLst/>
                <a:defRPr/>
              </a:pPr>
              <a:r>
                <a:rPr kumimoji="0" lang="fr-FR" sz="4000" b="0" i="0" u="none" strike="noStrike" kern="0" cap="none" spc="-10" normalizeH="0" baseline="0" noProof="0" dirty="0">
                  <a:ln>
                    <a:noFill/>
                  </a:ln>
                  <a:solidFill>
                    <a:srgbClr val="8B6DAD"/>
                  </a:solidFill>
                  <a:effectLst/>
                  <a:uLnTx/>
                  <a:uFillTx/>
                  <a:latin typeface="KyivType Sans2"/>
                  <a:ea typeface="+mn-ea"/>
                  <a:cs typeface="KyivType Sans2"/>
                </a:rPr>
                <a:t>  </a:t>
              </a:r>
              <a:r>
                <a:rPr kumimoji="0" sz="4000" b="0" i="0" u="none" strike="noStrike" kern="0" cap="none" spc="-10" normalizeH="0" baseline="0" noProof="0" dirty="0">
                  <a:ln>
                    <a:noFill/>
                  </a:ln>
                  <a:solidFill>
                    <a:srgbClr val="8B6DAD"/>
                  </a:solidFill>
                  <a:effectLst/>
                  <a:uLnTx/>
                  <a:uFillTx/>
                  <a:latin typeface="KyivType Sans2"/>
                  <a:ea typeface="+mn-ea"/>
                  <a:cs typeface="KyivType Sans2"/>
                </a:rPr>
                <a:t>99%</a:t>
              </a:r>
              <a:endParaRPr kumimoji="0" sz="4000" b="0" i="0" u="none" strike="noStrike" kern="0" cap="none" spc="0" normalizeH="0" baseline="0" noProof="0" dirty="0">
                <a:ln>
                  <a:noFill/>
                </a:ln>
                <a:solidFill>
                  <a:srgbClr val="8B6DAD"/>
                </a:solidFill>
                <a:effectLst/>
                <a:uLnTx/>
                <a:uFillTx/>
                <a:latin typeface="Roboto Medium"/>
                <a:ea typeface="+mn-ea"/>
                <a:cs typeface="Roboto Medium"/>
              </a:endParaRPr>
            </a:p>
          </p:txBody>
        </p:sp>
        <p:sp>
          <p:nvSpPr>
            <p:cNvPr id="37" name="object 21">
              <a:extLst>
                <a:ext uri="{FF2B5EF4-FFF2-40B4-BE49-F238E27FC236}">
                  <a16:creationId xmlns:a16="http://schemas.microsoft.com/office/drawing/2014/main" id="{1C1AEC93-8F6B-4B69-B625-66EBACAE8FD0}"/>
                </a:ext>
              </a:extLst>
            </p:cNvPr>
            <p:cNvSpPr txBox="1"/>
            <p:nvPr/>
          </p:nvSpPr>
          <p:spPr>
            <a:xfrm>
              <a:off x="4588285" y="1394403"/>
              <a:ext cx="2666832" cy="776667"/>
            </a:xfrm>
            <a:prstGeom prst="rect">
              <a:avLst/>
            </a:prstGeom>
            <a:solidFill>
              <a:srgbClr val="EBE5F1"/>
            </a:solidFill>
          </p:spPr>
          <p:txBody>
            <a:bodyPr vert="horz" wrap="square" lIns="0" tIns="167176" rIns="0" bIns="0" rtlCol="0">
              <a:spAutoFit/>
            </a:bodyPr>
            <a:lstStyle/>
            <a:p>
              <a:pPr marL="12664" marR="0" lvl="0" indent="0" algn="l" defTabSz="911840" rtl="0" eaLnBrk="1" fontAlgn="auto" latinLnBrk="0" hangingPunct="1">
                <a:lnSpc>
                  <a:spcPct val="100000"/>
                </a:lnSpc>
                <a:spcBef>
                  <a:spcPts val="1316"/>
                </a:spcBef>
                <a:spcAft>
                  <a:spcPts val="0"/>
                </a:spcAft>
                <a:buClrTx/>
                <a:buSzTx/>
                <a:buFontTx/>
                <a:buNone/>
                <a:tabLst/>
                <a:defRPr/>
              </a:pPr>
              <a:r>
                <a:rPr lang="fr-FR" kern="0" spc="-20" dirty="0">
                  <a:solidFill>
                    <a:srgbClr val="8B6DAD"/>
                  </a:solidFill>
                  <a:latin typeface="Roboto Medium"/>
                </a:rPr>
                <a:t>D’INGREDIENTS D’ORIGINE NATURELLE</a:t>
              </a:r>
              <a:endParaRPr lang="fr-FR" sz="1800" kern="0" spc="-20" dirty="0">
                <a:solidFill>
                  <a:srgbClr val="8B6DAD"/>
                </a:solidFill>
                <a:latin typeface="Roboto Medium"/>
              </a:endParaRPr>
            </a:p>
            <a:p>
              <a:pPr marL="12664" marR="0" lvl="0" indent="0" algn="l" defTabSz="911840" rtl="0" eaLnBrk="1" fontAlgn="auto" latinLnBrk="0" hangingPunct="1">
                <a:lnSpc>
                  <a:spcPct val="100000"/>
                </a:lnSpc>
                <a:spcBef>
                  <a:spcPts val="0"/>
                </a:spcBef>
                <a:spcAft>
                  <a:spcPts val="0"/>
                </a:spcAft>
                <a:buClrTx/>
                <a:buSzTx/>
                <a:buFontTx/>
                <a:buNone/>
                <a:tabLst/>
                <a:defRPr/>
              </a:pPr>
              <a:endParaRPr kumimoji="0" lang="fr-FR" sz="250" b="0" i="0" u="none" strike="noStrike" kern="0" cap="none" spc="-10" normalizeH="0" baseline="0" noProof="0" dirty="0">
                <a:ln>
                  <a:noFill/>
                </a:ln>
                <a:solidFill>
                  <a:srgbClr val="8B6DAD"/>
                </a:solidFill>
                <a:effectLst/>
                <a:uLnTx/>
                <a:uFillTx/>
                <a:latin typeface="Roboto Medium"/>
                <a:ea typeface="+mn-ea"/>
                <a:cs typeface="Roboto Medium"/>
              </a:endParaRPr>
            </a:p>
            <a:p>
              <a:pPr marL="12664" marR="0" lvl="0" indent="0" algn="l" defTabSz="911840" rtl="0" eaLnBrk="1" fontAlgn="auto" latinLnBrk="0" hangingPunct="1">
                <a:lnSpc>
                  <a:spcPct val="100000"/>
                </a:lnSpc>
                <a:spcBef>
                  <a:spcPts val="0"/>
                </a:spcBef>
                <a:spcAft>
                  <a:spcPts val="0"/>
                </a:spcAft>
                <a:buClrTx/>
                <a:buSzTx/>
                <a:buFontTx/>
                <a:buNone/>
                <a:tabLst/>
                <a:defRPr/>
              </a:pPr>
              <a:endParaRPr kumimoji="0" lang="fr-FR" sz="100" b="0" i="0" u="none" strike="noStrike" kern="0" cap="none" spc="0" normalizeH="0" baseline="0" noProof="0" dirty="0">
                <a:ln>
                  <a:noFill/>
                </a:ln>
                <a:solidFill>
                  <a:srgbClr val="8B6DAD"/>
                </a:solidFill>
                <a:effectLst/>
                <a:uLnTx/>
                <a:uFillTx/>
                <a:latin typeface="Roboto Medium"/>
                <a:ea typeface="+mn-ea"/>
                <a:cs typeface="Roboto Medium"/>
              </a:endParaRPr>
            </a:p>
          </p:txBody>
        </p:sp>
      </p:grpSp>
      <p:sp>
        <p:nvSpPr>
          <p:cNvPr id="13" name="object 21">
            <a:extLst>
              <a:ext uri="{FF2B5EF4-FFF2-40B4-BE49-F238E27FC236}">
                <a16:creationId xmlns:a16="http://schemas.microsoft.com/office/drawing/2014/main" id="{5717757B-AB7D-3C6D-173F-A61FD882DC36}"/>
              </a:ext>
            </a:extLst>
          </p:cNvPr>
          <p:cNvSpPr txBox="1"/>
          <p:nvPr/>
        </p:nvSpPr>
        <p:spPr>
          <a:xfrm rot="20507715">
            <a:off x="333410" y="442000"/>
            <a:ext cx="2074150" cy="784362"/>
          </a:xfrm>
          <a:prstGeom prst="rect">
            <a:avLst/>
          </a:prstGeom>
          <a:solidFill>
            <a:srgbClr val="EBE5F1"/>
          </a:solidFill>
        </p:spPr>
        <p:txBody>
          <a:bodyPr vert="horz" wrap="square" lIns="0" tIns="167176" rIns="0" bIns="0" rtlCol="0" anchor="t">
            <a:spAutoFit/>
          </a:bodyPr>
          <a:lstStyle/>
          <a:p>
            <a:pPr marL="12664" marR="0" lvl="0" indent="0" algn="l" defTabSz="911840" rtl="0" eaLnBrk="1" fontAlgn="auto" latinLnBrk="0" hangingPunct="1">
              <a:lnSpc>
                <a:spcPct val="100000"/>
              </a:lnSpc>
              <a:spcBef>
                <a:spcPts val="1316"/>
              </a:spcBef>
              <a:spcAft>
                <a:spcPts val="0"/>
              </a:spcAft>
              <a:buClrTx/>
              <a:buSzTx/>
              <a:buFontTx/>
              <a:buNone/>
              <a:tabLst/>
              <a:defRPr/>
            </a:pPr>
            <a:r>
              <a:rPr kumimoji="0" lang="fr-FR" sz="4000" b="0" i="0" u="none" strike="noStrike" kern="0" cap="none" spc="-10" normalizeH="0" baseline="0" noProof="0" dirty="0">
                <a:ln>
                  <a:noFill/>
                </a:ln>
                <a:solidFill>
                  <a:srgbClr val="8B6DAD"/>
                </a:solidFill>
                <a:effectLst/>
                <a:uLnTx/>
                <a:uFillTx/>
                <a:latin typeface="KyivType Sans2"/>
                <a:ea typeface="+mn-ea"/>
                <a:cs typeface="KyivType Sans2"/>
              </a:rPr>
              <a:t>  </a:t>
            </a:r>
            <a:r>
              <a:rPr kumimoji="0" lang="fr-FR" sz="2400" b="0" i="0" u="none" strike="noStrike" kern="0" cap="none" spc="-10" normalizeH="0" baseline="0" noProof="0" dirty="0">
                <a:ln>
                  <a:noFill/>
                </a:ln>
                <a:solidFill>
                  <a:srgbClr val="8B6DAD"/>
                </a:solidFill>
                <a:effectLst/>
                <a:uLnTx/>
                <a:uFillTx/>
                <a:latin typeface="KyivType Sans2"/>
                <a:ea typeface="+mn-ea"/>
                <a:cs typeface="KyivType Sans2"/>
              </a:rPr>
              <a:t>Nouveauté</a:t>
            </a:r>
            <a:endParaRPr kumimoji="0" sz="2400" b="0" i="0" u="none" strike="noStrike" kern="0" cap="none" spc="0" normalizeH="0" baseline="0" noProof="0" dirty="0">
              <a:ln>
                <a:noFill/>
              </a:ln>
              <a:solidFill>
                <a:srgbClr val="8B6DAD"/>
              </a:solidFill>
              <a:effectLst/>
              <a:uLnTx/>
              <a:uFillTx/>
              <a:latin typeface="Roboto Medium"/>
              <a:ea typeface="+mn-ea"/>
              <a:cs typeface="Roboto Medium"/>
            </a:endParaRPr>
          </a:p>
        </p:txBody>
      </p:sp>
    </p:spTree>
    <p:extLst>
      <p:ext uri="{BB962C8B-B14F-4D97-AF65-F5344CB8AC3E}">
        <p14:creationId xmlns:p14="http://schemas.microsoft.com/office/powerpoint/2010/main" val="272239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22" presetClass="entr" presetSubtype="4" fill="hold" nodeType="withEffect">
                                  <p:stCondLst>
                                    <p:cond delay="0"/>
                                  </p:stCondLst>
                                  <p:childTnLst>
                                    <p:set>
                                      <p:cBhvr>
                                        <p:cTn id="24" dur="1" fill="hold">
                                          <p:stCondLst>
                                            <p:cond delay="0"/>
                                          </p:stCondLst>
                                        </p:cTn>
                                        <p:tgtEl>
                                          <p:spTgt spid="8194"/>
                                        </p:tgtEl>
                                        <p:attrNameLst>
                                          <p:attrName>style.visibility</p:attrName>
                                        </p:attrNameLst>
                                      </p:cBhvr>
                                      <p:to>
                                        <p:strVal val="visible"/>
                                      </p:to>
                                    </p:set>
                                    <p:animEffect transition="in" filter="wipe(down)">
                                      <p:cBhvr>
                                        <p:cTn id="25" dur="500"/>
                                        <p:tgtEl>
                                          <p:spTgt spid="8194"/>
                                        </p:tgtEl>
                                      </p:cBhvr>
                                    </p:animEffect>
                                  </p:childTnLst>
                                </p:cTn>
                              </p:par>
                              <p:par>
                                <p:cTn id="26" presetID="22" presetClass="entr" presetSubtype="4" fill="hold" nodeType="withEffect">
                                  <p:stCondLst>
                                    <p:cond delay="0"/>
                                  </p:stCondLst>
                                  <p:childTnLst>
                                    <p:set>
                                      <p:cBhvr>
                                        <p:cTn id="27" dur="1" fill="hold">
                                          <p:stCondLst>
                                            <p:cond delay="0"/>
                                          </p:stCondLst>
                                        </p:cTn>
                                        <p:tgtEl>
                                          <p:spTgt spid="8196"/>
                                        </p:tgtEl>
                                        <p:attrNameLst>
                                          <p:attrName>style.visibility</p:attrName>
                                        </p:attrNameLst>
                                      </p:cBhvr>
                                      <p:to>
                                        <p:strVal val="visible"/>
                                      </p:to>
                                    </p:set>
                                    <p:animEffect transition="in" filter="wipe(down)">
                                      <p:cBhvr>
                                        <p:cTn id="28" dur="500"/>
                                        <p:tgtEl>
                                          <p:spTgt spid="8196"/>
                                        </p:tgtEl>
                                      </p:cBhvr>
                                    </p:animEffect>
                                  </p:childTnLst>
                                </p:cTn>
                              </p:par>
                              <p:par>
                                <p:cTn id="29" presetID="22" presetClass="entr" presetSubtype="4" fill="hold" nodeType="withEffect">
                                  <p:stCondLst>
                                    <p:cond delay="0"/>
                                  </p:stCondLst>
                                  <p:childTnLst>
                                    <p:set>
                                      <p:cBhvr>
                                        <p:cTn id="30" dur="1" fill="hold">
                                          <p:stCondLst>
                                            <p:cond delay="0"/>
                                          </p:stCondLst>
                                        </p:cTn>
                                        <p:tgtEl>
                                          <p:spTgt spid="8204"/>
                                        </p:tgtEl>
                                        <p:attrNameLst>
                                          <p:attrName>style.visibility</p:attrName>
                                        </p:attrNameLst>
                                      </p:cBhvr>
                                      <p:to>
                                        <p:strVal val="visible"/>
                                      </p:to>
                                    </p:set>
                                    <p:animEffect transition="in" filter="wipe(down)">
                                      <p:cBhvr>
                                        <p:cTn id="31" dur="500"/>
                                        <p:tgtEl>
                                          <p:spTgt spid="820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7"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703263" y="482600"/>
            <a:ext cx="11488737" cy="792163"/>
          </a:xfrm>
        </p:spPr>
        <p:txBody>
          <a:bodyPr>
            <a:normAutofit fontScale="90000"/>
          </a:bodyPr>
          <a:lstStyle/>
          <a:p>
            <a:r>
              <a:rPr lang="fr-FR" dirty="0">
                <a:latin typeface="KyivType Sans2" panose="00000500000000000000" pitchFamily="50" charset="0"/>
                <a:ea typeface="Roboto" panose="02000000000000000000" pitchFamily="2" charset="0"/>
                <a:cs typeface="Roboto" panose="02000000000000000000" pitchFamily="2" charset="0"/>
              </a:rPr>
              <a:t>Une routine </a:t>
            </a:r>
            <a:r>
              <a:rPr lang="fr-FR" dirty="0">
                <a:solidFill>
                  <a:srgbClr val="A69DCD"/>
                </a:solidFill>
                <a:latin typeface="KyivType Sans2" panose="00000500000000000000" pitchFamily="50" charset="0"/>
                <a:ea typeface="Roboto" panose="02000000000000000000" pitchFamily="2" charset="0"/>
                <a:cs typeface="Roboto" panose="02000000000000000000" pitchFamily="2" charset="0"/>
              </a:rPr>
              <a:t>anti-agressions</a:t>
            </a:r>
            <a:br>
              <a:rPr lang="fr-FR" dirty="0"/>
            </a:br>
            <a:r>
              <a:rPr lang="fr-FR" sz="3200" dirty="0">
                <a:latin typeface="Roboto Light" panose="02000000000000000000" pitchFamily="2" charset="0"/>
                <a:ea typeface="Roboto Light" panose="02000000000000000000" pitchFamily="2" charset="0"/>
                <a:cs typeface="Roboto Light" panose="02000000000000000000" pitchFamily="2" charset="0"/>
              </a:rPr>
              <a:t>«  Je souhaite protéger ma peau contre les effets néfastes  </a:t>
            </a:r>
            <a:br>
              <a:rPr lang="fr-FR" sz="3200" dirty="0">
                <a:latin typeface="Roboto Light" panose="02000000000000000000" pitchFamily="2" charset="0"/>
                <a:ea typeface="Roboto Light" panose="02000000000000000000" pitchFamily="2" charset="0"/>
                <a:cs typeface="Roboto Light" panose="02000000000000000000" pitchFamily="2" charset="0"/>
              </a:rPr>
            </a:br>
            <a:r>
              <a:rPr lang="fr-FR" sz="3200" dirty="0">
                <a:latin typeface="Roboto Light" panose="02000000000000000000" pitchFamily="2" charset="0"/>
                <a:ea typeface="Roboto Light" panose="02000000000000000000" pitchFamily="2" charset="0"/>
                <a:cs typeface="Roboto Light" panose="02000000000000000000" pitchFamily="2" charset="0"/>
              </a:rPr>
              <a:t>des UV et homogénéiser mon teint »</a:t>
            </a:r>
          </a:p>
        </p:txBody>
      </p:sp>
      <p:cxnSp>
        <p:nvCxnSpPr>
          <p:cNvPr id="19" name="Connecteur droit 18"/>
          <p:cNvCxnSpPr/>
          <p:nvPr/>
        </p:nvCxnSpPr>
        <p:spPr>
          <a:xfrm>
            <a:off x="-45679" y="5360011"/>
            <a:ext cx="12192000" cy="0"/>
          </a:xfrm>
          <a:prstGeom prst="line">
            <a:avLst/>
          </a:prstGeom>
        </p:spPr>
        <p:style>
          <a:lnRef idx="1">
            <a:schemeClr val="dk1"/>
          </a:lnRef>
          <a:fillRef idx="0">
            <a:schemeClr val="dk1"/>
          </a:fillRef>
          <a:effectRef idx="0">
            <a:schemeClr val="dk1"/>
          </a:effectRef>
          <a:fontRef idx="minor">
            <a:schemeClr val="tx1"/>
          </a:fontRef>
        </p:style>
      </p:cxnSp>
      <p:sp>
        <p:nvSpPr>
          <p:cNvPr id="26" name="ZoneTexte 25"/>
          <p:cNvSpPr txBox="1"/>
          <p:nvPr/>
        </p:nvSpPr>
        <p:spPr>
          <a:xfrm>
            <a:off x="5969413" y="503684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3</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grpSp>
        <p:nvGrpSpPr>
          <p:cNvPr id="20" name="Groupe 19"/>
          <p:cNvGrpSpPr/>
          <p:nvPr/>
        </p:nvGrpSpPr>
        <p:grpSpPr>
          <a:xfrm>
            <a:off x="760018" y="5036068"/>
            <a:ext cx="1335718" cy="923330"/>
            <a:chOff x="-642885" y="5036068"/>
            <a:chExt cx="1335718" cy="923330"/>
          </a:xfrm>
        </p:grpSpPr>
        <p:sp>
          <p:nvSpPr>
            <p:cNvPr id="22" name="ZoneTexte 21"/>
            <p:cNvSpPr txBox="1"/>
            <p:nvPr/>
          </p:nvSpPr>
          <p:spPr>
            <a:xfrm>
              <a:off x="-201449" y="5036068"/>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rPr>
                <a:t>1</a:t>
              </a:r>
            </a:p>
          </p:txBody>
        </p:sp>
        <p:sp>
          <p:nvSpPr>
            <p:cNvPr id="25" name="ZoneTexte 24"/>
            <p:cNvSpPr txBox="1"/>
            <p:nvPr/>
          </p:nvSpPr>
          <p:spPr>
            <a:xfrm>
              <a:off x="-642885" y="5559288"/>
              <a:ext cx="1335718" cy="400110"/>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cs typeface="Roboto" panose="02000000000000000000" pitchFamily="2" charset="0"/>
                </a:rPr>
                <a:t>Je nettoie</a:t>
              </a:r>
            </a:p>
          </p:txBody>
        </p:sp>
      </p:grpSp>
      <p:grpSp>
        <p:nvGrpSpPr>
          <p:cNvPr id="42" name="Groupe 41"/>
          <p:cNvGrpSpPr/>
          <p:nvPr/>
        </p:nvGrpSpPr>
        <p:grpSpPr>
          <a:xfrm>
            <a:off x="2978519" y="5037050"/>
            <a:ext cx="1596734" cy="922348"/>
            <a:chOff x="1341532" y="5026335"/>
            <a:chExt cx="1596734" cy="922348"/>
          </a:xfrm>
        </p:grpSpPr>
        <p:sp>
          <p:nvSpPr>
            <p:cNvPr id="23" name="ZoneTexte 22"/>
            <p:cNvSpPr txBox="1"/>
            <p:nvPr/>
          </p:nvSpPr>
          <p:spPr>
            <a:xfrm>
              <a:off x="1871759" y="502633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rPr>
                <a:t>2</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4" name="ZoneTexte 23"/>
            <p:cNvSpPr txBox="1"/>
            <p:nvPr/>
          </p:nvSpPr>
          <p:spPr>
            <a:xfrm>
              <a:off x="1341532" y="5548573"/>
              <a:ext cx="1596734" cy="400110"/>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cs typeface="Roboto" panose="02000000000000000000" pitchFamily="2" charset="0"/>
                </a:rPr>
                <a:t>Je prépare</a:t>
              </a:r>
            </a:p>
          </p:txBody>
        </p:sp>
      </p:grpSp>
      <p:sp>
        <p:nvSpPr>
          <p:cNvPr id="29" name="ZoneTexte 28"/>
          <p:cNvSpPr txBox="1"/>
          <p:nvPr/>
        </p:nvSpPr>
        <p:spPr>
          <a:xfrm>
            <a:off x="8839265" y="5045531"/>
            <a:ext cx="60847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4</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30" name="ZoneTexte 29"/>
          <p:cNvSpPr txBox="1"/>
          <p:nvPr/>
        </p:nvSpPr>
        <p:spPr>
          <a:xfrm>
            <a:off x="7131867" y="5559288"/>
            <a:ext cx="4108168"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Je protège</a:t>
            </a:r>
          </a:p>
        </p:txBody>
      </p:sp>
      <p:sp>
        <p:nvSpPr>
          <p:cNvPr id="10" name="ZoneTexte 9">
            <a:extLst>
              <a:ext uri="{FF2B5EF4-FFF2-40B4-BE49-F238E27FC236}">
                <a16:creationId xmlns:a16="http://schemas.microsoft.com/office/drawing/2014/main" id="{42914DD4-2BA4-4487-D3EC-FAF6D18B6A68}"/>
              </a:ext>
            </a:extLst>
          </p:cNvPr>
          <p:cNvSpPr txBox="1"/>
          <p:nvPr/>
        </p:nvSpPr>
        <p:spPr>
          <a:xfrm>
            <a:off x="9389129" y="1875680"/>
            <a:ext cx="1475510" cy="215444"/>
          </a:xfrm>
          <a:prstGeom prst="rect">
            <a:avLst/>
          </a:prstGeom>
          <a:noFill/>
        </p:spPr>
        <p:txBody>
          <a:bodyPr wrap="square" rtlCol="0">
            <a:spAutoFit/>
          </a:bodyPr>
          <a:lstStyle/>
          <a:p>
            <a:pPr algn="ctr"/>
            <a:r>
              <a:rPr lang="fr-FR" sz="800" dirty="0">
                <a:ea typeface="Roboto" panose="02000000000000000000" pitchFamily="2" charset="0"/>
              </a:rPr>
              <a:t>BRUME MULTI-PROTECTION</a:t>
            </a:r>
          </a:p>
        </p:txBody>
      </p:sp>
      <p:pic>
        <p:nvPicPr>
          <p:cNvPr id="11" name="Image 10" descr="Une image contenant texte, articles de toilette&#10;&#10;Description générée automatiquement">
            <a:extLst>
              <a:ext uri="{FF2B5EF4-FFF2-40B4-BE49-F238E27FC236}">
                <a16:creationId xmlns:a16="http://schemas.microsoft.com/office/drawing/2014/main" id="{A7493E92-88A0-8DD3-E5E7-A4EF23B11D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3382" y="1767485"/>
            <a:ext cx="1628557" cy="3664254"/>
          </a:xfrm>
          <a:prstGeom prst="rect">
            <a:avLst/>
          </a:prstGeom>
        </p:spPr>
      </p:pic>
      <p:sp>
        <p:nvSpPr>
          <p:cNvPr id="13" name="object 27">
            <a:extLst>
              <a:ext uri="{FF2B5EF4-FFF2-40B4-BE49-F238E27FC236}">
                <a16:creationId xmlns:a16="http://schemas.microsoft.com/office/drawing/2014/main" id="{87B258B7-932A-24B2-BDA4-B5103C8D9AB0}"/>
              </a:ext>
            </a:extLst>
          </p:cNvPr>
          <p:cNvSpPr/>
          <p:nvPr/>
        </p:nvSpPr>
        <p:spPr>
          <a:xfrm rot="5400000">
            <a:off x="8526211" y="2658912"/>
            <a:ext cx="3260504" cy="162962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chemeClr val="accent4"/>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dirty="0">
              <a:solidFill>
                <a:schemeClr val="accent2"/>
              </a:solidFill>
              <a:ea typeface="Roboto Mono" panose="00000009000000000000" pitchFamily="49" charset="0"/>
            </a:endParaRPr>
          </a:p>
        </p:txBody>
      </p:sp>
      <p:sp>
        <p:nvSpPr>
          <p:cNvPr id="5" name="ZoneTexte 4">
            <a:extLst>
              <a:ext uri="{FF2B5EF4-FFF2-40B4-BE49-F238E27FC236}">
                <a16:creationId xmlns:a16="http://schemas.microsoft.com/office/drawing/2014/main" id="{437E1779-F3FA-BA96-F066-1AEA63ADF267}"/>
              </a:ext>
            </a:extLst>
          </p:cNvPr>
          <p:cNvSpPr txBox="1"/>
          <p:nvPr/>
        </p:nvSpPr>
        <p:spPr>
          <a:xfrm>
            <a:off x="4893137" y="5559288"/>
            <a:ext cx="2687511"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Je traite et j’hydrate</a:t>
            </a:r>
          </a:p>
        </p:txBody>
      </p:sp>
      <p:pic>
        <p:nvPicPr>
          <p:cNvPr id="6" name="Image 5">
            <a:extLst>
              <a:ext uri="{FF2B5EF4-FFF2-40B4-BE49-F238E27FC236}">
                <a16:creationId xmlns:a16="http://schemas.microsoft.com/office/drawing/2014/main" id="{584DD3B6-C44E-6190-CE66-D88EEA4E90D0}"/>
              </a:ext>
            </a:extLst>
          </p:cNvPr>
          <p:cNvPicPr>
            <a:picLocks noChangeAspect="1"/>
          </p:cNvPicPr>
          <p:nvPr/>
        </p:nvPicPr>
        <p:blipFill>
          <a:blip r:embed="rId4"/>
          <a:stretch>
            <a:fillRect/>
          </a:stretch>
        </p:blipFill>
        <p:spPr>
          <a:xfrm>
            <a:off x="3374329" y="1875681"/>
            <a:ext cx="924549" cy="3228298"/>
          </a:xfrm>
          <a:prstGeom prst="rect">
            <a:avLst/>
          </a:prstGeom>
        </p:spPr>
      </p:pic>
      <p:pic>
        <p:nvPicPr>
          <p:cNvPr id="7" name="Image 6">
            <a:extLst>
              <a:ext uri="{FF2B5EF4-FFF2-40B4-BE49-F238E27FC236}">
                <a16:creationId xmlns:a16="http://schemas.microsoft.com/office/drawing/2014/main" id="{B7BD97FD-3E74-D596-F428-8F83503CE9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6694"/>
          <a:stretch/>
        </p:blipFill>
        <p:spPr>
          <a:xfrm>
            <a:off x="853408" y="2153694"/>
            <a:ext cx="1242327" cy="2891837"/>
          </a:xfrm>
          <a:prstGeom prst="rect">
            <a:avLst/>
          </a:prstGeom>
        </p:spPr>
      </p:pic>
      <p:pic>
        <p:nvPicPr>
          <p:cNvPr id="12" name="Image 11" descr="Une image contenant intérieur, fermer&#10;&#10;Description générée automatiquement">
            <a:extLst>
              <a:ext uri="{FF2B5EF4-FFF2-40B4-BE49-F238E27FC236}">
                <a16:creationId xmlns:a16="http://schemas.microsoft.com/office/drawing/2014/main" id="{A869F4AF-0255-A1C3-BF56-4690748B546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006" b="89984" l="9962" r="89984">
                        <a14:foregroundMark x1="38503" y1="60703" x2="38503" y2="60703"/>
                        <a14:foregroundMark x1="61335" y1="42286" x2="65051" y2="47294"/>
                        <a14:foregroundMark x1="64777" y1="54566" x2="64513" y2="61551"/>
                        <a14:foregroundMark x1="65051" y1="47294" x2="64881" y2="51787"/>
                        <a14:foregroundMark x1="65159" y1="55614" x2="64351" y2="76131"/>
                        <a14:foregroundMark x1="49435" y1="9006" x2="49435" y2="9006"/>
                        <a14:foregroundMark x1="65267" y1="78635" x2="64782" y2="82553"/>
                        <a14:foregroundMark x1="65734" y1="64152" x2="65582" y2="66194"/>
                        <a14:foregroundMark x1="64512" y1="54566" x2="64826" y2="67499"/>
                        <a14:foregroundMark x1="64297" y1="45718" x2="64444" y2="51787"/>
                        <a14:foregroundMark x1="65242" y1="54566" x2="64977" y2="65003"/>
                        <a14:foregroundMark x1="65431" y1="47136" x2="65313" y2="51787"/>
                        <a14:foregroundMark x1="65379" y1="54566" x2="65582" y2="64492"/>
                        <a14:foregroundMark x1="65280" y1="49745" x2="65322" y2="51787"/>
                        <a14:backgroundMark x1="49381" y1="8926" x2="49381" y2="8926"/>
                        <a14:backgroundMark x1="66263" y1="51787" x2="66263" y2="54566"/>
                      </a14:backgroundRemoval>
                    </a14:imgEffect>
                  </a14:imgLayer>
                </a14:imgProps>
              </a:ext>
              <a:ext uri="{28A0092B-C50C-407E-A947-70E740481C1C}">
                <a14:useLocalDpi xmlns:a14="http://schemas.microsoft.com/office/drawing/2010/main" val="0"/>
              </a:ext>
            </a:extLst>
          </a:blip>
          <a:srcRect l="30579" t="8425" r="32339" b="8345"/>
          <a:stretch/>
        </p:blipFill>
        <p:spPr>
          <a:xfrm>
            <a:off x="6168813" y="2792842"/>
            <a:ext cx="752717" cy="2252689"/>
          </a:xfrm>
          <a:prstGeom prst="rect">
            <a:avLst/>
          </a:prstGeom>
        </p:spPr>
      </p:pic>
      <p:pic>
        <p:nvPicPr>
          <p:cNvPr id="15" name="Image 14" descr="Une image contenant texte&#10;&#10;Description générée automatiquement">
            <a:extLst>
              <a:ext uri="{FF2B5EF4-FFF2-40B4-BE49-F238E27FC236}">
                <a16:creationId xmlns:a16="http://schemas.microsoft.com/office/drawing/2014/main" id="{F642EFF8-4496-C01C-6BB0-46092AF8AD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0534" y="1745620"/>
            <a:ext cx="2422000" cy="3633396"/>
          </a:xfrm>
          <a:prstGeom prst="rect">
            <a:avLst/>
          </a:prstGeom>
        </p:spPr>
      </p:pic>
      <p:pic>
        <p:nvPicPr>
          <p:cNvPr id="2" name="Picture 6">
            <a:extLst>
              <a:ext uri="{FF2B5EF4-FFF2-40B4-BE49-F238E27FC236}">
                <a16:creationId xmlns:a16="http://schemas.microsoft.com/office/drawing/2014/main" id="{515A0468-7152-4FF3-9B66-FB1CFC632E0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50973" y="3260559"/>
            <a:ext cx="832611" cy="1843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42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742" y="220242"/>
            <a:ext cx="10515186" cy="941071"/>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PHYTO 58 PS/PNG</a:t>
            </a:r>
          </a:p>
        </p:txBody>
      </p:sp>
      <p:sp>
        <p:nvSpPr>
          <p:cNvPr id="6" name="Rectangle 5"/>
          <p:cNvSpPr/>
          <p:nvPr/>
        </p:nvSpPr>
        <p:spPr>
          <a:xfrm>
            <a:off x="240" y="1393967"/>
            <a:ext cx="12191521" cy="792874"/>
          </a:xfrm>
          <a:prstGeom prst="rect">
            <a:avLst/>
          </a:prstGeom>
        </p:spPr>
        <p:txBody>
          <a:bodyPr vert="horz" wrap="square" lIns="0" tIns="12665" rIns="0" bIns="0" rtlCol="0">
            <a:spAutoFit/>
          </a:bodyPr>
          <a:lstStyle/>
          <a:p>
            <a:pPr marL="248855" marR="5066" indent="-236825" algn="ctr">
              <a:spcBef>
                <a:spcPts val="100"/>
              </a:spcBef>
            </a:pPr>
            <a:r>
              <a:rPr lang="fr-FR" sz="2493" dirty="0">
                <a:solidFill>
                  <a:srgbClr val="333638"/>
                </a:solidFill>
                <a:latin typeface="Roboto" panose="02000000000000000000" pitchFamily="2" charset="0"/>
                <a:ea typeface="Roboto" panose="02000000000000000000" pitchFamily="2" charset="0"/>
              </a:rPr>
              <a:t>Soin de nuit anti-teint terne, effet coup d'éclat garanti pour les peaux ternes, asphyxiées et fatiguées</a:t>
            </a:r>
          </a:p>
        </p:txBody>
      </p:sp>
      <p:sp>
        <p:nvSpPr>
          <p:cNvPr id="7" name="Arc 21"/>
          <p:cNvSpPr/>
          <p:nvPr/>
        </p:nvSpPr>
        <p:spPr>
          <a:xfrm rot="9523306">
            <a:off x="921355" y="1279172"/>
            <a:ext cx="3629817" cy="5105470"/>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35">
              <a:defRPr/>
            </a:pPr>
            <a:endParaRPr lang="fr-FR">
              <a:solidFill>
                <a:prstClr val="black"/>
              </a:solidFill>
              <a:latin typeface="Roboto Light" panose="020B0604020202020204" charset="0"/>
              <a:ea typeface="Roboto Light" panose="020B0604020202020204" charset="0"/>
            </a:endParaRPr>
          </a:p>
        </p:txBody>
      </p:sp>
      <p:sp>
        <p:nvSpPr>
          <p:cNvPr id="8" name="ZoneTexte 7"/>
          <p:cNvSpPr txBox="1"/>
          <p:nvPr/>
        </p:nvSpPr>
        <p:spPr>
          <a:xfrm>
            <a:off x="1280858" y="2250308"/>
            <a:ext cx="5135814" cy="1077218"/>
          </a:xfrm>
          <a:prstGeom prst="rect">
            <a:avLst/>
          </a:prstGeom>
          <a:solidFill>
            <a:schemeClr val="bg1"/>
          </a:solidFill>
        </p:spPr>
        <p:txBody>
          <a:bodyPr wrap="square" rtlCol="0">
            <a:spAutoFit/>
          </a:bodyPr>
          <a:lstStyle>
            <a:defPPr>
              <a:defRPr lang="fr-FR"/>
            </a:defPPr>
            <a:lvl1pPr>
              <a:defRPr sz="1600">
                <a:latin typeface="Roboto" panose="02000000000000000000" pitchFamily="2" charset="0"/>
                <a:ea typeface="Roboto" panose="02000000000000000000" pitchFamily="2" charset="0"/>
              </a:defRPr>
            </a:lvl1pPr>
          </a:lstStyle>
          <a:p>
            <a:r>
              <a:rPr lang="fr-FR" dirty="0"/>
              <a:t>Détoxifie</a:t>
            </a:r>
          </a:p>
          <a:p>
            <a:r>
              <a:rPr lang="fr-FR" dirty="0"/>
              <a:t>Éclaircit</a:t>
            </a:r>
          </a:p>
          <a:p>
            <a:r>
              <a:rPr lang="fr-FR" dirty="0"/>
              <a:t>Resserre les pores dilatés </a:t>
            </a:r>
          </a:p>
          <a:p>
            <a:r>
              <a:rPr lang="fr-FR" dirty="0"/>
              <a:t>Efface les signes de fatigue</a:t>
            </a:r>
          </a:p>
        </p:txBody>
      </p:sp>
      <p:sp>
        <p:nvSpPr>
          <p:cNvPr id="9" name="Rectangle 8"/>
          <p:cNvSpPr/>
          <p:nvPr/>
        </p:nvSpPr>
        <p:spPr>
          <a:xfrm>
            <a:off x="4159807" y="5409441"/>
            <a:ext cx="3467155" cy="338554"/>
          </a:xfrm>
          <a:prstGeom prst="rect">
            <a:avLst/>
          </a:prstGeom>
          <a:solidFill>
            <a:schemeClr val="bg1"/>
          </a:solidFill>
        </p:spPr>
        <p:txBody>
          <a:bodyPr wrap="square" rtlCol="0">
            <a:spAutoFit/>
          </a:bodyPr>
          <a:lstStyle/>
          <a:p>
            <a:r>
              <a:rPr lang="fr-FR" sz="1600" dirty="0">
                <a:latin typeface="Roboto" panose="02000000000000000000" pitchFamily="2" charset="0"/>
                <a:ea typeface="Roboto" panose="02000000000000000000" pitchFamily="2" charset="0"/>
              </a:rPr>
              <a:t>La peau est revitalisée : 94%*</a:t>
            </a:r>
          </a:p>
        </p:txBody>
      </p:sp>
      <p:sp>
        <p:nvSpPr>
          <p:cNvPr id="10" name="ZoneTexte 9"/>
          <p:cNvSpPr txBox="1"/>
          <p:nvPr/>
        </p:nvSpPr>
        <p:spPr>
          <a:xfrm>
            <a:off x="2122092" y="3730058"/>
            <a:ext cx="4037141" cy="830997"/>
          </a:xfrm>
          <a:prstGeom prst="rect">
            <a:avLst/>
          </a:prstGeom>
          <a:solidFill>
            <a:schemeClr val="bg1"/>
          </a:solidFill>
        </p:spPr>
        <p:txBody>
          <a:bodyPr wrap="square" rtlCol="0">
            <a:spAutoFit/>
          </a:bodyPr>
          <a:lstStyle>
            <a:defPPr>
              <a:defRPr lang="fr-FR"/>
            </a:defPPr>
            <a:lvl1pPr>
              <a:defRPr sz="1600">
                <a:latin typeface="Roboto" panose="02000000000000000000" pitchFamily="2" charset="0"/>
                <a:ea typeface="Roboto" panose="02000000000000000000" pitchFamily="2" charset="0"/>
              </a:defRPr>
            </a:lvl1pPr>
          </a:lstStyle>
          <a:p>
            <a:r>
              <a:rPr lang="fr-FR" dirty="0"/>
              <a:t>Teint terne</a:t>
            </a:r>
          </a:p>
          <a:p>
            <a:r>
              <a:rPr lang="fr-FR" dirty="0"/>
              <a:t>Peau asphyxiée et fatiguée </a:t>
            </a:r>
          </a:p>
          <a:p>
            <a:r>
              <a:rPr lang="fr-FR" dirty="0"/>
              <a:t>Tous âges confondus</a:t>
            </a: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697" y="2031749"/>
            <a:ext cx="1119554" cy="1418840"/>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1936" y="4723360"/>
            <a:ext cx="1198789" cy="1460970"/>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792" y="3760556"/>
            <a:ext cx="1152588" cy="1218306"/>
          </a:xfrm>
          <a:prstGeom prst="rect">
            <a:avLst/>
          </a:prstGeom>
        </p:spPr>
      </p:pic>
      <p:sp>
        <p:nvSpPr>
          <p:cNvPr id="14" name="ZoneTexte 13"/>
          <p:cNvSpPr txBox="1"/>
          <p:nvPr/>
        </p:nvSpPr>
        <p:spPr>
          <a:xfrm>
            <a:off x="1158921" y="4941403"/>
            <a:ext cx="1511240" cy="338554"/>
          </a:xfrm>
          <a:prstGeom prst="rect">
            <a:avLst/>
          </a:prstGeom>
          <a:noFill/>
        </p:spPr>
        <p:txBody>
          <a:bodyPr wrap="square" rtlCol="0">
            <a:spAutoFit/>
          </a:bodyPr>
          <a:lstStyle/>
          <a:p>
            <a:r>
              <a:rPr lang="fr-FR" sz="1600" b="1" dirty="0">
                <a:solidFill>
                  <a:srgbClr val="CAC4DB"/>
                </a:solidFill>
                <a:latin typeface="Calibri Light" panose="020F0302020204030204" pitchFamily="34" charset="0"/>
                <a:ea typeface="Roboto" panose="02000000000000000000" pitchFamily="2" charset="0"/>
                <a:cs typeface="Calibri Light" panose="020F0302020204030204" pitchFamily="34" charset="0"/>
              </a:rPr>
              <a:t>Cible </a:t>
            </a:r>
          </a:p>
        </p:txBody>
      </p:sp>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871251" flipV="1">
            <a:off x="6292350" y="2688636"/>
            <a:ext cx="5202189" cy="4215673"/>
          </a:xfrm>
          <a:prstGeom prst="rect">
            <a:avLst/>
          </a:prstGeom>
        </p:spPr>
      </p:pic>
      <p:pic>
        <p:nvPicPr>
          <p:cNvPr id="17" name="Imag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5678" y="1398894"/>
            <a:ext cx="3399251" cy="5098876"/>
          </a:xfrm>
          <a:prstGeom prst="rect">
            <a:avLst/>
          </a:prstGeom>
        </p:spPr>
      </p:pic>
      <p:pic>
        <p:nvPicPr>
          <p:cNvPr id="18" name="Imag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00726" y="1781266"/>
            <a:ext cx="3427568" cy="5141352"/>
          </a:xfrm>
          <a:prstGeom prst="rect">
            <a:avLst/>
          </a:prstGeom>
        </p:spPr>
      </p:pic>
      <p:sp>
        <p:nvSpPr>
          <p:cNvPr id="19" name="Rectangle 18"/>
          <p:cNvSpPr/>
          <p:nvPr/>
        </p:nvSpPr>
        <p:spPr>
          <a:xfrm>
            <a:off x="68031" y="6229370"/>
            <a:ext cx="5647621" cy="430887"/>
          </a:xfrm>
          <a:prstGeom prst="rect">
            <a:avLst/>
          </a:prstGeom>
        </p:spPr>
        <p:txBody>
          <a:bodyPr wrap="square">
            <a:spAutoFit/>
          </a:bodyPr>
          <a:lstStyle/>
          <a:p>
            <a:r>
              <a:rPr lang="fr-FR" sz="1100" dirty="0"/>
              <a:t>* Test d'usage, application sur le visage et le cou pendant 4 semaines consécutives par 18 femmes âgées de 26 à 32 ans ayant une peau terne, fragile et un teint inégal.</a:t>
            </a:r>
            <a:endParaRPr lang="fr-FR" sz="1100" dirty="0">
              <a:solidFill>
                <a:prstClr val="black"/>
              </a:solidFill>
            </a:endParaRPr>
          </a:p>
        </p:txBody>
      </p:sp>
      <p:sp>
        <p:nvSpPr>
          <p:cNvPr id="16" name="ZoneTexte 15">
            <a:extLst>
              <a:ext uri="{FF2B5EF4-FFF2-40B4-BE49-F238E27FC236}">
                <a16:creationId xmlns:a16="http://schemas.microsoft.com/office/drawing/2014/main" id="{EA14134C-DB9C-4090-9A73-6269E91EFB6B}"/>
              </a:ext>
            </a:extLst>
          </p:cNvPr>
          <p:cNvSpPr txBox="1"/>
          <p:nvPr/>
        </p:nvSpPr>
        <p:spPr>
          <a:xfrm>
            <a:off x="11286451" y="5758634"/>
            <a:ext cx="369332" cy="680695"/>
          </a:xfrm>
          <a:prstGeom prst="rect">
            <a:avLst/>
          </a:prstGeom>
          <a:noFill/>
          <a:effectLst>
            <a:softEdge rad="63500"/>
          </a:effectLst>
        </p:spPr>
        <p:txBody>
          <a:bodyPr vert="vert270" wrap="square" rtlCol="0">
            <a:spAutoFit/>
          </a:bodyPr>
          <a:lstStyle>
            <a:defPPr>
              <a:defRPr lang="fr-FR"/>
            </a:defPPr>
            <a:lvl1pPr>
              <a:defRPr sz="1200">
                <a:latin typeface="Roboto" panose="02000000000000000000" pitchFamily="2" charset="0"/>
                <a:ea typeface="Roboto" panose="02000000000000000000" pitchFamily="2" charset="0"/>
              </a:defRPr>
            </a:lvl1pPr>
          </a:lstStyle>
          <a:p>
            <a:r>
              <a:rPr lang="fr-FR" dirty="0"/>
              <a:t>50 ml </a:t>
            </a:r>
          </a:p>
        </p:txBody>
      </p:sp>
      <p:sp>
        <p:nvSpPr>
          <p:cNvPr id="20" name="ZoneTexte 19">
            <a:extLst>
              <a:ext uri="{FF2B5EF4-FFF2-40B4-BE49-F238E27FC236}">
                <a16:creationId xmlns:a16="http://schemas.microsoft.com/office/drawing/2014/main" id="{129452B7-10A4-41B3-A87C-BE41A72A86D1}"/>
              </a:ext>
            </a:extLst>
          </p:cNvPr>
          <p:cNvSpPr txBox="1"/>
          <p:nvPr/>
        </p:nvSpPr>
        <p:spPr>
          <a:xfrm>
            <a:off x="9000726" y="6466625"/>
            <a:ext cx="3191273" cy="307777"/>
          </a:xfrm>
          <a:prstGeom prst="rect">
            <a:avLst/>
          </a:prstGeom>
          <a:noFill/>
        </p:spPr>
        <p:txBody>
          <a:bodyPr wrap="square" rtlCol="0">
            <a:spAutoFit/>
          </a:bodyPr>
          <a:lstStyle>
            <a:defPPr>
              <a:defRPr lang="fr-FR"/>
            </a:defPPr>
            <a:lvl1pPr algn="ctr">
              <a:defRPr sz="1400">
                <a:latin typeface="Roboto" panose="02000000000000000000" pitchFamily="2" charset="0"/>
                <a:ea typeface="Roboto" panose="02000000000000000000" pitchFamily="2" charset="0"/>
              </a:defRPr>
            </a:lvl1pPr>
          </a:lstStyle>
          <a:p>
            <a:r>
              <a:rPr lang="fr-FR" dirty="0"/>
              <a:t>Soir</a:t>
            </a:r>
          </a:p>
        </p:txBody>
      </p:sp>
    </p:spTree>
    <p:extLst>
      <p:ext uri="{BB962C8B-B14F-4D97-AF65-F5344CB8AC3E}">
        <p14:creationId xmlns:p14="http://schemas.microsoft.com/office/powerpoint/2010/main" val="185432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742" y="220242"/>
            <a:ext cx="10515186" cy="941071"/>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PHYTO 58 PS/PNG</a:t>
            </a: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749430" flipV="1">
            <a:off x="165389" y="393933"/>
            <a:ext cx="1352776" cy="1096243"/>
          </a:xfrm>
          <a:prstGeom prst="rect">
            <a:avLst/>
          </a:prstGeom>
        </p:spPr>
      </p:pic>
      <p:pic>
        <p:nvPicPr>
          <p:cNvPr id="17" name="Image 16"/>
          <p:cNvPicPr>
            <a:picLocks noChangeAspect="1"/>
          </p:cNvPicPr>
          <p:nvPr/>
        </p:nvPicPr>
        <p:blipFill rotWithShape="1">
          <a:blip r:embed="rId4" cstate="print">
            <a:extLst>
              <a:ext uri="{28A0092B-C50C-407E-A947-70E740481C1C}">
                <a14:useLocalDpi xmlns:a14="http://schemas.microsoft.com/office/drawing/2010/main" val="0"/>
              </a:ext>
            </a:extLst>
          </a:blip>
          <a:srcRect l="25950" t="21168" r="22458" b="5845"/>
          <a:stretch/>
        </p:blipFill>
        <p:spPr>
          <a:xfrm>
            <a:off x="3689959" y="1003339"/>
            <a:ext cx="1756006" cy="3726199"/>
          </a:xfrm>
          <a:prstGeom prst="rect">
            <a:avLst/>
          </a:prstGeom>
        </p:spPr>
      </p:pic>
      <p:pic>
        <p:nvPicPr>
          <p:cNvPr id="18" name="Image 17"/>
          <p:cNvPicPr>
            <a:picLocks noChangeAspect="1"/>
          </p:cNvPicPr>
          <p:nvPr/>
        </p:nvPicPr>
        <p:blipFill rotWithShape="1">
          <a:blip r:embed="rId5" cstate="print">
            <a:extLst>
              <a:ext uri="{28A0092B-C50C-407E-A947-70E740481C1C}">
                <a14:useLocalDpi xmlns:a14="http://schemas.microsoft.com/office/drawing/2010/main" val="0"/>
              </a:ext>
            </a:extLst>
          </a:blip>
          <a:srcRect l="21298" t="19577" r="25826" b="6902"/>
          <a:stretch/>
        </p:blipFill>
        <p:spPr>
          <a:xfrm>
            <a:off x="2328133" y="1372671"/>
            <a:ext cx="1841051" cy="3839839"/>
          </a:xfrm>
          <a:prstGeom prst="rect">
            <a:avLst/>
          </a:prstGeom>
        </p:spPr>
      </p:pic>
      <p:sp>
        <p:nvSpPr>
          <p:cNvPr id="19" name="Rectangle 18"/>
          <p:cNvSpPr/>
          <p:nvPr/>
        </p:nvSpPr>
        <p:spPr>
          <a:xfrm>
            <a:off x="-288332" y="1508677"/>
            <a:ext cx="3328152" cy="830997"/>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Romarin &amp; Quintessence </a:t>
            </a:r>
          </a:p>
          <a:p>
            <a:pPr algn="ctr">
              <a:defRPr/>
            </a:pPr>
            <a:r>
              <a:rPr lang="fr-FR" sz="1200" b="1" dirty="0">
                <a:solidFill>
                  <a:prstClr val="black"/>
                </a:solidFill>
                <a:latin typeface="Roboto" panose="02000000000000000000" pitchFamily="2" charset="0"/>
                <a:ea typeface="Roboto" panose="02000000000000000000" pitchFamily="2" charset="0"/>
              </a:rPr>
              <a:t>Revitalisant</a:t>
            </a:r>
          </a:p>
          <a:p>
            <a:pPr algn="ctr">
              <a:defRPr/>
            </a:pPr>
            <a:r>
              <a:rPr lang="fr-FR" sz="1200" b="1" dirty="0">
                <a:solidFill>
                  <a:prstClr val="black"/>
                </a:solidFill>
                <a:latin typeface="Roboto" panose="02000000000000000000" pitchFamily="2" charset="0"/>
                <a:ea typeface="Roboto" panose="02000000000000000000" pitchFamily="2" charset="0"/>
              </a:rPr>
              <a:t> Energisant</a:t>
            </a:r>
          </a:p>
          <a:p>
            <a:pPr algn="ctr">
              <a:defRPr/>
            </a:pPr>
            <a:r>
              <a:rPr lang="fr-FR" sz="1200" b="1" dirty="0">
                <a:solidFill>
                  <a:prstClr val="black"/>
                </a:solidFill>
                <a:latin typeface="Roboto" panose="02000000000000000000" pitchFamily="2" charset="0"/>
                <a:ea typeface="Roboto" panose="02000000000000000000" pitchFamily="2" charset="0"/>
              </a:rPr>
              <a:t>Détoxifiant</a:t>
            </a:r>
          </a:p>
        </p:txBody>
      </p:sp>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0168" y="383037"/>
            <a:ext cx="945562" cy="1002573"/>
          </a:xfrm>
          <a:prstGeom prst="rect">
            <a:avLst/>
          </a:prstGeom>
        </p:spPr>
      </p:pic>
      <p:pic>
        <p:nvPicPr>
          <p:cNvPr id="20" name="Imag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2108" y="2832428"/>
            <a:ext cx="682264" cy="936037"/>
          </a:xfrm>
          <a:prstGeom prst="rect">
            <a:avLst/>
          </a:prstGeom>
        </p:spPr>
      </p:pic>
      <p:pic>
        <p:nvPicPr>
          <p:cNvPr id="21" name="Imag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2659" y="4820351"/>
            <a:ext cx="751081" cy="1030451"/>
          </a:xfrm>
          <a:prstGeom prst="rect">
            <a:avLst/>
          </a:prstGeom>
        </p:spPr>
      </p:pic>
      <p:pic>
        <p:nvPicPr>
          <p:cNvPr id="22" name="Imag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92341" y="4781148"/>
            <a:ext cx="709850" cy="974707"/>
          </a:xfrm>
          <a:prstGeom prst="rect">
            <a:avLst/>
          </a:prstGeom>
        </p:spPr>
      </p:pic>
      <p:sp>
        <p:nvSpPr>
          <p:cNvPr id="23" name="Rectangle 22"/>
          <p:cNvSpPr/>
          <p:nvPr/>
        </p:nvSpPr>
        <p:spPr>
          <a:xfrm>
            <a:off x="-328401" y="3973484"/>
            <a:ext cx="3328152" cy="461665"/>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Vitamine F</a:t>
            </a:r>
          </a:p>
          <a:p>
            <a:pPr algn="ctr">
              <a:defRPr/>
            </a:pPr>
            <a:r>
              <a:rPr lang="fr-FR" sz="1200" b="1" dirty="0">
                <a:solidFill>
                  <a:prstClr val="black"/>
                </a:solidFill>
                <a:latin typeface="Roboto" panose="02000000000000000000" pitchFamily="2" charset="0"/>
                <a:ea typeface="Roboto" panose="02000000000000000000" pitchFamily="2" charset="0"/>
              </a:rPr>
              <a:t>Anti-déshydratant</a:t>
            </a:r>
          </a:p>
        </p:txBody>
      </p:sp>
      <p:sp>
        <p:nvSpPr>
          <p:cNvPr id="25" name="Rectangle 24"/>
          <p:cNvSpPr/>
          <p:nvPr/>
        </p:nvSpPr>
        <p:spPr>
          <a:xfrm>
            <a:off x="713470" y="6093773"/>
            <a:ext cx="3328152" cy="461665"/>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Vitamine E</a:t>
            </a:r>
          </a:p>
          <a:p>
            <a:pPr algn="ctr">
              <a:defRPr/>
            </a:pPr>
            <a:r>
              <a:rPr lang="fr-FR" sz="1200" b="1" dirty="0">
                <a:solidFill>
                  <a:prstClr val="black"/>
                </a:solidFill>
                <a:latin typeface="Roboto" panose="02000000000000000000" pitchFamily="2" charset="0"/>
                <a:ea typeface="Roboto" panose="02000000000000000000" pitchFamily="2" charset="0"/>
              </a:rPr>
              <a:t>Antioxydant</a:t>
            </a:r>
          </a:p>
        </p:txBody>
      </p:sp>
      <p:sp>
        <p:nvSpPr>
          <p:cNvPr id="26" name="Rectangle 25"/>
          <p:cNvSpPr/>
          <p:nvPr/>
        </p:nvSpPr>
        <p:spPr>
          <a:xfrm>
            <a:off x="3660207" y="6043147"/>
            <a:ext cx="1978466" cy="461665"/>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Vitamine A </a:t>
            </a:r>
            <a:endParaRPr lang="fr-FR" sz="1200" b="1" dirty="0">
              <a:solidFill>
                <a:prstClr val="black"/>
              </a:solidFill>
              <a:latin typeface="Roboto" panose="02000000000000000000" pitchFamily="2" charset="0"/>
              <a:ea typeface="Roboto" panose="02000000000000000000" pitchFamily="2" charset="0"/>
            </a:endParaRPr>
          </a:p>
          <a:p>
            <a:pPr algn="ctr">
              <a:defRPr/>
            </a:pPr>
            <a:r>
              <a:rPr lang="fr-FR" sz="1200" b="1" dirty="0">
                <a:solidFill>
                  <a:prstClr val="black"/>
                </a:solidFill>
                <a:latin typeface="Roboto" panose="02000000000000000000" pitchFamily="2" charset="0"/>
                <a:ea typeface="Roboto" panose="02000000000000000000" pitchFamily="2" charset="0"/>
              </a:rPr>
              <a:t>Régénérant</a:t>
            </a:r>
          </a:p>
        </p:txBody>
      </p:sp>
      <p:pic>
        <p:nvPicPr>
          <p:cNvPr id="27" name="Imag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7294597">
            <a:off x="6679235" y="4377997"/>
            <a:ext cx="935509" cy="968306"/>
          </a:xfrm>
          <a:prstGeom prst="rect">
            <a:avLst/>
          </a:prstGeom>
        </p:spPr>
      </p:pic>
      <p:sp>
        <p:nvSpPr>
          <p:cNvPr id="28" name="Rectangle 27"/>
          <p:cNvSpPr/>
          <p:nvPr/>
        </p:nvSpPr>
        <p:spPr>
          <a:xfrm>
            <a:off x="5415242" y="5455490"/>
            <a:ext cx="3328152" cy="830997"/>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Huile d'amande douce bio</a:t>
            </a:r>
          </a:p>
          <a:p>
            <a:pPr algn="ctr">
              <a:defRPr/>
            </a:pPr>
            <a:r>
              <a:rPr lang="fr-FR" sz="1200" b="1" dirty="0">
                <a:solidFill>
                  <a:prstClr val="black"/>
                </a:solidFill>
                <a:latin typeface="Roboto" panose="02000000000000000000" pitchFamily="2" charset="0"/>
                <a:ea typeface="Roboto" panose="02000000000000000000" pitchFamily="2" charset="0"/>
              </a:rPr>
              <a:t>Nourrissant </a:t>
            </a:r>
          </a:p>
          <a:p>
            <a:pPr algn="ctr">
              <a:defRPr/>
            </a:pPr>
            <a:r>
              <a:rPr lang="fr-FR" sz="1200" b="1" dirty="0">
                <a:solidFill>
                  <a:prstClr val="black"/>
                </a:solidFill>
                <a:latin typeface="Roboto" panose="02000000000000000000" pitchFamily="2" charset="0"/>
                <a:ea typeface="Roboto" panose="02000000000000000000" pitchFamily="2" charset="0"/>
              </a:rPr>
              <a:t>Apaisant</a:t>
            </a:r>
          </a:p>
          <a:p>
            <a:pPr algn="ctr">
              <a:defRPr/>
            </a:pPr>
            <a:r>
              <a:rPr lang="fr-FR" sz="1200" b="1" dirty="0">
                <a:solidFill>
                  <a:prstClr val="black"/>
                </a:solidFill>
                <a:latin typeface="Roboto" panose="02000000000000000000" pitchFamily="2" charset="0"/>
                <a:ea typeface="Roboto" panose="02000000000000000000" pitchFamily="2" charset="0"/>
              </a:rPr>
              <a:t>Réparatrice</a:t>
            </a:r>
          </a:p>
        </p:txBody>
      </p:sp>
      <p:pic>
        <p:nvPicPr>
          <p:cNvPr id="29" name="Imag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4884" y="2173220"/>
            <a:ext cx="682397" cy="450424"/>
          </a:xfrm>
          <a:prstGeom prst="rect">
            <a:avLst/>
          </a:prstGeom>
        </p:spPr>
      </p:pic>
      <p:pic>
        <p:nvPicPr>
          <p:cNvPr id="30" name="Imag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57655" y="2346367"/>
            <a:ext cx="1059418" cy="701693"/>
          </a:xfrm>
          <a:prstGeom prst="rect">
            <a:avLst/>
          </a:prstGeom>
        </p:spPr>
      </p:pic>
      <p:pic>
        <p:nvPicPr>
          <p:cNvPr id="31" name="Imag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80335" y="2398432"/>
            <a:ext cx="835553" cy="475109"/>
          </a:xfrm>
          <a:prstGeom prst="rect">
            <a:avLst/>
          </a:prstGeom>
        </p:spPr>
      </p:pic>
      <p:sp>
        <p:nvSpPr>
          <p:cNvPr id="32" name="Rectangle 31"/>
          <p:cNvSpPr/>
          <p:nvPr/>
        </p:nvSpPr>
        <p:spPr>
          <a:xfrm>
            <a:off x="5531010" y="3044010"/>
            <a:ext cx="3151203" cy="461665"/>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Huiles de tournesol, de soja et de maïs bio</a:t>
            </a:r>
          </a:p>
          <a:p>
            <a:pPr algn="ctr">
              <a:defRPr/>
            </a:pPr>
            <a:r>
              <a:rPr lang="fr-FR" sz="1200" b="1" dirty="0">
                <a:solidFill>
                  <a:prstClr val="black"/>
                </a:solidFill>
                <a:latin typeface="Roboto" panose="02000000000000000000" pitchFamily="2" charset="0"/>
                <a:ea typeface="Roboto" panose="02000000000000000000" pitchFamily="2" charset="0"/>
              </a:rPr>
              <a:t>Régénérant</a:t>
            </a:r>
          </a:p>
        </p:txBody>
      </p:sp>
      <p:pic>
        <p:nvPicPr>
          <p:cNvPr id="33" name="Imag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87294">
            <a:off x="6187735" y="4022116"/>
            <a:ext cx="794213" cy="423856"/>
          </a:xfrm>
          <a:prstGeom prst="rect">
            <a:avLst/>
          </a:prstGeom>
        </p:spPr>
      </p:pic>
      <p:pic>
        <p:nvPicPr>
          <p:cNvPr id="34" name="Imag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883617">
            <a:off x="6259163" y="1561658"/>
            <a:ext cx="794213" cy="423856"/>
          </a:xfrm>
          <a:prstGeom prst="rect">
            <a:avLst/>
          </a:prstGeom>
        </p:spPr>
      </p:pic>
      <p:sp>
        <p:nvSpPr>
          <p:cNvPr id="35" name="Rectangle 34"/>
          <p:cNvSpPr/>
          <p:nvPr/>
        </p:nvSpPr>
        <p:spPr>
          <a:xfrm>
            <a:off x="5375040" y="3757381"/>
            <a:ext cx="920596" cy="646331"/>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PHYTO 58</a:t>
            </a:r>
          </a:p>
          <a:p>
            <a:pPr algn="ctr">
              <a:defRPr/>
            </a:pPr>
            <a:r>
              <a:rPr lang="fr-FR" sz="1200" b="1" dirty="0">
                <a:solidFill>
                  <a:prstClr val="black"/>
                </a:solidFill>
                <a:latin typeface="Roboto" panose="02000000000000000000" pitchFamily="2" charset="0"/>
                <a:ea typeface="Roboto" panose="02000000000000000000" pitchFamily="2" charset="0"/>
              </a:rPr>
              <a:t>PS</a:t>
            </a:r>
          </a:p>
          <a:p>
            <a:pPr lvl="0">
              <a:defRPr/>
            </a:pPr>
            <a:endParaRPr lang="fr-FR" sz="1200" dirty="0">
              <a:solidFill>
                <a:prstClr val="black"/>
              </a:solidFill>
              <a:latin typeface="Roboto" panose="02000000000000000000" pitchFamily="2" charset="0"/>
              <a:ea typeface="Roboto" panose="02000000000000000000" pitchFamily="2" charset="0"/>
            </a:endParaRPr>
          </a:p>
        </p:txBody>
      </p:sp>
      <p:sp>
        <p:nvSpPr>
          <p:cNvPr id="36" name="Rectangle 35"/>
          <p:cNvSpPr/>
          <p:nvPr/>
        </p:nvSpPr>
        <p:spPr>
          <a:xfrm>
            <a:off x="5433434" y="1385610"/>
            <a:ext cx="920596" cy="646331"/>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PHYTO 58</a:t>
            </a:r>
          </a:p>
          <a:p>
            <a:pPr algn="ctr">
              <a:defRPr/>
            </a:pPr>
            <a:r>
              <a:rPr lang="fr-FR" sz="1200" b="1" dirty="0">
                <a:solidFill>
                  <a:prstClr val="black"/>
                </a:solidFill>
                <a:latin typeface="Roboto" panose="02000000000000000000" pitchFamily="2" charset="0"/>
                <a:ea typeface="Roboto" panose="02000000000000000000" pitchFamily="2" charset="0"/>
              </a:rPr>
              <a:t>PNG</a:t>
            </a:r>
          </a:p>
          <a:p>
            <a:pPr lvl="0">
              <a:defRPr/>
            </a:pPr>
            <a:endParaRPr lang="fr-FR" sz="1200" dirty="0">
              <a:solidFill>
                <a:prstClr val="black"/>
              </a:solidFill>
              <a:latin typeface="Roboto" panose="02000000000000000000" pitchFamily="2" charset="0"/>
              <a:ea typeface="Roboto" panose="02000000000000000000" pitchFamily="2" charset="0"/>
            </a:endParaRPr>
          </a:p>
        </p:txBody>
      </p:sp>
      <p:sp>
        <p:nvSpPr>
          <p:cNvPr id="45" name="Rectangle 44">
            <a:extLst>
              <a:ext uri="{FF2B5EF4-FFF2-40B4-BE49-F238E27FC236}">
                <a16:creationId xmlns:a16="http://schemas.microsoft.com/office/drawing/2014/main" id="{5651928A-381F-4D67-8C3F-2673363216F3}"/>
              </a:ext>
            </a:extLst>
          </p:cNvPr>
          <p:cNvSpPr/>
          <p:nvPr/>
        </p:nvSpPr>
        <p:spPr>
          <a:xfrm rot="5400000">
            <a:off x="8706448" y="2022355"/>
            <a:ext cx="3055505" cy="2880695"/>
          </a:xfrm>
          <a:prstGeom prst="rect">
            <a:avLst/>
          </a:prstGeom>
          <a:solidFill>
            <a:srgbClr val="FFE6E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grpSp>
        <p:nvGrpSpPr>
          <p:cNvPr id="46" name="Groupe 45">
            <a:extLst>
              <a:ext uri="{FF2B5EF4-FFF2-40B4-BE49-F238E27FC236}">
                <a16:creationId xmlns:a16="http://schemas.microsoft.com/office/drawing/2014/main" id="{24972827-710D-477E-9A0B-E9E98A2302F4}"/>
              </a:ext>
            </a:extLst>
          </p:cNvPr>
          <p:cNvGrpSpPr/>
          <p:nvPr/>
        </p:nvGrpSpPr>
        <p:grpSpPr>
          <a:xfrm>
            <a:off x="8793855" y="1934950"/>
            <a:ext cx="3117957" cy="3089682"/>
            <a:chOff x="9006506" y="2492037"/>
            <a:chExt cx="3117957" cy="3089682"/>
          </a:xfrm>
        </p:grpSpPr>
        <p:pic>
          <p:nvPicPr>
            <p:cNvPr id="47" name="Picture 14" descr="produit-sans-parabenes">
              <a:extLst>
                <a:ext uri="{FF2B5EF4-FFF2-40B4-BE49-F238E27FC236}">
                  <a16:creationId xmlns:a16="http://schemas.microsoft.com/office/drawing/2014/main" id="{92A95165-ADEE-4193-A2B5-F47C6E771E4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006506" y="4709453"/>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produit-sans-alcool">
              <a:extLst>
                <a:ext uri="{FF2B5EF4-FFF2-40B4-BE49-F238E27FC236}">
                  <a16:creationId xmlns:a16="http://schemas.microsoft.com/office/drawing/2014/main" id="{5DB94948-098E-421A-9A0A-76B9ADA5A9D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06507" y="3600516"/>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8" descr="produit-sans-parfums-artificiels">
              <a:extLst>
                <a:ext uri="{FF2B5EF4-FFF2-40B4-BE49-F238E27FC236}">
                  <a16:creationId xmlns:a16="http://schemas.microsoft.com/office/drawing/2014/main" id="{12B0E9BA-E32B-4737-922D-C7F35E0FD10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045190" y="2492037"/>
              <a:ext cx="800789" cy="872266"/>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1DE738D8-6884-49C6-84DF-CDACFC51A16D}"/>
                </a:ext>
              </a:extLst>
            </p:cNvPr>
            <p:cNvSpPr/>
            <p:nvPr/>
          </p:nvSpPr>
          <p:spPr>
            <a:xfrm>
              <a:off x="9845978" y="2843260"/>
              <a:ext cx="2278485"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Sans parfum</a:t>
              </a:r>
            </a:p>
          </p:txBody>
        </p:sp>
        <p:sp>
          <p:nvSpPr>
            <p:cNvPr id="51" name="Rectangle 50">
              <a:extLst>
                <a:ext uri="{FF2B5EF4-FFF2-40B4-BE49-F238E27FC236}">
                  <a16:creationId xmlns:a16="http://schemas.microsoft.com/office/drawing/2014/main" id="{9EFA2049-9BAA-41A0-863C-C7E2187A629E}"/>
                </a:ext>
              </a:extLst>
            </p:cNvPr>
            <p:cNvSpPr/>
            <p:nvPr/>
          </p:nvSpPr>
          <p:spPr>
            <a:xfrm>
              <a:off x="9845978" y="3958468"/>
              <a:ext cx="2239801"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Sans alcool</a:t>
              </a:r>
            </a:p>
          </p:txBody>
        </p:sp>
        <p:sp>
          <p:nvSpPr>
            <p:cNvPr id="52" name="Rectangle 51">
              <a:extLst>
                <a:ext uri="{FF2B5EF4-FFF2-40B4-BE49-F238E27FC236}">
                  <a16:creationId xmlns:a16="http://schemas.microsoft.com/office/drawing/2014/main" id="{11F1B444-D2E8-4CBE-9994-FC7E60CE27C2}"/>
                </a:ext>
              </a:extLst>
            </p:cNvPr>
            <p:cNvSpPr/>
            <p:nvPr/>
          </p:nvSpPr>
          <p:spPr>
            <a:xfrm>
              <a:off x="9845978" y="5145586"/>
              <a:ext cx="2278485"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Sans </a:t>
              </a:r>
              <a:r>
                <a:rPr lang="fr-FR" sz="1100" dirty="0" err="1">
                  <a:solidFill>
                    <a:prstClr val="black"/>
                  </a:solidFill>
                  <a:latin typeface="Roboto Light" panose="02000000000000000000" pitchFamily="2" charset="0"/>
                  <a:ea typeface="Roboto Light" panose="02000000000000000000" pitchFamily="2" charset="0"/>
                </a:rPr>
                <a:t>paraben</a:t>
              </a:r>
              <a:endParaRPr lang="fr-FR" sz="1100" dirty="0">
                <a:solidFill>
                  <a:prstClr val="black"/>
                </a:solidFill>
                <a:latin typeface="Roboto Light" panose="02000000000000000000" pitchFamily="2" charset="0"/>
                <a:ea typeface="Roboto Light" panose="02000000000000000000" pitchFamily="2" charset="0"/>
              </a:endParaRPr>
            </a:p>
          </p:txBody>
        </p:sp>
      </p:grpSp>
    </p:spTree>
    <p:extLst>
      <p:ext uri="{BB962C8B-B14F-4D97-AF65-F5344CB8AC3E}">
        <p14:creationId xmlns:p14="http://schemas.microsoft.com/office/powerpoint/2010/main" val="221094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par>
                                <p:cTn id="44" presetID="53" presetClass="entr" presetSubtype="16"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Effect transition="in" filter="fade">
                                      <p:cBhvr>
                                        <p:cTn id="48" dur="500"/>
                                        <p:tgtEl>
                                          <p:spTgt spid="3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Effect transition="in" filter="fade">
                                      <p:cBhvr>
                                        <p:cTn id="53" dur="500"/>
                                        <p:tgtEl>
                                          <p:spTgt spid="32"/>
                                        </p:tgtEl>
                                      </p:cBhvr>
                                    </p:animEffect>
                                  </p:childTnLst>
                                </p:cTn>
                              </p:par>
                              <p:par>
                                <p:cTn id="54" presetID="53" presetClass="entr" presetSubtype="16"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p:cTn id="61" dur="500" fill="hold"/>
                                        <p:tgtEl>
                                          <p:spTgt spid="36"/>
                                        </p:tgtEl>
                                        <p:attrNameLst>
                                          <p:attrName>ppt_w</p:attrName>
                                        </p:attrNameLst>
                                      </p:cBhvr>
                                      <p:tavLst>
                                        <p:tav tm="0">
                                          <p:val>
                                            <p:fltVal val="0"/>
                                          </p:val>
                                        </p:tav>
                                        <p:tav tm="100000">
                                          <p:val>
                                            <p:strVal val="#ppt_w"/>
                                          </p:val>
                                        </p:tav>
                                      </p:tavLst>
                                    </p:anim>
                                    <p:anim calcmode="lin" valueType="num">
                                      <p:cBhvr>
                                        <p:cTn id="62" dur="500" fill="hold"/>
                                        <p:tgtEl>
                                          <p:spTgt spid="36"/>
                                        </p:tgtEl>
                                        <p:attrNameLst>
                                          <p:attrName>ppt_h</p:attrName>
                                        </p:attrNameLst>
                                      </p:cBhvr>
                                      <p:tavLst>
                                        <p:tav tm="0">
                                          <p:val>
                                            <p:fltVal val="0"/>
                                          </p:val>
                                        </p:tav>
                                        <p:tav tm="100000">
                                          <p:val>
                                            <p:strVal val="#ppt_h"/>
                                          </p:val>
                                        </p:tav>
                                      </p:tavLst>
                                    </p:anim>
                                    <p:animEffect transition="in" filter="fade">
                                      <p:cBhvr>
                                        <p:cTn id="63" dur="500"/>
                                        <p:tgtEl>
                                          <p:spTgt spid="36"/>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fltVal val="0"/>
                                          </p:val>
                                        </p:tav>
                                        <p:tav tm="100000">
                                          <p:val>
                                            <p:strVal val="#ppt_h"/>
                                          </p:val>
                                        </p:tav>
                                      </p:tavLst>
                                    </p:anim>
                                    <p:animEffect transition="in" filter="fade">
                                      <p:cBhvr>
                                        <p:cTn id="75" dur="500"/>
                                        <p:tgtEl>
                                          <p:spTgt spid="28"/>
                                        </p:tgtEl>
                                      </p:cBhvr>
                                    </p:animEffect>
                                  </p:childTnLst>
                                </p:cTn>
                              </p:par>
                              <p:par>
                                <p:cTn id="76" presetID="53" presetClass="entr" presetSubtype="16"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 calcmode="lin" valueType="num">
                                      <p:cBhvr>
                                        <p:cTn id="78" dur="500" fill="hold"/>
                                        <p:tgtEl>
                                          <p:spTgt spid="33"/>
                                        </p:tgtEl>
                                        <p:attrNameLst>
                                          <p:attrName>ppt_w</p:attrName>
                                        </p:attrNameLst>
                                      </p:cBhvr>
                                      <p:tavLst>
                                        <p:tav tm="0">
                                          <p:val>
                                            <p:fltVal val="0"/>
                                          </p:val>
                                        </p:tav>
                                        <p:tav tm="100000">
                                          <p:val>
                                            <p:strVal val="#ppt_w"/>
                                          </p:val>
                                        </p:tav>
                                      </p:tavLst>
                                    </p:anim>
                                    <p:anim calcmode="lin" valueType="num">
                                      <p:cBhvr>
                                        <p:cTn id="79" dur="500" fill="hold"/>
                                        <p:tgtEl>
                                          <p:spTgt spid="33"/>
                                        </p:tgtEl>
                                        <p:attrNameLst>
                                          <p:attrName>ppt_h</p:attrName>
                                        </p:attrNameLst>
                                      </p:cBhvr>
                                      <p:tavLst>
                                        <p:tav tm="0">
                                          <p:val>
                                            <p:fltVal val="0"/>
                                          </p:val>
                                        </p:tav>
                                        <p:tav tm="100000">
                                          <p:val>
                                            <p:strVal val="#ppt_h"/>
                                          </p:val>
                                        </p:tav>
                                      </p:tavLst>
                                    </p:anim>
                                    <p:animEffect transition="in" filter="fade">
                                      <p:cBhvr>
                                        <p:cTn id="80" dur="500"/>
                                        <p:tgtEl>
                                          <p:spTgt spid="33"/>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p:cTn id="83" dur="500" fill="hold"/>
                                        <p:tgtEl>
                                          <p:spTgt spid="35"/>
                                        </p:tgtEl>
                                        <p:attrNameLst>
                                          <p:attrName>ppt_w</p:attrName>
                                        </p:attrNameLst>
                                      </p:cBhvr>
                                      <p:tavLst>
                                        <p:tav tm="0">
                                          <p:val>
                                            <p:fltVal val="0"/>
                                          </p:val>
                                        </p:tav>
                                        <p:tav tm="100000">
                                          <p:val>
                                            <p:strVal val="#ppt_w"/>
                                          </p:val>
                                        </p:tav>
                                      </p:tavLst>
                                    </p:anim>
                                    <p:anim calcmode="lin" valueType="num">
                                      <p:cBhvr>
                                        <p:cTn id="84" dur="500" fill="hold"/>
                                        <p:tgtEl>
                                          <p:spTgt spid="35"/>
                                        </p:tgtEl>
                                        <p:attrNameLst>
                                          <p:attrName>ppt_h</p:attrName>
                                        </p:attrNameLst>
                                      </p:cBhvr>
                                      <p:tavLst>
                                        <p:tav tm="0">
                                          <p:val>
                                            <p:fltVal val="0"/>
                                          </p:val>
                                        </p:tav>
                                        <p:tav tm="100000">
                                          <p:val>
                                            <p:strVal val="#ppt_h"/>
                                          </p:val>
                                        </p:tav>
                                      </p:tavLst>
                                    </p:anim>
                                    <p:animEffect transition="in" filter="fade">
                                      <p:cBhvr>
                                        <p:cTn id="8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6" grpId="0"/>
      <p:bldP spid="28" grpId="0"/>
      <p:bldP spid="32" grpId="0"/>
      <p:bldP spid="3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677333" y="1196563"/>
            <a:ext cx="10837334" cy="400110"/>
          </a:xfrm>
          <a:prstGeom prst="rect">
            <a:avLst/>
          </a:prstGeom>
        </p:spPr>
        <p:txBody>
          <a:bodyPr vert="horz" wrap="square" lIns="0" tIns="12665" rIns="0" bIns="0" rtlCol="0">
            <a:spAutoFit/>
          </a:bodyPr>
          <a:lstStyle/>
          <a:p>
            <a:pPr marL="248855" marR="5066" indent="-236825" algn="ctr">
              <a:spcBef>
                <a:spcPts val="100"/>
              </a:spcBef>
            </a:pPr>
            <a:r>
              <a:rPr lang="fr-FR" sz="2493" dirty="0">
                <a:solidFill>
                  <a:srgbClr val="333638"/>
                </a:solidFill>
                <a:latin typeface="Roboto" panose="02000000000000000000" pitchFamily="2" charset="0"/>
                <a:ea typeface="Roboto" panose="02000000000000000000" pitchFamily="2" charset="0"/>
              </a:rPr>
              <a:t>Efficacité et sensorialité avec 20% de Vitamine C stable</a:t>
            </a:r>
          </a:p>
        </p:txBody>
      </p:sp>
      <p:sp>
        <p:nvSpPr>
          <p:cNvPr id="7" name="ZoneTexte 6"/>
          <p:cNvSpPr txBox="1"/>
          <p:nvPr/>
        </p:nvSpPr>
        <p:spPr>
          <a:xfrm>
            <a:off x="1292370" y="2079143"/>
            <a:ext cx="4183657" cy="830997"/>
          </a:xfrm>
          <a:prstGeom prst="rect">
            <a:avLst/>
          </a:prstGeom>
          <a:solidFill>
            <a:schemeClr val="bg1"/>
          </a:solidFill>
        </p:spPr>
        <p:txBody>
          <a:bodyPr wrap="square" rtlCol="0">
            <a:spAutoFit/>
          </a:bodyPr>
          <a:lstStyle/>
          <a:p>
            <a:pPr defTabSz="812770"/>
            <a:r>
              <a:rPr lang="fr-FR" sz="1600" dirty="0">
                <a:solidFill>
                  <a:srgbClr val="3E3E3E"/>
                </a:solidFill>
                <a:latin typeface="Roboto" panose="020B0604020202020204" charset="0"/>
                <a:ea typeface="Roboto" panose="020B0604020202020204" charset="0"/>
              </a:rPr>
              <a:t>Anti-âge</a:t>
            </a:r>
          </a:p>
          <a:p>
            <a:pPr defTabSz="812770"/>
            <a:r>
              <a:rPr lang="fr-FR" sz="1600" dirty="0">
                <a:solidFill>
                  <a:srgbClr val="3E3E3E"/>
                </a:solidFill>
                <a:latin typeface="Roboto" panose="020B0604020202020204" charset="0"/>
                <a:ea typeface="Roboto" panose="020B0604020202020204" charset="0"/>
              </a:rPr>
              <a:t>Eclat</a:t>
            </a:r>
          </a:p>
          <a:p>
            <a:pPr defTabSz="812770"/>
            <a:r>
              <a:rPr lang="fr-FR" sz="1600" dirty="0">
                <a:solidFill>
                  <a:srgbClr val="3E3E3E"/>
                </a:solidFill>
                <a:latin typeface="Roboto" panose="020B0604020202020204" charset="0"/>
                <a:ea typeface="Roboto" panose="020B0604020202020204" charset="0"/>
              </a:rPr>
              <a:t>Anti tache</a:t>
            </a:r>
          </a:p>
        </p:txBody>
      </p:sp>
      <p:sp>
        <p:nvSpPr>
          <p:cNvPr id="18" name="ZoneTexte 17"/>
          <p:cNvSpPr txBox="1"/>
          <p:nvPr/>
        </p:nvSpPr>
        <p:spPr>
          <a:xfrm>
            <a:off x="4037573" y="5244633"/>
            <a:ext cx="4174689" cy="584775"/>
          </a:xfrm>
          <a:prstGeom prst="rect">
            <a:avLst/>
          </a:prstGeom>
          <a:solidFill>
            <a:schemeClr val="bg1"/>
          </a:solidFill>
        </p:spPr>
        <p:txBody>
          <a:bodyPr wrap="square" rtlCol="0">
            <a:spAutoFit/>
          </a:bodyPr>
          <a:lstStyle/>
          <a:p>
            <a:pPr algn="just" defTabSz="812770"/>
            <a:r>
              <a:rPr lang="fr-FR" sz="1600" dirty="0">
                <a:solidFill>
                  <a:srgbClr val="3E3E3E"/>
                </a:solidFill>
                <a:latin typeface="Roboto" panose="020B0604020202020204" charset="0"/>
                <a:ea typeface="Roboto" panose="020B0604020202020204" charset="0"/>
              </a:rPr>
              <a:t>99,9% d’Ingrédients d’Origine Naturelle</a:t>
            </a:r>
          </a:p>
          <a:p>
            <a:pPr defTabSz="812770"/>
            <a:r>
              <a:rPr lang="fr-FR" sz="1600" dirty="0">
                <a:solidFill>
                  <a:srgbClr val="3E3E3E"/>
                </a:solidFill>
                <a:latin typeface="Roboto" panose="020B0604020202020204" charset="0"/>
                <a:ea typeface="Roboto" panose="020B0604020202020204" charset="0"/>
              </a:rPr>
              <a:t>Oléo-sérum au fini satiné non gras</a:t>
            </a:r>
          </a:p>
        </p:txBody>
      </p:sp>
      <p:sp>
        <p:nvSpPr>
          <p:cNvPr id="21" name="Rectangle 20"/>
          <p:cNvSpPr/>
          <p:nvPr/>
        </p:nvSpPr>
        <p:spPr>
          <a:xfrm>
            <a:off x="2283694" y="3153867"/>
            <a:ext cx="5079131" cy="1754326"/>
          </a:xfrm>
          <a:prstGeom prst="rect">
            <a:avLst/>
          </a:prstGeom>
          <a:solidFill>
            <a:schemeClr val="bg1"/>
          </a:solidFill>
        </p:spPr>
        <p:txBody>
          <a:bodyPr wrap="square">
            <a:spAutoFit/>
          </a:bodyPr>
          <a:lstStyle/>
          <a:p>
            <a:pPr marL="171450" lvl="0" indent="-171450" algn="just">
              <a:buFont typeface="Arial" panose="020B0604020202020204" pitchFamily="34" charset="0"/>
              <a:buChar char="•"/>
            </a:pPr>
            <a:r>
              <a:rPr lang="fr-FR" sz="1200" dirty="0">
                <a:solidFill>
                  <a:srgbClr val="3E3E3E"/>
                </a:solidFill>
                <a:latin typeface="Roboto" panose="02000000000000000000" pitchFamily="2" charset="0"/>
                <a:ea typeface="Roboto" panose="02000000000000000000" pitchFamily="2" charset="0"/>
              </a:rPr>
              <a:t>Après 5 jours :</a:t>
            </a:r>
          </a:p>
          <a:p>
            <a:pPr lvl="0" algn="just"/>
            <a:r>
              <a:rPr lang="fr-FR" sz="1200" dirty="0">
                <a:solidFill>
                  <a:srgbClr val="3E3E3E"/>
                </a:solidFill>
                <a:latin typeface="Roboto" panose="02000000000000000000" pitchFamily="2" charset="0"/>
                <a:ea typeface="Roboto" panose="02000000000000000000" pitchFamily="2" charset="0"/>
              </a:rPr>
              <a:t>Efficacité mesurable et visible sur l'éclat du teint et l'uniformité du teint.</a:t>
            </a:r>
          </a:p>
          <a:p>
            <a:pPr marL="171450" lvl="0" indent="-171450" algn="just">
              <a:buFont typeface="Arial" panose="020B0604020202020204" pitchFamily="34" charset="0"/>
              <a:buChar char="•"/>
            </a:pPr>
            <a:r>
              <a:rPr lang="fr-FR" sz="1200" dirty="0">
                <a:solidFill>
                  <a:srgbClr val="3E3E3E"/>
                </a:solidFill>
                <a:latin typeface="Roboto" panose="02000000000000000000" pitchFamily="2" charset="0"/>
                <a:ea typeface="Roboto" panose="02000000000000000000" pitchFamily="2" charset="0"/>
              </a:rPr>
              <a:t>Après 14 jours :</a:t>
            </a:r>
          </a:p>
          <a:p>
            <a:pPr lvl="0" algn="just"/>
            <a:r>
              <a:rPr lang="fr-FR" sz="1200" dirty="0">
                <a:solidFill>
                  <a:srgbClr val="3E3E3E"/>
                </a:solidFill>
                <a:latin typeface="Roboto" panose="02000000000000000000" pitchFamily="2" charset="0"/>
                <a:ea typeface="Roboto" panose="02000000000000000000" pitchFamily="2" charset="0"/>
              </a:rPr>
              <a:t>Le volume des rides est réduit et la peau est visiblement plus lisse.</a:t>
            </a:r>
          </a:p>
          <a:p>
            <a:pPr marL="171450" lvl="0" indent="-171450" algn="just">
              <a:buFont typeface="Arial" panose="020B0604020202020204" pitchFamily="34" charset="0"/>
              <a:buChar char="•"/>
            </a:pPr>
            <a:r>
              <a:rPr lang="fr-FR" sz="1200" dirty="0">
                <a:solidFill>
                  <a:srgbClr val="3E3E3E"/>
                </a:solidFill>
                <a:latin typeface="Roboto" panose="02000000000000000000" pitchFamily="2" charset="0"/>
                <a:ea typeface="Roboto" panose="02000000000000000000" pitchFamily="2" charset="0"/>
              </a:rPr>
              <a:t>Après 28 jours :</a:t>
            </a:r>
          </a:p>
          <a:p>
            <a:pPr lvl="0" algn="just"/>
            <a:r>
              <a:rPr lang="fr-FR" sz="1200" dirty="0">
                <a:solidFill>
                  <a:srgbClr val="3E3E3E"/>
                </a:solidFill>
                <a:latin typeface="Roboto" panose="02000000000000000000" pitchFamily="2" charset="0"/>
                <a:ea typeface="Roboto" panose="02000000000000000000" pitchFamily="2" charset="0"/>
              </a:rPr>
              <a:t>Les traits sont lissés, la peau est visiblement plus jeune et plus élastique, la couleur des taches brunes est moins intense.</a:t>
            </a:r>
          </a:p>
          <a:p>
            <a:pPr marL="171450" lvl="0" indent="-171450" algn="just">
              <a:buFont typeface="Arial" panose="020B0604020202020204" pitchFamily="34" charset="0"/>
              <a:buChar char="•"/>
            </a:pPr>
            <a:r>
              <a:rPr lang="fr-FR" sz="1200" dirty="0">
                <a:solidFill>
                  <a:srgbClr val="3E3E3E"/>
                </a:solidFill>
                <a:latin typeface="Roboto" panose="02000000000000000000" pitchFamily="2" charset="0"/>
                <a:ea typeface="Roboto" panose="02000000000000000000" pitchFamily="2" charset="0"/>
              </a:rPr>
              <a:t>Après 56 jours :</a:t>
            </a:r>
          </a:p>
          <a:p>
            <a:pPr lvl="0" algn="just"/>
            <a:r>
              <a:rPr lang="fr-FR" sz="1200" dirty="0">
                <a:solidFill>
                  <a:srgbClr val="3E3E3E"/>
                </a:solidFill>
                <a:latin typeface="Roboto" panose="02000000000000000000" pitchFamily="2" charset="0"/>
                <a:ea typeface="Roboto" panose="02000000000000000000" pitchFamily="2" charset="0"/>
              </a:rPr>
              <a:t>L'efficacité </a:t>
            </a:r>
            <a:r>
              <a:rPr lang="fr-FR" sz="1200" dirty="0" err="1">
                <a:solidFill>
                  <a:srgbClr val="3E3E3E"/>
                </a:solidFill>
                <a:latin typeface="Roboto" panose="02000000000000000000" pitchFamily="2" charset="0"/>
                <a:ea typeface="Roboto" panose="02000000000000000000" pitchFamily="2" charset="0"/>
              </a:rPr>
              <a:t>anti-taches</a:t>
            </a:r>
            <a:r>
              <a:rPr lang="fr-FR" sz="1200" dirty="0">
                <a:solidFill>
                  <a:srgbClr val="3E3E3E"/>
                </a:solidFill>
                <a:latin typeface="Roboto" panose="02000000000000000000" pitchFamily="2" charset="0"/>
                <a:ea typeface="Roboto" panose="02000000000000000000" pitchFamily="2" charset="0"/>
              </a:rPr>
              <a:t> est intensifiée</a:t>
            </a:r>
          </a:p>
        </p:txBody>
      </p:sp>
      <p:pic>
        <p:nvPicPr>
          <p:cNvPr id="30" name="Imag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72" y="1770889"/>
            <a:ext cx="995198" cy="1261241"/>
          </a:xfrm>
          <a:prstGeom prst="rect">
            <a:avLst/>
          </a:prstGeom>
        </p:spPr>
      </p:pic>
      <p:pic>
        <p:nvPicPr>
          <p:cNvPr id="31" name="Imag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538" y="3321238"/>
            <a:ext cx="1065632" cy="1350505"/>
          </a:xfrm>
          <a:prstGeom prst="rect">
            <a:avLst/>
          </a:prstGeom>
        </p:spPr>
      </p:pic>
      <p:pic>
        <p:nvPicPr>
          <p:cNvPr id="32" name="Imag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1528" y="5003225"/>
            <a:ext cx="1000235" cy="1267624"/>
          </a:xfrm>
          <a:prstGeom prst="rect">
            <a:avLst/>
          </a:prstGeom>
        </p:spPr>
      </p:pic>
      <p:sp>
        <p:nvSpPr>
          <p:cNvPr id="20" name="Espace réservé du titre 1"/>
          <p:cNvSpPr txBox="1">
            <a:spLocks/>
          </p:cNvSpPr>
          <p:nvPr/>
        </p:nvSpPr>
        <p:spPr>
          <a:xfrm>
            <a:off x="0" y="133350"/>
            <a:ext cx="12192000" cy="1510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SÉRUM C20</a:t>
            </a:r>
          </a:p>
        </p:txBody>
      </p:sp>
      <p:pic>
        <p:nvPicPr>
          <p:cNvPr id="13" name="Image 12" descr="Une image contenant texte">
            <a:extLst>
              <a:ext uri="{FF2B5EF4-FFF2-40B4-BE49-F238E27FC236}">
                <a16:creationId xmlns:a16="http://schemas.microsoft.com/office/drawing/2014/main" id="{00DCF8BB-4A2C-488B-A5CA-346E6DC953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2" t="644" r="23545" b="8566"/>
          <a:stretch/>
        </p:blipFill>
        <p:spPr>
          <a:xfrm>
            <a:off x="8212262" y="1770889"/>
            <a:ext cx="3787872" cy="4747992"/>
          </a:xfrm>
          <a:prstGeom prst="rect">
            <a:avLst/>
          </a:prstGeom>
        </p:spPr>
      </p:pic>
    </p:spTree>
    <p:extLst>
      <p:ext uri="{BB962C8B-B14F-4D97-AF65-F5344CB8AC3E}">
        <p14:creationId xmlns:p14="http://schemas.microsoft.com/office/powerpoint/2010/main" val="97789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p:cNvCxnSpPr/>
          <p:nvPr/>
        </p:nvCxnSpPr>
        <p:spPr>
          <a:xfrm>
            <a:off x="3358810" y="3893300"/>
            <a:ext cx="5254732" cy="1"/>
          </a:xfrm>
          <a:prstGeom prst="line">
            <a:avLst/>
          </a:prstGeom>
          <a:ln w="38100">
            <a:prstDash val="lgDashDotDot"/>
          </a:ln>
        </p:spPr>
        <p:style>
          <a:lnRef idx="1">
            <a:schemeClr val="accent2"/>
          </a:lnRef>
          <a:fillRef idx="0">
            <a:schemeClr val="accent2"/>
          </a:fillRef>
          <a:effectRef idx="0">
            <a:schemeClr val="accent2"/>
          </a:effectRef>
          <a:fontRef idx="minor">
            <a:schemeClr val="tx1"/>
          </a:fontRef>
        </p:style>
      </p:cxnSp>
      <p:cxnSp>
        <p:nvCxnSpPr>
          <p:cNvPr id="3" name="Connecteur droit 2"/>
          <p:cNvCxnSpPr>
            <a:cxnSpLocks/>
          </p:cNvCxnSpPr>
          <p:nvPr/>
        </p:nvCxnSpPr>
        <p:spPr>
          <a:xfrm flipH="1" flipV="1">
            <a:off x="3564601" y="2523145"/>
            <a:ext cx="5224332" cy="3144778"/>
          </a:xfrm>
          <a:prstGeom prst="line">
            <a:avLst/>
          </a:prstGeom>
          <a:ln w="38100">
            <a:prstDash val="lgDashDotDot"/>
          </a:ln>
        </p:spPr>
        <p:style>
          <a:lnRef idx="1">
            <a:schemeClr val="accent2"/>
          </a:lnRef>
          <a:fillRef idx="0">
            <a:schemeClr val="accent2"/>
          </a:fillRef>
          <a:effectRef idx="0">
            <a:schemeClr val="accent2"/>
          </a:effectRef>
          <a:fontRef idx="minor">
            <a:schemeClr val="tx1"/>
          </a:fontRef>
        </p:style>
      </p:cxnSp>
      <p:cxnSp>
        <p:nvCxnSpPr>
          <p:cNvPr id="4" name="Connecteur droit 3"/>
          <p:cNvCxnSpPr>
            <a:cxnSpLocks/>
          </p:cNvCxnSpPr>
          <p:nvPr/>
        </p:nvCxnSpPr>
        <p:spPr>
          <a:xfrm flipV="1">
            <a:off x="3981450" y="2491532"/>
            <a:ext cx="4632092" cy="3208851"/>
          </a:xfrm>
          <a:prstGeom prst="line">
            <a:avLst/>
          </a:prstGeom>
          <a:ln w="38100">
            <a:prstDash val="lgDashDotDot"/>
          </a:ln>
        </p:spPr>
        <p:style>
          <a:lnRef idx="1">
            <a:schemeClr val="accent2"/>
          </a:lnRef>
          <a:fillRef idx="0">
            <a:schemeClr val="accent2"/>
          </a:fillRef>
          <a:effectRef idx="0">
            <a:schemeClr val="accent2"/>
          </a:effectRef>
          <a:fontRef idx="minor">
            <a:schemeClr val="tx1"/>
          </a:fontRef>
        </p:style>
      </p:cxnSp>
      <p:sp>
        <p:nvSpPr>
          <p:cNvPr id="5" name="ZoneTexte 4"/>
          <p:cNvSpPr txBox="1"/>
          <p:nvPr/>
        </p:nvSpPr>
        <p:spPr>
          <a:xfrm>
            <a:off x="837132" y="1930532"/>
            <a:ext cx="347064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prstClr val="black"/>
                </a:solidFill>
                <a:latin typeface="Roboto Light"/>
              </a:rPr>
              <a:t>20% de Vitamine C stabilisée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Roboto Light"/>
              </a:rPr>
              <a:t>Anti-âge, Anti-oxydant,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Roboto Light"/>
              </a:rPr>
              <a:t>Agit sur la </a:t>
            </a:r>
            <a:r>
              <a:rPr kumimoji="0" lang="fr-FR" sz="1400" b="0" i="1" u="none" strike="noStrike" kern="1200" cap="none" spc="0" normalizeH="0" baseline="0" noProof="0" dirty="0" err="1">
                <a:ln>
                  <a:noFill/>
                </a:ln>
                <a:solidFill>
                  <a:prstClr val="black"/>
                </a:solidFill>
                <a:effectLst/>
                <a:uLnTx/>
                <a:uFillTx/>
                <a:latin typeface="Roboto Light"/>
              </a:rPr>
              <a:t>mélanogénèse</a:t>
            </a:r>
            <a:endParaRPr kumimoji="0" lang="fr-FR" sz="1400" b="0" i="1" u="none" strike="noStrike" kern="1200" cap="none" spc="0" normalizeH="0" baseline="0" noProof="0" dirty="0">
              <a:ln>
                <a:noFill/>
              </a:ln>
              <a:solidFill>
                <a:prstClr val="black"/>
              </a:solidFill>
              <a:effectLst/>
              <a:uLnTx/>
              <a:uFillTx/>
              <a:latin typeface="Roboto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1" u="none" strike="noStrike" kern="1200" cap="none" spc="0" normalizeH="0" baseline="0" noProof="0" dirty="0">
              <a:ln>
                <a:noFill/>
              </a:ln>
              <a:solidFill>
                <a:prstClr val="black"/>
              </a:solidFill>
              <a:effectLst/>
              <a:uLnTx/>
              <a:uFillTx/>
              <a:latin typeface="Roboto Light"/>
            </a:endParaRPr>
          </a:p>
        </p:txBody>
      </p:sp>
      <p:sp>
        <p:nvSpPr>
          <p:cNvPr id="6" name="ZoneTexte 5"/>
          <p:cNvSpPr txBox="1"/>
          <p:nvPr/>
        </p:nvSpPr>
        <p:spPr>
          <a:xfrm>
            <a:off x="8799305" y="2136825"/>
            <a:ext cx="2367023" cy="738664"/>
          </a:xfrm>
          <a:prstGeom prst="rect">
            <a:avLst/>
          </a:prstGeom>
          <a:noFill/>
        </p:spPr>
        <p:txBody>
          <a:bodyPr wrap="square" rtlCol="0">
            <a:spAutoFit/>
          </a:bodyPr>
          <a:lstStyle/>
          <a:p>
            <a:pPr>
              <a:defRPr/>
            </a:pPr>
            <a:r>
              <a:rPr lang="fr-FR" sz="1400" b="1" dirty="0">
                <a:solidFill>
                  <a:prstClr val="black"/>
                </a:solidFill>
                <a:latin typeface="Roboto Light"/>
              </a:rPr>
              <a:t>Cellules natives de Curcuma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Roboto Light"/>
              </a:rPr>
              <a:t>Anti-âge, Anti-oxydant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Roboto Light"/>
              </a:rPr>
              <a:t> </a:t>
            </a:r>
          </a:p>
        </p:txBody>
      </p:sp>
      <p:sp>
        <p:nvSpPr>
          <p:cNvPr id="7" name="ZoneTexte 6"/>
          <p:cNvSpPr txBox="1"/>
          <p:nvPr/>
        </p:nvSpPr>
        <p:spPr>
          <a:xfrm>
            <a:off x="8799304" y="3594841"/>
            <a:ext cx="2367023" cy="523220"/>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fr-FR" sz="1400" b="1" dirty="0">
                <a:solidFill>
                  <a:prstClr val="black"/>
                </a:solidFill>
                <a:latin typeface="Roboto Light"/>
              </a:rPr>
              <a:t>Cellules natives de Grenade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Roboto Light"/>
              </a:rPr>
              <a:t>Eclat, Anti-oxydant</a:t>
            </a:r>
          </a:p>
        </p:txBody>
      </p:sp>
      <p:sp>
        <p:nvSpPr>
          <p:cNvPr id="8" name="ZoneTexte 7"/>
          <p:cNvSpPr txBox="1"/>
          <p:nvPr/>
        </p:nvSpPr>
        <p:spPr>
          <a:xfrm>
            <a:off x="837132" y="3570134"/>
            <a:ext cx="1707519" cy="738664"/>
          </a:xfrm>
          <a:prstGeom prst="rect">
            <a:avLst/>
          </a:prstGeom>
          <a:noFill/>
        </p:spPr>
        <p:txBody>
          <a:bodyPr wrap="none" rtlCol="0">
            <a:spAutoFit/>
          </a:bodyPr>
          <a:lstStyle/>
          <a:p>
            <a:pPr>
              <a:defRPr/>
            </a:pPr>
            <a:r>
              <a:rPr lang="fr-FR" sz="1400" b="1" dirty="0">
                <a:solidFill>
                  <a:prstClr val="black"/>
                </a:solidFill>
                <a:latin typeface="Roboto Light"/>
              </a:rPr>
              <a:t>Huile d’abricot bio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Roboto Light"/>
              </a:rPr>
              <a:t>Riche en Vitamine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Roboto Light"/>
              </a:rPr>
              <a:t>Agit sur l’éclat</a:t>
            </a:r>
            <a:r>
              <a:rPr lang="fr-FR" sz="1400" i="1" dirty="0">
                <a:solidFill>
                  <a:prstClr val="black"/>
                </a:solidFill>
                <a:latin typeface="Roboto Light"/>
              </a:rPr>
              <a:t> </a:t>
            </a:r>
          </a:p>
        </p:txBody>
      </p:sp>
      <p:sp>
        <p:nvSpPr>
          <p:cNvPr id="11" name="ZoneTexte 10"/>
          <p:cNvSpPr txBox="1"/>
          <p:nvPr/>
        </p:nvSpPr>
        <p:spPr>
          <a:xfrm>
            <a:off x="835320" y="5591723"/>
            <a:ext cx="4054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Roboto Light"/>
                <a:ea typeface="+mn-ea"/>
                <a:cs typeface="+mn-cs"/>
              </a:rPr>
              <a:t>Huile essentielle d’Orange douce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Roboto Light"/>
                <a:ea typeface="+mn-ea"/>
                <a:cs typeface="+mn-cs"/>
              </a:rPr>
              <a:t>Agit sur la tonicité cutanée</a:t>
            </a:r>
          </a:p>
        </p:txBody>
      </p:sp>
      <p:sp>
        <p:nvSpPr>
          <p:cNvPr id="12" name="ZoneTexte 11"/>
          <p:cNvSpPr txBox="1"/>
          <p:nvPr/>
        </p:nvSpPr>
        <p:spPr>
          <a:xfrm>
            <a:off x="8800514" y="5499730"/>
            <a:ext cx="2541206" cy="738664"/>
          </a:xfrm>
          <a:prstGeom prst="rect">
            <a:avLst/>
          </a:prstGeom>
          <a:noFill/>
        </p:spPr>
        <p:txBody>
          <a:bodyPr wrap="square" rtlCol="0">
            <a:spAutoFit/>
          </a:bodyPr>
          <a:lstStyle/>
          <a:p>
            <a:pPr>
              <a:defRPr/>
            </a:pPr>
            <a:r>
              <a:rPr lang="fr-FR" sz="1400" b="1" dirty="0">
                <a:solidFill>
                  <a:prstClr val="black"/>
                </a:solidFill>
                <a:latin typeface="Roboto Light"/>
              </a:rPr>
              <a:t>Quintessence Yon-Ka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Roboto Light"/>
              </a:rPr>
              <a:t>Potentialise le pouvoir de la formule</a:t>
            </a:r>
          </a:p>
        </p:txBody>
      </p:sp>
      <p:pic>
        <p:nvPicPr>
          <p:cNvPr id="16" name="Image 15" descr="Une image contenant intérieur, fermer&#10;&#10;Description générée automatiquement">
            <a:extLst>
              <a:ext uri="{FF2B5EF4-FFF2-40B4-BE49-F238E27FC236}">
                <a16:creationId xmlns:a16="http://schemas.microsoft.com/office/drawing/2014/main" id="{06240726-4A62-3988-B2A3-18F29E81E8D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006" b="89984" l="9962" r="89984">
                        <a14:foregroundMark x1="38503" y1="60703" x2="38503" y2="60703"/>
                        <a14:foregroundMark x1="61335" y1="42286" x2="65051" y2="47294"/>
                        <a14:foregroundMark x1="65051" y1="47294" x2="64513" y2="61551"/>
                        <a14:foregroundMark x1="65159" y1="55614" x2="64351" y2="76131"/>
                        <a14:foregroundMark x1="49435" y1="9006" x2="49435" y2="9006"/>
                        <a14:foregroundMark x1="65267" y1="78635" x2="64782" y2="82553"/>
                        <a14:backgroundMark x1="49381" y1="8926" x2="49381" y2="8926"/>
                      </a14:backgroundRemoval>
                    </a14:imgEffect>
                  </a14:imgLayer>
                </a14:imgProps>
              </a:ext>
              <a:ext uri="{28A0092B-C50C-407E-A947-70E740481C1C}">
                <a14:useLocalDpi xmlns:a14="http://schemas.microsoft.com/office/drawing/2010/main" val="0"/>
              </a:ext>
            </a:extLst>
          </a:blip>
          <a:srcRect l="30579" t="8425" r="32339" b="8345"/>
          <a:stretch/>
        </p:blipFill>
        <p:spPr>
          <a:xfrm>
            <a:off x="5306392" y="1070386"/>
            <a:ext cx="1679430" cy="5026108"/>
          </a:xfrm>
          <a:prstGeom prst="rect">
            <a:avLst/>
          </a:prstGeom>
        </p:spPr>
      </p:pic>
      <p:sp>
        <p:nvSpPr>
          <p:cNvPr id="15" name="Espace réservé du titre 1">
            <a:extLst>
              <a:ext uri="{FF2B5EF4-FFF2-40B4-BE49-F238E27FC236}">
                <a16:creationId xmlns:a16="http://schemas.microsoft.com/office/drawing/2014/main" id="{A5B664C4-E0E5-48B7-ADAB-F7048E42DD30}"/>
              </a:ext>
            </a:extLst>
          </p:cNvPr>
          <p:cNvSpPr txBox="1">
            <a:spLocks/>
          </p:cNvSpPr>
          <p:nvPr/>
        </p:nvSpPr>
        <p:spPr>
          <a:xfrm>
            <a:off x="0" y="190500"/>
            <a:ext cx="12192000" cy="1510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SÉRUM C20</a:t>
            </a:r>
          </a:p>
          <a:p>
            <a:endParaRPr lang="fr-FR" dirty="0"/>
          </a:p>
        </p:txBody>
      </p:sp>
      <p:pic>
        <p:nvPicPr>
          <p:cNvPr id="4098" name="Picture 2" descr="ingredient-vitamine-c">
            <a:extLst>
              <a:ext uri="{FF2B5EF4-FFF2-40B4-BE49-F238E27FC236}">
                <a16:creationId xmlns:a16="http://schemas.microsoft.com/office/drawing/2014/main" id="{1727060B-CB18-4AB7-ADB5-5B3A428560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899" y="2136740"/>
            <a:ext cx="624421" cy="5847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gredient-huile-abricot-bio">
            <a:extLst>
              <a:ext uri="{FF2B5EF4-FFF2-40B4-BE49-F238E27FC236}">
                <a16:creationId xmlns:a16="http://schemas.microsoft.com/office/drawing/2014/main" id="{EB0BD4AA-C4BF-4F0D-B8BB-E761BB0826C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965" r="14932"/>
          <a:stretch/>
        </p:blipFill>
        <p:spPr bwMode="auto">
          <a:xfrm>
            <a:off x="151861" y="3531072"/>
            <a:ext cx="742495" cy="9483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ngredient-curcuma">
            <a:extLst>
              <a:ext uri="{FF2B5EF4-FFF2-40B4-BE49-F238E27FC236}">
                <a16:creationId xmlns:a16="http://schemas.microsoft.com/office/drawing/2014/main" id="{9FC13A6E-88E1-44C5-96C9-DF3635E4CE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02316" y="2474684"/>
            <a:ext cx="1072120" cy="10703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ngredient-cellules-natives-grenade">
            <a:extLst>
              <a:ext uri="{FF2B5EF4-FFF2-40B4-BE49-F238E27FC236}">
                <a16:creationId xmlns:a16="http://schemas.microsoft.com/office/drawing/2014/main" id="{801EE9E3-9040-4F46-992E-D893119E922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40638" y="4167832"/>
            <a:ext cx="1072120" cy="11447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ngredient-huile-essentielle-orange-douce">
            <a:extLst>
              <a:ext uri="{FF2B5EF4-FFF2-40B4-BE49-F238E27FC236}">
                <a16:creationId xmlns:a16="http://schemas.microsoft.com/office/drawing/2014/main" id="{B0EC6D40-9A14-4DD7-8272-022C3FBAEAD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0404" y="5521743"/>
            <a:ext cx="765408" cy="79945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ngredient-quintessence-yonka">
            <a:extLst>
              <a:ext uri="{FF2B5EF4-FFF2-40B4-BE49-F238E27FC236}">
                <a16:creationId xmlns:a16="http://schemas.microsoft.com/office/drawing/2014/main" id="{31EBF27C-0308-4E6E-AA8C-E922BB52483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38376" y="5400188"/>
            <a:ext cx="784086" cy="83099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e 17">
            <a:extLst>
              <a:ext uri="{FF2B5EF4-FFF2-40B4-BE49-F238E27FC236}">
                <a16:creationId xmlns:a16="http://schemas.microsoft.com/office/drawing/2014/main" id="{7C9733DD-13CD-4734-95C6-C49F22E0E674}"/>
              </a:ext>
            </a:extLst>
          </p:cNvPr>
          <p:cNvGrpSpPr/>
          <p:nvPr/>
        </p:nvGrpSpPr>
        <p:grpSpPr>
          <a:xfrm>
            <a:off x="6471124" y="1151375"/>
            <a:ext cx="5587279" cy="550073"/>
            <a:chOff x="6156799" y="1151375"/>
            <a:chExt cx="5587279" cy="550073"/>
          </a:xfrm>
        </p:grpSpPr>
        <p:sp>
          <p:nvSpPr>
            <p:cNvPr id="23" name="Rectangle 22">
              <a:extLst>
                <a:ext uri="{FF2B5EF4-FFF2-40B4-BE49-F238E27FC236}">
                  <a16:creationId xmlns:a16="http://schemas.microsoft.com/office/drawing/2014/main" id="{8856043A-A0C6-40C8-987E-D072E55EAC13}"/>
                </a:ext>
              </a:extLst>
            </p:cNvPr>
            <p:cNvSpPr/>
            <p:nvPr/>
          </p:nvSpPr>
          <p:spPr>
            <a:xfrm>
              <a:off x="8335900" y="1151375"/>
              <a:ext cx="3408178" cy="523220"/>
            </a:xfrm>
            <a:prstGeom prst="rect">
              <a:avLst/>
            </a:prstGeom>
          </p:spPr>
          <p:txBody>
            <a:bodyPr wrap="square">
              <a:spAutoFit/>
            </a:bodyPr>
            <a:lstStyle/>
            <a:p>
              <a:pPr algn="ctr">
                <a:defRPr/>
              </a:pPr>
              <a:r>
                <a:rPr lang="fr-FR" sz="1400" dirty="0">
                  <a:latin typeface="KyivType Sans2" panose="00000500000000000000" pitchFamily="50" charset="0"/>
                  <a:ea typeface="Roboto" panose="02000000000000000000" pitchFamily="2" charset="0"/>
                </a:rPr>
                <a:t>Toute l’année </a:t>
              </a:r>
            </a:p>
            <a:p>
              <a:pPr algn="ctr">
                <a:defRPr/>
              </a:pPr>
              <a:r>
                <a:rPr lang="fr-FR" sz="1400" dirty="0">
                  <a:solidFill>
                    <a:schemeClr val="bg2">
                      <a:lumMod val="50000"/>
                    </a:schemeClr>
                  </a:solidFill>
                  <a:latin typeface="KyivType Sans2" panose="00000500000000000000" pitchFamily="50" charset="0"/>
                  <a:ea typeface="Roboto" panose="02000000000000000000" pitchFamily="2" charset="0"/>
                </a:rPr>
                <a:t>ou en cure</a:t>
              </a:r>
            </a:p>
          </p:txBody>
        </p:sp>
        <p:sp>
          <p:nvSpPr>
            <p:cNvPr id="24" name="Rectangle 23">
              <a:extLst>
                <a:ext uri="{FF2B5EF4-FFF2-40B4-BE49-F238E27FC236}">
                  <a16:creationId xmlns:a16="http://schemas.microsoft.com/office/drawing/2014/main" id="{886B5C7F-2D7E-4188-B55D-47D8C8740A2F}"/>
                </a:ext>
              </a:extLst>
            </p:cNvPr>
            <p:cNvSpPr/>
            <p:nvPr/>
          </p:nvSpPr>
          <p:spPr>
            <a:xfrm>
              <a:off x="6156799" y="1157617"/>
              <a:ext cx="3408178" cy="523220"/>
            </a:xfrm>
            <a:prstGeom prst="rect">
              <a:avLst/>
            </a:prstGeom>
          </p:spPr>
          <p:txBody>
            <a:bodyPr wrap="square">
              <a:spAutoFit/>
            </a:bodyPr>
            <a:lstStyle/>
            <a:p>
              <a:pPr algn="ctr">
                <a:defRPr/>
              </a:pPr>
              <a:r>
                <a:rPr lang="fr-FR" sz="1400" dirty="0">
                  <a:latin typeface="KyivType Sans2" panose="00000500000000000000" pitchFamily="50" charset="0"/>
                  <a:ea typeface="Roboto" panose="02000000000000000000" pitchFamily="2" charset="0"/>
                </a:rPr>
                <a:t>Tout type de peau</a:t>
              </a:r>
            </a:p>
            <a:p>
              <a:pPr algn="ctr">
                <a:defRPr/>
              </a:pPr>
              <a:r>
                <a:rPr lang="fr-FR" sz="1400" dirty="0">
                  <a:solidFill>
                    <a:schemeClr val="bg2">
                      <a:lumMod val="50000"/>
                    </a:schemeClr>
                  </a:solidFill>
                  <a:latin typeface="KyivType Sans2" panose="00000500000000000000" pitchFamily="50" charset="0"/>
                  <a:ea typeface="Roboto" panose="02000000000000000000" pitchFamily="2" charset="0"/>
                </a:rPr>
                <a:t>même sensible</a:t>
              </a:r>
            </a:p>
          </p:txBody>
        </p:sp>
        <p:pic>
          <p:nvPicPr>
            <p:cNvPr id="25" name="object 10">
              <a:extLst>
                <a:ext uri="{FF2B5EF4-FFF2-40B4-BE49-F238E27FC236}">
                  <a16:creationId xmlns:a16="http://schemas.microsoft.com/office/drawing/2014/main" id="{8E5D6098-4BEC-4106-BA21-54457DF87DD6}"/>
                </a:ext>
              </a:extLst>
            </p:cNvPr>
            <p:cNvPicPr/>
            <p:nvPr/>
          </p:nvPicPr>
          <p:blipFill>
            <a:blip r:embed="rId11" cstate="print"/>
            <a:stretch>
              <a:fillRect/>
            </a:stretch>
          </p:blipFill>
          <p:spPr>
            <a:xfrm>
              <a:off x="6662037" y="1384680"/>
              <a:ext cx="219342" cy="194873"/>
            </a:xfrm>
            <a:prstGeom prst="rect">
              <a:avLst/>
            </a:prstGeom>
          </p:spPr>
        </p:pic>
        <p:pic>
          <p:nvPicPr>
            <p:cNvPr id="26" name="object 10">
              <a:extLst>
                <a:ext uri="{FF2B5EF4-FFF2-40B4-BE49-F238E27FC236}">
                  <a16:creationId xmlns:a16="http://schemas.microsoft.com/office/drawing/2014/main" id="{7816FF91-5E68-422D-B892-77FE2BE81088}"/>
                </a:ext>
              </a:extLst>
            </p:cNvPr>
            <p:cNvPicPr/>
            <p:nvPr/>
          </p:nvPicPr>
          <p:blipFill>
            <a:blip r:embed="rId11" cstate="print"/>
            <a:stretch>
              <a:fillRect/>
            </a:stretch>
          </p:blipFill>
          <p:spPr>
            <a:xfrm>
              <a:off x="9112734" y="1384679"/>
              <a:ext cx="219342" cy="194873"/>
            </a:xfrm>
            <a:prstGeom prst="rect">
              <a:avLst/>
            </a:prstGeom>
          </p:spPr>
        </p:pic>
        <p:sp>
          <p:nvSpPr>
            <p:cNvPr id="27" name="object 27">
              <a:extLst>
                <a:ext uri="{FF2B5EF4-FFF2-40B4-BE49-F238E27FC236}">
                  <a16:creationId xmlns:a16="http://schemas.microsoft.com/office/drawing/2014/main" id="{ED83B2F8-405D-4136-B55D-66388F3617C7}"/>
                </a:ext>
              </a:extLst>
            </p:cNvPr>
            <p:cNvSpPr/>
            <p:nvPr/>
          </p:nvSpPr>
          <p:spPr>
            <a:xfrm rot="16200000">
              <a:off x="8373096" y="-641086"/>
              <a:ext cx="533674" cy="4151393"/>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sz="2800" dirty="0">
                <a:latin typeface="KyivType Sans2" panose="00000500000000000000" pitchFamily="50" charset="0"/>
                <a:ea typeface="Roboto" panose="02000000000000000000" pitchFamily="2" charset="0"/>
              </a:endParaRPr>
            </a:p>
          </p:txBody>
        </p:sp>
      </p:grpSp>
    </p:spTree>
    <p:extLst>
      <p:ext uri="{BB962C8B-B14F-4D97-AF65-F5344CB8AC3E}">
        <p14:creationId xmlns:p14="http://schemas.microsoft.com/office/powerpoint/2010/main" val="338314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fade">
                                      <p:cBhvr>
                                        <p:cTn id="18" dur="500"/>
                                        <p:tgtEl>
                                          <p:spTgt spid="410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4104"/>
                                        </p:tgtEl>
                                        <p:attrNameLst>
                                          <p:attrName>style.visibility</p:attrName>
                                        </p:attrNameLst>
                                      </p:cBhvr>
                                      <p:to>
                                        <p:strVal val="visible"/>
                                      </p:to>
                                    </p:set>
                                    <p:animEffect transition="in" filter="fade">
                                      <p:cBhvr>
                                        <p:cTn id="26" dur="500"/>
                                        <p:tgtEl>
                                          <p:spTgt spid="410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00"/>
                                        </p:tgtEl>
                                        <p:attrNameLst>
                                          <p:attrName>style.visibility</p:attrName>
                                        </p:attrNameLst>
                                      </p:cBhvr>
                                      <p:to>
                                        <p:strVal val="visible"/>
                                      </p:to>
                                    </p:set>
                                    <p:animEffect transition="in" filter="fade">
                                      <p:cBhvr>
                                        <p:cTn id="31" dur="500"/>
                                        <p:tgtEl>
                                          <p:spTgt spid="410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106"/>
                                        </p:tgtEl>
                                        <p:attrNameLst>
                                          <p:attrName>style.visibility</p:attrName>
                                        </p:attrNameLst>
                                      </p:cBhvr>
                                      <p:to>
                                        <p:strVal val="visible"/>
                                      </p:to>
                                    </p:set>
                                    <p:animEffect transition="in" filter="fade">
                                      <p:cBhvr>
                                        <p:cTn id="39" dur="500"/>
                                        <p:tgtEl>
                                          <p:spTgt spid="410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nodeType="withEffect">
                                  <p:stCondLst>
                                    <p:cond delay="0"/>
                                  </p:stCondLst>
                                  <p:childTnLst>
                                    <p:set>
                                      <p:cBhvr>
                                        <p:cTn id="49" dur="1" fill="hold">
                                          <p:stCondLst>
                                            <p:cond delay="0"/>
                                          </p:stCondLst>
                                        </p:cTn>
                                        <p:tgtEl>
                                          <p:spTgt spid="4108"/>
                                        </p:tgtEl>
                                        <p:attrNameLst>
                                          <p:attrName>style.visibility</p:attrName>
                                        </p:attrNameLst>
                                      </p:cBhvr>
                                      <p:to>
                                        <p:strVal val="visible"/>
                                      </p:to>
                                    </p:set>
                                    <p:animEffect transition="in" filter="fade">
                                      <p:cBhvr>
                                        <p:cTn id="50"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D24C72D6-23EB-4ABB-97A2-6A9355F4D1FB}"/>
              </a:ext>
            </a:extLst>
          </p:cNvPr>
          <p:cNvGraphicFramePr>
            <a:graphicFrameLocks noChangeAspect="1"/>
          </p:cNvGraphicFramePr>
          <p:nvPr>
            <p:extLst>
              <p:ext uri="{D42A27DB-BD31-4B8C-83A1-F6EECF244321}">
                <p14:modId xmlns:p14="http://schemas.microsoft.com/office/powerpoint/2010/main" val="1452592447"/>
              </p:ext>
            </p:extLst>
          </p:nvPr>
        </p:nvGraphicFramePr>
        <p:xfrm>
          <a:off x="2650331" y="1096962"/>
          <a:ext cx="6964363" cy="4664075"/>
        </p:xfrm>
        <a:graphic>
          <a:graphicData uri="http://schemas.openxmlformats.org/presentationml/2006/ole">
            <mc:AlternateContent xmlns:mc="http://schemas.openxmlformats.org/markup-compatibility/2006">
              <mc:Choice xmlns:v="urn:schemas-microsoft-com:vml" Requires="v">
                <p:oleObj spid="_x0000_s1029" name="Bitmap Image" r:id="rId3" imgW="6964560" imgH="4663440" progId="PBrush">
                  <p:embed/>
                </p:oleObj>
              </mc:Choice>
              <mc:Fallback>
                <p:oleObj name="Bitmap Image" r:id="rId3" imgW="6964560" imgH="4663440" progId="PBrush">
                  <p:embed/>
                  <p:pic>
                    <p:nvPicPr>
                      <p:cNvPr id="0" name=""/>
                      <p:cNvPicPr/>
                      <p:nvPr/>
                    </p:nvPicPr>
                    <p:blipFill>
                      <a:blip r:embed="rId4"/>
                      <a:stretch>
                        <a:fillRect/>
                      </a:stretch>
                    </p:blipFill>
                    <p:spPr>
                      <a:xfrm>
                        <a:off x="2650331" y="1096962"/>
                        <a:ext cx="6964363" cy="4664075"/>
                      </a:xfrm>
                      <a:prstGeom prst="rect">
                        <a:avLst/>
                      </a:prstGeom>
                    </p:spPr>
                  </p:pic>
                </p:oleObj>
              </mc:Fallback>
            </mc:AlternateContent>
          </a:graphicData>
        </a:graphic>
      </p:graphicFrame>
      <p:sp>
        <p:nvSpPr>
          <p:cNvPr id="3" name="Espace réservé du titre 1">
            <a:extLst>
              <a:ext uri="{FF2B5EF4-FFF2-40B4-BE49-F238E27FC236}">
                <a16:creationId xmlns:a16="http://schemas.microsoft.com/office/drawing/2014/main" id="{4CF16EDD-8919-4D26-BB42-95658030F8CB}"/>
              </a:ext>
            </a:extLst>
          </p:cNvPr>
          <p:cNvSpPr txBox="1">
            <a:spLocks/>
          </p:cNvSpPr>
          <p:nvPr/>
        </p:nvSpPr>
        <p:spPr>
          <a:xfrm rot="18988637">
            <a:off x="540061" y="716790"/>
            <a:ext cx="10919790" cy="57845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1500" dirty="0" err="1">
                <a:latin typeface="Midnight Signature" panose="02000500000000090000" pitchFamily="50" charset="0"/>
              </a:rPr>
              <a:t>Fresh</a:t>
            </a:r>
            <a:r>
              <a:rPr lang="fr-FR" sz="11500" dirty="0">
                <a:latin typeface="Midnight Signature" panose="02000500000000090000" pitchFamily="50" charset="0"/>
              </a:rPr>
              <a:t> skin</a:t>
            </a:r>
          </a:p>
        </p:txBody>
      </p:sp>
    </p:spTree>
    <p:extLst>
      <p:ext uri="{BB962C8B-B14F-4D97-AF65-F5344CB8AC3E}">
        <p14:creationId xmlns:p14="http://schemas.microsoft.com/office/powerpoint/2010/main" val="2448610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rotWithShape="1">
          <a:blip r:embed="rId3" cstate="print"/>
          <a:srcRect t="982" b="651"/>
          <a:stretch/>
        </p:blipFill>
        <p:spPr>
          <a:xfrm>
            <a:off x="46131" y="76419"/>
            <a:ext cx="6020208" cy="6744904"/>
          </a:xfrm>
          <a:prstGeom prst="rect">
            <a:avLst/>
          </a:prstGeom>
        </p:spPr>
      </p:pic>
      <p:pic>
        <p:nvPicPr>
          <p:cNvPr id="11" name="Image 10">
            <a:extLst>
              <a:ext uri="{FF2B5EF4-FFF2-40B4-BE49-F238E27FC236}">
                <a16:creationId xmlns:a16="http://schemas.microsoft.com/office/drawing/2014/main" id="{E5E47853-9736-41DF-ACB5-401937D2F7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64" t="50000" r="40955"/>
          <a:stretch/>
        </p:blipFill>
        <p:spPr>
          <a:xfrm>
            <a:off x="5761649" y="3619337"/>
            <a:ext cx="900766" cy="3458300"/>
          </a:xfrm>
          <a:prstGeom prst="rect">
            <a:avLst/>
          </a:prstGeom>
        </p:spPr>
      </p:pic>
      <p:grpSp>
        <p:nvGrpSpPr>
          <p:cNvPr id="8" name="object 4">
            <a:extLst>
              <a:ext uri="{FF2B5EF4-FFF2-40B4-BE49-F238E27FC236}">
                <a16:creationId xmlns:a16="http://schemas.microsoft.com/office/drawing/2014/main" id="{64080222-4AF7-4CF7-BF77-23CCDBA68ABC}"/>
              </a:ext>
            </a:extLst>
          </p:cNvPr>
          <p:cNvGrpSpPr/>
          <p:nvPr/>
        </p:nvGrpSpPr>
        <p:grpSpPr>
          <a:xfrm>
            <a:off x="6620965" y="481202"/>
            <a:ext cx="5559856" cy="6376104"/>
            <a:chOff x="6628773" y="482538"/>
            <a:chExt cx="5575300" cy="6393815"/>
          </a:xfrm>
        </p:grpSpPr>
        <p:sp>
          <p:nvSpPr>
            <p:cNvPr id="9" name="object 5">
              <a:extLst>
                <a:ext uri="{FF2B5EF4-FFF2-40B4-BE49-F238E27FC236}">
                  <a16:creationId xmlns:a16="http://schemas.microsoft.com/office/drawing/2014/main" id="{9B9CB418-DB5F-4D1B-B9B0-ED93376C9B85}"/>
                </a:ext>
              </a:extLst>
            </p:cNvPr>
            <p:cNvSpPr/>
            <p:nvPr/>
          </p:nvSpPr>
          <p:spPr>
            <a:xfrm>
              <a:off x="6980586" y="3473787"/>
              <a:ext cx="2745740" cy="525780"/>
            </a:xfrm>
            <a:custGeom>
              <a:avLst/>
              <a:gdLst/>
              <a:ahLst/>
              <a:cxnLst/>
              <a:rect l="l" t="t" r="r" b="b"/>
              <a:pathLst>
                <a:path w="2745740" h="525779">
                  <a:moveTo>
                    <a:pt x="95173" y="0"/>
                  </a:moveTo>
                  <a:lnTo>
                    <a:pt x="0" y="0"/>
                  </a:lnTo>
                  <a:lnTo>
                    <a:pt x="205219" y="520471"/>
                  </a:lnTo>
                  <a:lnTo>
                    <a:pt x="297421" y="520471"/>
                  </a:lnTo>
                  <a:lnTo>
                    <a:pt x="325961" y="448348"/>
                  </a:lnTo>
                  <a:lnTo>
                    <a:pt x="270649" y="448348"/>
                  </a:lnTo>
                  <a:lnTo>
                    <a:pt x="95173" y="0"/>
                  </a:lnTo>
                  <a:close/>
                </a:path>
                <a:path w="2745740" h="525779">
                  <a:moveTo>
                    <a:pt x="503377" y="0"/>
                  </a:moveTo>
                  <a:lnTo>
                    <a:pt x="448360" y="0"/>
                  </a:lnTo>
                  <a:lnTo>
                    <a:pt x="272884" y="448348"/>
                  </a:lnTo>
                  <a:lnTo>
                    <a:pt x="325961" y="448348"/>
                  </a:lnTo>
                  <a:lnTo>
                    <a:pt x="503377" y="0"/>
                  </a:lnTo>
                  <a:close/>
                </a:path>
                <a:path w="2745740" h="525779">
                  <a:moveTo>
                    <a:pt x="631570" y="156133"/>
                  </a:moveTo>
                  <a:lnTo>
                    <a:pt x="569112" y="156133"/>
                  </a:lnTo>
                  <a:lnTo>
                    <a:pt x="569112" y="520471"/>
                  </a:lnTo>
                  <a:lnTo>
                    <a:pt x="631570" y="520471"/>
                  </a:lnTo>
                  <a:lnTo>
                    <a:pt x="631570" y="156133"/>
                  </a:lnTo>
                  <a:close/>
                </a:path>
                <a:path w="2745740" h="525779">
                  <a:moveTo>
                    <a:pt x="884351" y="191541"/>
                  </a:moveTo>
                  <a:lnTo>
                    <a:pt x="821905" y="191541"/>
                  </a:lnTo>
                  <a:lnTo>
                    <a:pt x="821905" y="520471"/>
                  </a:lnTo>
                  <a:lnTo>
                    <a:pt x="884351" y="520471"/>
                  </a:lnTo>
                  <a:lnTo>
                    <a:pt x="884351" y="191541"/>
                  </a:lnTo>
                  <a:close/>
                </a:path>
                <a:path w="2745740" h="525779">
                  <a:moveTo>
                    <a:pt x="1202220" y="156133"/>
                  </a:moveTo>
                  <a:lnTo>
                    <a:pt x="1138707" y="156133"/>
                  </a:lnTo>
                  <a:lnTo>
                    <a:pt x="994028" y="520471"/>
                  </a:lnTo>
                  <a:lnTo>
                    <a:pt x="1032014" y="520471"/>
                  </a:lnTo>
                  <a:lnTo>
                    <a:pt x="1073137" y="415848"/>
                  </a:lnTo>
                  <a:lnTo>
                    <a:pt x="1304981" y="415848"/>
                  </a:lnTo>
                  <a:lnTo>
                    <a:pt x="1293042" y="385673"/>
                  </a:lnTo>
                  <a:lnTo>
                    <a:pt x="1083030" y="385673"/>
                  </a:lnTo>
                  <a:lnTo>
                    <a:pt x="1154849" y="205066"/>
                  </a:lnTo>
                  <a:lnTo>
                    <a:pt x="1221581" y="205066"/>
                  </a:lnTo>
                  <a:lnTo>
                    <a:pt x="1202220" y="156133"/>
                  </a:lnTo>
                  <a:close/>
                </a:path>
                <a:path w="2745740" h="525779">
                  <a:moveTo>
                    <a:pt x="1304981" y="415848"/>
                  </a:moveTo>
                  <a:lnTo>
                    <a:pt x="1238643" y="415848"/>
                  </a:lnTo>
                  <a:lnTo>
                    <a:pt x="1279766" y="520471"/>
                  </a:lnTo>
                  <a:lnTo>
                    <a:pt x="1346377" y="520471"/>
                  </a:lnTo>
                  <a:lnTo>
                    <a:pt x="1304981" y="415848"/>
                  </a:lnTo>
                  <a:close/>
                </a:path>
                <a:path w="2745740" h="525779">
                  <a:moveTo>
                    <a:pt x="1221581" y="205066"/>
                  </a:moveTo>
                  <a:lnTo>
                    <a:pt x="1156931" y="205066"/>
                  </a:lnTo>
                  <a:lnTo>
                    <a:pt x="1228763" y="385673"/>
                  </a:lnTo>
                  <a:lnTo>
                    <a:pt x="1293042" y="385673"/>
                  </a:lnTo>
                  <a:lnTo>
                    <a:pt x="1221581" y="205066"/>
                  </a:lnTo>
                  <a:close/>
                </a:path>
                <a:path w="2745740" h="525779">
                  <a:moveTo>
                    <a:pt x="1016038" y="156133"/>
                  </a:moveTo>
                  <a:lnTo>
                    <a:pt x="690740" y="156133"/>
                  </a:lnTo>
                  <a:lnTo>
                    <a:pt x="690740" y="191541"/>
                  </a:lnTo>
                  <a:lnTo>
                    <a:pt x="1016038" y="191541"/>
                  </a:lnTo>
                  <a:lnTo>
                    <a:pt x="1016038" y="156133"/>
                  </a:lnTo>
                  <a:close/>
                </a:path>
                <a:path w="2745740" h="525779">
                  <a:moveTo>
                    <a:pt x="1488846" y="156133"/>
                  </a:moveTo>
                  <a:lnTo>
                    <a:pt x="1406093" y="156133"/>
                  </a:lnTo>
                  <a:lnTo>
                    <a:pt x="1406093" y="520471"/>
                  </a:lnTo>
                  <a:lnTo>
                    <a:pt x="1441996" y="520471"/>
                  </a:lnTo>
                  <a:lnTo>
                    <a:pt x="1441996" y="201422"/>
                  </a:lnTo>
                  <a:lnTo>
                    <a:pt x="1507668" y="201422"/>
                  </a:lnTo>
                  <a:lnTo>
                    <a:pt x="1488846" y="156133"/>
                  </a:lnTo>
                  <a:close/>
                </a:path>
                <a:path w="2745740" h="525779">
                  <a:moveTo>
                    <a:pt x="1507668" y="201422"/>
                  </a:moveTo>
                  <a:lnTo>
                    <a:pt x="1441996" y="201422"/>
                  </a:lnTo>
                  <a:lnTo>
                    <a:pt x="1572641" y="520471"/>
                  </a:lnTo>
                  <a:lnTo>
                    <a:pt x="1613763" y="520471"/>
                  </a:lnTo>
                  <a:lnTo>
                    <a:pt x="1645434" y="442925"/>
                  </a:lnTo>
                  <a:lnTo>
                    <a:pt x="1608035" y="442925"/>
                  </a:lnTo>
                  <a:lnTo>
                    <a:pt x="1507668" y="201422"/>
                  </a:lnTo>
                  <a:close/>
                </a:path>
                <a:path w="2745740" h="525779">
                  <a:moveTo>
                    <a:pt x="1806841" y="199339"/>
                  </a:moveTo>
                  <a:lnTo>
                    <a:pt x="1744916" y="199339"/>
                  </a:lnTo>
                  <a:lnTo>
                    <a:pt x="1744916" y="520471"/>
                  </a:lnTo>
                  <a:lnTo>
                    <a:pt x="1806841" y="520471"/>
                  </a:lnTo>
                  <a:lnTo>
                    <a:pt x="1806841" y="199339"/>
                  </a:lnTo>
                  <a:close/>
                </a:path>
                <a:path w="2745740" h="525779">
                  <a:moveTo>
                    <a:pt x="1806841" y="156133"/>
                  </a:moveTo>
                  <a:lnTo>
                    <a:pt x="1726171" y="156133"/>
                  </a:lnTo>
                  <a:lnTo>
                    <a:pt x="1608035" y="442925"/>
                  </a:lnTo>
                  <a:lnTo>
                    <a:pt x="1645434" y="442925"/>
                  </a:lnTo>
                  <a:lnTo>
                    <a:pt x="1744916" y="199339"/>
                  </a:lnTo>
                  <a:lnTo>
                    <a:pt x="1806841" y="199339"/>
                  </a:lnTo>
                  <a:lnTo>
                    <a:pt x="1806841" y="156133"/>
                  </a:lnTo>
                  <a:close/>
                </a:path>
                <a:path w="2745740" h="525779">
                  <a:moveTo>
                    <a:pt x="1977936" y="156133"/>
                  </a:moveTo>
                  <a:lnTo>
                    <a:pt x="1915477" y="156133"/>
                  </a:lnTo>
                  <a:lnTo>
                    <a:pt x="1915477" y="520471"/>
                  </a:lnTo>
                  <a:lnTo>
                    <a:pt x="1977936" y="520471"/>
                  </a:lnTo>
                  <a:lnTo>
                    <a:pt x="1977936" y="156133"/>
                  </a:lnTo>
                  <a:close/>
                </a:path>
                <a:path w="2745740" h="525779">
                  <a:moveTo>
                    <a:pt x="2196970" y="220167"/>
                  </a:moveTo>
                  <a:lnTo>
                    <a:pt x="2119871" y="220167"/>
                  </a:lnTo>
                  <a:lnTo>
                    <a:pt x="2353564" y="525678"/>
                  </a:lnTo>
                  <a:lnTo>
                    <a:pt x="2392070" y="525678"/>
                  </a:lnTo>
                  <a:lnTo>
                    <a:pt x="2392070" y="432511"/>
                  </a:lnTo>
                  <a:lnTo>
                    <a:pt x="2357716" y="432511"/>
                  </a:lnTo>
                  <a:lnTo>
                    <a:pt x="2196970" y="220167"/>
                  </a:lnTo>
                  <a:close/>
                </a:path>
                <a:path w="2745740" h="525779">
                  <a:moveTo>
                    <a:pt x="2148497" y="156133"/>
                  </a:moveTo>
                  <a:lnTo>
                    <a:pt x="2084997" y="156133"/>
                  </a:lnTo>
                  <a:lnTo>
                    <a:pt x="2084997" y="520471"/>
                  </a:lnTo>
                  <a:lnTo>
                    <a:pt x="2119871" y="520471"/>
                  </a:lnTo>
                  <a:lnTo>
                    <a:pt x="2119871" y="220167"/>
                  </a:lnTo>
                  <a:lnTo>
                    <a:pt x="2196970" y="220167"/>
                  </a:lnTo>
                  <a:lnTo>
                    <a:pt x="2148497" y="156133"/>
                  </a:lnTo>
                  <a:close/>
                </a:path>
                <a:path w="2745740" h="525779">
                  <a:moveTo>
                    <a:pt x="2392070" y="156133"/>
                  </a:moveTo>
                  <a:lnTo>
                    <a:pt x="2357716" y="156133"/>
                  </a:lnTo>
                  <a:lnTo>
                    <a:pt x="2357716" y="432511"/>
                  </a:lnTo>
                  <a:lnTo>
                    <a:pt x="2392070" y="432511"/>
                  </a:lnTo>
                  <a:lnTo>
                    <a:pt x="2392070" y="156133"/>
                  </a:lnTo>
                  <a:close/>
                </a:path>
                <a:path w="2745740" h="525779">
                  <a:moveTo>
                    <a:pt x="2724492" y="156133"/>
                  </a:moveTo>
                  <a:lnTo>
                    <a:pt x="2500172" y="156133"/>
                  </a:lnTo>
                  <a:lnTo>
                    <a:pt x="2500172" y="520471"/>
                  </a:lnTo>
                  <a:lnTo>
                    <a:pt x="2745308" y="520471"/>
                  </a:lnTo>
                  <a:lnTo>
                    <a:pt x="2745308" y="487680"/>
                  </a:lnTo>
                  <a:lnTo>
                    <a:pt x="2561590" y="487680"/>
                  </a:lnTo>
                  <a:lnTo>
                    <a:pt x="2561590" y="353390"/>
                  </a:lnTo>
                  <a:lnTo>
                    <a:pt x="2676613" y="353390"/>
                  </a:lnTo>
                  <a:lnTo>
                    <a:pt x="2676613" y="322694"/>
                  </a:lnTo>
                  <a:lnTo>
                    <a:pt x="2561590" y="322694"/>
                  </a:lnTo>
                  <a:lnTo>
                    <a:pt x="2561590" y="188417"/>
                  </a:lnTo>
                  <a:lnTo>
                    <a:pt x="2724492" y="188417"/>
                  </a:lnTo>
                  <a:lnTo>
                    <a:pt x="2724492" y="156133"/>
                  </a:lnTo>
                  <a:close/>
                </a:path>
              </a:pathLst>
            </a:custGeom>
            <a:solidFill>
              <a:srgbClr val="F78F2A"/>
            </a:solidFill>
          </p:spPr>
          <p:txBody>
            <a:bodyPr wrap="square" lIns="0" tIns="0" rIns="0" bIns="0" rtlCol="0"/>
            <a:lstStyle/>
            <a:p>
              <a:pPr marL="0" marR="0" lvl="0" indent="0" algn="l" defTabSz="911840" rtl="0" eaLnBrk="1" fontAlgn="auto" latinLnBrk="0" hangingPunct="1">
                <a:lnSpc>
                  <a:spcPct val="100000"/>
                </a:lnSpc>
                <a:spcBef>
                  <a:spcPts val="0"/>
                </a:spcBef>
                <a:spcAft>
                  <a:spcPts val="0"/>
                </a:spcAft>
                <a:buClrTx/>
                <a:buSzTx/>
                <a:buFontTx/>
                <a:buNone/>
                <a:tabLst/>
                <a:defRPr/>
              </a:pPr>
              <a:endParaRPr kumimoji="0" sz="179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0" name="object 6">
              <a:extLst>
                <a:ext uri="{FF2B5EF4-FFF2-40B4-BE49-F238E27FC236}">
                  <a16:creationId xmlns:a16="http://schemas.microsoft.com/office/drawing/2014/main" id="{3A8D5136-E1C9-4318-81BD-9036D3FFFF68}"/>
                </a:ext>
              </a:extLst>
            </p:cNvPr>
            <p:cNvPicPr/>
            <p:nvPr/>
          </p:nvPicPr>
          <p:blipFill>
            <a:blip r:embed="rId5" cstate="print"/>
            <a:stretch>
              <a:fillRect/>
            </a:stretch>
          </p:blipFill>
          <p:spPr>
            <a:xfrm>
              <a:off x="6628773" y="2672125"/>
              <a:ext cx="5110657" cy="435013"/>
            </a:xfrm>
            <a:prstGeom prst="rect">
              <a:avLst/>
            </a:prstGeom>
          </p:spPr>
        </p:pic>
        <p:sp>
          <p:nvSpPr>
            <p:cNvPr id="12" name="object 7">
              <a:extLst>
                <a:ext uri="{FF2B5EF4-FFF2-40B4-BE49-F238E27FC236}">
                  <a16:creationId xmlns:a16="http://schemas.microsoft.com/office/drawing/2014/main" id="{44F402D8-E676-4454-9AD2-B9D205F5A9B5}"/>
                </a:ext>
              </a:extLst>
            </p:cNvPr>
            <p:cNvSpPr/>
            <p:nvPr/>
          </p:nvSpPr>
          <p:spPr>
            <a:xfrm>
              <a:off x="9886074" y="3287394"/>
              <a:ext cx="1245870" cy="705485"/>
            </a:xfrm>
            <a:custGeom>
              <a:avLst/>
              <a:gdLst/>
              <a:ahLst/>
              <a:cxnLst/>
              <a:rect l="l" t="t" r="r" b="b"/>
              <a:pathLst>
                <a:path w="1245870" h="705485">
                  <a:moveTo>
                    <a:pt x="591350" y="585851"/>
                  </a:moveTo>
                  <a:lnTo>
                    <a:pt x="544436" y="559295"/>
                  </a:lnTo>
                  <a:lnTo>
                    <a:pt x="506463" y="596798"/>
                  </a:lnTo>
                  <a:lnTo>
                    <a:pt x="460908" y="624776"/>
                  </a:lnTo>
                  <a:lnTo>
                    <a:pt x="408711" y="642264"/>
                  </a:lnTo>
                  <a:lnTo>
                    <a:pt x="350862" y="648309"/>
                  </a:lnTo>
                  <a:lnTo>
                    <a:pt x="305790" y="644753"/>
                  </a:lnTo>
                  <a:lnTo>
                    <a:pt x="263855" y="634352"/>
                  </a:lnTo>
                  <a:lnTo>
                    <a:pt x="225412" y="617499"/>
                  </a:lnTo>
                  <a:lnTo>
                    <a:pt x="190855" y="594601"/>
                  </a:lnTo>
                  <a:lnTo>
                    <a:pt x="160566" y="566064"/>
                  </a:lnTo>
                  <a:lnTo>
                    <a:pt x="134924" y="532269"/>
                  </a:lnTo>
                  <a:lnTo>
                    <a:pt x="114325" y="493636"/>
                  </a:lnTo>
                  <a:lnTo>
                    <a:pt x="99136" y="450557"/>
                  </a:lnTo>
                  <a:lnTo>
                    <a:pt x="89738" y="403428"/>
                  </a:lnTo>
                  <a:lnTo>
                    <a:pt x="86525" y="352653"/>
                  </a:lnTo>
                  <a:lnTo>
                    <a:pt x="89712" y="301650"/>
                  </a:lnTo>
                  <a:lnTo>
                    <a:pt x="99034" y="254381"/>
                  </a:lnTo>
                  <a:lnTo>
                    <a:pt x="114147" y="211251"/>
                  </a:lnTo>
                  <a:lnTo>
                    <a:pt x="134658" y="172631"/>
                  </a:lnTo>
                  <a:lnTo>
                    <a:pt x="160210" y="138899"/>
                  </a:lnTo>
                  <a:lnTo>
                    <a:pt x="190436" y="110439"/>
                  </a:lnTo>
                  <a:lnTo>
                    <a:pt x="224993" y="87642"/>
                  </a:lnTo>
                  <a:lnTo>
                    <a:pt x="263486" y="70878"/>
                  </a:lnTo>
                  <a:lnTo>
                    <a:pt x="305562" y="60540"/>
                  </a:lnTo>
                  <a:lnTo>
                    <a:pt x="350862" y="57010"/>
                  </a:lnTo>
                  <a:lnTo>
                    <a:pt x="407695" y="62839"/>
                  </a:lnTo>
                  <a:lnTo>
                    <a:pt x="459092" y="79692"/>
                  </a:lnTo>
                  <a:lnTo>
                    <a:pt x="504139" y="106654"/>
                  </a:lnTo>
                  <a:lnTo>
                    <a:pt x="541921" y="142773"/>
                  </a:lnTo>
                  <a:lnTo>
                    <a:pt x="590270" y="117386"/>
                  </a:lnTo>
                  <a:lnTo>
                    <a:pt x="559346" y="83197"/>
                  </a:lnTo>
                  <a:lnTo>
                    <a:pt x="523468" y="54317"/>
                  </a:lnTo>
                  <a:lnTo>
                    <a:pt x="483095" y="31153"/>
                  </a:lnTo>
                  <a:lnTo>
                    <a:pt x="438658" y="14122"/>
                  </a:lnTo>
                  <a:lnTo>
                    <a:pt x="390626" y="3594"/>
                  </a:lnTo>
                  <a:lnTo>
                    <a:pt x="339458" y="0"/>
                  </a:lnTo>
                  <a:lnTo>
                    <a:pt x="290830" y="2971"/>
                  </a:lnTo>
                  <a:lnTo>
                    <a:pt x="244970" y="11696"/>
                  </a:lnTo>
                  <a:lnTo>
                    <a:pt x="202171" y="25895"/>
                  </a:lnTo>
                  <a:lnTo>
                    <a:pt x="162699" y="45275"/>
                  </a:lnTo>
                  <a:lnTo>
                    <a:pt x="126822" y="69545"/>
                  </a:lnTo>
                  <a:lnTo>
                    <a:pt x="94843" y="98437"/>
                  </a:lnTo>
                  <a:lnTo>
                    <a:pt x="67017" y="131648"/>
                  </a:lnTo>
                  <a:lnTo>
                    <a:pt x="43624" y="168910"/>
                  </a:lnTo>
                  <a:lnTo>
                    <a:pt x="24955" y="209918"/>
                  </a:lnTo>
                  <a:lnTo>
                    <a:pt x="11277" y="254406"/>
                  </a:lnTo>
                  <a:lnTo>
                    <a:pt x="2857" y="302082"/>
                  </a:lnTo>
                  <a:lnTo>
                    <a:pt x="0" y="352653"/>
                  </a:lnTo>
                  <a:lnTo>
                    <a:pt x="2857" y="403237"/>
                  </a:lnTo>
                  <a:lnTo>
                    <a:pt x="11277" y="450913"/>
                  </a:lnTo>
                  <a:lnTo>
                    <a:pt x="24955" y="495401"/>
                  </a:lnTo>
                  <a:lnTo>
                    <a:pt x="43624" y="536409"/>
                  </a:lnTo>
                  <a:lnTo>
                    <a:pt x="67017" y="573671"/>
                  </a:lnTo>
                  <a:lnTo>
                    <a:pt x="94843" y="606894"/>
                  </a:lnTo>
                  <a:lnTo>
                    <a:pt x="126822" y="635774"/>
                  </a:lnTo>
                  <a:lnTo>
                    <a:pt x="162699" y="660057"/>
                  </a:lnTo>
                  <a:lnTo>
                    <a:pt x="202171" y="679437"/>
                  </a:lnTo>
                  <a:lnTo>
                    <a:pt x="244970" y="693623"/>
                  </a:lnTo>
                  <a:lnTo>
                    <a:pt x="290830" y="702348"/>
                  </a:lnTo>
                  <a:lnTo>
                    <a:pt x="339458" y="705319"/>
                  </a:lnTo>
                  <a:lnTo>
                    <a:pt x="390944" y="701649"/>
                  </a:lnTo>
                  <a:lnTo>
                    <a:pt x="439254" y="690918"/>
                  </a:lnTo>
                  <a:lnTo>
                    <a:pt x="483908" y="673544"/>
                  </a:lnTo>
                  <a:lnTo>
                    <a:pt x="524446" y="649960"/>
                  </a:lnTo>
                  <a:lnTo>
                    <a:pt x="560412" y="620598"/>
                  </a:lnTo>
                  <a:lnTo>
                    <a:pt x="591350" y="585851"/>
                  </a:lnTo>
                  <a:close/>
                </a:path>
                <a:path w="1245870" h="705485">
                  <a:moveTo>
                    <a:pt x="938466" y="396138"/>
                  </a:moveTo>
                  <a:lnTo>
                    <a:pt x="719988" y="396138"/>
                  </a:lnTo>
                  <a:lnTo>
                    <a:pt x="828471" y="321119"/>
                  </a:lnTo>
                  <a:lnTo>
                    <a:pt x="868984" y="290207"/>
                  </a:lnTo>
                  <a:lnTo>
                    <a:pt x="896048" y="261912"/>
                  </a:lnTo>
                  <a:lnTo>
                    <a:pt x="901293" y="256425"/>
                  </a:lnTo>
                  <a:lnTo>
                    <a:pt x="922693" y="219786"/>
                  </a:lnTo>
                  <a:lnTo>
                    <a:pt x="930427" y="180263"/>
                  </a:lnTo>
                  <a:lnTo>
                    <a:pt x="920140" y="135978"/>
                  </a:lnTo>
                  <a:lnTo>
                    <a:pt x="891501" y="101269"/>
                  </a:lnTo>
                  <a:lnTo>
                    <a:pt x="888238" y="99580"/>
                  </a:lnTo>
                  <a:lnTo>
                    <a:pt x="888238" y="183832"/>
                  </a:lnTo>
                  <a:lnTo>
                    <a:pt x="881367" y="217144"/>
                  </a:lnTo>
                  <a:lnTo>
                    <a:pt x="861936" y="243674"/>
                  </a:lnTo>
                  <a:lnTo>
                    <a:pt x="831659" y="261200"/>
                  </a:lnTo>
                  <a:lnTo>
                    <a:pt x="792302" y="267538"/>
                  </a:lnTo>
                  <a:lnTo>
                    <a:pt x="753872" y="261162"/>
                  </a:lnTo>
                  <a:lnTo>
                    <a:pt x="723684" y="243357"/>
                  </a:lnTo>
                  <a:lnTo>
                    <a:pt x="703948" y="216065"/>
                  </a:lnTo>
                  <a:lnTo>
                    <a:pt x="696874" y="181279"/>
                  </a:lnTo>
                  <a:lnTo>
                    <a:pt x="703948" y="145897"/>
                  </a:lnTo>
                  <a:lnTo>
                    <a:pt x="723684" y="118313"/>
                  </a:lnTo>
                  <a:lnTo>
                    <a:pt x="753872" y="100393"/>
                  </a:lnTo>
                  <a:lnTo>
                    <a:pt x="792302" y="94005"/>
                  </a:lnTo>
                  <a:lnTo>
                    <a:pt x="831024" y="100355"/>
                  </a:lnTo>
                  <a:lnTo>
                    <a:pt x="861364" y="118440"/>
                  </a:lnTo>
                  <a:lnTo>
                    <a:pt x="881151" y="146761"/>
                  </a:lnTo>
                  <a:lnTo>
                    <a:pt x="888238" y="183832"/>
                  </a:lnTo>
                  <a:lnTo>
                    <a:pt x="888238" y="99580"/>
                  </a:lnTo>
                  <a:lnTo>
                    <a:pt x="877468" y="94005"/>
                  </a:lnTo>
                  <a:lnTo>
                    <a:pt x="847788" y="78625"/>
                  </a:lnTo>
                  <a:lnTo>
                    <a:pt x="792302" y="70523"/>
                  </a:lnTo>
                  <a:lnTo>
                    <a:pt x="736053" y="78905"/>
                  </a:lnTo>
                  <a:lnTo>
                    <a:pt x="692607" y="101981"/>
                  </a:lnTo>
                  <a:lnTo>
                    <a:pt x="664603" y="136626"/>
                  </a:lnTo>
                  <a:lnTo>
                    <a:pt x="654685" y="179743"/>
                  </a:lnTo>
                  <a:lnTo>
                    <a:pt x="663968" y="221310"/>
                  </a:lnTo>
                  <a:lnTo>
                    <a:pt x="690156" y="254711"/>
                  </a:lnTo>
                  <a:lnTo>
                    <a:pt x="730758" y="277279"/>
                  </a:lnTo>
                  <a:lnTo>
                    <a:pt x="783272" y="286410"/>
                  </a:lnTo>
                  <a:lnTo>
                    <a:pt x="804379" y="285026"/>
                  </a:lnTo>
                  <a:lnTo>
                    <a:pt x="823696" y="280289"/>
                  </a:lnTo>
                  <a:lnTo>
                    <a:pt x="840752" y="272491"/>
                  </a:lnTo>
                  <a:lnTo>
                    <a:pt x="847458" y="267538"/>
                  </a:lnTo>
                  <a:lnTo>
                    <a:pt x="855091" y="261912"/>
                  </a:lnTo>
                  <a:lnTo>
                    <a:pt x="796048" y="315264"/>
                  </a:lnTo>
                  <a:lnTo>
                    <a:pt x="730643" y="350037"/>
                  </a:lnTo>
                  <a:lnTo>
                    <a:pt x="677633" y="368922"/>
                  </a:lnTo>
                  <a:lnTo>
                    <a:pt x="655789" y="374611"/>
                  </a:lnTo>
                  <a:lnTo>
                    <a:pt x="654812" y="435444"/>
                  </a:lnTo>
                  <a:lnTo>
                    <a:pt x="938466" y="435444"/>
                  </a:lnTo>
                  <a:lnTo>
                    <a:pt x="938466" y="396138"/>
                  </a:lnTo>
                  <a:close/>
                </a:path>
                <a:path w="1245870" h="705485">
                  <a:moveTo>
                    <a:pt x="1245438" y="315658"/>
                  </a:moveTo>
                  <a:lnTo>
                    <a:pt x="1235595" y="266979"/>
                  </a:lnTo>
                  <a:lnTo>
                    <a:pt x="1208227" y="229920"/>
                  </a:lnTo>
                  <a:lnTo>
                    <a:pt x="1166558" y="206311"/>
                  </a:lnTo>
                  <a:lnTo>
                    <a:pt x="1113802" y="198031"/>
                  </a:lnTo>
                  <a:lnTo>
                    <a:pt x="1082319" y="200787"/>
                  </a:lnTo>
                  <a:lnTo>
                    <a:pt x="1054442" y="208775"/>
                  </a:lnTo>
                  <a:lnTo>
                    <a:pt x="1030897" y="221538"/>
                  </a:lnTo>
                  <a:lnTo>
                    <a:pt x="1012393" y="238633"/>
                  </a:lnTo>
                  <a:lnTo>
                    <a:pt x="1031849" y="109562"/>
                  </a:lnTo>
                  <a:lnTo>
                    <a:pt x="1230071" y="109562"/>
                  </a:lnTo>
                  <a:lnTo>
                    <a:pt x="1230071" y="70523"/>
                  </a:lnTo>
                  <a:lnTo>
                    <a:pt x="1011364" y="70523"/>
                  </a:lnTo>
                  <a:lnTo>
                    <a:pt x="982687" y="272453"/>
                  </a:lnTo>
                  <a:lnTo>
                    <a:pt x="1008799" y="272973"/>
                  </a:lnTo>
                  <a:lnTo>
                    <a:pt x="1023099" y="251155"/>
                  </a:lnTo>
                  <a:lnTo>
                    <a:pt x="1044460" y="234594"/>
                  </a:lnTo>
                  <a:lnTo>
                    <a:pt x="1071676" y="224091"/>
                  </a:lnTo>
                  <a:lnTo>
                    <a:pt x="1103553" y="220408"/>
                  </a:lnTo>
                  <a:lnTo>
                    <a:pt x="1143685" y="227444"/>
                  </a:lnTo>
                  <a:lnTo>
                    <a:pt x="1174546" y="247027"/>
                  </a:lnTo>
                  <a:lnTo>
                    <a:pt x="1194371" y="276847"/>
                  </a:lnTo>
                  <a:lnTo>
                    <a:pt x="1201381" y="314617"/>
                  </a:lnTo>
                  <a:lnTo>
                    <a:pt x="1194015" y="355041"/>
                  </a:lnTo>
                  <a:lnTo>
                    <a:pt x="1173213" y="386638"/>
                  </a:lnTo>
                  <a:lnTo>
                    <a:pt x="1140879" y="407200"/>
                  </a:lnTo>
                  <a:lnTo>
                    <a:pt x="1098943" y="414540"/>
                  </a:lnTo>
                  <a:lnTo>
                    <a:pt x="1059891" y="408673"/>
                  </a:lnTo>
                  <a:lnTo>
                    <a:pt x="1028585" y="392163"/>
                  </a:lnTo>
                  <a:lnTo>
                    <a:pt x="1006970" y="366674"/>
                  </a:lnTo>
                  <a:lnTo>
                    <a:pt x="997026" y="333870"/>
                  </a:lnTo>
                  <a:lnTo>
                    <a:pt x="969365" y="333870"/>
                  </a:lnTo>
                  <a:lnTo>
                    <a:pt x="981938" y="378015"/>
                  </a:lnTo>
                  <a:lnTo>
                    <a:pt x="1010462" y="412203"/>
                  </a:lnTo>
                  <a:lnTo>
                    <a:pt x="1052626" y="434289"/>
                  </a:lnTo>
                  <a:lnTo>
                    <a:pt x="1106119" y="442125"/>
                  </a:lnTo>
                  <a:lnTo>
                    <a:pt x="1152067" y="436118"/>
                  </a:lnTo>
                  <a:lnTo>
                    <a:pt x="1190561" y="419049"/>
                  </a:lnTo>
                  <a:lnTo>
                    <a:pt x="1220000" y="392328"/>
                  </a:lnTo>
                  <a:lnTo>
                    <a:pt x="1238808" y="357390"/>
                  </a:lnTo>
                  <a:lnTo>
                    <a:pt x="1245438" y="315658"/>
                  </a:lnTo>
                  <a:close/>
                </a:path>
              </a:pathLst>
            </a:custGeom>
            <a:solidFill>
              <a:srgbClr val="F78F2A"/>
            </a:solidFill>
          </p:spPr>
          <p:txBody>
            <a:bodyPr wrap="square" lIns="0" tIns="0" rIns="0" bIns="0" rtlCol="0"/>
            <a:lstStyle/>
            <a:p>
              <a:pPr marL="0" marR="0" lvl="0" indent="0" algn="l" defTabSz="911840" rtl="0" eaLnBrk="1" fontAlgn="auto" latinLnBrk="0" hangingPunct="1">
                <a:lnSpc>
                  <a:spcPct val="100000"/>
                </a:lnSpc>
                <a:spcBef>
                  <a:spcPts val="0"/>
                </a:spcBef>
                <a:spcAft>
                  <a:spcPts val="0"/>
                </a:spcAft>
                <a:buClrTx/>
                <a:buSzTx/>
                <a:buFontTx/>
                <a:buNone/>
                <a:tabLst/>
                <a:defRPr/>
              </a:pPr>
              <a:endParaRPr kumimoji="0" sz="179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3" name="object 8">
              <a:extLst>
                <a:ext uri="{FF2B5EF4-FFF2-40B4-BE49-F238E27FC236}">
                  <a16:creationId xmlns:a16="http://schemas.microsoft.com/office/drawing/2014/main" id="{C0544B26-E3F7-48AC-B2BC-30268C6C7459}"/>
                </a:ext>
              </a:extLst>
            </p:cNvPr>
            <p:cNvPicPr/>
            <p:nvPr/>
          </p:nvPicPr>
          <p:blipFill>
            <a:blip r:embed="rId6" cstate="print"/>
            <a:stretch>
              <a:fillRect/>
            </a:stretch>
          </p:blipFill>
          <p:spPr>
            <a:xfrm>
              <a:off x="12185992" y="482538"/>
              <a:ext cx="18008" cy="6393456"/>
            </a:xfrm>
            <a:prstGeom prst="rect">
              <a:avLst/>
            </a:prstGeom>
          </p:spPr>
        </p:pic>
      </p:grpSp>
      <p:sp>
        <p:nvSpPr>
          <p:cNvPr id="14" name="object 3">
            <a:extLst>
              <a:ext uri="{FF2B5EF4-FFF2-40B4-BE49-F238E27FC236}">
                <a16:creationId xmlns:a16="http://schemas.microsoft.com/office/drawing/2014/main" id="{B95572FF-8A23-49C1-9104-8554F8BA8F4D}"/>
              </a:ext>
            </a:extLst>
          </p:cNvPr>
          <p:cNvSpPr txBox="1"/>
          <p:nvPr/>
        </p:nvSpPr>
        <p:spPr>
          <a:xfrm>
            <a:off x="6564709" y="4355937"/>
            <a:ext cx="5077960" cy="828631"/>
          </a:xfrm>
          <a:prstGeom prst="rect">
            <a:avLst/>
          </a:prstGeom>
        </p:spPr>
        <p:txBody>
          <a:bodyPr vert="horz" wrap="square" lIns="0" tIns="0" rIns="0" bIns="0" rtlCol="0">
            <a:spAutoFit/>
          </a:bodyPr>
          <a:lstStyle/>
          <a:p>
            <a:pPr marL="379933" marR="5066" lvl="0" indent="-367902" algn="l" defTabSz="911840" rtl="0" eaLnBrk="1" fontAlgn="auto" latinLnBrk="0" hangingPunct="1">
              <a:lnSpc>
                <a:spcPct val="103499"/>
              </a:lnSpc>
              <a:spcBef>
                <a:spcPts val="0"/>
              </a:spcBef>
              <a:spcAft>
                <a:spcPts val="0"/>
              </a:spcAft>
              <a:buClrTx/>
              <a:buSzTx/>
              <a:buFontTx/>
              <a:buNone/>
              <a:tabLst/>
              <a:defRPr/>
            </a:pPr>
            <a:r>
              <a:rPr kumimoji="0" sz="2742" b="0" i="0" u="none" strike="noStrike" kern="0" cap="none" spc="0" normalizeH="0" baseline="0" noProof="0" dirty="0">
                <a:ln>
                  <a:noFill/>
                </a:ln>
                <a:solidFill>
                  <a:srgbClr val="333638"/>
                </a:solidFill>
                <a:effectLst/>
                <a:uLnTx/>
                <a:uFillTx/>
                <a:latin typeface="KyivType Sans Medium2"/>
                <a:ea typeface="+mn-ea"/>
                <a:cs typeface="KyivType Sans Medium2"/>
              </a:rPr>
              <a:t>Soin</a:t>
            </a:r>
            <a:r>
              <a:rPr kumimoji="0" sz="2742" b="0" i="0" u="none" strike="noStrike" kern="0" cap="none" spc="-15" normalizeH="0" baseline="0" noProof="0" dirty="0">
                <a:ln>
                  <a:noFill/>
                </a:ln>
                <a:solidFill>
                  <a:srgbClr val="333638"/>
                </a:solidFill>
                <a:effectLst/>
                <a:uLnTx/>
                <a:uFillTx/>
                <a:latin typeface="KyivType Sans Medium2"/>
                <a:ea typeface="+mn-ea"/>
                <a:cs typeface="KyivType Sans Medium2"/>
              </a:rPr>
              <a:t> </a:t>
            </a:r>
            <a:r>
              <a:rPr kumimoji="0" sz="2742" b="0" i="0" u="none" strike="noStrike" kern="0" cap="none" spc="-10" normalizeH="0" baseline="0" noProof="0" dirty="0">
                <a:ln>
                  <a:noFill/>
                </a:ln>
                <a:solidFill>
                  <a:srgbClr val="333638"/>
                </a:solidFill>
                <a:effectLst/>
                <a:uLnTx/>
                <a:uFillTx/>
                <a:latin typeface="KyivType Sans Medium2"/>
                <a:ea typeface="+mn-ea"/>
                <a:cs typeface="KyivType Sans Medium2"/>
              </a:rPr>
              <a:t>anti-</a:t>
            </a:r>
            <a:r>
              <a:rPr kumimoji="0" sz="2742" b="0" i="0" u="none" strike="noStrike" kern="0" cap="none" spc="0" normalizeH="0" baseline="0" noProof="0" dirty="0">
                <a:ln>
                  <a:noFill/>
                </a:ln>
                <a:solidFill>
                  <a:srgbClr val="333638"/>
                </a:solidFill>
                <a:effectLst/>
                <a:uLnTx/>
                <a:uFillTx/>
                <a:latin typeface="KyivType Sans Medium2"/>
                <a:ea typeface="+mn-ea"/>
                <a:cs typeface="KyivType Sans Medium2"/>
              </a:rPr>
              <a:t>âge,</a:t>
            </a:r>
            <a:r>
              <a:rPr kumimoji="0" sz="2742" b="0" i="0" u="none" strike="noStrike" kern="0" cap="none" spc="-10" normalizeH="0" baseline="0" noProof="0" dirty="0">
                <a:ln>
                  <a:noFill/>
                </a:ln>
                <a:solidFill>
                  <a:srgbClr val="333638"/>
                </a:solidFill>
                <a:effectLst/>
                <a:uLnTx/>
                <a:uFillTx/>
                <a:latin typeface="KyivType Sans Medium2"/>
                <a:ea typeface="+mn-ea"/>
                <a:cs typeface="KyivType Sans Medium2"/>
              </a:rPr>
              <a:t> </a:t>
            </a:r>
            <a:r>
              <a:rPr kumimoji="0" sz="2742" b="0" i="0" u="none" strike="noStrike" kern="0" cap="none" spc="0" normalizeH="0" baseline="0" noProof="0" dirty="0">
                <a:ln>
                  <a:noFill/>
                </a:ln>
                <a:solidFill>
                  <a:srgbClr val="333638"/>
                </a:solidFill>
                <a:effectLst/>
                <a:uLnTx/>
                <a:uFillTx/>
                <a:latin typeface="KyivType Sans Medium2"/>
                <a:ea typeface="+mn-ea"/>
                <a:cs typeface="KyivType Sans Medium2"/>
              </a:rPr>
              <a:t>éclat,</a:t>
            </a:r>
            <a:r>
              <a:rPr kumimoji="0" sz="2742" b="0" i="0" u="none" strike="noStrike" kern="0" cap="none" spc="-10" normalizeH="0" baseline="0" noProof="0" dirty="0">
                <a:ln>
                  <a:noFill/>
                </a:ln>
                <a:solidFill>
                  <a:srgbClr val="333638"/>
                </a:solidFill>
                <a:effectLst/>
                <a:uLnTx/>
                <a:uFillTx/>
                <a:latin typeface="KyivType Sans Medium2"/>
                <a:ea typeface="+mn-ea"/>
                <a:cs typeface="KyivType Sans Medium2"/>
              </a:rPr>
              <a:t> unifiant </a:t>
            </a:r>
            <a:r>
              <a:rPr kumimoji="0" sz="2742" b="0" i="0" u="none" strike="noStrike" kern="0" cap="none" spc="0" normalizeH="0" baseline="0" noProof="0" dirty="0">
                <a:ln>
                  <a:noFill/>
                </a:ln>
                <a:solidFill>
                  <a:srgbClr val="333638"/>
                </a:solidFill>
                <a:effectLst/>
                <a:uLnTx/>
                <a:uFillTx/>
                <a:latin typeface="KyivType Sans Medium2"/>
                <a:ea typeface="+mn-ea"/>
                <a:cs typeface="KyivType Sans Medium2"/>
              </a:rPr>
              <a:t>pour</a:t>
            </a:r>
            <a:r>
              <a:rPr kumimoji="0" sz="2742" b="0" i="0" u="none" strike="noStrike" kern="0" cap="none" spc="-20" normalizeH="0" baseline="0" noProof="0" dirty="0">
                <a:ln>
                  <a:noFill/>
                </a:ln>
                <a:solidFill>
                  <a:srgbClr val="333638"/>
                </a:solidFill>
                <a:effectLst/>
                <a:uLnTx/>
                <a:uFillTx/>
                <a:latin typeface="KyivType Sans Medium2"/>
                <a:ea typeface="+mn-ea"/>
                <a:cs typeface="KyivType Sans Medium2"/>
              </a:rPr>
              <a:t> </a:t>
            </a:r>
            <a:r>
              <a:rPr kumimoji="0" sz="2742" b="0" i="0" u="none" strike="noStrike" kern="0" cap="none" spc="0" normalizeH="0" baseline="0" noProof="0" dirty="0">
                <a:ln>
                  <a:noFill/>
                </a:ln>
                <a:solidFill>
                  <a:srgbClr val="333638"/>
                </a:solidFill>
                <a:effectLst/>
                <a:uLnTx/>
                <a:uFillTx/>
                <a:latin typeface="KyivType Sans Medium2"/>
                <a:ea typeface="+mn-ea"/>
                <a:cs typeface="KyivType Sans Medium2"/>
              </a:rPr>
              <a:t>une</a:t>
            </a:r>
            <a:r>
              <a:rPr kumimoji="0" sz="2742" b="0" i="0" u="none" strike="noStrike" kern="0" cap="none" spc="-15" normalizeH="0" baseline="0" noProof="0" dirty="0">
                <a:ln>
                  <a:noFill/>
                </a:ln>
                <a:solidFill>
                  <a:srgbClr val="333638"/>
                </a:solidFill>
                <a:effectLst/>
                <a:uLnTx/>
                <a:uFillTx/>
                <a:latin typeface="KyivType Sans Medium2"/>
                <a:ea typeface="+mn-ea"/>
                <a:cs typeface="KyivType Sans Medium2"/>
              </a:rPr>
              <a:t> </a:t>
            </a:r>
            <a:r>
              <a:rPr kumimoji="0" sz="2742" b="0" i="0" u="none" strike="noStrike" kern="0" cap="none" spc="0" normalizeH="0" baseline="0" noProof="0" dirty="0">
                <a:ln>
                  <a:noFill/>
                </a:ln>
                <a:solidFill>
                  <a:srgbClr val="333638"/>
                </a:solidFill>
                <a:effectLst/>
                <a:uLnTx/>
                <a:uFillTx/>
                <a:latin typeface="KyivType Sans Medium2"/>
                <a:ea typeface="+mn-ea"/>
                <a:cs typeface="KyivType Sans Medium2"/>
              </a:rPr>
              <a:t>peau</a:t>
            </a:r>
            <a:r>
              <a:rPr kumimoji="0" sz="2742" b="0" i="0" u="none" strike="noStrike" kern="0" cap="none" spc="-15" normalizeH="0" baseline="0" noProof="0" dirty="0">
                <a:ln>
                  <a:noFill/>
                </a:ln>
                <a:solidFill>
                  <a:srgbClr val="333638"/>
                </a:solidFill>
                <a:effectLst/>
                <a:uLnTx/>
                <a:uFillTx/>
                <a:latin typeface="KyivType Sans Medium2"/>
                <a:ea typeface="+mn-ea"/>
                <a:cs typeface="KyivType Sans Medium2"/>
              </a:rPr>
              <a:t> </a:t>
            </a:r>
            <a:r>
              <a:rPr kumimoji="0" sz="2742" b="0" i="0" u="none" strike="noStrike" kern="0" cap="none" spc="-10" normalizeH="0" baseline="0" noProof="0" dirty="0">
                <a:ln>
                  <a:noFill/>
                </a:ln>
                <a:solidFill>
                  <a:srgbClr val="333638"/>
                </a:solidFill>
                <a:effectLst/>
                <a:uLnTx/>
                <a:uFillTx/>
                <a:latin typeface="KyivType Sans Medium2"/>
                <a:ea typeface="+mn-ea"/>
                <a:cs typeface="KyivType Sans Medium2"/>
              </a:rPr>
              <a:t>sublimée</a:t>
            </a:r>
            <a:endParaRPr kumimoji="0" sz="2742" b="0" i="0" u="none" strike="noStrike" kern="0" cap="none" spc="0" normalizeH="0" baseline="0" noProof="0" dirty="0">
              <a:ln>
                <a:noFill/>
              </a:ln>
              <a:solidFill>
                <a:sysClr val="windowText" lastClr="000000"/>
              </a:solidFill>
              <a:effectLst/>
              <a:uLnTx/>
              <a:uFillTx/>
              <a:latin typeface="KyivType Sans Medium2"/>
              <a:ea typeface="+mn-ea"/>
              <a:cs typeface="KyivType Sans Medium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itre 1">
            <a:extLst>
              <a:ext uri="{FF2B5EF4-FFF2-40B4-BE49-F238E27FC236}">
                <a16:creationId xmlns:a16="http://schemas.microsoft.com/office/drawing/2014/main" id="{7D7409BE-65BA-4D93-B4BB-A3E98F95F018}"/>
              </a:ext>
            </a:extLst>
          </p:cNvPr>
          <p:cNvSpPr txBox="1">
            <a:spLocks/>
          </p:cNvSpPr>
          <p:nvPr/>
        </p:nvSpPr>
        <p:spPr>
          <a:xfrm>
            <a:off x="0" y="190500"/>
            <a:ext cx="12192000" cy="1510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VITAMINE C25</a:t>
            </a:r>
          </a:p>
          <a:p>
            <a:endParaRPr lang="fr-FR" dirty="0"/>
          </a:p>
        </p:txBody>
      </p:sp>
      <p:pic>
        <p:nvPicPr>
          <p:cNvPr id="2" name="Image 1">
            <a:extLst>
              <a:ext uri="{FF2B5EF4-FFF2-40B4-BE49-F238E27FC236}">
                <a16:creationId xmlns:a16="http://schemas.microsoft.com/office/drawing/2014/main" id="{57F7BAB3-8E76-DF4A-4E1C-9AABE03A3431}"/>
              </a:ext>
            </a:extLst>
          </p:cNvPr>
          <p:cNvPicPr>
            <a:picLocks noChangeAspect="1"/>
          </p:cNvPicPr>
          <p:nvPr/>
        </p:nvPicPr>
        <p:blipFill>
          <a:blip r:embed="rId3"/>
          <a:stretch>
            <a:fillRect/>
          </a:stretch>
        </p:blipFill>
        <p:spPr>
          <a:xfrm>
            <a:off x="6096000" y="762000"/>
            <a:ext cx="4446162" cy="5568043"/>
          </a:xfrm>
          <a:prstGeom prst="rect">
            <a:avLst/>
          </a:prstGeom>
        </p:spPr>
      </p:pic>
      <p:pic>
        <p:nvPicPr>
          <p:cNvPr id="7" name="Image 6">
            <a:extLst>
              <a:ext uri="{FF2B5EF4-FFF2-40B4-BE49-F238E27FC236}">
                <a16:creationId xmlns:a16="http://schemas.microsoft.com/office/drawing/2014/main" id="{41EF520B-20BD-C4C5-772D-1944FAF87710}"/>
              </a:ext>
            </a:extLst>
          </p:cNvPr>
          <p:cNvPicPr>
            <a:picLocks noChangeAspect="1"/>
          </p:cNvPicPr>
          <p:nvPr/>
        </p:nvPicPr>
        <p:blipFill>
          <a:blip r:embed="rId4"/>
          <a:stretch>
            <a:fillRect/>
          </a:stretch>
        </p:blipFill>
        <p:spPr>
          <a:xfrm>
            <a:off x="806823" y="680716"/>
            <a:ext cx="3961119" cy="5986783"/>
          </a:xfrm>
          <a:prstGeom prst="rect">
            <a:avLst/>
          </a:prstGeom>
        </p:spPr>
      </p:pic>
    </p:spTree>
    <p:extLst>
      <p:ext uri="{BB962C8B-B14F-4D97-AF65-F5344CB8AC3E}">
        <p14:creationId xmlns:p14="http://schemas.microsoft.com/office/powerpoint/2010/main" val="109687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D82FB0AE-85DB-BBF4-E778-07CB5A1289B4}"/>
              </a:ext>
            </a:extLst>
          </p:cNvPr>
          <p:cNvPicPr/>
          <p:nvPr/>
        </p:nvPicPr>
        <p:blipFill>
          <a:blip r:embed="rId3" cstate="print"/>
          <a:stretch>
            <a:fillRect/>
          </a:stretch>
        </p:blipFill>
        <p:spPr>
          <a:xfrm>
            <a:off x="52252" y="52252"/>
            <a:ext cx="6020905" cy="6752062"/>
          </a:xfrm>
          <a:prstGeom prst="rect">
            <a:avLst/>
          </a:prstGeom>
        </p:spPr>
      </p:pic>
      <p:pic>
        <p:nvPicPr>
          <p:cNvPr id="4" name="object 7">
            <a:extLst>
              <a:ext uri="{FF2B5EF4-FFF2-40B4-BE49-F238E27FC236}">
                <a16:creationId xmlns:a16="http://schemas.microsoft.com/office/drawing/2014/main" id="{015F36A0-5F6D-D346-7427-E47C2CA95763}"/>
              </a:ext>
            </a:extLst>
          </p:cNvPr>
          <p:cNvPicPr/>
          <p:nvPr/>
        </p:nvPicPr>
        <p:blipFill>
          <a:blip r:embed="rId4" cstate="print"/>
          <a:stretch>
            <a:fillRect/>
          </a:stretch>
        </p:blipFill>
        <p:spPr>
          <a:xfrm>
            <a:off x="5312416" y="3666422"/>
            <a:ext cx="2235786" cy="2841240"/>
          </a:xfrm>
          <a:prstGeom prst="rect">
            <a:avLst/>
          </a:prstGeom>
        </p:spPr>
      </p:pic>
      <p:pic>
        <p:nvPicPr>
          <p:cNvPr id="5" name="Image 4">
            <a:extLst>
              <a:ext uri="{FF2B5EF4-FFF2-40B4-BE49-F238E27FC236}">
                <a16:creationId xmlns:a16="http://schemas.microsoft.com/office/drawing/2014/main" id="{6DC28DB7-25B8-4FB4-FF52-6FB438F489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764" t="50000" r="40955"/>
          <a:stretch/>
        </p:blipFill>
        <p:spPr>
          <a:xfrm>
            <a:off x="5459878" y="1645910"/>
            <a:ext cx="623231" cy="2392763"/>
          </a:xfrm>
          <a:prstGeom prst="rect">
            <a:avLst/>
          </a:prstGeom>
        </p:spPr>
      </p:pic>
      <p:sp>
        <p:nvSpPr>
          <p:cNvPr id="8" name="object 27">
            <a:extLst>
              <a:ext uri="{FF2B5EF4-FFF2-40B4-BE49-F238E27FC236}">
                <a16:creationId xmlns:a16="http://schemas.microsoft.com/office/drawing/2014/main" id="{44D6241D-235F-AD87-DF62-1BBFF2EBD2C6}"/>
              </a:ext>
            </a:extLst>
          </p:cNvPr>
          <p:cNvSpPr/>
          <p:nvPr/>
        </p:nvSpPr>
        <p:spPr>
          <a:xfrm rot="16200000">
            <a:off x="8742216" y="3115865"/>
            <a:ext cx="1000275" cy="3444357"/>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sz="1600" dirty="0">
              <a:latin typeface="KyivType Sans2" panose="00000500000000000000" pitchFamily="50" charset="0"/>
              <a:ea typeface="Roboto" panose="02000000000000000000" pitchFamily="2" charset="0"/>
            </a:endParaRPr>
          </a:p>
        </p:txBody>
      </p:sp>
      <p:sp>
        <p:nvSpPr>
          <p:cNvPr id="9" name="Rectangle 8">
            <a:extLst>
              <a:ext uri="{FF2B5EF4-FFF2-40B4-BE49-F238E27FC236}">
                <a16:creationId xmlns:a16="http://schemas.microsoft.com/office/drawing/2014/main" id="{FEF529AF-B64B-226E-BF54-083782E2CCB2}"/>
              </a:ext>
            </a:extLst>
          </p:cNvPr>
          <p:cNvSpPr/>
          <p:nvPr/>
        </p:nvSpPr>
        <p:spPr>
          <a:xfrm>
            <a:off x="9057351" y="2298480"/>
            <a:ext cx="2268083" cy="1681935"/>
          </a:xfrm>
          <a:prstGeom prst="rect">
            <a:avLst/>
          </a:prstGeom>
        </p:spPr>
        <p:txBody>
          <a:bodyPr wrap="square">
            <a:spAutoFit/>
          </a:bodyPr>
          <a:lstStyle/>
          <a:p>
            <a:pPr lvl="0" algn="ctr">
              <a:lnSpc>
                <a:spcPct val="150000"/>
              </a:lnSpc>
              <a:defRPr/>
            </a:pPr>
            <a:endParaRPr lang="fr-FR" sz="1600" dirty="0">
              <a:solidFill>
                <a:srgbClr val="3E3E3E"/>
              </a:solidFill>
              <a:latin typeface="KyivType Sans2" panose="00000500000000000000" pitchFamily="50" charset="0"/>
              <a:ea typeface="Roboto" panose="02000000000000000000" pitchFamily="2" charset="0"/>
            </a:endParaRPr>
          </a:p>
          <a:p>
            <a:pPr lvl="0" algn="ctr">
              <a:lnSpc>
                <a:spcPct val="150000"/>
              </a:lnSpc>
              <a:defRPr/>
            </a:pPr>
            <a:r>
              <a:rPr lang="fr-FR" sz="1600" dirty="0">
                <a:solidFill>
                  <a:srgbClr val="F78F2A"/>
                </a:solidFill>
                <a:latin typeface="KyivType Sans2" panose="00000500000000000000" pitchFamily="50" charset="0"/>
                <a:ea typeface="Roboto" panose="02000000000000000000" pitchFamily="2" charset="0"/>
              </a:rPr>
              <a:t>Résultats visibles dès le 1</a:t>
            </a:r>
            <a:r>
              <a:rPr lang="fr-FR" sz="1600" baseline="30000" dirty="0">
                <a:solidFill>
                  <a:srgbClr val="F78F2A"/>
                </a:solidFill>
                <a:latin typeface="KyivType Sans2" panose="00000500000000000000" pitchFamily="50" charset="0"/>
                <a:ea typeface="Roboto" panose="02000000000000000000" pitchFamily="2" charset="0"/>
              </a:rPr>
              <a:t>er</a:t>
            </a:r>
            <a:r>
              <a:rPr lang="fr-FR" sz="1600" dirty="0">
                <a:solidFill>
                  <a:srgbClr val="F78F2A"/>
                </a:solidFill>
                <a:latin typeface="KyivType Sans2" panose="00000500000000000000" pitchFamily="50" charset="0"/>
                <a:ea typeface="Roboto" panose="02000000000000000000" pitchFamily="2" charset="0"/>
              </a:rPr>
              <a:t> soin</a:t>
            </a:r>
          </a:p>
          <a:p>
            <a:pPr algn="ctr">
              <a:lnSpc>
                <a:spcPct val="150000"/>
              </a:lnSpc>
              <a:defRPr/>
            </a:pPr>
            <a:r>
              <a:rPr lang="fr-FR" sz="1100" dirty="0">
                <a:solidFill>
                  <a:srgbClr val="3E3E3E"/>
                </a:solidFill>
                <a:ea typeface="Roboto" panose="02000000000000000000" pitchFamily="2" charset="0"/>
              </a:rPr>
              <a:t>25 % de vitamine C stabilisée</a:t>
            </a:r>
          </a:p>
          <a:p>
            <a:pPr algn="ctr">
              <a:lnSpc>
                <a:spcPct val="150000"/>
              </a:lnSpc>
              <a:defRPr/>
            </a:pPr>
            <a:r>
              <a:rPr lang="fr-FR" sz="1100" dirty="0">
                <a:solidFill>
                  <a:srgbClr val="3E3E3E"/>
                </a:solidFill>
                <a:ea typeface="Roboto" panose="02000000000000000000" pitchFamily="2" charset="0"/>
              </a:rPr>
              <a:t>30 % d’acide glycolique</a:t>
            </a:r>
          </a:p>
        </p:txBody>
      </p:sp>
      <p:sp>
        <p:nvSpPr>
          <p:cNvPr id="10" name="object 27">
            <a:extLst>
              <a:ext uri="{FF2B5EF4-FFF2-40B4-BE49-F238E27FC236}">
                <a16:creationId xmlns:a16="http://schemas.microsoft.com/office/drawing/2014/main" id="{E2B39149-7581-47DC-71BA-BEA866AC4C75}"/>
              </a:ext>
            </a:extLst>
          </p:cNvPr>
          <p:cNvSpPr/>
          <p:nvPr/>
        </p:nvSpPr>
        <p:spPr>
          <a:xfrm rot="16200000">
            <a:off x="9401280" y="2209481"/>
            <a:ext cx="1592674" cy="2235786"/>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dirty="0">
              <a:latin typeface="KyivType Sans2" panose="00000500000000000000" pitchFamily="50" charset="0"/>
              <a:ea typeface="Roboto" panose="02000000000000000000" pitchFamily="2" charset="0"/>
            </a:endParaRPr>
          </a:p>
        </p:txBody>
      </p:sp>
      <p:sp>
        <p:nvSpPr>
          <p:cNvPr id="11" name="object 27">
            <a:extLst>
              <a:ext uri="{FF2B5EF4-FFF2-40B4-BE49-F238E27FC236}">
                <a16:creationId xmlns:a16="http://schemas.microsoft.com/office/drawing/2014/main" id="{706F81BF-B1C8-1C1D-8885-D3A2573EA935}"/>
              </a:ext>
            </a:extLst>
          </p:cNvPr>
          <p:cNvSpPr/>
          <p:nvPr/>
        </p:nvSpPr>
        <p:spPr>
          <a:xfrm rot="16200000">
            <a:off x="7000914" y="1563535"/>
            <a:ext cx="1428020" cy="2235786"/>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dirty="0">
              <a:latin typeface="KyivType Sans2" panose="00000500000000000000" pitchFamily="50" charset="0"/>
              <a:ea typeface="Roboto" panose="02000000000000000000" pitchFamily="2" charset="0"/>
            </a:endParaRPr>
          </a:p>
        </p:txBody>
      </p:sp>
      <p:sp>
        <p:nvSpPr>
          <p:cNvPr id="12" name="Rectangle 11">
            <a:extLst>
              <a:ext uri="{FF2B5EF4-FFF2-40B4-BE49-F238E27FC236}">
                <a16:creationId xmlns:a16="http://schemas.microsoft.com/office/drawing/2014/main" id="{AA3895F9-787E-EA56-9B9B-034256E0763E}"/>
              </a:ext>
            </a:extLst>
          </p:cNvPr>
          <p:cNvSpPr/>
          <p:nvPr/>
        </p:nvSpPr>
        <p:spPr>
          <a:xfrm>
            <a:off x="6580882" y="1828861"/>
            <a:ext cx="2268083" cy="1428020"/>
          </a:xfrm>
          <a:prstGeom prst="rect">
            <a:avLst/>
          </a:prstGeom>
        </p:spPr>
        <p:txBody>
          <a:bodyPr wrap="square">
            <a:spAutoFit/>
          </a:bodyPr>
          <a:lstStyle/>
          <a:p>
            <a:pPr lvl="0" algn="ctr">
              <a:lnSpc>
                <a:spcPct val="150000"/>
              </a:lnSpc>
              <a:defRPr/>
            </a:pPr>
            <a:endParaRPr lang="fr-FR" sz="1600" dirty="0">
              <a:solidFill>
                <a:srgbClr val="3E3E3E"/>
              </a:solidFill>
              <a:latin typeface="KyivType Sans2" panose="00000500000000000000" pitchFamily="50" charset="0"/>
              <a:ea typeface="Roboto" panose="02000000000000000000" pitchFamily="2" charset="0"/>
            </a:endParaRPr>
          </a:p>
          <a:p>
            <a:pPr lvl="0" algn="ctr">
              <a:lnSpc>
                <a:spcPct val="150000"/>
              </a:lnSpc>
              <a:defRPr/>
            </a:pPr>
            <a:r>
              <a:rPr lang="fr-FR" sz="1600" dirty="0">
                <a:solidFill>
                  <a:srgbClr val="F78F2A"/>
                </a:solidFill>
                <a:latin typeface="KyivType Sans2" panose="00000500000000000000" pitchFamily="50" charset="0"/>
                <a:ea typeface="Roboto" panose="02000000000000000000" pitchFamily="2" charset="0"/>
              </a:rPr>
              <a:t>Produit professionnel dédié</a:t>
            </a:r>
          </a:p>
          <a:p>
            <a:pPr lvl="0" algn="ctr">
              <a:lnSpc>
                <a:spcPct val="150000"/>
              </a:lnSpc>
              <a:defRPr/>
            </a:pPr>
            <a:r>
              <a:rPr lang="fr-FR" sz="1100" dirty="0">
                <a:solidFill>
                  <a:srgbClr val="3E3E3E"/>
                </a:solidFill>
                <a:ea typeface="Roboto" panose="02000000000000000000" pitchFamily="2" charset="0"/>
              </a:rPr>
              <a:t>1 ampoule de Sérum C25 par soin</a:t>
            </a:r>
          </a:p>
        </p:txBody>
      </p:sp>
      <p:sp>
        <p:nvSpPr>
          <p:cNvPr id="13" name="object 18">
            <a:extLst>
              <a:ext uri="{FF2B5EF4-FFF2-40B4-BE49-F238E27FC236}">
                <a16:creationId xmlns:a16="http://schemas.microsoft.com/office/drawing/2014/main" id="{2188AED2-16E0-A78C-D4F0-99C28EA59F4E}"/>
              </a:ext>
            </a:extLst>
          </p:cNvPr>
          <p:cNvSpPr/>
          <p:nvPr/>
        </p:nvSpPr>
        <p:spPr>
          <a:xfrm rot="8344523">
            <a:off x="6061568" y="2946741"/>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14" name="object 18">
            <a:extLst>
              <a:ext uri="{FF2B5EF4-FFF2-40B4-BE49-F238E27FC236}">
                <a16:creationId xmlns:a16="http://schemas.microsoft.com/office/drawing/2014/main" id="{B1CA35C0-CB7B-71D3-80E5-4D79E23F9572}"/>
              </a:ext>
            </a:extLst>
          </p:cNvPr>
          <p:cNvSpPr/>
          <p:nvPr/>
        </p:nvSpPr>
        <p:spPr>
          <a:xfrm rot="8344523">
            <a:off x="8524670" y="3596572"/>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dirty="0">
              <a:latin typeface="Roboto" panose="02000000000000000000" pitchFamily="2" charset="0"/>
              <a:ea typeface="Roboto" panose="02000000000000000000" pitchFamily="2" charset="0"/>
            </a:endParaRPr>
          </a:p>
        </p:txBody>
      </p:sp>
      <p:sp>
        <p:nvSpPr>
          <p:cNvPr id="15" name="object 18">
            <a:extLst>
              <a:ext uri="{FF2B5EF4-FFF2-40B4-BE49-F238E27FC236}">
                <a16:creationId xmlns:a16="http://schemas.microsoft.com/office/drawing/2014/main" id="{B7FE1B8C-8002-0280-0812-DFAED5D0E5F0}"/>
              </a:ext>
            </a:extLst>
          </p:cNvPr>
          <p:cNvSpPr/>
          <p:nvPr/>
        </p:nvSpPr>
        <p:spPr>
          <a:xfrm rot="8344523">
            <a:off x="6964251" y="5043758"/>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dirty="0">
              <a:latin typeface="Roboto" panose="02000000000000000000" pitchFamily="2" charset="0"/>
              <a:ea typeface="Roboto" panose="02000000000000000000" pitchFamily="2" charset="0"/>
            </a:endParaRPr>
          </a:p>
        </p:txBody>
      </p:sp>
      <p:sp>
        <p:nvSpPr>
          <p:cNvPr id="16" name="Rectangle 15">
            <a:extLst>
              <a:ext uri="{FF2B5EF4-FFF2-40B4-BE49-F238E27FC236}">
                <a16:creationId xmlns:a16="http://schemas.microsoft.com/office/drawing/2014/main" id="{E281EA7B-E0C5-AC72-AA24-F6797E9290A1}"/>
              </a:ext>
            </a:extLst>
          </p:cNvPr>
          <p:cNvSpPr/>
          <p:nvPr/>
        </p:nvSpPr>
        <p:spPr>
          <a:xfrm>
            <a:off x="7520175" y="4168355"/>
            <a:ext cx="3444357" cy="1058688"/>
          </a:xfrm>
          <a:prstGeom prst="rect">
            <a:avLst/>
          </a:prstGeom>
        </p:spPr>
        <p:txBody>
          <a:bodyPr wrap="square">
            <a:spAutoFit/>
          </a:bodyPr>
          <a:lstStyle/>
          <a:p>
            <a:pPr lvl="0" algn="ctr">
              <a:lnSpc>
                <a:spcPct val="150000"/>
              </a:lnSpc>
              <a:defRPr/>
            </a:pPr>
            <a:endParaRPr lang="fr-FR" sz="1600" dirty="0">
              <a:solidFill>
                <a:srgbClr val="3E3E3E"/>
              </a:solidFill>
              <a:latin typeface="KyivType Sans2" panose="00000500000000000000" pitchFamily="50" charset="0"/>
              <a:ea typeface="Roboto" panose="02000000000000000000" pitchFamily="2" charset="0"/>
            </a:endParaRPr>
          </a:p>
          <a:p>
            <a:pPr lvl="0" algn="ctr">
              <a:lnSpc>
                <a:spcPct val="150000"/>
              </a:lnSpc>
              <a:defRPr/>
            </a:pPr>
            <a:r>
              <a:rPr lang="fr-FR" sz="1600" dirty="0">
                <a:solidFill>
                  <a:srgbClr val="F78F2A"/>
                </a:solidFill>
                <a:latin typeface="KyivType Sans2" panose="00000500000000000000" pitchFamily="50" charset="0"/>
                <a:ea typeface="Roboto" panose="02000000000000000000" pitchFamily="2" charset="0"/>
              </a:rPr>
              <a:t>Nouveau protocole spécifique</a:t>
            </a:r>
          </a:p>
          <a:p>
            <a:pPr lvl="0" algn="ctr">
              <a:lnSpc>
                <a:spcPct val="150000"/>
              </a:lnSpc>
              <a:defRPr/>
            </a:pPr>
            <a:r>
              <a:rPr lang="fr-FR" sz="1100" dirty="0">
                <a:solidFill>
                  <a:srgbClr val="3E3E3E"/>
                </a:solidFill>
                <a:ea typeface="Roboto" panose="02000000000000000000" pitchFamily="2" charset="0"/>
              </a:rPr>
              <a:t>Associé au Peeling Lumière</a:t>
            </a:r>
          </a:p>
        </p:txBody>
      </p:sp>
      <p:sp>
        <p:nvSpPr>
          <p:cNvPr id="17" name="Rectangle 16">
            <a:extLst>
              <a:ext uri="{FF2B5EF4-FFF2-40B4-BE49-F238E27FC236}">
                <a16:creationId xmlns:a16="http://schemas.microsoft.com/office/drawing/2014/main" id="{0BA11758-7A54-B41B-C3F7-73AC55D6C6E0}"/>
              </a:ext>
            </a:extLst>
          </p:cNvPr>
          <p:cNvSpPr/>
          <p:nvPr/>
        </p:nvSpPr>
        <p:spPr>
          <a:xfrm>
            <a:off x="8432107" y="5446370"/>
            <a:ext cx="3444357" cy="1387559"/>
          </a:xfrm>
          <a:prstGeom prst="rect">
            <a:avLst/>
          </a:prstGeom>
        </p:spPr>
        <p:txBody>
          <a:bodyPr wrap="square">
            <a:spAutoFit/>
          </a:bodyPr>
          <a:lstStyle/>
          <a:p>
            <a:pPr lvl="0" algn="ctr">
              <a:lnSpc>
                <a:spcPct val="150000"/>
              </a:lnSpc>
              <a:defRPr/>
            </a:pPr>
            <a:r>
              <a:rPr lang="fr-FR" sz="1600" dirty="0">
                <a:solidFill>
                  <a:srgbClr val="3E3E3E"/>
                </a:solidFill>
                <a:latin typeface="KyivType Sans2" panose="00000500000000000000" pitchFamily="50" charset="0"/>
                <a:ea typeface="Roboto" panose="02000000000000000000" pitchFamily="2" charset="0"/>
              </a:rPr>
              <a:t>Possibilité de personnalisation de l’ensemble des soins visage </a:t>
            </a:r>
            <a:r>
              <a:rPr lang="fr-FR" sz="1600" dirty="0" err="1">
                <a:solidFill>
                  <a:srgbClr val="3E3E3E"/>
                </a:solidFill>
                <a:latin typeface="KyivType Sans2" panose="00000500000000000000" pitchFamily="50" charset="0"/>
                <a:ea typeface="Roboto" panose="02000000000000000000" pitchFamily="2" charset="0"/>
              </a:rPr>
              <a:t>Yon</a:t>
            </a:r>
            <a:r>
              <a:rPr lang="fr-FR" sz="1600" dirty="0">
                <a:solidFill>
                  <a:srgbClr val="3E3E3E"/>
                </a:solidFill>
                <a:latin typeface="KyivType Sans2" panose="00000500000000000000" pitchFamily="50" charset="0"/>
                <a:ea typeface="Roboto" panose="02000000000000000000" pitchFamily="2" charset="0"/>
              </a:rPr>
              <a:t>-Ka avec le Sérum </a:t>
            </a:r>
            <a:r>
              <a:rPr lang="fr-FR" sz="2800" dirty="0">
                <a:solidFill>
                  <a:srgbClr val="3E3E3E"/>
                </a:solidFill>
                <a:latin typeface="KyivType Sans2" panose="00000500000000000000" pitchFamily="50" charset="0"/>
                <a:ea typeface="Roboto" panose="02000000000000000000" pitchFamily="2" charset="0"/>
              </a:rPr>
              <a:t>C</a:t>
            </a:r>
            <a:r>
              <a:rPr lang="fr-FR" sz="1600" dirty="0">
                <a:solidFill>
                  <a:srgbClr val="3E3E3E"/>
                </a:solidFill>
                <a:latin typeface="KyivType Sans2" panose="00000500000000000000" pitchFamily="50" charset="0"/>
                <a:ea typeface="Roboto" panose="02000000000000000000" pitchFamily="2" charset="0"/>
              </a:rPr>
              <a:t>25</a:t>
            </a:r>
          </a:p>
        </p:txBody>
      </p:sp>
      <p:sp>
        <p:nvSpPr>
          <p:cNvPr id="18" name="ZoneTexte 17">
            <a:extLst>
              <a:ext uri="{FF2B5EF4-FFF2-40B4-BE49-F238E27FC236}">
                <a16:creationId xmlns:a16="http://schemas.microsoft.com/office/drawing/2014/main" id="{A4D0E95F-2E5A-7F37-C112-61FDE1619A2F}"/>
              </a:ext>
            </a:extLst>
          </p:cNvPr>
          <p:cNvSpPr txBox="1"/>
          <p:nvPr/>
        </p:nvSpPr>
        <p:spPr>
          <a:xfrm>
            <a:off x="7917430" y="5880984"/>
            <a:ext cx="514677" cy="923330"/>
          </a:xfrm>
          <a:prstGeom prst="rect">
            <a:avLst/>
          </a:prstGeom>
          <a:noFill/>
        </p:spPr>
        <p:txBody>
          <a:bodyPr wrap="square" rtlCol="0">
            <a:spAutoFit/>
          </a:bodyPr>
          <a:lstStyle/>
          <a:p>
            <a:r>
              <a:rPr lang="fr-FR" sz="5400" dirty="0">
                <a:solidFill>
                  <a:srgbClr val="ED7D31"/>
                </a:solidFill>
                <a:latin typeface="KyivType Sans2" panose="00000500000000000000" pitchFamily="50" charset="0"/>
              </a:rPr>
              <a:t>+</a:t>
            </a:r>
          </a:p>
        </p:txBody>
      </p:sp>
      <p:sp>
        <p:nvSpPr>
          <p:cNvPr id="19" name="ZoneTexte 18">
            <a:extLst>
              <a:ext uri="{FF2B5EF4-FFF2-40B4-BE49-F238E27FC236}">
                <a16:creationId xmlns:a16="http://schemas.microsoft.com/office/drawing/2014/main" id="{62035272-C0B0-83C1-0EED-29DB5D98010B}"/>
              </a:ext>
            </a:extLst>
          </p:cNvPr>
          <p:cNvSpPr txBox="1"/>
          <p:nvPr/>
        </p:nvSpPr>
        <p:spPr>
          <a:xfrm>
            <a:off x="2320955" y="-8154"/>
            <a:ext cx="7537076" cy="1446550"/>
          </a:xfrm>
          <a:prstGeom prst="rect">
            <a:avLst/>
          </a:prstGeom>
          <a:noFill/>
        </p:spPr>
        <p:txBody>
          <a:bodyPr wrap="square" rtlCol="0">
            <a:spAutoFit/>
          </a:bodyPr>
          <a:lstStyle/>
          <a:p>
            <a:pPr algn="ctr"/>
            <a:r>
              <a:rPr kumimoji="0" lang="fr-FR" sz="6083" b="0" i="0" u="none" strike="noStrike" kern="0" cap="none" spc="-25" normalizeH="0" baseline="0" noProof="0" dirty="0">
                <a:ln>
                  <a:noFill/>
                </a:ln>
                <a:solidFill>
                  <a:srgbClr val="F68F28"/>
                </a:solidFill>
                <a:effectLst/>
                <a:uLnTx/>
                <a:uFillTx/>
                <a:latin typeface="KyivType Sans"/>
                <a:ea typeface="+mj-ea"/>
              </a:rPr>
              <a:t>Vitamine </a:t>
            </a:r>
            <a:r>
              <a:rPr kumimoji="0" lang="fr-FR" sz="8800" b="0" i="0" u="none" strike="noStrike" kern="0" cap="none" spc="-25" normalizeH="0" baseline="0" noProof="0" dirty="0">
                <a:ln>
                  <a:noFill/>
                </a:ln>
                <a:solidFill>
                  <a:srgbClr val="F68F28"/>
                </a:solidFill>
                <a:effectLst/>
                <a:uLnTx/>
                <a:uFillTx/>
                <a:latin typeface="KyivType Sans"/>
                <a:ea typeface="+mj-ea"/>
              </a:rPr>
              <a:t>C</a:t>
            </a:r>
            <a:r>
              <a:rPr kumimoji="0" lang="fr-FR" sz="6083" b="0" i="0" u="none" strike="noStrike" kern="0" cap="none" spc="-25" normalizeH="0" baseline="30000" noProof="0" dirty="0">
                <a:ln>
                  <a:noFill/>
                </a:ln>
                <a:solidFill>
                  <a:srgbClr val="F68F28"/>
                </a:solidFill>
                <a:effectLst/>
                <a:uLnTx/>
                <a:uFillTx/>
                <a:latin typeface="KyivType Sans"/>
                <a:ea typeface="+mj-ea"/>
              </a:rPr>
              <a:t>25</a:t>
            </a:r>
            <a:endParaRPr lang="fr-FR" baseline="30000" dirty="0"/>
          </a:p>
        </p:txBody>
      </p:sp>
      <p:pic>
        <p:nvPicPr>
          <p:cNvPr id="2" name="Image 1">
            <a:extLst>
              <a:ext uri="{FF2B5EF4-FFF2-40B4-BE49-F238E27FC236}">
                <a16:creationId xmlns:a16="http://schemas.microsoft.com/office/drawing/2014/main" id="{04A83485-DEE1-4C48-718D-76EC5CC53449}"/>
              </a:ext>
            </a:extLst>
          </p:cNvPr>
          <p:cNvPicPr>
            <a:picLocks noChangeAspect="1"/>
          </p:cNvPicPr>
          <p:nvPr/>
        </p:nvPicPr>
        <p:blipFill>
          <a:blip r:embed="rId6"/>
          <a:stretch>
            <a:fillRect/>
          </a:stretch>
        </p:blipFill>
        <p:spPr>
          <a:xfrm>
            <a:off x="7140347" y="5757144"/>
            <a:ext cx="849807" cy="890172"/>
          </a:xfrm>
          <a:prstGeom prst="rect">
            <a:avLst/>
          </a:prstGeom>
        </p:spPr>
      </p:pic>
    </p:spTree>
    <p:extLst>
      <p:ext uri="{BB962C8B-B14F-4D97-AF65-F5344CB8AC3E}">
        <p14:creationId xmlns:p14="http://schemas.microsoft.com/office/powerpoint/2010/main" val="335467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par>
                                <p:cTn id="39" presetID="22" presetClass="entr" presetSubtype="8"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22" presetClass="entr" presetSubtype="8"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animBg="1"/>
      <p:bldP spid="12" grpId="0"/>
      <p:bldP spid="13" grpId="0" animBg="1"/>
      <p:bldP spid="14" grpId="0" animBg="1"/>
      <p:bldP spid="15" grpId="0" animBg="1"/>
      <p:bldP spid="16"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617" y="3363069"/>
            <a:ext cx="3800883" cy="2451746"/>
          </a:xfrm>
          <a:prstGeom prst="rect">
            <a:avLst/>
          </a:prstGeom>
        </p:spPr>
      </p:pic>
      <p:sp>
        <p:nvSpPr>
          <p:cNvPr id="22" name="Arc 21"/>
          <p:cNvSpPr/>
          <p:nvPr/>
        </p:nvSpPr>
        <p:spPr>
          <a:xfrm rot="9523306">
            <a:off x="878891" y="190099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 CREME MAINS</a:t>
            </a:r>
          </a:p>
        </p:txBody>
      </p:sp>
      <p:sp>
        <p:nvSpPr>
          <p:cNvPr id="14" name="Rectangle 13"/>
          <p:cNvSpPr/>
          <p:nvPr/>
        </p:nvSpPr>
        <p:spPr>
          <a:xfrm>
            <a:off x="0" y="1324390"/>
            <a:ext cx="12192000" cy="396420"/>
          </a:xfrm>
          <a:prstGeom prst="rect">
            <a:avLst/>
          </a:prstGeom>
        </p:spPr>
        <p:txBody>
          <a:bodyPr vert="horz" wrap="square" lIns="0" tIns="12665" rIns="0" bIns="0" rtlCol="0">
            <a:spAutoFit/>
          </a:bodyPr>
          <a:lstStyle/>
          <a:p>
            <a:pPr marL="248855" marR="5066" indent="-236825" algn="ctr">
              <a:spcBef>
                <a:spcPts val="100"/>
              </a:spcBef>
            </a:pPr>
            <a:r>
              <a:rPr lang="fr-FR" sz="2493" dirty="0">
                <a:solidFill>
                  <a:srgbClr val="333638"/>
                </a:solidFill>
                <a:latin typeface="Roboto" panose="02000000000000000000" pitchFamily="2" charset="0"/>
                <a:ea typeface="Roboto" panose="02000000000000000000" pitchFamily="2" charset="0"/>
              </a:rPr>
              <a:t>Crème mains nourrissante, </a:t>
            </a:r>
            <a:r>
              <a:rPr lang="fr-FR" sz="2493" dirty="0" err="1">
                <a:solidFill>
                  <a:srgbClr val="333638"/>
                </a:solidFill>
                <a:latin typeface="Roboto" panose="02000000000000000000" pitchFamily="2" charset="0"/>
                <a:ea typeface="Roboto" panose="02000000000000000000" pitchFamily="2" charset="0"/>
              </a:rPr>
              <a:t>ultra-confortable</a:t>
            </a:r>
            <a:r>
              <a:rPr lang="fr-FR" sz="2493" dirty="0">
                <a:solidFill>
                  <a:srgbClr val="333638"/>
                </a:solidFill>
                <a:latin typeface="Roboto" panose="02000000000000000000" pitchFamily="2" charset="0"/>
                <a:ea typeface="Roboto" panose="02000000000000000000" pitchFamily="2" charset="0"/>
              </a:rPr>
              <a:t> et </a:t>
            </a:r>
            <a:r>
              <a:rPr lang="fr-FR" sz="2493" dirty="0" err="1">
                <a:solidFill>
                  <a:srgbClr val="333638"/>
                </a:solidFill>
                <a:latin typeface="Roboto" panose="02000000000000000000" pitchFamily="2" charset="0"/>
                <a:ea typeface="Roboto" panose="02000000000000000000" pitchFamily="2" charset="0"/>
              </a:rPr>
              <a:t>multi-vitaminée</a:t>
            </a:r>
            <a:r>
              <a:rPr lang="fr-FR" sz="2493" dirty="0">
                <a:solidFill>
                  <a:srgbClr val="333638"/>
                </a:solidFill>
                <a:latin typeface="Roboto" panose="02000000000000000000" pitchFamily="2" charset="0"/>
                <a:ea typeface="Roboto" panose="02000000000000000000" pitchFamily="2" charset="0"/>
              </a:rPr>
              <a:t> - 3 en 1</a:t>
            </a:r>
          </a:p>
        </p:txBody>
      </p:sp>
      <p:sp>
        <p:nvSpPr>
          <p:cNvPr id="7" name="ZoneTexte 6"/>
          <p:cNvSpPr txBox="1"/>
          <p:nvPr/>
        </p:nvSpPr>
        <p:spPr>
          <a:xfrm>
            <a:off x="1238408" y="2441092"/>
            <a:ext cx="6138480" cy="1200329"/>
          </a:xfrm>
          <a:prstGeom prst="rect">
            <a:avLst/>
          </a:prstGeom>
          <a:solidFill>
            <a:schemeClr val="bg1"/>
          </a:solidFill>
        </p:spPr>
        <p:txBody>
          <a:bodyPr wrap="square" rtlCol="0">
            <a:spAutoFit/>
          </a:bodyPr>
          <a:lstStyle/>
          <a:p>
            <a:r>
              <a:rPr lang="fr-FR" dirty="0">
                <a:latin typeface="Roboto" panose="02000000000000000000" pitchFamily="2" charset="0"/>
                <a:ea typeface="Roboto" panose="02000000000000000000" pitchFamily="2" charset="0"/>
              </a:rPr>
              <a:t>Nourrit</a:t>
            </a:r>
          </a:p>
          <a:p>
            <a:r>
              <a:rPr lang="fr-FR" dirty="0">
                <a:latin typeface="Roboto" panose="02000000000000000000" pitchFamily="2" charset="0"/>
                <a:ea typeface="Roboto" panose="02000000000000000000" pitchFamily="2" charset="0"/>
              </a:rPr>
              <a:t>Hydrate</a:t>
            </a:r>
          </a:p>
          <a:p>
            <a:r>
              <a:rPr lang="fr-FR" dirty="0">
                <a:latin typeface="Roboto" panose="02000000000000000000" pitchFamily="2" charset="0"/>
                <a:ea typeface="Roboto" panose="02000000000000000000" pitchFamily="2" charset="0"/>
              </a:rPr>
              <a:t>Répare</a:t>
            </a:r>
          </a:p>
          <a:p>
            <a:r>
              <a:rPr lang="fr-FR" dirty="0">
                <a:latin typeface="Roboto" panose="02000000000000000000" pitchFamily="2" charset="0"/>
                <a:ea typeface="Roboto" panose="02000000000000000000" pitchFamily="2" charset="0"/>
              </a:rPr>
              <a:t>Maintient la jeunesse des mains et des ongles</a:t>
            </a:r>
          </a:p>
        </p:txBody>
      </p:sp>
      <p:sp>
        <p:nvSpPr>
          <p:cNvPr id="21" name="Rectangle 20"/>
          <p:cNvSpPr/>
          <p:nvPr/>
        </p:nvSpPr>
        <p:spPr>
          <a:xfrm>
            <a:off x="1978575" y="4451100"/>
            <a:ext cx="4485118" cy="646331"/>
          </a:xfrm>
          <a:prstGeom prst="rect">
            <a:avLst/>
          </a:prstGeom>
          <a:solidFill>
            <a:schemeClr val="bg1"/>
          </a:solidFill>
        </p:spPr>
        <p:txBody>
          <a:bodyPr wrap="square">
            <a:spAutoFit/>
          </a:bodyPr>
          <a:lstStyle/>
          <a:p>
            <a:pPr lvl="0">
              <a:tabLst>
                <a:tab pos="85725" algn="l"/>
              </a:tabLst>
            </a:pPr>
            <a:r>
              <a:rPr lang="fr-FR" dirty="0">
                <a:latin typeface="Roboto" panose="02000000000000000000" pitchFamily="2" charset="0"/>
                <a:ea typeface="Roboto" panose="02000000000000000000" pitchFamily="2" charset="0"/>
              </a:rPr>
              <a:t>Une peau nourrie : 89%*</a:t>
            </a:r>
          </a:p>
          <a:p>
            <a:pPr lvl="0">
              <a:tabLst>
                <a:tab pos="85725" algn="l"/>
              </a:tabLst>
            </a:pPr>
            <a:r>
              <a:rPr lang="fr-FR" dirty="0">
                <a:latin typeface="Roboto" panose="02000000000000000000" pitchFamily="2" charset="0"/>
                <a:ea typeface="Roboto" panose="02000000000000000000" pitchFamily="2" charset="0"/>
              </a:rPr>
              <a:t>Peau réparée : 79%*</a:t>
            </a:r>
          </a:p>
        </p:txBody>
      </p:sp>
      <p:sp>
        <p:nvSpPr>
          <p:cNvPr id="25" name="ZoneTexte 24"/>
          <p:cNvSpPr txBox="1"/>
          <p:nvPr/>
        </p:nvSpPr>
        <p:spPr>
          <a:xfrm>
            <a:off x="8699157" y="6466625"/>
            <a:ext cx="3492843" cy="369332"/>
          </a:xfrm>
          <a:prstGeom prst="rect">
            <a:avLst/>
          </a:prstGeom>
          <a:noFill/>
        </p:spPr>
        <p:txBody>
          <a:bodyPr wrap="square" rtlCol="0">
            <a:spAutoFit/>
          </a:bodyPr>
          <a:lstStyle>
            <a:defPPr>
              <a:defRPr lang="fr-FR"/>
            </a:defPPr>
            <a:lvl1pPr algn="ctr">
              <a:defRPr sz="1400">
                <a:latin typeface="Roboto" panose="02000000000000000000" pitchFamily="2" charset="0"/>
                <a:ea typeface="Roboto" panose="02000000000000000000" pitchFamily="2" charset="0"/>
              </a:defRPr>
            </a:lvl1pPr>
          </a:lstStyle>
          <a:p>
            <a:r>
              <a:rPr lang="en-US" dirty="0"/>
              <a:t>At any time of the day</a:t>
            </a:r>
          </a:p>
        </p:txBody>
      </p:sp>
      <p:sp>
        <p:nvSpPr>
          <p:cNvPr id="18" name="ZoneTexte 17"/>
          <p:cNvSpPr txBox="1"/>
          <p:nvPr/>
        </p:nvSpPr>
        <p:spPr>
          <a:xfrm>
            <a:off x="3869116" y="5656174"/>
            <a:ext cx="6326443" cy="923330"/>
          </a:xfrm>
          <a:prstGeom prst="rect">
            <a:avLst/>
          </a:prstGeom>
          <a:solidFill>
            <a:schemeClr val="bg1"/>
          </a:solidFill>
          <a:effectLst>
            <a:softEdge rad="63500"/>
          </a:effectLst>
        </p:spPr>
        <p:txBody>
          <a:bodyPr wrap="square" rtlCol="0">
            <a:spAutoFit/>
          </a:bodyPr>
          <a:lstStyle/>
          <a:p>
            <a:r>
              <a:rPr lang="fr-FR" dirty="0">
                <a:latin typeface="Roboto" panose="02000000000000000000" pitchFamily="2" charset="0"/>
                <a:ea typeface="Roboto" panose="02000000000000000000" pitchFamily="2" charset="0"/>
              </a:rPr>
              <a:t>Parfum d'agrumes tonifiant 100% naturel</a:t>
            </a:r>
          </a:p>
          <a:p>
            <a:r>
              <a:rPr lang="fr-FR" dirty="0">
                <a:latin typeface="Roboto" panose="02000000000000000000" pitchFamily="2" charset="0"/>
                <a:ea typeface="Roboto" panose="02000000000000000000" pitchFamily="2" charset="0"/>
              </a:rPr>
              <a:t>Peut être appliqué comme masque de nuit pour les mains et les pieds</a:t>
            </a:r>
            <a:endParaRPr lang="en-US" dirty="0">
              <a:latin typeface="Roboto" panose="02000000000000000000" pitchFamily="2" charset="0"/>
              <a:ea typeface="Roboto" panose="02000000000000000000" pitchFamily="2" charset="0"/>
            </a:endParaRPr>
          </a:p>
        </p:txBody>
      </p:sp>
      <p:sp>
        <p:nvSpPr>
          <p:cNvPr id="19" name="ZoneTexte 18"/>
          <p:cNvSpPr txBox="1"/>
          <p:nvPr/>
        </p:nvSpPr>
        <p:spPr>
          <a:xfrm>
            <a:off x="76202" y="6580014"/>
            <a:ext cx="7300686" cy="200055"/>
          </a:xfrm>
          <a:prstGeom prst="rect">
            <a:avLst/>
          </a:prstGeom>
          <a:noFill/>
        </p:spPr>
        <p:txBody>
          <a:bodyPr wrap="square" rtlCol="0">
            <a:spAutoFit/>
          </a:bodyPr>
          <a:lstStyle/>
          <a:p>
            <a:pPr lvl="0"/>
            <a:r>
              <a:rPr lang="fr-FR" sz="700" dirty="0">
                <a:latin typeface="Roboto Light" panose="02000000000000000000" pitchFamily="2" charset="0"/>
                <a:ea typeface="Roboto Light" panose="02000000000000000000" pitchFamily="2" charset="0"/>
              </a:rPr>
              <a:t>*Test d'usage sous contrôle dermatologique réalisé sur 20 femmes âgées de 18 à 70 ans, à raison de 2 à 3 applications par semaine pendant 4 semaines.</a:t>
            </a:r>
          </a:p>
        </p:txBody>
      </p:sp>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2" y="2429392"/>
            <a:ext cx="1119598" cy="1418896"/>
          </a:xfrm>
          <a:prstGeom prst="rect">
            <a:avLst/>
          </a:prstGeom>
        </p:spPr>
      </p:pic>
      <p:pic>
        <p:nvPicPr>
          <p:cNvPr id="26" name="Imag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739" y="4173536"/>
            <a:ext cx="1198836" cy="1519318"/>
          </a:xfrm>
          <a:prstGeom prst="rect">
            <a:avLst/>
          </a:prstGeom>
        </p:spPr>
      </p:pic>
      <p:pic>
        <p:nvPicPr>
          <p:cNvPr id="27" name="Imag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0069" y="5083955"/>
            <a:ext cx="1125264" cy="1426077"/>
          </a:xfrm>
          <a:prstGeom prst="rect">
            <a:avLst/>
          </a:prstGeom>
        </p:spPr>
      </p:pic>
      <p:sp>
        <p:nvSpPr>
          <p:cNvPr id="24" name="ZoneTexte 23"/>
          <p:cNvSpPr txBox="1"/>
          <p:nvPr/>
        </p:nvSpPr>
        <p:spPr>
          <a:xfrm>
            <a:off x="11075902" y="5813239"/>
            <a:ext cx="461665" cy="680695"/>
          </a:xfrm>
          <a:prstGeom prst="rect">
            <a:avLst/>
          </a:prstGeom>
          <a:noFill/>
          <a:effectLst>
            <a:softEdge rad="63500"/>
          </a:effectLst>
        </p:spPr>
        <p:txBody>
          <a:bodyPr vert="vert270" wrap="square" rtlCol="0">
            <a:spAutoFit/>
          </a:bodyPr>
          <a:lstStyle>
            <a:defPPr>
              <a:defRPr lang="fr-FR"/>
            </a:defPPr>
            <a:lvl1pPr>
              <a:defRPr sz="1200">
                <a:latin typeface="Roboto" panose="02000000000000000000" pitchFamily="2" charset="0"/>
                <a:ea typeface="Roboto" panose="02000000000000000000" pitchFamily="2" charset="0"/>
              </a:defRPr>
            </a:lvl1pPr>
          </a:lstStyle>
          <a:p>
            <a:r>
              <a:rPr lang="fr-FR" dirty="0"/>
              <a:t>50 ml </a:t>
            </a:r>
          </a:p>
        </p:txBody>
      </p:sp>
      <p:pic>
        <p:nvPicPr>
          <p:cNvPr id="1026" name="Picture 2" descr="image-produc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2649" y="2610912"/>
            <a:ext cx="1815609" cy="394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63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18"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2210A914-5FDD-401A-BD41-6B612E9399ED}"/>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 CREME MAINS</a:t>
            </a:r>
          </a:p>
        </p:txBody>
      </p:sp>
      <p:pic>
        <p:nvPicPr>
          <p:cNvPr id="5" name="Picture 2" descr="image-product">
            <a:extLst>
              <a:ext uri="{FF2B5EF4-FFF2-40B4-BE49-F238E27FC236}">
                <a16:creationId xmlns:a16="http://schemas.microsoft.com/office/drawing/2014/main" id="{19914D93-52D4-449F-877B-98A5C36244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2627" y="2174616"/>
            <a:ext cx="1556683" cy="33857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ngredient-huile-essentielle-de-mandarine">
            <a:extLst>
              <a:ext uri="{FF2B5EF4-FFF2-40B4-BE49-F238E27FC236}">
                <a16:creationId xmlns:a16="http://schemas.microsoft.com/office/drawing/2014/main" id="{6F0A5ABF-F417-41F7-B61F-25313C5CD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483" y="2236359"/>
            <a:ext cx="1408643" cy="12581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gredient-huile-essentielle-orange-douce">
            <a:extLst>
              <a:ext uri="{FF2B5EF4-FFF2-40B4-BE49-F238E27FC236}">
                <a16:creationId xmlns:a16="http://schemas.microsoft.com/office/drawing/2014/main" id="{2E79A04C-7F2F-4BCC-915A-38D7F0E42F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334" y="1431869"/>
            <a:ext cx="1408643" cy="9872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gredient-beurre-de-karite">
            <a:extLst>
              <a:ext uri="{FF2B5EF4-FFF2-40B4-BE49-F238E27FC236}">
                <a16:creationId xmlns:a16="http://schemas.microsoft.com/office/drawing/2014/main" id="{6FD8F2EF-A93B-4186-BA6C-FD0C42A675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984" y="493017"/>
            <a:ext cx="1408643" cy="90899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ngredient-huile-de-pepins-de-raisin">
            <a:extLst>
              <a:ext uri="{FF2B5EF4-FFF2-40B4-BE49-F238E27FC236}">
                <a16:creationId xmlns:a16="http://schemas.microsoft.com/office/drawing/2014/main" id="{4A85DDBC-1748-4500-91FF-9DA08F749C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623" y="4417873"/>
            <a:ext cx="1408644" cy="124008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ngredient-vitamines-a-c-e">
            <a:extLst>
              <a:ext uri="{FF2B5EF4-FFF2-40B4-BE49-F238E27FC236}">
                <a16:creationId xmlns:a16="http://schemas.microsoft.com/office/drawing/2014/main" id="{2EAFE28E-4628-42D3-8957-71ACFD5BF1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334" y="4886560"/>
            <a:ext cx="1408643" cy="126416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8A4DE17F-8A73-4806-86C2-9B8F5E1B7A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1633" y="2870598"/>
            <a:ext cx="1314009" cy="1314009"/>
          </a:xfrm>
          <a:prstGeom prst="ellipse">
            <a:avLst/>
          </a:prstGeom>
        </p:spPr>
      </p:pic>
      <p:sp>
        <p:nvSpPr>
          <p:cNvPr id="13" name="Rectangle 12">
            <a:extLst>
              <a:ext uri="{FF2B5EF4-FFF2-40B4-BE49-F238E27FC236}">
                <a16:creationId xmlns:a16="http://schemas.microsoft.com/office/drawing/2014/main" id="{D35A629C-9936-479C-AD48-60FB1269C5F9}"/>
              </a:ext>
            </a:extLst>
          </p:cNvPr>
          <p:cNvSpPr/>
          <p:nvPr/>
        </p:nvSpPr>
        <p:spPr>
          <a:xfrm>
            <a:off x="5054561" y="3933359"/>
            <a:ext cx="3328152" cy="646331"/>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Glycérine végétale</a:t>
            </a:r>
          </a:p>
          <a:p>
            <a:pPr algn="ctr">
              <a:defRPr/>
            </a:pPr>
            <a:r>
              <a:rPr lang="fr-FR" sz="1200" b="1" dirty="0">
                <a:solidFill>
                  <a:prstClr val="black"/>
                </a:solidFill>
                <a:latin typeface="Roboto Light" panose="02000000000000000000" pitchFamily="2" charset="0"/>
                <a:ea typeface="Roboto Light" panose="02000000000000000000" pitchFamily="2" charset="0"/>
              </a:rPr>
              <a:t>Hydratant</a:t>
            </a:r>
          </a:p>
          <a:p>
            <a:pPr algn="ctr">
              <a:defRPr/>
            </a:pPr>
            <a:r>
              <a:rPr lang="fr-FR" sz="1200" b="1" dirty="0">
                <a:solidFill>
                  <a:prstClr val="black"/>
                </a:solidFill>
                <a:latin typeface="Roboto Light" panose="02000000000000000000" pitchFamily="2" charset="0"/>
                <a:ea typeface="Roboto Light" panose="02000000000000000000" pitchFamily="2" charset="0"/>
              </a:rPr>
              <a:t>Adoucissant</a:t>
            </a:r>
          </a:p>
        </p:txBody>
      </p:sp>
      <p:sp>
        <p:nvSpPr>
          <p:cNvPr id="14" name="Rectangle 13">
            <a:extLst>
              <a:ext uri="{FF2B5EF4-FFF2-40B4-BE49-F238E27FC236}">
                <a16:creationId xmlns:a16="http://schemas.microsoft.com/office/drawing/2014/main" id="{A5F42241-5E02-4A50-BDEB-CAB6A97B1E5C}"/>
              </a:ext>
            </a:extLst>
          </p:cNvPr>
          <p:cNvSpPr/>
          <p:nvPr/>
        </p:nvSpPr>
        <p:spPr>
          <a:xfrm>
            <a:off x="3803579" y="6150727"/>
            <a:ext cx="3328152" cy="646331"/>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Vitamines A, C, E</a:t>
            </a:r>
          </a:p>
          <a:p>
            <a:pPr algn="ctr">
              <a:defRPr/>
            </a:pPr>
            <a:r>
              <a:rPr lang="fr-FR" sz="1200" b="1" dirty="0">
                <a:solidFill>
                  <a:prstClr val="black"/>
                </a:solidFill>
                <a:latin typeface="Roboto Light" panose="02000000000000000000" pitchFamily="2" charset="0"/>
                <a:ea typeface="Roboto Light" panose="02000000000000000000" pitchFamily="2" charset="0"/>
              </a:rPr>
              <a:t>Antioxydant</a:t>
            </a:r>
          </a:p>
          <a:p>
            <a:pPr algn="ctr">
              <a:defRPr/>
            </a:pPr>
            <a:r>
              <a:rPr lang="fr-FR" sz="1200" b="1" dirty="0">
                <a:solidFill>
                  <a:prstClr val="black"/>
                </a:solidFill>
                <a:latin typeface="Roboto Light" panose="02000000000000000000" pitchFamily="2" charset="0"/>
                <a:ea typeface="Roboto Light" panose="02000000000000000000" pitchFamily="2" charset="0"/>
              </a:rPr>
              <a:t>Régénérant</a:t>
            </a:r>
          </a:p>
        </p:txBody>
      </p:sp>
      <p:sp>
        <p:nvSpPr>
          <p:cNvPr id="15" name="Rectangle 14">
            <a:extLst>
              <a:ext uri="{FF2B5EF4-FFF2-40B4-BE49-F238E27FC236}">
                <a16:creationId xmlns:a16="http://schemas.microsoft.com/office/drawing/2014/main" id="{C9481AB5-EF48-4ACE-B9EC-02F58BD0E3D9}"/>
              </a:ext>
            </a:extLst>
          </p:cNvPr>
          <p:cNvSpPr/>
          <p:nvPr/>
        </p:nvSpPr>
        <p:spPr>
          <a:xfrm>
            <a:off x="-304131" y="5690878"/>
            <a:ext cx="3328152" cy="830997"/>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Huile de pépins de raisin</a:t>
            </a:r>
          </a:p>
          <a:p>
            <a:pPr algn="ctr">
              <a:defRPr/>
            </a:pPr>
            <a:r>
              <a:rPr lang="fr-FR" sz="1200" b="1" dirty="0">
                <a:solidFill>
                  <a:prstClr val="black"/>
                </a:solidFill>
                <a:latin typeface="Roboto Light" panose="02000000000000000000" pitchFamily="2" charset="0"/>
                <a:ea typeface="Roboto Light" panose="02000000000000000000" pitchFamily="2" charset="0"/>
              </a:rPr>
              <a:t>Restructurant</a:t>
            </a:r>
          </a:p>
          <a:p>
            <a:pPr algn="ctr">
              <a:defRPr/>
            </a:pPr>
            <a:r>
              <a:rPr lang="fr-FR" sz="1200" b="1" dirty="0">
                <a:solidFill>
                  <a:prstClr val="black"/>
                </a:solidFill>
                <a:latin typeface="Roboto Light" panose="02000000000000000000" pitchFamily="2" charset="0"/>
                <a:ea typeface="Roboto Light" panose="02000000000000000000" pitchFamily="2" charset="0"/>
              </a:rPr>
              <a:t>Nourrissant</a:t>
            </a:r>
          </a:p>
          <a:p>
            <a:pPr algn="ctr">
              <a:defRPr/>
            </a:pPr>
            <a:r>
              <a:rPr lang="fr-FR" sz="1200" b="1" dirty="0">
                <a:solidFill>
                  <a:prstClr val="black"/>
                </a:solidFill>
                <a:latin typeface="Roboto Light" panose="02000000000000000000" pitchFamily="2" charset="0"/>
                <a:ea typeface="Roboto Light" panose="02000000000000000000" pitchFamily="2" charset="0"/>
              </a:rPr>
              <a:t>Réparatrice</a:t>
            </a:r>
          </a:p>
        </p:txBody>
      </p:sp>
      <p:sp>
        <p:nvSpPr>
          <p:cNvPr id="16" name="Rectangle 15">
            <a:extLst>
              <a:ext uri="{FF2B5EF4-FFF2-40B4-BE49-F238E27FC236}">
                <a16:creationId xmlns:a16="http://schemas.microsoft.com/office/drawing/2014/main" id="{87C5AC53-AF51-490F-B169-9CB76BFEB785}"/>
              </a:ext>
            </a:extLst>
          </p:cNvPr>
          <p:cNvSpPr/>
          <p:nvPr/>
        </p:nvSpPr>
        <p:spPr>
          <a:xfrm>
            <a:off x="541650" y="1388716"/>
            <a:ext cx="3328152" cy="830997"/>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Beurre de karité</a:t>
            </a:r>
          </a:p>
          <a:p>
            <a:pPr algn="ctr">
              <a:defRPr/>
            </a:pPr>
            <a:r>
              <a:rPr lang="fr-FR" sz="1200" b="1" dirty="0">
                <a:solidFill>
                  <a:prstClr val="black"/>
                </a:solidFill>
                <a:latin typeface="Roboto Light" panose="02000000000000000000" pitchFamily="2" charset="0"/>
                <a:ea typeface="Roboto Light" panose="02000000000000000000" pitchFamily="2" charset="0"/>
              </a:rPr>
              <a:t>Nourrissant</a:t>
            </a:r>
          </a:p>
          <a:p>
            <a:pPr algn="ctr">
              <a:defRPr/>
            </a:pPr>
            <a:r>
              <a:rPr lang="fr-FR" sz="1200" b="1" dirty="0">
                <a:solidFill>
                  <a:prstClr val="black"/>
                </a:solidFill>
                <a:latin typeface="Roboto Light" panose="02000000000000000000" pitchFamily="2" charset="0"/>
                <a:ea typeface="Roboto Light" panose="02000000000000000000" pitchFamily="2" charset="0"/>
              </a:rPr>
              <a:t>Protéger</a:t>
            </a:r>
          </a:p>
          <a:p>
            <a:pPr algn="ctr">
              <a:defRPr/>
            </a:pPr>
            <a:r>
              <a:rPr lang="fr-FR" sz="1200" b="1" dirty="0">
                <a:solidFill>
                  <a:prstClr val="black"/>
                </a:solidFill>
                <a:latin typeface="Roboto Light" panose="02000000000000000000" pitchFamily="2" charset="0"/>
                <a:ea typeface="Roboto Light" panose="02000000000000000000" pitchFamily="2" charset="0"/>
              </a:rPr>
              <a:t>Réparateur</a:t>
            </a:r>
          </a:p>
        </p:txBody>
      </p:sp>
      <p:sp>
        <p:nvSpPr>
          <p:cNvPr id="17" name="Rectangle 16">
            <a:extLst>
              <a:ext uri="{FF2B5EF4-FFF2-40B4-BE49-F238E27FC236}">
                <a16:creationId xmlns:a16="http://schemas.microsoft.com/office/drawing/2014/main" id="{F65CD170-C2AC-49B2-B649-4E817E52CAFE}"/>
              </a:ext>
            </a:extLst>
          </p:cNvPr>
          <p:cNvSpPr/>
          <p:nvPr/>
        </p:nvSpPr>
        <p:spPr>
          <a:xfrm>
            <a:off x="3742306" y="2546929"/>
            <a:ext cx="3328152" cy="461665"/>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Huile essentielle d'orange douce</a:t>
            </a:r>
          </a:p>
          <a:p>
            <a:pPr algn="ctr">
              <a:defRPr/>
            </a:pPr>
            <a:r>
              <a:rPr lang="fr-FR" sz="1200" b="1" dirty="0">
                <a:solidFill>
                  <a:prstClr val="black"/>
                </a:solidFill>
                <a:latin typeface="Roboto Light" panose="02000000000000000000" pitchFamily="2" charset="0"/>
                <a:ea typeface="Roboto Light" panose="02000000000000000000" pitchFamily="2" charset="0"/>
              </a:rPr>
              <a:t>Rééquilibre</a:t>
            </a:r>
          </a:p>
        </p:txBody>
      </p:sp>
      <p:sp>
        <p:nvSpPr>
          <p:cNvPr id="18" name="Rectangle 17">
            <a:extLst>
              <a:ext uri="{FF2B5EF4-FFF2-40B4-BE49-F238E27FC236}">
                <a16:creationId xmlns:a16="http://schemas.microsoft.com/office/drawing/2014/main" id="{CD7598D5-4002-4347-B989-9BF10DBF0260}"/>
              </a:ext>
            </a:extLst>
          </p:cNvPr>
          <p:cNvSpPr/>
          <p:nvPr/>
        </p:nvSpPr>
        <p:spPr>
          <a:xfrm>
            <a:off x="-304132" y="3502472"/>
            <a:ext cx="3013011" cy="461665"/>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Huile essentielle de mandarine</a:t>
            </a:r>
          </a:p>
          <a:p>
            <a:pPr algn="ctr">
              <a:defRPr/>
            </a:pPr>
            <a:r>
              <a:rPr lang="fr-FR" sz="1200" b="1" dirty="0">
                <a:solidFill>
                  <a:prstClr val="black"/>
                </a:solidFill>
                <a:latin typeface="Roboto Light" panose="02000000000000000000" pitchFamily="2" charset="0"/>
                <a:ea typeface="Roboto Light" panose="02000000000000000000" pitchFamily="2" charset="0"/>
              </a:rPr>
              <a:t>Anti-stress</a:t>
            </a:r>
          </a:p>
        </p:txBody>
      </p:sp>
      <p:sp>
        <p:nvSpPr>
          <p:cNvPr id="19" name="Rectangle 18">
            <a:extLst>
              <a:ext uri="{FF2B5EF4-FFF2-40B4-BE49-F238E27FC236}">
                <a16:creationId xmlns:a16="http://schemas.microsoft.com/office/drawing/2014/main" id="{9D37D15A-981D-49E1-AEED-9BABF32D5EF3}"/>
              </a:ext>
            </a:extLst>
          </p:cNvPr>
          <p:cNvSpPr/>
          <p:nvPr/>
        </p:nvSpPr>
        <p:spPr>
          <a:xfrm rot="5400000">
            <a:off x="9234995" y="2035234"/>
            <a:ext cx="1998409" cy="2880695"/>
          </a:xfrm>
          <a:prstGeom prst="rect">
            <a:avLst/>
          </a:prstGeom>
          <a:solidFill>
            <a:srgbClr val="FFE6E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grpSp>
        <p:nvGrpSpPr>
          <p:cNvPr id="20" name="Groupe 19">
            <a:extLst>
              <a:ext uri="{FF2B5EF4-FFF2-40B4-BE49-F238E27FC236}">
                <a16:creationId xmlns:a16="http://schemas.microsoft.com/office/drawing/2014/main" id="{67186B36-841A-452E-A83A-2DED9A157C69}"/>
              </a:ext>
            </a:extLst>
          </p:cNvPr>
          <p:cNvGrpSpPr/>
          <p:nvPr/>
        </p:nvGrpSpPr>
        <p:grpSpPr>
          <a:xfrm>
            <a:off x="8793856" y="2476377"/>
            <a:ext cx="3117956" cy="1980745"/>
            <a:chOff x="9006507" y="2492037"/>
            <a:chExt cx="3117956" cy="1980745"/>
          </a:xfrm>
        </p:grpSpPr>
        <p:pic>
          <p:nvPicPr>
            <p:cNvPr id="22" name="Picture 16" descr="produit-sans-alcool">
              <a:extLst>
                <a:ext uri="{FF2B5EF4-FFF2-40B4-BE49-F238E27FC236}">
                  <a16:creationId xmlns:a16="http://schemas.microsoft.com/office/drawing/2014/main" id="{4B889047-1833-4C31-B9BF-3AB75784A8C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06507" y="3600516"/>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produit-sans-parfums-artificiels">
              <a:extLst>
                <a:ext uri="{FF2B5EF4-FFF2-40B4-BE49-F238E27FC236}">
                  <a16:creationId xmlns:a16="http://schemas.microsoft.com/office/drawing/2014/main" id="{C825F721-1487-47A4-A77F-00AAB59EC1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45190" y="2492037"/>
              <a:ext cx="800789" cy="87226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C62A0DA0-1536-4964-B072-D5A64B9C284C}"/>
                </a:ext>
              </a:extLst>
            </p:cNvPr>
            <p:cNvSpPr/>
            <p:nvPr/>
          </p:nvSpPr>
          <p:spPr>
            <a:xfrm>
              <a:off x="9845978" y="2843260"/>
              <a:ext cx="2278485"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Sans parfum artificiel</a:t>
              </a:r>
            </a:p>
          </p:txBody>
        </p:sp>
        <p:sp>
          <p:nvSpPr>
            <p:cNvPr id="25" name="Rectangle 24">
              <a:extLst>
                <a:ext uri="{FF2B5EF4-FFF2-40B4-BE49-F238E27FC236}">
                  <a16:creationId xmlns:a16="http://schemas.microsoft.com/office/drawing/2014/main" id="{CB7B429E-EE7D-424B-A1DF-6B180BA0BC31}"/>
                </a:ext>
              </a:extLst>
            </p:cNvPr>
            <p:cNvSpPr/>
            <p:nvPr/>
          </p:nvSpPr>
          <p:spPr>
            <a:xfrm>
              <a:off x="9845978" y="3958468"/>
              <a:ext cx="2239801"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Sans alcool</a:t>
              </a:r>
            </a:p>
          </p:txBody>
        </p:sp>
      </p:grpSp>
    </p:spTree>
    <p:extLst>
      <p:ext uri="{BB962C8B-B14F-4D97-AF65-F5344CB8AC3E}">
        <p14:creationId xmlns:p14="http://schemas.microsoft.com/office/powerpoint/2010/main" val="265227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wipe(down)">
                                      <p:cBhvr>
                                        <p:cTn id="10" dur="500"/>
                                        <p:tgtEl>
                                          <p:spTgt spid="3076"/>
                                        </p:tgtEl>
                                      </p:cBhvr>
                                    </p:animEffect>
                                  </p:childTnLst>
                                </p:cTn>
                              </p:par>
                              <p:par>
                                <p:cTn id="11" presetID="22" presetClass="entr" presetSubtype="4"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wipe(down)">
                                      <p:cBhvr>
                                        <p:cTn id="13" dur="500"/>
                                        <p:tgtEl>
                                          <p:spTgt spid="3078"/>
                                        </p:tgtEl>
                                      </p:cBhvr>
                                    </p:animEffect>
                                  </p:childTnLst>
                                </p:cTn>
                              </p:par>
                              <p:par>
                                <p:cTn id="14" presetID="22" presetClass="entr" presetSubtype="4" fill="hold" nodeType="withEffect">
                                  <p:stCondLst>
                                    <p:cond delay="0"/>
                                  </p:stCondLst>
                                  <p:childTnLst>
                                    <p:set>
                                      <p:cBhvr>
                                        <p:cTn id="15" dur="1" fill="hold">
                                          <p:stCondLst>
                                            <p:cond delay="0"/>
                                          </p:stCondLst>
                                        </p:cTn>
                                        <p:tgtEl>
                                          <p:spTgt spid="3082"/>
                                        </p:tgtEl>
                                        <p:attrNameLst>
                                          <p:attrName>style.visibility</p:attrName>
                                        </p:attrNameLst>
                                      </p:cBhvr>
                                      <p:to>
                                        <p:strVal val="visible"/>
                                      </p:to>
                                    </p:set>
                                    <p:animEffect transition="in" filter="wipe(down)">
                                      <p:cBhvr>
                                        <p:cTn id="16" dur="500"/>
                                        <p:tgtEl>
                                          <p:spTgt spid="3082"/>
                                        </p:tgtEl>
                                      </p:cBhvr>
                                    </p:animEffect>
                                  </p:childTnLst>
                                </p:cTn>
                              </p:par>
                              <p:par>
                                <p:cTn id="17" presetID="22" presetClass="entr" presetSubtype="4" fill="hold" nodeType="withEffect">
                                  <p:stCondLst>
                                    <p:cond delay="0"/>
                                  </p:stCondLst>
                                  <p:childTnLst>
                                    <p:set>
                                      <p:cBhvr>
                                        <p:cTn id="18" dur="1" fill="hold">
                                          <p:stCondLst>
                                            <p:cond delay="0"/>
                                          </p:stCondLst>
                                        </p:cTn>
                                        <p:tgtEl>
                                          <p:spTgt spid="3084"/>
                                        </p:tgtEl>
                                        <p:attrNameLst>
                                          <p:attrName>style.visibility</p:attrName>
                                        </p:attrNameLst>
                                      </p:cBhvr>
                                      <p:to>
                                        <p:strVal val="visible"/>
                                      </p:to>
                                    </p:set>
                                    <p:animEffect transition="in" filter="wipe(down)">
                                      <p:cBhvr>
                                        <p:cTn id="19" dur="500"/>
                                        <p:tgtEl>
                                          <p:spTgt spid="3084"/>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DD2831DC-532F-435D-895F-0F370B3F45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294597">
            <a:off x="7379596" y="2108885"/>
            <a:ext cx="3192593" cy="3304519"/>
          </a:xfrm>
          <a:prstGeom prst="rect">
            <a:avLst/>
          </a:prstGeom>
        </p:spPr>
      </p:pic>
      <p:sp>
        <p:nvSpPr>
          <p:cNvPr id="22" name="Arc 21"/>
          <p:cNvSpPr/>
          <p:nvPr/>
        </p:nvSpPr>
        <p:spPr>
          <a:xfrm rot="9523306">
            <a:off x="878891" y="190099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LAIT HYDRATANT</a:t>
            </a:r>
          </a:p>
        </p:txBody>
      </p:sp>
      <p:sp>
        <p:nvSpPr>
          <p:cNvPr id="14" name="Rectangle 13"/>
          <p:cNvSpPr/>
          <p:nvPr/>
        </p:nvSpPr>
        <p:spPr>
          <a:xfrm>
            <a:off x="0" y="1165146"/>
            <a:ext cx="11308080" cy="396420"/>
          </a:xfrm>
          <a:prstGeom prst="rect">
            <a:avLst/>
          </a:prstGeom>
        </p:spPr>
        <p:txBody>
          <a:bodyPr vert="horz" wrap="square" lIns="0" tIns="12665" rIns="0" bIns="0" rtlCol="0">
            <a:spAutoFit/>
          </a:bodyPr>
          <a:lstStyle/>
          <a:p>
            <a:pPr marL="248855" marR="5066" indent="-236825" algn="ctr">
              <a:spcBef>
                <a:spcPts val="100"/>
              </a:spcBef>
            </a:pPr>
            <a:r>
              <a:rPr lang="fr-FR" sz="2493" dirty="0">
                <a:solidFill>
                  <a:srgbClr val="333638"/>
                </a:solidFill>
                <a:latin typeface="Roboto" panose="02000000000000000000" pitchFamily="2" charset="0"/>
                <a:ea typeface="Roboto" panose="02000000000000000000" pitchFamily="2" charset="0"/>
              </a:rPr>
              <a:t>Lait corps revitalisant pour un confort immédiat</a:t>
            </a:r>
            <a:endParaRPr lang="en-US" sz="2493" dirty="0">
              <a:solidFill>
                <a:srgbClr val="333638"/>
              </a:solidFill>
              <a:latin typeface="Roboto" panose="02000000000000000000" pitchFamily="2" charset="0"/>
              <a:ea typeface="Roboto" panose="02000000000000000000" pitchFamily="2" charset="0"/>
            </a:endParaRPr>
          </a:p>
        </p:txBody>
      </p:sp>
      <p:sp>
        <p:nvSpPr>
          <p:cNvPr id="7" name="ZoneTexte 6"/>
          <p:cNvSpPr txBox="1"/>
          <p:nvPr/>
        </p:nvSpPr>
        <p:spPr>
          <a:xfrm>
            <a:off x="1238408" y="2502052"/>
            <a:ext cx="6138480" cy="923330"/>
          </a:xfrm>
          <a:prstGeom prst="rect">
            <a:avLst/>
          </a:prstGeom>
          <a:solidFill>
            <a:schemeClr val="bg1"/>
          </a:solidFill>
        </p:spPr>
        <p:txBody>
          <a:bodyPr wrap="square" rtlCol="0">
            <a:spAutoFit/>
          </a:bodyPr>
          <a:lstStyle/>
          <a:p>
            <a:r>
              <a:rPr lang="fr-FR" dirty="0">
                <a:latin typeface="Roboto" panose="02000000000000000000" pitchFamily="2" charset="0"/>
                <a:ea typeface="Roboto" panose="02000000000000000000" pitchFamily="2" charset="0"/>
              </a:rPr>
              <a:t>Hydrate</a:t>
            </a:r>
          </a:p>
          <a:p>
            <a:r>
              <a:rPr lang="fr-FR" dirty="0">
                <a:latin typeface="Roboto" panose="02000000000000000000" pitchFamily="2" charset="0"/>
                <a:ea typeface="Roboto" panose="02000000000000000000" pitchFamily="2" charset="0"/>
              </a:rPr>
              <a:t>Adoucit</a:t>
            </a:r>
          </a:p>
          <a:p>
            <a:r>
              <a:rPr lang="fr-FR" dirty="0">
                <a:latin typeface="Roboto" panose="02000000000000000000" pitchFamily="2" charset="0"/>
                <a:ea typeface="Roboto" panose="02000000000000000000" pitchFamily="2" charset="0"/>
              </a:rPr>
              <a:t>Revitalise</a:t>
            </a:r>
          </a:p>
        </p:txBody>
      </p:sp>
      <p:sp>
        <p:nvSpPr>
          <p:cNvPr id="21" name="Rectangle 20"/>
          <p:cNvSpPr/>
          <p:nvPr/>
        </p:nvSpPr>
        <p:spPr>
          <a:xfrm>
            <a:off x="1978575" y="4451100"/>
            <a:ext cx="4485118" cy="646331"/>
          </a:xfrm>
          <a:prstGeom prst="rect">
            <a:avLst/>
          </a:prstGeom>
          <a:solidFill>
            <a:schemeClr val="bg1"/>
          </a:solidFill>
        </p:spPr>
        <p:txBody>
          <a:bodyPr wrap="square">
            <a:spAutoFit/>
          </a:bodyPr>
          <a:lstStyle/>
          <a:p>
            <a:pPr lvl="0">
              <a:tabLst>
                <a:tab pos="85725" algn="l"/>
              </a:tabLst>
            </a:pPr>
            <a:r>
              <a:rPr lang="fr-FR" dirty="0">
                <a:latin typeface="Roboto" panose="02000000000000000000" pitchFamily="2" charset="0"/>
                <a:ea typeface="Roboto" panose="02000000000000000000" pitchFamily="2" charset="0"/>
              </a:rPr>
              <a:t>Peau hydratée : 100%*</a:t>
            </a:r>
          </a:p>
          <a:p>
            <a:pPr lvl="0">
              <a:tabLst>
                <a:tab pos="85725" algn="l"/>
              </a:tabLst>
            </a:pPr>
            <a:r>
              <a:rPr lang="fr-FR" dirty="0">
                <a:latin typeface="Roboto" panose="02000000000000000000" pitchFamily="2" charset="0"/>
                <a:ea typeface="Roboto" panose="02000000000000000000" pitchFamily="2" charset="0"/>
              </a:rPr>
              <a:t>Peau revitalisée : 100%*</a:t>
            </a:r>
          </a:p>
        </p:txBody>
      </p:sp>
      <p:sp>
        <p:nvSpPr>
          <p:cNvPr id="25" name="ZoneTexte 24"/>
          <p:cNvSpPr txBox="1"/>
          <p:nvPr/>
        </p:nvSpPr>
        <p:spPr>
          <a:xfrm>
            <a:off x="8699157" y="6466625"/>
            <a:ext cx="3492843" cy="307777"/>
          </a:xfrm>
          <a:prstGeom prst="rect">
            <a:avLst/>
          </a:prstGeom>
          <a:noFill/>
        </p:spPr>
        <p:txBody>
          <a:bodyPr wrap="square" rtlCol="0">
            <a:spAutoFit/>
          </a:bodyPr>
          <a:lstStyle>
            <a:defPPr>
              <a:defRPr lang="fr-FR"/>
            </a:defPPr>
            <a:lvl1pPr algn="ctr">
              <a:defRPr sz="1400">
                <a:latin typeface="Roboto" panose="02000000000000000000" pitchFamily="2" charset="0"/>
                <a:ea typeface="Roboto" panose="02000000000000000000" pitchFamily="2" charset="0"/>
              </a:defRPr>
            </a:lvl1pPr>
          </a:lstStyle>
          <a:p>
            <a:r>
              <a:rPr lang="en-US" dirty="0"/>
              <a:t>Matin et/</a:t>
            </a:r>
            <a:r>
              <a:rPr lang="en-US" dirty="0" err="1"/>
              <a:t>ou</a:t>
            </a:r>
            <a:r>
              <a:rPr lang="en-US" dirty="0"/>
              <a:t> </a:t>
            </a:r>
            <a:r>
              <a:rPr lang="en-US" dirty="0" err="1"/>
              <a:t>soir</a:t>
            </a:r>
            <a:endParaRPr lang="en-US" dirty="0"/>
          </a:p>
        </p:txBody>
      </p:sp>
      <p:sp>
        <p:nvSpPr>
          <p:cNvPr id="18" name="ZoneTexte 17"/>
          <p:cNvSpPr txBox="1"/>
          <p:nvPr/>
        </p:nvSpPr>
        <p:spPr>
          <a:xfrm>
            <a:off x="3869117" y="5656174"/>
            <a:ext cx="5893532" cy="646331"/>
          </a:xfrm>
          <a:prstGeom prst="rect">
            <a:avLst/>
          </a:prstGeom>
          <a:solidFill>
            <a:schemeClr val="bg1"/>
          </a:solidFill>
          <a:effectLst>
            <a:softEdge rad="63500"/>
          </a:effectLst>
        </p:spPr>
        <p:txBody>
          <a:bodyPr wrap="square" rtlCol="0">
            <a:spAutoFit/>
          </a:bodyPr>
          <a:lstStyle/>
          <a:p>
            <a:r>
              <a:rPr lang="fr-FR" dirty="0">
                <a:latin typeface="Roboto" panose="02000000000000000000" pitchFamily="2" charset="0"/>
                <a:ea typeface="Roboto" panose="02000000000000000000" pitchFamily="2" charset="0"/>
              </a:rPr>
              <a:t>Contient 96% d'ingrédients naturels </a:t>
            </a:r>
          </a:p>
          <a:p>
            <a:r>
              <a:rPr lang="fr-FR" dirty="0">
                <a:latin typeface="Roboto" panose="02000000000000000000" pitchFamily="2" charset="0"/>
                <a:ea typeface="Roboto" panose="02000000000000000000" pitchFamily="2" charset="0"/>
              </a:rPr>
              <a:t>Pénètre rapidement sans laisser de film gras</a:t>
            </a:r>
            <a:endParaRPr lang="en-US" dirty="0">
              <a:latin typeface="Roboto" panose="02000000000000000000" pitchFamily="2" charset="0"/>
              <a:ea typeface="Roboto" panose="02000000000000000000" pitchFamily="2" charset="0"/>
            </a:endParaRPr>
          </a:p>
        </p:txBody>
      </p:sp>
      <p:sp>
        <p:nvSpPr>
          <p:cNvPr id="19" name="ZoneTexte 18"/>
          <p:cNvSpPr txBox="1"/>
          <p:nvPr/>
        </p:nvSpPr>
        <p:spPr>
          <a:xfrm>
            <a:off x="76202" y="6442854"/>
            <a:ext cx="7300686" cy="200055"/>
          </a:xfrm>
          <a:prstGeom prst="rect">
            <a:avLst/>
          </a:prstGeom>
          <a:noFill/>
        </p:spPr>
        <p:txBody>
          <a:bodyPr wrap="square" rtlCol="0">
            <a:spAutoFit/>
          </a:bodyPr>
          <a:lstStyle/>
          <a:p>
            <a:pPr lvl="0"/>
            <a:r>
              <a:rPr lang="fr-FR" sz="700" dirty="0">
                <a:latin typeface="Roboto Light" panose="02000000000000000000" pitchFamily="2" charset="0"/>
                <a:ea typeface="Roboto Light" panose="02000000000000000000" pitchFamily="2" charset="0"/>
              </a:rPr>
              <a:t>*Test d'usage sous contrôle dermatologique réalisé sur 20 femmes âgées de 18 à 70 ans, à raison de 2 à 3 applications par semaine pendant 4 semaines.</a:t>
            </a:r>
          </a:p>
        </p:txBody>
      </p:sp>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2" y="2429392"/>
            <a:ext cx="1119598" cy="1418896"/>
          </a:xfrm>
          <a:prstGeom prst="rect">
            <a:avLst/>
          </a:prstGeom>
        </p:spPr>
      </p:pic>
      <p:pic>
        <p:nvPicPr>
          <p:cNvPr id="26" name="Imag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739" y="4173536"/>
            <a:ext cx="1198836" cy="1519318"/>
          </a:xfrm>
          <a:prstGeom prst="rect">
            <a:avLst/>
          </a:prstGeom>
        </p:spPr>
      </p:pic>
      <p:pic>
        <p:nvPicPr>
          <p:cNvPr id="27" name="Imag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0069" y="5083955"/>
            <a:ext cx="1125264" cy="1426077"/>
          </a:xfrm>
          <a:prstGeom prst="rect">
            <a:avLst/>
          </a:prstGeom>
        </p:spPr>
      </p:pic>
      <p:sp>
        <p:nvSpPr>
          <p:cNvPr id="24" name="ZoneTexte 23"/>
          <p:cNvSpPr txBox="1"/>
          <p:nvPr/>
        </p:nvSpPr>
        <p:spPr>
          <a:xfrm>
            <a:off x="11075902" y="5813239"/>
            <a:ext cx="461665" cy="680695"/>
          </a:xfrm>
          <a:prstGeom prst="rect">
            <a:avLst/>
          </a:prstGeom>
          <a:noFill/>
          <a:effectLst>
            <a:softEdge rad="63500"/>
          </a:effectLst>
        </p:spPr>
        <p:txBody>
          <a:bodyPr vert="vert270" wrap="square" rtlCol="0">
            <a:spAutoFit/>
          </a:bodyPr>
          <a:lstStyle>
            <a:defPPr>
              <a:defRPr lang="fr-FR"/>
            </a:defPPr>
            <a:lvl1pPr>
              <a:defRPr sz="1200">
                <a:latin typeface="Roboto" panose="02000000000000000000" pitchFamily="2" charset="0"/>
                <a:ea typeface="Roboto" panose="02000000000000000000" pitchFamily="2" charset="0"/>
              </a:defRPr>
            </a:lvl1pPr>
          </a:lstStyle>
          <a:p>
            <a:r>
              <a:rPr lang="fr-FR" dirty="0"/>
              <a:t>50 ml </a:t>
            </a:r>
          </a:p>
        </p:txBody>
      </p:sp>
      <p:pic>
        <p:nvPicPr>
          <p:cNvPr id="16" name="Picture 8">
            <a:extLst>
              <a:ext uri="{FF2B5EF4-FFF2-40B4-BE49-F238E27FC236}">
                <a16:creationId xmlns:a16="http://schemas.microsoft.com/office/drawing/2014/main" id="{A2EBFDE9-4CC0-45CD-87D2-16CF0DB061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8555" y="455960"/>
            <a:ext cx="4125318" cy="6187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57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18"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ingredient-ginseng-bio">
            <a:extLst>
              <a:ext uri="{FF2B5EF4-FFF2-40B4-BE49-F238E27FC236}">
                <a16:creationId xmlns:a16="http://schemas.microsoft.com/office/drawing/2014/main" id="{3D40F433-6DB8-4BC3-94DB-97AED4D2E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3911905"/>
            <a:ext cx="1761902" cy="1054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ngredient-huile-essentielle-de-mandarine">
            <a:extLst>
              <a:ext uri="{FF2B5EF4-FFF2-40B4-BE49-F238E27FC236}">
                <a16:creationId xmlns:a16="http://schemas.microsoft.com/office/drawing/2014/main" id="{F26E2663-8DB9-45F1-B673-7D1711B9C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483" y="2236359"/>
            <a:ext cx="1408643" cy="12581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ngredient-huile-essentielle-orange-douce">
            <a:extLst>
              <a:ext uri="{FF2B5EF4-FFF2-40B4-BE49-F238E27FC236}">
                <a16:creationId xmlns:a16="http://schemas.microsoft.com/office/drawing/2014/main" id="{F6227DF6-9EFD-4DDC-B613-F745C0497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409" y="1669994"/>
            <a:ext cx="1408643" cy="9872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ngredient-huile-de-pepins-de-raisin">
            <a:extLst>
              <a:ext uri="{FF2B5EF4-FFF2-40B4-BE49-F238E27FC236}">
                <a16:creationId xmlns:a16="http://schemas.microsoft.com/office/drawing/2014/main" id="{4B0A96AC-AD30-45EC-A0F4-8DADC8E65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548" y="4417873"/>
            <a:ext cx="1408644" cy="12400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A893BB4-083F-4B92-BDCC-5A51A11E7AFB}"/>
              </a:ext>
            </a:extLst>
          </p:cNvPr>
          <p:cNvSpPr/>
          <p:nvPr/>
        </p:nvSpPr>
        <p:spPr>
          <a:xfrm>
            <a:off x="293224" y="5690878"/>
            <a:ext cx="3328152" cy="830997"/>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Huile de pépins de raisin</a:t>
            </a:r>
          </a:p>
          <a:p>
            <a:pPr algn="ctr">
              <a:defRPr/>
            </a:pPr>
            <a:r>
              <a:rPr lang="fr-FR" sz="1200" b="1" dirty="0">
                <a:solidFill>
                  <a:prstClr val="black"/>
                </a:solidFill>
                <a:latin typeface="Roboto Light" panose="02000000000000000000" pitchFamily="2" charset="0"/>
                <a:ea typeface="Roboto Light" panose="02000000000000000000" pitchFamily="2" charset="0"/>
              </a:rPr>
              <a:t>Restructurant</a:t>
            </a:r>
          </a:p>
          <a:p>
            <a:pPr algn="ctr">
              <a:defRPr/>
            </a:pPr>
            <a:r>
              <a:rPr lang="fr-FR" sz="1200" b="1" dirty="0">
                <a:solidFill>
                  <a:prstClr val="black"/>
                </a:solidFill>
                <a:latin typeface="Roboto Light" panose="02000000000000000000" pitchFamily="2" charset="0"/>
                <a:ea typeface="Roboto Light" panose="02000000000000000000" pitchFamily="2" charset="0"/>
              </a:rPr>
              <a:t>Nourrissant</a:t>
            </a:r>
          </a:p>
          <a:p>
            <a:pPr algn="ctr">
              <a:defRPr/>
            </a:pPr>
            <a:r>
              <a:rPr lang="fr-FR" sz="1200" b="1" dirty="0">
                <a:solidFill>
                  <a:prstClr val="black"/>
                </a:solidFill>
                <a:latin typeface="Roboto Light" panose="02000000000000000000" pitchFamily="2" charset="0"/>
                <a:ea typeface="Roboto Light" panose="02000000000000000000" pitchFamily="2" charset="0"/>
              </a:rPr>
              <a:t>Réparatrice</a:t>
            </a:r>
          </a:p>
        </p:txBody>
      </p:sp>
      <p:sp>
        <p:nvSpPr>
          <p:cNvPr id="11" name="Rectangle 10">
            <a:extLst>
              <a:ext uri="{FF2B5EF4-FFF2-40B4-BE49-F238E27FC236}">
                <a16:creationId xmlns:a16="http://schemas.microsoft.com/office/drawing/2014/main" id="{2A640EDC-14F5-454D-ABC5-3683E3BFF4A5}"/>
              </a:ext>
            </a:extLst>
          </p:cNvPr>
          <p:cNvSpPr/>
          <p:nvPr/>
        </p:nvSpPr>
        <p:spPr>
          <a:xfrm>
            <a:off x="3983991" y="2785054"/>
            <a:ext cx="3328152" cy="461665"/>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Huile essentielle d'orange douce</a:t>
            </a:r>
          </a:p>
          <a:p>
            <a:pPr algn="ctr">
              <a:defRPr/>
            </a:pPr>
            <a:r>
              <a:rPr lang="fr-FR" sz="1200" b="1" dirty="0">
                <a:solidFill>
                  <a:prstClr val="black"/>
                </a:solidFill>
                <a:latin typeface="Roboto Light" panose="02000000000000000000" pitchFamily="2" charset="0"/>
                <a:ea typeface="Roboto Light" panose="02000000000000000000" pitchFamily="2" charset="0"/>
              </a:rPr>
              <a:t>Rééquilibre</a:t>
            </a:r>
          </a:p>
        </p:txBody>
      </p:sp>
      <p:sp>
        <p:nvSpPr>
          <p:cNvPr id="12" name="Rectangle 11">
            <a:extLst>
              <a:ext uri="{FF2B5EF4-FFF2-40B4-BE49-F238E27FC236}">
                <a16:creationId xmlns:a16="http://schemas.microsoft.com/office/drawing/2014/main" id="{6983A26F-049B-4451-A78A-E5FA69020569}"/>
              </a:ext>
            </a:extLst>
          </p:cNvPr>
          <p:cNvSpPr/>
          <p:nvPr/>
        </p:nvSpPr>
        <p:spPr>
          <a:xfrm>
            <a:off x="-564842" y="3502472"/>
            <a:ext cx="3328152" cy="461665"/>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Huile essentielle de mandarine</a:t>
            </a:r>
          </a:p>
          <a:p>
            <a:pPr algn="ctr">
              <a:defRPr/>
            </a:pPr>
            <a:r>
              <a:rPr lang="fr-FR" sz="1200" b="1" dirty="0">
                <a:solidFill>
                  <a:prstClr val="black"/>
                </a:solidFill>
                <a:latin typeface="Roboto Light" panose="02000000000000000000" pitchFamily="2" charset="0"/>
                <a:ea typeface="Roboto Light" panose="02000000000000000000" pitchFamily="2" charset="0"/>
              </a:rPr>
              <a:t>Anti-stress</a:t>
            </a:r>
          </a:p>
        </p:txBody>
      </p:sp>
      <p:pic>
        <p:nvPicPr>
          <p:cNvPr id="13" name="Image 12">
            <a:extLst>
              <a:ext uri="{FF2B5EF4-FFF2-40B4-BE49-F238E27FC236}">
                <a16:creationId xmlns:a16="http://schemas.microsoft.com/office/drawing/2014/main" id="{469EFD0E-3E12-4F48-B5EB-29AA101A21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8684" y="5279765"/>
            <a:ext cx="751081" cy="1030451"/>
          </a:xfrm>
          <a:prstGeom prst="rect">
            <a:avLst/>
          </a:prstGeom>
        </p:spPr>
      </p:pic>
      <p:sp>
        <p:nvSpPr>
          <p:cNvPr id="14" name="Rectangle 13">
            <a:extLst>
              <a:ext uri="{FF2B5EF4-FFF2-40B4-BE49-F238E27FC236}">
                <a16:creationId xmlns:a16="http://schemas.microsoft.com/office/drawing/2014/main" id="{8595DEE5-B775-4624-A3C2-2665D7A17F5F}"/>
              </a:ext>
            </a:extLst>
          </p:cNvPr>
          <p:cNvSpPr/>
          <p:nvPr/>
        </p:nvSpPr>
        <p:spPr>
          <a:xfrm>
            <a:off x="3117330" y="6286487"/>
            <a:ext cx="3328152" cy="646331"/>
          </a:xfrm>
          <a:prstGeom prst="rect">
            <a:avLst/>
          </a:prstGeom>
        </p:spPr>
        <p:txBody>
          <a:bodyPr wrap="square">
            <a:spAutoFit/>
          </a:bodyPr>
          <a:lstStyle/>
          <a:p>
            <a:pPr algn="ctr">
              <a:defRPr/>
            </a:pPr>
            <a:r>
              <a:rPr lang="fr-FR" sz="1200" dirty="0" err="1">
                <a:solidFill>
                  <a:prstClr val="black"/>
                </a:solidFill>
                <a:latin typeface="Roboto" panose="02000000000000000000" pitchFamily="2" charset="0"/>
                <a:ea typeface="Roboto" panose="02000000000000000000" pitchFamily="2" charset="0"/>
              </a:rPr>
              <a:t>Vitamin</a:t>
            </a:r>
            <a:r>
              <a:rPr lang="fr-FR" sz="1200" dirty="0">
                <a:solidFill>
                  <a:prstClr val="black"/>
                </a:solidFill>
                <a:latin typeface="Roboto" panose="02000000000000000000" pitchFamily="2" charset="0"/>
                <a:ea typeface="Roboto" panose="02000000000000000000" pitchFamily="2" charset="0"/>
              </a:rPr>
              <a:t> E</a:t>
            </a:r>
          </a:p>
          <a:p>
            <a:pPr algn="ctr">
              <a:defRPr/>
            </a:pPr>
            <a:r>
              <a:rPr lang="fr-FR" sz="1200" b="1" dirty="0" err="1">
                <a:solidFill>
                  <a:prstClr val="black"/>
                </a:solidFill>
                <a:latin typeface="Roboto" panose="02000000000000000000" pitchFamily="2" charset="0"/>
                <a:ea typeface="Roboto" panose="02000000000000000000" pitchFamily="2" charset="0"/>
              </a:rPr>
              <a:t>Antioxidant</a:t>
            </a:r>
            <a:r>
              <a:rPr lang="fr-FR" sz="1200" b="1" dirty="0">
                <a:solidFill>
                  <a:prstClr val="black"/>
                </a:solidFill>
                <a:latin typeface="Roboto" panose="02000000000000000000" pitchFamily="2" charset="0"/>
                <a:ea typeface="Roboto" panose="02000000000000000000" pitchFamily="2" charset="0"/>
              </a:rPr>
              <a:t> </a:t>
            </a:r>
          </a:p>
          <a:p>
            <a:pPr lvl="0">
              <a:defRPr/>
            </a:pPr>
            <a:endParaRPr lang="fr-FR" sz="1200" dirty="0">
              <a:solidFill>
                <a:prstClr val="black"/>
              </a:solidFill>
              <a:latin typeface="Roboto" panose="02000000000000000000" pitchFamily="2" charset="0"/>
              <a:ea typeface="Roboto" panose="02000000000000000000" pitchFamily="2" charset="0"/>
            </a:endParaRPr>
          </a:p>
        </p:txBody>
      </p:sp>
      <p:pic>
        <p:nvPicPr>
          <p:cNvPr id="15" name="Image 14">
            <a:extLst>
              <a:ext uri="{FF2B5EF4-FFF2-40B4-BE49-F238E27FC236}">
                <a16:creationId xmlns:a16="http://schemas.microsoft.com/office/drawing/2014/main" id="{F91A733C-0C64-4202-ACAB-677722ACBA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294597">
            <a:off x="1430497" y="280240"/>
            <a:ext cx="935509" cy="968306"/>
          </a:xfrm>
          <a:prstGeom prst="rect">
            <a:avLst/>
          </a:prstGeom>
        </p:spPr>
      </p:pic>
      <p:sp>
        <p:nvSpPr>
          <p:cNvPr id="16" name="Rectangle 15">
            <a:extLst>
              <a:ext uri="{FF2B5EF4-FFF2-40B4-BE49-F238E27FC236}">
                <a16:creationId xmlns:a16="http://schemas.microsoft.com/office/drawing/2014/main" id="{7ADDAECA-E90C-4CA6-A3C6-2FA11532AF7A}"/>
              </a:ext>
            </a:extLst>
          </p:cNvPr>
          <p:cNvSpPr/>
          <p:nvPr/>
        </p:nvSpPr>
        <p:spPr>
          <a:xfrm>
            <a:off x="189114" y="1357733"/>
            <a:ext cx="3328152" cy="830997"/>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Huile d'amande douce bio</a:t>
            </a:r>
          </a:p>
          <a:p>
            <a:pPr algn="ctr">
              <a:defRPr/>
            </a:pPr>
            <a:r>
              <a:rPr lang="fr-FR" sz="1200" b="1" dirty="0">
                <a:solidFill>
                  <a:prstClr val="black"/>
                </a:solidFill>
                <a:latin typeface="Roboto Light" panose="02000000000000000000" pitchFamily="2" charset="0"/>
                <a:ea typeface="Roboto Light" panose="02000000000000000000" pitchFamily="2" charset="0"/>
              </a:rPr>
              <a:t>Nourrissant </a:t>
            </a:r>
          </a:p>
          <a:p>
            <a:pPr algn="ctr">
              <a:defRPr/>
            </a:pPr>
            <a:r>
              <a:rPr lang="fr-FR" sz="1200" b="1" dirty="0">
                <a:solidFill>
                  <a:prstClr val="black"/>
                </a:solidFill>
                <a:latin typeface="Roboto Light" panose="02000000000000000000" pitchFamily="2" charset="0"/>
                <a:ea typeface="Roboto Light" panose="02000000000000000000" pitchFamily="2" charset="0"/>
              </a:rPr>
              <a:t>Apaisant</a:t>
            </a:r>
          </a:p>
          <a:p>
            <a:pPr algn="ctr">
              <a:defRPr/>
            </a:pPr>
            <a:r>
              <a:rPr lang="fr-FR" sz="1200" b="1" dirty="0">
                <a:solidFill>
                  <a:prstClr val="black"/>
                </a:solidFill>
                <a:latin typeface="Roboto Light" panose="02000000000000000000" pitchFamily="2" charset="0"/>
                <a:ea typeface="Roboto Light" panose="02000000000000000000" pitchFamily="2" charset="0"/>
              </a:rPr>
              <a:t>Réparatrice</a:t>
            </a:r>
          </a:p>
        </p:txBody>
      </p:sp>
      <p:sp>
        <p:nvSpPr>
          <p:cNvPr id="17" name="Rectangle 16">
            <a:extLst>
              <a:ext uri="{FF2B5EF4-FFF2-40B4-BE49-F238E27FC236}">
                <a16:creationId xmlns:a16="http://schemas.microsoft.com/office/drawing/2014/main" id="{25CA68E6-4479-4F84-8B82-02EE5E034276}"/>
              </a:ext>
            </a:extLst>
          </p:cNvPr>
          <p:cNvSpPr/>
          <p:nvPr/>
        </p:nvSpPr>
        <p:spPr>
          <a:xfrm>
            <a:off x="4785944" y="5058818"/>
            <a:ext cx="3328152" cy="461665"/>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Ginseng bio</a:t>
            </a:r>
          </a:p>
          <a:p>
            <a:pPr algn="ctr">
              <a:defRPr/>
            </a:pPr>
            <a:r>
              <a:rPr lang="fr-FR" sz="1200" b="1" dirty="0">
                <a:solidFill>
                  <a:prstClr val="black"/>
                </a:solidFill>
                <a:latin typeface="Roboto Light" panose="02000000000000000000" pitchFamily="2" charset="0"/>
                <a:ea typeface="Roboto Light" panose="02000000000000000000" pitchFamily="2" charset="0"/>
              </a:rPr>
              <a:t>Energisant</a:t>
            </a:r>
          </a:p>
        </p:txBody>
      </p:sp>
      <p:sp>
        <p:nvSpPr>
          <p:cNvPr id="18" name="Sous-titre 2">
            <a:extLst>
              <a:ext uri="{FF2B5EF4-FFF2-40B4-BE49-F238E27FC236}">
                <a16:creationId xmlns:a16="http://schemas.microsoft.com/office/drawing/2014/main" id="{2C8374DF-C8B1-4D21-BAA6-37462F62E0E6}"/>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LAIT HYDRATANT</a:t>
            </a:r>
          </a:p>
        </p:txBody>
      </p:sp>
      <p:pic>
        <p:nvPicPr>
          <p:cNvPr id="6152" name="Picture 8">
            <a:extLst>
              <a:ext uri="{FF2B5EF4-FFF2-40B4-BE49-F238E27FC236}">
                <a16:creationId xmlns:a16="http://schemas.microsoft.com/office/drawing/2014/main" id="{13FB3B69-7026-41CC-A30B-031543103A7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5967" y="537225"/>
            <a:ext cx="3556822" cy="533523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12172232-3B68-4C3D-BFB2-D38C5C22F81E}"/>
              </a:ext>
            </a:extLst>
          </p:cNvPr>
          <p:cNvSpPr/>
          <p:nvPr/>
        </p:nvSpPr>
        <p:spPr>
          <a:xfrm rot="5400000">
            <a:off x="9218429" y="2025484"/>
            <a:ext cx="1998409" cy="2880695"/>
          </a:xfrm>
          <a:prstGeom prst="rect">
            <a:avLst/>
          </a:prstGeom>
          <a:solidFill>
            <a:srgbClr val="FFE6E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grpSp>
        <p:nvGrpSpPr>
          <p:cNvPr id="29" name="Groupe 28">
            <a:extLst>
              <a:ext uri="{FF2B5EF4-FFF2-40B4-BE49-F238E27FC236}">
                <a16:creationId xmlns:a16="http://schemas.microsoft.com/office/drawing/2014/main" id="{BFB564A7-7091-404A-ACE5-766E7AC5ABD3}"/>
              </a:ext>
            </a:extLst>
          </p:cNvPr>
          <p:cNvGrpSpPr/>
          <p:nvPr/>
        </p:nvGrpSpPr>
        <p:grpSpPr>
          <a:xfrm>
            <a:off x="8777290" y="2466627"/>
            <a:ext cx="839472" cy="1980745"/>
            <a:chOff x="9006507" y="2492037"/>
            <a:chExt cx="839472" cy="1980745"/>
          </a:xfrm>
        </p:grpSpPr>
        <p:pic>
          <p:nvPicPr>
            <p:cNvPr id="30" name="Picture 16" descr="produit-sans-alcool">
              <a:extLst>
                <a:ext uri="{FF2B5EF4-FFF2-40B4-BE49-F238E27FC236}">
                  <a16:creationId xmlns:a16="http://schemas.microsoft.com/office/drawing/2014/main" id="{8BEB647E-1DD4-4082-AC44-4EA9E2427D5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06507" y="3600516"/>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produit-sans-parfums-artificiels">
              <a:extLst>
                <a:ext uri="{FF2B5EF4-FFF2-40B4-BE49-F238E27FC236}">
                  <a16:creationId xmlns:a16="http://schemas.microsoft.com/office/drawing/2014/main" id="{6F165F90-9F9D-4899-B433-20463488F5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45190" y="2492037"/>
              <a:ext cx="800789" cy="872266"/>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58EE1E06-4D86-487F-9766-EB96A670E960}"/>
              </a:ext>
            </a:extLst>
          </p:cNvPr>
          <p:cNvSpPr/>
          <p:nvPr/>
        </p:nvSpPr>
        <p:spPr>
          <a:xfrm>
            <a:off x="9633327" y="2827600"/>
            <a:ext cx="2278485"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Sans parfum artificiel</a:t>
            </a:r>
          </a:p>
        </p:txBody>
      </p:sp>
      <p:sp>
        <p:nvSpPr>
          <p:cNvPr id="23" name="Rectangle 22">
            <a:extLst>
              <a:ext uri="{FF2B5EF4-FFF2-40B4-BE49-F238E27FC236}">
                <a16:creationId xmlns:a16="http://schemas.microsoft.com/office/drawing/2014/main" id="{80226AC7-FD38-4016-ABF4-66A87127FE60}"/>
              </a:ext>
            </a:extLst>
          </p:cNvPr>
          <p:cNvSpPr/>
          <p:nvPr/>
        </p:nvSpPr>
        <p:spPr>
          <a:xfrm>
            <a:off x="9633327" y="3942808"/>
            <a:ext cx="2239801"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Sans alcool</a:t>
            </a:r>
          </a:p>
        </p:txBody>
      </p:sp>
    </p:spTree>
    <p:extLst>
      <p:ext uri="{BB962C8B-B14F-4D97-AF65-F5344CB8AC3E}">
        <p14:creationId xmlns:p14="http://schemas.microsoft.com/office/powerpoint/2010/main" val="257790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wipe(down)">
                                      <p:cBhvr>
                                        <p:cTn id="7" dur="500"/>
                                        <p:tgtEl>
                                          <p:spTgt spid="615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ingredient-sucre-de-cannes-bio-et-sucre-blanc">
            <a:extLst>
              <a:ext uri="{FF2B5EF4-FFF2-40B4-BE49-F238E27FC236}">
                <a16:creationId xmlns:a16="http://schemas.microsoft.com/office/drawing/2014/main" id="{EC1EDA79-E82C-4ED7-907A-45E9A984B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36399">
            <a:off x="5849724" y="3559112"/>
            <a:ext cx="3625609" cy="1843793"/>
          </a:xfrm>
          <a:prstGeom prst="rect">
            <a:avLst/>
          </a:prstGeom>
          <a:noFill/>
          <a:extLst>
            <a:ext uri="{909E8E84-426E-40DD-AFC4-6F175D3DCCD1}">
              <a14:hiddenFill xmlns:a14="http://schemas.microsoft.com/office/drawing/2010/main">
                <a:solidFill>
                  <a:srgbClr val="FFFFFF"/>
                </a:solidFill>
              </a14:hiddenFill>
            </a:ext>
          </a:extLst>
        </p:spPr>
      </p:pic>
      <p:sp>
        <p:nvSpPr>
          <p:cNvPr id="22" name="Arc 21"/>
          <p:cNvSpPr/>
          <p:nvPr/>
        </p:nvSpPr>
        <p:spPr>
          <a:xfrm rot="9523306">
            <a:off x="878891" y="190099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GOMMAGE AUX SUCRES</a:t>
            </a:r>
          </a:p>
        </p:txBody>
      </p:sp>
      <p:sp>
        <p:nvSpPr>
          <p:cNvPr id="14" name="Rectangle 13"/>
          <p:cNvSpPr/>
          <p:nvPr/>
        </p:nvSpPr>
        <p:spPr>
          <a:xfrm>
            <a:off x="0" y="1324390"/>
            <a:ext cx="12192000" cy="396420"/>
          </a:xfrm>
          <a:prstGeom prst="rect">
            <a:avLst/>
          </a:prstGeom>
        </p:spPr>
        <p:txBody>
          <a:bodyPr vert="horz" wrap="square" lIns="0" tIns="12665" rIns="0" bIns="0" rtlCol="0">
            <a:spAutoFit/>
          </a:bodyPr>
          <a:lstStyle/>
          <a:p>
            <a:pPr marL="248855" marR="5066" indent="-236825" algn="ctr">
              <a:spcBef>
                <a:spcPts val="100"/>
              </a:spcBef>
            </a:pPr>
            <a:r>
              <a:rPr lang="fr-FR" sz="2493" dirty="0">
                <a:solidFill>
                  <a:srgbClr val="333638"/>
                </a:solidFill>
                <a:latin typeface="Roboto" panose="02000000000000000000" pitchFamily="2" charset="0"/>
                <a:ea typeface="Roboto" panose="02000000000000000000" pitchFamily="2" charset="0"/>
              </a:rPr>
              <a:t>Gommage nourrissant pour le corps</a:t>
            </a:r>
            <a:endParaRPr lang="en-US" sz="2493" dirty="0">
              <a:solidFill>
                <a:srgbClr val="333638"/>
              </a:solidFill>
              <a:latin typeface="Roboto" panose="02000000000000000000" pitchFamily="2" charset="0"/>
              <a:ea typeface="Roboto" panose="02000000000000000000" pitchFamily="2" charset="0"/>
            </a:endParaRPr>
          </a:p>
        </p:txBody>
      </p:sp>
      <p:sp>
        <p:nvSpPr>
          <p:cNvPr id="7" name="ZoneTexte 6"/>
          <p:cNvSpPr txBox="1"/>
          <p:nvPr/>
        </p:nvSpPr>
        <p:spPr>
          <a:xfrm>
            <a:off x="1238408" y="2502052"/>
            <a:ext cx="6138480" cy="923330"/>
          </a:xfrm>
          <a:prstGeom prst="rect">
            <a:avLst/>
          </a:prstGeom>
          <a:solidFill>
            <a:schemeClr val="bg1"/>
          </a:solidFill>
        </p:spPr>
        <p:txBody>
          <a:bodyPr wrap="square" rtlCol="0">
            <a:spAutoFit/>
          </a:bodyPr>
          <a:lstStyle/>
          <a:p>
            <a:r>
              <a:rPr lang="fr-FR" dirty="0">
                <a:latin typeface="Roboto" panose="02000000000000000000" pitchFamily="2" charset="0"/>
                <a:ea typeface="Roboto" panose="02000000000000000000" pitchFamily="2" charset="0"/>
              </a:rPr>
              <a:t>Exfolie et nourrit la peau</a:t>
            </a:r>
          </a:p>
          <a:p>
            <a:r>
              <a:rPr lang="fr-FR" dirty="0">
                <a:latin typeface="Roboto" panose="02000000000000000000" pitchFamily="2" charset="0"/>
                <a:ea typeface="Roboto" panose="02000000000000000000" pitchFamily="2" charset="0"/>
              </a:rPr>
              <a:t>Élimine les cellules mortes et les rugosités</a:t>
            </a:r>
          </a:p>
          <a:p>
            <a:r>
              <a:rPr lang="fr-FR" dirty="0">
                <a:latin typeface="Roboto" panose="02000000000000000000" pitchFamily="2" charset="0"/>
                <a:ea typeface="Roboto" panose="02000000000000000000" pitchFamily="2" charset="0"/>
              </a:rPr>
              <a:t>La peau devient lisse et douce</a:t>
            </a:r>
          </a:p>
        </p:txBody>
      </p:sp>
      <p:sp>
        <p:nvSpPr>
          <p:cNvPr id="21" name="Rectangle 20"/>
          <p:cNvSpPr/>
          <p:nvPr/>
        </p:nvSpPr>
        <p:spPr>
          <a:xfrm>
            <a:off x="1978575" y="4451100"/>
            <a:ext cx="4485118" cy="646331"/>
          </a:xfrm>
          <a:prstGeom prst="rect">
            <a:avLst/>
          </a:prstGeom>
          <a:solidFill>
            <a:schemeClr val="bg1"/>
          </a:solidFill>
        </p:spPr>
        <p:txBody>
          <a:bodyPr wrap="square">
            <a:spAutoFit/>
          </a:bodyPr>
          <a:lstStyle/>
          <a:p>
            <a:pPr lvl="0">
              <a:tabLst>
                <a:tab pos="85725" algn="l"/>
              </a:tabLst>
            </a:pPr>
            <a:r>
              <a:rPr lang="fr-FR" dirty="0">
                <a:latin typeface="Roboto" panose="02000000000000000000" pitchFamily="2" charset="0"/>
                <a:ea typeface="Roboto" panose="02000000000000000000" pitchFamily="2" charset="0"/>
              </a:rPr>
              <a:t>Peau douce : 95%*</a:t>
            </a:r>
          </a:p>
          <a:p>
            <a:pPr lvl="0">
              <a:tabLst>
                <a:tab pos="85725" algn="l"/>
              </a:tabLst>
            </a:pPr>
            <a:r>
              <a:rPr lang="fr-FR" dirty="0">
                <a:latin typeface="Roboto" panose="02000000000000000000" pitchFamily="2" charset="0"/>
                <a:ea typeface="Roboto" panose="02000000000000000000" pitchFamily="2" charset="0"/>
              </a:rPr>
              <a:t>Une peau plus belle : 95%*</a:t>
            </a:r>
            <a:endParaRPr lang="en-US" dirty="0">
              <a:latin typeface="Roboto" panose="02000000000000000000" pitchFamily="2" charset="0"/>
              <a:ea typeface="Roboto" panose="02000000000000000000" pitchFamily="2" charset="0"/>
            </a:endParaRPr>
          </a:p>
        </p:txBody>
      </p:sp>
      <p:sp>
        <p:nvSpPr>
          <p:cNvPr id="25" name="ZoneTexte 24"/>
          <p:cNvSpPr txBox="1"/>
          <p:nvPr/>
        </p:nvSpPr>
        <p:spPr>
          <a:xfrm>
            <a:off x="9075094" y="5754503"/>
            <a:ext cx="3492843" cy="307777"/>
          </a:xfrm>
          <a:prstGeom prst="rect">
            <a:avLst/>
          </a:prstGeom>
          <a:noFill/>
        </p:spPr>
        <p:txBody>
          <a:bodyPr wrap="square" rtlCol="0">
            <a:spAutoFit/>
          </a:bodyPr>
          <a:lstStyle>
            <a:defPPr>
              <a:defRPr lang="fr-FR"/>
            </a:defPPr>
            <a:lvl1pPr algn="ctr">
              <a:defRPr sz="1400">
                <a:latin typeface="Roboto" panose="02000000000000000000" pitchFamily="2" charset="0"/>
                <a:ea typeface="Roboto" panose="02000000000000000000" pitchFamily="2" charset="0"/>
              </a:defRPr>
            </a:lvl1pPr>
          </a:lstStyle>
          <a:p>
            <a:r>
              <a:rPr lang="en-US" dirty="0"/>
              <a:t>Once or twice a week</a:t>
            </a:r>
          </a:p>
        </p:txBody>
      </p:sp>
      <p:sp>
        <p:nvSpPr>
          <p:cNvPr id="18" name="ZoneTexte 17"/>
          <p:cNvSpPr txBox="1"/>
          <p:nvPr/>
        </p:nvSpPr>
        <p:spPr>
          <a:xfrm>
            <a:off x="3869117" y="5656174"/>
            <a:ext cx="5893532" cy="646331"/>
          </a:xfrm>
          <a:prstGeom prst="rect">
            <a:avLst/>
          </a:prstGeom>
          <a:solidFill>
            <a:schemeClr val="bg1"/>
          </a:solidFill>
          <a:effectLst>
            <a:softEdge rad="63500"/>
          </a:effectLst>
        </p:spPr>
        <p:txBody>
          <a:bodyPr wrap="square" rtlCol="0">
            <a:spAutoFit/>
          </a:bodyPr>
          <a:lstStyle/>
          <a:p>
            <a:r>
              <a:rPr lang="fr-FR" dirty="0">
                <a:latin typeface="Roboto" panose="02000000000000000000" pitchFamily="2" charset="0"/>
                <a:ea typeface="Roboto" panose="02000000000000000000" pitchFamily="2" charset="0"/>
              </a:rPr>
              <a:t>Double action exfoliante et nourrissante</a:t>
            </a:r>
          </a:p>
          <a:p>
            <a:r>
              <a:rPr lang="fr-FR" dirty="0">
                <a:latin typeface="Roboto" panose="02000000000000000000" pitchFamily="2" charset="0"/>
                <a:ea typeface="Roboto" panose="02000000000000000000" pitchFamily="2" charset="0"/>
              </a:rPr>
              <a:t>Une texture à transformation</a:t>
            </a:r>
            <a:endParaRPr lang="en-US" dirty="0">
              <a:latin typeface="Roboto" panose="02000000000000000000" pitchFamily="2" charset="0"/>
              <a:ea typeface="Roboto" panose="02000000000000000000" pitchFamily="2" charset="0"/>
            </a:endParaRPr>
          </a:p>
        </p:txBody>
      </p:sp>
      <p:sp>
        <p:nvSpPr>
          <p:cNvPr id="19" name="ZoneTexte 18"/>
          <p:cNvSpPr txBox="1"/>
          <p:nvPr/>
        </p:nvSpPr>
        <p:spPr>
          <a:xfrm>
            <a:off x="76202" y="6442854"/>
            <a:ext cx="7300686" cy="200055"/>
          </a:xfrm>
          <a:prstGeom prst="rect">
            <a:avLst/>
          </a:prstGeom>
          <a:noFill/>
        </p:spPr>
        <p:txBody>
          <a:bodyPr wrap="square" rtlCol="0">
            <a:spAutoFit/>
          </a:bodyPr>
          <a:lstStyle/>
          <a:p>
            <a:pPr lvl="0"/>
            <a:r>
              <a:rPr lang="fr-FR" sz="700" dirty="0">
                <a:latin typeface="Roboto Light" panose="02000000000000000000" pitchFamily="2" charset="0"/>
                <a:ea typeface="Roboto Light" panose="02000000000000000000" pitchFamily="2" charset="0"/>
              </a:rPr>
              <a:t>*Test d'usage sous contrôle dermatologique - auto-évaluation sur 19 femmes âgées de 20 à 67 ans - 2 à 3 fois/semaine pendant 27 jours.</a:t>
            </a:r>
          </a:p>
        </p:txBody>
      </p:sp>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2" y="2429392"/>
            <a:ext cx="1119598" cy="1418896"/>
          </a:xfrm>
          <a:prstGeom prst="rect">
            <a:avLst/>
          </a:prstGeom>
        </p:spPr>
      </p:pic>
      <p:pic>
        <p:nvPicPr>
          <p:cNvPr id="26" name="Imag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739" y="4173536"/>
            <a:ext cx="1198836" cy="1519318"/>
          </a:xfrm>
          <a:prstGeom prst="rect">
            <a:avLst/>
          </a:prstGeom>
        </p:spPr>
      </p:pic>
      <p:pic>
        <p:nvPicPr>
          <p:cNvPr id="27" name="Imag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0069" y="5083955"/>
            <a:ext cx="1125264" cy="1426077"/>
          </a:xfrm>
          <a:prstGeom prst="rect">
            <a:avLst/>
          </a:prstGeom>
        </p:spPr>
      </p:pic>
      <p:sp>
        <p:nvSpPr>
          <p:cNvPr id="24" name="ZoneTexte 23"/>
          <p:cNvSpPr txBox="1"/>
          <p:nvPr/>
        </p:nvSpPr>
        <p:spPr>
          <a:xfrm>
            <a:off x="11822668" y="4743607"/>
            <a:ext cx="369332" cy="680695"/>
          </a:xfrm>
          <a:prstGeom prst="rect">
            <a:avLst/>
          </a:prstGeom>
          <a:noFill/>
          <a:effectLst>
            <a:softEdge rad="63500"/>
          </a:effectLst>
        </p:spPr>
        <p:txBody>
          <a:bodyPr vert="vert270" wrap="square" rtlCol="0">
            <a:spAutoFit/>
          </a:bodyPr>
          <a:lstStyle>
            <a:defPPr>
              <a:defRPr lang="fr-FR"/>
            </a:defPPr>
            <a:lvl1pPr>
              <a:defRPr sz="1200">
                <a:latin typeface="Roboto" panose="02000000000000000000" pitchFamily="2" charset="0"/>
                <a:ea typeface="Roboto" panose="02000000000000000000" pitchFamily="2" charset="0"/>
              </a:defRPr>
            </a:lvl1pPr>
          </a:lstStyle>
          <a:p>
            <a:r>
              <a:rPr lang="fr-FR" dirty="0"/>
              <a:t>200 ml </a:t>
            </a:r>
          </a:p>
        </p:txBody>
      </p:sp>
      <p:pic>
        <p:nvPicPr>
          <p:cNvPr id="20" name="Picture 6">
            <a:extLst>
              <a:ext uri="{FF2B5EF4-FFF2-40B4-BE49-F238E27FC236}">
                <a16:creationId xmlns:a16="http://schemas.microsoft.com/office/drawing/2014/main" id="{4FF50CD6-BA28-4D4B-9401-81A0348C5D3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860" t="45332" r="16717" b="11572"/>
          <a:stretch/>
        </p:blipFill>
        <p:spPr bwMode="auto">
          <a:xfrm>
            <a:off x="8038382" y="2224760"/>
            <a:ext cx="3841999" cy="3683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94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18"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9B41E6B7-3D45-4498-B707-88AEC68293BD}"/>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GOMMAGE AUX SUCRES</a:t>
            </a:r>
          </a:p>
        </p:txBody>
      </p:sp>
      <p:pic>
        <p:nvPicPr>
          <p:cNvPr id="5" name="Picture 2" descr="ingredient-huile-essentielle-de-mandarine">
            <a:extLst>
              <a:ext uri="{FF2B5EF4-FFF2-40B4-BE49-F238E27FC236}">
                <a16:creationId xmlns:a16="http://schemas.microsoft.com/office/drawing/2014/main" id="{1680D8B7-4220-4713-95F4-44F64B571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61" y="1771946"/>
            <a:ext cx="1408643" cy="12581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ngredient-huile-essentielle-orange-douce">
            <a:extLst>
              <a:ext uri="{FF2B5EF4-FFF2-40B4-BE49-F238E27FC236}">
                <a16:creationId xmlns:a16="http://schemas.microsoft.com/office/drawing/2014/main" id="{5FAEF2F5-61BE-4682-9F9D-1C6582E2B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3020" y="1173086"/>
            <a:ext cx="1408643" cy="987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4E26405-34D5-4818-8D2D-9FE80E737AAC}"/>
              </a:ext>
            </a:extLst>
          </p:cNvPr>
          <p:cNvSpPr/>
          <p:nvPr/>
        </p:nvSpPr>
        <p:spPr>
          <a:xfrm>
            <a:off x="3431992" y="2288146"/>
            <a:ext cx="3328152" cy="461665"/>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Huile essentielle d'orange douce</a:t>
            </a:r>
          </a:p>
          <a:p>
            <a:pPr algn="ctr">
              <a:defRPr/>
            </a:pPr>
            <a:r>
              <a:rPr lang="fr-FR" sz="1200" b="1" dirty="0">
                <a:solidFill>
                  <a:prstClr val="black"/>
                </a:solidFill>
                <a:latin typeface="Roboto Light" panose="02000000000000000000" pitchFamily="2" charset="0"/>
                <a:ea typeface="Roboto Light" panose="02000000000000000000" pitchFamily="2" charset="0"/>
              </a:rPr>
              <a:t>Rééquilibre</a:t>
            </a:r>
          </a:p>
        </p:txBody>
      </p:sp>
      <p:sp>
        <p:nvSpPr>
          <p:cNvPr id="8" name="Rectangle 7">
            <a:extLst>
              <a:ext uri="{FF2B5EF4-FFF2-40B4-BE49-F238E27FC236}">
                <a16:creationId xmlns:a16="http://schemas.microsoft.com/office/drawing/2014/main" id="{8714787D-A90B-432C-8072-9AD5BD2D2E39}"/>
              </a:ext>
            </a:extLst>
          </p:cNvPr>
          <p:cNvSpPr/>
          <p:nvPr/>
        </p:nvSpPr>
        <p:spPr>
          <a:xfrm>
            <a:off x="-508794" y="3038059"/>
            <a:ext cx="3328152" cy="461665"/>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Huile essentielle de mandarine</a:t>
            </a:r>
          </a:p>
          <a:p>
            <a:pPr algn="ctr">
              <a:defRPr/>
            </a:pPr>
            <a:r>
              <a:rPr lang="fr-FR" sz="1200" b="1" dirty="0">
                <a:solidFill>
                  <a:prstClr val="black"/>
                </a:solidFill>
                <a:latin typeface="Roboto Light" panose="02000000000000000000" pitchFamily="2" charset="0"/>
                <a:ea typeface="Roboto Light" panose="02000000000000000000" pitchFamily="2" charset="0"/>
              </a:rPr>
              <a:t>Anti-stress</a:t>
            </a:r>
          </a:p>
        </p:txBody>
      </p:sp>
      <p:sp>
        <p:nvSpPr>
          <p:cNvPr id="9" name="Rectangle 8">
            <a:extLst>
              <a:ext uri="{FF2B5EF4-FFF2-40B4-BE49-F238E27FC236}">
                <a16:creationId xmlns:a16="http://schemas.microsoft.com/office/drawing/2014/main" id="{DD67341F-D47F-4082-BA7C-3C64161AB7BC}"/>
              </a:ext>
            </a:extLst>
          </p:cNvPr>
          <p:cNvSpPr/>
          <p:nvPr/>
        </p:nvSpPr>
        <p:spPr>
          <a:xfrm>
            <a:off x="41570" y="5987677"/>
            <a:ext cx="2678880" cy="830997"/>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Quintessence YON-KA</a:t>
            </a:r>
          </a:p>
          <a:p>
            <a:pPr algn="ctr">
              <a:defRPr/>
            </a:pPr>
            <a:r>
              <a:rPr lang="fr-FR" sz="1200" b="1" dirty="0">
                <a:solidFill>
                  <a:prstClr val="black"/>
                </a:solidFill>
                <a:latin typeface="Roboto Light" panose="02000000000000000000" pitchFamily="2" charset="0"/>
                <a:ea typeface="Roboto Light" panose="02000000000000000000" pitchFamily="2" charset="0"/>
              </a:rPr>
              <a:t>Revitalisant</a:t>
            </a:r>
          </a:p>
          <a:p>
            <a:pPr algn="ctr">
              <a:defRPr/>
            </a:pPr>
            <a:r>
              <a:rPr lang="fr-FR" sz="1200" b="1" dirty="0">
                <a:solidFill>
                  <a:prstClr val="black"/>
                </a:solidFill>
                <a:latin typeface="Roboto Light" panose="02000000000000000000" pitchFamily="2" charset="0"/>
                <a:ea typeface="Roboto Light" panose="02000000000000000000" pitchFamily="2" charset="0"/>
              </a:rPr>
              <a:t>Renouvelant</a:t>
            </a:r>
          </a:p>
          <a:p>
            <a:pPr algn="ctr">
              <a:defRPr/>
            </a:pPr>
            <a:r>
              <a:rPr lang="fr-FR" sz="1200" b="1" dirty="0">
                <a:solidFill>
                  <a:prstClr val="black"/>
                </a:solidFill>
                <a:latin typeface="Roboto Light" panose="02000000000000000000" pitchFamily="2" charset="0"/>
                <a:ea typeface="Roboto Light" panose="02000000000000000000" pitchFamily="2" charset="0"/>
              </a:rPr>
              <a:t>Équilibrant…</a:t>
            </a:r>
          </a:p>
        </p:txBody>
      </p:sp>
      <p:pic>
        <p:nvPicPr>
          <p:cNvPr id="10" name="Picture 6" descr="ingredient-quintessence-yon-ka">
            <a:extLst>
              <a:ext uri="{FF2B5EF4-FFF2-40B4-BE49-F238E27FC236}">
                <a16:creationId xmlns:a16="http://schemas.microsoft.com/office/drawing/2014/main" id="{DA83C171-8BB5-4B12-A475-99668DE4A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273" y="4729630"/>
            <a:ext cx="1225267" cy="129857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ngredient-huile-de-tournesol-bio">
            <a:extLst>
              <a:ext uri="{FF2B5EF4-FFF2-40B4-BE49-F238E27FC236}">
                <a16:creationId xmlns:a16="http://schemas.microsoft.com/office/drawing/2014/main" id="{571BBFD3-6F05-40E2-8FB8-C03BD239D5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028" y="4936515"/>
            <a:ext cx="1762600" cy="116753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ngredient-sucre-de-cannes-bio-et-sucre-blanc">
            <a:extLst>
              <a:ext uri="{FF2B5EF4-FFF2-40B4-BE49-F238E27FC236}">
                <a16:creationId xmlns:a16="http://schemas.microsoft.com/office/drawing/2014/main" id="{00ADC41D-E198-4CBB-B3D5-FAC794BC44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6628" y="3379591"/>
            <a:ext cx="1762600" cy="89636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3213D4E8-F619-4938-B590-127CBC9FBBF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860" t="45332" r="16717" b="11572"/>
          <a:stretch/>
        </p:blipFill>
        <p:spPr bwMode="auto">
          <a:xfrm>
            <a:off x="2214983" y="2623426"/>
            <a:ext cx="2852821" cy="273522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AB7397F-98B3-459E-B147-58D238DCE93C}"/>
              </a:ext>
            </a:extLst>
          </p:cNvPr>
          <p:cNvSpPr/>
          <p:nvPr/>
        </p:nvSpPr>
        <p:spPr>
          <a:xfrm>
            <a:off x="5233852" y="4390792"/>
            <a:ext cx="3328152" cy="461665"/>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Sucre de canne et sucre blanc biologiques</a:t>
            </a:r>
          </a:p>
          <a:p>
            <a:pPr algn="ctr">
              <a:defRPr/>
            </a:pPr>
            <a:r>
              <a:rPr lang="fr-FR" sz="1200" b="1" dirty="0">
                <a:solidFill>
                  <a:prstClr val="black"/>
                </a:solidFill>
                <a:latin typeface="Roboto Light" panose="02000000000000000000" pitchFamily="2" charset="0"/>
                <a:ea typeface="Roboto Light" panose="02000000000000000000" pitchFamily="2" charset="0"/>
              </a:rPr>
              <a:t>Exfoliants</a:t>
            </a:r>
          </a:p>
        </p:txBody>
      </p:sp>
      <p:sp>
        <p:nvSpPr>
          <p:cNvPr id="15" name="Rectangle 14">
            <a:extLst>
              <a:ext uri="{FF2B5EF4-FFF2-40B4-BE49-F238E27FC236}">
                <a16:creationId xmlns:a16="http://schemas.microsoft.com/office/drawing/2014/main" id="{4D83CB68-8268-41E4-9645-0E802FBD4F5F}"/>
              </a:ext>
            </a:extLst>
          </p:cNvPr>
          <p:cNvSpPr/>
          <p:nvPr/>
        </p:nvSpPr>
        <p:spPr>
          <a:xfrm>
            <a:off x="3431992" y="6038434"/>
            <a:ext cx="3328152" cy="646331"/>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Huile de tournesol bio</a:t>
            </a:r>
          </a:p>
          <a:p>
            <a:pPr algn="ctr">
              <a:defRPr/>
            </a:pPr>
            <a:r>
              <a:rPr lang="fr-FR" sz="1200" b="1" dirty="0">
                <a:solidFill>
                  <a:prstClr val="black"/>
                </a:solidFill>
                <a:latin typeface="Roboto Light" panose="02000000000000000000" pitchFamily="2" charset="0"/>
                <a:ea typeface="Roboto Light" panose="02000000000000000000" pitchFamily="2" charset="0"/>
              </a:rPr>
              <a:t>Nourrissant</a:t>
            </a:r>
          </a:p>
          <a:p>
            <a:pPr algn="ctr">
              <a:defRPr/>
            </a:pPr>
            <a:r>
              <a:rPr lang="fr-FR" sz="1200" b="1" dirty="0">
                <a:solidFill>
                  <a:prstClr val="black"/>
                </a:solidFill>
                <a:latin typeface="Roboto Light" panose="02000000000000000000" pitchFamily="2" charset="0"/>
                <a:ea typeface="Roboto Light" panose="02000000000000000000" pitchFamily="2" charset="0"/>
              </a:rPr>
              <a:t>Adoucissante</a:t>
            </a:r>
          </a:p>
        </p:txBody>
      </p:sp>
      <p:sp>
        <p:nvSpPr>
          <p:cNvPr id="16" name="Rectangle 15">
            <a:extLst>
              <a:ext uri="{FF2B5EF4-FFF2-40B4-BE49-F238E27FC236}">
                <a16:creationId xmlns:a16="http://schemas.microsoft.com/office/drawing/2014/main" id="{0194FF96-9438-4760-8F98-ADB08C1E7206}"/>
              </a:ext>
            </a:extLst>
          </p:cNvPr>
          <p:cNvSpPr/>
          <p:nvPr/>
        </p:nvSpPr>
        <p:spPr>
          <a:xfrm rot="5400000">
            <a:off x="9218429" y="2025484"/>
            <a:ext cx="1998409" cy="2880695"/>
          </a:xfrm>
          <a:prstGeom prst="rect">
            <a:avLst/>
          </a:prstGeom>
          <a:solidFill>
            <a:srgbClr val="FFE6E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grpSp>
        <p:nvGrpSpPr>
          <p:cNvPr id="17" name="Groupe 16">
            <a:extLst>
              <a:ext uri="{FF2B5EF4-FFF2-40B4-BE49-F238E27FC236}">
                <a16:creationId xmlns:a16="http://schemas.microsoft.com/office/drawing/2014/main" id="{A9D7CE96-D65E-4F37-9B23-1CC43F63F5B1}"/>
              </a:ext>
            </a:extLst>
          </p:cNvPr>
          <p:cNvGrpSpPr/>
          <p:nvPr/>
        </p:nvGrpSpPr>
        <p:grpSpPr>
          <a:xfrm>
            <a:off x="8777290" y="2466627"/>
            <a:ext cx="839472" cy="1980745"/>
            <a:chOff x="9006507" y="2492037"/>
            <a:chExt cx="839472" cy="1980745"/>
          </a:xfrm>
        </p:grpSpPr>
        <p:pic>
          <p:nvPicPr>
            <p:cNvPr id="18" name="Picture 16" descr="produit-sans-alcool">
              <a:extLst>
                <a:ext uri="{FF2B5EF4-FFF2-40B4-BE49-F238E27FC236}">
                  <a16:creationId xmlns:a16="http://schemas.microsoft.com/office/drawing/2014/main" id="{95D342B0-7B95-4E29-BB58-5CBB07F540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06507" y="3600516"/>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produit-sans-parfums-artificiels">
              <a:extLst>
                <a:ext uri="{FF2B5EF4-FFF2-40B4-BE49-F238E27FC236}">
                  <a16:creationId xmlns:a16="http://schemas.microsoft.com/office/drawing/2014/main" id="{A96FD4F1-4BE5-43BD-AEA0-9FC891AF65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45190" y="2492037"/>
              <a:ext cx="800789" cy="872266"/>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E2A91A54-8875-4F43-88E7-CA687DAC076B}"/>
              </a:ext>
            </a:extLst>
          </p:cNvPr>
          <p:cNvSpPr/>
          <p:nvPr/>
        </p:nvSpPr>
        <p:spPr>
          <a:xfrm>
            <a:off x="9633327" y="2827600"/>
            <a:ext cx="2278485"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Sans parfum artificiel</a:t>
            </a:r>
          </a:p>
        </p:txBody>
      </p:sp>
      <p:sp>
        <p:nvSpPr>
          <p:cNvPr id="23" name="Rectangle 22">
            <a:extLst>
              <a:ext uri="{FF2B5EF4-FFF2-40B4-BE49-F238E27FC236}">
                <a16:creationId xmlns:a16="http://schemas.microsoft.com/office/drawing/2014/main" id="{1172F68B-A099-411A-88B9-443CF4E8ABF8}"/>
              </a:ext>
            </a:extLst>
          </p:cNvPr>
          <p:cNvSpPr/>
          <p:nvPr/>
        </p:nvSpPr>
        <p:spPr>
          <a:xfrm>
            <a:off x="9633327" y="3942808"/>
            <a:ext cx="2239801"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Sans alcool</a:t>
            </a:r>
          </a:p>
        </p:txBody>
      </p:sp>
    </p:spTree>
    <p:extLst>
      <p:ext uri="{BB962C8B-B14F-4D97-AF65-F5344CB8AC3E}">
        <p14:creationId xmlns:p14="http://schemas.microsoft.com/office/powerpoint/2010/main" val="415411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wipe(down)">
                                      <p:cBhvr>
                                        <p:cTn id="22" dur="500"/>
                                        <p:tgtEl>
                                          <p:spTgt spid="7170"/>
                                        </p:tgtEl>
                                      </p:cBhvr>
                                    </p:animEffect>
                                  </p:childTnLst>
                                </p:cTn>
                              </p:par>
                              <p:par>
                                <p:cTn id="23" presetID="22" presetClass="entr" presetSubtype="4" fill="hold" nodeType="withEffect">
                                  <p:stCondLst>
                                    <p:cond delay="0"/>
                                  </p:stCondLst>
                                  <p:childTnLst>
                                    <p:set>
                                      <p:cBhvr>
                                        <p:cTn id="24" dur="1" fill="hold">
                                          <p:stCondLst>
                                            <p:cond delay="0"/>
                                          </p:stCondLst>
                                        </p:cTn>
                                        <p:tgtEl>
                                          <p:spTgt spid="7172"/>
                                        </p:tgtEl>
                                        <p:attrNameLst>
                                          <p:attrName>style.visibility</p:attrName>
                                        </p:attrNameLst>
                                      </p:cBhvr>
                                      <p:to>
                                        <p:strVal val="visible"/>
                                      </p:to>
                                    </p:set>
                                    <p:animEffect transition="in" filter="wipe(down)">
                                      <p:cBhvr>
                                        <p:cTn id="25" dur="500"/>
                                        <p:tgtEl>
                                          <p:spTgt spid="717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909FAB45-D005-4D5B-9CF1-EE870302FF3B}"/>
              </a:ext>
            </a:extLst>
          </p:cNvPr>
          <p:cNvPicPr>
            <a:picLocks noChangeAspect="1"/>
          </p:cNvPicPr>
          <p:nvPr/>
        </p:nvPicPr>
        <p:blipFill rotWithShape="1">
          <a:blip r:embed="rId3"/>
          <a:srcRect l="11827" t="26424" r="71700" b="22137"/>
          <a:stretch/>
        </p:blipFill>
        <p:spPr>
          <a:xfrm>
            <a:off x="514044" y="1320051"/>
            <a:ext cx="3122109" cy="5483974"/>
          </a:xfrm>
          <a:prstGeom prst="rect">
            <a:avLst/>
          </a:prstGeom>
        </p:spPr>
      </p:pic>
      <p:pic>
        <p:nvPicPr>
          <p:cNvPr id="9" name="Image 8"/>
          <p:cNvPicPr>
            <a:picLocks noChangeAspect="1"/>
          </p:cNvPicPr>
          <p:nvPr/>
        </p:nvPicPr>
        <p:blipFill rotWithShape="1">
          <a:blip r:embed="rId4" cstate="print">
            <a:extLst>
              <a:ext uri="{28A0092B-C50C-407E-A947-70E740481C1C}">
                <a14:useLocalDpi xmlns:a14="http://schemas.microsoft.com/office/drawing/2010/main" val="0"/>
              </a:ext>
            </a:extLst>
          </a:blip>
          <a:srcRect r="4005" b="4080"/>
          <a:stretch/>
        </p:blipFill>
        <p:spPr>
          <a:xfrm>
            <a:off x="8407400" y="1197793"/>
            <a:ext cx="3718379" cy="5596707"/>
          </a:xfrm>
          <a:prstGeom prst="rect">
            <a:avLst/>
          </a:prstGeom>
          <a:ln>
            <a:noFill/>
          </a:ln>
          <a:effectLst>
            <a:softEdge rad="112500"/>
          </a:effectLst>
        </p:spPr>
      </p:pic>
      <p:sp>
        <p:nvSpPr>
          <p:cNvPr id="6" name="Sous-titre 2">
            <a:extLst>
              <a:ext uri="{FF2B5EF4-FFF2-40B4-BE49-F238E27FC236}">
                <a16:creationId xmlns:a16="http://schemas.microsoft.com/office/drawing/2014/main" id="{EBD060C6-5E10-4B0E-B250-A5BE4BCCC438}"/>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DELICE DE CORSE 1h30</a:t>
            </a:r>
          </a:p>
        </p:txBody>
      </p:sp>
      <p:sp>
        <p:nvSpPr>
          <p:cNvPr id="2" name="Rectangle 1">
            <a:extLst>
              <a:ext uri="{FF2B5EF4-FFF2-40B4-BE49-F238E27FC236}">
                <a16:creationId xmlns:a16="http://schemas.microsoft.com/office/drawing/2014/main" id="{61D42C5F-2F1B-4510-8B77-CE5303A4B92F}"/>
              </a:ext>
            </a:extLst>
          </p:cNvPr>
          <p:cNvSpPr/>
          <p:nvPr/>
        </p:nvSpPr>
        <p:spPr>
          <a:xfrm>
            <a:off x="2837960" y="3829571"/>
            <a:ext cx="321619" cy="314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B3A6F105-8608-452D-9FF8-EE9C16E3BA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844" t="12799" r="13735" b="4889"/>
          <a:stretch/>
        </p:blipFill>
        <p:spPr>
          <a:xfrm>
            <a:off x="6301566" y="2408269"/>
            <a:ext cx="2303175" cy="2364457"/>
          </a:xfrm>
          <a:prstGeom prst="rect">
            <a:avLst/>
          </a:prstGeom>
        </p:spPr>
      </p:pic>
      <p:sp>
        <p:nvSpPr>
          <p:cNvPr id="12" name="Rectangle 11">
            <a:extLst>
              <a:ext uri="{FF2B5EF4-FFF2-40B4-BE49-F238E27FC236}">
                <a16:creationId xmlns:a16="http://schemas.microsoft.com/office/drawing/2014/main" id="{99A18186-CD6B-4971-ABFC-C1E2BA2322F1}"/>
              </a:ext>
            </a:extLst>
          </p:cNvPr>
          <p:cNvSpPr/>
          <p:nvPr/>
        </p:nvSpPr>
        <p:spPr>
          <a:xfrm>
            <a:off x="5383722" y="4821324"/>
            <a:ext cx="4138864" cy="851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rgbClr val="565655"/>
                </a:solidFill>
                <a:latin typeface="Roboto Light" panose="02000000000000000000" pitchFamily="2" charset="0"/>
                <a:ea typeface="Roboto Light" panose="02000000000000000000" pitchFamily="2" charset="0"/>
              </a:rPr>
              <a:t>DELICE DE CORSE</a:t>
            </a:r>
          </a:p>
          <a:p>
            <a:pPr algn="ctr"/>
            <a:r>
              <a:rPr lang="fr-FR" sz="1400" dirty="0">
                <a:solidFill>
                  <a:srgbClr val="565655"/>
                </a:solidFill>
                <a:latin typeface="Roboto Light" panose="02000000000000000000" pitchFamily="2" charset="0"/>
                <a:ea typeface="Roboto Light" panose="02000000000000000000" pitchFamily="2" charset="0"/>
              </a:rPr>
              <a:t>Mandarine-Orange douce</a:t>
            </a:r>
          </a:p>
        </p:txBody>
      </p:sp>
      <p:pic>
        <p:nvPicPr>
          <p:cNvPr id="10" name="Image 9">
            <a:extLst>
              <a:ext uri="{FF2B5EF4-FFF2-40B4-BE49-F238E27FC236}">
                <a16:creationId xmlns:a16="http://schemas.microsoft.com/office/drawing/2014/main" id="{CAF0B0BD-029F-4AEA-846A-4098AFF7A818}"/>
              </a:ext>
            </a:extLst>
          </p:cNvPr>
          <p:cNvPicPr>
            <a:picLocks noChangeAspect="1"/>
          </p:cNvPicPr>
          <p:nvPr/>
        </p:nvPicPr>
        <p:blipFill rotWithShape="1">
          <a:blip r:embed="rId3"/>
          <a:srcRect l="39522" t="26424" r="49204" b="22137"/>
          <a:stretch/>
        </p:blipFill>
        <p:spPr>
          <a:xfrm>
            <a:off x="3721270" y="1320051"/>
            <a:ext cx="2136914" cy="5483974"/>
          </a:xfrm>
          <a:prstGeom prst="rect">
            <a:avLst/>
          </a:prstGeom>
        </p:spPr>
      </p:pic>
    </p:spTree>
    <p:extLst>
      <p:ext uri="{BB962C8B-B14F-4D97-AF65-F5344CB8AC3E}">
        <p14:creationId xmlns:p14="http://schemas.microsoft.com/office/powerpoint/2010/main" val="3611367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a:extLst>
              <a:ext uri="{FF2B5EF4-FFF2-40B4-BE49-F238E27FC236}">
                <a16:creationId xmlns:a16="http://schemas.microsoft.com/office/drawing/2014/main" id="{804354BA-B2D7-C6C6-5BC9-4E1D9B5E93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410" t="20073" r="22855" b="7165"/>
          <a:stretch/>
        </p:blipFill>
        <p:spPr bwMode="auto">
          <a:xfrm>
            <a:off x="8799933" y="1248145"/>
            <a:ext cx="2134164" cy="459095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26831">
            <a:off x="8337701" y="4627961"/>
            <a:ext cx="3010817" cy="2136174"/>
          </a:xfrm>
          <a:prstGeom prst="rect">
            <a:avLst/>
          </a:prstGeom>
        </p:spPr>
      </p:pic>
      <p:sp>
        <p:nvSpPr>
          <p:cNvPr id="22" name="Arc 21"/>
          <p:cNvSpPr/>
          <p:nvPr/>
        </p:nvSpPr>
        <p:spPr>
          <a:xfrm rot="9523306">
            <a:off x="951551" y="1342857"/>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latin typeface="Roboto" panose="02000000000000000000" pitchFamily="2" charset="0"/>
              <a:ea typeface="Roboto" panose="02000000000000000000" pitchFamily="2" charset="0"/>
            </a:endParaRPr>
          </a:p>
        </p:txBody>
      </p:sp>
      <p:sp>
        <p:nvSpPr>
          <p:cNvPr id="13"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 PAMPLEMOUSSE PS/PNG</a:t>
            </a:r>
          </a:p>
        </p:txBody>
      </p:sp>
      <p:sp>
        <p:nvSpPr>
          <p:cNvPr id="14" name="Rectangle 13"/>
          <p:cNvSpPr/>
          <p:nvPr/>
        </p:nvSpPr>
        <p:spPr>
          <a:xfrm>
            <a:off x="0" y="1133318"/>
            <a:ext cx="12192000" cy="396420"/>
          </a:xfrm>
          <a:prstGeom prst="rect">
            <a:avLst/>
          </a:prstGeom>
        </p:spPr>
        <p:txBody>
          <a:bodyPr vert="horz" wrap="square" lIns="0" tIns="12665" rIns="0" bIns="0" rtlCol="0">
            <a:spAutoFit/>
          </a:bodyPr>
          <a:lstStyle/>
          <a:p>
            <a:pPr marL="248855" marR="5066" indent="-236825" algn="ctr">
              <a:spcBef>
                <a:spcPts val="100"/>
              </a:spcBef>
            </a:pPr>
            <a:r>
              <a:rPr lang="fr-FR" sz="2493" dirty="0">
                <a:solidFill>
                  <a:srgbClr val="333638"/>
                </a:solidFill>
                <a:latin typeface="Roboto" panose="02000000000000000000" pitchFamily="2" charset="0"/>
                <a:ea typeface="Roboto" panose="02000000000000000000" pitchFamily="2" charset="0"/>
              </a:rPr>
              <a:t>Crème revitalisante et booster d’éclat </a:t>
            </a:r>
          </a:p>
        </p:txBody>
      </p:sp>
      <p:sp>
        <p:nvSpPr>
          <p:cNvPr id="7" name="ZoneTexte 6"/>
          <p:cNvSpPr txBox="1"/>
          <p:nvPr/>
        </p:nvSpPr>
        <p:spPr>
          <a:xfrm>
            <a:off x="1398652" y="2313619"/>
            <a:ext cx="6143378" cy="1077218"/>
          </a:xfrm>
          <a:prstGeom prst="rect">
            <a:avLst/>
          </a:prstGeom>
          <a:solidFill>
            <a:schemeClr val="bg1"/>
          </a:solidFill>
        </p:spPr>
        <p:txBody>
          <a:bodyPr wrap="square" rtlCol="0">
            <a:spAutoFit/>
          </a:bodyPr>
          <a:lstStyle/>
          <a:p>
            <a:pPr algn="just"/>
            <a:r>
              <a:rPr lang="fr-FR" sz="1600" dirty="0">
                <a:latin typeface="Roboto" panose="02000000000000000000" pitchFamily="2" charset="0"/>
                <a:ea typeface="Roboto" panose="02000000000000000000" pitchFamily="2" charset="0"/>
              </a:rPr>
              <a:t>Dynamise les peaux en manque d'éclat</a:t>
            </a:r>
          </a:p>
          <a:p>
            <a:pPr algn="just"/>
            <a:r>
              <a:rPr lang="fr-FR" sz="1600" dirty="0">
                <a:latin typeface="Roboto" panose="02000000000000000000" pitchFamily="2" charset="0"/>
                <a:ea typeface="Roboto" panose="02000000000000000000" pitchFamily="2" charset="0"/>
              </a:rPr>
              <a:t>Nourrit et protège la peau contre les agressions quotidiennes </a:t>
            </a:r>
          </a:p>
          <a:p>
            <a:pPr algn="just"/>
            <a:r>
              <a:rPr lang="fr-FR" sz="1600" dirty="0">
                <a:latin typeface="Roboto" panose="02000000000000000000" pitchFamily="2" charset="0"/>
                <a:ea typeface="Roboto" panose="02000000000000000000" pitchFamily="2" charset="0"/>
              </a:rPr>
              <a:t>La peau est souple, lumineuse et confortable </a:t>
            </a:r>
          </a:p>
          <a:p>
            <a:pPr algn="just"/>
            <a:r>
              <a:rPr lang="fr-FR" sz="1600" dirty="0">
                <a:latin typeface="Roboto" panose="02000000000000000000" pitchFamily="2" charset="0"/>
                <a:ea typeface="Roboto" panose="02000000000000000000" pitchFamily="2" charset="0"/>
              </a:rPr>
              <a:t>Affine le grain de peau et resserre les pores (formule PNG)</a:t>
            </a:r>
            <a:endParaRPr lang="en-US" sz="1600" dirty="0">
              <a:latin typeface="Roboto" panose="02000000000000000000" pitchFamily="2" charset="0"/>
              <a:ea typeface="Roboto" panose="02000000000000000000" pitchFamily="2" charset="0"/>
            </a:endParaRPr>
          </a:p>
        </p:txBody>
      </p:sp>
      <p:sp>
        <p:nvSpPr>
          <p:cNvPr id="21" name="Rectangle 20"/>
          <p:cNvSpPr/>
          <p:nvPr/>
        </p:nvSpPr>
        <p:spPr>
          <a:xfrm>
            <a:off x="1908801" y="3864167"/>
            <a:ext cx="5857302" cy="584775"/>
          </a:xfrm>
          <a:prstGeom prst="rect">
            <a:avLst/>
          </a:prstGeom>
          <a:solidFill>
            <a:schemeClr val="bg1"/>
          </a:solidFill>
        </p:spPr>
        <p:txBody>
          <a:bodyPr wrap="square">
            <a:spAutoFit/>
          </a:bodyPr>
          <a:lstStyle/>
          <a:p>
            <a:pPr>
              <a:tabLst>
                <a:tab pos="85725" algn="l"/>
              </a:tabLst>
            </a:pPr>
            <a:r>
              <a:rPr lang="fr-FR" sz="1600" dirty="0">
                <a:latin typeface="Roboto" panose="02000000000000000000" pitchFamily="2" charset="0"/>
                <a:ea typeface="Roboto" panose="02000000000000000000" pitchFamily="2" charset="0"/>
              </a:rPr>
              <a:t>Une peau nourrie et confortable : 76%* (formule PS)</a:t>
            </a:r>
          </a:p>
          <a:p>
            <a:pPr>
              <a:tabLst>
                <a:tab pos="85725" algn="l"/>
              </a:tabLst>
            </a:pPr>
            <a:r>
              <a:rPr lang="fr-FR" sz="1600" dirty="0">
                <a:latin typeface="Roboto" panose="02000000000000000000" pitchFamily="2" charset="0"/>
                <a:ea typeface="Roboto" panose="02000000000000000000" pitchFamily="2" charset="0"/>
              </a:rPr>
              <a:t>Teint lumineux : 70%** (formule PNG)</a:t>
            </a:r>
          </a:p>
        </p:txBody>
      </p:sp>
      <p:sp>
        <p:nvSpPr>
          <p:cNvPr id="17" name="ZoneTexte 16"/>
          <p:cNvSpPr txBox="1"/>
          <p:nvPr/>
        </p:nvSpPr>
        <p:spPr>
          <a:xfrm>
            <a:off x="7766103" y="-1038800"/>
            <a:ext cx="2145591" cy="738664"/>
          </a:xfrm>
          <a:prstGeom prst="rect">
            <a:avLst/>
          </a:prstGeom>
          <a:solidFill>
            <a:schemeClr val="bg1"/>
          </a:solidFill>
          <a:effectLst>
            <a:softEdge rad="63500"/>
          </a:effectLst>
        </p:spPr>
        <p:txBody>
          <a:bodyPr wrap="square" rtlCol="0">
            <a:spAutoFit/>
          </a:bodyPr>
          <a:lstStyle/>
          <a:p>
            <a:pPr algn="just"/>
            <a:r>
              <a:rPr lang="en-US" sz="1400" i="1" dirty="0">
                <a:latin typeface="Roboto" panose="02000000000000000000" pitchFamily="2" charset="0"/>
                <a:ea typeface="Roboto" panose="02000000000000000000" pitchFamily="2" charset="0"/>
              </a:rPr>
              <a:t>With essential oils of grapefruit, lime, sweet orange, lemon</a:t>
            </a:r>
            <a:endParaRPr lang="fr-FR" sz="1400" i="1" dirty="0">
              <a:latin typeface="Roboto" panose="02000000000000000000" pitchFamily="2" charset="0"/>
              <a:ea typeface="Roboto" panose="02000000000000000000" pitchFamily="2" charset="0"/>
            </a:endParaRPr>
          </a:p>
        </p:txBody>
      </p:sp>
      <p:sp>
        <p:nvSpPr>
          <p:cNvPr id="18" name="ZoneTexte 17"/>
          <p:cNvSpPr txBox="1"/>
          <p:nvPr/>
        </p:nvSpPr>
        <p:spPr>
          <a:xfrm>
            <a:off x="4165821" y="5075756"/>
            <a:ext cx="4091536" cy="584775"/>
          </a:xfrm>
          <a:prstGeom prst="rect">
            <a:avLst/>
          </a:prstGeom>
          <a:solidFill>
            <a:schemeClr val="bg1"/>
          </a:solidFill>
          <a:effectLst>
            <a:softEdge rad="63500"/>
          </a:effectLst>
        </p:spPr>
        <p:txBody>
          <a:bodyPr wrap="square" rtlCol="0">
            <a:spAutoFit/>
          </a:bodyPr>
          <a:lstStyle/>
          <a:p>
            <a:r>
              <a:rPr lang="fr-FR" sz="1600" dirty="0">
                <a:latin typeface="Roboto" panose="02000000000000000000" pitchFamily="2" charset="0"/>
                <a:ea typeface="Roboto" panose="02000000000000000000" pitchFamily="2" charset="0"/>
              </a:rPr>
              <a:t>Parfum d’agrumes vivifiant 100% naturel</a:t>
            </a:r>
          </a:p>
          <a:p>
            <a:r>
              <a:rPr lang="fr-FR" sz="1600" dirty="0">
                <a:latin typeface="Roboto" panose="02000000000000000000" pitchFamily="2" charset="0"/>
                <a:ea typeface="Roboto" panose="02000000000000000000" pitchFamily="2" charset="0"/>
              </a:rPr>
              <a:t>Texture légère et fondante</a:t>
            </a:r>
          </a:p>
        </p:txBody>
      </p:sp>
      <p:pic>
        <p:nvPicPr>
          <p:cNvPr id="23" name="Image 22"/>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95697" y="2058080"/>
            <a:ext cx="1119598" cy="1418896"/>
          </a:xfrm>
          <a:prstGeom prst="rect">
            <a:avLst/>
          </a:prstGeom>
        </p:spPr>
      </p:pic>
      <p:pic>
        <p:nvPicPr>
          <p:cNvPr id="26" name="Image 25"/>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799234" y="3802224"/>
            <a:ext cx="1198836" cy="1519318"/>
          </a:xfrm>
          <a:prstGeom prst="rect">
            <a:avLst/>
          </a:prstGeom>
        </p:spPr>
      </p:pic>
      <p:pic>
        <p:nvPicPr>
          <p:cNvPr id="27" name="Image 26"/>
          <p:cNvPicPr>
            <a:picLocks noChangeAspect="1"/>
          </p:cNvPicPr>
          <p:nvPr/>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2659564" y="4712643"/>
            <a:ext cx="1125264" cy="1426077"/>
          </a:xfrm>
          <a:prstGeom prst="rect">
            <a:avLst/>
          </a:prstGeom>
        </p:spPr>
      </p:pic>
      <p:pic>
        <p:nvPicPr>
          <p:cNvPr id="5" name="Image 4"/>
          <p:cNvPicPr>
            <a:picLocks noChangeAspect="1"/>
          </p:cNvPicPr>
          <p:nvPr/>
        </p:nvPicPr>
        <p:blipFill rotWithShape="1">
          <a:blip r:embed="rId11" cstate="print">
            <a:extLst>
              <a:ext uri="{28A0092B-C50C-407E-A947-70E740481C1C}">
                <a14:useLocalDpi xmlns:a14="http://schemas.microsoft.com/office/drawing/2010/main" val="0"/>
              </a:ext>
            </a:extLst>
          </a:blip>
          <a:srcRect l="23766" t="19002" r="25485"/>
          <a:stretch/>
        </p:blipFill>
        <p:spPr>
          <a:xfrm>
            <a:off x="10102881" y="2060731"/>
            <a:ext cx="2154865" cy="5159027"/>
          </a:xfrm>
          <a:prstGeom prst="rect">
            <a:avLst/>
          </a:prstGeom>
        </p:spPr>
      </p:pic>
      <p:sp>
        <p:nvSpPr>
          <p:cNvPr id="24" name="ZoneTexte 23"/>
          <p:cNvSpPr txBox="1"/>
          <p:nvPr/>
        </p:nvSpPr>
        <p:spPr>
          <a:xfrm>
            <a:off x="11782603" y="5643471"/>
            <a:ext cx="369332" cy="680695"/>
          </a:xfrm>
          <a:prstGeom prst="rect">
            <a:avLst/>
          </a:prstGeom>
          <a:noFill/>
          <a:effectLst>
            <a:softEdge rad="63500"/>
          </a:effectLst>
        </p:spPr>
        <p:txBody>
          <a:bodyPr vert="vert270" wrap="square" rtlCol="0">
            <a:spAutoFit/>
          </a:bodyPr>
          <a:lstStyle/>
          <a:p>
            <a:r>
              <a:rPr lang="fr-FR" sz="1200" dirty="0">
                <a:latin typeface="Roboto" panose="02000000000000000000" pitchFamily="2" charset="0"/>
                <a:ea typeface="Roboto" panose="02000000000000000000" pitchFamily="2" charset="0"/>
              </a:rPr>
              <a:t>50 ml </a:t>
            </a:r>
          </a:p>
        </p:txBody>
      </p:sp>
      <p:sp>
        <p:nvSpPr>
          <p:cNvPr id="31" name="ZoneTexte 30"/>
          <p:cNvSpPr txBox="1"/>
          <p:nvPr/>
        </p:nvSpPr>
        <p:spPr>
          <a:xfrm>
            <a:off x="95696" y="6505855"/>
            <a:ext cx="8044249" cy="323165"/>
          </a:xfrm>
          <a:prstGeom prst="rect">
            <a:avLst/>
          </a:prstGeom>
          <a:noFill/>
        </p:spPr>
        <p:txBody>
          <a:bodyPr wrap="square" rtlCol="0">
            <a:spAutoFit/>
          </a:bodyPr>
          <a:lstStyle/>
          <a:p>
            <a:pPr lvl="0"/>
            <a:r>
              <a:rPr lang="en-US" sz="700" dirty="0">
                <a:latin typeface="Roboto" panose="02000000000000000000" pitchFamily="2" charset="0"/>
                <a:ea typeface="Roboto" panose="02000000000000000000" pitchFamily="2" charset="0"/>
              </a:rPr>
              <a:t>*Self-evaluation - Clinical study with 21 women aged 30 to 60, all with dry skin. Application twice a day for 4 weeks of the PS formula</a:t>
            </a:r>
          </a:p>
          <a:p>
            <a:pPr lvl="0"/>
            <a:r>
              <a:rPr lang="en-US" sz="700" dirty="0">
                <a:latin typeface="Roboto" panose="02000000000000000000" pitchFamily="2" charset="0"/>
                <a:ea typeface="Roboto" panose="02000000000000000000" pitchFamily="2" charset="0"/>
              </a:rPr>
              <a:t>** </a:t>
            </a:r>
            <a:r>
              <a:rPr lang="fr-FR" sz="800" kern="1200" dirty="0">
                <a:solidFill>
                  <a:schemeClr val="tx1"/>
                </a:solidFill>
                <a:effectLst/>
                <a:latin typeface="+mn-lt"/>
                <a:ea typeface="+mn-ea"/>
                <a:cs typeface="+mn-cs"/>
              </a:rPr>
              <a:t>Self-</a:t>
            </a:r>
            <a:r>
              <a:rPr lang="fr-FR" sz="800" kern="1200" dirty="0" err="1">
                <a:solidFill>
                  <a:schemeClr val="tx1"/>
                </a:solidFill>
                <a:effectLst/>
                <a:latin typeface="+mn-lt"/>
                <a:ea typeface="+mn-ea"/>
                <a:cs typeface="+mn-cs"/>
              </a:rPr>
              <a:t>assessment</a:t>
            </a:r>
            <a:r>
              <a:rPr lang="fr-FR" sz="800" kern="1200" dirty="0">
                <a:solidFill>
                  <a:schemeClr val="tx1"/>
                </a:solidFill>
                <a:effectLst/>
                <a:latin typeface="+mn-lt"/>
                <a:ea typeface="+mn-ea"/>
                <a:cs typeface="+mn-cs"/>
              </a:rPr>
              <a:t> - </a:t>
            </a:r>
            <a:r>
              <a:rPr lang="fr-FR" sz="800" kern="1200" dirty="0" err="1">
                <a:solidFill>
                  <a:schemeClr val="tx1"/>
                </a:solidFill>
                <a:effectLst/>
                <a:latin typeface="+mn-lt"/>
                <a:ea typeface="+mn-ea"/>
                <a:cs typeface="+mn-cs"/>
              </a:rPr>
              <a:t>Clinical</a:t>
            </a:r>
            <a:r>
              <a:rPr lang="fr-FR" sz="800" kern="1200" dirty="0">
                <a:solidFill>
                  <a:schemeClr val="tx1"/>
                </a:solidFill>
                <a:effectLst/>
                <a:latin typeface="+mn-lt"/>
                <a:ea typeface="+mn-ea"/>
                <a:cs typeface="+mn-cs"/>
              </a:rPr>
              <a:t> </a:t>
            </a:r>
            <a:r>
              <a:rPr lang="fr-FR" sz="800" kern="1200" dirty="0" err="1">
                <a:solidFill>
                  <a:schemeClr val="tx1"/>
                </a:solidFill>
                <a:effectLst/>
                <a:latin typeface="+mn-lt"/>
                <a:ea typeface="+mn-ea"/>
                <a:cs typeface="+mn-cs"/>
              </a:rPr>
              <a:t>study</a:t>
            </a:r>
            <a:r>
              <a:rPr lang="fr-FR" sz="800" kern="1200" dirty="0">
                <a:solidFill>
                  <a:schemeClr val="tx1"/>
                </a:solidFill>
                <a:effectLst/>
                <a:latin typeface="+mn-lt"/>
                <a:ea typeface="+mn-ea"/>
                <a:cs typeface="+mn-cs"/>
              </a:rPr>
              <a:t> </a:t>
            </a:r>
            <a:r>
              <a:rPr lang="fr-FR" sz="800" kern="1200" dirty="0" err="1">
                <a:solidFill>
                  <a:schemeClr val="tx1"/>
                </a:solidFill>
                <a:effectLst/>
                <a:latin typeface="+mn-lt"/>
                <a:ea typeface="+mn-ea"/>
                <a:cs typeface="+mn-cs"/>
              </a:rPr>
              <a:t>with</a:t>
            </a:r>
            <a:r>
              <a:rPr lang="fr-FR" sz="800" kern="1200" dirty="0">
                <a:solidFill>
                  <a:schemeClr val="tx1"/>
                </a:solidFill>
                <a:effectLst/>
                <a:latin typeface="+mn-lt"/>
                <a:ea typeface="+mn-ea"/>
                <a:cs typeface="+mn-cs"/>
              </a:rPr>
              <a:t> 20 </a:t>
            </a:r>
            <a:r>
              <a:rPr lang="fr-FR" sz="800" kern="1200" dirty="0" err="1">
                <a:solidFill>
                  <a:schemeClr val="tx1"/>
                </a:solidFill>
                <a:effectLst/>
                <a:latin typeface="+mn-lt"/>
                <a:ea typeface="+mn-ea"/>
                <a:cs typeface="+mn-cs"/>
              </a:rPr>
              <a:t>women</a:t>
            </a:r>
            <a:r>
              <a:rPr lang="fr-FR" sz="800" kern="1200" dirty="0">
                <a:solidFill>
                  <a:schemeClr val="tx1"/>
                </a:solidFill>
                <a:effectLst/>
                <a:latin typeface="+mn-lt"/>
                <a:ea typeface="+mn-ea"/>
                <a:cs typeface="+mn-cs"/>
              </a:rPr>
              <a:t> </a:t>
            </a:r>
            <a:r>
              <a:rPr lang="fr-FR" sz="800" kern="1200" dirty="0" err="1">
                <a:solidFill>
                  <a:schemeClr val="tx1"/>
                </a:solidFill>
                <a:effectLst/>
                <a:latin typeface="+mn-lt"/>
                <a:ea typeface="+mn-ea"/>
                <a:cs typeface="+mn-cs"/>
              </a:rPr>
              <a:t>aged</a:t>
            </a:r>
            <a:r>
              <a:rPr lang="fr-FR" sz="800" kern="1200" dirty="0">
                <a:solidFill>
                  <a:schemeClr val="tx1"/>
                </a:solidFill>
                <a:effectLst/>
                <a:latin typeface="+mn-lt"/>
                <a:ea typeface="+mn-ea"/>
                <a:cs typeface="+mn-cs"/>
              </a:rPr>
              <a:t> 30 to 61, all </a:t>
            </a:r>
            <a:r>
              <a:rPr lang="fr-FR" sz="800" kern="1200" dirty="0" err="1">
                <a:solidFill>
                  <a:schemeClr val="tx1"/>
                </a:solidFill>
                <a:effectLst/>
                <a:latin typeface="+mn-lt"/>
                <a:ea typeface="+mn-ea"/>
                <a:cs typeface="+mn-cs"/>
              </a:rPr>
              <a:t>with</a:t>
            </a:r>
            <a:r>
              <a:rPr lang="fr-FR" sz="800" kern="1200" dirty="0">
                <a:solidFill>
                  <a:schemeClr val="tx1"/>
                </a:solidFill>
                <a:effectLst/>
                <a:latin typeface="+mn-lt"/>
                <a:ea typeface="+mn-ea"/>
                <a:cs typeface="+mn-cs"/>
              </a:rPr>
              <a:t> </a:t>
            </a:r>
            <a:r>
              <a:rPr lang="fr-FR" sz="800" kern="1200" dirty="0" err="1">
                <a:solidFill>
                  <a:schemeClr val="tx1"/>
                </a:solidFill>
                <a:effectLst/>
                <a:latin typeface="+mn-lt"/>
                <a:ea typeface="+mn-ea"/>
                <a:cs typeface="+mn-cs"/>
              </a:rPr>
              <a:t>oily</a:t>
            </a:r>
            <a:r>
              <a:rPr lang="fr-FR" sz="800" kern="1200" dirty="0">
                <a:solidFill>
                  <a:schemeClr val="tx1"/>
                </a:solidFill>
                <a:effectLst/>
                <a:latin typeface="+mn-lt"/>
                <a:ea typeface="+mn-ea"/>
                <a:cs typeface="+mn-cs"/>
              </a:rPr>
              <a:t> combination skin. Application </a:t>
            </a:r>
            <a:r>
              <a:rPr lang="fr-FR" sz="800" kern="1200" dirty="0" err="1">
                <a:solidFill>
                  <a:schemeClr val="tx1"/>
                </a:solidFill>
                <a:effectLst/>
                <a:latin typeface="+mn-lt"/>
                <a:ea typeface="+mn-ea"/>
                <a:cs typeface="+mn-cs"/>
              </a:rPr>
              <a:t>twice</a:t>
            </a:r>
            <a:r>
              <a:rPr lang="fr-FR" sz="800" kern="1200" dirty="0">
                <a:solidFill>
                  <a:schemeClr val="tx1"/>
                </a:solidFill>
                <a:effectLst/>
                <a:latin typeface="+mn-lt"/>
                <a:ea typeface="+mn-ea"/>
                <a:cs typeface="+mn-cs"/>
              </a:rPr>
              <a:t> a </a:t>
            </a:r>
            <a:r>
              <a:rPr lang="fr-FR" sz="800" kern="1200" dirty="0" err="1">
                <a:solidFill>
                  <a:schemeClr val="tx1"/>
                </a:solidFill>
                <a:effectLst/>
                <a:latin typeface="+mn-lt"/>
                <a:ea typeface="+mn-ea"/>
                <a:cs typeface="+mn-cs"/>
              </a:rPr>
              <a:t>day</a:t>
            </a:r>
            <a:r>
              <a:rPr lang="fr-FR" sz="800" kern="1200" dirty="0">
                <a:solidFill>
                  <a:schemeClr val="tx1"/>
                </a:solidFill>
                <a:effectLst/>
                <a:latin typeface="+mn-lt"/>
                <a:ea typeface="+mn-ea"/>
                <a:cs typeface="+mn-cs"/>
              </a:rPr>
              <a:t> for 4 </a:t>
            </a:r>
            <a:r>
              <a:rPr lang="fr-FR" sz="800" kern="1200" dirty="0" err="1">
                <a:solidFill>
                  <a:schemeClr val="tx1"/>
                </a:solidFill>
                <a:effectLst/>
                <a:latin typeface="+mn-lt"/>
                <a:ea typeface="+mn-ea"/>
                <a:cs typeface="+mn-cs"/>
              </a:rPr>
              <a:t>weeks</a:t>
            </a:r>
            <a:r>
              <a:rPr lang="fr-FR" sz="800" kern="1200" dirty="0">
                <a:solidFill>
                  <a:schemeClr val="tx1"/>
                </a:solidFill>
                <a:effectLst/>
                <a:latin typeface="+mn-lt"/>
                <a:ea typeface="+mn-ea"/>
                <a:cs typeface="+mn-cs"/>
              </a:rPr>
              <a:t> of the PNG formula</a:t>
            </a:r>
            <a:endParaRPr lang="fr-FR" sz="700" dirty="0">
              <a:latin typeface="Roboto" panose="02000000000000000000" pitchFamily="2" charset="0"/>
              <a:ea typeface="Roboto" panose="02000000000000000000" pitchFamily="2" charset="0"/>
            </a:endParaRPr>
          </a:p>
        </p:txBody>
      </p:sp>
      <p:sp>
        <p:nvSpPr>
          <p:cNvPr id="25" name="ZoneTexte 24"/>
          <p:cNvSpPr txBox="1"/>
          <p:nvPr/>
        </p:nvSpPr>
        <p:spPr>
          <a:xfrm>
            <a:off x="10037135" y="6466625"/>
            <a:ext cx="2154865" cy="307777"/>
          </a:xfrm>
          <a:prstGeom prst="rect">
            <a:avLst/>
          </a:prstGeom>
          <a:noFill/>
        </p:spPr>
        <p:txBody>
          <a:bodyPr wrap="square" rtlCol="0">
            <a:spAutoFit/>
          </a:bodyPr>
          <a:lstStyle/>
          <a:p>
            <a:pPr algn="ctr"/>
            <a:r>
              <a:rPr lang="fr-FR" sz="1400" dirty="0" err="1">
                <a:latin typeface="Roboto" panose="02000000000000000000" pitchFamily="2" charset="0"/>
                <a:ea typeface="Roboto" panose="02000000000000000000" pitchFamily="2" charset="0"/>
              </a:rPr>
              <a:t>Morning</a:t>
            </a:r>
            <a:r>
              <a:rPr lang="fr-FR" sz="1400" dirty="0">
                <a:latin typeface="Roboto" panose="02000000000000000000" pitchFamily="2" charset="0"/>
                <a:ea typeface="Roboto" panose="02000000000000000000" pitchFamily="2" charset="0"/>
              </a:rPr>
              <a:t> &amp; </a:t>
            </a:r>
            <a:r>
              <a:rPr lang="fr-FR" sz="1400" dirty="0" err="1">
                <a:latin typeface="Roboto" panose="02000000000000000000" pitchFamily="2" charset="0"/>
                <a:ea typeface="Roboto" panose="02000000000000000000" pitchFamily="2" charset="0"/>
              </a:rPr>
              <a:t>evening</a:t>
            </a:r>
            <a:endParaRPr lang="fr-FR"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4149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18" grpId="0" animBg="1"/>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58138" y="1568266"/>
            <a:ext cx="8500512" cy="830997"/>
          </a:xfrm>
          <a:prstGeom prst="rect">
            <a:avLst/>
          </a:prstGeom>
          <a:noFill/>
        </p:spPr>
        <p:txBody>
          <a:bodyPr wrap="square" rtlCol="0">
            <a:spAutoFit/>
          </a:bodyPr>
          <a:lstStyle/>
          <a:p>
            <a:pPr algn="ctr"/>
            <a:r>
              <a:rPr lang="fr-FR" sz="1600" dirty="0">
                <a:solidFill>
                  <a:prstClr val="black"/>
                </a:solidFill>
                <a:latin typeface="Roboto Light" panose="02000000000000000000" pitchFamily="2" charset="0"/>
                <a:ea typeface="Roboto Light" panose="02000000000000000000" pitchFamily="2" charset="0"/>
              </a:rPr>
              <a:t>Massage rééquilibrant de </a:t>
            </a:r>
            <a:r>
              <a:rPr lang="fr-FR" sz="1600" dirty="0" err="1">
                <a:solidFill>
                  <a:prstClr val="black"/>
                </a:solidFill>
                <a:latin typeface="Roboto Light" panose="02000000000000000000" pitchFamily="2" charset="0"/>
                <a:ea typeface="Roboto Light" panose="02000000000000000000" pitchFamily="2" charset="0"/>
              </a:rPr>
              <a:t>digitopression</a:t>
            </a:r>
            <a:r>
              <a:rPr lang="fr-FR" sz="1600" dirty="0">
                <a:solidFill>
                  <a:prstClr val="black"/>
                </a:solidFill>
                <a:latin typeface="Roboto Light" panose="02000000000000000000" pitchFamily="2" charset="0"/>
                <a:ea typeface="Roboto Light" panose="02000000000000000000" pitchFamily="2" charset="0"/>
              </a:rPr>
              <a:t> mains et pieds. Des pressions soutenues, avec le bout des doigts, sur des points précis des mains et des pieds permettent de lever les blocages d’énergies, de se déstresser et de se détendre. </a:t>
            </a:r>
          </a:p>
        </p:txBody>
      </p:sp>
      <p:sp>
        <p:nvSpPr>
          <p:cNvPr id="4"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Massage AROMA-ENERGY</a:t>
            </a:r>
          </a:p>
        </p:txBody>
      </p:sp>
      <p:pic>
        <p:nvPicPr>
          <p:cNvPr id="6" name="Image 5"/>
          <p:cNvPicPr>
            <a:picLocks noChangeAspect="1"/>
          </p:cNvPicPr>
          <p:nvPr/>
        </p:nvPicPr>
        <p:blipFill rotWithShape="1">
          <a:blip r:embed="rId3"/>
          <a:srcRect b="9736"/>
          <a:stretch/>
        </p:blipFill>
        <p:spPr>
          <a:xfrm>
            <a:off x="447675" y="3166557"/>
            <a:ext cx="5648325" cy="2777044"/>
          </a:xfrm>
          <a:prstGeom prst="rect">
            <a:avLst/>
          </a:prstGeom>
        </p:spPr>
      </p:pic>
      <p:pic>
        <p:nvPicPr>
          <p:cNvPr id="7" name="Image 6"/>
          <p:cNvPicPr>
            <a:picLocks noChangeAspect="1"/>
          </p:cNvPicPr>
          <p:nvPr/>
        </p:nvPicPr>
        <p:blipFill>
          <a:blip r:embed="rId4"/>
          <a:stretch>
            <a:fillRect/>
          </a:stretch>
        </p:blipFill>
        <p:spPr>
          <a:xfrm>
            <a:off x="6714634" y="3471356"/>
            <a:ext cx="5276850" cy="2771775"/>
          </a:xfrm>
          <a:prstGeom prst="rect">
            <a:avLst/>
          </a:prstGeom>
        </p:spPr>
      </p:pic>
      <p:pic>
        <p:nvPicPr>
          <p:cNvPr id="8" name="Picture 2" descr="Forces et faiblesses de la « Palestine 24 images/seconde » - ERAP -  Échanges Rhône-Alpes Auvergne Palestin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93" b="99507" l="10000" r="90000">
                        <a14:foregroundMark x1="21923" y1="48768" x2="75000" y2="51232"/>
                        <a14:foregroundMark x1="79231" y1="43842" x2="79231" y2="43842"/>
                        <a14:foregroundMark x1="78846" y1="42857" x2="68462" y2="49754"/>
                        <a14:foregroundMark x1="18077" y1="32020" x2="77308" y2="8374"/>
                      </a14:backgroundRemoval>
                    </a14:imgEffect>
                  </a14:imgLayer>
                </a14:imgProps>
              </a:ext>
              <a:ext uri="{28A0092B-C50C-407E-A947-70E740481C1C}">
                <a14:useLocalDpi xmlns:a14="http://schemas.microsoft.com/office/drawing/2010/main" val="0"/>
              </a:ext>
            </a:extLst>
          </a:blip>
          <a:srcRect/>
          <a:stretch>
            <a:fillRect/>
          </a:stretch>
        </p:blipFill>
        <p:spPr bwMode="auto">
          <a:xfrm rot="1288824">
            <a:off x="226472" y="234214"/>
            <a:ext cx="1501603" cy="1172406"/>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263988" y="5896038"/>
            <a:ext cx="1826622" cy="307777"/>
          </a:xfrm>
          <a:prstGeom prst="rect">
            <a:avLst/>
          </a:prstGeom>
          <a:noFill/>
        </p:spPr>
        <p:txBody>
          <a:bodyPr wrap="square" rtlCol="0">
            <a:spAutoFit/>
          </a:bodyPr>
          <a:lstStyle/>
          <a:p>
            <a:r>
              <a:rPr lang="fr-FR" sz="1400" dirty="0">
                <a:solidFill>
                  <a:prstClr val="black"/>
                </a:solidFill>
                <a:latin typeface="Roboto Light" panose="02000000000000000000" pitchFamily="2" charset="0"/>
                <a:ea typeface="Roboto Light" panose="02000000000000000000" pitchFamily="2" charset="0"/>
              </a:rPr>
              <a:t>Huile de massage</a:t>
            </a:r>
          </a:p>
        </p:txBody>
      </p:sp>
      <p:sp>
        <p:nvSpPr>
          <p:cNvPr id="10" name="ZoneTexte 9"/>
          <p:cNvSpPr txBox="1"/>
          <p:nvPr/>
        </p:nvSpPr>
        <p:spPr>
          <a:xfrm>
            <a:off x="3370516" y="5896038"/>
            <a:ext cx="2392325" cy="307777"/>
          </a:xfrm>
          <a:prstGeom prst="rect">
            <a:avLst/>
          </a:prstGeom>
          <a:noFill/>
        </p:spPr>
        <p:txBody>
          <a:bodyPr wrap="square" rtlCol="0">
            <a:spAutoFit/>
          </a:bodyPr>
          <a:lstStyle/>
          <a:p>
            <a:r>
              <a:rPr lang="fr-FR" sz="1400" dirty="0">
                <a:solidFill>
                  <a:prstClr val="black"/>
                </a:solidFill>
                <a:latin typeface="Roboto Light" panose="02000000000000000000" pitchFamily="2" charset="0"/>
                <a:ea typeface="Roboto Light" panose="02000000000000000000" pitchFamily="2" charset="0"/>
              </a:rPr>
              <a:t>Concentré aromatique</a:t>
            </a:r>
          </a:p>
        </p:txBody>
      </p:sp>
    </p:spTree>
    <p:extLst>
      <p:ext uri="{BB962C8B-B14F-4D97-AF65-F5344CB8AC3E}">
        <p14:creationId xmlns:p14="http://schemas.microsoft.com/office/powerpoint/2010/main" val="338919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2">
            <a:extLst>
              <a:ext uri="{FF2B5EF4-FFF2-40B4-BE49-F238E27FC236}">
                <a16:creationId xmlns:a16="http://schemas.microsoft.com/office/drawing/2014/main" id="{40BA16C7-DDE3-4E55-952F-B774A8D0D202}"/>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TECHNIQUES DIGITOPRESSIONS YON-KA</a:t>
            </a:r>
          </a:p>
        </p:txBody>
      </p:sp>
      <p:graphicFrame>
        <p:nvGraphicFramePr>
          <p:cNvPr id="3" name="Objet 2">
            <a:extLst>
              <a:ext uri="{FF2B5EF4-FFF2-40B4-BE49-F238E27FC236}">
                <a16:creationId xmlns:a16="http://schemas.microsoft.com/office/drawing/2014/main" id="{C66F618E-6055-4CD6-AA49-83337903224C}"/>
              </a:ext>
            </a:extLst>
          </p:cNvPr>
          <p:cNvGraphicFramePr>
            <a:graphicFrameLocks noChangeAspect="1"/>
          </p:cNvGraphicFramePr>
          <p:nvPr>
            <p:extLst>
              <p:ext uri="{D42A27DB-BD31-4B8C-83A1-F6EECF244321}">
                <p14:modId xmlns:p14="http://schemas.microsoft.com/office/powerpoint/2010/main" val="3446273442"/>
              </p:ext>
            </p:extLst>
          </p:nvPr>
        </p:nvGraphicFramePr>
        <p:xfrm>
          <a:off x="1076196" y="1528618"/>
          <a:ext cx="4810365" cy="2440288"/>
        </p:xfrm>
        <a:graphic>
          <a:graphicData uri="http://schemas.openxmlformats.org/presentationml/2006/ole">
            <mc:AlternateContent xmlns:mc="http://schemas.openxmlformats.org/markup-compatibility/2006">
              <mc:Choice xmlns:v="urn:schemas-microsoft-com:vml" Requires="v">
                <p:oleObj spid="_x0000_s2062" name="Bitmap Image" r:id="rId3" imgW="3589200" imgH="1821240" progId="PBrush">
                  <p:embed/>
                </p:oleObj>
              </mc:Choice>
              <mc:Fallback>
                <p:oleObj name="Bitmap Image" r:id="rId3" imgW="3589200" imgH="1821240" progId="PBrush">
                  <p:embed/>
                  <p:pic>
                    <p:nvPicPr>
                      <p:cNvPr id="0" name=""/>
                      <p:cNvPicPr/>
                      <p:nvPr/>
                    </p:nvPicPr>
                    <p:blipFill>
                      <a:blip r:embed="rId4"/>
                      <a:stretch>
                        <a:fillRect/>
                      </a:stretch>
                    </p:blipFill>
                    <p:spPr>
                      <a:xfrm>
                        <a:off x="1076196" y="1528618"/>
                        <a:ext cx="4810365" cy="2440288"/>
                      </a:xfrm>
                      <a:prstGeom prst="rect">
                        <a:avLst/>
                      </a:prstGeom>
                    </p:spPr>
                  </p:pic>
                </p:oleObj>
              </mc:Fallback>
            </mc:AlternateContent>
          </a:graphicData>
        </a:graphic>
      </p:graphicFrame>
      <p:graphicFrame>
        <p:nvGraphicFramePr>
          <p:cNvPr id="4" name="Objet 3">
            <a:extLst>
              <a:ext uri="{FF2B5EF4-FFF2-40B4-BE49-F238E27FC236}">
                <a16:creationId xmlns:a16="http://schemas.microsoft.com/office/drawing/2014/main" id="{DE938E90-5897-4A8A-B4E6-4A297101959E}"/>
              </a:ext>
            </a:extLst>
          </p:cNvPr>
          <p:cNvGraphicFramePr>
            <a:graphicFrameLocks noChangeAspect="1"/>
          </p:cNvGraphicFramePr>
          <p:nvPr>
            <p:extLst>
              <p:ext uri="{D42A27DB-BD31-4B8C-83A1-F6EECF244321}">
                <p14:modId xmlns:p14="http://schemas.microsoft.com/office/powerpoint/2010/main" val="2203016145"/>
              </p:ext>
            </p:extLst>
          </p:nvPr>
        </p:nvGraphicFramePr>
        <p:xfrm>
          <a:off x="6537196" y="1555384"/>
          <a:ext cx="4463577" cy="2072223"/>
        </p:xfrm>
        <a:graphic>
          <a:graphicData uri="http://schemas.openxmlformats.org/presentationml/2006/ole">
            <mc:AlternateContent xmlns:mc="http://schemas.openxmlformats.org/markup-compatibility/2006">
              <mc:Choice xmlns:v="urn:schemas-microsoft-com:vml" Requires="v">
                <p:oleObj spid="_x0000_s2063" name="Bitmap Image" r:id="rId5" imgW="3330000" imgH="1546920" progId="PBrush">
                  <p:embed/>
                </p:oleObj>
              </mc:Choice>
              <mc:Fallback>
                <p:oleObj name="Bitmap Image" r:id="rId5" imgW="3330000" imgH="1546920" progId="PBrush">
                  <p:embed/>
                  <p:pic>
                    <p:nvPicPr>
                      <p:cNvPr id="0" name=""/>
                      <p:cNvPicPr/>
                      <p:nvPr/>
                    </p:nvPicPr>
                    <p:blipFill>
                      <a:blip r:embed="rId6"/>
                      <a:stretch>
                        <a:fillRect/>
                      </a:stretch>
                    </p:blipFill>
                    <p:spPr>
                      <a:xfrm>
                        <a:off x="6537196" y="1555384"/>
                        <a:ext cx="4463577" cy="2072223"/>
                      </a:xfrm>
                      <a:prstGeom prst="rect">
                        <a:avLst/>
                      </a:prstGeom>
                    </p:spPr>
                  </p:pic>
                </p:oleObj>
              </mc:Fallback>
            </mc:AlternateContent>
          </a:graphicData>
        </a:graphic>
      </p:graphicFrame>
      <p:graphicFrame>
        <p:nvGraphicFramePr>
          <p:cNvPr id="5" name="Objet 4">
            <a:extLst>
              <a:ext uri="{FF2B5EF4-FFF2-40B4-BE49-F238E27FC236}">
                <a16:creationId xmlns:a16="http://schemas.microsoft.com/office/drawing/2014/main" id="{5421CDDB-E7C3-43D8-80C6-22DE7AAA034A}"/>
              </a:ext>
            </a:extLst>
          </p:cNvPr>
          <p:cNvGraphicFramePr>
            <a:graphicFrameLocks noChangeAspect="1"/>
          </p:cNvGraphicFramePr>
          <p:nvPr>
            <p:extLst>
              <p:ext uri="{D42A27DB-BD31-4B8C-83A1-F6EECF244321}">
                <p14:modId xmlns:p14="http://schemas.microsoft.com/office/powerpoint/2010/main" val="3782899816"/>
              </p:ext>
            </p:extLst>
          </p:nvPr>
        </p:nvGraphicFramePr>
        <p:xfrm>
          <a:off x="1057484" y="4160942"/>
          <a:ext cx="5240129" cy="2308379"/>
        </p:xfrm>
        <a:graphic>
          <a:graphicData uri="http://schemas.openxmlformats.org/presentationml/2006/ole">
            <mc:AlternateContent xmlns:mc="http://schemas.openxmlformats.org/markup-compatibility/2006">
              <mc:Choice xmlns:v="urn:schemas-microsoft-com:vml" Requires="v">
                <p:oleObj spid="_x0000_s2064" name="Bitmap Image" r:id="rId7" imgW="3909240" imgH="1722240" progId="PBrush">
                  <p:embed/>
                </p:oleObj>
              </mc:Choice>
              <mc:Fallback>
                <p:oleObj name="Bitmap Image" r:id="rId7" imgW="3909240" imgH="1722240" progId="PBrush">
                  <p:embed/>
                  <p:pic>
                    <p:nvPicPr>
                      <p:cNvPr id="0" name=""/>
                      <p:cNvPicPr/>
                      <p:nvPr/>
                    </p:nvPicPr>
                    <p:blipFill>
                      <a:blip r:embed="rId8"/>
                      <a:stretch>
                        <a:fillRect/>
                      </a:stretch>
                    </p:blipFill>
                    <p:spPr>
                      <a:xfrm>
                        <a:off x="1057484" y="4160942"/>
                        <a:ext cx="5240129" cy="2308379"/>
                      </a:xfrm>
                      <a:prstGeom prst="rect">
                        <a:avLst/>
                      </a:prstGeom>
                    </p:spPr>
                  </p:pic>
                </p:oleObj>
              </mc:Fallback>
            </mc:AlternateContent>
          </a:graphicData>
        </a:graphic>
      </p:graphicFrame>
      <p:graphicFrame>
        <p:nvGraphicFramePr>
          <p:cNvPr id="6" name="Objet 5">
            <a:extLst>
              <a:ext uri="{FF2B5EF4-FFF2-40B4-BE49-F238E27FC236}">
                <a16:creationId xmlns:a16="http://schemas.microsoft.com/office/drawing/2014/main" id="{AB9CEFE7-D56E-4F8B-8EA6-8A8261EF7A13}"/>
              </a:ext>
            </a:extLst>
          </p:cNvPr>
          <p:cNvGraphicFramePr>
            <a:graphicFrameLocks noChangeAspect="1"/>
          </p:cNvGraphicFramePr>
          <p:nvPr>
            <p:extLst>
              <p:ext uri="{D42A27DB-BD31-4B8C-83A1-F6EECF244321}">
                <p14:modId xmlns:p14="http://schemas.microsoft.com/office/powerpoint/2010/main" val="544383681"/>
              </p:ext>
            </p:extLst>
          </p:nvPr>
        </p:nvGraphicFramePr>
        <p:xfrm>
          <a:off x="6384796" y="4259427"/>
          <a:ext cx="3227476" cy="2297742"/>
        </p:xfrm>
        <a:graphic>
          <a:graphicData uri="http://schemas.openxmlformats.org/presentationml/2006/ole">
            <mc:AlternateContent xmlns:mc="http://schemas.openxmlformats.org/markup-compatibility/2006">
              <mc:Choice xmlns:v="urn:schemas-microsoft-com:vml" Requires="v">
                <p:oleObj spid="_x0000_s2065" name="Bitmap Image" r:id="rId9" imgW="2408040" imgH="1714680" progId="PBrush">
                  <p:embed/>
                </p:oleObj>
              </mc:Choice>
              <mc:Fallback>
                <p:oleObj name="Bitmap Image" r:id="rId9" imgW="2408040" imgH="1714680" progId="PBrush">
                  <p:embed/>
                  <p:pic>
                    <p:nvPicPr>
                      <p:cNvPr id="0" name=""/>
                      <p:cNvPicPr/>
                      <p:nvPr/>
                    </p:nvPicPr>
                    <p:blipFill>
                      <a:blip r:embed="rId10"/>
                      <a:stretch>
                        <a:fillRect/>
                      </a:stretch>
                    </p:blipFill>
                    <p:spPr>
                      <a:xfrm>
                        <a:off x="6384796" y="4259427"/>
                        <a:ext cx="3227476" cy="2297742"/>
                      </a:xfrm>
                      <a:prstGeom prst="rect">
                        <a:avLst/>
                      </a:prstGeom>
                    </p:spPr>
                  </p:pic>
                </p:oleObj>
              </mc:Fallback>
            </mc:AlternateContent>
          </a:graphicData>
        </a:graphic>
      </p:graphicFrame>
    </p:spTree>
    <p:extLst>
      <p:ext uri="{BB962C8B-B14F-4D97-AF65-F5344CB8AC3E}">
        <p14:creationId xmlns:p14="http://schemas.microsoft.com/office/powerpoint/2010/main" val="1846275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75E2B3F9-4E79-459B-BBB9-9E73DA78BB7B}"/>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TECHNIQUES DIGITOPRESSIONS YON-KA</a:t>
            </a:r>
          </a:p>
        </p:txBody>
      </p:sp>
      <p:graphicFrame>
        <p:nvGraphicFramePr>
          <p:cNvPr id="5" name="Objet 4">
            <a:extLst>
              <a:ext uri="{FF2B5EF4-FFF2-40B4-BE49-F238E27FC236}">
                <a16:creationId xmlns:a16="http://schemas.microsoft.com/office/drawing/2014/main" id="{EBB0DA07-B655-4C9A-A474-46AC00357B9E}"/>
              </a:ext>
            </a:extLst>
          </p:cNvPr>
          <p:cNvGraphicFramePr>
            <a:graphicFrameLocks noChangeAspect="1"/>
          </p:cNvGraphicFramePr>
          <p:nvPr>
            <p:extLst>
              <p:ext uri="{D42A27DB-BD31-4B8C-83A1-F6EECF244321}">
                <p14:modId xmlns:p14="http://schemas.microsoft.com/office/powerpoint/2010/main" val="3760668806"/>
              </p:ext>
            </p:extLst>
          </p:nvPr>
        </p:nvGraphicFramePr>
        <p:xfrm>
          <a:off x="677863" y="1857465"/>
          <a:ext cx="4856212" cy="2109698"/>
        </p:xfrm>
        <a:graphic>
          <a:graphicData uri="http://schemas.openxmlformats.org/presentationml/2006/ole">
            <mc:AlternateContent xmlns:mc="http://schemas.openxmlformats.org/markup-compatibility/2006">
              <mc:Choice xmlns:v="urn:schemas-microsoft-com:vml" Requires="v">
                <p:oleObj spid="_x0000_s3086" name="Bitmap Image" r:id="rId4" imgW="3947040" imgH="1714680" progId="PBrush">
                  <p:embed/>
                </p:oleObj>
              </mc:Choice>
              <mc:Fallback>
                <p:oleObj name="Bitmap Image" r:id="rId4" imgW="3947040" imgH="1714680" progId="PBrush">
                  <p:embed/>
                  <p:pic>
                    <p:nvPicPr>
                      <p:cNvPr id="0" name=""/>
                      <p:cNvPicPr/>
                      <p:nvPr/>
                    </p:nvPicPr>
                    <p:blipFill>
                      <a:blip r:embed="rId5"/>
                      <a:stretch>
                        <a:fillRect/>
                      </a:stretch>
                    </p:blipFill>
                    <p:spPr>
                      <a:xfrm>
                        <a:off x="677863" y="1857465"/>
                        <a:ext cx="4856212" cy="2109698"/>
                      </a:xfrm>
                      <a:prstGeom prst="rect">
                        <a:avLst/>
                      </a:prstGeom>
                    </p:spPr>
                  </p:pic>
                </p:oleObj>
              </mc:Fallback>
            </mc:AlternateContent>
          </a:graphicData>
        </a:graphic>
      </p:graphicFrame>
      <p:graphicFrame>
        <p:nvGraphicFramePr>
          <p:cNvPr id="6" name="Objet 5">
            <a:extLst>
              <a:ext uri="{FF2B5EF4-FFF2-40B4-BE49-F238E27FC236}">
                <a16:creationId xmlns:a16="http://schemas.microsoft.com/office/drawing/2014/main" id="{4ACD3D9E-47D8-4390-8C80-8FC2F3AC6C5A}"/>
              </a:ext>
            </a:extLst>
          </p:cNvPr>
          <p:cNvGraphicFramePr>
            <a:graphicFrameLocks noChangeAspect="1"/>
          </p:cNvGraphicFramePr>
          <p:nvPr>
            <p:extLst>
              <p:ext uri="{D42A27DB-BD31-4B8C-83A1-F6EECF244321}">
                <p14:modId xmlns:p14="http://schemas.microsoft.com/office/powerpoint/2010/main" val="1202972398"/>
              </p:ext>
            </p:extLst>
          </p:nvPr>
        </p:nvGraphicFramePr>
        <p:xfrm>
          <a:off x="6132513" y="1655136"/>
          <a:ext cx="4989043" cy="2652749"/>
        </p:xfrm>
        <a:graphic>
          <a:graphicData uri="http://schemas.openxmlformats.org/presentationml/2006/ole">
            <mc:AlternateContent xmlns:mc="http://schemas.openxmlformats.org/markup-compatibility/2006">
              <mc:Choice xmlns:v="urn:schemas-microsoft-com:vml" Requires="v">
                <p:oleObj spid="_x0000_s3087" name="Bitmap Image" r:id="rId6" imgW="4053960" imgH="2156400" progId="PBrush">
                  <p:embed/>
                </p:oleObj>
              </mc:Choice>
              <mc:Fallback>
                <p:oleObj name="Bitmap Image" r:id="rId6" imgW="4053960" imgH="2156400" progId="PBrush">
                  <p:embed/>
                  <p:pic>
                    <p:nvPicPr>
                      <p:cNvPr id="0" name=""/>
                      <p:cNvPicPr/>
                      <p:nvPr/>
                    </p:nvPicPr>
                    <p:blipFill>
                      <a:blip r:embed="rId7"/>
                      <a:stretch>
                        <a:fillRect/>
                      </a:stretch>
                    </p:blipFill>
                    <p:spPr>
                      <a:xfrm>
                        <a:off x="6132513" y="1655136"/>
                        <a:ext cx="4989043" cy="2652749"/>
                      </a:xfrm>
                      <a:prstGeom prst="rect">
                        <a:avLst/>
                      </a:prstGeom>
                    </p:spPr>
                  </p:pic>
                </p:oleObj>
              </mc:Fallback>
            </mc:AlternateContent>
          </a:graphicData>
        </a:graphic>
      </p:graphicFrame>
      <p:graphicFrame>
        <p:nvGraphicFramePr>
          <p:cNvPr id="7" name="Objet 6">
            <a:extLst>
              <a:ext uri="{FF2B5EF4-FFF2-40B4-BE49-F238E27FC236}">
                <a16:creationId xmlns:a16="http://schemas.microsoft.com/office/drawing/2014/main" id="{B30B49EF-F0BD-44A8-B827-AF0BEADFA2E8}"/>
              </a:ext>
            </a:extLst>
          </p:cNvPr>
          <p:cNvGraphicFramePr>
            <a:graphicFrameLocks noChangeAspect="1"/>
          </p:cNvGraphicFramePr>
          <p:nvPr>
            <p:extLst>
              <p:ext uri="{D42A27DB-BD31-4B8C-83A1-F6EECF244321}">
                <p14:modId xmlns:p14="http://schemas.microsoft.com/office/powerpoint/2010/main" val="2573053443"/>
              </p:ext>
            </p:extLst>
          </p:nvPr>
        </p:nvGraphicFramePr>
        <p:xfrm>
          <a:off x="677863" y="4665370"/>
          <a:ext cx="4828863" cy="1969051"/>
        </p:xfrm>
        <a:graphic>
          <a:graphicData uri="http://schemas.openxmlformats.org/presentationml/2006/ole">
            <mc:AlternateContent xmlns:mc="http://schemas.openxmlformats.org/markup-compatibility/2006">
              <mc:Choice xmlns:v="urn:schemas-microsoft-com:vml" Requires="v">
                <p:oleObj spid="_x0000_s3088" name="Bitmap Image" r:id="rId8" imgW="3924360" imgH="1600200" progId="PBrush">
                  <p:embed/>
                </p:oleObj>
              </mc:Choice>
              <mc:Fallback>
                <p:oleObj name="Bitmap Image" r:id="rId8" imgW="3924360" imgH="1600200" progId="PBrush">
                  <p:embed/>
                  <p:pic>
                    <p:nvPicPr>
                      <p:cNvPr id="0" name=""/>
                      <p:cNvPicPr/>
                      <p:nvPr/>
                    </p:nvPicPr>
                    <p:blipFill>
                      <a:blip r:embed="rId9"/>
                      <a:stretch>
                        <a:fillRect/>
                      </a:stretch>
                    </p:blipFill>
                    <p:spPr>
                      <a:xfrm>
                        <a:off x="677863" y="4665370"/>
                        <a:ext cx="4828863" cy="1969051"/>
                      </a:xfrm>
                      <a:prstGeom prst="rect">
                        <a:avLst/>
                      </a:prstGeom>
                    </p:spPr>
                  </p:pic>
                </p:oleObj>
              </mc:Fallback>
            </mc:AlternateContent>
          </a:graphicData>
        </a:graphic>
      </p:graphicFrame>
      <p:graphicFrame>
        <p:nvGraphicFramePr>
          <p:cNvPr id="8" name="Objet 7">
            <a:extLst>
              <a:ext uri="{FF2B5EF4-FFF2-40B4-BE49-F238E27FC236}">
                <a16:creationId xmlns:a16="http://schemas.microsoft.com/office/drawing/2014/main" id="{A5B638E1-10A5-467E-BAB0-31B16833B332}"/>
              </a:ext>
            </a:extLst>
          </p:cNvPr>
          <p:cNvGraphicFramePr>
            <a:graphicFrameLocks noChangeAspect="1"/>
          </p:cNvGraphicFramePr>
          <p:nvPr>
            <p:extLst>
              <p:ext uri="{D42A27DB-BD31-4B8C-83A1-F6EECF244321}">
                <p14:modId xmlns:p14="http://schemas.microsoft.com/office/powerpoint/2010/main" val="3409267997"/>
              </p:ext>
            </p:extLst>
          </p:nvPr>
        </p:nvGraphicFramePr>
        <p:xfrm>
          <a:off x="5670549" y="4548538"/>
          <a:ext cx="3047341" cy="1969051"/>
        </p:xfrm>
        <a:graphic>
          <a:graphicData uri="http://schemas.openxmlformats.org/presentationml/2006/ole">
            <mc:AlternateContent xmlns:mc="http://schemas.openxmlformats.org/markup-compatibility/2006">
              <mc:Choice xmlns:v="urn:schemas-microsoft-com:vml" Requires="v">
                <p:oleObj spid="_x0000_s3089" name="Bitmap Image" r:id="rId10" imgW="2476440" imgH="1600200" progId="PBrush">
                  <p:embed/>
                </p:oleObj>
              </mc:Choice>
              <mc:Fallback>
                <p:oleObj name="Bitmap Image" r:id="rId10" imgW="2476440" imgH="1600200" progId="PBrush">
                  <p:embed/>
                  <p:pic>
                    <p:nvPicPr>
                      <p:cNvPr id="0" name=""/>
                      <p:cNvPicPr/>
                      <p:nvPr/>
                    </p:nvPicPr>
                    <p:blipFill>
                      <a:blip r:embed="rId11"/>
                      <a:stretch>
                        <a:fillRect/>
                      </a:stretch>
                    </p:blipFill>
                    <p:spPr>
                      <a:xfrm>
                        <a:off x="5670549" y="4548538"/>
                        <a:ext cx="3047341" cy="1969051"/>
                      </a:xfrm>
                      <a:prstGeom prst="rect">
                        <a:avLst/>
                      </a:prstGeom>
                    </p:spPr>
                  </p:pic>
                </p:oleObj>
              </mc:Fallback>
            </mc:AlternateContent>
          </a:graphicData>
        </a:graphic>
      </p:graphicFrame>
    </p:spTree>
    <p:extLst>
      <p:ext uri="{BB962C8B-B14F-4D97-AF65-F5344CB8AC3E}">
        <p14:creationId xmlns:p14="http://schemas.microsoft.com/office/powerpoint/2010/main" val="3871992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9D1D35B-E3D2-B073-4E88-69ED7193F955}"/>
              </a:ext>
            </a:extLst>
          </p:cNvPr>
          <p:cNvPicPr>
            <a:picLocks noChangeAspect="1"/>
          </p:cNvPicPr>
          <p:nvPr/>
        </p:nvPicPr>
        <p:blipFill rotWithShape="1">
          <a:blip r:embed="rId3"/>
          <a:srcRect t="-617" r="-1" b="-2"/>
          <a:stretch/>
        </p:blipFill>
        <p:spPr>
          <a:xfrm>
            <a:off x="430168" y="397565"/>
            <a:ext cx="2923200" cy="6291469"/>
          </a:xfrm>
          <a:prstGeom prst="rect">
            <a:avLst/>
          </a:prstGeom>
        </p:spPr>
      </p:pic>
      <p:pic>
        <p:nvPicPr>
          <p:cNvPr id="5" name="Image 4">
            <a:extLst>
              <a:ext uri="{FF2B5EF4-FFF2-40B4-BE49-F238E27FC236}">
                <a16:creationId xmlns:a16="http://schemas.microsoft.com/office/drawing/2014/main" id="{BC5E0F0B-FDC6-600A-2BDE-AF924A15CD6C}"/>
              </a:ext>
            </a:extLst>
          </p:cNvPr>
          <p:cNvPicPr>
            <a:picLocks noChangeAspect="1"/>
          </p:cNvPicPr>
          <p:nvPr/>
        </p:nvPicPr>
        <p:blipFill rotWithShape="1">
          <a:blip r:embed="rId4"/>
          <a:srcRect l="1120" r="-1636"/>
          <a:stretch/>
        </p:blipFill>
        <p:spPr>
          <a:xfrm>
            <a:off x="6096001" y="-2"/>
            <a:ext cx="6238460" cy="6858001"/>
          </a:xfrm>
          <a:prstGeom prst="rect">
            <a:avLst/>
          </a:prstGeom>
        </p:spPr>
      </p:pic>
      <p:sp>
        <p:nvSpPr>
          <p:cNvPr id="2" name="Espace réservé du titre 1">
            <a:extLst>
              <a:ext uri="{FF2B5EF4-FFF2-40B4-BE49-F238E27FC236}">
                <a16:creationId xmlns:a16="http://schemas.microsoft.com/office/drawing/2014/main" id="{D0237DC5-3473-A85B-45C4-FA3CE6325232}"/>
              </a:ext>
            </a:extLst>
          </p:cNvPr>
          <p:cNvSpPr txBox="1">
            <a:spLocks/>
          </p:cNvSpPr>
          <p:nvPr/>
        </p:nvSpPr>
        <p:spPr>
          <a:xfrm>
            <a:off x="4526110" y="2155845"/>
            <a:ext cx="3212806" cy="2546309"/>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err="1">
                <a:ln>
                  <a:noFill/>
                </a:ln>
                <a:solidFill>
                  <a:srgbClr val="595959"/>
                </a:solidFill>
                <a:effectLst/>
                <a:uLnTx/>
                <a:uFillTx/>
                <a:latin typeface="Roboto" panose="02000000000000000000" pitchFamily="2" charset="0"/>
                <a:ea typeface="Roboto" panose="02000000000000000000" pitchFamily="2" charset="0"/>
              </a:rPr>
              <a:t>Testez</a:t>
            </a:r>
            <a:r>
              <a:rPr kumimoji="0" lang="en-US" sz="4400" b="0" i="0" u="none" strike="noStrike" kern="1200" cap="none" spc="0" normalizeH="0" baseline="0" noProof="0" dirty="0">
                <a:ln>
                  <a:noFill/>
                </a:ln>
                <a:solidFill>
                  <a:srgbClr val="595959"/>
                </a:solidFill>
                <a:effectLst/>
                <a:uLnTx/>
                <a:uFillTx/>
                <a:latin typeface="Roboto" panose="02000000000000000000" pitchFamily="2" charset="0"/>
                <a:ea typeface="Roboto" panose="02000000000000000000" pitchFamily="2" charset="0"/>
              </a:rPr>
              <a:t> </a:t>
            </a:r>
            <a:r>
              <a:rPr kumimoji="0" lang="en-US" sz="4400" b="0" i="0" u="none" strike="noStrike" kern="1200" cap="none" spc="0" normalizeH="0" baseline="0" noProof="0" dirty="0" err="1">
                <a:ln>
                  <a:noFill/>
                </a:ln>
                <a:solidFill>
                  <a:srgbClr val="595959"/>
                </a:solidFill>
                <a:effectLst/>
                <a:uLnTx/>
                <a:uFillTx/>
                <a:latin typeface="Roboto" panose="02000000000000000000" pitchFamily="2" charset="0"/>
                <a:ea typeface="Roboto" panose="02000000000000000000" pitchFamily="2" charset="0"/>
              </a:rPr>
              <a:t>vos</a:t>
            </a:r>
            <a:r>
              <a:rPr kumimoji="0" lang="en-US" sz="4400" b="0" i="0" u="none" strike="noStrike" kern="1200" cap="none" spc="0" normalizeH="0" baseline="0" noProof="0" dirty="0">
                <a:ln>
                  <a:noFill/>
                </a:ln>
                <a:solidFill>
                  <a:srgbClr val="595959"/>
                </a:solidFill>
                <a:effectLst/>
                <a:uLnTx/>
                <a:uFillTx/>
                <a:latin typeface="Roboto" panose="02000000000000000000" pitchFamily="2" charset="0"/>
                <a:ea typeface="Roboto" panose="02000000000000000000" pitchFamily="2" charset="0"/>
              </a:rPr>
              <a:t> </a:t>
            </a:r>
            <a:r>
              <a:rPr kumimoji="0" lang="en-US" sz="4400" b="0" i="0" u="none" strike="noStrike" kern="1200" cap="none" spc="0" normalizeH="0" baseline="0" noProof="0" dirty="0" err="1">
                <a:ln>
                  <a:noFill/>
                </a:ln>
                <a:solidFill>
                  <a:srgbClr val="595959"/>
                </a:solidFill>
                <a:effectLst/>
                <a:uLnTx/>
                <a:uFillTx/>
                <a:latin typeface="Roboto" panose="02000000000000000000" pitchFamily="2" charset="0"/>
                <a:ea typeface="Roboto" panose="02000000000000000000" pitchFamily="2" charset="0"/>
              </a:rPr>
              <a:t>connaissances</a:t>
            </a:r>
            <a:r>
              <a:rPr kumimoji="0" lang="en-US" sz="4400" b="0" i="0" u="none" strike="noStrike" kern="1200" cap="none" spc="0" normalizeH="0" baseline="0" noProof="0" dirty="0">
                <a:ln>
                  <a:noFill/>
                </a:ln>
                <a:solidFill>
                  <a:srgbClr val="595959"/>
                </a:solidFill>
                <a:effectLst/>
                <a:uLnTx/>
                <a:uFillTx/>
                <a:latin typeface="Roboto" panose="02000000000000000000" pitchFamily="2" charset="0"/>
                <a:ea typeface="Roboto" panose="02000000000000000000" pitchFamily="2" charset="0"/>
              </a:rPr>
              <a:t> avec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595959"/>
                </a:solidFill>
                <a:effectLst/>
                <a:uLnTx/>
                <a:uFillTx/>
                <a:latin typeface="Roboto" panose="02000000000000000000" pitchFamily="2" charset="0"/>
                <a:ea typeface="Roboto" panose="02000000000000000000" pitchFamily="2" charset="0"/>
              </a:rPr>
              <a:t>Play Everyday!</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400" b="0" i="0" u="none" strike="noStrike" kern="1200" cap="none" spc="0" normalizeH="0" baseline="0" noProof="0" dirty="0">
              <a:ln>
                <a:noFill/>
              </a:ln>
              <a:solidFill>
                <a:srgbClr val="595959"/>
              </a:solidFill>
              <a:effectLst/>
              <a:uLnTx/>
              <a:uFillTx/>
              <a:latin typeface="Roboto" panose="02000000000000000000" pitchFamily="2" charset="0"/>
              <a:ea typeface="Roboto" panose="02000000000000000000" pitchFamily="2"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595959"/>
                </a:solidFill>
                <a:effectLst/>
                <a:uLnTx/>
                <a:uFillTx/>
                <a:latin typeface="Roboto" panose="02000000000000000000" pitchFamily="2" charset="0"/>
                <a:ea typeface="Roboto" panose="02000000000000000000" pitchFamily="2" charset="0"/>
              </a:rPr>
              <a:t>Magic code : FRESH</a:t>
            </a:r>
          </a:p>
        </p:txBody>
      </p:sp>
    </p:spTree>
    <p:extLst>
      <p:ext uri="{BB962C8B-B14F-4D97-AF65-F5344CB8AC3E}">
        <p14:creationId xmlns:p14="http://schemas.microsoft.com/office/powerpoint/2010/main" val="2905362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FA1AEA1-D07E-74E9-9091-811310724FB9}"/>
              </a:ext>
            </a:extLst>
          </p:cNvPr>
          <p:cNvSpPr>
            <a:spLocks noGrp="1"/>
          </p:cNvSpPr>
          <p:nvPr>
            <p:ph type="title" idx="4294967295"/>
          </p:nvPr>
        </p:nvSpPr>
        <p:spPr>
          <a:xfrm>
            <a:off x="523875" y="123825"/>
            <a:ext cx="11668125" cy="1776693"/>
          </a:xfrm>
        </p:spPr>
        <p:txBody>
          <a:bodyPr>
            <a:normAutofit/>
          </a:bodyPr>
          <a:lstStyle/>
          <a:p>
            <a:pPr algn="ctr"/>
            <a:r>
              <a:rPr lang="fr-FR" sz="2800" dirty="0">
                <a:solidFill>
                  <a:srgbClr val="FF9D5C"/>
                </a:solidFill>
                <a:latin typeface="KyivType Sans2" panose="00000500000000000000" pitchFamily="50" charset="0"/>
              </a:rPr>
              <a:t>Si vous n’avez pas encore téléchargé</a:t>
            </a:r>
            <a:br>
              <a:rPr lang="fr-FR" sz="2800" dirty="0">
                <a:solidFill>
                  <a:srgbClr val="FF9D5C"/>
                </a:solidFill>
                <a:latin typeface="KyivType Sans2" panose="00000500000000000000" pitchFamily="50" charset="0"/>
              </a:rPr>
            </a:br>
            <a:r>
              <a:rPr lang="fr-FR" sz="2800" dirty="0">
                <a:solidFill>
                  <a:srgbClr val="FF9D5C"/>
                </a:solidFill>
                <a:latin typeface="KyivType Sans2" panose="00000500000000000000" pitchFamily="50" charset="0"/>
              </a:rPr>
              <a:t>Play </a:t>
            </a:r>
            <a:r>
              <a:rPr lang="fr-FR" sz="2800" dirty="0" err="1">
                <a:solidFill>
                  <a:srgbClr val="FF9D5C"/>
                </a:solidFill>
                <a:latin typeface="KyivType Sans2" panose="00000500000000000000" pitchFamily="50" charset="0"/>
              </a:rPr>
              <a:t>everyday</a:t>
            </a:r>
            <a:endParaRPr lang="fr-FR" sz="2800" dirty="0">
              <a:solidFill>
                <a:srgbClr val="FF9D5C"/>
              </a:solidFill>
              <a:latin typeface="KyivType Sans2" panose="00000500000000000000" pitchFamily="50" charset="0"/>
            </a:endParaRPr>
          </a:p>
        </p:txBody>
      </p:sp>
      <p:pic>
        <p:nvPicPr>
          <p:cNvPr id="4" name="Image 3">
            <a:extLst>
              <a:ext uri="{FF2B5EF4-FFF2-40B4-BE49-F238E27FC236}">
                <a16:creationId xmlns:a16="http://schemas.microsoft.com/office/drawing/2014/main" id="{7E9B562A-75DF-496D-F5C7-51F805BC0FD8}"/>
              </a:ext>
            </a:extLst>
          </p:cNvPr>
          <p:cNvPicPr>
            <a:picLocks noChangeAspect="1"/>
          </p:cNvPicPr>
          <p:nvPr/>
        </p:nvPicPr>
        <p:blipFill>
          <a:blip r:embed="rId2"/>
          <a:stretch>
            <a:fillRect/>
          </a:stretch>
        </p:blipFill>
        <p:spPr>
          <a:xfrm>
            <a:off x="2790825" y="1977376"/>
            <a:ext cx="6610350" cy="3124607"/>
          </a:xfrm>
          <a:prstGeom prst="rect">
            <a:avLst/>
          </a:prstGeom>
        </p:spPr>
      </p:pic>
    </p:spTree>
    <p:extLst>
      <p:ext uri="{BB962C8B-B14F-4D97-AF65-F5344CB8AC3E}">
        <p14:creationId xmlns:p14="http://schemas.microsoft.com/office/powerpoint/2010/main" val="336939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fruit, orange, pamplemousse&#10;&#10;Description générée automatiquement">
            <a:extLst>
              <a:ext uri="{FF2B5EF4-FFF2-40B4-BE49-F238E27FC236}">
                <a16:creationId xmlns:a16="http://schemas.microsoft.com/office/drawing/2014/main" id="{21F6ECC2-7589-4EB3-B9D2-475984FC5B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9045" y="71691"/>
            <a:ext cx="4746936" cy="6714618"/>
          </a:xfrm>
          <a:prstGeom prst="rect">
            <a:avLst/>
          </a:prstGeom>
        </p:spPr>
      </p:pic>
    </p:spTree>
    <p:extLst>
      <p:ext uri="{BB962C8B-B14F-4D97-AF65-F5344CB8AC3E}">
        <p14:creationId xmlns:p14="http://schemas.microsoft.com/office/powerpoint/2010/main" val="1386337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3" name="Espace réservé du titre 1">
            <a:extLst>
              <a:ext uri="{FF2B5EF4-FFF2-40B4-BE49-F238E27FC236}">
                <a16:creationId xmlns:a16="http://schemas.microsoft.com/office/drawing/2014/main" id="{F070B0CF-D2FA-4544-9531-DD9384B5A136}"/>
              </a:ext>
            </a:extLst>
          </p:cNvPr>
          <p:cNvSpPr txBox="1">
            <a:spLocks/>
          </p:cNvSpPr>
          <p:nvPr/>
        </p:nvSpPr>
        <p:spPr>
          <a:xfrm>
            <a:off x="636105" y="934278"/>
            <a:ext cx="10919790" cy="57845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6600" dirty="0">
                <a:latin typeface="Midnight Signature" panose="02000500000000090000" pitchFamily="50" charset="0"/>
              </a:rPr>
              <a:t>Merci !</a:t>
            </a:r>
          </a:p>
        </p:txBody>
      </p:sp>
    </p:spTree>
    <p:extLst>
      <p:ext uri="{BB962C8B-B14F-4D97-AF65-F5344CB8AC3E}">
        <p14:creationId xmlns:p14="http://schemas.microsoft.com/office/powerpoint/2010/main" val="770679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A30FBC7-4A8D-96CC-8282-7D18EFEA6399}"/>
              </a:ext>
            </a:extLst>
          </p:cNvPr>
          <p:cNvSpPr/>
          <p:nvPr/>
        </p:nvSpPr>
        <p:spPr>
          <a:xfrm rot="5400000">
            <a:off x="8706448" y="2033827"/>
            <a:ext cx="3055505" cy="2880695"/>
          </a:xfrm>
          <a:prstGeom prst="rect">
            <a:avLst/>
          </a:prstGeom>
          <a:solidFill>
            <a:srgbClr val="FFE6E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pic>
        <p:nvPicPr>
          <p:cNvPr id="25" name="Image 24">
            <a:extLst>
              <a:ext uri="{FF2B5EF4-FFF2-40B4-BE49-F238E27FC236}">
                <a16:creationId xmlns:a16="http://schemas.microsoft.com/office/drawing/2014/main" id="{0D0ADE36-6CF1-46DD-9FAB-C804E19DCF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66" t="19002" r="25485"/>
          <a:stretch/>
        </p:blipFill>
        <p:spPr>
          <a:xfrm>
            <a:off x="3615577" y="1578994"/>
            <a:ext cx="1628151" cy="3898006"/>
          </a:xfrm>
          <a:prstGeom prst="rect">
            <a:avLst/>
          </a:prstGeom>
        </p:spPr>
      </p:pic>
      <p:sp>
        <p:nvSpPr>
          <p:cNvPr id="3" name="Titre 2"/>
          <p:cNvSpPr txBox="1">
            <a:spLocks/>
          </p:cNvSpPr>
          <p:nvPr/>
        </p:nvSpPr>
        <p:spPr>
          <a:xfrm>
            <a:off x="838407" y="254494"/>
            <a:ext cx="10515186" cy="792005"/>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 PAMPLEMOUSSE PS/PNG</a:t>
            </a:r>
          </a:p>
        </p:txBody>
      </p:sp>
      <p:sp>
        <p:nvSpPr>
          <p:cNvPr id="16" name="Rectangle 15"/>
          <p:cNvSpPr/>
          <p:nvPr/>
        </p:nvSpPr>
        <p:spPr>
          <a:xfrm>
            <a:off x="788660" y="1431012"/>
            <a:ext cx="2678880" cy="830997"/>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Extrait et huile essentielle de pamplemousse  </a:t>
            </a:r>
          </a:p>
          <a:p>
            <a:pPr algn="ctr">
              <a:defRPr/>
            </a:pPr>
            <a:r>
              <a:rPr lang="fr-FR" sz="1200" b="1" dirty="0">
                <a:solidFill>
                  <a:prstClr val="black"/>
                </a:solidFill>
                <a:latin typeface="Roboto Light" panose="02000000000000000000" pitchFamily="2" charset="0"/>
                <a:ea typeface="Roboto Light" panose="02000000000000000000" pitchFamily="2" charset="0"/>
              </a:rPr>
              <a:t>Revitalisant</a:t>
            </a:r>
          </a:p>
          <a:p>
            <a:pPr algn="ctr">
              <a:defRPr/>
            </a:pPr>
            <a:r>
              <a:rPr lang="fr-FR" sz="1200" b="1" dirty="0">
                <a:solidFill>
                  <a:prstClr val="black"/>
                </a:solidFill>
                <a:latin typeface="Roboto Light" panose="02000000000000000000" pitchFamily="2" charset="0"/>
                <a:ea typeface="Roboto Light" panose="02000000000000000000" pitchFamily="2" charset="0"/>
              </a:rPr>
              <a:t>Booster d'éclat</a:t>
            </a:r>
          </a:p>
        </p:txBody>
      </p:sp>
      <p:sp>
        <p:nvSpPr>
          <p:cNvPr id="17" name="Rectangle 16"/>
          <p:cNvSpPr/>
          <p:nvPr/>
        </p:nvSpPr>
        <p:spPr>
          <a:xfrm>
            <a:off x="54204" y="4131500"/>
            <a:ext cx="2678880" cy="646331"/>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Huile essentielle d'agrumes </a:t>
            </a:r>
          </a:p>
          <a:p>
            <a:pPr algn="ctr">
              <a:defRPr/>
            </a:pPr>
            <a:r>
              <a:rPr lang="fr-FR" sz="1200" b="1" dirty="0">
                <a:solidFill>
                  <a:prstClr val="black"/>
                </a:solidFill>
                <a:latin typeface="Roboto Light" panose="02000000000000000000" pitchFamily="2" charset="0"/>
                <a:ea typeface="Roboto Light" panose="02000000000000000000" pitchFamily="2" charset="0"/>
              </a:rPr>
              <a:t>Revitalisant</a:t>
            </a:r>
          </a:p>
          <a:p>
            <a:pPr algn="ctr">
              <a:defRPr/>
            </a:pPr>
            <a:r>
              <a:rPr lang="fr-FR" sz="1200" b="1" dirty="0">
                <a:solidFill>
                  <a:prstClr val="black"/>
                </a:solidFill>
                <a:latin typeface="Roboto Light" panose="02000000000000000000" pitchFamily="2" charset="0"/>
                <a:ea typeface="Roboto Light" panose="02000000000000000000" pitchFamily="2" charset="0"/>
              </a:rPr>
              <a:t>Astringent</a:t>
            </a:r>
          </a:p>
        </p:txBody>
      </p:sp>
      <p:sp>
        <p:nvSpPr>
          <p:cNvPr id="18" name="Rectangle 17"/>
          <p:cNvSpPr/>
          <p:nvPr/>
        </p:nvSpPr>
        <p:spPr>
          <a:xfrm>
            <a:off x="985089" y="6290114"/>
            <a:ext cx="2678880" cy="646331"/>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Vitamine C</a:t>
            </a:r>
          </a:p>
          <a:p>
            <a:pPr algn="ctr">
              <a:defRPr/>
            </a:pPr>
            <a:r>
              <a:rPr lang="fr-FR" sz="1200" b="1" dirty="0">
                <a:solidFill>
                  <a:prstClr val="black"/>
                </a:solidFill>
                <a:latin typeface="Roboto Light" panose="02000000000000000000" pitchFamily="2" charset="0"/>
                <a:ea typeface="Roboto Light" panose="02000000000000000000" pitchFamily="2" charset="0"/>
              </a:rPr>
              <a:t>Antioxydant </a:t>
            </a:r>
          </a:p>
          <a:p>
            <a:pPr lvl="0">
              <a:defRPr/>
            </a:pPr>
            <a:endParaRPr lang="fr-FR" sz="1200" dirty="0">
              <a:solidFill>
                <a:prstClr val="black"/>
              </a:solidFill>
              <a:latin typeface="Roboto Light" panose="02000000000000000000" pitchFamily="2" charset="0"/>
              <a:ea typeface="Roboto Light" panose="02000000000000000000" pitchFamily="2" charset="0"/>
            </a:endParaRPr>
          </a:p>
        </p:txBody>
      </p:sp>
      <p:sp>
        <p:nvSpPr>
          <p:cNvPr id="19" name="Rectangle 18"/>
          <p:cNvSpPr/>
          <p:nvPr/>
        </p:nvSpPr>
        <p:spPr>
          <a:xfrm>
            <a:off x="3304274" y="5922721"/>
            <a:ext cx="2847194" cy="1015663"/>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Huile vierge de pépins de courge biologique   </a:t>
            </a:r>
          </a:p>
          <a:p>
            <a:pPr algn="ctr">
              <a:defRPr/>
            </a:pPr>
            <a:r>
              <a:rPr lang="fr-FR" sz="1200" b="1" dirty="0">
                <a:solidFill>
                  <a:prstClr val="black"/>
                </a:solidFill>
                <a:latin typeface="Roboto Light" panose="02000000000000000000" pitchFamily="2" charset="0"/>
                <a:ea typeface="Roboto Light" panose="02000000000000000000" pitchFamily="2" charset="0"/>
              </a:rPr>
              <a:t>Nourrissante</a:t>
            </a:r>
          </a:p>
          <a:p>
            <a:pPr algn="ctr">
              <a:defRPr/>
            </a:pPr>
            <a:r>
              <a:rPr lang="fr-FR" sz="1200" b="1" dirty="0">
                <a:solidFill>
                  <a:prstClr val="black"/>
                </a:solidFill>
                <a:latin typeface="Roboto Light" panose="02000000000000000000" pitchFamily="2" charset="0"/>
                <a:ea typeface="Roboto Light" panose="02000000000000000000" pitchFamily="2" charset="0"/>
              </a:rPr>
              <a:t>Protectrice </a:t>
            </a:r>
          </a:p>
          <a:p>
            <a:pPr lvl="0">
              <a:defRPr/>
            </a:pPr>
            <a:endParaRPr lang="fr-FR" sz="1200" dirty="0">
              <a:solidFill>
                <a:prstClr val="black"/>
              </a:solidFill>
              <a:latin typeface="Roboto Light" panose="02000000000000000000" pitchFamily="2" charset="0"/>
              <a:ea typeface="Roboto Light" panose="02000000000000000000" pitchFamily="2" charset="0"/>
            </a:endParaRPr>
          </a:p>
        </p:txBody>
      </p:sp>
      <p:sp>
        <p:nvSpPr>
          <p:cNvPr id="20" name="Rectangle 19"/>
          <p:cNvSpPr/>
          <p:nvPr/>
        </p:nvSpPr>
        <p:spPr>
          <a:xfrm>
            <a:off x="4701304" y="4662966"/>
            <a:ext cx="3328152" cy="646331"/>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Huile vierge extra biologique</a:t>
            </a:r>
          </a:p>
          <a:p>
            <a:pPr algn="ctr">
              <a:defRPr/>
            </a:pPr>
            <a:r>
              <a:rPr lang="fr-FR" sz="1200" b="1" dirty="0">
                <a:solidFill>
                  <a:prstClr val="black"/>
                </a:solidFill>
                <a:latin typeface="Roboto Light" panose="02000000000000000000" pitchFamily="2" charset="0"/>
                <a:ea typeface="Roboto Light" panose="02000000000000000000" pitchFamily="2" charset="0"/>
              </a:rPr>
              <a:t>Protectrice</a:t>
            </a:r>
          </a:p>
          <a:p>
            <a:pPr algn="ctr">
              <a:defRPr/>
            </a:pPr>
            <a:r>
              <a:rPr lang="fr-FR" sz="1200" b="1" dirty="0">
                <a:solidFill>
                  <a:prstClr val="black"/>
                </a:solidFill>
                <a:latin typeface="Roboto Light" panose="02000000000000000000" pitchFamily="2" charset="0"/>
                <a:ea typeface="Roboto Light" panose="02000000000000000000" pitchFamily="2" charset="0"/>
              </a:rPr>
              <a:t>Nourrissante</a:t>
            </a:r>
          </a:p>
        </p:txBody>
      </p:sp>
      <p:sp>
        <p:nvSpPr>
          <p:cNvPr id="22" name="Rectangle 21"/>
          <p:cNvSpPr/>
          <p:nvPr/>
        </p:nvSpPr>
        <p:spPr>
          <a:xfrm>
            <a:off x="4993022" y="2115500"/>
            <a:ext cx="2678880" cy="830997"/>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Quintessence YON-KA</a:t>
            </a:r>
          </a:p>
          <a:p>
            <a:pPr algn="ctr">
              <a:defRPr/>
            </a:pPr>
            <a:r>
              <a:rPr lang="fr-FR" sz="1200" b="1" dirty="0">
                <a:solidFill>
                  <a:prstClr val="black"/>
                </a:solidFill>
                <a:latin typeface="Roboto Light" panose="02000000000000000000" pitchFamily="2" charset="0"/>
                <a:ea typeface="Roboto Light" panose="02000000000000000000" pitchFamily="2" charset="0"/>
              </a:rPr>
              <a:t>Revitalisant</a:t>
            </a:r>
          </a:p>
          <a:p>
            <a:pPr algn="ctr">
              <a:defRPr/>
            </a:pPr>
            <a:r>
              <a:rPr lang="fr-FR" sz="1200" b="1" dirty="0">
                <a:solidFill>
                  <a:prstClr val="black"/>
                </a:solidFill>
                <a:latin typeface="Roboto Light" panose="02000000000000000000" pitchFamily="2" charset="0"/>
                <a:ea typeface="Roboto Light" panose="02000000000000000000" pitchFamily="2" charset="0"/>
              </a:rPr>
              <a:t>Renouvelant</a:t>
            </a:r>
          </a:p>
          <a:p>
            <a:pPr algn="ctr">
              <a:defRPr/>
            </a:pPr>
            <a:r>
              <a:rPr lang="fr-FR" sz="1200" b="1" dirty="0">
                <a:solidFill>
                  <a:prstClr val="black"/>
                </a:solidFill>
                <a:latin typeface="Roboto Light" panose="02000000000000000000" pitchFamily="2" charset="0"/>
                <a:ea typeface="Roboto Light" panose="02000000000000000000" pitchFamily="2" charset="0"/>
              </a:rPr>
              <a:t>Équilibrant…</a:t>
            </a:r>
          </a:p>
        </p:txBody>
      </p:sp>
      <p:pic>
        <p:nvPicPr>
          <p:cNvPr id="24" name="Picture 4">
            <a:extLst>
              <a:ext uri="{FF2B5EF4-FFF2-40B4-BE49-F238E27FC236}">
                <a16:creationId xmlns:a16="http://schemas.microsoft.com/office/drawing/2014/main" id="{C74CE85A-C1FE-42D8-994D-2D55B9196C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410" t="20073" r="22855" b="7165"/>
          <a:stretch/>
        </p:blipFill>
        <p:spPr bwMode="auto">
          <a:xfrm>
            <a:off x="2498019" y="2207901"/>
            <a:ext cx="1612510" cy="34687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gredient-huile-essentielle-et-extrait-de-pamplemousse">
            <a:extLst>
              <a:ext uri="{FF2B5EF4-FFF2-40B4-BE49-F238E27FC236}">
                <a16:creationId xmlns:a16="http://schemas.microsoft.com/office/drawing/2014/main" id="{09C6BB53-6A26-45C1-9506-49D0C74D19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595" y="513893"/>
            <a:ext cx="1225267" cy="8692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gredient-huile-essentielle-d-agrumes">
            <a:extLst>
              <a:ext uri="{FF2B5EF4-FFF2-40B4-BE49-F238E27FC236}">
                <a16:creationId xmlns:a16="http://schemas.microsoft.com/office/drawing/2014/main" id="{1131BD6D-27F8-45A6-B902-4C6EFB826A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962" y="3104870"/>
            <a:ext cx="1225267" cy="9844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gredient-quintessence-yon-ka">
            <a:extLst>
              <a:ext uri="{FF2B5EF4-FFF2-40B4-BE49-F238E27FC236}">
                <a16:creationId xmlns:a16="http://schemas.microsoft.com/office/drawing/2014/main" id="{25E3BA89-8234-4F4A-B8E7-5F80C6390B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4725" y="857453"/>
            <a:ext cx="1225267" cy="12985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gredient-vitamine-c">
            <a:extLst>
              <a:ext uri="{FF2B5EF4-FFF2-40B4-BE49-F238E27FC236}">
                <a16:creationId xmlns:a16="http://schemas.microsoft.com/office/drawing/2014/main" id="{15287B8D-BA35-48BA-9EF7-E778D730BF8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5975" y="5076630"/>
            <a:ext cx="817109" cy="11243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gredient-huile-vierge-de-pepins-de-courge-bio">
            <a:extLst>
              <a:ext uri="{FF2B5EF4-FFF2-40B4-BE49-F238E27FC236}">
                <a16:creationId xmlns:a16="http://schemas.microsoft.com/office/drawing/2014/main" id="{59D300D0-DD2A-4ABC-BD20-0A0E612CB4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4495" y="5137549"/>
            <a:ext cx="1225267" cy="8587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ngredient-huile-d-olive-vierge-extra-bio">
            <a:extLst>
              <a:ext uri="{FF2B5EF4-FFF2-40B4-BE49-F238E27FC236}">
                <a16:creationId xmlns:a16="http://schemas.microsoft.com/office/drawing/2014/main" id="{FE60D757-3420-4737-9012-0CA23A847B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7726" y="3283532"/>
            <a:ext cx="1225267" cy="132475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a:extLst>
              <a:ext uri="{FF2B5EF4-FFF2-40B4-BE49-F238E27FC236}">
                <a16:creationId xmlns:a16="http://schemas.microsoft.com/office/drawing/2014/main" id="{655C788C-EF57-42FC-B58E-7612B0A4F71B}"/>
              </a:ext>
            </a:extLst>
          </p:cNvPr>
          <p:cNvGrpSpPr/>
          <p:nvPr/>
        </p:nvGrpSpPr>
        <p:grpSpPr>
          <a:xfrm>
            <a:off x="8793855" y="1946422"/>
            <a:ext cx="3117957" cy="3089682"/>
            <a:chOff x="9006506" y="2492037"/>
            <a:chExt cx="3117957" cy="3089682"/>
          </a:xfrm>
        </p:grpSpPr>
        <p:pic>
          <p:nvPicPr>
            <p:cNvPr id="1038" name="Picture 14" descr="produit-sans-parabenes">
              <a:extLst>
                <a:ext uri="{FF2B5EF4-FFF2-40B4-BE49-F238E27FC236}">
                  <a16:creationId xmlns:a16="http://schemas.microsoft.com/office/drawing/2014/main" id="{5EBC1654-7863-4FC7-B921-595AE809570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06506" y="4709453"/>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roduit-sans-alcool">
              <a:extLst>
                <a:ext uri="{FF2B5EF4-FFF2-40B4-BE49-F238E27FC236}">
                  <a16:creationId xmlns:a16="http://schemas.microsoft.com/office/drawing/2014/main" id="{8162C7A8-D801-4DE9-9D17-E55E69445E8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06507" y="3600516"/>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roduit-sans-parfums-artificiels">
              <a:extLst>
                <a:ext uri="{FF2B5EF4-FFF2-40B4-BE49-F238E27FC236}">
                  <a16:creationId xmlns:a16="http://schemas.microsoft.com/office/drawing/2014/main" id="{F051159A-F1D6-496D-A0C4-2BBABE9A8CA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45190" y="2492037"/>
              <a:ext cx="800789" cy="872266"/>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5E12A80D-05D0-4CFF-A428-9389235BF674}"/>
                </a:ext>
              </a:extLst>
            </p:cNvPr>
            <p:cNvSpPr/>
            <p:nvPr/>
          </p:nvSpPr>
          <p:spPr>
            <a:xfrm>
              <a:off x="9845978" y="2843260"/>
              <a:ext cx="2278485"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Sans parfum artificiel</a:t>
              </a:r>
            </a:p>
          </p:txBody>
        </p:sp>
        <p:sp>
          <p:nvSpPr>
            <p:cNvPr id="36" name="Rectangle 35">
              <a:extLst>
                <a:ext uri="{FF2B5EF4-FFF2-40B4-BE49-F238E27FC236}">
                  <a16:creationId xmlns:a16="http://schemas.microsoft.com/office/drawing/2014/main" id="{388AB2E6-5670-4F4B-918A-613A2675E577}"/>
                </a:ext>
              </a:extLst>
            </p:cNvPr>
            <p:cNvSpPr/>
            <p:nvPr/>
          </p:nvSpPr>
          <p:spPr>
            <a:xfrm>
              <a:off x="9845978" y="3958468"/>
              <a:ext cx="2239801"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Sans alcool</a:t>
              </a:r>
            </a:p>
          </p:txBody>
        </p:sp>
        <p:sp>
          <p:nvSpPr>
            <p:cNvPr id="37" name="Rectangle 36">
              <a:extLst>
                <a:ext uri="{FF2B5EF4-FFF2-40B4-BE49-F238E27FC236}">
                  <a16:creationId xmlns:a16="http://schemas.microsoft.com/office/drawing/2014/main" id="{69621298-CF3D-4C2F-BF18-92321632E7A2}"/>
                </a:ext>
              </a:extLst>
            </p:cNvPr>
            <p:cNvSpPr/>
            <p:nvPr/>
          </p:nvSpPr>
          <p:spPr>
            <a:xfrm>
              <a:off x="9845978" y="5145586"/>
              <a:ext cx="2278485"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Sans </a:t>
              </a:r>
              <a:r>
                <a:rPr lang="fr-FR" sz="1100" dirty="0" err="1">
                  <a:solidFill>
                    <a:prstClr val="black"/>
                  </a:solidFill>
                  <a:latin typeface="Roboto Light" panose="02000000000000000000" pitchFamily="2" charset="0"/>
                  <a:ea typeface="Roboto Light" panose="02000000000000000000" pitchFamily="2" charset="0"/>
                </a:rPr>
                <a:t>Parabens</a:t>
              </a:r>
              <a:endParaRPr lang="fr-FR" sz="1100" dirty="0">
                <a:solidFill>
                  <a:prstClr val="black"/>
                </a:solidFill>
                <a:latin typeface="Roboto Light" panose="02000000000000000000" pitchFamily="2" charset="0"/>
                <a:ea typeface="Roboto Light" panose="02000000000000000000" pitchFamily="2" charset="0"/>
              </a:endParaRPr>
            </a:p>
          </p:txBody>
        </p:sp>
      </p:grpSp>
    </p:spTree>
    <p:extLst>
      <p:ext uri="{BB962C8B-B14F-4D97-AF65-F5344CB8AC3E}">
        <p14:creationId xmlns:p14="http://schemas.microsoft.com/office/powerpoint/2010/main" val="200339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wipe(down)">
                                      <p:cBhvr>
                                        <p:cTn id="25" dur="500"/>
                                        <p:tgtEl>
                                          <p:spTgt spid="1026"/>
                                        </p:tgtEl>
                                      </p:cBhvr>
                                    </p:animEffect>
                                  </p:childTnLst>
                                </p:cTn>
                              </p:par>
                              <p:par>
                                <p:cTn id="26" presetID="2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wipe(down)">
                                      <p:cBhvr>
                                        <p:cTn id="28" dur="500"/>
                                        <p:tgtEl>
                                          <p:spTgt spid="1028"/>
                                        </p:tgtEl>
                                      </p:cBhvr>
                                    </p:animEffect>
                                  </p:childTnLst>
                                </p:cTn>
                              </p:par>
                              <p:par>
                                <p:cTn id="29" presetID="22" presetClass="entr" presetSubtype="4"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wipe(down)">
                                      <p:cBhvr>
                                        <p:cTn id="31" dur="500"/>
                                        <p:tgtEl>
                                          <p:spTgt spid="1030"/>
                                        </p:tgtEl>
                                      </p:cBhvr>
                                    </p:animEffect>
                                  </p:childTnLst>
                                </p:cTn>
                              </p:par>
                              <p:par>
                                <p:cTn id="32" presetID="22" presetClass="entr" presetSubtype="4" fill="hold" nodeType="with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wipe(down)">
                                      <p:cBhvr>
                                        <p:cTn id="34" dur="500"/>
                                        <p:tgtEl>
                                          <p:spTgt spid="1032"/>
                                        </p:tgtEl>
                                      </p:cBhvr>
                                    </p:animEffect>
                                  </p:childTnLst>
                                </p:cTn>
                              </p:par>
                              <p:par>
                                <p:cTn id="35" presetID="22" presetClass="entr" presetSubtype="4" fill="hold" nodeType="withEffect">
                                  <p:stCondLst>
                                    <p:cond delay="0"/>
                                  </p:stCondLst>
                                  <p:childTnLst>
                                    <p:set>
                                      <p:cBhvr>
                                        <p:cTn id="36" dur="1" fill="hold">
                                          <p:stCondLst>
                                            <p:cond delay="0"/>
                                          </p:stCondLst>
                                        </p:cTn>
                                        <p:tgtEl>
                                          <p:spTgt spid="1034"/>
                                        </p:tgtEl>
                                        <p:attrNameLst>
                                          <p:attrName>style.visibility</p:attrName>
                                        </p:attrNameLst>
                                      </p:cBhvr>
                                      <p:to>
                                        <p:strVal val="visible"/>
                                      </p:to>
                                    </p:set>
                                    <p:animEffect transition="in" filter="wipe(down)">
                                      <p:cBhvr>
                                        <p:cTn id="37" dur="500"/>
                                        <p:tgtEl>
                                          <p:spTgt spid="1034"/>
                                        </p:tgtEl>
                                      </p:cBhvr>
                                    </p:animEffect>
                                  </p:childTnLst>
                                </p:cTn>
                              </p:par>
                              <p:par>
                                <p:cTn id="38" presetID="22" presetClass="entr" presetSubtype="4" fill="hold" nodeType="withEffect">
                                  <p:stCondLst>
                                    <p:cond delay="0"/>
                                  </p:stCondLst>
                                  <p:childTnLst>
                                    <p:set>
                                      <p:cBhvr>
                                        <p:cTn id="39" dur="1" fill="hold">
                                          <p:stCondLst>
                                            <p:cond delay="0"/>
                                          </p:stCondLst>
                                        </p:cTn>
                                        <p:tgtEl>
                                          <p:spTgt spid="1036"/>
                                        </p:tgtEl>
                                        <p:attrNameLst>
                                          <p:attrName>style.visibility</p:attrName>
                                        </p:attrNameLst>
                                      </p:cBhvr>
                                      <p:to>
                                        <p:strVal val="visible"/>
                                      </p:to>
                                    </p:set>
                                    <p:animEffect transition="in" filter="wipe(down)">
                                      <p:cBhvr>
                                        <p:cTn id="40"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981575" y="2820820"/>
            <a:ext cx="3086753" cy="3052213"/>
          </a:xfrm>
          <a:prstGeom prst="rect">
            <a:avLst/>
          </a:prstGeom>
        </p:spPr>
      </p:pic>
      <p:sp>
        <p:nvSpPr>
          <p:cNvPr id="22" name="Arc 21"/>
          <p:cNvSpPr/>
          <p:nvPr/>
        </p:nvSpPr>
        <p:spPr>
          <a:xfrm rot="9523306">
            <a:off x="1004710" y="179466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 VITAL DEFENSE</a:t>
            </a:r>
          </a:p>
        </p:txBody>
      </p:sp>
      <p:sp>
        <p:nvSpPr>
          <p:cNvPr id="14" name="Rectangle 13"/>
          <p:cNvSpPr/>
          <p:nvPr/>
        </p:nvSpPr>
        <p:spPr>
          <a:xfrm>
            <a:off x="0" y="1324390"/>
            <a:ext cx="12192000" cy="396420"/>
          </a:xfrm>
          <a:prstGeom prst="rect">
            <a:avLst/>
          </a:prstGeom>
        </p:spPr>
        <p:txBody>
          <a:bodyPr vert="horz" wrap="square" lIns="0" tIns="12665" rIns="0" bIns="0" rtlCol="0">
            <a:spAutoFit/>
          </a:bodyPr>
          <a:lstStyle/>
          <a:p>
            <a:pPr marL="248855" marR="5066" indent="-236825" algn="ctr">
              <a:spcBef>
                <a:spcPts val="100"/>
              </a:spcBef>
            </a:pPr>
            <a:r>
              <a:rPr lang="en-US" sz="2493" dirty="0" err="1">
                <a:solidFill>
                  <a:srgbClr val="333638"/>
                </a:solidFill>
                <a:latin typeface="Roboto" panose="02000000000000000000" pitchFamily="2" charset="0"/>
                <a:ea typeface="Roboto" panose="02000000000000000000" pitchFamily="2" charset="0"/>
              </a:rPr>
              <a:t>Bouclier</a:t>
            </a:r>
            <a:r>
              <a:rPr lang="en-US" sz="2493" dirty="0">
                <a:solidFill>
                  <a:srgbClr val="333638"/>
                </a:solidFill>
                <a:latin typeface="Roboto" panose="02000000000000000000" pitchFamily="2" charset="0"/>
                <a:ea typeface="Roboto" panose="02000000000000000000" pitchFamily="2" charset="0"/>
              </a:rPr>
              <a:t> Anti-pollution et anti-oxidant  – </a:t>
            </a:r>
            <a:r>
              <a:rPr lang="en-US" sz="2493" dirty="0" err="1">
                <a:solidFill>
                  <a:srgbClr val="333638"/>
                </a:solidFill>
                <a:latin typeface="Roboto" panose="02000000000000000000" pitchFamily="2" charset="0"/>
                <a:ea typeface="Roboto" panose="02000000000000000000" pitchFamily="2" charset="0"/>
              </a:rPr>
              <a:t>Idéal</a:t>
            </a:r>
            <a:r>
              <a:rPr lang="en-US" sz="2493" dirty="0">
                <a:solidFill>
                  <a:srgbClr val="333638"/>
                </a:solidFill>
                <a:latin typeface="Roboto" panose="02000000000000000000" pitchFamily="2" charset="0"/>
                <a:ea typeface="Roboto" panose="02000000000000000000" pitchFamily="2" charset="0"/>
              </a:rPr>
              <a:t> pour les </a:t>
            </a:r>
            <a:r>
              <a:rPr lang="en-US" sz="2493" dirty="0" err="1">
                <a:solidFill>
                  <a:srgbClr val="333638"/>
                </a:solidFill>
                <a:latin typeface="Roboto" panose="02000000000000000000" pitchFamily="2" charset="0"/>
                <a:ea typeface="Roboto" panose="02000000000000000000" pitchFamily="2" charset="0"/>
              </a:rPr>
              <a:t>citadins</a:t>
            </a:r>
            <a:endParaRPr lang="fr-FR" sz="2493" dirty="0">
              <a:solidFill>
                <a:srgbClr val="333638"/>
              </a:solidFill>
              <a:latin typeface="Roboto" panose="02000000000000000000" pitchFamily="2" charset="0"/>
              <a:ea typeface="Roboto" panose="02000000000000000000" pitchFamily="2" charset="0"/>
            </a:endParaRPr>
          </a:p>
        </p:txBody>
      </p:sp>
      <p:sp>
        <p:nvSpPr>
          <p:cNvPr id="7" name="ZoneTexte 6"/>
          <p:cNvSpPr txBox="1"/>
          <p:nvPr/>
        </p:nvSpPr>
        <p:spPr>
          <a:xfrm>
            <a:off x="1364226" y="2765839"/>
            <a:ext cx="5572893" cy="1077218"/>
          </a:xfrm>
          <a:prstGeom prst="rect">
            <a:avLst/>
          </a:prstGeom>
          <a:solidFill>
            <a:schemeClr val="bg1"/>
          </a:solidFill>
        </p:spPr>
        <p:txBody>
          <a:bodyPr wrap="square" rtlCol="0">
            <a:spAutoFit/>
          </a:bodyPr>
          <a:lstStyle>
            <a:defPPr>
              <a:defRPr lang="fr-FR"/>
            </a:defPPr>
            <a:lvl1pPr>
              <a:defRPr sz="1600">
                <a:latin typeface="Roboto" panose="02000000000000000000" pitchFamily="2" charset="0"/>
                <a:ea typeface="Roboto" panose="02000000000000000000" pitchFamily="2" charset="0"/>
              </a:defRPr>
            </a:lvl1pPr>
          </a:lstStyle>
          <a:p>
            <a:r>
              <a:rPr lang="fr-FR" dirty="0"/>
              <a:t>Lutte contre le stress oxydatif</a:t>
            </a:r>
          </a:p>
          <a:p>
            <a:r>
              <a:rPr lang="fr-FR" dirty="0"/>
              <a:t>Préserve la jeunesse </a:t>
            </a:r>
          </a:p>
          <a:p>
            <a:r>
              <a:rPr lang="fr-FR" dirty="0"/>
              <a:t>Hydrate la peau </a:t>
            </a:r>
          </a:p>
          <a:p>
            <a:r>
              <a:rPr lang="fr-FR" dirty="0"/>
              <a:t>La peau retrouve son éclat, sa douceur et sa vitalité</a:t>
            </a:r>
          </a:p>
        </p:txBody>
      </p:sp>
      <p:sp>
        <p:nvSpPr>
          <p:cNvPr id="21" name="Rectangle 20"/>
          <p:cNvSpPr/>
          <p:nvPr/>
        </p:nvSpPr>
        <p:spPr>
          <a:xfrm>
            <a:off x="2015124" y="4571167"/>
            <a:ext cx="5662735" cy="338554"/>
          </a:xfrm>
          <a:prstGeom prst="rect">
            <a:avLst/>
          </a:prstGeom>
          <a:solidFill>
            <a:schemeClr val="bg1"/>
          </a:solidFill>
        </p:spPr>
        <p:txBody>
          <a:bodyPr wrap="square" rtlCol="0">
            <a:spAutoFit/>
          </a:bodyPr>
          <a:lstStyle/>
          <a:p>
            <a:r>
              <a:rPr lang="fr-FR" sz="1600" dirty="0">
                <a:latin typeface="Roboto" panose="02000000000000000000" pitchFamily="2" charset="0"/>
                <a:ea typeface="Roboto" panose="02000000000000000000" pitchFamily="2" charset="0"/>
              </a:rPr>
              <a:t>La peau respire, est oxygénée et protégée : 89%*.</a:t>
            </a:r>
          </a:p>
        </p:txBody>
      </p:sp>
      <p:sp>
        <p:nvSpPr>
          <p:cNvPr id="18" name="ZoneTexte 17"/>
          <p:cNvSpPr txBox="1"/>
          <p:nvPr/>
        </p:nvSpPr>
        <p:spPr>
          <a:xfrm>
            <a:off x="3909689" y="5807202"/>
            <a:ext cx="5893532" cy="584775"/>
          </a:xfrm>
          <a:prstGeom prst="rect">
            <a:avLst/>
          </a:prstGeom>
          <a:solidFill>
            <a:schemeClr val="bg1"/>
          </a:solidFill>
        </p:spPr>
        <p:txBody>
          <a:bodyPr wrap="square" rtlCol="0">
            <a:spAutoFit/>
          </a:bodyPr>
          <a:lstStyle>
            <a:defPPr>
              <a:defRPr lang="fr-FR"/>
            </a:defPPr>
            <a:lvl1pPr>
              <a:defRPr sz="1600">
                <a:latin typeface="Roboto" panose="02000000000000000000" pitchFamily="2" charset="0"/>
                <a:ea typeface="Roboto" panose="02000000000000000000" pitchFamily="2" charset="0"/>
              </a:defRPr>
            </a:lvl1pPr>
          </a:lstStyle>
          <a:p>
            <a:r>
              <a:rPr lang="fr-FR" dirty="0"/>
              <a:t>Parfum 100% naturel d'agrumes et de magnolia</a:t>
            </a:r>
          </a:p>
          <a:p>
            <a:r>
              <a:rPr lang="fr-FR" dirty="0"/>
              <a:t>Idéal pour les fumeurs et les personnes travaillant à l'extérieur</a:t>
            </a:r>
          </a:p>
        </p:txBody>
      </p:sp>
      <p:sp>
        <p:nvSpPr>
          <p:cNvPr id="19" name="ZoneTexte 18"/>
          <p:cNvSpPr txBox="1"/>
          <p:nvPr/>
        </p:nvSpPr>
        <p:spPr>
          <a:xfrm>
            <a:off x="202020" y="6597781"/>
            <a:ext cx="8044249" cy="200055"/>
          </a:xfrm>
          <a:prstGeom prst="rect">
            <a:avLst/>
          </a:prstGeom>
          <a:noFill/>
        </p:spPr>
        <p:txBody>
          <a:bodyPr wrap="square" rtlCol="0">
            <a:spAutoFit/>
          </a:bodyPr>
          <a:lstStyle/>
          <a:p>
            <a:pPr lvl="0"/>
            <a:r>
              <a:rPr lang="en-US" sz="700" dirty="0">
                <a:latin typeface="Roboto" panose="02000000000000000000" pitchFamily="2" charset="0"/>
                <a:ea typeface="Roboto" panose="02000000000000000000" pitchFamily="2" charset="0"/>
              </a:rPr>
              <a:t>*Use test, application on face and neck for 4 consecutive weeks by 18 women aged 26 to 32 years with dull, weakened skin and a blurred complexion.</a:t>
            </a:r>
            <a:endParaRPr lang="fr-FR" sz="700" dirty="0">
              <a:latin typeface="Roboto" panose="02000000000000000000" pitchFamily="2" charset="0"/>
              <a:ea typeface="Roboto" panose="02000000000000000000" pitchFamily="2" charset="0"/>
            </a:endParaRPr>
          </a:p>
        </p:txBody>
      </p:sp>
      <p:pic>
        <p:nvPicPr>
          <p:cNvPr id="23" name="Image 22"/>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202021" y="2584319"/>
            <a:ext cx="1119598" cy="1418896"/>
          </a:xfrm>
          <a:prstGeom prst="rect">
            <a:avLst/>
          </a:prstGeom>
        </p:spPr>
      </p:pic>
      <p:pic>
        <p:nvPicPr>
          <p:cNvPr id="26" name="Image 25"/>
          <p:cNvPicPr>
            <a:picLocks noChangeAspect="1"/>
          </p:cNvPicPr>
          <p:nvPr/>
        </p:nvPicPr>
        <p:blipFill>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a:off x="905558" y="4328463"/>
            <a:ext cx="1198836" cy="1519318"/>
          </a:xfrm>
          <a:prstGeom prst="rect">
            <a:avLst/>
          </a:prstGeom>
        </p:spPr>
      </p:pic>
      <p:pic>
        <p:nvPicPr>
          <p:cNvPr id="27" name="Image 26"/>
          <p:cNvPicPr>
            <a:picLocks noChangeAspect="1"/>
          </p:cNvPicPr>
          <p:nvPr/>
        </p:nvPicPr>
        <p:blipFill>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2765888" y="5238882"/>
            <a:ext cx="1125264" cy="1426077"/>
          </a:xfrm>
          <a:prstGeom prst="rect">
            <a:avLst/>
          </a:prstGeom>
        </p:spPr>
      </p:pic>
      <p:pic>
        <p:nvPicPr>
          <p:cNvPr id="20" name="Image 19"/>
          <p:cNvPicPr>
            <a:picLocks noChangeAspect="1"/>
          </p:cNvPicPr>
          <p:nvPr/>
        </p:nvPicPr>
        <p:blipFill rotWithShape="1">
          <a:blip r:embed="rId10" cstate="print">
            <a:extLst>
              <a:ext uri="{28A0092B-C50C-407E-A947-70E740481C1C}">
                <a14:useLocalDpi xmlns:a14="http://schemas.microsoft.com/office/drawing/2010/main" val="0"/>
              </a:ext>
            </a:extLst>
          </a:blip>
          <a:srcRect r="28270"/>
          <a:stretch/>
        </p:blipFill>
        <p:spPr>
          <a:xfrm>
            <a:off x="9098405" y="525914"/>
            <a:ext cx="3052214" cy="6382727"/>
          </a:xfrm>
          <a:prstGeom prst="rect">
            <a:avLst/>
          </a:prstGeom>
        </p:spPr>
      </p:pic>
      <p:sp>
        <p:nvSpPr>
          <p:cNvPr id="24" name="ZoneTexte 23"/>
          <p:cNvSpPr txBox="1"/>
          <p:nvPr/>
        </p:nvSpPr>
        <p:spPr>
          <a:xfrm>
            <a:off x="11767497" y="5004864"/>
            <a:ext cx="369332" cy="680695"/>
          </a:xfrm>
          <a:prstGeom prst="rect">
            <a:avLst/>
          </a:prstGeom>
          <a:noFill/>
          <a:effectLst>
            <a:softEdge rad="63500"/>
          </a:effectLst>
        </p:spPr>
        <p:txBody>
          <a:bodyPr vert="vert270" wrap="square" rtlCol="0">
            <a:spAutoFit/>
          </a:bodyPr>
          <a:lstStyle>
            <a:defPPr>
              <a:defRPr lang="fr-FR"/>
            </a:defPPr>
            <a:lvl1pPr>
              <a:defRPr sz="1200">
                <a:latin typeface="Roboto" panose="02000000000000000000" pitchFamily="2" charset="0"/>
                <a:ea typeface="Roboto" panose="02000000000000000000" pitchFamily="2" charset="0"/>
              </a:defRPr>
            </a:lvl1pPr>
          </a:lstStyle>
          <a:p>
            <a:r>
              <a:rPr lang="fr-FR" dirty="0"/>
              <a:t>50 ml </a:t>
            </a:r>
          </a:p>
        </p:txBody>
      </p:sp>
      <p:sp>
        <p:nvSpPr>
          <p:cNvPr id="25" name="ZoneTexte 24"/>
          <p:cNvSpPr txBox="1"/>
          <p:nvPr/>
        </p:nvSpPr>
        <p:spPr>
          <a:xfrm>
            <a:off x="9910118" y="6466625"/>
            <a:ext cx="2281881" cy="307777"/>
          </a:xfrm>
          <a:prstGeom prst="rect">
            <a:avLst/>
          </a:prstGeom>
          <a:noFill/>
        </p:spPr>
        <p:txBody>
          <a:bodyPr wrap="square" rtlCol="0">
            <a:spAutoFit/>
          </a:bodyPr>
          <a:lstStyle>
            <a:defPPr>
              <a:defRPr lang="fr-FR"/>
            </a:defPPr>
            <a:lvl1pPr algn="ctr">
              <a:defRPr sz="1400">
                <a:latin typeface="Roboto" panose="02000000000000000000" pitchFamily="2" charset="0"/>
                <a:ea typeface="Roboto" panose="02000000000000000000" pitchFamily="2" charset="0"/>
              </a:defRPr>
            </a:lvl1pPr>
          </a:lstStyle>
          <a:p>
            <a:r>
              <a:rPr lang="fr-FR" dirty="0" err="1"/>
              <a:t>Morning</a:t>
            </a:r>
            <a:endParaRPr lang="fr-FR" dirty="0"/>
          </a:p>
        </p:txBody>
      </p:sp>
    </p:spTree>
    <p:extLst>
      <p:ext uri="{BB962C8B-B14F-4D97-AF65-F5344CB8AC3E}">
        <p14:creationId xmlns:p14="http://schemas.microsoft.com/office/powerpoint/2010/main" val="170352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18"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CD68A0D-929D-48E1-B809-5FD5720B77E7}"/>
              </a:ext>
            </a:extLst>
          </p:cNvPr>
          <p:cNvSpPr/>
          <p:nvPr/>
        </p:nvSpPr>
        <p:spPr>
          <a:xfrm rot="5400000">
            <a:off x="8706448" y="2022355"/>
            <a:ext cx="3055505" cy="2880695"/>
          </a:xfrm>
          <a:prstGeom prst="rect">
            <a:avLst/>
          </a:prstGeom>
          <a:solidFill>
            <a:srgbClr val="FFE6E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3" name="Titre 2"/>
          <p:cNvSpPr txBox="1">
            <a:spLocks/>
          </p:cNvSpPr>
          <p:nvPr/>
        </p:nvSpPr>
        <p:spPr>
          <a:xfrm>
            <a:off x="838407" y="254494"/>
            <a:ext cx="10515186" cy="792005"/>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VITAL DÉFENSE</a:t>
            </a:r>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22892" t="19640" r="28270"/>
          <a:stretch/>
        </p:blipFill>
        <p:spPr>
          <a:xfrm>
            <a:off x="2951982" y="1362152"/>
            <a:ext cx="1764653" cy="4355456"/>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2777" y="4885261"/>
            <a:ext cx="1243036" cy="869503"/>
          </a:xfrm>
          <a:prstGeom prst="ellipse">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4294" y="4569916"/>
            <a:ext cx="1100222" cy="981871"/>
          </a:xfrm>
          <a:prstGeom prst="ellipse">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397" y="5083599"/>
            <a:ext cx="1114266" cy="965980"/>
          </a:xfrm>
          <a:prstGeom prst="ellipse">
            <a:avLst/>
          </a:prstGeom>
        </p:spPr>
      </p:pic>
      <p:pic>
        <p:nvPicPr>
          <p:cNvPr id="11" name="Image 10"/>
          <p:cNvPicPr>
            <a:picLocks noChangeAspect="1"/>
          </p:cNvPicPr>
          <p:nvPr/>
        </p:nvPicPr>
        <p:blipFill rotWithShape="1">
          <a:blip r:embed="rId7" cstate="print">
            <a:extLst>
              <a:ext uri="{28A0092B-C50C-407E-A947-70E740481C1C}">
                <a14:useLocalDpi xmlns:a14="http://schemas.microsoft.com/office/drawing/2010/main" val="0"/>
              </a:ext>
            </a:extLst>
          </a:blip>
          <a:srcRect l="-47258" t="-29047" r="-35300" b="-36341"/>
          <a:stretch/>
        </p:blipFill>
        <p:spPr>
          <a:xfrm>
            <a:off x="500268" y="2748465"/>
            <a:ext cx="1864773" cy="1670468"/>
          </a:xfrm>
          <a:prstGeom prst="ellipse">
            <a:avLst/>
          </a:prstGeom>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6132" y="5350055"/>
            <a:ext cx="762910" cy="1046681"/>
          </a:xfrm>
          <a:prstGeom prst="ellipse">
            <a:avLst/>
          </a:prstGeom>
        </p:spPr>
      </p:pic>
      <p:pic>
        <p:nvPicPr>
          <p:cNvPr id="13" name="Imag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5679" y="1057484"/>
            <a:ext cx="1129682" cy="1015960"/>
          </a:xfrm>
          <a:prstGeom prst="ellipse">
            <a:avLst/>
          </a:prstGeom>
        </p:spPr>
      </p:pic>
      <p:pic>
        <p:nvPicPr>
          <p:cNvPr id="15" name="Imag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61633" y="2870598"/>
            <a:ext cx="1314009" cy="1314009"/>
          </a:xfrm>
          <a:prstGeom prst="ellipse">
            <a:avLst/>
          </a:prstGeom>
        </p:spPr>
      </p:pic>
      <p:sp>
        <p:nvSpPr>
          <p:cNvPr id="16" name="Rectangle 15"/>
          <p:cNvSpPr/>
          <p:nvPr/>
        </p:nvSpPr>
        <p:spPr>
          <a:xfrm>
            <a:off x="1050005" y="1665439"/>
            <a:ext cx="1863564" cy="1015663"/>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Myrte bio  </a:t>
            </a:r>
          </a:p>
          <a:p>
            <a:pPr algn="ctr">
              <a:defRPr/>
            </a:pPr>
            <a:r>
              <a:rPr lang="fr-FR" sz="1200" b="1" dirty="0">
                <a:solidFill>
                  <a:prstClr val="black"/>
                </a:solidFill>
                <a:latin typeface="Roboto Light" panose="02000000000000000000" pitchFamily="2" charset="0"/>
                <a:ea typeface="Roboto Light" panose="02000000000000000000" pitchFamily="2" charset="0"/>
              </a:rPr>
              <a:t>Antioxydant</a:t>
            </a:r>
          </a:p>
          <a:p>
            <a:pPr algn="ctr">
              <a:defRPr/>
            </a:pPr>
            <a:r>
              <a:rPr lang="fr-FR" sz="1200" b="1" dirty="0">
                <a:solidFill>
                  <a:prstClr val="black"/>
                </a:solidFill>
                <a:latin typeface="Roboto Light" panose="02000000000000000000" pitchFamily="2" charset="0"/>
                <a:ea typeface="Roboto Light" panose="02000000000000000000" pitchFamily="2" charset="0"/>
              </a:rPr>
              <a:t>Renforce le système d'autodéfense naturel de la peau</a:t>
            </a:r>
          </a:p>
        </p:txBody>
      </p:sp>
      <p:sp>
        <p:nvSpPr>
          <p:cNvPr id="17" name="Rectangle 16"/>
          <p:cNvSpPr/>
          <p:nvPr/>
        </p:nvSpPr>
        <p:spPr>
          <a:xfrm>
            <a:off x="32250" y="4126788"/>
            <a:ext cx="2678880" cy="646331"/>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Peptides de moringa  </a:t>
            </a:r>
          </a:p>
          <a:p>
            <a:pPr algn="ctr">
              <a:defRPr/>
            </a:pPr>
            <a:r>
              <a:rPr lang="fr-FR" sz="1200" b="1" dirty="0">
                <a:solidFill>
                  <a:prstClr val="black"/>
                </a:solidFill>
                <a:latin typeface="Roboto Light" panose="02000000000000000000" pitchFamily="2" charset="0"/>
                <a:ea typeface="Roboto Light" panose="02000000000000000000" pitchFamily="2" charset="0"/>
              </a:rPr>
              <a:t>Anti pollution </a:t>
            </a:r>
          </a:p>
          <a:p>
            <a:pPr lvl="0">
              <a:defRPr/>
            </a:pPr>
            <a:endParaRPr lang="fr-FR" sz="1200" dirty="0">
              <a:solidFill>
                <a:prstClr val="black"/>
              </a:solidFill>
              <a:latin typeface="Roboto Light" panose="02000000000000000000" pitchFamily="2" charset="0"/>
              <a:ea typeface="Roboto Light" panose="02000000000000000000" pitchFamily="2" charset="0"/>
            </a:endParaRPr>
          </a:p>
        </p:txBody>
      </p:sp>
      <p:sp>
        <p:nvSpPr>
          <p:cNvPr id="18" name="Rectangle 17"/>
          <p:cNvSpPr/>
          <p:nvPr/>
        </p:nvSpPr>
        <p:spPr>
          <a:xfrm>
            <a:off x="2544846" y="6364683"/>
            <a:ext cx="2678880" cy="646331"/>
          </a:xfrm>
          <a:prstGeom prst="rect">
            <a:avLst/>
          </a:prstGeom>
        </p:spPr>
        <p:txBody>
          <a:bodyPr wrap="square">
            <a:spAutoFit/>
          </a:bodyPr>
          <a:lstStyle/>
          <a:p>
            <a:pPr algn="ctr">
              <a:defRPr/>
            </a:pPr>
            <a:r>
              <a:rPr lang="fr-FR" sz="1200" dirty="0" err="1">
                <a:solidFill>
                  <a:prstClr val="black"/>
                </a:solidFill>
                <a:latin typeface="Roboto Light" panose="02000000000000000000" pitchFamily="2" charset="0"/>
                <a:ea typeface="Roboto Light" panose="02000000000000000000" pitchFamily="2" charset="0"/>
              </a:rPr>
              <a:t>Co-enzyme</a:t>
            </a:r>
            <a:r>
              <a:rPr lang="fr-FR" sz="1200" dirty="0">
                <a:solidFill>
                  <a:prstClr val="black"/>
                </a:solidFill>
                <a:latin typeface="Roboto Light" panose="02000000000000000000" pitchFamily="2" charset="0"/>
                <a:ea typeface="Roboto Light" panose="02000000000000000000" pitchFamily="2" charset="0"/>
              </a:rPr>
              <a:t> Q10  </a:t>
            </a:r>
          </a:p>
          <a:p>
            <a:pPr algn="ctr">
              <a:defRPr/>
            </a:pPr>
            <a:r>
              <a:rPr lang="fr-FR" sz="1200" b="1" dirty="0">
                <a:solidFill>
                  <a:prstClr val="black"/>
                </a:solidFill>
                <a:latin typeface="Roboto Light" panose="02000000000000000000" pitchFamily="2" charset="0"/>
                <a:ea typeface="Roboto Light" panose="02000000000000000000" pitchFamily="2" charset="0"/>
              </a:rPr>
              <a:t>Antioxydant </a:t>
            </a:r>
          </a:p>
          <a:p>
            <a:pPr lvl="0">
              <a:defRPr/>
            </a:pPr>
            <a:endParaRPr lang="fr-FR" sz="1200" dirty="0">
              <a:solidFill>
                <a:prstClr val="black"/>
              </a:solidFill>
              <a:latin typeface="Roboto Light" panose="02000000000000000000" pitchFamily="2" charset="0"/>
              <a:ea typeface="Roboto Light" panose="02000000000000000000" pitchFamily="2" charset="0"/>
            </a:endParaRPr>
          </a:p>
        </p:txBody>
      </p:sp>
      <p:sp>
        <p:nvSpPr>
          <p:cNvPr id="19" name="Rectangle 18"/>
          <p:cNvSpPr/>
          <p:nvPr/>
        </p:nvSpPr>
        <p:spPr>
          <a:xfrm>
            <a:off x="4513388" y="2051719"/>
            <a:ext cx="2678880" cy="646331"/>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Vitamines A, C, E   </a:t>
            </a:r>
          </a:p>
          <a:p>
            <a:pPr algn="ctr">
              <a:defRPr/>
            </a:pPr>
            <a:r>
              <a:rPr lang="fr-FR" sz="1200" b="1" dirty="0">
                <a:solidFill>
                  <a:prstClr val="black"/>
                </a:solidFill>
                <a:latin typeface="Roboto Light" panose="02000000000000000000" pitchFamily="2" charset="0"/>
                <a:ea typeface="Roboto Light" panose="02000000000000000000" pitchFamily="2" charset="0"/>
              </a:rPr>
              <a:t>Antioxydant</a:t>
            </a:r>
          </a:p>
          <a:p>
            <a:pPr algn="ctr">
              <a:defRPr/>
            </a:pPr>
            <a:r>
              <a:rPr lang="fr-FR" sz="1200" b="1" dirty="0">
                <a:solidFill>
                  <a:prstClr val="black"/>
                </a:solidFill>
                <a:latin typeface="Roboto Light" panose="02000000000000000000" pitchFamily="2" charset="0"/>
                <a:ea typeface="Roboto Light" panose="02000000000000000000" pitchFamily="2" charset="0"/>
              </a:rPr>
              <a:t>Régénérant</a:t>
            </a:r>
          </a:p>
        </p:txBody>
      </p:sp>
      <p:sp>
        <p:nvSpPr>
          <p:cNvPr id="20" name="Rectangle 19"/>
          <p:cNvSpPr/>
          <p:nvPr/>
        </p:nvSpPr>
        <p:spPr>
          <a:xfrm>
            <a:off x="5054561" y="3933359"/>
            <a:ext cx="3328152" cy="646331"/>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Glycérine végétale</a:t>
            </a:r>
          </a:p>
          <a:p>
            <a:pPr algn="ctr">
              <a:defRPr/>
            </a:pPr>
            <a:r>
              <a:rPr lang="fr-FR" sz="1200" b="1" dirty="0">
                <a:solidFill>
                  <a:prstClr val="black"/>
                </a:solidFill>
                <a:latin typeface="Roboto Light" panose="02000000000000000000" pitchFamily="2" charset="0"/>
                <a:ea typeface="Roboto Light" panose="02000000000000000000" pitchFamily="2" charset="0"/>
              </a:rPr>
              <a:t>Hydratant</a:t>
            </a:r>
          </a:p>
          <a:p>
            <a:pPr algn="ctr">
              <a:defRPr/>
            </a:pPr>
            <a:r>
              <a:rPr lang="fr-FR" sz="1200" b="1" dirty="0">
                <a:solidFill>
                  <a:prstClr val="black"/>
                </a:solidFill>
                <a:latin typeface="Roboto Light" panose="02000000000000000000" pitchFamily="2" charset="0"/>
                <a:ea typeface="Roboto Light" panose="02000000000000000000" pitchFamily="2" charset="0"/>
              </a:rPr>
              <a:t>Adoucissant</a:t>
            </a:r>
          </a:p>
        </p:txBody>
      </p:sp>
      <p:sp>
        <p:nvSpPr>
          <p:cNvPr id="22" name="Rectangle 21"/>
          <p:cNvSpPr/>
          <p:nvPr/>
        </p:nvSpPr>
        <p:spPr>
          <a:xfrm>
            <a:off x="4715539" y="5904426"/>
            <a:ext cx="2678880" cy="646331"/>
          </a:xfrm>
          <a:prstGeom prst="rect">
            <a:avLst/>
          </a:prstGeom>
        </p:spPr>
        <p:txBody>
          <a:bodyPr wrap="square">
            <a:spAutoFit/>
          </a:bodyPr>
          <a:lstStyle/>
          <a:p>
            <a:pPr algn="ctr">
              <a:defRPr/>
            </a:pPr>
            <a:r>
              <a:rPr lang="fr-FR" sz="1200" dirty="0">
                <a:solidFill>
                  <a:prstClr val="black"/>
                </a:solidFill>
                <a:latin typeface="Roboto Light" panose="02000000000000000000" pitchFamily="2" charset="0"/>
                <a:ea typeface="Roboto Light" panose="02000000000000000000" pitchFamily="2" charset="0"/>
              </a:rPr>
              <a:t>Huile essentielle d'orange douce, de magnolia et de mandarine</a:t>
            </a:r>
          </a:p>
          <a:p>
            <a:pPr algn="ctr">
              <a:defRPr/>
            </a:pPr>
            <a:r>
              <a:rPr lang="fr-FR" sz="1200" b="1" dirty="0">
                <a:solidFill>
                  <a:prstClr val="black"/>
                </a:solidFill>
                <a:latin typeface="Roboto Light" panose="02000000000000000000" pitchFamily="2" charset="0"/>
                <a:ea typeface="Roboto Light" panose="02000000000000000000" pitchFamily="2" charset="0"/>
              </a:rPr>
              <a:t>Revitalisant</a:t>
            </a:r>
          </a:p>
        </p:txBody>
      </p:sp>
      <p:pic>
        <p:nvPicPr>
          <p:cNvPr id="23" name="Imag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25340" y="512292"/>
            <a:ext cx="1470854" cy="1197207"/>
          </a:xfrm>
          <a:prstGeom prst="ellipse">
            <a:avLst/>
          </a:prstGeom>
        </p:spPr>
      </p:pic>
      <p:sp>
        <p:nvSpPr>
          <p:cNvPr id="24" name="Rectangle 23">
            <a:extLst>
              <a:ext uri="{FF2B5EF4-FFF2-40B4-BE49-F238E27FC236}">
                <a16:creationId xmlns:a16="http://schemas.microsoft.com/office/drawing/2014/main" id="{18F2C0F9-A7D5-4C03-A2E3-84C1D8598F08}"/>
              </a:ext>
            </a:extLst>
          </p:cNvPr>
          <p:cNvSpPr/>
          <p:nvPr/>
        </p:nvSpPr>
        <p:spPr>
          <a:xfrm>
            <a:off x="496140" y="6027384"/>
            <a:ext cx="3328152" cy="646331"/>
          </a:xfrm>
          <a:prstGeom prst="rect">
            <a:avLst/>
          </a:prstGeom>
        </p:spPr>
        <p:txBody>
          <a:bodyPr wrap="square">
            <a:spAutoFit/>
          </a:bodyPr>
          <a:lstStyle/>
          <a:p>
            <a:pPr algn="ctr">
              <a:defRPr/>
            </a:pPr>
            <a:r>
              <a:rPr lang="fr-FR" sz="1200" dirty="0" err="1">
                <a:solidFill>
                  <a:prstClr val="black"/>
                </a:solidFill>
                <a:latin typeface="Roboto Light" panose="02000000000000000000" pitchFamily="2" charset="0"/>
                <a:ea typeface="Roboto Light" panose="02000000000000000000" pitchFamily="2" charset="0"/>
              </a:rPr>
              <a:t>Phytosqualane</a:t>
            </a:r>
            <a:r>
              <a:rPr lang="fr-FR" sz="1200" dirty="0">
                <a:solidFill>
                  <a:prstClr val="black"/>
                </a:solidFill>
                <a:latin typeface="Roboto Light" panose="02000000000000000000" pitchFamily="2" charset="0"/>
                <a:ea typeface="Roboto Light" panose="02000000000000000000" pitchFamily="2" charset="0"/>
              </a:rPr>
              <a:t> d'olive</a:t>
            </a:r>
          </a:p>
          <a:p>
            <a:pPr algn="ctr">
              <a:defRPr/>
            </a:pPr>
            <a:r>
              <a:rPr lang="fr-FR" sz="1200" b="1" dirty="0">
                <a:solidFill>
                  <a:prstClr val="black"/>
                </a:solidFill>
                <a:latin typeface="Roboto Light" panose="02000000000000000000" pitchFamily="2" charset="0"/>
                <a:ea typeface="Roboto Light" panose="02000000000000000000" pitchFamily="2" charset="0"/>
              </a:rPr>
              <a:t>Hydratant</a:t>
            </a:r>
          </a:p>
          <a:p>
            <a:pPr algn="ctr">
              <a:defRPr/>
            </a:pPr>
            <a:r>
              <a:rPr lang="fr-FR" sz="1200" b="1" dirty="0">
                <a:solidFill>
                  <a:prstClr val="black"/>
                </a:solidFill>
                <a:latin typeface="Roboto Light" panose="02000000000000000000" pitchFamily="2" charset="0"/>
                <a:ea typeface="Roboto Light" panose="02000000000000000000" pitchFamily="2" charset="0"/>
              </a:rPr>
              <a:t>Réparateur</a:t>
            </a:r>
          </a:p>
        </p:txBody>
      </p:sp>
      <p:pic>
        <p:nvPicPr>
          <p:cNvPr id="25" name="Picture 12" descr="ingredient-huile-d-olive-vierge-extra-bio">
            <a:extLst>
              <a:ext uri="{FF2B5EF4-FFF2-40B4-BE49-F238E27FC236}">
                <a16:creationId xmlns:a16="http://schemas.microsoft.com/office/drawing/2014/main" id="{1D7676E3-FA57-40E2-BB5A-680620F194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6572" y="4814464"/>
            <a:ext cx="1071257" cy="11582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e 26">
            <a:extLst>
              <a:ext uri="{FF2B5EF4-FFF2-40B4-BE49-F238E27FC236}">
                <a16:creationId xmlns:a16="http://schemas.microsoft.com/office/drawing/2014/main" id="{24BE44DC-D155-41CB-9992-962DBEA0CC8B}"/>
              </a:ext>
            </a:extLst>
          </p:cNvPr>
          <p:cNvGrpSpPr/>
          <p:nvPr/>
        </p:nvGrpSpPr>
        <p:grpSpPr>
          <a:xfrm>
            <a:off x="8793855" y="1934950"/>
            <a:ext cx="3117957" cy="3089682"/>
            <a:chOff x="9006506" y="2492037"/>
            <a:chExt cx="3117957" cy="3089682"/>
          </a:xfrm>
        </p:grpSpPr>
        <p:pic>
          <p:nvPicPr>
            <p:cNvPr id="28" name="Picture 14" descr="produit-sans-parabenes">
              <a:extLst>
                <a:ext uri="{FF2B5EF4-FFF2-40B4-BE49-F238E27FC236}">
                  <a16:creationId xmlns:a16="http://schemas.microsoft.com/office/drawing/2014/main" id="{A6F3F3BD-7488-4C73-8DF5-07575701C3C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06506" y="4709453"/>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produit-sans-alcool">
              <a:extLst>
                <a:ext uri="{FF2B5EF4-FFF2-40B4-BE49-F238E27FC236}">
                  <a16:creationId xmlns:a16="http://schemas.microsoft.com/office/drawing/2014/main" id="{77E00AC8-2F6B-4F44-82BE-6BB4CFA28FE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006507" y="3600516"/>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descr="produit-sans-parfums-artificiels">
              <a:extLst>
                <a:ext uri="{FF2B5EF4-FFF2-40B4-BE49-F238E27FC236}">
                  <a16:creationId xmlns:a16="http://schemas.microsoft.com/office/drawing/2014/main" id="{6D732905-A051-4E1C-BB07-AC727A51702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045190" y="2492037"/>
              <a:ext cx="800789" cy="87226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C0FFFD41-4423-4970-8DDE-1D973B2ED6BF}"/>
                </a:ext>
              </a:extLst>
            </p:cNvPr>
            <p:cNvSpPr/>
            <p:nvPr/>
          </p:nvSpPr>
          <p:spPr>
            <a:xfrm>
              <a:off x="9845978" y="2843260"/>
              <a:ext cx="2278485"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Sans parfum artificiel</a:t>
              </a:r>
            </a:p>
          </p:txBody>
        </p:sp>
        <p:sp>
          <p:nvSpPr>
            <p:cNvPr id="34" name="Rectangle 33">
              <a:extLst>
                <a:ext uri="{FF2B5EF4-FFF2-40B4-BE49-F238E27FC236}">
                  <a16:creationId xmlns:a16="http://schemas.microsoft.com/office/drawing/2014/main" id="{2A1C7D2E-00C7-4DBB-9A9A-1E257F8BCAEE}"/>
                </a:ext>
              </a:extLst>
            </p:cNvPr>
            <p:cNvSpPr/>
            <p:nvPr/>
          </p:nvSpPr>
          <p:spPr>
            <a:xfrm>
              <a:off x="9845978" y="3958468"/>
              <a:ext cx="2239801"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Sans alcool</a:t>
              </a:r>
            </a:p>
          </p:txBody>
        </p:sp>
        <p:sp>
          <p:nvSpPr>
            <p:cNvPr id="35" name="Rectangle 34">
              <a:extLst>
                <a:ext uri="{FF2B5EF4-FFF2-40B4-BE49-F238E27FC236}">
                  <a16:creationId xmlns:a16="http://schemas.microsoft.com/office/drawing/2014/main" id="{A0D26E19-9868-46E7-8E21-0AEC13286E76}"/>
                </a:ext>
              </a:extLst>
            </p:cNvPr>
            <p:cNvSpPr/>
            <p:nvPr/>
          </p:nvSpPr>
          <p:spPr>
            <a:xfrm>
              <a:off x="9845978" y="5145586"/>
              <a:ext cx="2278485"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Sans </a:t>
              </a:r>
              <a:r>
                <a:rPr lang="fr-FR" sz="1100" dirty="0" err="1">
                  <a:solidFill>
                    <a:prstClr val="black"/>
                  </a:solidFill>
                  <a:latin typeface="Roboto Light" panose="02000000000000000000" pitchFamily="2" charset="0"/>
                  <a:ea typeface="Roboto Light" panose="02000000000000000000" pitchFamily="2" charset="0"/>
                </a:rPr>
                <a:t>Paraben</a:t>
              </a:r>
              <a:endParaRPr lang="fr-FR" sz="1100" dirty="0">
                <a:solidFill>
                  <a:prstClr val="black"/>
                </a:solidFill>
                <a:latin typeface="Roboto Light" panose="02000000000000000000" pitchFamily="2" charset="0"/>
                <a:ea typeface="Roboto Light" panose="02000000000000000000" pitchFamily="2" charset="0"/>
              </a:endParaRPr>
            </a:p>
          </p:txBody>
        </p:sp>
      </p:grpSp>
    </p:spTree>
    <p:extLst>
      <p:ext uri="{BB962C8B-B14F-4D97-AF65-F5344CB8AC3E}">
        <p14:creationId xmlns:p14="http://schemas.microsoft.com/office/powerpoint/2010/main" val="33895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par>
                                <p:cTn id="41" presetID="22" presetClass="entr" presetSubtype="4"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18ECB9F-A93E-4A91-9280-0277A01D6A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ZoneTexte 1">
            <a:extLst>
              <a:ext uri="{FF2B5EF4-FFF2-40B4-BE49-F238E27FC236}">
                <a16:creationId xmlns:a16="http://schemas.microsoft.com/office/drawing/2014/main" id="{03B2151D-F27E-6FEA-FEA7-C86E27781352}"/>
              </a:ext>
            </a:extLst>
          </p:cNvPr>
          <p:cNvSpPr txBox="1"/>
          <p:nvPr/>
        </p:nvSpPr>
        <p:spPr>
          <a:xfrm>
            <a:off x="9892254" y="6384165"/>
            <a:ext cx="4382786" cy="253916"/>
          </a:xfrm>
          <a:prstGeom prst="rect">
            <a:avLst/>
          </a:prstGeom>
          <a:noFill/>
        </p:spPr>
        <p:txBody>
          <a:bodyPr wrap="square" rtlCol="0">
            <a:spAutoFit/>
          </a:bodyPr>
          <a:lstStyle/>
          <a:p>
            <a:r>
              <a:rPr lang="fr-FR" sz="1050" dirty="0"/>
              <a:t>*</a:t>
            </a:r>
            <a:r>
              <a:rPr lang="fr-FR" sz="1050" dirty="0" err="1"/>
              <a:t>Does</a:t>
            </a:r>
            <a:r>
              <a:rPr lang="fr-FR" sz="1050" dirty="0"/>
              <a:t> not </a:t>
            </a:r>
            <a:r>
              <a:rPr lang="fr-FR" sz="1050" dirty="0" err="1"/>
              <a:t>contain</a:t>
            </a:r>
            <a:r>
              <a:rPr lang="fr-FR" sz="1050" dirty="0"/>
              <a:t> </a:t>
            </a:r>
            <a:r>
              <a:rPr lang="fr-FR" sz="1050" dirty="0" err="1"/>
              <a:t>sunscreen</a:t>
            </a:r>
            <a:endParaRPr lang="fr-FR" sz="1050" dirty="0"/>
          </a:p>
        </p:txBody>
      </p:sp>
      <p:pic>
        <p:nvPicPr>
          <p:cNvPr id="3" name="Image 2">
            <a:extLst>
              <a:ext uri="{FF2B5EF4-FFF2-40B4-BE49-F238E27FC236}">
                <a16:creationId xmlns:a16="http://schemas.microsoft.com/office/drawing/2014/main" id="{BAAF6064-05F2-47D0-B9CF-3BEF6A969235}"/>
              </a:ext>
            </a:extLst>
          </p:cNvPr>
          <p:cNvPicPr>
            <a:picLocks noChangeAspect="1"/>
          </p:cNvPicPr>
          <p:nvPr/>
        </p:nvPicPr>
        <p:blipFill>
          <a:blip r:embed="rId4"/>
          <a:stretch>
            <a:fillRect/>
          </a:stretch>
        </p:blipFill>
        <p:spPr>
          <a:xfrm>
            <a:off x="3782215" y="2779201"/>
            <a:ext cx="8132769" cy="2645893"/>
          </a:xfrm>
          <a:prstGeom prst="rect">
            <a:avLst/>
          </a:prstGeom>
        </p:spPr>
      </p:pic>
    </p:spTree>
    <p:extLst>
      <p:ext uri="{BB962C8B-B14F-4D97-AF65-F5344CB8AC3E}">
        <p14:creationId xmlns:p14="http://schemas.microsoft.com/office/powerpoint/2010/main" val="3383974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itre 1"/>
          <p:cNvSpPr txBox="1">
            <a:spLocks/>
          </p:cNvSpPr>
          <p:nvPr/>
        </p:nvSpPr>
        <p:spPr>
          <a:xfrm>
            <a:off x="36513" y="6024010"/>
            <a:ext cx="12191999" cy="8169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 b="1" dirty="0">
                <a:solidFill>
                  <a:srgbClr val="A69DCD"/>
                </a:solidFill>
                <a:latin typeface="Roboto Light" panose="02000000000000000000" pitchFamily="2" charset="0"/>
                <a:ea typeface="Roboto Light" panose="02000000000000000000" pitchFamily="2" charset="0"/>
              </a:rPr>
              <a:t>La peau exposée non-stop à de nombreuses agressions</a:t>
            </a:r>
          </a:p>
        </p:txBody>
      </p:sp>
      <p:sp>
        <p:nvSpPr>
          <p:cNvPr id="16" name="Titre 2"/>
          <p:cNvSpPr txBox="1">
            <a:spLocks/>
          </p:cNvSpPr>
          <p:nvPr/>
        </p:nvSpPr>
        <p:spPr>
          <a:xfrm>
            <a:off x="838200" y="293394"/>
            <a:ext cx="10515600" cy="792036"/>
          </a:xfrm>
          <a:prstGeom prst="rect">
            <a:avLst/>
          </a:prstGeom>
        </p:spPr>
        <p:txBody>
          <a:bodyPr/>
          <a:lstStyle>
            <a:defPPr>
              <a:defRPr lang="fr-FR"/>
            </a:defPPr>
            <a:lvl1pPr algn="ctr">
              <a:lnSpc>
                <a:spcPct val="90000"/>
              </a:lnSpc>
              <a:spcBef>
                <a:spcPct val="0"/>
              </a:spcBef>
              <a:buNone/>
              <a:defRPr sz="4000">
                <a:solidFill>
                  <a:srgbClr val="3E3E3E"/>
                </a:solidFill>
                <a:latin typeface="KyivType Sans2" panose="00000500000000000000" pitchFamily="50" charset="0"/>
                <a:ea typeface="+mj-ea"/>
                <a:cs typeface="+mj-cs"/>
              </a:defRPr>
            </a:lvl1pPr>
          </a:lstStyle>
          <a:p>
            <a:r>
              <a:rPr lang="fr-FR" dirty="0"/>
              <a:t>Multi protection contre :</a:t>
            </a:r>
          </a:p>
          <a:p>
            <a:r>
              <a:rPr lang="fr-FR" dirty="0"/>
              <a:t>Pollution, UV, Lumière Bleue </a:t>
            </a:r>
          </a:p>
        </p:txBody>
      </p:sp>
      <p:grpSp>
        <p:nvGrpSpPr>
          <p:cNvPr id="40" name="Groupe 39">
            <a:extLst>
              <a:ext uri="{FF2B5EF4-FFF2-40B4-BE49-F238E27FC236}">
                <a16:creationId xmlns:a16="http://schemas.microsoft.com/office/drawing/2014/main" id="{FAF60641-82DE-EA23-7183-09D9B38B7FBA}"/>
              </a:ext>
            </a:extLst>
          </p:cNvPr>
          <p:cNvGrpSpPr/>
          <p:nvPr/>
        </p:nvGrpSpPr>
        <p:grpSpPr>
          <a:xfrm>
            <a:off x="6624403" y="2072773"/>
            <a:ext cx="4606753" cy="3918567"/>
            <a:chOff x="6117438" y="2120938"/>
            <a:chExt cx="4363821" cy="3711926"/>
          </a:xfrm>
        </p:grpSpPr>
        <p:sp>
          <p:nvSpPr>
            <p:cNvPr id="33" name="Ellipse 32">
              <a:extLst>
                <a:ext uri="{FF2B5EF4-FFF2-40B4-BE49-F238E27FC236}">
                  <a16:creationId xmlns:a16="http://schemas.microsoft.com/office/drawing/2014/main" id="{D0A9705E-2A9A-8563-CAFF-9226BB4702AB}"/>
                </a:ext>
              </a:extLst>
            </p:cNvPr>
            <p:cNvSpPr/>
            <p:nvPr/>
          </p:nvSpPr>
          <p:spPr>
            <a:xfrm rot="10800000">
              <a:off x="6501522" y="2120938"/>
              <a:ext cx="3575435" cy="3473570"/>
            </a:xfrm>
            <a:prstGeom prst="ellipse">
              <a:avLst/>
            </a:prstGeom>
            <a:blipFill dpi="0" rotWithShape="1">
              <a:blip r:embed="rId3">
                <a:extLst>
                  <a:ext uri="{28A0092B-C50C-407E-A947-70E740481C1C}">
                    <a14:useLocalDpi xmlns:a14="http://schemas.microsoft.com/office/drawing/2010/main" val="0"/>
                  </a:ext>
                </a:extLst>
              </a:blip>
              <a:srcRect/>
              <a:stretch>
                <a:fillRect l="-26541" t="24256" r="-21377" b="-10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6" name="Image 35">
              <a:extLst>
                <a:ext uri="{FF2B5EF4-FFF2-40B4-BE49-F238E27FC236}">
                  <a16:creationId xmlns:a16="http://schemas.microsoft.com/office/drawing/2014/main" id="{3C8442ED-2E9F-DA10-6822-FAB15D3BC037}"/>
                </a:ext>
              </a:extLst>
            </p:cNvPr>
            <p:cNvPicPr>
              <a:picLocks noChangeAspect="1"/>
            </p:cNvPicPr>
            <p:nvPr/>
          </p:nvPicPr>
          <p:blipFill>
            <a:blip r:embed="rId4"/>
            <a:stretch>
              <a:fillRect/>
            </a:stretch>
          </p:blipFill>
          <p:spPr>
            <a:xfrm>
              <a:off x="6316880" y="4108682"/>
              <a:ext cx="3944720" cy="1724182"/>
            </a:xfrm>
            <a:prstGeom prst="rect">
              <a:avLst/>
            </a:prstGeom>
          </p:spPr>
        </p:pic>
        <p:sp>
          <p:nvSpPr>
            <p:cNvPr id="26" name="ZoneTexte 25">
              <a:extLst>
                <a:ext uri="{FF2B5EF4-FFF2-40B4-BE49-F238E27FC236}">
                  <a16:creationId xmlns:a16="http://schemas.microsoft.com/office/drawing/2014/main" id="{D5521454-5C5D-18EE-4B8C-3147F9588F24}"/>
                </a:ext>
              </a:extLst>
            </p:cNvPr>
            <p:cNvSpPr txBox="1"/>
            <p:nvPr/>
          </p:nvSpPr>
          <p:spPr>
            <a:xfrm>
              <a:off x="7903016" y="2237100"/>
              <a:ext cx="1700456" cy="338554"/>
            </a:xfrm>
            <a:prstGeom prst="rect">
              <a:avLst/>
            </a:prstGeom>
            <a:noFill/>
          </p:spPr>
          <p:txBody>
            <a:bodyPr wrap="square" rtlCol="0">
              <a:spAutoFit/>
            </a:bodyPr>
            <a:lstStyle/>
            <a:p>
              <a:r>
                <a:rPr lang="fr-FR" sz="1600" dirty="0">
                  <a:solidFill>
                    <a:srgbClr val="3E3E3E"/>
                  </a:solidFill>
                  <a:latin typeface="Roboto Black" panose="02000000000000000000" pitchFamily="2" charset="0"/>
                  <a:ea typeface="Roboto Black" panose="02000000000000000000" pitchFamily="2" charset="0"/>
                </a:rPr>
                <a:t>UV, IR</a:t>
              </a:r>
              <a:endParaRPr lang="fr-FR" baseline="30000" dirty="0">
                <a:latin typeface="Roboto Light" panose="02000000000000000000" pitchFamily="2" charset="0"/>
                <a:ea typeface="Roboto Light" panose="02000000000000000000" pitchFamily="2" charset="0"/>
              </a:endParaRPr>
            </a:p>
          </p:txBody>
        </p:sp>
        <p:sp>
          <p:nvSpPr>
            <p:cNvPr id="37" name="ZoneTexte 36">
              <a:extLst>
                <a:ext uri="{FF2B5EF4-FFF2-40B4-BE49-F238E27FC236}">
                  <a16:creationId xmlns:a16="http://schemas.microsoft.com/office/drawing/2014/main" id="{2DB485C2-E312-D41D-B0D7-54E623F4129E}"/>
                </a:ext>
              </a:extLst>
            </p:cNvPr>
            <p:cNvSpPr txBox="1"/>
            <p:nvPr/>
          </p:nvSpPr>
          <p:spPr>
            <a:xfrm>
              <a:off x="7612211" y="5285951"/>
              <a:ext cx="1700456" cy="543739"/>
            </a:xfrm>
            <a:prstGeom prst="rect">
              <a:avLst/>
            </a:prstGeom>
            <a:noFill/>
          </p:spPr>
          <p:txBody>
            <a:bodyPr wrap="square" rtlCol="0">
              <a:spAutoFit/>
            </a:bodyPr>
            <a:lstStyle/>
            <a:p>
              <a:r>
                <a:rPr lang="fr-FR" sz="1600" dirty="0">
                  <a:solidFill>
                    <a:schemeClr val="bg1"/>
                  </a:solidFill>
                  <a:latin typeface="Roboto Black" panose="02000000000000000000" pitchFamily="2" charset="0"/>
                  <a:ea typeface="Roboto Black" panose="02000000000000000000" pitchFamily="2" charset="0"/>
                </a:rPr>
                <a:t>Lumière bleue</a:t>
              </a:r>
            </a:p>
            <a:p>
              <a:endParaRPr lang="fr-FR" sz="2000" baseline="30000" dirty="0">
                <a:solidFill>
                  <a:schemeClr val="bg1"/>
                </a:solidFill>
                <a:latin typeface="Roboto Black" panose="02000000000000000000" pitchFamily="2" charset="0"/>
                <a:ea typeface="Roboto Black" panose="02000000000000000000" pitchFamily="2" charset="0"/>
              </a:endParaRPr>
            </a:p>
          </p:txBody>
        </p:sp>
        <p:sp>
          <p:nvSpPr>
            <p:cNvPr id="34" name="Rectangle 33">
              <a:extLst>
                <a:ext uri="{FF2B5EF4-FFF2-40B4-BE49-F238E27FC236}">
                  <a16:creationId xmlns:a16="http://schemas.microsoft.com/office/drawing/2014/main" id="{FA02AC0E-2300-0360-88EE-FE424B7E9262}"/>
                </a:ext>
              </a:extLst>
            </p:cNvPr>
            <p:cNvSpPr/>
            <p:nvPr/>
          </p:nvSpPr>
          <p:spPr>
            <a:xfrm>
              <a:off x="6117438" y="3469896"/>
              <a:ext cx="4363821" cy="816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6684582" y="3623582"/>
              <a:ext cx="3392375" cy="437320"/>
            </a:xfrm>
            <a:prstGeom prst="rect">
              <a:avLst/>
            </a:prstGeom>
            <a:noFill/>
          </p:spPr>
          <p:txBody>
            <a:bodyPr wrap="square" rtlCol="0">
              <a:spAutoFit/>
            </a:bodyPr>
            <a:lstStyle/>
            <a:p>
              <a:pPr algn="ctr"/>
              <a:r>
                <a:rPr lang="fr-FR" sz="2400" b="1" dirty="0">
                  <a:solidFill>
                    <a:srgbClr val="A69DCD"/>
                  </a:solidFill>
                  <a:latin typeface="Roboto Black" panose="02000000000000000000" pitchFamily="2" charset="0"/>
                  <a:ea typeface="Roboto Black" panose="02000000000000000000" pitchFamily="2" charset="0"/>
                </a:rPr>
                <a:t>Rayons lumineux </a:t>
              </a:r>
            </a:p>
          </p:txBody>
        </p:sp>
      </p:grpSp>
      <p:sp>
        <p:nvSpPr>
          <p:cNvPr id="18" name="ZoneTexte 17">
            <a:extLst>
              <a:ext uri="{FF2B5EF4-FFF2-40B4-BE49-F238E27FC236}">
                <a16:creationId xmlns:a16="http://schemas.microsoft.com/office/drawing/2014/main" id="{AA176BCD-7FD3-87BA-26F4-2447C513FBE0}"/>
              </a:ext>
            </a:extLst>
          </p:cNvPr>
          <p:cNvSpPr txBox="1"/>
          <p:nvPr/>
        </p:nvSpPr>
        <p:spPr>
          <a:xfrm>
            <a:off x="960845" y="3012737"/>
            <a:ext cx="5067264" cy="2308324"/>
          </a:xfrm>
          <a:prstGeom prst="rect">
            <a:avLst/>
          </a:prstGeom>
          <a:noFill/>
        </p:spPr>
        <p:txBody>
          <a:bodyPr wrap="square">
            <a:spAutoFit/>
          </a:bodyPr>
          <a:lstStyle/>
          <a:p>
            <a:pPr algn="ctr"/>
            <a:r>
              <a:rPr lang="fr-FR" sz="2400" b="1" dirty="0">
                <a:solidFill>
                  <a:srgbClr val="A69DCD"/>
                </a:solidFill>
                <a:latin typeface="Roboto Black" panose="02000000000000000000" pitchFamily="2" charset="0"/>
                <a:ea typeface="Roboto Black" panose="02000000000000000000" pitchFamily="2" charset="0"/>
              </a:rPr>
              <a:t>Rayons lumineux solaires </a:t>
            </a:r>
          </a:p>
          <a:p>
            <a:pPr algn="ctr"/>
            <a:r>
              <a:rPr lang="fr-FR" sz="2400" dirty="0">
                <a:solidFill>
                  <a:srgbClr val="3E3E3E"/>
                </a:solidFill>
                <a:latin typeface="Roboto Light" panose="02000000000000000000" pitchFamily="2" charset="0"/>
                <a:ea typeface="Roboto Light" panose="02000000000000000000" pitchFamily="2" charset="0"/>
              </a:rPr>
              <a:t>UV / IR / Lumière bleue </a:t>
            </a:r>
          </a:p>
          <a:p>
            <a:pPr algn="ctr"/>
            <a:r>
              <a:rPr lang="fr-FR" sz="2400" b="1" dirty="0">
                <a:solidFill>
                  <a:srgbClr val="A69DCD"/>
                </a:solidFill>
                <a:latin typeface="Roboto Black" panose="02000000000000000000" pitchFamily="2" charset="0"/>
                <a:ea typeface="Roboto Black" panose="02000000000000000000" pitchFamily="2" charset="0"/>
              </a:rPr>
              <a:t>+</a:t>
            </a:r>
          </a:p>
          <a:p>
            <a:pPr algn="ctr"/>
            <a:r>
              <a:rPr lang="fr-FR" sz="2400" b="1" dirty="0">
                <a:solidFill>
                  <a:srgbClr val="A69DCD"/>
                </a:solidFill>
                <a:latin typeface="Roboto Black" panose="02000000000000000000" pitchFamily="2" charset="0"/>
                <a:ea typeface="Roboto Black" panose="02000000000000000000" pitchFamily="2" charset="0"/>
              </a:rPr>
              <a:t>Rayons lumineux artificiels</a:t>
            </a:r>
          </a:p>
          <a:p>
            <a:pPr algn="ctr"/>
            <a:r>
              <a:rPr lang="fr-FR" sz="2400" dirty="0">
                <a:solidFill>
                  <a:srgbClr val="3E3E3E"/>
                </a:solidFill>
                <a:latin typeface="Roboto Light" panose="02000000000000000000" pitchFamily="2" charset="0"/>
                <a:ea typeface="Roboto Light" panose="02000000000000000000" pitchFamily="2" charset="0"/>
              </a:rPr>
              <a:t>6h par jour lumière bleue artificielle*  </a:t>
            </a:r>
          </a:p>
          <a:p>
            <a:pPr algn="ctr"/>
            <a:endParaRPr lang="fr-FR" sz="2400" b="1" dirty="0">
              <a:solidFill>
                <a:srgbClr val="A69DCD"/>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426404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a:extLst>
              <a:ext uri="{FF2B5EF4-FFF2-40B4-BE49-F238E27FC236}">
                <a16:creationId xmlns:a16="http://schemas.microsoft.com/office/drawing/2014/main" id="{68C83A3F-1B10-F3BA-D57A-CAE18FE5C775}"/>
              </a:ext>
            </a:extLst>
          </p:cNvPr>
          <p:cNvGraphicFramePr/>
          <p:nvPr>
            <p:extLst>
              <p:ext uri="{D42A27DB-BD31-4B8C-83A1-F6EECF244321}">
                <p14:modId xmlns:p14="http://schemas.microsoft.com/office/powerpoint/2010/main" val="1066915387"/>
              </p:ext>
            </p:extLst>
          </p:nvPr>
        </p:nvGraphicFramePr>
        <p:xfrm>
          <a:off x="213941" y="1803411"/>
          <a:ext cx="6658822" cy="398228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re 2">
            <a:extLst>
              <a:ext uri="{FF2B5EF4-FFF2-40B4-BE49-F238E27FC236}">
                <a16:creationId xmlns:a16="http://schemas.microsoft.com/office/drawing/2014/main" id="{7370D726-FCCF-30CE-1043-CB2DE7A3C67E}"/>
              </a:ext>
            </a:extLst>
          </p:cNvPr>
          <p:cNvSpPr txBox="1">
            <a:spLocks/>
          </p:cNvSpPr>
          <p:nvPr/>
        </p:nvSpPr>
        <p:spPr>
          <a:xfrm>
            <a:off x="0" y="217442"/>
            <a:ext cx="10744200" cy="792036"/>
          </a:xfrm>
          <a:prstGeom prst="rect">
            <a:avLst/>
          </a:prstGeom>
        </p:spPr>
        <p:txBody>
          <a:bodyPr/>
          <a:lstStyle>
            <a:defPPr>
              <a:defRPr lang="fr-FR"/>
            </a:defPPr>
            <a:lvl1pPr algn="ctr">
              <a:lnSpc>
                <a:spcPct val="90000"/>
              </a:lnSpc>
              <a:spcBef>
                <a:spcPct val="0"/>
              </a:spcBef>
              <a:buNone/>
              <a:defRPr sz="4000">
                <a:solidFill>
                  <a:srgbClr val="3E3E3E"/>
                </a:solidFill>
                <a:latin typeface="KyivType Sans2" panose="00000500000000000000" pitchFamily="50" charset="0"/>
                <a:ea typeface="+mj-ea"/>
                <a:cs typeface="+mj-cs"/>
              </a:defRPr>
            </a:lvl1pPr>
          </a:lstStyle>
          <a:p>
            <a:r>
              <a:rPr lang="fr-FR" dirty="0"/>
              <a:t>Les différents types de rayonnements</a:t>
            </a:r>
          </a:p>
        </p:txBody>
      </p:sp>
      <p:sp>
        <p:nvSpPr>
          <p:cNvPr id="8" name="ZoneTexte 7">
            <a:extLst>
              <a:ext uri="{FF2B5EF4-FFF2-40B4-BE49-F238E27FC236}">
                <a16:creationId xmlns:a16="http://schemas.microsoft.com/office/drawing/2014/main" id="{373D258E-286D-B0E2-DBD2-65A4FB007C9D}"/>
              </a:ext>
            </a:extLst>
          </p:cNvPr>
          <p:cNvSpPr txBox="1"/>
          <p:nvPr/>
        </p:nvSpPr>
        <p:spPr>
          <a:xfrm>
            <a:off x="3662243" y="2596499"/>
            <a:ext cx="575036" cy="369332"/>
          </a:xfrm>
          <a:prstGeom prst="rect">
            <a:avLst/>
          </a:prstGeom>
          <a:noFill/>
        </p:spPr>
        <p:txBody>
          <a:bodyPr wrap="square" rtlCol="0">
            <a:spAutoFit/>
          </a:bodyPr>
          <a:lstStyle/>
          <a:p>
            <a:pPr algn="ctr"/>
            <a:r>
              <a:rPr lang="fr-FR" b="1" dirty="0">
                <a:latin typeface="Roboto Light" panose="02000000000000000000" pitchFamily="2" charset="0"/>
                <a:ea typeface="Roboto Light" panose="02000000000000000000" pitchFamily="2" charset="0"/>
              </a:rPr>
              <a:t>UV</a:t>
            </a:r>
          </a:p>
        </p:txBody>
      </p:sp>
      <p:sp>
        <p:nvSpPr>
          <p:cNvPr id="9" name="ZoneTexte 8">
            <a:extLst>
              <a:ext uri="{FF2B5EF4-FFF2-40B4-BE49-F238E27FC236}">
                <a16:creationId xmlns:a16="http://schemas.microsoft.com/office/drawing/2014/main" id="{E178A428-D39B-ECDE-534E-385851210B0B}"/>
              </a:ext>
            </a:extLst>
          </p:cNvPr>
          <p:cNvSpPr txBox="1"/>
          <p:nvPr/>
        </p:nvSpPr>
        <p:spPr>
          <a:xfrm>
            <a:off x="1871716" y="3282079"/>
            <a:ext cx="1518465" cy="646331"/>
          </a:xfrm>
          <a:prstGeom prst="rect">
            <a:avLst/>
          </a:prstGeom>
          <a:noFill/>
        </p:spPr>
        <p:txBody>
          <a:bodyPr wrap="square" rtlCol="0">
            <a:spAutoFit/>
          </a:bodyPr>
          <a:lstStyle/>
          <a:p>
            <a:pPr algn="ctr"/>
            <a:r>
              <a:rPr lang="fr-FR" b="1" dirty="0">
                <a:latin typeface="Roboto Light" panose="02000000000000000000" pitchFamily="2" charset="0"/>
                <a:ea typeface="Roboto Light" panose="02000000000000000000" pitchFamily="2" charset="0"/>
              </a:rPr>
              <a:t>Lumière bleue</a:t>
            </a:r>
          </a:p>
        </p:txBody>
      </p:sp>
      <p:sp>
        <p:nvSpPr>
          <p:cNvPr id="10" name="ZoneTexte 9">
            <a:extLst>
              <a:ext uri="{FF2B5EF4-FFF2-40B4-BE49-F238E27FC236}">
                <a16:creationId xmlns:a16="http://schemas.microsoft.com/office/drawing/2014/main" id="{F05713F5-D8BD-4E21-94BA-63E2FABE59DF}"/>
              </a:ext>
            </a:extLst>
          </p:cNvPr>
          <p:cNvSpPr txBox="1"/>
          <p:nvPr/>
        </p:nvSpPr>
        <p:spPr>
          <a:xfrm>
            <a:off x="3949761" y="4191099"/>
            <a:ext cx="575036" cy="369332"/>
          </a:xfrm>
          <a:prstGeom prst="rect">
            <a:avLst/>
          </a:prstGeom>
          <a:noFill/>
        </p:spPr>
        <p:txBody>
          <a:bodyPr wrap="square" rtlCol="0">
            <a:spAutoFit/>
          </a:bodyPr>
          <a:lstStyle/>
          <a:p>
            <a:pPr algn="ctr"/>
            <a:r>
              <a:rPr lang="fr-FR" b="1" dirty="0">
                <a:latin typeface="Roboto Light" panose="02000000000000000000" pitchFamily="2" charset="0"/>
                <a:ea typeface="Roboto Light" panose="02000000000000000000" pitchFamily="2" charset="0"/>
              </a:rPr>
              <a:t>IR</a:t>
            </a:r>
          </a:p>
        </p:txBody>
      </p:sp>
      <p:sp>
        <p:nvSpPr>
          <p:cNvPr id="7" name="ZoneTexte 6">
            <a:extLst>
              <a:ext uri="{FF2B5EF4-FFF2-40B4-BE49-F238E27FC236}">
                <a16:creationId xmlns:a16="http://schemas.microsoft.com/office/drawing/2014/main" id="{2C9ECC25-03BF-4667-A3A9-F44340B94C6E}"/>
              </a:ext>
            </a:extLst>
          </p:cNvPr>
          <p:cNvSpPr txBox="1"/>
          <p:nvPr/>
        </p:nvSpPr>
        <p:spPr>
          <a:xfrm>
            <a:off x="6383285" y="1167989"/>
            <a:ext cx="5708232" cy="1846659"/>
          </a:xfrm>
          <a:prstGeom prst="rect">
            <a:avLst/>
          </a:prstGeom>
          <a:noFill/>
        </p:spPr>
        <p:txBody>
          <a:bodyPr wrap="square" rtlCol="0">
            <a:spAutoFit/>
          </a:bodyPr>
          <a:lstStyle/>
          <a:p>
            <a:pPr algn="just"/>
            <a:r>
              <a:rPr lang="fr-FR" sz="2400" b="1" dirty="0">
                <a:solidFill>
                  <a:srgbClr val="A69DCD"/>
                </a:solidFill>
                <a:latin typeface="Roboto Light" panose="02000000000000000000" pitchFamily="2" charset="0"/>
                <a:ea typeface="Roboto Light" panose="02000000000000000000" pitchFamily="2" charset="0"/>
                <a:cs typeface="+mj-cs"/>
              </a:rPr>
              <a:t>UV : 2 types</a:t>
            </a:r>
          </a:p>
          <a:p>
            <a:pPr algn="just"/>
            <a:endParaRPr lang="fr-FR" sz="1000" dirty="0">
              <a:effectLst/>
              <a:latin typeface="Roboto Light" panose="02000000000000000000" pitchFamily="2" charset="0"/>
              <a:ea typeface="Roboto Light" panose="02000000000000000000" pitchFamily="2" charset="0"/>
              <a:cs typeface="Times New Roman" panose="02020603050405020304" pitchFamily="18" charset="0"/>
            </a:endParaRPr>
          </a:p>
          <a:p>
            <a:pPr marL="285750" indent="-285750" algn="just">
              <a:buFont typeface="Arial" panose="020B0604020202020204" pitchFamily="34" charset="0"/>
              <a:buChar char="•"/>
            </a:pPr>
            <a:r>
              <a:rPr lang="fr-FR" sz="1600" u="sng" dirty="0">
                <a:effectLst/>
                <a:latin typeface="Roboto Light" panose="02000000000000000000" pitchFamily="2" charset="0"/>
                <a:ea typeface="Roboto Light" panose="02000000000000000000" pitchFamily="2" charset="0"/>
                <a:cs typeface="Times New Roman" panose="02020603050405020304" pitchFamily="18" charset="0"/>
              </a:rPr>
              <a:t>L</a:t>
            </a:r>
            <a:r>
              <a:rPr lang="fr-FR" sz="1600" u="sng" dirty="0">
                <a:solidFill>
                  <a:srgbClr val="000000"/>
                </a:solidFill>
                <a:effectLst/>
                <a:latin typeface="Roboto Light" panose="02000000000000000000" pitchFamily="2" charset="0"/>
                <a:ea typeface="Roboto Light" panose="02000000000000000000" pitchFamily="2" charset="0"/>
              </a:rPr>
              <a:t>es UVB</a:t>
            </a:r>
            <a:r>
              <a:rPr lang="fr-FR" sz="1600" u="sng" dirty="0">
                <a:solidFill>
                  <a:srgbClr val="000000"/>
                </a:solidFill>
                <a:latin typeface="Roboto Light" panose="02000000000000000000" pitchFamily="2" charset="0"/>
                <a:ea typeface="Roboto Light" panose="02000000000000000000" pitchFamily="2" charset="0"/>
              </a:rPr>
              <a:t>:</a:t>
            </a:r>
            <a:r>
              <a:rPr lang="fr-FR" sz="1600" dirty="0">
                <a:solidFill>
                  <a:srgbClr val="000000"/>
                </a:solidFill>
                <a:effectLst/>
                <a:latin typeface="Roboto Light" panose="02000000000000000000" pitchFamily="2" charset="0"/>
                <a:ea typeface="Roboto Light" panose="02000000000000000000" pitchFamily="2" charset="0"/>
              </a:rPr>
              <a:t> Responsables des coups de soleil et de nombreux cancers de la peau.</a:t>
            </a:r>
            <a:endParaRPr lang="fr-FR" sz="1600" dirty="0">
              <a:solidFill>
                <a:srgbClr val="000000"/>
              </a:solidFill>
              <a:latin typeface="Roboto Light" panose="02000000000000000000" pitchFamily="2" charset="0"/>
              <a:ea typeface="Roboto Light" panose="02000000000000000000" pitchFamily="2" charset="0"/>
              <a:cs typeface="Times New Roman" panose="02020603050405020304" pitchFamily="18" charset="0"/>
            </a:endParaRPr>
          </a:p>
          <a:p>
            <a:pPr marL="285750" indent="-285750" algn="just">
              <a:buFont typeface="Arial" panose="020B0604020202020204" pitchFamily="34" charset="0"/>
              <a:buChar char="•"/>
            </a:pPr>
            <a:r>
              <a:rPr lang="fr-FR" sz="1600" u="sng" dirty="0">
                <a:solidFill>
                  <a:srgbClr val="000000"/>
                </a:solidFill>
                <a:effectLst/>
                <a:latin typeface="Roboto Light" panose="02000000000000000000" pitchFamily="2" charset="0"/>
                <a:ea typeface="Roboto Light" panose="02000000000000000000" pitchFamily="2" charset="0"/>
              </a:rPr>
              <a:t>Les UVA:</a:t>
            </a:r>
            <a:r>
              <a:rPr lang="fr-FR" sz="1600" dirty="0">
                <a:solidFill>
                  <a:srgbClr val="000000"/>
                </a:solidFill>
                <a:effectLst/>
                <a:latin typeface="Roboto Light" panose="02000000000000000000" pitchFamily="2" charset="0"/>
                <a:ea typeface="Roboto Light" panose="02000000000000000000" pitchFamily="2" charset="0"/>
              </a:rPr>
              <a:t> </a:t>
            </a:r>
            <a:r>
              <a:rPr lang="fr-FR" sz="1600" dirty="0">
                <a:solidFill>
                  <a:srgbClr val="000000"/>
                </a:solidFill>
                <a:latin typeface="Roboto Light" panose="02000000000000000000" pitchFamily="2" charset="0"/>
                <a:ea typeface="Roboto Light" panose="02000000000000000000" pitchFamily="2" charset="0"/>
              </a:rPr>
              <a:t>P</a:t>
            </a:r>
            <a:r>
              <a:rPr lang="fr-FR" sz="1600" dirty="0">
                <a:solidFill>
                  <a:srgbClr val="000000"/>
                </a:solidFill>
                <a:effectLst/>
                <a:latin typeface="Roboto Light" panose="02000000000000000000" pitchFamily="2" charset="0"/>
                <a:ea typeface="Roboto Light" panose="02000000000000000000" pitchFamily="2" charset="0"/>
              </a:rPr>
              <a:t>énètrent plus profondément dans le derme, responsables du vieillissement de la peau (taches pigmentaires, rides), et à la longue de cancers cutanés.</a:t>
            </a:r>
            <a:endParaRPr lang="fr-FR" sz="1600" b="1" dirty="0">
              <a:latin typeface="Roboto Light" panose="02000000000000000000" pitchFamily="2" charset="0"/>
              <a:ea typeface="Roboto Light" panose="02000000000000000000" pitchFamily="2" charset="0"/>
            </a:endParaRPr>
          </a:p>
        </p:txBody>
      </p:sp>
      <p:sp>
        <p:nvSpPr>
          <p:cNvPr id="11" name="ZoneTexte 10">
            <a:extLst>
              <a:ext uri="{FF2B5EF4-FFF2-40B4-BE49-F238E27FC236}">
                <a16:creationId xmlns:a16="http://schemas.microsoft.com/office/drawing/2014/main" id="{E301E57E-2BD3-4067-8EE7-361D0AD7DBFE}"/>
              </a:ext>
            </a:extLst>
          </p:cNvPr>
          <p:cNvSpPr txBox="1"/>
          <p:nvPr/>
        </p:nvSpPr>
        <p:spPr>
          <a:xfrm>
            <a:off x="6427206" y="3446067"/>
            <a:ext cx="5708232" cy="1354217"/>
          </a:xfrm>
          <a:prstGeom prst="rect">
            <a:avLst/>
          </a:prstGeom>
          <a:noFill/>
        </p:spPr>
        <p:txBody>
          <a:bodyPr wrap="square" rtlCol="0">
            <a:spAutoFit/>
          </a:bodyPr>
          <a:lstStyle/>
          <a:p>
            <a:pPr algn="just"/>
            <a:r>
              <a:rPr lang="fr-FR" sz="2400" b="1" dirty="0">
                <a:solidFill>
                  <a:srgbClr val="A69DCD"/>
                </a:solidFill>
                <a:latin typeface="Roboto Light" panose="02000000000000000000" pitchFamily="2" charset="0"/>
                <a:ea typeface="Roboto Light" panose="02000000000000000000" pitchFamily="2" charset="0"/>
                <a:cs typeface="+mj-cs"/>
              </a:rPr>
              <a:t>HEV/ Lumière bleue : </a:t>
            </a:r>
          </a:p>
          <a:p>
            <a:pPr algn="just"/>
            <a:endParaRPr lang="fr-FR" sz="1000" b="1" dirty="0">
              <a:latin typeface="Roboto Light" panose="02000000000000000000" pitchFamily="2" charset="0"/>
              <a:ea typeface="Roboto Light" panose="02000000000000000000" pitchFamily="2" charset="0"/>
            </a:endParaRPr>
          </a:p>
          <a:p>
            <a:pPr algn="just"/>
            <a:r>
              <a:rPr lang="fr-FR" sz="1600" dirty="0">
                <a:solidFill>
                  <a:srgbClr val="000000"/>
                </a:solidFill>
                <a:latin typeface="Roboto Light" panose="02000000000000000000" pitchFamily="2" charset="0"/>
                <a:ea typeface="Roboto Light" panose="02000000000000000000" pitchFamily="2" charset="0"/>
                <a:cs typeface="Calibri" panose="020F0502020204030204" pitchFamily="34" charset="0"/>
              </a:rPr>
              <a:t>R</a:t>
            </a:r>
            <a:r>
              <a:rPr lang="fr-FR" sz="1600" dirty="0">
                <a:solidFill>
                  <a:srgbClr val="000000"/>
                </a:solidFill>
                <a:effectLst/>
                <a:latin typeface="Roboto Light" panose="02000000000000000000" pitchFamily="2" charset="0"/>
                <a:ea typeface="Roboto Light" panose="02000000000000000000" pitchFamily="2" charset="0"/>
                <a:cs typeface="Calibri" panose="020F0502020204030204" pitchFamily="34" charset="0"/>
              </a:rPr>
              <a:t>esponsable de la moitié de la production de radicaux libres et de </a:t>
            </a:r>
            <a:r>
              <a:rPr lang="fr-FR" sz="1600" dirty="0">
                <a:effectLst/>
                <a:latin typeface="Roboto Light" panose="02000000000000000000" pitchFamily="2" charset="0"/>
                <a:ea typeface="Roboto Light" panose="02000000000000000000" pitchFamily="2" charset="0"/>
                <a:cs typeface="Times New Roman" panose="02020603050405020304" pitchFamily="18" charset="0"/>
              </a:rPr>
              <a:t>25% des dommages cellulaires. </a:t>
            </a:r>
            <a:r>
              <a:rPr lang="fr-FR" sz="1600" dirty="0">
                <a:solidFill>
                  <a:srgbClr val="000000"/>
                </a:solidFill>
                <a:effectLst/>
                <a:latin typeface="Roboto Light" panose="02000000000000000000" pitchFamily="2" charset="0"/>
                <a:ea typeface="Roboto Light" panose="02000000000000000000" pitchFamily="2" charset="0"/>
                <a:cs typeface="Calibri" panose="020F0502020204030204" pitchFamily="34" charset="0"/>
              </a:rPr>
              <a:t>Indolore, elle amplifie le vieillissement cutané accéléré.</a:t>
            </a:r>
            <a:endParaRPr lang="fr-FR" sz="1600" b="1" dirty="0">
              <a:latin typeface="Roboto Light" panose="02000000000000000000" pitchFamily="2" charset="0"/>
              <a:ea typeface="Roboto Light" panose="02000000000000000000" pitchFamily="2" charset="0"/>
            </a:endParaRPr>
          </a:p>
        </p:txBody>
      </p:sp>
      <p:sp>
        <p:nvSpPr>
          <p:cNvPr id="12" name="ZoneTexte 11">
            <a:extLst>
              <a:ext uri="{FF2B5EF4-FFF2-40B4-BE49-F238E27FC236}">
                <a16:creationId xmlns:a16="http://schemas.microsoft.com/office/drawing/2014/main" id="{EDF6027E-FF4A-4283-A37B-0BCA41843064}"/>
              </a:ext>
            </a:extLst>
          </p:cNvPr>
          <p:cNvSpPr txBox="1"/>
          <p:nvPr/>
        </p:nvSpPr>
        <p:spPr>
          <a:xfrm>
            <a:off x="6427206" y="4985481"/>
            <a:ext cx="5708232" cy="1600438"/>
          </a:xfrm>
          <a:prstGeom prst="rect">
            <a:avLst/>
          </a:prstGeom>
          <a:noFill/>
        </p:spPr>
        <p:txBody>
          <a:bodyPr wrap="square" rtlCol="0">
            <a:spAutoFit/>
          </a:bodyPr>
          <a:lstStyle/>
          <a:p>
            <a:pPr algn="just"/>
            <a:r>
              <a:rPr lang="fr-FR" sz="2400" b="1" dirty="0">
                <a:solidFill>
                  <a:srgbClr val="A69DCD"/>
                </a:solidFill>
                <a:latin typeface="Roboto Light" panose="02000000000000000000" pitchFamily="2" charset="0"/>
                <a:ea typeface="Roboto Light" panose="02000000000000000000" pitchFamily="2" charset="0"/>
                <a:cs typeface="+mj-cs"/>
              </a:rPr>
              <a:t>IR :</a:t>
            </a:r>
          </a:p>
          <a:p>
            <a:pPr algn="just"/>
            <a:endParaRPr lang="fr-FR" sz="1000" b="1" dirty="0">
              <a:latin typeface="Roboto Light" panose="02000000000000000000" pitchFamily="2" charset="0"/>
              <a:ea typeface="Roboto Light" panose="02000000000000000000" pitchFamily="2" charset="0"/>
            </a:endParaRPr>
          </a:p>
          <a:p>
            <a:pPr algn="just"/>
            <a:r>
              <a:rPr lang="fr-FR" sz="1600" dirty="0">
                <a:effectLst/>
                <a:latin typeface="Roboto Light" panose="02000000000000000000" pitchFamily="2" charset="0"/>
                <a:ea typeface="Roboto Light" panose="02000000000000000000" pitchFamily="2" charset="0"/>
                <a:cs typeface="Times New Roman" panose="02020603050405020304" pitchFamily="18" charset="0"/>
              </a:rPr>
              <a:t>Créent de la chaleur. Ils aggravent les effets néfastes des UV et de la HEV. Produisent des radicaux libres qui altèrent le fonctionnement des mitochondries (centrales </a:t>
            </a:r>
            <a:r>
              <a:rPr lang="fr-FR" sz="1600" dirty="0">
                <a:solidFill>
                  <a:srgbClr val="000000"/>
                </a:solidFill>
                <a:effectLst/>
                <a:latin typeface="Roboto Light" panose="02000000000000000000" pitchFamily="2" charset="0"/>
                <a:ea typeface="Roboto Light" panose="02000000000000000000" pitchFamily="2" charset="0"/>
                <a:cs typeface="Times New Roman" panose="02020603050405020304" pitchFamily="18" charset="0"/>
              </a:rPr>
              <a:t>énergétiques des cellules) et des fibroblastes (perte de fermeté)</a:t>
            </a:r>
            <a:endParaRPr lang="fr-FR" sz="1400" b="1"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38735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2">
      <a:majorFont>
        <a:latin typeface="KyivType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25438</TotalTime>
  <Words>6142</Words>
  <Application>Microsoft Office PowerPoint</Application>
  <PresentationFormat>Grand écran</PresentationFormat>
  <Paragraphs>766</Paragraphs>
  <Slides>36</Slides>
  <Notes>26</Notes>
  <HiddenSlides>0</HiddenSlides>
  <MMClips>0</MMClips>
  <ScaleCrop>false</ScaleCrop>
  <HeadingPairs>
    <vt:vector size="8" baseType="variant">
      <vt:variant>
        <vt:lpstr>Polices utilisées</vt:lpstr>
      </vt:variant>
      <vt:variant>
        <vt:i4>19</vt:i4>
      </vt:variant>
      <vt:variant>
        <vt:lpstr>Thème</vt:lpstr>
      </vt:variant>
      <vt:variant>
        <vt:i4>6</vt:i4>
      </vt:variant>
      <vt:variant>
        <vt:lpstr>Serveurs OLE incorporés</vt:lpstr>
      </vt:variant>
      <vt:variant>
        <vt:i4>1</vt:i4>
      </vt:variant>
      <vt:variant>
        <vt:lpstr>Titres des diapositives</vt:lpstr>
      </vt:variant>
      <vt:variant>
        <vt:i4>36</vt:i4>
      </vt:variant>
    </vt:vector>
  </HeadingPairs>
  <TitlesOfParts>
    <vt:vector size="62" baseType="lpstr">
      <vt:lpstr>Arial</vt:lpstr>
      <vt:lpstr>Butler</vt:lpstr>
      <vt:lpstr>Calibri</vt:lpstr>
      <vt:lpstr>Calibri Light</vt:lpstr>
      <vt:lpstr>Century Gothic</vt:lpstr>
      <vt:lpstr>Gadugi</vt:lpstr>
      <vt:lpstr>gilroy-regular</vt:lpstr>
      <vt:lpstr>KyivType Sans</vt:lpstr>
      <vt:lpstr>KyivType Sans Medium2</vt:lpstr>
      <vt:lpstr>KyivType Sans2</vt:lpstr>
      <vt:lpstr>Midnight Signature</vt:lpstr>
      <vt:lpstr>Optima Medium</vt:lpstr>
      <vt:lpstr>Raleway</vt:lpstr>
      <vt:lpstr>Roboto</vt:lpstr>
      <vt:lpstr>Roboto Black</vt:lpstr>
      <vt:lpstr>Roboto Light</vt:lpstr>
      <vt:lpstr>Roboto Medium</vt:lpstr>
      <vt:lpstr>Sofia Pro</vt:lpstr>
      <vt:lpstr>Sofia Pro Regular</vt:lpstr>
      <vt:lpstr>Thème Office</vt:lpstr>
      <vt:lpstr>2_Office Theme</vt:lpstr>
      <vt:lpstr>27_Office Theme</vt:lpstr>
      <vt:lpstr>3_Office Theme</vt:lpstr>
      <vt:lpstr>1_Thème Office</vt:lpstr>
      <vt:lpstr>2_Thème Office</vt:lpstr>
      <vt:lpstr>Bitmap Image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Une routine anti-agressions «  Je souhaite protéger ma peau contre les effets néfastes   des UV et homogénéiser mon teint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Si vous n’avez pas encore téléchargé Play everyday</vt:lpstr>
      <vt:lpstr>Présentation PowerPoint</vt:lpstr>
      <vt:lpstr>Présentation PowerPoint</vt:lpstr>
    </vt:vector>
  </TitlesOfParts>
  <Company>MULTALER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DIAS FERREIRA Alexandra</dc:creator>
  <cp:lastModifiedBy>BASSON Sophie</cp:lastModifiedBy>
  <cp:revision>568</cp:revision>
  <dcterms:created xsi:type="dcterms:W3CDTF">2020-07-23T13:43:08Z</dcterms:created>
  <dcterms:modified xsi:type="dcterms:W3CDTF">2023-06-22T09:27:59Z</dcterms:modified>
</cp:coreProperties>
</file>