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7"/>
  </p:notesMasterIdLst>
  <p:sldIdLst>
    <p:sldId id="256" r:id="rId4"/>
    <p:sldId id="337" r:id="rId5"/>
    <p:sldId id="340" r:id="rId6"/>
    <p:sldId id="338" r:id="rId7"/>
    <p:sldId id="339" r:id="rId8"/>
    <p:sldId id="351" r:id="rId9"/>
    <p:sldId id="352" r:id="rId10"/>
    <p:sldId id="353" r:id="rId11"/>
    <p:sldId id="355" r:id="rId12"/>
    <p:sldId id="341" r:id="rId13"/>
    <p:sldId id="342" r:id="rId14"/>
    <p:sldId id="343" r:id="rId15"/>
    <p:sldId id="344" r:id="rId16"/>
    <p:sldId id="366" r:id="rId17"/>
    <p:sldId id="375" r:id="rId18"/>
    <p:sldId id="389" r:id="rId19"/>
    <p:sldId id="390" r:id="rId20"/>
    <p:sldId id="377" r:id="rId21"/>
    <p:sldId id="378" r:id="rId22"/>
    <p:sldId id="384" r:id="rId23"/>
    <p:sldId id="382" r:id="rId24"/>
    <p:sldId id="383" r:id="rId25"/>
    <p:sldId id="385" r:id="rId26"/>
    <p:sldId id="388" r:id="rId27"/>
    <p:sldId id="380" r:id="rId28"/>
    <p:sldId id="411" r:id="rId29"/>
    <p:sldId id="412" r:id="rId30"/>
    <p:sldId id="391" r:id="rId31"/>
    <p:sldId id="387" r:id="rId32"/>
    <p:sldId id="392" r:id="rId33"/>
    <p:sldId id="409" r:id="rId34"/>
    <p:sldId id="410" r:id="rId35"/>
    <p:sldId id="397" r:id="rId36"/>
    <p:sldId id="423" r:id="rId37"/>
    <p:sldId id="420" r:id="rId38"/>
    <p:sldId id="421" r:id="rId39"/>
    <p:sldId id="422" r:id="rId40"/>
    <p:sldId id="414" r:id="rId41"/>
    <p:sldId id="415" r:id="rId42"/>
    <p:sldId id="417" r:id="rId43"/>
    <p:sldId id="418" r:id="rId44"/>
    <p:sldId id="419" r:id="rId45"/>
    <p:sldId id="363" r:id="rId4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4E51"/>
    <a:srgbClr val="CEC4BC"/>
    <a:srgbClr val="DAD5CF"/>
    <a:srgbClr val="FBDFDA"/>
    <a:srgbClr val="DFDAFB"/>
    <a:srgbClr val="4A4A4C"/>
    <a:srgbClr val="454447"/>
    <a:srgbClr val="424244"/>
    <a:srgbClr val="E4D6D0"/>
    <a:srgbClr val="AA9C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59647" autoAdjust="0"/>
  </p:normalViewPr>
  <p:slideViewPr>
    <p:cSldViewPr snapToGrid="0">
      <p:cViewPr>
        <p:scale>
          <a:sx n="40" d="100"/>
          <a:sy n="40" d="100"/>
        </p:scale>
        <p:origin x="20" y="172"/>
      </p:cViewPr>
      <p:guideLst>
        <p:guide orient="horz" pos="2160"/>
        <p:guide pos="3817"/>
      </p:guideLst>
    </p:cSldViewPr>
  </p:slideViewPr>
  <p:notesTextViewPr>
    <p:cViewPr>
      <p:scale>
        <a:sx n="1" d="1"/>
        <a:sy n="1" d="1"/>
      </p:scale>
      <p:origin x="0" y="0"/>
    </p:cViewPr>
  </p:notesTextViewPr>
  <p:sorterViewPr>
    <p:cViewPr>
      <p:scale>
        <a:sx n="100" d="100"/>
        <a:sy n="100" d="100"/>
      </p:scale>
      <p:origin x="0" y="-54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817D2-6FFD-4A20-B297-7E51A1C32074}" type="datetimeFigureOut">
              <a:rPr lang="fr-FR" smtClean="0"/>
              <a:t>21/04/2021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Modify the mask text styles</a:t>
            </a:r>
          </a:p>
          <a:p>
            <a:pPr lvl="1"/>
            <a:r>
              <a:rPr lang="fr-FR" smtClean="0"/>
              <a:t>Second level</a:t>
            </a:r>
          </a:p>
          <a:p>
            <a:pPr lvl="2"/>
            <a:r>
              <a:rPr lang="fr-FR" smtClean="0"/>
              <a:t>Third level</a:t>
            </a:r>
          </a:p>
          <a:p>
            <a:pPr lvl="3"/>
            <a:r>
              <a:rPr lang="fr-FR" smtClean="0"/>
              <a:t>Fourth level</a:t>
            </a:r>
          </a:p>
          <a:p>
            <a:pPr lvl="4"/>
            <a:r>
              <a:rPr lang="fr-FR" smtClean="0"/>
              <a:t>Fifth level </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48B07F-58C5-4588-B3C4-8177D4B1F1C5}" type="slidenum">
              <a:rPr lang="fr-FR" smtClean="0"/>
              <a:t>‹N°›</a:t>
            </a:fld>
            <a:endParaRPr lang="fr-FR"/>
          </a:p>
        </p:txBody>
      </p:sp>
    </p:spTree>
    <p:extLst>
      <p:ext uri="{BB962C8B-B14F-4D97-AF65-F5344CB8AC3E}">
        <p14:creationId xmlns:p14="http://schemas.microsoft.com/office/powerpoint/2010/main" val="1809929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Hello </a:t>
            </a:r>
            <a:r>
              <a:rPr lang="fr-FR" baseline="0" dirty="0" err="1" smtClean="0"/>
              <a:t>everyone</a:t>
            </a:r>
            <a:r>
              <a:rPr lang="fr-FR" baseline="0" dirty="0" smtClean="0"/>
              <a:t>. I </a:t>
            </a:r>
            <a:r>
              <a:rPr lang="fr-FR" b="0" baseline="0" dirty="0" err="1" smtClean="0">
                <a:solidFill>
                  <a:schemeClr val="accent5"/>
                </a:solidFill>
                <a:effectLst>
                  <a:outerShdw blurRad="38100" dist="38100" dir="2700000" algn="tl">
                    <a:srgbClr val="000000">
                      <a:alpha val="43137"/>
                    </a:srgbClr>
                  </a:outerShdw>
                </a:effectLst>
              </a:rPr>
              <a:t>am</a:t>
            </a:r>
            <a:r>
              <a:rPr lang="fr-FR" b="0" baseline="0" dirty="0" smtClean="0">
                <a:solidFill>
                  <a:schemeClr val="accent5"/>
                </a:solidFill>
                <a:effectLst>
                  <a:outerShdw blurRad="38100" dist="38100" dir="2700000" algn="tl">
                    <a:srgbClr val="000000">
                      <a:alpha val="43137"/>
                    </a:srgbClr>
                  </a:outerShdw>
                </a:effectLst>
              </a:rPr>
              <a:t> Sophie, international trainer for Yon-Ka and I am </a:t>
            </a:r>
            <a:r>
              <a:rPr lang="fr-FR" b="0" baseline="0" dirty="0" smtClean="0"/>
              <a:t>very happy to welcome you for </a:t>
            </a:r>
            <a:r>
              <a:rPr lang="fr-FR" b="0" baseline="0" dirty="0" err="1" smtClean="0"/>
              <a:t>this</a:t>
            </a:r>
            <a:r>
              <a:rPr lang="fr-FR" b="0" baseline="0" dirty="0" smtClean="0"/>
              <a:t> training session which aims to give you all the keys to carry out a good skin diagnosis with your </a:t>
            </a:r>
            <a:r>
              <a:rPr lang="fr-FR" baseline="0" dirty="0" smtClean="0"/>
              <a:t>clients. </a:t>
            </a:r>
          </a:p>
          <a:p>
            <a:r>
              <a:rPr lang="fr-FR" baseline="0" dirty="0" smtClean="0"/>
              <a:t>Of course, these key diagnostic steps are essential sales steps that you can implement in your institutes but also remotely.</a:t>
            </a:r>
            <a:endParaRPr lang="fr-FR" b="0" dirty="0">
              <a:solidFill>
                <a:srgbClr val="4F4E51"/>
              </a:solidFill>
            </a:endParaRPr>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1</a:t>
            </a:fld>
            <a:endParaRPr lang="fr-FR"/>
          </a:p>
        </p:txBody>
      </p:sp>
    </p:spTree>
    <p:extLst>
      <p:ext uri="{BB962C8B-B14F-4D97-AF65-F5344CB8AC3E}">
        <p14:creationId xmlns:p14="http://schemas.microsoft.com/office/powerpoint/2010/main" val="1576145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Here are the 3 key steps of a good </a:t>
            </a:r>
            <a:r>
              <a:rPr lang="fr-FR" baseline="0" dirty="0" smtClean="0"/>
              <a:t>skin </a:t>
            </a:r>
            <a:r>
              <a:rPr lang="fr-FR" dirty="0" smtClean="0"/>
              <a:t>diagnosis </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10</a:t>
            </a:fld>
            <a:endParaRPr lang="fr-FR"/>
          </a:p>
        </p:txBody>
      </p:sp>
    </p:spTree>
    <p:extLst>
      <p:ext uri="{BB962C8B-B14F-4D97-AF65-F5344CB8AC3E}">
        <p14:creationId xmlns:p14="http://schemas.microsoft.com/office/powerpoint/2010/main" val="2388514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Before: I will </a:t>
            </a:r>
            <a:r>
              <a:rPr lang="fr-FR" baseline="0" dirty="0" smtClean="0"/>
              <a:t>communicate about my skin diagnosis offer. I will plan my appointments while always keeping 10 minutes between each diagnosis to avoid any delay. </a:t>
            </a:r>
          </a:p>
          <a:p>
            <a:endParaRPr lang="fr-FR" baseline="0" dirty="0" smtClean="0"/>
          </a:p>
          <a:p>
            <a:r>
              <a:rPr lang="fr-FR" baseline="0" dirty="0" smtClean="0"/>
              <a:t>During: I will welcome my client like a "princess", in a personalized and unique way by mentioning her name (she is not an average client!); I will ask her questions about her care habits from morning to night, I will take notes on what I find interesting, I will congratulate her and I will make a suitable recommendation. </a:t>
            </a:r>
          </a:p>
          <a:p>
            <a:endParaRPr lang="fr-FR" baseline="0" dirty="0" smtClean="0"/>
          </a:p>
          <a:p>
            <a:r>
              <a:rPr lang="fr-FR" baseline="0" dirty="0" smtClean="0"/>
              <a:t>Afterwards: I will detail the offer I am </a:t>
            </a:r>
            <a:r>
              <a:rPr lang="fr-FR" b="0" baseline="0" dirty="0" smtClean="0"/>
              <a:t>making, the terms of delivery of the products, propose that she sponsor a friend to also carry out a diagnosis, and open up the discussion on the operations of the moment. </a:t>
            </a:r>
            <a:endParaRPr lang="fr-FR" b="0"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11</a:t>
            </a:fld>
            <a:endParaRPr lang="fr-FR"/>
          </a:p>
        </p:txBody>
      </p:sp>
    </p:spTree>
    <p:extLst>
      <p:ext uri="{BB962C8B-B14F-4D97-AF65-F5344CB8AC3E}">
        <p14:creationId xmlns:p14="http://schemas.microsoft.com/office/powerpoint/2010/main" val="2810483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5288" y="1250950"/>
            <a:ext cx="6003925" cy="3378200"/>
          </a:xfrm>
        </p:spPr>
      </p:sp>
      <p:sp>
        <p:nvSpPr>
          <p:cNvPr id="3" name="Espace réservé des commentaires 2"/>
          <p:cNvSpPr>
            <a:spLocks noGrp="1"/>
          </p:cNvSpPr>
          <p:nvPr>
            <p:ph type="body" idx="1"/>
          </p:nvPr>
        </p:nvSpPr>
        <p:spPr>
          <a:xfrm>
            <a:off x="182880" y="4816157"/>
            <a:ext cx="6400800" cy="3940493"/>
          </a:xfrm>
        </p:spPr>
        <p:txBody>
          <a:bodyPr>
            <a:normAutofit/>
          </a:bodyPr>
          <a:lstStyle/>
          <a:p>
            <a:r>
              <a:rPr lang="fr-FR" dirty="0" smtClean="0">
                <a:solidFill>
                  <a:schemeClr val="tx1">
                    <a:lumMod val="65000"/>
                    <a:lumOff val="35000"/>
                  </a:schemeClr>
                </a:solidFill>
              </a:rPr>
              <a:t>HOW TO</a:t>
            </a:r>
            <a:r>
              <a:rPr lang="fr-FR" baseline="0" dirty="0" smtClean="0">
                <a:solidFill>
                  <a:schemeClr val="tx1">
                    <a:lumMod val="65000"/>
                    <a:lumOff val="35000"/>
                  </a:schemeClr>
                </a:solidFill>
              </a:rPr>
              <a:t> COMMUNICATE</a:t>
            </a:r>
            <a:endParaRPr lang="fr-FR" dirty="0" smtClean="0">
              <a:solidFill>
                <a:schemeClr val="tx1">
                  <a:lumMod val="65000"/>
                  <a:lumOff val="35000"/>
                </a:schemeClr>
              </a:solidFill>
            </a:endParaRPr>
          </a:p>
          <a:p>
            <a:r>
              <a:rPr lang="fr-FR" dirty="0" err="1" smtClean="0">
                <a:solidFill>
                  <a:schemeClr val="tx1">
                    <a:lumMod val="65000"/>
                    <a:lumOff val="35000"/>
                  </a:schemeClr>
                </a:solidFill>
              </a:rPr>
              <a:t>Any</a:t>
            </a:r>
            <a:r>
              <a:rPr lang="fr-FR" dirty="0" smtClean="0">
                <a:solidFill>
                  <a:schemeClr val="tx1">
                    <a:lumMod val="65000"/>
                    <a:lumOff val="35000"/>
                  </a:schemeClr>
                </a:solidFill>
              </a:rPr>
              <a:t> </a:t>
            </a:r>
            <a:r>
              <a:rPr lang="fr-FR" dirty="0" smtClean="0">
                <a:solidFill>
                  <a:schemeClr val="tx1">
                    <a:lumMod val="65000"/>
                    <a:lumOff val="35000"/>
                  </a:schemeClr>
                </a:solidFill>
              </a:rPr>
              <a:t>means of communication about this new service is of interest. </a:t>
            </a:r>
          </a:p>
          <a:p>
            <a:pPr marL="171450" indent="-171450">
              <a:buFont typeface="Arial" panose="020B0604020202020204" pitchFamily="34" charset="0"/>
              <a:buChar char="•"/>
            </a:pPr>
            <a:r>
              <a:rPr lang="fr-FR" baseline="0" dirty="0" smtClean="0">
                <a:solidFill>
                  <a:schemeClr val="tx1">
                    <a:lumMod val="65000"/>
                    <a:lumOff val="35000"/>
                  </a:schemeClr>
                </a:solidFill>
              </a:rPr>
              <a:t>This can be </a:t>
            </a:r>
            <a:r>
              <a:rPr lang="fr-FR" b="0" baseline="0" dirty="0" smtClean="0">
                <a:solidFill>
                  <a:schemeClr val="tx1">
                    <a:lumMod val="65000"/>
                    <a:lumOff val="35000"/>
                  </a:schemeClr>
                </a:solidFill>
              </a:rPr>
              <a:t>by telephone. You probably have a special relationship with some of your clients. </a:t>
            </a:r>
            <a:r>
              <a:rPr lang="fr-FR" b="0" baseline="0" dirty="0" smtClean="0">
                <a:solidFill>
                  <a:schemeClr val="tx1">
                    <a:lumMod val="65000"/>
                    <a:lumOff val="35000"/>
                  </a:schemeClr>
                </a:solidFill>
              </a:rPr>
              <a:t>Do not </a:t>
            </a:r>
            <a:r>
              <a:rPr lang="fr-FR" b="0" baseline="0" dirty="0" smtClean="0">
                <a:solidFill>
                  <a:schemeClr val="tx1">
                    <a:lumMod val="65000"/>
                    <a:lumOff val="35000"/>
                  </a:schemeClr>
                </a:solidFill>
              </a:rPr>
              <a:t>hesitate to pick up the phone just to check up on them and offer them this service. You can also </a:t>
            </a:r>
            <a:r>
              <a:rPr lang="fr-FR" b="0" baseline="0" dirty="0" err="1" smtClean="0">
                <a:solidFill>
                  <a:schemeClr val="tx1">
                    <a:lumMod val="65000"/>
                    <a:lumOff val="35000"/>
                  </a:schemeClr>
                </a:solidFill>
              </a:rPr>
              <a:t>send</a:t>
            </a:r>
            <a:r>
              <a:rPr lang="fr-FR" b="0" baseline="0" dirty="0" smtClean="0">
                <a:solidFill>
                  <a:schemeClr val="tx1">
                    <a:lumMod val="65000"/>
                    <a:lumOff val="35000"/>
                  </a:schemeClr>
                </a:solidFill>
              </a:rPr>
              <a:t> a </a:t>
            </a:r>
            <a:r>
              <a:rPr lang="fr-FR" b="0" baseline="0" dirty="0" err="1" smtClean="0">
                <a:solidFill>
                  <a:schemeClr val="tx1">
                    <a:lumMod val="65000"/>
                    <a:lumOff val="35000"/>
                  </a:schemeClr>
                </a:solidFill>
              </a:rPr>
              <a:t>text</a:t>
            </a:r>
            <a:r>
              <a:rPr lang="fr-FR" b="0" baseline="0" dirty="0" smtClean="0">
                <a:solidFill>
                  <a:schemeClr val="tx1">
                    <a:lumMod val="65000"/>
                    <a:lumOff val="35000"/>
                  </a:schemeClr>
                </a:solidFill>
              </a:rPr>
              <a:t> to your clients with a link to make an appointment.</a:t>
            </a:r>
          </a:p>
          <a:p>
            <a:pPr marL="171450" indent="-171450">
              <a:buFont typeface="Arial" panose="020B0604020202020204" pitchFamily="34" charset="0"/>
              <a:buChar char="•"/>
            </a:pPr>
            <a:r>
              <a:rPr lang="fr-FR" b="0" baseline="0" dirty="0" smtClean="0">
                <a:solidFill>
                  <a:schemeClr val="tx1">
                    <a:lumMod val="65000"/>
                    <a:lumOff val="35000"/>
                  </a:schemeClr>
                </a:solidFill>
              </a:rPr>
              <a:t>Maintaining good relations with the shopkeepers in your neighbourhood is a real asset. </a:t>
            </a:r>
          </a:p>
          <a:p>
            <a:pPr marL="171450" indent="-171450">
              <a:buFont typeface="Arial" panose="020B0604020202020204" pitchFamily="34" charset="0"/>
              <a:buChar char="•"/>
            </a:pPr>
            <a:r>
              <a:rPr lang="fr-FR" b="0" baseline="0" dirty="0" smtClean="0">
                <a:solidFill>
                  <a:schemeClr val="tx1">
                    <a:lumMod val="65000"/>
                    <a:lumOff val="35000"/>
                  </a:schemeClr>
                </a:solidFill>
              </a:rPr>
              <a:t>You can also ask your local council for information on the actions taken by </a:t>
            </a:r>
            <a:r>
              <a:rPr lang="fr-FR" b="0" baseline="0" dirty="0" err="1" smtClean="0">
                <a:solidFill>
                  <a:schemeClr val="tx1">
                    <a:lumMod val="65000"/>
                    <a:lumOff val="35000"/>
                  </a:schemeClr>
                </a:solidFill>
              </a:rPr>
              <a:t>shopkeepers</a:t>
            </a:r>
            <a:r>
              <a:rPr lang="fr-FR" b="0" baseline="0" dirty="0" smtClean="0">
                <a:solidFill>
                  <a:schemeClr val="tx1">
                    <a:lumMod val="65000"/>
                    <a:lumOff val="35000"/>
                  </a:schemeClr>
                </a:solidFill>
              </a:rPr>
              <a:t>.</a:t>
            </a:r>
          </a:p>
          <a:p>
            <a:pPr marL="171450" indent="-171450">
              <a:buFont typeface="Arial" panose="020B0604020202020204" pitchFamily="34" charset="0"/>
              <a:buChar char="•"/>
            </a:pPr>
            <a:r>
              <a:rPr lang="fr-FR" b="0" baseline="0" dirty="0" smtClean="0">
                <a:solidFill>
                  <a:schemeClr val="tx1">
                    <a:lumMod val="65000"/>
                    <a:lumOff val="35000"/>
                  </a:schemeClr>
                </a:solidFill>
              </a:rPr>
              <a:t>Publish this new offer on your website, Facebook and Instagram pages. We do not recommend charging for this service but you can add value to it, for example 20€ on your treatment card and offer it as a gift.</a:t>
            </a:r>
          </a:p>
          <a:p>
            <a:endParaRPr lang="fr-FR" b="0" dirty="0">
              <a:solidFill>
                <a:schemeClr val="tx1">
                  <a:lumMod val="65000"/>
                  <a:lumOff val="35000"/>
                </a:schemeClr>
              </a:solidFill>
            </a:endParaRPr>
          </a:p>
        </p:txBody>
      </p:sp>
      <p:sp>
        <p:nvSpPr>
          <p:cNvPr id="4" name="Espace réservé du numéro de diapositive 3"/>
          <p:cNvSpPr>
            <a:spLocks noGrp="1"/>
          </p:cNvSpPr>
          <p:nvPr>
            <p:ph type="sldNum" sz="quarter" idx="10"/>
          </p:nvPr>
        </p:nvSpPr>
        <p:spPr/>
        <p:txBody>
          <a:bodyPr/>
          <a:lstStyle/>
          <a:p>
            <a:fld id="{9E7EC437-7B06-44B8-B6D8-D70273EE7839}" type="slidenum">
              <a:rPr lang="fr-FR" smtClean="0">
                <a:solidFill>
                  <a:prstClr val="black"/>
                </a:solidFill>
              </a:rPr>
              <a:pPr/>
              <a:t>12</a:t>
            </a:fld>
            <a:endParaRPr lang="fr-FR">
              <a:solidFill>
                <a:prstClr val="black"/>
              </a:solidFill>
            </a:endParaRPr>
          </a:p>
        </p:txBody>
      </p:sp>
    </p:spTree>
    <p:extLst>
      <p:ext uri="{BB962C8B-B14F-4D97-AF65-F5344CB8AC3E}">
        <p14:creationId xmlns:p14="http://schemas.microsoft.com/office/powerpoint/2010/main" val="1452959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5288" y="1250950"/>
            <a:ext cx="6003925" cy="3378200"/>
          </a:xfrm>
        </p:spPr>
      </p:sp>
      <p:sp>
        <p:nvSpPr>
          <p:cNvPr id="3" name="Espace réservé des commentaires 2"/>
          <p:cNvSpPr>
            <a:spLocks noGrp="1"/>
          </p:cNvSpPr>
          <p:nvPr>
            <p:ph type="body" idx="1"/>
          </p:nvPr>
        </p:nvSpPr>
        <p:spPr>
          <a:xfrm>
            <a:off x="182880" y="4816157"/>
            <a:ext cx="6400800" cy="3940493"/>
          </a:xfrm>
        </p:spPr>
        <p:txBody>
          <a:bodyPr>
            <a:normAutofit/>
          </a:bodyPr>
          <a:lstStyle/>
          <a:p>
            <a:r>
              <a:rPr lang="fr-FR" dirty="0" smtClean="0">
                <a:solidFill>
                  <a:schemeClr val="tx1">
                    <a:lumMod val="65000"/>
                    <a:lumOff val="35000"/>
                  </a:schemeClr>
                </a:solidFill>
              </a:rPr>
              <a:t>Here is an example of an invitation for </a:t>
            </a:r>
            <a:r>
              <a:rPr lang="fr-FR" baseline="0" dirty="0" smtClean="0">
                <a:solidFill>
                  <a:schemeClr val="tx1">
                    <a:lumMod val="65000"/>
                    <a:lumOff val="35000"/>
                  </a:schemeClr>
                </a:solidFill>
              </a:rPr>
              <a:t>a personalised diagnosis that you could publish. It must contain :</a:t>
            </a:r>
          </a:p>
          <a:p>
            <a:pPr marL="171450" indent="-171450">
              <a:buFontTx/>
              <a:buChar char="-"/>
            </a:pPr>
            <a:r>
              <a:rPr lang="fr-FR" baseline="0" dirty="0" smtClean="0">
                <a:solidFill>
                  <a:schemeClr val="tx1">
                    <a:lumMod val="65000"/>
                    <a:lumOff val="35000"/>
                  </a:schemeClr>
                </a:solidFill>
              </a:rPr>
              <a:t>The catchphrase (here, "Personalized diagnosis in 20 minutes")</a:t>
            </a:r>
          </a:p>
          <a:p>
            <a:pPr marL="171450" indent="-171450">
              <a:buFontTx/>
              <a:buChar char="-"/>
            </a:pPr>
            <a:r>
              <a:rPr lang="fr-FR" baseline="0" dirty="0" smtClean="0">
                <a:solidFill>
                  <a:schemeClr val="tx1">
                    <a:lumMod val="65000"/>
                    <a:lumOff val="35000"/>
                  </a:schemeClr>
                </a:solidFill>
              </a:rPr>
              <a:t>Explanation of the service ("Meet </a:t>
            </a:r>
            <a:r>
              <a:rPr lang="fr-FR" baseline="0" dirty="0" err="1" smtClean="0">
                <a:solidFill>
                  <a:schemeClr val="tx1">
                    <a:lumMod val="65000"/>
                    <a:lumOff val="35000"/>
                  </a:schemeClr>
                </a:solidFill>
              </a:rPr>
              <a:t>your</a:t>
            </a:r>
            <a:r>
              <a:rPr lang="fr-FR" baseline="0" dirty="0" smtClean="0">
                <a:solidFill>
                  <a:schemeClr val="tx1">
                    <a:lumMod val="65000"/>
                    <a:lumOff val="35000"/>
                  </a:schemeClr>
                </a:solidFill>
              </a:rPr>
              <a:t> skin expert for a tailor-made holistic diagnosis by phone or video); </a:t>
            </a:r>
            <a:endParaRPr lang="fr-FR" b="1" baseline="0" dirty="0" smtClean="0">
              <a:solidFill>
                <a:schemeClr val="tx1">
                  <a:lumMod val="65000"/>
                  <a:lumOff val="35000"/>
                </a:schemeClr>
              </a:solidFill>
            </a:endParaRPr>
          </a:p>
          <a:p>
            <a:pPr marL="171450" indent="-171450">
              <a:buFontTx/>
              <a:buChar char="-"/>
            </a:pPr>
            <a:r>
              <a:rPr lang="fr-FR" baseline="0" dirty="0" smtClean="0">
                <a:solidFill>
                  <a:schemeClr val="tx1">
                    <a:lumMod val="65000"/>
                    <a:lumOff val="35000"/>
                  </a:schemeClr>
                </a:solidFill>
              </a:rPr>
              <a:t>How to access (appointment on our website or by phone...)</a:t>
            </a:r>
          </a:p>
          <a:p>
            <a:pPr marL="171450" indent="-171450">
              <a:buFontTx/>
              <a:buChar char="-"/>
            </a:pPr>
            <a:endParaRPr lang="fr-FR" baseline="0" dirty="0" smtClean="0">
              <a:solidFill>
                <a:schemeClr val="tx1">
                  <a:lumMod val="65000"/>
                  <a:lumOff val="35000"/>
                </a:schemeClr>
              </a:solidFill>
            </a:endParaRPr>
          </a:p>
          <a:p>
            <a:pPr marL="0" indent="0">
              <a:buFontTx/>
              <a:buNone/>
            </a:pPr>
            <a:r>
              <a:rPr lang="fr-FR" baseline="0" dirty="0" smtClean="0">
                <a:solidFill>
                  <a:schemeClr val="tx1">
                    <a:lumMod val="65000"/>
                    <a:lumOff val="35000"/>
                  </a:schemeClr>
                </a:solidFill>
              </a:rPr>
              <a:t>Think of the different platforms that allow you to create beautiful layouts at no cost (CANVA, CRELLO, UNFOLD...)</a:t>
            </a:r>
            <a:endParaRPr lang="fr-FR" dirty="0">
              <a:solidFill>
                <a:schemeClr val="tx1">
                  <a:lumMod val="65000"/>
                  <a:lumOff val="35000"/>
                </a:schemeClr>
              </a:solidFill>
            </a:endParaRPr>
          </a:p>
        </p:txBody>
      </p:sp>
      <p:sp>
        <p:nvSpPr>
          <p:cNvPr id="4" name="Espace réservé du numéro de diapositive 3"/>
          <p:cNvSpPr>
            <a:spLocks noGrp="1"/>
          </p:cNvSpPr>
          <p:nvPr>
            <p:ph type="sldNum" sz="quarter" idx="10"/>
          </p:nvPr>
        </p:nvSpPr>
        <p:spPr/>
        <p:txBody>
          <a:bodyPr/>
          <a:lstStyle/>
          <a:p>
            <a:fld id="{9E7EC437-7B06-44B8-B6D8-D70273EE7839}" type="slidenum">
              <a:rPr lang="fr-FR" smtClean="0">
                <a:solidFill>
                  <a:prstClr val="black"/>
                </a:solidFill>
              </a:rPr>
              <a:pPr/>
              <a:t>13</a:t>
            </a:fld>
            <a:endParaRPr lang="fr-FR">
              <a:solidFill>
                <a:prstClr val="black"/>
              </a:solidFill>
            </a:endParaRPr>
          </a:p>
        </p:txBody>
      </p:sp>
    </p:spTree>
    <p:extLst>
      <p:ext uri="{BB962C8B-B14F-4D97-AF65-F5344CB8AC3E}">
        <p14:creationId xmlns:p14="http://schemas.microsoft.com/office/powerpoint/2010/main" val="2853752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To </a:t>
            </a:r>
            <a:r>
              <a:rPr lang="fr-FR" baseline="0" dirty="0" smtClean="0"/>
              <a:t>summarise this first part, remember to :</a:t>
            </a:r>
          </a:p>
          <a:p>
            <a:pPr marL="171450" indent="-171450">
              <a:buFontTx/>
              <a:buChar char="-"/>
            </a:pPr>
            <a:r>
              <a:rPr lang="fr-FR" baseline="0" dirty="0" smtClean="0"/>
              <a:t>Take care of the content of your message to make it appealing</a:t>
            </a:r>
          </a:p>
          <a:p>
            <a:pPr marL="171450" indent="-171450">
              <a:buFontTx/>
              <a:buChar char="-"/>
            </a:pPr>
            <a:r>
              <a:rPr lang="fr-FR" baseline="0" dirty="0" smtClean="0"/>
              <a:t>To convey the DNA of your institute, it has its </a:t>
            </a:r>
            <a:r>
              <a:rPr lang="fr-FR" baseline="0" dirty="0" err="1" smtClean="0"/>
              <a:t>own</a:t>
            </a:r>
            <a:r>
              <a:rPr lang="fr-FR" baseline="0" dirty="0" smtClean="0"/>
              <a:t> </a:t>
            </a:r>
            <a:r>
              <a:rPr lang="fr-FR" baseline="0" dirty="0" err="1" smtClean="0"/>
              <a:t>identity</a:t>
            </a:r>
            <a:r>
              <a:rPr lang="fr-FR" baseline="0" dirty="0" smtClean="0"/>
              <a:t>.</a:t>
            </a:r>
          </a:p>
          <a:p>
            <a:pPr marL="171450" indent="-171450">
              <a:buFontTx/>
              <a:buChar char="-"/>
            </a:pPr>
            <a:r>
              <a:rPr lang="fr-FR" baseline="0" dirty="0" smtClean="0"/>
              <a:t>Communicate on all networks; </a:t>
            </a:r>
            <a:r>
              <a:rPr lang="fr-FR" baseline="0" dirty="0" smtClean="0"/>
              <a:t>do not </a:t>
            </a:r>
            <a:r>
              <a:rPr lang="fr-FR" baseline="0" dirty="0" smtClean="0"/>
              <a:t>limit yourself</a:t>
            </a:r>
          </a:p>
          <a:p>
            <a:pPr marL="171450" indent="-171450">
              <a:buFontTx/>
              <a:buChar char="-"/>
            </a:pPr>
            <a:r>
              <a:rPr lang="fr-FR" baseline="0" dirty="0" smtClean="0"/>
              <a:t>Plan specific and strategic time slots (never more than 2 hours in </a:t>
            </a:r>
            <a:r>
              <a:rPr lang="fr-FR" b="0" baseline="0" dirty="0" smtClean="0"/>
              <a:t>a row to enable you to send recommendations the same day, allow 10 minutes between 2 </a:t>
            </a:r>
            <a:r>
              <a:rPr lang="fr-FR" b="0" baseline="0" dirty="0" err="1" smtClean="0"/>
              <a:t>diagnosis</a:t>
            </a:r>
            <a:r>
              <a:rPr lang="fr-FR" b="0" baseline="0" dirty="0" smtClean="0"/>
              <a:t>, extend calls in the </a:t>
            </a:r>
            <a:r>
              <a:rPr lang="fr-FR" b="0" baseline="0" dirty="0" err="1" smtClean="0"/>
              <a:t>evening</a:t>
            </a:r>
            <a:r>
              <a:rPr lang="fr-FR" b="0" baseline="0" dirty="0" smtClean="0"/>
              <a:t> </a:t>
            </a:r>
            <a:r>
              <a:rPr lang="fr-FR" b="0" baseline="0" dirty="0" smtClean="0"/>
              <a:t>or </a:t>
            </a:r>
            <a:r>
              <a:rPr lang="fr-FR" b="0" baseline="0" dirty="0" smtClean="0"/>
              <a:t>on Sundays if necessary). </a:t>
            </a:r>
            <a:endParaRPr lang="fr-FR" b="0"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14</a:t>
            </a:fld>
            <a:endParaRPr lang="fr-FR"/>
          </a:p>
        </p:txBody>
      </p:sp>
    </p:spTree>
    <p:extLst>
      <p:ext uri="{BB962C8B-B14F-4D97-AF65-F5344CB8AC3E}">
        <p14:creationId xmlns:p14="http://schemas.microsoft.com/office/powerpoint/2010/main" val="1021383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Let's look in </a:t>
            </a:r>
            <a:r>
              <a:rPr lang="fr-FR" b="0" dirty="0" smtClean="0">
                <a:solidFill>
                  <a:schemeClr val="accent2"/>
                </a:solidFill>
              </a:rPr>
              <a:t>detail at </a:t>
            </a:r>
            <a:r>
              <a:rPr lang="fr-FR" dirty="0" smtClean="0"/>
              <a:t>the 4 </a:t>
            </a:r>
            <a:r>
              <a:rPr lang="fr-FR" baseline="0" dirty="0" smtClean="0"/>
              <a:t>key stages of the call: the </a:t>
            </a:r>
            <a:r>
              <a:rPr lang="fr-FR" baseline="0" dirty="0" err="1" smtClean="0"/>
              <a:t>welcome</a:t>
            </a:r>
            <a:r>
              <a:rPr lang="fr-FR" baseline="0" dirty="0" smtClean="0"/>
              <a:t>, the diagnosis, the recommendation and the exit. </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15</a:t>
            </a:fld>
            <a:endParaRPr lang="fr-FR"/>
          </a:p>
        </p:txBody>
      </p:sp>
    </p:spTree>
    <p:extLst>
      <p:ext uri="{BB962C8B-B14F-4D97-AF65-F5344CB8AC3E}">
        <p14:creationId xmlns:p14="http://schemas.microsoft.com/office/powerpoint/2010/main" val="2915084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I welcome my client in a </a:t>
            </a:r>
            <a:r>
              <a:rPr lang="fr-FR" sz="1200" b="1" kern="1200" dirty="0" smtClean="0">
                <a:solidFill>
                  <a:schemeClr val="tx1"/>
                </a:solidFill>
                <a:effectLst/>
                <a:latin typeface="+mn-lt"/>
                <a:ea typeface="+mn-ea"/>
                <a:cs typeface="+mn-cs"/>
              </a:rPr>
              <a:t>personalised way according to :</a:t>
            </a:r>
          </a:p>
          <a:p>
            <a:r>
              <a:rPr lang="fr-FR" sz="1200" b="1" kern="1200" dirty="0" smtClean="0">
                <a:solidFill>
                  <a:schemeClr val="tx1"/>
                </a:solidFill>
                <a:effectLst/>
                <a:latin typeface="+mn-lt"/>
                <a:ea typeface="+mn-ea"/>
                <a:cs typeface="+mn-cs"/>
              </a:rPr>
              <a:t> </a:t>
            </a:r>
          </a:p>
          <a:p>
            <a:pPr lvl="0"/>
            <a:r>
              <a:rPr lang="fr-FR" sz="1200" b="1" kern="1200" dirty="0" smtClean="0">
                <a:solidFill>
                  <a:schemeClr val="tx1"/>
                </a:solidFill>
                <a:effectLst/>
                <a:latin typeface="+mn-lt"/>
                <a:ea typeface="+mn-ea"/>
                <a:cs typeface="+mn-cs"/>
              </a:rPr>
              <a:t>If </a:t>
            </a:r>
            <a:r>
              <a:rPr lang="fr-FR" sz="1200" b="1" kern="1200" dirty="0" err="1" smtClean="0">
                <a:solidFill>
                  <a:schemeClr val="tx1"/>
                </a:solidFill>
                <a:effectLst/>
                <a:latin typeface="+mn-lt"/>
                <a:ea typeface="+mn-ea"/>
                <a:cs typeface="+mn-cs"/>
              </a:rPr>
              <a:t>she</a:t>
            </a:r>
            <a:r>
              <a:rPr lang="fr-FR" sz="1200" b="1" kern="1200" dirty="0" smtClean="0">
                <a:solidFill>
                  <a:schemeClr val="tx1"/>
                </a:solidFill>
                <a:effectLst/>
                <a:latin typeface="+mn-lt"/>
                <a:ea typeface="+mn-ea"/>
                <a:cs typeface="+mn-cs"/>
              </a:rPr>
              <a:t> </a:t>
            </a:r>
            <a:r>
              <a:rPr lang="fr-FR" sz="1200" b="1" kern="1200" dirty="0" err="1" smtClean="0">
                <a:solidFill>
                  <a:schemeClr val="tx1"/>
                </a:solidFill>
                <a:effectLst/>
                <a:latin typeface="+mn-lt"/>
                <a:ea typeface="+mn-ea"/>
                <a:cs typeface="+mn-cs"/>
              </a:rPr>
              <a:t>is</a:t>
            </a:r>
            <a:r>
              <a:rPr lang="fr-FR" sz="1200" b="1" kern="1200" dirty="0" smtClean="0">
                <a:solidFill>
                  <a:schemeClr val="tx1"/>
                </a:solidFill>
                <a:effectLst/>
                <a:latin typeface="+mn-lt"/>
                <a:ea typeface="+mn-ea"/>
                <a:cs typeface="+mn-cs"/>
              </a:rPr>
              <a:t> a new client</a:t>
            </a:r>
          </a:p>
          <a:p>
            <a:pPr lvl="0"/>
            <a:r>
              <a:rPr lang="fr-FR" sz="1200" kern="1200" dirty="0" smtClean="0">
                <a:solidFill>
                  <a:schemeClr val="tx1"/>
                </a:solidFill>
                <a:effectLst/>
                <a:latin typeface="+mn-lt"/>
                <a:ea typeface="+mn-ea"/>
                <a:cs typeface="+mn-cs"/>
              </a:rPr>
              <a:t>If </a:t>
            </a:r>
            <a:r>
              <a:rPr lang="fr-FR" sz="1200" kern="1200" dirty="0" err="1" smtClean="0">
                <a:solidFill>
                  <a:schemeClr val="tx1"/>
                </a:solidFill>
                <a:effectLst/>
                <a:latin typeface="+mn-lt"/>
                <a:ea typeface="+mn-ea"/>
                <a:cs typeface="+mn-cs"/>
              </a:rPr>
              <a:t>she</a:t>
            </a:r>
            <a:r>
              <a:rPr lang="fr-FR" sz="1200" kern="1200" dirty="0" smtClean="0">
                <a:solidFill>
                  <a:schemeClr val="tx1"/>
                </a:solidFill>
                <a:effectLst/>
                <a:latin typeface="+mn-lt"/>
                <a:ea typeface="+mn-ea"/>
                <a:cs typeface="+mn-cs"/>
              </a:rPr>
              <a:t> is an existing client</a:t>
            </a:r>
          </a:p>
          <a:p>
            <a:r>
              <a:rPr lang="fr-FR" sz="1200" kern="1200" dirty="0" smtClean="0">
                <a:solidFill>
                  <a:schemeClr val="tx1"/>
                </a:solidFill>
                <a:effectLst/>
                <a:latin typeface="+mn-lt"/>
                <a:ea typeface="+mn-ea"/>
                <a:cs typeface="+mn-cs"/>
              </a:rPr>
              <a:t> </a:t>
            </a:r>
          </a:p>
          <a:p>
            <a:pPr lvl="0"/>
            <a:r>
              <a:rPr lang="fr-FR"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I </a:t>
            </a:r>
            <a:r>
              <a:rPr lang="fr-FR" sz="1200" b="1" kern="1200" dirty="0" err="1" smtClean="0">
                <a:solidFill>
                  <a:schemeClr val="tx1"/>
                </a:solidFill>
                <a:effectLst/>
                <a:latin typeface="+mn-lt"/>
                <a:ea typeface="+mn-ea"/>
                <a:cs typeface="+mn-cs"/>
              </a:rPr>
              <a:t>introduce</a:t>
            </a:r>
            <a:r>
              <a:rPr lang="fr-FR" sz="1200" b="1" kern="1200" dirty="0" smtClean="0">
                <a:solidFill>
                  <a:schemeClr val="tx1"/>
                </a:solidFill>
                <a:effectLst/>
                <a:latin typeface="+mn-lt"/>
                <a:ea typeface="+mn-ea"/>
                <a:cs typeface="+mn-cs"/>
              </a:rPr>
              <a:t> myself</a:t>
            </a:r>
            <a:endParaRPr lang="fr-FR" sz="1200" kern="1200" dirty="0" smtClean="0">
              <a:solidFill>
                <a:schemeClr val="tx1"/>
              </a:solidFill>
              <a:effectLst/>
              <a:latin typeface="+mn-lt"/>
              <a:ea typeface="+mn-ea"/>
              <a:cs typeface="+mn-cs"/>
            </a:endParaRPr>
          </a:p>
          <a:p>
            <a:pPr lvl="0"/>
            <a:r>
              <a:rPr lang="fr-FR" sz="1200" i="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I </a:t>
            </a:r>
            <a:r>
              <a:rPr lang="fr-FR" sz="1200" b="1" kern="1200" dirty="0" smtClean="0">
                <a:solidFill>
                  <a:schemeClr val="tx1"/>
                </a:solidFill>
                <a:effectLst/>
                <a:latin typeface="+mn-lt"/>
                <a:ea typeface="+mn-ea"/>
                <a:cs typeface="+mn-cs"/>
              </a:rPr>
              <a:t>introduce the brand - </a:t>
            </a:r>
            <a:r>
              <a:rPr lang="fr-FR" sz="1200" kern="1200" dirty="0" smtClean="0">
                <a:solidFill>
                  <a:schemeClr val="tx1"/>
                </a:solidFill>
                <a:effectLst/>
                <a:latin typeface="+mn-lt"/>
                <a:ea typeface="+mn-ea"/>
                <a:cs typeface="+mn-cs"/>
              </a:rPr>
              <a:t>I </a:t>
            </a:r>
            <a:r>
              <a:rPr lang="fr-FR" sz="1200" kern="1200" dirty="0" smtClean="0">
                <a:solidFill>
                  <a:schemeClr val="tx1"/>
                </a:solidFill>
                <a:effectLst/>
                <a:latin typeface="+mn-lt"/>
                <a:ea typeface="+mn-ea"/>
                <a:cs typeface="+mn-cs"/>
              </a:rPr>
              <a:t>explain the </a:t>
            </a:r>
            <a:r>
              <a:rPr lang="fr-FR" sz="1200" b="1" kern="1200" dirty="0" smtClean="0">
                <a:solidFill>
                  <a:schemeClr val="tx1"/>
                </a:solidFill>
                <a:effectLst/>
                <a:latin typeface="+mn-lt"/>
                <a:ea typeface="+mn-ea"/>
                <a:cs typeface="+mn-cs"/>
              </a:rPr>
              <a:t>process and the purpose of the meeting.</a:t>
            </a:r>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 I </a:t>
            </a:r>
            <a:r>
              <a:rPr lang="fr-FR" sz="1200" kern="1200" dirty="0" err="1" smtClean="0">
                <a:solidFill>
                  <a:schemeClr val="tx1"/>
                </a:solidFill>
                <a:effectLst/>
                <a:latin typeface="+mn-lt"/>
                <a:ea typeface="+mn-ea"/>
                <a:cs typeface="+mn-cs"/>
              </a:rPr>
              <a:t>conclude</a:t>
            </a:r>
            <a:r>
              <a:rPr lang="fr-FR" sz="1200" kern="1200" dirty="0" smtClean="0">
                <a:solidFill>
                  <a:schemeClr val="tx1"/>
                </a:solidFill>
                <a:effectLst/>
                <a:latin typeface="+mn-lt"/>
                <a:ea typeface="+mn-ea"/>
                <a:cs typeface="+mn-cs"/>
              </a:rPr>
              <a:t> by </a:t>
            </a:r>
            <a:r>
              <a:rPr lang="fr-FR" sz="1200" kern="1200" dirty="0" err="1" smtClean="0">
                <a:solidFill>
                  <a:schemeClr val="tx1"/>
                </a:solidFill>
                <a:effectLst/>
                <a:latin typeface="+mn-lt"/>
                <a:ea typeface="+mn-ea"/>
                <a:cs typeface="+mn-cs"/>
              </a:rPr>
              <a:t>asking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her</a:t>
            </a:r>
            <a:r>
              <a:rPr lang="fr-FR" sz="1200" kern="1200" dirty="0" smtClean="0">
                <a:solidFill>
                  <a:schemeClr val="tx1"/>
                </a:solidFill>
                <a:effectLst/>
                <a:latin typeface="+mn-lt"/>
                <a:ea typeface="+mn-ea"/>
                <a:cs typeface="+mn-cs"/>
              </a:rPr>
              <a:t> </a:t>
            </a:r>
            <a:r>
              <a:rPr lang="fr-FR" sz="1200" b="1" kern="1200" dirty="0" err="1" smtClean="0">
                <a:solidFill>
                  <a:schemeClr val="tx1"/>
                </a:solidFill>
                <a:effectLst/>
                <a:latin typeface="+mn-lt"/>
                <a:ea typeface="+mn-ea"/>
                <a:cs typeface="+mn-cs"/>
              </a:rPr>
              <a:t>why</a:t>
            </a:r>
            <a:r>
              <a:rPr lang="fr-FR" sz="1200" b="1"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she</a:t>
            </a:r>
            <a:r>
              <a:rPr lang="fr-FR" sz="1200"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wanted to </a:t>
            </a:r>
            <a:r>
              <a:rPr lang="fr-FR" sz="1200" b="1" kern="1200" dirty="0" smtClean="0">
                <a:solidFill>
                  <a:schemeClr val="tx1"/>
                </a:solidFill>
                <a:effectLst/>
                <a:latin typeface="+mn-lt"/>
                <a:ea typeface="+mn-ea"/>
                <a:cs typeface="+mn-cs"/>
              </a:rPr>
              <a:t>make an appointment </a:t>
            </a:r>
            <a:r>
              <a:rPr lang="fr-FR" sz="1200" kern="1200" dirty="0" smtClean="0">
                <a:solidFill>
                  <a:schemeClr val="tx1"/>
                </a:solidFill>
                <a:effectLst/>
                <a:latin typeface="+mn-lt"/>
                <a:ea typeface="+mn-ea"/>
                <a:cs typeface="+mn-cs"/>
              </a:rPr>
              <a:t>for this coaching today and what he/she expects from it.</a:t>
            </a:r>
          </a:p>
          <a:p>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16</a:t>
            </a:fld>
            <a:endParaRPr lang="fr-FR"/>
          </a:p>
        </p:txBody>
      </p:sp>
    </p:spTree>
    <p:extLst>
      <p:ext uri="{BB962C8B-B14F-4D97-AF65-F5344CB8AC3E}">
        <p14:creationId xmlns:p14="http://schemas.microsoft.com/office/powerpoint/2010/main" val="2353642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We </a:t>
            </a:r>
            <a:r>
              <a:rPr lang="fr-FR" sz="1200" b="1" kern="1200" baseline="0" dirty="0" smtClean="0">
                <a:solidFill>
                  <a:schemeClr val="tx1"/>
                </a:solidFill>
                <a:effectLst/>
                <a:latin typeface="+mn-lt"/>
                <a:ea typeface="+mn-ea"/>
                <a:cs typeface="+mn-cs"/>
              </a:rPr>
              <a:t>will look in detail at the questions to ask next.</a:t>
            </a:r>
          </a:p>
          <a:p>
            <a:r>
              <a:rPr lang="fr-FR" sz="1200" b="1" kern="1200" dirty="0" smtClean="0">
                <a:solidFill>
                  <a:schemeClr val="tx1"/>
                </a:solidFill>
                <a:effectLst/>
                <a:latin typeface="+mn-lt"/>
                <a:ea typeface="+mn-ea"/>
                <a:cs typeface="+mn-cs"/>
              </a:rPr>
              <a:t>The most important thing </a:t>
            </a:r>
            <a:r>
              <a:rPr lang="fr-FR" sz="1200" kern="1200" dirty="0" smtClean="0">
                <a:solidFill>
                  <a:schemeClr val="tx1"/>
                </a:solidFill>
                <a:effectLst/>
                <a:latin typeface="+mn-lt"/>
                <a:ea typeface="+mn-ea"/>
                <a:cs typeface="+mn-cs"/>
              </a:rPr>
              <a:t>is :</a:t>
            </a:r>
          </a:p>
          <a:p>
            <a:r>
              <a:rPr lang="fr-FR" sz="1200" kern="1200" dirty="0" smtClean="0">
                <a:solidFill>
                  <a:schemeClr val="tx1"/>
                </a:solidFill>
                <a:effectLst/>
                <a:latin typeface="+mn-lt"/>
                <a:ea typeface="+mn-ea"/>
                <a:cs typeface="+mn-cs"/>
              </a:rPr>
              <a:t> </a:t>
            </a:r>
          </a:p>
          <a:p>
            <a:pPr lvl="0"/>
            <a:r>
              <a:rPr lang="fr-FR" sz="1200" u="sng" kern="1200" dirty="0" smtClean="0">
                <a:solidFill>
                  <a:schemeClr val="tx1"/>
                </a:solidFill>
                <a:effectLst/>
                <a:latin typeface="+mn-lt"/>
                <a:ea typeface="+mn-ea"/>
                <a:cs typeface="+mn-cs"/>
              </a:rPr>
              <a:t>Listen carefully </a:t>
            </a:r>
            <a:r>
              <a:rPr lang="fr-FR" sz="1200" kern="1200" dirty="0" smtClean="0">
                <a:solidFill>
                  <a:schemeClr val="tx1"/>
                </a:solidFill>
                <a:effectLst/>
                <a:latin typeface="+mn-lt"/>
                <a:ea typeface="+mn-ea"/>
                <a:cs typeface="+mn-cs"/>
              </a:rPr>
              <a:t>to my client's </a:t>
            </a:r>
            <a:r>
              <a:rPr lang="fr-FR" sz="1200" kern="1200" dirty="0" err="1" smtClean="0">
                <a:solidFill>
                  <a:schemeClr val="tx1"/>
                </a:solidFill>
                <a:effectLst/>
                <a:latin typeface="+mn-lt"/>
                <a:ea typeface="+mn-ea"/>
                <a:cs typeface="+mn-cs"/>
              </a:rPr>
              <a:t>answers</a:t>
            </a:r>
            <a:r>
              <a:rPr lang="fr-FR" sz="1200" kern="1200" dirty="0" smtClean="0">
                <a:solidFill>
                  <a:schemeClr val="tx1"/>
                </a:solidFill>
                <a:effectLst/>
                <a:latin typeface="+mn-lt"/>
                <a:ea typeface="+mn-ea"/>
                <a:cs typeface="+mn-cs"/>
              </a:rPr>
              <a:t> </a:t>
            </a:r>
            <a:r>
              <a:rPr lang="fr-FR" sz="1200" kern="1200" baseline="0" dirty="0" smtClean="0">
                <a:solidFill>
                  <a:schemeClr val="tx1"/>
                </a:solidFill>
                <a:effectLst/>
                <a:latin typeface="+mn-lt"/>
                <a:ea typeface="+mn-ea"/>
                <a:cs typeface="+mn-cs"/>
              </a:rPr>
              <a:t>– do not </a:t>
            </a:r>
            <a:r>
              <a:rPr lang="fr-FR" sz="1200" kern="1200" baseline="0" dirty="0" smtClean="0">
                <a:solidFill>
                  <a:schemeClr val="tx1"/>
                </a:solidFill>
                <a:effectLst/>
                <a:latin typeface="+mn-lt"/>
                <a:ea typeface="+mn-ea"/>
                <a:cs typeface="+mn-cs"/>
              </a:rPr>
              <a:t>hesitate to take notes</a:t>
            </a:r>
            <a:endParaRPr lang="fr-FR" sz="1200" kern="1200" dirty="0" smtClean="0">
              <a:solidFill>
                <a:schemeClr val="tx1"/>
              </a:solidFill>
              <a:effectLst/>
              <a:latin typeface="+mn-lt"/>
              <a:ea typeface="+mn-ea"/>
              <a:cs typeface="+mn-cs"/>
            </a:endParaRPr>
          </a:p>
          <a:p>
            <a:pPr lvl="0"/>
            <a:r>
              <a:rPr lang="fr-FR" sz="1200" u="sng" kern="1200" dirty="0" smtClean="0">
                <a:solidFill>
                  <a:schemeClr val="tx1"/>
                </a:solidFill>
                <a:effectLst/>
                <a:latin typeface="+mn-lt"/>
                <a:ea typeface="+mn-ea"/>
                <a:cs typeface="+mn-cs"/>
              </a:rPr>
              <a:t>Be interested in </a:t>
            </a:r>
            <a:r>
              <a:rPr lang="fr-FR" sz="1200" kern="1200" dirty="0" err="1" smtClean="0">
                <a:solidFill>
                  <a:schemeClr val="tx1"/>
                </a:solidFill>
                <a:effectLst/>
                <a:latin typeface="+mn-lt"/>
                <a:ea typeface="+mn-ea"/>
                <a:cs typeface="+mn-cs"/>
              </a:rPr>
              <a:t>everything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she</a:t>
            </a:r>
            <a:r>
              <a:rPr lang="fr-FR" sz="1200"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tells me.</a:t>
            </a:r>
          </a:p>
          <a:p>
            <a:pPr lvl="0"/>
            <a:r>
              <a:rPr lang="fr-FR" sz="1200" u="sng" kern="1200" dirty="0" smtClean="0">
                <a:solidFill>
                  <a:schemeClr val="tx1"/>
                </a:solidFill>
                <a:effectLst/>
                <a:latin typeface="+mn-lt"/>
                <a:ea typeface="+mn-ea"/>
                <a:cs typeface="+mn-cs"/>
              </a:rPr>
              <a:t>Ask questions </a:t>
            </a:r>
            <a:r>
              <a:rPr lang="fr-FR" sz="1200" kern="1200" dirty="0" smtClean="0">
                <a:solidFill>
                  <a:schemeClr val="tx1"/>
                </a:solidFill>
                <a:effectLst/>
                <a:latin typeface="+mn-lt"/>
                <a:ea typeface="+mn-ea"/>
                <a:cs typeface="+mn-cs"/>
              </a:rPr>
              <a:t>to deepen the answers.</a:t>
            </a:r>
          </a:p>
          <a:p>
            <a:r>
              <a:rPr lang="fr-FR" sz="1200" kern="1200" dirty="0" smtClean="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17</a:t>
            </a:fld>
            <a:endParaRPr lang="fr-FR"/>
          </a:p>
        </p:txBody>
      </p:sp>
    </p:spTree>
    <p:extLst>
      <p:ext uri="{BB962C8B-B14F-4D97-AF65-F5344CB8AC3E}">
        <p14:creationId xmlns:p14="http://schemas.microsoft.com/office/powerpoint/2010/main" val="2791736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There are 2 main phases in </a:t>
            </a:r>
            <a:r>
              <a:rPr lang="fr-FR" baseline="0" dirty="0" smtClean="0"/>
              <a:t>skin diagnosis, the discovery phase and the deepening phase. </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18</a:t>
            </a:fld>
            <a:endParaRPr lang="fr-FR"/>
          </a:p>
        </p:txBody>
      </p:sp>
    </p:spTree>
    <p:extLst>
      <p:ext uri="{BB962C8B-B14F-4D97-AF65-F5344CB8AC3E}">
        <p14:creationId xmlns:p14="http://schemas.microsoft.com/office/powerpoint/2010/main" val="1927617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During the discovery phase, I will ask as many open questions as possible in order to create a climate of exchange and sharing.</a:t>
            </a:r>
          </a:p>
          <a:p>
            <a:r>
              <a:rPr lang="fr-FR" baseline="0" dirty="0" smtClean="0"/>
              <a:t>The aim is to glean as much information as possible without the client feeling that she is being interrogated.</a:t>
            </a:r>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19</a:t>
            </a:fld>
            <a:endParaRPr lang="fr-FR"/>
          </a:p>
        </p:txBody>
      </p:sp>
    </p:spTree>
    <p:extLst>
      <p:ext uri="{BB962C8B-B14F-4D97-AF65-F5344CB8AC3E}">
        <p14:creationId xmlns:p14="http://schemas.microsoft.com/office/powerpoint/2010/main" val="1506515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Without further ado, here is the program of </a:t>
            </a:r>
            <a:r>
              <a:rPr lang="fr-FR" baseline="0" dirty="0" smtClean="0"/>
              <a:t>this training... </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a:t>
            </a:fld>
            <a:endParaRPr lang="fr-FR"/>
          </a:p>
        </p:txBody>
      </p:sp>
    </p:spTree>
    <p:extLst>
      <p:ext uri="{BB962C8B-B14F-4D97-AF65-F5344CB8AC3E}">
        <p14:creationId xmlns:p14="http://schemas.microsoft.com/office/powerpoint/2010/main" val="3716561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This phase will allow me to know </a:t>
            </a:r>
            <a:r>
              <a:rPr lang="fr-FR" baseline="0" dirty="0" smtClean="0"/>
              <a:t>my client's beauty routine in the morning and in the evening, her cosmetic preferences in terms of texture, perfume, her lifestyle, if she lives in the city, if she smokes, if she sleeps well, her skin type according to her feelings and her beauty priorities.</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At the end of this stage, I should feel as if I have entered my client's bathroom and know </a:t>
            </a:r>
            <a:r>
              <a:rPr lang="fr-FR" sz="1200" kern="1200" dirty="0" err="1" smtClean="0">
                <a:solidFill>
                  <a:schemeClr val="tx1"/>
                </a:solidFill>
                <a:effectLst/>
                <a:latin typeface="+mn-lt"/>
                <a:ea typeface="+mn-ea"/>
                <a:cs typeface="+mn-cs"/>
              </a:rPr>
              <a:t>her</a:t>
            </a:r>
            <a:r>
              <a:rPr lang="fr-FR" sz="1200" kern="1200" dirty="0" smtClean="0">
                <a:solidFill>
                  <a:schemeClr val="tx1"/>
                </a:solidFill>
                <a:effectLst/>
                <a:latin typeface="+mn-lt"/>
                <a:ea typeface="+mn-ea"/>
                <a:cs typeface="+mn-cs"/>
              </a:rPr>
              <a:t> entire routine.</a:t>
            </a:r>
          </a:p>
          <a:p>
            <a:r>
              <a:rPr lang="fr-FR" sz="1200" kern="1200" dirty="0" smtClean="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20</a:t>
            </a:fld>
            <a:endParaRPr lang="fr-FR"/>
          </a:p>
        </p:txBody>
      </p:sp>
    </p:spTree>
    <p:extLst>
      <p:ext uri="{BB962C8B-B14F-4D97-AF65-F5344CB8AC3E}">
        <p14:creationId xmlns:p14="http://schemas.microsoft.com/office/powerpoint/2010/main" val="1319368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I am sure you already know all these questions but here is a list of the most important ones</a:t>
            </a:r>
          </a:p>
          <a:p>
            <a:r>
              <a:rPr lang="en-US" dirty="0" smtClean="0">
                <a:solidFill>
                  <a:schemeClr val="tx1">
                    <a:lumMod val="65000"/>
                    <a:lumOff val="35000"/>
                  </a:schemeClr>
                </a:solidFill>
              </a:rPr>
              <a:t>First</a:t>
            </a:r>
            <a:r>
              <a:rPr lang="en-US" baseline="0" dirty="0" smtClean="0">
                <a:solidFill>
                  <a:schemeClr val="tx1">
                    <a:lumMod val="65000"/>
                    <a:lumOff val="35000"/>
                  </a:schemeClr>
                </a:solidFill>
              </a:rPr>
              <a:t> of all </a:t>
            </a:r>
            <a:r>
              <a:rPr lang="fr-FR" dirty="0" smtClean="0">
                <a:solidFill>
                  <a:schemeClr val="tx1">
                    <a:lumMod val="65000"/>
                    <a:lumOff val="35000"/>
                  </a:schemeClr>
                </a:solidFill>
              </a:rPr>
              <a:t>1</a:t>
            </a:r>
            <a:r>
              <a:rPr lang="fr-FR" dirty="0" smtClean="0">
                <a:solidFill>
                  <a:schemeClr val="tx1">
                    <a:lumMod val="65000"/>
                    <a:lumOff val="35000"/>
                  </a:schemeClr>
                </a:solidFill>
              </a:rPr>
              <a:t>. How does your skin feel today?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smtClean="0">
                <a:solidFill>
                  <a:schemeClr val="tx1">
                    <a:lumMod val="65000"/>
                    <a:lumOff val="35000"/>
                  </a:schemeClr>
                </a:solidFill>
              </a:rPr>
              <a:t>2. If you had to define your skin, what would you say?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smtClean="0">
                <a:solidFill>
                  <a:schemeClr val="tx1">
                    <a:lumMod val="65000"/>
                    <a:lumOff val="35000"/>
                  </a:schemeClr>
                </a:solidFill>
              </a:rPr>
              <a:t>3. What </a:t>
            </a:r>
            <a:r>
              <a:rPr lang="fr-FR" baseline="0" dirty="0" smtClean="0">
                <a:solidFill>
                  <a:schemeClr val="tx1">
                    <a:lumMod val="65000"/>
                    <a:lumOff val="35000"/>
                  </a:schemeClr>
                </a:solidFill>
              </a:rPr>
              <a:t>type of skin do you think you have? </a:t>
            </a:r>
            <a:r>
              <a:rPr lang="fr-FR" dirty="0" smtClean="0">
                <a:solidFill>
                  <a:schemeClr val="tx1">
                    <a:lumMod val="65000"/>
                    <a:lumOff val="35000"/>
                  </a:schemeClr>
                </a:solidFill>
              </a:rPr>
              <a:t>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dirty="0" smtClean="0">
              <a:solidFill>
                <a:schemeClr val="tx1">
                  <a:lumMod val="65000"/>
                  <a:lumOff val="35000"/>
                </a:schemeClr>
              </a:solidFill>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dirty="0" smtClean="0">
              <a:solidFill>
                <a:schemeClr val="tx1">
                  <a:lumMod val="65000"/>
                  <a:lumOff val="35000"/>
                </a:schemeClr>
              </a:solidFill>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dirty="0" smtClean="0">
              <a:solidFill>
                <a:schemeClr val="tx1">
                  <a:lumMod val="65000"/>
                  <a:lumOff val="35000"/>
                </a:schemeClr>
              </a:solidFill>
            </a:endParaRP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21</a:t>
            </a:fld>
            <a:endParaRPr lang="fr-FR"/>
          </a:p>
        </p:txBody>
      </p:sp>
    </p:spTree>
    <p:extLst>
      <p:ext uri="{BB962C8B-B14F-4D97-AF65-F5344CB8AC3E}">
        <p14:creationId xmlns:p14="http://schemas.microsoft.com/office/powerpoint/2010/main" val="3622711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when you know the skin type it time to</a:t>
            </a:r>
            <a:r>
              <a:rPr lang="fr-FR" dirty="0" smtClean="0"/>
              <a:t> </a:t>
            </a:r>
            <a:r>
              <a:rPr lang="fr-FR" dirty="0" smtClean="0"/>
              <a:t>look at </a:t>
            </a:r>
            <a:r>
              <a:rPr lang="fr-FR" baseline="0" dirty="0" smtClean="0"/>
              <a:t>their skincare habits from morning to night, the products </a:t>
            </a:r>
            <a:r>
              <a:rPr lang="fr-FR" baseline="0" dirty="0" err="1" smtClean="0"/>
              <a:t>they</a:t>
            </a:r>
            <a:r>
              <a:rPr lang="fr-FR" baseline="0" dirty="0" smtClean="0"/>
              <a:t> </a:t>
            </a:r>
            <a:r>
              <a:rPr lang="fr-FR" baseline="0" dirty="0" smtClean="0"/>
              <a:t>use, </a:t>
            </a:r>
            <a:r>
              <a:rPr lang="fr-FR" baseline="0" dirty="0" err="1" smtClean="0"/>
              <a:t>with</a:t>
            </a:r>
            <a:r>
              <a:rPr lang="fr-FR" baseline="0" dirty="0" smtClean="0"/>
              <a:t> </a:t>
            </a:r>
            <a:r>
              <a:rPr lang="fr-FR" baseline="0" dirty="0" err="1" smtClean="0"/>
              <a:t>this</a:t>
            </a:r>
            <a:r>
              <a:rPr lang="fr-FR" baseline="0" dirty="0" smtClean="0"/>
              <a:t> </a:t>
            </a:r>
            <a:r>
              <a:rPr lang="fr-FR" baseline="0" dirty="0" err="1" smtClean="0"/>
              <a:t>kind</a:t>
            </a:r>
            <a:r>
              <a:rPr lang="fr-FR" baseline="0" dirty="0" smtClean="0"/>
              <a:t> of questions :</a:t>
            </a:r>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solidFill>
                  <a:schemeClr val="tx1">
                    <a:lumMod val="65000"/>
                    <a:lumOff val="35000"/>
                  </a:schemeClr>
                </a:solidFill>
              </a:rPr>
              <a:t>4. What is your morning </a:t>
            </a:r>
            <a:r>
              <a:rPr lang="fr-FR" baseline="0" dirty="0" smtClean="0">
                <a:solidFill>
                  <a:schemeClr val="tx1">
                    <a:lumMod val="65000"/>
                    <a:lumOff val="35000"/>
                  </a:schemeClr>
                </a:solidFill>
              </a:rPr>
              <a:t>skincare </a:t>
            </a:r>
            <a:r>
              <a:rPr lang="fr-FR" dirty="0" smtClean="0">
                <a:solidFill>
                  <a:schemeClr val="tx1">
                    <a:lumMod val="65000"/>
                    <a:lumOff val="35000"/>
                  </a:schemeClr>
                </a:solidFill>
              </a:rPr>
              <a:t>routine? (Cleansers, lotion, contour, serum, cream)</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solidFill>
                  <a:schemeClr val="tx1">
                    <a:lumMod val="65000"/>
                    <a:lumOff val="35000"/>
                  </a:schemeClr>
                </a:solidFill>
              </a:rPr>
              <a:t>5. What is your evening skincare routine? </a:t>
            </a:r>
          </a:p>
          <a:p>
            <a:r>
              <a:rPr lang="fr-FR" dirty="0" smtClean="0">
                <a:solidFill>
                  <a:schemeClr val="tx1">
                    <a:lumMod val="65000"/>
                    <a:lumOff val="35000"/>
                  </a:schemeClr>
                </a:solidFill>
              </a:rPr>
              <a:t>6. What is your weekly skincare routine? </a:t>
            </a:r>
          </a:p>
          <a:p>
            <a:r>
              <a:rPr lang="fr-FR" dirty="0" smtClean="0">
                <a:solidFill>
                  <a:schemeClr val="tx1">
                    <a:lumMod val="65000"/>
                    <a:lumOff val="35000"/>
                  </a:schemeClr>
                </a:solidFill>
              </a:rPr>
              <a:t>How often do you use scrubs and masks?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solidFill>
                <a:schemeClr val="tx1">
                  <a:lumMod val="65000"/>
                  <a:lumOff val="3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solidFill>
                <a:schemeClr val="tx1">
                  <a:lumMod val="65000"/>
                  <a:lumOff val="3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solidFill>
                <a:schemeClr val="tx1">
                  <a:lumMod val="65000"/>
                  <a:lumOff val="35000"/>
                </a:schemeClr>
              </a:solidFill>
            </a:endParaRP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22</a:t>
            </a:fld>
            <a:endParaRPr lang="fr-FR"/>
          </a:p>
        </p:txBody>
      </p:sp>
    </p:spTree>
    <p:extLst>
      <p:ext uri="{BB962C8B-B14F-4D97-AF65-F5344CB8AC3E}">
        <p14:creationId xmlns:p14="http://schemas.microsoft.com/office/powerpoint/2010/main" val="1604743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dirty="0" smtClean="0"/>
              <a:t>And to finish the </a:t>
            </a:r>
            <a:r>
              <a:rPr lang="fr-FR" b="0" dirty="0" err="1" smtClean="0"/>
              <a:t>discovery</a:t>
            </a:r>
            <a:r>
              <a:rPr lang="fr-FR" b="0" dirty="0" smtClean="0"/>
              <a:t> </a:t>
            </a:r>
            <a:r>
              <a:rPr lang="fr-FR" b="0" dirty="0" err="1" smtClean="0"/>
              <a:t>step</a:t>
            </a:r>
            <a:r>
              <a:rPr lang="fr-FR" b="0" dirty="0" smtClean="0"/>
              <a:t>, questions</a:t>
            </a:r>
            <a:r>
              <a:rPr lang="fr-FR" b="0" baseline="0" dirty="0" smtClean="0"/>
              <a:t> to </a:t>
            </a:r>
            <a:r>
              <a:rPr lang="fr-FR" b="0" baseline="0" dirty="0" smtClean="0"/>
              <a:t>refine the client's preferences: </a:t>
            </a:r>
          </a:p>
          <a:p>
            <a:pPr marL="0" marR="0" indent="0" algn="l" defTabSz="914400" rtl="0" eaLnBrk="1" fontAlgn="auto" latinLnBrk="0" hangingPunct="1">
              <a:lnSpc>
                <a:spcPct val="100000"/>
              </a:lnSpc>
              <a:spcBef>
                <a:spcPts val="0"/>
              </a:spcBef>
              <a:spcAft>
                <a:spcPts val="0"/>
              </a:spcAft>
              <a:buClrTx/>
              <a:buSzTx/>
              <a:buFontTx/>
              <a:buNone/>
              <a:tabLst/>
              <a:defRPr/>
            </a:pPr>
            <a:r>
              <a:rPr lang="fr-FR" b="0" dirty="0" smtClean="0">
                <a:solidFill>
                  <a:schemeClr val="tx1">
                    <a:lumMod val="65000"/>
                    <a:lumOff val="35000"/>
                  </a:schemeClr>
                </a:solidFill>
              </a:rPr>
              <a:t>7. How much time do you spend on your </a:t>
            </a:r>
            <a:r>
              <a:rPr lang="fr-FR" b="0" dirty="0" err="1" smtClean="0">
                <a:solidFill>
                  <a:schemeClr val="tx1">
                    <a:lumMod val="65000"/>
                    <a:lumOff val="35000"/>
                  </a:schemeClr>
                </a:solidFill>
              </a:rPr>
              <a:t>daily</a:t>
            </a:r>
            <a:r>
              <a:rPr lang="fr-FR" b="0" dirty="0" smtClean="0">
                <a:solidFill>
                  <a:schemeClr val="tx1">
                    <a:lumMod val="65000"/>
                    <a:lumOff val="35000"/>
                  </a:schemeClr>
                </a:solidFill>
              </a:rPr>
              <a:t> care</a:t>
            </a:r>
            <a:r>
              <a:rPr lang="fr-FR" b="0" baseline="0" dirty="0" smtClean="0">
                <a:solidFill>
                  <a:schemeClr val="tx1">
                    <a:lumMod val="65000"/>
                    <a:lumOff val="35000"/>
                  </a:schemeClr>
                </a:solidFill>
              </a:rPr>
              <a:t> routine</a:t>
            </a:r>
            <a:r>
              <a:rPr lang="fr-FR" b="0" dirty="0" smtClean="0">
                <a:solidFill>
                  <a:schemeClr val="tx1">
                    <a:lumMod val="65000"/>
                    <a:lumOff val="35000"/>
                  </a:schemeClr>
                </a:solidFill>
              </a:rPr>
              <a:t>? </a:t>
            </a:r>
          </a:p>
          <a:p>
            <a:r>
              <a:rPr lang="fr-FR" b="0" dirty="0" smtClean="0">
                <a:solidFill>
                  <a:schemeClr val="tx1">
                    <a:lumMod val="65000"/>
                    <a:lumOff val="35000"/>
                  </a:schemeClr>
                </a:solidFill>
              </a:rPr>
              <a:t>8. How long have you been using your products? </a:t>
            </a:r>
          </a:p>
          <a:p>
            <a:r>
              <a:rPr lang="fr-FR" b="0" dirty="0" smtClean="0">
                <a:solidFill>
                  <a:schemeClr val="tx1">
                    <a:lumMod val="65000"/>
                    <a:lumOff val="35000"/>
                  </a:schemeClr>
                </a:solidFill>
              </a:rPr>
              <a:t>What do you like about these products and what could be improved?</a:t>
            </a:r>
          </a:p>
          <a:p>
            <a:pPr marL="0" marR="0" indent="0" algn="l" defTabSz="914400" rtl="0" eaLnBrk="1" fontAlgn="auto" latinLnBrk="0" hangingPunct="1">
              <a:lnSpc>
                <a:spcPct val="100000"/>
              </a:lnSpc>
              <a:spcBef>
                <a:spcPts val="0"/>
              </a:spcBef>
              <a:spcAft>
                <a:spcPts val="0"/>
              </a:spcAft>
              <a:buClrTx/>
              <a:buSzTx/>
              <a:buFontTx/>
              <a:buNone/>
              <a:tabLst/>
              <a:defRPr/>
            </a:pPr>
            <a:r>
              <a:rPr lang="fr-FR" b="0" dirty="0" smtClean="0">
                <a:solidFill>
                  <a:schemeClr val="tx1">
                    <a:lumMod val="65000"/>
                    <a:lumOff val="35000"/>
                  </a:schemeClr>
                </a:solidFill>
              </a:rPr>
              <a:t>9. What type of texture or packaging do you like?</a:t>
            </a:r>
          </a:p>
          <a:p>
            <a:endParaRPr lang="fr-FR" dirty="0" smtClean="0">
              <a:solidFill>
                <a:schemeClr val="tx1">
                  <a:lumMod val="65000"/>
                  <a:lumOff val="3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solidFill>
                <a:schemeClr val="tx1">
                  <a:lumMod val="65000"/>
                  <a:lumOff val="35000"/>
                </a:schemeClr>
              </a:solidFill>
            </a:endParaRP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23</a:t>
            </a:fld>
            <a:endParaRPr lang="fr-FR"/>
          </a:p>
        </p:txBody>
      </p:sp>
    </p:spTree>
    <p:extLst>
      <p:ext uri="{BB962C8B-B14F-4D97-AF65-F5344CB8AC3E}">
        <p14:creationId xmlns:p14="http://schemas.microsoft.com/office/powerpoint/2010/main" val="1626477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To summarise, at the </a:t>
            </a:r>
            <a:r>
              <a:rPr lang="fr-FR" baseline="0" dirty="0" smtClean="0"/>
              <a:t>end of </a:t>
            </a:r>
            <a:r>
              <a:rPr lang="fr-FR" dirty="0" smtClean="0"/>
              <a:t>this </a:t>
            </a:r>
            <a:r>
              <a:rPr lang="fr-FR" baseline="0" dirty="0" smtClean="0"/>
              <a:t>discovery </a:t>
            </a:r>
            <a:r>
              <a:rPr lang="fr-FR" dirty="0" smtClean="0"/>
              <a:t>stage, </a:t>
            </a:r>
            <a:r>
              <a:rPr lang="fr-FR" baseline="0" dirty="0" smtClean="0"/>
              <a:t>you should : </a:t>
            </a:r>
          </a:p>
          <a:p>
            <a:r>
              <a:rPr lang="fr-FR" baseline="0" dirty="0" smtClean="0"/>
              <a:t>To feel like you've walked into her bathroom and seen all the products she uses, what she likes, what she doesn't like, how much time she has for her skincare routine, her lifestyle, her expectations for the diagnosis and for her skin.</a:t>
            </a:r>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24</a:t>
            </a:fld>
            <a:endParaRPr lang="fr-FR"/>
          </a:p>
        </p:txBody>
      </p:sp>
    </p:spTree>
    <p:extLst>
      <p:ext uri="{BB962C8B-B14F-4D97-AF65-F5344CB8AC3E}">
        <p14:creationId xmlns:p14="http://schemas.microsoft.com/office/powerpoint/2010/main" val="516317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baseline="0" dirty="0" smtClean="0"/>
              <a:t>During this </a:t>
            </a:r>
            <a:r>
              <a:rPr lang="fr-FR" b="0" dirty="0" smtClean="0"/>
              <a:t>phase, you will ask questions related to your client's lifestyle, which will allow you to communicate </a:t>
            </a:r>
            <a:r>
              <a:rPr lang="fr-FR" b="0" baseline="0" dirty="0" smtClean="0"/>
              <a:t>personalized beauty and well-being tips. </a:t>
            </a:r>
            <a:endParaRPr lang="fr-FR" b="0"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25</a:t>
            </a:fld>
            <a:endParaRPr lang="fr-FR"/>
          </a:p>
        </p:txBody>
      </p:sp>
    </p:spTree>
    <p:extLst>
      <p:ext uri="{BB962C8B-B14F-4D97-AF65-F5344CB8AC3E}">
        <p14:creationId xmlns:p14="http://schemas.microsoft.com/office/powerpoint/2010/main" val="3489552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smtClean="0"/>
              <a:t>These are </a:t>
            </a:r>
            <a:r>
              <a:rPr lang="fr-FR" b="0" i="0" dirty="0" smtClean="0"/>
              <a:t>an </a:t>
            </a:r>
            <a:r>
              <a:rPr lang="fr-FR" b="0" i="0" dirty="0" err="1" smtClean="0"/>
              <a:t>example</a:t>
            </a:r>
            <a:r>
              <a:rPr lang="fr-FR" b="0" i="0" dirty="0" smtClean="0"/>
              <a:t> of </a:t>
            </a:r>
            <a:r>
              <a:rPr lang="fr-FR" b="0" i="0" baseline="0" dirty="0" smtClean="0"/>
              <a:t>non-exhaustive </a:t>
            </a:r>
            <a:r>
              <a:rPr lang="fr-FR" b="0" i="0" baseline="0" dirty="0" smtClean="0"/>
              <a:t>questions you can ask:</a:t>
            </a:r>
          </a:p>
          <a:p>
            <a:r>
              <a:rPr lang="fr-FR" sz="1200" b="0" i="0" kern="1200" dirty="0" smtClean="0">
                <a:solidFill>
                  <a:schemeClr val="tx1"/>
                </a:solidFill>
                <a:effectLst/>
                <a:latin typeface="+mn-lt"/>
                <a:ea typeface="+mn-ea"/>
                <a:cs typeface="+mn-cs"/>
              </a:rPr>
              <a:t>"How would you define your diet? » </a:t>
            </a:r>
          </a:p>
          <a:p>
            <a:r>
              <a:rPr lang="fr-FR" sz="1200" b="0" i="0" kern="1200" dirty="0" smtClean="0">
                <a:solidFill>
                  <a:schemeClr val="tx1"/>
                </a:solidFill>
                <a:effectLst/>
                <a:latin typeface="+mn-lt"/>
                <a:ea typeface="+mn-ea"/>
                <a:cs typeface="+mn-cs"/>
              </a:rPr>
              <a:t>"</a:t>
            </a:r>
            <a:r>
              <a:rPr lang="fr-FR" dirty="0" smtClean="0">
                <a:solidFill>
                  <a:schemeClr val="tx1">
                    <a:lumMod val="65000"/>
                    <a:lumOff val="35000"/>
                  </a:schemeClr>
                </a:solidFill>
              </a:rPr>
              <a:t>Do </a:t>
            </a:r>
            <a:r>
              <a:rPr lang="fr-FR" dirty="0" err="1" smtClean="0">
                <a:solidFill>
                  <a:schemeClr val="tx1">
                    <a:lumMod val="65000"/>
                    <a:lumOff val="35000"/>
                  </a:schemeClr>
                </a:solidFill>
              </a:rPr>
              <a:t>you</a:t>
            </a:r>
            <a:r>
              <a:rPr lang="fr-FR" dirty="0" smtClean="0">
                <a:solidFill>
                  <a:schemeClr val="tx1">
                    <a:lumMod val="65000"/>
                    <a:lumOff val="35000"/>
                  </a:schemeClr>
                </a:solidFill>
              </a:rPr>
              <a:t> </a:t>
            </a:r>
            <a:r>
              <a:rPr lang="fr-FR" dirty="0" err="1" smtClean="0">
                <a:solidFill>
                  <a:schemeClr val="tx1">
                    <a:lumMod val="65000"/>
                    <a:lumOff val="35000"/>
                  </a:schemeClr>
                </a:solidFill>
              </a:rPr>
              <a:t>feel</a:t>
            </a:r>
            <a:r>
              <a:rPr lang="fr-FR" dirty="0" smtClean="0">
                <a:solidFill>
                  <a:schemeClr val="tx1">
                    <a:lumMod val="65000"/>
                    <a:lumOff val="35000"/>
                  </a:schemeClr>
                </a:solidFill>
              </a:rPr>
              <a:t> </a:t>
            </a:r>
            <a:r>
              <a:rPr lang="fr-FR" dirty="0" err="1" smtClean="0">
                <a:solidFill>
                  <a:schemeClr val="tx1">
                    <a:lumMod val="65000"/>
                    <a:lumOff val="35000"/>
                  </a:schemeClr>
                </a:solidFill>
              </a:rPr>
              <a:t>that</a:t>
            </a:r>
            <a:r>
              <a:rPr lang="fr-FR" dirty="0" smtClean="0">
                <a:solidFill>
                  <a:schemeClr val="tx1">
                    <a:lumMod val="65000"/>
                    <a:lumOff val="35000"/>
                  </a:schemeClr>
                </a:solidFill>
              </a:rPr>
              <a:t> </a:t>
            </a:r>
            <a:r>
              <a:rPr lang="fr-FR" dirty="0" err="1" smtClean="0">
                <a:solidFill>
                  <a:schemeClr val="tx1">
                    <a:lumMod val="65000"/>
                    <a:lumOff val="35000"/>
                  </a:schemeClr>
                </a:solidFill>
              </a:rPr>
              <a:t>your</a:t>
            </a:r>
            <a:r>
              <a:rPr lang="fr-FR" dirty="0" smtClean="0">
                <a:solidFill>
                  <a:schemeClr val="tx1">
                    <a:lumMod val="65000"/>
                    <a:lumOff val="35000"/>
                  </a:schemeClr>
                </a:solidFill>
              </a:rPr>
              <a:t> </a:t>
            </a:r>
            <a:r>
              <a:rPr lang="fr-FR" dirty="0" err="1" smtClean="0">
                <a:solidFill>
                  <a:schemeClr val="tx1">
                    <a:lumMod val="65000"/>
                    <a:lumOff val="35000"/>
                  </a:schemeClr>
                </a:solidFill>
              </a:rPr>
              <a:t>sleep</a:t>
            </a:r>
            <a:r>
              <a:rPr lang="fr-FR" dirty="0" smtClean="0">
                <a:solidFill>
                  <a:schemeClr val="tx1">
                    <a:lumMod val="65000"/>
                    <a:lumOff val="35000"/>
                  </a:schemeClr>
                </a:solidFill>
              </a:rPr>
              <a:t> </a:t>
            </a:r>
            <a:r>
              <a:rPr lang="fr-FR" dirty="0" err="1" smtClean="0">
                <a:solidFill>
                  <a:schemeClr val="tx1">
                    <a:lumMod val="65000"/>
                    <a:lumOff val="35000"/>
                  </a:schemeClr>
                </a:solidFill>
              </a:rPr>
              <a:t>is</a:t>
            </a:r>
            <a:r>
              <a:rPr lang="fr-FR" dirty="0" smtClean="0">
                <a:solidFill>
                  <a:schemeClr val="tx1">
                    <a:lumMod val="65000"/>
                    <a:lumOff val="35000"/>
                  </a:schemeClr>
                </a:solidFill>
              </a:rPr>
              <a:t> </a:t>
            </a:r>
            <a:r>
              <a:rPr lang="fr-FR" dirty="0" err="1" smtClean="0">
                <a:solidFill>
                  <a:schemeClr val="tx1">
                    <a:lumMod val="65000"/>
                    <a:lumOff val="35000"/>
                  </a:schemeClr>
                </a:solidFill>
              </a:rPr>
              <a:t>satisfactory</a:t>
            </a:r>
            <a:r>
              <a:rPr lang="fr-FR" dirty="0" smtClean="0">
                <a:solidFill>
                  <a:schemeClr val="tx1">
                    <a:lumMod val="65000"/>
                    <a:lumOff val="35000"/>
                  </a:schemeClr>
                </a:solidFill>
              </a:rPr>
              <a:t>? </a:t>
            </a:r>
            <a:r>
              <a:rPr lang="fr-FR" sz="1200" b="0" i="0" kern="1200" dirty="0" smtClean="0">
                <a:solidFill>
                  <a:schemeClr val="tx1"/>
                </a:solidFill>
                <a:effectLst/>
                <a:latin typeface="+mn-lt"/>
                <a:ea typeface="+mn-ea"/>
                <a:cs typeface="+mn-cs"/>
              </a:rPr>
              <a:t>» </a:t>
            </a:r>
          </a:p>
          <a:p>
            <a:r>
              <a:rPr lang="fr-FR" sz="1200" b="0" i="0" kern="1200" dirty="0" smtClean="0">
                <a:solidFill>
                  <a:schemeClr val="tx1"/>
                </a:solidFill>
                <a:effectLst/>
                <a:latin typeface="+mn-lt"/>
                <a:ea typeface="+mn-ea"/>
                <a:cs typeface="+mn-cs"/>
              </a:rPr>
              <a:t>« </a:t>
            </a:r>
            <a:r>
              <a:rPr lang="fr-FR" dirty="0" smtClean="0">
                <a:solidFill>
                  <a:schemeClr val="tx1">
                    <a:lumMod val="65000"/>
                    <a:lumOff val="35000"/>
                  </a:schemeClr>
                </a:solidFill>
              </a:rPr>
              <a:t>Are </a:t>
            </a:r>
            <a:r>
              <a:rPr lang="fr-FR" dirty="0" err="1" smtClean="0">
                <a:solidFill>
                  <a:schemeClr val="tx1">
                    <a:lumMod val="65000"/>
                    <a:lumOff val="35000"/>
                  </a:schemeClr>
                </a:solidFill>
              </a:rPr>
              <a:t>you</a:t>
            </a:r>
            <a:r>
              <a:rPr lang="fr-FR" dirty="0" smtClean="0">
                <a:solidFill>
                  <a:schemeClr val="tx1">
                    <a:lumMod val="65000"/>
                    <a:lumOff val="35000"/>
                  </a:schemeClr>
                </a:solidFill>
              </a:rPr>
              <a:t> </a:t>
            </a:r>
            <a:r>
              <a:rPr lang="fr-FR" dirty="0" err="1" smtClean="0">
                <a:solidFill>
                  <a:schemeClr val="tx1">
                    <a:lumMod val="65000"/>
                    <a:lumOff val="35000"/>
                  </a:schemeClr>
                </a:solidFill>
              </a:rPr>
              <a:t>going</a:t>
            </a:r>
            <a:r>
              <a:rPr lang="fr-FR" dirty="0" smtClean="0">
                <a:solidFill>
                  <a:schemeClr val="tx1">
                    <a:lumMod val="65000"/>
                    <a:lumOff val="35000"/>
                  </a:schemeClr>
                </a:solidFill>
              </a:rPr>
              <a:t> </a:t>
            </a:r>
            <a:r>
              <a:rPr lang="fr-FR" dirty="0" err="1" smtClean="0">
                <a:solidFill>
                  <a:schemeClr val="tx1">
                    <a:lumMod val="65000"/>
                    <a:lumOff val="35000"/>
                  </a:schemeClr>
                </a:solidFill>
              </a:rPr>
              <a:t>through</a:t>
            </a:r>
            <a:r>
              <a:rPr lang="fr-FR" dirty="0" smtClean="0">
                <a:solidFill>
                  <a:schemeClr val="tx1">
                    <a:lumMod val="65000"/>
                    <a:lumOff val="35000"/>
                  </a:schemeClr>
                </a:solidFill>
              </a:rPr>
              <a:t> a </a:t>
            </a:r>
            <a:r>
              <a:rPr lang="fr-FR" dirty="0" err="1" smtClean="0">
                <a:solidFill>
                  <a:schemeClr val="tx1">
                    <a:lumMod val="65000"/>
                    <a:lumOff val="35000"/>
                  </a:schemeClr>
                </a:solidFill>
              </a:rPr>
              <a:t>stressful</a:t>
            </a:r>
            <a:r>
              <a:rPr lang="fr-FR" dirty="0" smtClean="0">
                <a:solidFill>
                  <a:schemeClr val="tx1">
                    <a:lumMod val="65000"/>
                    <a:lumOff val="35000"/>
                  </a:schemeClr>
                </a:solidFill>
              </a:rPr>
              <a:t> </a:t>
            </a:r>
            <a:r>
              <a:rPr lang="fr-FR" dirty="0" err="1" smtClean="0">
                <a:solidFill>
                  <a:schemeClr val="tx1">
                    <a:lumMod val="65000"/>
                    <a:lumOff val="35000"/>
                  </a:schemeClr>
                </a:solidFill>
              </a:rPr>
              <a:t>period</a:t>
            </a:r>
            <a:r>
              <a:rPr lang="fr-FR" dirty="0" smtClean="0">
                <a:solidFill>
                  <a:schemeClr val="tx1">
                    <a:lumMod val="65000"/>
                    <a:lumOff val="35000"/>
                  </a:schemeClr>
                </a:solidFill>
              </a:rPr>
              <a:t> »</a:t>
            </a:r>
            <a:endParaRPr lang="fr-FR" sz="1200" b="0" i="0" kern="1200" dirty="0" smtClean="0">
              <a:solidFill>
                <a:schemeClr val="tx1"/>
              </a:solidFill>
              <a:effectLst/>
              <a:latin typeface="+mn-lt"/>
              <a:ea typeface="+mn-ea"/>
              <a:cs typeface="+mn-cs"/>
            </a:endParaRPr>
          </a:p>
          <a:p>
            <a:r>
              <a:rPr lang="fr-FR" sz="1200" i="0" kern="1200" baseline="0" dirty="0" smtClean="0">
                <a:solidFill>
                  <a:schemeClr val="tx1"/>
                </a:solidFill>
                <a:effectLst/>
                <a:latin typeface="+mn-lt"/>
                <a:ea typeface="+mn-ea"/>
                <a:cs typeface="+mn-cs"/>
              </a:rPr>
              <a:t> </a:t>
            </a:r>
            <a:r>
              <a:rPr lang="fr-FR" sz="1200" i="0" kern="1200" dirty="0" smtClean="0">
                <a:solidFill>
                  <a:schemeClr val="tx1"/>
                </a:solidFill>
                <a:effectLst/>
                <a:latin typeface="+mn-lt"/>
                <a:ea typeface="+mn-ea"/>
                <a:cs typeface="+mn-cs"/>
              </a:rPr>
              <a:t>But </a:t>
            </a:r>
            <a:r>
              <a:rPr lang="fr-FR" sz="1200" i="0" kern="1200" baseline="0" dirty="0" err="1" smtClean="0">
                <a:solidFill>
                  <a:schemeClr val="tx1"/>
                </a:solidFill>
                <a:effectLst/>
                <a:latin typeface="+mn-lt"/>
                <a:ea typeface="+mn-ea"/>
                <a:cs typeface="+mn-cs"/>
              </a:rPr>
              <a:t>then</a:t>
            </a:r>
            <a:r>
              <a:rPr lang="fr-FR" sz="1200" i="0" kern="1200" baseline="0" dirty="0" smtClean="0">
                <a:solidFill>
                  <a:schemeClr val="tx1"/>
                </a:solidFill>
                <a:effectLst/>
                <a:latin typeface="+mn-lt"/>
                <a:ea typeface="+mn-ea"/>
                <a:cs typeface="+mn-cs"/>
              </a:rPr>
              <a:t> </a:t>
            </a:r>
            <a:r>
              <a:rPr lang="fr-FR" sz="1200" i="0" kern="1200" baseline="0" dirty="0" err="1" smtClean="0">
                <a:solidFill>
                  <a:schemeClr val="tx1"/>
                </a:solidFill>
                <a:effectLst/>
                <a:latin typeface="+mn-lt"/>
                <a:ea typeface="+mn-ea"/>
                <a:cs typeface="+mn-cs"/>
              </a:rPr>
              <a:t>again</a:t>
            </a:r>
            <a:r>
              <a:rPr lang="fr-FR" sz="1200" i="0" kern="1200" baseline="0" dirty="0" smtClean="0">
                <a:solidFill>
                  <a:schemeClr val="tx1"/>
                </a:solidFill>
                <a:effectLst/>
                <a:latin typeface="+mn-lt"/>
                <a:ea typeface="+mn-ea"/>
                <a:cs typeface="+mn-cs"/>
              </a:rPr>
              <a:t>, if </a:t>
            </a:r>
            <a:r>
              <a:rPr lang="fr-FR" sz="1200" i="0" kern="1200" baseline="0" dirty="0" err="1" smtClean="0">
                <a:solidFill>
                  <a:schemeClr val="tx1"/>
                </a:solidFill>
                <a:effectLst/>
                <a:latin typeface="+mn-lt"/>
                <a:ea typeface="+mn-ea"/>
                <a:cs typeface="+mn-cs"/>
              </a:rPr>
              <a:t>she</a:t>
            </a:r>
            <a:r>
              <a:rPr lang="fr-FR" sz="1200" i="0" kern="1200" baseline="0" dirty="0" smtClean="0">
                <a:solidFill>
                  <a:schemeClr val="tx1"/>
                </a:solidFill>
                <a:effectLst/>
                <a:latin typeface="+mn-lt"/>
                <a:ea typeface="+mn-ea"/>
                <a:cs typeface="+mn-cs"/>
              </a:rPr>
              <a:t> </a:t>
            </a:r>
            <a:r>
              <a:rPr lang="fr-FR" sz="1200" i="0" kern="1200" baseline="0" dirty="0" err="1" smtClean="0">
                <a:solidFill>
                  <a:schemeClr val="tx1"/>
                </a:solidFill>
                <a:effectLst/>
                <a:latin typeface="+mn-lt"/>
                <a:ea typeface="+mn-ea"/>
                <a:cs typeface="+mn-cs"/>
              </a:rPr>
              <a:t>hasn't</a:t>
            </a:r>
            <a:r>
              <a:rPr lang="fr-FR" sz="1200" i="0" kern="1200" baseline="0" dirty="0" smtClean="0">
                <a:solidFill>
                  <a:schemeClr val="tx1"/>
                </a:solidFill>
                <a:effectLst/>
                <a:latin typeface="+mn-lt"/>
                <a:ea typeface="+mn-ea"/>
                <a:cs typeface="+mn-cs"/>
              </a:rPr>
              <a:t> </a:t>
            </a:r>
            <a:r>
              <a:rPr lang="fr-FR" sz="1200" i="0" kern="1200" baseline="0" dirty="0" err="1" smtClean="0">
                <a:solidFill>
                  <a:schemeClr val="tx1"/>
                </a:solidFill>
                <a:effectLst/>
                <a:latin typeface="+mn-lt"/>
                <a:ea typeface="+mn-ea"/>
                <a:cs typeface="+mn-cs"/>
              </a:rPr>
              <a:t>told</a:t>
            </a:r>
            <a:r>
              <a:rPr lang="fr-FR" sz="1200" i="0" kern="1200" baseline="0" dirty="0" smtClean="0">
                <a:solidFill>
                  <a:schemeClr val="tx1"/>
                </a:solidFill>
                <a:effectLst/>
                <a:latin typeface="+mn-lt"/>
                <a:ea typeface="+mn-ea"/>
                <a:cs typeface="+mn-cs"/>
              </a:rPr>
              <a:t> </a:t>
            </a:r>
            <a:r>
              <a:rPr lang="fr-FR" sz="1200" i="0" kern="1200" baseline="0" dirty="0" err="1" smtClean="0">
                <a:solidFill>
                  <a:schemeClr val="tx1"/>
                </a:solidFill>
                <a:effectLst/>
                <a:latin typeface="+mn-lt"/>
                <a:ea typeface="+mn-ea"/>
                <a:cs typeface="+mn-cs"/>
              </a:rPr>
              <a:t>you</a:t>
            </a:r>
            <a:r>
              <a:rPr lang="fr-FR" sz="1200" i="0" kern="1200" baseline="0" dirty="0" smtClean="0">
                <a:solidFill>
                  <a:schemeClr val="tx1"/>
                </a:solidFill>
                <a:effectLst/>
                <a:latin typeface="+mn-lt"/>
                <a:ea typeface="+mn-ea"/>
                <a:cs typeface="+mn-cs"/>
              </a:rPr>
              <a:t> about </a:t>
            </a:r>
            <a:r>
              <a:rPr lang="fr-FR" sz="1200" i="0" kern="1200" baseline="0" dirty="0" err="1" smtClean="0">
                <a:solidFill>
                  <a:schemeClr val="tx1"/>
                </a:solidFill>
                <a:effectLst/>
                <a:latin typeface="+mn-lt"/>
                <a:ea typeface="+mn-ea"/>
                <a:cs typeface="+mn-cs"/>
              </a:rPr>
              <a:t>it</a:t>
            </a:r>
            <a:r>
              <a:rPr lang="fr-FR" sz="1200" i="0" kern="1200" baseline="0" dirty="0" smtClean="0">
                <a:solidFill>
                  <a:schemeClr val="tx1"/>
                </a:solidFill>
                <a:effectLst/>
                <a:latin typeface="+mn-lt"/>
                <a:ea typeface="+mn-ea"/>
                <a:cs typeface="+mn-cs"/>
              </a:rPr>
              <a:t> </a:t>
            </a:r>
            <a:r>
              <a:rPr lang="fr-FR" sz="1200" i="0" kern="1200" baseline="0" dirty="0" err="1" smtClean="0">
                <a:solidFill>
                  <a:schemeClr val="tx1"/>
                </a:solidFill>
                <a:effectLst/>
                <a:latin typeface="+mn-lt"/>
                <a:ea typeface="+mn-ea"/>
                <a:cs typeface="+mn-cs"/>
              </a:rPr>
              <a:t>before</a:t>
            </a:r>
            <a:r>
              <a:rPr lang="fr-FR" sz="1200" i="0" kern="1200" baseline="0" dirty="0" smtClean="0">
                <a:solidFill>
                  <a:schemeClr val="tx1"/>
                </a:solidFill>
                <a:effectLst/>
                <a:latin typeface="+mn-lt"/>
                <a:ea typeface="+mn-ea"/>
                <a:cs typeface="+mn-cs"/>
              </a:rPr>
              <a:t>:</a:t>
            </a:r>
          </a:p>
          <a:p>
            <a:r>
              <a:rPr lang="fr-FR" sz="1200" i="0" kern="1200" dirty="0" smtClean="0">
                <a:solidFill>
                  <a:schemeClr val="tx1"/>
                </a:solidFill>
                <a:effectLst/>
                <a:latin typeface="+mn-lt"/>
                <a:ea typeface="+mn-ea"/>
                <a:cs typeface="+mn-cs"/>
              </a:rPr>
              <a:t>"Do </a:t>
            </a:r>
            <a:r>
              <a:rPr lang="fr-FR" sz="1200" i="0" kern="1200" dirty="0" err="1" smtClean="0">
                <a:solidFill>
                  <a:schemeClr val="tx1"/>
                </a:solidFill>
                <a:effectLst/>
                <a:latin typeface="+mn-lt"/>
                <a:ea typeface="+mn-ea"/>
                <a:cs typeface="+mn-cs"/>
              </a:rPr>
              <a:t>you</a:t>
            </a:r>
            <a:r>
              <a:rPr lang="fr-FR" sz="1200" i="0" kern="1200" dirty="0" smtClean="0">
                <a:solidFill>
                  <a:schemeClr val="tx1"/>
                </a:solidFill>
                <a:effectLst/>
                <a:latin typeface="+mn-lt"/>
                <a:ea typeface="+mn-ea"/>
                <a:cs typeface="+mn-cs"/>
              </a:rPr>
              <a:t> practice a sport </a:t>
            </a:r>
            <a:r>
              <a:rPr lang="fr-FR" sz="1200" i="0" kern="1200" dirty="0" err="1" smtClean="0">
                <a:solidFill>
                  <a:schemeClr val="tx1"/>
                </a:solidFill>
                <a:effectLst/>
                <a:latin typeface="+mn-lt"/>
                <a:ea typeface="+mn-ea"/>
                <a:cs typeface="+mn-cs"/>
              </a:rPr>
              <a:t>activity</a:t>
            </a:r>
            <a:r>
              <a:rPr lang="fr-FR" sz="1200" i="0" kern="1200" dirty="0" smtClean="0">
                <a:solidFill>
                  <a:schemeClr val="tx1"/>
                </a:solidFill>
                <a:effectLst/>
                <a:latin typeface="+mn-lt"/>
                <a:ea typeface="+mn-ea"/>
                <a:cs typeface="+mn-cs"/>
              </a:rPr>
              <a:t>? » </a:t>
            </a:r>
          </a:p>
          <a:p>
            <a:r>
              <a:rPr lang="fr-FR" sz="1200" i="0" kern="1200" dirty="0" smtClean="0">
                <a:solidFill>
                  <a:schemeClr val="tx1"/>
                </a:solidFill>
                <a:effectLst/>
                <a:latin typeface="+mn-lt"/>
                <a:ea typeface="+mn-ea"/>
                <a:cs typeface="+mn-cs"/>
              </a:rPr>
              <a:t>"Do </a:t>
            </a:r>
            <a:r>
              <a:rPr lang="fr-FR" sz="1200" i="0" kern="1200" dirty="0" err="1" smtClean="0">
                <a:solidFill>
                  <a:schemeClr val="tx1"/>
                </a:solidFill>
                <a:effectLst/>
                <a:latin typeface="+mn-lt"/>
                <a:ea typeface="+mn-ea"/>
                <a:cs typeface="+mn-cs"/>
              </a:rPr>
              <a:t>you</a:t>
            </a:r>
            <a:r>
              <a:rPr lang="fr-FR" sz="1200" i="0" kern="1200" dirty="0" smtClean="0">
                <a:solidFill>
                  <a:schemeClr val="tx1"/>
                </a:solidFill>
                <a:effectLst/>
                <a:latin typeface="+mn-lt"/>
                <a:ea typeface="+mn-ea"/>
                <a:cs typeface="+mn-cs"/>
              </a:rPr>
              <a:t> </a:t>
            </a:r>
            <a:r>
              <a:rPr lang="fr-FR" sz="1200" i="0" kern="1200" dirty="0" err="1" smtClean="0">
                <a:solidFill>
                  <a:schemeClr val="tx1"/>
                </a:solidFill>
                <a:effectLst/>
                <a:latin typeface="+mn-lt"/>
                <a:ea typeface="+mn-ea"/>
                <a:cs typeface="+mn-cs"/>
              </a:rPr>
              <a:t>smoke</a:t>
            </a:r>
            <a:r>
              <a:rPr lang="fr-FR" sz="1200" i="0" kern="1200" dirty="0" smtClean="0">
                <a:solidFill>
                  <a:schemeClr val="tx1"/>
                </a:solidFill>
                <a:effectLst/>
                <a:latin typeface="+mn-lt"/>
                <a:ea typeface="+mn-ea"/>
                <a:cs typeface="+mn-cs"/>
              </a:rPr>
              <a:t>? »</a:t>
            </a:r>
          </a:p>
          <a:p>
            <a:r>
              <a:rPr lang="fr-FR" sz="1200" i="0" kern="1200" dirty="0" smtClean="0">
                <a:solidFill>
                  <a:schemeClr val="tx1"/>
                </a:solidFill>
                <a:effectLst/>
                <a:latin typeface="+mn-lt"/>
                <a:ea typeface="+mn-ea"/>
                <a:cs typeface="+mn-cs"/>
              </a:rPr>
              <a:t>"</a:t>
            </a:r>
            <a:r>
              <a:rPr lang="fr-FR" dirty="0" smtClean="0">
                <a:solidFill>
                  <a:schemeClr val="tx1">
                    <a:lumMod val="65000"/>
                    <a:lumOff val="35000"/>
                  </a:schemeClr>
                </a:solidFill>
              </a:rPr>
              <a:t>Are </a:t>
            </a:r>
            <a:r>
              <a:rPr lang="fr-FR" dirty="0" err="1" smtClean="0">
                <a:solidFill>
                  <a:schemeClr val="tx1">
                    <a:lumMod val="65000"/>
                    <a:lumOff val="35000"/>
                  </a:schemeClr>
                </a:solidFill>
              </a:rPr>
              <a:t>there</a:t>
            </a:r>
            <a:r>
              <a:rPr lang="fr-FR" dirty="0" smtClean="0">
                <a:solidFill>
                  <a:schemeClr val="tx1">
                    <a:lumMod val="65000"/>
                    <a:lumOff val="35000"/>
                  </a:schemeClr>
                </a:solidFill>
              </a:rPr>
              <a:t> </a:t>
            </a:r>
            <a:r>
              <a:rPr lang="fr-FR" dirty="0" err="1" smtClean="0">
                <a:solidFill>
                  <a:schemeClr val="tx1">
                    <a:lumMod val="65000"/>
                    <a:lumOff val="35000"/>
                  </a:schemeClr>
                </a:solidFill>
              </a:rPr>
              <a:t>any</a:t>
            </a:r>
            <a:r>
              <a:rPr lang="fr-FR" dirty="0" smtClean="0">
                <a:solidFill>
                  <a:schemeClr val="tx1">
                    <a:lumMod val="65000"/>
                    <a:lumOff val="35000"/>
                  </a:schemeClr>
                </a:solidFill>
              </a:rPr>
              <a:t> </a:t>
            </a:r>
            <a:r>
              <a:rPr lang="fr-FR" dirty="0" err="1" smtClean="0">
                <a:solidFill>
                  <a:schemeClr val="tx1">
                    <a:lumMod val="65000"/>
                    <a:lumOff val="35000"/>
                  </a:schemeClr>
                </a:solidFill>
              </a:rPr>
              <a:t>other</a:t>
            </a:r>
            <a:r>
              <a:rPr lang="fr-FR" dirty="0" smtClean="0">
                <a:solidFill>
                  <a:schemeClr val="tx1">
                    <a:lumMod val="65000"/>
                    <a:lumOff val="35000"/>
                  </a:schemeClr>
                </a:solidFill>
              </a:rPr>
              <a:t> </a:t>
            </a:r>
            <a:r>
              <a:rPr lang="fr-FR" dirty="0" err="1" smtClean="0">
                <a:solidFill>
                  <a:schemeClr val="tx1">
                    <a:lumMod val="65000"/>
                    <a:lumOff val="35000"/>
                  </a:schemeClr>
                </a:solidFill>
              </a:rPr>
              <a:t>elements</a:t>
            </a:r>
            <a:r>
              <a:rPr lang="fr-FR" dirty="0" smtClean="0">
                <a:solidFill>
                  <a:schemeClr val="tx1">
                    <a:lumMod val="65000"/>
                    <a:lumOff val="35000"/>
                  </a:schemeClr>
                </a:solidFill>
              </a:rPr>
              <a:t> </a:t>
            </a:r>
            <a:r>
              <a:rPr lang="fr-FR" dirty="0" err="1" smtClean="0">
                <a:solidFill>
                  <a:schemeClr val="tx1">
                    <a:lumMod val="65000"/>
                    <a:lumOff val="35000"/>
                  </a:schemeClr>
                </a:solidFill>
              </a:rPr>
              <a:t>you</a:t>
            </a:r>
            <a:r>
              <a:rPr lang="fr-FR" dirty="0" smtClean="0">
                <a:solidFill>
                  <a:schemeClr val="tx1">
                    <a:lumMod val="65000"/>
                    <a:lumOff val="35000"/>
                  </a:schemeClr>
                </a:solidFill>
              </a:rPr>
              <a:t> </a:t>
            </a:r>
            <a:r>
              <a:rPr lang="fr-FR" dirty="0" err="1" smtClean="0">
                <a:solidFill>
                  <a:schemeClr val="tx1">
                    <a:lumMod val="65000"/>
                    <a:lumOff val="35000"/>
                  </a:schemeClr>
                </a:solidFill>
              </a:rPr>
              <a:t>would</a:t>
            </a:r>
            <a:r>
              <a:rPr lang="fr-FR" dirty="0" smtClean="0">
                <a:solidFill>
                  <a:schemeClr val="tx1">
                    <a:lumMod val="65000"/>
                    <a:lumOff val="35000"/>
                  </a:schemeClr>
                </a:solidFill>
              </a:rPr>
              <a:t> </a:t>
            </a:r>
            <a:r>
              <a:rPr lang="fr-FR" dirty="0" err="1" smtClean="0">
                <a:solidFill>
                  <a:schemeClr val="tx1">
                    <a:lumMod val="65000"/>
                    <a:lumOff val="35000"/>
                  </a:schemeClr>
                </a:solidFill>
              </a:rPr>
              <a:t>like</a:t>
            </a:r>
            <a:r>
              <a:rPr lang="fr-FR" dirty="0" smtClean="0">
                <a:solidFill>
                  <a:schemeClr val="tx1">
                    <a:lumMod val="65000"/>
                    <a:lumOff val="35000"/>
                  </a:schemeClr>
                </a:solidFill>
              </a:rPr>
              <a:t> me to </a:t>
            </a:r>
            <a:r>
              <a:rPr lang="fr-FR" dirty="0" err="1" smtClean="0">
                <a:solidFill>
                  <a:schemeClr val="tx1">
                    <a:lumMod val="65000"/>
                    <a:lumOff val="35000"/>
                  </a:schemeClr>
                </a:solidFill>
              </a:rPr>
              <a:t>consider</a:t>
            </a:r>
            <a:r>
              <a:rPr lang="fr-FR" dirty="0" smtClean="0">
                <a:solidFill>
                  <a:schemeClr val="tx1">
                    <a:lumMod val="65000"/>
                    <a:lumOff val="35000"/>
                  </a:schemeClr>
                </a:solidFill>
              </a:rPr>
              <a:t> in </a:t>
            </a:r>
            <a:r>
              <a:rPr lang="fr-FR" dirty="0" err="1" smtClean="0">
                <a:solidFill>
                  <a:schemeClr val="tx1">
                    <a:lumMod val="65000"/>
                    <a:lumOff val="35000"/>
                  </a:schemeClr>
                </a:solidFill>
              </a:rPr>
              <a:t>this</a:t>
            </a:r>
            <a:r>
              <a:rPr lang="fr-FR" dirty="0" smtClean="0">
                <a:solidFill>
                  <a:schemeClr val="tx1">
                    <a:lumMod val="65000"/>
                    <a:lumOff val="35000"/>
                  </a:schemeClr>
                </a:solidFill>
              </a:rPr>
              <a:t> </a:t>
            </a:r>
            <a:r>
              <a:rPr lang="fr-FR" dirty="0" err="1" smtClean="0">
                <a:solidFill>
                  <a:schemeClr val="tx1">
                    <a:lumMod val="65000"/>
                    <a:lumOff val="35000"/>
                  </a:schemeClr>
                </a:solidFill>
              </a:rPr>
              <a:t>personalised</a:t>
            </a:r>
            <a:r>
              <a:rPr lang="fr-FR" dirty="0" smtClean="0">
                <a:solidFill>
                  <a:schemeClr val="tx1">
                    <a:lumMod val="65000"/>
                    <a:lumOff val="35000"/>
                  </a:schemeClr>
                </a:solidFill>
              </a:rPr>
              <a:t> coaching</a:t>
            </a:r>
            <a:r>
              <a:rPr lang="fr-FR" sz="1200" i="0" kern="1200" dirty="0" smtClean="0">
                <a:solidFill>
                  <a:schemeClr val="tx1"/>
                </a:solidFill>
                <a:effectLst/>
                <a:latin typeface="+mn-lt"/>
                <a:ea typeface="+mn-ea"/>
                <a:cs typeface="+mn-cs"/>
              </a:rPr>
              <a:t>? » </a:t>
            </a:r>
          </a:p>
          <a:p>
            <a:endParaRPr lang="fr-FR" sz="1200" b="1" i="0" kern="1200" dirty="0" smtClean="0">
              <a:solidFill>
                <a:schemeClr val="tx1"/>
              </a:solidFill>
              <a:effectLst/>
              <a:latin typeface="+mn-lt"/>
              <a:ea typeface="+mn-ea"/>
              <a:cs typeface="+mn-cs"/>
            </a:endParaRPr>
          </a:p>
          <a:p>
            <a:r>
              <a:rPr lang="en-US" b="1" dirty="0" smtClean="0"/>
              <a:t>these questions are interesting to determine an adapted beauty routine and to give impactful advice</a:t>
            </a:r>
            <a:endParaRPr lang="fr-FR" b="1"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26</a:t>
            </a:fld>
            <a:endParaRPr lang="fr-FR"/>
          </a:p>
        </p:txBody>
      </p:sp>
    </p:spTree>
    <p:extLst>
      <p:ext uri="{BB962C8B-B14F-4D97-AF65-F5344CB8AC3E}">
        <p14:creationId xmlns:p14="http://schemas.microsoft.com/office/powerpoint/2010/main" val="2161949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To conclude my diagnosis</a:t>
            </a:r>
            <a:r>
              <a:rPr lang="fr-FR" sz="1200" b="1" kern="1200" dirty="0" smtClean="0">
                <a:solidFill>
                  <a:schemeClr val="tx1"/>
                </a:solidFill>
                <a:effectLst/>
                <a:latin typeface="+mn-lt"/>
                <a:ea typeface="+mn-ea"/>
                <a:cs typeface="+mn-cs"/>
              </a:rPr>
              <a:t>, I </a:t>
            </a:r>
            <a:r>
              <a:rPr lang="fr-FR" sz="1200" b="1" kern="1200" dirty="0" err="1" smtClean="0">
                <a:solidFill>
                  <a:schemeClr val="tx1"/>
                </a:solidFill>
                <a:effectLst/>
                <a:latin typeface="+mn-lt"/>
                <a:ea typeface="+mn-ea"/>
                <a:cs typeface="+mn-cs"/>
              </a:rPr>
              <a:t>validate</a:t>
            </a:r>
            <a:r>
              <a:rPr lang="fr-FR" sz="1200" b="1" kern="1200" dirty="0" smtClean="0">
                <a:solidFill>
                  <a:schemeClr val="tx1"/>
                </a:solidFill>
                <a:effectLst/>
                <a:latin typeface="+mn-lt"/>
                <a:ea typeface="+mn-ea"/>
                <a:cs typeface="+mn-cs"/>
              </a:rPr>
              <a:t> </a:t>
            </a:r>
            <a:r>
              <a:rPr lang="fr-FR" sz="1200" b="1" kern="1200" dirty="0" err="1" smtClean="0">
                <a:solidFill>
                  <a:schemeClr val="tx1"/>
                </a:solidFill>
                <a:effectLst/>
                <a:latin typeface="+mn-lt"/>
                <a:ea typeface="+mn-ea"/>
                <a:cs typeface="+mn-cs"/>
              </a:rPr>
              <a:t>her</a:t>
            </a:r>
            <a:r>
              <a:rPr lang="fr-FR" sz="1200" b="1" kern="1200" dirty="0" smtClean="0">
                <a:solidFill>
                  <a:schemeClr val="tx1"/>
                </a:solidFill>
                <a:effectLst/>
                <a:latin typeface="+mn-lt"/>
                <a:ea typeface="+mn-ea"/>
                <a:cs typeface="+mn-cs"/>
              </a:rPr>
              <a:t> priorities with my magic question:</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"Thank you for all this valuable information. I have taken note of everything you have told me. I see that you already have very good care habits. Now I have one last question to ask you before we discuss your personal recommendation: </a:t>
            </a:r>
            <a:r>
              <a:rPr lang="fr-FR" sz="1200" b="1" i="1" kern="1200" dirty="0" smtClean="0">
                <a:solidFill>
                  <a:schemeClr val="tx1"/>
                </a:solidFill>
                <a:effectLst/>
                <a:latin typeface="+mn-lt"/>
                <a:ea typeface="+mn-ea"/>
                <a:cs typeface="+mn-cs"/>
              </a:rPr>
              <a:t>If </a:t>
            </a:r>
            <a:r>
              <a:rPr lang="fr-FR" sz="1200" b="1" i="1" kern="1200" dirty="0" err="1" smtClean="0">
                <a:solidFill>
                  <a:schemeClr val="tx1"/>
                </a:solidFill>
                <a:effectLst/>
                <a:latin typeface="+mn-lt"/>
                <a:ea typeface="+mn-ea"/>
                <a:cs typeface="+mn-cs"/>
              </a:rPr>
              <a:t>you</a:t>
            </a:r>
            <a:r>
              <a:rPr lang="fr-FR" sz="1200" b="1" i="1" kern="1200" dirty="0" smtClean="0">
                <a:solidFill>
                  <a:schemeClr val="tx1"/>
                </a:solidFill>
                <a:effectLst/>
                <a:latin typeface="+mn-lt"/>
                <a:ea typeface="+mn-ea"/>
                <a:cs typeface="+mn-cs"/>
              </a:rPr>
              <a:t> had a magic wand, what would you like to improve first? »</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27</a:t>
            </a:fld>
            <a:endParaRPr lang="fr-FR"/>
          </a:p>
        </p:txBody>
      </p:sp>
    </p:spTree>
    <p:extLst>
      <p:ext uri="{BB962C8B-B14F-4D97-AF65-F5344CB8AC3E}">
        <p14:creationId xmlns:p14="http://schemas.microsoft.com/office/powerpoint/2010/main" val="3538197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In </a:t>
            </a:r>
            <a:r>
              <a:rPr lang="fr-FR" sz="1200" kern="1200" baseline="0" dirty="0" smtClean="0">
                <a:solidFill>
                  <a:schemeClr val="tx1"/>
                </a:solidFill>
                <a:effectLst/>
                <a:latin typeface="+mn-lt"/>
                <a:ea typeface="+mn-ea"/>
                <a:cs typeface="+mn-cs"/>
              </a:rPr>
              <a:t>this </a:t>
            </a:r>
            <a:r>
              <a:rPr lang="fr-FR" sz="1200" kern="1200" baseline="30000" dirty="0" smtClean="0">
                <a:solidFill>
                  <a:schemeClr val="tx1"/>
                </a:solidFill>
                <a:effectLst/>
                <a:latin typeface="+mn-lt"/>
                <a:ea typeface="+mn-ea"/>
                <a:cs typeface="+mn-cs"/>
              </a:rPr>
              <a:t>third </a:t>
            </a:r>
            <a:r>
              <a:rPr lang="fr-FR" sz="1200" kern="1200" baseline="0" dirty="0" smtClean="0">
                <a:solidFill>
                  <a:schemeClr val="tx1"/>
                </a:solidFill>
                <a:effectLst/>
                <a:latin typeface="+mn-lt"/>
                <a:ea typeface="+mn-ea"/>
                <a:cs typeface="+mn-cs"/>
              </a:rPr>
              <a:t>step, </a:t>
            </a:r>
            <a:r>
              <a:rPr lang="fr-FR" sz="1200" kern="1200" dirty="0" smtClean="0">
                <a:solidFill>
                  <a:schemeClr val="tx1"/>
                </a:solidFill>
                <a:effectLst/>
                <a:latin typeface="+mn-lt"/>
                <a:ea typeface="+mn-ea"/>
                <a:cs typeface="+mn-cs"/>
              </a:rPr>
              <a:t>I </a:t>
            </a:r>
            <a:r>
              <a:rPr lang="fr-FR" sz="1200" kern="1200" dirty="0" err="1" smtClean="0">
                <a:solidFill>
                  <a:schemeClr val="tx1"/>
                </a:solidFill>
                <a:effectLst/>
                <a:latin typeface="+mn-lt"/>
                <a:ea typeface="+mn-ea"/>
                <a:cs typeface="+mn-cs"/>
              </a:rPr>
              <a:t>reformulate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her</a:t>
            </a:r>
            <a:r>
              <a:rPr lang="fr-FR" sz="1200" kern="1200" dirty="0" smtClean="0">
                <a:solidFill>
                  <a:schemeClr val="tx1"/>
                </a:solidFill>
                <a:effectLst/>
                <a:latin typeface="+mn-lt"/>
                <a:ea typeface="+mn-ea"/>
                <a:cs typeface="+mn-cs"/>
              </a:rPr>
              <a:t> priority and </a:t>
            </a:r>
            <a:r>
              <a:rPr lang="fr-FR" sz="1200" kern="1200" dirty="0" err="1" smtClean="0">
                <a:solidFill>
                  <a:schemeClr val="tx1"/>
                </a:solidFill>
                <a:effectLst/>
                <a:latin typeface="+mn-lt"/>
                <a:ea typeface="+mn-ea"/>
                <a:cs typeface="+mn-cs"/>
              </a:rPr>
              <a:t>present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her</a:t>
            </a:r>
            <a:r>
              <a:rPr lang="fr-FR" sz="1200" kern="1200" dirty="0" smtClean="0">
                <a:solidFill>
                  <a:schemeClr val="tx1"/>
                </a:solidFill>
                <a:effectLst/>
                <a:latin typeface="+mn-lt"/>
                <a:ea typeface="+mn-ea"/>
                <a:cs typeface="+mn-cs"/>
              </a:rPr>
              <a:t> with </a:t>
            </a:r>
            <a:r>
              <a:rPr lang="fr-FR" sz="1200" b="1" kern="1200" dirty="0" smtClean="0">
                <a:solidFill>
                  <a:schemeClr val="tx1"/>
                </a:solidFill>
                <a:effectLst/>
                <a:latin typeface="+mn-lt"/>
                <a:ea typeface="+mn-ea"/>
                <a:cs typeface="+mn-cs"/>
              </a:rPr>
              <a:t>my recommendation </a:t>
            </a:r>
            <a:r>
              <a:rPr lang="fr-FR" sz="1200" kern="1200" dirty="0" smtClean="0">
                <a:solidFill>
                  <a:schemeClr val="tx1"/>
                </a:solidFill>
                <a:effectLst/>
                <a:latin typeface="+mn-lt"/>
                <a:ea typeface="+mn-ea"/>
                <a:cs typeface="+mn-cs"/>
              </a:rPr>
              <a:t>for </a:t>
            </a:r>
            <a:r>
              <a:rPr lang="fr-FR" sz="1200" b="1" kern="1200" dirty="0" smtClean="0">
                <a:solidFill>
                  <a:schemeClr val="tx1"/>
                </a:solidFill>
                <a:effectLst/>
                <a:latin typeface="+mn-lt"/>
                <a:ea typeface="+mn-ea"/>
                <a:cs typeface="+mn-cs"/>
              </a:rPr>
              <a:t>an ideal routine </a:t>
            </a:r>
            <a:r>
              <a:rPr lang="fr-FR" sz="1200" kern="1200" dirty="0" smtClean="0">
                <a:solidFill>
                  <a:schemeClr val="tx1"/>
                </a:solidFill>
                <a:effectLst/>
                <a:latin typeface="+mn-lt"/>
                <a:ea typeface="+mn-ea"/>
                <a:cs typeface="+mn-cs"/>
              </a:rPr>
              <a:t>that will </a:t>
            </a:r>
            <a:r>
              <a:rPr lang="fr-FR" sz="1200" kern="1200" dirty="0" err="1" smtClean="0">
                <a:solidFill>
                  <a:schemeClr val="tx1"/>
                </a:solidFill>
                <a:effectLst/>
                <a:latin typeface="+mn-lt"/>
                <a:ea typeface="+mn-ea"/>
                <a:cs typeface="+mn-cs"/>
              </a:rPr>
              <a:t>allow</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her</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achieve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her</a:t>
            </a:r>
            <a:r>
              <a:rPr lang="fr-FR" sz="1200" kern="1200" dirty="0" smtClean="0">
                <a:solidFill>
                  <a:schemeClr val="tx1"/>
                </a:solidFill>
                <a:effectLst/>
                <a:latin typeface="+mn-lt"/>
                <a:ea typeface="+mn-ea"/>
                <a:cs typeface="+mn-cs"/>
              </a:rPr>
              <a:t> goals.</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The aim is to </a:t>
            </a:r>
            <a:r>
              <a:rPr lang="fr-FR" sz="1200" b="1" kern="1200" dirty="0" smtClean="0">
                <a:solidFill>
                  <a:schemeClr val="tx1"/>
                </a:solidFill>
                <a:effectLst/>
                <a:latin typeface="+mn-lt"/>
                <a:ea typeface="+mn-ea"/>
                <a:cs typeface="+mn-cs"/>
              </a:rPr>
              <a:t>improve her existing routine </a:t>
            </a:r>
            <a:r>
              <a:rPr lang="fr-FR" sz="1200" kern="1200" dirty="0" smtClean="0">
                <a:solidFill>
                  <a:schemeClr val="tx1"/>
                </a:solidFill>
                <a:effectLst/>
                <a:latin typeface="+mn-lt"/>
                <a:ea typeface="+mn-ea"/>
                <a:cs typeface="+mn-cs"/>
              </a:rPr>
              <a:t>with the </a:t>
            </a:r>
            <a:r>
              <a:rPr lang="fr-FR" sz="1200" b="1" kern="1200" dirty="0" smtClean="0">
                <a:solidFill>
                  <a:schemeClr val="tx1"/>
                </a:solidFill>
                <a:effectLst/>
                <a:latin typeface="+mn-lt"/>
                <a:ea typeface="+mn-ea"/>
                <a:cs typeface="+mn-cs"/>
              </a:rPr>
              <a:t>products </a:t>
            </a:r>
            <a:r>
              <a:rPr lang="fr-FR" sz="1200" kern="1200" dirty="0" smtClean="0">
                <a:solidFill>
                  <a:schemeClr val="tx1"/>
                </a:solidFill>
                <a:effectLst/>
                <a:latin typeface="+mn-lt"/>
                <a:ea typeface="+mn-ea"/>
                <a:cs typeface="+mn-cs"/>
              </a:rPr>
              <a:t>and to </a:t>
            </a:r>
            <a:r>
              <a:rPr lang="fr-FR" sz="1200" i="0" kern="1200" dirty="0" smtClean="0">
                <a:solidFill>
                  <a:srgbClr val="FF0000"/>
                </a:solidFill>
                <a:effectLst/>
                <a:latin typeface="+mn-lt"/>
                <a:ea typeface="+mn-ea"/>
                <a:cs typeface="+mn-cs"/>
              </a:rPr>
              <a:t>give her </a:t>
            </a:r>
            <a:r>
              <a:rPr lang="fr-FR" sz="1200" kern="1200" dirty="0" smtClean="0">
                <a:solidFill>
                  <a:schemeClr val="tx1"/>
                </a:solidFill>
                <a:effectLst/>
                <a:latin typeface="+mn-lt"/>
                <a:ea typeface="+mn-ea"/>
                <a:cs typeface="+mn-cs"/>
              </a:rPr>
              <a:t>the </a:t>
            </a:r>
            <a:r>
              <a:rPr lang="fr-FR" sz="1200" b="1" kern="1200" dirty="0" smtClean="0">
                <a:solidFill>
                  <a:schemeClr val="tx1"/>
                </a:solidFill>
                <a:effectLst/>
                <a:latin typeface="+mn-lt"/>
                <a:ea typeface="+mn-ea"/>
                <a:cs typeface="+mn-cs"/>
              </a:rPr>
              <a:t>beauty &amp; well-being tips </a:t>
            </a:r>
            <a:r>
              <a:rPr lang="fr-FR" sz="1200" kern="1200" dirty="0" smtClean="0">
                <a:solidFill>
                  <a:schemeClr val="tx1"/>
                </a:solidFill>
                <a:effectLst/>
                <a:latin typeface="+mn-lt"/>
                <a:ea typeface="+mn-ea"/>
                <a:cs typeface="+mn-cs"/>
              </a:rPr>
              <a:t>related to her expectations.</a:t>
            </a:r>
          </a:p>
          <a:p>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28</a:t>
            </a:fld>
            <a:endParaRPr lang="fr-FR"/>
          </a:p>
        </p:txBody>
      </p:sp>
    </p:spTree>
    <p:extLst>
      <p:ext uri="{BB962C8B-B14F-4D97-AF65-F5344CB8AC3E}">
        <p14:creationId xmlns:p14="http://schemas.microsoft.com/office/powerpoint/2010/main" val="2454694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First of </a:t>
            </a:r>
            <a:r>
              <a:rPr lang="fr-FR" dirty="0" smtClean="0"/>
              <a:t>all, </a:t>
            </a:r>
            <a:r>
              <a:rPr lang="fr-FR" baseline="0" dirty="0" smtClean="0"/>
              <a:t>it is important to always congratulate the client on her good </a:t>
            </a:r>
            <a:r>
              <a:rPr lang="fr-FR" baseline="0" dirty="0" smtClean="0"/>
              <a:t>habits </a:t>
            </a:r>
            <a:r>
              <a:rPr lang="en-US" baseline="0" dirty="0" smtClean="0"/>
              <a:t>and encourage her to continue</a:t>
            </a:r>
          </a:p>
          <a:p>
            <a:endParaRPr lang="fr-FR" baseline="0" dirty="0" smtClean="0"/>
          </a:p>
          <a:p>
            <a:r>
              <a:rPr lang="fr-FR" baseline="0" dirty="0" smtClean="0"/>
              <a:t>Then </a:t>
            </a:r>
            <a:r>
              <a:rPr lang="fr-FR" sz="1200" kern="1200" dirty="0" smtClean="0">
                <a:solidFill>
                  <a:schemeClr val="tx1"/>
                </a:solidFill>
                <a:effectLst/>
                <a:latin typeface="+mn-lt"/>
                <a:ea typeface="+mn-ea"/>
                <a:cs typeface="+mn-cs"/>
              </a:rPr>
              <a:t>explain the benefits of each recommended product and its use in the </a:t>
            </a:r>
            <a:r>
              <a:rPr lang="fr-FR" sz="1200" kern="1200" dirty="0" smtClean="0">
                <a:solidFill>
                  <a:schemeClr val="tx1"/>
                </a:solidFill>
                <a:effectLst/>
                <a:latin typeface="+mn-lt"/>
                <a:ea typeface="+mn-ea"/>
                <a:cs typeface="+mn-cs"/>
              </a:rPr>
              <a:t>routine </a:t>
            </a:r>
            <a:r>
              <a:rPr lang="fr-FR" sz="1200" kern="1200" dirty="0" err="1" smtClean="0">
                <a:solidFill>
                  <a:schemeClr val="tx1"/>
                </a:solidFill>
                <a:effectLst/>
                <a:latin typeface="+mn-lt"/>
                <a:ea typeface="+mn-ea"/>
                <a:cs typeface="+mn-cs"/>
              </a:rPr>
              <a:t>according</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her</a:t>
            </a:r>
            <a:r>
              <a:rPr lang="fr-FR" sz="1200" kern="1200" dirty="0" smtClean="0">
                <a:solidFill>
                  <a:schemeClr val="tx1"/>
                </a:solidFill>
                <a:effectLst/>
                <a:latin typeface="+mn-lt"/>
                <a:ea typeface="+mn-ea"/>
                <a:cs typeface="+mn-cs"/>
              </a:rPr>
              <a:t> skin condition.</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I also talk to her about institute </a:t>
            </a:r>
            <a:r>
              <a:rPr lang="fr-FR" sz="1200" kern="1200" dirty="0" err="1" smtClean="0">
                <a:solidFill>
                  <a:schemeClr val="tx1"/>
                </a:solidFill>
                <a:effectLst/>
                <a:latin typeface="+mn-lt"/>
                <a:ea typeface="+mn-ea"/>
                <a:cs typeface="+mn-cs"/>
              </a:rPr>
              <a:t>treatments</a:t>
            </a:r>
            <a:r>
              <a:rPr lang="fr-FR" sz="1200" kern="1200" dirty="0" smtClean="0">
                <a:solidFill>
                  <a:schemeClr val="tx1"/>
                </a:solidFill>
                <a:effectLst/>
                <a:latin typeface="+mn-lt"/>
                <a:ea typeface="+mn-ea"/>
                <a:cs typeface="+mn-cs"/>
              </a:rPr>
              <a:t>.</a:t>
            </a:r>
          </a:p>
          <a:p>
            <a:r>
              <a:rPr lang="fr-FR" sz="1200" kern="1200" dirty="0" smtClean="0">
                <a:solidFill>
                  <a:schemeClr val="tx1"/>
                </a:solidFill>
                <a:effectLst/>
                <a:latin typeface="+mn-lt"/>
                <a:ea typeface="+mn-ea"/>
                <a:cs typeface="+mn-cs"/>
              </a:rPr>
              <a:t> and i </a:t>
            </a:r>
            <a:r>
              <a:rPr lang="fr-FR" sz="1200" kern="1200" dirty="0" err="1" smtClean="0">
                <a:solidFill>
                  <a:schemeClr val="tx1"/>
                </a:solidFill>
                <a:effectLst/>
                <a:latin typeface="+mn-lt"/>
                <a:ea typeface="+mn-ea"/>
                <a:cs typeface="+mn-cs"/>
              </a:rPr>
              <a:t>complete</a:t>
            </a:r>
            <a:r>
              <a:rPr lang="fr-FR" sz="1200" kern="1200" dirty="0" smtClean="0">
                <a:solidFill>
                  <a:schemeClr val="tx1"/>
                </a:solidFill>
                <a:effectLst/>
                <a:latin typeface="+mn-lt"/>
                <a:ea typeface="+mn-ea"/>
                <a:cs typeface="+mn-cs"/>
              </a:rPr>
              <a:t> the</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recommendation</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with</a:t>
            </a:r>
            <a:r>
              <a:rPr lang="fr-FR" sz="1200" kern="1200" baseline="0" dirty="0" smtClean="0">
                <a:solidFill>
                  <a:schemeClr val="tx1"/>
                </a:solidFill>
                <a:effectLst/>
                <a:latin typeface="+mn-lt"/>
                <a:ea typeface="+mn-ea"/>
                <a:cs typeface="+mn-cs"/>
              </a:rPr>
              <a:t> beauty and </a:t>
            </a:r>
            <a:r>
              <a:rPr lang="fr-FR" sz="1200" kern="1200" baseline="0" dirty="0" err="1" smtClean="0">
                <a:solidFill>
                  <a:schemeClr val="tx1"/>
                </a:solidFill>
                <a:effectLst/>
                <a:latin typeface="+mn-lt"/>
                <a:ea typeface="+mn-ea"/>
                <a:cs typeface="+mn-cs"/>
              </a:rPr>
              <a:t>well</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being</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tips</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according</a:t>
            </a:r>
            <a:r>
              <a:rPr lang="fr-FR" sz="1200" kern="1200" baseline="0" dirty="0" smtClean="0">
                <a:solidFill>
                  <a:schemeClr val="tx1"/>
                </a:solidFill>
                <a:effectLst/>
                <a:latin typeface="+mn-lt"/>
                <a:ea typeface="+mn-ea"/>
                <a:cs typeface="+mn-cs"/>
              </a:rPr>
              <a:t> to the informations </a:t>
            </a:r>
            <a:r>
              <a:rPr lang="fr-FR" sz="1200" kern="1200" baseline="0" dirty="0" err="1" smtClean="0">
                <a:solidFill>
                  <a:schemeClr val="tx1"/>
                </a:solidFill>
                <a:effectLst/>
                <a:latin typeface="+mn-lt"/>
                <a:ea typeface="+mn-ea"/>
                <a:cs typeface="+mn-cs"/>
              </a:rPr>
              <a:t>you</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glean</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during</a:t>
            </a:r>
            <a:r>
              <a:rPr lang="fr-FR" sz="1200" kern="1200" baseline="0" dirty="0" smtClean="0">
                <a:solidFill>
                  <a:schemeClr val="tx1"/>
                </a:solidFill>
                <a:effectLst/>
                <a:latin typeface="+mn-lt"/>
                <a:ea typeface="+mn-ea"/>
                <a:cs typeface="+mn-cs"/>
              </a:rPr>
              <a:t> the </a:t>
            </a:r>
            <a:r>
              <a:rPr lang="fr-FR" sz="1200" kern="1200" baseline="0" dirty="0" err="1" smtClean="0">
                <a:solidFill>
                  <a:schemeClr val="tx1"/>
                </a:solidFill>
                <a:effectLst/>
                <a:latin typeface="+mn-lt"/>
                <a:ea typeface="+mn-ea"/>
                <a:cs typeface="+mn-cs"/>
              </a:rPr>
              <a:t>deepening</a:t>
            </a:r>
            <a:r>
              <a:rPr lang="fr-FR" sz="1200" kern="1200" baseline="0" dirty="0" smtClean="0">
                <a:solidFill>
                  <a:schemeClr val="tx1"/>
                </a:solidFill>
                <a:effectLst/>
                <a:latin typeface="+mn-lt"/>
                <a:ea typeface="+mn-ea"/>
                <a:cs typeface="+mn-cs"/>
              </a:rPr>
              <a:t> phase</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At the end of my recommendation, I remember to check that I have met my client's expectations and questions.</a:t>
            </a:r>
          </a:p>
          <a:p>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29</a:t>
            </a:fld>
            <a:endParaRPr lang="fr-FR"/>
          </a:p>
        </p:txBody>
      </p:sp>
    </p:spTree>
    <p:extLst>
      <p:ext uri="{BB962C8B-B14F-4D97-AF65-F5344CB8AC3E}">
        <p14:creationId xmlns:p14="http://schemas.microsoft.com/office/powerpoint/2010/main" val="513923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First</a:t>
            </a:r>
            <a:r>
              <a:rPr lang="fr-FR" dirty="0" smtClean="0"/>
              <a:t>, </a:t>
            </a:r>
            <a:r>
              <a:rPr lang="fr-FR" baseline="0" dirty="0" smtClean="0"/>
              <a:t>we will focus on the 3 objectives of this webinar. Then, you will </a:t>
            </a:r>
            <a:r>
              <a:rPr lang="fr-FR" baseline="0" dirty="0" err="1" smtClean="0"/>
              <a:t>understand</a:t>
            </a:r>
            <a:r>
              <a:rPr lang="fr-FR" baseline="0" dirty="0" smtClean="0"/>
              <a:t> </a:t>
            </a:r>
            <a:r>
              <a:rPr lang="fr-FR" baseline="0" dirty="0" err="1" smtClean="0"/>
              <a:t>why</a:t>
            </a:r>
            <a:r>
              <a:rPr lang="fr-FR" baseline="0" dirty="0" smtClean="0"/>
              <a:t> </a:t>
            </a:r>
            <a:r>
              <a:rPr lang="fr-FR" baseline="0" dirty="0" err="1" smtClean="0"/>
              <a:t>it</a:t>
            </a:r>
            <a:r>
              <a:rPr lang="fr-FR" baseline="0" dirty="0" smtClean="0"/>
              <a:t> </a:t>
            </a:r>
            <a:r>
              <a:rPr lang="fr-FR" baseline="0" dirty="0" err="1" smtClean="0"/>
              <a:t>is</a:t>
            </a:r>
            <a:r>
              <a:rPr lang="fr-FR" baseline="0" dirty="0" smtClean="0"/>
              <a:t> important to </a:t>
            </a:r>
            <a:r>
              <a:rPr lang="fr-FR" baseline="0" dirty="0" err="1" smtClean="0"/>
              <a:t>offer</a:t>
            </a:r>
            <a:r>
              <a:rPr lang="fr-FR" baseline="0" dirty="0" smtClean="0"/>
              <a:t> </a:t>
            </a:r>
            <a:r>
              <a:rPr lang="fr-FR" baseline="0" dirty="0" err="1" smtClean="0"/>
              <a:t>this</a:t>
            </a:r>
            <a:r>
              <a:rPr lang="fr-FR" baseline="0" dirty="0" smtClean="0"/>
              <a:t> service and </a:t>
            </a:r>
            <a:r>
              <a:rPr lang="fr-FR" baseline="0" dirty="0" err="1" smtClean="0"/>
              <a:t>finally</a:t>
            </a:r>
            <a:r>
              <a:rPr lang="fr-FR" baseline="0" dirty="0" smtClean="0"/>
              <a:t>  the 3 main steps of the diagnosis. </a:t>
            </a:r>
            <a:endParaRPr lang="fr-FR" b="0"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3</a:t>
            </a:fld>
            <a:endParaRPr lang="fr-FR"/>
          </a:p>
        </p:txBody>
      </p:sp>
    </p:spTree>
    <p:extLst>
      <p:ext uri="{BB962C8B-B14F-4D97-AF65-F5344CB8AC3E}">
        <p14:creationId xmlns:p14="http://schemas.microsoft.com/office/powerpoint/2010/main" val="1418807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We have already reached the last </a:t>
            </a:r>
            <a:r>
              <a:rPr lang="fr-FR" dirty="0" err="1" smtClean="0"/>
              <a:t>step</a:t>
            </a:r>
            <a:r>
              <a:rPr lang="fr-FR" dirty="0" smtClean="0"/>
              <a:t>:</a:t>
            </a:r>
            <a:r>
              <a:rPr lang="fr-FR" baseline="0" dirty="0" smtClean="0"/>
              <a:t> </a:t>
            </a:r>
            <a:r>
              <a:rPr lang="fr-FR" b="1" baseline="0" dirty="0" err="1" smtClean="0"/>
              <a:t>taking</a:t>
            </a:r>
            <a:r>
              <a:rPr lang="fr-FR" b="1" baseline="0" dirty="0" smtClean="0"/>
              <a:t> </a:t>
            </a:r>
            <a:r>
              <a:rPr lang="fr-FR" b="1" baseline="0" dirty="0" err="1" smtClean="0"/>
              <a:t>leave</a:t>
            </a:r>
            <a:r>
              <a:rPr lang="fr-FR" dirty="0" smtClean="0"/>
              <a:t>. </a:t>
            </a:r>
            <a:r>
              <a:rPr lang="fr-FR" dirty="0" smtClean="0"/>
              <a:t>It is </a:t>
            </a:r>
            <a:r>
              <a:rPr lang="fr-FR" baseline="0" dirty="0" smtClean="0"/>
              <a:t>essential to take care of these last seconds because it is the last impression you will leave on your client.</a:t>
            </a:r>
          </a:p>
          <a:p>
            <a:r>
              <a:rPr lang="fr-FR" baseline="0" dirty="0" smtClean="0"/>
              <a:t>Here are the points to remember. </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30</a:t>
            </a:fld>
            <a:endParaRPr lang="fr-FR"/>
          </a:p>
        </p:txBody>
      </p:sp>
    </p:spTree>
    <p:extLst>
      <p:ext uri="{BB962C8B-B14F-4D97-AF65-F5344CB8AC3E}">
        <p14:creationId xmlns:p14="http://schemas.microsoft.com/office/powerpoint/2010/main" val="3734333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I thank my client for our exchange and explain that she will receive an email with her personalized recommendation.</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If necessary, I validate the e-mail address of my customer file and I take the opportunity to update </a:t>
            </a:r>
            <a:r>
              <a:rPr lang="fr-FR" sz="1200" b="0" kern="1200" dirty="0" smtClean="0">
                <a:solidFill>
                  <a:schemeClr val="tx1"/>
                </a:solidFill>
                <a:effectLst/>
                <a:latin typeface="+mn-lt"/>
                <a:ea typeface="+mn-ea"/>
                <a:cs typeface="+mn-cs"/>
              </a:rPr>
              <a:t>it.</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I explain to </a:t>
            </a:r>
            <a:r>
              <a:rPr lang="fr-FR" sz="1200" kern="1200" dirty="0" err="1" smtClean="0">
                <a:solidFill>
                  <a:schemeClr val="tx1"/>
                </a:solidFill>
                <a:effectLst/>
                <a:latin typeface="+mn-lt"/>
                <a:ea typeface="+mn-ea"/>
                <a:cs typeface="+mn-cs"/>
              </a:rPr>
              <a:t>her</a:t>
            </a:r>
            <a:r>
              <a:rPr lang="fr-FR" sz="1200" kern="1200" dirty="0" smtClean="0">
                <a:solidFill>
                  <a:schemeClr val="tx1"/>
                </a:solidFill>
                <a:effectLst/>
                <a:latin typeface="+mn-lt"/>
                <a:ea typeface="+mn-ea"/>
                <a:cs typeface="+mn-cs"/>
              </a:rPr>
              <a:t> how to buy the products and </a:t>
            </a:r>
            <a:r>
              <a:rPr lang="fr-FR" sz="1200" kern="1200" dirty="0" err="1" smtClean="0">
                <a:solidFill>
                  <a:schemeClr val="tx1"/>
                </a:solidFill>
                <a:effectLst/>
                <a:latin typeface="+mn-lt"/>
                <a:ea typeface="+mn-ea"/>
                <a:cs typeface="+mn-cs"/>
              </a:rPr>
              <a:t>present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her</a:t>
            </a:r>
            <a:r>
              <a:rPr lang="fr-FR" sz="1200" kern="1200" dirty="0" smtClean="0">
                <a:solidFill>
                  <a:schemeClr val="tx1"/>
                </a:solidFill>
                <a:effectLst/>
                <a:latin typeface="+mn-lt"/>
                <a:ea typeface="+mn-ea"/>
                <a:cs typeface="+mn-cs"/>
              </a:rPr>
              <a:t> with a </a:t>
            </a:r>
            <a:r>
              <a:rPr lang="fr-FR" sz="1200" kern="1200" dirty="0" err="1" smtClean="0">
                <a:solidFill>
                  <a:schemeClr val="tx1"/>
                </a:solidFill>
                <a:effectLst/>
                <a:latin typeface="+mn-lt"/>
                <a:ea typeface="+mn-ea"/>
                <a:cs typeface="+mn-cs"/>
              </a:rPr>
              <a:t>personalised</a:t>
            </a:r>
            <a:r>
              <a:rPr lang="fr-FR" sz="1200" kern="1200" dirty="0" smtClean="0">
                <a:solidFill>
                  <a:schemeClr val="tx1"/>
                </a:solidFill>
                <a:effectLst/>
                <a:latin typeface="+mn-lt"/>
                <a:ea typeface="+mn-ea"/>
                <a:cs typeface="+mn-cs"/>
              </a:rPr>
              <a:t> offer.</a:t>
            </a:r>
          </a:p>
          <a:p>
            <a:r>
              <a:rPr lang="fr-FR" sz="1200" kern="1200" dirty="0" smtClean="0">
                <a:solidFill>
                  <a:schemeClr val="tx1"/>
                </a:solidFill>
                <a:effectLst/>
                <a:latin typeface="+mn-lt"/>
                <a:ea typeface="+mn-ea"/>
                <a:cs typeface="+mn-cs"/>
              </a:rPr>
              <a:t>(-20% observed on average among competitors)</a:t>
            </a:r>
          </a:p>
          <a:p>
            <a:r>
              <a:rPr lang="fr-FR" sz="1200" kern="1200" dirty="0" smtClean="0">
                <a:solidFill>
                  <a:schemeClr val="tx1"/>
                </a:solidFill>
                <a:effectLst/>
                <a:latin typeface="+mn-lt"/>
                <a:ea typeface="+mn-ea"/>
                <a:cs typeface="+mn-cs"/>
              </a:rPr>
              <a:t> </a:t>
            </a:r>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31</a:t>
            </a:fld>
            <a:endParaRPr lang="fr-FR"/>
          </a:p>
        </p:txBody>
      </p:sp>
    </p:spTree>
    <p:extLst>
      <p:ext uri="{BB962C8B-B14F-4D97-AF65-F5344CB8AC3E}">
        <p14:creationId xmlns:p14="http://schemas.microsoft.com/office/powerpoint/2010/main" val="33530842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I suggest that </a:t>
            </a:r>
            <a:r>
              <a:rPr lang="fr-FR" sz="1200" kern="1200" dirty="0" err="1" smtClean="0">
                <a:solidFill>
                  <a:schemeClr val="tx1"/>
                </a:solidFill>
                <a:effectLst/>
                <a:latin typeface="+mn-lt"/>
                <a:ea typeface="+mn-ea"/>
                <a:cs typeface="+mn-cs"/>
              </a:rPr>
              <a:t>she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anticipates</a:t>
            </a:r>
            <a:r>
              <a:rPr lang="fr-FR" sz="1200" kern="1200" dirty="0" smtClean="0">
                <a:solidFill>
                  <a:schemeClr val="tx1"/>
                </a:solidFill>
                <a:effectLst/>
                <a:latin typeface="+mn-lt"/>
                <a:ea typeface="+mn-ea"/>
                <a:cs typeface="+mn-cs"/>
              </a:rPr>
              <a:t> an </a:t>
            </a:r>
            <a:r>
              <a:rPr lang="fr-FR" sz="1200" b="0" kern="1200" dirty="0" smtClean="0">
                <a:solidFill>
                  <a:schemeClr val="tx1"/>
                </a:solidFill>
                <a:effectLst/>
                <a:latin typeface="+mn-lt"/>
                <a:ea typeface="+mn-ea"/>
                <a:cs typeface="+mn-cs"/>
              </a:rPr>
              <a:t>appointment at the </a:t>
            </a:r>
            <a:r>
              <a:rPr lang="fr-FR" sz="1200" b="0" kern="1200" baseline="0" dirty="0" smtClean="0">
                <a:solidFill>
                  <a:schemeClr val="tx1"/>
                </a:solidFill>
                <a:effectLst/>
                <a:latin typeface="+mn-lt"/>
                <a:ea typeface="+mn-ea"/>
                <a:cs typeface="+mn-cs"/>
              </a:rPr>
              <a:t>beauty salon </a:t>
            </a:r>
            <a:r>
              <a:rPr lang="fr-FR" sz="1200" b="0" kern="1200" baseline="0" dirty="0" smtClean="0">
                <a:solidFill>
                  <a:schemeClr val="tx1"/>
                </a:solidFill>
                <a:effectLst/>
                <a:latin typeface="+mn-lt"/>
                <a:ea typeface="+mn-ea"/>
                <a:cs typeface="+mn-cs"/>
              </a:rPr>
              <a:t>and show her the current commercial operations.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baseline="0" dirty="0" smtClean="0">
                <a:solidFill>
                  <a:schemeClr val="tx1"/>
                </a:solidFill>
                <a:effectLst/>
                <a:latin typeface="+mn-lt"/>
                <a:ea typeface="+mn-ea"/>
                <a:cs typeface="+mn-cs"/>
              </a:rPr>
              <a:t>I invite </a:t>
            </a:r>
            <a:r>
              <a:rPr lang="fr-FR" sz="1200" b="0" kern="1200" baseline="0" dirty="0" err="1" smtClean="0">
                <a:solidFill>
                  <a:schemeClr val="tx1"/>
                </a:solidFill>
                <a:effectLst/>
                <a:latin typeface="+mn-lt"/>
                <a:ea typeface="+mn-ea"/>
                <a:cs typeface="+mn-cs"/>
              </a:rPr>
              <a:t>her</a:t>
            </a:r>
            <a:r>
              <a:rPr lang="fr-FR" sz="1200" b="0" kern="1200" baseline="0" dirty="0" smtClean="0">
                <a:solidFill>
                  <a:schemeClr val="tx1"/>
                </a:solidFill>
                <a:effectLst/>
                <a:latin typeface="+mn-lt"/>
                <a:ea typeface="+mn-ea"/>
                <a:cs typeface="+mn-cs"/>
              </a:rPr>
              <a:t> to follow the next offers on social networks. </a:t>
            </a:r>
            <a:endParaRPr lang="fr-FR" b="0" dirty="0" smtClean="0"/>
          </a:p>
          <a:p>
            <a:endParaRPr lang="fr-FR" b="0"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32</a:t>
            </a:fld>
            <a:endParaRPr lang="fr-FR"/>
          </a:p>
        </p:txBody>
      </p:sp>
    </p:spTree>
    <p:extLst>
      <p:ext uri="{BB962C8B-B14F-4D97-AF65-F5344CB8AC3E}">
        <p14:creationId xmlns:p14="http://schemas.microsoft.com/office/powerpoint/2010/main" val="23176555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To </a:t>
            </a:r>
            <a:r>
              <a:rPr lang="fr-FR" baseline="0" dirty="0" smtClean="0"/>
              <a:t>conclude, here are the 10 golden rules to remember in order to succeed in my diagnosis:</a:t>
            </a:r>
          </a:p>
          <a:p>
            <a:pPr marL="171450" indent="-171450">
              <a:buFontTx/>
              <a:buChar char="-"/>
            </a:pPr>
            <a:r>
              <a:rPr lang="fr-FR" baseline="0" dirty="0" smtClean="0"/>
              <a:t>1. Knowledge: I know my products inside out so I can suggest the most suitable product(s) for my client. Knowledge is a fundamental element because it conveys the </a:t>
            </a:r>
            <a:r>
              <a:rPr lang="fr-FR" baseline="0" dirty="0" err="1" smtClean="0"/>
              <a:t>beautician's</a:t>
            </a:r>
            <a:r>
              <a:rPr lang="fr-FR" baseline="0" dirty="0" smtClean="0"/>
              <a:t> expertise and allows her to be more confident and precise in her recommendation</a:t>
            </a:r>
          </a:p>
          <a:p>
            <a:pPr marL="171450" indent="-171450">
              <a:buFontTx/>
              <a:buChar char="-"/>
            </a:pPr>
            <a:r>
              <a:rPr lang="fr-FR" baseline="0" dirty="0" smtClean="0"/>
              <a:t>2. Active listening: I retain, bounce back and rephrase everything my client tells me (teleworking, wearing a mask, lack of time, tiredness, etc.) - I do not hesitate to take notes </a:t>
            </a:r>
          </a:p>
          <a:p>
            <a:pPr marL="171450" indent="-171450">
              <a:buFontTx/>
              <a:buChar char="-"/>
            </a:pPr>
            <a:r>
              <a:rPr lang="fr-FR" baseline="0" dirty="0" smtClean="0"/>
              <a:t>3. Benevolent empathy: I put myself in her shoes, I make her feel understood, I show indulgence, I am not judgmental - she must feel recognised</a:t>
            </a:r>
          </a:p>
          <a:p>
            <a:pPr marL="171450" indent="-171450">
              <a:buFontTx/>
              <a:buChar char="-"/>
            </a:pPr>
            <a:r>
              <a:rPr lang="fr-FR" baseline="0" dirty="0" smtClean="0"/>
              <a:t>4. Valuing: I congratulate her on all her good habits</a:t>
            </a:r>
          </a:p>
          <a:p>
            <a:pPr marL="171450" indent="-171450">
              <a:buFontTx/>
              <a:buChar char="-"/>
            </a:pPr>
            <a:r>
              <a:rPr lang="fr-FR" baseline="0" dirty="0" smtClean="0"/>
              <a:t>5. Adapted discourse: I do not make my discourse too complex, I explain terms that are too scientific for her to understand. I adapt my speech according to the profile of my client (informed or beginner, sensitive to novelty, sensitive to safety, price, efficiency....) </a:t>
            </a:r>
          </a:p>
          <a:p>
            <a:pPr marL="171450" indent="-171450">
              <a:buFontTx/>
              <a:buChar char="-"/>
            </a:pPr>
            <a:r>
              <a:rPr lang="fr-FR" baseline="0" dirty="0" smtClean="0"/>
              <a:t>6. Personalisation: the recommendation must be truly tailor-made and adapted to the needs of my clients. It is always different because the concerns and lifestyles are not the same from one client to another</a:t>
            </a:r>
          </a:p>
          <a:p>
            <a:pPr marL="171450" indent="-171450">
              <a:buFontTx/>
              <a:buChar char="-"/>
            </a:pPr>
            <a:r>
              <a:rPr lang="fr-FR" baseline="0" dirty="0" smtClean="0"/>
              <a:t>7. Optimised routine: even if I use the ideal Yon-ka routine (from make-up removal to complementary products), I highlight the 2/3 products that are essential for a rapid improvement. I don't change a cream if it suits the client, but I can recommend a booster if her skin is tighter.</a:t>
            </a:r>
          </a:p>
          <a:p>
            <a:pPr marL="171450" indent="-171450">
              <a:buFontTx/>
              <a:buChar char="-"/>
            </a:pPr>
            <a:r>
              <a:rPr lang="fr-FR" baseline="0" dirty="0" smtClean="0"/>
              <a:t>8. Global proposal: I offer advice on beauty products but also tips related to one's lifestyle (recommended diet for one's skin type for example).</a:t>
            </a:r>
          </a:p>
          <a:p>
            <a:pPr marL="171450" indent="-171450">
              <a:buFontTx/>
              <a:buChar char="-"/>
            </a:pPr>
            <a:r>
              <a:rPr lang="fr-FR" baseline="0" dirty="0" smtClean="0"/>
              <a:t>9. Impartiality: I do not denigrate the competing products that are used and I am not influenced by the impression and image that the customer conveys</a:t>
            </a:r>
          </a:p>
          <a:p>
            <a:pPr marL="171450" indent="-171450">
              <a:buFontTx/>
              <a:buChar char="-"/>
            </a:pPr>
            <a:r>
              <a:rPr lang="fr-FR" baseline="0" dirty="0" smtClean="0"/>
              <a:t>10. Free yourself from your own inhibitions: do not see counselling as a forced sales act. The client is looking for a result and advice to achieve it. I am therefore there to accompany her and give her all the keys to achieve it.</a:t>
            </a:r>
          </a:p>
          <a:p>
            <a:pPr marL="0" indent="0">
              <a:buFontTx/>
              <a:buNone/>
            </a:pPr>
            <a:r>
              <a:rPr lang="fr-FR" baseline="0" dirty="0" smtClean="0"/>
              <a:t>I don't put myself in the place of my client's wallet, so I don't have to worry about price. If she doesn't buy the recommended products when she needs them, she will go and buy them elsewhere. </a:t>
            </a:r>
          </a:p>
          <a:p>
            <a:pPr marL="0" indent="0">
              <a:buFontTx/>
              <a:buNone/>
            </a:pPr>
            <a:r>
              <a:rPr lang="fr-FR" baseline="0" dirty="0" smtClean="0"/>
              <a:t>I am also free of the time brake. I am gaining confidence and I am not afraid to put forward my expertise and the products I work with. </a:t>
            </a:r>
          </a:p>
          <a:p>
            <a:pPr marL="0" indent="0">
              <a:buFontTx/>
              <a:buNone/>
            </a:pPr>
            <a:r>
              <a:rPr lang="fr-FR" baseline="0" dirty="0" smtClean="0"/>
              <a:t>To be a </a:t>
            </a:r>
            <a:r>
              <a:rPr lang="fr-FR" baseline="0" dirty="0" err="1" smtClean="0"/>
              <a:t>beautician</a:t>
            </a:r>
            <a:r>
              <a:rPr lang="fr-FR" baseline="0" dirty="0" smtClean="0"/>
              <a:t> is to carry out treatments but above all to be able to offer a global treatment which includes treatments, products and advice. And it doesn't matter if the client buys or not. The objective is to show her professionalism and to build customer loyalty.</a:t>
            </a:r>
          </a:p>
          <a:p>
            <a:pPr marL="0" indent="0">
              <a:buFontTx/>
              <a:buNone/>
            </a:pPr>
            <a:endParaRPr lang="fr-FR"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You </a:t>
            </a:r>
            <a:r>
              <a:rPr lang="fr-FR" dirty="0" err="1" smtClean="0"/>
              <a:t>now</a:t>
            </a:r>
            <a:r>
              <a:rPr lang="fr-FR" dirty="0" smtClean="0"/>
              <a:t> have all the keys in hand to carry out an </a:t>
            </a:r>
            <a:r>
              <a:rPr lang="fr-FR" baseline="0" dirty="0" smtClean="0"/>
              <a:t>expert and </a:t>
            </a:r>
            <a:r>
              <a:rPr lang="fr-FR" baseline="0" dirty="0" err="1" smtClean="0"/>
              <a:t>personalised</a:t>
            </a:r>
            <a:r>
              <a:rPr lang="fr-FR" baseline="0" dirty="0" smtClean="0"/>
              <a:t> skin </a:t>
            </a:r>
            <a:r>
              <a:rPr lang="fr-FR" dirty="0" err="1" smtClean="0"/>
              <a:t>diagnosis</a:t>
            </a:r>
            <a:r>
              <a:rPr lang="fr-FR" baseline="0" dirty="0" smtClean="0"/>
              <a:t>, by </a:t>
            </a:r>
            <a:r>
              <a:rPr lang="fr-FR" baseline="0" dirty="0" err="1" smtClean="0"/>
              <a:t>telephone</a:t>
            </a:r>
            <a:r>
              <a:rPr lang="fr-FR" baseline="0" dirty="0" smtClean="0"/>
              <a:t>, </a:t>
            </a:r>
            <a:r>
              <a:rPr lang="fr-FR" baseline="0" dirty="0" err="1" smtClean="0"/>
              <a:t>video</a:t>
            </a:r>
            <a:r>
              <a:rPr lang="fr-FR" baseline="0" dirty="0" smtClean="0"/>
              <a:t> </a:t>
            </a:r>
            <a:r>
              <a:rPr lang="fr-FR" baseline="0" dirty="0" err="1" smtClean="0"/>
              <a:t>conference</a:t>
            </a:r>
            <a:r>
              <a:rPr lang="fr-FR" baseline="0" dirty="0" smtClean="0"/>
              <a:t> or </a:t>
            </a:r>
            <a:r>
              <a:rPr lang="fr-FR" baseline="0" dirty="0" err="1" smtClean="0"/>
              <a:t>even</a:t>
            </a:r>
            <a:r>
              <a:rPr lang="fr-FR" baseline="0" dirty="0" smtClean="0"/>
              <a:t> face to face</a:t>
            </a:r>
            <a:r>
              <a:rPr lang="fr-FR" b="0" baseline="0" dirty="0" smtClean="0"/>
              <a:t>. </a:t>
            </a:r>
            <a:r>
              <a:rPr lang="fr-FR" b="0" baseline="0" dirty="0" err="1" smtClean="0"/>
              <a:t>We</a:t>
            </a:r>
            <a:r>
              <a:rPr lang="fr-FR" b="0" baseline="0" dirty="0" smtClean="0"/>
              <a:t> are at </a:t>
            </a:r>
            <a:r>
              <a:rPr lang="fr-FR" b="0" baseline="0" dirty="0" err="1" smtClean="0"/>
              <a:t>your</a:t>
            </a:r>
            <a:r>
              <a:rPr lang="fr-FR" b="0" baseline="0" dirty="0" smtClean="0"/>
              <a:t> </a:t>
            </a:r>
            <a:r>
              <a:rPr lang="fr-FR" b="0" baseline="0" dirty="0" err="1" smtClean="0"/>
              <a:t>side</a:t>
            </a:r>
            <a:r>
              <a:rPr lang="fr-FR" b="0" baseline="0" dirty="0" smtClean="0"/>
              <a:t> if </a:t>
            </a:r>
            <a:r>
              <a:rPr lang="fr-FR" b="0" baseline="0" dirty="0" err="1" smtClean="0"/>
              <a:t>you</a:t>
            </a:r>
            <a:r>
              <a:rPr lang="fr-FR" b="0" baseline="0" dirty="0" smtClean="0"/>
              <a:t> </a:t>
            </a:r>
            <a:r>
              <a:rPr lang="fr-FR" b="0" baseline="0" dirty="0" err="1" smtClean="0"/>
              <a:t>need</a:t>
            </a:r>
            <a:r>
              <a:rPr lang="fr-FR" b="0" baseline="0" dirty="0" smtClean="0"/>
              <a:t> </a:t>
            </a:r>
            <a:r>
              <a:rPr lang="fr-FR" b="0" baseline="0" dirty="0" err="1" smtClean="0"/>
              <a:t>any</a:t>
            </a:r>
            <a:r>
              <a:rPr lang="fr-FR" b="0" baseline="0" dirty="0" smtClean="0"/>
              <a:t> </a:t>
            </a:r>
            <a:r>
              <a:rPr lang="fr-FR" b="0" baseline="0" dirty="0" err="1" smtClean="0"/>
              <a:t>further</a:t>
            </a:r>
            <a:r>
              <a:rPr lang="fr-FR" b="0" baseline="0" dirty="0" smtClean="0"/>
              <a:t> information or support. </a:t>
            </a:r>
            <a:endParaRPr lang="fr-FR" b="0" dirty="0" smtClean="0"/>
          </a:p>
          <a:p>
            <a:pPr marL="0" indent="0">
              <a:buFontTx/>
              <a:buNone/>
            </a:pPr>
            <a:endParaRPr lang="fr-FR" b="1"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33</a:t>
            </a:fld>
            <a:endParaRPr lang="fr-FR"/>
          </a:p>
        </p:txBody>
      </p:sp>
    </p:spTree>
    <p:extLst>
      <p:ext uri="{BB962C8B-B14F-4D97-AF65-F5344CB8AC3E}">
        <p14:creationId xmlns:p14="http://schemas.microsoft.com/office/powerpoint/2010/main" val="1391415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Finally, </a:t>
            </a:r>
            <a:r>
              <a:rPr lang="en-US" dirty="0" smtClean="0"/>
              <a:t>Do not hesitate to ask the training department for the tools set up to help you during your diagnosis</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34</a:t>
            </a:fld>
            <a:endParaRPr lang="fr-FR"/>
          </a:p>
        </p:txBody>
      </p:sp>
    </p:spTree>
    <p:extLst>
      <p:ext uri="{BB962C8B-B14F-4D97-AF65-F5344CB8AC3E}">
        <p14:creationId xmlns:p14="http://schemas.microsoft.com/office/powerpoint/2010/main" val="1195866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The</a:t>
            </a:r>
            <a:r>
              <a:rPr lang="fr-FR" baseline="0" dirty="0" smtClean="0"/>
              <a:t> training </a:t>
            </a:r>
            <a:r>
              <a:rPr lang="fr-FR" baseline="0" dirty="0" err="1" smtClean="0"/>
              <a:t>department</a:t>
            </a:r>
            <a:r>
              <a:rPr lang="fr-FR" baseline="0" dirty="0" smtClean="0"/>
              <a:t> </a:t>
            </a:r>
            <a:r>
              <a:rPr lang="fr-FR" baseline="0" dirty="0" err="1" smtClean="0"/>
              <a:t>offers</a:t>
            </a:r>
            <a:r>
              <a:rPr lang="fr-FR" baseline="0" dirty="0" smtClean="0"/>
              <a:t> </a:t>
            </a:r>
            <a:r>
              <a:rPr lang="fr-FR" baseline="0" dirty="0" err="1" smtClean="0"/>
              <a:t>you</a:t>
            </a:r>
            <a:r>
              <a:rPr lang="fr-FR" baseline="0" dirty="0" smtClean="0"/>
              <a:t> </a:t>
            </a:r>
            <a:r>
              <a:rPr lang="fr-FR" baseline="0" dirty="0" err="1" smtClean="0"/>
              <a:t>different</a:t>
            </a:r>
            <a:r>
              <a:rPr lang="fr-FR" baseline="0" dirty="0" smtClean="0"/>
              <a:t> supports </a:t>
            </a:r>
            <a:r>
              <a:rPr lang="fr-FR" baseline="0" dirty="0" err="1" smtClean="0"/>
              <a:t>such</a:t>
            </a:r>
            <a:r>
              <a:rPr lang="fr-FR" baseline="0" dirty="0" smtClean="0"/>
              <a:t> as</a:t>
            </a:r>
            <a:r>
              <a:rPr lang="fr-FR" dirty="0" smtClean="0"/>
              <a:t> the </a:t>
            </a:r>
            <a:r>
              <a:rPr lang="fr-FR" dirty="0" err="1" smtClean="0"/>
              <a:t>diagnosis</a:t>
            </a:r>
            <a:r>
              <a:rPr lang="fr-FR" dirty="0" smtClean="0"/>
              <a:t> </a:t>
            </a:r>
            <a:r>
              <a:rPr lang="fr-FR" baseline="0" dirty="0" smtClean="0"/>
              <a:t>script for your calls with the different stages of the diagnosis and the questions to ask. </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35</a:t>
            </a:fld>
            <a:endParaRPr lang="fr-FR"/>
          </a:p>
        </p:txBody>
      </p:sp>
    </p:spTree>
    <p:extLst>
      <p:ext uri="{BB962C8B-B14F-4D97-AF65-F5344CB8AC3E}">
        <p14:creationId xmlns:p14="http://schemas.microsoft.com/office/powerpoint/2010/main" val="3934717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And</a:t>
            </a:r>
            <a:r>
              <a:rPr lang="fr-FR" baseline="0" dirty="0" smtClean="0"/>
              <a:t> </a:t>
            </a:r>
            <a:r>
              <a:rPr lang="fr-FR" baseline="0" dirty="0" err="1" smtClean="0"/>
              <a:t>also</a:t>
            </a:r>
            <a:r>
              <a:rPr lang="fr-FR" baseline="0" dirty="0" smtClean="0"/>
              <a:t> </a:t>
            </a:r>
            <a:r>
              <a:rPr lang="fr-FR" baseline="0" dirty="0" err="1" smtClean="0"/>
              <a:t>some</a:t>
            </a:r>
            <a:r>
              <a:rPr lang="fr-FR" baseline="0" dirty="0" smtClean="0"/>
              <a:t> </a:t>
            </a:r>
            <a:r>
              <a:rPr lang="fr-FR" dirty="0" smtClean="0"/>
              <a:t>beauty </a:t>
            </a:r>
            <a:r>
              <a:rPr lang="fr-FR" baseline="0" dirty="0" smtClean="0"/>
              <a:t>and wellness </a:t>
            </a:r>
            <a:r>
              <a:rPr lang="fr-FR" dirty="0" smtClean="0"/>
              <a:t>tips </a:t>
            </a:r>
            <a:r>
              <a:rPr lang="fr-FR" baseline="0" dirty="0" smtClean="0"/>
              <a:t>IN (what goes in the body, what we should eat for example) and OUT (what we can do outside) to complete your diagnosis. </a:t>
            </a:r>
            <a:endParaRPr lang="fr-FR" b="1"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8B07F-58C5-4588-B3C4-8177D4B1F1C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808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8B07F-58C5-4588-B3C4-8177D4B1F1C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971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Here are </a:t>
            </a:r>
            <a:r>
              <a:rPr lang="fr-FR" baseline="0" dirty="0" smtClean="0"/>
              <a:t>some products that we recommend you focus on. The skin around the eyes is thinner, the skin around the lips more fragile, these areas deserve special attention. These products can be suggested to all those who do not use an eye contour product in their routine and deplore fine lines, dark circles and puffiness. Do not hesitate to give application </a:t>
            </a:r>
            <a:r>
              <a:rPr lang="fr-FR" baseline="0" dirty="0" err="1" smtClean="0"/>
              <a:t>tips</a:t>
            </a:r>
            <a:r>
              <a:rPr lang="fr-FR"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r>
              <a:rPr lang="fr-FR" baseline="0" dirty="0" smtClean="0"/>
              <a:t>Anti-</a:t>
            </a:r>
            <a:r>
              <a:rPr lang="fr-FR" baseline="0" dirty="0" err="1" smtClean="0"/>
              <a:t>wrinkle</a:t>
            </a:r>
            <a:r>
              <a:rPr lang="fr-FR" baseline="0" dirty="0" smtClean="0"/>
              <a:t> </a:t>
            </a:r>
            <a:r>
              <a:rPr lang="fr-FR" baseline="0" dirty="0" err="1" smtClean="0"/>
              <a:t>with</a:t>
            </a:r>
            <a:r>
              <a:rPr lang="fr-FR" baseline="0" dirty="0" smtClean="0"/>
              <a:t> ALPHA-CONTOUR</a:t>
            </a:r>
          </a:p>
          <a:p>
            <a:endParaRPr lang="fr-FR" baseline="0" dirty="0" smtClean="0"/>
          </a:p>
          <a:p>
            <a:r>
              <a:rPr lang="fr-FR" baseline="0" dirty="0" smtClean="0"/>
              <a:t>Nourishing and </a:t>
            </a:r>
            <a:r>
              <a:rPr lang="fr-FR" b="0" baseline="0" dirty="0" err="1" smtClean="0"/>
              <a:t>comforting</a:t>
            </a:r>
            <a:r>
              <a:rPr lang="fr-FR" b="0" baseline="0" dirty="0" smtClean="0"/>
              <a:t> </a:t>
            </a:r>
            <a:r>
              <a:rPr lang="fr-FR" b="0" baseline="0" dirty="0" err="1" smtClean="0"/>
              <a:t>with</a:t>
            </a:r>
            <a:r>
              <a:rPr lang="fr-FR" b="0" baseline="0" dirty="0" smtClean="0"/>
              <a:t> NUTRI-CONTOUR</a:t>
            </a:r>
          </a:p>
          <a:p>
            <a:endParaRPr lang="fr-FR" b="0" baseline="0" dirty="0" smtClean="0"/>
          </a:p>
          <a:p>
            <a:r>
              <a:rPr lang="fr-FR" b="0" baseline="0" dirty="0" smtClean="0"/>
              <a:t>Anti-</a:t>
            </a:r>
            <a:r>
              <a:rPr lang="fr-FR" b="0" baseline="0" dirty="0" err="1" smtClean="0"/>
              <a:t>dark</a:t>
            </a:r>
            <a:r>
              <a:rPr lang="fr-FR" b="0" baseline="0" dirty="0" smtClean="0"/>
              <a:t> </a:t>
            </a:r>
            <a:r>
              <a:rPr lang="fr-FR" b="0" baseline="0" dirty="0" err="1" smtClean="0"/>
              <a:t>circles</a:t>
            </a:r>
            <a:r>
              <a:rPr lang="fr-FR" b="0" baseline="0" dirty="0" smtClean="0"/>
              <a:t> and </a:t>
            </a:r>
            <a:r>
              <a:rPr lang="fr-FR" b="0" baseline="0" dirty="0" err="1" smtClean="0"/>
              <a:t>puffiness</a:t>
            </a:r>
            <a:r>
              <a:rPr lang="fr-FR" b="0" baseline="0" dirty="0" smtClean="0"/>
              <a:t> </a:t>
            </a:r>
            <a:r>
              <a:rPr lang="fr-FR" b="0" baseline="0" dirty="0" err="1" smtClean="0"/>
              <a:t>with</a:t>
            </a:r>
            <a:r>
              <a:rPr lang="fr-FR" b="0" baseline="0" dirty="0" smtClean="0"/>
              <a:t> PHYTO-CONTOUR</a:t>
            </a:r>
          </a:p>
          <a:p>
            <a:endParaRPr lang="fr-FR" b="0" baseline="0" dirty="0" smtClean="0"/>
          </a:p>
          <a:p>
            <a:r>
              <a:rPr lang="fr-FR" b="0" baseline="0" dirty="0" smtClean="0"/>
              <a:t>And a global anti-ageing action </a:t>
            </a:r>
            <a:r>
              <a:rPr lang="fr-FR" baseline="0" dirty="0" smtClean="0"/>
              <a:t>with EXCELLENCE CODE-CONTOURS. </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38</a:t>
            </a:fld>
            <a:endParaRPr lang="fr-FR"/>
          </a:p>
        </p:txBody>
      </p:sp>
    </p:spTree>
    <p:extLst>
      <p:ext uri="{BB962C8B-B14F-4D97-AF65-F5344CB8AC3E}">
        <p14:creationId xmlns:p14="http://schemas.microsoft.com/office/powerpoint/2010/main" val="16278787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We spend more and more time on our screens and are often surrounded by pollution in the city. This is the perfect time to </a:t>
            </a:r>
            <a:r>
              <a:rPr lang="fr-FR" baseline="0" dirty="0" err="1" smtClean="0"/>
              <a:t>recommend</a:t>
            </a:r>
            <a:r>
              <a:rPr lang="fr-FR" baseline="0" dirty="0" smtClean="0"/>
              <a:t> NUDE PERFECT for its anti blue light action.</a:t>
            </a:r>
          </a:p>
          <a:p>
            <a:r>
              <a:rPr lang="fr-FR" baseline="0" dirty="0" smtClean="0"/>
              <a:t>Ideal with its perfect skin effect. And the </a:t>
            </a:r>
            <a:r>
              <a:rPr lang="fr-FR" baseline="0" dirty="0" err="1" smtClean="0"/>
              <a:t>perfect</a:t>
            </a:r>
            <a:r>
              <a:rPr lang="fr-FR" baseline="0" dirty="0" smtClean="0"/>
              <a:t> </a:t>
            </a:r>
            <a:r>
              <a:rPr lang="fr-FR" baseline="0" dirty="0" err="1" smtClean="0"/>
              <a:t>ally</a:t>
            </a:r>
            <a:r>
              <a:rPr lang="fr-FR" baseline="0" dirty="0" smtClean="0"/>
              <a:t> of </a:t>
            </a:r>
            <a:r>
              <a:rPr lang="fr-FR" baseline="0" dirty="0" err="1" smtClean="0"/>
              <a:t>remote</a:t>
            </a:r>
            <a:r>
              <a:rPr lang="fr-FR" baseline="0" dirty="0" smtClean="0"/>
              <a:t> </a:t>
            </a:r>
            <a:r>
              <a:rPr lang="fr-FR" baseline="0" dirty="0" err="1" smtClean="0"/>
              <a:t>work</a:t>
            </a:r>
            <a:endParaRPr lang="fr-FR" b="0"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39</a:t>
            </a:fld>
            <a:endParaRPr lang="fr-FR"/>
          </a:p>
        </p:txBody>
      </p:sp>
    </p:spTree>
    <p:extLst>
      <p:ext uri="{BB962C8B-B14F-4D97-AF65-F5344CB8AC3E}">
        <p14:creationId xmlns:p14="http://schemas.microsoft.com/office/powerpoint/2010/main" val="2942429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What </a:t>
            </a:r>
            <a:r>
              <a:rPr lang="fr-FR" baseline="0" dirty="0" smtClean="0"/>
              <a:t>are the 3 objectives of this </a:t>
            </a:r>
            <a:r>
              <a:rPr lang="fr-FR" b="1" baseline="0" dirty="0" err="1" smtClean="0"/>
              <a:t>webinar</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4</a:t>
            </a:fld>
            <a:endParaRPr lang="fr-FR"/>
          </a:p>
        </p:txBody>
      </p:sp>
    </p:spTree>
    <p:extLst>
      <p:ext uri="{BB962C8B-B14F-4D97-AF65-F5344CB8AC3E}">
        <p14:creationId xmlns:p14="http://schemas.microsoft.com/office/powerpoint/2010/main" val="3719520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baseline="0" dirty="0" smtClean="0"/>
              <a:t>This scrub has the particularity of being applied to the fragile areas around the lips and eyes. Gentle, particle-free and enriched with carob bean gum, it removes all dead skin cells from the surface of the skin to enhance the effectiveness of its daily routine. </a:t>
            </a:r>
            <a:endParaRPr lang="fr-FR" b="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8B07F-58C5-4588-B3C4-8177D4B1F1C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28364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More and more customers complain of sensitive skin: the SENSITIVE range is a superb soothing ally if they complain of redness, discomfort or itching. </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41</a:t>
            </a:fld>
            <a:endParaRPr lang="fr-FR"/>
          </a:p>
        </p:txBody>
      </p:sp>
    </p:spTree>
    <p:extLst>
      <p:ext uri="{BB962C8B-B14F-4D97-AF65-F5344CB8AC3E}">
        <p14:creationId xmlns:p14="http://schemas.microsoft.com/office/powerpoint/2010/main" val="4592229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Whatever our age and skin type, we are all confronted with small and large pimples. Because the skin is asphyxiated, we propose a deep cleansing and our specific products to find a healthy and purified skin. </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42</a:t>
            </a:fld>
            <a:endParaRPr lang="fr-FR"/>
          </a:p>
        </p:txBody>
      </p:sp>
    </p:spTree>
    <p:extLst>
      <p:ext uri="{BB962C8B-B14F-4D97-AF65-F5344CB8AC3E}">
        <p14:creationId xmlns:p14="http://schemas.microsoft.com/office/powerpoint/2010/main" val="15875239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This training ends </a:t>
            </a:r>
            <a:r>
              <a:rPr lang="fr-FR" baseline="0" dirty="0" err="1" smtClean="0"/>
              <a:t>with</a:t>
            </a:r>
            <a:r>
              <a:rPr lang="fr-FR" baseline="0" dirty="0" smtClean="0"/>
              <a:t> a </a:t>
            </a:r>
            <a:r>
              <a:rPr lang="fr-FR" baseline="0" dirty="0" err="1" smtClean="0"/>
              <a:t>little</a:t>
            </a:r>
            <a:r>
              <a:rPr lang="fr-FR" baseline="0" dirty="0" smtClean="0"/>
              <a:t> </a:t>
            </a:r>
            <a:r>
              <a:rPr lang="fr-FR" baseline="0" dirty="0" err="1" smtClean="0"/>
              <a:t>quote</a:t>
            </a:r>
            <a:r>
              <a:rPr lang="fr-FR" baseline="0" dirty="0" smtClean="0"/>
              <a:t> </a:t>
            </a:r>
            <a:r>
              <a:rPr lang="fr-FR" b="0" baseline="0" dirty="0" smtClean="0"/>
              <a:t>: "</a:t>
            </a:r>
            <a:r>
              <a:rPr lang="en-US" b="0" baseline="0" dirty="0" smtClean="0"/>
              <a:t>Take care of your skin because you will have it for the rest of your life</a:t>
            </a:r>
            <a:r>
              <a:rPr lang="fr-FR" b="0" baseline="0" dirty="0" smtClean="0">
                <a:sym typeface="Wingdings" panose="05000000000000000000" pitchFamily="2" charset="2"/>
              </a:rPr>
              <a:t>". </a:t>
            </a:r>
            <a:endParaRPr lang="fr-FR" b="0" dirty="0" smtClean="0"/>
          </a:p>
          <a:p>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Once again, Do not hesitate to ask the training department for the tools set up to help you during your diagnosis</a:t>
            </a:r>
            <a:endParaRPr lang="fr-FR" dirty="0" smtClean="0"/>
          </a:p>
          <a:p>
            <a:endParaRPr lang="fr-FR" baseline="0" dirty="0" smtClean="0"/>
          </a:p>
          <a:p>
            <a:r>
              <a:rPr lang="fr-FR" baseline="0" dirty="0" err="1" smtClean="0"/>
              <a:t>Thank</a:t>
            </a:r>
            <a:r>
              <a:rPr lang="fr-FR" baseline="0" dirty="0" smtClean="0"/>
              <a:t> </a:t>
            </a:r>
            <a:r>
              <a:rPr lang="fr-FR" baseline="0" dirty="0" smtClean="0"/>
              <a:t>you very much for </a:t>
            </a:r>
            <a:r>
              <a:rPr lang="fr-FR" baseline="0" dirty="0" err="1" smtClean="0"/>
              <a:t>your</a:t>
            </a:r>
            <a:r>
              <a:rPr lang="fr-FR" baseline="0" dirty="0" smtClean="0"/>
              <a:t> attention. Please do not hesitate to ask questions and give us feedback. We wish you every success. TAKE CARE AND </a:t>
            </a:r>
            <a:r>
              <a:rPr lang="fr-FR" baseline="0" dirty="0" err="1" smtClean="0"/>
              <a:t>See</a:t>
            </a:r>
            <a:r>
              <a:rPr lang="fr-FR" baseline="0" dirty="0" smtClean="0"/>
              <a:t> you soon </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43</a:t>
            </a:fld>
            <a:endParaRPr lang="fr-FR"/>
          </a:p>
        </p:txBody>
      </p:sp>
    </p:spTree>
    <p:extLst>
      <p:ext uri="{BB962C8B-B14F-4D97-AF65-F5344CB8AC3E}">
        <p14:creationId xmlns:p14="http://schemas.microsoft.com/office/powerpoint/2010/main" val="3490439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baseline="0" dirty="0" smtClean="0"/>
              <a:t>First of all, </a:t>
            </a:r>
            <a:r>
              <a:rPr lang="fr-FR" dirty="0" smtClean="0"/>
              <a:t>to keep in touch </a:t>
            </a:r>
            <a:r>
              <a:rPr lang="fr-FR" baseline="0" dirty="0" smtClean="0"/>
              <a:t>and strengthen the link with your customers. </a:t>
            </a:r>
          </a:p>
          <a:p>
            <a:r>
              <a:rPr lang="fr-FR" b="0" baseline="0" dirty="0" smtClean="0"/>
              <a:t>The </a:t>
            </a:r>
            <a:r>
              <a:rPr lang="fr-FR" b="0" baseline="30000" dirty="0" smtClean="0"/>
              <a:t>second </a:t>
            </a:r>
            <a:r>
              <a:rPr lang="fr-FR" b="0" baseline="0" dirty="0" smtClean="0"/>
              <a:t>objective is to find new customers. By posting </a:t>
            </a:r>
            <a:r>
              <a:rPr lang="fr-FR" baseline="0" dirty="0" smtClean="0"/>
              <a:t>this new service </a:t>
            </a:r>
            <a:r>
              <a:rPr lang="fr-FR" b="0" baseline="0" dirty="0" smtClean="0"/>
              <a:t>on your Facebook page</a:t>
            </a:r>
            <a:r>
              <a:rPr lang="fr-FR" baseline="0" dirty="0" smtClean="0"/>
              <a:t>, for example, your customers can forward the invitation to their friends if they are satisfied. </a:t>
            </a:r>
          </a:p>
          <a:p>
            <a:r>
              <a:rPr lang="fr-FR" baseline="0" dirty="0" err="1" smtClean="0"/>
              <a:t>Finally</a:t>
            </a:r>
            <a:r>
              <a:rPr lang="fr-FR" baseline="0" dirty="0" smtClean="0"/>
              <a:t>, and of course, this personalised diagnosis aims to boost your turnover by </a:t>
            </a:r>
            <a:r>
              <a:rPr lang="fr-FR" baseline="0" dirty="0" smtClean="0">
                <a:solidFill>
                  <a:srgbClr val="FF0000"/>
                </a:solidFill>
              </a:rPr>
              <a:t>optimising </a:t>
            </a:r>
            <a:r>
              <a:rPr lang="fr-FR" b="0" baseline="0" dirty="0" smtClean="0"/>
              <a:t>your clients' </a:t>
            </a:r>
            <a:r>
              <a:rPr lang="fr-FR" baseline="0" dirty="0" smtClean="0"/>
              <a:t>beauty routine</a:t>
            </a:r>
            <a:r>
              <a:rPr lang="fr-FR" b="0" baseline="0" dirty="0" smtClean="0"/>
              <a:t>, introducing them to unknown products and even anticipating your appointments for salon treatments adapted to their </a:t>
            </a:r>
            <a:r>
              <a:rPr lang="fr-FR" b="0" baseline="0" dirty="0" err="1" smtClean="0"/>
              <a:t>needs</a:t>
            </a:r>
            <a:r>
              <a:rPr lang="fr-FR" b="0" baseline="0" dirty="0" smtClean="0"/>
              <a:t>.</a:t>
            </a:r>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5</a:t>
            </a:fld>
            <a:endParaRPr lang="fr-FR"/>
          </a:p>
        </p:txBody>
      </p:sp>
    </p:spTree>
    <p:extLst>
      <p:ext uri="{BB962C8B-B14F-4D97-AF65-F5344CB8AC3E}">
        <p14:creationId xmlns:p14="http://schemas.microsoft.com/office/powerpoint/2010/main" val="403953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Why did we decide to focus on </a:t>
            </a:r>
            <a:r>
              <a:rPr lang="fr-FR" baseline="0" dirty="0" smtClean="0"/>
              <a:t>skin diagnosis? </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6</a:t>
            </a:fld>
            <a:endParaRPr lang="fr-FR"/>
          </a:p>
        </p:txBody>
      </p:sp>
    </p:spTree>
    <p:extLst>
      <p:ext uri="{BB962C8B-B14F-4D97-AF65-F5344CB8AC3E}">
        <p14:creationId xmlns:p14="http://schemas.microsoft.com/office/powerpoint/2010/main" val="746003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You have no doubt noticed it in your family and friends... When you wear a mask, your skin changes. It breathes less well, shines more for some or is more sensitive and uncomfortable for others. Imperfections appear, redness... it's the perfect opportunity to insist on the importance of a good skin cleansing and to present some adapted Yon-Ka products in more detail. </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7</a:t>
            </a:fld>
            <a:endParaRPr lang="fr-FR"/>
          </a:p>
        </p:txBody>
      </p:sp>
    </p:spTree>
    <p:extLst>
      <p:ext uri="{BB962C8B-B14F-4D97-AF65-F5344CB8AC3E}">
        <p14:creationId xmlns:p14="http://schemas.microsoft.com/office/powerpoint/2010/main" val="1063126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The second </a:t>
            </a:r>
            <a:r>
              <a:rPr lang="fr-FR" baseline="0" dirty="0" smtClean="0"/>
              <a:t>reason is that it is not always easy to choose from all the products. It is interesting to analyse the client's habits in order to help </a:t>
            </a:r>
            <a:r>
              <a:rPr lang="fr-FR" baseline="0" dirty="0" err="1" smtClean="0"/>
              <a:t>her</a:t>
            </a:r>
            <a:r>
              <a:rPr lang="fr-FR" baseline="0" dirty="0" smtClean="0"/>
              <a:t> to adopt the gestures </a:t>
            </a:r>
            <a:r>
              <a:rPr lang="fr-FR" baseline="0" dirty="0" err="1" smtClean="0"/>
              <a:t>adapted</a:t>
            </a:r>
            <a:r>
              <a:rPr lang="fr-FR" baseline="0" dirty="0" smtClean="0"/>
              <a:t> to </a:t>
            </a:r>
            <a:r>
              <a:rPr lang="fr-FR" baseline="0" dirty="0" err="1" smtClean="0"/>
              <a:t>her</a:t>
            </a:r>
            <a:r>
              <a:rPr lang="fr-FR" baseline="0" dirty="0" smtClean="0"/>
              <a:t> skin</a:t>
            </a:r>
            <a:r>
              <a:rPr lang="fr-FR" baseline="0" dirty="0" smtClean="0">
                <a:sym typeface="Wingdings" panose="05000000000000000000" pitchFamily="2" charset="2"/>
              </a:rPr>
              <a:t> </a:t>
            </a:r>
            <a:r>
              <a:rPr lang="fr-FR" b="0" baseline="0" dirty="0" smtClean="0">
                <a:sym typeface="Wingdings" panose="05000000000000000000" pitchFamily="2" charset="2"/>
              </a:rPr>
              <a:t>in order to select the </a:t>
            </a:r>
            <a:r>
              <a:rPr lang="fr-FR" b="0" baseline="0" dirty="0" err="1" smtClean="0">
                <a:sym typeface="Wingdings" panose="05000000000000000000" pitchFamily="2" charset="2"/>
              </a:rPr>
              <a:t>product</a:t>
            </a:r>
            <a:r>
              <a:rPr lang="fr-FR" b="0" baseline="0" dirty="0" smtClean="0">
                <a:sym typeface="Wingdings" panose="05000000000000000000" pitchFamily="2" charset="2"/>
              </a:rPr>
              <a:t> </a:t>
            </a:r>
            <a:r>
              <a:rPr lang="fr-FR" b="0" baseline="0" dirty="0" err="1" smtClean="0">
                <a:sym typeface="Wingdings" panose="05000000000000000000" pitchFamily="2" charset="2"/>
              </a:rPr>
              <a:t>that</a:t>
            </a:r>
            <a:r>
              <a:rPr lang="fr-FR" b="0" baseline="0" dirty="0" smtClean="0">
                <a:sym typeface="Wingdings" panose="05000000000000000000" pitchFamily="2" charset="2"/>
              </a:rPr>
              <a:t> </a:t>
            </a:r>
            <a:r>
              <a:rPr lang="fr-FR" b="0" baseline="0" dirty="0" err="1" smtClean="0">
                <a:sym typeface="Wingdings" panose="05000000000000000000" pitchFamily="2" charset="2"/>
              </a:rPr>
              <a:t>suits</a:t>
            </a:r>
            <a:r>
              <a:rPr lang="fr-FR" b="0" baseline="0" dirty="0" smtClean="0">
                <a:sym typeface="Wingdings" panose="05000000000000000000" pitchFamily="2" charset="2"/>
              </a:rPr>
              <a:t> </a:t>
            </a:r>
            <a:r>
              <a:rPr lang="fr-FR" b="0" baseline="0" dirty="0" err="1" smtClean="0">
                <a:sym typeface="Wingdings" panose="05000000000000000000" pitchFamily="2" charset="2"/>
              </a:rPr>
              <a:t>her</a:t>
            </a:r>
            <a:r>
              <a:rPr lang="fr-FR" b="0" baseline="0" dirty="0" smtClean="0">
                <a:sym typeface="Wingdings" panose="05000000000000000000" pitchFamily="2" charset="2"/>
              </a:rPr>
              <a:t> best. </a:t>
            </a:r>
            <a:endParaRPr lang="fr-FR" b="0" dirty="0" smtClean="0"/>
          </a:p>
          <a:p>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8</a:t>
            </a:fld>
            <a:endParaRPr lang="fr-FR"/>
          </a:p>
        </p:txBody>
      </p:sp>
    </p:spTree>
    <p:extLst>
      <p:ext uri="{BB962C8B-B14F-4D97-AF65-F5344CB8AC3E}">
        <p14:creationId xmlns:p14="http://schemas.microsoft.com/office/powerpoint/2010/main" val="2004101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r>
              <a:rPr lang="fr-FR" dirty="0" smtClean="0"/>
              <a:t>DID YOU KNOW THAT :</a:t>
            </a:r>
          </a:p>
          <a:p>
            <a:pPr marL="171450" indent="-171450">
              <a:buFont typeface="Arial" panose="020B0604020202020204" pitchFamily="34" charset="0"/>
              <a:buChar char="•"/>
            </a:pPr>
            <a:r>
              <a:rPr lang="fr-FR" dirty="0" smtClean="0"/>
              <a:t>60% of </a:t>
            </a:r>
            <a:r>
              <a:rPr lang="fr-FR" dirty="0" err="1" smtClean="0"/>
              <a:t>women</a:t>
            </a:r>
            <a:r>
              <a:rPr lang="fr-FR" dirty="0" smtClean="0"/>
              <a:t> do not know </a:t>
            </a:r>
            <a:r>
              <a:rPr lang="fr-FR" dirty="0" err="1" smtClean="0"/>
              <a:t>their</a:t>
            </a:r>
            <a:r>
              <a:rPr lang="fr-FR" dirty="0" smtClean="0"/>
              <a:t> skin type</a:t>
            </a:r>
          </a:p>
          <a:p>
            <a:pPr marL="171450" indent="-171450">
              <a:buFont typeface="Arial" panose="020B0604020202020204" pitchFamily="34" charset="0"/>
              <a:buChar char="•"/>
            </a:pPr>
            <a:r>
              <a:rPr lang="fr-FR" dirty="0" err="1" smtClean="0"/>
              <a:t>Only</a:t>
            </a:r>
            <a:r>
              <a:rPr lang="fr-FR" dirty="0" smtClean="0"/>
              <a:t> 8% of </a:t>
            </a:r>
            <a:r>
              <a:rPr lang="fr-FR" dirty="0" err="1" smtClean="0"/>
              <a:t>women</a:t>
            </a:r>
            <a:r>
              <a:rPr lang="fr-FR" dirty="0" smtClean="0"/>
              <a:t> use a </a:t>
            </a:r>
            <a:r>
              <a:rPr lang="fr-FR" dirty="0" err="1" smtClean="0"/>
              <a:t>serum</a:t>
            </a:r>
            <a:endParaRPr lang="fr-FR" dirty="0" smtClean="0"/>
          </a:p>
          <a:p>
            <a:pPr marL="171450" indent="-171450">
              <a:buFont typeface="Arial" panose="020B0604020202020204" pitchFamily="34" charset="0"/>
              <a:buChar char="•"/>
            </a:pPr>
            <a:r>
              <a:rPr lang="fr-FR" dirty="0" smtClean="0"/>
              <a:t>1 in 3 </a:t>
            </a:r>
            <a:r>
              <a:rPr lang="fr-FR" dirty="0" err="1" smtClean="0"/>
              <a:t>women</a:t>
            </a:r>
            <a:r>
              <a:rPr lang="fr-FR" dirty="0" smtClean="0"/>
              <a:t> </a:t>
            </a:r>
            <a:r>
              <a:rPr lang="fr-FR" dirty="0" err="1" smtClean="0"/>
              <a:t>does</a:t>
            </a:r>
            <a:r>
              <a:rPr lang="fr-FR" dirty="0" smtClean="0"/>
              <a:t> not use a night </a:t>
            </a:r>
            <a:r>
              <a:rPr lang="fr-FR" dirty="0" err="1" smtClean="0"/>
              <a:t>cream</a:t>
            </a:r>
            <a:endParaRPr lang="fr-FR" dirty="0" smtClean="0"/>
          </a:p>
          <a:p>
            <a:pPr marL="171450" indent="-171450">
              <a:buFont typeface="Arial" panose="020B0604020202020204" pitchFamily="34" charset="0"/>
              <a:buChar char="•"/>
            </a:pPr>
            <a:r>
              <a:rPr lang="fr-FR" dirty="0" smtClean="0"/>
              <a:t>1 in 3 </a:t>
            </a:r>
            <a:r>
              <a:rPr lang="fr-FR" dirty="0" err="1" smtClean="0"/>
              <a:t>women</a:t>
            </a:r>
            <a:r>
              <a:rPr lang="fr-FR" dirty="0" smtClean="0"/>
              <a:t> over 45 </a:t>
            </a:r>
            <a:r>
              <a:rPr lang="fr-FR" dirty="0" err="1" smtClean="0"/>
              <a:t>does</a:t>
            </a:r>
            <a:r>
              <a:rPr lang="fr-FR" dirty="0" smtClean="0"/>
              <a:t> not use a </a:t>
            </a:r>
            <a:r>
              <a:rPr lang="fr-FR" dirty="0" err="1" smtClean="0"/>
              <a:t>specific</a:t>
            </a:r>
            <a:r>
              <a:rPr lang="fr-FR" dirty="0" smtClean="0"/>
              <a:t> </a:t>
            </a:r>
            <a:r>
              <a:rPr lang="fr-FR" dirty="0" err="1" smtClean="0"/>
              <a:t>eye</a:t>
            </a:r>
            <a:r>
              <a:rPr lang="fr-FR" dirty="0" smtClean="0"/>
              <a:t> </a:t>
            </a:r>
            <a:r>
              <a:rPr lang="fr-FR" dirty="0" err="1" smtClean="0"/>
              <a:t>cream</a:t>
            </a:r>
            <a:endParaRPr lang="fr-FR" dirty="0" smtClean="0"/>
          </a:p>
          <a:p>
            <a:endParaRPr lang="fr-FR" dirty="0" smtClean="0"/>
          </a:p>
          <a:p>
            <a:r>
              <a:rPr lang="fr-FR" dirty="0" err="1" smtClean="0"/>
              <a:t>These</a:t>
            </a:r>
            <a:r>
              <a:rPr lang="fr-FR" dirty="0" smtClean="0"/>
              <a:t> </a:t>
            </a:r>
            <a:r>
              <a:rPr lang="fr-FR" dirty="0" smtClean="0"/>
              <a:t>few </a:t>
            </a:r>
            <a:r>
              <a:rPr lang="fr-FR" baseline="0" dirty="0" smtClean="0"/>
              <a:t>figures </a:t>
            </a:r>
            <a:r>
              <a:rPr lang="fr-FR" sz="1200" b="0" i="0" kern="1200" dirty="0" smtClean="0">
                <a:solidFill>
                  <a:schemeClr val="tx1"/>
                </a:solidFill>
                <a:effectLst/>
                <a:latin typeface="+mn-lt"/>
                <a:ea typeface="+mn-ea"/>
                <a:cs typeface="+mn-cs"/>
              </a:rPr>
              <a:t>are the results of a study </a:t>
            </a:r>
            <a:r>
              <a:rPr lang="fr-FR" sz="1200" b="0" i="0" kern="1200" dirty="0" err="1" smtClean="0">
                <a:solidFill>
                  <a:schemeClr val="tx1"/>
                </a:solidFill>
                <a:effectLst/>
                <a:latin typeface="+mn-lt"/>
                <a:ea typeface="+mn-ea"/>
                <a:cs typeface="+mn-cs"/>
              </a:rPr>
              <a:t>conducted</a:t>
            </a:r>
            <a:r>
              <a:rPr lang="fr-FR" sz="1200" b="0" i="0" kern="1200" dirty="0" smtClean="0">
                <a:solidFill>
                  <a:schemeClr val="tx1"/>
                </a:solidFill>
                <a:effectLst/>
                <a:latin typeface="+mn-lt"/>
                <a:ea typeface="+mn-ea"/>
                <a:cs typeface="+mn-cs"/>
              </a:rPr>
              <a:t> by Beauty Track France. The survey was carried out </a:t>
            </a:r>
            <a:r>
              <a:rPr lang="fr-FR" sz="1200" b="0" i="0" kern="1200" dirty="0" err="1" smtClean="0">
                <a:solidFill>
                  <a:schemeClr val="tx1"/>
                </a:solidFill>
                <a:effectLst/>
                <a:latin typeface="+mn-lt"/>
                <a:ea typeface="+mn-ea"/>
                <a:cs typeface="+mn-cs"/>
              </a:rPr>
              <a:t>among</a:t>
            </a:r>
            <a:r>
              <a:rPr lang="fr-FR" sz="1200" b="0" i="0" kern="1200" dirty="0" smtClean="0">
                <a:solidFill>
                  <a:schemeClr val="tx1"/>
                </a:solidFill>
                <a:effectLst/>
                <a:latin typeface="+mn-lt"/>
                <a:ea typeface="+mn-ea"/>
                <a:cs typeface="+mn-cs"/>
              </a:rPr>
              <a:t> 3200 French women </a:t>
            </a:r>
            <a:r>
              <a:rPr lang="fr-FR" sz="1200" b="0" i="0" kern="1200" dirty="0" err="1" smtClean="0">
                <a:solidFill>
                  <a:schemeClr val="tx1"/>
                </a:solidFill>
                <a:effectLst/>
                <a:latin typeface="+mn-lt"/>
                <a:ea typeface="+mn-ea"/>
                <a:cs typeface="+mn-cs"/>
              </a:rPr>
              <a:t>aged</a:t>
            </a:r>
            <a:r>
              <a:rPr lang="fr-FR" sz="1200" b="0" i="0" kern="1200" dirty="0" smtClean="0">
                <a:solidFill>
                  <a:schemeClr val="tx1"/>
                </a:solidFill>
                <a:effectLst/>
                <a:latin typeface="+mn-lt"/>
                <a:ea typeface="+mn-ea"/>
                <a:cs typeface="+mn-cs"/>
              </a:rPr>
              <a:t> between15 to 75 </a:t>
            </a:r>
            <a:r>
              <a:rPr lang="fr-FR" sz="1200" b="0" i="0" kern="1200" baseline="0" dirty="0" smtClean="0">
                <a:solidFill>
                  <a:schemeClr val="tx1"/>
                </a:solidFill>
                <a:effectLst/>
                <a:latin typeface="+mn-lt"/>
                <a:ea typeface="+mn-ea"/>
                <a:cs typeface="+mn-cs"/>
              </a:rPr>
              <a:t>in 2018 and proves to us how much your expertise and advice can contribute to improving your customers' skin problems. </a:t>
            </a:r>
          </a:p>
          <a:p>
            <a:endParaRPr lang="fr-FR" sz="1200" b="0" i="0" kern="1200" baseline="0" dirty="0" smtClean="0">
              <a:solidFill>
                <a:schemeClr val="tx1"/>
              </a:solidFill>
              <a:effectLst/>
              <a:latin typeface="+mn-lt"/>
              <a:ea typeface="+mn-ea"/>
              <a:cs typeface="+mn-cs"/>
            </a:endParaRPr>
          </a:p>
          <a:p>
            <a:r>
              <a:rPr lang="fr-FR" sz="1200" b="0" i="0" kern="1200" baseline="0" dirty="0" smtClean="0">
                <a:solidFill>
                  <a:schemeClr val="tx1"/>
                </a:solidFill>
                <a:effectLst/>
                <a:latin typeface="+mn-lt"/>
                <a:ea typeface="+mn-ea"/>
                <a:cs typeface="+mn-cs"/>
              </a:rPr>
              <a:t>These figures clearly illustrate that not all customers have all the knowledge in terms of cosmetics, and not all of them have acquired the essential gestures due to lack of time or knowledge. Your advice is therefore essential to accompany them and guide them in adopting the right gestures and routines. </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9</a:t>
            </a:fld>
            <a:endParaRPr lang="fr-FR"/>
          </a:p>
        </p:txBody>
      </p:sp>
    </p:spTree>
    <p:extLst>
      <p:ext uri="{BB962C8B-B14F-4D97-AF65-F5344CB8AC3E}">
        <p14:creationId xmlns:p14="http://schemas.microsoft.com/office/powerpoint/2010/main" val="3691377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21/04/2021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3098770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21/04/2021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3829996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21/04/2021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2747775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21/04/2021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3282630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21/04/2021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718761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CB0885C1-B749-400D-97E2-9E79C8E59452}" type="datetimeFigureOut">
              <a:rPr lang="fr-FR" smtClean="0"/>
              <a:t>21/04/2021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1538932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B0885C1-B749-400D-97E2-9E79C8E59452}" type="datetimeFigureOut">
              <a:rPr lang="fr-FR" smtClean="0"/>
              <a:t>21/04/2021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25124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B0885C1-B749-400D-97E2-9E79C8E59452}" type="datetimeFigureOut">
              <a:rPr lang="fr-FR" smtClean="0"/>
              <a:t>21/04/2021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2233129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CB0885C1-B749-400D-97E2-9E79C8E59452}" type="datetimeFigureOut">
              <a:rPr lang="fr-FR" smtClean="0"/>
              <a:t>21/04/2021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64496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B0885C1-B749-400D-97E2-9E79C8E59452}" type="datetimeFigureOut">
              <a:rPr lang="fr-FR" smtClean="0"/>
              <a:t>21/04/2021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3198520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B0885C1-B749-400D-97E2-9E79C8E59452}" type="datetimeFigureOut">
              <a:rPr lang="fr-FR" smtClean="0"/>
              <a:t>21/04/2021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958778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21/04/2021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720927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B0885C1-B749-400D-97E2-9E79C8E59452}" type="datetimeFigureOut">
              <a:rPr lang="fr-FR" smtClean="0"/>
              <a:t>21/04/2021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1965223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21/04/2021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1543585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21/04/2021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2173031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286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21/04/2021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1291681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21/04/2021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1341933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CB0885C1-B749-400D-97E2-9E79C8E59452}" type="datetimeFigureOut">
              <a:rPr lang="fr-FR" smtClean="0"/>
              <a:t>21/04/2021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28382780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B0885C1-B749-400D-97E2-9E79C8E59452}" type="datetimeFigureOut">
              <a:rPr lang="fr-FR" smtClean="0"/>
              <a:t>21/04/2021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890479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B0885C1-B749-400D-97E2-9E79C8E59452}" type="datetimeFigureOut">
              <a:rPr lang="fr-FR" smtClean="0"/>
              <a:t>21/04/2021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1799341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CB0885C1-B749-400D-97E2-9E79C8E59452}" type="datetimeFigureOut">
              <a:rPr lang="fr-FR" smtClean="0"/>
              <a:t>21/04/2021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1100118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CB0885C1-B749-400D-97E2-9E79C8E59452}" type="datetimeFigureOut">
              <a:rPr lang="fr-FR" smtClean="0"/>
              <a:t>21/04/2021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1624878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B0885C1-B749-400D-97E2-9E79C8E59452}" type="datetimeFigureOut">
              <a:rPr lang="fr-FR" smtClean="0"/>
              <a:t>21/04/2021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4195530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B0885C1-B749-400D-97E2-9E79C8E59452}" type="datetimeFigureOut">
              <a:rPr lang="fr-FR" smtClean="0"/>
              <a:t>21/04/2021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627771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B0885C1-B749-400D-97E2-9E79C8E59452}" type="datetimeFigureOut">
              <a:rPr lang="fr-FR" smtClean="0"/>
              <a:t>21/04/2021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8961413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21/04/2021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22701169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21/04/2021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2738575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B0885C1-B749-400D-97E2-9E79C8E59452}" type="datetimeFigureOut">
              <a:rPr lang="fr-FR" smtClean="0"/>
              <a:t>21/04/2021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3960567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B0885C1-B749-400D-97E2-9E79C8E59452}" type="datetimeFigureOut">
              <a:rPr lang="fr-FR" smtClean="0"/>
              <a:t>21/04/2021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2933327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CB0885C1-B749-400D-97E2-9E79C8E59452}" type="datetimeFigureOut">
              <a:rPr lang="fr-FR" smtClean="0"/>
              <a:t>21/04/2021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1144780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B0885C1-B749-400D-97E2-9E79C8E59452}" type="datetimeFigureOut">
              <a:rPr lang="fr-FR" smtClean="0"/>
              <a:t>21/04/2021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2732291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B0885C1-B749-400D-97E2-9E79C8E59452}" type="datetimeFigureOut">
              <a:rPr lang="fr-FR" smtClean="0"/>
              <a:t>21/04/2021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168226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B0885C1-B749-400D-97E2-9E79C8E59452}" type="datetimeFigureOut">
              <a:rPr lang="fr-FR" smtClean="0"/>
              <a:t>21/04/2021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3118883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Change the style of the title </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Modify the mask text styles</a:t>
            </a:r>
          </a:p>
          <a:p>
            <a:pPr lvl="1"/>
            <a:r>
              <a:rPr lang="fr-FR" smtClean="0"/>
              <a:t>Second level</a:t>
            </a:r>
          </a:p>
          <a:p>
            <a:pPr lvl="2"/>
            <a:r>
              <a:rPr lang="fr-FR" smtClean="0"/>
              <a:t>Third level</a:t>
            </a:r>
          </a:p>
          <a:p>
            <a:pPr lvl="3"/>
            <a:r>
              <a:rPr lang="fr-FR" smtClean="0"/>
              <a:t>Fourth level</a:t>
            </a:r>
          </a:p>
          <a:p>
            <a:pPr lvl="4"/>
            <a:r>
              <a:rPr lang="fr-FR" smtClean="0"/>
              <a:t>Fifth level </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0885C1-B749-400D-97E2-9E79C8E59452}" type="datetimeFigureOut">
              <a:rPr lang="fr-FR" smtClean="0"/>
              <a:t>21/04/2021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94827-43AC-42EA-9627-2ED22D646184}" type="slidenum">
              <a:rPr lang="fr-FR" smtClean="0"/>
              <a:t>‹N°›</a:t>
            </a:fld>
            <a:endParaRPr lang="fr-FR"/>
          </a:p>
        </p:txBody>
      </p:sp>
      <p:pic>
        <p:nvPicPr>
          <p:cNvPr id="7" name="Imag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82078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Change the style of the title </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Modify the mask text styles</a:t>
            </a:r>
          </a:p>
          <a:p>
            <a:pPr lvl="1"/>
            <a:r>
              <a:rPr lang="fr-FR" smtClean="0"/>
              <a:t>Second level</a:t>
            </a:r>
          </a:p>
          <a:p>
            <a:pPr lvl="2"/>
            <a:r>
              <a:rPr lang="fr-FR" smtClean="0"/>
              <a:t>Third level</a:t>
            </a:r>
          </a:p>
          <a:p>
            <a:pPr lvl="3"/>
            <a:r>
              <a:rPr lang="fr-FR" smtClean="0"/>
              <a:t>Fourth level</a:t>
            </a:r>
          </a:p>
          <a:p>
            <a:pPr lvl="4"/>
            <a:r>
              <a:rPr lang="fr-FR" smtClean="0"/>
              <a:t>Fifth level </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0885C1-B749-400D-97E2-9E79C8E59452}" type="datetimeFigureOut">
              <a:rPr lang="fr-FR" smtClean="0"/>
              <a:t>21/04/2021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94827-43AC-42EA-9627-2ED22D646184}" type="slidenum">
              <a:rPr lang="fr-FR" smtClean="0"/>
              <a:t>‹N°›</a:t>
            </a:fld>
            <a:endParaRPr lang="fr-FR"/>
          </a:p>
        </p:txBody>
      </p:sp>
      <p:pic>
        <p:nvPicPr>
          <p:cNvPr id="8" name="Imag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903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Change the style of the title </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Modify the mask text styles</a:t>
            </a:r>
          </a:p>
          <a:p>
            <a:pPr lvl="1"/>
            <a:r>
              <a:rPr lang="fr-FR" smtClean="0"/>
              <a:t>Second level</a:t>
            </a:r>
          </a:p>
          <a:p>
            <a:pPr lvl="2"/>
            <a:r>
              <a:rPr lang="fr-FR" smtClean="0"/>
              <a:t>Third level</a:t>
            </a:r>
          </a:p>
          <a:p>
            <a:pPr lvl="3"/>
            <a:r>
              <a:rPr lang="fr-FR" smtClean="0"/>
              <a:t>Fourth level</a:t>
            </a:r>
          </a:p>
          <a:p>
            <a:pPr lvl="4"/>
            <a:r>
              <a:rPr lang="fr-FR" smtClean="0"/>
              <a:t>Fifth level </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0885C1-B749-400D-97E2-9E79C8E59452}" type="datetimeFigureOut">
              <a:rPr lang="fr-FR" smtClean="0"/>
              <a:t>21/04/2021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94827-43AC-42EA-9627-2ED22D646184}" type="slidenum">
              <a:rPr lang="fr-FR" smtClean="0"/>
              <a:t>‹N°›</a:t>
            </a:fld>
            <a:endParaRPr lang="fr-FR"/>
          </a:p>
        </p:txBody>
      </p:sp>
      <p:pic>
        <p:nvPicPr>
          <p:cNvPr id="7" name="Imag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75842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3.xml"/><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image" Target="../media/image44.jpeg"/><Relationship Id="rId12" Type="http://schemas.microsoft.com/office/2007/relationships/hdphoto" Target="../media/hdphoto2.wdp"/><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43.jpeg"/><Relationship Id="rId11" Type="http://schemas.openxmlformats.org/officeDocument/2006/relationships/image" Target="../media/image48.png"/><Relationship Id="rId5" Type="http://schemas.microsoft.com/office/2007/relationships/hdphoto" Target="../media/hdphoto1.wdp"/><Relationship Id="rId10" Type="http://schemas.openxmlformats.org/officeDocument/2006/relationships/image" Target="../media/image47.jpeg"/><Relationship Id="rId4" Type="http://schemas.openxmlformats.org/officeDocument/2006/relationships/image" Target="../media/image42.png"/><Relationship Id="rId9"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3.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image" Target="../media/image53.jpeg"/><Relationship Id="rId5" Type="http://schemas.microsoft.com/office/2007/relationships/hdphoto" Target="../media/hdphoto3.wdp"/><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1.png"/><Relationship Id="rId3" Type="http://schemas.openxmlformats.org/officeDocument/2006/relationships/image" Target="../media/image54.jpeg"/><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3.xml"/><Relationship Id="rId6" Type="http://schemas.openxmlformats.org/officeDocument/2006/relationships/image" Target="../media/image56.jpeg"/><Relationship Id="rId11" Type="http://schemas.openxmlformats.org/officeDocument/2006/relationships/image" Target="../media/image59.jpe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55.png"/><Relationship Id="rId9" Type="http://schemas.openxmlformats.org/officeDocument/2006/relationships/image" Target="../media/image58.png"/></Relationships>
</file>

<file path=ppt/slides/_rels/slide4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jpeg"/><Relationship Id="rId7" Type="http://schemas.microsoft.com/office/2007/relationships/hdphoto" Target="../media/hdphoto7.wdp"/><Relationship Id="rId2" Type="http://schemas.openxmlformats.org/officeDocument/2006/relationships/notesSlide" Target="../notesSlides/notesSlide42.xml"/><Relationship Id="rId1" Type="http://schemas.openxmlformats.org/officeDocument/2006/relationships/slideLayout" Target="../slideLayouts/slideLayout23.xml"/><Relationship Id="rId6" Type="http://schemas.openxmlformats.org/officeDocument/2006/relationships/image" Target="../media/image65.png"/><Relationship Id="rId5" Type="http://schemas.openxmlformats.org/officeDocument/2006/relationships/image" Target="../media/image64.jpeg"/><Relationship Id="rId10" Type="http://schemas.openxmlformats.org/officeDocument/2006/relationships/image" Target="../media/image68.tiff"/><Relationship Id="rId4" Type="http://schemas.openxmlformats.org/officeDocument/2006/relationships/image" Target="../media/image63.jpeg"/><Relationship Id="rId9" Type="http://schemas.openxmlformats.org/officeDocument/2006/relationships/image" Target="../media/image67.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2413789"/>
            <a:ext cx="12192000" cy="1938992"/>
          </a:xfrm>
          <a:prstGeom prst="rect">
            <a:avLst/>
          </a:prstGeom>
        </p:spPr>
        <p:txBody>
          <a:bodyPr wrap="square">
            <a:spAutoFit/>
          </a:bodyPr>
          <a:lstStyle/>
          <a:p>
            <a:pPr algn="ctr">
              <a:lnSpc>
                <a:spcPct val="150000"/>
              </a:lnSpc>
            </a:pPr>
            <a:r>
              <a:rPr lang="fr-FR" sz="4000" cap="small" spc="300" dirty="0" smtClean="0">
                <a:solidFill>
                  <a:schemeClr val="tx1">
                    <a:lumMod val="65000"/>
                    <a:lumOff val="35000"/>
                  </a:schemeClr>
                </a:solidFill>
                <a:latin typeface="Calibri" panose="020F0502020204030204" pitchFamily="34" charset="0"/>
                <a:cs typeface="Calibri" panose="020F0502020204030204" pitchFamily="34" charset="0"/>
              </a:rPr>
              <a:t>PERSONALISED DIAGNOSIS IN 20' TOP CHRONO</a:t>
            </a:r>
          </a:p>
          <a:p>
            <a:pPr algn="ctr">
              <a:lnSpc>
                <a:spcPct val="150000"/>
              </a:lnSpc>
            </a:pPr>
            <a:endParaRPr lang="fr-FR" sz="4000" spc="300" dirty="0" smtClean="0">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3" name="Connecteur droit 2"/>
          <p:cNvCxnSpPr/>
          <p:nvPr/>
        </p:nvCxnSpPr>
        <p:spPr>
          <a:xfrm>
            <a:off x="5453043" y="3418047"/>
            <a:ext cx="1275350" cy="0"/>
          </a:xfrm>
          <a:prstGeom prst="line">
            <a:avLst/>
          </a:prstGeom>
          <a:ln>
            <a:solidFill>
              <a:srgbClr val="7D6A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82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13789"/>
            <a:ext cx="12192000" cy="1938992"/>
          </a:xfrm>
          <a:prstGeom prst="rect">
            <a:avLst/>
          </a:prstGeom>
        </p:spPr>
        <p:txBody>
          <a:bodyPr wrap="square">
            <a:spAutoFit/>
          </a:bodyPr>
          <a:lstStyle/>
          <a:p>
            <a:pPr algn="ctr">
              <a:lnSpc>
                <a:spcPct val="150000"/>
              </a:lnSpc>
            </a:pPr>
            <a:r>
              <a:rPr lang="fr-FR" sz="4000" cap="small" spc="300" dirty="0" smtClean="0">
                <a:solidFill>
                  <a:schemeClr val="tx1">
                    <a:lumMod val="65000"/>
                    <a:lumOff val="35000"/>
                  </a:schemeClr>
                </a:solidFill>
                <a:latin typeface="Calibri" panose="020F0502020204030204" pitchFamily="34" charset="0"/>
                <a:cs typeface="Calibri" panose="020F0502020204030204" pitchFamily="34" charset="0"/>
              </a:rPr>
              <a:t>THE 3 KEY STEPS</a:t>
            </a:r>
          </a:p>
          <a:p>
            <a:pPr algn="ctr">
              <a:lnSpc>
                <a:spcPct val="150000"/>
              </a:lnSpc>
            </a:pPr>
            <a:endParaRPr lang="fr-FR" sz="4000" spc="300" dirty="0" smtClean="0">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3" name="Connecteur droit 2"/>
          <p:cNvCxnSpPr/>
          <p:nvPr/>
        </p:nvCxnSpPr>
        <p:spPr>
          <a:xfrm>
            <a:off x="5453043" y="3418047"/>
            <a:ext cx="1275350" cy="0"/>
          </a:xfrm>
          <a:prstGeom prst="line">
            <a:avLst/>
          </a:prstGeom>
          <a:ln>
            <a:solidFill>
              <a:srgbClr val="7D6A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007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268942" y="2532491"/>
            <a:ext cx="11042723" cy="899198"/>
            <a:chOff x="268942" y="2532491"/>
            <a:chExt cx="11042723" cy="899198"/>
          </a:xfrm>
        </p:grpSpPr>
        <p:cxnSp>
          <p:nvCxnSpPr>
            <p:cNvPr id="14" name="Connecteur droit 13"/>
            <p:cNvCxnSpPr/>
            <p:nvPr/>
          </p:nvCxnSpPr>
          <p:spPr>
            <a:xfrm flipV="1">
              <a:off x="688489" y="3334870"/>
              <a:ext cx="10477948" cy="1"/>
            </a:xfrm>
            <a:prstGeom prst="line">
              <a:avLst/>
            </a:prstGeom>
            <a:ln w="12700"/>
          </p:spPr>
          <p:style>
            <a:lnRef idx="1">
              <a:schemeClr val="dk1"/>
            </a:lnRef>
            <a:fillRef idx="0">
              <a:schemeClr val="dk1"/>
            </a:fillRef>
            <a:effectRef idx="0">
              <a:schemeClr val="dk1"/>
            </a:effectRef>
            <a:fontRef idx="minor">
              <a:schemeClr val="tx1"/>
            </a:fontRef>
          </p:style>
        </p:cxnSp>
        <p:sp>
          <p:nvSpPr>
            <p:cNvPr id="15" name="Rectangle 14"/>
            <p:cNvSpPr/>
            <p:nvPr/>
          </p:nvSpPr>
          <p:spPr>
            <a:xfrm>
              <a:off x="1366221" y="3238050"/>
              <a:ext cx="1387736" cy="193637"/>
            </a:xfrm>
            <a:prstGeom prst="rect">
              <a:avLst/>
            </a:prstGeom>
            <a:solidFill>
              <a:srgbClr val="DFDAFB"/>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5036371" y="3238051"/>
              <a:ext cx="1387736" cy="193637"/>
            </a:xfrm>
            <a:prstGeom prst="rect">
              <a:avLst/>
            </a:prstGeom>
            <a:solidFill>
              <a:srgbClr val="DFDAFB"/>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8857129" y="3238052"/>
              <a:ext cx="1387736" cy="193637"/>
            </a:xfrm>
            <a:prstGeom prst="rect">
              <a:avLst/>
            </a:prstGeom>
            <a:solidFill>
              <a:srgbClr val="DFDAFB"/>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268942" y="2577350"/>
              <a:ext cx="3569069"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BEFORE</a:t>
              </a:r>
              <a:endParaRPr lang="fr-FR" sz="3600" cap="small" dirty="0">
                <a:solidFill>
                  <a:schemeClr val="tx1">
                    <a:lumMod val="65000"/>
                    <a:lumOff val="35000"/>
                  </a:schemeClr>
                </a:solidFill>
              </a:endParaRPr>
            </a:p>
          </p:txBody>
        </p:sp>
        <p:sp>
          <p:nvSpPr>
            <p:cNvPr id="19" name="ZoneTexte 18"/>
            <p:cNvSpPr txBox="1"/>
            <p:nvPr/>
          </p:nvSpPr>
          <p:spPr>
            <a:xfrm>
              <a:off x="3896061" y="2532492"/>
              <a:ext cx="3668356"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DURING</a:t>
              </a:r>
              <a:endParaRPr lang="fr-FR" sz="3600" cap="small" dirty="0">
                <a:solidFill>
                  <a:schemeClr val="tx1">
                    <a:lumMod val="65000"/>
                    <a:lumOff val="35000"/>
                  </a:schemeClr>
                </a:solidFill>
              </a:endParaRPr>
            </a:p>
          </p:txBody>
        </p:sp>
        <p:sp>
          <p:nvSpPr>
            <p:cNvPr id="20" name="ZoneTexte 19"/>
            <p:cNvSpPr txBox="1"/>
            <p:nvPr/>
          </p:nvSpPr>
          <p:spPr>
            <a:xfrm>
              <a:off x="7643309" y="2532491"/>
              <a:ext cx="3668356"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AFTER</a:t>
              </a:r>
              <a:endParaRPr lang="fr-FR" sz="3600" cap="small" dirty="0">
                <a:solidFill>
                  <a:schemeClr val="tx1">
                    <a:lumMod val="65000"/>
                    <a:lumOff val="35000"/>
                  </a:schemeClr>
                </a:solidFill>
              </a:endParaRPr>
            </a:p>
          </p:txBody>
        </p:sp>
      </p:grpSp>
      <p:sp>
        <p:nvSpPr>
          <p:cNvPr id="21" name="ZoneTexte 20"/>
          <p:cNvSpPr txBox="1"/>
          <p:nvPr/>
        </p:nvSpPr>
        <p:spPr>
          <a:xfrm>
            <a:off x="268942" y="3682225"/>
            <a:ext cx="3668356" cy="461665"/>
          </a:xfrm>
          <a:prstGeom prst="rect">
            <a:avLst/>
          </a:prstGeom>
          <a:noFill/>
        </p:spPr>
        <p:txBody>
          <a:bodyPr wrap="square" rtlCol="0">
            <a:spAutoFit/>
          </a:bodyPr>
          <a:lstStyle/>
          <a:p>
            <a:pPr algn="ctr"/>
            <a:r>
              <a:rPr lang="fr-FR" sz="2400" cap="small" dirty="0" smtClean="0">
                <a:solidFill>
                  <a:schemeClr val="tx1">
                    <a:lumMod val="65000"/>
                    <a:lumOff val="35000"/>
                  </a:schemeClr>
                </a:solidFill>
              </a:rPr>
              <a:t>Communicate </a:t>
            </a:r>
          </a:p>
        </p:txBody>
      </p:sp>
      <p:sp>
        <p:nvSpPr>
          <p:cNvPr id="22" name="ZoneTexte 21"/>
          <p:cNvSpPr txBox="1"/>
          <p:nvPr/>
        </p:nvSpPr>
        <p:spPr>
          <a:xfrm>
            <a:off x="3974953" y="3682225"/>
            <a:ext cx="3668356" cy="461665"/>
          </a:xfrm>
          <a:prstGeom prst="rect">
            <a:avLst/>
          </a:prstGeom>
          <a:noFill/>
        </p:spPr>
        <p:txBody>
          <a:bodyPr wrap="square" rtlCol="0">
            <a:spAutoFit/>
          </a:bodyPr>
          <a:lstStyle/>
          <a:p>
            <a:pPr algn="ctr"/>
            <a:r>
              <a:rPr lang="fr-FR" sz="2400" cap="small" dirty="0" smtClean="0">
                <a:solidFill>
                  <a:schemeClr val="tx1">
                    <a:lumMod val="65000"/>
                    <a:lumOff val="35000"/>
                  </a:schemeClr>
                </a:solidFill>
              </a:rPr>
              <a:t>Listening &amp; exchanging</a:t>
            </a:r>
            <a:endParaRPr lang="fr-FR" sz="2400" cap="small" dirty="0">
              <a:solidFill>
                <a:schemeClr val="tx1">
                  <a:lumMod val="65000"/>
                  <a:lumOff val="35000"/>
                </a:schemeClr>
              </a:solidFill>
            </a:endParaRPr>
          </a:p>
        </p:txBody>
      </p:sp>
      <p:sp>
        <p:nvSpPr>
          <p:cNvPr id="23" name="ZoneTexte 22"/>
          <p:cNvSpPr txBox="1"/>
          <p:nvPr/>
        </p:nvSpPr>
        <p:spPr>
          <a:xfrm>
            <a:off x="7792125" y="3682225"/>
            <a:ext cx="3668356" cy="461665"/>
          </a:xfrm>
          <a:prstGeom prst="rect">
            <a:avLst/>
          </a:prstGeom>
          <a:noFill/>
        </p:spPr>
        <p:txBody>
          <a:bodyPr wrap="square" rtlCol="0">
            <a:spAutoFit/>
          </a:bodyPr>
          <a:lstStyle/>
          <a:p>
            <a:pPr algn="ctr"/>
            <a:r>
              <a:rPr lang="fr-FR" sz="2400" cap="small" dirty="0" smtClean="0">
                <a:solidFill>
                  <a:schemeClr val="tx1">
                    <a:lumMod val="65000"/>
                    <a:lumOff val="35000"/>
                  </a:schemeClr>
                </a:solidFill>
              </a:rPr>
              <a:t>Retain and transform</a:t>
            </a:r>
            <a:endParaRPr lang="fr-FR" sz="2400" cap="small" dirty="0">
              <a:solidFill>
                <a:schemeClr val="tx1">
                  <a:lumMod val="65000"/>
                  <a:lumOff val="35000"/>
                </a:schemeClr>
              </a:solidFill>
            </a:endParaRPr>
          </a:p>
        </p:txBody>
      </p:sp>
    </p:spTree>
    <p:extLst>
      <p:ext uri="{BB962C8B-B14F-4D97-AF65-F5344CB8AC3E}">
        <p14:creationId xmlns:p14="http://schemas.microsoft.com/office/powerpoint/2010/main" val="282882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98612" y="2362836"/>
            <a:ext cx="12192000" cy="2464875"/>
            <a:chOff x="98612" y="2362836"/>
            <a:chExt cx="12192000" cy="2464875"/>
          </a:xfrm>
        </p:grpSpPr>
        <p:sp>
          <p:nvSpPr>
            <p:cNvPr id="2" name="Rectangle 1"/>
            <p:cNvSpPr/>
            <p:nvPr/>
          </p:nvSpPr>
          <p:spPr>
            <a:xfrm>
              <a:off x="741405" y="2362836"/>
              <a:ext cx="10738022" cy="2464875"/>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98612" y="2393766"/>
              <a:ext cx="12192000" cy="830997"/>
            </a:xfrm>
            <a:prstGeom prst="rect">
              <a:avLst/>
            </a:prstGeom>
          </p:spPr>
          <p:txBody>
            <a:bodyPr wrap="square">
              <a:spAutoFit/>
            </a:bodyPr>
            <a:lstStyle/>
            <a:p>
              <a:pPr algn="ctr">
                <a:lnSpc>
                  <a:spcPct val="150000"/>
                </a:lnSpc>
              </a:pP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HOW </a:t>
              </a:r>
              <a:r>
                <a:rPr lang="fr-FR" sz="3200" spc="300" dirty="0" smtClean="0">
                  <a:solidFill>
                    <a:srgbClr val="4F4E51"/>
                  </a:solidFill>
                  <a:latin typeface="Calibri" panose="020F0502020204030204" pitchFamily="34" charset="0"/>
                  <a:cs typeface="Calibri" panose="020F0502020204030204" pitchFamily="34" charset="0"/>
                </a:rPr>
                <a:t>TO </a:t>
              </a: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COMMUNICATE?</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pic>
        <p:nvPicPr>
          <p:cNvPr id="4" name="Image 3"/>
          <p:cNvPicPr>
            <a:picLocks noChangeAspect="1"/>
          </p:cNvPicPr>
          <p:nvPr/>
        </p:nvPicPr>
        <p:blipFill rotWithShape="1">
          <a:blip r:embed="rId3"/>
          <a:srcRect l="53038" t="26667" r="22083" b="25185"/>
          <a:stretch/>
        </p:blipFill>
        <p:spPr>
          <a:xfrm>
            <a:off x="8185471" y="3944290"/>
            <a:ext cx="1375172" cy="1497040"/>
          </a:xfrm>
          <a:prstGeom prst="rect">
            <a:avLst/>
          </a:prstGeom>
        </p:spPr>
      </p:pic>
      <p:pic>
        <p:nvPicPr>
          <p:cNvPr id="9" name="Image 8"/>
          <p:cNvPicPr>
            <a:picLocks noChangeAspect="1"/>
          </p:cNvPicPr>
          <p:nvPr/>
        </p:nvPicPr>
        <p:blipFill rotWithShape="1">
          <a:blip r:embed="rId3"/>
          <a:srcRect l="21562" t="26667" r="53660" b="25185"/>
          <a:stretch/>
        </p:blipFill>
        <p:spPr>
          <a:xfrm>
            <a:off x="9953683" y="4045316"/>
            <a:ext cx="1287558" cy="1407399"/>
          </a:xfrm>
          <a:prstGeom prst="rect">
            <a:avLst/>
          </a:prstGeom>
        </p:spPr>
      </p:pic>
      <p:pic>
        <p:nvPicPr>
          <p:cNvPr id="1026" name="Picture 2" descr="Save online shopping logo Royalty Free Vector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67" t="20401" r="27234" b="30525"/>
          <a:stretch/>
        </p:blipFill>
        <p:spPr bwMode="auto">
          <a:xfrm>
            <a:off x="6436032" y="3959138"/>
            <a:ext cx="1317589" cy="153140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p:cNvPicPr>
            <a:picLocks noChangeAspect="1"/>
          </p:cNvPicPr>
          <p:nvPr/>
        </p:nvPicPr>
        <p:blipFill rotWithShape="1">
          <a:blip r:embed="rId5"/>
          <a:srcRect l="76547" t="36349" r="13899" b="48516"/>
          <a:stretch/>
        </p:blipFill>
        <p:spPr>
          <a:xfrm>
            <a:off x="972400" y="3959138"/>
            <a:ext cx="1663228" cy="1482192"/>
          </a:xfrm>
          <a:prstGeom prst="ellipse">
            <a:avLst/>
          </a:prstGeom>
          <a:ln>
            <a:noFill/>
          </a:ln>
          <a:effectLst>
            <a:softEdge rad="112500"/>
          </a:effectLst>
        </p:spPr>
      </p:pic>
      <p:pic>
        <p:nvPicPr>
          <p:cNvPr id="7" name="Picture 2" descr="Nos artisans, commerçants et producteurs ont du talent ! - Communauté de  Commune de Saint Pourçain Sioule Limagn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2644" b="24122"/>
          <a:stretch/>
        </p:blipFill>
        <p:spPr bwMode="auto">
          <a:xfrm>
            <a:off x="2922695" y="4301064"/>
            <a:ext cx="3081487" cy="1053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80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 calcmode="lin" valueType="num">
                                      <p:cBhvr>
                                        <p:cTn id="26" dur="500" fill="hold"/>
                                        <p:tgtEl>
                                          <p:spTgt spid="1026"/>
                                        </p:tgtEl>
                                        <p:attrNameLst>
                                          <p:attrName>ppt_w</p:attrName>
                                        </p:attrNameLst>
                                      </p:cBhvr>
                                      <p:tavLst>
                                        <p:tav tm="0">
                                          <p:val>
                                            <p:fltVal val="0"/>
                                          </p:val>
                                        </p:tav>
                                        <p:tav tm="100000">
                                          <p:val>
                                            <p:strVal val="#ppt_w"/>
                                          </p:val>
                                        </p:tav>
                                      </p:tavLst>
                                    </p:anim>
                                    <p:anim calcmode="lin" valueType="num">
                                      <p:cBhvr>
                                        <p:cTn id="27" dur="500" fill="hold"/>
                                        <p:tgtEl>
                                          <p:spTgt spid="1026"/>
                                        </p:tgtEl>
                                        <p:attrNameLst>
                                          <p:attrName>ppt_h</p:attrName>
                                        </p:attrNameLst>
                                      </p:cBhvr>
                                      <p:tavLst>
                                        <p:tav tm="0">
                                          <p:val>
                                            <p:fltVal val="0"/>
                                          </p:val>
                                        </p:tav>
                                        <p:tav tm="100000">
                                          <p:val>
                                            <p:strVal val="#ppt_h"/>
                                          </p:val>
                                        </p:tav>
                                      </p:tavLst>
                                    </p:anim>
                                    <p:animEffect transition="in" filter="fade">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94532"/>
            <a:ext cx="12192000" cy="1138773"/>
          </a:xfrm>
          <a:prstGeom prst="rect">
            <a:avLst/>
          </a:prstGeom>
        </p:spPr>
        <p:txBody>
          <a:bodyPr wrap="square">
            <a:spAutoFit/>
          </a:bodyPr>
          <a:lstStyle/>
          <a:p>
            <a:pPr algn="ctr">
              <a:lnSpc>
                <a:spcPct val="150000"/>
              </a:lnSpc>
            </a:pP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 name="ZoneTexte 1"/>
          <p:cNvSpPr txBox="1"/>
          <p:nvPr/>
        </p:nvSpPr>
        <p:spPr>
          <a:xfrm>
            <a:off x="7356769" y="2278253"/>
            <a:ext cx="3493476" cy="1015663"/>
          </a:xfrm>
          <a:prstGeom prst="rect">
            <a:avLst/>
          </a:prstGeom>
          <a:noFill/>
        </p:spPr>
        <p:txBody>
          <a:bodyPr wrap="square" rtlCol="0">
            <a:spAutoFit/>
          </a:bodyPr>
          <a:lstStyle/>
          <a:p>
            <a:r>
              <a:rPr lang="fr-FR" sz="2000" dirty="0" smtClean="0">
                <a:solidFill>
                  <a:schemeClr val="tx1">
                    <a:lumMod val="65000"/>
                    <a:lumOff val="35000"/>
                  </a:schemeClr>
                </a:solidFill>
              </a:rPr>
              <a:t>*</a:t>
            </a:r>
            <a:r>
              <a:rPr lang="fr-FR" sz="2000" dirty="0" err="1" smtClean="0">
                <a:solidFill>
                  <a:schemeClr val="tx1">
                    <a:lumMod val="65000"/>
                    <a:lumOff val="35000"/>
                  </a:schemeClr>
                </a:solidFill>
              </a:rPr>
              <a:t>Catchphrase</a:t>
            </a:r>
            <a:endParaRPr lang="fr-FR" sz="2000" dirty="0" smtClean="0">
              <a:solidFill>
                <a:schemeClr val="tx1">
                  <a:lumMod val="65000"/>
                  <a:lumOff val="35000"/>
                </a:schemeClr>
              </a:solidFill>
            </a:endParaRPr>
          </a:p>
          <a:p>
            <a:r>
              <a:rPr lang="fr-FR" sz="2000" dirty="0" smtClean="0">
                <a:solidFill>
                  <a:schemeClr val="tx1">
                    <a:lumMod val="65000"/>
                    <a:lumOff val="35000"/>
                  </a:schemeClr>
                </a:solidFill>
              </a:rPr>
              <a:t>*Explanation of the service</a:t>
            </a:r>
          </a:p>
          <a:p>
            <a:r>
              <a:rPr lang="fr-FR" sz="2000" dirty="0" smtClean="0">
                <a:solidFill>
                  <a:schemeClr val="tx1">
                    <a:lumMod val="65000"/>
                    <a:lumOff val="35000"/>
                  </a:schemeClr>
                </a:solidFill>
              </a:rPr>
              <a:t>*Access procedures</a:t>
            </a:r>
            <a:endParaRPr lang="fr-FR" sz="2000" dirty="0">
              <a:solidFill>
                <a:schemeClr val="tx1">
                  <a:lumMod val="65000"/>
                  <a:lumOff val="35000"/>
                </a:schemeClr>
              </a:solidFill>
            </a:endParaRPr>
          </a:p>
        </p:txBody>
      </p:sp>
      <p:grpSp>
        <p:nvGrpSpPr>
          <p:cNvPr id="7" name="Groupe 6"/>
          <p:cNvGrpSpPr/>
          <p:nvPr/>
        </p:nvGrpSpPr>
        <p:grpSpPr>
          <a:xfrm>
            <a:off x="7356769" y="1755033"/>
            <a:ext cx="3709923" cy="1718805"/>
            <a:chOff x="7842739" y="2864345"/>
            <a:chExt cx="3709923" cy="1718805"/>
          </a:xfrm>
        </p:grpSpPr>
        <p:sp>
          <p:nvSpPr>
            <p:cNvPr id="6" name="Rectangle à coins arrondis 5"/>
            <p:cNvSpPr/>
            <p:nvPr/>
          </p:nvSpPr>
          <p:spPr>
            <a:xfrm>
              <a:off x="7842739" y="3115887"/>
              <a:ext cx="3709923" cy="14672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8106936" y="2864345"/>
              <a:ext cx="1884557" cy="523220"/>
            </a:xfrm>
            <a:prstGeom prst="rect">
              <a:avLst/>
            </a:prstGeom>
            <a:solidFill>
              <a:schemeClr val="bg1"/>
            </a:solidFill>
          </p:spPr>
          <p:txBody>
            <a:bodyPr wrap="square" rtlCol="0">
              <a:spAutoFit/>
            </a:bodyPr>
            <a:lstStyle/>
            <a:p>
              <a:pPr algn="ctr"/>
              <a:r>
                <a:rPr lang="fr-FR" sz="2800" cap="small" dirty="0" smtClean="0">
                  <a:solidFill>
                    <a:schemeClr val="tx1">
                      <a:lumMod val="65000"/>
                      <a:lumOff val="35000"/>
                    </a:schemeClr>
                  </a:solidFill>
                </a:rPr>
                <a:t>Content</a:t>
              </a:r>
            </a:p>
          </p:txBody>
        </p:sp>
      </p:grpSp>
      <p:sp>
        <p:nvSpPr>
          <p:cNvPr id="9" name="ZoneTexte 8"/>
          <p:cNvSpPr txBox="1"/>
          <p:nvPr/>
        </p:nvSpPr>
        <p:spPr>
          <a:xfrm>
            <a:off x="7635454" y="4697679"/>
            <a:ext cx="1035095" cy="430887"/>
          </a:xfrm>
          <a:prstGeom prst="rect">
            <a:avLst/>
          </a:prstGeom>
          <a:noFill/>
        </p:spPr>
        <p:txBody>
          <a:bodyPr wrap="square" rtlCol="0">
            <a:spAutoFit/>
          </a:bodyPr>
          <a:lstStyle/>
          <a:p>
            <a:r>
              <a:rPr lang="fr-FR" sz="2200" cap="small" dirty="0" smtClean="0">
                <a:solidFill>
                  <a:schemeClr val="tx1">
                    <a:lumMod val="65000"/>
                    <a:lumOff val="35000"/>
                  </a:schemeClr>
                </a:solidFill>
              </a:rPr>
              <a:t>Canva</a:t>
            </a:r>
          </a:p>
        </p:txBody>
      </p:sp>
      <p:sp>
        <p:nvSpPr>
          <p:cNvPr id="10" name="ZoneTexte 9"/>
          <p:cNvSpPr txBox="1"/>
          <p:nvPr/>
        </p:nvSpPr>
        <p:spPr>
          <a:xfrm>
            <a:off x="8810830" y="3975064"/>
            <a:ext cx="1650667" cy="430887"/>
          </a:xfrm>
          <a:prstGeom prst="rect">
            <a:avLst/>
          </a:prstGeom>
          <a:noFill/>
        </p:spPr>
        <p:txBody>
          <a:bodyPr wrap="square" rtlCol="0">
            <a:spAutoFit/>
          </a:bodyPr>
          <a:lstStyle/>
          <a:p>
            <a:r>
              <a:rPr lang="fr-FR" sz="2200" cap="small" dirty="0" err="1" smtClean="0">
                <a:solidFill>
                  <a:schemeClr val="tx1">
                    <a:lumMod val="65000"/>
                    <a:lumOff val="35000"/>
                  </a:schemeClr>
                </a:solidFill>
              </a:rPr>
              <a:t>Crello</a:t>
            </a:r>
            <a:endParaRPr lang="fr-FR" sz="2200" cap="small" dirty="0" smtClean="0">
              <a:solidFill>
                <a:schemeClr val="tx1">
                  <a:lumMod val="65000"/>
                  <a:lumOff val="35000"/>
                </a:schemeClr>
              </a:solidFill>
            </a:endParaRPr>
          </a:p>
        </p:txBody>
      </p:sp>
      <p:sp>
        <p:nvSpPr>
          <p:cNvPr id="11" name="ZoneTexte 10"/>
          <p:cNvSpPr txBox="1"/>
          <p:nvPr/>
        </p:nvSpPr>
        <p:spPr>
          <a:xfrm>
            <a:off x="9902158" y="4691733"/>
            <a:ext cx="1650667" cy="430887"/>
          </a:xfrm>
          <a:prstGeom prst="rect">
            <a:avLst/>
          </a:prstGeom>
          <a:noFill/>
        </p:spPr>
        <p:txBody>
          <a:bodyPr wrap="square" rtlCol="0">
            <a:spAutoFit/>
          </a:bodyPr>
          <a:lstStyle/>
          <a:p>
            <a:r>
              <a:rPr lang="fr-FR" sz="2200" cap="small" dirty="0" err="1" smtClean="0">
                <a:solidFill>
                  <a:schemeClr val="tx1">
                    <a:lumMod val="65000"/>
                    <a:lumOff val="35000"/>
                  </a:schemeClr>
                </a:solidFill>
              </a:rPr>
              <a:t>Unfold</a:t>
            </a:r>
            <a:endParaRPr lang="fr-FR" sz="2200" cap="small" dirty="0">
              <a:solidFill>
                <a:schemeClr val="tx1">
                  <a:lumMod val="65000"/>
                  <a:lumOff val="35000"/>
                </a:schemeClr>
              </a:solidFill>
            </a:endParaRPr>
          </a:p>
        </p:txBody>
      </p:sp>
      <p:grpSp>
        <p:nvGrpSpPr>
          <p:cNvPr id="13" name="Groupe 12"/>
          <p:cNvGrpSpPr/>
          <p:nvPr/>
        </p:nvGrpSpPr>
        <p:grpSpPr>
          <a:xfrm>
            <a:off x="8206729" y="4526772"/>
            <a:ext cx="2145048" cy="1813743"/>
            <a:chOff x="8636943" y="4981697"/>
            <a:chExt cx="2145048" cy="1813743"/>
          </a:xfrm>
        </p:grpSpPr>
        <p:pic>
          <p:nvPicPr>
            <p:cNvPr id="8" name="Image 7"/>
            <p:cNvPicPr>
              <a:picLocks noChangeAspect="1"/>
            </p:cNvPicPr>
            <p:nvPr/>
          </p:nvPicPr>
          <p:blipFill rotWithShape="1">
            <a:blip r:embed="rId3"/>
            <a:srcRect l="25180" t="15946" r="41306" b="28318"/>
            <a:stretch/>
          </p:blipFill>
          <p:spPr>
            <a:xfrm>
              <a:off x="8993458" y="4981697"/>
              <a:ext cx="1432019" cy="1339630"/>
            </a:xfrm>
            <a:prstGeom prst="rect">
              <a:avLst/>
            </a:prstGeom>
          </p:spPr>
        </p:pic>
        <p:sp>
          <p:nvSpPr>
            <p:cNvPr id="12" name="ZoneTexte 11"/>
            <p:cNvSpPr txBox="1"/>
            <p:nvPr/>
          </p:nvSpPr>
          <p:spPr>
            <a:xfrm>
              <a:off x="8636943" y="6149109"/>
              <a:ext cx="2145048"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Think about</a:t>
              </a:r>
              <a:endParaRPr lang="fr-FR" sz="3600" cap="small" dirty="0">
                <a:solidFill>
                  <a:schemeClr val="tx1">
                    <a:lumMod val="65000"/>
                    <a:lumOff val="35000"/>
                  </a:schemeClr>
                </a:solidFill>
              </a:endParaRPr>
            </a:p>
          </p:txBody>
        </p:sp>
      </p:grpSp>
      <p:pic>
        <p:nvPicPr>
          <p:cNvPr id="14" name="Image 13"/>
          <p:cNvPicPr>
            <a:picLocks noChangeAspect="1"/>
          </p:cNvPicPr>
          <p:nvPr/>
        </p:nvPicPr>
        <p:blipFill rotWithShape="1">
          <a:blip r:embed="rId4"/>
          <a:srcRect l="23897" t="8350" r="23893" b="9710"/>
          <a:stretch/>
        </p:blipFill>
        <p:spPr>
          <a:xfrm>
            <a:off x="312324" y="1588764"/>
            <a:ext cx="5653498" cy="4990918"/>
          </a:xfrm>
          <a:prstGeom prst="rect">
            <a:avLst/>
          </a:prstGeom>
        </p:spPr>
      </p:pic>
    </p:spTree>
    <p:extLst>
      <p:ext uri="{BB962C8B-B14F-4D97-AF65-F5344CB8AC3E}">
        <p14:creationId xmlns:p14="http://schemas.microsoft.com/office/powerpoint/2010/main" val="33003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801845" y="3561641"/>
            <a:ext cx="2747268" cy="2466635"/>
            <a:chOff x="1159901" y="3545038"/>
            <a:chExt cx="2747268" cy="2466635"/>
          </a:xfrm>
        </p:grpSpPr>
        <p:pic>
          <p:nvPicPr>
            <p:cNvPr id="13" name="Picture 2" descr="Collection d'illustrations de notes autocollantes Vecteur gratuit"/>
            <p:cNvPicPr>
              <a:picLocks noChangeAspect="1" noChangeArrowheads="1"/>
            </p:cNvPicPr>
            <p:nvPr/>
          </p:nvPicPr>
          <p:blipFill rotWithShape="1">
            <a:blip r:embed="rId3">
              <a:extLst>
                <a:ext uri="{28A0092B-C50C-407E-A947-70E740481C1C}">
                  <a14:useLocalDpi xmlns:a14="http://schemas.microsoft.com/office/drawing/2010/main" val="0"/>
                </a:ext>
              </a:extLst>
            </a:blip>
            <a:srcRect l="5403" t="4629" r="72534" b="66799"/>
            <a:stretch/>
          </p:blipFill>
          <p:spPr bwMode="auto">
            <a:xfrm>
              <a:off x="1159901" y="3545038"/>
              <a:ext cx="2747268" cy="246663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421470" y="4293564"/>
              <a:ext cx="2284403" cy="369332"/>
            </a:xfrm>
            <a:prstGeom prst="rect">
              <a:avLst/>
            </a:prstGeom>
          </p:spPr>
          <p:txBody>
            <a:bodyPr wrap="square">
              <a:spAutoFit/>
            </a:bodyPr>
            <a:lstStyle/>
            <a:p>
              <a:r>
                <a:rPr lang="fr-FR" dirty="0" smtClean="0">
                  <a:latin typeface="Calibri" panose="020F0502020204030204" pitchFamily="34" charset="0"/>
                  <a:ea typeface="Calibri" panose="020F0502020204030204" pitchFamily="34" charset="0"/>
                  <a:cs typeface="Times New Roman" panose="02020603050405020304" pitchFamily="18" charset="0"/>
                </a:rPr>
                <a:t>#1 Care for the content</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ZoneTexte 7"/>
          <p:cNvSpPr txBox="1"/>
          <p:nvPr/>
        </p:nvSpPr>
        <p:spPr>
          <a:xfrm>
            <a:off x="3907169" y="2182615"/>
            <a:ext cx="2743200" cy="646331"/>
          </a:xfrm>
          <a:prstGeom prst="rect">
            <a:avLst/>
          </a:prstGeom>
          <a:noFill/>
        </p:spPr>
        <p:txBody>
          <a:bodyPr wrap="square" rtlCol="0">
            <a:spAutoFit/>
          </a:bodyPr>
          <a:lstStyle/>
          <a:p>
            <a:pPr algn="ctr"/>
            <a:r>
              <a:rPr lang="fr-FR" sz="3600" cap="small" dirty="0">
                <a:solidFill>
                  <a:schemeClr val="tx1">
                    <a:lumMod val="65000"/>
                    <a:lumOff val="35000"/>
                  </a:schemeClr>
                </a:solidFill>
              </a:rPr>
              <a:t>TO REMEMBER</a:t>
            </a:r>
          </a:p>
        </p:txBody>
      </p:sp>
      <p:pic>
        <p:nvPicPr>
          <p:cNvPr id="9" name="Image 8"/>
          <p:cNvPicPr>
            <a:picLocks noChangeAspect="1"/>
          </p:cNvPicPr>
          <p:nvPr/>
        </p:nvPicPr>
        <p:blipFill rotWithShape="1">
          <a:blip r:embed="rId4"/>
          <a:srcRect l="55570" t="21500" r="35570" b="63061"/>
          <a:stretch/>
        </p:blipFill>
        <p:spPr>
          <a:xfrm>
            <a:off x="6289527" y="1714715"/>
            <a:ext cx="1349504" cy="1322782"/>
          </a:xfrm>
          <a:prstGeom prst="ellipse">
            <a:avLst/>
          </a:prstGeom>
          <a:ln>
            <a:noFill/>
          </a:ln>
          <a:effectLst>
            <a:softEdge rad="112500"/>
          </a:effectLst>
        </p:spPr>
      </p:pic>
      <p:grpSp>
        <p:nvGrpSpPr>
          <p:cNvPr id="21" name="Groupe 20"/>
          <p:cNvGrpSpPr/>
          <p:nvPr/>
        </p:nvGrpSpPr>
        <p:grpSpPr>
          <a:xfrm>
            <a:off x="6213881" y="3449762"/>
            <a:ext cx="2496176" cy="2690391"/>
            <a:chOff x="5873498" y="3455973"/>
            <a:chExt cx="2496176" cy="2690391"/>
          </a:xfrm>
        </p:grpSpPr>
        <p:pic>
          <p:nvPicPr>
            <p:cNvPr id="15" name="Picture 2" descr="Collection d'illustrations de notes autocollantes Vecteur gratuit"/>
            <p:cNvPicPr>
              <a:picLocks noChangeAspect="1" noChangeArrowheads="1"/>
            </p:cNvPicPr>
            <p:nvPr/>
          </p:nvPicPr>
          <p:blipFill rotWithShape="1">
            <a:blip r:embed="rId3">
              <a:extLst>
                <a:ext uri="{28A0092B-C50C-407E-A947-70E740481C1C}">
                  <a14:useLocalDpi xmlns:a14="http://schemas.microsoft.com/office/drawing/2010/main" val="0"/>
                </a:ext>
              </a:extLst>
            </a:blip>
            <a:srcRect l="52138" t="3088" r="27816" b="65748"/>
            <a:stretch/>
          </p:blipFill>
          <p:spPr bwMode="auto">
            <a:xfrm>
              <a:off x="5873498" y="3455973"/>
              <a:ext cx="2496176" cy="269039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091993" y="4224141"/>
              <a:ext cx="2122869" cy="685059"/>
            </a:xfrm>
            <a:prstGeom prst="rect">
              <a:avLst/>
            </a:prstGeom>
          </p:spPr>
          <p:txBody>
            <a:bodyPr wrap="square">
              <a:spAutoFit/>
            </a:bodyPr>
            <a:lstStyle/>
            <a:p>
              <a:pPr algn="ctr">
                <a:lnSpc>
                  <a:spcPct val="107000"/>
                </a:lnSpc>
                <a:spcAft>
                  <a:spcPts val="800"/>
                </a:spcAft>
              </a:pPr>
              <a:r>
                <a:rPr lang="fr-FR" dirty="0" smtClean="0">
                  <a:latin typeface="Calibri" panose="020F0502020204030204" pitchFamily="34" charset="0"/>
                  <a:ea typeface="Calibri" panose="020F0502020204030204" pitchFamily="34" charset="0"/>
                  <a:cs typeface="Times New Roman" panose="02020603050405020304" pitchFamily="18" charset="0"/>
                </a:rPr>
                <a:t>#3 Communicate on all networks</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e 21"/>
          <p:cNvGrpSpPr/>
          <p:nvPr/>
        </p:nvGrpSpPr>
        <p:grpSpPr>
          <a:xfrm>
            <a:off x="8835182" y="3449762"/>
            <a:ext cx="2451865" cy="2690391"/>
            <a:chOff x="8256381" y="3417873"/>
            <a:chExt cx="2451865" cy="2690391"/>
          </a:xfrm>
        </p:grpSpPr>
        <p:pic>
          <p:nvPicPr>
            <p:cNvPr id="11" name="Picture 2" descr="Collection d'illustrations de notes autocollantes Vecteur gratuit"/>
            <p:cNvPicPr>
              <a:picLocks noChangeAspect="1" noChangeArrowheads="1"/>
            </p:cNvPicPr>
            <p:nvPr/>
          </p:nvPicPr>
          <p:blipFill rotWithShape="1">
            <a:blip r:embed="rId3">
              <a:extLst>
                <a:ext uri="{28A0092B-C50C-407E-A947-70E740481C1C}">
                  <a14:useLocalDpi xmlns:a14="http://schemas.microsoft.com/office/drawing/2010/main" val="0"/>
                </a:ext>
              </a:extLst>
            </a:blip>
            <a:srcRect l="75268" t="3088" r="5042" b="65748"/>
            <a:stretch/>
          </p:blipFill>
          <p:spPr bwMode="auto">
            <a:xfrm>
              <a:off x="8256381" y="3417873"/>
              <a:ext cx="2451865" cy="269039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8390140" y="4296712"/>
              <a:ext cx="2122869" cy="1277786"/>
            </a:xfrm>
            <a:prstGeom prst="rect">
              <a:avLst/>
            </a:prstGeom>
          </p:spPr>
          <p:txBody>
            <a:bodyPr wrap="square">
              <a:spAutoFit/>
            </a:bodyPr>
            <a:lstStyle/>
            <a:p>
              <a:pPr algn="ctr">
                <a:lnSpc>
                  <a:spcPct val="107000"/>
                </a:lnSpc>
                <a:spcAft>
                  <a:spcPts val="800"/>
                </a:spcAft>
              </a:pPr>
              <a:r>
                <a:rPr lang="fr-FR" dirty="0" smtClean="0">
                  <a:latin typeface="Calibri" panose="020F0502020204030204" pitchFamily="34" charset="0"/>
                  <a:ea typeface="Calibri" panose="020F0502020204030204" pitchFamily="34" charset="0"/>
                  <a:cs typeface="Times New Roman" panose="02020603050405020304" pitchFamily="18" charset="0"/>
                </a:rPr>
                <a:t>#4 Plan specific and strategic time slots</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oupe 5"/>
          <p:cNvGrpSpPr/>
          <p:nvPr/>
        </p:nvGrpSpPr>
        <p:grpSpPr>
          <a:xfrm>
            <a:off x="3548270" y="3494074"/>
            <a:ext cx="2540487" cy="2601770"/>
            <a:chOff x="3548270" y="3494074"/>
            <a:chExt cx="2540487" cy="2601770"/>
          </a:xfrm>
        </p:grpSpPr>
        <p:pic>
          <p:nvPicPr>
            <p:cNvPr id="14" name="Picture 2" descr="Collection d'illustrations de notes autocollantes Vecteur gratuit"/>
            <p:cNvPicPr>
              <a:picLocks noChangeAspect="1" noChangeArrowheads="1"/>
            </p:cNvPicPr>
            <p:nvPr/>
          </p:nvPicPr>
          <p:blipFill rotWithShape="1">
            <a:blip r:embed="rId3">
              <a:extLst>
                <a:ext uri="{28A0092B-C50C-407E-A947-70E740481C1C}">
                  <a14:useLocalDpi xmlns:a14="http://schemas.microsoft.com/office/drawing/2010/main" val="0"/>
                </a:ext>
              </a:extLst>
            </a:blip>
            <a:srcRect l="29008" t="4115" r="50590" b="65747"/>
            <a:stretch/>
          </p:blipFill>
          <p:spPr bwMode="auto">
            <a:xfrm>
              <a:off x="3548270" y="3494074"/>
              <a:ext cx="2540487" cy="260177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907169" y="4263843"/>
              <a:ext cx="1947221" cy="923330"/>
            </a:xfrm>
            <a:prstGeom prst="rect">
              <a:avLst/>
            </a:prstGeom>
          </p:spPr>
          <p:txBody>
            <a:bodyPr wrap="square">
              <a:spAutoFit/>
            </a:bodyPr>
            <a:lstStyle/>
            <a:p>
              <a:pPr algn="ctr"/>
              <a:r>
                <a:rPr lang="fr-FR" dirty="0" smtClean="0">
                  <a:latin typeface="Calibri" panose="020F0502020204030204" pitchFamily="34" charset="0"/>
                  <a:ea typeface="Calibri" panose="020F0502020204030204" pitchFamily="34" charset="0"/>
                  <a:cs typeface="Times New Roman" panose="02020603050405020304" pitchFamily="18" charset="0"/>
                </a:rPr>
                <a:t>#2 Vehicle </a:t>
              </a:r>
            </a:p>
            <a:p>
              <a:pPr algn="ctr"/>
              <a:r>
                <a:rPr lang="fr-FR" dirty="0" smtClean="0">
                  <a:latin typeface="Calibri" panose="020F0502020204030204" pitchFamily="34" charset="0"/>
                  <a:ea typeface="Calibri" panose="020F0502020204030204" pitchFamily="34" charset="0"/>
                  <a:cs typeface="Times New Roman" panose="02020603050405020304" pitchFamily="18" charset="0"/>
                </a:rPr>
                <a:t>your DNA </a:t>
              </a:r>
            </a:p>
            <a:p>
              <a:pPr algn="ctr"/>
              <a:r>
                <a:rPr lang="fr-FR" dirty="0" smtClean="0">
                  <a:latin typeface="Calibri" panose="020F0502020204030204" pitchFamily="34" charset="0"/>
                  <a:ea typeface="Calibri" panose="020F0502020204030204" pitchFamily="34" charset="0"/>
                  <a:cs typeface="Times New Roman" panose="02020603050405020304" pitchFamily="18" charset="0"/>
                </a:rPr>
                <a:t>in the message</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60710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374633" y="3045766"/>
            <a:ext cx="2602431" cy="3170386"/>
            <a:chOff x="374633" y="3045766"/>
            <a:chExt cx="2602431" cy="3170386"/>
          </a:xfrm>
        </p:grpSpPr>
        <p:sp>
          <p:nvSpPr>
            <p:cNvPr id="4" name="Hexagone 3"/>
            <p:cNvSpPr/>
            <p:nvPr/>
          </p:nvSpPr>
          <p:spPr>
            <a:xfrm rot="5400000">
              <a:off x="90656" y="3450384"/>
              <a:ext cx="3170386" cy="2361149"/>
            </a:xfrm>
            <a:prstGeom prst="hexagon">
              <a:avLst/>
            </a:prstGeom>
            <a:noFill/>
            <a:ln>
              <a:solidFill>
                <a:srgbClr val="FBDFDA"/>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ZoneTexte 55"/>
            <p:cNvSpPr txBox="1"/>
            <p:nvPr/>
          </p:nvSpPr>
          <p:spPr>
            <a:xfrm>
              <a:off x="1156800" y="4892477"/>
              <a:ext cx="1038096" cy="101566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6000" dirty="0" smtClean="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rPr>
                <a:t>1</a:t>
              </a:r>
              <a:endParaRPr lang="fr-FR" sz="6000" dirty="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endParaRPr>
            </a:p>
          </p:txBody>
        </p:sp>
        <p:sp>
          <p:nvSpPr>
            <p:cNvPr id="21" name="ZoneTexte 20"/>
            <p:cNvSpPr txBox="1"/>
            <p:nvPr/>
          </p:nvSpPr>
          <p:spPr>
            <a:xfrm>
              <a:off x="374633" y="3944465"/>
              <a:ext cx="2602431" cy="461665"/>
            </a:xfrm>
            <a:prstGeom prst="rect">
              <a:avLst/>
            </a:prstGeom>
            <a:noFill/>
          </p:spPr>
          <p:txBody>
            <a:bodyPr wrap="square" rtlCol="0">
              <a:spAutoFit/>
            </a:bodyPr>
            <a:lstStyle/>
            <a:p>
              <a:pPr algn="ctr"/>
              <a:r>
                <a:rPr lang="fr-FR" sz="2400" cap="small" dirty="0" smtClean="0">
                  <a:solidFill>
                    <a:schemeClr val="tx1">
                      <a:lumMod val="65000"/>
                      <a:lumOff val="35000"/>
                    </a:schemeClr>
                  </a:solidFill>
                </a:rPr>
                <a:t>Home </a:t>
              </a:r>
            </a:p>
          </p:txBody>
        </p:sp>
      </p:grpSp>
      <p:sp>
        <p:nvSpPr>
          <p:cNvPr id="24" name="Rectangle 23"/>
          <p:cNvSpPr/>
          <p:nvPr/>
        </p:nvSpPr>
        <p:spPr>
          <a:xfrm>
            <a:off x="0" y="294532"/>
            <a:ext cx="12192000"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CONDUCT OF THE APPEAL</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4 KEY STEPS</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3" name="Groupe 2"/>
          <p:cNvGrpSpPr/>
          <p:nvPr/>
        </p:nvGrpSpPr>
        <p:grpSpPr>
          <a:xfrm>
            <a:off x="3411707" y="3039283"/>
            <a:ext cx="2361150" cy="3170386"/>
            <a:chOff x="3411707" y="3039283"/>
            <a:chExt cx="2361150" cy="3170386"/>
          </a:xfrm>
        </p:grpSpPr>
        <p:sp>
          <p:nvSpPr>
            <p:cNvPr id="25" name="Hexagone 24"/>
            <p:cNvSpPr/>
            <p:nvPr/>
          </p:nvSpPr>
          <p:spPr>
            <a:xfrm rot="5400000">
              <a:off x="3007089" y="3443901"/>
              <a:ext cx="3170386" cy="2361149"/>
            </a:xfrm>
            <a:prstGeom prst="hexagon">
              <a:avLst/>
            </a:prstGeom>
            <a:noFill/>
            <a:ln>
              <a:solidFill>
                <a:srgbClr val="FBDFDA"/>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ZoneTexte 55"/>
            <p:cNvSpPr txBox="1"/>
            <p:nvPr/>
          </p:nvSpPr>
          <p:spPr>
            <a:xfrm>
              <a:off x="4073233" y="4885994"/>
              <a:ext cx="1038096" cy="101566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6000" dirty="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rPr>
                <a:t>2</a:t>
              </a:r>
            </a:p>
          </p:txBody>
        </p:sp>
        <p:sp>
          <p:nvSpPr>
            <p:cNvPr id="34" name="ZoneTexte 33"/>
            <p:cNvSpPr txBox="1"/>
            <p:nvPr/>
          </p:nvSpPr>
          <p:spPr>
            <a:xfrm>
              <a:off x="3411707" y="3937982"/>
              <a:ext cx="2361150" cy="461665"/>
            </a:xfrm>
            <a:prstGeom prst="rect">
              <a:avLst/>
            </a:prstGeom>
            <a:noFill/>
          </p:spPr>
          <p:txBody>
            <a:bodyPr wrap="square" rtlCol="0">
              <a:spAutoFit/>
            </a:bodyPr>
            <a:lstStyle/>
            <a:p>
              <a:pPr algn="ctr"/>
              <a:r>
                <a:rPr lang="fr-FR" sz="2400" cap="small" dirty="0" smtClean="0">
                  <a:solidFill>
                    <a:schemeClr val="tx1">
                      <a:lumMod val="65000"/>
                      <a:lumOff val="35000"/>
                    </a:schemeClr>
                  </a:solidFill>
                </a:rPr>
                <a:t>Diagnosis</a:t>
              </a:r>
              <a:endParaRPr lang="fr-FR" sz="2400" cap="small" dirty="0">
                <a:solidFill>
                  <a:schemeClr val="tx1">
                    <a:lumMod val="65000"/>
                    <a:lumOff val="35000"/>
                  </a:schemeClr>
                </a:solidFill>
              </a:endParaRPr>
            </a:p>
          </p:txBody>
        </p:sp>
      </p:grpSp>
      <p:pic>
        <p:nvPicPr>
          <p:cNvPr id="45" name="Image 44"/>
          <p:cNvPicPr>
            <a:picLocks noChangeAspect="1"/>
          </p:cNvPicPr>
          <p:nvPr/>
        </p:nvPicPr>
        <p:blipFill rotWithShape="1">
          <a:blip r:embed="rId3"/>
          <a:srcRect l="24791" t="52223" r="63804" b="34444"/>
          <a:stretch/>
        </p:blipFill>
        <p:spPr>
          <a:xfrm>
            <a:off x="3384623" y="2134407"/>
            <a:ext cx="2443709" cy="1563978"/>
          </a:xfrm>
          <a:prstGeom prst="rect">
            <a:avLst/>
          </a:prstGeom>
        </p:spPr>
      </p:pic>
      <p:grpSp>
        <p:nvGrpSpPr>
          <p:cNvPr id="5" name="Groupe 4"/>
          <p:cNvGrpSpPr/>
          <p:nvPr/>
        </p:nvGrpSpPr>
        <p:grpSpPr>
          <a:xfrm>
            <a:off x="6402199" y="3072890"/>
            <a:ext cx="2361150" cy="3170386"/>
            <a:chOff x="6402199" y="3072890"/>
            <a:chExt cx="2361150" cy="3170386"/>
          </a:xfrm>
        </p:grpSpPr>
        <p:sp>
          <p:nvSpPr>
            <p:cNvPr id="35" name="Hexagone 34"/>
            <p:cNvSpPr/>
            <p:nvPr/>
          </p:nvSpPr>
          <p:spPr>
            <a:xfrm rot="5400000">
              <a:off x="5997581" y="3477508"/>
              <a:ext cx="3170386" cy="2361149"/>
            </a:xfrm>
            <a:prstGeom prst="hexagon">
              <a:avLst/>
            </a:prstGeom>
            <a:noFill/>
            <a:ln>
              <a:solidFill>
                <a:srgbClr val="FBDFDA"/>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ZoneTexte 55"/>
            <p:cNvSpPr txBox="1"/>
            <p:nvPr/>
          </p:nvSpPr>
          <p:spPr>
            <a:xfrm>
              <a:off x="7063725" y="4919601"/>
              <a:ext cx="1038096" cy="101566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6000" dirty="0" smtClean="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rPr>
                <a:t>3</a:t>
              </a:r>
              <a:endParaRPr lang="fr-FR" sz="6000" dirty="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endParaRPr>
            </a:p>
          </p:txBody>
        </p:sp>
        <p:sp>
          <p:nvSpPr>
            <p:cNvPr id="38" name="ZoneTexte 37"/>
            <p:cNvSpPr txBox="1"/>
            <p:nvPr/>
          </p:nvSpPr>
          <p:spPr>
            <a:xfrm>
              <a:off x="6402199" y="3971589"/>
              <a:ext cx="2361150" cy="461665"/>
            </a:xfrm>
            <a:prstGeom prst="rect">
              <a:avLst/>
            </a:prstGeom>
            <a:noFill/>
          </p:spPr>
          <p:txBody>
            <a:bodyPr wrap="square" rtlCol="0">
              <a:spAutoFit/>
            </a:bodyPr>
            <a:lstStyle/>
            <a:p>
              <a:pPr algn="ctr"/>
              <a:r>
                <a:rPr lang="fr-FR" sz="2400" cap="small" dirty="0" smtClean="0">
                  <a:solidFill>
                    <a:schemeClr val="tx1">
                      <a:lumMod val="65000"/>
                      <a:lumOff val="35000"/>
                    </a:schemeClr>
                  </a:solidFill>
                </a:rPr>
                <a:t>Recommendation</a:t>
              </a:r>
              <a:endParaRPr lang="fr-FR" sz="2400" cap="small" dirty="0">
                <a:solidFill>
                  <a:schemeClr val="tx1">
                    <a:lumMod val="65000"/>
                    <a:lumOff val="35000"/>
                  </a:schemeClr>
                </a:solidFill>
              </a:endParaRPr>
            </a:p>
          </p:txBody>
        </p:sp>
      </p:grpSp>
      <p:pic>
        <p:nvPicPr>
          <p:cNvPr id="48" name="Picture 8" descr="Validation des Acquis de l'Expérience - CBC Compéten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2198" y="2006964"/>
            <a:ext cx="2361151" cy="163483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e 5"/>
          <p:cNvGrpSpPr/>
          <p:nvPr/>
        </p:nvGrpSpPr>
        <p:grpSpPr>
          <a:xfrm>
            <a:off x="9374108" y="3072526"/>
            <a:ext cx="2361150" cy="3170386"/>
            <a:chOff x="9374108" y="3072526"/>
            <a:chExt cx="2361150" cy="3170386"/>
          </a:xfrm>
        </p:grpSpPr>
        <p:sp>
          <p:nvSpPr>
            <p:cNvPr id="46" name="Hexagone 45"/>
            <p:cNvSpPr/>
            <p:nvPr/>
          </p:nvSpPr>
          <p:spPr>
            <a:xfrm rot="5400000">
              <a:off x="8969490" y="3477144"/>
              <a:ext cx="3170386" cy="2361149"/>
            </a:xfrm>
            <a:prstGeom prst="hexagon">
              <a:avLst/>
            </a:prstGeom>
            <a:noFill/>
            <a:ln>
              <a:solidFill>
                <a:srgbClr val="FBDFDA"/>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ZoneTexte 55"/>
            <p:cNvSpPr txBox="1"/>
            <p:nvPr/>
          </p:nvSpPr>
          <p:spPr>
            <a:xfrm>
              <a:off x="10035634" y="4919237"/>
              <a:ext cx="1038096" cy="101566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6000" dirty="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rPr>
                <a:t>4</a:t>
              </a:r>
            </a:p>
          </p:txBody>
        </p:sp>
        <p:sp>
          <p:nvSpPr>
            <p:cNvPr id="51" name="ZoneTexte 50"/>
            <p:cNvSpPr txBox="1"/>
            <p:nvPr/>
          </p:nvSpPr>
          <p:spPr>
            <a:xfrm>
              <a:off x="9374108" y="3971225"/>
              <a:ext cx="2361150" cy="461665"/>
            </a:xfrm>
            <a:prstGeom prst="rect">
              <a:avLst/>
            </a:prstGeom>
            <a:noFill/>
          </p:spPr>
          <p:txBody>
            <a:bodyPr wrap="square" rtlCol="0">
              <a:spAutoFit/>
            </a:bodyPr>
            <a:lstStyle/>
            <a:p>
              <a:pPr algn="ctr"/>
              <a:r>
                <a:rPr lang="fr-FR" sz="2400" cap="small" dirty="0">
                  <a:solidFill>
                    <a:schemeClr val="tx1">
                      <a:lumMod val="65000"/>
                      <a:lumOff val="35000"/>
                    </a:schemeClr>
                  </a:solidFill>
                </a:rPr>
                <a:t>Taking </a:t>
              </a:r>
              <a:r>
                <a:rPr lang="fr-FR" sz="2400" cap="small" dirty="0" smtClean="0">
                  <a:solidFill>
                    <a:schemeClr val="tx1">
                      <a:lumMod val="65000"/>
                      <a:lumOff val="35000"/>
                    </a:schemeClr>
                  </a:solidFill>
                </a:rPr>
                <a:t>leave</a:t>
              </a:r>
              <a:endParaRPr lang="fr-FR" sz="2400" cap="small" dirty="0">
                <a:solidFill>
                  <a:schemeClr val="tx1">
                    <a:lumMod val="65000"/>
                    <a:lumOff val="35000"/>
                  </a:schemeClr>
                </a:solidFill>
              </a:endParaRPr>
            </a:p>
          </p:txBody>
        </p:sp>
      </p:grpSp>
      <p:pic>
        <p:nvPicPr>
          <p:cNvPr id="53" name="Picture 4" descr="the-end – Turfogalop"/>
          <p:cNvPicPr>
            <a:picLocks noChangeAspect="1" noChangeArrowheads="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17933" t="20613" r="18067" b="18920"/>
          <a:stretch/>
        </p:blipFill>
        <p:spPr bwMode="auto">
          <a:xfrm>
            <a:off x="9408048" y="2154501"/>
            <a:ext cx="2288440" cy="15945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3 Prise de contact | La TECHNOLOGIE"/>
          <p:cNvPicPr>
            <a:picLocks noChangeAspect="1" noChangeArrowheads="1"/>
          </p:cNvPicPr>
          <p:nvPr/>
        </p:nvPicPr>
        <p:blipFill rotWithShape="1">
          <a:blip r:embed="rId6">
            <a:extLst>
              <a:ext uri="{28A0092B-C50C-407E-A947-70E740481C1C}">
                <a14:useLocalDpi xmlns:a14="http://schemas.microsoft.com/office/drawing/2010/main" val="0"/>
              </a:ext>
            </a:extLst>
          </a:blip>
          <a:srcRect l="3442" b="22330"/>
          <a:stretch/>
        </p:blipFill>
        <p:spPr bwMode="auto">
          <a:xfrm>
            <a:off x="12700" y="2025151"/>
            <a:ext cx="3142300" cy="172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95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left)">
                                      <p:cBhvr>
                                        <p:cTn id="13" dur="500"/>
                                        <p:tgtEl>
                                          <p:spTgt spid="45"/>
                                        </p:tgtEl>
                                      </p:cBhvr>
                                    </p:animEffect>
                                  </p:childTnLst>
                                </p:cTn>
                              </p:par>
                              <p:par>
                                <p:cTn id="14" presetID="22" presetClass="entr" presetSubtype="8"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left)">
                                      <p:cBhvr>
                                        <p:cTn id="19" dur="500"/>
                                        <p:tgtEl>
                                          <p:spTgt spid="48"/>
                                        </p:tgtEl>
                                      </p:cBhvr>
                                    </p:animEffect>
                                  </p:childTnLst>
                                </p:cTn>
                              </p:par>
                              <p:par>
                                <p:cTn id="20" presetID="22" presetClass="entr" presetSubtype="8"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left)">
                                      <p:cBhvr>
                                        <p:cTn id="25" dur="500"/>
                                        <p:tgtEl>
                                          <p:spTgt spid="53"/>
                                        </p:tgtEl>
                                      </p:cBhvr>
                                    </p:animEffect>
                                  </p:childTnLst>
                                </p:cTn>
                              </p:par>
                              <p:par>
                                <p:cTn id="26" presetID="2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4457702" y="2025151"/>
            <a:ext cx="3142300" cy="4191001"/>
            <a:chOff x="4457702" y="2025151"/>
            <a:chExt cx="3142300" cy="4191001"/>
          </a:xfrm>
        </p:grpSpPr>
        <p:sp>
          <p:nvSpPr>
            <p:cNvPr id="4" name="Hexagone 3"/>
            <p:cNvSpPr/>
            <p:nvPr/>
          </p:nvSpPr>
          <p:spPr>
            <a:xfrm rot="5400000">
              <a:off x="4535658" y="3450384"/>
              <a:ext cx="3170386" cy="2361149"/>
            </a:xfrm>
            <a:prstGeom prst="hexagon">
              <a:avLst/>
            </a:prstGeom>
            <a:noFill/>
            <a:ln>
              <a:solidFill>
                <a:srgbClr val="FBDFDA"/>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2" descr="3 Prise de contact | La TECHNOLOGIE"/>
            <p:cNvPicPr>
              <a:picLocks noChangeAspect="1" noChangeArrowheads="1"/>
            </p:cNvPicPr>
            <p:nvPr/>
          </p:nvPicPr>
          <p:blipFill rotWithShape="1">
            <a:blip r:embed="rId3">
              <a:extLst>
                <a:ext uri="{28A0092B-C50C-407E-A947-70E740481C1C}">
                  <a14:useLocalDpi xmlns:a14="http://schemas.microsoft.com/office/drawing/2010/main" val="0"/>
                </a:ext>
              </a:extLst>
            </a:blip>
            <a:srcRect l="3442" b="22330"/>
            <a:stretch/>
          </p:blipFill>
          <p:spPr bwMode="auto">
            <a:xfrm>
              <a:off x="4457702" y="2025151"/>
              <a:ext cx="3142300" cy="1727201"/>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55"/>
            <p:cNvSpPr txBox="1"/>
            <p:nvPr/>
          </p:nvSpPr>
          <p:spPr>
            <a:xfrm>
              <a:off x="5601802" y="4892477"/>
              <a:ext cx="1038096" cy="101566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6000" dirty="0" smtClean="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rPr>
                <a:t>1</a:t>
              </a:r>
              <a:endParaRPr lang="fr-FR" sz="6000" dirty="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endParaRPr>
            </a:p>
          </p:txBody>
        </p:sp>
        <p:sp>
          <p:nvSpPr>
            <p:cNvPr id="21" name="ZoneTexte 20"/>
            <p:cNvSpPr txBox="1"/>
            <p:nvPr/>
          </p:nvSpPr>
          <p:spPr>
            <a:xfrm>
              <a:off x="4819635" y="3944465"/>
              <a:ext cx="2602431" cy="461665"/>
            </a:xfrm>
            <a:prstGeom prst="rect">
              <a:avLst/>
            </a:prstGeom>
            <a:noFill/>
          </p:spPr>
          <p:txBody>
            <a:bodyPr wrap="square" rtlCol="0">
              <a:spAutoFit/>
            </a:bodyPr>
            <a:lstStyle/>
            <a:p>
              <a:pPr algn="ctr"/>
              <a:r>
                <a:rPr lang="fr-FR" sz="2400" cap="small" dirty="0" smtClean="0">
                  <a:solidFill>
                    <a:schemeClr val="tx1">
                      <a:lumMod val="65000"/>
                      <a:lumOff val="35000"/>
                    </a:schemeClr>
                  </a:solidFill>
                </a:rPr>
                <a:t>Home </a:t>
              </a:r>
            </a:p>
          </p:txBody>
        </p:sp>
      </p:grpSp>
      <p:sp>
        <p:nvSpPr>
          <p:cNvPr id="24" name="Rectangle 23"/>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THE WELCOME</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314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THE DIAGNOSIS</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2" name="Groupe 1"/>
          <p:cNvGrpSpPr/>
          <p:nvPr/>
        </p:nvGrpSpPr>
        <p:grpSpPr>
          <a:xfrm>
            <a:off x="4997525" y="2072813"/>
            <a:ext cx="2443709" cy="4075262"/>
            <a:chOff x="4997525" y="2072813"/>
            <a:chExt cx="2443709" cy="4075262"/>
          </a:xfrm>
        </p:grpSpPr>
        <p:sp>
          <p:nvSpPr>
            <p:cNvPr id="25" name="Hexagone 24"/>
            <p:cNvSpPr/>
            <p:nvPr/>
          </p:nvSpPr>
          <p:spPr>
            <a:xfrm rot="5400000">
              <a:off x="4619991" y="3382307"/>
              <a:ext cx="3170386" cy="2361149"/>
            </a:xfrm>
            <a:prstGeom prst="hexagon">
              <a:avLst/>
            </a:prstGeom>
            <a:noFill/>
            <a:ln>
              <a:solidFill>
                <a:srgbClr val="FBDFDA"/>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ZoneTexte 55"/>
            <p:cNvSpPr txBox="1"/>
            <p:nvPr/>
          </p:nvSpPr>
          <p:spPr>
            <a:xfrm>
              <a:off x="5686135" y="4824400"/>
              <a:ext cx="1038096" cy="101566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6000" dirty="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rPr>
                <a:t>2</a:t>
              </a:r>
            </a:p>
          </p:txBody>
        </p:sp>
        <p:sp>
          <p:nvSpPr>
            <p:cNvPr id="34" name="ZoneTexte 33"/>
            <p:cNvSpPr txBox="1"/>
            <p:nvPr/>
          </p:nvSpPr>
          <p:spPr>
            <a:xfrm>
              <a:off x="5024609" y="3876388"/>
              <a:ext cx="2361150" cy="461665"/>
            </a:xfrm>
            <a:prstGeom prst="rect">
              <a:avLst/>
            </a:prstGeom>
            <a:noFill/>
          </p:spPr>
          <p:txBody>
            <a:bodyPr wrap="square" rtlCol="0">
              <a:spAutoFit/>
            </a:bodyPr>
            <a:lstStyle/>
            <a:p>
              <a:pPr algn="ctr"/>
              <a:r>
                <a:rPr lang="fr-FR" sz="2400" cap="small" dirty="0" smtClean="0">
                  <a:solidFill>
                    <a:schemeClr val="tx1">
                      <a:lumMod val="65000"/>
                      <a:lumOff val="35000"/>
                    </a:schemeClr>
                  </a:solidFill>
                </a:rPr>
                <a:t>Diagnosis</a:t>
              </a:r>
              <a:endParaRPr lang="fr-FR" sz="2400" cap="small" dirty="0">
                <a:solidFill>
                  <a:schemeClr val="tx1">
                    <a:lumMod val="65000"/>
                    <a:lumOff val="35000"/>
                  </a:schemeClr>
                </a:solidFill>
              </a:endParaRPr>
            </a:p>
          </p:txBody>
        </p:sp>
        <p:pic>
          <p:nvPicPr>
            <p:cNvPr id="45" name="Image 44"/>
            <p:cNvPicPr>
              <a:picLocks noChangeAspect="1"/>
            </p:cNvPicPr>
            <p:nvPr/>
          </p:nvPicPr>
          <p:blipFill rotWithShape="1">
            <a:blip r:embed="rId3"/>
            <a:srcRect l="24791" t="52223" r="63804" b="34444"/>
            <a:stretch/>
          </p:blipFill>
          <p:spPr>
            <a:xfrm>
              <a:off x="4997525" y="2072813"/>
              <a:ext cx="2443709" cy="1563978"/>
            </a:xfrm>
            <a:prstGeom prst="rect">
              <a:avLst/>
            </a:prstGeom>
          </p:spPr>
        </p:pic>
      </p:grpSp>
    </p:spTree>
    <p:extLst>
      <p:ext uri="{BB962C8B-B14F-4D97-AF65-F5344CB8AC3E}">
        <p14:creationId xmlns:p14="http://schemas.microsoft.com/office/powerpoint/2010/main" val="100792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3316614" y="2208988"/>
            <a:ext cx="5133061" cy="3135451"/>
            <a:chOff x="3316614" y="2208988"/>
            <a:chExt cx="5133061" cy="3135451"/>
          </a:xfrm>
        </p:grpSpPr>
        <p:pic>
          <p:nvPicPr>
            <p:cNvPr id="4" name="Image 3"/>
            <p:cNvPicPr>
              <a:picLocks noChangeAspect="1"/>
            </p:cNvPicPr>
            <p:nvPr/>
          </p:nvPicPr>
          <p:blipFill rotWithShape="1">
            <a:blip r:embed="rId3">
              <a:duotone>
                <a:schemeClr val="accent3">
                  <a:shade val="45000"/>
                  <a:satMod val="135000"/>
                </a:schemeClr>
                <a:prstClr val="white"/>
              </a:duotone>
            </a:blip>
            <a:srcRect l="15595" t="40641" r="71129" b="43560"/>
            <a:stretch/>
          </p:blipFill>
          <p:spPr>
            <a:xfrm>
              <a:off x="3316614" y="2208988"/>
              <a:ext cx="4683931" cy="3135451"/>
            </a:xfrm>
            <a:prstGeom prst="rect">
              <a:avLst/>
            </a:prstGeom>
          </p:spPr>
        </p:pic>
        <p:pic>
          <p:nvPicPr>
            <p:cNvPr id="16" name="Image 15"/>
            <p:cNvPicPr>
              <a:picLocks noChangeAspect="1"/>
            </p:cNvPicPr>
            <p:nvPr/>
          </p:nvPicPr>
          <p:blipFill rotWithShape="1">
            <a:blip r:embed="rId3">
              <a:duotone>
                <a:schemeClr val="accent3">
                  <a:shade val="45000"/>
                  <a:satMod val="135000"/>
                </a:schemeClr>
                <a:prstClr val="white"/>
              </a:duotone>
            </a:blip>
            <a:srcRect l="18953" t="55848" r="78898" b="43560"/>
            <a:stretch/>
          </p:blipFill>
          <p:spPr>
            <a:xfrm>
              <a:off x="7660604" y="4061831"/>
              <a:ext cx="789071" cy="138511"/>
            </a:xfrm>
            <a:prstGeom prst="rect">
              <a:avLst/>
            </a:prstGeom>
          </p:spPr>
        </p:pic>
      </p:grpSp>
      <p:sp>
        <p:nvSpPr>
          <p:cNvPr id="3" name="Rectangle 2"/>
          <p:cNvSpPr/>
          <p:nvPr/>
        </p:nvSpPr>
        <p:spPr>
          <a:xfrm>
            <a:off x="0" y="294532"/>
            <a:ext cx="12192000" cy="1323439"/>
          </a:xfrm>
          <a:prstGeom prst="rect">
            <a:avLst/>
          </a:prstGeom>
        </p:spPr>
        <p:txBody>
          <a:bodyPr wrap="square">
            <a:spAutoFit/>
          </a:bodyPr>
          <a:lstStyle/>
          <a:p>
            <a:pPr algn="ctr">
              <a:lnSpc>
                <a:spcPct val="150000"/>
              </a:lnSpc>
            </a:pP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DIAGNOSIS - STEP BY STEP</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5" name="Rectangle 4"/>
          <p:cNvSpPr/>
          <p:nvPr/>
        </p:nvSpPr>
        <p:spPr>
          <a:xfrm>
            <a:off x="3099730" y="5400402"/>
            <a:ext cx="2019200" cy="774700"/>
          </a:xfrm>
          <a:prstGeom prst="rect">
            <a:avLst/>
          </a:prstGeom>
          <a:solidFill>
            <a:srgbClr val="E4D6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lumMod val="50000"/>
                    <a:lumOff val="50000"/>
                  </a:schemeClr>
                </a:solidFill>
              </a:rPr>
              <a:t>PHASE </a:t>
            </a:r>
          </a:p>
          <a:p>
            <a:pPr algn="ctr"/>
            <a:r>
              <a:rPr lang="fr-FR" b="1" dirty="0" smtClean="0">
                <a:solidFill>
                  <a:schemeClr val="tx1">
                    <a:lumMod val="50000"/>
                    <a:lumOff val="50000"/>
                  </a:schemeClr>
                </a:solidFill>
              </a:rPr>
              <a:t>FROM </a:t>
            </a:r>
          </a:p>
          <a:p>
            <a:pPr algn="ctr"/>
            <a:r>
              <a:rPr lang="fr-FR" b="1" dirty="0" smtClean="0">
                <a:solidFill>
                  <a:schemeClr val="tx1">
                    <a:lumMod val="50000"/>
                    <a:lumOff val="50000"/>
                  </a:schemeClr>
                </a:solidFill>
              </a:rPr>
              <a:t>DISCOVERY</a:t>
            </a:r>
            <a:endParaRPr lang="fr-FR" b="1" dirty="0">
              <a:solidFill>
                <a:schemeClr val="tx1">
                  <a:lumMod val="50000"/>
                  <a:lumOff val="50000"/>
                </a:schemeClr>
              </a:solidFill>
            </a:endParaRPr>
          </a:p>
        </p:txBody>
      </p:sp>
      <p:sp>
        <p:nvSpPr>
          <p:cNvPr id="12" name="Ellipse 11"/>
          <p:cNvSpPr/>
          <p:nvPr/>
        </p:nvSpPr>
        <p:spPr>
          <a:xfrm>
            <a:off x="3640963" y="3880651"/>
            <a:ext cx="508000" cy="487852"/>
          </a:xfrm>
          <a:prstGeom prst="ellipse">
            <a:avLst/>
          </a:prstGeom>
          <a:solidFill>
            <a:srgbClr val="E4D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3586368" y="3739856"/>
            <a:ext cx="617189" cy="769441"/>
          </a:xfrm>
          <a:prstGeom prst="rect">
            <a:avLst/>
          </a:prstGeom>
          <a:noFill/>
        </p:spPr>
        <p:txBody>
          <a:bodyPr wrap="square" rtlCol="0">
            <a:spAutoFit/>
          </a:bodyPr>
          <a:lstStyle/>
          <a:p>
            <a:pPr algn="ctr"/>
            <a:r>
              <a:rPr lang="fr-FR"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rPr>
              <a:t>1</a:t>
            </a:r>
            <a:endPar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13" name="Ellipse 12"/>
          <p:cNvSpPr/>
          <p:nvPr/>
        </p:nvSpPr>
        <p:spPr>
          <a:xfrm>
            <a:off x="7164102" y="2486187"/>
            <a:ext cx="573224" cy="578179"/>
          </a:xfrm>
          <a:prstGeom prst="ellipse">
            <a:avLst/>
          </a:prstGeom>
          <a:solidFill>
            <a:srgbClr val="DAD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7120137" y="2362770"/>
            <a:ext cx="617189" cy="800219"/>
          </a:xfrm>
          <a:prstGeom prst="rect">
            <a:avLst/>
          </a:prstGeom>
          <a:noFill/>
        </p:spPr>
        <p:txBody>
          <a:bodyPr wrap="square" rtlCol="0">
            <a:spAutoFit/>
          </a:bodyPr>
          <a:lstStyle/>
          <a:p>
            <a:pPr algn="ctr"/>
            <a:r>
              <a:rPr lang="fr-FR" sz="4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rPr>
              <a:t>2</a:t>
            </a:r>
          </a:p>
        </p:txBody>
      </p:sp>
      <p:sp>
        <p:nvSpPr>
          <p:cNvPr id="6" name="Rectangle 5"/>
          <p:cNvSpPr/>
          <p:nvPr/>
        </p:nvSpPr>
        <p:spPr>
          <a:xfrm>
            <a:off x="6320957" y="4282866"/>
            <a:ext cx="2543343" cy="774700"/>
          </a:xfrm>
          <a:prstGeom prst="rect">
            <a:avLst/>
          </a:prstGeom>
          <a:solidFill>
            <a:srgbClr val="DAD5C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lumMod val="50000"/>
                    <a:lumOff val="50000"/>
                  </a:schemeClr>
                </a:solidFill>
              </a:rPr>
              <a:t>DEEPENING PHASE</a:t>
            </a:r>
            <a:endParaRPr lang="fr-FR" b="1" dirty="0">
              <a:solidFill>
                <a:schemeClr val="tx1">
                  <a:lumMod val="50000"/>
                  <a:lumOff val="50000"/>
                </a:schemeClr>
              </a:solidFill>
            </a:endParaRPr>
          </a:p>
        </p:txBody>
      </p:sp>
    </p:spTree>
    <p:extLst>
      <p:ext uri="{BB962C8B-B14F-4D97-AF65-F5344CB8AC3E}">
        <p14:creationId xmlns:p14="http://schemas.microsoft.com/office/powerpoint/2010/main" val="59253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0" grpId="0"/>
      <p:bldP spid="13" grpId="0" animBg="1"/>
      <p:bldP spid="22"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pprendre à poser des questions à ses clients sans donner l'impression d'un  interrogatoire"/>
          <p:cNvPicPr>
            <a:picLocks noChangeAspect="1" noChangeArrowheads="1"/>
          </p:cNvPicPr>
          <p:nvPr/>
        </p:nvPicPr>
        <p:blipFill rotWithShape="1">
          <a:blip r:embed="rId3">
            <a:extLst>
              <a:ext uri="{28A0092B-C50C-407E-A947-70E740481C1C}">
                <a14:useLocalDpi xmlns:a14="http://schemas.microsoft.com/office/drawing/2010/main" val="0"/>
              </a:ext>
            </a:extLst>
          </a:blip>
          <a:srcRect b="7554"/>
          <a:stretch/>
        </p:blipFill>
        <p:spPr bwMode="auto">
          <a:xfrm>
            <a:off x="4011706" y="2046109"/>
            <a:ext cx="5168900" cy="47784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294532"/>
            <a:ext cx="12192000" cy="1323439"/>
          </a:xfrm>
          <a:prstGeom prst="rect">
            <a:avLst/>
          </a:prstGeom>
        </p:spPr>
        <p:txBody>
          <a:bodyPr wrap="square">
            <a:spAutoFit/>
          </a:bodyPr>
          <a:lstStyle/>
          <a:p>
            <a:pPr algn="ctr">
              <a:lnSpc>
                <a:spcPct val="150000"/>
              </a:lnSpc>
            </a:pP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STEP 1</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2" name="Groupe 1"/>
          <p:cNvGrpSpPr/>
          <p:nvPr/>
        </p:nvGrpSpPr>
        <p:grpSpPr>
          <a:xfrm>
            <a:off x="317500" y="2768599"/>
            <a:ext cx="4130840" cy="1569660"/>
            <a:chOff x="317500" y="2768599"/>
            <a:chExt cx="4130840" cy="1569660"/>
          </a:xfrm>
        </p:grpSpPr>
        <p:sp>
          <p:nvSpPr>
            <p:cNvPr id="8" name="ZoneTexte 7"/>
            <p:cNvSpPr txBox="1"/>
            <p:nvPr/>
          </p:nvSpPr>
          <p:spPr>
            <a:xfrm>
              <a:off x="1784679" y="3342862"/>
              <a:ext cx="2663661" cy="400110"/>
            </a:xfrm>
            <a:prstGeom prst="rect">
              <a:avLst/>
            </a:prstGeom>
            <a:noFill/>
          </p:spPr>
          <p:txBody>
            <a:bodyPr wrap="square" rtlCol="0">
              <a:spAutoFit/>
            </a:bodyPr>
            <a:lstStyle/>
            <a:p>
              <a:r>
                <a:rPr lang="fr-FR" sz="2000" cap="small" dirty="0" smtClean="0">
                  <a:solidFill>
                    <a:schemeClr val="tx1">
                      <a:lumMod val="65000"/>
                      <a:lumOff val="35000"/>
                    </a:schemeClr>
                  </a:solidFill>
                </a:rPr>
                <a:t>Discovery </a:t>
              </a:r>
              <a:r>
                <a:rPr lang="fr-FR" sz="2000" cap="small" dirty="0">
                  <a:solidFill>
                    <a:schemeClr val="tx1">
                      <a:lumMod val="65000"/>
                      <a:lumOff val="35000"/>
                    </a:schemeClr>
                  </a:solidFill>
                </a:rPr>
                <a:t>phase</a:t>
              </a:r>
            </a:p>
          </p:txBody>
        </p:sp>
        <p:grpSp>
          <p:nvGrpSpPr>
            <p:cNvPr id="9" name="Groupe 8"/>
            <p:cNvGrpSpPr/>
            <p:nvPr/>
          </p:nvGrpSpPr>
          <p:grpSpPr>
            <a:xfrm>
              <a:off x="317500" y="2768599"/>
              <a:ext cx="4130840" cy="1569660"/>
              <a:chOff x="1855694" y="5244353"/>
              <a:chExt cx="3375212" cy="1216093"/>
            </a:xfrm>
          </p:grpSpPr>
          <p:sp>
            <p:nvSpPr>
              <p:cNvPr id="10" name="Organigramme : Alternative 9"/>
              <p:cNvSpPr/>
              <p:nvPr/>
            </p:nvSpPr>
            <p:spPr>
              <a:xfrm>
                <a:off x="1855694" y="5244353"/>
                <a:ext cx="3375212" cy="1210235"/>
              </a:xfrm>
              <a:prstGeom prst="flowChartAlternateProcess">
                <a:avLst/>
              </a:prstGeom>
              <a:noFill/>
              <a:ln>
                <a:solidFill>
                  <a:srgbClr val="D2C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rganigramme : Délai 10"/>
              <p:cNvSpPr/>
              <p:nvPr/>
            </p:nvSpPr>
            <p:spPr>
              <a:xfrm>
                <a:off x="2353236" y="5338481"/>
                <a:ext cx="672352" cy="968189"/>
              </a:xfrm>
              <a:prstGeom prst="flowChartDelay">
                <a:avLst/>
              </a:prstGeom>
              <a:solidFill>
                <a:srgbClr val="E4D6D0"/>
              </a:solidFill>
              <a:ln>
                <a:solidFill>
                  <a:srgbClr val="D2C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2398060" y="5558116"/>
                <a:ext cx="510988" cy="548434"/>
              </a:xfrm>
              <a:prstGeom prst="rect">
                <a:avLst/>
              </a:prstGeom>
              <a:noFill/>
            </p:spPr>
            <p:txBody>
              <a:bodyPr wrap="square" rtlCol="0">
                <a:spAutoFit/>
              </a:bodyPr>
              <a:lstStyle/>
              <a:p>
                <a:pPr algn="ctr"/>
                <a:r>
                  <a:rPr lang="fr-F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rPr>
                  <a:t>1</a:t>
                </a:r>
                <a:endParaRPr lang="fr-F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13" name="ZoneTexte 12"/>
              <p:cNvSpPr txBox="1"/>
              <p:nvPr/>
            </p:nvSpPr>
            <p:spPr>
              <a:xfrm>
                <a:off x="2003613" y="5244353"/>
                <a:ext cx="233084" cy="1216093"/>
              </a:xfrm>
              <a:prstGeom prst="rect">
                <a:avLst/>
              </a:prstGeom>
              <a:noFill/>
            </p:spPr>
            <p:txBody>
              <a:bodyPr wrap="square" rtlCol="0">
                <a:spAutoFit/>
              </a:bodyPr>
              <a:lstStyle/>
              <a:p>
                <a:r>
                  <a:rPr lang="fr-FR" sz="2400" dirty="0" smtClean="0">
                    <a:solidFill>
                      <a:schemeClr val="tx1">
                        <a:lumMod val="65000"/>
                        <a:lumOff val="35000"/>
                      </a:schemeClr>
                    </a:solidFill>
                    <a:latin typeface="Century Gothic" pitchFamily="34" charset="0"/>
                  </a:rPr>
                  <a:t>STEP</a:t>
                </a:r>
                <a:endParaRPr lang="fr-FR" sz="2400" dirty="0">
                  <a:solidFill>
                    <a:schemeClr val="tx1">
                      <a:lumMod val="65000"/>
                      <a:lumOff val="35000"/>
                    </a:schemeClr>
                  </a:solidFill>
                  <a:latin typeface="Century Gothic" pitchFamily="34" charset="0"/>
                </a:endParaRPr>
              </a:p>
            </p:txBody>
          </p:sp>
        </p:grpSp>
      </p:grpSp>
    </p:spTree>
    <p:extLst>
      <p:ext uri="{BB962C8B-B14F-4D97-AF65-F5344CB8AC3E}">
        <p14:creationId xmlns:p14="http://schemas.microsoft.com/office/powerpoint/2010/main" val="122153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13789"/>
            <a:ext cx="12192000" cy="1938992"/>
          </a:xfrm>
          <a:prstGeom prst="rect">
            <a:avLst/>
          </a:prstGeom>
        </p:spPr>
        <p:txBody>
          <a:bodyPr wrap="square">
            <a:spAutoFit/>
          </a:bodyPr>
          <a:lstStyle/>
          <a:p>
            <a:pPr algn="ctr">
              <a:lnSpc>
                <a:spcPct val="150000"/>
              </a:lnSpc>
            </a:pPr>
            <a:r>
              <a:rPr lang="fr-FR" sz="4000" cap="small" spc="300" dirty="0" smtClean="0">
                <a:solidFill>
                  <a:schemeClr val="tx1">
                    <a:lumMod val="65000"/>
                    <a:lumOff val="35000"/>
                  </a:schemeClr>
                </a:solidFill>
                <a:latin typeface="Calibri" panose="020F0502020204030204" pitchFamily="34" charset="0"/>
                <a:cs typeface="Calibri" panose="020F0502020204030204" pitchFamily="34" charset="0"/>
              </a:rPr>
              <a:t>THE PROGRAM</a:t>
            </a:r>
          </a:p>
          <a:p>
            <a:pPr algn="ctr">
              <a:lnSpc>
                <a:spcPct val="150000"/>
              </a:lnSpc>
            </a:pPr>
            <a:endParaRPr lang="fr-FR" sz="4000" spc="300" dirty="0" smtClean="0">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3" name="Connecteur droit 2"/>
          <p:cNvCxnSpPr/>
          <p:nvPr/>
        </p:nvCxnSpPr>
        <p:spPr>
          <a:xfrm>
            <a:off x="5453043" y="3418047"/>
            <a:ext cx="1275350" cy="0"/>
          </a:xfrm>
          <a:prstGeom prst="line">
            <a:avLst/>
          </a:prstGeom>
          <a:ln>
            <a:solidFill>
              <a:srgbClr val="7D6A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50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532"/>
            <a:ext cx="12192000"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STEP 1</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DISCOVERY PHASE</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3" name="Groupe 2"/>
          <p:cNvGrpSpPr/>
          <p:nvPr/>
        </p:nvGrpSpPr>
        <p:grpSpPr>
          <a:xfrm>
            <a:off x="3936935" y="2727639"/>
            <a:ext cx="3225379" cy="3045694"/>
            <a:chOff x="3936935" y="2727639"/>
            <a:chExt cx="3225379" cy="3045694"/>
          </a:xfrm>
        </p:grpSpPr>
        <p:pic>
          <p:nvPicPr>
            <p:cNvPr id="12" name="Image 11"/>
            <p:cNvPicPr>
              <a:picLocks noChangeAspect="1"/>
            </p:cNvPicPr>
            <p:nvPr/>
          </p:nvPicPr>
          <p:blipFill rotWithShape="1">
            <a:blip r:embed="rId3"/>
            <a:srcRect l="8333" t="28249" r="64470" b="26095"/>
            <a:stretch/>
          </p:blipFill>
          <p:spPr>
            <a:xfrm rot="9642260">
              <a:off x="3936935" y="2727639"/>
              <a:ext cx="3225379" cy="3045694"/>
            </a:xfrm>
            <a:prstGeom prst="rect">
              <a:avLst/>
            </a:prstGeom>
          </p:spPr>
        </p:pic>
        <p:sp>
          <p:nvSpPr>
            <p:cNvPr id="13" name="ZoneTexte 12"/>
            <p:cNvSpPr txBox="1"/>
            <p:nvPr/>
          </p:nvSpPr>
          <p:spPr>
            <a:xfrm>
              <a:off x="4541907" y="3589221"/>
              <a:ext cx="2307417" cy="1107996"/>
            </a:xfrm>
            <a:prstGeom prst="rect">
              <a:avLst/>
            </a:prstGeom>
            <a:noFill/>
          </p:spPr>
          <p:txBody>
            <a:bodyPr wrap="square" rtlCol="0">
              <a:spAutoFit/>
            </a:bodyPr>
            <a:lstStyle/>
            <a:p>
              <a:pPr algn="ctr"/>
              <a:r>
                <a:rPr lang="fr-FR" sz="6600" dirty="0" smtClean="0">
                  <a:ln w="18415" cmpd="sng">
                    <a:solidFill>
                      <a:srgbClr val="FFFFFF"/>
                    </a:solidFill>
                    <a:prstDash val="solid"/>
                  </a:ln>
                  <a:solidFill>
                    <a:srgbClr val="FBDFDA"/>
                  </a:solidFill>
                  <a:effectLst>
                    <a:outerShdw blurRad="63500" dir="3600000" algn="tl" rotWithShape="0">
                      <a:srgbClr val="000000">
                        <a:alpha val="70000"/>
                      </a:srgbClr>
                    </a:outerShdw>
                  </a:effectLst>
                  <a:latin typeface="Century Gothic" pitchFamily="34" charset="0"/>
                </a:rPr>
                <a:t>360°</a:t>
              </a:r>
              <a:endParaRPr lang="fr-FR" sz="6600" dirty="0">
                <a:ln w="18415" cmpd="sng">
                  <a:solidFill>
                    <a:srgbClr val="FFFFFF"/>
                  </a:solidFill>
                  <a:prstDash val="solid"/>
                </a:ln>
                <a:solidFill>
                  <a:srgbClr val="FBDFDA"/>
                </a:solidFill>
                <a:effectLst>
                  <a:outerShdw blurRad="63500" dir="3600000" algn="tl" rotWithShape="0">
                    <a:srgbClr val="000000">
                      <a:alpha val="70000"/>
                    </a:srgbClr>
                  </a:outerShdw>
                </a:effectLst>
                <a:latin typeface="Century Gothic" pitchFamily="34" charset="0"/>
              </a:endParaRPr>
            </a:p>
          </p:txBody>
        </p:sp>
      </p:grpSp>
      <p:sp>
        <p:nvSpPr>
          <p:cNvPr id="14" name="ZoneTexte 13"/>
          <p:cNvSpPr txBox="1"/>
          <p:nvPr/>
        </p:nvSpPr>
        <p:spPr>
          <a:xfrm>
            <a:off x="4759154" y="6150114"/>
            <a:ext cx="1872921" cy="707886"/>
          </a:xfrm>
          <a:prstGeom prst="rect">
            <a:avLst/>
          </a:prstGeom>
          <a:noFill/>
        </p:spPr>
        <p:txBody>
          <a:bodyPr wrap="square" rtlCol="0">
            <a:spAutoFit/>
          </a:bodyPr>
          <a:lstStyle/>
          <a:p>
            <a:r>
              <a:rPr lang="fr-FR" sz="4000" b="1" cap="small" dirty="0" err="1" smtClean="0">
                <a:solidFill>
                  <a:srgbClr val="FBDFDA"/>
                </a:solidFill>
                <a:effectLst>
                  <a:innerShdw blurRad="114300">
                    <a:prstClr val="black"/>
                  </a:innerShdw>
                </a:effectLst>
              </a:rPr>
              <a:t>Her</a:t>
            </a:r>
            <a:r>
              <a:rPr lang="fr-FR" sz="4000" b="1" cap="small" dirty="0" smtClean="0">
                <a:solidFill>
                  <a:srgbClr val="FBDFDA"/>
                </a:solidFill>
                <a:effectLst>
                  <a:innerShdw blurRad="114300">
                    <a:prstClr val="black"/>
                  </a:innerShdw>
                </a:effectLst>
              </a:rPr>
              <a:t> skin </a:t>
            </a:r>
            <a:endParaRPr lang="fr-FR" sz="4000" b="1" cap="small" dirty="0">
              <a:solidFill>
                <a:srgbClr val="FBDFDA"/>
              </a:solidFill>
              <a:effectLst>
                <a:innerShdw blurRad="114300">
                  <a:prstClr val="black"/>
                </a:innerShdw>
              </a:effectLst>
            </a:endParaRPr>
          </a:p>
        </p:txBody>
      </p:sp>
      <p:sp>
        <p:nvSpPr>
          <p:cNvPr id="15" name="ZoneTexte 14"/>
          <p:cNvSpPr txBox="1"/>
          <p:nvPr/>
        </p:nvSpPr>
        <p:spPr>
          <a:xfrm>
            <a:off x="108488" y="2102588"/>
            <a:ext cx="4060394" cy="707886"/>
          </a:xfrm>
          <a:prstGeom prst="rect">
            <a:avLst/>
          </a:prstGeom>
          <a:noFill/>
        </p:spPr>
        <p:txBody>
          <a:bodyPr wrap="square" rtlCol="0">
            <a:spAutoFit/>
          </a:bodyPr>
          <a:lstStyle/>
          <a:p>
            <a:r>
              <a:rPr lang="fr-FR" sz="4000" b="1" cap="small" dirty="0">
                <a:solidFill>
                  <a:srgbClr val="FBDFDA"/>
                </a:solidFill>
                <a:effectLst>
                  <a:innerShdw blurRad="114300">
                    <a:prstClr val="black"/>
                  </a:innerShdw>
                </a:effectLst>
              </a:rPr>
              <a:t>Her beauty routine</a:t>
            </a:r>
          </a:p>
        </p:txBody>
      </p:sp>
      <p:sp>
        <p:nvSpPr>
          <p:cNvPr id="16" name="ZoneTexte 15"/>
          <p:cNvSpPr txBox="1"/>
          <p:nvPr/>
        </p:nvSpPr>
        <p:spPr>
          <a:xfrm>
            <a:off x="852408" y="3973734"/>
            <a:ext cx="3025880" cy="707886"/>
          </a:xfrm>
          <a:prstGeom prst="rect">
            <a:avLst/>
          </a:prstGeom>
          <a:noFill/>
        </p:spPr>
        <p:txBody>
          <a:bodyPr wrap="square" rtlCol="0">
            <a:spAutoFit/>
          </a:bodyPr>
          <a:lstStyle/>
          <a:p>
            <a:r>
              <a:rPr lang="fr-FR" sz="4000" b="1" cap="small" dirty="0" err="1" smtClean="0">
                <a:solidFill>
                  <a:srgbClr val="FBDFDA"/>
                </a:solidFill>
                <a:effectLst>
                  <a:innerShdw blurRad="114300">
                    <a:prstClr val="black"/>
                  </a:innerShdw>
                </a:effectLst>
              </a:rPr>
              <a:t>Her</a:t>
            </a:r>
            <a:r>
              <a:rPr lang="fr-FR" sz="4000" b="1" cap="small" dirty="0" smtClean="0">
                <a:solidFill>
                  <a:srgbClr val="FBDFDA"/>
                </a:solidFill>
                <a:effectLst>
                  <a:innerShdw blurRad="114300">
                    <a:prstClr val="black"/>
                  </a:innerShdw>
                </a:effectLst>
              </a:rPr>
              <a:t> </a:t>
            </a:r>
            <a:r>
              <a:rPr lang="fr-FR" sz="4000" b="1" cap="small" dirty="0">
                <a:solidFill>
                  <a:srgbClr val="FBDFDA"/>
                </a:solidFill>
                <a:effectLst>
                  <a:innerShdw blurRad="114300">
                    <a:prstClr val="black"/>
                  </a:innerShdw>
                </a:effectLst>
              </a:rPr>
              <a:t>priorities</a:t>
            </a:r>
          </a:p>
        </p:txBody>
      </p:sp>
      <p:sp>
        <p:nvSpPr>
          <p:cNvPr id="17" name="ZoneTexte 16"/>
          <p:cNvSpPr txBox="1"/>
          <p:nvPr/>
        </p:nvSpPr>
        <p:spPr>
          <a:xfrm>
            <a:off x="5549624" y="2065747"/>
            <a:ext cx="6112317" cy="707886"/>
          </a:xfrm>
          <a:prstGeom prst="rect">
            <a:avLst/>
          </a:prstGeom>
          <a:noFill/>
        </p:spPr>
        <p:txBody>
          <a:bodyPr wrap="square" rtlCol="0">
            <a:spAutoFit/>
          </a:bodyPr>
          <a:lstStyle/>
          <a:p>
            <a:r>
              <a:rPr lang="fr-FR" sz="4000" b="1" cap="small" dirty="0">
                <a:solidFill>
                  <a:srgbClr val="FBDFDA"/>
                </a:solidFill>
                <a:effectLst>
                  <a:innerShdw blurRad="114300">
                    <a:prstClr val="black"/>
                  </a:innerShdw>
                </a:effectLst>
              </a:rPr>
              <a:t>Her cosmetic preferences</a:t>
            </a:r>
          </a:p>
        </p:txBody>
      </p:sp>
      <p:sp>
        <p:nvSpPr>
          <p:cNvPr id="18" name="ZoneTexte 17"/>
          <p:cNvSpPr txBox="1"/>
          <p:nvPr/>
        </p:nvSpPr>
        <p:spPr>
          <a:xfrm>
            <a:off x="7413941" y="3896543"/>
            <a:ext cx="3576712" cy="707886"/>
          </a:xfrm>
          <a:prstGeom prst="rect">
            <a:avLst/>
          </a:prstGeom>
          <a:noFill/>
        </p:spPr>
        <p:txBody>
          <a:bodyPr wrap="square" rtlCol="0">
            <a:spAutoFit/>
          </a:bodyPr>
          <a:lstStyle/>
          <a:p>
            <a:r>
              <a:rPr lang="fr-FR" sz="4000" b="1" cap="small" dirty="0" err="1" smtClean="0">
                <a:solidFill>
                  <a:srgbClr val="FBDFDA"/>
                </a:solidFill>
                <a:effectLst>
                  <a:innerShdw blurRad="114300">
                    <a:prstClr val="black"/>
                  </a:innerShdw>
                </a:effectLst>
              </a:rPr>
              <a:t>Her</a:t>
            </a:r>
            <a:r>
              <a:rPr lang="fr-FR" sz="4000" b="1" cap="small" dirty="0" smtClean="0">
                <a:solidFill>
                  <a:srgbClr val="FBDFDA"/>
                </a:solidFill>
                <a:effectLst>
                  <a:innerShdw blurRad="114300">
                    <a:prstClr val="black"/>
                  </a:innerShdw>
                </a:effectLst>
              </a:rPr>
              <a:t> </a:t>
            </a:r>
            <a:r>
              <a:rPr lang="fr-FR" sz="4000" b="1" cap="small" dirty="0">
                <a:solidFill>
                  <a:srgbClr val="FBDFDA"/>
                </a:solidFill>
                <a:effectLst>
                  <a:innerShdw blurRad="114300">
                    <a:prstClr val="black"/>
                  </a:innerShdw>
                </a:effectLst>
              </a:rPr>
              <a:t>way of life</a:t>
            </a:r>
          </a:p>
        </p:txBody>
      </p:sp>
    </p:spTree>
    <p:extLst>
      <p:ext uri="{BB962C8B-B14F-4D97-AF65-F5344CB8AC3E}">
        <p14:creationId xmlns:p14="http://schemas.microsoft.com/office/powerpoint/2010/main" val="120009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par>
                                <p:cTn id="7" presetID="26" presetClass="emph" presetSubtype="0"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fill="hold" grpId="0" nodeType="withEffect">
                                  <p:stCondLst>
                                    <p:cond delay="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cTn>
                              </p:par>
                              <p:par>
                                <p:cTn id="13" presetID="26" presetClass="emph" presetSubtype="0" fill="hold" grpId="0" nodeType="withEffect">
                                  <p:stCondLst>
                                    <p:cond delay="0"/>
                                  </p:stCondLst>
                                  <p:childTnLst>
                                    <p:animEffect transition="out" filter="fade">
                                      <p:cBhvr>
                                        <p:cTn id="14" dur="500" tmFilter="0, 0; .2, .5; .8, .5; 1, 0"/>
                                        <p:tgtEl>
                                          <p:spTgt spid="16"/>
                                        </p:tgtEl>
                                      </p:cBhvr>
                                    </p:animEffect>
                                    <p:animScale>
                                      <p:cBhvr>
                                        <p:cTn id="15" dur="250" autoRev="1" fill="hold"/>
                                        <p:tgtEl>
                                          <p:spTgt spid="16"/>
                                        </p:tgtEl>
                                      </p:cBhvr>
                                      <p:by x="105000" y="105000"/>
                                    </p:animScale>
                                  </p:childTnLst>
                                </p:cTn>
                              </p:par>
                              <p:par>
                                <p:cTn id="16" presetID="26" presetClass="emph" presetSubtype="0" fill="hold" grpId="0" nodeType="withEffect">
                                  <p:stCondLst>
                                    <p:cond delay="0"/>
                                  </p:stCondLst>
                                  <p:childTnLst>
                                    <p:animEffect transition="out" filter="fade">
                                      <p:cBhvr>
                                        <p:cTn id="17" dur="500" tmFilter="0, 0; .2, .5; .8, .5; 1, 0"/>
                                        <p:tgtEl>
                                          <p:spTgt spid="17"/>
                                        </p:tgtEl>
                                      </p:cBhvr>
                                    </p:animEffect>
                                    <p:animScale>
                                      <p:cBhvr>
                                        <p:cTn id="18" dur="250" autoRev="1" fill="hold"/>
                                        <p:tgtEl>
                                          <p:spTgt spid="17"/>
                                        </p:tgtEl>
                                      </p:cBhvr>
                                      <p:by x="105000" y="105000"/>
                                    </p:animScale>
                                  </p:childTnLst>
                                </p:cTn>
                              </p:par>
                              <p:par>
                                <p:cTn id="19" presetID="26" presetClass="emph" presetSubtype="0" fill="hold" grpId="0" nodeType="withEffect">
                                  <p:stCondLst>
                                    <p:cond delay="0"/>
                                  </p:stCondLst>
                                  <p:childTnLst>
                                    <p:animEffect transition="out" filter="fade">
                                      <p:cBhvr>
                                        <p:cTn id="20" dur="500" tmFilter="0, 0; .2, .5; .8, .5; 1, 0"/>
                                        <p:tgtEl>
                                          <p:spTgt spid="18"/>
                                        </p:tgtEl>
                                      </p:cBhvr>
                                    </p:animEffect>
                                    <p:animScale>
                                      <p:cBhvr>
                                        <p:cTn id="21"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532"/>
            <a:ext cx="12192000"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STEP 1</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DISCOVERY PHASE</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11" name="Groupe 10"/>
          <p:cNvGrpSpPr/>
          <p:nvPr/>
        </p:nvGrpSpPr>
        <p:grpSpPr>
          <a:xfrm>
            <a:off x="609600" y="2324100"/>
            <a:ext cx="11010900" cy="876300"/>
            <a:chOff x="609600" y="2324100"/>
            <a:chExt cx="11010900" cy="876300"/>
          </a:xfrm>
        </p:grpSpPr>
        <p:sp>
          <p:nvSpPr>
            <p:cNvPr id="4" name="Organigramme : Processus 3"/>
            <p:cNvSpPr/>
            <p:nvPr/>
          </p:nvSpPr>
          <p:spPr>
            <a:xfrm>
              <a:off x="863600" y="2476500"/>
              <a:ext cx="10756900" cy="723900"/>
            </a:xfrm>
            <a:prstGeom prst="flowChartProcess">
              <a:avLst/>
            </a:prstGeom>
            <a:solidFill>
              <a:srgbClr val="E4D6D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Organigramme : Processus 2"/>
            <p:cNvSpPr/>
            <p:nvPr/>
          </p:nvSpPr>
          <p:spPr>
            <a:xfrm>
              <a:off x="609600" y="2324100"/>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lumMod val="65000"/>
                      <a:lumOff val="35000"/>
                    </a:schemeClr>
                  </a:solidFill>
                </a:rPr>
                <a:t>1. How does your skin feel today? </a:t>
              </a:r>
            </a:p>
          </p:txBody>
        </p:sp>
      </p:grpSp>
      <p:grpSp>
        <p:nvGrpSpPr>
          <p:cNvPr id="12" name="Groupe 11"/>
          <p:cNvGrpSpPr/>
          <p:nvPr/>
        </p:nvGrpSpPr>
        <p:grpSpPr>
          <a:xfrm>
            <a:off x="609600" y="3720755"/>
            <a:ext cx="11010900" cy="876300"/>
            <a:chOff x="609600" y="3392179"/>
            <a:chExt cx="11010900" cy="876300"/>
          </a:xfrm>
        </p:grpSpPr>
        <p:sp>
          <p:nvSpPr>
            <p:cNvPr id="5" name="Organigramme : Processus 4"/>
            <p:cNvSpPr/>
            <p:nvPr/>
          </p:nvSpPr>
          <p:spPr>
            <a:xfrm>
              <a:off x="863600" y="3544579"/>
              <a:ext cx="10756900" cy="723900"/>
            </a:xfrm>
            <a:prstGeom prst="flowChartProcess">
              <a:avLst/>
            </a:prstGeom>
            <a:solidFill>
              <a:srgbClr val="E4D6D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Organigramme : Processus 5"/>
            <p:cNvSpPr/>
            <p:nvPr/>
          </p:nvSpPr>
          <p:spPr>
            <a:xfrm>
              <a:off x="609600" y="3392179"/>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2. If </a:t>
              </a:r>
              <a:r>
                <a:rPr lang="fr-FR" dirty="0">
                  <a:solidFill>
                    <a:schemeClr val="tx1">
                      <a:lumMod val="65000"/>
                      <a:lumOff val="35000"/>
                    </a:schemeClr>
                  </a:solidFill>
                </a:rPr>
                <a:t>you had to define your skin, what would you say? </a:t>
              </a:r>
            </a:p>
          </p:txBody>
        </p:sp>
      </p:grpSp>
      <p:grpSp>
        <p:nvGrpSpPr>
          <p:cNvPr id="13" name="Groupe 12"/>
          <p:cNvGrpSpPr/>
          <p:nvPr/>
        </p:nvGrpSpPr>
        <p:grpSpPr>
          <a:xfrm>
            <a:off x="609600" y="5111405"/>
            <a:ext cx="11010900" cy="876300"/>
            <a:chOff x="609600" y="4486937"/>
            <a:chExt cx="11010900" cy="876300"/>
          </a:xfrm>
        </p:grpSpPr>
        <p:sp>
          <p:nvSpPr>
            <p:cNvPr id="7" name="Organigramme : Processus 6"/>
            <p:cNvSpPr/>
            <p:nvPr/>
          </p:nvSpPr>
          <p:spPr>
            <a:xfrm>
              <a:off x="863600" y="4639337"/>
              <a:ext cx="10756900" cy="723900"/>
            </a:xfrm>
            <a:prstGeom prst="flowChartProcess">
              <a:avLst/>
            </a:prstGeom>
            <a:solidFill>
              <a:srgbClr val="E4D6D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rganigramme : Processus 7"/>
            <p:cNvSpPr/>
            <p:nvPr/>
          </p:nvSpPr>
          <p:spPr>
            <a:xfrm>
              <a:off x="609600" y="4486937"/>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3. What </a:t>
              </a:r>
              <a:r>
                <a:rPr lang="fr-FR" dirty="0">
                  <a:solidFill>
                    <a:schemeClr val="tx1">
                      <a:lumMod val="65000"/>
                      <a:lumOff val="35000"/>
                    </a:schemeClr>
                  </a:solidFill>
                </a:rPr>
                <a:t>type of skin do you think you have? </a:t>
              </a:r>
            </a:p>
          </p:txBody>
        </p:sp>
      </p:grpSp>
    </p:spTree>
    <p:extLst>
      <p:ext uri="{BB962C8B-B14F-4D97-AF65-F5344CB8AC3E}">
        <p14:creationId xmlns:p14="http://schemas.microsoft.com/office/powerpoint/2010/main" val="286817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532"/>
            <a:ext cx="12192000"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STEP 1</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DISCOVERY PHASE</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11" name="Groupe 10"/>
          <p:cNvGrpSpPr/>
          <p:nvPr/>
        </p:nvGrpSpPr>
        <p:grpSpPr>
          <a:xfrm>
            <a:off x="609600" y="3745126"/>
            <a:ext cx="11010900" cy="876300"/>
            <a:chOff x="609600" y="2324100"/>
            <a:chExt cx="11010900" cy="876300"/>
          </a:xfrm>
        </p:grpSpPr>
        <p:sp>
          <p:nvSpPr>
            <p:cNvPr id="4" name="Organigramme : Processus 3"/>
            <p:cNvSpPr/>
            <p:nvPr/>
          </p:nvSpPr>
          <p:spPr>
            <a:xfrm>
              <a:off x="863600" y="2476500"/>
              <a:ext cx="10756900" cy="723900"/>
            </a:xfrm>
            <a:prstGeom prst="flowChartProcess">
              <a:avLst/>
            </a:prstGeom>
            <a:solidFill>
              <a:srgbClr val="E4D6D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Organigramme : Processus 2"/>
            <p:cNvSpPr/>
            <p:nvPr/>
          </p:nvSpPr>
          <p:spPr>
            <a:xfrm>
              <a:off x="609600" y="2324100"/>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5. </a:t>
              </a:r>
              <a:r>
                <a:rPr lang="fr-FR" dirty="0">
                  <a:solidFill>
                    <a:schemeClr val="tx1">
                      <a:lumMod val="65000"/>
                      <a:lumOff val="35000"/>
                    </a:schemeClr>
                  </a:solidFill>
                </a:rPr>
                <a:t>What is your evening </a:t>
              </a:r>
              <a:r>
                <a:rPr lang="fr-FR" dirty="0" smtClean="0">
                  <a:solidFill>
                    <a:schemeClr val="tx1">
                      <a:lumMod val="65000"/>
                      <a:lumOff val="35000"/>
                    </a:schemeClr>
                  </a:solidFill>
                </a:rPr>
                <a:t>skincare </a:t>
              </a:r>
              <a:r>
                <a:rPr lang="fr-FR" dirty="0">
                  <a:solidFill>
                    <a:schemeClr val="tx1">
                      <a:lumMod val="65000"/>
                      <a:lumOff val="35000"/>
                    </a:schemeClr>
                  </a:solidFill>
                </a:rPr>
                <a:t>routine? </a:t>
              </a:r>
            </a:p>
          </p:txBody>
        </p:sp>
      </p:grpSp>
      <p:grpSp>
        <p:nvGrpSpPr>
          <p:cNvPr id="12" name="Groupe 11"/>
          <p:cNvGrpSpPr/>
          <p:nvPr/>
        </p:nvGrpSpPr>
        <p:grpSpPr>
          <a:xfrm>
            <a:off x="609600" y="5161347"/>
            <a:ext cx="11010900" cy="876300"/>
            <a:chOff x="609600" y="3392179"/>
            <a:chExt cx="11010900" cy="876300"/>
          </a:xfrm>
        </p:grpSpPr>
        <p:sp>
          <p:nvSpPr>
            <p:cNvPr id="5" name="Organigramme : Processus 4"/>
            <p:cNvSpPr/>
            <p:nvPr/>
          </p:nvSpPr>
          <p:spPr>
            <a:xfrm>
              <a:off x="863600" y="3544579"/>
              <a:ext cx="10756900" cy="723900"/>
            </a:xfrm>
            <a:prstGeom prst="flowChartProcess">
              <a:avLst/>
            </a:prstGeom>
            <a:solidFill>
              <a:srgbClr val="E4D6D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Organigramme : Processus 5"/>
            <p:cNvSpPr/>
            <p:nvPr/>
          </p:nvSpPr>
          <p:spPr>
            <a:xfrm>
              <a:off x="609600" y="3392179"/>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6. </a:t>
              </a:r>
              <a:r>
                <a:rPr lang="fr-FR" dirty="0">
                  <a:solidFill>
                    <a:schemeClr val="tx1">
                      <a:lumMod val="65000"/>
                      <a:lumOff val="35000"/>
                    </a:schemeClr>
                  </a:solidFill>
                </a:rPr>
                <a:t>What is your weekly </a:t>
              </a:r>
              <a:r>
                <a:rPr lang="fr-FR" dirty="0" smtClean="0">
                  <a:solidFill>
                    <a:schemeClr val="tx1">
                      <a:lumMod val="65000"/>
                      <a:lumOff val="35000"/>
                    </a:schemeClr>
                  </a:solidFill>
                </a:rPr>
                <a:t>skincare </a:t>
              </a:r>
              <a:r>
                <a:rPr lang="fr-FR" dirty="0">
                  <a:solidFill>
                    <a:schemeClr val="tx1">
                      <a:lumMod val="65000"/>
                      <a:lumOff val="35000"/>
                    </a:schemeClr>
                  </a:solidFill>
                </a:rPr>
                <a:t>routine? </a:t>
              </a:r>
            </a:p>
            <a:p>
              <a:r>
                <a:rPr lang="fr-FR" dirty="0">
                  <a:solidFill>
                    <a:schemeClr val="tx1">
                      <a:lumMod val="65000"/>
                      <a:lumOff val="35000"/>
                    </a:schemeClr>
                  </a:solidFill>
                </a:rPr>
                <a:t> </a:t>
              </a:r>
              <a:r>
                <a:rPr lang="fr-FR" dirty="0" smtClean="0">
                  <a:solidFill>
                    <a:schemeClr val="tx1">
                      <a:lumMod val="65000"/>
                      <a:lumOff val="35000"/>
                    </a:schemeClr>
                  </a:solidFill>
                </a:rPr>
                <a:t>   How often do you use scrubs and masks? </a:t>
              </a:r>
            </a:p>
          </p:txBody>
        </p:sp>
      </p:grpSp>
      <p:grpSp>
        <p:nvGrpSpPr>
          <p:cNvPr id="15" name="Groupe 14"/>
          <p:cNvGrpSpPr/>
          <p:nvPr/>
        </p:nvGrpSpPr>
        <p:grpSpPr>
          <a:xfrm>
            <a:off x="533400" y="2390972"/>
            <a:ext cx="11010900" cy="876300"/>
            <a:chOff x="609600" y="5610842"/>
            <a:chExt cx="11010900" cy="876300"/>
          </a:xfrm>
        </p:grpSpPr>
        <p:sp>
          <p:nvSpPr>
            <p:cNvPr id="16" name="Organigramme : Processus 15"/>
            <p:cNvSpPr/>
            <p:nvPr/>
          </p:nvSpPr>
          <p:spPr>
            <a:xfrm>
              <a:off x="863600" y="5763242"/>
              <a:ext cx="10756900" cy="723900"/>
            </a:xfrm>
            <a:prstGeom prst="flowChartProcess">
              <a:avLst/>
            </a:prstGeom>
            <a:solidFill>
              <a:srgbClr val="E4D6D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rganigramme : Processus 16"/>
            <p:cNvSpPr/>
            <p:nvPr/>
          </p:nvSpPr>
          <p:spPr>
            <a:xfrm>
              <a:off x="609600" y="5610842"/>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4. What </a:t>
              </a:r>
              <a:r>
                <a:rPr lang="fr-FR" dirty="0">
                  <a:solidFill>
                    <a:schemeClr val="tx1">
                      <a:lumMod val="65000"/>
                      <a:lumOff val="35000"/>
                    </a:schemeClr>
                  </a:solidFill>
                </a:rPr>
                <a:t>is your morning </a:t>
              </a:r>
              <a:r>
                <a:rPr lang="fr-FR" dirty="0" smtClean="0">
                  <a:solidFill>
                    <a:schemeClr val="tx1">
                      <a:lumMod val="65000"/>
                      <a:lumOff val="35000"/>
                    </a:schemeClr>
                  </a:solidFill>
                </a:rPr>
                <a:t>skincare </a:t>
              </a:r>
              <a:r>
                <a:rPr lang="fr-FR" dirty="0">
                  <a:solidFill>
                    <a:schemeClr val="tx1">
                      <a:lumMod val="65000"/>
                      <a:lumOff val="35000"/>
                    </a:schemeClr>
                  </a:solidFill>
                </a:rPr>
                <a:t>routine? (Cleansers, lotion, contour, serum, cream)</a:t>
              </a:r>
            </a:p>
          </p:txBody>
        </p:sp>
      </p:grpSp>
    </p:spTree>
    <p:extLst>
      <p:ext uri="{BB962C8B-B14F-4D97-AF65-F5344CB8AC3E}">
        <p14:creationId xmlns:p14="http://schemas.microsoft.com/office/powerpoint/2010/main" val="29081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532"/>
            <a:ext cx="12192000"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STEP 1</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DISCOVERY PHASE</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13" name="Groupe 12"/>
          <p:cNvGrpSpPr/>
          <p:nvPr/>
        </p:nvGrpSpPr>
        <p:grpSpPr>
          <a:xfrm>
            <a:off x="717550" y="5196666"/>
            <a:ext cx="11010900" cy="876300"/>
            <a:chOff x="609600" y="2324100"/>
            <a:chExt cx="11010900" cy="876300"/>
          </a:xfrm>
        </p:grpSpPr>
        <p:sp>
          <p:nvSpPr>
            <p:cNvPr id="4" name="Organigramme : Processus 3"/>
            <p:cNvSpPr/>
            <p:nvPr/>
          </p:nvSpPr>
          <p:spPr>
            <a:xfrm>
              <a:off x="863600" y="2476500"/>
              <a:ext cx="10756900" cy="723900"/>
            </a:xfrm>
            <a:prstGeom prst="flowChartProcess">
              <a:avLst/>
            </a:prstGeom>
            <a:solidFill>
              <a:srgbClr val="E4D6D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Organigramme : Processus 2"/>
            <p:cNvSpPr/>
            <p:nvPr/>
          </p:nvSpPr>
          <p:spPr>
            <a:xfrm>
              <a:off x="609600" y="2324100"/>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9</a:t>
              </a:r>
              <a:r>
                <a:rPr lang="fr-FR" dirty="0">
                  <a:solidFill>
                    <a:schemeClr val="tx1">
                      <a:lumMod val="65000"/>
                      <a:lumOff val="35000"/>
                    </a:schemeClr>
                  </a:solidFill>
                </a:rPr>
                <a:t>. What type of texture or packaging do you like</a:t>
              </a:r>
              <a:r>
                <a:rPr lang="fr-FR" dirty="0" smtClean="0">
                  <a:solidFill>
                    <a:schemeClr val="tx1">
                      <a:lumMod val="65000"/>
                      <a:lumOff val="35000"/>
                    </a:schemeClr>
                  </a:solidFill>
                </a:rPr>
                <a:t>?</a:t>
              </a:r>
              <a:endParaRPr lang="fr-FR" dirty="0">
                <a:solidFill>
                  <a:schemeClr val="tx1">
                    <a:lumMod val="65000"/>
                    <a:lumOff val="35000"/>
                  </a:schemeClr>
                </a:solidFill>
              </a:endParaRPr>
            </a:p>
          </p:txBody>
        </p:sp>
      </p:grpSp>
      <p:grpSp>
        <p:nvGrpSpPr>
          <p:cNvPr id="7" name="Groupe 6"/>
          <p:cNvGrpSpPr/>
          <p:nvPr/>
        </p:nvGrpSpPr>
        <p:grpSpPr>
          <a:xfrm>
            <a:off x="590550" y="2416610"/>
            <a:ext cx="11010900" cy="876300"/>
            <a:chOff x="609600" y="4486937"/>
            <a:chExt cx="11010900" cy="876300"/>
          </a:xfrm>
        </p:grpSpPr>
        <p:sp>
          <p:nvSpPr>
            <p:cNvPr id="8" name="Organigramme : Processus 7"/>
            <p:cNvSpPr/>
            <p:nvPr/>
          </p:nvSpPr>
          <p:spPr>
            <a:xfrm>
              <a:off x="863600" y="4639337"/>
              <a:ext cx="10756900" cy="723900"/>
            </a:xfrm>
            <a:prstGeom prst="flowChartProcess">
              <a:avLst/>
            </a:prstGeom>
            <a:solidFill>
              <a:srgbClr val="E4D6D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Organigramme : Processus 8"/>
            <p:cNvSpPr/>
            <p:nvPr/>
          </p:nvSpPr>
          <p:spPr>
            <a:xfrm>
              <a:off x="609600" y="4486937"/>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7. </a:t>
              </a:r>
              <a:r>
                <a:rPr lang="fr-FR" dirty="0">
                  <a:solidFill>
                    <a:schemeClr val="tx1">
                      <a:lumMod val="65000"/>
                      <a:lumOff val="35000"/>
                    </a:schemeClr>
                  </a:solidFill>
                </a:rPr>
                <a:t>How much time do </a:t>
              </a:r>
              <a:r>
                <a:rPr lang="fr-FR" dirty="0" smtClean="0">
                  <a:solidFill>
                    <a:schemeClr val="tx1">
                      <a:lumMod val="65000"/>
                      <a:lumOff val="35000"/>
                    </a:schemeClr>
                  </a:solidFill>
                </a:rPr>
                <a:t>you spend </a:t>
              </a:r>
              <a:r>
                <a:rPr lang="fr-FR" dirty="0">
                  <a:solidFill>
                    <a:schemeClr val="tx1">
                      <a:lumMod val="65000"/>
                      <a:lumOff val="35000"/>
                    </a:schemeClr>
                  </a:solidFill>
                </a:rPr>
                <a:t>on your daily </a:t>
              </a:r>
              <a:r>
                <a:rPr lang="fr-FR" dirty="0" smtClean="0">
                  <a:solidFill>
                    <a:schemeClr val="tx1">
                      <a:lumMod val="65000"/>
                      <a:lumOff val="35000"/>
                    </a:schemeClr>
                  </a:solidFill>
                </a:rPr>
                <a:t>care </a:t>
              </a:r>
              <a:r>
                <a:rPr lang="fr-FR" dirty="0">
                  <a:solidFill>
                    <a:schemeClr val="tx1">
                      <a:lumMod val="65000"/>
                      <a:lumOff val="35000"/>
                    </a:schemeClr>
                  </a:solidFill>
                </a:rPr>
                <a:t>routine? </a:t>
              </a:r>
            </a:p>
          </p:txBody>
        </p:sp>
      </p:grpSp>
      <p:grpSp>
        <p:nvGrpSpPr>
          <p:cNvPr id="10" name="Groupe 9"/>
          <p:cNvGrpSpPr/>
          <p:nvPr/>
        </p:nvGrpSpPr>
        <p:grpSpPr>
          <a:xfrm>
            <a:off x="641350" y="3845328"/>
            <a:ext cx="11010900" cy="876300"/>
            <a:chOff x="609600" y="5610842"/>
            <a:chExt cx="11010900" cy="876300"/>
          </a:xfrm>
        </p:grpSpPr>
        <p:sp>
          <p:nvSpPr>
            <p:cNvPr id="11" name="Organigramme : Processus 10"/>
            <p:cNvSpPr/>
            <p:nvPr/>
          </p:nvSpPr>
          <p:spPr>
            <a:xfrm>
              <a:off x="863600" y="5763242"/>
              <a:ext cx="10756900" cy="723900"/>
            </a:xfrm>
            <a:prstGeom prst="flowChartProcess">
              <a:avLst/>
            </a:prstGeom>
            <a:solidFill>
              <a:srgbClr val="E4D6D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Organigramme : Processus 11"/>
            <p:cNvSpPr/>
            <p:nvPr/>
          </p:nvSpPr>
          <p:spPr>
            <a:xfrm>
              <a:off x="609600" y="5610842"/>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smtClean="0">
                <a:solidFill>
                  <a:schemeClr val="tx1">
                    <a:lumMod val="65000"/>
                    <a:lumOff val="35000"/>
                  </a:schemeClr>
                </a:solidFill>
              </a:endParaRPr>
            </a:p>
            <a:p>
              <a:r>
                <a:rPr lang="fr-FR" dirty="0" smtClean="0">
                  <a:solidFill>
                    <a:schemeClr val="tx1">
                      <a:lumMod val="65000"/>
                      <a:lumOff val="35000"/>
                    </a:schemeClr>
                  </a:solidFill>
                </a:rPr>
                <a:t>8. </a:t>
              </a:r>
              <a:r>
                <a:rPr lang="fr-FR" dirty="0">
                  <a:solidFill>
                    <a:schemeClr val="tx1">
                      <a:lumMod val="65000"/>
                      <a:lumOff val="35000"/>
                    </a:schemeClr>
                  </a:solidFill>
                </a:rPr>
                <a:t>How long have you been using your products? </a:t>
              </a:r>
              <a:endParaRPr lang="fr-FR" dirty="0" smtClean="0">
                <a:solidFill>
                  <a:schemeClr val="tx1">
                    <a:lumMod val="65000"/>
                    <a:lumOff val="35000"/>
                  </a:schemeClr>
                </a:solidFill>
              </a:endParaRPr>
            </a:p>
            <a:p>
              <a:r>
                <a:rPr lang="fr-FR" dirty="0" smtClean="0">
                  <a:solidFill>
                    <a:schemeClr val="tx1">
                      <a:lumMod val="65000"/>
                      <a:lumOff val="35000"/>
                    </a:schemeClr>
                  </a:solidFill>
                </a:rPr>
                <a:t>What do </a:t>
              </a:r>
              <a:r>
                <a:rPr lang="fr-FR" dirty="0">
                  <a:solidFill>
                    <a:schemeClr val="tx1">
                      <a:lumMod val="65000"/>
                      <a:lumOff val="35000"/>
                    </a:schemeClr>
                  </a:solidFill>
                </a:rPr>
                <a:t>you like about </a:t>
              </a:r>
              <a:r>
                <a:rPr lang="fr-FR" dirty="0" smtClean="0">
                  <a:solidFill>
                    <a:schemeClr val="tx1">
                      <a:lumMod val="65000"/>
                      <a:lumOff val="35000"/>
                    </a:schemeClr>
                  </a:solidFill>
                </a:rPr>
                <a:t>these products </a:t>
              </a:r>
              <a:r>
                <a:rPr lang="fr-FR" dirty="0">
                  <a:solidFill>
                    <a:schemeClr val="tx1">
                      <a:lumMod val="65000"/>
                      <a:lumOff val="35000"/>
                    </a:schemeClr>
                  </a:solidFill>
                </a:rPr>
                <a:t>and what could be improved?</a:t>
              </a:r>
            </a:p>
            <a:p>
              <a:endParaRPr lang="fr-FR" dirty="0">
                <a:solidFill>
                  <a:schemeClr val="tx1">
                    <a:lumMod val="65000"/>
                    <a:lumOff val="35000"/>
                  </a:schemeClr>
                </a:solidFill>
              </a:endParaRPr>
            </a:p>
          </p:txBody>
        </p:sp>
      </p:grpSp>
    </p:spTree>
    <p:extLst>
      <p:ext uri="{BB962C8B-B14F-4D97-AF65-F5344CB8AC3E}">
        <p14:creationId xmlns:p14="http://schemas.microsoft.com/office/powerpoint/2010/main" val="384947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55930" y="3589643"/>
            <a:ext cx="2747268" cy="2466635"/>
            <a:chOff x="55930" y="3589643"/>
            <a:chExt cx="2747268" cy="2466635"/>
          </a:xfrm>
        </p:grpSpPr>
        <p:pic>
          <p:nvPicPr>
            <p:cNvPr id="8" name="Picture 2" descr="Collection d'illustrations de notes autocollantes Vecteur gratuit"/>
            <p:cNvPicPr>
              <a:picLocks noChangeAspect="1" noChangeArrowheads="1"/>
            </p:cNvPicPr>
            <p:nvPr/>
          </p:nvPicPr>
          <p:blipFill rotWithShape="1">
            <a:blip r:embed="rId3">
              <a:extLst>
                <a:ext uri="{28A0092B-C50C-407E-A947-70E740481C1C}">
                  <a14:useLocalDpi xmlns:a14="http://schemas.microsoft.com/office/drawing/2010/main" val="0"/>
                </a:ext>
              </a:extLst>
            </a:blip>
            <a:srcRect l="5403" t="4629" r="72534" b="66799"/>
            <a:stretch/>
          </p:blipFill>
          <p:spPr bwMode="auto">
            <a:xfrm>
              <a:off x="55930" y="3589643"/>
              <a:ext cx="2747268" cy="24666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7499" y="4338169"/>
              <a:ext cx="2284403" cy="1200329"/>
            </a:xfrm>
            <a:prstGeom prst="rect">
              <a:avLst/>
            </a:prstGeom>
          </p:spPr>
          <p:txBody>
            <a:bodyPr wrap="square">
              <a:spAutoFit/>
            </a:bodyPr>
            <a:lstStyle/>
            <a:p>
              <a:r>
                <a:rPr lang="fr-FR" dirty="0" smtClean="0">
                  <a:latin typeface="Calibri" panose="020F0502020204030204" pitchFamily="34" charset="0"/>
                  <a:ea typeface="Calibri" panose="020F0502020204030204" pitchFamily="34" charset="0"/>
                  <a:cs typeface="Times New Roman" panose="02020603050405020304" pitchFamily="18" charset="0"/>
                </a:rPr>
                <a:t>#1 Have </a:t>
              </a:r>
              <a:r>
                <a:rPr lang="fr-FR" dirty="0">
                  <a:latin typeface="Calibri" panose="020F0502020204030204" pitchFamily="34" charset="0"/>
                  <a:ea typeface="Calibri" panose="020F0502020204030204" pitchFamily="34" charset="0"/>
                  <a:cs typeface="Times New Roman" panose="02020603050405020304" pitchFamily="18" charset="0"/>
                </a:rPr>
                <a:t>the impression </a:t>
              </a:r>
              <a:endParaRPr lang="fr-FR" dirty="0" smtClean="0">
                <a:latin typeface="Calibri" panose="020F0502020204030204" pitchFamily="34" charset="0"/>
                <a:ea typeface="Calibri" panose="020F0502020204030204" pitchFamily="34" charset="0"/>
                <a:cs typeface="Times New Roman" panose="02020603050405020304" pitchFamily="18" charset="0"/>
              </a:endParaRPr>
            </a:p>
            <a:p>
              <a:r>
                <a:rPr lang="fr-FR" dirty="0">
                  <a:latin typeface="Calibri" panose="020F0502020204030204" pitchFamily="34" charset="0"/>
                  <a:ea typeface="Calibri" panose="020F0502020204030204" pitchFamily="34" charset="0"/>
                  <a:cs typeface="Times New Roman" panose="02020603050405020304" pitchFamily="18" charset="0"/>
                </a:rPr>
                <a:t>to have entered the </a:t>
              </a:r>
            </a:p>
            <a:p>
              <a:r>
                <a:rPr lang="fr-FR" dirty="0" smtClean="0">
                  <a:latin typeface="Calibri" panose="020F0502020204030204" pitchFamily="34" charset="0"/>
                  <a:ea typeface="Calibri" panose="020F0502020204030204" pitchFamily="34" charset="0"/>
                  <a:cs typeface="Times New Roman" panose="02020603050405020304" pitchFamily="18" charset="0"/>
                </a:rPr>
                <a:t>the client's </a:t>
              </a:r>
              <a:r>
                <a:rPr lang="fr-FR" dirty="0">
                  <a:latin typeface="Calibri" panose="020F0502020204030204" pitchFamily="34" charset="0"/>
                  <a:ea typeface="Calibri" panose="020F0502020204030204" pitchFamily="34" charset="0"/>
                  <a:cs typeface="Times New Roman" panose="02020603050405020304" pitchFamily="18" charset="0"/>
                </a:rPr>
                <a:t>bathroom </a:t>
              </a:r>
            </a:p>
          </p:txBody>
        </p:sp>
      </p:grpSp>
      <p:sp>
        <p:nvSpPr>
          <p:cNvPr id="4" name="ZoneTexte 3"/>
          <p:cNvSpPr txBox="1"/>
          <p:nvPr/>
        </p:nvSpPr>
        <p:spPr>
          <a:xfrm>
            <a:off x="4453103" y="2296927"/>
            <a:ext cx="2743200" cy="646331"/>
          </a:xfrm>
          <a:prstGeom prst="rect">
            <a:avLst/>
          </a:prstGeom>
          <a:noFill/>
        </p:spPr>
        <p:txBody>
          <a:bodyPr wrap="square" rtlCol="0">
            <a:spAutoFit/>
          </a:bodyPr>
          <a:lstStyle/>
          <a:p>
            <a:pPr algn="ctr"/>
            <a:r>
              <a:rPr lang="fr-FR" sz="3600" cap="small" dirty="0">
                <a:solidFill>
                  <a:schemeClr val="tx1">
                    <a:lumMod val="65000"/>
                    <a:lumOff val="35000"/>
                  </a:schemeClr>
                </a:solidFill>
              </a:rPr>
              <a:t>TO REMEMBER</a:t>
            </a:r>
          </a:p>
        </p:txBody>
      </p:sp>
      <p:pic>
        <p:nvPicPr>
          <p:cNvPr id="5" name="Image 4"/>
          <p:cNvPicPr>
            <a:picLocks noChangeAspect="1"/>
          </p:cNvPicPr>
          <p:nvPr/>
        </p:nvPicPr>
        <p:blipFill rotWithShape="1">
          <a:blip r:embed="rId4"/>
          <a:srcRect l="55570" t="21500" r="35570" b="63061"/>
          <a:stretch/>
        </p:blipFill>
        <p:spPr>
          <a:xfrm>
            <a:off x="6443006" y="1714389"/>
            <a:ext cx="1349504" cy="1322782"/>
          </a:xfrm>
          <a:prstGeom prst="ellipse">
            <a:avLst/>
          </a:prstGeom>
          <a:ln>
            <a:noFill/>
          </a:ln>
          <a:effectLst>
            <a:softEdge rad="112500"/>
          </a:effectLst>
        </p:spPr>
      </p:pic>
      <p:sp>
        <p:nvSpPr>
          <p:cNvPr id="6" name="Rectangle 5"/>
          <p:cNvSpPr/>
          <p:nvPr/>
        </p:nvSpPr>
        <p:spPr>
          <a:xfrm>
            <a:off x="0" y="294532"/>
            <a:ext cx="12192000"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STEP 1</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DISCOVERY PHASE</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12" name="Groupe 11"/>
          <p:cNvGrpSpPr/>
          <p:nvPr/>
        </p:nvGrpSpPr>
        <p:grpSpPr>
          <a:xfrm>
            <a:off x="2444299" y="3538679"/>
            <a:ext cx="2540487" cy="2601770"/>
            <a:chOff x="2444299" y="3538679"/>
            <a:chExt cx="2540487" cy="2601770"/>
          </a:xfrm>
        </p:grpSpPr>
        <p:pic>
          <p:nvPicPr>
            <p:cNvPr id="9" name="Picture 2" descr="Collection d'illustrations de notes autocollantes Vecteur gratuit"/>
            <p:cNvPicPr>
              <a:picLocks noChangeAspect="1" noChangeArrowheads="1"/>
            </p:cNvPicPr>
            <p:nvPr/>
          </p:nvPicPr>
          <p:blipFill rotWithShape="1">
            <a:blip r:embed="rId3">
              <a:extLst>
                <a:ext uri="{28A0092B-C50C-407E-A947-70E740481C1C}">
                  <a14:useLocalDpi xmlns:a14="http://schemas.microsoft.com/office/drawing/2010/main" val="0"/>
                </a:ext>
              </a:extLst>
            </a:blip>
            <a:srcRect l="29008" t="4115" r="50590" b="65747"/>
            <a:stretch/>
          </p:blipFill>
          <p:spPr bwMode="auto">
            <a:xfrm>
              <a:off x="2444299" y="3538679"/>
              <a:ext cx="2540487" cy="260177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680288" y="4308448"/>
              <a:ext cx="2084587" cy="923330"/>
            </a:xfrm>
            <a:prstGeom prst="rect">
              <a:avLst/>
            </a:prstGeom>
          </p:spPr>
          <p:txBody>
            <a:bodyPr wrap="square">
              <a:spAutoFit/>
            </a:bodyPr>
            <a:lstStyle/>
            <a:p>
              <a:pPr algn="ctr"/>
              <a:r>
                <a:rPr lang="fr-FR" dirty="0" smtClean="0">
                  <a:latin typeface="Calibri" panose="020F0502020204030204" pitchFamily="34" charset="0"/>
                  <a:ea typeface="Calibri" panose="020F0502020204030204" pitchFamily="34" charset="0"/>
                  <a:cs typeface="Times New Roman" panose="02020603050405020304" pitchFamily="18" charset="0"/>
                </a:rPr>
                <a:t>#2 </a:t>
              </a:r>
              <a:r>
                <a:rPr lang="fr-FR" dirty="0" err="1" smtClean="0">
                  <a:latin typeface="Calibri" panose="020F0502020204030204" pitchFamily="34" charset="0"/>
                  <a:ea typeface="Calibri" panose="020F0502020204030204" pitchFamily="34" charset="0"/>
                  <a:cs typeface="Times New Roman" panose="02020603050405020304" pitchFamily="18" charset="0"/>
                </a:rPr>
                <a:t>Visualize</a:t>
              </a:r>
              <a:r>
                <a:rPr lang="fr-FR" dirty="0" smtClean="0">
                  <a:latin typeface="Calibri" panose="020F0502020204030204" pitchFamily="34" charset="0"/>
                  <a:ea typeface="Calibri" panose="020F0502020204030204" pitchFamily="34" charset="0"/>
                  <a:cs typeface="Times New Roman" panose="02020603050405020304" pitchFamily="18" charset="0"/>
                </a:rPr>
                <a:t> </a:t>
              </a:r>
            </a:p>
            <a:p>
              <a:pPr algn="ctr"/>
              <a:r>
                <a:rPr lang="fr-FR" dirty="0" smtClean="0">
                  <a:latin typeface="Calibri" panose="020F0502020204030204" pitchFamily="34" charset="0"/>
                  <a:ea typeface="Calibri" panose="020F0502020204030204" pitchFamily="34" charset="0"/>
                  <a:cs typeface="Times New Roman" panose="02020603050405020304" pitchFamily="18" charset="0"/>
                </a:rPr>
                <a:t>all the </a:t>
              </a:r>
              <a:r>
                <a:rPr lang="fr-FR" dirty="0">
                  <a:latin typeface="Calibri" panose="020F0502020204030204" pitchFamily="34" charset="0"/>
                  <a:ea typeface="Calibri" panose="020F0502020204030204" pitchFamily="34" charset="0"/>
                  <a:cs typeface="Times New Roman" panose="02020603050405020304" pitchFamily="18" charset="0"/>
                </a:rPr>
                <a:t>products she uses</a:t>
              </a:r>
            </a:p>
          </p:txBody>
        </p:sp>
      </p:grpSp>
      <p:grpSp>
        <p:nvGrpSpPr>
          <p:cNvPr id="16" name="Groupe 15"/>
          <p:cNvGrpSpPr/>
          <p:nvPr/>
        </p:nvGrpSpPr>
        <p:grpSpPr>
          <a:xfrm>
            <a:off x="4847912" y="3371673"/>
            <a:ext cx="2496176" cy="2690391"/>
            <a:chOff x="4847912" y="3371673"/>
            <a:chExt cx="2496176" cy="2690391"/>
          </a:xfrm>
        </p:grpSpPr>
        <p:pic>
          <p:nvPicPr>
            <p:cNvPr id="10" name="Picture 2" descr="Collection d'illustrations de notes autocollantes Vecteur gratuit"/>
            <p:cNvPicPr>
              <a:picLocks noChangeAspect="1" noChangeArrowheads="1"/>
            </p:cNvPicPr>
            <p:nvPr/>
          </p:nvPicPr>
          <p:blipFill rotWithShape="1">
            <a:blip r:embed="rId3">
              <a:extLst>
                <a:ext uri="{28A0092B-C50C-407E-A947-70E740481C1C}">
                  <a14:useLocalDpi xmlns:a14="http://schemas.microsoft.com/office/drawing/2010/main" val="0"/>
                </a:ext>
              </a:extLst>
            </a:blip>
            <a:srcRect l="52138" t="3088" r="27816" b="65748"/>
            <a:stretch/>
          </p:blipFill>
          <p:spPr bwMode="auto">
            <a:xfrm>
              <a:off x="4847912" y="3371673"/>
              <a:ext cx="2496176" cy="269039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988022" y="4268746"/>
              <a:ext cx="2122869" cy="1264642"/>
            </a:xfrm>
            <a:prstGeom prst="rect">
              <a:avLst/>
            </a:prstGeom>
          </p:spPr>
          <p:txBody>
            <a:bodyPr wrap="square">
              <a:spAutoFit/>
            </a:bodyPr>
            <a:lstStyle/>
            <a:p>
              <a:pPr algn="ctr">
                <a:lnSpc>
                  <a:spcPct val="107000"/>
                </a:lnSpc>
                <a:spcAft>
                  <a:spcPts val="800"/>
                </a:spcAft>
              </a:pPr>
              <a:r>
                <a:rPr lang="fr-FR" dirty="0" smtClean="0">
                  <a:latin typeface="Calibri" panose="020F0502020204030204" pitchFamily="34" charset="0"/>
                  <a:ea typeface="Calibri" panose="020F0502020204030204" pitchFamily="34" charset="0"/>
                  <a:cs typeface="Times New Roman" panose="02020603050405020304" pitchFamily="18" charset="0"/>
                </a:rPr>
                <a:t>#3 Why</a:t>
              </a:r>
              <a:r>
                <a:rPr lang="fr-FR" dirty="0">
                  <a:latin typeface="Calibri" panose="020F0502020204030204" pitchFamily="34" charset="0"/>
                  <a:ea typeface="Calibri" panose="020F0502020204030204" pitchFamily="34" charset="0"/>
                  <a:cs typeface="Times New Roman" panose="02020603050405020304" pitchFamily="18" charset="0"/>
                </a:rPr>
                <a:t>, how long, what she likes, what she doesn't like</a:t>
              </a:r>
            </a:p>
          </p:txBody>
        </p:sp>
      </p:grpSp>
      <p:grpSp>
        <p:nvGrpSpPr>
          <p:cNvPr id="18" name="Groupe 17"/>
          <p:cNvGrpSpPr/>
          <p:nvPr/>
        </p:nvGrpSpPr>
        <p:grpSpPr>
          <a:xfrm>
            <a:off x="9227037" y="3348344"/>
            <a:ext cx="2850663" cy="2747270"/>
            <a:chOff x="9227037" y="3348344"/>
            <a:chExt cx="2850663" cy="2747270"/>
          </a:xfrm>
        </p:grpSpPr>
        <p:pic>
          <p:nvPicPr>
            <p:cNvPr id="7" name="Picture 2" descr="Collection d'illustrations de notes autocollantes Vecteur gratuit"/>
            <p:cNvPicPr>
              <a:picLocks noChangeAspect="1" noChangeArrowheads="1"/>
            </p:cNvPicPr>
            <p:nvPr/>
          </p:nvPicPr>
          <p:blipFill rotWithShape="1">
            <a:blip r:embed="rId3">
              <a:extLst>
                <a:ext uri="{28A0092B-C50C-407E-A947-70E740481C1C}">
                  <a14:useLocalDpi xmlns:a14="http://schemas.microsoft.com/office/drawing/2010/main" val="0"/>
                </a:ext>
              </a:extLst>
            </a:blip>
            <a:srcRect l="3743" t="34082" r="73364" b="34095"/>
            <a:stretch/>
          </p:blipFill>
          <p:spPr bwMode="auto">
            <a:xfrm>
              <a:off x="9227037" y="3348344"/>
              <a:ext cx="2850663" cy="274727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9717798" y="4338169"/>
              <a:ext cx="2122869" cy="375552"/>
            </a:xfrm>
            <a:prstGeom prst="rect">
              <a:avLst/>
            </a:prstGeom>
          </p:spPr>
          <p:txBody>
            <a:bodyPr wrap="square">
              <a:spAutoFit/>
            </a:bodyPr>
            <a:lstStyle/>
            <a:p>
              <a:pPr algn="ctr">
                <a:lnSpc>
                  <a:spcPct val="107000"/>
                </a:lnSpc>
                <a:spcAft>
                  <a:spcPts val="800"/>
                </a:spcAft>
              </a:pPr>
              <a:r>
                <a:rPr lang="fr-FR" dirty="0" smtClean="0">
                  <a:latin typeface="Calibri" panose="020F0502020204030204" pitchFamily="34" charset="0"/>
                  <a:ea typeface="Calibri" panose="020F0502020204030204" pitchFamily="34" charset="0"/>
                  <a:cs typeface="Times New Roman" panose="02020603050405020304" pitchFamily="18" charset="0"/>
                </a:rPr>
                <a:t>#5 Her </a:t>
              </a:r>
              <a:r>
                <a:rPr lang="fr-FR" dirty="0">
                  <a:latin typeface="Calibri" panose="020F0502020204030204" pitchFamily="34" charset="0"/>
                  <a:ea typeface="Calibri" panose="020F0502020204030204" pitchFamily="34" charset="0"/>
                  <a:cs typeface="Times New Roman" panose="02020603050405020304" pitchFamily="18" charset="0"/>
                </a:rPr>
                <a:t>expectations</a:t>
              </a:r>
            </a:p>
          </p:txBody>
        </p:sp>
      </p:grpSp>
      <p:grpSp>
        <p:nvGrpSpPr>
          <p:cNvPr id="17" name="Groupe 16"/>
          <p:cNvGrpSpPr/>
          <p:nvPr/>
        </p:nvGrpSpPr>
        <p:grpSpPr>
          <a:xfrm>
            <a:off x="7152410" y="3462478"/>
            <a:ext cx="2451865" cy="2690391"/>
            <a:chOff x="7152410" y="3462478"/>
            <a:chExt cx="2451865" cy="2690391"/>
          </a:xfrm>
        </p:grpSpPr>
        <p:pic>
          <p:nvPicPr>
            <p:cNvPr id="1026" name="Picture 2" descr="Collection d'illustrations de notes autocollantes Vecteur gratuit"/>
            <p:cNvPicPr>
              <a:picLocks noChangeAspect="1" noChangeArrowheads="1"/>
            </p:cNvPicPr>
            <p:nvPr/>
          </p:nvPicPr>
          <p:blipFill rotWithShape="1">
            <a:blip r:embed="rId3">
              <a:extLst>
                <a:ext uri="{28A0092B-C50C-407E-A947-70E740481C1C}">
                  <a14:useLocalDpi xmlns:a14="http://schemas.microsoft.com/office/drawing/2010/main" val="0"/>
                </a:ext>
              </a:extLst>
            </a:blip>
            <a:srcRect l="75268" t="3088" r="5042" b="65748"/>
            <a:stretch/>
          </p:blipFill>
          <p:spPr bwMode="auto">
            <a:xfrm>
              <a:off x="7152410" y="3462478"/>
              <a:ext cx="2451865" cy="269039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265933" y="4341316"/>
              <a:ext cx="2122869" cy="388696"/>
            </a:xfrm>
            <a:prstGeom prst="rect">
              <a:avLst/>
            </a:prstGeom>
          </p:spPr>
          <p:txBody>
            <a:bodyPr wrap="square">
              <a:spAutoFit/>
            </a:bodyPr>
            <a:lstStyle/>
            <a:p>
              <a:pPr algn="ctr">
                <a:lnSpc>
                  <a:spcPct val="107000"/>
                </a:lnSpc>
                <a:spcAft>
                  <a:spcPts val="800"/>
                </a:spcAft>
              </a:pPr>
              <a:r>
                <a:rPr lang="fr-FR" dirty="0" smtClean="0">
                  <a:latin typeface="Calibri" panose="020F0502020204030204" pitchFamily="34" charset="0"/>
                  <a:ea typeface="Calibri" panose="020F0502020204030204" pitchFamily="34" charset="0"/>
                  <a:cs typeface="Times New Roman" panose="02020603050405020304" pitchFamily="18" charset="0"/>
                </a:rPr>
                <a:t>#4 </a:t>
              </a:r>
              <a:r>
                <a:rPr lang="fr-FR" dirty="0" err="1" smtClean="0">
                  <a:latin typeface="Calibri" panose="020F0502020204030204" pitchFamily="34" charset="0"/>
                  <a:ea typeface="Calibri" panose="020F0502020204030204" pitchFamily="34" charset="0"/>
                  <a:cs typeface="Times New Roman" panose="02020603050405020304" pitchFamily="18" charset="0"/>
                </a:rPr>
                <a:t>Her</a:t>
              </a:r>
              <a:r>
                <a:rPr lang="fr-FR" dirty="0" smtClean="0">
                  <a:latin typeface="Calibri" panose="020F0502020204030204" pitchFamily="34" charset="0"/>
                  <a:ea typeface="Calibri" panose="020F0502020204030204" pitchFamily="34" charset="0"/>
                  <a:cs typeface="Times New Roman" panose="02020603050405020304" pitchFamily="18" charset="0"/>
                </a:rPr>
                <a:t> </a:t>
              </a:r>
              <a:r>
                <a:rPr lang="fr-FR" dirty="0">
                  <a:latin typeface="Calibri" panose="020F0502020204030204" pitchFamily="34" charset="0"/>
                  <a:ea typeface="Calibri" panose="020F0502020204030204" pitchFamily="34" charset="0"/>
                  <a:cs typeface="Times New Roman" panose="02020603050405020304" pitchFamily="18" charset="0"/>
                </a:rPr>
                <a:t>lifestyle</a:t>
              </a:r>
            </a:p>
          </p:txBody>
        </p:sp>
      </p:grpSp>
    </p:spTree>
    <p:extLst>
      <p:ext uri="{BB962C8B-B14F-4D97-AF65-F5344CB8AC3E}">
        <p14:creationId xmlns:p14="http://schemas.microsoft.com/office/powerpoint/2010/main" val="306967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730538" y="3330268"/>
            <a:ext cx="2842323" cy="400110"/>
          </a:xfrm>
          <a:prstGeom prst="rect">
            <a:avLst/>
          </a:prstGeom>
          <a:noFill/>
        </p:spPr>
        <p:txBody>
          <a:bodyPr wrap="square" rtlCol="0">
            <a:spAutoFit/>
          </a:bodyPr>
          <a:lstStyle/>
          <a:p>
            <a:r>
              <a:rPr lang="fr-FR" sz="2000" cap="small" dirty="0" smtClean="0">
                <a:solidFill>
                  <a:schemeClr val="tx1">
                    <a:lumMod val="65000"/>
                    <a:lumOff val="35000"/>
                  </a:schemeClr>
                </a:solidFill>
              </a:rPr>
              <a:t>deepening</a:t>
            </a:r>
            <a:endParaRPr lang="fr-FR" sz="2000" cap="small" dirty="0">
              <a:solidFill>
                <a:schemeClr val="tx1">
                  <a:lumMod val="65000"/>
                  <a:lumOff val="35000"/>
                </a:schemeClr>
              </a:solidFill>
            </a:endParaRPr>
          </a:p>
        </p:txBody>
      </p:sp>
      <p:grpSp>
        <p:nvGrpSpPr>
          <p:cNvPr id="9" name="Groupe 8"/>
          <p:cNvGrpSpPr/>
          <p:nvPr/>
        </p:nvGrpSpPr>
        <p:grpSpPr>
          <a:xfrm>
            <a:off x="317499" y="2768599"/>
            <a:ext cx="4255361" cy="1569660"/>
            <a:chOff x="1855694" y="5244353"/>
            <a:chExt cx="3375212" cy="1216093"/>
          </a:xfrm>
        </p:grpSpPr>
        <p:sp>
          <p:nvSpPr>
            <p:cNvPr id="10" name="Organigramme : Alternative 9"/>
            <p:cNvSpPr/>
            <p:nvPr/>
          </p:nvSpPr>
          <p:spPr>
            <a:xfrm>
              <a:off x="1855694" y="5244353"/>
              <a:ext cx="3375212" cy="1210235"/>
            </a:xfrm>
            <a:prstGeom prst="flowChartAlternateProcess">
              <a:avLst/>
            </a:prstGeom>
            <a:noFill/>
            <a:ln>
              <a:solidFill>
                <a:srgbClr val="D2C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rganigramme : Délai 10"/>
            <p:cNvSpPr/>
            <p:nvPr/>
          </p:nvSpPr>
          <p:spPr>
            <a:xfrm>
              <a:off x="2353236" y="5338481"/>
              <a:ext cx="672352" cy="968189"/>
            </a:xfrm>
            <a:prstGeom prst="flowChartDelay">
              <a:avLst/>
            </a:prstGeom>
            <a:solidFill>
              <a:srgbClr val="CEC4BC"/>
            </a:solidFill>
            <a:ln>
              <a:solidFill>
                <a:srgbClr val="D2C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2398060" y="5558116"/>
              <a:ext cx="510988" cy="548434"/>
            </a:xfrm>
            <a:prstGeom prst="rect">
              <a:avLst/>
            </a:prstGeom>
            <a:noFill/>
          </p:spPr>
          <p:txBody>
            <a:bodyPr wrap="square" rtlCol="0">
              <a:spAutoFit/>
            </a:bodyPr>
            <a:lstStyle/>
            <a:p>
              <a:pPr algn="ctr"/>
              <a:r>
                <a:rPr lang="fr-F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rPr>
                <a:t>2</a:t>
              </a:r>
            </a:p>
          </p:txBody>
        </p:sp>
        <p:sp>
          <p:nvSpPr>
            <p:cNvPr id="13" name="ZoneTexte 12"/>
            <p:cNvSpPr txBox="1"/>
            <p:nvPr/>
          </p:nvSpPr>
          <p:spPr>
            <a:xfrm>
              <a:off x="2003613" y="5244353"/>
              <a:ext cx="233084" cy="1216093"/>
            </a:xfrm>
            <a:prstGeom prst="rect">
              <a:avLst/>
            </a:prstGeom>
            <a:noFill/>
          </p:spPr>
          <p:txBody>
            <a:bodyPr wrap="square" rtlCol="0">
              <a:spAutoFit/>
            </a:bodyPr>
            <a:lstStyle/>
            <a:p>
              <a:r>
                <a:rPr lang="fr-FR" sz="2400" dirty="0" smtClean="0">
                  <a:solidFill>
                    <a:schemeClr val="tx1">
                      <a:lumMod val="65000"/>
                      <a:lumOff val="35000"/>
                    </a:schemeClr>
                  </a:solidFill>
                  <a:latin typeface="Century Gothic" pitchFamily="34" charset="0"/>
                </a:rPr>
                <a:t>STEP</a:t>
              </a:r>
              <a:endParaRPr lang="fr-FR" sz="2400" dirty="0">
                <a:solidFill>
                  <a:schemeClr val="tx1">
                    <a:lumMod val="65000"/>
                    <a:lumOff val="35000"/>
                  </a:schemeClr>
                </a:solidFill>
                <a:latin typeface="Century Gothic" pitchFamily="34" charset="0"/>
              </a:endParaRPr>
            </a:p>
          </p:txBody>
        </p:sp>
      </p:grpSp>
      <p:sp>
        <p:nvSpPr>
          <p:cNvPr id="15" name="Rectangle 14"/>
          <p:cNvSpPr/>
          <p:nvPr/>
        </p:nvSpPr>
        <p:spPr>
          <a:xfrm>
            <a:off x="0" y="294532"/>
            <a:ext cx="12192000"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STEP 2</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DEEPENING PHASE</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14" name="Picture 2" descr="Diagnostic de peau: nouveautés - Site de cosmetohelen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9897" y="2192512"/>
            <a:ext cx="5180740" cy="427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9641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532"/>
            <a:ext cx="12192000"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STEP 2</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DEEPENING PHASE</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3" name="Groupe 2"/>
          <p:cNvGrpSpPr/>
          <p:nvPr/>
        </p:nvGrpSpPr>
        <p:grpSpPr>
          <a:xfrm>
            <a:off x="609600" y="1634293"/>
            <a:ext cx="11010900" cy="770043"/>
            <a:chOff x="609600" y="2324100"/>
            <a:chExt cx="11010900" cy="876300"/>
          </a:xfrm>
        </p:grpSpPr>
        <p:sp>
          <p:nvSpPr>
            <p:cNvPr id="4" name="Organigramme : Processus 3"/>
            <p:cNvSpPr/>
            <p:nvPr/>
          </p:nvSpPr>
          <p:spPr>
            <a:xfrm>
              <a:off x="863600" y="2476500"/>
              <a:ext cx="10756900" cy="723900"/>
            </a:xfrm>
            <a:prstGeom prst="flowChartProcess">
              <a:avLst/>
            </a:prstGeom>
            <a:solidFill>
              <a:srgbClr val="DAD5C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Organigramme : Processus 4"/>
            <p:cNvSpPr/>
            <p:nvPr/>
          </p:nvSpPr>
          <p:spPr>
            <a:xfrm>
              <a:off x="609600" y="2324100"/>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lumMod val="65000"/>
                      <a:lumOff val="35000"/>
                    </a:schemeClr>
                  </a:solidFill>
                </a:rPr>
                <a:t>1. </a:t>
              </a:r>
              <a:r>
                <a:rPr lang="fr-FR" dirty="0" smtClean="0">
                  <a:solidFill>
                    <a:schemeClr val="tx1">
                      <a:lumMod val="65000"/>
                      <a:lumOff val="35000"/>
                    </a:schemeClr>
                  </a:solidFill>
                </a:rPr>
                <a:t>How would you define your diet</a:t>
              </a:r>
              <a:r>
                <a:rPr lang="fr-FR" dirty="0">
                  <a:solidFill>
                    <a:schemeClr val="tx1">
                      <a:lumMod val="65000"/>
                      <a:lumOff val="35000"/>
                    </a:schemeClr>
                  </a:solidFill>
                </a:rPr>
                <a:t>? </a:t>
              </a:r>
            </a:p>
          </p:txBody>
        </p:sp>
      </p:grpSp>
      <p:grpSp>
        <p:nvGrpSpPr>
          <p:cNvPr id="6" name="Groupe 5"/>
          <p:cNvGrpSpPr/>
          <p:nvPr/>
        </p:nvGrpSpPr>
        <p:grpSpPr>
          <a:xfrm>
            <a:off x="609600" y="2517598"/>
            <a:ext cx="11010900" cy="770043"/>
            <a:chOff x="609600" y="3392179"/>
            <a:chExt cx="11010900" cy="876300"/>
          </a:xfrm>
        </p:grpSpPr>
        <p:sp>
          <p:nvSpPr>
            <p:cNvPr id="7" name="Organigramme : Processus 6"/>
            <p:cNvSpPr/>
            <p:nvPr/>
          </p:nvSpPr>
          <p:spPr>
            <a:xfrm>
              <a:off x="863600" y="3544579"/>
              <a:ext cx="10756900" cy="723900"/>
            </a:xfrm>
            <a:prstGeom prst="flowChartProcess">
              <a:avLst/>
            </a:prstGeom>
            <a:solidFill>
              <a:srgbClr val="DAD5C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rganigramme : Processus 7"/>
            <p:cNvSpPr/>
            <p:nvPr/>
          </p:nvSpPr>
          <p:spPr>
            <a:xfrm>
              <a:off x="609600" y="3392179"/>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2. Do you feel that your sleep is satisfactory</a:t>
              </a:r>
              <a:r>
                <a:rPr lang="fr-FR" dirty="0">
                  <a:solidFill>
                    <a:schemeClr val="tx1">
                      <a:lumMod val="65000"/>
                      <a:lumOff val="35000"/>
                    </a:schemeClr>
                  </a:solidFill>
                </a:rPr>
                <a:t>? </a:t>
              </a:r>
            </a:p>
          </p:txBody>
        </p:sp>
      </p:grpSp>
      <p:grpSp>
        <p:nvGrpSpPr>
          <p:cNvPr id="9" name="Groupe 8"/>
          <p:cNvGrpSpPr/>
          <p:nvPr/>
        </p:nvGrpSpPr>
        <p:grpSpPr>
          <a:xfrm>
            <a:off x="609600" y="3378858"/>
            <a:ext cx="11010900" cy="770043"/>
            <a:chOff x="609600" y="4486937"/>
            <a:chExt cx="11010900" cy="876300"/>
          </a:xfrm>
        </p:grpSpPr>
        <p:sp>
          <p:nvSpPr>
            <p:cNvPr id="10" name="Organigramme : Processus 9"/>
            <p:cNvSpPr/>
            <p:nvPr/>
          </p:nvSpPr>
          <p:spPr>
            <a:xfrm>
              <a:off x="863600" y="4639337"/>
              <a:ext cx="10756900" cy="723900"/>
            </a:xfrm>
            <a:prstGeom prst="flowChartProcess">
              <a:avLst/>
            </a:prstGeom>
            <a:solidFill>
              <a:srgbClr val="DAD5C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rganigramme : Processus 10"/>
            <p:cNvSpPr/>
            <p:nvPr/>
          </p:nvSpPr>
          <p:spPr>
            <a:xfrm>
              <a:off x="609600" y="4486937"/>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3. Are you going through a stressful period</a:t>
              </a:r>
              <a:r>
                <a:rPr lang="fr-FR" dirty="0">
                  <a:solidFill>
                    <a:schemeClr val="tx1">
                      <a:lumMod val="65000"/>
                      <a:lumOff val="35000"/>
                    </a:schemeClr>
                  </a:solidFill>
                </a:rPr>
                <a:t>? </a:t>
              </a:r>
            </a:p>
          </p:txBody>
        </p:sp>
      </p:grpSp>
      <p:grpSp>
        <p:nvGrpSpPr>
          <p:cNvPr id="12" name="Groupe 11"/>
          <p:cNvGrpSpPr/>
          <p:nvPr/>
        </p:nvGrpSpPr>
        <p:grpSpPr>
          <a:xfrm>
            <a:off x="609600" y="4223077"/>
            <a:ext cx="11010900" cy="770043"/>
            <a:chOff x="609600" y="2324100"/>
            <a:chExt cx="11010900" cy="876300"/>
          </a:xfrm>
        </p:grpSpPr>
        <p:sp>
          <p:nvSpPr>
            <p:cNvPr id="13" name="Organigramme : Processus 12"/>
            <p:cNvSpPr/>
            <p:nvPr/>
          </p:nvSpPr>
          <p:spPr>
            <a:xfrm>
              <a:off x="863600" y="2476500"/>
              <a:ext cx="10756900" cy="723900"/>
            </a:xfrm>
            <a:prstGeom prst="flowChartProcess">
              <a:avLst/>
            </a:prstGeom>
            <a:solidFill>
              <a:srgbClr val="DAD5C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rganigramme : Processus 13"/>
            <p:cNvSpPr/>
            <p:nvPr/>
          </p:nvSpPr>
          <p:spPr>
            <a:xfrm>
              <a:off x="609600" y="2324100"/>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4. Do you practice any sport</a:t>
              </a:r>
              <a:r>
                <a:rPr lang="fr-FR" dirty="0">
                  <a:solidFill>
                    <a:schemeClr val="tx1">
                      <a:lumMod val="65000"/>
                      <a:lumOff val="35000"/>
                    </a:schemeClr>
                  </a:solidFill>
                </a:rPr>
                <a:t>? </a:t>
              </a:r>
            </a:p>
          </p:txBody>
        </p:sp>
      </p:grpSp>
      <p:grpSp>
        <p:nvGrpSpPr>
          <p:cNvPr id="15" name="Groupe 14"/>
          <p:cNvGrpSpPr/>
          <p:nvPr/>
        </p:nvGrpSpPr>
        <p:grpSpPr>
          <a:xfrm>
            <a:off x="609600" y="5074300"/>
            <a:ext cx="11010900" cy="770043"/>
            <a:chOff x="609600" y="3392179"/>
            <a:chExt cx="11010900" cy="876300"/>
          </a:xfrm>
        </p:grpSpPr>
        <p:sp>
          <p:nvSpPr>
            <p:cNvPr id="16" name="Organigramme : Processus 15"/>
            <p:cNvSpPr/>
            <p:nvPr/>
          </p:nvSpPr>
          <p:spPr>
            <a:xfrm>
              <a:off x="863600" y="3544579"/>
              <a:ext cx="10756900" cy="723900"/>
            </a:xfrm>
            <a:prstGeom prst="flowChartProcess">
              <a:avLst/>
            </a:prstGeom>
            <a:solidFill>
              <a:srgbClr val="DAD5C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rganigramme : Processus 16"/>
            <p:cNvSpPr/>
            <p:nvPr/>
          </p:nvSpPr>
          <p:spPr>
            <a:xfrm>
              <a:off x="609600" y="3392179"/>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lumMod val="65000"/>
                      <a:lumOff val="35000"/>
                    </a:schemeClr>
                  </a:solidFill>
                </a:rPr>
                <a:t>5</a:t>
              </a:r>
              <a:r>
                <a:rPr lang="fr-FR" dirty="0" smtClean="0">
                  <a:solidFill>
                    <a:schemeClr val="tx1">
                      <a:lumMod val="65000"/>
                      <a:lumOff val="35000"/>
                    </a:schemeClr>
                  </a:solidFill>
                </a:rPr>
                <a:t>. Do you smoke</a:t>
              </a:r>
              <a:r>
                <a:rPr lang="fr-FR" dirty="0">
                  <a:solidFill>
                    <a:schemeClr val="tx1">
                      <a:lumMod val="65000"/>
                      <a:lumOff val="35000"/>
                    </a:schemeClr>
                  </a:solidFill>
                </a:rPr>
                <a:t>? </a:t>
              </a:r>
            </a:p>
          </p:txBody>
        </p:sp>
      </p:grpSp>
      <p:grpSp>
        <p:nvGrpSpPr>
          <p:cNvPr id="18" name="Groupe 17"/>
          <p:cNvGrpSpPr/>
          <p:nvPr/>
        </p:nvGrpSpPr>
        <p:grpSpPr>
          <a:xfrm>
            <a:off x="609600" y="5967645"/>
            <a:ext cx="11010900" cy="770037"/>
            <a:chOff x="609600" y="4486943"/>
            <a:chExt cx="11010900" cy="876294"/>
          </a:xfrm>
        </p:grpSpPr>
        <p:sp>
          <p:nvSpPr>
            <p:cNvPr id="19" name="Organigramme : Processus 18"/>
            <p:cNvSpPr/>
            <p:nvPr/>
          </p:nvSpPr>
          <p:spPr>
            <a:xfrm>
              <a:off x="863600" y="4639337"/>
              <a:ext cx="10756900" cy="723900"/>
            </a:xfrm>
            <a:prstGeom prst="flowChartProcess">
              <a:avLst/>
            </a:prstGeom>
            <a:solidFill>
              <a:srgbClr val="DAD5C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Organigramme : Processus 19"/>
            <p:cNvSpPr/>
            <p:nvPr/>
          </p:nvSpPr>
          <p:spPr>
            <a:xfrm>
              <a:off x="609600" y="4486943"/>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lumMod val="65000"/>
                      <a:lumOff val="35000"/>
                    </a:schemeClr>
                  </a:solidFill>
                </a:rPr>
                <a:t>6</a:t>
              </a:r>
              <a:r>
                <a:rPr lang="fr-FR" dirty="0" smtClean="0">
                  <a:solidFill>
                    <a:schemeClr val="tx1">
                      <a:lumMod val="65000"/>
                      <a:lumOff val="35000"/>
                    </a:schemeClr>
                  </a:solidFill>
                </a:rPr>
                <a:t>. Are there any other elements you would like me to consider in this personalised coaching? </a:t>
              </a:r>
              <a:endParaRPr lang="fr-FR" dirty="0">
                <a:solidFill>
                  <a:schemeClr val="tx1">
                    <a:lumMod val="65000"/>
                    <a:lumOff val="35000"/>
                  </a:schemeClr>
                </a:solidFill>
              </a:endParaRPr>
            </a:p>
          </p:txBody>
        </p:sp>
      </p:grpSp>
    </p:spTree>
    <p:extLst>
      <p:ext uri="{BB962C8B-B14F-4D97-AF65-F5344CB8AC3E}">
        <p14:creationId xmlns:p14="http://schemas.microsoft.com/office/powerpoint/2010/main" val="353808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532"/>
            <a:ext cx="12192000"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STEP 2</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DEEPENING PHASE</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3" name="Image 2"/>
          <p:cNvPicPr>
            <a:picLocks noChangeAspect="1"/>
          </p:cNvPicPr>
          <p:nvPr/>
        </p:nvPicPr>
        <p:blipFill rotWithShape="1">
          <a:blip r:embed="rId3"/>
          <a:srcRect l="28667" t="17760" r="46333" b="30821"/>
          <a:stretch/>
        </p:blipFill>
        <p:spPr>
          <a:xfrm>
            <a:off x="839374" y="2138858"/>
            <a:ext cx="2700997" cy="3124845"/>
          </a:xfrm>
          <a:prstGeom prst="rect">
            <a:avLst/>
          </a:prstGeom>
        </p:spPr>
      </p:pic>
      <p:sp>
        <p:nvSpPr>
          <p:cNvPr id="6" name="ZoneTexte 5"/>
          <p:cNvSpPr txBox="1"/>
          <p:nvPr/>
        </p:nvSpPr>
        <p:spPr>
          <a:xfrm>
            <a:off x="3834286" y="2986815"/>
            <a:ext cx="7048708" cy="1200329"/>
          </a:xfrm>
          <a:prstGeom prst="rect">
            <a:avLst/>
          </a:prstGeom>
          <a:noFill/>
        </p:spPr>
        <p:txBody>
          <a:bodyPr wrap="square" rtlCol="0">
            <a:spAutoFit/>
          </a:bodyPr>
          <a:lstStyle/>
          <a:p>
            <a:pPr algn="ctr"/>
            <a:r>
              <a:rPr lang="fr-FR" sz="3600" cap="small" dirty="0" smtClean="0">
                <a:solidFill>
                  <a:schemeClr val="tx1">
                    <a:lumMod val="65000"/>
                    <a:lumOff val="35000"/>
                  </a:schemeClr>
                </a:solidFill>
                <a:latin typeface="Gloucester MT Extra Condensed" panose="02030808020601010101" pitchFamily="18" charset="0"/>
              </a:rPr>
              <a:t>If you had a magic wand, what would you like to improve? </a:t>
            </a:r>
            <a:endParaRPr lang="fr-FR" sz="3600" cap="small" dirty="0">
              <a:solidFill>
                <a:schemeClr val="tx1">
                  <a:lumMod val="65000"/>
                  <a:lumOff val="35000"/>
                </a:schemeClr>
              </a:solidFill>
              <a:latin typeface="Gloucester MT Extra Condensed" panose="02030808020601010101" pitchFamily="18" charset="0"/>
            </a:endParaRPr>
          </a:p>
        </p:txBody>
      </p:sp>
    </p:spTree>
    <p:extLst>
      <p:ext uri="{BB962C8B-B14F-4D97-AF65-F5344CB8AC3E}">
        <p14:creationId xmlns:p14="http://schemas.microsoft.com/office/powerpoint/2010/main" val="111971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500"/>
                                  </p:stCondLst>
                                  <p:childTnLst>
                                    <p:animRot by="120000">
                                      <p:cBhvr>
                                        <p:cTn id="6" dur="200" fill="hold">
                                          <p:stCondLst>
                                            <p:cond delay="0"/>
                                          </p:stCondLst>
                                        </p:cTn>
                                        <p:tgtEl>
                                          <p:spTgt spid="3"/>
                                        </p:tgtEl>
                                        <p:attrNameLst>
                                          <p:attrName>r</p:attrName>
                                        </p:attrNameLst>
                                      </p:cBhvr>
                                    </p:animRot>
                                    <p:animRot by="-240000">
                                      <p:cBhvr>
                                        <p:cTn id="7" dur="400" fill="hold">
                                          <p:stCondLst>
                                            <p:cond delay="400"/>
                                          </p:stCondLst>
                                        </p:cTn>
                                        <p:tgtEl>
                                          <p:spTgt spid="3"/>
                                        </p:tgtEl>
                                        <p:attrNameLst>
                                          <p:attrName>r</p:attrName>
                                        </p:attrNameLst>
                                      </p:cBhvr>
                                    </p:animRot>
                                    <p:animRot by="240000">
                                      <p:cBhvr>
                                        <p:cTn id="8" dur="400" fill="hold">
                                          <p:stCondLst>
                                            <p:cond delay="800"/>
                                          </p:stCondLst>
                                        </p:cTn>
                                        <p:tgtEl>
                                          <p:spTgt spid="3"/>
                                        </p:tgtEl>
                                        <p:attrNameLst>
                                          <p:attrName>r</p:attrName>
                                        </p:attrNameLst>
                                      </p:cBhvr>
                                    </p:animRot>
                                    <p:animRot by="-240000">
                                      <p:cBhvr>
                                        <p:cTn id="9" dur="400" fill="hold">
                                          <p:stCondLst>
                                            <p:cond delay="1200"/>
                                          </p:stCondLst>
                                        </p:cTn>
                                        <p:tgtEl>
                                          <p:spTgt spid="3"/>
                                        </p:tgtEl>
                                        <p:attrNameLst>
                                          <p:attrName>r</p:attrName>
                                        </p:attrNameLst>
                                      </p:cBhvr>
                                    </p:animRot>
                                    <p:animRot by="120000">
                                      <p:cBhvr>
                                        <p:cTn id="10" dur="400" fill="hold">
                                          <p:stCondLst>
                                            <p:cond delay="1600"/>
                                          </p:stCondLst>
                                        </p:cTn>
                                        <p:tgtEl>
                                          <p:spTgt spid="3"/>
                                        </p:tgtEl>
                                        <p:attrNameLst>
                                          <p:attrName>r</p:attrName>
                                        </p:attrNameLst>
                                      </p:cBhvr>
                                    </p:animRot>
                                  </p:childTnLst>
                                </p:cTn>
                              </p:par>
                              <p:par>
                                <p:cTn id="11" presetID="32" presetClass="emph" presetSubtype="0" fill="hold" grpId="0" nodeType="withEffect">
                                  <p:stCondLst>
                                    <p:cond delay="500"/>
                                  </p:stCondLst>
                                  <p:childTnLst>
                                    <p:animRot by="120000">
                                      <p:cBhvr>
                                        <p:cTn id="12" dur="200" fill="hold">
                                          <p:stCondLst>
                                            <p:cond delay="0"/>
                                          </p:stCondLst>
                                        </p:cTn>
                                        <p:tgtEl>
                                          <p:spTgt spid="6"/>
                                        </p:tgtEl>
                                        <p:attrNameLst>
                                          <p:attrName>r</p:attrName>
                                        </p:attrNameLst>
                                      </p:cBhvr>
                                    </p:animRot>
                                    <p:animRot by="-240000">
                                      <p:cBhvr>
                                        <p:cTn id="13" dur="400" fill="hold">
                                          <p:stCondLst>
                                            <p:cond delay="400"/>
                                          </p:stCondLst>
                                        </p:cTn>
                                        <p:tgtEl>
                                          <p:spTgt spid="6"/>
                                        </p:tgtEl>
                                        <p:attrNameLst>
                                          <p:attrName>r</p:attrName>
                                        </p:attrNameLst>
                                      </p:cBhvr>
                                    </p:animRot>
                                    <p:animRot by="240000">
                                      <p:cBhvr>
                                        <p:cTn id="14" dur="400" fill="hold">
                                          <p:stCondLst>
                                            <p:cond delay="800"/>
                                          </p:stCondLst>
                                        </p:cTn>
                                        <p:tgtEl>
                                          <p:spTgt spid="6"/>
                                        </p:tgtEl>
                                        <p:attrNameLst>
                                          <p:attrName>r</p:attrName>
                                        </p:attrNameLst>
                                      </p:cBhvr>
                                    </p:animRot>
                                    <p:animRot by="-240000">
                                      <p:cBhvr>
                                        <p:cTn id="15" dur="400" fill="hold">
                                          <p:stCondLst>
                                            <p:cond delay="1200"/>
                                          </p:stCondLst>
                                        </p:cTn>
                                        <p:tgtEl>
                                          <p:spTgt spid="6"/>
                                        </p:tgtEl>
                                        <p:attrNameLst>
                                          <p:attrName>r</p:attrName>
                                        </p:attrNameLst>
                                      </p:cBhvr>
                                    </p:animRot>
                                    <p:animRot by="120000">
                                      <p:cBhvr>
                                        <p:cTn id="16"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THE RECOMMENDATION</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2" name="Groupe 1"/>
          <p:cNvGrpSpPr/>
          <p:nvPr/>
        </p:nvGrpSpPr>
        <p:grpSpPr>
          <a:xfrm>
            <a:off x="4725800" y="2121266"/>
            <a:ext cx="2361151" cy="4236312"/>
            <a:chOff x="4725800" y="2121266"/>
            <a:chExt cx="2361151" cy="4236312"/>
          </a:xfrm>
        </p:grpSpPr>
        <p:sp>
          <p:nvSpPr>
            <p:cNvPr id="35" name="Hexagone 34"/>
            <p:cNvSpPr/>
            <p:nvPr/>
          </p:nvSpPr>
          <p:spPr>
            <a:xfrm rot="5400000">
              <a:off x="4321183" y="3591810"/>
              <a:ext cx="3170386" cy="2361149"/>
            </a:xfrm>
            <a:prstGeom prst="hexagon">
              <a:avLst/>
            </a:prstGeom>
            <a:noFill/>
            <a:ln>
              <a:solidFill>
                <a:srgbClr val="FBDFDA"/>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ZoneTexte 55"/>
            <p:cNvSpPr txBox="1"/>
            <p:nvPr/>
          </p:nvSpPr>
          <p:spPr>
            <a:xfrm>
              <a:off x="5387327" y="5033903"/>
              <a:ext cx="1038096" cy="101566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6000" dirty="0" smtClean="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rPr>
                <a:t>3</a:t>
              </a:r>
              <a:endParaRPr lang="fr-FR" sz="6000" dirty="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endParaRPr>
            </a:p>
          </p:txBody>
        </p:sp>
        <p:sp>
          <p:nvSpPr>
            <p:cNvPr id="38" name="ZoneTexte 37"/>
            <p:cNvSpPr txBox="1"/>
            <p:nvPr/>
          </p:nvSpPr>
          <p:spPr>
            <a:xfrm>
              <a:off x="4725801" y="4085891"/>
              <a:ext cx="2361150" cy="461665"/>
            </a:xfrm>
            <a:prstGeom prst="rect">
              <a:avLst/>
            </a:prstGeom>
            <a:noFill/>
          </p:spPr>
          <p:txBody>
            <a:bodyPr wrap="square" rtlCol="0">
              <a:spAutoFit/>
            </a:bodyPr>
            <a:lstStyle/>
            <a:p>
              <a:pPr algn="ctr"/>
              <a:r>
                <a:rPr lang="fr-FR" sz="2400" cap="small" dirty="0" smtClean="0">
                  <a:solidFill>
                    <a:schemeClr val="tx1">
                      <a:lumMod val="65000"/>
                      <a:lumOff val="35000"/>
                    </a:schemeClr>
                  </a:solidFill>
                </a:rPr>
                <a:t>Recommendation</a:t>
              </a:r>
              <a:endParaRPr lang="fr-FR" sz="2400" cap="small" dirty="0">
                <a:solidFill>
                  <a:schemeClr val="tx1">
                    <a:lumMod val="65000"/>
                    <a:lumOff val="35000"/>
                  </a:schemeClr>
                </a:solidFill>
              </a:endParaRPr>
            </a:p>
          </p:txBody>
        </p:sp>
        <p:pic>
          <p:nvPicPr>
            <p:cNvPr id="48" name="Picture 8" descr="Validation des Acquis de l'Expérience - CBC Compéte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800" y="2121266"/>
              <a:ext cx="2361151" cy="16348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031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p:cNvGrpSpPr/>
          <p:nvPr/>
        </p:nvGrpSpPr>
        <p:grpSpPr>
          <a:xfrm>
            <a:off x="609600" y="2324100"/>
            <a:ext cx="11010900" cy="876300"/>
            <a:chOff x="609600" y="2324100"/>
            <a:chExt cx="11010900" cy="876300"/>
          </a:xfrm>
        </p:grpSpPr>
        <p:sp>
          <p:nvSpPr>
            <p:cNvPr id="4" name="Organigramme : Processus 3"/>
            <p:cNvSpPr/>
            <p:nvPr/>
          </p:nvSpPr>
          <p:spPr>
            <a:xfrm>
              <a:off x="863600" y="2476500"/>
              <a:ext cx="10756900" cy="723900"/>
            </a:xfrm>
            <a:prstGeom prst="flowChartProcess">
              <a:avLst/>
            </a:prstGeom>
            <a:solidFill>
              <a:srgbClr val="CEC4B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Organigramme : Processus 2"/>
            <p:cNvSpPr/>
            <p:nvPr/>
          </p:nvSpPr>
          <p:spPr>
            <a:xfrm>
              <a:off x="609600" y="2324100"/>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lumMod val="65000"/>
                      <a:lumOff val="35000"/>
                    </a:schemeClr>
                  </a:solidFill>
                </a:rPr>
                <a:t>1.  </a:t>
              </a:r>
              <a:r>
                <a:rPr lang="fr-FR" dirty="0" smtClean="0">
                  <a:solidFill>
                    <a:srgbClr val="4F4E51"/>
                  </a:solidFill>
                </a:rPr>
                <a:t>Describe the </a:t>
              </a:r>
              <a:r>
                <a:rPr lang="fr-FR" dirty="0" smtClean="0">
                  <a:solidFill>
                    <a:schemeClr val="tx1">
                      <a:lumMod val="65000"/>
                      <a:lumOff val="35000"/>
                    </a:schemeClr>
                  </a:solidFill>
                </a:rPr>
                <a:t>client's skin condition </a:t>
              </a:r>
              <a:endParaRPr lang="fr-FR" dirty="0">
                <a:solidFill>
                  <a:schemeClr val="tx1">
                    <a:lumMod val="65000"/>
                    <a:lumOff val="35000"/>
                  </a:schemeClr>
                </a:solidFill>
              </a:endParaRPr>
            </a:p>
          </p:txBody>
        </p:sp>
      </p:grpSp>
      <p:grpSp>
        <p:nvGrpSpPr>
          <p:cNvPr id="14" name="Groupe 13"/>
          <p:cNvGrpSpPr/>
          <p:nvPr/>
        </p:nvGrpSpPr>
        <p:grpSpPr>
          <a:xfrm>
            <a:off x="609600" y="3392179"/>
            <a:ext cx="11010900" cy="876300"/>
            <a:chOff x="609600" y="3392179"/>
            <a:chExt cx="11010900" cy="876300"/>
          </a:xfrm>
        </p:grpSpPr>
        <p:sp>
          <p:nvSpPr>
            <p:cNvPr id="5" name="Organigramme : Processus 4"/>
            <p:cNvSpPr/>
            <p:nvPr/>
          </p:nvSpPr>
          <p:spPr>
            <a:xfrm>
              <a:off x="863600" y="3544579"/>
              <a:ext cx="10756900" cy="723900"/>
            </a:xfrm>
            <a:prstGeom prst="flowChartProcess">
              <a:avLst/>
            </a:prstGeom>
            <a:solidFill>
              <a:srgbClr val="CEC4B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Organigramme : Processus 5"/>
            <p:cNvSpPr/>
            <p:nvPr/>
          </p:nvSpPr>
          <p:spPr>
            <a:xfrm>
              <a:off x="609600" y="3392179"/>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2.  Bounce back on your priorities and make the recommendation by integrating the products into your existing routine </a:t>
              </a:r>
              <a:endParaRPr lang="fr-FR" dirty="0">
                <a:solidFill>
                  <a:schemeClr val="tx1">
                    <a:lumMod val="65000"/>
                    <a:lumOff val="35000"/>
                  </a:schemeClr>
                </a:solidFill>
              </a:endParaRPr>
            </a:p>
          </p:txBody>
        </p:sp>
      </p:grpSp>
      <p:grpSp>
        <p:nvGrpSpPr>
          <p:cNvPr id="15" name="Groupe 14"/>
          <p:cNvGrpSpPr/>
          <p:nvPr/>
        </p:nvGrpSpPr>
        <p:grpSpPr>
          <a:xfrm>
            <a:off x="609600" y="4486937"/>
            <a:ext cx="11010900" cy="876300"/>
            <a:chOff x="609600" y="4486937"/>
            <a:chExt cx="11010900" cy="876300"/>
          </a:xfrm>
        </p:grpSpPr>
        <p:sp>
          <p:nvSpPr>
            <p:cNvPr id="7" name="Organigramme : Processus 6"/>
            <p:cNvSpPr/>
            <p:nvPr/>
          </p:nvSpPr>
          <p:spPr>
            <a:xfrm>
              <a:off x="863600" y="4639337"/>
              <a:ext cx="10756900" cy="723900"/>
            </a:xfrm>
            <a:prstGeom prst="flowChartProcess">
              <a:avLst/>
            </a:prstGeom>
            <a:solidFill>
              <a:srgbClr val="CEC4B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rganigramme : Processus 7"/>
            <p:cNvSpPr/>
            <p:nvPr/>
          </p:nvSpPr>
          <p:spPr>
            <a:xfrm>
              <a:off x="609600" y="4486937"/>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3.  Complete your routine with treatments in a salon </a:t>
              </a:r>
              <a:endParaRPr lang="fr-FR" dirty="0">
                <a:solidFill>
                  <a:schemeClr val="tx1">
                    <a:lumMod val="65000"/>
                    <a:lumOff val="35000"/>
                  </a:schemeClr>
                </a:solidFill>
              </a:endParaRPr>
            </a:p>
          </p:txBody>
        </p:sp>
      </p:grpSp>
      <p:grpSp>
        <p:nvGrpSpPr>
          <p:cNvPr id="16" name="Groupe 15"/>
          <p:cNvGrpSpPr/>
          <p:nvPr/>
        </p:nvGrpSpPr>
        <p:grpSpPr>
          <a:xfrm>
            <a:off x="609600" y="5610842"/>
            <a:ext cx="11010900" cy="876300"/>
            <a:chOff x="609600" y="5610842"/>
            <a:chExt cx="11010900" cy="876300"/>
          </a:xfrm>
        </p:grpSpPr>
        <p:sp>
          <p:nvSpPr>
            <p:cNvPr id="9" name="Organigramme : Processus 8"/>
            <p:cNvSpPr/>
            <p:nvPr/>
          </p:nvSpPr>
          <p:spPr>
            <a:xfrm>
              <a:off x="863600" y="5763242"/>
              <a:ext cx="10756900" cy="723900"/>
            </a:xfrm>
            <a:prstGeom prst="flowChartProcess">
              <a:avLst/>
            </a:prstGeom>
            <a:solidFill>
              <a:srgbClr val="CEC4B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Organigramme : Processus 9"/>
            <p:cNvSpPr/>
            <p:nvPr/>
          </p:nvSpPr>
          <p:spPr>
            <a:xfrm>
              <a:off x="609600" y="5610842"/>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4.  Complete your routine with beauty and well-being tips </a:t>
              </a:r>
              <a:endParaRPr lang="fr-FR" dirty="0">
                <a:solidFill>
                  <a:schemeClr val="tx1">
                    <a:lumMod val="65000"/>
                    <a:lumOff val="35000"/>
                  </a:schemeClr>
                </a:solidFill>
              </a:endParaRPr>
            </a:p>
          </p:txBody>
        </p:sp>
      </p:grpSp>
      <p:sp>
        <p:nvSpPr>
          <p:cNvPr id="17" name="Rectangle 16"/>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THE RECOMMENDATION</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425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1594707" y="2745403"/>
            <a:ext cx="2906183" cy="1701691"/>
            <a:chOff x="82296" y="2027951"/>
            <a:chExt cx="2906183" cy="1701691"/>
          </a:xfrm>
        </p:grpSpPr>
        <p:grpSp>
          <p:nvGrpSpPr>
            <p:cNvPr id="9" name="Groupe 8"/>
            <p:cNvGrpSpPr/>
            <p:nvPr/>
          </p:nvGrpSpPr>
          <p:grpSpPr>
            <a:xfrm>
              <a:off x="82296" y="2514631"/>
              <a:ext cx="2906183" cy="1215011"/>
              <a:chOff x="882127" y="2043953"/>
              <a:chExt cx="3151991" cy="1473798"/>
            </a:xfrm>
            <a:solidFill>
              <a:schemeClr val="bg1"/>
            </a:solidFill>
          </p:grpSpPr>
          <p:sp>
            <p:nvSpPr>
              <p:cNvPr id="10" name="Rectangle 9"/>
              <p:cNvSpPr/>
              <p:nvPr/>
            </p:nvSpPr>
            <p:spPr>
              <a:xfrm>
                <a:off x="882127" y="2043953"/>
                <a:ext cx="3151991" cy="1473798"/>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1129552" y="2555430"/>
                <a:ext cx="2657138" cy="485330"/>
              </a:xfrm>
              <a:prstGeom prst="rect">
                <a:avLst/>
              </a:prstGeom>
              <a:grpFill/>
            </p:spPr>
            <p:txBody>
              <a:bodyPr wrap="square" rtlCol="0">
                <a:spAutoFit/>
              </a:bodyPr>
              <a:lstStyle/>
              <a:p>
                <a:pPr algn="ctr"/>
                <a:r>
                  <a:rPr lang="fr-FR" sz="2000" cap="small" dirty="0">
                    <a:solidFill>
                      <a:schemeClr val="tx1">
                        <a:lumMod val="65000"/>
                        <a:lumOff val="35000"/>
                      </a:schemeClr>
                    </a:solidFill>
                  </a:rPr>
                  <a:t>Objectives of the </a:t>
                </a:r>
                <a:r>
                  <a:rPr lang="fr-FR" sz="2000" cap="small" dirty="0" smtClean="0">
                    <a:solidFill>
                      <a:schemeClr val="tx1">
                        <a:lumMod val="65000"/>
                        <a:lumOff val="35000"/>
                      </a:schemeClr>
                    </a:solidFill>
                  </a:rPr>
                  <a:t>webinar</a:t>
                </a:r>
                <a:endParaRPr lang="fr-FR" sz="2000" cap="small" dirty="0">
                  <a:solidFill>
                    <a:schemeClr val="tx1">
                      <a:lumMod val="65000"/>
                      <a:lumOff val="35000"/>
                    </a:schemeClr>
                  </a:solidFill>
                </a:endParaRPr>
              </a:p>
            </p:txBody>
          </p:sp>
        </p:grpSp>
        <p:grpSp>
          <p:nvGrpSpPr>
            <p:cNvPr id="4" name="Groupe 3"/>
            <p:cNvGrpSpPr/>
            <p:nvPr/>
          </p:nvGrpSpPr>
          <p:grpSpPr>
            <a:xfrm>
              <a:off x="281192" y="2027951"/>
              <a:ext cx="852663" cy="785094"/>
              <a:chOff x="560054" y="5199026"/>
              <a:chExt cx="722376" cy="677104"/>
            </a:xfrm>
          </p:grpSpPr>
          <p:sp>
            <p:nvSpPr>
              <p:cNvPr id="2" name="Ellipse 1"/>
              <p:cNvSpPr/>
              <p:nvPr/>
            </p:nvSpPr>
            <p:spPr>
              <a:xfrm>
                <a:off x="560054" y="5226906"/>
                <a:ext cx="722376" cy="649224"/>
              </a:xfrm>
              <a:prstGeom prst="ellipse">
                <a:avLst/>
              </a:prstGeom>
              <a:solidFill>
                <a:srgbClr val="DFDAF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710606" y="5199026"/>
                <a:ext cx="421272" cy="663604"/>
              </a:xfrm>
              <a:prstGeom prst="rect">
                <a:avLst/>
              </a:prstGeom>
            </p:spPr>
            <p:txBody>
              <a:bodyPr wrap="none">
                <a:spAutoFit/>
              </a:bodyPr>
              <a:lstStyle/>
              <a:p>
                <a:pPr algn="ctr"/>
                <a:r>
                  <a:rPr lang="fr-FR" sz="4400" dirty="0">
                    <a:ln w="18415" cmpd="sng">
                      <a:solidFill>
                        <a:srgbClr val="FFFFFF"/>
                      </a:solidFill>
                      <a:prstDash val="solid"/>
                    </a:ln>
                    <a:solidFill>
                      <a:schemeClr val="tx1">
                        <a:lumMod val="50000"/>
                        <a:lumOff val="50000"/>
                      </a:schemeClr>
                    </a:solidFill>
                    <a:effectLst>
                      <a:outerShdw blurRad="63500" dir="3600000" algn="tl" rotWithShape="0">
                        <a:srgbClr val="000000">
                          <a:alpha val="70000"/>
                        </a:srgbClr>
                      </a:outerShdw>
                    </a:effectLst>
                    <a:latin typeface="Century Gothic" pitchFamily="34" charset="0"/>
                  </a:rPr>
                  <a:t>1</a:t>
                </a:r>
              </a:p>
            </p:txBody>
          </p:sp>
        </p:grpSp>
      </p:grpSp>
      <p:grpSp>
        <p:nvGrpSpPr>
          <p:cNvPr id="6" name="Groupe 5"/>
          <p:cNvGrpSpPr/>
          <p:nvPr/>
        </p:nvGrpSpPr>
        <p:grpSpPr>
          <a:xfrm>
            <a:off x="4651648" y="2803731"/>
            <a:ext cx="2913861" cy="1661115"/>
            <a:chOff x="3139237" y="2086279"/>
            <a:chExt cx="2913861" cy="1661115"/>
          </a:xfrm>
        </p:grpSpPr>
        <p:grpSp>
          <p:nvGrpSpPr>
            <p:cNvPr id="12" name="Groupe 11"/>
            <p:cNvGrpSpPr/>
            <p:nvPr/>
          </p:nvGrpSpPr>
          <p:grpSpPr>
            <a:xfrm>
              <a:off x="3139237" y="2532383"/>
              <a:ext cx="2913861" cy="1215011"/>
              <a:chOff x="6426540" y="2043953"/>
              <a:chExt cx="3160318" cy="1473798"/>
            </a:xfrm>
          </p:grpSpPr>
          <p:sp>
            <p:nvSpPr>
              <p:cNvPr id="13" name="Rectangle 12"/>
              <p:cNvSpPr/>
              <p:nvPr/>
            </p:nvSpPr>
            <p:spPr>
              <a:xfrm>
                <a:off x="6434867" y="2043953"/>
                <a:ext cx="3151991" cy="1473798"/>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6426540" y="2478564"/>
                <a:ext cx="3119430" cy="709327"/>
              </a:xfrm>
              <a:prstGeom prst="rect">
                <a:avLst/>
              </a:prstGeom>
              <a:noFill/>
            </p:spPr>
            <p:txBody>
              <a:bodyPr wrap="square" rtlCol="0">
                <a:spAutoFit/>
              </a:bodyPr>
              <a:lstStyle/>
              <a:p>
                <a:pPr algn="ctr"/>
                <a:r>
                  <a:rPr lang="fr-FR" sz="1600" cap="small" dirty="0" smtClean="0">
                    <a:solidFill>
                      <a:schemeClr val="tx1">
                        <a:lumMod val="65000"/>
                        <a:lumOff val="35000"/>
                      </a:schemeClr>
                    </a:solidFill>
                  </a:rPr>
                  <a:t>WHY OFFER </a:t>
                </a:r>
              </a:p>
              <a:p>
                <a:pPr algn="ctr"/>
                <a:r>
                  <a:rPr lang="fr-FR" sz="1600" cap="small" dirty="0" smtClean="0">
                    <a:solidFill>
                      <a:schemeClr val="tx1">
                        <a:lumMod val="65000"/>
                        <a:lumOff val="35000"/>
                      </a:schemeClr>
                    </a:solidFill>
                  </a:rPr>
                  <a:t>THIS SERVICE?</a:t>
                </a:r>
                <a:endParaRPr lang="fr-FR" sz="1600" cap="small" dirty="0">
                  <a:solidFill>
                    <a:schemeClr val="tx1">
                      <a:lumMod val="65000"/>
                      <a:lumOff val="35000"/>
                    </a:schemeClr>
                  </a:solidFill>
                </a:endParaRPr>
              </a:p>
            </p:txBody>
          </p:sp>
        </p:grpSp>
        <p:grpSp>
          <p:nvGrpSpPr>
            <p:cNvPr id="25" name="Groupe 24"/>
            <p:cNvGrpSpPr/>
            <p:nvPr/>
          </p:nvGrpSpPr>
          <p:grpSpPr>
            <a:xfrm>
              <a:off x="3321010" y="2086279"/>
              <a:ext cx="852663" cy="785094"/>
              <a:chOff x="560054" y="5199026"/>
              <a:chExt cx="722376" cy="677104"/>
            </a:xfrm>
          </p:grpSpPr>
          <p:sp>
            <p:nvSpPr>
              <p:cNvPr id="26" name="Ellipse 25"/>
              <p:cNvSpPr/>
              <p:nvPr/>
            </p:nvSpPr>
            <p:spPr>
              <a:xfrm>
                <a:off x="560054" y="5226906"/>
                <a:ext cx="722376" cy="649224"/>
              </a:xfrm>
              <a:prstGeom prst="ellipse">
                <a:avLst/>
              </a:prstGeom>
              <a:solidFill>
                <a:srgbClr val="DFDAF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710606" y="5199026"/>
                <a:ext cx="421272" cy="663604"/>
              </a:xfrm>
              <a:prstGeom prst="rect">
                <a:avLst/>
              </a:prstGeom>
            </p:spPr>
            <p:txBody>
              <a:bodyPr wrap="none">
                <a:spAutoFit/>
              </a:bodyPr>
              <a:lstStyle/>
              <a:p>
                <a:pPr algn="ctr"/>
                <a:r>
                  <a:rPr lang="fr-FR" sz="4400" dirty="0">
                    <a:ln w="18415" cmpd="sng">
                      <a:solidFill>
                        <a:srgbClr val="FFFFFF"/>
                      </a:solidFill>
                      <a:prstDash val="solid"/>
                    </a:ln>
                    <a:solidFill>
                      <a:schemeClr val="tx1">
                        <a:lumMod val="50000"/>
                        <a:lumOff val="50000"/>
                      </a:schemeClr>
                    </a:solidFill>
                    <a:effectLst>
                      <a:outerShdw blurRad="63500" dir="3600000" algn="tl" rotWithShape="0">
                        <a:srgbClr val="000000">
                          <a:alpha val="70000"/>
                        </a:srgbClr>
                      </a:outerShdw>
                    </a:effectLst>
                    <a:latin typeface="Century Gothic" pitchFamily="34" charset="0"/>
                  </a:rPr>
                  <a:t>2</a:t>
                </a:r>
              </a:p>
            </p:txBody>
          </p:sp>
        </p:grpSp>
      </p:grpSp>
      <p:grpSp>
        <p:nvGrpSpPr>
          <p:cNvPr id="7" name="Groupe 6"/>
          <p:cNvGrpSpPr/>
          <p:nvPr/>
        </p:nvGrpSpPr>
        <p:grpSpPr>
          <a:xfrm>
            <a:off x="7723942" y="2788078"/>
            <a:ext cx="2820117" cy="1673656"/>
            <a:chOff x="6211531" y="2070626"/>
            <a:chExt cx="2820117" cy="1673656"/>
          </a:xfrm>
        </p:grpSpPr>
        <p:grpSp>
          <p:nvGrpSpPr>
            <p:cNvPr id="15" name="Groupe 14"/>
            <p:cNvGrpSpPr/>
            <p:nvPr/>
          </p:nvGrpSpPr>
          <p:grpSpPr>
            <a:xfrm>
              <a:off x="6211531" y="2532383"/>
              <a:ext cx="2820117" cy="1211899"/>
              <a:chOff x="6434866" y="2043953"/>
              <a:chExt cx="3151991" cy="1473798"/>
            </a:xfrm>
            <a:solidFill>
              <a:schemeClr val="bg1"/>
            </a:solidFill>
          </p:grpSpPr>
          <p:sp>
            <p:nvSpPr>
              <p:cNvPr id="16" name="Rectangle 15"/>
              <p:cNvSpPr/>
              <p:nvPr/>
            </p:nvSpPr>
            <p:spPr>
              <a:xfrm>
                <a:off x="6434866" y="2043953"/>
                <a:ext cx="3151991" cy="1473798"/>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6482888" y="2490591"/>
                <a:ext cx="3064283" cy="486576"/>
              </a:xfrm>
              <a:prstGeom prst="rect">
                <a:avLst/>
              </a:prstGeom>
              <a:grpFill/>
            </p:spPr>
            <p:txBody>
              <a:bodyPr wrap="square" rtlCol="0">
                <a:spAutoFit/>
              </a:bodyPr>
              <a:lstStyle/>
              <a:p>
                <a:pPr algn="ctr"/>
                <a:r>
                  <a:rPr lang="fr-FR" sz="2000" cap="small" dirty="0" smtClean="0">
                    <a:solidFill>
                      <a:schemeClr val="tx1">
                        <a:lumMod val="65000"/>
                        <a:lumOff val="35000"/>
                      </a:schemeClr>
                    </a:solidFill>
                  </a:rPr>
                  <a:t>The 3 key steps </a:t>
                </a:r>
              </a:p>
            </p:txBody>
          </p:sp>
        </p:grpSp>
        <p:grpSp>
          <p:nvGrpSpPr>
            <p:cNvPr id="28" name="Groupe 27"/>
            <p:cNvGrpSpPr/>
            <p:nvPr/>
          </p:nvGrpSpPr>
          <p:grpSpPr>
            <a:xfrm>
              <a:off x="6385627" y="2070626"/>
              <a:ext cx="852663" cy="785094"/>
              <a:chOff x="560054" y="5199026"/>
              <a:chExt cx="722376" cy="677104"/>
            </a:xfrm>
          </p:grpSpPr>
          <p:sp>
            <p:nvSpPr>
              <p:cNvPr id="29" name="Ellipse 28"/>
              <p:cNvSpPr/>
              <p:nvPr/>
            </p:nvSpPr>
            <p:spPr>
              <a:xfrm>
                <a:off x="560054" y="5226906"/>
                <a:ext cx="722376" cy="649224"/>
              </a:xfrm>
              <a:prstGeom prst="ellipse">
                <a:avLst/>
              </a:prstGeom>
              <a:solidFill>
                <a:srgbClr val="DFDAF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710606" y="5199026"/>
                <a:ext cx="421272" cy="663604"/>
              </a:xfrm>
              <a:prstGeom prst="rect">
                <a:avLst/>
              </a:prstGeom>
            </p:spPr>
            <p:txBody>
              <a:bodyPr wrap="none">
                <a:spAutoFit/>
              </a:bodyPr>
              <a:lstStyle/>
              <a:p>
                <a:pPr algn="ctr"/>
                <a:r>
                  <a:rPr lang="fr-FR" sz="4400" dirty="0">
                    <a:ln w="18415" cmpd="sng">
                      <a:solidFill>
                        <a:srgbClr val="FFFFFF"/>
                      </a:solidFill>
                      <a:prstDash val="solid"/>
                    </a:ln>
                    <a:solidFill>
                      <a:schemeClr val="tx1">
                        <a:lumMod val="50000"/>
                        <a:lumOff val="50000"/>
                      </a:schemeClr>
                    </a:solidFill>
                    <a:effectLst>
                      <a:outerShdw blurRad="63500" dir="3600000" algn="tl" rotWithShape="0">
                        <a:srgbClr val="000000">
                          <a:alpha val="70000"/>
                        </a:srgbClr>
                      </a:outerShdw>
                    </a:effectLst>
                    <a:latin typeface="Century Gothic" pitchFamily="34" charset="0"/>
                  </a:rPr>
                  <a:t>3</a:t>
                </a:r>
              </a:p>
            </p:txBody>
          </p:sp>
        </p:grpSp>
      </p:grpSp>
    </p:spTree>
    <p:extLst>
      <p:ext uri="{BB962C8B-B14F-4D97-AF65-F5344CB8AC3E}">
        <p14:creationId xmlns:p14="http://schemas.microsoft.com/office/powerpoint/2010/main" val="248446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4954510" y="2129102"/>
            <a:ext cx="2361150" cy="4088411"/>
            <a:chOff x="4954510" y="2129102"/>
            <a:chExt cx="2361150" cy="4088411"/>
          </a:xfrm>
        </p:grpSpPr>
        <p:sp>
          <p:nvSpPr>
            <p:cNvPr id="46" name="Hexagone 45"/>
            <p:cNvSpPr/>
            <p:nvPr/>
          </p:nvSpPr>
          <p:spPr>
            <a:xfrm rot="5400000">
              <a:off x="4549892" y="3451745"/>
              <a:ext cx="3170386" cy="2361149"/>
            </a:xfrm>
            <a:prstGeom prst="hexagon">
              <a:avLst/>
            </a:prstGeom>
            <a:noFill/>
            <a:ln>
              <a:solidFill>
                <a:srgbClr val="FBDFDA"/>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ZoneTexte 55"/>
            <p:cNvSpPr txBox="1"/>
            <p:nvPr/>
          </p:nvSpPr>
          <p:spPr>
            <a:xfrm>
              <a:off x="5616036" y="4893838"/>
              <a:ext cx="1038096" cy="101566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6000" dirty="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rPr>
                <a:t>4</a:t>
              </a:r>
            </a:p>
          </p:txBody>
        </p:sp>
        <p:sp>
          <p:nvSpPr>
            <p:cNvPr id="51" name="ZoneTexte 50"/>
            <p:cNvSpPr txBox="1"/>
            <p:nvPr/>
          </p:nvSpPr>
          <p:spPr>
            <a:xfrm>
              <a:off x="4954510" y="3945826"/>
              <a:ext cx="2361150" cy="461665"/>
            </a:xfrm>
            <a:prstGeom prst="rect">
              <a:avLst/>
            </a:prstGeom>
            <a:noFill/>
          </p:spPr>
          <p:txBody>
            <a:bodyPr wrap="square" rtlCol="0">
              <a:spAutoFit/>
            </a:bodyPr>
            <a:lstStyle/>
            <a:p>
              <a:pPr algn="ctr"/>
              <a:r>
                <a:rPr lang="fr-FR" sz="2400" cap="small" dirty="0">
                  <a:solidFill>
                    <a:schemeClr val="tx1">
                      <a:lumMod val="65000"/>
                      <a:lumOff val="35000"/>
                    </a:schemeClr>
                  </a:solidFill>
                </a:rPr>
                <a:t>Taking </a:t>
              </a:r>
              <a:r>
                <a:rPr lang="fr-FR" sz="2400" cap="small" dirty="0" smtClean="0">
                  <a:solidFill>
                    <a:schemeClr val="tx1">
                      <a:lumMod val="65000"/>
                      <a:lumOff val="35000"/>
                    </a:schemeClr>
                  </a:solidFill>
                </a:rPr>
                <a:t>leave</a:t>
              </a:r>
              <a:endParaRPr lang="fr-FR" sz="2400" cap="small" dirty="0">
                <a:solidFill>
                  <a:schemeClr val="tx1">
                    <a:lumMod val="65000"/>
                    <a:lumOff val="35000"/>
                  </a:schemeClr>
                </a:solidFill>
              </a:endParaRPr>
            </a:p>
          </p:txBody>
        </p:sp>
        <p:pic>
          <p:nvPicPr>
            <p:cNvPr id="53" name="Picture 4" descr="the-end – Turfogalop"/>
            <p:cNvPicPr>
              <a:picLocks noChangeAspect="1" noChangeArrowheads="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17933" t="20613" r="18067" b="18920"/>
            <a:stretch/>
          </p:blipFill>
          <p:spPr bwMode="auto">
            <a:xfrm>
              <a:off x="4988450" y="2129102"/>
              <a:ext cx="2288440" cy="159452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TAKING LEAVE</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103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TAKING LEAVE</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9" name="Groupe 8"/>
          <p:cNvGrpSpPr/>
          <p:nvPr/>
        </p:nvGrpSpPr>
        <p:grpSpPr>
          <a:xfrm>
            <a:off x="609600" y="2324100"/>
            <a:ext cx="11010900" cy="876300"/>
            <a:chOff x="609600" y="2324100"/>
            <a:chExt cx="11010900" cy="876300"/>
          </a:xfrm>
        </p:grpSpPr>
        <p:sp>
          <p:nvSpPr>
            <p:cNvPr id="10" name="Organigramme : Processus 9"/>
            <p:cNvSpPr/>
            <p:nvPr/>
          </p:nvSpPr>
          <p:spPr>
            <a:xfrm>
              <a:off x="863600" y="2476500"/>
              <a:ext cx="10756900" cy="723900"/>
            </a:xfrm>
            <a:prstGeom prst="flowChartProcess">
              <a:avLst/>
            </a:prstGeom>
            <a:solidFill>
              <a:srgbClr val="FBDFD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rganigramme : Processus 10"/>
            <p:cNvSpPr/>
            <p:nvPr/>
          </p:nvSpPr>
          <p:spPr>
            <a:xfrm>
              <a:off x="609600" y="2324100"/>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lumMod val="65000"/>
                      <a:lumOff val="35000"/>
                    </a:schemeClr>
                  </a:solidFill>
                </a:rPr>
                <a:t>1.  </a:t>
              </a:r>
              <a:r>
                <a:rPr lang="fr-FR" dirty="0" smtClean="0">
                  <a:solidFill>
                    <a:schemeClr val="tx1">
                      <a:lumMod val="65000"/>
                      <a:lumOff val="35000"/>
                    </a:schemeClr>
                  </a:solidFill>
                </a:rPr>
                <a:t>Thanking for the exchange</a:t>
              </a:r>
              <a:endParaRPr lang="fr-FR" dirty="0">
                <a:solidFill>
                  <a:schemeClr val="tx1">
                    <a:lumMod val="65000"/>
                    <a:lumOff val="35000"/>
                  </a:schemeClr>
                </a:solidFill>
              </a:endParaRPr>
            </a:p>
          </p:txBody>
        </p:sp>
      </p:grpSp>
      <p:grpSp>
        <p:nvGrpSpPr>
          <p:cNvPr id="12" name="Groupe 11"/>
          <p:cNvGrpSpPr/>
          <p:nvPr/>
        </p:nvGrpSpPr>
        <p:grpSpPr>
          <a:xfrm>
            <a:off x="609600" y="3392179"/>
            <a:ext cx="11010900" cy="876300"/>
            <a:chOff x="609600" y="3392179"/>
            <a:chExt cx="11010900" cy="876300"/>
          </a:xfrm>
        </p:grpSpPr>
        <p:sp>
          <p:nvSpPr>
            <p:cNvPr id="13" name="Organigramme : Processus 12"/>
            <p:cNvSpPr/>
            <p:nvPr/>
          </p:nvSpPr>
          <p:spPr>
            <a:xfrm>
              <a:off x="863600" y="3544579"/>
              <a:ext cx="10756900" cy="723900"/>
            </a:xfrm>
            <a:prstGeom prst="flowChartProcess">
              <a:avLst/>
            </a:prstGeom>
            <a:solidFill>
              <a:srgbClr val="FBDFD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rganigramme : Processus 13"/>
            <p:cNvSpPr/>
            <p:nvPr/>
          </p:nvSpPr>
          <p:spPr>
            <a:xfrm>
              <a:off x="609600" y="3392179"/>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2.  Explain the sending of the email </a:t>
              </a:r>
              <a:r>
                <a:rPr lang="fr-FR" dirty="0">
                  <a:solidFill>
                    <a:schemeClr val="tx1">
                      <a:lumMod val="65000"/>
                      <a:lumOff val="35000"/>
                    </a:schemeClr>
                  </a:solidFill>
                </a:rPr>
                <a:t>and its content - revalidate email address </a:t>
              </a:r>
            </a:p>
          </p:txBody>
        </p:sp>
      </p:grpSp>
      <p:grpSp>
        <p:nvGrpSpPr>
          <p:cNvPr id="15" name="Groupe 14"/>
          <p:cNvGrpSpPr/>
          <p:nvPr/>
        </p:nvGrpSpPr>
        <p:grpSpPr>
          <a:xfrm>
            <a:off x="609600" y="4486937"/>
            <a:ext cx="11010900" cy="876300"/>
            <a:chOff x="609600" y="4486937"/>
            <a:chExt cx="11010900" cy="876300"/>
          </a:xfrm>
        </p:grpSpPr>
        <p:sp>
          <p:nvSpPr>
            <p:cNvPr id="16" name="Organigramme : Processus 15"/>
            <p:cNvSpPr/>
            <p:nvPr/>
          </p:nvSpPr>
          <p:spPr>
            <a:xfrm>
              <a:off x="863600" y="4639337"/>
              <a:ext cx="10756900" cy="723900"/>
            </a:xfrm>
            <a:prstGeom prst="flowChartProcess">
              <a:avLst/>
            </a:prstGeom>
            <a:solidFill>
              <a:srgbClr val="FBDFD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rganigramme : Processus 16"/>
            <p:cNvSpPr/>
            <p:nvPr/>
          </p:nvSpPr>
          <p:spPr>
            <a:xfrm>
              <a:off x="609600" y="4486937"/>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3.  Explain the offer and </a:t>
              </a:r>
              <a:r>
                <a:rPr lang="fr-FR" dirty="0" smtClean="0">
                  <a:solidFill>
                    <a:srgbClr val="4F4E51"/>
                  </a:solidFill>
                </a:rPr>
                <a:t>how to </a:t>
              </a:r>
              <a:r>
                <a:rPr lang="fr-FR" dirty="0" smtClean="0">
                  <a:solidFill>
                    <a:schemeClr val="tx1">
                      <a:lumMod val="65000"/>
                      <a:lumOff val="35000"/>
                    </a:schemeClr>
                  </a:solidFill>
                </a:rPr>
                <a:t>collect the products</a:t>
              </a:r>
              <a:endParaRPr lang="fr-FR" dirty="0">
                <a:solidFill>
                  <a:schemeClr val="tx1">
                    <a:lumMod val="65000"/>
                    <a:lumOff val="35000"/>
                  </a:schemeClr>
                </a:solidFill>
              </a:endParaRPr>
            </a:p>
          </p:txBody>
        </p:sp>
      </p:grpSp>
    </p:spTree>
    <p:extLst>
      <p:ext uri="{BB962C8B-B14F-4D97-AF65-F5344CB8AC3E}">
        <p14:creationId xmlns:p14="http://schemas.microsoft.com/office/powerpoint/2010/main" val="176807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TAKING LEAVE</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9" name="Groupe 8"/>
          <p:cNvGrpSpPr/>
          <p:nvPr/>
        </p:nvGrpSpPr>
        <p:grpSpPr>
          <a:xfrm>
            <a:off x="609600" y="3494374"/>
            <a:ext cx="11010900" cy="876300"/>
            <a:chOff x="609600" y="2324100"/>
            <a:chExt cx="11010900" cy="876300"/>
          </a:xfrm>
        </p:grpSpPr>
        <p:sp>
          <p:nvSpPr>
            <p:cNvPr id="10" name="Organigramme : Processus 9"/>
            <p:cNvSpPr/>
            <p:nvPr/>
          </p:nvSpPr>
          <p:spPr>
            <a:xfrm>
              <a:off x="863600" y="2476500"/>
              <a:ext cx="10756900" cy="723900"/>
            </a:xfrm>
            <a:prstGeom prst="flowChartProcess">
              <a:avLst/>
            </a:prstGeom>
            <a:solidFill>
              <a:srgbClr val="FBDFD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rganigramme : Processus 10"/>
            <p:cNvSpPr/>
            <p:nvPr/>
          </p:nvSpPr>
          <p:spPr>
            <a:xfrm>
              <a:off x="609600" y="2324100"/>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lumMod val="65000"/>
                      <a:lumOff val="35000"/>
                    </a:schemeClr>
                  </a:solidFill>
                </a:rPr>
                <a:t>5</a:t>
              </a:r>
              <a:r>
                <a:rPr lang="fr-FR" dirty="0" smtClean="0">
                  <a:solidFill>
                    <a:schemeClr val="tx1">
                      <a:lumMod val="65000"/>
                      <a:lumOff val="35000"/>
                    </a:schemeClr>
                  </a:solidFill>
                </a:rPr>
                <a:t>.  Offer to make an appointment</a:t>
              </a:r>
              <a:endParaRPr lang="fr-FR" dirty="0">
                <a:solidFill>
                  <a:schemeClr val="tx1">
                    <a:lumMod val="65000"/>
                    <a:lumOff val="35000"/>
                  </a:schemeClr>
                </a:solidFill>
              </a:endParaRPr>
            </a:p>
          </p:txBody>
        </p:sp>
      </p:grpSp>
      <p:grpSp>
        <p:nvGrpSpPr>
          <p:cNvPr id="12" name="Groupe 11"/>
          <p:cNvGrpSpPr/>
          <p:nvPr/>
        </p:nvGrpSpPr>
        <p:grpSpPr>
          <a:xfrm>
            <a:off x="609600" y="4714853"/>
            <a:ext cx="11010900" cy="876300"/>
            <a:chOff x="609600" y="3392179"/>
            <a:chExt cx="11010900" cy="876300"/>
          </a:xfrm>
        </p:grpSpPr>
        <p:sp>
          <p:nvSpPr>
            <p:cNvPr id="13" name="Organigramme : Processus 12"/>
            <p:cNvSpPr/>
            <p:nvPr/>
          </p:nvSpPr>
          <p:spPr>
            <a:xfrm>
              <a:off x="863600" y="3544579"/>
              <a:ext cx="10756900" cy="723900"/>
            </a:xfrm>
            <a:prstGeom prst="flowChartProcess">
              <a:avLst/>
            </a:prstGeom>
            <a:solidFill>
              <a:srgbClr val="FBDFD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rganigramme : Processus 13"/>
            <p:cNvSpPr/>
            <p:nvPr/>
          </p:nvSpPr>
          <p:spPr>
            <a:xfrm>
              <a:off x="609600" y="3392179"/>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lumMod val="65000"/>
                      <a:lumOff val="35000"/>
                    </a:schemeClr>
                  </a:solidFill>
                </a:rPr>
                <a:t>6</a:t>
              </a:r>
              <a:r>
                <a:rPr lang="fr-FR" dirty="0" smtClean="0">
                  <a:solidFill>
                    <a:schemeClr val="tx1">
                      <a:lumMod val="65000"/>
                      <a:lumOff val="35000"/>
                    </a:schemeClr>
                  </a:solidFill>
                </a:rPr>
                <a:t>.  Invite them to follow you on the networks</a:t>
              </a:r>
              <a:endParaRPr lang="fr-FR" dirty="0">
                <a:solidFill>
                  <a:schemeClr val="tx1">
                    <a:lumMod val="65000"/>
                    <a:lumOff val="35000"/>
                  </a:schemeClr>
                </a:solidFill>
              </a:endParaRPr>
            </a:p>
          </p:txBody>
        </p:sp>
      </p:grpSp>
      <p:grpSp>
        <p:nvGrpSpPr>
          <p:cNvPr id="21" name="Groupe 20"/>
          <p:cNvGrpSpPr/>
          <p:nvPr/>
        </p:nvGrpSpPr>
        <p:grpSpPr>
          <a:xfrm>
            <a:off x="609600" y="2273895"/>
            <a:ext cx="11010900" cy="876300"/>
            <a:chOff x="609600" y="5610842"/>
            <a:chExt cx="11010900" cy="876300"/>
          </a:xfrm>
        </p:grpSpPr>
        <p:sp>
          <p:nvSpPr>
            <p:cNvPr id="22" name="Organigramme : Processus 21"/>
            <p:cNvSpPr/>
            <p:nvPr/>
          </p:nvSpPr>
          <p:spPr>
            <a:xfrm>
              <a:off x="863600" y="5763242"/>
              <a:ext cx="10756900" cy="723900"/>
            </a:xfrm>
            <a:prstGeom prst="flowChartProcess">
              <a:avLst/>
            </a:prstGeom>
            <a:solidFill>
              <a:srgbClr val="FBDFD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Organigramme : Processus 22"/>
            <p:cNvSpPr/>
            <p:nvPr/>
          </p:nvSpPr>
          <p:spPr>
            <a:xfrm>
              <a:off x="609600" y="5610842"/>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4.  Explain that you are available for any further information</a:t>
              </a:r>
              <a:endParaRPr lang="fr-FR" dirty="0">
                <a:solidFill>
                  <a:schemeClr val="tx1">
                    <a:lumMod val="65000"/>
                    <a:lumOff val="35000"/>
                  </a:schemeClr>
                </a:solidFill>
              </a:endParaRPr>
            </a:p>
          </p:txBody>
        </p:sp>
      </p:grpSp>
    </p:spTree>
    <p:extLst>
      <p:ext uri="{BB962C8B-B14F-4D97-AF65-F5344CB8AC3E}">
        <p14:creationId xmlns:p14="http://schemas.microsoft.com/office/powerpoint/2010/main" val="124105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532"/>
            <a:ext cx="12192000"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THE 10 GOLDEN RULES </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AN EXPERT DIAGNOSIS</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3" name="Groupe 2"/>
          <p:cNvGrpSpPr/>
          <p:nvPr/>
        </p:nvGrpSpPr>
        <p:grpSpPr>
          <a:xfrm>
            <a:off x="328617" y="1722506"/>
            <a:ext cx="1565124" cy="2038160"/>
            <a:chOff x="328617" y="1722506"/>
            <a:chExt cx="1565124" cy="2038160"/>
          </a:xfrm>
        </p:grpSpPr>
        <p:pic>
          <p:nvPicPr>
            <p:cNvPr id="5" name="Image 4"/>
            <p:cNvPicPr>
              <a:picLocks noChangeAspect="1"/>
            </p:cNvPicPr>
            <p:nvPr/>
          </p:nvPicPr>
          <p:blipFill rotWithShape="1">
            <a:blip r:embed="rId3"/>
            <a:srcRect l="7501" t="27845" r="75378" b="35522"/>
            <a:stretch/>
          </p:blipFill>
          <p:spPr>
            <a:xfrm>
              <a:off x="708731" y="2298645"/>
              <a:ext cx="882323" cy="1061911"/>
            </a:xfrm>
            <a:prstGeom prst="rect">
              <a:avLst/>
            </a:prstGeom>
          </p:spPr>
        </p:pic>
        <p:sp>
          <p:nvSpPr>
            <p:cNvPr id="8" name="ZoneTexte 7"/>
            <p:cNvSpPr txBox="1"/>
            <p:nvPr/>
          </p:nvSpPr>
          <p:spPr>
            <a:xfrm>
              <a:off x="393578" y="3360556"/>
              <a:ext cx="1500163" cy="400110"/>
            </a:xfrm>
            <a:prstGeom prst="rect">
              <a:avLst/>
            </a:prstGeom>
            <a:noFill/>
          </p:spPr>
          <p:txBody>
            <a:bodyPr wrap="square" rtlCol="0">
              <a:spAutoFit/>
            </a:bodyPr>
            <a:lstStyle/>
            <a:p>
              <a:pPr algn="ctr"/>
              <a:r>
                <a:rPr lang="fr-FR" sz="2000" cap="small" dirty="0" smtClean="0">
                  <a:solidFill>
                    <a:schemeClr val="tx1">
                      <a:lumMod val="65000"/>
                      <a:lumOff val="35000"/>
                    </a:schemeClr>
                  </a:solidFill>
                </a:rPr>
                <a:t>knowledge</a:t>
              </a:r>
            </a:p>
          </p:txBody>
        </p:sp>
        <p:sp>
          <p:nvSpPr>
            <p:cNvPr id="9" name="ZoneTexte 8"/>
            <p:cNvSpPr txBox="1"/>
            <p:nvPr/>
          </p:nvSpPr>
          <p:spPr>
            <a:xfrm>
              <a:off x="328617" y="1722506"/>
              <a:ext cx="1500163"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1</a:t>
              </a:r>
            </a:p>
          </p:txBody>
        </p:sp>
      </p:grpSp>
      <p:grpSp>
        <p:nvGrpSpPr>
          <p:cNvPr id="4" name="Groupe 3"/>
          <p:cNvGrpSpPr/>
          <p:nvPr/>
        </p:nvGrpSpPr>
        <p:grpSpPr>
          <a:xfrm>
            <a:off x="2502407" y="1722506"/>
            <a:ext cx="1995055" cy="2038160"/>
            <a:chOff x="2502407" y="1722506"/>
            <a:chExt cx="1995055" cy="2038160"/>
          </a:xfrm>
        </p:grpSpPr>
        <p:sp>
          <p:nvSpPr>
            <p:cNvPr id="12" name="ZoneTexte 11"/>
            <p:cNvSpPr txBox="1"/>
            <p:nvPr/>
          </p:nvSpPr>
          <p:spPr>
            <a:xfrm>
              <a:off x="2715768" y="3360556"/>
              <a:ext cx="1634662" cy="400110"/>
            </a:xfrm>
            <a:prstGeom prst="rect">
              <a:avLst/>
            </a:prstGeom>
            <a:noFill/>
          </p:spPr>
          <p:txBody>
            <a:bodyPr wrap="square" rtlCol="0">
              <a:spAutoFit/>
            </a:bodyPr>
            <a:lstStyle/>
            <a:p>
              <a:pPr algn="ctr"/>
              <a:r>
                <a:rPr lang="fr-FR" sz="2000" cap="small" dirty="0" smtClean="0">
                  <a:solidFill>
                    <a:schemeClr val="tx1">
                      <a:lumMod val="65000"/>
                      <a:lumOff val="35000"/>
                    </a:schemeClr>
                  </a:solidFill>
                </a:rPr>
                <a:t>Active listening</a:t>
              </a:r>
            </a:p>
          </p:txBody>
        </p:sp>
        <p:sp>
          <p:nvSpPr>
            <p:cNvPr id="13" name="ZoneTexte 12"/>
            <p:cNvSpPr txBox="1"/>
            <p:nvPr/>
          </p:nvSpPr>
          <p:spPr>
            <a:xfrm>
              <a:off x="2785305" y="1722506"/>
              <a:ext cx="1500163" cy="646331"/>
            </a:xfrm>
            <a:prstGeom prst="rect">
              <a:avLst/>
            </a:prstGeom>
            <a:noFill/>
          </p:spPr>
          <p:txBody>
            <a:bodyPr wrap="square" rtlCol="0">
              <a:spAutoFit/>
            </a:bodyPr>
            <a:lstStyle/>
            <a:p>
              <a:pPr algn="ctr"/>
              <a:r>
                <a:rPr lang="fr-FR" sz="3600" cap="small" dirty="0">
                  <a:solidFill>
                    <a:schemeClr val="tx1">
                      <a:lumMod val="65000"/>
                      <a:lumOff val="35000"/>
                    </a:schemeClr>
                  </a:solidFill>
                </a:rPr>
                <a:t>2</a:t>
              </a:r>
              <a:endParaRPr lang="fr-FR" sz="3600" cap="small" dirty="0" smtClean="0">
                <a:solidFill>
                  <a:schemeClr val="tx1">
                    <a:lumMod val="65000"/>
                    <a:lumOff val="35000"/>
                  </a:schemeClr>
                </a:solidFill>
              </a:endParaRPr>
            </a:p>
          </p:txBody>
        </p:sp>
        <p:pic>
          <p:nvPicPr>
            <p:cNvPr id="14" name="Image 13"/>
            <p:cNvPicPr>
              <a:picLocks noChangeAspect="1"/>
            </p:cNvPicPr>
            <p:nvPr/>
          </p:nvPicPr>
          <p:blipFill rotWithShape="1">
            <a:blip r:embed="rId4"/>
            <a:srcRect l="29123" t="43489" r="48860" b="32339"/>
            <a:stretch/>
          </p:blipFill>
          <p:spPr>
            <a:xfrm>
              <a:off x="2502407" y="2213597"/>
              <a:ext cx="1995055" cy="1232006"/>
            </a:xfrm>
            <a:prstGeom prst="rect">
              <a:avLst/>
            </a:prstGeom>
          </p:spPr>
        </p:pic>
      </p:grpSp>
      <p:grpSp>
        <p:nvGrpSpPr>
          <p:cNvPr id="6" name="Groupe 5"/>
          <p:cNvGrpSpPr/>
          <p:nvPr/>
        </p:nvGrpSpPr>
        <p:grpSpPr>
          <a:xfrm>
            <a:off x="4684492" y="1722506"/>
            <a:ext cx="2680404" cy="2038160"/>
            <a:chOff x="4684492" y="1722506"/>
            <a:chExt cx="2680404" cy="2038160"/>
          </a:xfrm>
        </p:grpSpPr>
        <p:pic>
          <p:nvPicPr>
            <p:cNvPr id="19" name="Picture 6" descr="Construire notre enfant avec un langage bienveillan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4492" y="2033915"/>
              <a:ext cx="2428232" cy="1569659"/>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4896486" y="3360556"/>
              <a:ext cx="2468410" cy="400110"/>
            </a:xfrm>
            <a:prstGeom prst="rect">
              <a:avLst/>
            </a:prstGeom>
            <a:noFill/>
          </p:spPr>
          <p:txBody>
            <a:bodyPr wrap="square" rtlCol="0">
              <a:spAutoFit/>
            </a:bodyPr>
            <a:lstStyle/>
            <a:p>
              <a:pPr algn="ctr"/>
              <a:r>
                <a:rPr lang="fr-FR" sz="2000" cap="small" dirty="0" smtClean="0">
                  <a:solidFill>
                    <a:schemeClr val="tx1">
                      <a:lumMod val="65000"/>
                      <a:lumOff val="35000"/>
                    </a:schemeClr>
                  </a:solidFill>
                </a:rPr>
                <a:t>Empathy-benevolence</a:t>
              </a:r>
              <a:endParaRPr lang="fr-FR" sz="2000" cap="small" dirty="0">
                <a:solidFill>
                  <a:schemeClr val="tx1">
                    <a:lumMod val="65000"/>
                    <a:lumOff val="35000"/>
                  </a:schemeClr>
                </a:solidFill>
              </a:endParaRPr>
            </a:p>
          </p:txBody>
        </p:sp>
        <p:sp>
          <p:nvSpPr>
            <p:cNvPr id="18" name="ZoneTexte 17"/>
            <p:cNvSpPr txBox="1"/>
            <p:nvPr/>
          </p:nvSpPr>
          <p:spPr>
            <a:xfrm>
              <a:off x="5148527" y="1722506"/>
              <a:ext cx="1500163" cy="646331"/>
            </a:xfrm>
            <a:prstGeom prst="rect">
              <a:avLst/>
            </a:prstGeom>
            <a:noFill/>
          </p:spPr>
          <p:txBody>
            <a:bodyPr wrap="square" rtlCol="0">
              <a:spAutoFit/>
            </a:bodyPr>
            <a:lstStyle/>
            <a:p>
              <a:pPr algn="ctr"/>
              <a:r>
                <a:rPr lang="fr-FR" sz="3600" cap="small" dirty="0">
                  <a:solidFill>
                    <a:schemeClr val="tx1">
                      <a:lumMod val="65000"/>
                      <a:lumOff val="35000"/>
                    </a:schemeClr>
                  </a:solidFill>
                </a:rPr>
                <a:t>3</a:t>
              </a:r>
              <a:endParaRPr lang="fr-FR" sz="3600" cap="small" dirty="0" smtClean="0">
                <a:solidFill>
                  <a:schemeClr val="tx1">
                    <a:lumMod val="65000"/>
                    <a:lumOff val="35000"/>
                  </a:schemeClr>
                </a:solidFill>
              </a:endParaRPr>
            </a:p>
          </p:txBody>
        </p:sp>
      </p:grpSp>
      <p:grpSp>
        <p:nvGrpSpPr>
          <p:cNvPr id="10" name="Groupe 9"/>
          <p:cNvGrpSpPr/>
          <p:nvPr/>
        </p:nvGrpSpPr>
        <p:grpSpPr>
          <a:xfrm>
            <a:off x="10124272" y="1722506"/>
            <a:ext cx="1921423" cy="2057723"/>
            <a:chOff x="10124272" y="1722506"/>
            <a:chExt cx="1921423" cy="2057723"/>
          </a:xfrm>
        </p:grpSpPr>
        <p:pic>
          <p:nvPicPr>
            <p:cNvPr id="29" name="Picture 12" descr="CFDT - COVID-19: S'ADAPTER AU TRAVAIL, TEMOIGNAGES DE MILITANTS -  CONSEILLER DU SALARI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8717" y="2266901"/>
              <a:ext cx="1125398" cy="1125398"/>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p:cNvSpPr txBox="1"/>
            <p:nvPr/>
          </p:nvSpPr>
          <p:spPr>
            <a:xfrm>
              <a:off x="10124272" y="3380119"/>
              <a:ext cx="1921423" cy="400110"/>
            </a:xfrm>
            <a:prstGeom prst="rect">
              <a:avLst/>
            </a:prstGeom>
            <a:noFill/>
          </p:spPr>
          <p:txBody>
            <a:bodyPr wrap="square" rtlCol="0">
              <a:spAutoFit/>
            </a:bodyPr>
            <a:lstStyle/>
            <a:p>
              <a:pPr algn="ctr"/>
              <a:r>
                <a:rPr lang="fr-FR" sz="2000" cap="small" dirty="0">
                  <a:solidFill>
                    <a:schemeClr val="tx1">
                      <a:lumMod val="65000"/>
                      <a:lumOff val="35000"/>
                    </a:schemeClr>
                  </a:solidFill>
                </a:rPr>
                <a:t>Adapted speech</a:t>
              </a:r>
            </a:p>
          </p:txBody>
        </p:sp>
        <p:sp>
          <p:nvSpPr>
            <p:cNvPr id="27" name="ZoneTexte 26"/>
            <p:cNvSpPr txBox="1"/>
            <p:nvPr/>
          </p:nvSpPr>
          <p:spPr>
            <a:xfrm>
              <a:off x="10251335" y="1722506"/>
              <a:ext cx="1500163"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5</a:t>
              </a:r>
            </a:p>
          </p:txBody>
        </p:sp>
      </p:grpSp>
      <p:grpSp>
        <p:nvGrpSpPr>
          <p:cNvPr id="7" name="Groupe 6"/>
          <p:cNvGrpSpPr/>
          <p:nvPr/>
        </p:nvGrpSpPr>
        <p:grpSpPr>
          <a:xfrm>
            <a:off x="7446786" y="1722506"/>
            <a:ext cx="2155576" cy="2038160"/>
            <a:chOff x="7446786" y="1722506"/>
            <a:chExt cx="2155576" cy="2038160"/>
          </a:xfrm>
        </p:grpSpPr>
        <p:sp>
          <p:nvSpPr>
            <p:cNvPr id="22" name="ZoneTexte 21"/>
            <p:cNvSpPr txBox="1"/>
            <p:nvPr/>
          </p:nvSpPr>
          <p:spPr>
            <a:xfrm>
              <a:off x="7757845" y="3360556"/>
              <a:ext cx="1500163" cy="400110"/>
            </a:xfrm>
            <a:prstGeom prst="rect">
              <a:avLst/>
            </a:prstGeom>
            <a:noFill/>
          </p:spPr>
          <p:txBody>
            <a:bodyPr wrap="square" rtlCol="0">
              <a:spAutoFit/>
            </a:bodyPr>
            <a:lstStyle/>
            <a:p>
              <a:pPr algn="ctr"/>
              <a:r>
                <a:rPr lang="fr-FR" sz="2000" cap="small" dirty="0" smtClean="0">
                  <a:solidFill>
                    <a:schemeClr val="tx1">
                      <a:lumMod val="65000"/>
                      <a:lumOff val="35000"/>
                    </a:schemeClr>
                  </a:solidFill>
                </a:rPr>
                <a:t>value</a:t>
              </a:r>
            </a:p>
          </p:txBody>
        </p:sp>
        <p:sp>
          <p:nvSpPr>
            <p:cNvPr id="23" name="ZoneTexte 22"/>
            <p:cNvSpPr txBox="1"/>
            <p:nvPr/>
          </p:nvSpPr>
          <p:spPr>
            <a:xfrm>
              <a:off x="7692884" y="1722506"/>
              <a:ext cx="1500163" cy="646331"/>
            </a:xfrm>
            <a:prstGeom prst="rect">
              <a:avLst/>
            </a:prstGeom>
            <a:noFill/>
          </p:spPr>
          <p:txBody>
            <a:bodyPr wrap="square" rtlCol="0">
              <a:spAutoFit/>
            </a:bodyPr>
            <a:lstStyle/>
            <a:p>
              <a:pPr algn="ctr"/>
              <a:r>
                <a:rPr lang="fr-FR" sz="3600" cap="small" dirty="0">
                  <a:solidFill>
                    <a:schemeClr val="tx1">
                      <a:lumMod val="65000"/>
                      <a:lumOff val="35000"/>
                    </a:schemeClr>
                  </a:solidFill>
                </a:rPr>
                <a:t>4</a:t>
              </a:r>
              <a:endParaRPr lang="fr-FR" sz="3600" cap="small" dirty="0" smtClean="0">
                <a:solidFill>
                  <a:schemeClr val="tx1">
                    <a:lumMod val="65000"/>
                    <a:lumOff val="35000"/>
                  </a:schemeClr>
                </a:solidFill>
              </a:endParaRPr>
            </a:p>
          </p:txBody>
        </p:sp>
        <p:pic>
          <p:nvPicPr>
            <p:cNvPr id="28" name="Picture 8" descr="4 astuces pour valoriser votre événement auprès des participant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923" t="6431" r="3396"/>
            <a:stretch/>
          </p:blipFill>
          <p:spPr bwMode="auto">
            <a:xfrm>
              <a:off x="7446786" y="2205011"/>
              <a:ext cx="2155576" cy="11555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e 29"/>
          <p:cNvGrpSpPr/>
          <p:nvPr/>
        </p:nvGrpSpPr>
        <p:grpSpPr>
          <a:xfrm>
            <a:off x="0" y="4170795"/>
            <a:ext cx="2102010" cy="2038160"/>
            <a:chOff x="0" y="4170795"/>
            <a:chExt cx="2102010" cy="2038160"/>
          </a:xfrm>
        </p:grpSpPr>
        <p:pic>
          <p:nvPicPr>
            <p:cNvPr id="25" name="Picture 22" descr="Pub &amp; Marketing - La personnalisation | Groupe CCL"/>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016" r="6395"/>
            <a:stretch/>
          </p:blipFill>
          <p:spPr bwMode="auto">
            <a:xfrm>
              <a:off x="81068" y="4608040"/>
              <a:ext cx="1984248" cy="1200805"/>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p:cNvSpPr txBox="1"/>
            <p:nvPr/>
          </p:nvSpPr>
          <p:spPr>
            <a:xfrm>
              <a:off x="0" y="5808845"/>
              <a:ext cx="2102010" cy="400110"/>
            </a:xfrm>
            <a:prstGeom prst="rect">
              <a:avLst/>
            </a:prstGeom>
            <a:noFill/>
          </p:spPr>
          <p:txBody>
            <a:bodyPr wrap="square" rtlCol="0">
              <a:spAutoFit/>
            </a:bodyPr>
            <a:lstStyle/>
            <a:p>
              <a:pPr algn="ctr"/>
              <a:r>
                <a:rPr lang="fr-FR" sz="2000" cap="small" dirty="0" smtClean="0">
                  <a:solidFill>
                    <a:schemeClr val="tx1">
                      <a:lumMod val="65000"/>
                      <a:lumOff val="35000"/>
                    </a:schemeClr>
                  </a:solidFill>
                </a:rPr>
                <a:t>customisation</a:t>
              </a:r>
            </a:p>
          </p:txBody>
        </p:sp>
        <p:sp>
          <p:nvSpPr>
            <p:cNvPr id="24" name="ZoneTexte 23"/>
            <p:cNvSpPr txBox="1"/>
            <p:nvPr/>
          </p:nvSpPr>
          <p:spPr>
            <a:xfrm>
              <a:off x="328617" y="4170795"/>
              <a:ext cx="1500163" cy="646331"/>
            </a:xfrm>
            <a:prstGeom prst="rect">
              <a:avLst/>
            </a:prstGeom>
            <a:noFill/>
          </p:spPr>
          <p:txBody>
            <a:bodyPr wrap="square" rtlCol="0">
              <a:spAutoFit/>
            </a:bodyPr>
            <a:lstStyle/>
            <a:p>
              <a:pPr algn="ctr"/>
              <a:r>
                <a:rPr lang="fr-FR" sz="3600" cap="small" dirty="0">
                  <a:solidFill>
                    <a:schemeClr val="tx1">
                      <a:lumMod val="65000"/>
                      <a:lumOff val="35000"/>
                    </a:schemeClr>
                  </a:solidFill>
                </a:rPr>
                <a:t>6</a:t>
              </a:r>
              <a:endParaRPr lang="fr-FR" sz="3600" cap="small" dirty="0" smtClean="0">
                <a:solidFill>
                  <a:schemeClr val="tx1">
                    <a:lumMod val="65000"/>
                    <a:lumOff val="35000"/>
                  </a:schemeClr>
                </a:solidFill>
              </a:endParaRPr>
            </a:p>
          </p:txBody>
        </p:sp>
      </p:grpSp>
      <p:grpSp>
        <p:nvGrpSpPr>
          <p:cNvPr id="20" name="Groupe 19"/>
          <p:cNvGrpSpPr/>
          <p:nvPr/>
        </p:nvGrpSpPr>
        <p:grpSpPr>
          <a:xfrm>
            <a:off x="2580755" y="4170795"/>
            <a:ext cx="2058018" cy="2038160"/>
            <a:chOff x="2580755" y="4170795"/>
            <a:chExt cx="2058018" cy="2038160"/>
          </a:xfrm>
        </p:grpSpPr>
        <p:pic>
          <p:nvPicPr>
            <p:cNvPr id="33" name="Picture 10" descr="People with direction. Large group of people in the shape of an arrow  pointing up symbolizing direction , progress or growth. - Buy this stock  illustration and explore similar illustrations at Adob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1504"/>
            <a:stretch/>
          </p:blipFill>
          <p:spPr bwMode="auto">
            <a:xfrm>
              <a:off x="2580755" y="4654296"/>
              <a:ext cx="1870988" cy="1241810"/>
            </a:xfrm>
            <a:prstGeom prst="rect">
              <a:avLst/>
            </a:prstGeom>
            <a:noFill/>
            <a:extLst>
              <a:ext uri="{909E8E84-426E-40DD-AFC4-6F175D3DCCD1}">
                <a14:hiddenFill xmlns:a14="http://schemas.microsoft.com/office/drawing/2010/main">
                  <a:solidFill>
                    <a:srgbClr val="FFFFFF"/>
                  </a:solidFill>
                </a14:hiddenFill>
              </a:ext>
            </a:extLst>
          </p:spPr>
        </p:pic>
        <p:sp>
          <p:nvSpPr>
            <p:cNvPr id="31" name="ZoneTexte 30"/>
            <p:cNvSpPr txBox="1"/>
            <p:nvPr/>
          </p:nvSpPr>
          <p:spPr>
            <a:xfrm>
              <a:off x="2580755" y="5808845"/>
              <a:ext cx="2058018" cy="400110"/>
            </a:xfrm>
            <a:prstGeom prst="rect">
              <a:avLst/>
            </a:prstGeom>
            <a:noFill/>
          </p:spPr>
          <p:txBody>
            <a:bodyPr wrap="square" rtlCol="0">
              <a:spAutoFit/>
            </a:bodyPr>
            <a:lstStyle/>
            <a:p>
              <a:pPr algn="ctr"/>
              <a:r>
                <a:rPr lang="fr-FR" sz="2000" cap="small" dirty="0" smtClean="0">
                  <a:solidFill>
                    <a:schemeClr val="tx1">
                      <a:lumMod val="65000"/>
                      <a:lumOff val="35000"/>
                    </a:schemeClr>
                  </a:solidFill>
                </a:rPr>
                <a:t>Optimised </a:t>
              </a:r>
              <a:r>
                <a:rPr lang="fr-FR" sz="2000" cap="small" dirty="0">
                  <a:solidFill>
                    <a:schemeClr val="tx1">
                      <a:lumMod val="65000"/>
                      <a:lumOff val="35000"/>
                    </a:schemeClr>
                  </a:solidFill>
                </a:rPr>
                <a:t>routine</a:t>
              </a:r>
            </a:p>
          </p:txBody>
        </p:sp>
        <p:sp>
          <p:nvSpPr>
            <p:cNvPr id="32" name="ZoneTexte 31"/>
            <p:cNvSpPr txBox="1"/>
            <p:nvPr/>
          </p:nvSpPr>
          <p:spPr>
            <a:xfrm>
              <a:off x="2741432" y="4170795"/>
              <a:ext cx="1500163" cy="646331"/>
            </a:xfrm>
            <a:prstGeom prst="rect">
              <a:avLst/>
            </a:prstGeom>
            <a:noFill/>
          </p:spPr>
          <p:txBody>
            <a:bodyPr wrap="square" rtlCol="0">
              <a:spAutoFit/>
            </a:bodyPr>
            <a:lstStyle/>
            <a:p>
              <a:pPr algn="ctr"/>
              <a:r>
                <a:rPr lang="fr-FR" sz="3600" cap="small" dirty="0">
                  <a:solidFill>
                    <a:schemeClr val="tx1">
                      <a:lumMod val="65000"/>
                      <a:lumOff val="35000"/>
                    </a:schemeClr>
                  </a:solidFill>
                </a:rPr>
                <a:t>7</a:t>
              </a:r>
              <a:endParaRPr lang="fr-FR" sz="3600" cap="small" dirty="0" smtClean="0">
                <a:solidFill>
                  <a:schemeClr val="tx1">
                    <a:lumMod val="65000"/>
                    <a:lumOff val="35000"/>
                  </a:schemeClr>
                </a:solidFill>
              </a:endParaRPr>
            </a:p>
          </p:txBody>
        </p:sp>
      </p:grpSp>
      <p:grpSp>
        <p:nvGrpSpPr>
          <p:cNvPr id="16" name="Groupe 15"/>
          <p:cNvGrpSpPr/>
          <p:nvPr/>
        </p:nvGrpSpPr>
        <p:grpSpPr>
          <a:xfrm>
            <a:off x="4986072" y="4170795"/>
            <a:ext cx="2250757" cy="2038160"/>
            <a:chOff x="4986072" y="4170795"/>
            <a:chExt cx="2250757" cy="2038160"/>
          </a:xfrm>
        </p:grpSpPr>
        <p:pic>
          <p:nvPicPr>
            <p:cNvPr id="37" name="Picture 14" descr="Tour du monde beauté #10 | ReverDailleurs - Blog de voyage depuis 20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5162" y="4692322"/>
              <a:ext cx="1674785" cy="1116523"/>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p:cNvSpPr txBox="1"/>
            <p:nvPr/>
          </p:nvSpPr>
          <p:spPr>
            <a:xfrm>
              <a:off x="4986072" y="5808845"/>
              <a:ext cx="2250757" cy="400110"/>
            </a:xfrm>
            <a:prstGeom prst="rect">
              <a:avLst/>
            </a:prstGeom>
            <a:noFill/>
          </p:spPr>
          <p:txBody>
            <a:bodyPr wrap="square" rtlCol="0">
              <a:spAutoFit/>
            </a:bodyPr>
            <a:lstStyle/>
            <a:p>
              <a:pPr algn="ctr"/>
              <a:r>
                <a:rPr lang="fr-FR" sz="2000" cap="small" dirty="0">
                  <a:solidFill>
                    <a:schemeClr val="tx1">
                      <a:lumMod val="65000"/>
                      <a:lumOff val="35000"/>
                    </a:schemeClr>
                  </a:solidFill>
                </a:rPr>
                <a:t>Overall proposal</a:t>
              </a:r>
            </a:p>
          </p:txBody>
        </p:sp>
        <p:sp>
          <p:nvSpPr>
            <p:cNvPr id="36" name="ZoneTexte 35"/>
            <p:cNvSpPr txBox="1"/>
            <p:nvPr/>
          </p:nvSpPr>
          <p:spPr>
            <a:xfrm>
              <a:off x="5272474" y="4170795"/>
              <a:ext cx="1500163" cy="646331"/>
            </a:xfrm>
            <a:prstGeom prst="rect">
              <a:avLst/>
            </a:prstGeom>
            <a:noFill/>
          </p:spPr>
          <p:txBody>
            <a:bodyPr wrap="square" rtlCol="0">
              <a:spAutoFit/>
            </a:bodyPr>
            <a:lstStyle/>
            <a:p>
              <a:pPr algn="ctr"/>
              <a:r>
                <a:rPr lang="fr-FR" sz="3600" cap="small" dirty="0">
                  <a:solidFill>
                    <a:schemeClr val="tx1">
                      <a:lumMod val="65000"/>
                      <a:lumOff val="35000"/>
                    </a:schemeClr>
                  </a:solidFill>
                </a:rPr>
                <a:t>8</a:t>
              </a:r>
              <a:endParaRPr lang="fr-FR" sz="3600" cap="small" dirty="0" smtClean="0">
                <a:solidFill>
                  <a:schemeClr val="tx1">
                    <a:lumMod val="65000"/>
                    <a:lumOff val="35000"/>
                  </a:schemeClr>
                </a:solidFill>
              </a:endParaRPr>
            </a:p>
          </p:txBody>
        </p:sp>
      </p:grpSp>
      <p:grpSp>
        <p:nvGrpSpPr>
          <p:cNvPr id="15" name="Groupe 14"/>
          <p:cNvGrpSpPr/>
          <p:nvPr/>
        </p:nvGrpSpPr>
        <p:grpSpPr>
          <a:xfrm>
            <a:off x="7803516" y="4170795"/>
            <a:ext cx="1565124" cy="2038160"/>
            <a:chOff x="7803516" y="4170795"/>
            <a:chExt cx="1565124" cy="2038160"/>
          </a:xfrm>
        </p:grpSpPr>
        <p:pic>
          <p:nvPicPr>
            <p:cNvPr id="44" name="Image 43"/>
            <p:cNvPicPr>
              <a:picLocks noChangeAspect="1"/>
            </p:cNvPicPr>
            <p:nvPr/>
          </p:nvPicPr>
          <p:blipFill>
            <a:blip r:embed="rId11"/>
            <a:stretch>
              <a:fillRect/>
            </a:stretch>
          </p:blipFill>
          <p:spPr>
            <a:xfrm>
              <a:off x="8030805" y="4701466"/>
              <a:ext cx="1116523" cy="1116523"/>
            </a:xfrm>
            <a:prstGeom prst="rect">
              <a:avLst/>
            </a:prstGeom>
          </p:spPr>
        </p:pic>
        <p:sp>
          <p:nvSpPr>
            <p:cNvPr id="39" name="ZoneTexte 38"/>
            <p:cNvSpPr txBox="1"/>
            <p:nvPr/>
          </p:nvSpPr>
          <p:spPr>
            <a:xfrm>
              <a:off x="7868477" y="5808845"/>
              <a:ext cx="1500163" cy="400110"/>
            </a:xfrm>
            <a:prstGeom prst="rect">
              <a:avLst/>
            </a:prstGeom>
            <a:noFill/>
          </p:spPr>
          <p:txBody>
            <a:bodyPr wrap="square" rtlCol="0">
              <a:spAutoFit/>
            </a:bodyPr>
            <a:lstStyle/>
            <a:p>
              <a:pPr algn="ctr"/>
              <a:r>
                <a:rPr lang="fr-FR" sz="2000" cap="small" dirty="0" smtClean="0">
                  <a:solidFill>
                    <a:schemeClr val="tx1">
                      <a:lumMod val="65000"/>
                      <a:lumOff val="35000"/>
                    </a:schemeClr>
                  </a:solidFill>
                </a:rPr>
                <a:t>Impartiality</a:t>
              </a:r>
              <a:endParaRPr lang="fr-FR" sz="2000" cap="small" dirty="0">
                <a:solidFill>
                  <a:schemeClr val="tx1">
                    <a:lumMod val="65000"/>
                    <a:lumOff val="35000"/>
                  </a:schemeClr>
                </a:solidFill>
              </a:endParaRPr>
            </a:p>
          </p:txBody>
        </p:sp>
        <p:sp>
          <p:nvSpPr>
            <p:cNvPr id="40" name="ZoneTexte 39"/>
            <p:cNvSpPr txBox="1"/>
            <p:nvPr/>
          </p:nvSpPr>
          <p:spPr>
            <a:xfrm>
              <a:off x="7803516" y="4170795"/>
              <a:ext cx="1500163" cy="646331"/>
            </a:xfrm>
            <a:prstGeom prst="rect">
              <a:avLst/>
            </a:prstGeom>
            <a:noFill/>
          </p:spPr>
          <p:txBody>
            <a:bodyPr wrap="square" rtlCol="0">
              <a:spAutoFit/>
            </a:bodyPr>
            <a:lstStyle/>
            <a:p>
              <a:pPr algn="ctr"/>
              <a:r>
                <a:rPr lang="fr-FR" sz="3600" cap="small" dirty="0">
                  <a:solidFill>
                    <a:schemeClr val="tx1">
                      <a:lumMod val="65000"/>
                      <a:lumOff val="35000"/>
                    </a:schemeClr>
                  </a:solidFill>
                </a:rPr>
                <a:t>9</a:t>
              </a:r>
              <a:endParaRPr lang="fr-FR" sz="3600" cap="small" dirty="0" smtClean="0">
                <a:solidFill>
                  <a:schemeClr val="tx1">
                    <a:lumMod val="65000"/>
                    <a:lumOff val="35000"/>
                  </a:schemeClr>
                </a:solidFill>
              </a:endParaRPr>
            </a:p>
          </p:txBody>
        </p:sp>
      </p:grpSp>
      <p:grpSp>
        <p:nvGrpSpPr>
          <p:cNvPr id="11" name="Groupe 10"/>
          <p:cNvGrpSpPr/>
          <p:nvPr/>
        </p:nvGrpSpPr>
        <p:grpSpPr>
          <a:xfrm>
            <a:off x="9966961" y="4170795"/>
            <a:ext cx="2225040" cy="2345936"/>
            <a:chOff x="9966961" y="4170795"/>
            <a:chExt cx="2225040" cy="2345936"/>
          </a:xfrm>
        </p:grpSpPr>
        <p:sp>
          <p:nvSpPr>
            <p:cNvPr id="43" name="ZoneTexte 42"/>
            <p:cNvSpPr txBox="1"/>
            <p:nvPr/>
          </p:nvSpPr>
          <p:spPr>
            <a:xfrm>
              <a:off x="10278929" y="4170795"/>
              <a:ext cx="1500163"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10</a:t>
              </a:r>
            </a:p>
          </p:txBody>
        </p:sp>
        <p:sp>
          <p:nvSpPr>
            <p:cNvPr id="42" name="ZoneTexte 41"/>
            <p:cNvSpPr txBox="1"/>
            <p:nvPr/>
          </p:nvSpPr>
          <p:spPr>
            <a:xfrm>
              <a:off x="9966961" y="5808845"/>
              <a:ext cx="2225040" cy="707886"/>
            </a:xfrm>
            <a:prstGeom prst="rect">
              <a:avLst/>
            </a:prstGeom>
            <a:noFill/>
          </p:spPr>
          <p:txBody>
            <a:bodyPr wrap="square" rtlCol="0">
              <a:spAutoFit/>
            </a:bodyPr>
            <a:lstStyle/>
            <a:p>
              <a:pPr algn="ctr"/>
              <a:r>
                <a:rPr lang="fr-FR" sz="2000" cap="small" dirty="0">
                  <a:solidFill>
                    <a:schemeClr val="tx1">
                      <a:lumMod val="65000"/>
                      <a:lumOff val="35000"/>
                    </a:schemeClr>
                  </a:solidFill>
                </a:rPr>
                <a:t>Freedom from </a:t>
              </a:r>
              <a:endParaRPr lang="fr-FR" sz="2000" cap="small" dirty="0" smtClean="0">
                <a:solidFill>
                  <a:schemeClr val="tx1">
                    <a:lumMod val="65000"/>
                    <a:lumOff val="35000"/>
                  </a:schemeClr>
                </a:solidFill>
              </a:endParaRPr>
            </a:p>
            <a:p>
              <a:pPr algn="ctr"/>
              <a:r>
                <a:rPr lang="fr-FR" sz="2000" cap="small" dirty="0" smtClean="0">
                  <a:solidFill>
                    <a:schemeClr val="tx1">
                      <a:lumMod val="65000"/>
                      <a:lumOff val="35000"/>
                    </a:schemeClr>
                  </a:solidFill>
                </a:rPr>
                <a:t>of </a:t>
              </a:r>
              <a:r>
                <a:rPr lang="fr-FR" sz="2000" cap="small" dirty="0">
                  <a:solidFill>
                    <a:schemeClr val="tx1">
                      <a:lumMod val="65000"/>
                      <a:lumOff val="35000"/>
                    </a:schemeClr>
                  </a:solidFill>
                </a:rPr>
                <a:t>its own brakes</a:t>
              </a:r>
            </a:p>
          </p:txBody>
        </p:sp>
        <p:pic>
          <p:nvPicPr>
            <p:cNvPr id="45" name="Picture 18" descr="Nanterre contre les blocages (@paris10blocages) | Twitte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71716" y="4764087"/>
              <a:ext cx="1132020" cy="11320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0912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0" y="2413789"/>
            <a:ext cx="12192000" cy="193899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4000" b="0" i="0" u="none" strike="noStrike" kern="1200" cap="small"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DIAGNOSTIS TRAINING </a:t>
            </a:r>
            <a:r>
              <a:rPr lang="fr-FR" sz="4000" cap="small" spc="300" noProof="0" dirty="0" smtClean="0">
                <a:solidFill>
                  <a:prstClr val="black">
                    <a:lumMod val="65000"/>
                    <a:lumOff val="35000"/>
                  </a:prstClr>
                </a:solidFill>
                <a:latin typeface="Calibri" panose="020F0502020204030204" pitchFamily="34" charset="0"/>
                <a:cs typeface="Calibri" panose="020F0502020204030204" pitchFamily="34" charset="0"/>
              </a:rPr>
              <a:t>TOOLS</a:t>
            </a:r>
            <a:endParaRPr kumimoji="0" lang="fr-FR" sz="4000" b="0" i="0" u="none" strike="noStrike" kern="1200" cap="small"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fr-FR" sz="4000" b="0" i="0" u="none" strike="noStrike" kern="1200" cap="none"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p:txBody>
      </p:sp>
      <p:cxnSp>
        <p:nvCxnSpPr>
          <p:cNvPr id="3" name="Connecteur droit 2"/>
          <p:cNvCxnSpPr/>
          <p:nvPr/>
        </p:nvCxnSpPr>
        <p:spPr>
          <a:xfrm>
            <a:off x="5453043" y="3418047"/>
            <a:ext cx="1275350" cy="0"/>
          </a:xfrm>
          <a:prstGeom prst="line">
            <a:avLst/>
          </a:prstGeom>
          <a:ln>
            <a:solidFill>
              <a:srgbClr val="7D6A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375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DIAGNOSTIC SCRIPT</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4" name="Image 3"/>
          <p:cNvPicPr>
            <a:picLocks noChangeAspect="1"/>
          </p:cNvPicPr>
          <p:nvPr/>
        </p:nvPicPr>
        <p:blipFill rotWithShape="1">
          <a:blip r:embed="rId3"/>
          <a:srcRect l="26718" t="13164" r="43173" b="6150"/>
          <a:stretch/>
        </p:blipFill>
        <p:spPr>
          <a:xfrm>
            <a:off x="363910" y="1626786"/>
            <a:ext cx="3397829" cy="5121873"/>
          </a:xfrm>
          <a:prstGeom prst="rect">
            <a:avLst/>
          </a:prstGeom>
        </p:spPr>
      </p:pic>
      <p:pic>
        <p:nvPicPr>
          <p:cNvPr id="5" name="Image 4"/>
          <p:cNvPicPr>
            <a:picLocks noChangeAspect="1"/>
          </p:cNvPicPr>
          <p:nvPr/>
        </p:nvPicPr>
        <p:blipFill rotWithShape="1">
          <a:blip r:embed="rId4"/>
          <a:srcRect l="26515" t="13974" r="43334" b="11557"/>
          <a:stretch/>
        </p:blipFill>
        <p:spPr>
          <a:xfrm>
            <a:off x="3761738" y="1642285"/>
            <a:ext cx="3666378" cy="5093740"/>
          </a:xfrm>
          <a:prstGeom prst="rect">
            <a:avLst/>
          </a:prstGeom>
        </p:spPr>
      </p:pic>
      <p:pic>
        <p:nvPicPr>
          <p:cNvPr id="6" name="Image 5"/>
          <p:cNvPicPr>
            <a:picLocks noChangeAspect="1"/>
          </p:cNvPicPr>
          <p:nvPr/>
        </p:nvPicPr>
        <p:blipFill rotWithShape="1">
          <a:blip r:embed="rId5"/>
          <a:srcRect l="26515" t="19360" r="43334" b="21342"/>
          <a:stretch/>
        </p:blipFill>
        <p:spPr>
          <a:xfrm>
            <a:off x="7381622" y="1657782"/>
            <a:ext cx="4570641" cy="5121873"/>
          </a:xfrm>
          <a:prstGeom prst="rect">
            <a:avLst/>
          </a:prstGeom>
        </p:spPr>
      </p:pic>
    </p:spTree>
    <p:extLst>
      <p:ext uri="{BB962C8B-B14F-4D97-AF65-F5344CB8AC3E}">
        <p14:creationId xmlns:p14="http://schemas.microsoft.com/office/powerpoint/2010/main" val="70509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435">
                                          <p:stCondLst>
                                            <p:cond delay="0"/>
                                          </p:stCondLst>
                                        </p:cTn>
                                        <p:tgtEl>
                                          <p:spTgt spid="5"/>
                                        </p:tgtEl>
                                      </p:cBhvr>
                                    </p:animEffect>
                                    <p:anim calcmode="lin" valueType="num">
                                      <p:cBhvr>
                                        <p:cTn id="26"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31" dur="20">
                                          <p:stCondLst>
                                            <p:cond delay="487"/>
                                          </p:stCondLst>
                                        </p:cTn>
                                        <p:tgtEl>
                                          <p:spTgt spid="5"/>
                                        </p:tgtEl>
                                      </p:cBhvr>
                                      <p:to x="100000" y="60000"/>
                                    </p:animScale>
                                    <p:animScale>
                                      <p:cBhvr>
                                        <p:cTn id="32" dur="124" decel="50000">
                                          <p:stCondLst>
                                            <p:cond delay="507"/>
                                          </p:stCondLst>
                                        </p:cTn>
                                        <p:tgtEl>
                                          <p:spTgt spid="5"/>
                                        </p:tgtEl>
                                      </p:cBhvr>
                                      <p:to x="100000" y="100000"/>
                                    </p:animScale>
                                    <p:animScale>
                                      <p:cBhvr>
                                        <p:cTn id="33" dur="20">
                                          <p:stCondLst>
                                            <p:cond delay="984"/>
                                          </p:stCondLst>
                                        </p:cTn>
                                        <p:tgtEl>
                                          <p:spTgt spid="5"/>
                                        </p:tgtEl>
                                      </p:cBhvr>
                                      <p:to x="100000" y="80000"/>
                                    </p:animScale>
                                    <p:animScale>
                                      <p:cBhvr>
                                        <p:cTn id="34" dur="124" decel="50000">
                                          <p:stCondLst>
                                            <p:cond delay="1004"/>
                                          </p:stCondLst>
                                        </p:cTn>
                                        <p:tgtEl>
                                          <p:spTgt spid="5"/>
                                        </p:tgtEl>
                                      </p:cBhvr>
                                      <p:to x="100000" y="100000"/>
                                    </p:animScale>
                                    <p:animScale>
                                      <p:cBhvr>
                                        <p:cTn id="35" dur="20">
                                          <p:stCondLst>
                                            <p:cond delay="1231"/>
                                          </p:stCondLst>
                                        </p:cTn>
                                        <p:tgtEl>
                                          <p:spTgt spid="5"/>
                                        </p:tgtEl>
                                      </p:cBhvr>
                                      <p:to x="100000" y="90000"/>
                                    </p:animScale>
                                    <p:animScale>
                                      <p:cBhvr>
                                        <p:cTn id="36" dur="124" decel="50000">
                                          <p:stCondLst>
                                            <p:cond delay="1251"/>
                                          </p:stCondLst>
                                        </p:cTn>
                                        <p:tgtEl>
                                          <p:spTgt spid="5"/>
                                        </p:tgtEl>
                                      </p:cBhvr>
                                      <p:to x="100000" y="100000"/>
                                    </p:animScale>
                                    <p:animScale>
                                      <p:cBhvr>
                                        <p:cTn id="37" dur="20">
                                          <p:stCondLst>
                                            <p:cond delay="1356"/>
                                          </p:stCondLst>
                                        </p:cTn>
                                        <p:tgtEl>
                                          <p:spTgt spid="5"/>
                                        </p:tgtEl>
                                      </p:cBhvr>
                                      <p:to x="100000" y="95000"/>
                                    </p:animScale>
                                    <p:animScale>
                                      <p:cBhvr>
                                        <p:cTn id="38" dur="124" decel="50000">
                                          <p:stCondLst>
                                            <p:cond delay="1376"/>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435">
                                          <p:stCondLst>
                                            <p:cond delay="0"/>
                                          </p:stCondLst>
                                        </p:cTn>
                                        <p:tgtEl>
                                          <p:spTgt spid="6"/>
                                        </p:tgtEl>
                                      </p:cBhvr>
                                    </p:animEffect>
                                    <p:anim calcmode="lin" valueType="num">
                                      <p:cBhvr>
                                        <p:cTn id="44"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47"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48"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49" dur="20">
                                          <p:stCondLst>
                                            <p:cond delay="487"/>
                                          </p:stCondLst>
                                        </p:cTn>
                                        <p:tgtEl>
                                          <p:spTgt spid="6"/>
                                        </p:tgtEl>
                                      </p:cBhvr>
                                      <p:to x="100000" y="60000"/>
                                    </p:animScale>
                                    <p:animScale>
                                      <p:cBhvr>
                                        <p:cTn id="50" dur="124" decel="50000">
                                          <p:stCondLst>
                                            <p:cond delay="507"/>
                                          </p:stCondLst>
                                        </p:cTn>
                                        <p:tgtEl>
                                          <p:spTgt spid="6"/>
                                        </p:tgtEl>
                                      </p:cBhvr>
                                      <p:to x="100000" y="100000"/>
                                    </p:animScale>
                                    <p:animScale>
                                      <p:cBhvr>
                                        <p:cTn id="51" dur="20">
                                          <p:stCondLst>
                                            <p:cond delay="984"/>
                                          </p:stCondLst>
                                        </p:cTn>
                                        <p:tgtEl>
                                          <p:spTgt spid="6"/>
                                        </p:tgtEl>
                                      </p:cBhvr>
                                      <p:to x="100000" y="80000"/>
                                    </p:animScale>
                                    <p:animScale>
                                      <p:cBhvr>
                                        <p:cTn id="52" dur="124" decel="50000">
                                          <p:stCondLst>
                                            <p:cond delay="1004"/>
                                          </p:stCondLst>
                                        </p:cTn>
                                        <p:tgtEl>
                                          <p:spTgt spid="6"/>
                                        </p:tgtEl>
                                      </p:cBhvr>
                                      <p:to x="100000" y="100000"/>
                                    </p:animScale>
                                    <p:animScale>
                                      <p:cBhvr>
                                        <p:cTn id="53" dur="20">
                                          <p:stCondLst>
                                            <p:cond delay="1231"/>
                                          </p:stCondLst>
                                        </p:cTn>
                                        <p:tgtEl>
                                          <p:spTgt spid="6"/>
                                        </p:tgtEl>
                                      </p:cBhvr>
                                      <p:to x="100000" y="90000"/>
                                    </p:animScale>
                                    <p:animScale>
                                      <p:cBhvr>
                                        <p:cTn id="54" dur="124" decel="50000">
                                          <p:stCondLst>
                                            <p:cond delay="1251"/>
                                          </p:stCondLst>
                                        </p:cTn>
                                        <p:tgtEl>
                                          <p:spTgt spid="6"/>
                                        </p:tgtEl>
                                      </p:cBhvr>
                                      <p:to x="100000" y="100000"/>
                                    </p:animScale>
                                    <p:animScale>
                                      <p:cBhvr>
                                        <p:cTn id="55" dur="20">
                                          <p:stCondLst>
                                            <p:cond delay="1356"/>
                                          </p:stCondLst>
                                        </p:cTn>
                                        <p:tgtEl>
                                          <p:spTgt spid="6"/>
                                        </p:tgtEl>
                                      </p:cBhvr>
                                      <p:to x="100000" y="95000"/>
                                    </p:animScale>
                                    <p:animScale>
                                      <p:cBhvr>
                                        <p:cTn id="56" dur="124" decel="50000">
                                          <p:stCondLst>
                                            <p:cond delay="1376"/>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532"/>
            <a:ext cx="1116482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300" normalizeH="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BEAUTY &amp; WELLNESS </a:t>
            </a:r>
            <a:r>
              <a:rPr kumimoji="0" lang="fr-FR" sz="3200" b="0" i="0" u="none" strike="noStrike" kern="1200" cap="none"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TIPS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 </a:t>
            </a:r>
            <a:endParaRPr kumimoji="0" lang="fr-FR" sz="3200" b="0" i="0" u="none" strike="noStrike" kern="1200" cap="none" spc="300" normalizeH="0" baseline="3000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p:txBody>
      </p:sp>
      <p:graphicFrame>
        <p:nvGraphicFramePr>
          <p:cNvPr id="34" name="Tableau 33"/>
          <p:cNvGraphicFramePr>
            <a:graphicFrameLocks noGrp="1"/>
          </p:cNvGraphicFramePr>
          <p:nvPr>
            <p:extLst/>
          </p:nvPr>
        </p:nvGraphicFramePr>
        <p:xfrm>
          <a:off x="139485" y="1314225"/>
          <a:ext cx="12192001" cy="5543775"/>
        </p:xfrm>
        <a:graphic>
          <a:graphicData uri="http://schemas.openxmlformats.org/drawingml/2006/table">
            <a:tbl>
              <a:tblPr firstRow="1" bandRow="1">
                <a:tableStyleId>{F5AB1C69-6EDB-4FF4-983F-18BD219EF322}</a:tableStyleId>
              </a:tblPr>
              <a:tblGrid>
                <a:gridCol w="2039112">
                  <a:extLst>
                    <a:ext uri="{9D8B030D-6E8A-4147-A177-3AD203B41FA5}">
                      <a16:colId xmlns:a16="http://schemas.microsoft.com/office/drawing/2014/main" val="3635936453"/>
                    </a:ext>
                  </a:extLst>
                </a:gridCol>
                <a:gridCol w="2476365">
                  <a:extLst>
                    <a:ext uri="{9D8B030D-6E8A-4147-A177-3AD203B41FA5}">
                      <a16:colId xmlns:a16="http://schemas.microsoft.com/office/drawing/2014/main" val="55673097"/>
                    </a:ext>
                  </a:extLst>
                </a:gridCol>
                <a:gridCol w="2471234">
                  <a:extLst>
                    <a:ext uri="{9D8B030D-6E8A-4147-A177-3AD203B41FA5}">
                      <a16:colId xmlns:a16="http://schemas.microsoft.com/office/drawing/2014/main" val="286562185"/>
                    </a:ext>
                  </a:extLst>
                </a:gridCol>
                <a:gridCol w="2413321">
                  <a:extLst>
                    <a:ext uri="{9D8B030D-6E8A-4147-A177-3AD203B41FA5}">
                      <a16:colId xmlns:a16="http://schemas.microsoft.com/office/drawing/2014/main" val="1066808293"/>
                    </a:ext>
                  </a:extLst>
                </a:gridCol>
                <a:gridCol w="2791969">
                  <a:extLst>
                    <a:ext uri="{9D8B030D-6E8A-4147-A177-3AD203B41FA5}">
                      <a16:colId xmlns:a16="http://schemas.microsoft.com/office/drawing/2014/main" val="3742107719"/>
                    </a:ext>
                  </a:extLst>
                </a:gridCol>
              </a:tblGrid>
              <a:tr h="588979">
                <a:tc>
                  <a:txBody>
                    <a:bodyPr/>
                    <a:lstStyle/>
                    <a:p>
                      <a:pPr algn="ctr"/>
                      <a:endParaRPr lang="fr-FR" sz="1600" i="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600" i="1" dirty="0" smtClean="0">
                          <a:solidFill>
                            <a:schemeClr val="tx1"/>
                          </a:solidFill>
                          <a:latin typeface="Century Gothic" panose="020B0502020202020204" pitchFamily="34" charset="0"/>
                        </a:rPr>
                        <a:t>For </a:t>
                      </a:r>
                    </a:p>
                    <a:p>
                      <a:pPr algn="ctr"/>
                      <a:r>
                        <a:rPr lang="fr-FR" sz="1600" i="1" baseline="0" dirty="0" err="1" smtClean="0">
                          <a:solidFill>
                            <a:schemeClr val="tx1"/>
                          </a:solidFill>
                          <a:latin typeface="Century Gothic" panose="020B0502020202020204" pitchFamily="34" charset="0"/>
                        </a:rPr>
                        <a:t>oily</a:t>
                      </a:r>
                      <a:r>
                        <a:rPr lang="fr-FR" sz="1600" i="1" baseline="0" dirty="0" smtClean="0">
                          <a:solidFill>
                            <a:schemeClr val="tx1"/>
                          </a:solidFill>
                          <a:latin typeface="Century Gothic" panose="020B0502020202020204" pitchFamily="34" charset="0"/>
                        </a:rPr>
                        <a:t> skins</a:t>
                      </a:r>
                      <a:endParaRPr lang="fr-FR" sz="1600" i="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600" i="1" dirty="0" smtClean="0">
                          <a:solidFill>
                            <a:schemeClr val="tx1"/>
                          </a:solidFill>
                          <a:latin typeface="Century Gothic" panose="020B0502020202020204" pitchFamily="34" charset="0"/>
                        </a:rPr>
                        <a:t>For</a:t>
                      </a:r>
                    </a:p>
                    <a:p>
                      <a:pPr algn="ctr"/>
                      <a:r>
                        <a:rPr lang="fr-FR" sz="1600" i="1" dirty="0" smtClean="0">
                          <a:solidFill>
                            <a:schemeClr val="tx1"/>
                          </a:solidFill>
                          <a:latin typeface="Century Gothic" panose="020B0502020202020204" pitchFamily="34" charset="0"/>
                        </a:rPr>
                        <a:t>dry skins </a:t>
                      </a:r>
                      <a:endParaRPr lang="fr-FR" sz="1600" i="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600" i="1" dirty="0" smtClean="0">
                          <a:solidFill>
                            <a:schemeClr val="tx1"/>
                          </a:solidFill>
                          <a:latin typeface="Century Gothic" panose="020B0502020202020204" pitchFamily="34" charset="0"/>
                        </a:rPr>
                        <a:t>For</a:t>
                      </a:r>
                    </a:p>
                    <a:p>
                      <a:pPr algn="ctr"/>
                      <a:r>
                        <a:rPr lang="fr-FR" sz="1600" i="1" baseline="0" dirty="0" smtClean="0">
                          <a:solidFill>
                            <a:schemeClr val="tx1"/>
                          </a:solidFill>
                          <a:latin typeface="Century Gothic" panose="020B0502020202020204" pitchFamily="34" charset="0"/>
                        </a:rPr>
                        <a:t>sensitive skins</a:t>
                      </a:r>
                      <a:endParaRPr lang="fr-FR" sz="1600" i="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600" i="1" dirty="0" smtClean="0">
                          <a:solidFill>
                            <a:schemeClr val="tx1"/>
                          </a:solidFill>
                          <a:latin typeface="Century Gothic" panose="020B0502020202020204" pitchFamily="34" charset="0"/>
                        </a:rPr>
                        <a:t>For  </a:t>
                      </a:r>
                    </a:p>
                    <a:p>
                      <a:pPr algn="ctr"/>
                      <a:r>
                        <a:rPr lang="fr-FR" sz="1600" i="1" dirty="0" smtClean="0">
                          <a:solidFill>
                            <a:schemeClr val="tx1"/>
                          </a:solidFill>
                          <a:latin typeface="Century Gothic" panose="020B0502020202020204" pitchFamily="34" charset="0"/>
                        </a:rPr>
                        <a:t>mature skins</a:t>
                      </a:r>
                      <a:endParaRPr lang="fr-FR" sz="1600" i="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7255784"/>
                  </a:ext>
                </a:extLst>
              </a:tr>
              <a:tr h="867970">
                <a:tc rowSpan="3">
                  <a:txBody>
                    <a:bodyPr/>
                    <a:lstStyle/>
                    <a:p>
                      <a:pPr algn="l"/>
                      <a:endParaRPr lang="fr-FR" sz="1000" b="0" dirty="0" smtClean="0">
                        <a:solidFill>
                          <a:schemeClr val="tx1"/>
                        </a:solidFill>
                        <a:latin typeface="Century Gothic" panose="020B0502020202020204" pitchFamily="34" charset="0"/>
                      </a:endParaRPr>
                    </a:p>
                    <a:p>
                      <a:pPr algn="l"/>
                      <a:endParaRPr lang="fr-FR" sz="1000" b="0" dirty="0" smtClean="0">
                        <a:solidFill>
                          <a:schemeClr val="tx1"/>
                        </a:solidFill>
                        <a:latin typeface="Century Gothic" panose="020B0502020202020204" pitchFamily="34" charset="0"/>
                      </a:endParaRPr>
                    </a:p>
                    <a:p>
                      <a:pPr algn="l"/>
                      <a:endParaRPr lang="fr-FR" sz="1000" b="0" dirty="0" smtClean="0">
                        <a:solidFill>
                          <a:schemeClr val="tx1"/>
                        </a:solidFill>
                        <a:latin typeface="Century Gothic" panose="020B0502020202020204" pitchFamily="34" charset="0"/>
                      </a:endParaRPr>
                    </a:p>
                    <a:p>
                      <a:pPr algn="l"/>
                      <a:endParaRPr lang="fr-FR" sz="1000" b="0" dirty="0" smtClean="0">
                        <a:solidFill>
                          <a:schemeClr val="tx1"/>
                        </a:solidFill>
                        <a:latin typeface="Century Gothic" panose="020B0502020202020204" pitchFamily="34" charset="0"/>
                      </a:endParaRPr>
                    </a:p>
                    <a:p>
                      <a:pPr algn="l"/>
                      <a:endParaRPr lang="fr-FR" sz="1000" b="0" dirty="0" smtClean="0">
                        <a:solidFill>
                          <a:schemeClr val="tx1"/>
                        </a:solidFill>
                        <a:latin typeface="Century Gothic" panose="020B0502020202020204" pitchFamily="34" charset="0"/>
                      </a:endParaRPr>
                    </a:p>
                    <a:p>
                      <a:pPr algn="l"/>
                      <a:endParaRPr lang="fr-FR" sz="1000" b="0" dirty="0" smtClean="0">
                        <a:solidFill>
                          <a:schemeClr val="tx1"/>
                        </a:solidFill>
                        <a:latin typeface="Century Gothic" panose="020B0502020202020204" pitchFamily="34" charset="0"/>
                      </a:endParaRPr>
                    </a:p>
                    <a:p>
                      <a:pPr algn="l"/>
                      <a:endParaRPr lang="fr-FR" sz="1000" b="0" dirty="0">
                        <a:solidFill>
                          <a:schemeClr val="tx1"/>
                        </a:solidFill>
                        <a:latin typeface="Rage Italic" panose="030705020405070703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smtClean="0">
                          <a:ln>
                            <a:noFill/>
                          </a:ln>
                          <a:solidFill>
                            <a:srgbClr val="565655"/>
                          </a:solidFill>
                          <a:effectLst/>
                          <a:uLnTx/>
                          <a:uFillTx/>
                          <a:latin typeface="Century Gothic" panose="020B0502020202020204" pitchFamily="34" charset="0"/>
                          <a:ea typeface="+mn-ea"/>
                          <a:cs typeface="+mn-cs"/>
                        </a:rPr>
                        <a:t>Favour foods rich in vitamin B (pulses, green vegetables, seeds, etc.)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Favour foods rich in vegetable oils, oilseeds, avocados, oily fish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Favour essential fatty acids and add 2 tablespoons of rapeseed or walnut oil to your daily meals, salmon, sardines, mackerel, avocado, oilseeds, etc.</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Favour foods rich in essential fatty acids (oilseeds, fish, etc.), antioxidant fruits and vegetables (raspberries, green tea, etc.)</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488359"/>
                  </a:ext>
                </a:extLst>
              </a:tr>
              <a:tr h="1022964">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smtClean="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smtClean="0">
                        <a:ln>
                          <a:noFill/>
                        </a:ln>
                        <a:solidFill>
                          <a:srgbClr val="565655"/>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smtClean="0">
                          <a:ln>
                            <a:noFill/>
                          </a:ln>
                          <a:solidFill>
                            <a:srgbClr val="565655"/>
                          </a:solidFill>
                          <a:effectLst/>
                          <a:uLnTx/>
                          <a:uFillTx/>
                          <a:latin typeface="Century Gothic" panose="020B0502020202020204" pitchFamily="34" charset="0"/>
                          <a:ea typeface="+mn-ea"/>
                          <a:cs typeface="+mn-cs"/>
                        </a:rPr>
                        <a:t>Avoid alcohol, refined sugars</a:t>
                      </a:r>
                      <a:endParaRPr lang="fr-FR" sz="1000" b="0" dirty="0" smtClean="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Remember to moisturise well and not use too many products.</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Test food supplements based on marine collagen, hyaluronic acid, folic acid (activates cell renewal), coenzyme Q10 (brings energy to the cells), zinc (fights against oxidative stress)</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3492918"/>
                  </a:ext>
                </a:extLst>
              </a:tr>
              <a:tr h="247991">
                <a:tc vMerge="1">
                  <a:txBody>
                    <a:bodyPr/>
                    <a:lstStyle/>
                    <a:p>
                      <a:pPr algn="l"/>
                      <a:endParaRPr lang="fr-FR" sz="10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Drinking burdock tea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Avoid alcohol and spicy food</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1021407"/>
                  </a:ext>
                </a:extLst>
              </a:tr>
              <a:tr h="414038">
                <a:tc row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smtClean="0">
                          <a:ln>
                            <a:noFill/>
                          </a:ln>
                          <a:solidFill>
                            <a:srgbClr val="565655"/>
                          </a:solidFill>
                          <a:effectLst/>
                          <a:uLnTx/>
                          <a:uFillTx/>
                          <a:latin typeface="Century Gothic" panose="020B0502020202020204" pitchFamily="34" charset="0"/>
                          <a:ea typeface="+mn-ea"/>
                          <a:cs typeface="+mn-cs"/>
                        </a:rPr>
                        <a:t>Make a steam bath with tea tree essential oils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Avoid tap water and pat the skin dry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Avoid tap water and cotton wool and use washable wipes instead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Practice relaxing activities (yoga, relaxation, etc.)</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2842657"/>
                  </a:ext>
                </a:extLst>
              </a:tr>
              <a:tr h="55798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Do not strip your skin</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Avoid overheated places and pollution</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Control the humidity, avoid pollution and sudden temperature changes. </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Practice  self-massage and facial exercises</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3789167"/>
                  </a:ext>
                </a:extLst>
              </a:tr>
              <a:tr h="572604">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Have impeccable hygiene (hands, nails, telephone, make-up brushes, sheets...)</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Opt for layering</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Use sun protection</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Avoid yo-yo dieting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8402671"/>
                  </a:ext>
                </a:extLst>
              </a:tr>
              <a:tr h="563796">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Avoid make-up, use a few drops of foundation mixed with the cream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Maintain a healthy lifestyle, exercise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5243221"/>
                  </a:ext>
                </a:extLst>
              </a:tr>
              <a:tr h="707453">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Add drops of Argan oil to your 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6775843"/>
                  </a:ext>
                </a:extLst>
              </a:tr>
            </a:tbl>
          </a:graphicData>
        </a:graphic>
      </p:graphicFrame>
      <p:grpSp>
        <p:nvGrpSpPr>
          <p:cNvPr id="4" name="Groupe 3"/>
          <p:cNvGrpSpPr/>
          <p:nvPr/>
        </p:nvGrpSpPr>
        <p:grpSpPr>
          <a:xfrm>
            <a:off x="0" y="2234805"/>
            <a:ext cx="2037939" cy="1480043"/>
            <a:chOff x="0" y="2234805"/>
            <a:chExt cx="2037939" cy="1480043"/>
          </a:xfrm>
        </p:grpSpPr>
        <p:pic>
          <p:nvPicPr>
            <p:cNvPr id="38" name="Imag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34805"/>
              <a:ext cx="2037939" cy="1216139"/>
            </a:xfrm>
            <a:prstGeom prst="rect">
              <a:avLst/>
            </a:prstGeom>
          </p:spPr>
        </p:pic>
        <p:sp>
          <p:nvSpPr>
            <p:cNvPr id="3" name="ZoneTexte 2"/>
            <p:cNvSpPr txBox="1"/>
            <p:nvPr/>
          </p:nvSpPr>
          <p:spPr>
            <a:xfrm>
              <a:off x="672800" y="3253183"/>
              <a:ext cx="491987" cy="461665"/>
            </a:xfrm>
            <a:prstGeom prst="rect">
              <a:avLst/>
            </a:prstGeom>
            <a:noFill/>
          </p:spPr>
          <p:txBody>
            <a:bodyPr wrap="square" rtlCol="0">
              <a:spAutoFit/>
            </a:bodyPr>
            <a:lstStyle/>
            <a:p>
              <a:r>
                <a:rPr lang="fr-FR" sz="2400" dirty="0" smtClean="0">
                  <a:latin typeface="Freestyle Script" panose="030804020302050B0404" pitchFamily="66" charset="0"/>
                </a:rPr>
                <a:t>IN</a:t>
              </a:r>
              <a:endParaRPr lang="fr-FR" sz="2400" dirty="0">
                <a:latin typeface="Freestyle Script" panose="030804020302050B0404" pitchFamily="66" charset="0"/>
              </a:endParaRPr>
            </a:p>
          </p:txBody>
        </p:sp>
      </p:grpSp>
      <p:grpSp>
        <p:nvGrpSpPr>
          <p:cNvPr id="5" name="Groupe 4"/>
          <p:cNvGrpSpPr/>
          <p:nvPr/>
        </p:nvGrpSpPr>
        <p:grpSpPr>
          <a:xfrm>
            <a:off x="-36651" y="4678354"/>
            <a:ext cx="2074590" cy="1467059"/>
            <a:chOff x="-36651" y="4678354"/>
            <a:chExt cx="2074590" cy="1467059"/>
          </a:xfrm>
        </p:grpSpPr>
        <p:sp>
          <p:nvSpPr>
            <p:cNvPr id="46" name="ZoneTexte 45"/>
            <p:cNvSpPr txBox="1"/>
            <p:nvPr/>
          </p:nvSpPr>
          <p:spPr>
            <a:xfrm>
              <a:off x="590950" y="5683748"/>
              <a:ext cx="655685" cy="461665"/>
            </a:xfrm>
            <a:prstGeom prst="rect">
              <a:avLst/>
            </a:prstGeom>
            <a:noFill/>
          </p:spPr>
          <p:txBody>
            <a:bodyPr wrap="square" rtlCol="0">
              <a:spAutoFit/>
            </a:bodyPr>
            <a:lstStyle/>
            <a:p>
              <a:r>
                <a:rPr lang="fr-FR" sz="2400" dirty="0">
                  <a:latin typeface="Freestyle Script" panose="030804020302050B0404" pitchFamily="66" charset="0"/>
                </a:rPr>
                <a:t>OUT</a:t>
              </a:r>
            </a:p>
          </p:txBody>
        </p:sp>
        <p:pic>
          <p:nvPicPr>
            <p:cNvPr id="47" name="Imag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51" y="4678354"/>
              <a:ext cx="2074590" cy="1216139"/>
            </a:xfrm>
            <a:prstGeom prst="rect">
              <a:avLst/>
            </a:prstGeom>
          </p:spPr>
        </p:pic>
      </p:grpSp>
    </p:spTree>
    <p:extLst>
      <p:ext uri="{BB962C8B-B14F-4D97-AF65-F5344CB8AC3E}">
        <p14:creationId xmlns:p14="http://schemas.microsoft.com/office/powerpoint/2010/main" val="31261665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294532"/>
            <a:ext cx="1116482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300" normalizeH="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BEAUTY &amp; WELLNESS </a:t>
            </a:r>
            <a:r>
              <a:rPr kumimoji="0" lang="fr-FR" sz="3200" b="0" i="0" u="none" strike="noStrike" kern="1200" cap="none"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TIPS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 </a:t>
            </a:r>
            <a:endParaRPr kumimoji="0" lang="fr-FR" sz="3200" b="0" i="0" u="none" strike="noStrike" kern="1200" cap="none" spc="300" normalizeH="0" baseline="3000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p:txBody>
      </p:sp>
      <p:graphicFrame>
        <p:nvGraphicFramePr>
          <p:cNvPr id="34" name="Tableau 33"/>
          <p:cNvGraphicFramePr>
            <a:graphicFrameLocks noGrp="1"/>
          </p:cNvGraphicFramePr>
          <p:nvPr>
            <p:extLst/>
          </p:nvPr>
        </p:nvGraphicFramePr>
        <p:xfrm>
          <a:off x="0" y="1371750"/>
          <a:ext cx="12192001" cy="5595830"/>
        </p:xfrm>
        <a:graphic>
          <a:graphicData uri="http://schemas.openxmlformats.org/drawingml/2006/table">
            <a:tbl>
              <a:tblPr firstRow="1" bandRow="1">
                <a:tableStyleId>{F5AB1C69-6EDB-4FF4-983F-18BD219EF322}</a:tableStyleId>
              </a:tblPr>
              <a:tblGrid>
                <a:gridCol w="2039112">
                  <a:extLst>
                    <a:ext uri="{9D8B030D-6E8A-4147-A177-3AD203B41FA5}">
                      <a16:colId xmlns:a16="http://schemas.microsoft.com/office/drawing/2014/main" val="3635936453"/>
                    </a:ext>
                  </a:extLst>
                </a:gridCol>
                <a:gridCol w="2724912">
                  <a:extLst>
                    <a:ext uri="{9D8B030D-6E8A-4147-A177-3AD203B41FA5}">
                      <a16:colId xmlns:a16="http://schemas.microsoft.com/office/drawing/2014/main" val="55673097"/>
                    </a:ext>
                  </a:extLst>
                </a:gridCol>
                <a:gridCol w="2414016">
                  <a:extLst>
                    <a:ext uri="{9D8B030D-6E8A-4147-A177-3AD203B41FA5}">
                      <a16:colId xmlns:a16="http://schemas.microsoft.com/office/drawing/2014/main" val="286562185"/>
                    </a:ext>
                  </a:extLst>
                </a:gridCol>
                <a:gridCol w="2569464">
                  <a:extLst>
                    <a:ext uri="{9D8B030D-6E8A-4147-A177-3AD203B41FA5}">
                      <a16:colId xmlns:a16="http://schemas.microsoft.com/office/drawing/2014/main" val="1066808293"/>
                    </a:ext>
                  </a:extLst>
                </a:gridCol>
                <a:gridCol w="2444497">
                  <a:extLst>
                    <a:ext uri="{9D8B030D-6E8A-4147-A177-3AD203B41FA5}">
                      <a16:colId xmlns:a16="http://schemas.microsoft.com/office/drawing/2014/main" val="3742107719"/>
                    </a:ext>
                  </a:extLst>
                </a:gridCol>
              </a:tblGrid>
              <a:tr h="588979">
                <a:tc>
                  <a:txBody>
                    <a:bodyPr/>
                    <a:lstStyle/>
                    <a:p>
                      <a:pPr algn="ctr"/>
                      <a:endParaRPr lang="fr-FR" sz="1600" i="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600" i="1" dirty="0" smtClean="0">
                          <a:solidFill>
                            <a:schemeClr val="tx1"/>
                          </a:solidFill>
                          <a:latin typeface="Century Gothic" panose="020B0502020202020204" pitchFamily="34" charset="0"/>
                        </a:rPr>
                        <a:t>For skins </a:t>
                      </a:r>
                    </a:p>
                    <a:p>
                      <a:pPr algn="ctr"/>
                      <a:r>
                        <a:rPr lang="fr-FR" sz="1600" i="1" dirty="0" smtClean="0">
                          <a:solidFill>
                            <a:schemeClr val="tx1"/>
                          </a:solidFill>
                          <a:latin typeface="Century Gothic" panose="020B0502020202020204" pitchFamily="34" charset="0"/>
                        </a:rPr>
                        <a:t>in need of brightness</a:t>
                      </a:r>
                      <a:endParaRPr lang="fr-FR" sz="1600" i="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600" i="1" dirty="0" smtClean="0">
                          <a:solidFill>
                            <a:schemeClr val="tx1"/>
                          </a:solidFill>
                          <a:latin typeface="Century Gothic" panose="020B0502020202020204" pitchFamily="34" charset="0"/>
                        </a:rPr>
                        <a:t>For </a:t>
                      </a:r>
                      <a:r>
                        <a:rPr lang="fr-FR" sz="1600" i="1" baseline="0" dirty="0" smtClean="0">
                          <a:solidFill>
                            <a:schemeClr val="tx1"/>
                          </a:solidFill>
                          <a:latin typeface="Century Gothic" panose="020B0502020202020204" pitchFamily="34" charset="0"/>
                        </a:rPr>
                        <a:t> skins with pigmentation spots</a:t>
                      </a:r>
                      <a:endParaRPr lang="fr-FR" sz="1600" i="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600" i="1" dirty="0" smtClean="0">
                          <a:solidFill>
                            <a:schemeClr val="tx1"/>
                          </a:solidFill>
                          <a:latin typeface="Century Gothic" panose="020B0502020202020204" pitchFamily="34" charset="0"/>
                        </a:rPr>
                        <a:t>For</a:t>
                      </a:r>
                    </a:p>
                    <a:p>
                      <a:pPr algn="ctr"/>
                      <a:r>
                        <a:rPr lang="fr-FR" sz="1600" i="1" dirty="0" err="1" smtClean="0">
                          <a:solidFill>
                            <a:schemeClr val="tx1"/>
                          </a:solidFill>
                          <a:latin typeface="Century Gothic" panose="020B0502020202020204" pitchFamily="34" charset="0"/>
                        </a:rPr>
                        <a:t>dehydrated</a:t>
                      </a:r>
                      <a:r>
                        <a:rPr lang="fr-FR" sz="1600" i="1" dirty="0" smtClean="0">
                          <a:solidFill>
                            <a:schemeClr val="tx1"/>
                          </a:solidFill>
                          <a:latin typeface="Century Gothic" panose="020B0502020202020204" pitchFamily="34" charset="0"/>
                        </a:rPr>
                        <a:t> skins</a:t>
                      </a:r>
                      <a:endParaRPr lang="fr-FR" sz="1600" i="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i="1" dirty="0" smtClean="0">
                          <a:solidFill>
                            <a:schemeClr val="tx1"/>
                          </a:solidFill>
                          <a:latin typeface="Century Gothic" panose="020B0502020202020204" pitchFamily="34" charset="0"/>
                        </a:rPr>
                        <a:t>For </a:t>
                      </a:r>
                      <a:r>
                        <a:rPr lang="fr-FR" sz="1600" i="1" baseline="0" dirty="0" err="1" smtClean="0">
                          <a:solidFill>
                            <a:schemeClr val="tx1"/>
                          </a:solidFill>
                          <a:latin typeface="Century Gothic" panose="020B0502020202020204" pitchFamily="34" charset="0"/>
                        </a:rPr>
                        <a:t>eye</a:t>
                      </a:r>
                      <a:r>
                        <a:rPr lang="fr-FR" sz="1600" i="1" baseline="0" dirty="0" smtClean="0">
                          <a:solidFill>
                            <a:schemeClr val="tx1"/>
                          </a:solidFill>
                          <a:latin typeface="Century Gothic" panose="020B0502020202020204" pitchFamily="34" charset="0"/>
                        </a:rPr>
                        <a:t> and </a:t>
                      </a:r>
                      <a:r>
                        <a:rPr lang="fr-FR" sz="1600" i="1" baseline="0" dirty="0" err="1" smtClean="0">
                          <a:solidFill>
                            <a:schemeClr val="tx1"/>
                          </a:solidFill>
                          <a:latin typeface="Century Gothic" panose="020B0502020202020204" pitchFamily="34" charset="0"/>
                        </a:rPr>
                        <a:t>lip</a:t>
                      </a:r>
                      <a:endParaRPr lang="fr-FR" sz="1600" i="1" dirty="0" smtClean="0">
                        <a:solidFill>
                          <a:schemeClr val="tx1"/>
                        </a:solidFill>
                        <a:latin typeface="Century Gothic" panose="020B0502020202020204" pitchFamily="34" charset="0"/>
                      </a:endParaRPr>
                    </a:p>
                    <a:p>
                      <a:pPr algn="ctr"/>
                      <a:r>
                        <a:rPr lang="fr-FR" sz="1600" i="1" dirty="0" smtClean="0">
                          <a:solidFill>
                            <a:schemeClr val="tx1"/>
                          </a:solidFill>
                          <a:latin typeface="Century Gothic" panose="020B0502020202020204" pitchFamily="34" charset="0"/>
                        </a:rPr>
                        <a:t>  contours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7255784"/>
                  </a:ext>
                </a:extLst>
              </a:tr>
              <a:tr h="867970">
                <a:tc rowSpan="2">
                  <a:txBody>
                    <a:bodyPr/>
                    <a:lstStyle/>
                    <a:p>
                      <a:pPr algn="l"/>
                      <a:endParaRPr lang="fr-FR" sz="1000" b="0" dirty="0" smtClean="0">
                        <a:solidFill>
                          <a:schemeClr val="tx1"/>
                        </a:solidFill>
                        <a:latin typeface="Century Gothic" panose="020B0502020202020204" pitchFamily="34" charset="0"/>
                      </a:endParaRPr>
                    </a:p>
                    <a:p>
                      <a:pPr algn="l"/>
                      <a:endParaRPr lang="fr-FR" sz="1000" b="0" dirty="0" smtClean="0">
                        <a:solidFill>
                          <a:schemeClr val="tx1"/>
                        </a:solidFill>
                        <a:latin typeface="Century Gothic" panose="020B0502020202020204" pitchFamily="34" charset="0"/>
                      </a:endParaRPr>
                    </a:p>
                    <a:p>
                      <a:pPr algn="l"/>
                      <a:endParaRPr lang="fr-FR" sz="1000" b="0" dirty="0" smtClean="0">
                        <a:solidFill>
                          <a:schemeClr val="tx1"/>
                        </a:solidFill>
                        <a:latin typeface="Century Gothic" panose="020B0502020202020204" pitchFamily="34" charset="0"/>
                      </a:endParaRPr>
                    </a:p>
                    <a:p>
                      <a:pPr algn="l"/>
                      <a:endParaRPr lang="fr-FR" sz="1000" b="0" dirty="0" smtClean="0">
                        <a:solidFill>
                          <a:schemeClr val="tx1"/>
                        </a:solidFill>
                        <a:latin typeface="Century Gothic" panose="020B0502020202020204" pitchFamily="34" charset="0"/>
                      </a:endParaRPr>
                    </a:p>
                    <a:p>
                      <a:pPr algn="l"/>
                      <a:endParaRPr lang="fr-FR" sz="1000" b="0" dirty="0" smtClean="0">
                        <a:solidFill>
                          <a:schemeClr val="tx1"/>
                        </a:solidFill>
                        <a:latin typeface="Century Gothic" panose="020B0502020202020204" pitchFamily="34" charset="0"/>
                      </a:endParaRPr>
                    </a:p>
                    <a:p>
                      <a:pPr algn="l"/>
                      <a:endParaRPr lang="fr-FR" sz="1000" b="0" dirty="0" smtClean="0">
                        <a:solidFill>
                          <a:schemeClr val="tx1"/>
                        </a:solidFill>
                        <a:latin typeface="Century Gothic" panose="020B0502020202020204" pitchFamily="34" charset="0"/>
                      </a:endParaRPr>
                    </a:p>
                    <a:p>
                      <a:pPr algn="l"/>
                      <a:endParaRPr lang="fr-FR" sz="10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Eat a balanced diet rich in vitamin C, do a </a:t>
                      </a:r>
                      <a:r>
                        <a:rPr kumimoji="0" lang="fr-FR" sz="1000" b="0" i="0" u="none" strike="noStrike" kern="1200" cap="none" spc="0" normalizeH="0" baseline="0" dirty="0" err="1" smtClean="0">
                          <a:ln>
                            <a:noFill/>
                          </a:ln>
                          <a:solidFill>
                            <a:srgbClr val="565655"/>
                          </a:solidFill>
                          <a:effectLst/>
                          <a:uLnTx/>
                          <a:uFillTx/>
                          <a:latin typeface="Century Gothic" panose="020B0502020202020204" pitchFamily="34" charset="0"/>
                          <a:ea typeface="+mn-ea"/>
                          <a:cs typeface="+mn-cs"/>
                        </a:rPr>
                        <a:t>detox with </a:t>
                      </a: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black radish/artichoke, drink green tea and a glass of lemon juice every morning</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Opt for a diet rich in antioxidants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Watermelon, grapefruit, orange, cucumber, courgette, tomato... + fatty acids such as olive and rapeseed oils, oilseeds or fatty fish such as sardines and mackerel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488359"/>
                  </a:ext>
                </a:extLst>
              </a:tr>
              <a:tr h="1022964">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smtClean="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Drink 1.5l of water in small sips, do not wait until you are thirsty to drink, and prefer hot drinks when it is hot. Coconut water is very hydrating, low in calories and quickly absorbed by our cells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3492918"/>
                  </a:ext>
                </a:extLst>
              </a:tr>
              <a:tr h="414038">
                <a:tc row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Have a good night's sleep (when we are tired, the body provides the necessary nutrients to our vital organs at the expense of the skin)</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Use SPF daily and wear a 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Mixing your moisturising serum with your foundation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Use specific products because the skin is thinner and more fragile. Do not hesitate to put the eye contours in the refrigerator</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2842657"/>
                  </a:ext>
                </a:extLst>
              </a:tr>
              <a:tr h="55798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Beware of pollution and screens (blue light penetrates to the dermis and reduces the capacity of our cells to regenerate)</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Apply cotton wool of lemon juice, white birch bark or parsley to your brown spots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Complete your mask routine and do a moisturising serum treatment</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Practice </a:t>
                      </a:r>
                      <a:r>
                        <a:rPr kumimoji="0" lang="fr-FR" sz="1000" b="0" i="0" u="none" strike="noStrike" kern="1200" cap="none" spc="0" normalizeH="0" baseline="0" dirty="0" err="1" smtClean="0">
                          <a:ln>
                            <a:noFill/>
                          </a:ln>
                          <a:solidFill>
                            <a:srgbClr val="565655"/>
                          </a:solidFill>
                          <a:effectLst/>
                          <a:uLnTx/>
                          <a:uFillTx/>
                          <a:latin typeface="Century Gothic" panose="020B0502020202020204" pitchFamily="34" charset="0"/>
                          <a:ea typeface="+mn-ea"/>
                          <a:cs typeface="+mn-cs"/>
                        </a:rPr>
                        <a:t>self-massage </a:t>
                      </a: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and eye yoga</a:t>
                      </a:r>
                    </a:p>
                    <a:p>
                      <a:pPr marL="0" algn="l" defTabSz="914400" rtl="0" eaLnBrk="1" latinLnBrk="0" hangingPunct="1"/>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3789167"/>
                  </a:ext>
                </a:extLst>
              </a:tr>
              <a:tr h="442588">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Exercise to eliminate toxins</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Be patient, wait 2 to 3 months before seeing the spots fade </a:t>
                      </a:r>
                      <a:r>
                        <a:rPr kumimoji="0" lang="fr-FR" sz="1000" b="0" i="0" u="none" strike="noStrike" kern="1200" cap="none" spc="0" normalizeH="0" baseline="0" dirty="0" err="1" smtClean="0">
                          <a:ln>
                            <a:noFill/>
                          </a:ln>
                          <a:solidFill>
                            <a:srgbClr val="565655"/>
                          </a:solidFill>
                          <a:effectLst/>
                          <a:uLnTx/>
                          <a:uFillTx/>
                          <a:latin typeface="Century Gothic" panose="020B0502020202020204" pitchFamily="34" charset="0"/>
                          <a:ea typeface="+mn-ea"/>
                          <a:cs typeface="+mn-cs"/>
                        </a:rPr>
                        <a:t>away</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err="1" smtClean="0">
                          <a:ln>
                            <a:noFill/>
                          </a:ln>
                          <a:solidFill>
                            <a:srgbClr val="565655"/>
                          </a:solidFill>
                          <a:effectLst/>
                          <a:uLnTx/>
                          <a:uFillTx/>
                          <a:latin typeface="Century Gothic" panose="020B0502020202020204" pitchFamily="34" charset="0"/>
                          <a:ea typeface="+mn-ea"/>
                          <a:cs typeface="+mn-cs"/>
                        </a:rPr>
                        <a:t>Avoid</a:t>
                      </a: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 air conditioning</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err="1" smtClean="0">
                          <a:ln>
                            <a:noFill/>
                          </a:ln>
                          <a:solidFill>
                            <a:srgbClr val="565655"/>
                          </a:solidFill>
                          <a:effectLst/>
                          <a:uLnTx/>
                          <a:uFillTx/>
                          <a:latin typeface="Century Gothic" panose="020B0502020202020204" pitchFamily="34" charset="0"/>
                          <a:ea typeface="+mn-ea"/>
                          <a:cs typeface="+mn-cs"/>
                        </a:rPr>
                        <a:t>Get</a:t>
                      </a: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 a good night's sleep</a:t>
                      </a:r>
                    </a:p>
                    <a:p>
                      <a:pPr algn="l"/>
                      <a:endPar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8402671"/>
                  </a:ext>
                </a:extLst>
              </a:tr>
              <a:tr h="563796">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Tonic massage of the face which will reactivate the microcirculation, oxygenate and drain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Wear sunglasses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5243221"/>
                  </a:ext>
                </a:extLst>
              </a:tr>
              <a:tr h="707453">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Go to the hammam or take a steam bath with a few drops of grapefruit essential oil</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Use cold tea bags or spoons under the eyes to decongest the eyes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6775843"/>
                  </a:ext>
                </a:extLst>
              </a:tr>
            </a:tbl>
          </a:graphicData>
        </a:graphic>
      </p:graphicFrame>
      <p:sp>
        <p:nvSpPr>
          <p:cNvPr id="3" name="ZoneTexte 2"/>
          <p:cNvSpPr txBox="1"/>
          <p:nvPr/>
        </p:nvSpPr>
        <p:spPr>
          <a:xfrm>
            <a:off x="672802" y="3220111"/>
            <a:ext cx="491987" cy="461665"/>
          </a:xfrm>
          <a:prstGeom prst="rect">
            <a:avLst/>
          </a:prstGeom>
          <a:noFill/>
        </p:spPr>
        <p:txBody>
          <a:bodyPr wrap="square" rtlCol="0">
            <a:spAutoFit/>
          </a:bodyPr>
          <a:lstStyle/>
          <a:p>
            <a:r>
              <a:rPr lang="fr-FR" sz="2400" dirty="0">
                <a:latin typeface="Freestyle Script" panose="030804020302050B0404" pitchFamily="66" charset="0"/>
              </a:rPr>
              <a:t>IN</a:t>
            </a:r>
          </a:p>
        </p:txBody>
      </p:sp>
      <p:sp>
        <p:nvSpPr>
          <p:cNvPr id="46" name="ZoneTexte 45"/>
          <p:cNvSpPr txBox="1"/>
          <p:nvPr/>
        </p:nvSpPr>
        <p:spPr>
          <a:xfrm>
            <a:off x="590952" y="5663660"/>
            <a:ext cx="655685" cy="461665"/>
          </a:xfrm>
          <a:prstGeom prst="rect">
            <a:avLst/>
          </a:prstGeom>
          <a:noFill/>
        </p:spPr>
        <p:txBody>
          <a:bodyPr wrap="square" rtlCol="0">
            <a:spAutoFit/>
          </a:bodyPr>
          <a:lstStyle/>
          <a:p>
            <a:r>
              <a:rPr lang="fr-FR" sz="2400" dirty="0">
                <a:latin typeface="Freestyle Script" panose="030804020302050B0404" pitchFamily="66" charset="0"/>
              </a:rPr>
              <a:t>OUT</a:t>
            </a:r>
          </a:p>
        </p:txBody>
      </p:sp>
      <p:pic>
        <p:nvPicPr>
          <p:cNvPr id="10" name="Image 9"/>
          <p:cNvPicPr>
            <a:picLocks noChangeAspect="1"/>
          </p:cNvPicPr>
          <p:nvPr/>
        </p:nvPicPr>
        <p:blipFill rotWithShape="1">
          <a:blip r:embed="rId3" cstate="print"/>
          <a:srcRect l="25926" t="30165" r="23704" b="16173"/>
          <a:stretch/>
        </p:blipFill>
        <p:spPr>
          <a:xfrm>
            <a:off x="122232" y="2223533"/>
            <a:ext cx="1756824" cy="1052803"/>
          </a:xfrm>
          <a:prstGeom prst="rect">
            <a:avLst/>
          </a:prstGeom>
        </p:spPr>
      </p:pic>
      <p:pic>
        <p:nvPicPr>
          <p:cNvPr id="11" name="Image 10"/>
          <p:cNvPicPr>
            <a:picLocks noChangeAspect="1"/>
          </p:cNvPicPr>
          <p:nvPr/>
        </p:nvPicPr>
        <p:blipFill rotWithShape="1">
          <a:blip r:embed="rId3" cstate="print"/>
          <a:srcRect l="25926" t="30165" r="23704" b="16173"/>
          <a:stretch/>
        </p:blipFill>
        <p:spPr>
          <a:xfrm>
            <a:off x="144308" y="4633633"/>
            <a:ext cx="1756824" cy="1052803"/>
          </a:xfrm>
          <a:prstGeom prst="rect">
            <a:avLst/>
          </a:prstGeom>
        </p:spPr>
      </p:pic>
    </p:spTree>
    <p:extLst>
      <p:ext uri="{BB962C8B-B14F-4D97-AF65-F5344CB8AC3E}">
        <p14:creationId xmlns:p14="http://schemas.microsoft.com/office/powerpoint/2010/main" val="4249452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349075" y="3506423"/>
            <a:ext cx="10949791" cy="470285"/>
            <a:chOff x="349075" y="3506423"/>
            <a:chExt cx="10949791" cy="470285"/>
          </a:xfrm>
        </p:grpSpPr>
        <p:cxnSp>
          <p:nvCxnSpPr>
            <p:cNvPr id="2" name="Connecteur droit 1"/>
            <p:cNvCxnSpPr/>
            <p:nvPr/>
          </p:nvCxnSpPr>
          <p:spPr>
            <a:xfrm>
              <a:off x="349075" y="3510849"/>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3" name="Connecteur droit 2"/>
            <p:cNvCxnSpPr/>
            <p:nvPr/>
          </p:nvCxnSpPr>
          <p:spPr>
            <a:xfrm>
              <a:off x="7116727" y="3506423"/>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4" name="Connecteur droit 3"/>
            <p:cNvCxnSpPr/>
            <p:nvPr/>
          </p:nvCxnSpPr>
          <p:spPr>
            <a:xfrm>
              <a:off x="4531214" y="3506423"/>
              <a:ext cx="1304261" cy="470285"/>
            </a:xfrm>
            <a:prstGeom prst="line">
              <a:avLst/>
            </a:prstGeom>
            <a:ln/>
          </p:spPr>
          <p:style>
            <a:lnRef idx="1">
              <a:schemeClr val="dk1"/>
            </a:lnRef>
            <a:fillRef idx="0">
              <a:schemeClr val="dk1"/>
            </a:fillRef>
            <a:effectRef idx="0">
              <a:schemeClr val="dk1"/>
            </a:effectRef>
            <a:fontRef idx="minor">
              <a:schemeClr val="tx1"/>
            </a:fontRef>
          </p:style>
        </p:cxnSp>
        <p:cxnSp>
          <p:nvCxnSpPr>
            <p:cNvPr id="5" name="Connecteur droit 4"/>
            <p:cNvCxnSpPr/>
            <p:nvPr/>
          </p:nvCxnSpPr>
          <p:spPr>
            <a:xfrm flipV="1">
              <a:off x="5835475" y="3506423"/>
              <a:ext cx="1304261" cy="470285"/>
            </a:xfrm>
            <a:prstGeom prst="line">
              <a:avLst/>
            </a:prstGeom>
            <a:ln/>
          </p:spPr>
          <p:style>
            <a:lnRef idx="1">
              <a:schemeClr val="dk1"/>
            </a:lnRef>
            <a:fillRef idx="0">
              <a:schemeClr val="dk1"/>
            </a:fillRef>
            <a:effectRef idx="0">
              <a:schemeClr val="dk1"/>
            </a:effectRef>
            <a:fontRef idx="minor">
              <a:schemeClr val="tx1"/>
            </a:fontRef>
          </p:style>
        </p:cxnSp>
      </p:grpSp>
      <p:sp>
        <p:nvSpPr>
          <p:cNvPr id="6" name="Rectangle 5"/>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MY CURRENT ALLIES</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6" name="ZoneTexte 25"/>
          <p:cNvSpPr txBox="1"/>
          <p:nvPr/>
        </p:nvSpPr>
        <p:spPr>
          <a:xfrm>
            <a:off x="1924610" y="1957492"/>
            <a:ext cx="7575594"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TAKE CARE OF THESE FRAGILE AREAS</a:t>
            </a:r>
            <a:endParaRPr lang="fr-FR" sz="3600" cap="small" dirty="0">
              <a:solidFill>
                <a:schemeClr val="tx1">
                  <a:lumMod val="65000"/>
                  <a:lumOff val="35000"/>
                </a:schemeClr>
              </a:solidFill>
            </a:endParaRPr>
          </a:p>
        </p:txBody>
      </p:sp>
      <p:grpSp>
        <p:nvGrpSpPr>
          <p:cNvPr id="11" name="Groupe 10"/>
          <p:cNvGrpSpPr/>
          <p:nvPr/>
        </p:nvGrpSpPr>
        <p:grpSpPr>
          <a:xfrm>
            <a:off x="8203298" y="4039267"/>
            <a:ext cx="3466522" cy="2772970"/>
            <a:chOff x="8203298" y="4039267"/>
            <a:chExt cx="3466522" cy="2772970"/>
          </a:xfrm>
        </p:grpSpPr>
        <p:pic>
          <p:nvPicPr>
            <p:cNvPr id="54" name="Imag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0204" y="4568299"/>
              <a:ext cx="1643935" cy="1314797"/>
            </a:xfrm>
            <a:prstGeom prst="ellipse">
              <a:avLst/>
            </a:prstGeom>
            <a:ln>
              <a:noFill/>
            </a:ln>
            <a:effectLst>
              <a:softEdge rad="112500"/>
            </a:effectLst>
          </p:spPr>
        </p:pic>
        <p:sp>
          <p:nvSpPr>
            <p:cNvPr id="42" name="Ellipse 41"/>
            <p:cNvSpPr>
              <a:spLocks noChangeAspect="1"/>
            </p:cNvSpPr>
            <p:nvPr/>
          </p:nvSpPr>
          <p:spPr>
            <a:xfrm>
              <a:off x="9607281" y="5953026"/>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2400" dirty="0">
                <a:solidFill>
                  <a:prstClr val="white"/>
                </a:solidFill>
                <a:latin typeface="Century Gothic" panose="020B0502020202020204" pitchFamily="34" charset="0"/>
              </a:endParaRPr>
            </a:p>
          </p:txBody>
        </p:sp>
        <p:sp>
          <p:nvSpPr>
            <p:cNvPr id="46" name="ZoneTexte 45"/>
            <p:cNvSpPr txBox="1"/>
            <p:nvPr/>
          </p:nvSpPr>
          <p:spPr>
            <a:xfrm>
              <a:off x="8203298" y="6089798"/>
              <a:ext cx="3466522" cy="338554"/>
            </a:xfrm>
            <a:prstGeom prst="rect">
              <a:avLst/>
            </a:prstGeom>
            <a:noFill/>
          </p:spPr>
          <p:txBody>
            <a:bodyPr wrap="square" rtlCol="0">
              <a:spAutoFit/>
            </a:bodyPr>
            <a:lstStyle/>
            <a:p>
              <a:pPr algn="ctr"/>
              <a:r>
                <a:rPr lang="fr-FR" sz="1600" b="1" dirty="0" smtClean="0">
                  <a:latin typeface="Century Gothic" panose="020B0502020202020204" pitchFamily="34" charset="0"/>
                </a:rPr>
                <a:t>EXCELLENCE CODE CONTOURS</a:t>
              </a:r>
              <a:endParaRPr lang="fr-FR" sz="1600" b="1" dirty="0">
                <a:latin typeface="Century Gothic" panose="020B0502020202020204" pitchFamily="34" charset="0"/>
              </a:endParaRPr>
            </a:p>
          </p:txBody>
        </p:sp>
        <p:pic>
          <p:nvPicPr>
            <p:cNvPr id="50" name="Image 4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8724" b="79473" l="40111" r="60259">
                          <a14:foregroundMark x1="40111" y1="18724" x2="58595" y2="18724"/>
                          <a14:foregroundMark x1="45841" y1="79057" x2="58226" y2="79473"/>
                          <a14:foregroundMark x1="60259" y1="21498" x2="55453" y2="78225"/>
                          <a14:backgroundMark x1="59889" y1="21775" x2="55453" y2="76976"/>
                          <a14:backgroundMark x1="55453" y1="77947" x2="60259" y2="17753"/>
                        </a14:backgroundRemoval>
                      </a14:imgEffect>
                    </a14:imgLayer>
                  </a14:imgProps>
                </a:ext>
                <a:ext uri="{28A0092B-C50C-407E-A947-70E740481C1C}">
                  <a14:useLocalDpi xmlns:a14="http://schemas.microsoft.com/office/drawing/2010/main" val="0"/>
                </a:ext>
              </a:extLst>
            </a:blip>
            <a:srcRect l="38481" t="17564" r="38766" b="19487"/>
            <a:stretch/>
          </p:blipFill>
          <p:spPr>
            <a:xfrm>
              <a:off x="9351664" y="4039267"/>
              <a:ext cx="511234" cy="1887338"/>
            </a:xfrm>
            <a:prstGeom prst="rect">
              <a:avLst/>
            </a:prstGeom>
          </p:spPr>
        </p:pic>
        <p:sp>
          <p:nvSpPr>
            <p:cNvPr id="55" name="Rectangle 54"/>
            <p:cNvSpPr/>
            <p:nvPr/>
          </p:nvSpPr>
          <p:spPr>
            <a:xfrm>
              <a:off x="8246909" y="6289017"/>
              <a:ext cx="3010761" cy="523220"/>
            </a:xfrm>
            <a:prstGeom prst="rect">
              <a:avLst/>
            </a:prstGeom>
          </p:spPr>
          <p:txBody>
            <a:bodyPr wrap="none">
              <a:spAutoFit/>
            </a:bodyPr>
            <a:lstStyle/>
            <a:p>
              <a:pPr algn="ctr"/>
              <a:r>
                <a:rPr lang="fr-FR" sz="1400" i="1" dirty="0">
                  <a:solidFill>
                    <a:prstClr val="black"/>
                  </a:solidFill>
                  <a:latin typeface="Century Gothic" panose="020B0502020202020204" pitchFamily="34" charset="0"/>
                </a:rPr>
                <a:t>The global anti-ageing eye &amp; </a:t>
              </a:r>
              <a:r>
                <a:rPr lang="fr-FR" sz="1400" i="1" dirty="0" err="1">
                  <a:solidFill>
                    <a:prstClr val="black"/>
                  </a:solidFill>
                  <a:latin typeface="Century Gothic" panose="020B0502020202020204" pitchFamily="34" charset="0"/>
                </a:rPr>
                <a:t>lip</a:t>
              </a:r>
              <a:r>
                <a:rPr lang="fr-FR" sz="1400" i="1" dirty="0">
                  <a:solidFill>
                    <a:prstClr val="black"/>
                  </a:solidFill>
                  <a:latin typeface="Century Gothic" panose="020B0502020202020204" pitchFamily="34" charset="0"/>
                </a:rPr>
                <a:t> </a:t>
              </a:r>
              <a:endParaRPr lang="fr-FR" sz="1400" i="1" dirty="0" smtClean="0">
                <a:solidFill>
                  <a:prstClr val="black"/>
                </a:solidFill>
                <a:latin typeface="Century Gothic" panose="020B0502020202020204" pitchFamily="34" charset="0"/>
              </a:endParaRPr>
            </a:p>
            <a:p>
              <a:pPr algn="ctr"/>
              <a:r>
                <a:rPr lang="fr-FR" sz="1400" i="1" dirty="0" smtClean="0">
                  <a:solidFill>
                    <a:prstClr val="black"/>
                  </a:solidFill>
                  <a:latin typeface="Century Gothic" panose="020B0502020202020204" pitchFamily="34" charset="0"/>
                </a:rPr>
                <a:t>care </a:t>
              </a:r>
              <a:r>
                <a:rPr lang="fr-FR" sz="1400" i="1" dirty="0">
                  <a:solidFill>
                    <a:prstClr val="black"/>
                  </a:solidFill>
                  <a:latin typeface="Century Gothic" panose="020B0502020202020204" pitchFamily="34" charset="0"/>
                </a:rPr>
                <a:t>with 5 patents</a:t>
              </a:r>
            </a:p>
          </p:txBody>
        </p:sp>
      </p:grpSp>
      <p:grpSp>
        <p:nvGrpSpPr>
          <p:cNvPr id="10" name="Groupe 9"/>
          <p:cNvGrpSpPr/>
          <p:nvPr/>
        </p:nvGrpSpPr>
        <p:grpSpPr>
          <a:xfrm>
            <a:off x="5849112" y="3976708"/>
            <a:ext cx="2366745" cy="2843615"/>
            <a:chOff x="5849112" y="3976708"/>
            <a:chExt cx="2366745" cy="2843615"/>
          </a:xfrm>
        </p:grpSpPr>
        <p:pic>
          <p:nvPicPr>
            <p:cNvPr id="53" name="Image 52"/>
            <p:cNvPicPr>
              <a:picLocks noChangeAspect="1"/>
            </p:cNvPicPr>
            <p:nvPr/>
          </p:nvPicPr>
          <p:blipFill rotWithShape="1">
            <a:blip r:embed="rId6" cstate="print">
              <a:extLst>
                <a:ext uri="{28A0092B-C50C-407E-A947-70E740481C1C}">
                  <a14:useLocalDpi xmlns:a14="http://schemas.microsoft.com/office/drawing/2010/main" val="0"/>
                </a:ext>
              </a:extLst>
            </a:blip>
            <a:srcRect l="14355" t="11026" r="13296" b="19359"/>
            <a:stretch/>
          </p:blipFill>
          <p:spPr>
            <a:xfrm rot="17215406">
              <a:off x="6834455" y="4629891"/>
              <a:ext cx="1680406" cy="1082398"/>
            </a:xfrm>
            <a:prstGeom prst="ellipse">
              <a:avLst/>
            </a:prstGeom>
            <a:ln>
              <a:noFill/>
            </a:ln>
            <a:effectLst>
              <a:softEdge rad="112500"/>
            </a:effectLst>
          </p:spPr>
        </p:pic>
        <p:sp>
          <p:nvSpPr>
            <p:cNvPr id="41" name="Ellipse 40"/>
            <p:cNvSpPr>
              <a:spLocks noChangeAspect="1"/>
            </p:cNvSpPr>
            <p:nvPr/>
          </p:nvSpPr>
          <p:spPr>
            <a:xfrm>
              <a:off x="6884235" y="5947632"/>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2400" dirty="0">
                <a:solidFill>
                  <a:prstClr val="white"/>
                </a:solidFill>
                <a:latin typeface="Century Gothic" panose="020B0502020202020204" pitchFamily="34" charset="0"/>
              </a:endParaRPr>
            </a:p>
          </p:txBody>
        </p:sp>
        <p:sp>
          <p:nvSpPr>
            <p:cNvPr id="45" name="ZoneTexte 44"/>
            <p:cNvSpPr txBox="1"/>
            <p:nvPr/>
          </p:nvSpPr>
          <p:spPr>
            <a:xfrm>
              <a:off x="5998807" y="6107670"/>
              <a:ext cx="2140223" cy="338554"/>
            </a:xfrm>
            <a:prstGeom prst="rect">
              <a:avLst/>
            </a:prstGeom>
            <a:noFill/>
          </p:spPr>
          <p:txBody>
            <a:bodyPr wrap="square" rtlCol="0">
              <a:spAutoFit/>
            </a:bodyPr>
            <a:lstStyle/>
            <a:p>
              <a:pPr algn="ctr"/>
              <a:r>
                <a:rPr lang="fr-FR" sz="1600" b="1" dirty="0" smtClean="0">
                  <a:latin typeface="Century Gothic" panose="020B0502020202020204" pitchFamily="34" charset="0"/>
                </a:rPr>
                <a:t>PHYTO-CONTOUR</a:t>
              </a:r>
              <a:endParaRPr lang="fr-FR" sz="1600" b="1" dirty="0">
                <a:latin typeface="Century Gothic" panose="020B0502020202020204" pitchFamily="34" charset="0"/>
              </a:endParaRPr>
            </a:p>
          </p:txBody>
        </p:sp>
        <p:pic>
          <p:nvPicPr>
            <p:cNvPr id="49" name="Image 48"/>
            <p:cNvPicPr>
              <a:picLocks noChangeAspect="1"/>
            </p:cNvPicPr>
            <p:nvPr/>
          </p:nvPicPr>
          <p:blipFill rotWithShape="1">
            <a:blip r:embed="rId7" cstate="print">
              <a:extLst>
                <a:ext uri="{28A0092B-C50C-407E-A947-70E740481C1C}">
                  <a14:useLocalDpi xmlns:a14="http://schemas.microsoft.com/office/drawing/2010/main" val="0"/>
                </a:ext>
              </a:extLst>
            </a:blip>
            <a:srcRect l="21169" t="9744" r="20531" b="25385"/>
            <a:stretch/>
          </p:blipFill>
          <p:spPr>
            <a:xfrm>
              <a:off x="6487680" y="3976708"/>
              <a:ext cx="793109" cy="1884100"/>
            </a:xfrm>
            <a:prstGeom prst="rect">
              <a:avLst/>
            </a:prstGeom>
          </p:spPr>
        </p:pic>
        <p:sp>
          <p:nvSpPr>
            <p:cNvPr id="56" name="Rectangle 55"/>
            <p:cNvSpPr/>
            <p:nvPr/>
          </p:nvSpPr>
          <p:spPr>
            <a:xfrm>
              <a:off x="5849112" y="6297103"/>
              <a:ext cx="1999265" cy="523220"/>
            </a:xfrm>
            <a:prstGeom prst="rect">
              <a:avLst/>
            </a:prstGeom>
          </p:spPr>
          <p:txBody>
            <a:bodyPr wrap="none">
              <a:spAutoFit/>
            </a:bodyPr>
            <a:lstStyle/>
            <a:p>
              <a:pPr algn="ctr"/>
              <a:r>
                <a:rPr lang="fr-FR" sz="1400" i="1" dirty="0">
                  <a:solidFill>
                    <a:prstClr val="black"/>
                  </a:solidFill>
                  <a:latin typeface="Century Gothic" panose="020B0502020202020204" pitchFamily="34" charset="0"/>
                </a:rPr>
                <a:t>Fatigue-</a:t>
              </a:r>
              <a:r>
                <a:rPr lang="fr-FR" sz="1400" i="1" dirty="0" err="1">
                  <a:solidFill>
                    <a:prstClr val="black"/>
                  </a:solidFill>
                  <a:latin typeface="Century Gothic" panose="020B0502020202020204" pitchFamily="34" charset="0"/>
                </a:rPr>
                <a:t>relieving</a:t>
              </a:r>
              <a:r>
                <a:rPr lang="fr-FR" sz="1400" i="1" dirty="0">
                  <a:solidFill>
                    <a:prstClr val="black"/>
                  </a:solidFill>
                  <a:latin typeface="Century Gothic" panose="020B0502020202020204" pitchFamily="34" charset="0"/>
                </a:rPr>
                <a:t> </a:t>
              </a:r>
              <a:r>
                <a:rPr lang="fr-FR" sz="1400" i="1" dirty="0" err="1" smtClean="0">
                  <a:solidFill>
                    <a:prstClr val="black"/>
                  </a:solidFill>
                  <a:latin typeface="Century Gothic" panose="020B0502020202020204" pitchFamily="34" charset="0"/>
                </a:rPr>
                <a:t>eye</a:t>
              </a:r>
              <a:endParaRPr lang="fr-FR" sz="1400" i="1" dirty="0" smtClean="0">
                <a:solidFill>
                  <a:prstClr val="black"/>
                </a:solidFill>
                <a:latin typeface="Century Gothic" panose="020B0502020202020204" pitchFamily="34" charset="0"/>
              </a:endParaRPr>
            </a:p>
            <a:p>
              <a:pPr algn="ctr"/>
              <a:r>
                <a:rPr lang="fr-FR" sz="1400" i="1" dirty="0" smtClean="0">
                  <a:solidFill>
                    <a:prstClr val="black"/>
                  </a:solidFill>
                  <a:latin typeface="Century Gothic" panose="020B0502020202020204" pitchFamily="34" charset="0"/>
                </a:rPr>
                <a:t>contour </a:t>
              </a:r>
              <a:r>
                <a:rPr lang="fr-FR" sz="1400" i="1" dirty="0">
                  <a:solidFill>
                    <a:prstClr val="black"/>
                  </a:solidFill>
                  <a:latin typeface="Century Gothic" panose="020B0502020202020204" pitchFamily="34" charset="0"/>
                </a:rPr>
                <a:t>care</a:t>
              </a:r>
            </a:p>
          </p:txBody>
        </p:sp>
      </p:grpSp>
      <p:grpSp>
        <p:nvGrpSpPr>
          <p:cNvPr id="9" name="Groupe 8"/>
          <p:cNvGrpSpPr/>
          <p:nvPr/>
        </p:nvGrpSpPr>
        <p:grpSpPr>
          <a:xfrm>
            <a:off x="3042995" y="3987692"/>
            <a:ext cx="2635536" cy="2824545"/>
            <a:chOff x="3042995" y="3987692"/>
            <a:chExt cx="2635536" cy="2824545"/>
          </a:xfrm>
        </p:grpSpPr>
        <p:pic>
          <p:nvPicPr>
            <p:cNvPr id="52" name="Imag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9776" y="4530378"/>
              <a:ext cx="1538755" cy="1322102"/>
            </a:xfrm>
            <a:prstGeom prst="ellipse">
              <a:avLst/>
            </a:prstGeom>
            <a:ln>
              <a:noFill/>
            </a:ln>
            <a:effectLst>
              <a:softEdge rad="112500"/>
            </a:effectLst>
          </p:spPr>
        </p:pic>
        <p:sp>
          <p:nvSpPr>
            <p:cNvPr id="40" name="Ellipse 39"/>
            <p:cNvSpPr>
              <a:spLocks noChangeAspect="1"/>
            </p:cNvSpPr>
            <p:nvPr/>
          </p:nvSpPr>
          <p:spPr>
            <a:xfrm>
              <a:off x="4227775" y="5932978"/>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2400" dirty="0">
                <a:solidFill>
                  <a:prstClr val="white"/>
                </a:solidFill>
                <a:latin typeface="Century Gothic" panose="020B0502020202020204" pitchFamily="34" charset="0"/>
              </a:endParaRPr>
            </a:p>
          </p:txBody>
        </p:sp>
        <p:sp>
          <p:nvSpPr>
            <p:cNvPr id="44" name="ZoneTexte 43"/>
            <p:cNvSpPr txBox="1"/>
            <p:nvPr/>
          </p:nvSpPr>
          <p:spPr>
            <a:xfrm>
              <a:off x="3422457" y="6061195"/>
              <a:ext cx="1949906" cy="338554"/>
            </a:xfrm>
            <a:prstGeom prst="rect">
              <a:avLst/>
            </a:prstGeom>
            <a:noFill/>
          </p:spPr>
          <p:txBody>
            <a:bodyPr wrap="square" rtlCol="0">
              <a:spAutoFit/>
            </a:bodyPr>
            <a:lstStyle/>
            <a:p>
              <a:pPr algn="ctr"/>
              <a:r>
                <a:rPr lang="fr-FR" sz="1600" b="1" dirty="0" smtClean="0">
                  <a:latin typeface="Century Gothic" panose="020B0502020202020204" pitchFamily="34" charset="0"/>
                </a:rPr>
                <a:t>NUTRI-CONTOUR</a:t>
              </a:r>
            </a:p>
          </p:txBody>
        </p:sp>
        <p:pic>
          <p:nvPicPr>
            <p:cNvPr id="48" name="Image 47"/>
            <p:cNvPicPr>
              <a:picLocks noChangeAspect="1"/>
            </p:cNvPicPr>
            <p:nvPr/>
          </p:nvPicPr>
          <p:blipFill rotWithShape="1">
            <a:blip r:embed="rId9" cstate="print">
              <a:extLst>
                <a:ext uri="{28A0092B-C50C-407E-A947-70E740481C1C}">
                  <a14:useLocalDpi xmlns:a14="http://schemas.microsoft.com/office/drawing/2010/main" val="0"/>
                </a:ext>
              </a:extLst>
            </a:blip>
            <a:srcRect l="20230" t="9231" r="20134" b="28590"/>
            <a:stretch/>
          </p:blipFill>
          <p:spPr>
            <a:xfrm>
              <a:off x="3835982" y="3987692"/>
              <a:ext cx="783586" cy="1835939"/>
            </a:xfrm>
            <a:prstGeom prst="rect">
              <a:avLst/>
            </a:prstGeom>
          </p:spPr>
        </p:pic>
        <p:sp>
          <p:nvSpPr>
            <p:cNvPr id="57" name="Rectangle 56"/>
            <p:cNvSpPr/>
            <p:nvPr/>
          </p:nvSpPr>
          <p:spPr>
            <a:xfrm>
              <a:off x="3042995" y="6289017"/>
              <a:ext cx="2369559" cy="523220"/>
            </a:xfrm>
            <a:prstGeom prst="rect">
              <a:avLst/>
            </a:prstGeom>
          </p:spPr>
          <p:txBody>
            <a:bodyPr wrap="none">
              <a:spAutoFit/>
            </a:bodyPr>
            <a:lstStyle/>
            <a:p>
              <a:pPr algn="ctr"/>
              <a:r>
                <a:rPr lang="fr-FR" sz="1400" i="1" dirty="0">
                  <a:solidFill>
                    <a:prstClr val="black"/>
                  </a:solidFill>
                  <a:latin typeface="Century Gothic" panose="020B0502020202020204" pitchFamily="34" charset="0"/>
                </a:rPr>
                <a:t>Intense nourishment and </a:t>
              </a:r>
              <a:endParaRPr lang="fr-FR" sz="1400" i="1" dirty="0" smtClean="0">
                <a:solidFill>
                  <a:prstClr val="black"/>
                </a:solidFill>
                <a:latin typeface="Century Gothic" panose="020B0502020202020204" pitchFamily="34" charset="0"/>
              </a:endParaRPr>
            </a:p>
            <a:p>
              <a:pPr algn="ctr"/>
              <a:r>
                <a:rPr lang="fr-FR" sz="1400" i="1" dirty="0" err="1" smtClean="0">
                  <a:solidFill>
                    <a:prstClr val="black"/>
                  </a:solidFill>
                  <a:latin typeface="Century Gothic" panose="020B0502020202020204" pitchFamily="34" charset="0"/>
                </a:rPr>
                <a:t>repair</a:t>
              </a:r>
              <a:r>
                <a:rPr lang="fr-FR" sz="1400" i="1" dirty="0" smtClean="0">
                  <a:solidFill>
                    <a:prstClr val="black"/>
                  </a:solidFill>
                  <a:latin typeface="Century Gothic" panose="020B0502020202020204" pitchFamily="34" charset="0"/>
                </a:rPr>
                <a:t> </a:t>
              </a:r>
              <a:r>
                <a:rPr lang="fr-FR" sz="1400" i="1" dirty="0">
                  <a:solidFill>
                    <a:prstClr val="black"/>
                  </a:solidFill>
                  <a:latin typeface="Century Gothic" panose="020B0502020202020204" pitchFamily="34" charset="0"/>
                </a:rPr>
                <a:t>eye &amp; lip care</a:t>
              </a:r>
            </a:p>
          </p:txBody>
        </p:sp>
      </p:grpSp>
      <p:grpSp>
        <p:nvGrpSpPr>
          <p:cNvPr id="8" name="Groupe 7"/>
          <p:cNvGrpSpPr/>
          <p:nvPr/>
        </p:nvGrpSpPr>
        <p:grpSpPr>
          <a:xfrm>
            <a:off x="250715" y="4000788"/>
            <a:ext cx="2603598" cy="2606159"/>
            <a:chOff x="250715" y="4000788"/>
            <a:chExt cx="2603598" cy="2606159"/>
          </a:xfrm>
        </p:grpSpPr>
        <p:pic>
          <p:nvPicPr>
            <p:cNvPr id="51" name="Image 50"/>
            <p:cNvPicPr>
              <a:picLocks noChangeAspect="1"/>
            </p:cNvPicPr>
            <p:nvPr/>
          </p:nvPicPr>
          <p:blipFill rotWithShape="1">
            <a:blip r:embed="rId10" cstate="print">
              <a:extLst>
                <a:ext uri="{28A0092B-C50C-407E-A947-70E740481C1C}">
                  <a14:useLocalDpi xmlns:a14="http://schemas.microsoft.com/office/drawing/2010/main" val="0"/>
                </a:ext>
              </a:extLst>
            </a:blip>
            <a:srcRect l="7489" t="10705" r="12138" b="20191"/>
            <a:stretch/>
          </p:blipFill>
          <p:spPr>
            <a:xfrm>
              <a:off x="1070258" y="4489704"/>
              <a:ext cx="1784055" cy="1322102"/>
            </a:xfrm>
            <a:prstGeom prst="ellipse">
              <a:avLst/>
            </a:prstGeom>
            <a:ln>
              <a:noFill/>
            </a:ln>
            <a:effectLst>
              <a:softEdge rad="112500"/>
            </a:effectLst>
          </p:spPr>
        </p:pic>
        <p:sp>
          <p:nvSpPr>
            <p:cNvPr id="39" name="Ellipse 38"/>
            <p:cNvSpPr>
              <a:spLocks noChangeAspect="1"/>
            </p:cNvSpPr>
            <p:nvPr/>
          </p:nvSpPr>
          <p:spPr>
            <a:xfrm>
              <a:off x="1322454" y="5946075"/>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2400" dirty="0">
                <a:solidFill>
                  <a:prstClr val="white"/>
                </a:solidFill>
                <a:latin typeface="Century Gothic" panose="020B0502020202020204" pitchFamily="34" charset="0"/>
              </a:endParaRPr>
            </a:p>
          </p:txBody>
        </p:sp>
        <p:sp>
          <p:nvSpPr>
            <p:cNvPr id="43" name="ZoneTexte 42"/>
            <p:cNvSpPr txBox="1"/>
            <p:nvPr/>
          </p:nvSpPr>
          <p:spPr>
            <a:xfrm>
              <a:off x="444229" y="6054519"/>
              <a:ext cx="2179594" cy="338554"/>
            </a:xfrm>
            <a:prstGeom prst="rect">
              <a:avLst/>
            </a:prstGeom>
            <a:noFill/>
          </p:spPr>
          <p:txBody>
            <a:bodyPr wrap="square" rtlCol="0">
              <a:spAutoFit/>
            </a:bodyPr>
            <a:lstStyle/>
            <a:p>
              <a:pPr algn="ctr"/>
              <a:r>
                <a:rPr lang="fr-FR" sz="1600" b="1" dirty="0" smtClean="0">
                  <a:solidFill>
                    <a:prstClr val="black"/>
                  </a:solidFill>
                  <a:latin typeface="Century Gothic" panose="020B0502020202020204" pitchFamily="34" charset="0"/>
                </a:rPr>
                <a:t>ALPHA-CONTOUR</a:t>
              </a:r>
            </a:p>
          </p:txBody>
        </p:sp>
        <p:sp>
          <p:nvSpPr>
            <p:cNvPr id="58" name="Rectangle 57"/>
            <p:cNvSpPr/>
            <p:nvPr/>
          </p:nvSpPr>
          <p:spPr>
            <a:xfrm>
              <a:off x="250715" y="6299170"/>
              <a:ext cx="2440092" cy="307777"/>
            </a:xfrm>
            <a:prstGeom prst="rect">
              <a:avLst/>
            </a:prstGeom>
          </p:spPr>
          <p:txBody>
            <a:bodyPr wrap="none">
              <a:spAutoFit/>
            </a:bodyPr>
            <a:lstStyle/>
            <a:p>
              <a:r>
                <a:rPr lang="fr-FR" sz="1400" i="1" dirty="0">
                  <a:solidFill>
                    <a:prstClr val="black"/>
                  </a:solidFill>
                  <a:latin typeface="Century Gothic" panose="020B0502020202020204" pitchFamily="34" charset="0"/>
                </a:rPr>
                <a:t>Anti-wrinkle eye &amp; lip care</a:t>
              </a:r>
            </a:p>
          </p:txBody>
        </p:sp>
        <p:pic>
          <p:nvPicPr>
            <p:cNvPr id="47" name="Image 4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495" b="74814" l="23642" r="78275">
                          <a14:foregroundMark x1="23642" y1="10283" x2="76997" y2="9836"/>
                          <a14:foregroundMark x1="34185" y1="74069" x2="69329" y2="75857"/>
                          <a14:foregroundMark x1="68690" y1="72280" x2="78594" y2="15648"/>
                          <a14:foregroundMark x1="33546" y1="73770" x2="23642" y2="10283"/>
                          <a14:backgroundMark x1="69329" y1="73025" x2="79872" y2="10283"/>
                          <a14:backgroundMark x1="33546" y1="74516" x2="22045" y2="7452"/>
                          <a14:backgroundMark x1="34185" y1="74516" x2="66134" y2="73770"/>
                        </a14:backgroundRemoval>
                      </a14:imgEffect>
                    </a14:imgLayer>
                  </a14:imgProps>
                </a:ext>
                <a:ext uri="{28A0092B-C50C-407E-A947-70E740481C1C}">
                  <a14:useLocalDpi xmlns:a14="http://schemas.microsoft.com/office/drawing/2010/main" val="0"/>
                </a:ext>
              </a:extLst>
            </a:blip>
            <a:srcRect l="19459" t="9359" r="20190" b="24744"/>
            <a:stretch/>
          </p:blipFill>
          <p:spPr>
            <a:xfrm>
              <a:off x="979296" y="4000788"/>
              <a:ext cx="785811" cy="1835939"/>
            </a:xfrm>
            <a:prstGeom prst="rect">
              <a:avLst/>
            </a:prstGeom>
          </p:spPr>
        </p:pic>
      </p:grpSp>
    </p:spTree>
    <p:extLst>
      <p:ext uri="{BB962C8B-B14F-4D97-AF65-F5344CB8AC3E}">
        <p14:creationId xmlns:p14="http://schemas.microsoft.com/office/powerpoint/2010/main" val="120709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349075" y="3506423"/>
            <a:ext cx="10949791" cy="470285"/>
            <a:chOff x="349075" y="3506423"/>
            <a:chExt cx="10949791" cy="470285"/>
          </a:xfrm>
        </p:grpSpPr>
        <p:cxnSp>
          <p:nvCxnSpPr>
            <p:cNvPr id="2" name="Connecteur droit 1"/>
            <p:cNvCxnSpPr/>
            <p:nvPr/>
          </p:nvCxnSpPr>
          <p:spPr>
            <a:xfrm>
              <a:off x="349075" y="3510849"/>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3" name="Connecteur droit 2"/>
            <p:cNvCxnSpPr/>
            <p:nvPr/>
          </p:nvCxnSpPr>
          <p:spPr>
            <a:xfrm>
              <a:off x="7116727" y="3506423"/>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4" name="Connecteur droit 3"/>
            <p:cNvCxnSpPr/>
            <p:nvPr/>
          </p:nvCxnSpPr>
          <p:spPr>
            <a:xfrm>
              <a:off x="4531214" y="3506423"/>
              <a:ext cx="1304261" cy="470285"/>
            </a:xfrm>
            <a:prstGeom prst="line">
              <a:avLst/>
            </a:prstGeom>
            <a:ln/>
          </p:spPr>
          <p:style>
            <a:lnRef idx="1">
              <a:schemeClr val="dk1"/>
            </a:lnRef>
            <a:fillRef idx="0">
              <a:schemeClr val="dk1"/>
            </a:fillRef>
            <a:effectRef idx="0">
              <a:schemeClr val="dk1"/>
            </a:effectRef>
            <a:fontRef idx="minor">
              <a:schemeClr val="tx1"/>
            </a:fontRef>
          </p:style>
        </p:cxnSp>
        <p:cxnSp>
          <p:nvCxnSpPr>
            <p:cNvPr id="5" name="Connecteur droit 4"/>
            <p:cNvCxnSpPr/>
            <p:nvPr/>
          </p:nvCxnSpPr>
          <p:spPr>
            <a:xfrm flipV="1">
              <a:off x="5835475" y="3506423"/>
              <a:ext cx="1304261" cy="470285"/>
            </a:xfrm>
            <a:prstGeom prst="line">
              <a:avLst/>
            </a:prstGeom>
            <a:ln/>
          </p:spPr>
          <p:style>
            <a:lnRef idx="1">
              <a:schemeClr val="dk1"/>
            </a:lnRef>
            <a:fillRef idx="0">
              <a:schemeClr val="dk1"/>
            </a:fillRef>
            <a:effectRef idx="0">
              <a:schemeClr val="dk1"/>
            </a:effectRef>
            <a:fontRef idx="minor">
              <a:schemeClr val="tx1"/>
            </a:fontRef>
          </p:style>
        </p:cxnSp>
      </p:grpSp>
      <p:sp>
        <p:nvSpPr>
          <p:cNvPr id="6" name="Rectangle 5"/>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MY CURRENT ALLIES</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6" name="ZoneTexte 25"/>
          <p:cNvSpPr txBox="1"/>
          <p:nvPr/>
        </p:nvSpPr>
        <p:spPr>
          <a:xfrm>
            <a:off x="1924610" y="1957492"/>
            <a:ext cx="7252018" cy="646331"/>
          </a:xfrm>
          <a:prstGeom prst="rect">
            <a:avLst/>
          </a:prstGeom>
          <a:noFill/>
        </p:spPr>
        <p:txBody>
          <a:bodyPr wrap="square" rtlCol="0">
            <a:spAutoFit/>
          </a:bodyPr>
          <a:lstStyle/>
          <a:p>
            <a:pPr algn="ctr"/>
            <a:r>
              <a:rPr lang="fr-FR" sz="3600" cap="small" dirty="0">
                <a:solidFill>
                  <a:schemeClr val="tx1">
                    <a:lumMod val="65000"/>
                    <a:lumOff val="35000"/>
                  </a:schemeClr>
                </a:solidFill>
              </a:rPr>
              <a:t>Stop </a:t>
            </a:r>
            <a:r>
              <a:rPr lang="fr-FR" sz="3600" cap="small" dirty="0" err="1">
                <a:solidFill>
                  <a:schemeClr val="tx1">
                    <a:lumMod val="65000"/>
                    <a:lumOff val="35000"/>
                  </a:schemeClr>
                </a:solidFill>
              </a:rPr>
              <a:t>blue</a:t>
            </a:r>
            <a:r>
              <a:rPr lang="fr-FR" sz="3600" cap="small" dirty="0">
                <a:solidFill>
                  <a:schemeClr val="tx1">
                    <a:lumMod val="65000"/>
                    <a:lumOff val="35000"/>
                  </a:schemeClr>
                </a:solidFill>
              </a:rPr>
              <a:t> lights AND POLLUTION!</a:t>
            </a:r>
          </a:p>
        </p:txBody>
      </p:sp>
      <p:grpSp>
        <p:nvGrpSpPr>
          <p:cNvPr id="8" name="Groupe 7"/>
          <p:cNvGrpSpPr/>
          <p:nvPr/>
        </p:nvGrpSpPr>
        <p:grpSpPr>
          <a:xfrm>
            <a:off x="4778440" y="4034406"/>
            <a:ext cx="3295373" cy="2783409"/>
            <a:chOff x="4778440" y="4034406"/>
            <a:chExt cx="3295373" cy="2783409"/>
          </a:xfrm>
        </p:grpSpPr>
        <p:pic>
          <p:nvPicPr>
            <p:cNvPr id="28" name="Image 27"/>
            <p:cNvPicPr>
              <a:picLocks noChangeAspect="1"/>
            </p:cNvPicPr>
            <p:nvPr/>
          </p:nvPicPr>
          <p:blipFill rotWithShape="1">
            <a:blip r:embed="rId3" cstate="print">
              <a:extLst>
                <a:ext uri="{28A0092B-C50C-407E-A947-70E740481C1C}">
                  <a14:useLocalDpi xmlns:a14="http://schemas.microsoft.com/office/drawing/2010/main" val="0"/>
                </a:ext>
              </a:extLst>
            </a:blip>
            <a:srcRect l="8391" t="11472" b="12400"/>
            <a:stretch/>
          </p:blipFill>
          <p:spPr>
            <a:xfrm rot="695004">
              <a:off x="5912217" y="4846181"/>
              <a:ext cx="2052532" cy="1138360"/>
            </a:xfrm>
            <a:prstGeom prst="ellipse">
              <a:avLst/>
            </a:prstGeom>
            <a:ln>
              <a:noFill/>
            </a:ln>
            <a:effectLst>
              <a:softEdge rad="112500"/>
            </a:effectLst>
          </p:spPr>
        </p:pic>
        <p:sp>
          <p:nvSpPr>
            <p:cNvPr id="40" name="Ellipse 39"/>
            <p:cNvSpPr>
              <a:spLocks noChangeAspect="1"/>
            </p:cNvSpPr>
            <p:nvPr/>
          </p:nvSpPr>
          <p:spPr>
            <a:xfrm>
              <a:off x="5818831" y="6006130"/>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solidFill>
                  <a:prstClr val="white"/>
                </a:solidFill>
                <a:latin typeface="Century Gothic" panose="020B0502020202020204" pitchFamily="34" charset="0"/>
              </a:endParaRPr>
            </a:p>
          </p:txBody>
        </p:sp>
        <p:sp>
          <p:nvSpPr>
            <p:cNvPr id="44" name="ZoneTexte 43"/>
            <p:cNvSpPr txBox="1"/>
            <p:nvPr/>
          </p:nvSpPr>
          <p:spPr>
            <a:xfrm>
              <a:off x="4778440" y="6130686"/>
              <a:ext cx="2588698" cy="369332"/>
            </a:xfrm>
            <a:prstGeom prst="rect">
              <a:avLst/>
            </a:prstGeom>
            <a:noFill/>
          </p:spPr>
          <p:txBody>
            <a:bodyPr wrap="square" rtlCol="0">
              <a:spAutoFit/>
            </a:bodyPr>
            <a:lstStyle/>
            <a:p>
              <a:pPr algn="ctr"/>
              <a:r>
                <a:rPr lang="fr-FR" b="1" dirty="0" smtClean="0">
                  <a:latin typeface="Century Gothic" panose="020B0502020202020204" pitchFamily="34" charset="0"/>
                </a:rPr>
                <a:t>NUDE PERFECT FLUID</a:t>
              </a:r>
            </a:p>
          </p:txBody>
        </p:sp>
        <p:sp>
          <p:nvSpPr>
            <p:cNvPr id="57" name="Rectangle 56"/>
            <p:cNvSpPr/>
            <p:nvPr/>
          </p:nvSpPr>
          <p:spPr>
            <a:xfrm>
              <a:off x="4855464" y="6448483"/>
              <a:ext cx="3218349" cy="369332"/>
            </a:xfrm>
            <a:prstGeom prst="rect">
              <a:avLst/>
            </a:prstGeom>
          </p:spPr>
          <p:txBody>
            <a:bodyPr wrap="square">
              <a:spAutoFit/>
            </a:bodyPr>
            <a:lstStyle/>
            <a:p>
              <a:r>
                <a:rPr lang="fr-FR" i="1" dirty="0" smtClean="0">
                  <a:solidFill>
                    <a:prstClr val="black"/>
                  </a:solidFill>
                  <a:latin typeface="Century Gothic" panose="020B0502020202020204" pitchFamily="34" charset="0"/>
                </a:rPr>
                <a:t>Perfect skin, naturally</a:t>
              </a:r>
              <a:endParaRPr lang="fr-FR" i="1" dirty="0">
                <a:solidFill>
                  <a:prstClr val="black"/>
                </a:solidFill>
                <a:latin typeface="Century Gothic" panose="020B0502020202020204" pitchFamily="34" charset="0"/>
              </a:endParaRPr>
            </a:p>
          </p:txBody>
        </p:sp>
        <p:pic>
          <p:nvPicPr>
            <p:cNvPr id="30" name="Image 29"/>
            <p:cNvPicPr/>
            <p:nvPr/>
          </p:nvPicPr>
          <p:blipFill rotWithShape="1">
            <a:blip r:embed="rId4" cstate="print">
              <a:extLst>
                <a:ext uri="{28A0092B-C50C-407E-A947-70E740481C1C}">
                  <a14:useLocalDpi xmlns:a14="http://schemas.microsoft.com/office/drawing/2010/main" val="0"/>
                </a:ext>
              </a:extLst>
            </a:blip>
            <a:srcRect l="9185" t="9517" r="10966" b="24025"/>
            <a:stretch/>
          </p:blipFill>
          <p:spPr>
            <a:xfrm>
              <a:off x="5598159" y="4034406"/>
              <a:ext cx="474630" cy="1940086"/>
            </a:xfrm>
            <a:prstGeom prst="rect">
              <a:avLst/>
            </a:prstGeom>
          </p:spPr>
        </p:pic>
      </p:grpSp>
    </p:spTree>
    <p:extLst>
      <p:ext uri="{BB962C8B-B14F-4D97-AF65-F5344CB8AC3E}">
        <p14:creationId xmlns:p14="http://schemas.microsoft.com/office/powerpoint/2010/main" val="417269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13789"/>
            <a:ext cx="12192000" cy="1843582"/>
          </a:xfrm>
          <a:prstGeom prst="rect">
            <a:avLst/>
          </a:prstGeom>
        </p:spPr>
        <p:txBody>
          <a:bodyPr wrap="square">
            <a:spAutoFit/>
          </a:bodyPr>
          <a:lstStyle/>
          <a:p>
            <a:pPr algn="ctr">
              <a:lnSpc>
                <a:spcPct val="150000"/>
              </a:lnSpc>
            </a:pPr>
            <a:r>
              <a:rPr lang="fr-FR" sz="4000" cap="small" spc="300" dirty="0" smtClean="0">
                <a:solidFill>
                  <a:schemeClr val="tx1">
                    <a:lumMod val="65000"/>
                    <a:lumOff val="35000"/>
                  </a:schemeClr>
                </a:solidFill>
                <a:latin typeface="Calibri" panose="020F0502020204030204" pitchFamily="34" charset="0"/>
                <a:cs typeface="Calibri" panose="020F0502020204030204" pitchFamily="34" charset="0"/>
              </a:rPr>
              <a:t>THE OBJECTIVES OF THE </a:t>
            </a:r>
            <a:r>
              <a:rPr lang="fr-FR" sz="4000" cap="small" spc="300" dirty="0">
                <a:solidFill>
                  <a:schemeClr val="tx1">
                    <a:lumMod val="65000"/>
                    <a:lumOff val="35000"/>
                  </a:schemeClr>
                </a:solidFill>
                <a:latin typeface="Calibri" panose="020F0502020204030204" pitchFamily="34" charset="0"/>
                <a:cs typeface="Calibri" panose="020F0502020204030204" pitchFamily="34" charset="0"/>
              </a:rPr>
              <a:t>WEBINAR</a:t>
            </a:r>
          </a:p>
          <a:p>
            <a:pPr algn="ctr">
              <a:lnSpc>
                <a:spcPct val="150000"/>
              </a:lnSpc>
            </a:pPr>
            <a:endParaRPr lang="fr-FR" sz="4000" spc="300" dirty="0" smtClean="0">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3" name="Connecteur droit 2"/>
          <p:cNvCxnSpPr/>
          <p:nvPr/>
        </p:nvCxnSpPr>
        <p:spPr>
          <a:xfrm>
            <a:off x="5453043" y="3418047"/>
            <a:ext cx="1275350" cy="0"/>
          </a:xfrm>
          <a:prstGeom prst="line">
            <a:avLst/>
          </a:prstGeom>
          <a:ln>
            <a:solidFill>
              <a:srgbClr val="7D6A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81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349075" y="3313919"/>
            <a:ext cx="10949791" cy="470285"/>
            <a:chOff x="349075" y="3506423"/>
            <a:chExt cx="10949791" cy="470285"/>
          </a:xfrm>
        </p:grpSpPr>
        <p:cxnSp>
          <p:nvCxnSpPr>
            <p:cNvPr id="2" name="Connecteur droit 1"/>
            <p:cNvCxnSpPr/>
            <p:nvPr/>
          </p:nvCxnSpPr>
          <p:spPr>
            <a:xfrm>
              <a:off x="349075" y="3510849"/>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3" name="Connecteur droit 2"/>
            <p:cNvCxnSpPr/>
            <p:nvPr/>
          </p:nvCxnSpPr>
          <p:spPr>
            <a:xfrm>
              <a:off x="7116727" y="3506423"/>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4" name="Connecteur droit 3"/>
            <p:cNvCxnSpPr/>
            <p:nvPr/>
          </p:nvCxnSpPr>
          <p:spPr>
            <a:xfrm>
              <a:off x="4531214" y="3506423"/>
              <a:ext cx="1304261" cy="470285"/>
            </a:xfrm>
            <a:prstGeom prst="line">
              <a:avLst/>
            </a:prstGeom>
            <a:ln/>
          </p:spPr>
          <p:style>
            <a:lnRef idx="1">
              <a:schemeClr val="dk1"/>
            </a:lnRef>
            <a:fillRef idx="0">
              <a:schemeClr val="dk1"/>
            </a:fillRef>
            <a:effectRef idx="0">
              <a:schemeClr val="dk1"/>
            </a:effectRef>
            <a:fontRef idx="minor">
              <a:schemeClr val="tx1"/>
            </a:fontRef>
          </p:style>
        </p:cxnSp>
        <p:cxnSp>
          <p:nvCxnSpPr>
            <p:cNvPr id="5" name="Connecteur droit 4"/>
            <p:cNvCxnSpPr/>
            <p:nvPr/>
          </p:nvCxnSpPr>
          <p:spPr>
            <a:xfrm flipV="1">
              <a:off x="5835475" y="3506423"/>
              <a:ext cx="1304261" cy="470285"/>
            </a:xfrm>
            <a:prstGeom prst="line">
              <a:avLst/>
            </a:prstGeom>
            <a:ln/>
          </p:spPr>
          <p:style>
            <a:lnRef idx="1">
              <a:schemeClr val="dk1"/>
            </a:lnRef>
            <a:fillRef idx="0">
              <a:schemeClr val="dk1"/>
            </a:fillRef>
            <a:effectRef idx="0">
              <a:schemeClr val="dk1"/>
            </a:effectRef>
            <a:fontRef idx="minor">
              <a:schemeClr val="tx1"/>
            </a:fontRef>
          </p:style>
        </p:cxnSp>
      </p:grpSp>
      <p:sp>
        <p:nvSpPr>
          <p:cNvPr id="6" name="Rectangle 5"/>
          <p:cNvSpPr/>
          <p:nvPr/>
        </p:nvSpPr>
        <p:spPr>
          <a:xfrm>
            <a:off x="0" y="294532"/>
            <a:ext cx="1219200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MY CURRENT ALLIES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 </a:t>
            </a:r>
            <a:endParaRPr kumimoji="0" lang="fr-FR" sz="3200" b="0" i="0" u="none" strike="noStrike" kern="1200" cap="none" spc="300" normalizeH="0" baseline="3000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p:txBody>
      </p:sp>
      <p:sp>
        <p:nvSpPr>
          <p:cNvPr id="26" name="ZoneTexte 25"/>
          <p:cNvSpPr txBox="1"/>
          <p:nvPr/>
        </p:nvSpPr>
        <p:spPr>
          <a:xfrm>
            <a:off x="1924610" y="1957492"/>
            <a:ext cx="72520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small" spc="0" normalizeH="0" baseline="0" noProof="0" dirty="0" smtClean="0">
                <a:ln>
                  <a:noFill/>
                </a:ln>
                <a:solidFill>
                  <a:prstClr val="black">
                    <a:lumMod val="65000"/>
                    <a:lumOff val="35000"/>
                  </a:prstClr>
                </a:solidFill>
                <a:effectLst/>
                <a:uLnTx/>
                <a:uFillTx/>
                <a:latin typeface="Calibri"/>
                <a:ea typeface="+mn-ea"/>
                <a:cs typeface="+mn-cs"/>
              </a:rPr>
              <a:t>BOOST THE EFFECTIVENESS OF YOUR CREAMS!</a:t>
            </a:r>
            <a:endParaRPr kumimoji="0" lang="fr-FR" sz="3600" b="0" i="0" u="none" strike="noStrike" kern="1200" cap="small" spc="0" normalizeH="0" baseline="0" noProof="0" dirty="0">
              <a:ln>
                <a:noFill/>
              </a:ln>
              <a:solidFill>
                <a:prstClr val="black">
                  <a:lumMod val="65000"/>
                  <a:lumOff val="35000"/>
                </a:prstClr>
              </a:solidFill>
              <a:effectLst/>
              <a:uLnTx/>
              <a:uFillTx/>
              <a:latin typeface="Calibri"/>
              <a:ea typeface="+mn-ea"/>
              <a:cs typeface="+mn-cs"/>
            </a:endParaRPr>
          </a:p>
        </p:txBody>
      </p:sp>
      <p:sp>
        <p:nvSpPr>
          <p:cNvPr id="40" name="Ellipse 39"/>
          <p:cNvSpPr>
            <a:spLocks noChangeAspect="1"/>
          </p:cNvSpPr>
          <p:nvPr/>
        </p:nvSpPr>
        <p:spPr>
          <a:xfrm>
            <a:off x="5818831" y="6006130"/>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ZoneTexte 43"/>
          <p:cNvSpPr txBox="1"/>
          <p:nvPr/>
        </p:nvSpPr>
        <p:spPr>
          <a:xfrm>
            <a:off x="4855464" y="6165321"/>
            <a:ext cx="22842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GOMMAGE YON-KA</a:t>
            </a:r>
          </a:p>
        </p:txBody>
      </p:sp>
      <p:sp>
        <p:nvSpPr>
          <p:cNvPr id="57" name="Rectangle 56"/>
          <p:cNvSpPr/>
          <p:nvPr/>
        </p:nvSpPr>
        <p:spPr>
          <a:xfrm>
            <a:off x="4873929" y="6437902"/>
            <a:ext cx="244414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Exfoliates</a:t>
            </a:r>
            <a:r>
              <a:rPr kumimoji="0" lang="fr-FR" sz="1400" b="0" i="1"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and hydrates</a:t>
            </a:r>
            <a:endParaRPr kumimoji="0" lang="fr-FR" sz="1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8" name="Image 17"/>
          <p:cNvPicPr>
            <a:picLocks noChangeAspect="1"/>
          </p:cNvPicPr>
          <p:nvPr/>
        </p:nvPicPr>
        <p:blipFill rotWithShape="1">
          <a:blip r:embed="rId3" cstate="print">
            <a:extLst>
              <a:ext uri="{28A0092B-C50C-407E-A947-70E740481C1C}">
                <a14:useLocalDpi xmlns:a14="http://schemas.microsoft.com/office/drawing/2010/main" val="0"/>
              </a:ext>
            </a:extLst>
          </a:blip>
          <a:srcRect l="15828" t="7821" r="16282" b="21154"/>
          <a:stretch/>
        </p:blipFill>
        <p:spPr>
          <a:xfrm>
            <a:off x="5412208" y="3877287"/>
            <a:ext cx="919304" cy="2045359"/>
          </a:xfrm>
          <a:prstGeom prst="rect">
            <a:avLst/>
          </a:prstGeom>
        </p:spPr>
      </p:pic>
      <p:pic>
        <p:nvPicPr>
          <p:cNvPr id="19" name="Image 18" descr="kyhkr.jpg"/>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backgroundRemoval t="585" b="99123" l="0" r="98246">
                        <a14:foregroundMark x1="83626" y1="2924" x2="98830" y2="22515"/>
                        <a14:foregroundMark x1="84795" y1="99415" x2="98830" y2="90936"/>
                        <a14:foregroundMark x1="0" y1="79825" x2="22807" y2="96199"/>
                        <a14:foregroundMark x1="4386" y1="19006" x2="26023" y2="585"/>
                        <a14:backgroundMark x1="85673" y1="4678" x2="98830" y2="16667"/>
                        <a14:backgroundMark x1="5263" y1="12281" x2="30409" y2="292"/>
                        <a14:backgroundMark x1="85673" y1="95029" x2="98830" y2="88304"/>
                        <a14:backgroundMark x1="26023" y1="95029" x2="0" y2="84211"/>
                        <a14:backgroundMark x1="96199" y1="19298" x2="76608" y2="877"/>
                        <a14:backgroundMark x1="20468" y1="92982" x2="877" y2="71345"/>
                        <a14:backgroundMark x1="4094" y1="19298" x2="14912" y2="877"/>
                      </a14:backgroundRemoval>
                    </a14:imgEffect>
                  </a14:imgLayer>
                </a14:imgProps>
              </a:ext>
            </a:extLst>
          </a:blip>
          <a:stretch>
            <a:fillRect/>
          </a:stretch>
        </p:blipFill>
        <p:spPr>
          <a:xfrm>
            <a:off x="6366857" y="5230474"/>
            <a:ext cx="749870" cy="749870"/>
          </a:xfrm>
          <a:prstGeom prst="rect">
            <a:avLst/>
          </a:prstGeom>
          <a:ln>
            <a:noFill/>
          </a:ln>
          <a:effectLst/>
          <a:scene3d>
            <a:camera prst="orthographicFront">
              <a:rot lat="0" lon="0" rev="0"/>
            </a:camera>
            <a:lightRig rig="contrasting" dir="t">
              <a:rot lat="0" lon="0" rev="7800000"/>
            </a:lightRig>
          </a:scene3d>
          <a:sp3d/>
        </p:spPr>
      </p:pic>
      <p:pic>
        <p:nvPicPr>
          <p:cNvPr id="20" name="Image 19" descr="Résultat de recherche d'images pour &quot;CAROUBE&quo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985" t="21632" r="4352" b="19349"/>
          <a:stretch/>
        </p:blipFill>
        <p:spPr bwMode="auto">
          <a:xfrm>
            <a:off x="6288650" y="5339854"/>
            <a:ext cx="984633" cy="64048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90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349075" y="3506423"/>
            <a:ext cx="10949791" cy="470285"/>
            <a:chOff x="349075" y="3506423"/>
            <a:chExt cx="10949791" cy="470285"/>
          </a:xfrm>
        </p:grpSpPr>
        <p:cxnSp>
          <p:nvCxnSpPr>
            <p:cNvPr id="2" name="Connecteur droit 1"/>
            <p:cNvCxnSpPr/>
            <p:nvPr/>
          </p:nvCxnSpPr>
          <p:spPr>
            <a:xfrm>
              <a:off x="349075" y="3510849"/>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3" name="Connecteur droit 2"/>
            <p:cNvCxnSpPr/>
            <p:nvPr/>
          </p:nvCxnSpPr>
          <p:spPr>
            <a:xfrm>
              <a:off x="7116727" y="3506423"/>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4" name="Connecteur droit 3"/>
            <p:cNvCxnSpPr/>
            <p:nvPr/>
          </p:nvCxnSpPr>
          <p:spPr>
            <a:xfrm>
              <a:off x="4531214" y="3506423"/>
              <a:ext cx="1304261" cy="470285"/>
            </a:xfrm>
            <a:prstGeom prst="line">
              <a:avLst/>
            </a:prstGeom>
            <a:ln/>
          </p:spPr>
          <p:style>
            <a:lnRef idx="1">
              <a:schemeClr val="dk1"/>
            </a:lnRef>
            <a:fillRef idx="0">
              <a:schemeClr val="dk1"/>
            </a:fillRef>
            <a:effectRef idx="0">
              <a:schemeClr val="dk1"/>
            </a:effectRef>
            <a:fontRef idx="minor">
              <a:schemeClr val="tx1"/>
            </a:fontRef>
          </p:style>
        </p:cxnSp>
        <p:cxnSp>
          <p:nvCxnSpPr>
            <p:cNvPr id="5" name="Connecteur droit 4"/>
            <p:cNvCxnSpPr/>
            <p:nvPr/>
          </p:nvCxnSpPr>
          <p:spPr>
            <a:xfrm flipV="1">
              <a:off x="5835475" y="3506423"/>
              <a:ext cx="1304261" cy="470285"/>
            </a:xfrm>
            <a:prstGeom prst="line">
              <a:avLst/>
            </a:prstGeom>
            <a:ln/>
          </p:spPr>
          <p:style>
            <a:lnRef idx="1">
              <a:schemeClr val="dk1"/>
            </a:lnRef>
            <a:fillRef idx="0">
              <a:schemeClr val="dk1"/>
            </a:fillRef>
            <a:effectRef idx="0">
              <a:schemeClr val="dk1"/>
            </a:effectRef>
            <a:fontRef idx="minor">
              <a:schemeClr val="tx1"/>
            </a:fontRef>
          </p:style>
        </p:cxnSp>
      </p:grpSp>
      <p:sp>
        <p:nvSpPr>
          <p:cNvPr id="6" name="Rectangle 5"/>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MY CURRENT ALLIES</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6" name="ZoneTexte 25"/>
          <p:cNvSpPr txBox="1"/>
          <p:nvPr/>
        </p:nvSpPr>
        <p:spPr>
          <a:xfrm>
            <a:off x="1828800" y="1957492"/>
            <a:ext cx="7840272"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I need peace and quiet and so does my skin!</a:t>
            </a:r>
            <a:endParaRPr lang="fr-FR" sz="3600" cap="small" dirty="0">
              <a:solidFill>
                <a:schemeClr val="tx1">
                  <a:lumMod val="65000"/>
                  <a:lumOff val="35000"/>
                </a:schemeClr>
              </a:solidFill>
            </a:endParaRPr>
          </a:p>
        </p:txBody>
      </p:sp>
      <p:grpSp>
        <p:nvGrpSpPr>
          <p:cNvPr id="11" name="Groupe 10"/>
          <p:cNvGrpSpPr/>
          <p:nvPr/>
        </p:nvGrpSpPr>
        <p:grpSpPr>
          <a:xfrm>
            <a:off x="8139718" y="3974479"/>
            <a:ext cx="3108515" cy="2908855"/>
            <a:chOff x="8139718" y="3974479"/>
            <a:chExt cx="3108515" cy="2908855"/>
          </a:xfrm>
        </p:grpSpPr>
        <p:pic>
          <p:nvPicPr>
            <p:cNvPr id="33" name="Image 32"/>
            <p:cNvPicPr>
              <a:picLocks noChangeAspect="1"/>
            </p:cNvPicPr>
            <p:nvPr/>
          </p:nvPicPr>
          <p:blipFill rotWithShape="1">
            <a:blip r:embed="rId3" cstate="print">
              <a:extLst>
                <a:ext uri="{28A0092B-C50C-407E-A947-70E740481C1C}">
                  <a14:useLocalDpi xmlns:a14="http://schemas.microsoft.com/office/drawing/2010/main" val="0"/>
                </a:ext>
              </a:extLst>
            </a:blip>
            <a:srcRect l="13937" t="14779" r="2309"/>
            <a:stretch/>
          </p:blipFill>
          <p:spPr>
            <a:xfrm>
              <a:off x="9669072" y="4809967"/>
              <a:ext cx="1174743" cy="1196163"/>
            </a:xfrm>
            <a:prstGeom prst="ellipse">
              <a:avLst/>
            </a:prstGeom>
            <a:ln>
              <a:noFill/>
            </a:ln>
            <a:effectLst>
              <a:softEdge rad="112500"/>
            </a:effectLst>
          </p:spPr>
        </p:pic>
        <p:pic>
          <p:nvPicPr>
            <p:cNvPr id="9" name="Imag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539" b="92954" l="27642" r="67683">
                          <a14:foregroundMark x1="37398" y1="93089" x2="61992" y2="92547"/>
                          <a14:foregroundMark x1="61179" y1="91057" x2="67886" y2="29810"/>
                          <a14:foregroundMark x1="36585" y1="91870" x2="27642" y2="29539"/>
                        </a14:backgroundRemoval>
                      </a14:imgEffect>
                    </a14:imgLayer>
                  </a14:imgProps>
                </a:ext>
                <a:ext uri="{28A0092B-C50C-407E-A947-70E740481C1C}">
                  <a14:useLocalDpi xmlns:a14="http://schemas.microsoft.com/office/drawing/2010/main" val="0"/>
                </a:ext>
              </a:extLst>
            </a:blip>
            <a:srcRect l="27065" t="29466" r="31331" b="6400"/>
            <a:stretch/>
          </p:blipFill>
          <p:spPr>
            <a:xfrm>
              <a:off x="9142383" y="3974479"/>
              <a:ext cx="850392" cy="1966531"/>
            </a:xfrm>
            <a:prstGeom prst="rect">
              <a:avLst/>
            </a:prstGeom>
          </p:spPr>
        </p:pic>
        <p:sp>
          <p:nvSpPr>
            <p:cNvPr id="21" name="Ellipse 20"/>
            <p:cNvSpPr>
              <a:spLocks noChangeAspect="1"/>
            </p:cNvSpPr>
            <p:nvPr/>
          </p:nvSpPr>
          <p:spPr>
            <a:xfrm>
              <a:off x="9567579" y="5998708"/>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2400" dirty="0">
                <a:solidFill>
                  <a:prstClr val="white"/>
                </a:solidFill>
                <a:latin typeface="Century Gothic" panose="020B0502020202020204" pitchFamily="34" charset="0"/>
              </a:endParaRPr>
            </a:p>
          </p:txBody>
        </p:sp>
        <p:sp>
          <p:nvSpPr>
            <p:cNvPr id="22" name="ZoneTexte 21"/>
            <p:cNvSpPr txBox="1"/>
            <p:nvPr/>
          </p:nvSpPr>
          <p:spPr>
            <a:xfrm>
              <a:off x="8139718" y="6157899"/>
              <a:ext cx="2969950" cy="338554"/>
            </a:xfrm>
            <a:prstGeom prst="rect">
              <a:avLst/>
            </a:prstGeom>
            <a:noFill/>
          </p:spPr>
          <p:txBody>
            <a:bodyPr wrap="square" rtlCol="0">
              <a:spAutoFit/>
            </a:bodyPr>
            <a:lstStyle/>
            <a:p>
              <a:pPr algn="ctr"/>
              <a:r>
                <a:rPr lang="fr-FR" sz="1600" b="1" dirty="0" smtClean="0">
                  <a:latin typeface="Century Gothic" panose="020B0502020202020204" pitchFamily="34" charset="0"/>
                </a:rPr>
                <a:t>SENSITIVE CREAM MASK</a:t>
              </a:r>
            </a:p>
          </p:txBody>
        </p:sp>
        <p:sp>
          <p:nvSpPr>
            <p:cNvPr id="23" name="Rectangle 22"/>
            <p:cNvSpPr/>
            <p:nvPr/>
          </p:nvSpPr>
          <p:spPr>
            <a:xfrm>
              <a:off x="8139718" y="6360114"/>
              <a:ext cx="3108515" cy="523220"/>
            </a:xfrm>
            <a:prstGeom prst="rect">
              <a:avLst/>
            </a:prstGeom>
          </p:spPr>
          <p:txBody>
            <a:bodyPr wrap="square">
              <a:spAutoFit/>
            </a:bodyPr>
            <a:lstStyle/>
            <a:p>
              <a:pPr lvl="0" algn="ctr">
                <a:defRPr/>
              </a:pPr>
              <a:r>
                <a:rPr lang="fr-FR" sz="1400" dirty="0">
                  <a:solidFill>
                    <a:prstClr val="black"/>
                  </a:solidFill>
                  <a:latin typeface="Century Gothic" panose="020B0502020202020204" pitchFamily="34" charset="0"/>
                </a:rPr>
                <a:t>Soothing and calming bandage effect mask</a:t>
              </a:r>
            </a:p>
          </p:txBody>
        </p:sp>
      </p:grpSp>
      <p:grpSp>
        <p:nvGrpSpPr>
          <p:cNvPr id="12" name="Groupe 11"/>
          <p:cNvGrpSpPr/>
          <p:nvPr/>
        </p:nvGrpSpPr>
        <p:grpSpPr>
          <a:xfrm>
            <a:off x="4187774" y="4039973"/>
            <a:ext cx="3405582" cy="2845416"/>
            <a:chOff x="4187774" y="4039973"/>
            <a:chExt cx="3405582" cy="2845416"/>
          </a:xfrm>
        </p:grpSpPr>
        <p:pic>
          <p:nvPicPr>
            <p:cNvPr id="32" name="Imag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9710" y="4998458"/>
              <a:ext cx="1197017" cy="1101743"/>
            </a:xfrm>
            <a:prstGeom prst="ellipse">
              <a:avLst/>
            </a:prstGeom>
            <a:ln>
              <a:noFill/>
            </a:ln>
            <a:effectLst>
              <a:softEdge rad="112500"/>
            </a:effectLst>
          </p:spPr>
        </p:pic>
        <p:sp>
          <p:nvSpPr>
            <p:cNvPr id="40" name="Ellipse 39"/>
            <p:cNvSpPr>
              <a:spLocks noChangeAspect="1"/>
            </p:cNvSpPr>
            <p:nvPr/>
          </p:nvSpPr>
          <p:spPr>
            <a:xfrm>
              <a:off x="5818831" y="6006130"/>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2400" dirty="0">
                <a:solidFill>
                  <a:prstClr val="white"/>
                </a:solidFill>
                <a:latin typeface="Century Gothic" panose="020B0502020202020204" pitchFamily="34" charset="0"/>
              </a:endParaRPr>
            </a:p>
          </p:txBody>
        </p:sp>
        <p:sp>
          <p:nvSpPr>
            <p:cNvPr id="44" name="ZoneTexte 43"/>
            <p:cNvSpPr txBox="1"/>
            <p:nvPr/>
          </p:nvSpPr>
          <p:spPr>
            <a:xfrm>
              <a:off x="4187774" y="6165321"/>
              <a:ext cx="3405582" cy="338554"/>
            </a:xfrm>
            <a:prstGeom prst="rect">
              <a:avLst/>
            </a:prstGeom>
            <a:noFill/>
          </p:spPr>
          <p:txBody>
            <a:bodyPr wrap="square" rtlCol="0">
              <a:spAutoFit/>
            </a:bodyPr>
            <a:lstStyle/>
            <a:p>
              <a:pPr algn="ctr"/>
              <a:r>
                <a:rPr lang="fr-FR" sz="1600" b="1" dirty="0" smtClean="0">
                  <a:latin typeface="Century Gothic" panose="020B0502020202020204" pitchFamily="34" charset="0"/>
                </a:rPr>
                <a:t>SENSITIVE ANTI-REDNESS CREAM</a:t>
              </a:r>
            </a:p>
          </p:txBody>
        </p:sp>
        <p:sp>
          <p:nvSpPr>
            <p:cNvPr id="57" name="Rectangle 56"/>
            <p:cNvSpPr/>
            <p:nvPr/>
          </p:nvSpPr>
          <p:spPr>
            <a:xfrm>
              <a:off x="4531214" y="6362169"/>
              <a:ext cx="2608522" cy="523220"/>
            </a:xfrm>
            <a:prstGeom prst="rect">
              <a:avLst/>
            </a:prstGeom>
          </p:spPr>
          <p:txBody>
            <a:bodyPr wrap="square">
              <a:spAutoFit/>
            </a:bodyPr>
            <a:lstStyle/>
            <a:p>
              <a:pPr lvl="0" algn="ctr">
                <a:defRPr/>
              </a:pPr>
              <a:r>
                <a:rPr lang="fr-FR" sz="1400" i="1" dirty="0">
                  <a:solidFill>
                    <a:prstClr val="black"/>
                  </a:solidFill>
                  <a:latin typeface="Century Gothic" panose="020B0502020202020204" pitchFamily="34" charset="0"/>
                </a:rPr>
                <a:t>The extinguisher for reddened skin</a:t>
              </a:r>
            </a:p>
          </p:txBody>
        </p:sp>
        <p:pic>
          <p:nvPicPr>
            <p:cNvPr id="7" name="Image 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1768" b="92265" l="29814" r="66253">
                          <a14:foregroundMark x1="34783" y1="92541" x2="61284" y2="92541"/>
                          <a14:foregroundMark x1="60455" y1="91575" x2="66253" y2="31768"/>
                          <a14:foregroundMark x1="34783" y1="91989" x2="29814" y2="32044"/>
                          <a14:foregroundMark x1="45342" y1="35359" x2="45342" y2="35359"/>
                          <a14:foregroundMark x1="38509" y1="36602" x2="38509" y2="36602"/>
                          <a14:foregroundMark x1="43478" y1="41436" x2="43478" y2="41436"/>
                          <a14:foregroundMark x1="40373" y1="41436" x2="41201" y2="38398"/>
                          <a14:foregroundMark x1="51346" y1="36878" x2="51346" y2="36878"/>
                          <a14:foregroundMark x1="51346" y1="36878" x2="51346" y2="36878"/>
                          <a14:foregroundMark x1="38509" y1="36326" x2="38509" y2="36326"/>
                          <a14:foregroundMark x1="36646" y1="36326" x2="36646" y2="36326"/>
                          <a14:foregroundMark x1="32505" y1="35083" x2="32505" y2="35083"/>
                          <a14:foregroundMark x1="39959" y1="63122" x2="39959" y2="63122"/>
                          <a14:foregroundMark x1="46377" y1="63398" x2="46377" y2="63398"/>
                          <a14:foregroundMark x1="48654" y1="64641" x2="48654" y2="64641"/>
                          <a14:foregroundMark x1="51760" y1="64227" x2="51760" y2="64227"/>
                          <a14:foregroundMark x1="51346" y1="63398" x2="51346" y2="63398"/>
                          <a14:foregroundMark x1="44513" y1="68232" x2="44513" y2="68232"/>
                          <a14:foregroundMark x1="39337" y1="70304" x2="39337" y2="70304"/>
                          <a14:foregroundMark x1="38923" y1="70718" x2="38923" y2="70718"/>
                          <a14:foregroundMark x1="40373" y1="72514" x2="42236" y2="72790"/>
                          <a14:foregroundMark x1="46377" y1="73343" x2="46377" y2="73343"/>
                          <a14:foregroundMark x1="48033" y1="73343" x2="48033" y2="73343"/>
                          <a14:foregroundMark x1="48033" y1="73343" x2="48033" y2="73343"/>
                          <a14:foregroundMark x1="49482" y1="73343" x2="49482" y2="73343"/>
                        </a14:backgroundRemoval>
                      </a14:imgEffect>
                    </a14:imgLayer>
                  </a14:imgProps>
                </a:ext>
                <a:ext uri="{28A0092B-C50C-407E-A947-70E740481C1C}">
                  <a14:useLocalDpi xmlns:a14="http://schemas.microsoft.com/office/drawing/2010/main" val="0"/>
                </a:ext>
              </a:extLst>
            </a:blip>
            <a:srcRect l="25864" t="28667" r="31331" b="6267"/>
            <a:stretch/>
          </p:blipFill>
          <p:spPr>
            <a:xfrm>
              <a:off x="5406161" y="4039973"/>
              <a:ext cx="858628" cy="1957993"/>
            </a:xfrm>
            <a:prstGeom prst="rect">
              <a:avLst/>
            </a:prstGeom>
          </p:spPr>
        </p:pic>
      </p:grpSp>
      <p:grpSp>
        <p:nvGrpSpPr>
          <p:cNvPr id="13" name="Groupe 12"/>
          <p:cNvGrpSpPr/>
          <p:nvPr/>
        </p:nvGrpSpPr>
        <p:grpSpPr>
          <a:xfrm>
            <a:off x="548191" y="4032551"/>
            <a:ext cx="3702885" cy="2859168"/>
            <a:chOff x="548191" y="4032551"/>
            <a:chExt cx="3702885" cy="2859168"/>
          </a:xfrm>
        </p:grpSpPr>
        <p:pic>
          <p:nvPicPr>
            <p:cNvPr id="8" name="Image 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7624" b="93094" l="27950" r="69151">
                          <a14:foregroundMark x1="62112" y1="91575" x2="69772" y2="29834"/>
                          <a14:foregroundMark x1="28364" y1="31354" x2="34369" y2="91575"/>
                          <a14:foregroundMark x1="30642" y1="27762" x2="67495" y2="27762"/>
                          <a14:foregroundMark x1="36025" y1="93094" x2="62526" y2="93094"/>
                          <a14:foregroundMark x1="61698" y1="88812" x2="68530" y2="27762"/>
                          <a14:foregroundMark x1="64389" y1="57735" x2="64389" y2="57735"/>
                          <a14:foregroundMark x1="60248" y1="91851" x2="67495" y2="28039"/>
                        </a14:backgroundRemoval>
                      </a14:imgEffect>
                    </a14:imgLayer>
                  </a14:imgProps>
                </a:ext>
                <a:ext uri="{28A0092B-C50C-407E-A947-70E740481C1C}">
                  <a14:useLocalDpi xmlns:a14="http://schemas.microsoft.com/office/drawing/2010/main" val="0"/>
                </a:ext>
              </a:extLst>
            </a:blip>
            <a:srcRect l="27264" t="28001" r="30331" b="6665"/>
            <a:stretch/>
          </p:blipFill>
          <p:spPr>
            <a:xfrm>
              <a:off x="1980830" y="4032551"/>
              <a:ext cx="850343" cy="1965415"/>
            </a:xfrm>
            <a:prstGeom prst="rect">
              <a:avLst/>
            </a:prstGeom>
          </p:spPr>
        </p:pic>
        <p:sp>
          <p:nvSpPr>
            <p:cNvPr id="17" name="Ellipse 16"/>
            <p:cNvSpPr>
              <a:spLocks noChangeAspect="1"/>
            </p:cNvSpPr>
            <p:nvPr/>
          </p:nvSpPr>
          <p:spPr>
            <a:xfrm>
              <a:off x="2348888" y="6012460"/>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2400" dirty="0">
                <a:solidFill>
                  <a:prstClr val="white"/>
                </a:solidFill>
                <a:latin typeface="Century Gothic" panose="020B0502020202020204" pitchFamily="34" charset="0"/>
              </a:endParaRPr>
            </a:p>
          </p:txBody>
        </p:sp>
        <p:sp>
          <p:nvSpPr>
            <p:cNvPr id="18" name="ZoneTexte 17"/>
            <p:cNvSpPr txBox="1"/>
            <p:nvPr/>
          </p:nvSpPr>
          <p:spPr>
            <a:xfrm>
              <a:off x="921027" y="6171651"/>
              <a:ext cx="2969950" cy="338554"/>
            </a:xfrm>
            <a:prstGeom prst="rect">
              <a:avLst/>
            </a:prstGeom>
            <a:noFill/>
          </p:spPr>
          <p:txBody>
            <a:bodyPr wrap="square" rtlCol="0">
              <a:spAutoFit/>
            </a:bodyPr>
            <a:lstStyle/>
            <a:p>
              <a:pPr algn="ctr"/>
              <a:r>
                <a:rPr lang="fr-FR" sz="1600" b="1" dirty="0" smtClean="0">
                  <a:latin typeface="Century Gothic" panose="020B0502020202020204" pitchFamily="34" charset="0"/>
                </a:rPr>
                <a:t>SENSITIVE SKIN CREAM</a:t>
              </a:r>
            </a:p>
          </p:txBody>
        </p:sp>
        <p:sp>
          <p:nvSpPr>
            <p:cNvPr id="19" name="Rectangle 18"/>
            <p:cNvSpPr/>
            <p:nvPr/>
          </p:nvSpPr>
          <p:spPr>
            <a:xfrm>
              <a:off x="548191" y="6368499"/>
              <a:ext cx="3702885" cy="523220"/>
            </a:xfrm>
            <a:prstGeom prst="rect">
              <a:avLst/>
            </a:prstGeom>
          </p:spPr>
          <p:txBody>
            <a:bodyPr wrap="square">
              <a:spAutoFit/>
            </a:bodyPr>
            <a:lstStyle/>
            <a:p>
              <a:pPr lvl="0" algn="ctr">
                <a:defRPr/>
              </a:pPr>
              <a:r>
                <a:rPr lang="fr-FR" sz="1400" dirty="0">
                  <a:solidFill>
                    <a:prstClr val="black"/>
                  </a:solidFill>
                  <a:latin typeface="Century Gothic" panose="020B0502020202020204" pitchFamily="34" charset="0"/>
                </a:rPr>
                <a:t>Basic treatment for sensitive and reactive skin</a:t>
              </a:r>
            </a:p>
          </p:txBody>
        </p:sp>
        <p:grpSp>
          <p:nvGrpSpPr>
            <p:cNvPr id="25" name="Groupe 24"/>
            <p:cNvGrpSpPr/>
            <p:nvPr/>
          </p:nvGrpSpPr>
          <p:grpSpPr>
            <a:xfrm>
              <a:off x="2482279" y="4900322"/>
              <a:ext cx="1317932" cy="1237646"/>
              <a:chOff x="3969845" y="4875784"/>
              <a:chExt cx="1317932" cy="1237646"/>
            </a:xfrm>
          </p:grpSpPr>
          <p:sp>
            <p:nvSpPr>
              <p:cNvPr id="27" name="Ellipse 26"/>
              <p:cNvSpPr/>
              <p:nvPr/>
            </p:nvSpPr>
            <p:spPr>
              <a:xfrm>
                <a:off x="4591261" y="5057549"/>
                <a:ext cx="696516" cy="624695"/>
              </a:xfrm>
              <a:prstGeom prst="ellipse">
                <a:avLst/>
              </a:prstGeom>
              <a:blipFill dpi="0" rotWithShape="1">
                <a:blip r:embed="rId11" cstate="email">
                  <a:extLst>
                    <a:ext uri="{28A0092B-C50C-407E-A947-70E740481C1C}">
                      <a14:useLocalDpi xmlns:a14="http://schemas.microsoft.com/office/drawing/2010/main" val="0"/>
                    </a:ext>
                  </a:extLst>
                </a:blip>
                <a:srcRect/>
                <a:stretch>
                  <a:fillRect/>
                </a:stretch>
              </a:blipFill>
            </p:spPr>
            <p:style>
              <a:lnRef idx="0">
                <a:schemeClr val="accent3">
                  <a:shade val="80000"/>
                  <a:hueOff val="0"/>
                  <a:satOff val="0"/>
                  <a:lumOff val="0"/>
                  <a:alphaOff val="0"/>
                </a:schemeClr>
              </a:lnRef>
              <a:fillRef idx="1">
                <a:scrgbClr r="0" g="0" b="0"/>
              </a:fillRef>
              <a:effectRef idx="3">
                <a:schemeClr val="accent3">
                  <a:tint val="40000"/>
                  <a:hueOff val="0"/>
                  <a:satOff val="0"/>
                  <a:lumOff val="0"/>
                  <a:alphaOff val="0"/>
                </a:schemeClr>
              </a:effectRef>
              <a:fontRef idx="minor">
                <a:schemeClr val="lt1">
                  <a:hueOff val="0"/>
                  <a:satOff val="0"/>
                  <a:lumOff val="0"/>
                  <a:alphaOff val="0"/>
                </a:schemeClr>
              </a:fontRef>
            </p:style>
          </p:sp>
          <p:pic>
            <p:nvPicPr>
              <p:cNvPr id="29" name="Image 28"/>
              <p:cNvPicPr/>
              <p:nvPr/>
            </p:nvPicPr>
            <p:blipFill>
              <a:blip r:embed="rId12" cstate="print">
                <a:extLst>
                  <a:ext uri="{28A0092B-C50C-407E-A947-70E740481C1C}">
                    <a14:useLocalDpi xmlns:a14="http://schemas.microsoft.com/office/drawing/2010/main" val="0"/>
                  </a:ext>
                </a:extLst>
              </a:blip>
              <a:stretch>
                <a:fillRect/>
              </a:stretch>
            </p:blipFill>
            <p:spPr>
              <a:xfrm>
                <a:off x="3969845" y="4875784"/>
                <a:ext cx="876085" cy="744661"/>
              </a:xfrm>
              <a:prstGeom prst="ellipse">
                <a:avLst/>
              </a:prstGeom>
              <a:ln>
                <a:noFill/>
              </a:ln>
              <a:effectLst>
                <a:softEdge rad="112500"/>
              </a:effectLst>
            </p:spPr>
          </p:pic>
          <p:pic>
            <p:nvPicPr>
              <p:cNvPr id="31" name="Image 30"/>
              <p:cNvPicPr/>
              <p:nvPr/>
            </p:nvPicPr>
            <p:blipFill>
              <a:blip r:embed="rId13" cstate="print">
                <a:extLst>
                  <a:ext uri="{28A0092B-C50C-407E-A947-70E740481C1C}">
                    <a14:useLocalDpi xmlns:a14="http://schemas.microsoft.com/office/drawing/2010/main" val="0"/>
                  </a:ext>
                </a:extLst>
              </a:blip>
              <a:stretch>
                <a:fillRect/>
              </a:stretch>
            </p:blipFill>
            <p:spPr>
              <a:xfrm>
                <a:off x="4063434" y="5293531"/>
                <a:ext cx="845422" cy="819899"/>
              </a:xfrm>
              <a:prstGeom prst="ellipse">
                <a:avLst/>
              </a:prstGeom>
              <a:ln>
                <a:noFill/>
              </a:ln>
              <a:effectLst>
                <a:softEdge rad="112500"/>
              </a:effectLst>
            </p:spPr>
          </p:pic>
        </p:grpSp>
      </p:grpSp>
    </p:spTree>
    <p:extLst>
      <p:ext uri="{BB962C8B-B14F-4D97-AF65-F5344CB8AC3E}">
        <p14:creationId xmlns:p14="http://schemas.microsoft.com/office/powerpoint/2010/main" val="375361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349075" y="3217667"/>
            <a:ext cx="10949791" cy="470285"/>
            <a:chOff x="349075" y="3506423"/>
            <a:chExt cx="10949791" cy="470285"/>
          </a:xfrm>
        </p:grpSpPr>
        <p:cxnSp>
          <p:nvCxnSpPr>
            <p:cNvPr id="2" name="Connecteur droit 1"/>
            <p:cNvCxnSpPr/>
            <p:nvPr/>
          </p:nvCxnSpPr>
          <p:spPr>
            <a:xfrm>
              <a:off x="349075" y="3510849"/>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3" name="Connecteur droit 2"/>
            <p:cNvCxnSpPr/>
            <p:nvPr/>
          </p:nvCxnSpPr>
          <p:spPr>
            <a:xfrm>
              <a:off x="7116727" y="3506423"/>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4" name="Connecteur droit 3"/>
            <p:cNvCxnSpPr/>
            <p:nvPr/>
          </p:nvCxnSpPr>
          <p:spPr>
            <a:xfrm>
              <a:off x="4531214" y="3506423"/>
              <a:ext cx="1304261" cy="470285"/>
            </a:xfrm>
            <a:prstGeom prst="line">
              <a:avLst/>
            </a:prstGeom>
            <a:ln/>
          </p:spPr>
          <p:style>
            <a:lnRef idx="1">
              <a:schemeClr val="dk1"/>
            </a:lnRef>
            <a:fillRef idx="0">
              <a:schemeClr val="dk1"/>
            </a:fillRef>
            <a:effectRef idx="0">
              <a:schemeClr val="dk1"/>
            </a:effectRef>
            <a:fontRef idx="minor">
              <a:schemeClr val="tx1"/>
            </a:fontRef>
          </p:style>
        </p:cxnSp>
        <p:cxnSp>
          <p:nvCxnSpPr>
            <p:cNvPr id="5" name="Connecteur droit 4"/>
            <p:cNvCxnSpPr/>
            <p:nvPr/>
          </p:nvCxnSpPr>
          <p:spPr>
            <a:xfrm flipV="1">
              <a:off x="5835475" y="3506423"/>
              <a:ext cx="1304261" cy="470285"/>
            </a:xfrm>
            <a:prstGeom prst="line">
              <a:avLst/>
            </a:prstGeom>
            <a:ln/>
          </p:spPr>
          <p:style>
            <a:lnRef idx="1">
              <a:schemeClr val="dk1"/>
            </a:lnRef>
            <a:fillRef idx="0">
              <a:schemeClr val="dk1"/>
            </a:fillRef>
            <a:effectRef idx="0">
              <a:schemeClr val="dk1"/>
            </a:effectRef>
            <a:fontRef idx="minor">
              <a:schemeClr val="tx1"/>
            </a:fontRef>
          </p:style>
        </p:cxnSp>
      </p:grpSp>
      <p:sp>
        <p:nvSpPr>
          <p:cNvPr id="6" name="Rectangle 5"/>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MY CURRENT ALLIES</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6" name="ZoneTexte 25"/>
          <p:cNvSpPr txBox="1"/>
          <p:nvPr/>
        </p:nvSpPr>
        <p:spPr>
          <a:xfrm>
            <a:off x="1924610" y="1957492"/>
            <a:ext cx="7252018"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Say goodbye to imperfections!</a:t>
            </a:r>
            <a:endParaRPr lang="fr-FR" sz="3600" cap="small" dirty="0">
              <a:solidFill>
                <a:schemeClr val="tx1">
                  <a:lumMod val="65000"/>
                  <a:lumOff val="35000"/>
                </a:schemeClr>
              </a:solidFill>
            </a:endParaRPr>
          </a:p>
        </p:txBody>
      </p:sp>
      <p:grpSp>
        <p:nvGrpSpPr>
          <p:cNvPr id="11" name="Groupe 10"/>
          <p:cNvGrpSpPr/>
          <p:nvPr/>
        </p:nvGrpSpPr>
        <p:grpSpPr>
          <a:xfrm>
            <a:off x="8166324" y="3652503"/>
            <a:ext cx="4025675" cy="3094508"/>
            <a:chOff x="8166324" y="3941259"/>
            <a:chExt cx="4025675" cy="3094508"/>
          </a:xfrm>
        </p:grpSpPr>
        <p:pic>
          <p:nvPicPr>
            <p:cNvPr id="32" name="Image 31"/>
            <p:cNvPicPr>
              <a:picLocks noChangeAspect="1"/>
            </p:cNvPicPr>
            <p:nvPr/>
          </p:nvPicPr>
          <p:blipFill rotWithShape="1">
            <a:blip r:embed="rId3" cstate="print">
              <a:extLst>
                <a:ext uri="{28A0092B-C50C-407E-A947-70E740481C1C}">
                  <a14:useLocalDpi xmlns:a14="http://schemas.microsoft.com/office/drawing/2010/main" val="0"/>
                </a:ext>
              </a:extLst>
            </a:blip>
            <a:srcRect l="16276" t="7436" r="15081" b="19230"/>
            <a:stretch/>
          </p:blipFill>
          <p:spPr>
            <a:xfrm>
              <a:off x="8811426" y="3941259"/>
              <a:ext cx="872916" cy="2005252"/>
            </a:xfrm>
            <a:prstGeom prst="rect">
              <a:avLst/>
            </a:prstGeom>
          </p:spPr>
        </p:pic>
        <p:pic>
          <p:nvPicPr>
            <p:cNvPr id="33" name="Image 32"/>
            <p:cNvPicPr>
              <a:picLocks noChangeAspect="1"/>
            </p:cNvPicPr>
            <p:nvPr/>
          </p:nvPicPr>
          <p:blipFill rotWithShape="1">
            <a:blip r:embed="rId4" cstate="print">
              <a:extLst>
                <a:ext uri="{28A0092B-C50C-407E-A947-70E740481C1C}">
                  <a14:useLocalDpi xmlns:a14="http://schemas.microsoft.com/office/drawing/2010/main" val="0"/>
                </a:ext>
              </a:extLst>
            </a:blip>
            <a:srcRect l="16044" t="7949" r="15401" b="18076"/>
            <a:stretch/>
          </p:blipFill>
          <p:spPr>
            <a:xfrm>
              <a:off x="9607281" y="3952024"/>
              <a:ext cx="860706" cy="1994487"/>
            </a:xfrm>
            <a:prstGeom prst="rect">
              <a:avLst/>
            </a:prstGeom>
          </p:spPr>
        </p:pic>
        <p:sp>
          <p:nvSpPr>
            <p:cNvPr id="42" name="Ellipse 41"/>
            <p:cNvSpPr>
              <a:spLocks noChangeAspect="1"/>
            </p:cNvSpPr>
            <p:nvPr/>
          </p:nvSpPr>
          <p:spPr>
            <a:xfrm>
              <a:off x="9607281" y="5953026"/>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2400" dirty="0">
                <a:solidFill>
                  <a:prstClr val="white"/>
                </a:solidFill>
                <a:latin typeface="Century Gothic" panose="020B0502020202020204" pitchFamily="34" charset="0"/>
              </a:endParaRPr>
            </a:p>
          </p:txBody>
        </p:sp>
        <p:sp>
          <p:nvSpPr>
            <p:cNvPr id="46" name="ZoneTexte 45"/>
            <p:cNvSpPr txBox="1"/>
            <p:nvPr/>
          </p:nvSpPr>
          <p:spPr>
            <a:xfrm>
              <a:off x="8504483" y="6107362"/>
              <a:ext cx="2450731" cy="338554"/>
            </a:xfrm>
            <a:prstGeom prst="rect">
              <a:avLst/>
            </a:prstGeom>
            <a:noFill/>
          </p:spPr>
          <p:txBody>
            <a:bodyPr wrap="square" rtlCol="0">
              <a:spAutoFit/>
            </a:bodyPr>
            <a:lstStyle/>
            <a:p>
              <a:pPr algn="ctr"/>
              <a:r>
                <a:rPr lang="fr-FR" sz="1600" b="1" dirty="0" smtClean="0">
                  <a:latin typeface="Century Gothic" panose="020B0502020202020204" pitchFamily="34" charset="0"/>
                </a:rPr>
                <a:t>MASK 103/105</a:t>
              </a:r>
              <a:endParaRPr lang="fr-FR" sz="1600" b="1" dirty="0">
                <a:latin typeface="Century Gothic" panose="020B0502020202020204" pitchFamily="34" charset="0"/>
              </a:endParaRPr>
            </a:p>
          </p:txBody>
        </p:sp>
        <p:sp>
          <p:nvSpPr>
            <p:cNvPr id="55" name="Rectangle 54"/>
            <p:cNvSpPr/>
            <p:nvPr/>
          </p:nvSpPr>
          <p:spPr>
            <a:xfrm>
              <a:off x="8166324" y="6297103"/>
              <a:ext cx="4025675" cy="738664"/>
            </a:xfrm>
            <a:prstGeom prst="rect">
              <a:avLst/>
            </a:prstGeom>
          </p:spPr>
          <p:txBody>
            <a:bodyPr wrap="square">
              <a:spAutoFit/>
            </a:bodyPr>
            <a:lstStyle/>
            <a:p>
              <a:pPr algn="ctr"/>
              <a:r>
                <a:rPr lang="fr-FR" sz="1400" i="1" dirty="0" err="1" smtClean="0">
                  <a:solidFill>
                    <a:prstClr val="black"/>
                  </a:solidFill>
                  <a:latin typeface="Century Gothic" panose="020B0502020202020204" pitchFamily="34" charset="0"/>
                </a:rPr>
                <a:t>Purifying</a:t>
              </a:r>
              <a:r>
                <a:rPr lang="fr-FR" sz="1400" i="1" dirty="0" smtClean="0">
                  <a:solidFill>
                    <a:prstClr val="black"/>
                  </a:solidFill>
                  <a:latin typeface="Century Gothic" panose="020B0502020202020204" pitchFamily="34" charset="0"/>
                </a:rPr>
                <a:t>-clearing </a:t>
              </a:r>
              <a:r>
                <a:rPr lang="fr-FR" sz="1400" i="1" dirty="0" err="1" smtClean="0">
                  <a:solidFill>
                    <a:prstClr val="black"/>
                  </a:solidFill>
                  <a:latin typeface="Century Gothic" panose="020B0502020202020204" pitchFamily="34" charset="0"/>
                </a:rPr>
                <a:t>Mask</a:t>
              </a:r>
              <a:r>
                <a:rPr lang="fr-FR" sz="1400" i="1" dirty="0" smtClean="0">
                  <a:solidFill>
                    <a:prstClr val="black"/>
                  </a:solidFill>
                  <a:latin typeface="Century Gothic" panose="020B0502020202020204" pitchFamily="34" charset="0"/>
                </a:rPr>
                <a:t> 103 </a:t>
              </a:r>
              <a:r>
                <a:rPr lang="fr-FR" sz="1400" i="1" dirty="0">
                  <a:solidFill>
                    <a:prstClr val="black"/>
                  </a:solidFill>
                  <a:latin typeface="Century Gothic" panose="020B0502020202020204" pitchFamily="34" charset="0"/>
                </a:rPr>
                <a:t>for normal to </a:t>
              </a:r>
              <a:r>
                <a:rPr lang="fr-FR" sz="1400" i="1" dirty="0" err="1">
                  <a:solidFill>
                    <a:prstClr val="black"/>
                  </a:solidFill>
                  <a:latin typeface="Century Gothic" panose="020B0502020202020204" pitchFamily="34" charset="0"/>
                </a:rPr>
                <a:t>oily</a:t>
              </a:r>
              <a:r>
                <a:rPr lang="fr-FR" sz="1400" i="1" dirty="0">
                  <a:solidFill>
                    <a:prstClr val="black"/>
                  </a:solidFill>
                  <a:latin typeface="Century Gothic" panose="020B0502020202020204" pitchFamily="34" charset="0"/>
                </a:rPr>
                <a:t> </a:t>
              </a:r>
              <a:r>
                <a:rPr lang="fr-FR" sz="1400" i="1" dirty="0" smtClean="0">
                  <a:solidFill>
                    <a:prstClr val="black"/>
                  </a:solidFill>
                  <a:latin typeface="Century Gothic" panose="020B0502020202020204" pitchFamily="34" charset="0"/>
                </a:rPr>
                <a:t>skin. </a:t>
              </a:r>
              <a:r>
                <a:rPr lang="fr-FR" sz="1400" i="1" dirty="0" err="1" smtClean="0">
                  <a:solidFill>
                    <a:prstClr val="black"/>
                  </a:solidFill>
                  <a:latin typeface="Century Gothic" panose="020B0502020202020204" pitchFamily="34" charset="0"/>
                </a:rPr>
                <a:t>Purifying-soothing</a:t>
              </a:r>
              <a:r>
                <a:rPr lang="fr-FR" sz="1400" i="1" dirty="0" smtClean="0">
                  <a:solidFill>
                    <a:prstClr val="black"/>
                  </a:solidFill>
                  <a:latin typeface="Century Gothic" panose="020B0502020202020204" pitchFamily="34" charset="0"/>
                </a:rPr>
                <a:t> </a:t>
              </a:r>
              <a:r>
                <a:rPr lang="fr-FR" sz="1400" i="1" dirty="0">
                  <a:solidFill>
                    <a:prstClr val="black"/>
                  </a:solidFill>
                  <a:latin typeface="Century Gothic" panose="020B0502020202020204" pitchFamily="34" charset="0"/>
                </a:rPr>
                <a:t>MASK 105 for dry to sensitive skin</a:t>
              </a:r>
            </a:p>
          </p:txBody>
        </p:sp>
      </p:grpSp>
      <p:grpSp>
        <p:nvGrpSpPr>
          <p:cNvPr id="8" name="Groupe 7"/>
          <p:cNvGrpSpPr/>
          <p:nvPr/>
        </p:nvGrpSpPr>
        <p:grpSpPr>
          <a:xfrm>
            <a:off x="0" y="3705030"/>
            <a:ext cx="3067590" cy="2826537"/>
            <a:chOff x="0" y="3993786"/>
            <a:chExt cx="3067590" cy="2826537"/>
          </a:xfrm>
        </p:grpSpPr>
        <p:pic>
          <p:nvPicPr>
            <p:cNvPr id="35" name="Imag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67734">
              <a:off x="1491685" y="4850447"/>
              <a:ext cx="1200576" cy="1097616"/>
            </a:xfrm>
            <a:prstGeom prst="ellipse">
              <a:avLst/>
            </a:prstGeom>
            <a:ln>
              <a:noFill/>
            </a:ln>
            <a:effectLst>
              <a:softEdge rad="112500"/>
            </a:effectLst>
          </p:spPr>
        </p:pic>
        <p:sp>
          <p:nvSpPr>
            <p:cNvPr id="39" name="Ellipse 38"/>
            <p:cNvSpPr>
              <a:spLocks noChangeAspect="1"/>
            </p:cNvSpPr>
            <p:nvPr/>
          </p:nvSpPr>
          <p:spPr>
            <a:xfrm>
              <a:off x="1322454" y="5946075"/>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2400" dirty="0">
                <a:solidFill>
                  <a:prstClr val="white"/>
                </a:solidFill>
                <a:latin typeface="Century Gothic" panose="020B0502020202020204" pitchFamily="34" charset="0"/>
              </a:endParaRPr>
            </a:p>
          </p:txBody>
        </p:sp>
        <p:sp>
          <p:nvSpPr>
            <p:cNvPr id="43" name="ZoneTexte 42"/>
            <p:cNvSpPr txBox="1"/>
            <p:nvPr/>
          </p:nvSpPr>
          <p:spPr>
            <a:xfrm>
              <a:off x="730163" y="6105266"/>
              <a:ext cx="1455253" cy="338554"/>
            </a:xfrm>
            <a:prstGeom prst="rect">
              <a:avLst/>
            </a:prstGeom>
            <a:noFill/>
          </p:spPr>
          <p:txBody>
            <a:bodyPr wrap="square" rtlCol="0">
              <a:spAutoFit/>
            </a:bodyPr>
            <a:lstStyle/>
            <a:p>
              <a:pPr algn="ctr"/>
              <a:r>
                <a:rPr lang="fr-FR" sz="1600" b="1" dirty="0" smtClean="0">
                  <a:solidFill>
                    <a:prstClr val="black"/>
                  </a:solidFill>
                  <a:latin typeface="Century Gothic" panose="020B0502020202020204" pitchFamily="34" charset="0"/>
                </a:rPr>
                <a:t>CREAM 15</a:t>
              </a:r>
            </a:p>
          </p:txBody>
        </p:sp>
        <p:sp>
          <p:nvSpPr>
            <p:cNvPr id="58" name="Rectangle 57"/>
            <p:cNvSpPr/>
            <p:nvPr/>
          </p:nvSpPr>
          <p:spPr>
            <a:xfrm>
              <a:off x="0" y="6297103"/>
              <a:ext cx="3067590" cy="523220"/>
            </a:xfrm>
            <a:prstGeom prst="rect">
              <a:avLst/>
            </a:prstGeom>
          </p:spPr>
          <p:txBody>
            <a:bodyPr wrap="square">
              <a:spAutoFit/>
            </a:bodyPr>
            <a:lstStyle/>
            <a:p>
              <a:pPr algn="ctr"/>
              <a:r>
                <a:rPr lang="fr-FR" sz="1400" i="1" dirty="0" smtClean="0">
                  <a:solidFill>
                    <a:prstClr val="black"/>
                  </a:solidFill>
                  <a:latin typeface="Century Gothic" panose="020B0502020202020204" pitchFamily="34" charset="0"/>
                </a:rPr>
                <a:t>Purifying </a:t>
              </a:r>
              <a:r>
                <a:rPr lang="fr-FR" sz="1400" i="1" dirty="0">
                  <a:solidFill>
                    <a:prstClr val="black"/>
                  </a:solidFill>
                  <a:latin typeface="Century Gothic" panose="020B0502020202020204" pitchFamily="34" charset="0"/>
                </a:rPr>
                <a:t>and </a:t>
              </a:r>
              <a:r>
                <a:rPr lang="fr-FR" sz="1400" i="1" dirty="0" err="1">
                  <a:solidFill>
                    <a:prstClr val="black"/>
                  </a:solidFill>
                  <a:latin typeface="Century Gothic" panose="020B0502020202020204" pitchFamily="34" charset="0"/>
                </a:rPr>
                <a:t>soothing</a:t>
              </a:r>
              <a:r>
                <a:rPr lang="fr-FR" sz="1400" i="1" dirty="0">
                  <a:solidFill>
                    <a:prstClr val="black"/>
                  </a:solidFill>
                  <a:latin typeface="Century Gothic" panose="020B0502020202020204" pitchFamily="34" charset="0"/>
                </a:rPr>
                <a:t> </a:t>
              </a:r>
              <a:endParaRPr lang="fr-FR" sz="1400" i="1" dirty="0" smtClean="0">
                <a:solidFill>
                  <a:prstClr val="black"/>
                </a:solidFill>
                <a:latin typeface="Century Gothic" panose="020B0502020202020204" pitchFamily="34" charset="0"/>
              </a:endParaRPr>
            </a:p>
            <a:p>
              <a:pPr algn="ctr"/>
              <a:r>
                <a:rPr lang="fr-FR" sz="1400" i="1" dirty="0" err="1" smtClean="0">
                  <a:solidFill>
                    <a:prstClr val="black"/>
                  </a:solidFill>
                  <a:latin typeface="Century Gothic" panose="020B0502020202020204" pitchFamily="34" charset="0"/>
                </a:rPr>
                <a:t>localised</a:t>
              </a:r>
              <a:r>
                <a:rPr lang="fr-FR" sz="1400" i="1" dirty="0" smtClean="0">
                  <a:solidFill>
                    <a:prstClr val="black"/>
                  </a:solidFill>
                  <a:latin typeface="Century Gothic" panose="020B0502020202020204" pitchFamily="34" charset="0"/>
                </a:rPr>
                <a:t> </a:t>
              </a:r>
              <a:r>
                <a:rPr lang="fr-FR" sz="1400" i="1" dirty="0">
                  <a:solidFill>
                    <a:prstClr val="black"/>
                  </a:solidFill>
                  <a:latin typeface="Century Gothic" panose="020B0502020202020204" pitchFamily="34" charset="0"/>
                </a:rPr>
                <a:t>care cream</a:t>
              </a:r>
            </a:p>
          </p:txBody>
        </p:sp>
        <p:pic>
          <p:nvPicPr>
            <p:cNvPr id="28" name="Image 2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257" b="69110" l="32112" r="67365">
                          <a14:foregroundMark x1="32112" y1="11387" x2="67365" y2="11387"/>
                          <a14:foregroundMark x1="40663" y1="69110" x2="60035" y2="69110"/>
                          <a14:foregroundMark x1="65620" y1="11649" x2="60558" y2="67277"/>
                          <a14:foregroundMark x1="32461" y1="11649" x2="39791" y2="67539"/>
                          <a14:backgroundMark x1="61431" y1="67932" x2="66492" y2="11649"/>
                        </a14:backgroundRemoval>
                      </a14:imgEffect>
                    </a14:imgLayer>
                  </a14:imgProps>
                </a:ext>
                <a:ext uri="{28A0092B-C50C-407E-A947-70E740481C1C}">
                  <a14:useLocalDpi xmlns:a14="http://schemas.microsoft.com/office/drawing/2010/main" val="0"/>
                </a:ext>
              </a:extLst>
            </a:blip>
            <a:srcRect l="29354" t="9484" r="31064" b="28247"/>
            <a:stretch/>
          </p:blipFill>
          <p:spPr>
            <a:xfrm>
              <a:off x="925369" y="3993786"/>
              <a:ext cx="943929" cy="1979630"/>
            </a:xfrm>
            <a:prstGeom prst="rect">
              <a:avLst/>
            </a:prstGeom>
          </p:spPr>
        </p:pic>
      </p:grpSp>
      <p:grpSp>
        <p:nvGrpSpPr>
          <p:cNvPr id="9" name="Groupe 8"/>
          <p:cNvGrpSpPr/>
          <p:nvPr/>
        </p:nvGrpSpPr>
        <p:grpSpPr>
          <a:xfrm>
            <a:off x="3167479" y="4234875"/>
            <a:ext cx="2222083" cy="2296692"/>
            <a:chOff x="3167479" y="4523631"/>
            <a:chExt cx="2222083" cy="2296692"/>
          </a:xfrm>
        </p:grpSpPr>
        <p:sp>
          <p:nvSpPr>
            <p:cNvPr id="40" name="Ellipse 39"/>
            <p:cNvSpPr>
              <a:spLocks noChangeAspect="1"/>
            </p:cNvSpPr>
            <p:nvPr/>
          </p:nvSpPr>
          <p:spPr>
            <a:xfrm>
              <a:off x="4227775" y="5932978"/>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2400" dirty="0">
                <a:solidFill>
                  <a:prstClr val="white"/>
                </a:solidFill>
                <a:latin typeface="Century Gothic" panose="020B0502020202020204" pitchFamily="34" charset="0"/>
              </a:endParaRPr>
            </a:p>
          </p:txBody>
        </p:sp>
        <p:sp>
          <p:nvSpPr>
            <p:cNvPr id="44" name="ZoneTexte 43"/>
            <p:cNvSpPr txBox="1"/>
            <p:nvPr/>
          </p:nvSpPr>
          <p:spPr>
            <a:xfrm>
              <a:off x="3644080" y="6092169"/>
              <a:ext cx="1238816" cy="338554"/>
            </a:xfrm>
            <a:prstGeom prst="rect">
              <a:avLst/>
            </a:prstGeom>
            <a:noFill/>
          </p:spPr>
          <p:txBody>
            <a:bodyPr wrap="square" rtlCol="0">
              <a:spAutoFit/>
            </a:bodyPr>
            <a:lstStyle/>
            <a:p>
              <a:pPr algn="ctr"/>
              <a:r>
                <a:rPr lang="fr-FR" sz="1600" b="1" dirty="0" smtClean="0">
                  <a:latin typeface="Century Gothic" panose="020B0502020202020204" pitchFamily="34" charset="0"/>
                </a:rPr>
                <a:t>JUVENIL</a:t>
              </a:r>
            </a:p>
          </p:txBody>
        </p:sp>
        <p:sp>
          <p:nvSpPr>
            <p:cNvPr id="57" name="Rectangle 56"/>
            <p:cNvSpPr/>
            <p:nvPr/>
          </p:nvSpPr>
          <p:spPr>
            <a:xfrm>
              <a:off x="3167479" y="6297103"/>
              <a:ext cx="2222083" cy="523220"/>
            </a:xfrm>
            <a:prstGeom prst="rect">
              <a:avLst/>
            </a:prstGeom>
          </p:spPr>
          <p:txBody>
            <a:bodyPr wrap="none">
              <a:spAutoFit/>
            </a:bodyPr>
            <a:lstStyle/>
            <a:p>
              <a:pPr algn="ctr"/>
              <a:r>
                <a:rPr lang="fr-FR" sz="1400" dirty="0">
                  <a:solidFill>
                    <a:prstClr val="black"/>
                  </a:solidFill>
                  <a:latin typeface="Century Gothic" panose="020B0502020202020204" pitchFamily="34" charset="0"/>
                </a:rPr>
                <a:t>Sanitizing and </a:t>
              </a:r>
              <a:r>
                <a:rPr lang="fr-FR" sz="1400" dirty="0" err="1">
                  <a:solidFill>
                    <a:prstClr val="black"/>
                  </a:solidFill>
                  <a:latin typeface="Century Gothic" panose="020B0502020202020204" pitchFamily="34" charset="0"/>
                </a:rPr>
                <a:t>soothing</a:t>
              </a:r>
              <a:r>
                <a:rPr lang="fr-FR" sz="1400" dirty="0">
                  <a:solidFill>
                    <a:prstClr val="black"/>
                  </a:solidFill>
                  <a:latin typeface="Century Gothic" panose="020B0502020202020204" pitchFamily="34" charset="0"/>
                </a:rPr>
                <a:t> </a:t>
              </a:r>
              <a:endParaRPr lang="fr-FR" sz="1400" dirty="0" smtClean="0">
                <a:solidFill>
                  <a:prstClr val="black"/>
                </a:solidFill>
                <a:latin typeface="Century Gothic" panose="020B0502020202020204" pitchFamily="34" charset="0"/>
              </a:endParaRPr>
            </a:p>
            <a:p>
              <a:pPr algn="ctr"/>
              <a:r>
                <a:rPr lang="fr-FR" sz="1400" dirty="0" smtClean="0">
                  <a:solidFill>
                    <a:prstClr val="black"/>
                  </a:solidFill>
                  <a:latin typeface="Century Gothic" panose="020B0502020202020204" pitchFamily="34" charset="0"/>
                </a:rPr>
                <a:t>solution</a:t>
              </a:r>
              <a:endParaRPr lang="fr-FR" sz="1400" dirty="0">
                <a:solidFill>
                  <a:prstClr val="black"/>
                </a:solidFill>
                <a:latin typeface="Century Gothic" panose="020B0502020202020204" pitchFamily="34" charset="0"/>
              </a:endParaRPr>
            </a:p>
          </p:txBody>
        </p:sp>
        <p:pic>
          <p:nvPicPr>
            <p:cNvPr id="29" name="Image 28"/>
            <p:cNvPicPr>
              <a:picLocks noChangeAspect="1"/>
            </p:cNvPicPr>
            <p:nvPr/>
          </p:nvPicPr>
          <p:blipFill rotWithShape="1">
            <a:blip r:embed="rId8" cstate="print">
              <a:extLst>
                <a:ext uri="{28A0092B-C50C-407E-A947-70E740481C1C}">
                  <a14:useLocalDpi xmlns:a14="http://schemas.microsoft.com/office/drawing/2010/main" val="0"/>
                </a:ext>
              </a:extLst>
            </a:blip>
            <a:srcRect l="23018" t="15395" r="21168" b="20275"/>
            <a:stretch/>
          </p:blipFill>
          <p:spPr>
            <a:xfrm>
              <a:off x="4018887" y="4523631"/>
              <a:ext cx="490991" cy="1343767"/>
            </a:xfrm>
            <a:prstGeom prst="rect">
              <a:avLst/>
            </a:prstGeom>
          </p:spPr>
        </p:pic>
      </p:grpSp>
      <p:grpSp>
        <p:nvGrpSpPr>
          <p:cNvPr id="13" name="Groupe 12"/>
          <p:cNvGrpSpPr/>
          <p:nvPr/>
        </p:nvGrpSpPr>
        <p:grpSpPr>
          <a:xfrm>
            <a:off x="5800695" y="3585574"/>
            <a:ext cx="2703788" cy="2945993"/>
            <a:chOff x="5800695" y="3874330"/>
            <a:chExt cx="2703788" cy="2945993"/>
          </a:xfrm>
        </p:grpSpPr>
        <p:grpSp>
          <p:nvGrpSpPr>
            <p:cNvPr id="10" name="Groupe 9"/>
            <p:cNvGrpSpPr/>
            <p:nvPr/>
          </p:nvGrpSpPr>
          <p:grpSpPr>
            <a:xfrm>
              <a:off x="5800695" y="3874330"/>
              <a:ext cx="2268570" cy="2945993"/>
              <a:chOff x="5800695" y="3874330"/>
              <a:chExt cx="2268570" cy="2945993"/>
            </a:xfrm>
          </p:grpSpPr>
          <p:sp>
            <p:nvSpPr>
              <p:cNvPr id="41" name="Ellipse 40"/>
              <p:cNvSpPr>
                <a:spLocks noChangeAspect="1"/>
              </p:cNvSpPr>
              <p:nvPr/>
            </p:nvSpPr>
            <p:spPr>
              <a:xfrm>
                <a:off x="6884235" y="5947632"/>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2400" dirty="0">
                  <a:solidFill>
                    <a:prstClr val="white"/>
                  </a:solidFill>
                  <a:latin typeface="Century Gothic" panose="020B0502020202020204" pitchFamily="34" charset="0"/>
                </a:endParaRPr>
              </a:p>
            </p:txBody>
          </p:sp>
          <p:sp>
            <p:nvSpPr>
              <p:cNvPr id="45" name="ZoneTexte 44"/>
              <p:cNvSpPr txBox="1"/>
              <p:nvPr/>
            </p:nvSpPr>
            <p:spPr>
              <a:xfrm>
                <a:off x="5897755" y="6105266"/>
                <a:ext cx="2074451" cy="338554"/>
              </a:xfrm>
              <a:prstGeom prst="rect">
                <a:avLst/>
              </a:prstGeom>
              <a:noFill/>
            </p:spPr>
            <p:txBody>
              <a:bodyPr wrap="square" rtlCol="0">
                <a:spAutoFit/>
              </a:bodyPr>
              <a:lstStyle/>
              <a:p>
                <a:pPr algn="ctr"/>
                <a:r>
                  <a:rPr lang="fr-FR" sz="1600" b="1" dirty="0" smtClean="0">
                    <a:latin typeface="Century Gothic" panose="020B0502020202020204" pitchFamily="34" charset="0"/>
                  </a:rPr>
                  <a:t>EMULSION PURE</a:t>
                </a:r>
                <a:endParaRPr lang="fr-FR" sz="1600" b="1" dirty="0">
                  <a:latin typeface="Century Gothic" panose="020B0502020202020204" pitchFamily="34" charset="0"/>
                </a:endParaRPr>
              </a:p>
            </p:txBody>
          </p:sp>
          <p:sp>
            <p:nvSpPr>
              <p:cNvPr id="56" name="Rectangle 55"/>
              <p:cNvSpPr/>
              <p:nvPr/>
            </p:nvSpPr>
            <p:spPr>
              <a:xfrm>
                <a:off x="5800695" y="6297103"/>
                <a:ext cx="2268570" cy="523220"/>
              </a:xfrm>
              <a:prstGeom prst="rect">
                <a:avLst/>
              </a:prstGeom>
            </p:spPr>
            <p:txBody>
              <a:bodyPr wrap="none">
                <a:spAutoFit/>
              </a:bodyPr>
              <a:lstStyle/>
              <a:p>
                <a:pPr algn="ctr"/>
                <a:r>
                  <a:rPr lang="fr-FR" sz="1400" dirty="0">
                    <a:solidFill>
                      <a:prstClr val="black"/>
                    </a:solidFill>
                    <a:latin typeface="Century Gothic" panose="020B0502020202020204" pitchFamily="34" charset="0"/>
                  </a:rPr>
                  <a:t>Purifying SOS lotion </a:t>
                </a:r>
                <a:r>
                  <a:rPr lang="fr-FR" sz="1400" dirty="0" err="1">
                    <a:solidFill>
                      <a:prstClr val="black"/>
                    </a:solidFill>
                    <a:latin typeface="Century Gothic" panose="020B0502020202020204" pitchFamily="34" charset="0"/>
                  </a:rPr>
                  <a:t>with</a:t>
                </a:r>
                <a:r>
                  <a:rPr lang="fr-FR" sz="1400" dirty="0">
                    <a:solidFill>
                      <a:prstClr val="black"/>
                    </a:solidFill>
                    <a:latin typeface="Century Gothic" panose="020B0502020202020204" pitchFamily="34" charset="0"/>
                  </a:rPr>
                  <a:t> </a:t>
                </a:r>
                <a:endParaRPr lang="fr-FR" sz="1400" dirty="0" smtClean="0">
                  <a:solidFill>
                    <a:prstClr val="black"/>
                  </a:solidFill>
                  <a:latin typeface="Century Gothic" panose="020B0502020202020204" pitchFamily="34" charset="0"/>
                </a:endParaRPr>
              </a:p>
              <a:p>
                <a:pPr algn="ctr"/>
                <a:r>
                  <a:rPr lang="fr-FR" sz="1400" dirty="0" smtClean="0">
                    <a:solidFill>
                      <a:prstClr val="black"/>
                    </a:solidFill>
                    <a:latin typeface="Century Gothic" panose="020B0502020202020204" pitchFamily="34" charset="0"/>
                  </a:rPr>
                  <a:t>5 </a:t>
                </a:r>
                <a:r>
                  <a:rPr lang="fr-FR" sz="1400" dirty="0">
                    <a:solidFill>
                      <a:prstClr val="black"/>
                    </a:solidFill>
                    <a:latin typeface="Century Gothic" panose="020B0502020202020204" pitchFamily="34" charset="0"/>
                  </a:rPr>
                  <a:t>essential oils</a:t>
                </a:r>
              </a:p>
            </p:txBody>
          </p:sp>
          <p:pic>
            <p:nvPicPr>
              <p:cNvPr id="30" name="Image 29"/>
              <p:cNvPicPr>
                <a:picLocks noChangeAspect="1"/>
              </p:cNvPicPr>
              <p:nvPr/>
            </p:nvPicPr>
            <p:blipFill rotWithShape="1">
              <a:blip r:embed="rId9" cstate="print">
                <a:extLst>
                  <a:ext uri="{28A0092B-C50C-407E-A947-70E740481C1C}">
                    <a14:useLocalDpi xmlns:a14="http://schemas.microsoft.com/office/drawing/2010/main" val="0"/>
                  </a:ext>
                </a:extLst>
              </a:blip>
              <a:srcRect l="37097" t="6873" r="39652" b="19725"/>
              <a:stretch/>
            </p:blipFill>
            <p:spPr>
              <a:xfrm>
                <a:off x="6689884" y="3874330"/>
                <a:ext cx="490194" cy="2058648"/>
              </a:xfrm>
              <a:prstGeom prst="rect">
                <a:avLst/>
              </a:prstGeom>
            </p:spPr>
          </p:pic>
        </p:grpSp>
        <p:pic>
          <p:nvPicPr>
            <p:cNvPr id="12" name="Image 11"/>
            <p:cNvPicPr>
              <a:picLocks noChangeAspect="1"/>
            </p:cNvPicPr>
            <p:nvPr/>
          </p:nvPicPr>
          <p:blipFill rotWithShape="1">
            <a:blip r:embed="rId10" cstate="print">
              <a:extLst>
                <a:ext uri="{28A0092B-C50C-407E-A947-70E740481C1C}">
                  <a14:useLocalDpi xmlns:a14="http://schemas.microsoft.com/office/drawing/2010/main" val="0"/>
                </a:ext>
              </a:extLst>
            </a:blip>
            <a:srcRect l="4530" t="39056" r="17037" b="6793"/>
            <a:stretch/>
          </p:blipFill>
          <p:spPr>
            <a:xfrm>
              <a:off x="6999548" y="4893703"/>
              <a:ext cx="1504935" cy="1017073"/>
            </a:xfrm>
            <a:prstGeom prst="ellipse">
              <a:avLst/>
            </a:prstGeom>
            <a:ln>
              <a:noFill/>
            </a:ln>
            <a:effectLst>
              <a:softEdge rad="112500"/>
            </a:effectLst>
          </p:spPr>
        </p:pic>
      </p:grpSp>
    </p:spTree>
    <p:extLst>
      <p:ext uri="{BB962C8B-B14F-4D97-AF65-F5344CB8AC3E}">
        <p14:creationId xmlns:p14="http://schemas.microsoft.com/office/powerpoint/2010/main" val="20112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13789"/>
            <a:ext cx="12192000" cy="193899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4000" cap="small" spc="300" dirty="0" smtClean="0">
                <a:solidFill>
                  <a:prstClr val="black">
                    <a:lumMod val="65000"/>
                    <a:lumOff val="35000"/>
                  </a:prstClr>
                </a:solidFill>
                <a:latin typeface="Calibri" panose="020F0502020204030204" pitchFamily="34" charset="0"/>
                <a:cs typeface="Calibri" panose="020F0502020204030204" pitchFamily="34" charset="0"/>
              </a:rPr>
              <a:t>THANK YOU FOR YOUR ATTENTION</a:t>
            </a:r>
            <a:endParaRPr kumimoji="0" lang="fr-FR" sz="4000" b="0" i="0" u="none" strike="noStrike" kern="1200" cap="small"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fr-FR" sz="4000" b="0" i="0" u="none" strike="noStrike" kern="1200" cap="none"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p:txBody>
      </p:sp>
      <p:cxnSp>
        <p:nvCxnSpPr>
          <p:cNvPr id="3" name="Connecteur droit 2"/>
          <p:cNvCxnSpPr/>
          <p:nvPr/>
        </p:nvCxnSpPr>
        <p:spPr>
          <a:xfrm>
            <a:off x="5453043" y="3418047"/>
            <a:ext cx="1275350" cy="0"/>
          </a:xfrm>
          <a:prstGeom prst="line">
            <a:avLst/>
          </a:prstGeom>
          <a:ln>
            <a:solidFill>
              <a:srgbClr val="7D6A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0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4738299"/>
            <a:ext cx="4177269" cy="1569660"/>
          </a:xfrm>
          <a:prstGeom prst="rect">
            <a:avLst/>
          </a:prstGeom>
          <a:noFill/>
        </p:spPr>
        <p:txBody>
          <a:bodyPr wrap="square" rtlCol="0">
            <a:spAutoFit/>
          </a:bodyPr>
          <a:lstStyle/>
          <a:p>
            <a:pPr algn="ctr"/>
            <a:r>
              <a:rPr lang="fr-FR" sz="2400" cap="small" dirty="0" err="1" smtClean="0">
                <a:solidFill>
                  <a:schemeClr val="tx1">
                    <a:lumMod val="65000"/>
                    <a:lumOff val="35000"/>
                  </a:schemeClr>
                </a:solidFill>
              </a:rPr>
              <a:t>Keep</a:t>
            </a:r>
            <a:r>
              <a:rPr lang="fr-FR" sz="2400" cap="small" dirty="0" smtClean="0">
                <a:solidFill>
                  <a:schemeClr val="tx1">
                    <a:lumMod val="65000"/>
                    <a:lumOff val="35000"/>
                  </a:schemeClr>
                </a:solidFill>
              </a:rPr>
              <a:t> in touch </a:t>
            </a:r>
          </a:p>
          <a:p>
            <a:pPr algn="ctr"/>
            <a:r>
              <a:rPr lang="fr-FR" sz="2400" cap="small" dirty="0" smtClean="0">
                <a:solidFill>
                  <a:schemeClr val="tx1">
                    <a:lumMod val="65000"/>
                    <a:lumOff val="35000"/>
                  </a:schemeClr>
                </a:solidFill>
              </a:rPr>
              <a:t>&amp;</a:t>
            </a:r>
          </a:p>
          <a:p>
            <a:pPr algn="ctr"/>
            <a:r>
              <a:rPr lang="fr-FR" sz="2400" cap="small" dirty="0" smtClean="0">
                <a:solidFill>
                  <a:schemeClr val="tx1">
                    <a:lumMod val="65000"/>
                    <a:lumOff val="35000"/>
                  </a:schemeClr>
                </a:solidFill>
              </a:rPr>
              <a:t> strengthen the link with your customers</a:t>
            </a:r>
            <a:endParaRPr lang="fr-FR" sz="2400" cap="small" dirty="0">
              <a:solidFill>
                <a:schemeClr val="tx1">
                  <a:lumMod val="65000"/>
                  <a:lumOff val="35000"/>
                </a:schemeClr>
              </a:solidFill>
            </a:endParaRPr>
          </a:p>
        </p:txBody>
      </p:sp>
      <p:grpSp>
        <p:nvGrpSpPr>
          <p:cNvPr id="2" name="Groupe 1"/>
          <p:cNvGrpSpPr/>
          <p:nvPr/>
        </p:nvGrpSpPr>
        <p:grpSpPr>
          <a:xfrm>
            <a:off x="135611" y="1774138"/>
            <a:ext cx="3545056" cy="2964162"/>
            <a:chOff x="135611" y="1774138"/>
            <a:chExt cx="3545056" cy="2964162"/>
          </a:xfrm>
        </p:grpSpPr>
        <p:sp>
          <p:nvSpPr>
            <p:cNvPr id="6" name="ZoneTexte 5"/>
            <p:cNvSpPr txBox="1"/>
            <p:nvPr/>
          </p:nvSpPr>
          <p:spPr>
            <a:xfrm>
              <a:off x="830806" y="1774138"/>
              <a:ext cx="2408340"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Objective 1</a:t>
              </a:r>
              <a:endParaRPr lang="fr-FR" sz="3600" cap="small" dirty="0">
                <a:solidFill>
                  <a:schemeClr val="tx1">
                    <a:lumMod val="65000"/>
                    <a:lumOff val="35000"/>
                  </a:schemeClr>
                </a:solidFill>
              </a:endParaRPr>
            </a:p>
          </p:txBody>
        </p:sp>
        <p:pic>
          <p:nvPicPr>
            <p:cNvPr id="8" name="Picture 6" descr="Vision D'entreprise, Grande Cible Avec Femme, Travail D'équipe | Vecteur  Prem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11" y="2382479"/>
              <a:ext cx="3545056" cy="23558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9" name="ZoneTexte 8"/>
          <p:cNvSpPr txBox="1"/>
          <p:nvPr/>
        </p:nvSpPr>
        <p:spPr>
          <a:xfrm>
            <a:off x="4087580" y="4738300"/>
            <a:ext cx="3668356" cy="461665"/>
          </a:xfrm>
          <a:prstGeom prst="rect">
            <a:avLst/>
          </a:prstGeom>
          <a:noFill/>
        </p:spPr>
        <p:txBody>
          <a:bodyPr wrap="square" rtlCol="0">
            <a:spAutoFit/>
          </a:bodyPr>
          <a:lstStyle/>
          <a:p>
            <a:pPr algn="ctr"/>
            <a:r>
              <a:rPr lang="fr-FR" sz="2400" cap="small" dirty="0" smtClean="0">
                <a:solidFill>
                  <a:schemeClr val="tx1">
                    <a:lumMod val="65000"/>
                    <a:lumOff val="35000"/>
                  </a:schemeClr>
                </a:solidFill>
              </a:rPr>
              <a:t>prospect</a:t>
            </a:r>
            <a:endParaRPr lang="fr-FR" sz="2400" cap="small" dirty="0">
              <a:solidFill>
                <a:schemeClr val="tx1">
                  <a:lumMod val="65000"/>
                  <a:lumOff val="35000"/>
                </a:schemeClr>
              </a:solidFill>
            </a:endParaRPr>
          </a:p>
        </p:txBody>
      </p:sp>
      <p:sp>
        <p:nvSpPr>
          <p:cNvPr id="10" name="ZoneTexte 9"/>
          <p:cNvSpPr txBox="1"/>
          <p:nvPr/>
        </p:nvSpPr>
        <p:spPr>
          <a:xfrm>
            <a:off x="8003777" y="4738300"/>
            <a:ext cx="4258191" cy="1200329"/>
          </a:xfrm>
          <a:prstGeom prst="rect">
            <a:avLst/>
          </a:prstGeom>
          <a:noFill/>
        </p:spPr>
        <p:txBody>
          <a:bodyPr wrap="square" rtlCol="0">
            <a:spAutoFit/>
          </a:bodyPr>
          <a:lstStyle/>
          <a:p>
            <a:pPr algn="ctr"/>
            <a:r>
              <a:rPr lang="fr-FR" sz="2400" cap="small" dirty="0">
                <a:solidFill>
                  <a:schemeClr val="tx1">
                    <a:lumMod val="65000"/>
                    <a:lumOff val="35000"/>
                  </a:schemeClr>
                </a:solidFill>
              </a:rPr>
              <a:t>Increase </a:t>
            </a:r>
            <a:endParaRPr lang="fr-FR" sz="2400" cap="small" dirty="0" smtClean="0">
              <a:solidFill>
                <a:schemeClr val="tx1">
                  <a:lumMod val="65000"/>
                  <a:lumOff val="35000"/>
                </a:schemeClr>
              </a:solidFill>
            </a:endParaRPr>
          </a:p>
          <a:p>
            <a:pPr algn="ctr"/>
            <a:r>
              <a:rPr lang="fr-FR" sz="2400" cap="small" dirty="0" smtClean="0">
                <a:solidFill>
                  <a:schemeClr val="tx1">
                    <a:lumMod val="65000"/>
                    <a:lumOff val="35000"/>
                  </a:schemeClr>
                </a:solidFill>
              </a:rPr>
              <a:t>your turnover </a:t>
            </a:r>
            <a:endParaRPr lang="fr-FR" sz="2400" cap="small" dirty="0">
              <a:solidFill>
                <a:schemeClr val="tx1">
                  <a:lumMod val="65000"/>
                  <a:lumOff val="35000"/>
                </a:schemeClr>
              </a:solidFill>
            </a:endParaRPr>
          </a:p>
          <a:p>
            <a:pPr algn="ctr"/>
            <a:r>
              <a:rPr lang="fr-FR" sz="2400" cap="small" dirty="0">
                <a:solidFill>
                  <a:schemeClr val="tx1">
                    <a:lumMod val="65000"/>
                    <a:lumOff val="35000"/>
                  </a:schemeClr>
                </a:solidFill>
              </a:rPr>
              <a:t>sales &amp; care</a:t>
            </a:r>
          </a:p>
        </p:txBody>
      </p:sp>
      <p:grpSp>
        <p:nvGrpSpPr>
          <p:cNvPr id="3" name="Groupe 2"/>
          <p:cNvGrpSpPr/>
          <p:nvPr/>
        </p:nvGrpSpPr>
        <p:grpSpPr>
          <a:xfrm>
            <a:off x="4124173" y="1774138"/>
            <a:ext cx="3545056" cy="2964161"/>
            <a:chOff x="4124173" y="1774138"/>
            <a:chExt cx="3545056" cy="2964161"/>
          </a:xfrm>
        </p:grpSpPr>
        <p:sp>
          <p:nvSpPr>
            <p:cNvPr id="7" name="ZoneTexte 6"/>
            <p:cNvSpPr txBox="1"/>
            <p:nvPr/>
          </p:nvSpPr>
          <p:spPr>
            <a:xfrm>
              <a:off x="4844425" y="1774138"/>
              <a:ext cx="2315792" cy="646331"/>
            </a:xfrm>
            <a:prstGeom prst="rect">
              <a:avLst/>
            </a:prstGeom>
            <a:noFill/>
          </p:spPr>
          <p:txBody>
            <a:bodyPr wrap="square" rtlCol="0">
              <a:spAutoFit/>
            </a:bodyPr>
            <a:lstStyle/>
            <a:p>
              <a:pPr algn="ctr"/>
              <a:r>
                <a:rPr lang="fr-FR" sz="3600" cap="small" dirty="0">
                  <a:solidFill>
                    <a:schemeClr val="tx1">
                      <a:lumMod val="65000"/>
                      <a:lumOff val="35000"/>
                    </a:schemeClr>
                  </a:solidFill>
                </a:rPr>
                <a:t>Objective </a:t>
              </a:r>
              <a:r>
                <a:rPr lang="fr-FR" sz="3600" cap="small" dirty="0" smtClean="0">
                  <a:solidFill>
                    <a:schemeClr val="tx1">
                      <a:lumMod val="65000"/>
                      <a:lumOff val="35000"/>
                    </a:schemeClr>
                  </a:solidFill>
                </a:rPr>
                <a:t>2</a:t>
              </a:r>
              <a:endParaRPr lang="fr-FR" sz="3600" cap="small" dirty="0">
                <a:solidFill>
                  <a:schemeClr val="tx1">
                    <a:lumMod val="65000"/>
                    <a:lumOff val="35000"/>
                  </a:schemeClr>
                </a:solidFill>
              </a:endParaRPr>
            </a:p>
          </p:txBody>
        </p:sp>
        <p:pic>
          <p:nvPicPr>
            <p:cNvPr id="11" name="Picture 6" descr="Vision D'entreprise, Grande Cible Avec Femme, Travail D'équipe | Vecteur  Prem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173" y="2382478"/>
              <a:ext cx="3545056" cy="23558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4" name="Groupe 3"/>
          <p:cNvGrpSpPr/>
          <p:nvPr/>
        </p:nvGrpSpPr>
        <p:grpSpPr>
          <a:xfrm>
            <a:off x="8165831" y="1774138"/>
            <a:ext cx="3545056" cy="2964161"/>
            <a:chOff x="8165831" y="1774138"/>
            <a:chExt cx="3545056" cy="2964161"/>
          </a:xfrm>
        </p:grpSpPr>
        <p:pic>
          <p:nvPicPr>
            <p:cNvPr id="12" name="Picture 6" descr="Vision D'entreprise, Grande Cible Avec Femme, Travail D'équipe | Vecteur  Prem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5831" y="2382478"/>
              <a:ext cx="3545056" cy="23558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8922676" y="1774138"/>
              <a:ext cx="2344592" cy="646331"/>
            </a:xfrm>
            <a:prstGeom prst="rect">
              <a:avLst/>
            </a:prstGeom>
            <a:noFill/>
          </p:spPr>
          <p:txBody>
            <a:bodyPr wrap="square" rtlCol="0">
              <a:spAutoFit/>
            </a:bodyPr>
            <a:lstStyle/>
            <a:p>
              <a:pPr algn="ctr"/>
              <a:r>
                <a:rPr lang="fr-FR" sz="3600" cap="small" dirty="0">
                  <a:solidFill>
                    <a:schemeClr val="tx1">
                      <a:lumMod val="65000"/>
                      <a:lumOff val="35000"/>
                    </a:schemeClr>
                  </a:solidFill>
                </a:rPr>
                <a:t>Objective 3</a:t>
              </a:r>
            </a:p>
          </p:txBody>
        </p:sp>
      </p:grpSp>
    </p:spTree>
    <p:extLst>
      <p:ext uri="{BB962C8B-B14F-4D97-AF65-F5344CB8AC3E}">
        <p14:creationId xmlns:p14="http://schemas.microsoft.com/office/powerpoint/2010/main" val="409614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13789"/>
            <a:ext cx="12192000" cy="92025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4000" cap="small" spc="300" dirty="0" smtClean="0">
                <a:solidFill>
                  <a:prstClr val="black">
                    <a:lumMod val="65000"/>
                    <a:lumOff val="35000"/>
                  </a:prstClr>
                </a:solidFill>
                <a:latin typeface="Calibri" panose="020F0502020204030204" pitchFamily="34" charset="0"/>
                <a:cs typeface="Calibri" panose="020F0502020204030204" pitchFamily="34" charset="0"/>
              </a:rPr>
              <a:t>WHY OFFER THIS SERVICE?</a:t>
            </a:r>
            <a:endParaRPr kumimoji="0" lang="fr-FR" sz="4000" b="0" i="0" u="none" strike="noStrike" kern="1200" cap="none"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p:txBody>
      </p:sp>
      <p:cxnSp>
        <p:nvCxnSpPr>
          <p:cNvPr id="3" name="Connecteur droit 2"/>
          <p:cNvCxnSpPr/>
          <p:nvPr/>
        </p:nvCxnSpPr>
        <p:spPr>
          <a:xfrm>
            <a:off x="5453043" y="3418047"/>
            <a:ext cx="1275350" cy="0"/>
          </a:xfrm>
          <a:prstGeom prst="line">
            <a:avLst/>
          </a:prstGeom>
          <a:ln>
            <a:solidFill>
              <a:srgbClr val="7D6A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90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497318" y="4308153"/>
            <a:ext cx="4053165"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THE SKIN CHANGES....</a:t>
            </a:r>
            <a:endParaRPr lang="fr-FR" sz="3600" cap="small" dirty="0">
              <a:solidFill>
                <a:schemeClr val="tx1">
                  <a:lumMod val="65000"/>
                  <a:lumOff val="35000"/>
                </a:schemeClr>
              </a:solidFill>
            </a:endParaRPr>
          </a:p>
        </p:txBody>
      </p:sp>
      <p:pic>
        <p:nvPicPr>
          <p:cNvPr id="4" name="Image 3"/>
          <p:cNvPicPr>
            <a:picLocks noChangeAspect="1"/>
          </p:cNvPicPr>
          <p:nvPr/>
        </p:nvPicPr>
        <p:blipFill>
          <a:blip r:embed="rId3"/>
          <a:stretch>
            <a:fillRect/>
          </a:stretch>
        </p:blipFill>
        <p:spPr>
          <a:xfrm>
            <a:off x="4358618" y="1884456"/>
            <a:ext cx="6828521" cy="4549502"/>
          </a:xfrm>
          <a:prstGeom prst="rect">
            <a:avLst/>
          </a:prstGeom>
        </p:spPr>
      </p:pic>
    </p:spTree>
    <p:extLst>
      <p:ext uri="{BB962C8B-B14F-4D97-AF65-F5344CB8AC3E}">
        <p14:creationId xmlns:p14="http://schemas.microsoft.com/office/powerpoint/2010/main" val="41128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0" y="4239273"/>
            <a:ext cx="5077610" cy="1200329"/>
          </a:xfrm>
          <a:prstGeom prst="rect">
            <a:avLst/>
          </a:prstGeom>
          <a:noFill/>
        </p:spPr>
        <p:txBody>
          <a:bodyPr wrap="square" rtlCol="0">
            <a:spAutoFit/>
          </a:bodyPr>
          <a:lstStyle/>
          <a:p>
            <a:pPr algn="ctr"/>
            <a:r>
              <a:rPr lang="fr-FR" sz="3600" cap="small" dirty="0" smtClean="0">
                <a:solidFill>
                  <a:srgbClr val="4F4E51"/>
                </a:solidFill>
              </a:rPr>
              <a:t>WHICH PRODUCTS</a:t>
            </a:r>
          </a:p>
          <a:p>
            <a:pPr algn="ctr"/>
            <a:r>
              <a:rPr lang="fr-FR" sz="3600" cap="small" dirty="0" smtClean="0">
                <a:solidFill>
                  <a:srgbClr val="4F4E51"/>
                </a:solidFill>
              </a:rPr>
              <a:t> CHOOSE </a:t>
            </a:r>
            <a:r>
              <a:rPr lang="fr-FR" sz="3600" cap="small" dirty="0" smtClean="0">
                <a:solidFill>
                  <a:schemeClr val="tx1">
                    <a:lumMod val="65000"/>
                    <a:lumOff val="35000"/>
                  </a:schemeClr>
                </a:solidFill>
              </a:rPr>
              <a:t>?</a:t>
            </a:r>
            <a:endParaRPr lang="fr-FR" sz="3600" cap="small" dirty="0">
              <a:solidFill>
                <a:schemeClr val="tx1">
                  <a:lumMod val="65000"/>
                  <a:lumOff val="35000"/>
                </a:schemeClr>
              </a:solidFill>
            </a:endParaRPr>
          </a:p>
        </p:txBody>
      </p:sp>
      <p:pic>
        <p:nvPicPr>
          <p:cNvPr id="4" name="Image 3"/>
          <p:cNvPicPr>
            <a:picLocks noChangeAspect="1"/>
          </p:cNvPicPr>
          <p:nvPr/>
        </p:nvPicPr>
        <p:blipFill rotWithShape="1">
          <a:blip r:embed="rId3"/>
          <a:srcRect l="32544" t="13080" r="32544" b="9727"/>
          <a:stretch/>
        </p:blipFill>
        <p:spPr>
          <a:xfrm>
            <a:off x="7120107" y="2717091"/>
            <a:ext cx="2939478" cy="3655883"/>
          </a:xfrm>
          <a:prstGeom prst="rect">
            <a:avLst/>
          </a:prstGeom>
        </p:spPr>
      </p:pic>
      <p:pic>
        <p:nvPicPr>
          <p:cNvPr id="5" name="Image 4"/>
          <p:cNvPicPr>
            <a:picLocks noChangeAspect="1"/>
          </p:cNvPicPr>
          <p:nvPr/>
        </p:nvPicPr>
        <p:blipFill rotWithShape="1">
          <a:blip r:embed="rId4"/>
          <a:srcRect l="22597" t="849"/>
          <a:stretch/>
        </p:blipFill>
        <p:spPr>
          <a:xfrm>
            <a:off x="4981975" y="2697273"/>
            <a:ext cx="2302135" cy="3683502"/>
          </a:xfrm>
          <a:prstGeom prst="rect">
            <a:avLst/>
          </a:prstGeom>
        </p:spPr>
      </p:pic>
      <p:pic>
        <p:nvPicPr>
          <p:cNvPr id="6" name="Image 5"/>
          <p:cNvPicPr>
            <a:picLocks noChangeAspect="1"/>
          </p:cNvPicPr>
          <p:nvPr/>
        </p:nvPicPr>
        <p:blipFill rotWithShape="1">
          <a:blip r:embed="rId5"/>
          <a:srcRect l="7586"/>
          <a:stretch/>
        </p:blipFill>
        <p:spPr>
          <a:xfrm>
            <a:off x="9154708" y="2717091"/>
            <a:ext cx="2682665" cy="3638080"/>
          </a:xfrm>
          <a:prstGeom prst="rect">
            <a:avLst/>
          </a:prstGeom>
        </p:spPr>
      </p:pic>
    </p:spTree>
    <p:extLst>
      <p:ext uri="{BB962C8B-B14F-4D97-AF65-F5344CB8AC3E}">
        <p14:creationId xmlns:p14="http://schemas.microsoft.com/office/powerpoint/2010/main" val="78375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484379" y="3204045"/>
            <a:ext cx="3529120" cy="1200329"/>
          </a:xfrm>
          <a:prstGeom prst="rect">
            <a:avLst/>
          </a:prstGeom>
          <a:noFill/>
          <a:ln>
            <a:solidFill>
              <a:srgbClr val="DFDAFB"/>
            </a:solidFill>
          </a:ln>
        </p:spPr>
        <p:txBody>
          <a:bodyPr wrap="square" rtlCol="0">
            <a:spAutoFit/>
          </a:bodyPr>
          <a:lstStyle/>
          <a:p>
            <a:pPr algn="ctr"/>
            <a:r>
              <a:rPr lang="fr-FR" sz="2400" cap="small" dirty="0" smtClean="0">
                <a:solidFill>
                  <a:schemeClr val="tx1">
                    <a:lumMod val="65000"/>
                    <a:lumOff val="35000"/>
                  </a:schemeClr>
                </a:solidFill>
              </a:rPr>
              <a:t>60% of women </a:t>
            </a:r>
          </a:p>
          <a:p>
            <a:pPr algn="ctr"/>
            <a:r>
              <a:rPr lang="fr-FR" sz="2400" cap="small" dirty="0" smtClean="0">
                <a:solidFill>
                  <a:schemeClr val="tx1">
                    <a:lumMod val="65000"/>
                    <a:lumOff val="35000"/>
                  </a:schemeClr>
                </a:solidFill>
              </a:rPr>
              <a:t>do not know </a:t>
            </a:r>
          </a:p>
          <a:p>
            <a:pPr algn="ctr"/>
            <a:r>
              <a:rPr lang="fr-FR" sz="2400" cap="small" dirty="0" smtClean="0">
                <a:solidFill>
                  <a:schemeClr val="tx1">
                    <a:lumMod val="65000"/>
                    <a:lumOff val="35000"/>
                  </a:schemeClr>
                </a:solidFill>
              </a:rPr>
              <a:t>their skin type </a:t>
            </a:r>
            <a:endParaRPr lang="fr-FR" sz="2400" cap="small" dirty="0">
              <a:solidFill>
                <a:schemeClr val="tx1">
                  <a:lumMod val="65000"/>
                  <a:lumOff val="35000"/>
                </a:schemeClr>
              </a:solidFill>
            </a:endParaRPr>
          </a:p>
        </p:txBody>
      </p:sp>
      <p:grpSp>
        <p:nvGrpSpPr>
          <p:cNvPr id="2" name="Groupe 1"/>
          <p:cNvGrpSpPr/>
          <p:nvPr/>
        </p:nvGrpSpPr>
        <p:grpSpPr>
          <a:xfrm>
            <a:off x="3905573" y="132347"/>
            <a:ext cx="4959458" cy="6750896"/>
            <a:chOff x="3905573" y="132347"/>
            <a:chExt cx="4959458" cy="6750896"/>
          </a:xfrm>
        </p:grpSpPr>
        <p:sp>
          <p:nvSpPr>
            <p:cNvPr id="15" name="ZoneTexte 14"/>
            <p:cNvSpPr txBox="1"/>
            <p:nvPr/>
          </p:nvSpPr>
          <p:spPr>
            <a:xfrm>
              <a:off x="3905573" y="6236912"/>
              <a:ext cx="4959458" cy="646331"/>
            </a:xfrm>
            <a:prstGeom prst="rect">
              <a:avLst/>
            </a:prstGeom>
            <a:noFill/>
          </p:spPr>
          <p:txBody>
            <a:bodyPr wrap="square" rtlCol="0">
              <a:spAutoFit/>
            </a:bodyPr>
            <a:lstStyle/>
            <a:p>
              <a:pPr algn="ctr"/>
              <a:r>
                <a:rPr lang="fr-FR" sz="3600" cap="small" dirty="0">
                  <a:solidFill>
                    <a:schemeClr val="tx1">
                      <a:lumMod val="65000"/>
                      <a:lumOff val="35000"/>
                    </a:schemeClr>
                  </a:solidFill>
                </a:rPr>
                <a:t>DID YOU </a:t>
              </a:r>
              <a:r>
                <a:rPr lang="fr-FR" sz="3600" cap="small" dirty="0" smtClean="0">
                  <a:solidFill>
                    <a:schemeClr val="tx1">
                      <a:lumMod val="65000"/>
                      <a:lumOff val="35000"/>
                    </a:schemeClr>
                  </a:solidFill>
                </a:rPr>
                <a:t>KNOW THAT?</a:t>
              </a:r>
              <a:endParaRPr lang="fr-FR" sz="3600" cap="small" dirty="0">
                <a:solidFill>
                  <a:schemeClr val="tx1">
                    <a:lumMod val="65000"/>
                    <a:lumOff val="35000"/>
                  </a:schemeClr>
                </a:solidFill>
              </a:endParaRPr>
            </a:p>
          </p:txBody>
        </p:sp>
        <p:pic>
          <p:nvPicPr>
            <p:cNvPr id="3" name="Image 2"/>
            <p:cNvPicPr>
              <a:picLocks noChangeAspect="1"/>
            </p:cNvPicPr>
            <p:nvPr/>
          </p:nvPicPr>
          <p:blipFill rotWithShape="1">
            <a:blip r:embed="rId3"/>
            <a:srcRect l="25180" t="15946" r="41306" b="28318"/>
            <a:stretch/>
          </p:blipFill>
          <p:spPr>
            <a:xfrm rot="10800000">
              <a:off x="4254560" y="3421971"/>
              <a:ext cx="3009074" cy="2814940"/>
            </a:xfrm>
            <a:prstGeom prst="rect">
              <a:avLst/>
            </a:prstGeom>
          </p:spPr>
        </p:pic>
        <p:sp>
          <p:nvSpPr>
            <p:cNvPr id="11" name="Forme libre 10"/>
            <p:cNvSpPr/>
            <p:nvPr/>
          </p:nvSpPr>
          <p:spPr>
            <a:xfrm>
              <a:off x="4915362" y="132347"/>
              <a:ext cx="1258850" cy="3513221"/>
            </a:xfrm>
            <a:custGeom>
              <a:avLst/>
              <a:gdLst>
                <a:gd name="connsiteX0" fmla="*/ 883860 w 1258850"/>
                <a:gd name="connsiteY0" fmla="*/ 0 h 3513221"/>
                <a:gd name="connsiteX1" fmla="*/ 5554 w 1258850"/>
                <a:gd name="connsiteY1" fmla="*/ 986589 h 3513221"/>
                <a:gd name="connsiteX2" fmla="*/ 1256839 w 1258850"/>
                <a:gd name="connsiteY2" fmla="*/ 1359568 h 3513221"/>
                <a:gd name="connsiteX3" fmla="*/ 318375 w 1258850"/>
                <a:gd name="connsiteY3" fmla="*/ 1973179 h 3513221"/>
                <a:gd name="connsiteX4" fmla="*/ 1184649 w 1258850"/>
                <a:gd name="connsiteY4" fmla="*/ 2430379 h 3513221"/>
                <a:gd name="connsiteX5" fmla="*/ 667291 w 1258850"/>
                <a:gd name="connsiteY5" fmla="*/ 3043989 h 3513221"/>
                <a:gd name="connsiteX6" fmla="*/ 980112 w 1258850"/>
                <a:gd name="connsiteY6" fmla="*/ 3296652 h 3513221"/>
                <a:gd name="connsiteX7" fmla="*/ 931986 w 1258850"/>
                <a:gd name="connsiteY7" fmla="*/ 3513221 h 351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8850" h="3513221">
                  <a:moveTo>
                    <a:pt x="883860" y="0"/>
                  </a:moveTo>
                  <a:cubicBezTo>
                    <a:pt x="413625" y="379997"/>
                    <a:pt x="-56609" y="759994"/>
                    <a:pt x="5554" y="986589"/>
                  </a:cubicBezTo>
                  <a:cubicBezTo>
                    <a:pt x="67717" y="1213184"/>
                    <a:pt x="1204702" y="1195136"/>
                    <a:pt x="1256839" y="1359568"/>
                  </a:cubicBezTo>
                  <a:cubicBezTo>
                    <a:pt x="1308976" y="1524000"/>
                    <a:pt x="330407" y="1794711"/>
                    <a:pt x="318375" y="1973179"/>
                  </a:cubicBezTo>
                  <a:cubicBezTo>
                    <a:pt x="306343" y="2151648"/>
                    <a:pt x="1126496" y="2251911"/>
                    <a:pt x="1184649" y="2430379"/>
                  </a:cubicBezTo>
                  <a:cubicBezTo>
                    <a:pt x="1242802" y="2608847"/>
                    <a:pt x="701380" y="2899610"/>
                    <a:pt x="667291" y="3043989"/>
                  </a:cubicBezTo>
                  <a:cubicBezTo>
                    <a:pt x="633201" y="3188368"/>
                    <a:pt x="935996" y="3218447"/>
                    <a:pt x="980112" y="3296652"/>
                  </a:cubicBezTo>
                  <a:cubicBezTo>
                    <a:pt x="1024228" y="3374857"/>
                    <a:pt x="978107" y="3444039"/>
                    <a:pt x="931986" y="3513221"/>
                  </a:cubicBezTo>
                </a:path>
              </a:pathLst>
            </a:custGeom>
            <a:ln w="3175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grpSp>
      <p:sp>
        <p:nvSpPr>
          <p:cNvPr id="16" name="ZoneTexte 15"/>
          <p:cNvSpPr txBox="1"/>
          <p:nvPr/>
        </p:nvSpPr>
        <p:spPr>
          <a:xfrm>
            <a:off x="6835015" y="3204044"/>
            <a:ext cx="3529120" cy="830997"/>
          </a:xfrm>
          <a:prstGeom prst="rect">
            <a:avLst/>
          </a:prstGeom>
          <a:noFill/>
          <a:ln>
            <a:solidFill>
              <a:srgbClr val="DFDAFB"/>
            </a:solidFill>
          </a:ln>
        </p:spPr>
        <p:txBody>
          <a:bodyPr wrap="square" rtlCol="0">
            <a:spAutoFit/>
          </a:bodyPr>
          <a:lstStyle/>
          <a:p>
            <a:pPr algn="ctr"/>
            <a:r>
              <a:rPr lang="fr-FR" sz="2400" cap="small" dirty="0">
                <a:solidFill>
                  <a:schemeClr val="tx1">
                    <a:lumMod val="65000"/>
                    <a:lumOff val="35000"/>
                  </a:schemeClr>
                </a:solidFill>
              </a:rPr>
              <a:t>1 in 3 women over 45 </a:t>
            </a:r>
            <a:r>
              <a:rPr lang="fr-FR" sz="2400" cap="small" dirty="0" err="1" smtClean="0">
                <a:solidFill>
                  <a:schemeClr val="tx1">
                    <a:lumMod val="65000"/>
                    <a:lumOff val="35000"/>
                  </a:schemeClr>
                </a:solidFill>
              </a:rPr>
              <a:t>does</a:t>
            </a:r>
            <a:r>
              <a:rPr lang="fr-FR" sz="2400" cap="small" dirty="0" smtClean="0">
                <a:solidFill>
                  <a:schemeClr val="tx1">
                    <a:lumMod val="65000"/>
                    <a:lumOff val="35000"/>
                  </a:schemeClr>
                </a:solidFill>
              </a:rPr>
              <a:t> </a:t>
            </a:r>
            <a:r>
              <a:rPr lang="fr-FR" sz="2400" cap="small" dirty="0">
                <a:solidFill>
                  <a:schemeClr val="tx1">
                    <a:lumMod val="65000"/>
                    <a:lumOff val="35000"/>
                  </a:schemeClr>
                </a:solidFill>
              </a:rPr>
              <a:t>not use a specific </a:t>
            </a:r>
            <a:r>
              <a:rPr lang="fr-FR" sz="2400" cap="small" dirty="0" smtClean="0">
                <a:solidFill>
                  <a:schemeClr val="tx1">
                    <a:lumMod val="65000"/>
                    <a:lumOff val="35000"/>
                  </a:schemeClr>
                </a:solidFill>
              </a:rPr>
              <a:t>eye </a:t>
            </a:r>
            <a:r>
              <a:rPr lang="fr-FR" sz="2400" cap="small" dirty="0">
                <a:solidFill>
                  <a:schemeClr val="tx1">
                    <a:lumMod val="65000"/>
                    <a:lumOff val="35000"/>
                  </a:schemeClr>
                </a:solidFill>
              </a:rPr>
              <a:t>cream</a:t>
            </a:r>
          </a:p>
        </p:txBody>
      </p:sp>
      <p:sp>
        <p:nvSpPr>
          <p:cNvPr id="17" name="ZoneTexte 16"/>
          <p:cNvSpPr txBox="1"/>
          <p:nvPr/>
        </p:nvSpPr>
        <p:spPr>
          <a:xfrm>
            <a:off x="6457487" y="1871317"/>
            <a:ext cx="3529120" cy="830997"/>
          </a:xfrm>
          <a:prstGeom prst="rect">
            <a:avLst/>
          </a:prstGeom>
          <a:noFill/>
          <a:ln>
            <a:solidFill>
              <a:srgbClr val="DFDAFB"/>
            </a:solidFill>
          </a:ln>
        </p:spPr>
        <p:txBody>
          <a:bodyPr wrap="square" rtlCol="0">
            <a:spAutoFit/>
          </a:bodyPr>
          <a:lstStyle/>
          <a:p>
            <a:pPr algn="ctr"/>
            <a:r>
              <a:rPr lang="fr-FR" sz="2400" cap="small" dirty="0">
                <a:solidFill>
                  <a:schemeClr val="tx1">
                    <a:lumMod val="65000"/>
                    <a:lumOff val="35000"/>
                  </a:schemeClr>
                </a:solidFill>
              </a:rPr>
              <a:t>1 in 3 </a:t>
            </a:r>
            <a:r>
              <a:rPr lang="fr-FR" sz="2400" cap="small" dirty="0" err="1">
                <a:solidFill>
                  <a:schemeClr val="tx1">
                    <a:lumMod val="65000"/>
                    <a:lumOff val="35000"/>
                  </a:schemeClr>
                </a:solidFill>
              </a:rPr>
              <a:t>women</a:t>
            </a:r>
            <a:r>
              <a:rPr lang="fr-FR" sz="2400" cap="small" dirty="0">
                <a:solidFill>
                  <a:schemeClr val="tx1">
                    <a:lumMod val="65000"/>
                    <a:lumOff val="35000"/>
                  </a:schemeClr>
                </a:solidFill>
              </a:rPr>
              <a:t> </a:t>
            </a:r>
            <a:r>
              <a:rPr lang="fr-FR" sz="2400" cap="small" dirty="0" err="1" smtClean="0">
                <a:solidFill>
                  <a:schemeClr val="tx1">
                    <a:lumMod val="65000"/>
                    <a:lumOff val="35000"/>
                  </a:schemeClr>
                </a:solidFill>
              </a:rPr>
              <a:t>does</a:t>
            </a:r>
            <a:r>
              <a:rPr lang="fr-FR" sz="2400" cap="small" dirty="0" smtClean="0">
                <a:solidFill>
                  <a:schemeClr val="tx1">
                    <a:lumMod val="65000"/>
                    <a:lumOff val="35000"/>
                  </a:schemeClr>
                </a:solidFill>
              </a:rPr>
              <a:t> </a:t>
            </a:r>
            <a:r>
              <a:rPr lang="fr-FR" sz="2400" cap="small" dirty="0">
                <a:solidFill>
                  <a:schemeClr val="tx1">
                    <a:lumMod val="65000"/>
                    <a:lumOff val="35000"/>
                  </a:schemeClr>
                </a:solidFill>
              </a:rPr>
              <a:t>not use a </a:t>
            </a:r>
            <a:r>
              <a:rPr lang="fr-FR" sz="2400" cap="small" dirty="0" smtClean="0">
                <a:solidFill>
                  <a:schemeClr val="tx1">
                    <a:lumMod val="65000"/>
                    <a:lumOff val="35000"/>
                  </a:schemeClr>
                </a:solidFill>
              </a:rPr>
              <a:t>night </a:t>
            </a:r>
            <a:r>
              <a:rPr lang="fr-FR" sz="2400" cap="small" dirty="0">
                <a:solidFill>
                  <a:schemeClr val="tx1">
                    <a:lumMod val="65000"/>
                    <a:lumOff val="35000"/>
                  </a:schemeClr>
                </a:solidFill>
              </a:rPr>
              <a:t>cream</a:t>
            </a:r>
          </a:p>
        </p:txBody>
      </p:sp>
      <p:sp>
        <p:nvSpPr>
          <p:cNvPr id="18" name="ZoneTexte 17"/>
          <p:cNvSpPr txBox="1"/>
          <p:nvPr/>
        </p:nvSpPr>
        <p:spPr>
          <a:xfrm>
            <a:off x="1525507" y="1888957"/>
            <a:ext cx="3529120" cy="830997"/>
          </a:xfrm>
          <a:prstGeom prst="rect">
            <a:avLst/>
          </a:prstGeom>
          <a:noFill/>
          <a:ln>
            <a:solidFill>
              <a:srgbClr val="DFDAFB"/>
            </a:solidFill>
          </a:ln>
        </p:spPr>
        <p:txBody>
          <a:bodyPr wrap="square" rtlCol="0">
            <a:spAutoFit/>
          </a:bodyPr>
          <a:lstStyle/>
          <a:p>
            <a:pPr algn="ctr"/>
            <a:r>
              <a:rPr lang="fr-FR" sz="2400" cap="small" dirty="0">
                <a:solidFill>
                  <a:schemeClr val="tx1">
                    <a:lumMod val="65000"/>
                    <a:lumOff val="35000"/>
                  </a:schemeClr>
                </a:solidFill>
              </a:rPr>
              <a:t>Only 8% of women use a </a:t>
            </a:r>
            <a:r>
              <a:rPr lang="fr-FR" sz="2400" cap="small" dirty="0" smtClean="0">
                <a:solidFill>
                  <a:schemeClr val="tx1">
                    <a:lumMod val="65000"/>
                    <a:lumOff val="35000"/>
                  </a:schemeClr>
                </a:solidFill>
              </a:rPr>
              <a:t>serum</a:t>
            </a:r>
            <a:endParaRPr lang="fr-FR" sz="2400" cap="small" dirty="0">
              <a:solidFill>
                <a:schemeClr val="tx1">
                  <a:lumMod val="65000"/>
                  <a:lumOff val="35000"/>
                </a:schemeClr>
              </a:solidFill>
            </a:endParaRPr>
          </a:p>
        </p:txBody>
      </p:sp>
    </p:spTree>
    <p:extLst>
      <p:ext uri="{BB962C8B-B14F-4D97-AF65-F5344CB8AC3E}">
        <p14:creationId xmlns:p14="http://schemas.microsoft.com/office/powerpoint/2010/main" val="93992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animBg="1"/>
      <p:bldP spid="18"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3411</TotalTime>
  <Words>4168</Words>
  <Application>Microsoft Office PowerPoint</Application>
  <PresentationFormat>Grand écran</PresentationFormat>
  <Paragraphs>534</Paragraphs>
  <Slides>43</Slides>
  <Notes>43</Notes>
  <HiddenSlides>1</HiddenSlides>
  <MMClips>0</MMClips>
  <ScaleCrop>false</ScaleCrop>
  <HeadingPairs>
    <vt:vector size="6" baseType="variant">
      <vt:variant>
        <vt:lpstr>Polices utilisées</vt:lpstr>
      </vt:variant>
      <vt:variant>
        <vt:i4>9</vt:i4>
      </vt:variant>
      <vt:variant>
        <vt:lpstr>Thème</vt:lpstr>
      </vt:variant>
      <vt:variant>
        <vt:i4>3</vt:i4>
      </vt:variant>
      <vt:variant>
        <vt:lpstr>Titres des diapositives</vt:lpstr>
      </vt:variant>
      <vt:variant>
        <vt:i4>43</vt:i4>
      </vt:variant>
    </vt:vector>
  </HeadingPairs>
  <TitlesOfParts>
    <vt:vector size="55" baseType="lpstr">
      <vt:lpstr>Arial</vt:lpstr>
      <vt:lpstr>Calibri</vt:lpstr>
      <vt:lpstr>Calibri Light</vt:lpstr>
      <vt:lpstr>Century Gothic</vt:lpstr>
      <vt:lpstr>Freestyle Script</vt:lpstr>
      <vt:lpstr>Gloucester MT Extra Condensed</vt:lpstr>
      <vt:lpstr>Rage Italic</vt:lpstr>
      <vt:lpstr>Times New Roman</vt:lpstr>
      <vt:lpstr>Wingdings</vt:lpstr>
      <vt:lpstr>Thème Office</vt:lpstr>
      <vt:lpstr>1_Thème Office</vt:lpstr>
      <vt:lpstr>2_Thème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MULTALER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ANDRIEUX Karen</dc:creator>
  <cp:lastModifiedBy>BASSON Sophie</cp:lastModifiedBy>
  <cp:revision>283</cp:revision>
  <dcterms:created xsi:type="dcterms:W3CDTF">2020-07-31T09:30:15Z</dcterms:created>
  <dcterms:modified xsi:type="dcterms:W3CDTF">2021-04-21T15:27:18Z</dcterms:modified>
</cp:coreProperties>
</file>