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94" r:id="rId3"/>
    <p:sldId id="299" r:id="rId4"/>
    <p:sldId id="258" r:id="rId5"/>
    <p:sldId id="301" r:id="rId6"/>
    <p:sldId id="262" r:id="rId7"/>
    <p:sldId id="264" r:id="rId8"/>
    <p:sldId id="267" r:id="rId9"/>
    <p:sldId id="268" r:id="rId10"/>
    <p:sldId id="269" r:id="rId11"/>
    <p:sldId id="270" r:id="rId12"/>
    <p:sldId id="271" r:id="rId13"/>
    <p:sldId id="272" r:id="rId14"/>
    <p:sldId id="307" r:id="rId15"/>
    <p:sldId id="276" r:id="rId16"/>
    <p:sldId id="280" r:id="rId17"/>
    <p:sldId id="281" r:id="rId18"/>
    <p:sldId id="293" r:id="rId19"/>
    <p:sldId id="302" r:id="rId20"/>
    <p:sldId id="283" r:id="rId21"/>
    <p:sldId id="284" r:id="rId22"/>
    <p:sldId id="287" r:id="rId23"/>
    <p:sldId id="306" r:id="rId24"/>
    <p:sldId id="303" r:id="rId25"/>
    <p:sldId id="265" r:id="rId26"/>
    <p:sldId id="308" r:id="rId27"/>
    <p:sldId id="290"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3E3E"/>
    <a:srgbClr val="FEDAD7"/>
    <a:srgbClr val="B2D4DF"/>
    <a:srgbClr val="EFF5FB"/>
    <a:srgbClr val="75B2C5"/>
    <a:srgbClr val="D8ECF2"/>
    <a:srgbClr val="C2E1EB"/>
    <a:srgbClr val="F9F9F9"/>
    <a:srgbClr val="59595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0539" autoAdjust="0"/>
  </p:normalViewPr>
  <p:slideViewPr>
    <p:cSldViewPr snapToGrid="0">
      <p:cViewPr>
        <p:scale>
          <a:sx n="69" d="100"/>
          <a:sy n="69" d="100"/>
        </p:scale>
        <p:origin x="4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B1C67-611F-4DD7-9F58-4EA7B6A78DDE}" type="datetimeFigureOut">
              <a:rPr lang="fr-FR" smtClean="0"/>
              <a:t>05/05/2022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74F12-BF9F-48CE-B2BB-B298F664BBB3}" type="slidenum">
              <a:rPr lang="fr-FR" smtClean="0"/>
              <a:t>‹N°›</a:t>
            </a:fld>
            <a:endParaRPr lang="fr-FR"/>
          </a:p>
        </p:txBody>
      </p:sp>
    </p:spTree>
    <p:extLst>
      <p:ext uri="{BB962C8B-B14F-4D97-AF65-F5344CB8AC3E}">
        <p14:creationId xmlns:p14="http://schemas.microsoft.com/office/powerpoint/2010/main" val="213712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t>
            </a:r>
            <a:r>
              <a:rPr lang="en-US" dirty="0" smtClean="0"/>
              <a:t>a reminder, this webinar will focus on the products of the hydra n°1 range.  These are products that you already know, </a:t>
            </a:r>
            <a:r>
              <a:rPr lang="en-US" dirty="0" smtClean="0"/>
              <a:t>and this presentation is at your disposal to reproduce it with your customers. </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a:t>
            </a:fld>
            <a:endParaRPr lang="fr-FR"/>
          </a:p>
        </p:txBody>
      </p:sp>
    </p:spTree>
    <p:extLst>
      <p:ext uri="{BB962C8B-B14F-4D97-AF65-F5344CB8AC3E}">
        <p14:creationId xmlns:p14="http://schemas.microsoft.com/office/powerpoint/2010/main" val="163583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HYDRA N1 CREME </a:t>
            </a:r>
            <a:r>
              <a:rPr lang="en-US" sz="1200" i="0" kern="1200" baseline="0" dirty="0" smtClean="0">
                <a:solidFill>
                  <a:schemeClr val="tx1"/>
                </a:solidFill>
                <a:effectLst/>
                <a:latin typeface="+mn-lt"/>
                <a:ea typeface="+mn-ea"/>
                <a:cs typeface="+mn-cs"/>
              </a:rPr>
              <a:t>- </a:t>
            </a:r>
            <a:r>
              <a:rPr lang="fr-FR" sz="1200" i="0" kern="1200" baseline="0" dirty="0" smtClean="0">
                <a:solidFill>
                  <a:schemeClr val="tx1"/>
                </a:solidFill>
                <a:effectLst/>
                <a:latin typeface="+mn-lt"/>
                <a:ea typeface="+mn-ea"/>
                <a:cs typeface="+mn-cs"/>
              </a:rPr>
              <a:t> 94% ION </a:t>
            </a:r>
          </a:p>
          <a:p>
            <a:endParaRPr lang="fr-FR" sz="1200" i="0"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Description</a:t>
            </a:r>
          </a:p>
          <a:p>
            <a:r>
              <a:rPr lang="en-US" sz="1200" i="0" kern="1200" baseline="0" dirty="0" smtClean="0">
                <a:solidFill>
                  <a:schemeClr val="tx1"/>
                </a:solidFill>
                <a:effectLst/>
                <a:latin typeface="+mn-lt"/>
                <a:ea typeface="+mn-ea"/>
                <a:cs typeface="+mn-cs"/>
              </a:rPr>
              <a:t>This intense and long-lasting moisturizing cream  is a real comforting cocoon for very dehydrated skin. </a:t>
            </a:r>
          </a:p>
          <a:p>
            <a:r>
              <a:rPr lang="en-US" sz="1200" i="0" kern="1200" baseline="0" dirty="0" smtClean="0">
                <a:solidFill>
                  <a:schemeClr val="tx1"/>
                </a:solidFill>
                <a:effectLst/>
                <a:latin typeface="+mn-lt"/>
                <a:ea typeface="+mn-ea"/>
                <a:cs typeface="+mn-cs"/>
              </a:rPr>
              <a:t>Hydra N° 1 Cream </a:t>
            </a:r>
            <a:r>
              <a:rPr lang="en-US" sz="1200" dirty="0" smtClean="0">
                <a:solidFill>
                  <a:srgbClr val="3E3E3E"/>
                </a:solidFill>
                <a:latin typeface="Roboto" panose="020B0604020202020204" charset="0"/>
                <a:ea typeface="Roboto" panose="020B0604020202020204" charset="0"/>
              </a:rPr>
              <a:t>Reinforces the skin's barrier function -</a:t>
            </a:r>
            <a:r>
              <a:rPr lang="en-US" sz="1200" baseline="0" dirty="0" smtClean="0">
                <a:solidFill>
                  <a:srgbClr val="3E3E3E"/>
                </a:solidFill>
                <a:latin typeface="Roboto" panose="020B0604020202020204" charset="0"/>
                <a:ea typeface="Roboto" panose="020B0604020202020204" charset="0"/>
              </a:rPr>
              <a:t> </a:t>
            </a:r>
            <a:r>
              <a:rPr lang="en-US" sz="1200" dirty="0" smtClean="0">
                <a:solidFill>
                  <a:srgbClr val="3E3E3E"/>
                </a:solidFill>
                <a:latin typeface="Roboto" panose="020B0604020202020204" charset="0"/>
                <a:ea typeface="Roboto" panose="020B0604020202020204" charset="0"/>
              </a:rPr>
              <a:t>Provides immediate comfort –</a:t>
            </a:r>
            <a:r>
              <a:rPr lang="en-US" sz="1200" baseline="0" dirty="0" smtClean="0">
                <a:solidFill>
                  <a:srgbClr val="3E3E3E"/>
                </a:solidFill>
                <a:latin typeface="Roboto" panose="020B0604020202020204" charset="0"/>
                <a:ea typeface="Roboto" panose="020B0604020202020204" charset="0"/>
              </a:rPr>
              <a:t> the skin becomes </a:t>
            </a:r>
            <a:r>
              <a:rPr lang="en-US" sz="1200" dirty="0" smtClean="0">
                <a:solidFill>
                  <a:srgbClr val="3E3E3E"/>
                </a:solidFill>
                <a:latin typeface="Roboto" panose="020B0604020202020204" charset="0"/>
                <a:ea typeface="Roboto" panose="020B0604020202020204" charset="0"/>
              </a:rPr>
              <a:t>Soft, supple, radiant and plump.</a:t>
            </a:r>
          </a:p>
          <a:p>
            <a:endParaRPr lang="fr-FR" sz="1200" dirty="0" smtClean="0">
              <a:solidFill>
                <a:srgbClr val="3E3E3E"/>
              </a:solidFill>
              <a:latin typeface="Roboto" panose="020B0604020202020204" charset="0"/>
              <a:ea typeface="Roboto" panose="020B0604020202020204" charset="0"/>
            </a:endParaRPr>
          </a:p>
          <a:p>
            <a:pPr defTabSz="812770"/>
            <a:r>
              <a:rPr lang="fr-FR" sz="1200" u="sng" dirty="0" err="1" smtClean="0">
                <a:solidFill>
                  <a:srgbClr val="3E3E3E"/>
                </a:solidFill>
                <a:latin typeface="Roboto" panose="020B0604020202020204" charset="0"/>
                <a:ea typeface="Roboto" panose="020B0604020202020204" charset="0"/>
              </a:rPr>
              <a:t>Results</a:t>
            </a:r>
            <a:endParaRPr lang="fr-FR" sz="1200" u="sng" dirty="0" smtClean="0">
              <a:solidFill>
                <a:srgbClr val="3E3E3E"/>
              </a:solidFill>
              <a:latin typeface="Roboto" panose="020B0604020202020204" charset="0"/>
              <a:ea typeface="Roboto" panose="020B0604020202020204" charset="0"/>
            </a:endParaRPr>
          </a:p>
          <a:p>
            <a:pPr lvl="0"/>
            <a:r>
              <a:rPr lang="en-US" dirty="0" smtClean="0"/>
              <a:t>intense and long-lasting hydrating power: </a:t>
            </a:r>
          </a:p>
          <a:p>
            <a:pPr lvl="0"/>
            <a:r>
              <a:rPr lang="en-US" dirty="0" smtClean="0"/>
              <a:t>+138% immediately and +86% after 8 hours</a:t>
            </a:r>
            <a:r>
              <a:rPr lang="fr-FR" sz="1050" i="1" dirty="0" smtClean="0">
                <a:solidFill>
                  <a:srgbClr val="3E3E3E"/>
                </a:solidFill>
                <a:latin typeface="Roboto" panose="02000000000000000000" pitchFamily="2" charset="0"/>
                <a:ea typeface="Roboto" panose="02000000000000000000" pitchFamily="2" charset="0"/>
              </a:rPr>
              <a:t> </a:t>
            </a:r>
          </a:p>
          <a:p>
            <a:pPr lvl="0"/>
            <a:r>
              <a:rPr lang="fr-FR" sz="1200" dirty="0" err="1" smtClean="0">
                <a:solidFill>
                  <a:srgbClr val="3E3E3E"/>
                </a:solidFill>
                <a:latin typeface="Roboto" panose="02000000000000000000" pitchFamily="2" charset="0"/>
                <a:ea typeface="Roboto" panose="02000000000000000000" pitchFamily="2" charset="0"/>
              </a:rPr>
              <a:t>Used</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with</a:t>
            </a:r>
            <a:r>
              <a:rPr lang="fr-FR" sz="1200" dirty="0" smtClean="0">
                <a:solidFill>
                  <a:srgbClr val="3E3E3E"/>
                </a:solidFill>
                <a:latin typeface="Roboto" panose="02000000000000000000" pitchFamily="2" charset="0"/>
                <a:ea typeface="Roboto" panose="02000000000000000000" pitchFamily="2" charset="0"/>
              </a:rPr>
              <a:t> </a:t>
            </a:r>
            <a:r>
              <a:rPr lang="fr-FR" sz="1200" cap="small" dirty="0" err="1" smtClean="0">
                <a:solidFill>
                  <a:srgbClr val="3E3E3E"/>
                </a:solidFill>
                <a:latin typeface="Roboto" panose="02000000000000000000" pitchFamily="2" charset="0"/>
                <a:ea typeface="Roboto" panose="02000000000000000000" pitchFamily="2" charset="0"/>
              </a:rPr>
              <a:t>hydra</a:t>
            </a:r>
            <a:r>
              <a:rPr lang="fr-FR" sz="1200" cap="small" dirty="0" smtClean="0">
                <a:solidFill>
                  <a:srgbClr val="3E3E3E"/>
                </a:solidFill>
                <a:latin typeface="Roboto" panose="02000000000000000000" pitchFamily="2" charset="0"/>
                <a:ea typeface="Roboto" panose="02000000000000000000" pitchFamily="2" charset="0"/>
              </a:rPr>
              <a:t> n°1 </a:t>
            </a:r>
            <a:r>
              <a:rPr lang="fr-FR" sz="1200" cap="small" dirty="0" err="1" smtClean="0">
                <a:solidFill>
                  <a:srgbClr val="3E3E3E"/>
                </a:solidFill>
                <a:latin typeface="Roboto" panose="02000000000000000000" pitchFamily="2" charset="0"/>
                <a:ea typeface="Roboto" panose="02000000000000000000" pitchFamily="2" charset="0"/>
              </a:rPr>
              <a:t>serum</a:t>
            </a:r>
            <a:r>
              <a:rPr lang="fr-FR" sz="1200" cap="small" dirty="0" smtClean="0">
                <a:solidFill>
                  <a:srgbClr val="3E3E3E"/>
                </a:solidFill>
                <a:latin typeface="Roboto" panose="02000000000000000000" pitchFamily="2" charset="0"/>
                <a:ea typeface="Roboto" panose="02000000000000000000" pitchFamily="2" charset="0"/>
              </a:rPr>
              <a:t>  </a:t>
            </a:r>
          </a:p>
          <a:p>
            <a:pPr marL="0" indent="0">
              <a:buFont typeface="Wingdings" panose="05000000000000000000" pitchFamily="2" charset="2"/>
              <a:buNone/>
            </a:pPr>
            <a:r>
              <a:rPr lang="fr-FR" sz="1000" i="0" dirty="0" smtClean="0">
                <a:solidFill>
                  <a:srgbClr val="3E3E3E"/>
                </a:solidFill>
                <a:latin typeface="Roboto" panose="02000000000000000000" pitchFamily="2" charset="0"/>
                <a:ea typeface="Roboto" panose="02000000000000000000" pitchFamily="2" charset="0"/>
              </a:rPr>
              <a:t>+144% </a:t>
            </a:r>
            <a:r>
              <a:rPr lang="fr-FR" sz="1000" i="0" dirty="0" err="1" smtClean="0">
                <a:solidFill>
                  <a:srgbClr val="3E3E3E"/>
                </a:solidFill>
                <a:latin typeface="Roboto" panose="02000000000000000000" pitchFamily="2" charset="0"/>
                <a:ea typeface="Roboto" panose="02000000000000000000" pitchFamily="2" charset="0"/>
              </a:rPr>
              <a:t>immediately</a:t>
            </a:r>
            <a:r>
              <a:rPr lang="fr-FR" sz="1000" i="0" dirty="0" smtClean="0">
                <a:solidFill>
                  <a:srgbClr val="3E3E3E"/>
                </a:solidFill>
                <a:latin typeface="Roboto" panose="02000000000000000000" pitchFamily="2" charset="0"/>
                <a:ea typeface="Roboto" panose="02000000000000000000" pitchFamily="2" charset="0"/>
              </a:rPr>
              <a:t>  +102% </a:t>
            </a:r>
            <a:r>
              <a:rPr lang="fr-FR" sz="1000" i="0" dirty="0" err="1" smtClean="0">
                <a:solidFill>
                  <a:srgbClr val="3E3E3E"/>
                </a:solidFill>
                <a:latin typeface="Roboto" panose="02000000000000000000" pitchFamily="2" charset="0"/>
                <a:ea typeface="Roboto" panose="02000000000000000000" pitchFamily="2" charset="0"/>
              </a:rPr>
              <a:t>after</a:t>
            </a:r>
            <a:r>
              <a:rPr lang="fr-FR" sz="1000" i="0" baseline="0" dirty="0" smtClean="0">
                <a:solidFill>
                  <a:srgbClr val="3E3E3E"/>
                </a:solidFill>
                <a:latin typeface="Roboto" panose="02000000000000000000" pitchFamily="2" charset="0"/>
                <a:ea typeface="Roboto" panose="02000000000000000000" pitchFamily="2" charset="0"/>
              </a:rPr>
              <a:t> 8 </a:t>
            </a:r>
            <a:r>
              <a:rPr lang="fr-FR" sz="1000" i="0" baseline="0" dirty="0" err="1" smtClean="0">
                <a:solidFill>
                  <a:srgbClr val="3E3E3E"/>
                </a:solidFill>
                <a:latin typeface="Roboto" panose="02000000000000000000" pitchFamily="2" charset="0"/>
                <a:ea typeface="Roboto" panose="02000000000000000000" pitchFamily="2" charset="0"/>
              </a:rPr>
              <a:t>hours</a:t>
            </a:r>
            <a:r>
              <a:rPr lang="fr-FR" sz="1000" i="0" baseline="0" dirty="0" smtClean="0">
                <a:solidFill>
                  <a:srgbClr val="3E3E3E"/>
                </a:solidFill>
                <a:latin typeface="Roboto" panose="02000000000000000000" pitchFamily="2" charset="0"/>
                <a:ea typeface="Roboto" panose="02000000000000000000" pitchFamily="2" charset="0"/>
              </a:rPr>
              <a:t> </a:t>
            </a:r>
          </a:p>
          <a:p>
            <a:pPr marL="0" indent="0">
              <a:buFont typeface="Wingdings" panose="05000000000000000000" pitchFamily="2" charset="2"/>
              <a:buNone/>
            </a:pPr>
            <a:endParaRPr lang="fr-FR" sz="1000" i="0" dirty="0" smtClean="0">
              <a:solidFill>
                <a:srgbClr val="3E3E3E"/>
              </a:solidFill>
              <a:latin typeface="Roboto" panose="02000000000000000000" pitchFamily="2" charset="0"/>
              <a:ea typeface="Roboto" panose="02000000000000000000" pitchFamily="2" charset="0"/>
            </a:endParaRPr>
          </a:p>
          <a:p>
            <a:pPr defTabSz="812770"/>
            <a:r>
              <a:rPr lang="en-US" sz="1050" u="sng" dirty="0" smtClean="0">
                <a:solidFill>
                  <a:srgbClr val="3E3E3E"/>
                </a:solidFill>
                <a:latin typeface="Roboto" panose="020B0604020202020204" charset="0"/>
                <a:ea typeface="Roboto" panose="020B0604020202020204" charset="0"/>
              </a:rPr>
              <a:t>Wha</a:t>
            </a:r>
            <a:r>
              <a:rPr lang="en-US" sz="1050" u="sng" baseline="0" dirty="0" smtClean="0">
                <a:solidFill>
                  <a:srgbClr val="3E3E3E"/>
                </a:solidFill>
                <a:latin typeface="Roboto" panose="020B0604020202020204" charset="0"/>
                <a:ea typeface="Roboto" panose="020B0604020202020204" charset="0"/>
              </a:rPr>
              <a:t>t we love</a:t>
            </a:r>
            <a:endParaRPr lang="en-US" sz="1050" u="sng" dirty="0" smtClean="0">
              <a:solidFill>
                <a:srgbClr val="3E3E3E"/>
              </a:solidFill>
              <a:latin typeface="Roboto" panose="020B0604020202020204" charset="0"/>
              <a:ea typeface="Roboto" panose="020B0604020202020204" charset="0"/>
            </a:endParaRPr>
          </a:p>
          <a:p>
            <a:pPr defTabSz="812770"/>
            <a:r>
              <a:rPr lang="en-US" sz="1050" dirty="0" smtClean="0">
                <a:solidFill>
                  <a:srgbClr val="3E3E3E"/>
                </a:solidFill>
                <a:latin typeface="Roboto" panose="020B0604020202020204" charset="0"/>
                <a:ea typeface="Roboto" panose="020B0604020202020204" charset="0"/>
              </a:rPr>
              <a:t>94% Natural Origin Ingredients</a:t>
            </a:r>
          </a:p>
          <a:p>
            <a:pPr defTabSz="812770"/>
            <a:r>
              <a:rPr lang="en-US" sz="1050" dirty="0" smtClean="0">
                <a:solidFill>
                  <a:srgbClr val="3E3E3E"/>
                </a:solidFill>
                <a:latin typeface="Roboto" panose="020B0604020202020204" charset="0"/>
                <a:ea typeface="Roboto" panose="020B0604020202020204" charset="0"/>
              </a:rPr>
              <a:t>Rich in repairing ingredients </a:t>
            </a:r>
            <a:endParaRPr lang="fr-FR" sz="1050" dirty="0" smtClean="0">
              <a:solidFill>
                <a:srgbClr val="3E3E3E"/>
              </a:solidFill>
              <a:latin typeface="Roboto" panose="020B0604020202020204" charset="0"/>
              <a:ea typeface="Roboto" panose="020B060402020202020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1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Tips </a:t>
            </a:r>
            <a:endParaRPr lang="fr-FR" sz="1200" i="0" u="sng" kern="1200" baseline="0" dirty="0" smtClean="0">
              <a:solidFill>
                <a:schemeClr val="tx1"/>
              </a:solidFill>
              <a:effectLst/>
              <a:latin typeface="+mn-lt"/>
              <a:ea typeface="+mn-ea"/>
              <a:cs typeface="+mn-cs"/>
            </a:endParaRPr>
          </a:p>
          <a:p>
            <a:endParaRPr lang="fr-FR" sz="1200" dirty="0" smtClean="0">
              <a:solidFill>
                <a:prstClr val="black"/>
              </a:solidFill>
              <a:latin typeface="Century Gothic" panose="020B0502020202020204" pitchFamily="34" charset="0"/>
            </a:endParaRPr>
          </a:p>
          <a:p>
            <a:pPr algn="just">
              <a:defRPr/>
            </a:pPr>
            <a:r>
              <a:rPr lang="fr-FR" dirty="0" smtClean="0">
                <a:solidFill>
                  <a:srgbClr val="3E3E3E"/>
                </a:solidFill>
                <a:latin typeface="Roboto" panose="02000000000000000000" pitchFamily="2" charset="0"/>
                <a:ea typeface="Roboto" panose="02000000000000000000" pitchFamily="2" charset="0"/>
              </a:rPr>
              <a:t>▪ Ultra-</a:t>
            </a:r>
            <a:r>
              <a:rPr lang="fr-FR" dirty="0" err="1" smtClean="0">
                <a:solidFill>
                  <a:srgbClr val="3E3E3E"/>
                </a:solidFill>
                <a:latin typeface="Roboto" panose="02000000000000000000" pitchFamily="2" charset="0"/>
                <a:ea typeface="Roboto" panose="02000000000000000000" pitchFamily="2" charset="0"/>
              </a:rPr>
              <a:t>comforting</a:t>
            </a:r>
            <a:r>
              <a:rPr lang="fr-FR" dirty="0" smtClean="0">
                <a:solidFill>
                  <a:srgbClr val="3E3E3E"/>
                </a:solidFill>
                <a:latin typeface="Roboto" panose="02000000000000000000" pitchFamily="2" charset="0"/>
                <a:ea typeface="Roboto" panose="02000000000000000000" pitchFamily="2" charset="0"/>
              </a:rPr>
              <a:t> cocooning texture</a:t>
            </a: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Ideal mixed with foundation for very dehydrated skin. </a:t>
            </a: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In addition, use </a:t>
            </a:r>
            <a:r>
              <a:rPr lang="en-US" cap="small" dirty="0" smtClean="0">
                <a:solidFill>
                  <a:srgbClr val="3E3E3E"/>
                </a:solidFill>
                <a:latin typeface="Roboto" panose="02000000000000000000" pitchFamily="2" charset="0"/>
                <a:ea typeface="Roboto" panose="02000000000000000000" pitchFamily="2" charset="0"/>
              </a:rPr>
              <a:t>Hydra N°1 Masque </a:t>
            </a:r>
            <a:r>
              <a:rPr lang="en-US" dirty="0" smtClean="0">
                <a:solidFill>
                  <a:srgbClr val="3E3E3E"/>
                </a:solidFill>
                <a:latin typeface="Roboto" panose="02000000000000000000" pitchFamily="2" charset="0"/>
                <a:ea typeface="Roboto" panose="02000000000000000000" pitchFamily="2" charset="0"/>
              </a:rPr>
              <a:t>one to three times a week.</a:t>
            </a: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To maximize results, combine with a </a:t>
            </a:r>
            <a:r>
              <a:rPr lang="en-US" cap="small" dirty="0" smtClean="0">
                <a:solidFill>
                  <a:srgbClr val="3E3E3E"/>
                </a:solidFill>
                <a:latin typeface="Roboto" panose="02000000000000000000" pitchFamily="2" charset="0"/>
                <a:ea typeface="Roboto" panose="02000000000000000000" pitchFamily="2" charset="0"/>
              </a:rPr>
              <a:t>Serum</a:t>
            </a:r>
            <a:r>
              <a:rPr lang="en-US" dirty="0" smtClean="0">
                <a:solidFill>
                  <a:srgbClr val="3E3E3E"/>
                </a:solidFill>
                <a:latin typeface="Roboto" panose="02000000000000000000" pitchFamily="2" charset="0"/>
                <a:ea typeface="Roboto" panose="02000000000000000000" pitchFamily="2" charset="0"/>
              </a:rPr>
              <a:t> or a </a:t>
            </a:r>
            <a:r>
              <a:rPr lang="en-US" cap="small" dirty="0" smtClean="0">
                <a:solidFill>
                  <a:srgbClr val="3E3E3E"/>
                </a:solidFill>
                <a:latin typeface="Roboto" panose="02000000000000000000" pitchFamily="2" charset="0"/>
                <a:ea typeface="Roboto" panose="02000000000000000000" pitchFamily="2" charset="0"/>
              </a:rPr>
              <a:t>Booster</a:t>
            </a:r>
          </a:p>
          <a:p>
            <a:pPr algn="just">
              <a:defRPr/>
            </a:pPr>
            <a:endParaRPr lang="en-US" cap="small" dirty="0" smtClean="0">
              <a:solidFill>
                <a:srgbClr val="3E3E3E"/>
              </a:solidFill>
              <a:latin typeface="Roboto" panose="02000000000000000000" pitchFamily="2" charset="0"/>
              <a:ea typeface="Roboto" panose="02000000000000000000" pitchFamily="2" charset="0"/>
            </a:endParaRPr>
          </a:p>
          <a:p>
            <a:pPr algn="just">
              <a:defRPr/>
            </a:pPr>
            <a:r>
              <a:rPr lang="en-US" cap="small" dirty="0" smtClean="0">
                <a:solidFill>
                  <a:srgbClr val="3E3E3E"/>
                </a:solidFill>
                <a:latin typeface="Roboto" panose="02000000000000000000" pitchFamily="2" charset="0"/>
                <a:ea typeface="Roboto" panose="02000000000000000000" pitchFamily="2" charset="0"/>
              </a:rPr>
              <a:t>"When I get out of the shower, my skin is uncomfortable and tight”</a:t>
            </a:r>
          </a:p>
          <a:p>
            <a:pPr algn="just">
              <a:defRPr/>
            </a:pPr>
            <a:r>
              <a:rPr lang="en-US" cap="small" dirty="0" smtClean="0">
                <a:solidFill>
                  <a:srgbClr val="3E3E3E"/>
                </a:solidFill>
                <a:latin typeface="Roboto" panose="02000000000000000000" pitchFamily="2" charset="0"/>
                <a:ea typeface="Roboto" panose="02000000000000000000" pitchFamily="2" charset="0"/>
              </a:rPr>
              <a:t>"When I put on makeup, my foundation runs into the creases"</a:t>
            </a:r>
            <a:endParaRPr lang="fr-FR" cap="small" dirty="0" smtClean="0">
              <a:solidFill>
                <a:srgbClr val="3E3E3E"/>
              </a:solidFill>
              <a:latin typeface="Roboto" panose="02000000000000000000" pitchFamily="2" charset="0"/>
              <a:ea typeface="Roboto" panose="02000000000000000000" pitchFamily="2" charset="0"/>
            </a:endParaRPr>
          </a:p>
          <a:p>
            <a:endParaRPr lang="fr-FR" sz="1200" dirty="0" smtClean="0">
              <a:solidFill>
                <a:prstClr val="black"/>
              </a:solidFill>
              <a:latin typeface="Century Gothic" panose="020B0502020202020204" pitchFamily="34" charset="0"/>
            </a:endParaRP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complex</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with</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  </a:t>
            </a: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indent="-171450" eaLnBrk="1" hangingPunct="1">
              <a:buFont typeface="Arial" panose="020B0604020202020204" pitchFamily="34" charset="0"/>
              <a:buChar cha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&amp; olive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lang="en-US" altLang="fr-FR" sz="1200" dirty="0" smtClean="0">
                <a:solidFill>
                  <a:srgbClr val="3E3E3E"/>
                </a:solidFill>
                <a:latin typeface="Roboto" panose="02000000000000000000" pitchFamily="2" charset="0"/>
                <a:ea typeface="Roboto" panose="02000000000000000000" pitchFamily="2" charset="0"/>
              </a:rPr>
              <a:t>Reinforces the skin's barrier function: </a:t>
            </a:r>
            <a:endParaRPr lang="fr-FR" altLang="fr-FR" sz="1200" dirty="0" smtClean="0">
              <a:solidFill>
                <a:srgbClr val="3E3E3E"/>
              </a:solidFill>
              <a:latin typeface="Roboto" panose="02000000000000000000" pitchFamily="2" charset="0"/>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hygroscopic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Intense and long-lasting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Low</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Molecular</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weight</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HA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deep</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r>
              <a:rPr lang="fr-FR" altLang="zh-TW" u="none" dirty="0" smtClean="0">
                <a:latin typeface="Optima" pitchFamily="34" charset="0"/>
                <a:sym typeface="Wingdings" panose="05000000000000000000" pitchFamily="2" charset="2"/>
              </a:rPr>
              <a:t>,</a:t>
            </a:r>
            <a:r>
              <a:rPr lang="fr-FR" altLang="zh-TW" u="none" baseline="0" dirty="0" smtClean="0">
                <a:latin typeface="Optima" pitchFamily="34" charset="0"/>
                <a:sym typeface="Wingdings" panose="05000000000000000000" pitchFamily="2" charset="2"/>
              </a:rPr>
              <a:t> </a:t>
            </a:r>
            <a:r>
              <a:rPr lang="fr-FR" altLang="zh-TW" u="none" dirty="0" smtClean="0">
                <a:latin typeface="Optima" pitchFamily="34" charset="0"/>
                <a:sym typeface="Wingdings" panose="05000000000000000000" pitchFamily="2" charset="2"/>
              </a:rPr>
              <a:t>skin </a:t>
            </a:r>
            <a:r>
              <a:rPr lang="fr-FR" altLang="zh-TW" u="none" dirty="0" err="1" smtClean="0">
                <a:latin typeface="Optima" pitchFamily="34" charset="0"/>
                <a:sym typeface="Wingdings" panose="05000000000000000000" pitchFamily="2" charset="2"/>
              </a:rPr>
              <a:t>cell</a:t>
            </a:r>
            <a:r>
              <a:rPr lang="fr-FR" altLang="zh-TW" u="none" dirty="0" smtClean="0">
                <a:latin typeface="Optima" pitchFamily="34" charset="0"/>
                <a:sym typeface="Wingdings" panose="05000000000000000000" pitchFamily="2" charset="2"/>
              </a:rPr>
              <a:t> </a:t>
            </a:r>
            <a:r>
              <a:rPr lang="fr-FR" altLang="zh-TW" u="none" dirty="0" err="1" smtClean="0">
                <a:latin typeface="Optima" pitchFamily="34" charset="0"/>
                <a:sym typeface="Wingdings" panose="05000000000000000000" pitchFamily="2" charset="2"/>
              </a:rPr>
              <a:t>renewal</a:t>
            </a:r>
            <a:r>
              <a:rPr lang="fr-FR" altLang="zh-TW" u="none" dirty="0" smtClean="0">
                <a:latin typeface="Optima" pitchFamily="34" charset="0"/>
                <a:sym typeface="Wingdings" panose="05000000000000000000" pitchFamily="2" charset="2"/>
              </a:rPr>
              <a:t>, </a:t>
            </a:r>
            <a:r>
              <a:rPr lang="fr-FR" altLang="zh-TW" u="none" dirty="0" err="1" smtClean="0">
                <a:latin typeface="Optima" pitchFamily="34" charset="0"/>
                <a:sym typeface="Wingdings" panose="05000000000000000000" pitchFamily="2" charset="2"/>
              </a:rPr>
              <a:t>redensifying</a:t>
            </a:r>
            <a:r>
              <a:rPr lang="fr-FR" altLang="zh-TW" u="none" baseline="0" dirty="0" smtClean="0">
                <a:latin typeface="Optima" pitchFamily="34" charset="0"/>
                <a:sym typeface="Wingdings" panose="05000000000000000000" pitchFamily="2" charset="2"/>
              </a:rPr>
              <a:t> and </a:t>
            </a:r>
            <a:r>
              <a:rPr lang="fr-FR" altLang="zh-TW" u="none" baseline="0" dirty="0" err="1" smtClean="0">
                <a:latin typeface="Optima" pitchFamily="34" charset="0"/>
                <a:sym typeface="Wingdings" panose="05000000000000000000" pitchFamily="2" charset="2"/>
              </a:rPr>
              <a:t>restucturing</a:t>
            </a:r>
            <a:r>
              <a:rPr lang="fr-FR" altLang="zh-TW" u="none" baseline="0" dirty="0" smtClean="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u="none" baseline="0" dirty="0" smtClean="0">
                <a:latin typeface="Optima" pitchFamily="34" charset="0"/>
                <a:sym typeface="Wingdings" panose="05000000000000000000" pitchFamily="2" charset="2"/>
              </a:rPr>
              <a:t>High </a:t>
            </a:r>
            <a:r>
              <a:rPr lang="fr-FR" altLang="zh-TW" u="none" baseline="0" dirty="0" err="1" smtClean="0">
                <a:latin typeface="Optima" pitchFamily="34" charset="0"/>
                <a:sym typeface="Wingdings" panose="05000000000000000000" pitchFamily="2" charset="2"/>
              </a:rPr>
              <a:t>Molecular</a:t>
            </a:r>
            <a:r>
              <a:rPr lang="fr-FR" altLang="zh-TW" u="none" baseline="0" dirty="0" smtClean="0">
                <a:latin typeface="Optima" pitchFamily="34" charset="0"/>
                <a:sym typeface="Wingdings" panose="05000000000000000000" pitchFamily="2" charset="2"/>
              </a:rPr>
              <a:t> </a:t>
            </a:r>
            <a:r>
              <a:rPr lang="fr-FR" altLang="zh-TW" u="none" baseline="0" dirty="0" err="1" smtClean="0">
                <a:latin typeface="Optima" pitchFamily="34" charset="0"/>
                <a:sym typeface="Wingdings" panose="05000000000000000000" pitchFamily="2" charset="2"/>
              </a:rPr>
              <a:t>weigh</a:t>
            </a:r>
            <a:r>
              <a:rPr lang="fr-FR" altLang="zh-TW" u="none" baseline="0" dirty="0" smtClean="0">
                <a:latin typeface="Optima" pitchFamily="34" charset="0"/>
                <a:sym typeface="Wingdings" panose="05000000000000000000" pitchFamily="2" charset="2"/>
              </a:rPr>
              <a:t> HA </a:t>
            </a:r>
            <a:r>
              <a:rPr lang="fr-FR" altLang="zh-TW" b="1" dirty="0" smtClean="0">
                <a:latin typeface="Optima" pitchFamily="34" charset="0"/>
                <a:sym typeface="Wingdings" panose="05000000000000000000" pitchFamily="2" charset="2"/>
              </a:rPr>
              <a:t>= </a:t>
            </a:r>
            <a:r>
              <a:rPr lang="fr-FR" altLang="zh-TW" b="0" dirty="0" smtClean="0">
                <a:latin typeface="Optima" pitchFamily="34" charset="0"/>
                <a:sym typeface="Wingdings" panose="05000000000000000000" pitchFamily="2" charset="2"/>
              </a:rPr>
              <a:t>surface action : </a:t>
            </a:r>
            <a:r>
              <a:rPr lang="en-US" altLang="zh-TW" dirty="0" smtClean="0">
                <a:latin typeface="Optima" pitchFamily="34" charset="0"/>
                <a:sym typeface="Wingdings" panose="05000000000000000000" pitchFamily="2" charset="2"/>
              </a:rPr>
              <a:t>forms a moisturizing and protective film able to maintain a rate of hydration and to slow down its evaporation without being occlusive or greasy + immediate smoothing and plumping effect</a:t>
            </a:r>
            <a:endParaRPr lang="fr-FR" altLang="zh-TW" u="none" baseline="0" dirty="0" smtClean="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Vitamins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ACE : </a:t>
            </a:r>
            <a:r>
              <a:rPr lang="fr-FR" altLang="fr-FR" dirty="0" err="1" smtClean="0">
                <a:solidFill>
                  <a:srgbClr val="000000"/>
                </a:solidFill>
                <a:latin typeface="Optima" pitchFamily="34" charset="0"/>
              </a:rPr>
              <a:t>protect</a:t>
            </a:r>
            <a:r>
              <a:rPr lang="fr-FR" altLang="fr-FR" dirty="0" smtClean="0">
                <a:solidFill>
                  <a:srgbClr val="000000"/>
                </a:solidFill>
                <a:latin typeface="Optima" pitchFamily="34" charset="0"/>
              </a:rPr>
              <a:t> the </a:t>
            </a:r>
            <a:r>
              <a:rPr lang="fr-FR" altLang="fr-FR" dirty="0" err="1" smtClean="0">
                <a:solidFill>
                  <a:srgbClr val="000000"/>
                </a:solidFill>
                <a:latin typeface="Optima" pitchFamily="34" charset="0"/>
              </a:rPr>
              <a:t>cells</a:t>
            </a:r>
            <a:r>
              <a:rPr lang="fr-FR" altLang="fr-FR" baseline="0" dirty="0" smtClean="0">
                <a:solidFill>
                  <a:srgbClr val="000000"/>
                </a:solidFill>
                <a:latin typeface="Optima" pitchFamily="34" charset="0"/>
              </a:rPr>
              <a:t>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regenerating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antioxydant.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 </a:t>
            </a:r>
            <a:r>
              <a:rPr lang="fr-FR" altLang="fr-FR" sz="1200" b="1" dirty="0" err="1" smtClean="0">
                <a:latin typeface="Optima" pitchFamily="34" charset="0"/>
              </a:rPr>
              <a:t>Shea</a:t>
            </a:r>
            <a:r>
              <a:rPr lang="fr-FR" altLang="fr-FR" sz="1200" b="1" dirty="0" smtClean="0">
                <a:latin typeface="Optima" pitchFamily="34" charset="0"/>
              </a:rPr>
              <a:t> Butter,</a:t>
            </a:r>
            <a:r>
              <a:rPr lang="fr-FR" altLang="fr-FR" sz="1200" b="1" baseline="0" dirty="0" smtClean="0">
                <a:latin typeface="Optima" pitchFamily="34" charset="0"/>
              </a:rPr>
              <a:t> </a:t>
            </a:r>
            <a:r>
              <a:rPr lang="fr-FR" altLang="fr-FR" sz="1200" b="1" baseline="0" dirty="0" err="1" smtClean="0">
                <a:latin typeface="Optima" pitchFamily="34" charset="0"/>
              </a:rPr>
              <a:t>grape</a:t>
            </a:r>
            <a:r>
              <a:rPr lang="fr-FR" altLang="fr-FR" sz="1200" b="1" baseline="0" dirty="0" smtClean="0">
                <a:latin typeface="Optima" pitchFamily="34" charset="0"/>
              </a:rPr>
              <a:t> </a:t>
            </a:r>
            <a:r>
              <a:rPr lang="fr-FR" altLang="fr-FR" sz="1200" b="1" baseline="0" dirty="0" err="1" smtClean="0">
                <a:latin typeface="Optima" pitchFamily="34" charset="0"/>
              </a:rPr>
              <a:t>seed</a:t>
            </a:r>
            <a:r>
              <a:rPr lang="fr-FR" altLang="fr-FR" sz="1200" b="1" baseline="0" dirty="0" smtClean="0">
                <a:latin typeface="Optima" pitchFamily="34" charset="0"/>
              </a:rPr>
              <a:t> </a:t>
            </a:r>
            <a:r>
              <a:rPr lang="fr-FR" altLang="fr-FR" sz="1200" b="1" baseline="0" dirty="0" err="1" smtClean="0">
                <a:latin typeface="Optima" pitchFamily="34" charset="0"/>
              </a:rPr>
              <a:t>oil</a:t>
            </a:r>
            <a:r>
              <a:rPr lang="fr-FR" altLang="fr-FR" sz="1200" b="1" baseline="0" dirty="0" smtClean="0">
                <a:latin typeface="Optima" pitchFamily="34" charset="0"/>
              </a:rPr>
              <a:t> and </a:t>
            </a:r>
            <a:r>
              <a:rPr lang="fr-FR" altLang="fr-FR" sz="1200" b="1" baseline="0" dirty="0" err="1" smtClean="0">
                <a:latin typeface="Optima" pitchFamily="34" charset="0"/>
              </a:rPr>
              <a:t>hazelnut</a:t>
            </a:r>
            <a:r>
              <a:rPr lang="fr-FR" altLang="fr-FR" sz="1200" b="1" baseline="0" dirty="0" smtClean="0">
                <a:latin typeface="Optima" pitchFamily="34" charset="0"/>
              </a:rPr>
              <a:t> </a:t>
            </a:r>
            <a:r>
              <a:rPr lang="fr-FR" altLang="fr-FR" sz="1200" b="1" baseline="0" dirty="0" err="1" smtClean="0">
                <a:latin typeface="Optima" pitchFamily="34" charset="0"/>
              </a:rPr>
              <a:t>oil</a:t>
            </a:r>
            <a:r>
              <a:rPr lang="fr-FR" altLang="fr-FR" sz="1200" b="1" baseline="0" dirty="0" smtClean="0">
                <a:latin typeface="Optima" pitchFamily="34" charset="0"/>
              </a:rPr>
              <a:t> : </a:t>
            </a:r>
            <a:r>
              <a:rPr lang="fr-FR" altLang="fr-FR" sz="1200" b="1" baseline="0" dirty="0" err="1" smtClean="0">
                <a:latin typeface="Optima" pitchFamily="34" charset="0"/>
              </a:rPr>
              <a:t>repairing</a:t>
            </a:r>
            <a:r>
              <a:rPr lang="fr-FR" altLang="fr-FR" sz="1200" b="1" baseline="0" dirty="0" smtClean="0">
                <a:latin typeface="Optima" pitchFamily="34" charset="0"/>
              </a:rPr>
              <a:t> </a:t>
            </a:r>
            <a:endParaRPr lang="fr-FR" altLang="fr-FR" sz="1200" b="1"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fr-FR" altLang="zh-TW" sz="1200" b="0" dirty="0" smtClean="0">
                <a:solidFill>
                  <a:srgbClr val="000000"/>
                </a:solidFill>
                <a:latin typeface="Optima" pitchFamily="34" charset="0"/>
                <a:sym typeface="Wingdings" pitchFamily="2" charset="2"/>
              </a:rPr>
              <a:t>SHEA BUTTER : </a:t>
            </a:r>
            <a:r>
              <a:rPr lang="fr-FR" altLang="zh-TW" sz="1200" b="0" dirty="0" err="1" smtClean="0">
                <a:solidFill>
                  <a:srgbClr val="000000"/>
                </a:solidFill>
                <a:latin typeface="Optima" pitchFamily="34" charset="0"/>
                <a:sym typeface="Wingdings" pitchFamily="2" charset="2"/>
              </a:rPr>
              <a:t>Nourishing</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smoothing</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healing</a:t>
            </a:r>
            <a:r>
              <a:rPr lang="fr-FR" altLang="zh-TW" sz="1200" b="0" dirty="0" smtClean="0">
                <a:solidFill>
                  <a:srgbClr val="000000"/>
                </a:solidFill>
                <a:latin typeface="Optima" pitchFamily="34" charset="0"/>
                <a:sym typeface="Wingdings" pitchFamily="2" charset="2"/>
              </a:rPr>
              <a:t> </a:t>
            </a:r>
            <a:endParaRPr lang="fr-FR" altLang="zh-TW" sz="1200" b="1" dirty="0" smtClean="0">
              <a:solidFill>
                <a:srgbClr val="000000"/>
              </a:solidFill>
              <a:latin typeface="Optima" pitchFamily="34" charset="0"/>
              <a:sym typeface="Wingdings" pitchFamily="2" charset="2"/>
            </a:endParaRPr>
          </a:p>
          <a:p>
            <a:pPr>
              <a:spcBef>
                <a:spcPct val="0"/>
              </a:spcBef>
              <a:defRPr/>
            </a:pPr>
            <a:r>
              <a:rPr lang="fr-FR" altLang="zh-TW" sz="1200" b="0" dirty="0" err="1" smtClean="0">
                <a:solidFill>
                  <a:srgbClr val="000000"/>
                </a:solidFill>
                <a:latin typeface="Optima" pitchFamily="34" charset="0"/>
                <a:sym typeface="Wingdings" pitchFamily="2" charset="2"/>
              </a:rPr>
              <a:t>Vegetable</a:t>
            </a:r>
            <a:r>
              <a:rPr lang="fr-FR" altLang="zh-TW" sz="1200" b="0" dirty="0" smtClean="0">
                <a:solidFill>
                  <a:srgbClr val="000000"/>
                </a:solidFill>
                <a:latin typeface="Optima" pitchFamily="34" charset="0"/>
                <a:sym typeface="Wingdings" pitchFamily="2" charset="2"/>
              </a:rPr>
              <a:t> butter </a:t>
            </a:r>
            <a:r>
              <a:rPr lang="fr-FR" altLang="zh-TW" sz="1200" b="0" dirty="0" err="1" smtClean="0">
                <a:solidFill>
                  <a:srgbClr val="000000"/>
                </a:solidFill>
                <a:latin typeface="Optima" pitchFamily="34" charset="0"/>
                <a:sym typeface="Wingdings" pitchFamily="2" charset="2"/>
              </a:rPr>
              <a:t>extracted</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from</a:t>
            </a:r>
            <a:r>
              <a:rPr lang="fr-FR" altLang="zh-TW" sz="1200" b="0" dirty="0" smtClean="0">
                <a:solidFill>
                  <a:srgbClr val="000000"/>
                </a:solidFill>
                <a:latin typeface="Optima" pitchFamily="34" charset="0"/>
                <a:sym typeface="Wingdings" pitchFamily="2" charset="2"/>
              </a:rPr>
              <a:t> the </a:t>
            </a:r>
            <a:r>
              <a:rPr lang="fr-FR" altLang="zh-TW" sz="1200" b="0" dirty="0" err="1" smtClean="0">
                <a:solidFill>
                  <a:srgbClr val="000000"/>
                </a:solidFill>
                <a:latin typeface="Optima" pitchFamily="34" charset="0"/>
                <a:sym typeface="Wingdings" pitchFamily="2" charset="2"/>
              </a:rPr>
              <a:t>shea</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nut</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shea</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tree</a:t>
            </a:r>
            <a:r>
              <a:rPr lang="fr-FR" altLang="zh-TW" sz="1200" b="0" dirty="0" smtClean="0">
                <a:solidFill>
                  <a:srgbClr val="000000"/>
                </a:solidFill>
                <a:latin typeface="Optima" pitchFamily="34" charset="0"/>
                <a:sym typeface="Wingdings" pitchFamily="2" charset="2"/>
              </a:rPr>
              <a:t>: Central </a:t>
            </a:r>
            <a:r>
              <a:rPr lang="fr-FR" altLang="zh-TW" sz="1200" b="0" dirty="0" err="1" smtClean="0">
                <a:solidFill>
                  <a:srgbClr val="000000"/>
                </a:solidFill>
                <a:latin typeface="Optima" pitchFamily="34" charset="0"/>
                <a:sym typeface="Wingdings" pitchFamily="2" charset="2"/>
              </a:rPr>
              <a:t>Africa</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savannah</a:t>
            </a:r>
            <a:r>
              <a:rPr lang="fr-FR" altLang="zh-TW" sz="1200" b="0" dirty="0" smtClean="0">
                <a:solidFill>
                  <a:srgbClr val="000000"/>
                </a:solidFill>
                <a:latin typeface="Optima" pitchFamily="34" charset="0"/>
                <a:sym typeface="Wingdings" pitchFamily="2" charset="2"/>
              </a:rPr>
              <a:t> </a:t>
            </a:r>
            <a:r>
              <a:rPr lang="fr-FR" altLang="zh-TW" sz="1200" b="0" dirty="0" err="1" smtClean="0">
                <a:solidFill>
                  <a:srgbClr val="000000"/>
                </a:solidFill>
                <a:latin typeface="Optima" pitchFamily="34" charset="0"/>
                <a:sym typeface="Wingdings" pitchFamily="2" charset="2"/>
              </a:rPr>
              <a:t>trees</a:t>
            </a:r>
            <a:r>
              <a:rPr lang="fr-FR" altLang="zh-TW" sz="1200" b="0" dirty="0" smtClean="0">
                <a:solidFill>
                  <a:srgbClr val="000000"/>
                </a:solidFill>
                <a:latin typeface="Optima" pitchFamily="34" charset="0"/>
                <a:sym typeface="Wingdings" pitchFamily="2" charset="2"/>
              </a:rPr>
              <a:t>)</a:t>
            </a:r>
          </a:p>
          <a:p>
            <a:pPr>
              <a:spcBef>
                <a:spcPct val="0"/>
              </a:spcBef>
              <a:defRPr/>
            </a:pPr>
            <a:r>
              <a:rPr lang="fr-FR" altLang="zh-TW" sz="1200" b="0" dirty="0" smtClean="0">
                <a:solidFill>
                  <a:srgbClr val="000000"/>
                </a:solidFill>
                <a:latin typeface="Optima" pitchFamily="34" charset="0"/>
                <a:sym typeface="Wingdings" pitchFamily="2" charset="2"/>
              </a:rPr>
              <a:t>Rich in </a:t>
            </a:r>
            <a:r>
              <a:rPr lang="fr-FR" altLang="zh-TW" sz="1200" b="0" dirty="0" err="1" smtClean="0">
                <a:solidFill>
                  <a:srgbClr val="000000"/>
                </a:solidFill>
                <a:latin typeface="Optima" pitchFamily="34" charset="0"/>
                <a:sym typeface="Wingdings" pitchFamily="2" charset="2"/>
              </a:rPr>
              <a:t>unsaponifiables</a:t>
            </a:r>
            <a:r>
              <a:rPr lang="fr-FR" altLang="zh-TW" sz="1200" b="0" dirty="0" smtClean="0">
                <a:solidFill>
                  <a:srgbClr val="000000"/>
                </a:solidFill>
                <a:latin typeface="Optima" pitchFamily="34" charset="0"/>
                <a:sym typeface="Wingdings" pitchFamily="2" charset="2"/>
              </a:rPr>
              <a:t> and </a:t>
            </a:r>
            <a:r>
              <a:rPr lang="fr-FR" altLang="zh-TW" sz="1200" b="0" dirty="0" err="1" smtClean="0">
                <a:solidFill>
                  <a:srgbClr val="000000"/>
                </a:solidFill>
                <a:latin typeface="Optima" pitchFamily="34" charset="0"/>
                <a:sym typeface="Wingdings" pitchFamily="2" charset="2"/>
              </a:rPr>
              <a:t>vitamins</a:t>
            </a:r>
            <a:r>
              <a:rPr lang="fr-FR" altLang="zh-TW" sz="1200" b="0" dirty="0" smtClean="0">
                <a:solidFill>
                  <a:srgbClr val="000000"/>
                </a:solidFill>
                <a:latin typeface="Optima" pitchFamily="34" charset="0"/>
                <a:sym typeface="Wingdings" pitchFamily="2" charset="2"/>
              </a:rPr>
              <a:t> (A, D, E, F) </a:t>
            </a:r>
          </a:p>
          <a:p>
            <a:pPr>
              <a:spcBef>
                <a:spcPct val="0"/>
              </a:spcBef>
              <a:defRPr/>
            </a:pPr>
            <a:r>
              <a:rPr lang="fr-FR" sz="1200" b="0" dirty="0" smtClean="0">
                <a:latin typeface="Optima" pitchFamily="34" charset="0"/>
              </a:rPr>
              <a:t>GRAPE</a:t>
            </a:r>
            <a:r>
              <a:rPr lang="fr-FR" sz="1200" b="0" baseline="0" dirty="0" smtClean="0">
                <a:latin typeface="Optima" pitchFamily="34" charset="0"/>
              </a:rPr>
              <a:t> SEED OIL </a:t>
            </a:r>
            <a:r>
              <a:rPr lang="fr-FR" sz="1200" b="0" dirty="0" smtClean="0">
                <a:latin typeface="Optima" pitchFamily="34" charset="0"/>
              </a:rPr>
              <a:t> :</a:t>
            </a:r>
            <a:r>
              <a:rPr lang="fr-FR" sz="1200" b="0" baseline="0" dirty="0" smtClean="0">
                <a:latin typeface="Optima" pitchFamily="34" charset="0"/>
              </a:rPr>
              <a:t> </a:t>
            </a:r>
            <a:r>
              <a:rPr lang="en-US" sz="1200" b="0" u="none" dirty="0" smtClean="0">
                <a:latin typeface="Optima" pitchFamily="34" charset="0"/>
              </a:rPr>
              <a:t>moisturizing and restructuring</a:t>
            </a:r>
          </a:p>
          <a:p>
            <a:pPr>
              <a:spcBef>
                <a:spcPct val="0"/>
              </a:spcBef>
              <a:defRPr/>
            </a:pPr>
            <a:r>
              <a:rPr lang="en-US" sz="1200" u="none" dirty="0" smtClean="0">
                <a:latin typeface="Optima" pitchFamily="34" charset="0"/>
              </a:rPr>
              <a:t>reduces TEWL, restores elasticity. </a:t>
            </a:r>
          </a:p>
          <a:p>
            <a:pPr>
              <a:spcBef>
                <a:spcPct val="0"/>
              </a:spcBef>
              <a:defRPr/>
            </a:pPr>
            <a:r>
              <a:rPr lang="en-US" sz="1200" u="none" dirty="0" smtClean="0">
                <a:latin typeface="Optima" pitchFamily="34" charset="0"/>
              </a:rPr>
              <a:t>rich in linoleic acid (75%) provides the skin with essential fatty acids (linoleic acid, oleic acid, stearic acid, palmitic acid)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u="none" dirty="0" smtClean="0">
                <a:latin typeface="Optima" pitchFamily="34" charset="0"/>
              </a:rPr>
              <a:t>Presence of bioflavonoids, </a:t>
            </a:r>
            <a:r>
              <a:rPr lang="en-US" sz="1200" u="none" dirty="0" err="1" smtClean="0">
                <a:latin typeface="Optima" pitchFamily="34" charset="0"/>
              </a:rPr>
              <a:t>oligomeric</a:t>
            </a:r>
            <a:r>
              <a:rPr lang="en-US" sz="1200" u="none" dirty="0" smtClean="0">
                <a:latin typeface="Optima" pitchFamily="34" charset="0"/>
              </a:rPr>
              <a:t> </a:t>
            </a:r>
            <a:r>
              <a:rPr lang="en-US" sz="1200" u="none" dirty="0" err="1" smtClean="0">
                <a:latin typeface="Optima" pitchFamily="34" charset="0"/>
              </a:rPr>
              <a:t>proanthocyanidins</a:t>
            </a:r>
            <a:r>
              <a:rPr lang="en-US" sz="1200" u="none" dirty="0" smtClean="0">
                <a:latin typeface="Optima" pitchFamily="34" charset="0"/>
              </a:rPr>
              <a:t>, which are </a:t>
            </a:r>
            <a:r>
              <a:rPr lang="en-US" sz="1200" b="1" u="none" dirty="0" smtClean="0">
                <a:latin typeface="Optima" pitchFamily="34" charset="0"/>
              </a:rPr>
              <a:t>excellent anti-oxidants</a:t>
            </a:r>
            <a:r>
              <a:rPr lang="en-US" sz="1200" u="none" dirty="0" smtClean="0">
                <a:latin typeface="Optima" pitchFamily="34" charset="0"/>
              </a:rPr>
              <a:t>. Several researches have demonstrated the influence of </a:t>
            </a:r>
            <a:r>
              <a:rPr lang="en-US" sz="1200" u="none" dirty="0" err="1" smtClean="0">
                <a:latin typeface="Optima" pitchFamily="34" charset="0"/>
              </a:rPr>
              <a:t>proanthocyanidins</a:t>
            </a:r>
            <a:r>
              <a:rPr lang="en-US" sz="1200" u="none" dirty="0" smtClean="0">
                <a:latin typeface="Optima" pitchFamily="34" charset="0"/>
              </a:rPr>
              <a:t> on the </a:t>
            </a:r>
            <a:r>
              <a:rPr lang="en-US" sz="1200" b="1" u="none" dirty="0" smtClean="0">
                <a:latin typeface="Optima" pitchFamily="34" charset="0"/>
              </a:rPr>
              <a:t>stability of collagen and the health of elastin. </a:t>
            </a:r>
            <a:r>
              <a:rPr lang="fr-FR" sz="1200" dirty="0" smtClean="0">
                <a:latin typeface="Optima" pitchFamily="34" charset="0"/>
              </a:rPr>
              <a:t/>
            </a:r>
            <a:br>
              <a:rPr lang="fr-FR" sz="1200" dirty="0" smtClean="0">
                <a:latin typeface="Optima" pitchFamily="34" charset="0"/>
              </a:rPr>
            </a:br>
            <a:r>
              <a:rPr lang="fr-FR" sz="1200" b="0" dirty="0" smtClean="0">
                <a:latin typeface="Optima" pitchFamily="34" charset="0"/>
              </a:rPr>
              <a:t>HAZELNUT OIL : </a:t>
            </a:r>
            <a:r>
              <a:rPr lang="en-US" sz="1200" b="0" u="none" dirty="0" smtClean="0">
                <a:latin typeface="Optima" pitchFamily="34" charset="0"/>
              </a:rPr>
              <a:t>High moisturizing</a:t>
            </a:r>
            <a:r>
              <a:rPr lang="en-US" sz="1200" b="0" u="none" baseline="0" dirty="0" smtClean="0">
                <a:latin typeface="Optima" pitchFamily="34" charset="0"/>
              </a:rPr>
              <a:t> </a:t>
            </a:r>
            <a:r>
              <a:rPr lang="en-US" sz="1200" b="0" u="none" dirty="0" smtClean="0">
                <a:latin typeface="Optima" pitchFamily="34" charset="0"/>
              </a:rPr>
              <a:t>power Helps the penetration of active ingredients such as aromatherapy. </a:t>
            </a:r>
          </a:p>
          <a:p>
            <a:pPr>
              <a:spcBef>
                <a:spcPct val="0"/>
              </a:spcBef>
              <a:defRPr/>
            </a:pPr>
            <a:r>
              <a:rPr lang="en-US" sz="1200" u="none" dirty="0" smtClean="0">
                <a:latin typeface="Optima" pitchFamily="34" charset="0"/>
              </a:rPr>
              <a:t>Origin: extracted from the fruit of the hazel tree (</a:t>
            </a:r>
            <a:r>
              <a:rPr lang="en-US" sz="1200" u="none" dirty="0" err="1" smtClean="0">
                <a:latin typeface="Optima" pitchFamily="34" charset="0"/>
              </a:rPr>
              <a:t>Corylus</a:t>
            </a:r>
            <a:r>
              <a:rPr lang="en-US" sz="1200" u="none" dirty="0" smtClean="0">
                <a:latin typeface="Optima" pitchFamily="34" charset="0"/>
              </a:rPr>
              <a:t> </a:t>
            </a:r>
            <a:r>
              <a:rPr lang="en-US" sz="1200" u="none" dirty="0" err="1" smtClean="0">
                <a:latin typeface="Optima" pitchFamily="34" charset="0"/>
              </a:rPr>
              <a:t>Avellana</a:t>
            </a:r>
            <a:r>
              <a:rPr lang="en-US" sz="1200" u="none" dirty="0" smtClean="0">
                <a:latin typeface="Optima" pitchFamily="34" charset="0"/>
              </a:rPr>
              <a:t>) </a:t>
            </a:r>
          </a:p>
          <a:p>
            <a:pPr>
              <a:spcBef>
                <a:spcPct val="0"/>
              </a:spcBef>
              <a:defRPr/>
            </a:pPr>
            <a:r>
              <a:rPr lang="en-US" sz="1200" u="none" dirty="0" smtClean="0">
                <a:latin typeface="Optima" pitchFamily="34" charset="0"/>
              </a:rPr>
              <a:t>Action: : high phospholipid content / high resistance to oxidation / non-</a:t>
            </a:r>
            <a:r>
              <a:rPr lang="en-US" sz="1200" u="none" dirty="0" err="1" smtClean="0">
                <a:latin typeface="Optima" pitchFamily="34" charset="0"/>
              </a:rPr>
              <a:t>comedogenic</a:t>
            </a:r>
            <a:r>
              <a:rPr lang="en-US" sz="1200" u="none" dirty="0" smtClean="0">
                <a:latin typeface="Optima" pitchFamily="34" charset="0"/>
              </a:rPr>
              <a:t> </a:t>
            </a:r>
          </a:p>
          <a:p>
            <a:pPr>
              <a:spcBef>
                <a:spcPct val="0"/>
              </a:spcBef>
              <a:defRPr/>
            </a:pPr>
            <a:endParaRPr lang="fr-FR" altLang="fr-FR" sz="1200" b="1" u="none"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u="none" dirty="0" smtClean="0">
                <a:latin typeface="Optima" pitchFamily="34" charset="0"/>
              </a:rPr>
              <a:t>+ </a:t>
            </a:r>
          </a:p>
          <a:p>
            <a:pPr defTabSz="1041400">
              <a:spcBef>
                <a:spcPct val="0"/>
              </a:spcBef>
            </a:pPr>
            <a:endParaRPr lang="fr-FR" altLang="fr-FR" sz="1200" b="1" dirty="0" smtClean="0">
              <a:latin typeface="Optima" pitchFamily="34" charset="0"/>
            </a:endParaRPr>
          </a:p>
          <a:p>
            <a:pPr defTabSz="1041400">
              <a:spcBef>
                <a:spcPct val="0"/>
              </a:spcBef>
            </a:pPr>
            <a:r>
              <a:rPr lang="fr-FR" altLang="fr-FR" sz="1200" b="1" dirty="0" smtClean="0">
                <a:latin typeface="Optima" pitchFamily="34" charset="0"/>
              </a:rPr>
              <a:t>VEGETA</a:t>
            </a:r>
            <a:r>
              <a:rPr lang="fr-FR" altLang="fr-FR" sz="1200" b="1" baseline="0" dirty="0" smtClean="0">
                <a:latin typeface="Optima" pitchFamily="34" charset="0"/>
              </a:rPr>
              <a:t>L GLYCERIN : </a:t>
            </a:r>
            <a:r>
              <a:rPr lang="fr-FR" altLang="fr-FR" sz="1200" b="1" baseline="0" dirty="0" err="1" smtClean="0">
                <a:latin typeface="Optima" pitchFamily="34" charset="0"/>
              </a:rPr>
              <a:t>hydrating</a:t>
            </a:r>
            <a:r>
              <a:rPr lang="fr-FR" altLang="fr-FR" sz="1200" b="1" baseline="0" dirty="0" smtClean="0">
                <a:latin typeface="Optima" pitchFamily="34" charset="0"/>
              </a:rPr>
              <a:t> </a:t>
            </a:r>
            <a:endParaRPr lang="fr-FR" altLang="fr-FR" sz="1200" b="1" dirty="0" smtClean="0">
              <a:latin typeface="Optima" pitchFamily="34" charset="0"/>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p>
          <a:p>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sz="1200" b="1" dirty="0" smtClean="0">
                <a:latin typeface="Optima" pitchFamily="34" charset="0"/>
              </a:rPr>
              <a:t>YEAST EXTRACT AND SILICON</a:t>
            </a:r>
            <a:r>
              <a:rPr lang="en-US" altLang="fr-FR" sz="1200" b="1" baseline="0" dirty="0" smtClean="0">
                <a:latin typeface="Optima" pitchFamily="34" charset="0"/>
              </a:rPr>
              <a:t> : </a:t>
            </a:r>
            <a:r>
              <a:rPr lang="en-US" altLang="fr-FR" sz="1200" b="1" dirty="0" smtClean="0">
                <a:latin typeface="Optima" pitchFamily="34" charset="0"/>
              </a:rPr>
              <a:t>Restructuring - </a:t>
            </a:r>
            <a:r>
              <a:rPr lang="en-US" altLang="fr-FR" sz="1200" b="1" dirty="0" err="1" smtClean="0">
                <a:latin typeface="Optima" pitchFamily="34" charset="0"/>
              </a:rPr>
              <a:t>redensifying</a:t>
            </a:r>
            <a:r>
              <a:rPr lang="en-US" altLang="fr-FR" sz="1200" b="1" dirty="0" smtClean="0">
                <a:latin typeface="Optima" pitchFamily="34" charset="0"/>
              </a:rPr>
              <a:t> </a:t>
            </a:r>
          </a:p>
          <a:p>
            <a:pPr defTabSz="1041400">
              <a:spcBef>
                <a:spcPct val="0"/>
              </a:spcBef>
            </a:pPr>
            <a:endParaRPr lang="fr-FR" altLang="fr-FR" sz="1200" dirty="0" smtClean="0">
              <a:latin typeface="Optima" pitchFamily="34" charset="0"/>
            </a:endParaRPr>
          </a:p>
          <a:p>
            <a:pPr defTabSz="1041400">
              <a:spcBef>
                <a:spcPct val="0"/>
              </a:spcBef>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a:spcBef>
                <a:spcPct val="0"/>
              </a:spcBef>
              <a:defRPr/>
            </a:pPr>
            <a:r>
              <a:rPr lang="fr-FR" b="1" dirty="0" smtClean="0">
                <a:latin typeface="Optima" pitchFamily="34" charset="0"/>
              </a:rPr>
              <a:t>VITAMIN B5 : </a:t>
            </a:r>
            <a:r>
              <a:rPr lang="fr-FR" b="1" dirty="0" err="1" smtClean="0">
                <a:latin typeface="Optima" pitchFamily="34" charset="0"/>
              </a:rPr>
              <a:t>Soothing</a:t>
            </a:r>
            <a:endParaRPr lang="fr-FR" b="1" dirty="0" smtClean="0">
              <a:latin typeface="Optima" pitchFamily="34" charset="0"/>
            </a:endParaRPr>
          </a:p>
          <a:p>
            <a:pPr>
              <a:spcBef>
                <a:spcPct val="0"/>
              </a:spcBef>
              <a:defRPr/>
            </a:pPr>
            <a:r>
              <a:rPr lang="en-US" b="0" dirty="0" smtClean="0">
                <a:latin typeface="Optima" pitchFamily="34" charset="0"/>
              </a:rPr>
              <a:t>hygroscopic ~ healing ~ reaches the deep layers of the skin while leaving a thin film on the surface. </a:t>
            </a:r>
            <a:endParaRPr lang="fr-FR" b="0" dirty="0" smtClean="0">
              <a:latin typeface="Optima" pitchFamily="34" charset="0"/>
            </a:endParaRPr>
          </a:p>
          <a:p>
            <a:pPr>
              <a:spcBef>
                <a:spcPct val="0"/>
              </a:spcBef>
              <a:defRPr/>
            </a:pPr>
            <a:r>
              <a:rPr lang="fr-FR" b="1" dirty="0" smtClean="0">
                <a:latin typeface="Optima" pitchFamily="34" charset="0"/>
              </a:rPr>
              <a:t>VITAMIN</a:t>
            </a:r>
            <a:r>
              <a:rPr lang="fr-FR" b="1" baseline="0" dirty="0" smtClean="0">
                <a:latin typeface="Optima" pitchFamily="34" charset="0"/>
              </a:rPr>
              <a:t> F : </a:t>
            </a:r>
            <a:r>
              <a:rPr lang="fr-FR" b="1" baseline="0" dirty="0" err="1" smtClean="0">
                <a:latin typeface="Optima" pitchFamily="34" charset="0"/>
              </a:rPr>
              <a:t>Antidehydrating</a:t>
            </a:r>
            <a:r>
              <a:rPr lang="fr-FR" b="1" baseline="0" dirty="0" smtClean="0">
                <a:latin typeface="Optima" pitchFamily="34" charset="0"/>
              </a:rPr>
              <a:t> </a:t>
            </a:r>
            <a:endParaRPr lang="fr-FR" b="1" dirty="0" smtClean="0">
              <a:latin typeface="Optima" pitchFamily="34" charset="0"/>
            </a:endParaRPr>
          </a:p>
          <a:p>
            <a:pPr>
              <a:spcBef>
                <a:spcPct val="0"/>
              </a:spcBef>
              <a:defRPr/>
            </a:pPr>
            <a:r>
              <a:rPr lang="fr-FR" dirty="0" smtClean="0">
                <a:latin typeface="Optima" pitchFamily="34" charset="0"/>
              </a:rPr>
              <a:t>c</a:t>
            </a:r>
            <a:r>
              <a:rPr lang="en-US" dirty="0" err="1" smtClean="0">
                <a:latin typeface="Optima" pitchFamily="34" charset="0"/>
              </a:rPr>
              <a:t>omposed</a:t>
            </a:r>
            <a:r>
              <a:rPr lang="en-US" dirty="0" smtClean="0">
                <a:latin typeface="Optima" pitchFamily="34" charset="0"/>
              </a:rPr>
              <a:t> mainly of linoleic acid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en-US"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ROSE, CHAMOMILE AND JASMINE E.O : Balancing - relaxing </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11</a:t>
            </a:fld>
            <a:endParaRPr lang="fr-FR"/>
          </a:p>
        </p:txBody>
      </p:sp>
    </p:spTree>
    <p:extLst>
      <p:ext uri="{BB962C8B-B14F-4D97-AF65-F5344CB8AC3E}">
        <p14:creationId xmlns:p14="http://schemas.microsoft.com/office/powerpoint/2010/main" val="381039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HYDRA N1 MASQUE : 89% ION </a:t>
            </a:r>
          </a:p>
          <a:p>
            <a:endParaRPr lang="fr-FR" sz="1200" i="0"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This mask is the best face mask for all dehydrated skin. </a:t>
            </a:r>
          </a:p>
          <a:p>
            <a:r>
              <a:rPr lang="en-US" sz="1200" i="0" kern="1200" baseline="0" dirty="0" smtClean="0">
                <a:solidFill>
                  <a:schemeClr val="tx1"/>
                </a:solidFill>
                <a:effectLst/>
                <a:latin typeface="+mn-lt"/>
                <a:ea typeface="+mn-ea"/>
                <a:cs typeface="+mn-cs"/>
              </a:rPr>
              <a:t>It</a:t>
            </a:r>
            <a:r>
              <a:rPr lang="fr-FR" sz="1200" i="0" kern="1200" baseline="0" dirty="0" smtClean="0">
                <a:solidFill>
                  <a:schemeClr val="tx1"/>
                </a:solidFill>
                <a:effectLst/>
                <a:latin typeface="+mn-lt"/>
                <a:ea typeface="+mn-ea"/>
                <a:cs typeface="+mn-cs"/>
              </a:rPr>
              <a:t> </a:t>
            </a:r>
            <a:r>
              <a:rPr lang="en-US" sz="1200" dirty="0" err="1" smtClean="0">
                <a:solidFill>
                  <a:srgbClr val="3E3E3E"/>
                </a:solidFill>
                <a:latin typeface="Roboto" panose="020B0604020202020204" charset="0"/>
                <a:ea typeface="Roboto" panose="020B0604020202020204" charset="0"/>
              </a:rPr>
              <a:t>Smoothes</a:t>
            </a:r>
            <a:r>
              <a:rPr lang="en-US" sz="1200" dirty="0" smtClean="0">
                <a:solidFill>
                  <a:srgbClr val="3E3E3E"/>
                </a:solidFill>
                <a:latin typeface="Roboto" panose="020B0604020202020204" charset="0"/>
                <a:ea typeface="Roboto" panose="020B0604020202020204" charset="0"/>
              </a:rPr>
              <a:t> the skin's surface</a:t>
            </a:r>
          </a:p>
          <a:p>
            <a:pPr defTabSz="812770"/>
            <a:r>
              <a:rPr lang="en-US" sz="1200" dirty="0" smtClean="0">
                <a:solidFill>
                  <a:srgbClr val="3E3E3E"/>
                </a:solidFill>
                <a:latin typeface="Roboto" panose="020B0604020202020204" charset="0"/>
                <a:ea typeface="Roboto" panose="020B0604020202020204" charset="0"/>
              </a:rPr>
              <a:t>Reduces fine lines </a:t>
            </a:r>
          </a:p>
          <a:p>
            <a:pPr defTabSz="812770"/>
            <a:r>
              <a:rPr lang="en-US" sz="1200" dirty="0" smtClean="0">
                <a:solidFill>
                  <a:srgbClr val="3E3E3E"/>
                </a:solidFill>
                <a:latin typeface="Roboto" panose="020B0604020202020204" charset="0"/>
                <a:ea typeface="Roboto" panose="020B0604020202020204" charset="0"/>
              </a:rPr>
              <a:t>leaves the skin softer and firmer</a:t>
            </a:r>
          </a:p>
          <a:p>
            <a:pPr defTabSz="812770"/>
            <a:r>
              <a:rPr lang="en-US" sz="1200" dirty="0" smtClean="0">
                <a:solidFill>
                  <a:srgbClr val="3E3E3E"/>
                </a:solidFill>
                <a:latin typeface="Roboto" panose="020B0604020202020204" charset="0"/>
                <a:ea typeface="Roboto" panose="020B0604020202020204" charset="0"/>
              </a:rPr>
              <a:t>Preserves the skin's youthful appearance</a:t>
            </a:r>
          </a:p>
          <a:p>
            <a:pPr defTabSz="812770"/>
            <a:endParaRPr lang="fr-FR" sz="1200" dirty="0" smtClean="0">
              <a:solidFill>
                <a:srgbClr val="3E3E3E"/>
              </a:solidFill>
              <a:latin typeface="Roboto" panose="020B0604020202020204" charset="0"/>
              <a:ea typeface="Roboto" panose="020B0604020202020204" charset="0"/>
            </a:endParaRPr>
          </a:p>
          <a:p>
            <a:pPr defTabSz="812770"/>
            <a:r>
              <a:rPr lang="fr-FR" sz="1200" u="sng" dirty="0" err="1" smtClean="0">
                <a:solidFill>
                  <a:srgbClr val="3E3E3E"/>
                </a:solidFill>
                <a:latin typeface="Roboto" panose="020B0604020202020204" charset="0"/>
                <a:ea typeface="Roboto" panose="020B0604020202020204" charset="0"/>
              </a:rPr>
              <a:t>Results</a:t>
            </a:r>
            <a:r>
              <a:rPr lang="fr-FR" sz="1200" u="sng" baseline="0" dirty="0" smtClean="0">
                <a:solidFill>
                  <a:srgbClr val="3E3E3E"/>
                </a:solidFill>
                <a:latin typeface="Roboto" panose="020B0604020202020204" charset="0"/>
                <a:ea typeface="Roboto" panose="020B0604020202020204" charset="0"/>
              </a:rPr>
              <a:t> </a:t>
            </a:r>
            <a:endParaRPr lang="fr-FR" sz="1200" u="sng" dirty="0" smtClean="0">
              <a:solidFill>
                <a:srgbClr val="3E3E3E"/>
              </a:solidFill>
              <a:latin typeface="Roboto" panose="020B0604020202020204" charset="0"/>
              <a:ea typeface="Roboto" panose="020B0604020202020204" charset="0"/>
            </a:endParaRPr>
          </a:p>
          <a:p>
            <a:pPr lvl="0"/>
            <a:r>
              <a:rPr lang="en-US" sz="1600" dirty="0" smtClean="0"/>
              <a:t>Intense hydrating action: </a:t>
            </a:r>
          </a:p>
          <a:p>
            <a:pPr lvl="0"/>
            <a:r>
              <a:rPr lang="en-US" sz="1600" dirty="0" smtClean="0"/>
              <a:t>+124% after 2h</a:t>
            </a:r>
          </a:p>
          <a:p>
            <a:pPr lvl="0"/>
            <a:r>
              <a:rPr lang="en-US" sz="1600" dirty="0" smtClean="0"/>
              <a:t>+73% after 8 h*</a:t>
            </a:r>
            <a:r>
              <a:rPr lang="fr-FR" sz="1200" i="1" dirty="0" smtClean="0">
                <a:solidFill>
                  <a:srgbClr val="3E3E3E"/>
                </a:solidFill>
                <a:latin typeface="Roboto" panose="02000000000000000000" pitchFamily="2" charset="0"/>
                <a:ea typeface="Roboto" panose="02000000000000000000" pitchFamily="2" charset="0"/>
              </a:rPr>
              <a:t> </a:t>
            </a:r>
          </a:p>
          <a:p>
            <a:pPr lvl="0"/>
            <a:endParaRPr lang="fr-FR" sz="1200" i="1" dirty="0" smtClean="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t>* Clinical </a:t>
            </a:r>
            <a:r>
              <a:rPr lang="en-US" dirty="0" err="1" smtClean="0"/>
              <a:t>corneometry</a:t>
            </a:r>
            <a:r>
              <a:rPr lang="en-US" dirty="0" smtClean="0"/>
              <a:t> test - 10 adult volunteers </a:t>
            </a:r>
            <a:endParaRPr lang="fr-FR" sz="1200" i="1" dirty="0" smtClean="0">
              <a:solidFill>
                <a:srgbClr val="3E3E3E"/>
              </a:solidFill>
              <a:latin typeface="Roboto" panose="02000000000000000000" pitchFamily="2" charset="0"/>
              <a:ea typeface="Roboto" panose="02000000000000000000" pitchFamily="2" charset="0"/>
            </a:endParaRPr>
          </a:p>
          <a:p>
            <a:pPr marL="0" indent="0">
              <a:buFont typeface="Wingdings" panose="05000000000000000000" pitchFamily="2" charset="2"/>
              <a:buNone/>
            </a:pPr>
            <a:endParaRPr lang="fr-FR" sz="1000" i="1" dirty="0" smtClean="0">
              <a:solidFill>
                <a:srgbClr val="3E3E3E"/>
              </a:solidFill>
              <a:latin typeface="Roboto" panose="02000000000000000000" pitchFamily="2" charset="0"/>
              <a:ea typeface="Roboto" panose="02000000000000000000" pitchFamily="2" charset="0"/>
            </a:endParaRPr>
          </a:p>
          <a:p>
            <a:r>
              <a:rPr lang="fr-FR" sz="1050" b="0" i="0" u="sng" kern="1200" dirty="0" smtClean="0">
                <a:solidFill>
                  <a:schemeClr val="tx1"/>
                </a:solidFill>
                <a:effectLst/>
                <a:latin typeface="+mn-lt"/>
                <a:ea typeface="+mn-ea"/>
                <a:cs typeface="+mn-cs"/>
              </a:rPr>
              <a:t>Les + produits</a:t>
            </a:r>
          </a:p>
          <a:p>
            <a:pPr marL="171450" indent="-171450" defTabSz="812770">
              <a:buFontTx/>
              <a:buChar char="-"/>
            </a:pPr>
            <a:r>
              <a:rPr lang="fr-FR" sz="1050" dirty="0" smtClean="0">
                <a:solidFill>
                  <a:srgbClr val="3E3E3E"/>
                </a:solidFill>
                <a:latin typeface="Roboto" panose="020B0604020202020204" charset="0"/>
                <a:ea typeface="Roboto" panose="020B0604020202020204" charset="0"/>
              </a:rPr>
              <a:t>Gel-</a:t>
            </a:r>
            <a:r>
              <a:rPr lang="fr-FR" sz="1050" dirty="0" err="1" smtClean="0">
                <a:solidFill>
                  <a:srgbClr val="3E3E3E"/>
                </a:solidFill>
                <a:latin typeface="Roboto" panose="020B0604020202020204" charset="0"/>
                <a:ea typeface="Roboto" panose="020B0604020202020204" charset="0"/>
              </a:rPr>
              <a:t>cream</a:t>
            </a:r>
            <a:r>
              <a:rPr lang="fr-FR" sz="1050" dirty="0" smtClean="0">
                <a:solidFill>
                  <a:srgbClr val="3E3E3E"/>
                </a:solidFill>
                <a:latin typeface="Roboto" panose="020B0604020202020204" charset="0"/>
                <a:ea typeface="Roboto" panose="020B0604020202020204" charset="0"/>
              </a:rPr>
              <a:t> texture </a:t>
            </a:r>
          </a:p>
          <a:p>
            <a:pPr marL="171450" indent="-171450" defTabSz="812770">
              <a:buFontTx/>
              <a:buChar char="-"/>
            </a:pPr>
            <a:r>
              <a:rPr lang="en-US" sz="1050" dirty="0" smtClean="0">
                <a:solidFill>
                  <a:srgbClr val="3E3E3E"/>
                </a:solidFill>
                <a:latin typeface="Roboto" panose="020B0604020202020204" charset="0"/>
                <a:ea typeface="Roboto" panose="020B0604020202020204" charset="0"/>
              </a:rPr>
              <a:t>Rich in vitamins </a:t>
            </a:r>
            <a:r>
              <a:rPr lang="fr-FR" sz="1050" kern="1200" dirty="0" smtClean="0">
                <a:solidFill>
                  <a:prstClr val="black"/>
                </a:solidFill>
                <a:latin typeface="+mn-lt"/>
                <a:ea typeface="+mn-ea"/>
                <a:cs typeface="+mn-cs"/>
              </a:rPr>
              <a:t>A, E, C, B5 et en Jojoba</a:t>
            </a:r>
            <a:endParaRPr lang="en-US" sz="1050" kern="1200" dirty="0" smtClean="0">
              <a:solidFill>
                <a:srgbClr val="3E3E3E"/>
              </a:solidFill>
              <a:latin typeface="Roboto" panose="020B0604020202020204" charset="0"/>
              <a:ea typeface="Roboto" panose="020B0604020202020204" charset="0"/>
              <a:cs typeface="+mn-cs"/>
            </a:endParaRPr>
          </a:p>
          <a:p>
            <a:pPr marL="171450" indent="-171450" defTabSz="812770">
              <a:buFontTx/>
              <a:buChar char="-"/>
            </a:pPr>
            <a:r>
              <a:rPr lang="en-US" sz="1050" dirty="0" smtClean="0">
                <a:solidFill>
                  <a:srgbClr val="3E3E3E"/>
                </a:solidFill>
                <a:latin typeface="Roboto" panose="020B0604020202020204" charset="0"/>
                <a:ea typeface="Roboto" panose="020B0604020202020204" charset="0"/>
              </a:rPr>
              <a:t>Can be used as a sleeping mask</a:t>
            </a:r>
            <a:endParaRPr lang="fr-FR" sz="1050" dirty="0" smtClean="0">
              <a:solidFill>
                <a:srgbClr val="3E3E3E"/>
              </a:solidFill>
              <a:latin typeface="Roboto" panose="020B0604020202020204" charset="0"/>
              <a:ea typeface="Roboto" panose="020B060402020202020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40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sng" strike="noStrike" kern="1200" dirty="0" smtClean="0">
                <a:solidFill>
                  <a:schemeClr val="tx1"/>
                </a:solidFill>
                <a:effectLst/>
                <a:latin typeface="+mn-lt"/>
                <a:ea typeface="+mn-ea"/>
                <a:cs typeface="+mn-cs"/>
              </a:rPr>
              <a:t>Tips</a:t>
            </a:r>
          </a:p>
          <a:p>
            <a:endParaRPr lang="fr-FR" sz="1200" b="0" i="0" u="none" strike="noStrike" kern="1200" dirty="0" smtClean="0">
              <a:solidFill>
                <a:schemeClr val="tx1"/>
              </a:solidFill>
              <a:effectLst/>
              <a:latin typeface="+mn-lt"/>
              <a:ea typeface="+mn-ea"/>
              <a:cs typeface="+mn-cs"/>
            </a:endParaRPr>
          </a:p>
          <a:p>
            <a:pPr algn="just">
              <a:defRPr/>
            </a:pPr>
            <a:r>
              <a:rPr lang="fr-FR" sz="1200" dirty="0" smtClean="0">
                <a:solidFill>
                  <a:srgbClr val="3E3E3E"/>
                </a:solidFill>
                <a:latin typeface="Roboto" panose="02000000000000000000" pitchFamily="2" charset="0"/>
                <a:ea typeface="Roboto" panose="02000000000000000000" pitchFamily="2" charset="0"/>
              </a:rPr>
              <a:t>▪ 1 to 3 times a </a:t>
            </a:r>
            <a:r>
              <a:rPr lang="fr-FR" sz="1200" dirty="0" err="1" smtClean="0">
                <a:solidFill>
                  <a:srgbClr val="3E3E3E"/>
                </a:solidFill>
                <a:latin typeface="Roboto" panose="02000000000000000000" pitchFamily="2" charset="0"/>
                <a:ea typeface="Roboto" panose="02000000000000000000" pitchFamily="2" charset="0"/>
              </a:rPr>
              <a:t>week</a:t>
            </a:r>
            <a:r>
              <a:rPr lang="fr-FR" sz="1200" dirty="0" smtClean="0">
                <a:solidFill>
                  <a:srgbClr val="3E3E3E"/>
                </a:solidFill>
                <a:latin typeface="Roboto" panose="02000000000000000000" pitchFamily="2" charset="0"/>
                <a:ea typeface="Roboto" panose="02000000000000000000" pitchFamily="2" charset="0"/>
              </a:rPr>
              <a:t> : </a:t>
            </a:r>
            <a:r>
              <a:rPr lang="en-US" sz="1200" dirty="0" smtClean="0">
                <a:solidFill>
                  <a:srgbClr val="3E3E3E"/>
                </a:solidFill>
                <a:latin typeface="Roboto" panose="02000000000000000000" pitchFamily="2" charset="0"/>
                <a:ea typeface="Roboto" panose="02000000000000000000" pitchFamily="2" charset="0"/>
              </a:rPr>
              <a:t>Apply in thick layer to the face and neck. Leave on for 20 min. to an hour according to the needs. Absorb the excess with a tissue. Do not rinse off.</a:t>
            </a:r>
            <a:endParaRPr lang="fr-FR" sz="1200" dirty="0" smtClean="0">
              <a:solidFill>
                <a:srgbClr val="3E3E3E"/>
              </a:solidFill>
              <a:latin typeface="Roboto" panose="02000000000000000000" pitchFamily="2" charset="0"/>
              <a:ea typeface="Roboto" panose="02000000000000000000" pitchFamily="2" charset="0"/>
            </a:endParaRPr>
          </a:p>
          <a:p>
            <a:pPr algn="just">
              <a:defRPr/>
            </a:pPr>
            <a:r>
              <a:rPr lang="fr-FR" sz="1200" dirty="0" smtClean="0">
                <a:solidFill>
                  <a:srgbClr val="3E3E3E"/>
                </a:solidFill>
                <a:latin typeface="Roboto" panose="02000000000000000000" pitchFamily="2" charset="0"/>
                <a:ea typeface="Roboto" panose="02000000000000000000" pitchFamily="2" charset="0"/>
              </a:rPr>
              <a:t>▪ For </a:t>
            </a:r>
            <a:r>
              <a:rPr lang="fr-FR" sz="1200" dirty="0" err="1" smtClean="0">
                <a:solidFill>
                  <a:srgbClr val="3E3E3E"/>
                </a:solidFill>
                <a:latin typeface="Roboto" panose="02000000000000000000" pitchFamily="2" charset="0"/>
                <a:ea typeface="Roboto" panose="02000000000000000000" pitchFamily="2" charset="0"/>
              </a:rPr>
              <a:t>very</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dehydrated</a:t>
            </a:r>
            <a:r>
              <a:rPr lang="fr-FR" sz="1200" dirty="0" smtClean="0">
                <a:solidFill>
                  <a:srgbClr val="3E3E3E"/>
                </a:solidFill>
                <a:latin typeface="Roboto" panose="02000000000000000000" pitchFamily="2" charset="0"/>
                <a:ea typeface="Roboto" panose="02000000000000000000" pitchFamily="2" charset="0"/>
              </a:rPr>
              <a:t> skin : </a:t>
            </a:r>
            <a:r>
              <a:rPr lang="en-US" sz="1200" dirty="0" smtClean="0">
                <a:solidFill>
                  <a:srgbClr val="3E3E3E"/>
                </a:solidFill>
                <a:latin typeface="Roboto" panose="02000000000000000000" pitchFamily="2" charset="0"/>
                <a:ea typeface="Roboto" panose="02000000000000000000" pitchFamily="2" charset="0"/>
              </a:rPr>
              <a:t>Use as a sleeping mask for 1 week instead of your usual cream. </a:t>
            </a:r>
            <a:endParaRPr lang="fr-FR" sz="1200" dirty="0" smtClean="0">
              <a:solidFill>
                <a:srgbClr val="3E3E3E"/>
              </a:solidFill>
              <a:latin typeface="Roboto" panose="02000000000000000000" pitchFamily="2" charset="0"/>
              <a:ea typeface="Roboto" panose="02000000000000000000" pitchFamily="2" charset="0"/>
            </a:endParaRPr>
          </a:p>
          <a:p>
            <a:pPr algn="just">
              <a:defRPr/>
            </a:pPr>
            <a:r>
              <a:rPr lang="fr-FR" sz="1200" dirty="0" smtClean="0">
                <a:solidFill>
                  <a:srgbClr val="3E3E3E"/>
                </a:solidFill>
                <a:latin typeface="Roboto" panose="02000000000000000000" pitchFamily="2" charset="0"/>
                <a:ea typeface="Roboto" panose="02000000000000000000" pitchFamily="2" charset="0"/>
              </a:rPr>
              <a:t>▪ </a:t>
            </a:r>
            <a:r>
              <a:rPr lang="en-US" sz="1200" dirty="0" smtClean="0">
                <a:solidFill>
                  <a:srgbClr val="3E3E3E"/>
                </a:solidFill>
                <a:latin typeface="Roboto" panose="02000000000000000000" pitchFamily="2" charset="0"/>
                <a:ea typeface="Roboto" panose="02000000000000000000" pitchFamily="2" charset="0"/>
              </a:rPr>
              <a:t>Very damaged skin (excess of sun exposure, microdermabrasion…)</a:t>
            </a:r>
            <a:r>
              <a:rPr lang="fr-FR" sz="1200" dirty="0" smtClean="0">
                <a:solidFill>
                  <a:srgbClr val="3E3E3E"/>
                </a:solidFill>
                <a:latin typeface="Roboto" panose="02000000000000000000" pitchFamily="2" charset="0"/>
                <a:ea typeface="Roboto" panose="02000000000000000000" pitchFamily="2" charset="0"/>
              </a:rPr>
              <a:t> : </a:t>
            </a:r>
            <a:r>
              <a:rPr lang="en-US" sz="1200" dirty="0" smtClean="0">
                <a:solidFill>
                  <a:srgbClr val="3E3E3E"/>
                </a:solidFill>
                <a:latin typeface="Roboto" panose="02000000000000000000" pitchFamily="2" charset="0"/>
                <a:ea typeface="Roboto" panose="02000000000000000000" pitchFamily="2" charset="0"/>
              </a:rPr>
              <a:t>Use as a sleeping mask for 3 weeks instead of your usual cream. </a:t>
            </a:r>
            <a:endParaRPr lang="fr-FR" sz="1200" b="0" i="0" u="none" strike="noStrike"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Personnal</a:t>
            </a:r>
            <a:r>
              <a:rPr lang="en-US" sz="1200" b="0" i="0" u="none" strike="noStrike" kern="1200" baseline="0" dirty="0" smtClean="0">
                <a:solidFill>
                  <a:schemeClr val="tx1"/>
                </a:solidFill>
                <a:effectLst/>
                <a:latin typeface="+mn-lt"/>
                <a:ea typeface="+mn-ea"/>
                <a:cs typeface="+mn-cs"/>
              </a:rPr>
              <a:t> tips : </a:t>
            </a:r>
            <a:r>
              <a:rPr lang="en-US" sz="1200" b="0" i="0" u="none" strike="noStrike" kern="1200" dirty="0" smtClean="0">
                <a:solidFill>
                  <a:schemeClr val="tx1"/>
                </a:solidFill>
                <a:effectLst/>
                <a:latin typeface="+mn-lt"/>
                <a:ea typeface="+mn-ea"/>
                <a:cs typeface="+mn-cs"/>
              </a:rPr>
              <a:t>Add hydra N°1 serum before applying your mask -</a:t>
            </a:r>
            <a:r>
              <a:rPr lang="en-US" sz="1200" b="0" i="0" u="none" strike="noStrike" kern="1200" baseline="0" dirty="0" smtClean="0">
                <a:solidFill>
                  <a:schemeClr val="tx1"/>
                </a:solidFill>
                <a:effectLst/>
                <a:latin typeface="+mn-lt"/>
                <a:ea typeface="+mn-ea"/>
                <a:cs typeface="+mn-cs"/>
              </a:rPr>
              <a:t> take a steam bath while applying the mask </a:t>
            </a:r>
            <a:endParaRPr lang="en-US" sz="1200" b="0" i="0" u="none" strike="noStrike" kern="1200" dirty="0" smtClean="0">
              <a:solidFill>
                <a:schemeClr val="tx1"/>
              </a:solidFill>
              <a:effectLst/>
              <a:latin typeface="+mn-lt"/>
              <a:ea typeface="+mn-ea"/>
              <a:cs typeface="+mn-cs"/>
            </a:endParaRP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Ingredients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organic</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bio, olive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vegetal</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glycerin</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PCA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Vitamin</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 and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silicon</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derivative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Regenerating</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pPr>
              <a:defRPr/>
            </a:pPr>
            <a:r>
              <a:rPr lang="fr-FR" b="1" cap="all" dirty="0" err="1" smtClean="0">
                <a:latin typeface="Optima" pitchFamily="34" charset="0"/>
              </a:rPr>
              <a:t>Bacopa</a:t>
            </a:r>
            <a:r>
              <a:rPr lang="fr-FR" b="1" cap="all" dirty="0" smtClean="0">
                <a:latin typeface="Optima" pitchFamily="34" charset="0"/>
              </a:rPr>
              <a:t> </a:t>
            </a:r>
            <a:r>
              <a:rPr lang="fr-FR" b="1" cap="all" dirty="0" err="1" smtClean="0">
                <a:latin typeface="Optima" pitchFamily="34" charset="0"/>
              </a:rPr>
              <a:t>monniera</a:t>
            </a:r>
            <a:r>
              <a:rPr lang="fr-FR" b="1" cap="all" dirty="0" smtClean="0">
                <a:latin typeface="Optima" pitchFamily="34" charset="0"/>
              </a:rPr>
              <a:t>, </a:t>
            </a:r>
            <a:r>
              <a:rPr lang="fr-FR" b="1" cap="all" dirty="0" err="1" smtClean="0">
                <a:latin typeface="Optima" pitchFamily="34" charset="0"/>
              </a:rPr>
              <a:t>Vitamins</a:t>
            </a:r>
            <a:r>
              <a:rPr lang="fr-FR" b="1" cap="all" baseline="0" dirty="0" smtClean="0">
                <a:latin typeface="Optima" pitchFamily="34" charset="0"/>
              </a:rPr>
              <a:t> e ET c : Anti-radical and anti-</a:t>
            </a:r>
            <a:r>
              <a:rPr lang="fr-FR" b="1" cap="all" baseline="0" dirty="0" err="1" smtClean="0">
                <a:latin typeface="Optima" pitchFamily="34" charset="0"/>
              </a:rPr>
              <a:t>oxidant</a:t>
            </a:r>
            <a:endParaRPr lang="fr-FR" b="1" cap="all" baseline="0" dirty="0" smtClean="0">
              <a:latin typeface="Optima" pitchFamily="34" charset="0"/>
            </a:endParaRPr>
          </a:p>
          <a:p>
            <a:pPr>
              <a:defRPr/>
            </a:pPr>
            <a:r>
              <a:rPr lang="en-US" u="none" dirty="0" smtClean="0">
                <a:latin typeface="Optima" pitchFamily="34" charset="0"/>
              </a:rPr>
              <a:t>Origin: Indo-Pakistani continent.</a:t>
            </a:r>
            <a:r>
              <a:rPr lang="en-US" u="none" baseline="0" dirty="0" smtClean="0">
                <a:latin typeface="Optima" pitchFamily="34" charset="0"/>
              </a:rPr>
              <a:t> </a:t>
            </a:r>
            <a:r>
              <a:rPr lang="en-US" u="none" dirty="0" smtClean="0">
                <a:latin typeface="Optima" pitchFamily="34" charset="0"/>
              </a:rPr>
              <a:t>Leaf extract</a:t>
            </a:r>
            <a:r>
              <a:rPr lang="en-US" u="none" baseline="0" dirty="0" smtClean="0">
                <a:latin typeface="Optima" pitchFamily="34" charset="0"/>
              </a:rPr>
              <a:t>. </a:t>
            </a:r>
            <a:r>
              <a:rPr lang="en-US" u="none" dirty="0" smtClean="0">
                <a:latin typeface="Optima" pitchFamily="34" charset="0"/>
              </a:rPr>
              <a:t>Plant recognized for its soothing properties in </a:t>
            </a:r>
            <a:r>
              <a:rPr lang="en-US" u="none" dirty="0" err="1" smtClean="0">
                <a:latin typeface="Optima" pitchFamily="34" charset="0"/>
              </a:rPr>
              <a:t>Ayurvedic</a:t>
            </a:r>
            <a:r>
              <a:rPr lang="en-US" u="none" dirty="0" smtClean="0">
                <a:latin typeface="Optima" pitchFamily="34" charset="0"/>
              </a:rPr>
              <a:t> medicine</a:t>
            </a:r>
          </a:p>
          <a:p>
            <a:pPr>
              <a:defRPr/>
            </a:pPr>
            <a:r>
              <a:rPr lang="en-US" altLang="fr-FR" sz="1200" b="1" u="none" dirty="0" smtClean="0">
                <a:latin typeface="Optima" pitchFamily="34" charset="0"/>
              </a:rPr>
              <a:t>+</a:t>
            </a:r>
            <a:endParaRPr lang="fr-FR" altLang="fr-FR" sz="1200" b="1" u="none" dirty="0" smtClean="0">
              <a:latin typeface="Optima" pitchFamily="34" charset="0"/>
            </a:endParaRPr>
          </a:p>
          <a:p>
            <a:pPr>
              <a:spcBef>
                <a:spcPts val="0"/>
              </a:spcBef>
              <a:defRPr/>
            </a:pPr>
            <a:r>
              <a:rPr lang="fr-FR" altLang="fr-FR" sz="1200" b="1" dirty="0" smtClean="0">
                <a:latin typeface="Optima" pitchFamily="34" charset="0"/>
              </a:rPr>
              <a:t>JOJOBA : ANTI</a:t>
            </a:r>
            <a:r>
              <a:rPr lang="fr-FR" altLang="fr-FR" sz="1200" b="1" baseline="0" dirty="0" smtClean="0">
                <a:latin typeface="Optima" pitchFamily="34" charset="0"/>
              </a:rPr>
              <a:t> DEHYDRATING – REPAIRING </a:t>
            </a:r>
          </a:p>
          <a:p>
            <a:pPr>
              <a:spcBef>
                <a:spcPts val="0"/>
              </a:spcBef>
              <a:defRPr/>
            </a:pPr>
            <a:r>
              <a:rPr lang="fr-FR" altLang="fr-FR" sz="1200" b="1" baseline="0" dirty="0" smtClean="0">
                <a:latin typeface="Optima" pitchFamily="34" charset="0"/>
              </a:rPr>
              <a:t>+</a:t>
            </a:r>
            <a:endParaRPr lang="fr-FR" altLang="fr-FR" sz="1200" b="1" dirty="0" smtClean="0">
              <a:latin typeface="Optima" pitchFamily="34" charset="0"/>
            </a:endParaRPr>
          </a:p>
          <a:p>
            <a:r>
              <a:rPr lang="fr-FR" sz="1200" kern="1200" dirty="0" smtClean="0">
                <a:solidFill>
                  <a:schemeClr val="tx1"/>
                </a:solidFill>
                <a:effectLst/>
                <a:latin typeface="+mn-lt"/>
                <a:ea typeface="+mn-ea"/>
                <a:cs typeface="+mn-cs"/>
              </a:rPr>
              <a:t> </a:t>
            </a:r>
            <a:r>
              <a:rPr lang="fr-FR" b="1" dirty="0" smtClean="0">
                <a:latin typeface="Optima" pitchFamily="34" charset="0"/>
              </a:rPr>
              <a:t>VITAMIN B5 : </a:t>
            </a:r>
            <a:r>
              <a:rPr lang="fr-FR" b="1" dirty="0" err="1" smtClean="0">
                <a:latin typeface="Optima" pitchFamily="34" charset="0"/>
              </a:rPr>
              <a:t>Soothing</a:t>
            </a:r>
            <a:r>
              <a:rPr lang="fr-FR" b="1" baseline="0" dirty="0" smtClean="0">
                <a:latin typeface="Optima" pitchFamily="34" charset="0"/>
              </a:rPr>
              <a:t> </a:t>
            </a:r>
            <a:endParaRPr lang="fr-FR" b="1" dirty="0" smtClean="0">
              <a:latin typeface="Optima" pitchFamily="34" charset="0"/>
            </a:endParaRPr>
          </a:p>
          <a:p>
            <a:pPr>
              <a:spcBef>
                <a:spcPct val="0"/>
              </a:spcBef>
              <a:defRPr/>
            </a:pPr>
            <a:r>
              <a:rPr lang="fr-FR" dirty="0" err="1" smtClean="0">
                <a:latin typeface="Optima" pitchFamily="34" charset="0"/>
              </a:rPr>
              <a:t>hygroscopic</a:t>
            </a:r>
            <a:r>
              <a:rPr lang="fr-FR" dirty="0" smtClean="0">
                <a:latin typeface="Optima" pitchFamily="34" charset="0"/>
              </a:rPr>
              <a:t> ~ </a:t>
            </a:r>
            <a:r>
              <a:rPr lang="fr-FR" dirty="0" err="1" smtClean="0">
                <a:latin typeface="Optima" pitchFamily="34" charset="0"/>
              </a:rPr>
              <a:t>healing</a:t>
            </a:r>
            <a:r>
              <a:rPr lang="fr-FR" dirty="0" smtClean="0">
                <a:latin typeface="Optima" pitchFamily="34" charset="0"/>
              </a:rPr>
              <a:t> </a:t>
            </a:r>
          </a:p>
          <a:p>
            <a:pPr>
              <a:defRPr/>
            </a:pPr>
            <a:r>
              <a:rPr lang="fr-FR" b="1" dirty="0" smtClean="0">
                <a:latin typeface="Optima" pitchFamily="34" charset="0"/>
              </a:rPr>
              <a:t>BISABOLOL : </a:t>
            </a:r>
            <a:r>
              <a:rPr lang="fr-FR" b="1" dirty="0" err="1" smtClean="0">
                <a:latin typeface="Optima" pitchFamily="34" charset="0"/>
              </a:rPr>
              <a:t>Soothing</a:t>
            </a:r>
            <a:r>
              <a:rPr lang="fr-FR" b="1" baseline="0" dirty="0" smtClean="0">
                <a:latin typeface="Optima" pitchFamily="34" charset="0"/>
              </a:rPr>
              <a:t> </a:t>
            </a:r>
            <a:endParaRPr lang="fr-FR" b="1" dirty="0" smtClean="0">
              <a:latin typeface="Optima" pitchFamily="34" charset="0"/>
            </a:endParaRPr>
          </a:p>
          <a:p>
            <a:pPr>
              <a:spcBef>
                <a:spcPts val="0"/>
              </a:spcBef>
              <a:defRPr/>
            </a:pPr>
            <a:r>
              <a:rPr lang="fr-FR" dirty="0" err="1" smtClean="0">
                <a:latin typeface="Optima" pitchFamily="34" charset="0"/>
              </a:rPr>
              <a:t>Origin</a:t>
            </a:r>
            <a:r>
              <a:rPr lang="fr-FR" dirty="0" smtClean="0">
                <a:latin typeface="Optima" pitchFamily="34" charset="0"/>
              </a:rPr>
              <a:t>: </a:t>
            </a:r>
            <a:r>
              <a:rPr lang="fr-FR" dirty="0" err="1" smtClean="0">
                <a:latin typeface="Optima" pitchFamily="34" charset="0"/>
              </a:rPr>
              <a:t>Brazil</a:t>
            </a:r>
            <a:r>
              <a:rPr lang="fr-FR" dirty="0" smtClean="0">
                <a:latin typeface="Optima" pitchFamily="34" charset="0"/>
              </a:rPr>
              <a:t>, </a:t>
            </a:r>
            <a:r>
              <a:rPr lang="fr-FR" dirty="0" err="1" smtClean="0">
                <a:latin typeface="Optima" pitchFamily="34" charset="0"/>
              </a:rPr>
              <a:t>extracted</a:t>
            </a:r>
            <a:r>
              <a:rPr lang="fr-FR" dirty="0" smtClean="0">
                <a:latin typeface="Optima" pitchFamily="34" charset="0"/>
              </a:rPr>
              <a:t> </a:t>
            </a:r>
            <a:r>
              <a:rPr lang="fr-FR" dirty="0" err="1" smtClean="0">
                <a:latin typeface="Optima" pitchFamily="34" charset="0"/>
              </a:rPr>
              <a:t>from</a:t>
            </a:r>
            <a:r>
              <a:rPr lang="fr-FR" dirty="0" smtClean="0">
                <a:latin typeface="Optima" pitchFamily="34" charset="0"/>
              </a:rPr>
              <a:t> a </a:t>
            </a:r>
            <a:r>
              <a:rPr lang="fr-FR" dirty="0" err="1" smtClean="0">
                <a:latin typeface="Optima" pitchFamily="34" charset="0"/>
              </a:rPr>
              <a:t>tree</a:t>
            </a:r>
            <a:r>
              <a:rPr lang="fr-FR" dirty="0" smtClean="0">
                <a:latin typeface="Optima" pitchFamily="34" charset="0"/>
              </a:rPr>
              <a:t>, </a:t>
            </a:r>
            <a:r>
              <a:rPr lang="fr-FR" dirty="0" err="1" smtClean="0">
                <a:latin typeface="Optima" pitchFamily="34" charset="0"/>
              </a:rPr>
              <a:t>Vanillosmopsis</a:t>
            </a:r>
            <a:r>
              <a:rPr lang="fr-FR" dirty="0" smtClean="0">
                <a:latin typeface="Optima" pitchFamily="34" charset="0"/>
              </a:rPr>
              <a:t> </a:t>
            </a:r>
            <a:r>
              <a:rPr lang="fr-FR" dirty="0" err="1" smtClean="0">
                <a:latin typeface="Optima" pitchFamily="34" charset="0"/>
              </a:rPr>
              <a:t>erythropappa</a:t>
            </a:r>
            <a:r>
              <a:rPr lang="fr-FR" dirty="0" smtClean="0">
                <a:latin typeface="Optima" pitchFamily="34" charset="0"/>
              </a:rPr>
              <a:t> - </a:t>
            </a:r>
            <a:r>
              <a:rPr lang="fr-FR" dirty="0" err="1" smtClean="0">
                <a:latin typeface="Optima" pitchFamily="34" charset="0"/>
              </a:rPr>
              <a:t>same</a:t>
            </a:r>
            <a:r>
              <a:rPr lang="fr-FR" dirty="0" smtClean="0">
                <a:latin typeface="Optima" pitchFamily="34" charset="0"/>
              </a:rPr>
              <a:t> active </a:t>
            </a:r>
            <a:r>
              <a:rPr lang="fr-FR" dirty="0" err="1" smtClean="0">
                <a:latin typeface="Optima" pitchFamily="34" charset="0"/>
              </a:rPr>
              <a:t>ingredient</a:t>
            </a:r>
            <a:r>
              <a:rPr lang="fr-FR" dirty="0" smtClean="0">
                <a:latin typeface="Optima" pitchFamily="34" charset="0"/>
              </a:rPr>
              <a:t> as </a:t>
            </a:r>
            <a:r>
              <a:rPr lang="fr-FR" dirty="0" err="1" smtClean="0">
                <a:latin typeface="Optima" pitchFamily="34" charset="0"/>
              </a:rPr>
              <a:t>chamomile</a:t>
            </a:r>
            <a:endParaRPr lang="fr-FR" dirty="0" smtClean="0">
              <a:latin typeface="Optima" pitchFamily="34" charset="0"/>
            </a:endParaRPr>
          </a:p>
          <a:p>
            <a:pPr>
              <a:spcBef>
                <a:spcPts val="0"/>
              </a:spcBef>
              <a:defRPr/>
            </a:pPr>
            <a:r>
              <a:rPr lang="fr-FR" dirty="0" err="1" smtClean="0">
                <a:latin typeface="Optima" pitchFamily="34" charset="0"/>
              </a:rPr>
              <a:t>Extracted</a:t>
            </a:r>
            <a:r>
              <a:rPr lang="fr-FR" dirty="0" smtClean="0">
                <a:latin typeface="Optima" pitchFamily="34" charset="0"/>
              </a:rPr>
              <a:t> </a:t>
            </a:r>
            <a:r>
              <a:rPr lang="fr-FR" dirty="0" err="1" smtClean="0">
                <a:latin typeface="Optima" pitchFamily="34" charset="0"/>
              </a:rPr>
              <a:t>from</a:t>
            </a:r>
            <a:r>
              <a:rPr lang="fr-FR" dirty="0" smtClean="0">
                <a:latin typeface="Optima" pitchFamily="34" charset="0"/>
              </a:rPr>
              <a:t> </a:t>
            </a:r>
            <a:r>
              <a:rPr lang="fr-FR" dirty="0" err="1" smtClean="0">
                <a:latin typeface="Optima" pitchFamily="34" charset="0"/>
              </a:rPr>
              <a:t>wood</a:t>
            </a:r>
            <a:r>
              <a:rPr lang="fr-FR" dirty="0" smtClean="0">
                <a:latin typeface="Optima" pitchFamily="34" charset="0"/>
              </a:rPr>
              <a:t> </a:t>
            </a:r>
            <a:r>
              <a:rPr lang="fr-FR" dirty="0" err="1" smtClean="0">
                <a:latin typeface="Optima" pitchFamily="34" charset="0"/>
              </a:rPr>
              <a:t>oil</a:t>
            </a:r>
            <a:r>
              <a:rPr lang="fr-FR" baseline="0" dirty="0" smtClean="0">
                <a:latin typeface="Optima" pitchFamily="34" charset="0"/>
              </a:rPr>
              <a:t> - </a:t>
            </a:r>
            <a:r>
              <a:rPr lang="fr-FR" dirty="0" smtClean="0">
                <a:latin typeface="Optima" pitchFamily="34" charset="0"/>
              </a:rPr>
              <a:t>Action: anti-</a:t>
            </a:r>
            <a:r>
              <a:rPr lang="fr-FR" dirty="0" err="1" smtClean="0">
                <a:latin typeface="Optima" pitchFamily="34" charset="0"/>
              </a:rPr>
              <a:t>inflammatory</a:t>
            </a:r>
            <a:r>
              <a:rPr lang="fr-FR" dirty="0" smtClean="0">
                <a:latin typeface="Optima" pitchFamily="34" charset="0"/>
              </a:rPr>
              <a:t>, </a:t>
            </a:r>
            <a:r>
              <a:rPr lang="fr-FR" dirty="0" err="1" smtClean="0">
                <a:latin typeface="Optima" pitchFamily="34" charset="0"/>
              </a:rPr>
              <a:t>antibacterial</a:t>
            </a:r>
            <a:r>
              <a:rPr lang="fr-FR" dirty="0" smtClean="0">
                <a:latin typeface="Optima" pitchFamily="34" charset="0"/>
              </a:rPr>
              <a:t> and </a:t>
            </a:r>
            <a:r>
              <a:rPr lang="fr-FR" dirty="0" err="1" smtClean="0">
                <a:latin typeface="Optima" pitchFamily="34" charset="0"/>
              </a:rPr>
              <a:t>antimycotic</a:t>
            </a:r>
            <a:r>
              <a:rPr lang="fr-FR" dirty="0" smtClean="0">
                <a:latin typeface="Optima" pitchFamily="34" charset="0"/>
              </a:rPr>
              <a:t>, </a:t>
            </a:r>
            <a:r>
              <a:rPr lang="fr-FR" dirty="0" err="1" smtClean="0">
                <a:latin typeface="Optima" pitchFamily="34" charset="0"/>
              </a:rPr>
              <a:t>inhibiting</a:t>
            </a:r>
            <a:r>
              <a:rPr lang="fr-FR" dirty="0" smtClean="0">
                <a:latin typeface="Optima" pitchFamily="34" charset="0"/>
              </a:rPr>
              <a:t> action </a:t>
            </a:r>
            <a:r>
              <a:rPr lang="fr-FR" dirty="0" err="1" smtClean="0">
                <a:latin typeface="Optima" pitchFamily="34" charset="0"/>
              </a:rPr>
              <a:t>against</a:t>
            </a:r>
            <a:r>
              <a:rPr lang="fr-FR" dirty="0" smtClean="0">
                <a:latin typeface="Optima" pitchFamily="34" charset="0"/>
              </a:rPr>
              <a:t> UV-</a:t>
            </a:r>
            <a:r>
              <a:rPr lang="fr-FR" dirty="0" err="1" smtClean="0">
                <a:latin typeface="Optima" pitchFamily="34" charset="0"/>
              </a:rPr>
              <a:t>induced</a:t>
            </a:r>
            <a:r>
              <a:rPr lang="fr-FR" dirty="0" smtClean="0">
                <a:latin typeface="Optima" pitchFamily="34" charset="0"/>
              </a:rPr>
              <a:t> </a:t>
            </a:r>
            <a:r>
              <a:rPr lang="fr-FR" dirty="0" err="1" smtClean="0">
                <a:latin typeface="Optima" pitchFamily="34" charset="0"/>
              </a:rPr>
              <a:t>erythema</a:t>
            </a:r>
            <a:r>
              <a:rPr lang="fr-FR" dirty="0" smtClean="0">
                <a:latin typeface="Optima" pitchFamily="34" charset="0"/>
              </a:rPr>
              <a:t>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ROSE CHAMOMILLE ET SHIU EO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Balancing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relaxing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a:spcBef>
                <a:spcPts val="0"/>
              </a:spcBef>
              <a:defRPr/>
            </a:pPr>
            <a:r>
              <a:rPr lang="fr-FR" b="1" cap="all" dirty="0" err="1" smtClean="0">
                <a:latin typeface="Optima" pitchFamily="34" charset="0"/>
              </a:rPr>
              <a:t>Cinnamomum</a:t>
            </a:r>
            <a:r>
              <a:rPr lang="fr-FR" b="1" cap="all" dirty="0" smtClean="0">
                <a:latin typeface="Optima" pitchFamily="34" charset="0"/>
              </a:rPr>
              <a:t> </a:t>
            </a:r>
            <a:r>
              <a:rPr lang="fr-FR" b="1" cap="all" dirty="0" err="1" smtClean="0">
                <a:latin typeface="Optima" pitchFamily="34" charset="0"/>
              </a:rPr>
              <a:t>camphora</a:t>
            </a:r>
            <a:r>
              <a:rPr lang="fr-FR" b="1" cap="all" dirty="0" smtClean="0">
                <a:latin typeface="Optima" pitchFamily="34" charset="0"/>
              </a:rPr>
              <a:t> à </a:t>
            </a:r>
            <a:r>
              <a:rPr lang="fr-FR" b="1" cap="all" dirty="0" err="1" smtClean="0">
                <a:latin typeface="Optima" pitchFamily="34" charset="0"/>
              </a:rPr>
              <a:t>linalool</a:t>
            </a:r>
            <a:r>
              <a:rPr lang="fr-FR" dirty="0" smtClean="0">
                <a:latin typeface="Optima" pitchFamily="34" charset="0"/>
              </a:rPr>
              <a:t> (H.E. de </a:t>
            </a:r>
            <a:r>
              <a:rPr lang="fr-FR" dirty="0" err="1" smtClean="0">
                <a:latin typeface="Optima" pitchFamily="34" charset="0"/>
              </a:rPr>
              <a:t>shiu</a:t>
            </a:r>
            <a:r>
              <a:rPr lang="fr-FR" dirty="0" smtClean="0">
                <a:latin typeface="Optima" pitchFamily="34" charset="0"/>
              </a:rPr>
              <a:t>/</a:t>
            </a:r>
            <a:r>
              <a:rPr lang="fr-FR" dirty="0" err="1" smtClean="0">
                <a:latin typeface="Optima" pitchFamily="34" charset="0"/>
              </a:rPr>
              <a:t>Shiu</a:t>
            </a:r>
            <a:r>
              <a:rPr lang="fr-FR" dirty="0" smtClean="0">
                <a:latin typeface="Optima" pitchFamily="34" charset="0"/>
              </a:rPr>
              <a:t> </a:t>
            </a:r>
            <a:r>
              <a:rPr lang="fr-FR" dirty="0" err="1" smtClean="0">
                <a:latin typeface="Optima" pitchFamily="34" charset="0"/>
              </a:rPr>
              <a:t>leaf</a:t>
            </a:r>
            <a:r>
              <a:rPr lang="fr-FR" dirty="0" smtClean="0">
                <a:latin typeface="Optima" pitchFamily="34" charset="0"/>
              </a:rPr>
              <a:t> </a:t>
            </a:r>
            <a:r>
              <a:rPr lang="fr-FR" dirty="0" err="1" smtClean="0">
                <a:latin typeface="Optima" pitchFamily="34" charset="0"/>
              </a:rPr>
              <a:t>oil</a:t>
            </a:r>
            <a:r>
              <a:rPr lang="fr-FR" dirty="0" smtClean="0">
                <a:latin typeface="Optima" pitchFamily="34" charset="0"/>
              </a:rPr>
              <a:t>)</a:t>
            </a:r>
          </a:p>
          <a:p>
            <a:pPr>
              <a:spcBef>
                <a:spcPts val="0"/>
              </a:spcBef>
              <a:defRPr/>
            </a:pPr>
            <a:r>
              <a:rPr lang="en-US" dirty="0" smtClean="0">
                <a:latin typeface="Optima" pitchFamily="34" charset="0"/>
              </a:rPr>
              <a:t>Origin: China </a:t>
            </a:r>
          </a:p>
          <a:p>
            <a:pPr>
              <a:spcBef>
                <a:spcPts val="0"/>
              </a:spcBef>
              <a:defRPr/>
            </a:pPr>
            <a:r>
              <a:rPr lang="en-US" dirty="0" smtClean="0">
                <a:latin typeface="Optima" pitchFamily="34" charset="0"/>
              </a:rPr>
              <a:t>also called Japanese laurel</a:t>
            </a:r>
          </a:p>
          <a:p>
            <a:pPr>
              <a:spcBef>
                <a:spcPts val="0"/>
              </a:spcBef>
              <a:defRPr/>
            </a:pPr>
            <a:r>
              <a:rPr lang="en-US" dirty="0" smtClean="0">
                <a:latin typeface="Optima" pitchFamily="34" charset="0"/>
              </a:rPr>
              <a:t>Extraction method : Distillation of the leaves of the </a:t>
            </a:r>
            <a:r>
              <a:rPr lang="en-US" dirty="0" err="1" smtClean="0">
                <a:latin typeface="Optima" pitchFamily="34" charset="0"/>
              </a:rPr>
              <a:t>shiu</a:t>
            </a:r>
            <a:r>
              <a:rPr lang="en-US" dirty="0" smtClean="0">
                <a:latin typeface="Optima" pitchFamily="34" charset="0"/>
              </a:rPr>
              <a:t> </a:t>
            </a:r>
            <a:r>
              <a:rPr lang="en-US" dirty="0" err="1" smtClean="0">
                <a:latin typeface="Optima" pitchFamily="34" charset="0"/>
              </a:rPr>
              <a:t>sho</a:t>
            </a:r>
            <a:r>
              <a:rPr lang="en-US" dirty="0" smtClean="0">
                <a:latin typeface="Optima" pitchFamily="34" charset="0"/>
              </a:rPr>
              <a:t> tree </a:t>
            </a:r>
          </a:p>
          <a:p>
            <a:pPr>
              <a:spcBef>
                <a:spcPts val="0"/>
              </a:spcBef>
              <a:defRPr/>
            </a:pPr>
            <a:r>
              <a:rPr lang="en-US" dirty="0" smtClean="0">
                <a:latin typeface="Optima" pitchFamily="34" charset="0"/>
              </a:rPr>
              <a:t>Action : Used for its perfume, soothing, relaxing</a:t>
            </a:r>
          </a:p>
          <a:p>
            <a:pPr>
              <a:spcBef>
                <a:spcPts val="0"/>
              </a:spcBef>
              <a:defRPr/>
            </a:pPr>
            <a:r>
              <a:rPr lang="en-US" dirty="0" smtClean="0">
                <a:latin typeface="Optima" pitchFamily="34" charset="0"/>
              </a:rPr>
              <a:t>Scent close to the essential oil of lavender</a:t>
            </a:r>
          </a:p>
          <a:p>
            <a:pPr>
              <a:spcBef>
                <a:spcPts val="0"/>
              </a:spcBef>
              <a:defRPr/>
            </a:pPr>
            <a:endParaRPr kumimoji="0" lang="en-US" sz="1200" b="0" i="0" u="none" strike="noStrike" kern="1200" cap="none" spc="0" normalizeH="0" baseline="0" noProof="0" dirty="0" smtClean="0">
              <a:ln>
                <a:noFill/>
              </a:ln>
              <a:solidFill>
                <a:prstClr val="black"/>
              </a:solidFill>
              <a:effectLst/>
              <a:uLnTx/>
              <a:uFillTx/>
              <a:latin typeface="Optima" pitchFamily="34" charset="0"/>
              <a:ea typeface="+mn-ea"/>
              <a:cs typeface="+mn-cs"/>
            </a:endParaRPr>
          </a:p>
          <a:p>
            <a:pPr>
              <a:spcBef>
                <a:spcPts val="0"/>
              </a:spcBef>
              <a:defRPr/>
            </a:pPr>
            <a:endParaRPr kumimoji="0" lang="en-US" sz="1200" b="0" i="0" u="none" strike="noStrike" kern="1200" cap="none" spc="0" normalizeH="0" baseline="0" noProof="0" dirty="0" smtClean="0">
              <a:ln>
                <a:noFill/>
              </a:ln>
              <a:solidFill>
                <a:prstClr val="black"/>
              </a:solidFill>
              <a:effectLst/>
              <a:uLnTx/>
              <a:uFillTx/>
              <a:latin typeface="Optima" pitchFamily="34" charset="0"/>
              <a:ea typeface="+mn-ea"/>
              <a:cs typeface="+mn-cs"/>
            </a:endParaRPr>
          </a:p>
          <a:p>
            <a:pPr>
              <a:spcBef>
                <a:spcPts val="0"/>
              </a:spcBef>
              <a:defRPr/>
            </a:pPr>
            <a:endParaRPr kumimoji="0" lang="fr-FR" sz="1200" b="0" i="0" u="none" strike="noStrike" kern="1200" cap="none" spc="0" normalizeH="0" baseline="0" noProof="0" dirty="0" smtClean="0">
              <a:ln>
                <a:noFill/>
              </a:ln>
              <a:solidFill>
                <a:prstClr val="black"/>
              </a:solidFill>
              <a:effectLst/>
              <a:uLnTx/>
              <a:uFillTx/>
              <a:latin typeface="Optima" pitchFamily="34" charset="0"/>
              <a:ea typeface="+mn-ea"/>
              <a:cs typeface="+mn-cs"/>
            </a:endParaRPr>
          </a:p>
          <a:p>
            <a:pPr marL="342900" indent="-342900" defTabSz="1041400">
              <a:spcBef>
                <a:spcPct val="0"/>
              </a:spcBef>
              <a:defRPr/>
            </a:pPr>
            <a:r>
              <a:rPr lang="en-GB" sz="1200" b="0" dirty="0" smtClean="0">
                <a:latin typeface="Optima" pitchFamily="34" charset="0"/>
              </a:rPr>
              <a:t>ROSA DAMASCENE (Rose E.O. / Rose flower Oil)</a:t>
            </a:r>
          </a:p>
          <a:p>
            <a:pPr marL="342900" indent="-342900" defTabSz="1041400">
              <a:spcBef>
                <a:spcPct val="0"/>
              </a:spcBef>
              <a:defRPr/>
            </a:pPr>
            <a:r>
              <a:rPr lang="en-GB" sz="1200" b="0" dirty="0" smtClean="0">
                <a:latin typeface="Optima" pitchFamily="34" charset="0"/>
              </a:rPr>
              <a:t>Origin: Turkey</a:t>
            </a:r>
          </a:p>
          <a:p>
            <a:pPr marL="342900" indent="-342900" defTabSz="1041400">
              <a:spcBef>
                <a:spcPct val="0"/>
              </a:spcBef>
              <a:defRPr/>
            </a:pPr>
            <a:r>
              <a:rPr lang="en-GB" sz="1200" b="0" dirty="0" smtClean="0">
                <a:latin typeface="Optima" pitchFamily="34" charset="0"/>
              </a:rPr>
              <a:t>Method of extraction: Distillation of the flowers </a:t>
            </a:r>
          </a:p>
          <a:p>
            <a:pPr marL="342900" indent="-342900" defTabSz="1041400">
              <a:spcBef>
                <a:spcPct val="0"/>
              </a:spcBef>
              <a:defRPr/>
            </a:pPr>
            <a:r>
              <a:rPr lang="en-GB" sz="1200" b="0" dirty="0" smtClean="0">
                <a:latin typeface="Optima" pitchFamily="34" charset="0"/>
              </a:rPr>
              <a:t>Action: Used for its perfume, softening, relaxing, anti-wrinkle</a:t>
            </a:r>
          </a:p>
          <a:p>
            <a:pPr marL="342900" indent="-342900" defTabSz="1041400">
              <a:spcBef>
                <a:spcPct val="0"/>
              </a:spcBef>
              <a:defRPr/>
            </a:pPr>
            <a:endParaRPr lang="en-GB" sz="1200" b="0" dirty="0" smtClean="0">
              <a:latin typeface="Optima" pitchFamily="34" charset="0"/>
            </a:endParaRPr>
          </a:p>
          <a:p>
            <a:pPr marL="342900" indent="-342900" defTabSz="1041400">
              <a:spcBef>
                <a:spcPct val="0"/>
              </a:spcBef>
              <a:defRPr/>
            </a:pPr>
            <a:r>
              <a:rPr lang="en-GB" sz="1200" b="0" dirty="0" smtClean="0">
                <a:latin typeface="Optima" pitchFamily="34" charset="0"/>
              </a:rPr>
              <a:t>JASMINUM SAMBAC (Jasmine E.O./Jasmine Oil)</a:t>
            </a:r>
          </a:p>
          <a:p>
            <a:pPr marL="342900" indent="-342900" defTabSz="1041400">
              <a:spcBef>
                <a:spcPct val="0"/>
              </a:spcBef>
              <a:defRPr/>
            </a:pPr>
            <a:r>
              <a:rPr lang="en-GB" sz="1200" b="0" dirty="0" smtClean="0">
                <a:latin typeface="Optima" pitchFamily="34" charset="0"/>
              </a:rPr>
              <a:t>Origin : India</a:t>
            </a:r>
          </a:p>
          <a:p>
            <a:pPr marL="342900" indent="-342900" defTabSz="1041400">
              <a:spcBef>
                <a:spcPct val="0"/>
              </a:spcBef>
              <a:defRPr/>
            </a:pPr>
            <a:r>
              <a:rPr lang="en-GB" sz="1200" b="0" dirty="0" smtClean="0">
                <a:latin typeface="Optima" pitchFamily="34" charset="0"/>
              </a:rPr>
              <a:t>Extraction method : Ethanol extraction of the concrete</a:t>
            </a:r>
          </a:p>
          <a:p>
            <a:pPr marL="342900" indent="-342900" defTabSz="1041400">
              <a:spcBef>
                <a:spcPct val="0"/>
              </a:spcBef>
              <a:defRPr/>
            </a:pPr>
            <a:r>
              <a:rPr lang="en-GB" sz="1200" b="0" dirty="0" smtClean="0">
                <a:latin typeface="Optima" pitchFamily="34" charset="0"/>
              </a:rPr>
              <a:t>Action : Used for its perfume, softening</a:t>
            </a:r>
          </a:p>
          <a:p>
            <a:pPr marL="342900" indent="-342900" defTabSz="1041400">
              <a:spcBef>
                <a:spcPct val="0"/>
              </a:spcBef>
              <a:defRPr/>
            </a:pPr>
            <a:endParaRPr lang="en-GB" sz="1200" b="0" dirty="0" smtClean="0">
              <a:latin typeface="Optima" pitchFamily="34" charset="0"/>
            </a:endParaRPr>
          </a:p>
          <a:p>
            <a:pPr marL="342900" indent="-342900" defTabSz="1041400">
              <a:spcBef>
                <a:spcPct val="0"/>
              </a:spcBef>
              <a:defRPr/>
            </a:pPr>
            <a:r>
              <a:rPr lang="en-GB" sz="1200" b="0" dirty="0" smtClean="0">
                <a:latin typeface="Optima" pitchFamily="34" charset="0"/>
              </a:rPr>
              <a:t>ANTHEMIS NOBILIS (Chamomile EO)</a:t>
            </a:r>
          </a:p>
          <a:p>
            <a:pPr marL="342900" indent="-342900" defTabSz="1041400">
              <a:spcBef>
                <a:spcPct val="0"/>
              </a:spcBef>
              <a:defRPr/>
            </a:pPr>
            <a:r>
              <a:rPr lang="en-GB" sz="1200" b="0" dirty="0" smtClean="0">
                <a:latin typeface="Optima" pitchFamily="34" charset="0"/>
              </a:rPr>
              <a:t>Origin: Central Europe. Cultivated in Europe (Belgium, England, Italy, France). The Egyptians venerated it.</a:t>
            </a:r>
          </a:p>
          <a:p>
            <a:pPr marL="342900" indent="-342900" defTabSz="1041400">
              <a:spcBef>
                <a:spcPct val="0"/>
              </a:spcBef>
              <a:defRPr/>
            </a:pPr>
            <a:r>
              <a:rPr lang="en-GB" sz="1200" b="0" dirty="0" smtClean="0">
                <a:latin typeface="Optima" pitchFamily="34" charset="0"/>
              </a:rPr>
              <a:t>Extraction method: Steam distillation of the flowers</a:t>
            </a:r>
          </a:p>
          <a:p>
            <a:pPr marL="342900" indent="-342900" defTabSz="1041400">
              <a:spcBef>
                <a:spcPct val="0"/>
              </a:spcBef>
              <a:defRPr/>
            </a:pPr>
            <a:r>
              <a:rPr lang="en-GB" sz="1200" b="0" dirty="0" smtClean="0">
                <a:latin typeface="Optima" pitchFamily="34" charset="0"/>
              </a:rPr>
              <a:t>Action: Anti-inflammatory, healing, antiseptic and antispasmodic</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13</a:t>
            </a:fld>
            <a:endParaRPr lang="fr-FR"/>
          </a:p>
        </p:txBody>
      </p:sp>
    </p:spTree>
    <p:extLst>
      <p:ext uri="{BB962C8B-B14F-4D97-AF65-F5344CB8AC3E}">
        <p14:creationId xmlns:p14="http://schemas.microsoft.com/office/powerpoint/2010/main" val="185420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Hydra </a:t>
            </a:r>
            <a:r>
              <a:rPr lang="fr-FR" dirty="0" smtClean="0"/>
              <a:t>n°1 </a:t>
            </a:r>
            <a:r>
              <a:rPr lang="fr-FR" dirty="0" err="1" smtClean="0"/>
              <a:t>serum</a:t>
            </a:r>
            <a:r>
              <a:rPr lang="fr-FR" dirty="0" smtClean="0"/>
              <a:t>: to </a:t>
            </a:r>
            <a:r>
              <a:rPr lang="fr-FR" dirty="0" err="1" smtClean="0"/>
              <a:t>deeply</a:t>
            </a:r>
            <a:r>
              <a:rPr lang="fr-FR" dirty="0" smtClean="0"/>
              <a:t> </a:t>
            </a:r>
            <a:r>
              <a:rPr lang="fr-FR" dirty="0" err="1" smtClean="0"/>
              <a:t>moisturize</a:t>
            </a:r>
            <a:r>
              <a:rPr lang="fr-FR" dirty="0" smtClean="0"/>
              <a:t> </a:t>
            </a:r>
            <a:r>
              <a:rPr lang="fr-FR" dirty="0" err="1" smtClean="0"/>
              <a:t>thanks</a:t>
            </a:r>
            <a:r>
              <a:rPr lang="fr-FR" dirty="0" smtClean="0"/>
              <a:t> to </a:t>
            </a:r>
            <a:r>
              <a:rPr lang="fr-FR" dirty="0" err="1" smtClean="0"/>
              <a:t>Low</a:t>
            </a:r>
            <a:r>
              <a:rPr lang="fr-FR" dirty="0" smtClean="0"/>
              <a:t> </a:t>
            </a:r>
            <a:r>
              <a:rPr lang="fr-FR" dirty="0" err="1" smtClean="0"/>
              <a:t>Molecular</a:t>
            </a:r>
            <a:r>
              <a:rPr lang="fr-FR" dirty="0" smtClean="0"/>
              <a:t> </a:t>
            </a:r>
            <a:r>
              <a:rPr lang="fr-FR" dirty="0" err="1" smtClean="0"/>
              <a:t>Weight</a:t>
            </a:r>
            <a:r>
              <a:rPr lang="fr-FR" dirty="0" smtClean="0"/>
              <a:t> </a:t>
            </a:r>
            <a:r>
              <a:rPr lang="fr-FR" dirty="0" err="1" smtClean="0"/>
              <a:t>Hyaluronic</a:t>
            </a:r>
            <a:r>
              <a:rPr lang="fr-FR" dirty="0" smtClean="0"/>
              <a:t> Acid + Serine and PCA</a:t>
            </a:r>
          </a:p>
          <a:p>
            <a:r>
              <a:rPr lang="fr-FR" dirty="0" smtClean="0"/>
              <a:t>Hydra n°1 </a:t>
            </a:r>
            <a:r>
              <a:rPr lang="fr-FR" dirty="0" err="1" smtClean="0"/>
              <a:t>fluid</a:t>
            </a:r>
            <a:r>
              <a:rPr lang="fr-FR" dirty="0" smtClean="0"/>
              <a:t>: to </a:t>
            </a:r>
            <a:r>
              <a:rPr lang="fr-FR" dirty="0" err="1" smtClean="0"/>
              <a:t>moisturize</a:t>
            </a:r>
            <a:r>
              <a:rPr lang="fr-FR" dirty="0" smtClean="0"/>
              <a:t> and </a:t>
            </a:r>
            <a:r>
              <a:rPr lang="fr-FR" dirty="0" err="1" smtClean="0"/>
              <a:t>mattify</a:t>
            </a:r>
            <a:r>
              <a:rPr lang="fr-FR" dirty="0" smtClean="0"/>
              <a:t> </a:t>
            </a:r>
            <a:r>
              <a:rPr lang="fr-FR" dirty="0" err="1" smtClean="0"/>
              <a:t>dehydrated</a:t>
            </a:r>
            <a:r>
              <a:rPr lang="fr-FR" dirty="0" smtClean="0"/>
              <a:t> </a:t>
            </a:r>
            <a:r>
              <a:rPr lang="fr-FR" dirty="0" err="1" smtClean="0"/>
              <a:t>combination</a:t>
            </a:r>
            <a:r>
              <a:rPr lang="fr-FR" dirty="0" smtClean="0"/>
              <a:t> skin </a:t>
            </a:r>
            <a:r>
              <a:rPr lang="fr-FR" dirty="0" err="1" smtClean="0"/>
              <a:t>with</a:t>
            </a:r>
            <a:r>
              <a:rPr lang="fr-FR" dirty="0" smtClean="0"/>
              <a:t> HA + </a:t>
            </a:r>
            <a:r>
              <a:rPr lang="fr-FR" dirty="0" err="1" smtClean="0"/>
              <a:t>Sillice</a:t>
            </a:r>
            <a:r>
              <a:rPr lang="fr-FR" dirty="0" smtClean="0"/>
              <a:t> </a:t>
            </a:r>
          </a:p>
          <a:p>
            <a:r>
              <a:rPr lang="fr-FR" dirty="0" smtClean="0"/>
              <a:t>Hydra n°1 </a:t>
            </a:r>
            <a:r>
              <a:rPr lang="fr-FR" dirty="0" err="1" smtClean="0"/>
              <a:t>cream</a:t>
            </a:r>
            <a:r>
              <a:rPr lang="fr-FR" dirty="0" smtClean="0"/>
              <a:t>: to </a:t>
            </a:r>
            <a:r>
              <a:rPr lang="fr-FR" dirty="0" err="1" smtClean="0"/>
              <a:t>moisturize</a:t>
            </a:r>
            <a:r>
              <a:rPr lang="fr-FR" dirty="0" smtClean="0"/>
              <a:t> and </a:t>
            </a:r>
            <a:r>
              <a:rPr lang="fr-FR" dirty="0" err="1" smtClean="0"/>
              <a:t>comfort</a:t>
            </a:r>
            <a:r>
              <a:rPr lang="fr-FR" dirty="0" smtClean="0"/>
              <a:t> </a:t>
            </a:r>
            <a:r>
              <a:rPr lang="fr-FR" dirty="0" err="1" smtClean="0"/>
              <a:t>very</a:t>
            </a:r>
            <a:r>
              <a:rPr lang="fr-FR" dirty="0" smtClean="0"/>
              <a:t> </a:t>
            </a:r>
            <a:r>
              <a:rPr lang="fr-FR" dirty="0" err="1" smtClean="0"/>
              <a:t>dehydrated</a:t>
            </a:r>
            <a:r>
              <a:rPr lang="fr-FR" dirty="0" smtClean="0"/>
              <a:t>, </a:t>
            </a:r>
            <a:r>
              <a:rPr lang="fr-FR" dirty="0" err="1" smtClean="0"/>
              <a:t>uncomfortable</a:t>
            </a:r>
            <a:r>
              <a:rPr lang="fr-FR" dirty="0" smtClean="0"/>
              <a:t> skin </a:t>
            </a:r>
            <a:r>
              <a:rPr lang="fr-FR" dirty="0" err="1" smtClean="0"/>
              <a:t>thanks</a:t>
            </a:r>
            <a:r>
              <a:rPr lang="fr-FR" dirty="0" smtClean="0"/>
              <a:t> to HA + </a:t>
            </a:r>
            <a:r>
              <a:rPr lang="fr-FR" dirty="0" err="1" smtClean="0"/>
              <a:t>Shea</a:t>
            </a:r>
            <a:r>
              <a:rPr lang="fr-FR" dirty="0" smtClean="0"/>
              <a:t> butter and </a:t>
            </a:r>
            <a:r>
              <a:rPr lang="fr-FR" dirty="0" err="1" smtClean="0"/>
              <a:t>vitamin</a:t>
            </a:r>
            <a:r>
              <a:rPr lang="fr-FR" dirty="0" smtClean="0"/>
              <a:t> B5 </a:t>
            </a:r>
          </a:p>
          <a:p>
            <a:r>
              <a:rPr lang="fr-FR" dirty="0" smtClean="0"/>
              <a:t>The </a:t>
            </a:r>
            <a:r>
              <a:rPr lang="fr-FR" dirty="0" err="1" smtClean="0"/>
              <a:t>mask</a:t>
            </a:r>
            <a:r>
              <a:rPr lang="fr-FR" dirty="0" smtClean="0"/>
              <a:t> Hydra n°1: to hydrate and </a:t>
            </a:r>
            <a:r>
              <a:rPr lang="fr-FR" dirty="0" err="1" smtClean="0"/>
              <a:t>repair</a:t>
            </a:r>
            <a:r>
              <a:rPr lang="fr-FR" dirty="0" smtClean="0"/>
              <a:t> all the </a:t>
            </a:r>
            <a:r>
              <a:rPr lang="fr-FR" dirty="0" err="1" smtClean="0"/>
              <a:t>thirsty</a:t>
            </a:r>
            <a:r>
              <a:rPr lang="fr-FR" dirty="0" smtClean="0"/>
              <a:t> skins </a:t>
            </a:r>
            <a:r>
              <a:rPr lang="fr-FR" dirty="0" err="1" smtClean="0"/>
              <a:t>thanks</a:t>
            </a:r>
            <a:r>
              <a:rPr lang="fr-FR" dirty="0" smtClean="0"/>
              <a:t> to the </a:t>
            </a:r>
            <a:r>
              <a:rPr lang="fr-FR" dirty="0" err="1" smtClean="0"/>
              <a:t>imperata</a:t>
            </a:r>
            <a:r>
              <a:rPr lang="fr-FR" dirty="0" smtClean="0"/>
              <a:t> </a:t>
            </a:r>
            <a:r>
              <a:rPr lang="fr-FR" dirty="0" err="1" smtClean="0"/>
              <a:t>cylindrica</a:t>
            </a:r>
            <a:r>
              <a:rPr lang="fr-FR" dirty="0" smtClean="0"/>
              <a:t> + jojoba </a:t>
            </a:r>
          </a:p>
          <a:p>
            <a:endParaRPr lang="fr-FR" dirty="0" smtClean="0"/>
          </a:p>
          <a:p>
            <a:r>
              <a:rPr lang="en-US" dirty="0" smtClean="0"/>
              <a:t>we have 4 products, to meet different needs</a:t>
            </a:r>
          </a:p>
          <a:p>
            <a:r>
              <a:rPr lang="en-US" dirty="0" smtClean="0"/>
              <a:t>which can be used all year round, punctually or as a cure, alone or combined! </a:t>
            </a:r>
            <a:endParaRPr lang="fr-FR" dirty="0" smtClean="0"/>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14</a:t>
            </a:fld>
            <a:endParaRPr lang="fr-FR"/>
          </a:p>
        </p:txBody>
      </p:sp>
    </p:spTree>
    <p:extLst>
      <p:ext uri="{BB962C8B-B14F-4D97-AF65-F5344CB8AC3E}">
        <p14:creationId xmlns:p14="http://schemas.microsoft.com/office/powerpoint/2010/main" val="400497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endParaRPr lang="fr-FR" altLang="fr-FR" dirty="0" smtClean="0">
              <a:latin typeface="Optima" pitchFamily="34" charset="0"/>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15</a:t>
            </a:fld>
            <a:endParaRPr lang="fr-FR"/>
          </a:p>
        </p:txBody>
      </p:sp>
    </p:spTree>
    <p:extLst>
      <p:ext uri="{BB962C8B-B14F-4D97-AF65-F5344CB8AC3E}">
        <p14:creationId xmlns:p14="http://schemas.microsoft.com/office/powerpoint/2010/main" val="93087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Hydralessence</a:t>
            </a:r>
            <a:r>
              <a:rPr lang="fr-FR" baseline="0" dirty="0" smtClean="0"/>
              <a:t> : </a:t>
            </a:r>
            <a:r>
              <a:rPr lang="en-US" dirty="0" smtClean="0"/>
              <a:t>An ultra-hydrating, refreshing facial to control the effects of extreme moisture loss </a:t>
            </a:r>
          </a:p>
          <a:p>
            <a:endParaRPr lang="en-US" dirty="0" smtClean="0"/>
          </a:p>
          <a:p>
            <a:r>
              <a:rPr lang="en-US" dirty="0" smtClean="0"/>
              <a:t>Mask</a:t>
            </a:r>
            <a:r>
              <a:rPr lang="en-US" baseline="0" dirty="0" smtClean="0"/>
              <a:t> under steam </a:t>
            </a:r>
            <a:r>
              <a:rPr lang="en-US" dirty="0" smtClean="0"/>
              <a:t>to improve absorption of ingredients and boost results </a:t>
            </a:r>
          </a:p>
          <a:p>
            <a:r>
              <a:rPr lang="en-US" dirty="0" smtClean="0"/>
              <a:t>Blackhead extraction, following the </a:t>
            </a:r>
            <a:r>
              <a:rPr lang="en-US" dirty="0" err="1" smtClean="0"/>
              <a:t>yon-ka</a:t>
            </a:r>
            <a:r>
              <a:rPr lang="en-US" baseline="0" dirty="0" smtClean="0"/>
              <a:t> steps (preparation with hydra+ and post extraction with crème 15 and emulsion </a:t>
            </a:r>
            <a:r>
              <a:rPr lang="en-US" baseline="0" dirty="0" err="1" smtClean="0"/>
              <a:t>concentrée</a:t>
            </a:r>
            <a:r>
              <a:rPr lang="en-US" baseline="0" dirty="0" smtClean="0"/>
              <a:t>) </a:t>
            </a:r>
          </a:p>
          <a:p>
            <a:r>
              <a:rPr lang="en-US" baseline="0" dirty="0" smtClean="0"/>
              <a:t>Double massage for double relaxation </a:t>
            </a:r>
          </a:p>
          <a:p>
            <a:r>
              <a:rPr lang="en-US" baseline="0" dirty="0" smtClean="0"/>
              <a:t>Double mask for double efficiency </a:t>
            </a:r>
          </a:p>
          <a:p>
            <a:endParaRPr lang="en-US" baseline="0" dirty="0" smtClean="0"/>
          </a:p>
          <a:p>
            <a:endParaRPr lang="en-US" baseline="0" dirty="0" smtClean="0"/>
          </a:p>
          <a:p>
            <a:r>
              <a:rPr lang="en-US" baseline="0" dirty="0" smtClean="0"/>
              <a:t>Frequency : </a:t>
            </a:r>
          </a:p>
          <a:p>
            <a:pPr lvl="0">
              <a:defRPr/>
            </a:pPr>
            <a:r>
              <a:rPr lang="en-US" sz="1200" dirty="0" smtClean="0">
                <a:solidFill>
                  <a:srgbClr val="E7E6E6">
                    <a:lumMod val="25000"/>
                  </a:srgbClr>
                </a:solidFill>
                <a:latin typeface="Century Gothic" panose="020B0502020202020204" pitchFamily="34" charset="0"/>
              </a:rPr>
              <a:t>As a treatment course: Once a week for a month (4facials)</a:t>
            </a:r>
          </a:p>
          <a:p>
            <a:pPr lvl="0">
              <a:defRPr/>
            </a:pPr>
            <a:r>
              <a:rPr lang="en-US" sz="1200" dirty="0" smtClean="0">
                <a:solidFill>
                  <a:srgbClr val="E7E6E6">
                    <a:lumMod val="25000"/>
                  </a:srgbClr>
                </a:solidFill>
                <a:latin typeface="Century Gothic" panose="020B0502020202020204" pitchFamily="34" charset="0"/>
              </a:rPr>
              <a:t>Routine care: once a month</a:t>
            </a:r>
          </a:p>
          <a:p>
            <a:pPr lvl="0">
              <a:defRPr/>
            </a:pPr>
            <a:endParaRPr kumimoji="0" lang="en-US" sz="12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endParaRPr>
          </a:p>
          <a:p>
            <a:pPr lvl="0">
              <a:defRPr/>
            </a:pPr>
            <a:r>
              <a:rPr kumimoji="0" lang="en-US" sz="12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Target : dehydrated skin </a:t>
            </a:r>
          </a:p>
          <a:p>
            <a:pPr lvl="0">
              <a:defRPr/>
            </a:pPr>
            <a:endParaRPr kumimoji="0" lang="en-US" sz="12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endParaRPr>
          </a:p>
          <a:p>
            <a:pPr lvl="0">
              <a:defRPr/>
            </a:pPr>
            <a:r>
              <a:rPr kumimoji="0" lang="en-US" sz="12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Duration : 1 hour</a:t>
            </a:r>
            <a:endParaRPr kumimoji="0" lang="fr-FR" sz="12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50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None/>
            </a:pPr>
            <a:r>
              <a:rPr lang="en-US" altLang="fr-FR" dirty="0" smtClean="0">
                <a:latin typeface="Optima" pitchFamily="34" charset="0"/>
              </a:rPr>
              <a:t>A one-hour treatment that combines : </a:t>
            </a:r>
          </a:p>
          <a:p>
            <a:pPr>
              <a:buFontTx/>
              <a:buNone/>
            </a:pPr>
            <a:endParaRPr lang="en-US" altLang="fr-FR" dirty="0" smtClean="0">
              <a:latin typeface="Optima" pitchFamily="34" charset="0"/>
            </a:endParaRPr>
          </a:p>
          <a:p>
            <a:pPr marL="171450" indent="-171450">
              <a:buFont typeface="Wingdings" panose="05000000000000000000" pitchFamily="2" charset="2"/>
              <a:buChar char="Ø"/>
            </a:pPr>
            <a:r>
              <a:rPr lang="en-US" altLang="fr-FR" dirty="0" smtClean="0">
                <a:latin typeface="Optima" pitchFamily="34" charset="0"/>
              </a:rPr>
              <a:t>  Yon-</a:t>
            </a:r>
            <a:r>
              <a:rPr lang="en-US" altLang="fr-FR" dirty="0" err="1" smtClean="0">
                <a:latin typeface="Optima" pitchFamily="34" charset="0"/>
              </a:rPr>
              <a:t>Ka's</a:t>
            </a:r>
            <a:r>
              <a:rPr lang="en-US" altLang="fr-FR" dirty="0" smtClean="0">
                <a:latin typeface="Optima" pitchFamily="34" charset="0"/>
              </a:rPr>
              <a:t> expertise with essential signature steps </a:t>
            </a:r>
          </a:p>
          <a:p>
            <a:pPr marL="171450" indent="-171450">
              <a:buFont typeface="Wingdings" panose="05000000000000000000" pitchFamily="2" charset="2"/>
              <a:buChar char="Ø"/>
            </a:pPr>
            <a:r>
              <a:rPr lang="en-US" altLang="fr-FR" dirty="0" smtClean="0">
                <a:latin typeface="Optima" pitchFamily="34" charset="0"/>
              </a:rPr>
              <a:t>  Efficiency with an exclusive moisturizing treatment and the application of two thirst-quenching masks, one of which is massaged in under a fine warm mist</a:t>
            </a:r>
          </a:p>
          <a:p>
            <a:pPr marL="171450" indent="-171450">
              <a:buFont typeface="Wingdings" panose="05000000000000000000" pitchFamily="2" charset="2"/>
              <a:buChar char="Ø"/>
            </a:pPr>
            <a:r>
              <a:rPr lang="en-US" altLang="fr-FR" dirty="0" smtClean="0">
                <a:latin typeface="Optima" pitchFamily="34" charset="0"/>
              </a:rPr>
              <a:t>Relaxation and well-being of a very complete treatment with a double massage</a:t>
            </a:r>
          </a:p>
          <a:p>
            <a:pPr>
              <a:buFontTx/>
              <a:buNone/>
            </a:pPr>
            <a:endParaRPr lang="en-US" altLang="fr-FR" dirty="0" smtClean="0">
              <a:latin typeface="Optima" pitchFamily="34" charset="0"/>
            </a:endParaRPr>
          </a:p>
          <a:p>
            <a:pPr>
              <a:buFontTx/>
              <a:buNone/>
            </a:pPr>
            <a:r>
              <a:rPr lang="en-US" altLang="fr-FR" dirty="0" smtClean="0">
                <a:latin typeface="Optima" pitchFamily="34" charset="0"/>
              </a:rPr>
              <a:t>One of the major assets of this treatment is its HYDRASUN version: ideal before or after exposure to the sun to ensure a unified and radiant tan, an intense hydration to prepare or repair the skin. </a:t>
            </a:r>
          </a:p>
          <a:p>
            <a:pPr>
              <a:buFontTx/>
              <a:buNone/>
            </a:pPr>
            <a:endParaRPr lang="en-US" altLang="fr-FR" dirty="0" smtClean="0">
              <a:latin typeface="Optima" pitchFamily="34" charset="0"/>
            </a:endParaRPr>
          </a:p>
          <a:p>
            <a:pPr>
              <a:buFontTx/>
              <a:buNone/>
            </a:pPr>
            <a:r>
              <a:rPr lang="en-US" altLang="fr-FR" dirty="0" smtClean="0">
                <a:latin typeface="Optima" pitchFamily="34" charset="0"/>
              </a:rPr>
              <a:t>The results: skin that is replenished, soothed and rebalanced, soft and luminous once again.</a:t>
            </a:r>
            <a:endParaRPr lang="fr-FR"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17</a:t>
            </a:fld>
            <a:endParaRPr lang="fr-FR"/>
          </a:p>
        </p:txBody>
      </p:sp>
    </p:spTree>
    <p:extLst>
      <p:ext uri="{BB962C8B-B14F-4D97-AF65-F5344CB8AC3E}">
        <p14:creationId xmlns:p14="http://schemas.microsoft.com/office/powerpoint/2010/main" val="181176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Hydratant</a:t>
            </a:r>
            <a:r>
              <a:rPr lang="fr-FR" b="1" baseline="0" dirty="0" smtClean="0"/>
              <a:t> 60 : </a:t>
            </a:r>
          </a:p>
          <a:p>
            <a:endParaRPr lang="fr-FR" b="1" baseline="0" dirty="0" smtClean="0"/>
          </a:p>
          <a:p>
            <a:pPr marL="171450" indent="-171450">
              <a:buFont typeface="Wingdings" panose="05000000000000000000" pitchFamily="2" charset="2"/>
              <a:buChar char="Ø"/>
            </a:pPr>
            <a:r>
              <a:rPr lang="en-US" b="1" baseline="0" dirty="0" smtClean="0"/>
              <a:t>Massage under steam and mixed with the modeling mask to maximize hydration. </a:t>
            </a:r>
          </a:p>
          <a:p>
            <a:pPr marL="0" indent="0">
              <a:buFont typeface="Wingdings" panose="05000000000000000000" pitchFamily="2" charset="2"/>
              <a:buNone/>
            </a:pPr>
            <a:r>
              <a:rPr lang="en-US" b="0" baseline="0" dirty="0" smtClean="0"/>
              <a:t>For a Double Moisturizing Mask: prepare the Modeling Mask and add a teaspoon of Moisturizer 60</a:t>
            </a:r>
          </a:p>
          <a:p>
            <a:pPr marL="0" indent="0">
              <a:buFont typeface="Wingdings" panose="05000000000000000000" pitchFamily="2" charset="2"/>
              <a:buNone/>
            </a:pPr>
            <a:r>
              <a:rPr lang="en-US" b="0" baseline="0" dirty="0" smtClean="0"/>
              <a:t>- Can be applied to lips and eyelids </a:t>
            </a:r>
          </a:p>
          <a:p>
            <a:pPr marL="0" indent="0">
              <a:buFont typeface="Wingdings" panose="05000000000000000000" pitchFamily="2" charset="2"/>
              <a:buNone/>
            </a:pPr>
            <a:endParaRPr lang="en-US" b="0" baseline="0" dirty="0" smtClean="0"/>
          </a:p>
          <a:p>
            <a:pPr marL="0" indent="0">
              <a:buFont typeface="Wingdings" panose="05000000000000000000" pitchFamily="2" charset="2"/>
              <a:buNone/>
            </a:pPr>
            <a:r>
              <a:rPr lang="en-US" b="0" u="sng" baseline="0" dirty="0" smtClean="0"/>
              <a:t>Ingredients</a:t>
            </a:r>
          </a:p>
          <a:p>
            <a:pPr marL="0" indent="0">
              <a:buFont typeface="Wingdings" panose="05000000000000000000" pitchFamily="2" charset="2"/>
              <a:buNone/>
            </a:pPr>
            <a:r>
              <a:rPr lang="en-US" b="0" baseline="0" dirty="0" smtClean="0"/>
              <a:t>Carob: Moisturizing - softening </a:t>
            </a:r>
          </a:p>
          <a:p>
            <a:pPr marL="0" indent="0">
              <a:buFont typeface="Wingdings" panose="05000000000000000000" pitchFamily="2" charset="2"/>
              <a:buNone/>
            </a:pPr>
            <a:r>
              <a:rPr lang="en-US" b="0" baseline="0" dirty="0" smtClean="0"/>
              <a:t>Mallow: Soothing</a:t>
            </a:r>
          </a:p>
          <a:p>
            <a:pPr marL="0" indent="0">
              <a:buFont typeface="Wingdings" panose="05000000000000000000" pitchFamily="2" charset="2"/>
              <a:buNone/>
            </a:pPr>
            <a:r>
              <a:rPr lang="en-US" b="0" baseline="0" dirty="0" smtClean="0"/>
              <a:t>Yon-Ka Quintessence, savory E.O., wild thyme: Refreshing</a:t>
            </a:r>
          </a:p>
          <a:p>
            <a:pPr marL="0" indent="0">
              <a:buFont typeface="Wingdings" panose="05000000000000000000" pitchFamily="2" charset="2"/>
              <a:buNone/>
            </a:pPr>
            <a:endParaRPr lang="en-US" b="0" baseline="0" dirty="0" smtClean="0"/>
          </a:p>
          <a:p>
            <a:pPr marL="0" indent="0">
              <a:buFont typeface="Wingdings" panose="05000000000000000000" pitchFamily="2" charset="2"/>
              <a:buNone/>
            </a:pPr>
            <a:r>
              <a:rPr lang="en-US" b="0" baseline="0" dirty="0" smtClean="0"/>
              <a:t>Moisturizes and softens </a:t>
            </a:r>
          </a:p>
          <a:p>
            <a:pPr marL="0" indent="0">
              <a:buFont typeface="Wingdings" panose="05000000000000000000" pitchFamily="2" charset="2"/>
              <a:buNone/>
            </a:pPr>
            <a:r>
              <a:rPr lang="en-US" b="0" baseline="0" dirty="0" smtClean="0"/>
              <a:t>Gel mask </a:t>
            </a:r>
          </a:p>
          <a:p>
            <a:pPr marL="0" indent="0">
              <a:buFont typeface="Wingdings" panose="05000000000000000000" pitchFamily="2" charset="2"/>
              <a:buNone/>
            </a:pPr>
            <a:r>
              <a:rPr lang="en-US" b="0" baseline="0" dirty="0" smtClean="0"/>
              <a:t>Fresh and natural scent </a:t>
            </a:r>
          </a:p>
          <a:p>
            <a:pPr marL="0" indent="0">
              <a:buFont typeface="Wingdings" panose="05000000000000000000" pitchFamily="2" charset="2"/>
              <a:buNone/>
            </a:pPr>
            <a:r>
              <a:rPr lang="en-US" b="0" baseline="0" dirty="0" smtClean="0"/>
              <a:t>Non greasy </a:t>
            </a:r>
          </a:p>
          <a:p>
            <a:pPr marL="0" indent="0">
              <a:buFont typeface="Wingdings" panose="05000000000000000000" pitchFamily="2" charset="2"/>
              <a:buNone/>
            </a:pPr>
            <a:r>
              <a:rPr lang="en-US" b="0" baseline="0" dirty="0" smtClean="0"/>
              <a:t>Could be apply to the eye contour area</a:t>
            </a:r>
          </a:p>
          <a:p>
            <a:pPr marL="0" indent="0">
              <a:buFont typeface="Wingdings" panose="05000000000000000000" pitchFamily="2" charset="2"/>
              <a:buNone/>
            </a:pPr>
            <a:r>
              <a:rPr lang="en-US" b="0" baseline="0" dirty="0" err="1" smtClean="0"/>
              <a:t>Smoothes</a:t>
            </a:r>
            <a:r>
              <a:rPr lang="en-US" b="0" baseline="0" dirty="0" smtClean="0"/>
              <a:t> the skin, reduces wrinkles and fine lines</a:t>
            </a:r>
          </a:p>
          <a:p>
            <a:pPr marL="0" indent="0">
              <a:buFont typeface="Wingdings" panose="05000000000000000000" pitchFamily="2" charset="2"/>
              <a:buNone/>
            </a:pPr>
            <a:endParaRPr lang="en-US" b="0" baseline="0" dirty="0" smtClean="0"/>
          </a:p>
          <a:p>
            <a:pPr marL="0" indent="0">
              <a:buFont typeface="Wingdings" panose="05000000000000000000" pitchFamily="2" charset="2"/>
              <a:buNone/>
            </a:pPr>
            <a:endParaRPr lang="en-US" b="0" baseline="0" dirty="0" smtClean="0"/>
          </a:p>
          <a:p>
            <a:pPr marL="0" indent="0">
              <a:buFont typeface="Wingdings" panose="05000000000000000000" pitchFamily="2" charset="2"/>
              <a:buNone/>
            </a:pPr>
            <a:r>
              <a:rPr lang="en-US" b="0" baseline="0" dirty="0" err="1" smtClean="0"/>
              <a:t>Ionophoresis</a:t>
            </a:r>
            <a:r>
              <a:rPr lang="en-US" b="0" baseline="0" dirty="0" smtClean="0"/>
              <a:t>: At the + pole </a:t>
            </a:r>
          </a:p>
          <a:p>
            <a:pPr marL="0" indent="0">
              <a:buFont typeface="Wingdings" panose="05000000000000000000" pitchFamily="2" charset="2"/>
              <a:buNone/>
            </a:pPr>
            <a:endParaRPr lang="en-US" b="0" baseline="0" dirty="0" smtClean="0"/>
          </a:p>
          <a:p>
            <a:pPr marL="0" indent="0">
              <a:buFont typeface="Wingdings" panose="05000000000000000000" pitchFamily="2" charset="2"/>
              <a:buNone/>
            </a:pPr>
            <a:endParaRPr lang="fr-FR" b="0" dirty="0" smtClean="0"/>
          </a:p>
          <a:p>
            <a:r>
              <a:rPr lang="fr-FR" b="1" baseline="0" dirty="0" smtClean="0"/>
              <a:t>HYDRA N°1 MASK </a:t>
            </a:r>
          </a:p>
          <a:p>
            <a:r>
              <a:rPr lang="en-US" b="1" baseline="0" dirty="0" smtClean="0"/>
              <a:t>Same as retail. </a:t>
            </a:r>
          </a:p>
          <a:p>
            <a:r>
              <a:rPr lang="en-US" b="1" baseline="0" dirty="0" smtClean="0"/>
              <a:t>Massage under steam and mixed with the modeling mask to maximize hydration / Double dose of hydration. </a:t>
            </a:r>
            <a:endParaRPr lang="fr-FR"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smtClean="0"/>
          </a:p>
          <a:p>
            <a:r>
              <a:rPr lang="fr-FR" b="1" dirty="0" smtClean="0"/>
              <a:t>MASQUE MODELANT :</a:t>
            </a:r>
            <a:r>
              <a:rPr lang="fr-FR" b="1" baseline="0" dirty="0" smtClean="0"/>
              <a:t> Peel-off </a:t>
            </a:r>
            <a:r>
              <a:rPr lang="fr-FR" b="1" baseline="0" dirty="0" err="1" smtClean="0"/>
              <a:t>mask</a:t>
            </a:r>
            <a:r>
              <a:rPr lang="fr-FR" b="1" baseline="0" dirty="0" smtClean="0"/>
              <a:t> – exclusive </a:t>
            </a:r>
            <a:r>
              <a:rPr lang="fr-FR" b="1" baseline="0" dirty="0" err="1" smtClean="0"/>
              <a:t>professional</a:t>
            </a:r>
            <a:r>
              <a:rPr lang="fr-FR" b="1" baseline="0" dirty="0" smtClean="0"/>
              <a:t> use </a:t>
            </a:r>
            <a:r>
              <a:rPr lang="fr-FR" b="1" dirty="0" smtClean="0"/>
              <a:t> </a:t>
            </a:r>
          </a:p>
          <a:p>
            <a:endParaRPr lang="fr-FR"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Mask alone in face treatment </a:t>
            </a:r>
            <a:r>
              <a:rPr lang="en-US" dirty="0" smtClean="0"/>
              <a:t>• Place 2 bags (of 10gr) in a bowl and add about 60 ml of fresh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Double Hydrating Mask</a:t>
            </a:r>
            <a:r>
              <a:rPr lang="en-US" dirty="0" smtClean="0"/>
              <a:t>: prepare Masque </a:t>
            </a:r>
            <a:r>
              <a:rPr lang="en-US" dirty="0" err="1" smtClean="0"/>
              <a:t>Modelant</a:t>
            </a:r>
            <a:r>
              <a:rPr lang="en-US" dirty="0" smtClean="0"/>
              <a:t> - Then, add a tea spoon of </a:t>
            </a:r>
            <a:r>
              <a:rPr lang="en-US" dirty="0" err="1" smtClean="0"/>
              <a:t>hydratant</a:t>
            </a:r>
            <a:r>
              <a:rPr lang="en-US" dirty="0" smtClean="0"/>
              <a:t> 60 or Masque N°1</a:t>
            </a:r>
            <a:r>
              <a:rPr lang="en-US" baseline="0" dirty="0" smtClean="0"/>
              <a:t> (in </a:t>
            </a:r>
            <a:r>
              <a:rPr lang="en-US" baseline="0" dirty="0" err="1" smtClean="0"/>
              <a:t>hydralessence</a:t>
            </a:r>
            <a:r>
              <a:rPr lang="en-US" baseline="0" dirty="0" smtClean="0"/>
              <a:t> and </a:t>
            </a:r>
            <a:r>
              <a:rPr lang="en-US" baseline="0" dirty="0" err="1" smtClean="0"/>
              <a:t>hydrasun</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Masque </a:t>
            </a:r>
            <a:r>
              <a:rPr lang="en-US" b="1" dirty="0" err="1" smtClean="0"/>
              <a:t>Modelant</a:t>
            </a:r>
            <a:r>
              <a:rPr lang="en-US" b="1" dirty="0" smtClean="0"/>
              <a:t> + </a:t>
            </a:r>
            <a:r>
              <a:rPr lang="en-US" b="1" dirty="0" err="1" smtClean="0"/>
              <a:t>Pamplemousse</a:t>
            </a:r>
            <a:r>
              <a:rPr lang="en-US" b="1" dirty="0" smtClean="0"/>
              <a:t>: </a:t>
            </a:r>
            <a:r>
              <a:rPr lang="en-US" dirty="0" smtClean="0"/>
              <a:t>same preparation, application and removal as mentioned above. • in </a:t>
            </a:r>
            <a:r>
              <a:rPr lang="en-US" dirty="0" err="1" smtClean="0"/>
              <a:t>Eclat</a:t>
            </a:r>
            <a:r>
              <a:rPr lang="en-US" dirty="0" smtClean="0"/>
              <a:t> Cocoon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Mask alone in eyes and lips perfection treatment </a:t>
            </a:r>
            <a:r>
              <a:rPr lang="en-US" dirty="0" smtClean="0"/>
              <a:t>• Place 1 bag (of 10gr)</a:t>
            </a:r>
            <a:r>
              <a:rPr lang="en-US" baseline="0" dirty="0" smtClean="0"/>
              <a:t> </a:t>
            </a:r>
            <a:r>
              <a:rPr lang="en-US" dirty="0" smtClean="0"/>
              <a:t>in a bowl and add about 30 ml of fresh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temperature of the water is important: cool water or room temperature. If the water is too cold or too hot, the mask coagulates/dries out faster and it becomes difficult to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smtClean="0"/>
          </a:p>
          <a:p>
            <a:r>
              <a:rPr lang="fr-FR" dirty="0" err="1" smtClean="0"/>
              <a:t>aloe</a:t>
            </a:r>
            <a:r>
              <a:rPr lang="fr-FR" dirty="0" smtClean="0"/>
              <a:t> </a:t>
            </a:r>
            <a:r>
              <a:rPr lang="fr-FR" dirty="0" err="1" smtClean="0"/>
              <a:t>vera</a:t>
            </a:r>
            <a:r>
              <a:rPr lang="fr-FR" dirty="0" smtClean="0"/>
              <a:t>, </a:t>
            </a:r>
            <a:r>
              <a:rPr lang="fr-FR" dirty="0" err="1" smtClean="0"/>
              <a:t>algae</a:t>
            </a:r>
            <a:r>
              <a:rPr lang="fr-FR" baseline="0" dirty="0" smtClean="0"/>
              <a:t> </a:t>
            </a:r>
            <a:r>
              <a:rPr lang="fr-FR" dirty="0" smtClean="0"/>
              <a:t>(</a:t>
            </a:r>
            <a:r>
              <a:rPr lang="fr-FR" dirty="0" err="1" smtClean="0"/>
              <a:t>diatoms</a:t>
            </a:r>
            <a:r>
              <a:rPr lang="fr-FR" dirty="0" smtClean="0"/>
              <a:t>) : </a:t>
            </a:r>
            <a:r>
              <a:rPr lang="fr-FR" dirty="0" err="1" smtClean="0"/>
              <a:t>Hydratating</a:t>
            </a:r>
            <a:endParaRPr lang="fr-FR" dirty="0" smtClean="0"/>
          </a:p>
          <a:p>
            <a:r>
              <a:rPr lang="fr-FR" dirty="0" err="1" smtClean="0"/>
              <a:t>Blackcurrant</a:t>
            </a:r>
            <a:r>
              <a:rPr lang="fr-FR" dirty="0" smtClean="0"/>
              <a:t> (cassis), </a:t>
            </a:r>
            <a:r>
              <a:rPr lang="fr-FR" dirty="0" err="1" smtClean="0"/>
              <a:t>pineapple</a:t>
            </a:r>
            <a:r>
              <a:rPr lang="fr-FR" dirty="0" smtClean="0"/>
              <a:t> : </a:t>
            </a:r>
            <a:r>
              <a:rPr lang="fr-FR" dirty="0" err="1" smtClean="0"/>
              <a:t>Glowing</a:t>
            </a:r>
            <a:r>
              <a:rPr lang="fr-FR" dirty="0" smtClean="0"/>
              <a:t> Skin – </a:t>
            </a:r>
            <a:r>
              <a:rPr lang="fr-FR" dirty="0" err="1" smtClean="0"/>
              <a:t>soothing</a:t>
            </a:r>
            <a:r>
              <a:rPr lang="fr-FR" dirty="0" smtClean="0"/>
              <a:t> </a:t>
            </a:r>
          </a:p>
          <a:p>
            <a:r>
              <a:rPr lang="fr-FR" dirty="0" err="1" smtClean="0"/>
              <a:t>Pilewort</a:t>
            </a:r>
            <a:r>
              <a:rPr lang="fr-FR" dirty="0" smtClean="0"/>
              <a:t> (Ficaire) : Anti-</a:t>
            </a:r>
            <a:r>
              <a:rPr lang="fr-FR" dirty="0" err="1" smtClean="0"/>
              <a:t>inflammatory</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Green </a:t>
            </a:r>
            <a:r>
              <a:rPr lang="fr-FR" dirty="0" err="1" smtClean="0"/>
              <a:t>tea</a:t>
            </a:r>
            <a:r>
              <a:rPr lang="fr-FR" dirty="0" smtClean="0"/>
              <a:t> : </a:t>
            </a:r>
            <a:r>
              <a:rPr lang="fr-FR" dirty="0" err="1" smtClean="0"/>
              <a:t>Anti-oxydant</a:t>
            </a:r>
            <a:endParaRPr lang="fr-FR"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18</a:t>
            </a:fld>
            <a:endParaRPr lang="fr-FR"/>
          </a:p>
        </p:txBody>
      </p:sp>
    </p:spTree>
    <p:extLst>
      <p:ext uri="{BB962C8B-B14F-4D97-AF65-F5344CB8AC3E}">
        <p14:creationId xmlns:p14="http://schemas.microsoft.com/office/powerpoint/2010/main" val="37192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19</a:t>
            </a:fld>
            <a:endParaRPr lang="fr-FR"/>
          </a:p>
        </p:txBody>
      </p:sp>
    </p:spTree>
    <p:extLst>
      <p:ext uri="{BB962C8B-B14F-4D97-AF65-F5344CB8AC3E}">
        <p14:creationId xmlns:p14="http://schemas.microsoft.com/office/powerpoint/2010/main" val="278761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Hydration is a universal and fundamental need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At any age,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And concerns all skin types: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No skin is immune to dehydration: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Mistreated" skins: by the use of unsuitable, aggressive products, or by </a:t>
            </a:r>
            <a:r>
              <a:rPr kumimoji="0" lang="en-US" altLang="fr-FR" sz="1200" b="0" i="0" u="none" strike="noStrike" kern="1200" cap="none" spc="0" normalizeH="0" baseline="0" noProof="0" dirty="0" err="1" smtClean="0">
                <a:ln>
                  <a:noFill/>
                </a:ln>
                <a:solidFill>
                  <a:prstClr val="black"/>
                </a:solidFill>
                <a:effectLst/>
                <a:uLnTx/>
                <a:uFillTx/>
                <a:latin typeface="+mn-lt"/>
                <a:ea typeface="+mn-ea"/>
                <a:cs typeface="+mn-cs"/>
                <a:sym typeface="Candara" pitchFamily="34" charset="0"/>
              </a:rPr>
              <a:t>dermo</a:t>
            </a: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-aesthetic interventions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Dry skin: which is also inevitably dehydrated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Older skin: because with age the epidermis becomes thinner and the barrier function is less effective.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And all skin types because of daily aggressions such as wind, sun, heat, pollution dry environment, etc.. all these factors reduce the natural water reserve of the skin.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altLang="fr-FR" baseline="0" dirty="0" smtClean="0">
              <a:latin typeface="Opti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fr-FR" dirty="0" smtClean="0">
                <a:latin typeface="Optima" pitchFamily="34" charset="0"/>
              </a:rPr>
              <a:t>Hydration is essential because it has an important role in the quality of the skin: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dirty="0" smtClean="0">
                <a:latin typeface="Optima" pitchFamily="34" charset="0"/>
              </a:rPr>
              <a:t>it preserves its appearance, suppleness, softness, tonicity and its radiance.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endParaRPr>
          </a:p>
          <a:p>
            <a:pPr marL="171450" indent="-171450">
              <a:buFont typeface="Wingdings" panose="05000000000000000000" pitchFamily="2" charset="2"/>
              <a:buChar char="ü"/>
            </a:pPr>
            <a:r>
              <a:rPr lang="en-US" dirty="0" smtClean="0"/>
              <a:t>This is why moisturizing the skin helps to prevent the signs of aging: Well hydrated skin goes through the years better! </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a:t>
            </a:fld>
            <a:endParaRPr lang="fr-FR"/>
          </a:p>
        </p:txBody>
      </p:sp>
    </p:spTree>
    <p:extLst>
      <p:ext uri="{BB962C8B-B14F-4D97-AF65-F5344CB8AC3E}">
        <p14:creationId xmlns:p14="http://schemas.microsoft.com/office/powerpoint/2010/main" val="39646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err="1" smtClean="0">
                <a:latin typeface="Optima" pitchFamily="34" charset="0"/>
              </a:rPr>
              <a:t>Thanks</a:t>
            </a:r>
            <a:r>
              <a:rPr lang="fr-FR" altLang="fr-FR" dirty="0" smtClean="0">
                <a:latin typeface="Optima" pitchFamily="34" charset="0"/>
              </a:rPr>
              <a:t> to </a:t>
            </a:r>
            <a:r>
              <a:rPr lang="fr-FR" altLang="fr-FR" dirty="0" err="1" smtClean="0">
                <a:latin typeface="Optima" pitchFamily="34" charset="0"/>
              </a:rPr>
              <a:t>this</a:t>
            </a:r>
            <a:r>
              <a:rPr lang="fr-FR" altLang="fr-FR" dirty="0" smtClean="0">
                <a:latin typeface="Optima" pitchFamily="34" charset="0"/>
              </a:rPr>
              <a:t> </a:t>
            </a:r>
            <a:r>
              <a:rPr lang="fr-FR" altLang="fr-FR" dirty="0" err="1" smtClean="0">
                <a:latin typeface="Optima" pitchFamily="34" charset="0"/>
              </a:rPr>
              <a:t>hydrating</a:t>
            </a:r>
            <a:r>
              <a:rPr lang="fr-FR" altLang="fr-FR" dirty="0" smtClean="0">
                <a:latin typeface="Optima" pitchFamily="34" charset="0"/>
              </a:rPr>
              <a:t> </a:t>
            </a:r>
            <a:r>
              <a:rPr lang="fr-FR" altLang="fr-FR" dirty="0" err="1" smtClean="0">
                <a:latin typeface="Optima" pitchFamily="34" charset="0"/>
              </a:rPr>
              <a:t>complex</a:t>
            </a:r>
            <a:r>
              <a:rPr lang="fr-FR" altLang="fr-FR" dirty="0" smtClean="0">
                <a:latin typeface="Optima" pitchFamily="34" charset="0"/>
              </a:rPr>
              <a:t>, HYDRA N°1 </a:t>
            </a:r>
            <a:r>
              <a:rPr lang="fr-FR" altLang="fr-FR" dirty="0" err="1" smtClean="0">
                <a:latin typeface="Optima" pitchFamily="34" charset="0"/>
              </a:rPr>
              <a:t>products</a:t>
            </a:r>
            <a:r>
              <a:rPr lang="fr-FR" altLang="fr-FR" dirty="0" smtClean="0">
                <a:latin typeface="Optima" pitchFamily="34" charset="0"/>
              </a:rPr>
              <a:t> </a:t>
            </a:r>
            <a:r>
              <a:rPr lang="fr-FR" altLang="fr-FR" dirty="0" err="1" smtClean="0">
                <a:latin typeface="Optima" pitchFamily="34" charset="0"/>
              </a:rPr>
              <a:t>act</a:t>
            </a:r>
            <a:r>
              <a:rPr lang="fr-FR" altLang="fr-FR" dirty="0" smtClean="0">
                <a:latin typeface="Optima" pitchFamily="34" charset="0"/>
              </a:rPr>
              <a:t> at all </a:t>
            </a:r>
            <a:r>
              <a:rPr lang="fr-FR" altLang="fr-FR" dirty="0" err="1" smtClean="0">
                <a:latin typeface="Optima" pitchFamily="34" charset="0"/>
              </a:rPr>
              <a:t>levels</a:t>
            </a:r>
            <a:r>
              <a:rPr lang="fr-FR" altLang="fr-FR" dirty="0" smtClean="0">
                <a:latin typeface="Optima" pitchFamily="34" charset="0"/>
              </a:rPr>
              <a:t> of the skin to </a:t>
            </a:r>
            <a:r>
              <a:rPr lang="fr-FR" altLang="fr-FR" dirty="0" err="1" smtClean="0">
                <a:latin typeface="Optima" pitchFamily="34" charset="0"/>
              </a:rPr>
              <a:t>provide</a:t>
            </a:r>
            <a:r>
              <a:rPr lang="fr-FR" altLang="fr-FR" dirty="0" smtClean="0">
                <a:latin typeface="Optima" pitchFamily="34" charset="0"/>
              </a:rPr>
              <a:t> intense </a:t>
            </a:r>
            <a:r>
              <a:rPr lang="fr-FR" altLang="fr-FR" dirty="0" err="1" smtClean="0">
                <a:latin typeface="Optima" pitchFamily="34" charset="0"/>
              </a:rPr>
              <a:t>hydration</a:t>
            </a:r>
            <a:r>
              <a:rPr lang="fr-FR" altLang="fr-FR" dirty="0" smtClean="0">
                <a:latin typeface="Optima" pitchFamily="34" charset="0"/>
              </a:rPr>
              <a:t>:</a:t>
            </a:r>
          </a:p>
          <a:p>
            <a:endParaRPr lang="fr-FR" altLang="fr-FR" dirty="0" smtClean="0">
              <a:latin typeface="Optima" pitchFamily="34" charset="0"/>
            </a:endParaRPr>
          </a:p>
          <a:p>
            <a:r>
              <a:rPr lang="fr-FR" altLang="fr-FR" dirty="0" smtClean="0">
                <a:latin typeface="Optima" pitchFamily="34" charset="0"/>
              </a:rPr>
              <a:t>COUCHE-CORNEE</a:t>
            </a:r>
          </a:p>
          <a:p>
            <a:r>
              <a:rPr lang="fr-FR" altLang="fr-FR" dirty="0" smtClean="0">
                <a:latin typeface="Optima" pitchFamily="34" charset="0"/>
              </a:rPr>
              <a:t>- </a:t>
            </a:r>
            <a:r>
              <a:rPr lang="fr-FR" altLang="fr-FR" dirty="0" err="1" smtClean="0">
                <a:latin typeface="Optima" pitchFamily="34" charset="0"/>
              </a:rPr>
              <a:t>Reinforce</a:t>
            </a:r>
            <a:r>
              <a:rPr lang="fr-FR" altLang="fr-FR" dirty="0" smtClean="0">
                <a:latin typeface="Optima" pitchFamily="34" charset="0"/>
              </a:rPr>
              <a:t> the </a:t>
            </a:r>
            <a:r>
              <a:rPr lang="fr-FR" altLang="fr-FR" dirty="0" err="1" smtClean="0">
                <a:latin typeface="Optima" pitchFamily="34" charset="0"/>
              </a:rPr>
              <a:t>barrier</a:t>
            </a:r>
            <a:r>
              <a:rPr lang="fr-FR" altLang="fr-FR" dirty="0" smtClean="0">
                <a:latin typeface="Optima" pitchFamily="34" charset="0"/>
              </a:rPr>
              <a:t> </a:t>
            </a:r>
            <a:r>
              <a:rPr lang="fr-FR" altLang="fr-FR" dirty="0" err="1" smtClean="0">
                <a:latin typeface="Optima" pitchFamily="34" charset="0"/>
              </a:rPr>
              <a:t>function</a:t>
            </a:r>
            <a:r>
              <a:rPr lang="fr-FR" altLang="fr-FR" dirty="0" smtClean="0">
                <a:latin typeface="Optima" pitchFamily="34" charset="0"/>
              </a:rPr>
              <a:t> of the skin: </a:t>
            </a:r>
            <a:r>
              <a:rPr lang="fr-FR" altLang="fr-FR" dirty="0" err="1" smtClean="0">
                <a:latin typeface="Optima" pitchFamily="34" charset="0"/>
              </a:rPr>
              <a:t>Phytosqualane</a:t>
            </a:r>
            <a:r>
              <a:rPr lang="fr-FR" altLang="fr-FR" dirty="0" smtClean="0">
                <a:latin typeface="Optima" pitchFamily="34" charset="0"/>
              </a:rPr>
              <a:t> of olive / </a:t>
            </a:r>
            <a:r>
              <a:rPr lang="fr-FR" altLang="fr-FR" dirty="0" err="1" smtClean="0">
                <a:latin typeface="Optima" pitchFamily="34" charset="0"/>
              </a:rPr>
              <a:t>Aloe</a:t>
            </a:r>
            <a:r>
              <a:rPr lang="fr-FR" altLang="fr-FR" dirty="0" smtClean="0">
                <a:latin typeface="Optima" pitchFamily="34" charset="0"/>
              </a:rPr>
              <a:t> </a:t>
            </a:r>
            <a:r>
              <a:rPr lang="fr-FR" altLang="fr-FR" dirty="0" err="1" smtClean="0">
                <a:latin typeface="Optima" pitchFamily="34" charset="0"/>
              </a:rPr>
              <a:t>vera</a:t>
            </a:r>
            <a:endParaRPr lang="fr-FR" altLang="fr-FR" dirty="0" smtClean="0">
              <a:latin typeface="Optima" pitchFamily="34" charset="0"/>
            </a:endParaRPr>
          </a:p>
          <a:p>
            <a:r>
              <a:rPr lang="fr-FR" altLang="fr-FR" dirty="0" smtClean="0">
                <a:latin typeface="Optima" pitchFamily="34" charset="0"/>
              </a:rPr>
              <a:t>EPIDERME</a:t>
            </a:r>
          </a:p>
          <a:p>
            <a:r>
              <a:rPr lang="fr-FR" altLang="fr-FR" dirty="0" smtClean="0">
                <a:latin typeface="Optima" pitchFamily="34" charset="0"/>
              </a:rPr>
              <a:t>- </a:t>
            </a:r>
            <a:r>
              <a:rPr lang="fr-FR" altLang="fr-FR" dirty="0" err="1" smtClean="0">
                <a:latin typeface="Optima" pitchFamily="34" charset="0"/>
              </a:rPr>
              <a:t>Regulate</a:t>
            </a:r>
            <a:r>
              <a:rPr lang="fr-FR" altLang="fr-FR" dirty="0" smtClean="0">
                <a:latin typeface="Optima" pitchFamily="34" charset="0"/>
              </a:rPr>
              <a:t> water </a:t>
            </a:r>
            <a:r>
              <a:rPr lang="fr-FR" altLang="fr-FR" dirty="0" err="1" smtClean="0">
                <a:latin typeface="Optima" pitchFamily="34" charset="0"/>
              </a:rPr>
              <a:t>transfers</a:t>
            </a:r>
            <a:r>
              <a:rPr lang="fr-FR" altLang="fr-FR" dirty="0" smtClean="0">
                <a:latin typeface="Optima" pitchFamily="34" charset="0"/>
              </a:rPr>
              <a:t>: </a:t>
            </a:r>
            <a:r>
              <a:rPr lang="fr-FR" altLang="fr-FR" dirty="0" err="1" smtClean="0">
                <a:latin typeface="Optima" pitchFamily="34" charset="0"/>
              </a:rPr>
              <a:t>Imperata</a:t>
            </a:r>
            <a:r>
              <a:rPr lang="fr-FR" altLang="fr-FR" dirty="0" smtClean="0">
                <a:latin typeface="Optima" pitchFamily="34" charset="0"/>
              </a:rPr>
              <a:t> </a:t>
            </a:r>
            <a:r>
              <a:rPr lang="fr-FR" altLang="fr-FR" dirty="0" err="1" smtClean="0">
                <a:latin typeface="Optima" pitchFamily="34" charset="0"/>
              </a:rPr>
              <a:t>cylindrica</a:t>
            </a:r>
            <a:endParaRPr lang="fr-FR" altLang="fr-FR" dirty="0" smtClean="0">
              <a:latin typeface="Optima" pitchFamily="34" charset="0"/>
            </a:endParaRPr>
          </a:p>
          <a:p>
            <a:r>
              <a:rPr lang="fr-FR" altLang="fr-FR" dirty="0" smtClean="0">
                <a:latin typeface="Optima" pitchFamily="34" charset="0"/>
              </a:rPr>
              <a:t>- </a:t>
            </a:r>
            <a:r>
              <a:rPr lang="fr-FR" altLang="fr-FR" dirty="0" err="1" smtClean="0">
                <a:latin typeface="Optima" pitchFamily="34" charset="0"/>
              </a:rPr>
              <a:t>Maintain</a:t>
            </a:r>
            <a:r>
              <a:rPr lang="fr-FR" altLang="fr-FR" dirty="0" smtClean="0">
                <a:latin typeface="Optima" pitchFamily="34" charset="0"/>
              </a:rPr>
              <a:t> water in the skin: High </a:t>
            </a:r>
            <a:r>
              <a:rPr lang="fr-FR" altLang="fr-FR" dirty="0" err="1" smtClean="0">
                <a:latin typeface="Optima" pitchFamily="34" charset="0"/>
              </a:rPr>
              <a:t>molecular</a:t>
            </a:r>
            <a:r>
              <a:rPr lang="fr-FR" altLang="fr-FR" dirty="0" smtClean="0">
                <a:latin typeface="Optima" pitchFamily="34" charset="0"/>
              </a:rPr>
              <a:t> </a:t>
            </a:r>
            <a:r>
              <a:rPr lang="fr-FR" altLang="fr-FR" dirty="0" err="1" smtClean="0">
                <a:latin typeface="Optima" pitchFamily="34" charset="0"/>
              </a:rPr>
              <a:t>weight</a:t>
            </a:r>
            <a:r>
              <a:rPr lang="fr-FR" altLang="fr-FR" dirty="0" smtClean="0">
                <a:latin typeface="Optima" pitchFamily="34" charset="0"/>
              </a:rPr>
              <a:t> </a:t>
            </a:r>
            <a:r>
              <a:rPr lang="fr-FR" altLang="fr-FR" dirty="0" err="1" smtClean="0">
                <a:latin typeface="Optima" pitchFamily="34" charset="0"/>
              </a:rPr>
              <a:t>Hyaluronic</a:t>
            </a:r>
            <a:r>
              <a:rPr lang="fr-FR" altLang="fr-FR" dirty="0" smtClean="0">
                <a:latin typeface="Optima" pitchFamily="34" charset="0"/>
              </a:rPr>
              <a:t> </a:t>
            </a:r>
            <a:r>
              <a:rPr lang="fr-FR" altLang="fr-FR" dirty="0" err="1" smtClean="0">
                <a:latin typeface="Optima" pitchFamily="34" charset="0"/>
              </a:rPr>
              <a:t>acid</a:t>
            </a:r>
            <a:r>
              <a:rPr lang="fr-FR" altLang="fr-FR" dirty="0" smtClean="0">
                <a:latin typeface="Optima" pitchFamily="34" charset="0"/>
              </a:rPr>
              <a:t> and/or PCA</a:t>
            </a:r>
          </a:p>
          <a:p>
            <a:r>
              <a:rPr lang="fr-FR" altLang="fr-FR" dirty="0" smtClean="0">
                <a:latin typeface="Optima" pitchFamily="34" charset="0"/>
              </a:rPr>
              <a:t>DERME</a:t>
            </a:r>
          </a:p>
          <a:p>
            <a:r>
              <a:rPr lang="fr-FR" altLang="fr-FR" dirty="0" smtClean="0">
                <a:latin typeface="Optima" pitchFamily="34" charset="0"/>
              </a:rPr>
              <a:t>- </a:t>
            </a:r>
            <a:r>
              <a:rPr lang="fr-FR" altLang="fr-FR" dirty="0" err="1" smtClean="0">
                <a:latin typeface="Optima" pitchFamily="34" charset="0"/>
              </a:rPr>
              <a:t>Replenish</a:t>
            </a:r>
            <a:r>
              <a:rPr lang="fr-FR" altLang="fr-FR" dirty="0" smtClean="0">
                <a:latin typeface="Optima" pitchFamily="34" charset="0"/>
              </a:rPr>
              <a:t> water </a:t>
            </a:r>
            <a:r>
              <a:rPr lang="fr-FR" altLang="fr-FR" dirty="0" err="1" smtClean="0">
                <a:latin typeface="Optima" pitchFamily="34" charset="0"/>
              </a:rPr>
              <a:t>reserves</a:t>
            </a:r>
            <a:r>
              <a:rPr lang="fr-FR" altLang="fr-FR" dirty="0" smtClean="0">
                <a:latin typeface="Optima" pitchFamily="34" charset="0"/>
              </a:rPr>
              <a:t>: </a:t>
            </a:r>
            <a:r>
              <a:rPr lang="fr-FR" altLang="fr-FR" dirty="0" err="1" smtClean="0">
                <a:latin typeface="Optima" pitchFamily="34" charset="0"/>
              </a:rPr>
              <a:t>Low</a:t>
            </a:r>
            <a:r>
              <a:rPr lang="fr-FR" altLang="fr-FR" dirty="0" smtClean="0">
                <a:latin typeface="Optima" pitchFamily="34" charset="0"/>
              </a:rPr>
              <a:t> </a:t>
            </a:r>
            <a:r>
              <a:rPr lang="fr-FR" altLang="fr-FR" dirty="0" err="1" smtClean="0">
                <a:latin typeface="Optima" pitchFamily="34" charset="0"/>
              </a:rPr>
              <a:t>molecular</a:t>
            </a:r>
            <a:r>
              <a:rPr lang="fr-FR" altLang="fr-FR" dirty="0" smtClean="0">
                <a:latin typeface="Optima" pitchFamily="34" charset="0"/>
              </a:rPr>
              <a:t> </a:t>
            </a:r>
            <a:r>
              <a:rPr lang="fr-FR" altLang="fr-FR" dirty="0" err="1" smtClean="0">
                <a:latin typeface="Optima" pitchFamily="34" charset="0"/>
              </a:rPr>
              <a:t>weight</a:t>
            </a:r>
            <a:r>
              <a:rPr lang="fr-FR" altLang="fr-FR" dirty="0" smtClean="0">
                <a:latin typeface="Optima" pitchFamily="34" charset="0"/>
              </a:rPr>
              <a:t> </a:t>
            </a:r>
            <a:r>
              <a:rPr lang="fr-FR" altLang="fr-FR" dirty="0" err="1" smtClean="0">
                <a:latin typeface="Optima" pitchFamily="34" charset="0"/>
              </a:rPr>
              <a:t>hyaluronic</a:t>
            </a:r>
            <a:r>
              <a:rPr lang="fr-FR" altLang="fr-FR" dirty="0" smtClean="0">
                <a:latin typeface="Optima" pitchFamily="34" charset="0"/>
              </a:rPr>
              <a:t> </a:t>
            </a:r>
            <a:r>
              <a:rPr lang="fr-FR" altLang="fr-FR" dirty="0" err="1" smtClean="0">
                <a:latin typeface="Optima" pitchFamily="34" charset="0"/>
              </a:rPr>
              <a:t>acid</a:t>
            </a:r>
            <a:r>
              <a:rPr lang="fr-FR" altLang="fr-FR" dirty="0" smtClean="0">
                <a:latin typeface="Optima" pitchFamily="34" charset="0"/>
              </a:rPr>
              <a:t> and/or </a:t>
            </a:r>
            <a:r>
              <a:rPr lang="fr-FR" altLang="fr-FR" dirty="0" err="1" smtClean="0">
                <a:latin typeface="Optima" pitchFamily="34" charset="0"/>
              </a:rPr>
              <a:t>silicon</a:t>
            </a:r>
            <a:endParaRPr lang="fr-FR" altLang="fr-FR" dirty="0" smtClean="0">
              <a:latin typeface="Optima" pitchFamily="34" charset="0"/>
            </a:endParaRPr>
          </a:p>
          <a:p>
            <a:r>
              <a:rPr lang="fr-FR" altLang="fr-FR" dirty="0" smtClean="0">
                <a:latin typeface="Optima" pitchFamily="34" charset="0"/>
              </a:rPr>
              <a:t>- </a:t>
            </a:r>
            <a:r>
              <a:rPr lang="fr-FR" altLang="fr-FR" dirty="0" err="1" smtClean="0">
                <a:latin typeface="Optima" pitchFamily="34" charset="0"/>
              </a:rPr>
              <a:t>Protect</a:t>
            </a:r>
            <a:r>
              <a:rPr lang="fr-FR" altLang="fr-FR" dirty="0" smtClean="0">
                <a:latin typeface="Optima" pitchFamily="34" charset="0"/>
              </a:rPr>
              <a:t> water-binding </a:t>
            </a:r>
            <a:r>
              <a:rPr lang="fr-FR" altLang="fr-FR" dirty="0" err="1" smtClean="0">
                <a:latin typeface="Optima" pitchFamily="34" charset="0"/>
              </a:rPr>
              <a:t>molecules</a:t>
            </a:r>
            <a:r>
              <a:rPr lang="fr-FR" altLang="fr-FR" dirty="0" smtClean="0">
                <a:latin typeface="Optima" pitchFamily="34" charset="0"/>
              </a:rPr>
              <a:t>: </a:t>
            </a:r>
            <a:r>
              <a:rPr lang="fr-FR" altLang="fr-FR" dirty="0" err="1" smtClean="0">
                <a:latin typeface="Optima" pitchFamily="34" charset="0"/>
              </a:rPr>
              <a:t>Vitamins</a:t>
            </a:r>
            <a:r>
              <a:rPr lang="fr-FR" altLang="fr-FR" dirty="0" smtClean="0">
                <a:latin typeface="Optima" pitchFamily="34" charset="0"/>
              </a:rPr>
              <a:t> A, C, 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633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SILICA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MATTIFYING : </a:t>
            </a:r>
            <a:r>
              <a:rPr kumimoji="0" lang="en-US"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(ECOCERT) Made of porous spheres - Absorbs excess sebum &amp; provides a soft and slippery touch </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endParaRPr lang="fr-FR" dirty="0" smtClean="0"/>
          </a:p>
          <a:p>
            <a:endParaRPr lang="fr-FR"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 to be confused with silicon: </a:t>
            </a:r>
            <a:r>
              <a:rPr lang="fr-FR" sz="1200" b="1" dirty="0" err="1" smtClean="0">
                <a:solidFill>
                  <a:prstClr val="black"/>
                </a:solidFill>
                <a:latin typeface="Roboto" panose="02000000000000000000" pitchFamily="2" charset="0"/>
                <a:ea typeface="Roboto" panose="02000000000000000000" pitchFamily="2" charset="0"/>
              </a:rPr>
              <a:t>Restructuring</a:t>
            </a:r>
            <a:r>
              <a:rPr lang="fr-FR" sz="1200" b="1" dirty="0" smtClean="0">
                <a:solidFill>
                  <a:prstClr val="black"/>
                </a:solidFill>
                <a:latin typeface="Roboto" panose="02000000000000000000" pitchFamily="2" charset="0"/>
                <a:ea typeface="Roboto" panose="02000000000000000000" pitchFamily="2" charset="0"/>
              </a:rPr>
              <a:t> - </a:t>
            </a:r>
            <a:r>
              <a:rPr lang="fr-FR" sz="1200" b="1" dirty="0" err="1" smtClean="0">
                <a:solidFill>
                  <a:prstClr val="black"/>
                </a:solidFill>
                <a:latin typeface="Roboto" panose="02000000000000000000" pitchFamily="2" charset="0"/>
                <a:ea typeface="Roboto" panose="02000000000000000000" pitchFamily="2" charset="0"/>
              </a:rPr>
              <a:t>redensifying</a:t>
            </a:r>
            <a:r>
              <a:rPr lang="fr-FR" sz="1200" b="1" dirty="0" smtClean="0">
                <a:solidFill>
                  <a:prstClr val="black"/>
                </a:solidFill>
                <a:latin typeface="Roboto" panose="02000000000000000000" pitchFamily="2" charset="0"/>
                <a:ea typeface="Roboto" panose="02000000000000000000" pitchFamily="2" charset="0"/>
              </a:rPr>
              <a:t> </a:t>
            </a:r>
            <a:endParaRPr lang="en-US" b="1" dirty="0" smtClean="0"/>
          </a:p>
          <a:p>
            <a:endParaRPr lang="en-US" b="1" dirty="0" smtClean="0"/>
          </a:p>
          <a:p>
            <a:r>
              <a:rPr lang="en-US" dirty="0" smtClean="0"/>
              <a:t>SILICON</a:t>
            </a:r>
            <a:r>
              <a:rPr lang="en-US" baseline="0" dirty="0" smtClean="0"/>
              <a:t> </a:t>
            </a:r>
            <a:r>
              <a:rPr lang="en-US" dirty="0" smtClean="0"/>
              <a:t>: replenishes the skin's water reserves. Present in many foods. It induces or regulates the multiplication of fibroblasts. </a:t>
            </a:r>
          </a:p>
          <a:p>
            <a:r>
              <a:rPr lang="en-US" dirty="0" smtClean="0"/>
              <a:t>It has been observed that silicon is essential for the synthesis of collagen and elastin fibers. The deficit in organic silicon from the forties causes a significant drying of the skin and the appearance of wrinkles. Organic silicon derivatives (</a:t>
            </a:r>
            <a:r>
              <a:rPr lang="en-US" dirty="0" err="1" smtClean="0"/>
              <a:t>silanols</a:t>
            </a:r>
            <a:r>
              <a:rPr lang="en-US" dirty="0" smtClean="0"/>
              <a:t>) are therefore indicated to act on wrinkles, stretch marks and to improve the elasticity of the skin.</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2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&gt; </a:t>
            </a:r>
            <a:r>
              <a:rPr lang="fr-FR" dirty="0" err="1" smtClean="0"/>
              <a:t>Imperata</a:t>
            </a:r>
            <a:r>
              <a:rPr lang="fr-FR" baseline="0" dirty="0" smtClean="0"/>
              <a:t> </a:t>
            </a:r>
            <a:r>
              <a:rPr lang="fr-FR" baseline="0" dirty="0" err="1" smtClean="0"/>
              <a:t>cylindrica</a:t>
            </a:r>
            <a:r>
              <a:rPr lang="fr-FR" baseline="0" dirty="0" smtClean="0"/>
              <a:t> + Jojoba </a:t>
            </a:r>
          </a:p>
          <a:p>
            <a:endParaRPr lang="fr-FR" baseline="0" dirty="0" smtClean="0"/>
          </a:p>
          <a:p>
            <a:r>
              <a:rPr lang="fr-FR" baseline="0" dirty="0" smtClean="0"/>
              <a:t>(AH + NMF : sérum)</a:t>
            </a:r>
          </a:p>
          <a:p>
            <a:r>
              <a:rPr lang="fr-FR" baseline="0" dirty="0" smtClean="0"/>
              <a:t>(AH + </a:t>
            </a:r>
            <a:r>
              <a:rPr lang="fr-FR" baseline="0" dirty="0" err="1" smtClean="0"/>
              <a:t>Aloe</a:t>
            </a:r>
            <a:r>
              <a:rPr lang="fr-FR" baseline="0" dirty="0" smtClean="0"/>
              <a:t> </a:t>
            </a:r>
            <a:r>
              <a:rPr lang="fr-FR" baseline="0" dirty="0" err="1" smtClean="0"/>
              <a:t>vera</a:t>
            </a:r>
            <a:r>
              <a:rPr lang="fr-FR" baseline="0" dirty="0" smtClean="0"/>
              <a:t> : fluide) </a:t>
            </a:r>
          </a:p>
          <a:p>
            <a:endParaRPr lang="fr-FR" baseline="0" dirty="0" smtClean="0"/>
          </a:p>
          <a:p>
            <a:endParaRPr lang="fr-FR" baseline="0" dirty="0" smtClean="0"/>
          </a:p>
          <a:p>
            <a:pPr defTabSz="963613"/>
            <a:r>
              <a:rPr lang="fr-FR" altLang="fr-FR" baseline="0" dirty="0" smtClean="0">
                <a:latin typeface="Optima" pitchFamily="34" charset="0"/>
                <a:ea typeface="MS PGothic" panose="020B0600070205080204" pitchFamily="34" charset="-128"/>
                <a:sym typeface="Wingdings" panose="05000000000000000000" pitchFamily="2" charset="2"/>
              </a:rPr>
              <a:t>Hydra n°1 </a:t>
            </a:r>
            <a:r>
              <a:rPr lang="fr-FR" altLang="fr-FR" baseline="0" dirty="0" err="1" smtClean="0">
                <a:latin typeface="Optima" pitchFamily="34" charset="0"/>
                <a:ea typeface="MS PGothic" panose="020B0600070205080204" pitchFamily="34" charset="-128"/>
                <a:sym typeface="Wingdings" panose="05000000000000000000" pitchFamily="2" charset="2"/>
              </a:rPr>
              <a:t>Mask</a:t>
            </a:r>
            <a:r>
              <a:rPr lang="fr-FR" altLang="fr-FR" baseline="0" dirty="0" smtClean="0">
                <a:latin typeface="Optima" pitchFamily="34" charset="0"/>
                <a:ea typeface="MS PGothic" panose="020B0600070205080204" pitchFamily="34" charset="-128"/>
                <a:sym typeface="Wingdings" panose="05000000000000000000" pitchFamily="2" charset="2"/>
              </a:rPr>
              <a:t> </a:t>
            </a:r>
            <a:r>
              <a:rPr lang="fr-FR" altLang="fr-FR" baseline="0" dirty="0" err="1" smtClean="0">
                <a:latin typeface="Optima" pitchFamily="34" charset="0"/>
                <a:ea typeface="MS PGothic" panose="020B0600070205080204" pitchFamily="34" charset="-128"/>
                <a:sym typeface="Wingdings" panose="05000000000000000000" pitchFamily="2" charset="2"/>
              </a:rPr>
              <a:t>does</a:t>
            </a:r>
            <a:r>
              <a:rPr lang="fr-FR" altLang="fr-FR" baseline="0" dirty="0" smtClean="0">
                <a:latin typeface="Optima" pitchFamily="34" charset="0"/>
                <a:ea typeface="MS PGothic" panose="020B0600070205080204" pitchFamily="34" charset="-128"/>
                <a:sym typeface="Wingdings" panose="05000000000000000000" pitchFamily="2" charset="2"/>
              </a:rPr>
              <a:t> not </a:t>
            </a:r>
            <a:r>
              <a:rPr lang="fr-FR" altLang="fr-FR" baseline="0" dirty="0" err="1" smtClean="0">
                <a:latin typeface="Optima" pitchFamily="34" charset="0"/>
                <a:ea typeface="MS PGothic" panose="020B0600070205080204" pitchFamily="34" charset="-128"/>
                <a:sym typeface="Wingdings" panose="05000000000000000000" pitchFamily="2" charset="2"/>
              </a:rPr>
              <a:t>contain</a:t>
            </a:r>
            <a:r>
              <a:rPr lang="fr-FR" altLang="fr-FR" baseline="0" dirty="0" smtClean="0">
                <a:latin typeface="Optima" pitchFamily="34" charset="0"/>
                <a:ea typeface="MS PGothic" panose="020B0600070205080204" pitchFamily="34" charset="-128"/>
                <a:sym typeface="Wingdings" panose="05000000000000000000" pitchFamily="2" charset="2"/>
              </a:rPr>
              <a:t> HA but PCA </a:t>
            </a:r>
            <a:r>
              <a:rPr lang="fr-FR" altLang="fr-FR" baseline="0" dirty="0" err="1" smtClean="0">
                <a:latin typeface="Optima" pitchFamily="34" charset="0"/>
                <a:ea typeface="MS PGothic" panose="020B0600070205080204" pitchFamily="34" charset="-128"/>
                <a:sym typeface="Wingdings" panose="05000000000000000000" pitchFamily="2" charset="2"/>
              </a:rPr>
              <a:t>instead</a:t>
            </a:r>
            <a:r>
              <a:rPr lang="fr-FR" altLang="fr-FR" baseline="0" dirty="0" smtClean="0">
                <a:latin typeface="Optima" pitchFamily="34" charset="0"/>
                <a:ea typeface="MS PGothic" panose="020B0600070205080204" pitchFamily="34" charset="-128"/>
                <a:sym typeface="Wingdings" panose="05000000000000000000" pitchFamily="2" charset="2"/>
              </a:rPr>
              <a:t> </a:t>
            </a:r>
          </a:p>
          <a:p>
            <a:pPr defTabSz="963613"/>
            <a:endParaRPr lang="fr-FR" altLang="fr-FR" baseline="0" dirty="0" smtClean="0">
              <a:latin typeface="Optima" pitchFamily="34" charset="0"/>
              <a:ea typeface="MS PGothic" panose="020B0600070205080204" pitchFamily="34" charset="-128"/>
              <a:sym typeface="Wingdings" panose="05000000000000000000" pitchFamily="2" charset="2"/>
            </a:endParaRPr>
          </a:p>
          <a:p>
            <a:pPr defTabSz="963613"/>
            <a:r>
              <a:rPr lang="fr-FR" altLang="fr-FR" baseline="0" dirty="0" smtClean="0">
                <a:latin typeface="Optima" pitchFamily="34" charset="0"/>
                <a:ea typeface="MS PGothic" panose="020B0600070205080204" pitchFamily="34" charset="-128"/>
                <a:sym typeface="Wingdings" panose="05000000000000000000" pitchFamily="2" charset="2"/>
              </a:rPr>
              <a:t>PCA : PYRROLIDONE CARBOXYLIC ACID</a:t>
            </a:r>
          </a:p>
          <a:p>
            <a:pPr defTabSz="963613"/>
            <a:r>
              <a:rPr lang="fr-FR" altLang="fr-FR" baseline="0" dirty="0" err="1" smtClean="0">
                <a:latin typeface="Optima" pitchFamily="34" charset="0"/>
                <a:ea typeface="MS PGothic" panose="020B0600070205080204" pitchFamily="34" charset="-128"/>
                <a:sym typeface="Wingdings" panose="05000000000000000000" pitchFamily="2" charset="2"/>
              </a:rPr>
              <a:t>Origin</a:t>
            </a:r>
            <a:r>
              <a:rPr lang="fr-FR" altLang="fr-FR" baseline="0" dirty="0" smtClean="0">
                <a:latin typeface="Optima" pitchFamily="34" charset="0"/>
                <a:ea typeface="MS PGothic" panose="020B0600070205080204" pitchFamily="34" charset="-128"/>
                <a:sym typeface="Wingdings" panose="05000000000000000000" pitchFamily="2" charset="2"/>
              </a:rPr>
              <a:t>: </a:t>
            </a:r>
            <a:r>
              <a:rPr lang="fr-FR" altLang="fr-FR" baseline="0" dirty="0" err="1" smtClean="0">
                <a:latin typeface="Optima" pitchFamily="34" charset="0"/>
                <a:ea typeface="MS PGothic" panose="020B0600070205080204" pitchFamily="34" charset="-128"/>
                <a:sym typeface="Wingdings" panose="05000000000000000000" pitchFamily="2" charset="2"/>
              </a:rPr>
              <a:t>Beetroot</a:t>
            </a:r>
            <a:r>
              <a:rPr lang="fr-FR" altLang="fr-FR" baseline="0" dirty="0" smtClean="0">
                <a:latin typeface="Optima" pitchFamily="34" charset="0"/>
                <a:ea typeface="MS PGothic" panose="020B0600070205080204" pitchFamily="34" charset="-128"/>
                <a:sym typeface="Wingdings" panose="05000000000000000000" pitchFamily="2" charset="2"/>
              </a:rPr>
              <a:t> </a:t>
            </a:r>
          </a:p>
          <a:p>
            <a:pPr defTabSz="963613"/>
            <a:r>
              <a:rPr lang="fr-FR" altLang="fr-FR" baseline="0" dirty="0" err="1" smtClean="0">
                <a:latin typeface="Optima" pitchFamily="34" charset="0"/>
                <a:ea typeface="MS PGothic" panose="020B0600070205080204" pitchFamily="34" charset="-128"/>
                <a:sym typeface="Wingdings" panose="05000000000000000000" pitchFamily="2" charset="2"/>
              </a:rPr>
              <a:t>Used</a:t>
            </a:r>
            <a:r>
              <a:rPr lang="fr-FR" altLang="fr-FR" baseline="0" dirty="0" smtClean="0">
                <a:latin typeface="Optima" pitchFamily="34" charset="0"/>
                <a:ea typeface="MS PGothic" panose="020B0600070205080204" pitchFamily="34" charset="-128"/>
                <a:sym typeface="Wingdings" panose="05000000000000000000" pitchFamily="2" charset="2"/>
              </a:rPr>
              <a:t> in the composition of NMF, </a:t>
            </a:r>
            <a:r>
              <a:rPr lang="fr-FR" altLang="fr-FR" baseline="0" dirty="0" err="1" smtClean="0">
                <a:latin typeface="Optima" pitchFamily="34" charset="0"/>
                <a:ea typeface="MS PGothic" panose="020B0600070205080204" pitchFamily="34" charset="-128"/>
                <a:sym typeface="Wingdings" panose="05000000000000000000" pitchFamily="2" charset="2"/>
              </a:rPr>
              <a:t>hygroscopic</a:t>
            </a:r>
            <a:r>
              <a:rPr lang="fr-FR" altLang="fr-FR" baseline="0" dirty="0" smtClean="0">
                <a:latin typeface="Optima" pitchFamily="34" charset="0"/>
                <a:ea typeface="MS PGothic" panose="020B0600070205080204" pitchFamily="34" charset="-128"/>
                <a:sym typeface="Wingdings" panose="05000000000000000000" pitchFamily="2" charset="2"/>
              </a:rPr>
              <a:t> </a:t>
            </a:r>
          </a:p>
          <a:p>
            <a:pPr defTabSz="963613"/>
            <a:endParaRPr lang="fr-FR" altLang="fr-FR" baseline="0" dirty="0" smtClean="0">
              <a:latin typeface="Optima" pitchFamily="34" charset="0"/>
              <a:ea typeface="MS PGothic" panose="020B0600070205080204" pitchFamily="34" charset="-128"/>
              <a:sym typeface="Wingdings" panose="05000000000000000000" pitchFamily="2" charset="2"/>
            </a:endParaRPr>
          </a:p>
          <a:p>
            <a:pPr defTabSz="963613"/>
            <a:r>
              <a:rPr lang="fr-FR" altLang="fr-FR" baseline="0" dirty="0" smtClean="0">
                <a:latin typeface="Optima" pitchFamily="34" charset="0"/>
                <a:ea typeface="MS PGothic" panose="020B0600070205080204" pitchFamily="34" charset="-128"/>
                <a:sym typeface="Wingdings" panose="05000000000000000000" pitchFamily="2" charset="2"/>
              </a:rPr>
              <a:t>+ </a:t>
            </a:r>
            <a:r>
              <a:rPr lang="fr-FR" altLang="fr-FR" baseline="0" dirty="0" err="1" smtClean="0">
                <a:latin typeface="Optima" pitchFamily="34" charset="0"/>
                <a:ea typeface="MS PGothic" panose="020B0600070205080204" pitchFamily="34" charset="-128"/>
                <a:sym typeface="Wingdings" panose="05000000000000000000" pitchFamily="2" charset="2"/>
              </a:rPr>
              <a:t>Imperata</a:t>
            </a:r>
            <a:r>
              <a:rPr lang="fr-FR" altLang="fr-FR" baseline="0" dirty="0" smtClean="0">
                <a:latin typeface="Optima" pitchFamily="34" charset="0"/>
                <a:ea typeface="MS PGothic" panose="020B0600070205080204" pitchFamily="34" charset="-128"/>
                <a:sym typeface="Wingdings" panose="05000000000000000000" pitchFamily="2" charset="2"/>
              </a:rPr>
              <a:t> </a:t>
            </a:r>
            <a:r>
              <a:rPr lang="fr-FR" altLang="fr-FR" baseline="0" dirty="0" err="1" smtClean="0">
                <a:latin typeface="Optima" pitchFamily="34" charset="0"/>
                <a:ea typeface="MS PGothic" panose="020B0600070205080204" pitchFamily="34" charset="-128"/>
                <a:sym typeface="Wingdings" panose="05000000000000000000" pitchFamily="2" charset="2"/>
              </a:rPr>
              <a:t>cylindrica</a:t>
            </a:r>
            <a:r>
              <a:rPr lang="fr-FR" altLang="fr-FR" baseline="0" dirty="0" smtClean="0">
                <a:latin typeface="Optima" pitchFamily="34" charset="0"/>
                <a:ea typeface="MS PGothic" panose="020B0600070205080204" pitchFamily="34" charset="-128"/>
                <a:sym typeface="Wingdings" panose="05000000000000000000" pitchFamily="2" charset="2"/>
              </a:rPr>
              <a:t> + Jojoba + </a:t>
            </a:r>
            <a:r>
              <a:rPr lang="fr-FR" altLang="fr-FR" baseline="0" dirty="0" err="1" smtClean="0">
                <a:latin typeface="Optima" pitchFamily="34" charset="0"/>
                <a:ea typeface="MS PGothic" panose="020B0600070205080204" pitchFamily="34" charset="-128"/>
                <a:sym typeface="Wingdings" panose="05000000000000000000" pitchFamily="2" charset="2"/>
              </a:rPr>
              <a:t>Aloe</a:t>
            </a:r>
            <a:r>
              <a:rPr lang="fr-FR" altLang="fr-FR" baseline="0" dirty="0" smtClean="0">
                <a:latin typeface="Optima" pitchFamily="34" charset="0"/>
                <a:ea typeface="MS PGothic" panose="020B0600070205080204" pitchFamily="34" charset="-128"/>
                <a:sym typeface="Wingdings" panose="05000000000000000000" pitchFamily="2" charset="2"/>
              </a:rPr>
              <a:t> </a:t>
            </a:r>
            <a:r>
              <a:rPr lang="fr-FR" altLang="fr-FR" baseline="0" dirty="0" err="1" smtClean="0">
                <a:latin typeface="Optima" pitchFamily="34" charset="0"/>
                <a:ea typeface="MS PGothic" panose="020B0600070205080204" pitchFamily="34" charset="-128"/>
                <a:sym typeface="Wingdings" panose="05000000000000000000" pitchFamily="2" charset="2"/>
              </a:rPr>
              <a:t>vera</a:t>
            </a:r>
            <a:r>
              <a:rPr lang="fr-FR" altLang="fr-FR" baseline="0" dirty="0" smtClean="0">
                <a:latin typeface="Optima" pitchFamily="34" charset="0"/>
                <a:ea typeface="MS PGothic" panose="020B0600070205080204" pitchFamily="34" charset="-128"/>
                <a:sym typeface="Wingdings" panose="05000000000000000000" pitchFamily="2" charset="2"/>
              </a:rPr>
              <a:t> bio, olive </a:t>
            </a:r>
            <a:r>
              <a:rPr lang="fr-FR" altLang="fr-FR" baseline="0" dirty="0" err="1" smtClean="0">
                <a:latin typeface="Optima" pitchFamily="34" charset="0"/>
                <a:ea typeface="MS PGothic" panose="020B0600070205080204" pitchFamily="34" charset="-128"/>
                <a:sym typeface="Wingdings" panose="05000000000000000000" pitchFamily="2" charset="2"/>
              </a:rPr>
              <a:t>phytosqualane</a:t>
            </a:r>
            <a:r>
              <a:rPr lang="fr-FR" altLang="fr-FR" baseline="0" dirty="0" smtClean="0">
                <a:latin typeface="Optima" pitchFamily="34" charset="0"/>
                <a:ea typeface="MS PGothic" panose="020B0600070205080204" pitchFamily="34" charset="-128"/>
                <a:sym typeface="Wingdings" panose="05000000000000000000" pitchFamily="2" charset="2"/>
              </a:rPr>
              <a:t>, </a:t>
            </a:r>
            <a:r>
              <a:rPr lang="fr-FR" altLang="fr-FR" baseline="0" dirty="0" err="1" smtClean="0">
                <a:latin typeface="Optima" pitchFamily="34" charset="0"/>
                <a:ea typeface="MS PGothic" panose="020B0600070205080204" pitchFamily="34" charset="-128"/>
                <a:sym typeface="Wingdings" panose="05000000000000000000" pitchFamily="2" charset="2"/>
              </a:rPr>
              <a:t>glycerin</a:t>
            </a:r>
            <a:r>
              <a:rPr lang="fr-FR" altLang="fr-FR" baseline="0" dirty="0" smtClean="0">
                <a:latin typeface="Optima" pitchFamily="34" charset="0"/>
                <a:ea typeface="MS PGothic" panose="020B0600070205080204" pitchFamily="34" charset="-128"/>
                <a:sym typeface="Wingdings" panose="05000000000000000000" pitchFamily="2" charset="2"/>
              </a:rPr>
              <a:t> ....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32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HYDRALESSENCE : </a:t>
            </a:r>
            <a:r>
              <a:rPr lang="en-US" sz="1200" cap="small" dirty="0" smtClean="0">
                <a:solidFill>
                  <a:prstClr val="black"/>
                </a:solidFill>
                <a:latin typeface="Century Gothic" panose="020B0502020202020204" pitchFamily="34" charset="0"/>
              </a:rPr>
              <a:t>An ultra-hydrating, refreshing facial to control the effects of extreme moisture loss </a:t>
            </a:r>
            <a:endParaRPr kumimoji="0" lang="fr-FR" sz="1200" b="0" i="0" u="none" strike="noStrike" kern="1200" cap="small" spc="0" normalizeH="0" baseline="0" noProof="0" dirty="0" smtClean="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Hydrasun</a:t>
            </a:r>
            <a:r>
              <a:rPr lang="fr-FR" baseline="0" dirty="0" smtClean="0"/>
              <a:t> : An ultra-</a:t>
            </a:r>
            <a:r>
              <a:rPr lang="fr-FR" baseline="0" dirty="0" err="1" smtClean="0"/>
              <a:t>hydrating</a:t>
            </a:r>
            <a:r>
              <a:rPr lang="fr-FR" baseline="0" dirty="0" smtClean="0"/>
              <a:t>, </a:t>
            </a:r>
            <a:r>
              <a:rPr lang="fr-FR" baseline="0" dirty="0" err="1" smtClean="0"/>
              <a:t>refreshing</a:t>
            </a:r>
            <a:r>
              <a:rPr lang="fr-FR" baseline="0" dirty="0" smtClean="0"/>
              <a:t> facial for </a:t>
            </a:r>
            <a:r>
              <a:rPr lang="fr-FR" baseline="0" dirty="0" err="1" smtClean="0"/>
              <a:t>pre</a:t>
            </a:r>
            <a:r>
              <a:rPr lang="fr-FR" baseline="0" dirty="0" smtClean="0"/>
              <a:t> and post </a:t>
            </a:r>
            <a:r>
              <a:rPr lang="fr-FR" baseline="0" dirty="0" err="1" smtClean="0"/>
              <a:t>sun</a:t>
            </a:r>
            <a:r>
              <a:rPr lang="fr-FR" baseline="0" dirty="0" smtClean="0"/>
              <a:t>, </a:t>
            </a:r>
            <a:r>
              <a:rPr lang="fr-FR" baseline="0" dirty="0" err="1" smtClean="0"/>
              <a:t>repairing</a:t>
            </a:r>
            <a:r>
              <a:rPr lang="fr-FR" baseline="0" dirty="0" smtClean="0"/>
              <a:t> and lasting </a:t>
            </a:r>
            <a:r>
              <a:rPr lang="fr-FR" baseline="0" dirty="0" err="1" smtClean="0"/>
              <a:t>sun</a:t>
            </a:r>
            <a:r>
              <a:rPr lang="fr-FR" baseline="0" dirty="0" smtClean="0"/>
              <a:t> </a:t>
            </a:r>
            <a:r>
              <a:rPr lang="fr-FR" baseline="0" dirty="0" err="1" smtClean="0"/>
              <a:t>kissed</a:t>
            </a:r>
            <a:r>
              <a:rPr lang="fr-FR" baseline="0" dirty="0" smtClean="0"/>
              <a:t>-radiance.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266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24</a:t>
            </a:fld>
            <a:endParaRPr lang="fr-FR"/>
          </a:p>
        </p:txBody>
      </p:sp>
    </p:spTree>
    <p:extLst>
      <p:ext uri="{BB962C8B-B14F-4D97-AF65-F5344CB8AC3E}">
        <p14:creationId xmlns:p14="http://schemas.microsoft.com/office/powerpoint/2010/main" val="4057751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800" b="1" cap="small" dirty="0" smtClean="0">
                <a:latin typeface="Roboto" panose="020B0604020202020204"/>
                <a:ea typeface="Roboto Light" panose="020B0604020202020204" charset="0"/>
              </a:rPr>
              <a:t>MIXED INSTITUTIONAL GIFT-BOX (EMPTY)</a:t>
            </a:r>
          </a:p>
          <a:p>
            <a:r>
              <a:rPr lang="fr-FR" sz="1800" dirty="0" smtClean="0">
                <a:latin typeface="Roboto" panose="020B0604020202020204"/>
                <a:ea typeface="Roboto Light" panose="020B0604020202020204" charset="0"/>
              </a:rPr>
              <a:t>Paper-</a:t>
            </a:r>
            <a:r>
              <a:rPr lang="fr-FR" sz="1800" dirty="0" err="1" smtClean="0">
                <a:latin typeface="Roboto" panose="020B0604020202020204"/>
                <a:ea typeface="Roboto Light" panose="020B0604020202020204" charset="0"/>
              </a:rPr>
              <a:t>effect</a:t>
            </a:r>
            <a:r>
              <a:rPr lang="fr-FR" sz="1800" dirty="0" smtClean="0">
                <a:latin typeface="Roboto" panose="020B0604020202020204"/>
                <a:ea typeface="Roboto Light" panose="020B0604020202020204" charset="0"/>
              </a:rPr>
              <a:t> gift box - </a:t>
            </a:r>
            <a:r>
              <a:rPr lang="fr-FR" sz="1800" dirty="0" err="1" smtClean="0">
                <a:latin typeface="Roboto" panose="020B0604020202020204"/>
                <a:ea typeface="Roboto Light" panose="020B0604020202020204" charset="0"/>
              </a:rPr>
              <a:t>delivered</a:t>
            </a:r>
            <a:r>
              <a:rPr lang="fr-FR" sz="1800" dirty="0" smtClean="0">
                <a:latin typeface="Roboto" panose="020B0604020202020204"/>
                <a:ea typeface="Roboto Light" panose="020B0604020202020204" charset="0"/>
              </a:rPr>
              <a:t> flat (to </a:t>
            </a:r>
            <a:r>
              <a:rPr lang="fr-FR" sz="1800" dirty="0" err="1" smtClean="0">
                <a:latin typeface="Roboto" panose="020B0604020202020204"/>
                <a:ea typeface="Roboto Light" panose="020B0604020202020204" charset="0"/>
              </a:rPr>
              <a:t>be</a:t>
            </a:r>
            <a:r>
              <a:rPr lang="fr-FR" sz="1800" dirty="0" smtClean="0">
                <a:latin typeface="Roboto" panose="020B0604020202020204"/>
                <a:ea typeface="Roboto Light" panose="020B0604020202020204" charset="0"/>
              </a:rPr>
              <a:t> </a:t>
            </a:r>
            <a:r>
              <a:rPr lang="fr-FR" sz="1800" dirty="0" err="1" smtClean="0">
                <a:latin typeface="Roboto" panose="020B0604020202020204"/>
                <a:ea typeface="Roboto Light" panose="020B0604020202020204" charset="0"/>
              </a:rPr>
              <a:t>mounted</a:t>
            </a:r>
            <a:r>
              <a:rPr lang="fr-FR" sz="1800" dirty="0" smtClean="0">
                <a:latin typeface="Roboto" panose="020B0604020202020204"/>
                <a:ea typeface="Roboto Light" panose="020B0604020202020204" charset="0"/>
              </a:rPr>
              <a:t>)</a:t>
            </a:r>
          </a:p>
          <a:p>
            <a:r>
              <a:rPr lang="fr-FR" sz="1800" dirty="0" smtClean="0">
                <a:latin typeface="Roboto" panose="020B0604020202020204"/>
                <a:ea typeface="Roboto Light" panose="020B0604020202020204" charset="0"/>
              </a:rPr>
              <a:t>Dim.:		21,5 x 21,5 x 7cm</a:t>
            </a:r>
          </a:p>
          <a:p>
            <a:r>
              <a:rPr lang="fr-FR" sz="1800" dirty="0" smtClean="0">
                <a:latin typeface="Roboto" panose="020B0604020202020204"/>
                <a:ea typeface="Roboto Light" panose="020B0604020202020204" charset="0"/>
              </a:rPr>
              <a:t>Réf. 		7F0940X</a:t>
            </a:r>
          </a:p>
          <a:p>
            <a:r>
              <a:rPr lang="fr-FR" sz="1800" dirty="0" smtClean="0">
                <a:latin typeface="Roboto" panose="020B0604020202020204"/>
                <a:ea typeface="Roboto Light" panose="020B0604020202020204" charset="0"/>
              </a:rPr>
              <a:t>Standard packing: 	x 12</a:t>
            </a:r>
          </a:p>
          <a:p>
            <a:r>
              <a:rPr lang="fr-FR" sz="1800" dirty="0" err="1" smtClean="0">
                <a:latin typeface="Roboto" panose="020B0604020202020204"/>
                <a:ea typeface="Roboto Light" panose="020B0604020202020204" charset="0"/>
              </a:rPr>
              <a:t>Availability</a:t>
            </a:r>
            <a:r>
              <a:rPr lang="fr-FR" sz="1800" dirty="0" smtClean="0">
                <a:latin typeface="Roboto" panose="020B0604020202020204"/>
                <a:ea typeface="Roboto Light" panose="020B0604020202020204" charset="0"/>
              </a:rPr>
              <a:t> :  		End of March 2022</a:t>
            </a:r>
            <a:endParaRPr lang="fr-FR" sz="1800" i="1" dirty="0" smtClean="0">
              <a:latin typeface="Roboto" panose="020B0604020202020204"/>
              <a:ea typeface="Roboto Light" panose="020B0604020202020204" charset="0"/>
            </a:endParaRPr>
          </a:p>
          <a:p>
            <a:endParaRPr lang="fr-FR" sz="120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25</a:t>
            </a:fld>
            <a:endParaRPr lang="fr-FR"/>
          </a:p>
        </p:txBody>
      </p:sp>
    </p:spTree>
    <p:extLst>
      <p:ext uri="{BB962C8B-B14F-4D97-AF65-F5344CB8AC3E}">
        <p14:creationId xmlns:p14="http://schemas.microsoft.com/office/powerpoint/2010/main" val="3166746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26</a:t>
            </a:fld>
            <a:endParaRPr lang="fr-FR"/>
          </a:p>
        </p:txBody>
      </p:sp>
    </p:spTree>
    <p:extLst>
      <p:ext uri="{BB962C8B-B14F-4D97-AF65-F5344CB8AC3E}">
        <p14:creationId xmlns:p14="http://schemas.microsoft.com/office/powerpoint/2010/main" val="2288571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27</a:t>
            </a:fld>
            <a:endParaRPr lang="fr-FR"/>
          </a:p>
        </p:txBody>
      </p:sp>
    </p:spTree>
    <p:extLst>
      <p:ext uri="{BB962C8B-B14F-4D97-AF65-F5344CB8AC3E}">
        <p14:creationId xmlns:p14="http://schemas.microsoft.com/office/powerpoint/2010/main" val="305637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defTabSz="1041400">
              <a:spcBef>
                <a:spcPct val="0"/>
              </a:spcBef>
              <a:buFont typeface="Wingdings" pitchFamily="2" charset="2"/>
              <a:buNone/>
              <a:defRPr/>
            </a:pPr>
            <a:r>
              <a:rPr lang="en-US" b="1" dirty="0" smtClean="0">
                <a:latin typeface="Optima" pitchFamily="34" charset="0"/>
              </a:rPr>
              <a:t>And to have a perfectly hydrated skin, Yon-Ka has developed a HYDRATING COMPLEX especially for the</a:t>
            </a:r>
            <a:r>
              <a:rPr lang="en-US" b="1" baseline="0" dirty="0" smtClean="0">
                <a:latin typeface="Optima" pitchFamily="34" charset="0"/>
              </a:rPr>
              <a:t> </a:t>
            </a:r>
            <a:r>
              <a:rPr lang="en-US" b="1" dirty="0" smtClean="0">
                <a:latin typeface="Optima" pitchFamily="34" charset="0"/>
              </a:rPr>
              <a:t>range Hydra</a:t>
            </a:r>
            <a:endParaRPr lang="en-US" b="1" baseline="0" dirty="0" smtClean="0">
              <a:latin typeface="Optima" pitchFamily="34" charset="0"/>
            </a:endParaRPr>
          </a:p>
          <a:p>
            <a:pPr marL="342900" indent="-342900" defTabSz="1041400">
              <a:spcBef>
                <a:spcPct val="0"/>
              </a:spcBef>
              <a:buFont typeface="Wingdings" pitchFamily="2" charset="2"/>
              <a:buNone/>
              <a:defRPr/>
            </a:pPr>
            <a:r>
              <a:rPr lang="en-US" b="1" baseline="0" dirty="0" smtClean="0">
                <a:latin typeface="Optima" pitchFamily="34" charset="0"/>
              </a:rPr>
              <a:t>n°1</a:t>
            </a:r>
          </a:p>
          <a:p>
            <a:pPr marL="342900" indent="-342900" defTabSz="1041400">
              <a:spcBef>
                <a:spcPct val="0"/>
              </a:spcBef>
              <a:buFont typeface="Wingdings" pitchFamily="2" charset="2"/>
              <a:buNone/>
              <a:defRPr/>
            </a:pPr>
            <a:endParaRPr lang="fr-FR" b="1" dirty="0" smtClean="0">
              <a:latin typeface="Optima" pitchFamily="34" charset="0"/>
            </a:endParaRPr>
          </a:p>
          <a:p>
            <a:pPr marL="0" indent="0" defTabSz="1041400">
              <a:spcBef>
                <a:spcPct val="0"/>
              </a:spcBef>
              <a:buFont typeface="Wingdings" pitchFamily="2" charset="2"/>
              <a:buNone/>
              <a:defRPr/>
            </a:pPr>
            <a:r>
              <a:rPr lang="en-US" b="1" dirty="0" smtClean="0">
                <a:latin typeface="Optima" pitchFamily="34" charset="0"/>
              </a:rPr>
              <a:t>this complex is composed of : </a:t>
            </a:r>
          </a:p>
          <a:p>
            <a:pPr marL="0" indent="0" defTabSz="1041400">
              <a:spcBef>
                <a:spcPct val="0"/>
              </a:spcBef>
              <a:buFont typeface="Wingdings" pitchFamily="2" charset="2"/>
              <a:buNone/>
              <a:defRPr/>
            </a:pPr>
            <a:endParaRPr lang="fr-FR" b="1" dirty="0" smtClean="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err="1" smtClean="0">
                <a:latin typeface="Optima" pitchFamily="34" charset="0"/>
              </a:rPr>
              <a:t>Aloe</a:t>
            </a:r>
            <a:r>
              <a:rPr lang="fr-FR" dirty="0" smtClean="0">
                <a:latin typeface="Optima" pitchFamily="34" charset="0"/>
              </a:rPr>
              <a:t> Vera</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err="1" smtClean="0">
                <a:latin typeface="Optima" pitchFamily="34" charset="0"/>
              </a:rPr>
              <a:t>Imperata</a:t>
            </a:r>
            <a:r>
              <a:rPr lang="fr-FR" dirty="0" smtClean="0">
                <a:latin typeface="Optima" pitchFamily="34" charset="0"/>
              </a:rPr>
              <a:t> </a:t>
            </a:r>
            <a:r>
              <a:rPr lang="fr-FR" dirty="0" err="1" smtClean="0">
                <a:latin typeface="Optima" pitchFamily="34" charset="0"/>
              </a:rPr>
              <a:t>cylindrica</a:t>
            </a:r>
            <a:endParaRPr lang="fr-FR" dirty="0" smtClean="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smtClean="0">
                <a:latin typeface="Optima" pitchFamily="34" charset="0"/>
              </a:rPr>
              <a:t>Olive</a:t>
            </a:r>
            <a:r>
              <a:rPr lang="fr-FR" baseline="0" dirty="0" smtClean="0">
                <a:latin typeface="Optima" pitchFamily="34" charset="0"/>
              </a:rPr>
              <a:t> </a:t>
            </a:r>
            <a:r>
              <a:rPr lang="fr-FR" dirty="0" err="1" smtClean="0">
                <a:latin typeface="Optima" pitchFamily="34" charset="0"/>
              </a:rPr>
              <a:t>Phytosqualane</a:t>
            </a:r>
            <a:endParaRPr lang="fr-FR" dirty="0" smtClean="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err="1" smtClean="0">
                <a:latin typeface="Optima" pitchFamily="34" charset="0"/>
              </a:rPr>
              <a:t>Hyaluronic</a:t>
            </a:r>
            <a:r>
              <a:rPr lang="fr-FR" baseline="0" dirty="0" smtClean="0">
                <a:latin typeface="Optima" pitchFamily="34" charset="0"/>
              </a:rPr>
              <a:t> Acid</a:t>
            </a:r>
            <a:r>
              <a:rPr lang="fr-FR" dirty="0" smtClean="0">
                <a:latin typeface="Optima" pitchFamily="34" charset="0"/>
              </a:rPr>
              <a:t>* (</a:t>
            </a:r>
            <a:r>
              <a:rPr lang="fr-FR" dirty="0" err="1" smtClean="0">
                <a:latin typeface="Optima" pitchFamily="34" charset="0"/>
              </a:rPr>
              <a:t>two</a:t>
            </a:r>
            <a:r>
              <a:rPr lang="fr-FR" dirty="0" smtClean="0">
                <a:latin typeface="Optima" pitchFamily="34" charset="0"/>
              </a:rPr>
              <a:t> </a:t>
            </a:r>
            <a:r>
              <a:rPr lang="fr-FR" dirty="0" err="1" smtClean="0">
                <a:latin typeface="Optima" pitchFamily="34" charset="0"/>
              </a:rPr>
              <a:t>different</a:t>
            </a:r>
            <a:r>
              <a:rPr lang="fr-FR" dirty="0" smtClean="0">
                <a:latin typeface="Optima" pitchFamily="34" charset="0"/>
              </a:rPr>
              <a:t> </a:t>
            </a:r>
            <a:r>
              <a:rPr lang="fr-FR" dirty="0" err="1" smtClean="0">
                <a:latin typeface="Optima" pitchFamily="34" charset="0"/>
              </a:rPr>
              <a:t>molecular</a:t>
            </a:r>
            <a:r>
              <a:rPr lang="fr-FR" dirty="0" smtClean="0">
                <a:latin typeface="Optima" pitchFamily="34" charset="0"/>
              </a:rPr>
              <a:t> </a:t>
            </a:r>
            <a:r>
              <a:rPr lang="fr-FR" dirty="0" err="1" smtClean="0">
                <a:latin typeface="Optima" pitchFamily="34" charset="0"/>
              </a:rPr>
              <a:t>weight</a:t>
            </a:r>
            <a:r>
              <a:rPr lang="fr-FR" dirty="0" smtClean="0">
                <a:latin typeface="Optima" pitchFamily="34" charset="0"/>
              </a:rPr>
              <a:t>) *</a:t>
            </a:r>
            <a:r>
              <a:rPr lang="fr-FR" dirty="0" err="1" smtClean="0">
                <a:latin typeface="Optima" pitchFamily="34" charset="0"/>
              </a:rPr>
              <a:t>Except</a:t>
            </a:r>
            <a:r>
              <a:rPr lang="fr-FR" dirty="0" smtClean="0">
                <a:latin typeface="Optima" pitchFamily="34" charset="0"/>
              </a:rPr>
              <a:t> HYDRA N°1 SERUM </a:t>
            </a:r>
            <a:r>
              <a:rPr lang="en-US" dirty="0" smtClean="0">
                <a:latin typeface="Optima" pitchFamily="34" charset="0"/>
              </a:rPr>
              <a:t>which contains only low molecular weight HA and hydra n°1 Mask which does not contain HA. </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baseline="0" dirty="0" smtClean="0">
                <a:latin typeface="Optima" pitchFamily="34" charset="0"/>
              </a:rPr>
              <a:t>And </a:t>
            </a:r>
            <a:r>
              <a:rPr lang="fr-FR" baseline="0" dirty="0" err="1" smtClean="0">
                <a:latin typeface="Optima" pitchFamily="34" charset="0"/>
              </a:rPr>
              <a:t>v</a:t>
            </a:r>
            <a:r>
              <a:rPr lang="fr-FR" dirty="0" err="1" smtClean="0">
                <a:latin typeface="Optima" pitchFamily="34" charset="0"/>
              </a:rPr>
              <a:t>itamins</a:t>
            </a:r>
            <a:r>
              <a:rPr lang="fr-FR" dirty="0" smtClean="0">
                <a:latin typeface="Optima" pitchFamily="34" charset="0"/>
              </a:rPr>
              <a:t> A, C et E.</a:t>
            </a:r>
          </a:p>
          <a:p>
            <a:pPr marL="342900" indent="-342900" defTabSz="1041400">
              <a:spcBef>
                <a:spcPct val="0"/>
              </a:spcBef>
              <a:buFont typeface="Wingdings" pitchFamily="2" charset="2"/>
              <a:buNone/>
              <a:defRPr/>
            </a:pPr>
            <a:endParaRPr lang="fr-FR" b="1" dirty="0" smtClean="0">
              <a:latin typeface="Optima" pitchFamily="34" charset="0"/>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3</a:t>
            </a:fld>
            <a:endParaRPr lang="fr-FR"/>
          </a:p>
        </p:txBody>
      </p:sp>
    </p:spTree>
    <p:extLst>
      <p:ext uri="{BB962C8B-B14F-4D97-AF65-F5344CB8AC3E}">
        <p14:creationId xmlns:p14="http://schemas.microsoft.com/office/powerpoint/2010/main" val="348804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41400"/>
            <a:r>
              <a:rPr lang="en-US" altLang="fr-FR" b="1" dirty="0" smtClean="0">
                <a:solidFill>
                  <a:srgbClr val="653C68"/>
                </a:solidFill>
                <a:latin typeface="Optima" pitchFamily="34" charset="0"/>
                <a:cs typeface="Arial" panose="020B0604020202020204" pitchFamily="34" charset="0"/>
              </a:rPr>
              <a:t>And</a:t>
            </a:r>
            <a:r>
              <a:rPr lang="en-US" altLang="fr-FR" b="1" baseline="0" dirty="0" smtClean="0">
                <a:solidFill>
                  <a:srgbClr val="653C68"/>
                </a:solidFill>
                <a:latin typeface="Optima" pitchFamily="34" charset="0"/>
                <a:cs typeface="Arial" panose="020B0604020202020204" pitchFamily="34" charset="0"/>
              </a:rPr>
              <a:t> </a:t>
            </a:r>
            <a:r>
              <a:rPr lang="en-US" altLang="fr-FR" b="1" dirty="0" smtClean="0">
                <a:solidFill>
                  <a:srgbClr val="653C68"/>
                </a:solidFill>
                <a:latin typeface="Optima" pitchFamily="34" charset="0"/>
                <a:cs typeface="Arial" panose="020B0604020202020204" pitchFamily="34" charset="0"/>
              </a:rPr>
              <a:t>to </a:t>
            </a:r>
            <a:r>
              <a:rPr lang="en-US" altLang="fr-FR" b="1" dirty="0" smtClean="0">
                <a:solidFill>
                  <a:srgbClr val="653C68"/>
                </a:solidFill>
                <a:latin typeface="Optima" pitchFamily="34" charset="0"/>
                <a:cs typeface="Arial" panose="020B0604020202020204" pitchFamily="34" charset="0"/>
              </a:rPr>
              <a:t>ensure a good hydration, it is necessary to act at all levels of the skin: This is exactly what </a:t>
            </a:r>
            <a:r>
              <a:rPr lang="en-US" altLang="fr-FR" b="1" dirty="0" smtClean="0">
                <a:solidFill>
                  <a:srgbClr val="653C68"/>
                </a:solidFill>
                <a:latin typeface="Optima" pitchFamily="34" charset="0"/>
                <a:cs typeface="Arial" panose="020B0604020202020204" pitchFamily="34" charset="0"/>
              </a:rPr>
              <a:t>the</a:t>
            </a:r>
            <a:r>
              <a:rPr lang="en-US" altLang="fr-FR" b="1" baseline="0" dirty="0" smtClean="0">
                <a:solidFill>
                  <a:srgbClr val="653C68"/>
                </a:solidFill>
                <a:latin typeface="Optima" pitchFamily="34" charset="0"/>
                <a:cs typeface="Arial" panose="020B0604020202020204" pitchFamily="34" charset="0"/>
              </a:rPr>
              <a:t> complex </a:t>
            </a:r>
            <a:r>
              <a:rPr lang="en-US" altLang="fr-FR" b="1" dirty="0" smtClean="0">
                <a:solidFill>
                  <a:srgbClr val="653C68"/>
                </a:solidFill>
                <a:latin typeface="Optima" pitchFamily="34" charset="0"/>
                <a:cs typeface="Arial" panose="020B0604020202020204" pitchFamily="34" charset="0"/>
              </a:rPr>
              <a:t>will </a:t>
            </a:r>
            <a:r>
              <a:rPr lang="en-US" altLang="fr-FR" b="1" dirty="0" smtClean="0">
                <a:solidFill>
                  <a:srgbClr val="653C68"/>
                </a:solidFill>
                <a:latin typeface="Optima" pitchFamily="34" charset="0"/>
                <a:cs typeface="Arial" panose="020B0604020202020204" pitchFamily="34" charset="0"/>
              </a:rPr>
              <a:t>do! </a:t>
            </a:r>
          </a:p>
          <a:p>
            <a:pPr defTabSz="1041400"/>
            <a:endParaRPr lang="fr-FR" altLang="fr-FR" b="1" dirty="0" smtClean="0">
              <a:solidFill>
                <a:srgbClr val="653C68"/>
              </a:solidFill>
              <a:latin typeface="Optima" pitchFamily="34" charset="0"/>
              <a:cs typeface="Arial" panose="020B0604020202020204" pitchFamily="34" charset="0"/>
            </a:endParaRPr>
          </a:p>
          <a:p>
            <a:pPr marL="228600" indent="-228600" defTabSz="1041400">
              <a:buFont typeface="+mj-lt"/>
              <a:buAutoNum type="arabicPeriod"/>
            </a:pPr>
            <a:r>
              <a:rPr lang="fr-FR" altLang="fr-FR" b="1" u="sng" dirty="0" smtClean="0">
                <a:solidFill>
                  <a:srgbClr val="653C68"/>
                </a:solidFill>
                <a:latin typeface="Optima" pitchFamily="34" charset="0"/>
                <a:cs typeface="Arial" panose="020B0604020202020204" pitchFamily="34" charset="0"/>
              </a:rPr>
              <a:t>First </a:t>
            </a:r>
            <a:r>
              <a:rPr lang="en-US" altLang="fr-FR" b="1" u="sng" dirty="0" smtClean="0">
                <a:solidFill>
                  <a:srgbClr val="653C68"/>
                </a:solidFill>
                <a:latin typeface="Optima" pitchFamily="34" charset="0"/>
                <a:cs typeface="Arial" panose="020B0604020202020204" pitchFamily="34" charset="0"/>
              </a:rPr>
              <a:t>at the level of the stratum </a:t>
            </a:r>
            <a:r>
              <a:rPr lang="en-US" altLang="fr-FR" b="1" u="sng" dirty="0" err="1" smtClean="0">
                <a:solidFill>
                  <a:srgbClr val="653C68"/>
                </a:solidFill>
                <a:latin typeface="Optima" pitchFamily="34" charset="0"/>
                <a:cs typeface="Arial" panose="020B0604020202020204" pitchFamily="34" charset="0"/>
              </a:rPr>
              <a:t>corneum</a:t>
            </a:r>
            <a:endParaRPr lang="fr-FR" altLang="fr-FR" b="1" u="sng" dirty="0" smtClean="0">
              <a:solidFill>
                <a:srgbClr val="653C68"/>
              </a:solidFill>
              <a:latin typeface="Optima" pitchFamily="34" charset="0"/>
              <a:cs typeface="Arial" panose="020B0604020202020204" pitchFamily="34" charset="0"/>
            </a:endParaRPr>
          </a:p>
          <a:p>
            <a:pPr eaLnBrk="1" hangingPunct="1"/>
            <a:r>
              <a:rPr lang="en-US" altLang="fr-FR" sz="1200" dirty="0" smtClean="0">
                <a:solidFill>
                  <a:srgbClr val="3E3E3E"/>
                </a:solidFill>
                <a:latin typeface="Roboto" panose="02000000000000000000" pitchFamily="2" charset="0"/>
                <a:ea typeface="Roboto" panose="02000000000000000000" pitchFamily="2" charset="0"/>
              </a:rPr>
              <a:t>To reinforce</a:t>
            </a:r>
            <a:r>
              <a:rPr lang="en-US" altLang="fr-FR" sz="1200" baseline="0" dirty="0" smtClean="0">
                <a:solidFill>
                  <a:srgbClr val="3E3E3E"/>
                </a:solidFill>
                <a:latin typeface="Roboto" panose="02000000000000000000" pitchFamily="2" charset="0"/>
                <a:ea typeface="Roboto" panose="02000000000000000000" pitchFamily="2" charset="0"/>
              </a:rPr>
              <a:t> </a:t>
            </a:r>
            <a:r>
              <a:rPr lang="en-US" altLang="fr-FR" sz="1200" dirty="0" smtClean="0">
                <a:solidFill>
                  <a:srgbClr val="3E3E3E"/>
                </a:solidFill>
                <a:latin typeface="Roboto" panose="02000000000000000000" pitchFamily="2" charset="0"/>
                <a:ea typeface="Roboto" panose="02000000000000000000" pitchFamily="2" charset="0"/>
              </a:rPr>
              <a:t>the skin's barrier function and</a:t>
            </a:r>
            <a:r>
              <a:rPr lang="en-US" altLang="fr-FR" sz="1200" baseline="0" dirty="0" smtClean="0">
                <a:solidFill>
                  <a:srgbClr val="3E3E3E"/>
                </a:solidFill>
                <a:latin typeface="Roboto" panose="02000000000000000000" pitchFamily="2" charset="0"/>
                <a:ea typeface="Roboto" panose="02000000000000000000" pitchFamily="2" charset="0"/>
              </a:rPr>
              <a:t> rebalance the </a:t>
            </a:r>
            <a:r>
              <a:rPr lang="en-US" altLang="fr-FR" sz="1200" baseline="0" dirty="0" err="1" smtClean="0">
                <a:solidFill>
                  <a:srgbClr val="3E3E3E"/>
                </a:solidFill>
                <a:latin typeface="Roboto" panose="02000000000000000000" pitchFamily="2" charset="0"/>
                <a:ea typeface="Roboto" panose="02000000000000000000" pitchFamily="2" charset="0"/>
              </a:rPr>
              <a:t>Hydrolipidic</a:t>
            </a:r>
            <a:r>
              <a:rPr lang="en-US" altLang="fr-FR" sz="1200" baseline="0" dirty="0" smtClean="0">
                <a:solidFill>
                  <a:srgbClr val="3E3E3E"/>
                </a:solidFill>
                <a:latin typeface="Roboto" panose="02000000000000000000" pitchFamily="2" charset="0"/>
                <a:ea typeface="Roboto" panose="02000000000000000000" pitchFamily="2" charset="0"/>
              </a:rPr>
              <a:t> film : thanks to</a:t>
            </a:r>
            <a:r>
              <a:rPr lang="en-US" altLang="fr-FR" sz="1200" dirty="0" smtClean="0">
                <a:solidFill>
                  <a:srgbClr val="3E3E3E"/>
                </a:solidFill>
                <a:latin typeface="Roboto" panose="02000000000000000000" pitchFamily="2" charset="0"/>
                <a:ea typeface="Roboto" panose="02000000000000000000" pitchFamily="2" charset="0"/>
              </a:rPr>
              <a:t> </a:t>
            </a:r>
            <a:r>
              <a:rPr lang="fr-FR" altLang="fr-FR" sz="1200" b="1" dirty="0" smtClean="0">
                <a:solidFill>
                  <a:srgbClr val="3E3E3E"/>
                </a:solidFill>
                <a:latin typeface="Roboto" panose="02000000000000000000" pitchFamily="2" charset="0"/>
                <a:ea typeface="Roboto" panose="02000000000000000000" pitchFamily="2" charset="0"/>
              </a:rPr>
              <a:t>ALOE VERA(</a:t>
            </a:r>
            <a:r>
              <a:rPr lang="fr-FR" altLang="fr-FR" sz="1200" b="1" dirty="0" err="1" smtClean="0">
                <a:solidFill>
                  <a:srgbClr val="3E3E3E"/>
                </a:solidFill>
                <a:latin typeface="Roboto" panose="02000000000000000000" pitchFamily="2" charset="0"/>
                <a:ea typeface="Roboto" panose="02000000000000000000" pitchFamily="2" charset="0"/>
              </a:rPr>
              <a:t>hydrating</a:t>
            </a:r>
            <a:r>
              <a:rPr lang="fr-FR" altLang="fr-FR" sz="1200" b="1" dirty="0" smtClean="0">
                <a:solidFill>
                  <a:srgbClr val="3E3E3E"/>
                </a:solidFill>
                <a:latin typeface="Roboto" panose="02000000000000000000" pitchFamily="2" charset="0"/>
                <a:ea typeface="Roboto" panose="02000000000000000000" pitchFamily="2" charset="0"/>
              </a:rPr>
              <a:t>)</a:t>
            </a:r>
            <a:r>
              <a:rPr lang="fr-FR" altLang="fr-FR" sz="1200" b="1" baseline="0" dirty="0" smtClean="0">
                <a:solidFill>
                  <a:srgbClr val="3E3E3E"/>
                </a:solidFill>
                <a:latin typeface="Roboto" panose="02000000000000000000" pitchFamily="2" charset="0"/>
                <a:ea typeface="Roboto" panose="02000000000000000000" pitchFamily="2" charset="0"/>
              </a:rPr>
              <a:t> </a:t>
            </a:r>
            <a:r>
              <a:rPr lang="fr-FR" altLang="fr-FR" sz="1200" b="1" dirty="0" smtClean="0">
                <a:solidFill>
                  <a:srgbClr val="3E3E3E"/>
                </a:solidFill>
                <a:latin typeface="Roboto" panose="02000000000000000000" pitchFamily="2" charset="0"/>
                <a:ea typeface="Roboto" panose="02000000000000000000" pitchFamily="2" charset="0"/>
              </a:rPr>
              <a:t>&amp; OLIVE PHYTOSQUALANE (anti-</a:t>
            </a:r>
            <a:r>
              <a:rPr lang="fr-FR" altLang="fr-FR" sz="1200" b="1" dirty="0" err="1" smtClean="0">
                <a:solidFill>
                  <a:srgbClr val="3E3E3E"/>
                </a:solidFill>
                <a:latin typeface="Roboto" panose="02000000000000000000" pitchFamily="2" charset="0"/>
                <a:ea typeface="Roboto" panose="02000000000000000000" pitchFamily="2" charset="0"/>
              </a:rPr>
              <a:t>dehydrating</a:t>
            </a:r>
            <a:r>
              <a:rPr lang="fr-FR" altLang="fr-FR" sz="1200" b="1" dirty="0" smtClean="0">
                <a:solidFill>
                  <a:srgbClr val="3E3E3E"/>
                </a:solidFill>
                <a:latin typeface="Roboto" panose="02000000000000000000" pitchFamily="2" charset="0"/>
                <a:ea typeface="Roboto" panose="02000000000000000000" pitchFamily="2" charset="0"/>
              </a:rPr>
              <a:t>) </a:t>
            </a:r>
          </a:p>
          <a:p>
            <a:pPr defTabSz="1041400"/>
            <a:endParaRPr lang="fr-FR" altLang="fr-FR" dirty="0" smtClean="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smtClean="0">
                <a:solidFill>
                  <a:srgbClr val="000000"/>
                </a:solidFill>
                <a:latin typeface="Optima" pitchFamily="34" charset="0"/>
              </a:rPr>
              <a:t>ALOE</a:t>
            </a:r>
            <a:r>
              <a:rPr lang="fr-FR" altLang="fr-FR" b="1" baseline="0" dirty="0" smtClean="0">
                <a:solidFill>
                  <a:srgbClr val="000000"/>
                </a:solidFill>
                <a:latin typeface="Optima" pitchFamily="34" charset="0"/>
              </a:rPr>
              <a:t> VERA </a:t>
            </a:r>
            <a:r>
              <a:rPr lang="fr-FR" altLang="fr-FR" b="1" baseline="0" dirty="0" smtClean="0">
                <a:solidFill>
                  <a:schemeClr val="tx1"/>
                </a:solidFill>
                <a:latin typeface="Optima" pitchFamily="34" charset="0"/>
                <a:sym typeface="Wingdings" panose="05000000000000000000" pitchFamily="2" charset="2"/>
              </a:rPr>
              <a:t>: </a:t>
            </a:r>
            <a:r>
              <a:rPr lang="en-US" altLang="zh-TW" b="1" dirty="0" smtClean="0">
                <a:latin typeface="Optima" pitchFamily="34" charset="0"/>
                <a:sym typeface="Wingdings" panose="05000000000000000000" pitchFamily="2" charset="2"/>
              </a:rPr>
              <a:t>Ancestral moisturizing active ingredient. </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dirty="0" smtClean="0">
                <a:latin typeface="Optima" pitchFamily="34" charset="0"/>
                <a:sym typeface="Wingdings" panose="05000000000000000000" pitchFamily="2" charset="2"/>
              </a:rPr>
              <a:t>Due to its genetic structure, it has very interesting characteristics for the skin: </a:t>
            </a:r>
            <a:r>
              <a:rPr lang="en-US" altLang="zh-TW" b="1" dirty="0" smtClean="0">
                <a:latin typeface="Optima" pitchFamily="34" charset="0"/>
                <a:sym typeface="Wingdings" panose="05000000000000000000" pitchFamily="2" charset="2"/>
              </a:rPr>
              <a:t>skin hydration, healing, cell regeneration.</a:t>
            </a:r>
            <a:r>
              <a:rPr lang="en-US" altLang="zh-TW" b="1" baseline="0" dirty="0" smtClean="0">
                <a:latin typeface="Optima" pitchFamily="34" charset="0"/>
                <a:sym typeface="Wingdings" panose="05000000000000000000" pitchFamily="2" charset="2"/>
              </a:rPr>
              <a:t> </a:t>
            </a:r>
            <a:endParaRPr lang="fr-FR" altLang="fr-FR" b="1" baseline="0" dirty="0" smtClean="0">
              <a:solidFill>
                <a:srgbClr val="000000"/>
              </a:solidFill>
              <a:latin typeface="Optima" pitchFamily="34" charset="0"/>
            </a:endParaRPr>
          </a:p>
          <a:p>
            <a:pPr defTabSz="1041400"/>
            <a:r>
              <a:rPr lang="en-US" altLang="zh-TW" dirty="0" smtClean="0">
                <a:latin typeface="Optima" pitchFamily="34" charset="0"/>
                <a:sym typeface="Wingdings" panose="05000000000000000000" pitchFamily="2" charset="2"/>
              </a:rPr>
              <a:t>Botanical miracle, baptized "plant of immortality" by the Egyptians. It is also called "divine plant", "elixir of youth", "silent healer" or "harmony remedy". </a:t>
            </a:r>
          </a:p>
          <a:p>
            <a:pPr defTabSz="1041400"/>
            <a:r>
              <a:rPr lang="en-US" altLang="zh-TW" dirty="0" smtClean="0">
                <a:latin typeface="Optima" pitchFamily="34" charset="0"/>
                <a:sym typeface="Wingdings" panose="05000000000000000000" pitchFamily="2" charset="2"/>
              </a:rPr>
              <a:t>Composed of more than 70 nutrients including minerals, amino acids and vitamins, it is provided with essential and exceptional properties..</a:t>
            </a:r>
          </a:p>
          <a:p>
            <a:pPr defTabSz="1041400"/>
            <a:endParaRPr lang="en-US" altLang="fr-FR" sz="1000" b="1" dirty="0" smtClean="0">
              <a:latin typeface="Optima" pitchFamily="34" charset="0"/>
              <a:sym typeface="Wingdings" panose="05000000000000000000" pitchFamily="2" charset="2"/>
            </a:endParaRPr>
          </a:p>
          <a:p>
            <a:pPr defTabSz="1041400"/>
            <a:r>
              <a:rPr lang="fr-FR" altLang="fr-FR" sz="1000" b="1" dirty="0" smtClean="0">
                <a:latin typeface="Optima" pitchFamily="34" charset="0"/>
              </a:rPr>
              <a:t>OLIVE PHYTOSQUALANE</a:t>
            </a:r>
            <a:r>
              <a:rPr lang="fr-FR" altLang="fr-FR" sz="1000" b="1" baseline="0" dirty="0" smtClean="0">
                <a:latin typeface="Optima" pitchFamily="34" charset="0"/>
              </a:rPr>
              <a:t> </a:t>
            </a:r>
            <a:r>
              <a:rPr lang="fr-FR" altLang="fr-FR" sz="1000" b="1" dirty="0" smtClean="0">
                <a:latin typeface="Optima" pitchFamily="34" charset="0"/>
              </a:rPr>
              <a:t>:</a:t>
            </a:r>
            <a:r>
              <a:rPr lang="fr-FR" altLang="fr-FR" sz="1000" b="1" baseline="0" dirty="0" smtClean="0">
                <a:latin typeface="Optima" pitchFamily="34" charset="0"/>
              </a:rPr>
              <a:t> </a:t>
            </a:r>
            <a:r>
              <a:rPr lang="fr-FR" altLang="fr-FR" sz="1000" b="1" baseline="0" dirty="0" err="1" smtClean="0">
                <a:latin typeface="Optima" pitchFamily="34" charset="0"/>
              </a:rPr>
              <a:t>Reinforces</a:t>
            </a:r>
            <a:r>
              <a:rPr lang="fr-FR" altLang="fr-FR" sz="1000" b="1" baseline="0" dirty="0" smtClean="0">
                <a:latin typeface="Optima" pitchFamily="34" charset="0"/>
              </a:rPr>
              <a:t> the HLF</a:t>
            </a:r>
            <a:endParaRPr lang="fr-FR" altLang="fr-FR" sz="1000" b="1" dirty="0" smtClean="0">
              <a:latin typeface="Optima" pitchFamily="34" charset="0"/>
            </a:endParaRPr>
          </a:p>
          <a:p>
            <a:pPr defTabSz="1041400"/>
            <a:r>
              <a:rPr lang="en-US" altLang="fr-FR" sz="1000" dirty="0" err="1" smtClean="0">
                <a:latin typeface="Optima" pitchFamily="34" charset="0"/>
              </a:rPr>
              <a:t>Squalane</a:t>
            </a:r>
            <a:r>
              <a:rPr lang="en-US" altLang="fr-FR" sz="1000" dirty="0" smtClean="0">
                <a:latin typeface="Optima" pitchFamily="34" charset="0"/>
              </a:rPr>
              <a:t> is one of the main components of human sebum and the </a:t>
            </a:r>
            <a:r>
              <a:rPr lang="en-US" altLang="fr-FR" sz="1000" dirty="0" err="1" smtClean="0">
                <a:latin typeface="Optima" pitchFamily="34" charset="0"/>
              </a:rPr>
              <a:t>hydrolipidic</a:t>
            </a:r>
            <a:r>
              <a:rPr lang="en-US" altLang="fr-FR" sz="1000" dirty="0" smtClean="0">
                <a:latin typeface="Optima" pitchFamily="34" charset="0"/>
              </a:rPr>
              <a:t> film.</a:t>
            </a:r>
          </a:p>
          <a:p>
            <a:pPr defTabSz="1041400"/>
            <a:r>
              <a:rPr lang="en-US" altLang="fr-FR" sz="1000" dirty="0" smtClean="0">
                <a:latin typeface="Optima" pitchFamily="34" charset="0"/>
              </a:rPr>
              <a:t>Here extracted from the olive. </a:t>
            </a:r>
          </a:p>
          <a:p>
            <a:pPr defTabSz="1041400"/>
            <a:r>
              <a:rPr lang="en-US" altLang="fr-FR" sz="1000" b="1" dirty="0" smtClean="0">
                <a:latin typeface="Optima" pitchFamily="34" charset="0"/>
              </a:rPr>
              <a:t>Allows an easy application and a good penetration in the skin.</a:t>
            </a:r>
            <a:endParaRPr lang="fr-FR" altLang="fr-FR" sz="1000" b="1" dirty="0" smtClean="0">
              <a:solidFill>
                <a:srgbClr val="000000"/>
              </a:solidFill>
              <a:latin typeface="Optima" pitchFamily="34" charset="0"/>
            </a:endParaRPr>
          </a:p>
          <a:p>
            <a:pPr defTabSz="1041400"/>
            <a:endParaRPr lang="fr-FR" altLang="fr-FR" dirty="0" smtClean="0">
              <a:solidFill>
                <a:srgbClr val="000000"/>
              </a:solidFill>
              <a:latin typeface="Optima" pitchFamily="34" charset="0"/>
            </a:endParaRPr>
          </a:p>
          <a:p>
            <a:pPr defTabSz="1041400"/>
            <a:r>
              <a:rPr lang="fr-FR" altLang="fr-FR" dirty="0" smtClean="0">
                <a:solidFill>
                  <a:srgbClr val="000000"/>
                </a:solidFill>
                <a:latin typeface="Optima" pitchFamily="34" charset="0"/>
              </a:rPr>
              <a:t>&gt; </a:t>
            </a:r>
          </a:p>
          <a:p>
            <a:pPr defTabSz="1041400"/>
            <a:endParaRPr lang="fr-FR" altLang="fr-FR" dirty="0" smtClean="0">
              <a:solidFill>
                <a:srgbClr val="000000"/>
              </a:solidFill>
              <a:latin typeface="Optima" pitchFamily="34" charset="0"/>
            </a:endParaRPr>
          </a:p>
          <a:p>
            <a:pPr marL="228600" indent="-228600" defTabSz="1041400">
              <a:buFont typeface="+mj-lt"/>
              <a:buAutoNum type="arabicPeriod" startAt="2"/>
            </a:pPr>
            <a:r>
              <a:rPr lang="fr-FR" altLang="fr-FR" b="1" u="sng" baseline="0" dirty="0" smtClean="0">
                <a:solidFill>
                  <a:srgbClr val="653C68"/>
                </a:solidFill>
                <a:latin typeface="Optima" pitchFamily="34" charset="0"/>
                <a:cs typeface="Arial" panose="020B0604020202020204" pitchFamily="34" charset="0"/>
              </a:rPr>
              <a:t>Second, at the </a:t>
            </a:r>
            <a:r>
              <a:rPr lang="fr-FR" altLang="fr-FR" b="1" u="sng" baseline="0" dirty="0" err="1" smtClean="0">
                <a:solidFill>
                  <a:srgbClr val="653C68"/>
                </a:solidFill>
                <a:latin typeface="Optima" pitchFamily="34" charset="0"/>
                <a:cs typeface="Arial" panose="020B0604020202020204" pitchFamily="34" charset="0"/>
              </a:rPr>
              <a:t>level</a:t>
            </a:r>
            <a:r>
              <a:rPr lang="fr-FR" altLang="fr-FR" b="1" u="sng" baseline="0" dirty="0" smtClean="0">
                <a:solidFill>
                  <a:srgbClr val="653C68"/>
                </a:solidFill>
                <a:latin typeface="Optima" pitchFamily="34" charset="0"/>
                <a:cs typeface="Arial" panose="020B0604020202020204" pitchFamily="34" charset="0"/>
              </a:rPr>
              <a:t> of the </a:t>
            </a:r>
            <a:r>
              <a:rPr lang="fr-FR" altLang="fr-FR" b="1" u="sng" baseline="0" dirty="0" err="1" smtClean="0">
                <a:solidFill>
                  <a:srgbClr val="653C68"/>
                </a:solidFill>
                <a:latin typeface="Optima" pitchFamily="34" charset="0"/>
                <a:cs typeface="Arial" panose="020B0604020202020204" pitchFamily="34" charset="0"/>
              </a:rPr>
              <a:t>epidermis</a:t>
            </a:r>
            <a:endParaRPr lang="fr-FR" altLang="fr-FR" b="1" u="sng" dirty="0" smtClean="0">
              <a:solidFill>
                <a:srgbClr val="653C68"/>
              </a:solidFill>
              <a:latin typeface="Optima" pitchFamily="34" charset="0"/>
              <a:cs typeface="Arial" panose="020B0604020202020204" pitchFamily="34" charset="0"/>
            </a:endParaRPr>
          </a:p>
          <a:p>
            <a:pPr marL="0" indent="0" defTabSz="1041400">
              <a:buFont typeface="+mj-lt"/>
              <a:buNone/>
            </a:pPr>
            <a:endParaRPr lang="fr-FR" altLang="fr-FR" b="1" u="sng" dirty="0" smtClean="0">
              <a:solidFill>
                <a:srgbClr val="653C68"/>
              </a:solidFill>
              <a:latin typeface="Optima" pitchFamily="34" charset="0"/>
              <a:cs typeface="Arial" panose="020B0604020202020204" pitchFamily="34" charset="0"/>
            </a:endParaRPr>
          </a:p>
          <a:p>
            <a:pPr marL="171450" marR="0" lvl="0" indent="-171450" algn="l" defTabSz="1041400" rtl="0" eaLnBrk="1" fontAlgn="auto" latinLnBrk="0" hangingPunct="1">
              <a:lnSpc>
                <a:spcPct val="100000"/>
              </a:lnSpc>
              <a:spcBef>
                <a:spcPts val="0"/>
              </a:spcBef>
              <a:spcAft>
                <a:spcPts val="0"/>
              </a:spcAft>
              <a:buClrTx/>
              <a:buSzTx/>
              <a:buFontTx/>
              <a:buChar char="-"/>
              <a:tabLst/>
              <a:defRPr/>
            </a:pPr>
            <a:r>
              <a:rPr lang="fr-FR" sz="1200" b="0" i="0" kern="1200" dirty="0" smtClean="0">
                <a:solidFill>
                  <a:srgbClr val="653C68"/>
                </a:solidFill>
                <a:effectLst/>
                <a:latin typeface="Optima" pitchFamily="34" charset="0"/>
                <a:ea typeface="+mn-ea"/>
                <a:cs typeface="Arial" panose="020B0604020202020204" pitchFamily="34" charset="0"/>
              </a:rPr>
              <a:t>To</a:t>
            </a:r>
            <a:r>
              <a:rPr lang="fr-FR" sz="1200" b="0" i="0" kern="1200" baseline="0" dirty="0" smtClean="0">
                <a:solidFill>
                  <a:srgbClr val="653C68"/>
                </a:solidFill>
                <a:effectLst/>
                <a:latin typeface="Optima" pitchFamily="34" charset="0"/>
                <a:ea typeface="+mn-ea"/>
                <a:cs typeface="Arial" panose="020B0604020202020204" pitchFamily="34" charset="0"/>
              </a:rPr>
              <a:t> </a:t>
            </a:r>
            <a:r>
              <a:rPr lang="fr-FR" sz="1200" b="0" i="0" kern="1200" baseline="0" dirty="0" err="1" smtClean="0">
                <a:solidFill>
                  <a:srgbClr val="653C68"/>
                </a:solidFill>
                <a:effectLst/>
                <a:latin typeface="Optima" pitchFamily="34" charset="0"/>
                <a:ea typeface="+mn-ea"/>
                <a:cs typeface="Arial" panose="020B0604020202020204" pitchFamily="34" charset="0"/>
              </a:rPr>
              <a:t>avoid</a:t>
            </a:r>
            <a:r>
              <a:rPr lang="fr-FR" sz="1200" b="0" i="0" kern="1200" baseline="0" dirty="0" smtClean="0">
                <a:solidFill>
                  <a:srgbClr val="653C68"/>
                </a:solidFill>
                <a:effectLst/>
                <a:latin typeface="Optima" pitchFamily="34" charset="0"/>
                <a:ea typeface="+mn-ea"/>
                <a:cs typeface="Arial" panose="020B0604020202020204" pitchFamily="34" charset="0"/>
              </a:rPr>
              <a:t> </a:t>
            </a:r>
            <a:r>
              <a:rPr lang="fr-FR" sz="1200" b="0" i="0" kern="1200" dirty="0" err="1" smtClean="0">
                <a:solidFill>
                  <a:schemeClr val="tx1"/>
                </a:solidFill>
                <a:effectLst/>
                <a:latin typeface="+mn-lt"/>
                <a:ea typeface="+mn-ea"/>
                <a:cs typeface="+mn-cs"/>
              </a:rPr>
              <a:t>TransEpidermal</a:t>
            </a:r>
            <a:r>
              <a:rPr lang="fr-FR" sz="1200" b="0" i="0" kern="1200" dirty="0" smtClean="0">
                <a:solidFill>
                  <a:schemeClr val="tx1"/>
                </a:solidFill>
                <a:effectLst/>
                <a:latin typeface="+mn-lt"/>
                <a:ea typeface="+mn-ea"/>
                <a:cs typeface="+mn-cs"/>
              </a:rPr>
              <a:t> Water </a:t>
            </a:r>
            <a:r>
              <a:rPr lang="fr-FR" sz="1200" b="0" i="0" kern="1200" dirty="0" err="1" smtClean="0">
                <a:solidFill>
                  <a:schemeClr val="tx1"/>
                </a:solidFill>
                <a:effectLst/>
                <a:latin typeface="+mn-lt"/>
                <a:ea typeface="+mn-ea"/>
                <a:cs typeface="+mn-cs"/>
              </a:rPr>
              <a:t>Loss</a:t>
            </a:r>
            <a:r>
              <a:rPr lang="fr-FR" sz="1200" b="0" i="0" kern="1200" dirty="0" smtClean="0">
                <a:solidFill>
                  <a:schemeClr val="tx1"/>
                </a:solidFill>
                <a:effectLst/>
                <a:latin typeface="+mn-lt"/>
                <a:ea typeface="+mn-ea"/>
                <a:cs typeface="+mn-cs"/>
              </a:rPr>
              <a:t> (TEWL) and to</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maintain</a:t>
            </a:r>
            <a:r>
              <a:rPr lang="fr-FR" sz="1200" b="0" i="0" kern="1200" baseline="0" dirty="0" smtClean="0">
                <a:solidFill>
                  <a:schemeClr val="tx1"/>
                </a:solidFill>
                <a:effectLst/>
                <a:latin typeface="+mn-lt"/>
                <a:ea typeface="+mn-ea"/>
                <a:cs typeface="+mn-cs"/>
              </a:rPr>
              <a:t> water in the skin. </a:t>
            </a:r>
            <a:endParaRPr lang="fr-FR" altLang="fr-FR" dirty="0" smtClean="0">
              <a:solidFill>
                <a:srgbClr val="000000"/>
              </a:solidFill>
              <a:latin typeface="Optima" pitchFamily="34" charset="0"/>
            </a:endParaRPr>
          </a:p>
          <a:p>
            <a:pPr marL="0" indent="0" defTabSz="1041400">
              <a:buFontTx/>
              <a:buNone/>
            </a:pPr>
            <a:endParaRPr lang="fr-FR" altLang="fr-FR" dirty="0" smtClean="0">
              <a:solidFill>
                <a:srgbClr val="000000"/>
              </a:solidFill>
              <a:latin typeface="Optima" pitchFamily="34" charset="0"/>
            </a:endParaRPr>
          </a:p>
          <a:p>
            <a:pPr marL="0" indent="0" defTabSz="1041400">
              <a:buFontTx/>
              <a:buNone/>
            </a:pPr>
            <a:r>
              <a:rPr lang="fr-FR" altLang="fr-FR" dirty="0" err="1" smtClean="0">
                <a:solidFill>
                  <a:srgbClr val="000000"/>
                </a:solidFill>
                <a:latin typeface="Optima" pitchFamily="34" charset="0"/>
              </a:rPr>
              <a:t>Thanks</a:t>
            </a:r>
            <a:r>
              <a:rPr lang="fr-FR" altLang="fr-FR" dirty="0" smtClean="0">
                <a:solidFill>
                  <a:srgbClr val="000000"/>
                </a:solidFill>
                <a:latin typeface="Optima" pitchFamily="34" charset="0"/>
              </a:rPr>
              <a:t> t</a:t>
            </a:r>
            <a:r>
              <a:rPr lang="fr-FR" altLang="fr-FR" baseline="0" dirty="0" smtClean="0">
                <a:solidFill>
                  <a:srgbClr val="000000"/>
                </a:solidFill>
                <a:latin typeface="Optima" pitchFamily="34" charset="0"/>
              </a:rPr>
              <a:t>o : </a:t>
            </a:r>
          </a:p>
          <a:p>
            <a:pPr marL="0" indent="0" defTabSz="1041400">
              <a:buFontTx/>
              <a:buNone/>
            </a:pPr>
            <a:endParaRPr lang="fr-FR" altLang="fr-FR" dirty="0" smtClean="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smtClean="0">
                <a:solidFill>
                  <a:srgbClr val="000000"/>
                </a:solidFill>
                <a:latin typeface="Optima" pitchFamily="34" charset="0"/>
              </a:rPr>
              <a:t>IMPERATA CYLINDRICA</a:t>
            </a:r>
            <a:r>
              <a:rPr lang="fr-FR" altLang="fr-FR" b="1" baseline="0" dirty="0" smtClean="0">
                <a:solidFill>
                  <a:srgbClr val="000000"/>
                </a:solidFill>
                <a:latin typeface="Optima" pitchFamily="34" charset="0"/>
              </a:rPr>
              <a:t> : </a:t>
            </a:r>
            <a:r>
              <a:rPr lang="fr-FR" altLang="fr-FR" sz="1200" b="1" dirty="0" smtClean="0">
                <a:latin typeface="Optima" pitchFamily="34" charset="0"/>
                <a:sym typeface="Wingdings" panose="05000000000000000000" pitchFamily="2" charset="2"/>
              </a:rPr>
              <a:t>INTENSE AND LONG-LASTING HYDRATION</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dirty="0" smtClean="0">
                <a:latin typeface="Optima" pitchFamily="34" charset="0"/>
                <a:sym typeface="Wingdings" panose="05000000000000000000" pitchFamily="2" charset="2"/>
              </a:rPr>
              <a:t>Ancestral moisturizing active ingredient. </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dirty="0" smtClean="0">
                <a:latin typeface="Optima" pitchFamily="34" charset="0"/>
                <a:sym typeface="Wingdings" panose="05000000000000000000" pitchFamily="2" charset="2"/>
              </a:rPr>
              <a:t>Subtropical plant native to Asia or Australia. </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dirty="0" smtClean="0">
                <a:latin typeface="Optima" pitchFamily="34" charset="0"/>
                <a:sym typeface="Wingdings" panose="05000000000000000000" pitchFamily="2" charset="2"/>
              </a:rPr>
              <a:t>It is a grass still called </a:t>
            </a:r>
            <a:r>
              <a:rPr lang="en-US" altLang="zh-TW" dirty="0" err="1" smtClean="0">
                <a:latin typeface="Optima" pitchFamily="34" charset="0"/>
                <a:sym typeface="Wingdings" panose="05000000000000000000" pitchFamily="2" charset="2"/>
              </a:rPr>
              <a:t>Saccharum</a:t>
            </a:r>
            <a:r>
              <a:rPr lang="en-US" altLang="zh-TW" dirty="0" smtClean="0">
                <a:latin typeface="Optima" pitchFamily="34" charset="0"/>
                <a:sym typeface="Wingdings" panose="05000000000000000000" pitchFamily="2" charset="2"/>
              </a:rPr>
              <a:t> </a:t>
            </a:r>
            <a:r>
              <a:rPr lang="en-US" altLang="zh-TW" dirty="0" err="1" smtClean="0">
                <a:latin typeface="Optima" pitchFamily="34" charset="0"/>
                <a:sym typeface="Wingdings" panose="05000000000000000000" pitchFamily="2" charset="2"/>
              </a:rPr>
              <a:t>cylindricum</a:t>
            </a:r>
            <a:r>
              <a:rPr lang="en-US" altLang="zh-TW" dirty="0" smtClean="0">
                <a:latin typeface="Optima" pitchFamily="34" charset="0"/>
                <a:sym typeface="Wingdings" panose="05000000000000000000" pitchFamily="2" charset="2"/>
              </a:rPr>
              <a:t> which </a:t>
            </a:r>
            <a:r>
              <a:rPr lang="en-US" altLang="zh-TW" b="1" dirty="0" smtClean="0">
                <a:latin typeface="Optima" pitchFamily="34" charset="0"/>
                <a:sym typeface="Wingdings" panose="05000000000000000000" pitchFamily="2" charset="2"/>
              </a:rPr>
              <a:t>belongs to the common </a:t>
            </a:r>
            <a:r>
              <a:rPr lang="en-US" altLang="zh-TW" b="1" dirty="0" err="1" smtClean="0">
                <a:latin typeface="Optima" pitchFamily="34" charset="0"/>
                <a:sym typeface="Wingdings" panose="05000000000000000000" pitchFamily="2" charset="2"/>
              </a:rPr>
              <a:t>saccharum</a:t>
            </a:r>
            <a:r>
              <a:rPr lang="en-US" altLang="zh-TW" b="1" dirty="0" smtClean="0">
                <a:latin typeface="Optima" pitchFamily="34" charset="0"/>
                <a:sym typeface="Wingdings" panose="05000000000000000000" pitchFamily="2" charset="2"/>
              </a:rPr>
              <a:t> family (sugar cane). </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dirty="0" smtClean="0">
                <a:latin typeface="Optima" pitchFamily="34" charset="0"/>
                <a:sym typeface="Wingdings" panose="05000000000000000000" pitchFamily="2" charset="2"/>
              </a:rPr>
              <a:t>It populates the sandy and saline areas along the sea or the flooded and deserted areas of the Australian desert where it manages to survive. </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dirty="0" smtClean="0">
                <a:latin typeface="Optima" pitchFamily="34" charset="0"/>
                <a:sym typeface="Wingdings" panose="05000000000000000000" pitchFamily="2" charset="2"/>
              </a:rPr>
              <a:t>Its roots contain starches, sugar, and are rich in potassium.</a:t>
            </a:r>
          </a:p>
          <a:p>
            <a:pPr marL="0" marR="0" lvl="0" indent="0" algn="l" defTabSz="1041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b="1" dirty="0" smtClean="0">
                <a:latin typeface="Optima" pitchFamily="34" charset="0"/>
                <a:sym typeface="Wingdings" panose="05000000000000000000" pitchFamily="2" charset="2"/>
              </a:rPr>
              <a:t>This plant has the ability to trap water in the cells and maintain this capital. *</a:t>
            </a:r>
            <a:endParaRPr lang="fr-FR" altLang="fr-FR" b="1" dirty="0" smtClean="0">
              <a:latin typeface="Optima" pitchFamily="34" charset="0"/>
            </a:endParaRPr>
          </a:p>
          <a:p>
            <a:pPr marL="0" indent="0" defTabSz="1041400">
              <a:buFontTx/>
              <a:buNone/>
            </a:pPr>
            <a:endParaRPr lang="fr-FR" altLang="fr-FR" dirty="0" smtClean="0">
              <a:solidFill>
                <a:srgbClr val="000000"/>
              </a:solidFill>
              <a:latin typeface="Optima" pitchFamily="34" charset="0"/>
            </a:endParaRPr>
          </a:p>
          <a:p>
            <a:pPr marL="0" marR="0" lvl="0" indent="0" algn="l" defTabSz="1041400" rtl="0" eaLnBrk="1" fontAlgn="auto" latinLnBrk="0" hangingPunct="1">
              <a:lnSpc>
                <a:spcPct val="100000"/>
              </a:lnSpc>
              <a:spcBef>
                <a:spcPts val="0"/>
              </a:spcBef>
              <a:spcAft>
                <a:spcPts val="0"/>
              </a:spcAft>
              <a:buClrTx/>
              <a:buSzTx/>
              <a:buFontTx/>
              <a:buChar char="-"/>
              <a:tabLst/>
              <a:defRPr/>
            </a:pPr>
            <a:r>
              <a:rPr lang="fr-FR" altLang="fr-FR" dirty="0" smtClean="0">
                <a:solidFill>
                  <a:srgbClr val="000000"/>
                </a:solidFill>
                <a:latin typeface="Optima" pitchFamily="34" charset="0"/>
              </a:rPr>
              <a:t> </a:t>
            </a:r>
            <a:r>
              <a:rPr lang="en-US" altLang="fr-FR" sz="1200" dirty="0" smtClean="0">
                <a:solidFill>
                  <a:srgbClr val="3E3E3E"/>
                </a:solidFill>
                <a:latin typeface="Roboto" panose="02000000000000000000" pitchFamily="2" charset="0"/>
                <a:ea typeface="Roboto" panose="02000000000000000000" pitchFamily="2" charset="0"/>
              </a:rPr>
              <a:t>Maintains water in the skin</a:t>
            </a:r>
            <a:r>
              <a:rPr lang="en-US" altLang="fr-FR" sz="1200" baseline="0" dirty="0" smtClean="0">
                <a:solidFill>
                  <a:srgbClr val="3E3E3E"/>
                </a:solidFill>
                <a:latin typeface="Roboto" panose="02000000000000000000" pitchFamily="2" charset="0"/>
                <a:ea typeface="Roboto" panose="02000000000000000000" pitchFamily="2" charset="0"/>
              </a:rPr>
              <a:t> </a:t>
            </a:r>
            <a:r>
              <a:rPr lang="fr-FR" altLang="fr-FR" dirty="0" smtClean="0">
                <a:solidFill>
                  <a:srgbClr val="000000"/>
                </a:solidFill>
                <a:latin typeface="Optima" pitchFamily="34" charset="0"/>
              </a:rPr>
              <a:t>= </a:t>
            </a:r>
            <a:r>
              <a:rPr lang="fr-FR" altLang="fr-FR" dirty="0" err="1" smtClean="0">
                <a:solidFill>
                  <a:srgbClr val="000000"/>
                </a:solidFill>
                <a:latin typeface="Optima" pitchFamily="34" charset="0"/>
              </a:rPr>
              <a:t>thanks</a:t>
            </a:r>
            <a:r>
              <a:rPr lang="fr-FR" altLang="fr-FR" dirty="0" smtClean="0">
                <a:solidFill>
                  <a:srgbClr val="000000"/>
                </a:solidFill>
                <a:latin typeface="Optima" pitchFamily="34" charset="0"/>
              </a:rPr>
              <a:t> to </a:t>
            </a:r>
            <a:r>
              <a:rPr lang="fr-FR" altLang="fr-FR" dirty="0" err="1" smtClean="0">
                <a:solidFill>
                  <a:srgbClr val="000000"/>
                </a:solidFill>
                <a:latin typeface="Optima" pitchFamily="34" charset="0"/>
              </a:rPr>
              <a:t>hygroscopic</a:t>
            </a:r>
            <a:r>
              <a:rPr lang="fr-FR" altLang="fr-FR" dirty="0" smtClean="0">
                <a:solidFill>
                  <a:srgbClr val="000000"/>
                </a:solidFill>
                <a:latin typeface="Optima" pitchFamily="34" charset="0"/>
              </a:rPr>
              <a:t> </a:t>
            </a:r>
            <a:r>
              <a:rPr lang="fr-FR" altLang="fr-FR" dirty="0" err="1" smtClean="0">
                <a:solidFill>
                  <a:srgbClr val="000000"/>
                </a:solidFill>
                <a:latin typeface="Optima" pitchFamily="34" charset="0"/>
              </a:rPr>
              <a:t>ingredients</a:t>
            </a:r>
            <a:r>
              <a:rPr lang="fr-FR" altLang="fr-FR" dirty="0" smtClean="0">
                <a:solidFill>
                  <a:srgbClr val="000000"/>
                </a:solidFill>
                <a:latin typeface="Optima" pitchFamily="34" charset="0"/>
              </a:rPr>
              <a:t>*</a:t>
            </a:r>
            <a:r>
              <a:rPr lang="fr-FR" altLang="fr-FR" baseline="0" dirty="0" smtClean="0">
                <a:solidFill>
                  <a:srgbClr val="000000"/>
                </a:solidFill>
                <a:latin typeface="Optima" pitchFamily="34" charset="0"/>
              </a:rPr>
              <a:t> = </a:t>
            </a:r>
            <a:r>
              <a:rPr lang="fr-FR" altLang="fr-FR" baseline="0" dirty="0" err="1" smtClean="0">
                <a:solidFill>
                  <a:srgbClr val="000000"/>
                </a:solidFill>
                <a:latin typeface="Optima" pitchFamily="34" charset="0"/>
              </a:rPr>
              <a:t>which</a:t>
            </a:r>
            <a:r>
              <a:rPr lang="fr-FR" altLang="fr-FR" baseline="0" dirty="0" smtClean="0">
                <a:solidFill>
                  <a:srgbClr val="000000"/>
                </a:solidFill>
                <a:latin typeface="Optima" pitchFamily="34" charset="0"/>
              </a:rPr>
              <a:t> </a:t>
            </a:r>
            <a:r>
              <a:rPr lang="fr-FR" altLang="fr-FR" baseline="0" dirty="0" err="1" smtClean="0">
                <a:solidFill>
                  <a:srgbClr val="000000"/>
                </a:solidFill>
                <a:latin typeface="Optima" pitchFamily="34" charset="0"/>
              </a:rPr>
              <a:t>means</a:t>
            </a:r>
            <a:r>
              <a:rPr lang="fr-FR" altLang="fr-FR" baseline="0" dirty="0" smtClean="0">
                <a:solidFill>
                  <a:srgbClr val="000000"/>
                </a:solidFill>
                <a:latin typeface="Optima" pitchFamily="34" charset="0"/>
              </a:rPr>
              <a:t> </a:t>
            </a:r>
            <a:r>
              <a:rPr lang="fr-FR" altLang="fr-FR" baseline="0" dirty="0" err="1" smtClean="0">
                <a:solidFill>
                  <a:srgbClr val="000000"/>
                </a:solidFill>
                <a:latin typeface="Optima" pitchFamily="34" charset="0"/>
              </a:rPr>
              <a:t>that</a:t>
            </a:r>
            <a:r>
              <a:rPr lang="fr-FR" altLang="fr-FR" baseline="0" dirty="0" smtClean="0">
                <a:solidFill>
                  <a:srgbClr val="000000"/>
                </a:solidFill>
                <a:latin typeface="Optima" pitchFamily="34" charset="0"/>
              </a:rPr>
              <a:t> </a:t>
            </a:r>
            <a:r>
              <a:rPr lang="fr-FR" altLang="fr-FR" baseline="0" dirty="0" err="1" smtClean="0">
                <a:solidFill>
                  <a:srgbClr val="000000"/>
                </a:solidFill>
                <a:latin typeface="Optima" pitchFamily="34" charset="0"/>
              </a:rPr>
              <a:t>trap</a:t>
            </a:r>
            <a:r>
              <a:rPr lang="fr-FR" altLang="fr-FR" baseline="0" dirty="0" smtClean="0">
                <a:solidFill>
                  <a:srgbClr val="000000"/>
                </a:solidFill>
                <a:latin typeface="Optima" pitchFamily="34" charset="0"/>
              </a:rPr>
              <a:t> water </a:t>
            </a:r>
            <a:r>
              <a:rPr lang="fr-FR" altLang="fr-FR" baseline="0" dirty="0" err="1" smtClean="0">
                <a:solidFill>
                  <a:srgbClr val="000000"/>
                </a:solidFill>
                <a:latin typeface="Optima" pitchFamily="34" charset="0"/>
              </a:rPr>
              <a:t>like</a:t>
            </a:r>
            <a:r>
              <a:rPr lang="fr-FR" altLang="fr-FR" baseline="0" dirty="0" smtClean="0">
                <a:solidFill>
                  <a:srgbClr val="000000"/>
                </a:solidFill>
                <a:latin typeface="Optima" pitchFamily="34" charset="0"/>
              </a:rPr>
              <a:t> : </a:t>
            </a:r>
            <a:endParaRPr lang="fr-FR" altLang="fr-FR" dirty="0" smtClean="0">
              <a:solidFill>
                <a:srgbClr val="000000"/>
              </a:solidFill>
              <a:latin typeface="Optima" pitchFamily="34" charset="0"/>
            </a:endParaRPr>
          </a:p>
          <a:p>
            <a:pPr defTabSz="1041400">
              <a:buFontTx/>
              <a:buNone/>
            </a:pPr>
            <a:endParaRPr lang="fr-FR" altLang="fr-FR" b="1" baseline="0" dirty="0" smtClean="0">
              <a:solidFill>
                <a:srgbClr val="000000"/>
              </a:solidFill>
              <a:latin typeface="Optima" pitchFamily="34" charset="0"/>
            </a:endParaRPr>
          </a:p>
          <a:p>
            <a:pPr defTabSz="1041400">
              <a:buFontTx/>
              <a:buNone/>
            </a:pPr>
            <a:r>
              <a:rPr lang="fr-FR" altLang="fr-FR" b="1" baseline="0" dirty="0" smtClean="0">
                <a:solidFill>
                  <a:srgbClr val="000000"/>
                </a:solidFill>
                <a:latin typeface="Optima" pitchFamily="34" charset="0"/>
              </a:rPr>
              <a:t>HIGH MOLECULAR WEIGHT HYALURONIC ACID  </a:t>
            </a:r>
            <a:r>
              <a:rPr lang="fr-FR" altLang="fr-FR" b="0" baseline="0" dirty="0" smtClean="0">
                <a:solidFill>
                  <a:srgbClr val="000000"/>
                </a:solidFill>
                <a:latin typeface="Optima" pitchFamily="34" charset="0"/>
              </a:rPr>
              <a:t>and/or PCA </a:t>
            </a:r>
          </a:p>
          <a:p>
            <a:pPr defTabSz="1041400">
              <a:buFontTx/>
              <a:buNone/>
            </a:pPr>
            <a:endParaRPr lang="fr-FR" altLang="fr-FR" b="1" baseline="0" dirty="0" smtClean="0">
              <a:solidFill>
                <a:srgbClr val="000000"/>
              </a:solidFill>
              <a:latin typeface="Optima" pitchFamily="34" charset="0"/>
            </a:endParaRPr>
          </a:p>
          <a:p>
            <a:pPr marL="171450" indent="-171450" defTabSz="1041400">
              <a:lnSpc>
                <a:spcPct val="150000"/>
              </a:lnSpc>
              <a:buFont typeface="Arial" panose="020B0604020202020204" pitchFamily="34" charset="0"/>
              <a:buChar char="•"/>
            </a:pPr>
            <a:r>
              <a:rPr lang="fr-FR" altLang="zh-TW" b="1" dirty="0" smtClean="0">
                <a:latin typeface="Optima" pitchFamily="34" charset="0"/>
                <a:sym typeface="Wingdings" panose="05000000000000000000" pitchFamily="2" charset="2"/>
              </a:rPr>
              <a:t>HYALURONIC</a:t>
            </a:r>
            <a:r>
              <a:rPr lang="fr-FR" altLang="zh-TW" b="1" baseline="0" dirty="0" smtClean="0">
                <a:latin typeface="Optima" pitchFamily="34" charset="0"/>
                <a:sym typeface="Wingdings" panose="05000000000000000000" pitchFamily="2" charset="2"/>
              </a:rPr>
              <a:t> ACID</a:t>
            </a:r>
            <a:endParaRPr lang="fr-FR" altLang="zh-TW" b="1" dirty="0" smtClean="0">
              <a:latin typeface="Optima" pitchFamily="34" charset="0"/>
              <a:sym typeface="Wingdings" panose="05000000000000000000" pitchFamily="2" charset="2"/>
            </a:endParaRPr>
          </a:p>
          <a:p>
            <a:pPr marL="0" indent="0" defTabSz="1041400">
              <a:lnSpc>
                <a:spcPct val="150000"/>
              </a:lnSpc>
              <a:buFont typeface="Arial" panose="020B0604020202020204" pitchFamily="34" charset="0"/>
              <a:buNone/>
            </a:pPr>
            <a:r>
              <a:rPr lang="en-US" altLang="zh-TW" dirty="0" smtClean="0">
                <a:latin typeface="Optima" pitchFamily="34" charset="0"/>
                <a:sym typeface="Wingdings" panose="05000000000000000000" pitchFamily="2" charset="2"/>
              </a:rPr>
              <a:t>Ingredient produced by biosynthesis from plant substrates</a:t>
            </a:r>
          </a:p>
          <a:p>
            <a:pPr marL="0" indent="0" defTabSz="1041400">
              <a:lnSpc>
                <a:spcPct val="150000"/>
              </a:lnSpc>
              <a:buFont typeface="Arial" panose="020B0604020202020204" pitchFamily="34" charset="0"/>
              <a:buNone/>
            </a:pPr>
            <a:r>
              <a:rPr lang="en-US" altLang="zh-TW" b="1" dirty="0" smtClean="0">
                <a:latin typeface="Optima" pitchFamily="34" charset="0"/>
                <a:sym typeface="Wingdings" panose="05000000000000000000" pitchFamily="2" charset="2"/>
              </a:rPr>
              <a:t>Natural component of the skin</a:t>
            </a:r>
            <a:r>
              <a:rPr lang="en-US" altLang="zh-TW" dirty="0" smtClean="0">
                <a:latin typeface="Optima" pitchFamily="34" charset="0"/>
                <a:sym typeface="Wingdings" panose="05000000000000000000" pitchFamily="2" charset="2"/>
              </a:rPr>
              <a:t>: GAG (</a:t>
            </a:r>
            <a:r>
              <a:rPr lang="en-US" altLang="zh-TW" dirty="0" err="1" smtClean="0">
                <a:latin typeface="Optima" pitchFamily="34" charset="0"/>
                <a:sym typeface="Wingdings" panose="05000000000000000000" pitchFamily="2" charset="2"/>
              </a:rPr>
              <a:t>glycoaminoglycan</a:t>
            </a:r>
            <a:r>
              <a:rPr lang="en-US" altLang="zh-TW" dirty="0" smtClean="0">
                <a:latin typeface="Optima" pitchFamily="34" charset="0"/>
                <a:sym typeface="Wingdings" panose="05000000000000000000" pitchFamily="2" charset="2"/>
              </a:rPr>
              <a:t>) the most abundant in the skin</a:t>
            </a:r>
          </a:p>
          <a:p>
            <a:pPr marL="0" indent="0" defTabSz="1041400">
              <a:lnSpc>
                <a:spcPct val="150000"/>
              </a:lnSpc>
              <a:buFont typeface="Arial" panose="020B0604020202020204" pitchFamily="34" charset="0"/>
              <a:buNone/>
            </a:pPr>
            <a:r>
              <a:rPr lang="en-US" altLang="zh-TW" b="1" dirty="0" smtClean="0">
                <a:latin typeface="Optima" pitchFamily="34" charset="0"/>
                <a:sym typeface="Wingdings" panose="05000000000000000000" pitchFamily="2" charset="2"/>
              </a:rPr>
              <a:t>it can retain more than a thousand times its weight in water. </a:t>
            </a:r>
          </a:p>
          <a:p>
            <a:pPr marL="0" indent="0" defTabSz="1041400">
              <a:lnSpc>
                <a:spcPct val="150000"/>
              </a:lnSpc>
              <a:buFont typeface="Arial" panose="020B0604020202020204" pitchFamily="34" charset="0"/>
              <a:buNone/>
            </a:pPr>
            <a:r>
              <a:rPr lang="en-US" altLang="zh-TW" b="1" dirty="0" smtClean="0">
                <a:latin typeface="Optima" pitchFamily="34" charset="0"/>
                <a:sym typeface="Wingdings" panose="05000000000000000000" pitchFamily="2" charset="2"/>
              </a:rPr>
              <a:t>It also</a:t>
            </a:r>
            <a:r>
              <a:rPr lang="en-US" altLang="zh-TW" b="1" baseline="0" dirty="0" smtClean="0">
                <a:latin typeface="Optima" pitchFamily="34" charset="0"/>
                <a:sym typeface="Wingdings" panose="05000000000000000000" pitchFamily="2" charset="2"/>
              </a:rPr>
              <a:t> k</a:t>
            </a:r>
            <a:r>
              <a:rPr lang="en-US" altLang="zh-TW" b="1" dirty="0" smtClean="0">
                <a:latin typeface="Optima" pitchFamily="34" charset="0"/>
                <a:sym typeface="Wingdings" panose="05000000000000000000" pitchFamily="2" charset="2"/>
              </a:rPr>
              <a:t>nown to stimulate cellular renewal of the skin which increases its density</a:t>
            </a:r>
            <a:r>
              <a:rPr lang="en-US" altLang="zh-TW" dirty="0" smtClean="0">
                <a:latin typeface="Optima" pitchFamily="34" charset="0"/>
                <a:sym typeface="Wingdings" panose="05000000000000000000" pitchFamily="2" charset="2"/>
              </a:rPr>
              <a:t> (=anti-ageing action)</a:t>
            </a:r>
          </a:p>
          <a:p>
            <a:pPr marL="0" indent="0" defTabSz="1041400">
              <a:lnSpc>
                <a:spcPct val="150000"/>
              </a:lnSpc>
              <a:buFont typeface="Arial" panose="020B0604020202020204" pitchFamily="34" charset="0"/>
              <a:buNone/>
            </a:pPr>
            <a:r>
              <a:rPr lang="en-US" altLang="zh-TW" b="0" dirty="0" smtClean="0">
                <a:latin typeface="Optima" pitchFamily="34" charset="0"/>
                <a:sym typeface="Wingdings" panose="05000000000000000000" pitchFamily="2" charset="2"/>
              </a:rPr>
              <a:t>Thanks to it: the skin is naturally plump and smooth</a:t>
            </a:r>
          </a:p>
          <a:p>
            <a:pPr marL="0" indent="0" defTabSz="1041400">
              <a:lnSpc>
                <a:spcPct val="150000"/>
              </a:lnSpc>
              <a:buFont typeface="Arial" panose="020B0604020202020204" pitchFamily="34" charset="0"/>
              <a:buNone/>
            </a:pPr>
            <a:endParaRPr lang="fr-FR" altLang="fr-FR" b="1" dirty="0" smtClean="0">
              <a:solidFill>
                <a:srgbClr val="000000"/>
              </a:solidFill>
              <a:latin typeface="Optima" pitchFamily="34" charset="0"/>
            </a:endParaRPr>
          </a:p>
          <a:p>
            <a:pPr defTabSz="1041400"/>
            <a:r>
              <a:rPr lang="fr-FR" altLang="zh-TW" b="1" dirty="0" smtClean="0">
                <a:latin typeface="Optima" pitchFamily="34" charset="0"/>
                <a:sym typeface="Wingdings" panose="05000000000000000000" pitchFamily="2" charset="2"/>
              </a:rPr>
              <a:t>High </a:t>
            </a:r>
            <a:r>
              <a:rPr lang="fr-FR" altLang="zh-TW" b="1" dirty="0" err="1" smtClean="0">
                <a:latin typeface="Optima" pitchFamily="34" charset="0"/>
                <a:sym typeface="Wingdings" panose="05000000000000000000" pitchFamily="2" charset="2"/>
              </a:rPr>
              <a:t>molecular</a:t>
            </a:r>
            <a:r>
              <a:rPr lang="fr-FR" altLang="zh-TW" b="1" dirty="0" smtClean="0">
                <a:latin typeface="Optima" pitchFamily="34" charset="0"/>
                <a:sym typeface="Wingdings" panose="05000000000000000000" pitchFamily="2" charset="2"/>
              </a:rPr>
              <a:t> </a:t>
            </a:r>
            <a:r>
              <a:rPr lang="fr-FR" altLang="zh-TW" b="1" dirty="0" err="1" smtClean="0">
                <a:latin typeface="Optima" pitchFamily="34" charset="0"/>
                <a:sym typeface="Wingdings" panose="05000000000000000000" pitchFamily="2" charset="2"/>
              </a:rPr>
              <a:t>weight</a:t>
            </a:r>
            <a:r>
              <a:rPr lang="fr-FR" altLang="zh-TW" b="1" dirty="0" smtClean="0">
                <a:latin typeface="Optima" pitchFamily="34" charset="0"/>
                <a:sym typeface="Wingdings" panose="05000000000000000000" pitchFamily="2" charset="2"/>
              </a:rPr>
              <a:t> = surface action </a:t>
            </a:r>
          </a:p>
          <a:p>
            <a:pPr defTabSz="1041400"/>
            <a:r>
              <a:rPr lang="en-US" altLang="zh-TW" dirty="0" smtClean="0">
                <a:latin typeface="Optima" pitchFamily="34" charset="0"/>
                <a:sym typeface="Wingdings" panose="05000000000000000000" pitchFamily="2" charset="2"/>
              </a:rPr>
              <a:t>forms a moisturizing and protective film able to maintain a rate of hydration and to slow down its evaporation without being occlusive or greasy + immediate smoothing and plumping effect</a:t>
            </a:r>
          </a:p>
          <a:p>
            <a:pPr defTabSz="1041400">
              <a:buFontTx/>
              <a:buNone/>
            </a:pPr>
            <a:endParaRPr lang="fr-FR" altLang="fr-FR" dirty="0" smtClean="0">
              <a:solidFill>
                <a:srgbClr val="000000"/>
              </a:solidFill>
              <a:latin typeface="Optima"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smtClean="0">
                <a:latin typeface="Optima" pitchFamily="34" charset="0"/>
              </a:rPr>
              <a:t>PCA : </a:t>
            </a:r>
            <a:r>
              <a:rPr lang="fr-FR" altLang="fr-FR" dirty="0" smtClean="0">
                <a:latin typeface="Optima" pitchFamily="34" charset="0"/>
              </a:rPr>
              <a:t>PYRROLIDONE CARBOXYLIC ACID = </a:t>
            </a:r>
            <a:r>
              <a:rPr lang="en-US" altLang="fr-FR" b="1" dirty="0" smtClean="0">
                <a:latin typeface="Optima" pitchFamily="34" charset="0"/>
              </a:rPr>
              <a:t>hygroscopic</a:t>
            </a:r>
            <a:r>
              <a:rPr lang="en-US" altLang="fr-FR" dirty="0" smtClean="0">
                <a:latin typeface="Optima" pitchFamily="34" charset="0"/>
              </a:rPr>
              <a:t> </a:t>
            </a:r>
            <a:endParaRPr lang="fr-FR" altLang="fr-FR" dirty="0" smtClean="0">
              <a:latin typeface="Optima" pitchFamily="34" charset="0"/>
            </a:endParaRPr>
          </a:p>
          <a:p>
            <a:r>
              <a:rPr lang="en-US" altLang="fr-FR" dirty="0" smtClean="0">
                <a:latin typeface="Optima" pitchFamily="34" charset="0"/>
              </a:rPr>
              <a:t>Origin: Beet </a:t>
            </a:r>
          </a:p>
          <a:p>
            <a:r>
              <a:rPr lang="en-US" altLang="fr-FR" dirty="0" smtClean="0">
                <a:latin typeface="Optima" pitchFamily="34" charset="0"/>
              </a:rPr>
              <a:t>Part of the composition of our Natural Moisturizing Factor, </a:t>
            </a:r>
          </a:p>
          <a:p>
            <a:endParaRPr lang="en-US" altLang="fr-FR" dirty="0" smtClean="0">
              <a:solidFill>
                <a:srgbClr val="000000"/>
              </a:solidFill>
              <a:latin typeface="Optima" pitchFamily="34" charset="0"/>
            </a:endParaRPr>
          </a:p>
          <a:p>
            <a:r>
              <a:rPr lang="en-US" altLang="fr-FR" dirty="0" smtClean="0">
                <a:solidFill>
                  <a:srgbClr val="000000"/>
                </a:solidFill>
                <a:latin typeface="Optima" pitchFamily="34" charset="0"/>
              </a:rPr>
              <a:t>&gt; </a:t>
            </a:r>
            <a:endParaRPr lang="en-US" altLang="fr-FR" dirty="0" smtClean="0">
              <a:solidFill>
                <a:srgbClr val="000000"/>
              </a:solidFill>
              <a:latin typeface="Optima" pitchFamily="34" charset="0"/>
            </a:endParaRPr>
          </a:p>
          <a:p>
            <a:endParaRPr lang="en-US" altLang="fr-FR" dirty="0" smtClean="0">
              <a:solidFill>
                <a:srgbClr val="000000"/>
              </a:solidFill>
              <a:latin typeface="Optima" pitchFamily="34" charset="0"/>
            </a:endParaRPr>
          </a:p>
          <a:p>
            <a:endParaRPr lang="en-US" altLang="fr-FR" dirty="0" smtClean="0">
              <a:solidFill>
                <a:srgbClr val="000000"/>
              </a:solidFill>
              <a:latin typeface="Optima" pitchFamily="34" charset="0"/>
            </a:endParaRPr>
          </a:p>
          <a:p>
            <a:endParaRPr lang="fr-FR" altLang="fr-FR" dirty="0" smtClean="0">
              <a:solidFill>
                <a:srgbClr val="000000"/>
              </a:solidFill>
              <a:latin typeface="Optima" pitchFamily="34" charset="0"/>
            </a:endParaRPr>
          </a:p>
          <a:p>
            <a:pPr marL="228600" indent="-228600" defTabSz="1041400">
              <a:buAutoNum type="arabicPeriod" startAt="3"/>
            </a:pPr>
            <a:r>
              <a:rPr lang="fr-FR" altLang="fr-FR" b="1" u="sng" dirty="0" smtClean="0">
                <a:solidFill>
                  <a:srgbClr val="653C68"/>
                </a:solidFill>
                <a:latin typeface="Optima" pitchFamily="34" charset="0"/>
                <a:cs typeface="Arial" panose="020B0604020202020204" pitchFamily="34" charset="0"/>
              </a:rPr>
              <a:t>Last, at the </a:t>
            </a:r>
            <a:r>
              <a:rPr lang="fr-FR" altLang="fr-FR" b="1" u="sng" dirty="0" err="1" smtClean="0">
                <a:solidFill>
                  <a:srgbClr val="653C68"/>
                </a:solidFill>
                <a:latin typeface="Optima" pitchFamily="34" charset="0"/>
                <a:cs typeface="Arial" panose="020B0604020202020204" pitchFamily="34" charset="0"/>
              </a:rPr>
              <a:t>dermis</a:t>
            </a:r>
            <a:r>
              <a:rPr lang="fr-FR" altLang="fr-FR" b="1" u="sng" dirty="0" smtClean="0">
                <a:solidFill>
                  <a:srgbClr val="653C68"/>
                </a:solidFill>
                <a:latin typeface="Optima" pitchFamily="34" charset="0"/>
                <a:cs typeface="Arial" panose="020B0604020202020204" pitchFamily="34" charset="0"/>
              </a:rPr>
              <a:t> </a:t>
            </a:r>
            <a:r>
              <a:rPr lang="fr-FR" altLang="fr-FR" b="1" u="sng" dirty="0" err="1" smtClean="0">
                <a:solidFill>
                  <a:srgbClr val="653C68"/>
                </a:solidFill>
                <a:latin typeface="Optima" pitchFamily="34" charset="0"/>
                <a:cs typeface="Arial" panose="020B0604020202020204" pitchFamily="34" charset="0"/>
              </a:rPr>
              <a:t>level</a:t>
            </a:r>
            <a:r>
              <a:rPr lang="fr-FR" altLang="fr-FR" b="1" u="sng" baseline="0" dirty="0" smtClean="0">
                <a:solidFill>
                  <a:srgbClr val="653C68"/>
                </a:solidFill>
                <a:latin typeface="Optima" pitchFamily="34" charset="0"/>
                <a:cs typeface="Arial" panose="020B0604020202020204" pitchFamily="34" charset="0"/>
              </a:rPr>
              <a:t> </a:t>
            </a:r>
            <a:r>
              <a:rPr lang="fr-FR" altLang="fr-FR" b="1" u="sng" dirty="0" smtClean="0">
                <a:solidFill>
                  <a:srgbClr val="653C68"/>
                </a:solidFill>
                <a:latin typeface="Optima" pitchFamily="34" charset="0"/>
                <a:cs typeface="Arial" panose="020B0604020202020204" pitchFamily="34" charset="0"/>
              </a:rPr>
              <a:t> </a:t>
            </a:r>
          </a:p>
          <a:p>
            <a:pPr marL="0" indent="0" defTabSz="1041400">
              <a:buNone/>
            </a:pPr>
            <a:endParaRPr lang="fr-FR" altLang="fr-FR" b="1" u="sng" dirty="0" smtClean="0">
              <a:solidFill>
                <a:srgbClr val="653C68"/>
              </a:solidFill>
              <a:latin typeface="Optima" pitchFamily="34" charset="0"/>
              <a:cs typeface="Arial" panose="020B0604020202020204" pitchFamily="34" charset="0"/>
            </a:endParaRPr>
          </a:p>
          <a:p>
            <a:pPr eaLnBrk="1" fontAlgn="ctr" hangingPunct="1"/>
            <a:r>
              <a:rPr lang="fr-FR" altLang="fr-FR" sz="1200" dirty="0" smtClean="0">
                <a:solidFill>
                  <a:srgbClr val="3E3E3E"/>
                </a:solidFill>
                <a:latin typeface="Roboto" panose="02000000000000000000" pitchFamily="2" charset="0"/>
                <a:ea typeface="Roboto" panose="02000000000000000000" pitchFamily="2" charset="0"/>
              </a:rPr>
              <a:t>To restore water </a:t>
            </a:r>
            <a:r>
              <a:rPr lang="fr-FR" altLang="fr-FR" sz="1200" dirty="0" err="1" smtClean="0">
                <a:solidFill>
                  <a:srgbClr val="3E3E3E"/>
                </a:solidFill>
                <a:latin typeface="Roboto" panose="02000000000000000000" pitchFamily="2" charset="0"/>
                <a:ea typeface="Roboto" panose="02000000000000000000" pitchFamily="2" charset="0"/>
              </a:rPr>
              <a:t>reserves</a:t>
            </a:r>
            <a:r>
              <a:rPr lang="fr-FR" altLang="fr-FR" sz="1200" dirty="0" smtClean="0">
                <a:solidFill>
                  <a:srgbClr val="3E3E3E"/>
                </a:solidFill>
                <a:latin typeface="Roboto" panose="02000000000000000000" pitchFamily="2" charset="0"/>
                <a:ea typeface="Roboto" panose="02000000000000000000" pitchFamily="2" charset="0"/>
              </a:rPr>
              <a:t> </a:t>
            </a:r>
            <a:r>
              <a:rPr lang="fr-FR" altLang="fr-FR" sz="1200" dirty="0" err="1" smtClean="0">
                <a:solidFill>
                  <a:srgbClr val="3E3E3E"/>
                </a:solidFill>
                <a:latin typeface="Roboto" panose="02000000000000000000" pitchFamily="2" charset="0"/>
                <a:ea typeface="Roboto" panose="02000000000000000000" pitchFamily="2" charset="0"/>
              </a:rPr>
              <a:t>with</a:t>
            </a:r>
            <a:r>
              <a:rPr lang="fr-FR" altLang="fr-FR" sz="1200" dirty="0" smtClean="0">
                <a:solidFill>
                  <a:srgbClr val="3E3E3E"/>
                </a:solidFill>
                <a:latin typeface="Roboto" panose="02000000000000000000" pitchFamily="2" charset="0"/>
                <a:ea typeface="Roboto" panose="02000000000000000000" pitchFamily="2" charset="0"/>
              </a:rPr>
              <a:t> the </a:t>
            </a:r>
            <a:r>
              <a:rPr lang="fr-FR" altLang="fr-FR" sz="1200" dirty="0" err="1" smtClean="0">
                <a:solidFill>
                  <a:srgbClr val="3E3E3E"/>
                </a:solidFill>
                <a:latin typeface="Roboto" panose="02000000000000000000" pitchFamily="2" charset="0"/>
                <a:ea typeface="Roboto" panose="02000000000000000000" pitchFamily="2" charset="0"/>
              </a:rPr>
              <a:t>low</a:t>
            </a:r>
            <a:r>
              <a:rPr lang="fr-FR" altLang="fr-FR" sz="1200" dirty="0" smtClean="0">
                <a:solidFill>
                  <a:srgbClr val="3E3E3E"/>
                </a:solidFill>
                <a:latin typeface="Roboto" panose="02000000000000000000" pitchFamily="2" charset="0"/>
                <a:ea typeface="Roboto" panose="02000000000000000000" pitchFamily="2" charset="0"/>
              </a:rPr>
              <a:t> </a:t>
            </a:r>
            <a:r>
              <a:rPr lang="fr-FR" altLang="fr-FR" sz="1200" dirty="0" err="1" smtClean="0">
                <a:solidFill>
                  <a:srgbClr val="3E3E3E"/>
                </a:solidFill>
                <a:latin typeface="Roboto" panose="02000000000000000000" pitchFamily="2" charset="0"/>
                <a:ea typeface="Roboto" panose="02000000000000000000" pitchFamily="2" charset="0"/>
              </a:rPr>
              <a:t>molecular</a:t>
            </a:r>
            <a:r>
              <a:rPr lang="fr-FR" altLang="fr-FR" sz="1200" dirty="0" smtClean="0">
                <a:solidFill>
                  <a:srgbClr val="3E3E3E"/>
                </a:solidFill>
                <a:latin typeface="Roboto" panose="02000000000000000000" pitchFamily="2" charset="0"/>
                <a:ea typeface="Roboto" panose="02000000000000000000" pitchFamily="2" charset="0"/>
              </a:rPr>
              <a:t> </a:t>
            </a:r>
            <a:r>
              <a:rPr lang="fr-FR" altLang="fr-FR" sz="1200" dirty="0" err="1" smtClean="0">
                <a:solidFill>
                  <a:srgbClr val="3E3E3E"/>
                </a:solidFill>
                <a:latin typeface="Roboto" panose="02000000000000000000" pitchFamily="2" charset="0"/>
                <a:ea typeface="Roboto" panose="02000000000000000000" pitchFamily="2" charset="0"/>
              </a:rPr>
              <a:t>weight</a:t>
            </a:r>
            <a:r>
              <a:rPr lang="fr-FR" altLang="fr-FR" sz="1200" dirty="0" smtClean="0">
                <a:solidFill>
                  <a:srgbClr val="3E3E3E"/>
                </a:solidFill>
                <a:latin typeface="Roboto" panose="02000000000000000000" pitchFamily="2" charset="0"/>
                <a:ea typeface="Roboto" panose="02000000000000000000" pitchFamily="2" charset="0"/>
              </a:rPr>
              <a:t> </a:t>
            </a:r>
            <a:r>
              <a:rPr lang="fr-FR" altLang="fr-FR" sz="1200" dirty="0" err="1" smtClean="0">
                <a:solidFill>
                  <a:srgbClr val="3E3E3E"/>
                </a:solidFill>
                <a:latin typeface="Roboto" panose="02000000000000000000" pitchFamily="2" charset="0"/>
                <a:ea typeface="Roboto" panose="02000000000000000000" pitchFamily="2" charset="0"/>
              </a:rPr>
              <a:t>hyaluronic</a:t>
            </a:r>
            <a:r>
              <a:rPr lang="fr-FR" altLang="fr-FR" sz="1200" baseline="0" dirty="0" smtClean="0">
                <a:solidFill>
                  <a:srgbClr val="3E3E3E"/>
                </a:solidFill>
                <a:latin typeface="Roboto" panose="02000000000000000000" pitchFamily="2" charset="0"/>
                <a:ea typeface="Roboto" panose="02000000000000000000" pitchFamily="2" charset="0"/>
              </a:rPr>
              <a:t> Acid and/or </a:t>
            </a:r>
            <a:r>
              <a:rPr lang="fr-FR" altLang="fr-FR" sz="1200" baseline="0" dirty="0" err="1" smtClean="0">
                <a:solidFill>
                  <a:srgbClr val="3E3E3E"/>
                </a:solidFill>
                <a:latin typeface="Roboto" panose="02000000000000000000" pitchFamily="2" charset="0"/>
                <a:ea typeface="Roboto" panose="02000000000000000000" pitchFamily="2" charset="0"/>
              </a:rPr>
              <a:t>silicon</a:t>
            </a:r>
            <a:endParaRPr lang="fr-FR" altLang="fr-FR" sz="1200" dirty="0" smtClean="0">
              <a:solidFill>
                <a:srgbClr val="3E3E3E"/>
              </a:solidFill>
              <a:latin typeface="Roboto" panose="02000000000000000000" pitchFamily="2" charset="0"/>
              <a:ea typeface="Roboto" panose="02000000000000000000" pitchFamily="2" charset="0"/>
            </a:endParaRPr>
          </a:p>
          <a:p>
            <a:pPr marL="0" indent="0" defTabSz="1041400">
              <a:buFontTx/>
              <a:buNone/>
            </a:pPr>
            <a:endParaRPr lang="fr-FR" altLang="fr-FR" dirty="0" smtClean="0">
              <a:solidFill>
                <a:srgbClr val="000000"/>
              </a:solidFill>
              <a:latin typeface="Optima" pitchFamily="34" charset="0"/>
            </a:endParaRPr>
          </a:p>
          <a:p>
            <a:pPr marL="171450" indent="-171450" defTabSz="1041400">
              <a:buFont typeface="Arial" panose="020B0604020202020204" pitchFamily="34" charset="0"/>
              <a:buChar char="•"/>
            </a:pPr>
            <a:r>
              <a:rPr lang="en-US" altLang="fr-FR" b="1" dirty="0" smtClean="0">
                <a:solidFill>
                  <a:srgbClr val="000000"/>
                </a:solidFill>
                <a:latin typeface="Optima" pitchFamily="34" charset="0"/>
              </a:rPr>
              <a:t>LOW MOLECULAR WEIGHT HYALURONIC ACID </a:t>
            </a:r>
          </a:p>
          <a:p>
            <a:pPr marL="0" indent="0" defTabSz="1041400">
              <a:buFont typeface="Arial" panose="020B0604020202020204" pitchFamily="34" charset="0"/>
              <a:buNone/>
            </a:pPr>
            <a:r>
              <a:rPr lang="en-US" altLang="zh-TW" dirty="0" smtClean="0">
                <a:latin typeface="Optima" pitchFamily="34" charset="0"/>
                <a:sym typeface="Wingdings" panose="05000000000000000000" pitchFamily="2" charset="2"/>
              </a:rPr>
              <a:t>Acts in depth, boost the </a:t>
            </a:r>
            <a:r>
              <a:rPr lang="en-US" altLang="zh-TW" b="1" dirty="0" smtClean="0">
                <a:latin typeface="Optima" pitchFamily="34" charset="0"/>
                <a:sym typeface="Wingdings" panose="05000000000000000000" pitchFamily="2" charset="2"/>
              </a:rPr>
              <a:t>renewal of skin cells</a:t>
            </a:r>
            <a:r>
              <a:rPr lang="en-US" altLang="zh-TW" dirty="0" smtClean="0">
                <a:latin typeface="Optima" pitchFamily="34" charset="0"/>
                <a:sym typeface="Wingdings" panose="05000000000000000000" pitchFamily="2" charset="2"/>
              </a:rPr>
              <a:t>, provide a </a:t>
            </a:r>
            <a:r>
              <a:rPr lang="en-US" altLang="zh-TW" b="1" dirty="0" smtClean="0">
                <a:latin typeface="Optima" pitchFamily="34" charset="0"/>
                <a:sym typeface="Wingdings" panose="05000000000000000000" pitchFamily="2" charset="2"/>
              </a:rPr>
              <a:t>long</a:t>
            </a:r>
            <a:r>
              <a:rPr lang="en-US" altLang="zh-TW" b="1" baseline="0" dirty="0" smtClean="0">
                <a:latin typeface="Optima" pitchFamily="34" charset="0"/>
                <a:sym typeface="Wingdings" panose="05000000000000000000" pitchFamily="2" charset="2"/>
              </a:rPr>
              <a:t> lasting </a:t>
            </a:r>
            <a:r>
              <a:rPr lang="en-US" altLang="zh-TW" b="1" dirty="0" smtClean="0">
                <a:latin typeface="Optima" pitchFamily="34" charset="0"/>
                <a:sym typeface="Wingdings" panose="05000000000000000000" pitchFamily="2" charset="2"/>
              </a:rPr>
              <a:t>hydration </a:t>
            </a:r>
            <a:r>
              <a:rPr lang="en-US" altLang="zh-TW" dirty="0" smtClean="0">
                <a:latin typeface="Optima" pitchFamily="34" charset="0"/>
                <a:sym typeface="Wingdings" panose="05000000000000000000" pitchFamily="2" charset="2"/>
              </a:rPr>
              <a:t>+ plumps the skin. </a:t>
            </a:r>
          </a:p>
          <a:p>
            <a:pPr marL="0" indent="0" defTabSz="1041400">
              <a:buFont typeface="Arial" panose="020B0604020202020204" pitchFamily="34" charset="0"/>
              <a:buNone/>
            </a:pPr>
            <a:endParaRPr lang="fr-FR" altLang="zh-TW" b="1" dirty="0" smtClean="0">
              <a:latin typeface="Optima" pitchFamily="34" charset="0"/>
              <a:sym typeface="Wingdings" panose="05000000000000000000" pitchFamily="2" charset="2"/>
            </a:endParaRPr>
          </a:p>
          <a:p>
            <a:pPr marL="171450" indent="-171450" defTabSz="1041400">
              <a:buFont typeface="Arial" panose="020B0604020202020204" pitchFamily="34" charset="0"/>
              <a:buChar char="•"/>
            </a:pPr>
            <a:r>
              <a:rPr lang="fr-FR" altLang="fr-FR" sz="1200" b="1" dirty="0" smtClean="0">
                <a:latin typeface="Optima" pitchFamily="34" charset="0"/>
              </a:rPr>
              <a:t>SILICON</a:t>
            </a:r>
            <a:r>
              <a:rPr lang="fr-FR" altLang="fr-FR" sz="1200" b="1" baseline="0" dirty="0" smtClean="0">
                <a:latin typeface="Optima" pitchFamily="34" charset="0"/>
              </a:rPr>
              <a:t> </a:t>
            </a:r>
            <a:r>
              <a:rPr lang="fr-FR" altLang="fr-FR" sz="1200" b="1" dirty="0" smtClean="0">
                <a:latin typeface="Optima" pitchFamily="34" charset="0"/>
              </a:rPr>
              <a:t>:</a:t>
            </a:r>
            <a:r>
              <a:rPr lang="fr-FR" altLang="fr-FR" sz="1200" b="1" baseline="0" dirty="0" smtClean="0">
                <a:latin typeface="Optima" pitchFamily="34" charset="0"/>
              </a:rPr>
              <a:t> </a:t>
            </a:r>
            <a:r>
              <a:rPr lang="en-US" altLang="fr-FR" sz="1200" b="1" dirty="0" smtClean="0">
                <a:latin typeface="Optima" pitchFamily="34" charset="0"/>
              </a:rPr>
              <a:t>essential for the synthesis of collagen and elastin fibers</a:t>
            </a:r>
          </a:p>
          <a:p>
            <a:pPr marL="0" indent="0" defTabSz="1041400">
              <a:buFont typeface="Arial" panose="020B0604020202020204" pitchFamily="34" charset="0"/>
              <a:buNone/>
            </a:pPr>
            <a:r>
              <a:rPr lang="en-US" altLang="fr-FR" sz="1200" dirty="0" smtClean="0">
                <a:latin typeface="Optima" pitchFamily="34" charset="0"/>
              </a:rPr>
              <a:t>Present in many foods. It induces or regulates the multiplication of fibroblasts. </a:t>
            </a:r>
          </a:p>
          <a:p>
            <a:pPr marL="0" indent="0" defTabSz="1041400">
              <a:buFont typeface="Arial" panose="020B0604020202020204" pitchFamily="34" charset="0"/>
              <a:buNone/>
            </a:pPr>
            <a:r>
              <a:rPr lang="en-US" altLang="fr-FR" sz="1200" dirty="0" smtClean="0">
                <a:latin typeface="Optima" pitchFamily="34" charset="0"/>
              </a:rPr>
              <a:t>The lack of organic silicon from the forties causes a significant drying of the skin and the appearance of wrinkles. Organic silicon derivatives are indicated to act on wrinkles, stretch marks and to improve the elasticity of the skin.</a:t>
            </a:r>
            <a:endParaRPr lang="fr-FR" altLang="zh-TW" b="1" dirty="0" smtClean="0">
              <a:latin typeface="Optima" pitchFamily="34" charset="0"/>
              <a:sym typeface="Wingdings" panose="05000000000000000000" pitchFamily="2" charset="2"/>
            </a:endParaRPr>
          </a:p>
          <a:p>
            <a:pPr marL="0" indent="0" defTabSz="1041400">
              <a:buFontTx/>
              <a:buNone/>
            </a:pPr>
            <a:endParaRPr lang="fr-FR" altLang="fr-FR" dirty="0" smtClean="0">
              <a:solidFill>
                <a:srgbClr val="000000"/>
              </a:solidFill>
              <a:latin typeface="Optima" pitchFamily="34" charset="0"/>
            </a:endParaRPr>
          </a:p>
          <a:p>
            <a:pPr defTabSz="1041400">
              <a:buFontTx/>
              <a:buNone/>
            </a:pPr>
            <a:r>
              <a:rPr lang="fr-FR" altLang="fr-FR" b="1" dirty="0" smtClean="0">
                <a:solidFill>
                  <a:srgbClr val="000000"/>
                </a:solidFill>
                <a:latin typeface="Optima" pitchFamily="34" charset="0"/>
              </a:rPr>
              <a:t>And</a:t>
            </a:r>
            <a:r>
              <a:rPr lang="fr-FR" altLang="fr-FR" b="1" baseline="0" dirty="0" smtClean="0">
                <a:solidFill>
                  <a:srgbClr val="000000"/>
                </a:solidFill>
                <a:latin typeface="Optima" pitchFamily="34" charset="0"/>
              </a:rPr>
              <a:t> to </a:t>
            </a:r>
            <a:r>
              <a:rPr lang="fr-FR" altLang="fr-FR" dirty="0" err="1" smtClean="0">
                <a:solidFill>
                  <a:srgbClr val="000000"/>
                </a:solidFill>
                <a:latin typeface="Optima" pitchFamily="34" charset="0"/>
              </a:rPr>
              <a:t>protect</a:t>
            </a:r>
            <a:r>
              <a:rPr lang="fr-FR" altLang="fr-FR" dirty="0" smtClean="0">
                <a:solidFill>
                  <a:srgbClr val="000000"/>
                </a:solidFill>
                <a:latin typeface="Optima" pitchFamily="34" charset="0"/>
              </a:rPr>
              <a:t> the </a:t>
            </a:r>
            <a:r>
              <a:rPr lang="fr-FR" altLang="fr-FR" dirty="0" err="1" smtClean="0">
                <a:solidFill>
                  <a:srgbClr val="000000"/>
                </a:solidFill>
                <a:latin typeface="Optima" pitchFamily="34" charset="0"/>
              </a:rPr>
              <a:t>cells</a:t>
            </a:r>
            <a:r>
              <a:rPr lang="fr-FR" altLang="fr-FR" baseline="0" dirty="0" smtClean="0">
                <a:solidFill>
                  <a:srgbClr val="000000"/>
                </a:solidFill>
                <a:latin typeface="Optima" pitchFamily="34" charset="0"/>
              </a:rPr>
              <a:t> </a:t>
            </a:r>
            <a:r>
              <a:rPr lang="fr-FR" altLang="fr-FR" baseline="0" dirty="0" err="1" smtClean="0">
                <a:solidFill>
                  <a:srgbClr val="000000"/>
                </a:solidFill>
                <a:latin typeface="Optima" pitchFamily="34" charset="0"/>
              </a:rPr>
              <a:t>with</a:t>
            </a:r>
            <a:r>
              <a:rPr lang="fr-FR" altLang="fr-FR" baseline="0" dirty="0" smtClean="0">
                <a:solidFill>
                  <a:srgbClr val="000000"/>
                </a:solidFill>
                <a:latin typeface="Optima" pitchFamily="34" charset="0"/>
              </a:rPr>
              <a:t> the </a:t>
            </a:r>
            <a:r>
              <a:rPr lang="fr-FR" altLang="fr-FR" b="1" dirty="0" smtClean="0">
                <a:solidFill>
                  <a:srgbClr val="000000"/>
                </a:solidFill>
                <a:latin typeface="Optima" pitchFamily="34" charset="0"/>
              </a:rPr>
              <a:t>VITAMINS</a:t>
            </a:r>
            <a:r>
              <a:rPr lang="fr-FR" altLang="fr-FR" b="1" baseline="0" dirty="0" smtClean="0">
                <a:solidFill>
                  <a:srgbClr val="000000"/>
                </a:solidFill>
                <a:latin typeface="Optima" pitchFamily="34" charset="0"/>
              </a:rPr>
              <a:t> A (</a:t>
            </a:r>
            <a:r>
              <a:rPr lang="fr-FR" altLang="fr-FR" b="1" baseline="0" dirty="0" err="1" smtClean="0">
                <a:solidFill>
                  <a:srgbClr val="000000"/>
                </a:solidFill>
                <a:latin typeface="Optima" pitchFamily="34" charset="0"/>
              </a:rPr>
              <a:t>regenerating</a:t>
            </a:r>
            <a:r>
              <a:rPr lang="fr-FR" altLang="fr-FR" b="1" baseline="0" dirty="0" smtClean="0">
                <a:solidFill>
                  <a:srgbClr val="000000"/>
                </a:solidFill>
                <a:latin typeface="Optima" pitchFamily="34" charset="0"/>
              </a:rPr>
              <a:t>) C, E (antioxydant</a:t>
            </a:r>
            <a:r>
              <a:rPr lang="fr-FR" altLang="fr-FR" b="1" baseline="0" dirty="0" smtClean="0">
                <a:solidFill>
                  <a:srgbClr val="000000"/>
                </a:solidFill>
                <a:latin typeface="Optima" pitchFamily="34" charset="0"/>
              </a:rPr>
              <a:t>)</a:t>
            </a:r>
          </a:p>
          <a:p>
            <a:pPr defTabSz="1041400">
              <a:buFontTx/>
              <a:buNone/>
            </a:pPr>
            <a:endParaRPr lang="fr-FR" altLang="fr-FR" b="1" baseline="0" dirty="0" smtClean="0">
              <a:solidFill>
                <a:srgbClr val="000000"/>
              </a:solidFill>
              <a:latin typeface="Optima" pitchFamily="34" charset="0"/>
            </a:endParaRPr>
          </a:p>
          <a:p>
            <a:pPr defTabSz="1041400">
              <a:buFontTx/>
              <a:buNone/>
            </a:pPr>
            <a:endParaRPr lang="fr-FR" altLang="fr-FR" b="1" baseline="0" dirty="0" smtClean="0">
              <a:solidFill>
                <a:srgbClr val="000000"/>
              </a:solidFill>
              <a:latin typeface="Optima" pitchFamily="34" charset="0"/>
            </a:endParaRPr>
          </a:p>
          <a:p>
            <a:pPr defTabSz="1041400">
              <a:buFontTx/>
              <a:buNone/>
            </a:pPr>
            <a:endParaRPr lang="fr-FR" altLang="fr-FR" b="1" baseline="0" dirty="0" smtClean="0">
              <a:solidFill>
                <a:srgbClr val="000000"/>
              </a:solidFill>
              <a:latin typeface="Optima" pitchFamily="34" charset="0"/>
            </a:endParaRPr>
          </a:p>
          <a:p>
            <a:pPr marL="0" indent="0" defTabSz="1041400">
              <a:buFont typeface="Arial" panose="020B0604020202020204" pitchFamily="34" charset="0"/>
              <a:buNone/>
            </a:pPr>
            <a:endParaRPr lang="fr-FR" altLang="fr-FR" b="1" baseline="0" dirty="0" smtClean="0">
              <a:solidFill>
                <a:srgbClr val="000000"/>
              </a:solidFill>
              <a:latin typeface="Optima" pitchFamily="34" charset="0"/>
            </a:endParaRPr>
          </a:p>
          <a:p>
            <a:pPr marL="0" indent="0" defTabSz="1041400">
              <a:buFont typeface="Arial" panose="020B0604020202020204" pitchFamily="34" charset="0"/>
              <a:buNone/>
            </a:pPr>
            <a:endParaRPr lang="fr-FR" altLang="fr-FR" b="1" dirty="0" smtClean="0">
              <a:solidFill>
                <a:srgbClr val="000000"/>
              </a:solidFill>
              <a:latin typeface="Optima" pitchFamily="34" charset="0"/>
            </a:endParaRPr>
          </a:p>
          <a:p>
            <a:pPr defTabSz="1041400"/>
            <a:r>
              <a:rPr lang="fr-FR" altLang="fr-FR" b="1" dirty="0" smtClean="0">
                <a:solidFill>
                  <a:srgbClr val="653C68"/>
                </a:solidFill>
                <a:latin typeface="Optima" pitchFamily="34" charset="0"/>
                <a:cs typeface="Arial" panose="020B0604020202020204" pitchFamily="34" charset="0"/>
              </a:rPr>
              <a:t>_________________________________</a:t>
            </a:r>
          </a:p>
          <a:p>
            <a:pPr algn="just" defTabSz="1041400" eaLnBrk="1" hangingPunct="1"/>
            <a:endParaRPr lang="fr-FR" altLang="fr-FR" dirty="0" smtClean="0">
              <a:latin typeface="Optima" pitchFamily="34" charset="0"/>
            </a:endParaRPr>
          </a:p>
          <a:p>
            <a:pPr defTabSz="1041400"/>
            <a:r>
              <a:rPr lang="fr-FR" altLang="fr-FR" sz="1200" b="1" u="sng" dirty="0" smtClean="0">
                <a:latin typeface="Optima" pitchFamily="34" charset="0"/>
              </a:rPr>
              <a:t>MOLECULAR</a:t>
            </a:r>
            <a:r>
              <a:rPr lang="fr-FR" altLang="fr-FR" sz="1200" b="1" u="sng" baseline="0" dirty="0" smtClean="0">
                <a:latin typeface="Optima" pitchFamily="34" charset="0"/>
              </a:rPr>
              <a:t> WEIGHT </a:t>
            </a:r>
            <a:r>
              <a:rPr lang="fr-FR" altLang="fr-FR" sz="1200" b="1" u="sng" dirty="0" smtClean="0">
                <a:latin typeface="Optima" pitchFamily="34" charset="0"/>
              </a:rPr>
              <a:t> </a:t>
            </a:r>
            <a:r>
              <a:rPr lang="fr-FR" altLang="fr-FR" sz="1200" i="1" u="sng" dirty="0" smtClean="0">
                <a:latin typeface="Optima" pitchFamily="34" charset="0"/>
              </a:rPr>
              <a:t>(extrait de Plurielles.fr – Le poids moléculaire dans nos crèmes, </a:t>
            </a:r>
            <a:r>
              <a:rPr lang="fr-FR" altLang="fr-FR" sz="1200" i="1" u="sng" dirty="0" err="1" smtClean="0">
                <a:latin typeface="Optima" pitchFamily="34" charset="0"/>
              </a:rPr>
              <a:t>kézako</a:t>
            </a:r>
            <a:r>
              <a:rPr lang="fr-FR" altLang="fr-FR" sz="1200" i="1" u="sng" dirty="0" smtClean="0">
                <a:latin typeface="Optima" pitchFamily="34" charset="0"/>
              </a:rPr>
              <a:t> ? )</a:t>
            </a:r>
          </a:p>
          <a:p>
            <a:pPr defTabSz="1041400"/>
            <a:r>
              <a:rPr lang="fr-FR" altLang="fr-FR" sz="1200" i="1" dirty="0" smtClean="0">
                <a:latin typeface="Optima" pitchFamily="34" charset="0"/>
              </a:rPr>
              <a:t/>
            </a:r>
            <a:br>
              <a:rPr lang="fr-FR" altLang="fr-FR" sz="1200" i="1" dirty="0" smtClean="0">
                <a:latin typeface="Optima" pitchFamily="34" charset="0"/>
              </a:rPr>
            </a:br>
            <a:r>
              <a:rPr lang="en-US" altLang="fr-FR" sz="1200" i="1" dirty="0" smtClean="0">
                <a:latin typeface="Optima" pitchFamily="34" charset="0"/>
              </a:rPr>
              <a:t>In the formulas of cosmetic products, there are many active ingredients developed in laboratories and whose size can vary, including "polymers". A polymer is an ingredient made up of identical sub-units, like a chain of several links. The molecular weight indicates the length of the chain which is the sum total of the weight of each link. </a:t>
            </a:r>
          </a:p>
          <a:p>
            <a:pPr defTabSz="1041400"/>
            <a:r>
              <a:rPr lang="en-US" altLang="fr-FR" sz="1200" i="1" dirty="0" smtClean="0">
                <a:latin typeface="Optima" pitchFamily="34" charset="0"/>
              </a:rPr>
              <a:t>So the more links there are, the longer the chain and the higher its weight, which indicates its size: heavy molecules are therefore large molecules. </a:t>
            </a:r>
          </a:p>
          <a:p>
            <a:pPr defTabSz="1041400"/>
            <a:endParaRPr lang="en-US" altLang="fr-FR" sz="1200" b="1" i="1" dirty="0" smtClean="0">
              <a:latin typeface="Optima" pitchFamily="34" charset="0"/>
            </a:endParaRPr>
          </a:p>
          <a:p>
            <a:pPr defTabSz="1041400"/>
            <a:r>
              <a:rPr lang="fr-FR" altLang="fr-FR" sz="1200" b="1" i="1" dirty="0" err="1" smtClean="0">
                <a:latin typeface="Optima" pitchFamily="34" charset="0"/>
              </a:rPr>
              <a:t>What's</a:t>
            </a:r>
            <a:r>
              <a:rPr lang="fr-FR" altLang="fr-FR" sz="1200" b="1" i="1" dirty="0" smtClean="0">
                <a:latin typeface="Optima" pitchFamily="34" charset="0"/>
              </a:rPr>
              <a:t> the </a:t>
            </a:r>
            <a:r>
              <a:rPr lang="fr-FR" altLang="fr-FR" sz="1200" b="1" i="1" dirty="0" err="1" smtClean="0">
                <a:latin typeface="Optima" pitchFamily="34" charset="0"/>
              </a:rPr>
              <a:t>difference</a:t>
            </a:r>
            <a:r>
              <a:rPr lang="fr-FR" altLang="fr-FR" sz="1200" b="1" i="1" dirty="0" smtClean="0">
                <a:latin typeface="Optima" pitchFamily="34" charset="0"/>
              </a:rPr>
              <a:t>? </a:t>
            </a:r>
            <a:r>
              <a:rPr lang="fr-FR" altLang="fr-FR" sz="1200" i="1" dirty="0" smtClean="0">
                <a:latin typeface="Optima" pitchFamily="34" charset="0"/>
              </a:rPr>
              <a:t/>
            </a:r>
            <a:br>
              <a:rPr lang="fr-FR" altLang="fr-FR" sz="1200" i="1" dirty="0" smtClean="0">
                <a:latin typeface="Optima" pitchFamily="34" charset="0"/>
              </a:rPr>
            </a:br>
            <a:r>
              <a:rPr lang="en-US" altLang="fr-FR" sz="1200" i="1" dirty="0" smtClean="0">
                <a:latin typeface="Optima" pitchFamily="34" charset="0"/>
              </a:rPr>
              <a:t>The molecules contained in the skincare products rest on the skin while waiting to be absorbed by the epidermis. But they do not penetrate in the same way according to their size! The largest ones remain on the surface of the epidermis, those of average size pass the cutaneous barrier and the smallest act in-depth. </a:t>
            </a:r>
            <a:r>
              <a:rPr lang="fr-FR" altLang="fr-FR" sz="1200" i="1" dirty="0" smtClean="0">
                <a:latin typeface="Optima" pitchFamily="34" charset="0"/>
              </a:rPr>
              <a:t/>
            </a:r>
            <a:br>
              <a:rPr lang="fr-FR" altLang="fr-FR" sz="1200" i="1" dirty="0" smtClean="0">
                <a:latin typeface="Optima" pitchFamily="34" charset="0"/>
              </a:rPr>
            </a:br>
            <a:r>
              <a:rPr lang="fr-FR" altLang="fr-FR" sz="1200" b="1" i="1" dirty="0" err="1" smtClean="0">
                <a:latin typeface="Optima" pitchFamily="34" charset="0"/>
              </a:rPr>
              <a:t>Benefits</a:t>
            </a:r>
            <a:r>
              <a:rPr lang="fr-FR" altLang="fr-FR" sz="1200" b="1" i="1" dirty="0" smtClean="0">
                <a:latin typeface="Optima" pitchFamily="34" charset="0"/>
              </a:rPr>
              <a:t> and </a:t>
            </a:r>
            <a:r>
              <a:rPr lang="fr-FR" altLang="fr-FR" sz="1200" b="1" i="1" dirty="0" err="1" smtClean="0">
                <a:latin typeface="Optima" pitchFamily="34" charset="0"/>
              </a:rPr>
              <a:t>effects</a:t>
            </a:r>
            <a:r>
              <a:rPr lang="fr-FR" altLang="fr-FR" sz="1200" i="1" dirty="0" smtClean="0">
                <a:latin typeface="Optima" pitchFamily="34" charset="0"/>
              </a:rPr>
              <a:t/>
            </a:r>
            <a:br>
              <a:rPr lang="fr-FR" altLang="fr-FR" sz="1200" i="1" dirty="0" smtClean="0">
                <a:latin typeface="Optima" pitchFamily="34" charset="0"/>
              </a:rPr>
            </a:br>
            <a:r>
              <a:rPr lang="en-US" altLang="fr-FR" sz="1200" i="1" dirty="0" smtClean="0">
                <a:latin typeface="Optima" pitchFamily="34" charset="0"/>
              </a:rPr>
              <a:t>Combining in a cream an active ingredient present in different molecular weights makes it possible to exploit all its abilities, at different levels in the skin, and to cumulate its effects. This is the interest of a care product with a molecule in two sizes: to act at several levels, on the surface and in depth. </a:t>
            </a:r>
          </a:p>
          <a:p>
            <a:pPr defTabSz="1041400"/>
            <a:r>
              <a:rPr lang="fr-FR" altLang="fr-FR" sz="1200" b="1" i="1" dirty="0" smtClean="0">
                <a:latin typeface="Optima" pitchFamily="34" charset="0"/>
              </a:rPr>
              <a:t>Exemple de l'acide hyaluronique</a:t>
            </a:r>
            <a:r>
              <a:rPr lang="fr-FR" altLang="fr-FR" sz="1200" i="1" dirty="0" smtClean="0">
                <a:latin typeface="Optima" pitchFamily="34" charset="0"/>
              </a:rPr>
              <a:t/>
            </a:r>
            <a:br>
              <a:rPr lang="fr-FR" altLang="fr-FR" sz="1200" i="1" dirty="0" smtClean="0">
                <a:latin typeface="Optima" pitchFamily="34" charset="0"/>
              </a:rPr>
            </a:br>
            <a:r>
              <a:rPr lang="en-US" altLang="fr-FR" sz="1200" i="1" dirty="0" smtClean="0">
                <a:latin typeface="Optima" pitchFamily="34" charset="0"/>
              </a:rPr>
              <a:t>Its molecules expand with water like sponges. And its use of low and high molecular weight allows it to act on the surface with an immediate smoothing and plumping effect, thus attenuating micro-relief and fine lines, as well as in depth with a low molecular weight hyaluronic acid which, by penetrating much further into the skin, restores its maximum level of hydration and replenishes it from the inside.</a:t>
            </a:r>
            <a:endParaRPr lang="fr-FR" altLang="fr-FR" dirty="0" smtClean="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4</a:t>
            </a:fld>
            <a:endParaRPr lang="fr-FR"/>
          </a:p>
        </p:txBody>
      </p:sp>
    </p:spTree>
    <p:extLst>
      <p:ext uri="{BB962C8B-B14F-4D97-AF65-F5344CB8AC3E}">
        <p14:creationId xmlns:p14="http://schemas.microsoft.com/office/powerpoint/2010/main" val="358727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r>
              <a:rPr lang="en-US" dirty="0" smtClean="0"/>
              <a:t>our 4 products of the hydra n°1 range will act at all these levels for an optimized hydration </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5</a:t>
            </a:fld>
            <a:endParaRPr lang="fr-FR"/>
          </a:p>
        </p:txBody>
      </p:sp>
    </p:spTree>
    <p:extLst>
      <p:ext uri="{BB962C8B-B14F-4D97-AF65-F5344CB8AC3E}">
        <p14:creationId xmlns:p14="http://schemas.microsoft.com/office/powerpoint/2010/main" val="239215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smtClean="0">
                <a:solidFill>
                  <a:schemeClr val="tx1"/>
                </a:solidFill>
                <a:effectLst/>
                <a:latin typeface="+mn-lt"/>
                <a:ea typeface="+mn-ea"/>
                <a:cs typeface="+mn-cs"/>
              </a:rPr>
              <a:t>First </a:t>
            </a:r>
            <a:r>
              <a:rPr lang="fr-FR" sz="1200" i="0" kern="1200" dirty="0" err="1" smtClean="0">
                <a:solidFill>
                  <a:schemeClr val="tx1"/>
                </a:solidFill>
                <a:effectLst/>
                <a:latin typeface="+mn-lt"/>
                <a:ea typeface="+mn-ea"/>
                <a:cs typeface="+mn-cs"/>
              </a:rPr>
              <a:t>product</a:t>
            </a:r>
            <a:r>
              <a:rPr lang="fr-FR" sz="1200" i="0" kern="1200" baseline="0" dirty="0" smtClean="0">
                <a:solidFill>
                  <a:schemeClr val="tx1"/>
                </a:solidFill>
                <a:effectLst/>
                <a:latin typeface="+mn-lt"/>
                <a:ea typeface="+mn-ea"/>
                <a:cs typeface="+mn-cs"/>
              </a:rPr>
              <a:t> : </a:t>
            </a:r>
            <a:r>
              <a:rPr lang="fr-FR" sz="1200" i="0" kern="1200" dirty="0" smtClean="0">
                <a:solidFill>
                  <a:schemeClr val="tx1"/>
                </a:solidFill>
                <a:effectLst/>
                <a:latin typeface="+mn-lt"/>
                <a:ea typeface="+mn-ea"/>
                <a:cs typeface="+mn-cs"/>
              </a:rPr>
              <a:t>HYDRA</a:t>
            </a:r>
            <a:r>
              <a:rPr lang="fr-FR" sz="1200" i="0" kern="1200" baseline="0" dirty="0" smtClean="0">
                <a:solidFill>
                  <a:schemeClr val="tx1"/>
                </a:solidFill>
                <a:effectLst/>
                <a:latin typeface="+mn-lt"/>
                <a:ea typeface="+mn-ea"/>
                <a:cs typeface="+mn-cs"/>
              </a:rPr>
              <a:t> N°1 SERUM </a:t>
            </a:r>
            <a:r>
              <a:rPr lang="fr-FR" sz="1200" i="0" kern="1200" dirty="0" smtClean="0">
                <a:solidFill>
                  <a:schemeClr val="tx1"/>
                </a:solidFill>
                <a:effectLst/>
                <a:latin typeface="+mn-lt"/>
                <a:ea typeface="+mn-ea"/>
                <a:cs typeface="+mn-cs"/>
              </a:rPr>
              <a:t>: the </a:t>
            </a:r>
            <a:r>
              <a:rPr lang="fr-FR" sz="1200" i="0" kern="1200" dirty="0" err="1" smtClean="0">
                <a:solidFill>
                  <a:schemeClr val="tx1"/>
                </a:solidFill>
                <a:effectLst/>
                <a:latin typeface="+mn-lt"/>
                <a:ea typeface="+mn-ea"/>
                <a:cs typeface="+mn-cs"/>
              </a:rPr>
              <a:t>ally</a:t>
            </a:r>
            <a:r>
              <a:rPr lang="fr-FR" sz="1200" i="0" kern="1200" dirty="0" smtClean="0">
                <a:solidFill>
                  <a:schemeClr val="tx1"/>
                </a:solidFill>
                <a:effectLst/>
                <a:latin typeface="+mn-lt"/>
                <a:ea typeface="+mn-ea"/>
                <a:cs typeface="+mn-cs"/>
              </a:rPr>
              <a:t> of </a:t>
            </a:r>
            <a:r>
              <a:rPr lang="fr-FR" sz="1200" i="0" kern="1200" dirty="0" err="1" smtClean="0">
                <a:solidFill>
                  <a:schemeClr val="tx1"/>
                </a:solidFill>
                <a:effectLst/>
                <a:latin typeface="+mn-lt"/>
                <a:ea typeface="+mn-ea"/>
                <a:cs typeface="+mn-cs"/>
              </a:rPr>
              <a:t>thirsty</a:t>
            </a:r>
            <a:r>
              <a:rPr lang="fr-FR" sz="1200" i="0" kern="1200" dirty="0" smtClean="0">
                <a:solidFill>
                  <a:schemeClr val="tx1"/>
                </a:solidFill>
                <a:effectLst/>
                <a:latin typeface="+mn-lt"/>
                <a:ea typeface="+mn-ea"/>
                <a:cs typeface="+mn-cs"/>
              </a:rPr>
              <a:t> skin !</a:t>
            </a:r>
            <a:endParaRPr lang="fr-FR" sz="1200" i="0" kern="1200" baseline="0" dirty="0" smtClean="0">
              <a:solidFill>
                <a:schemeClr val="tx1"/>
              </a:solidFill>
              <a:effectLst/>
              <a:latin typeface="+mn-lt"/>
              <a:ea typeface="+mn-ea"/>
              <a:cs typeface="+mn-cs"/>
            </a:endParaRP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Description</a:t>
            </a:r>
            <a:r>
              <a:rPr lang="fr-FR" sz="1200" i="0" u="sng" kern="1200" baseline="0" dirty="0" smtClean="0">
                <a:solidFill>
                  <a:schemeClr val="tx1"/>
                </a:solidFill>
                <a:effectLst/>
                <a:latin typeface="+mn-lt"/>
                <a:ea typeface="+mn-ea"/>
                <a:cs typeface="+mn-cs"/>
              </a:rPr>
              <a:t> : </a:t>
            </a:r>
            <a:endParaRPr lang="fr-FR" sz="1200" i="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moisturizing serum with hyaluronic acid is the SOS treatment for very dehydrated skin, providing deep and long-lasting hydration. Enriched with restructuring and </a:t>
            </a:r>
            <a:r>
              <a:rPr lang="en-US" sz="1200" b="0" i="0" kern="1200" dirty="0" err="1" smtClean="0">
                <a:solidFill>
                  <a:schemeClr val="tx1"/>
                </a:solidFill>
                <a:effectLst/>
                <a:latin typeface="+mn-lt"/>
                <a:ea typeface="+mn-ea"/>
                <a:cs typeface="+mn-cs"/>
              </a:rPr>
              <a:t>redensifying</a:t>
            </a:r>
            <a:r>
              <a:rPr lang="en-US" sz="1200" b="0" i="0" kern="1200" dirty="0" smtClean="0">
                <a:solidFill>
                  <a:schemeClr val="tx1"/>
                </a:solidFill>
                <a:effectLst/>
                <a:latin typeface="+mn-lt"/>
                <a:ea typeface="+mn-ea"/>
                <a:cs typeface="+mn-cs"/>
              </a:rPr>
              <a:t> active ingredients, the skin is intensely soft, supple and plumped up</a:t>
            </a:r>
            <a:endParaRPr lang="fr-FR" sz="1200" b="0" i="0"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r>
              <a:rPr lang="fr-FR" sz="1200" i="0" u="sng" kern="1200" dirty="0" err="1" smtClean="0">
                <a:solidFill>
                  <a:schemeClr val="tx1"/>
                </a:solidFill>
                <a:effectLst/>
                <a:latin typeface="+mn-lt"/>
                <a:ea typeface="+mn-ea"/>
                <a:cs typeface="+mn-cs"/>
              </a:rPr>
              <a:t>Results</a:t>
            </a:r>
            <a:r>
              <a:rPr lang="fr-FR" sz="1200" i="0" u="sng" kern="1200" baseline="0" dirty="0" smtClean="0">
                <a:solidFill>
                  <a:schemeClr val="tx1"/>
                </a:solidFill>
                <a:effectLst/>
                <a:latin typeface="+mn-lt"/>
                <a:ea typeface="+mn-ea"/>
                <a:cs typeface="+mn-cs"/>
              </a:rPr>
              <a:t> : </a:t>
            </a:r>
          </a:p>
          <a:p>
            <a:pPr lvl="0"/>
            <a:r>
              <a:rPr lang="fr-FR" sz="1600" dirty="0" err="1" smtClean="0">
                <a:solidFill>
                  <a:srgbClr val="3E3E3E"/>
                </a:solidFill>
                <a:latin typeface="Roboto" panose="02000000000000000000" pitchFamily="2" charset="0"/>
                <a:ea typeface="Roboto" panose="02000000000000000000" pitchFamily="2" charset="0"/>
              </a:rPr>
              <a:t>Combined</a:t>
            </a:r>
            <a:r>
              <a:rPr lang="fr-FR" sz="1600" baseline="0" dirty="0" smtClean="0">
                <a:solidFill>
                  <a:srgbClr val="3E3E3E"/>
                </a:solidFill>
                <a:latin typeface="Roboto" panose="02000000000000000000" pitchFamily="2" charset="0"/>
                <a:ea typeface="Roboto" panose="02000000000000000000" pitchFamily="2" charset="0"/>
              </a:rPr>
              <a:t> </a:t>
            </a:r>
            <a:r>
              <a:rPr lang="fr-FR" sz="1600" baseline="0" dirty="0" err="1" smtClean="0">
                <a:solidFill>
                  <a:srgbClr val="3E3E3E"/>
                </a:solidFill>
                <a:latin typeface="Roboto" panose="02000000000000000000" pitchFamily="2" charset="0"/>
                <a:ea typeface="Roboto" panose="02000000000000000000" pitchFamily="2" charset="0"/>
              </a:rPr>
              <a:t>with</a:t>
            </a:r>
            <a:r>
              <a:rPr lang="fr-FR" sz="1600" dirty="0" smtClean="0">
                <a:solidFill>
                  <a:srgbClr val="3E3E3E"/>
                </a:solidFill>
                <a:latin typeface="Roboto" panose="02000000000000000000" pitchFamily="2" charset="0"/>
                <a:ea typeface="Roboto" panose="02000000000000000000" pitchFamily="2" charset="0"/>
              </a:rPr>
              <a:t> </a:t>
            </a:r>
            <a:r>
              <a:rPr lang="fr-FR" sz="1600" cap="small" dirty="0" smtClean="0">
                <a:solidFill>
                  <a:srgbClr val="3E3E3E"/>
                </a:solidFill>
                <a:latin typeface="Roboto" panose="02000000000000000000" pitchFamily="2" charset="0"/>
                <a:ea typeface="Roboto" panose="02000000000000000000" pitchFamily="2" charset="0"/>
              </a:rPr>
              <a:t>hydra n°1 crème </a:t>
            </a:r>
          </a:p>
          <a:p>
            <a:pPr lvl="0"/>
            <a:r>
              <a:rPr lang="en-US" sz="1200" i="1" dirty="0" smtClean="0">
                <a:solidFill>
                  <a:srgbClr val="3E3E3E"/>
                </a:solidFill>
                <a:latin typeface="Roboto" panose="02000000000000000000" pitchFamily="2" charset="0"/>
                <a:ea typeface="Roboto" panose="02000000000000000000" pitchFamily="2" charset="0"/>
              </a:rPr>
              <a:t>+144% of hydration immediately and +102% after 8 hours</a:t>
            </a:r>
          </a:p>
          <a:p>
            <a:r>
              <a:rPr lang="fr-FR" sz="1600" dirty="0" err="1" smtClean="0">
                <a:solidFill>
                  <a:srgbClr val="3E3E3E"/>
                </a:solidFill>
                <a:latin typeface="Roboto" panose="02000000000000000000" pitchFamily="2" charset="0"/>
                <a:ea typeface="Roboto" panose="02000000000000000000" pitchFamily="2" charset="0"/>
              </a:rPr>
              <a:t>With</a:t>
            </a:r>
            <a:r>
              <a:rPr lang="fr-FR" sz="1600" dirty="0" smtClean="0">
                <a:solidFill>
                  <a:srgbClr val="3E3E3E"/>
                </a:solidFill>
                <a:latin typeface="Roboto" panose="02000000000000000000" pitchFamily="2" charset="0"/>
                <a:ea typeface="Roboto" panose="02000000000000000000" pitchFamily="2" charset="0"/>
              </a:rPr>
              <a:t> </a:t>
            </a:r>
            <a:r>
              <a:rPr lang="fr-FR" sz="1600" cap="small" dirty="0" err="1" smtClean="0">
                <a:solidFill>
                  <a:srgbClr val="3E3E3E"/>
                </a:solidFill>
                <a:latin typeface="Roboto" panose="02000000000000000000" pitchFamily="2" charset="0"/>
                <a:ea typeface="Roboto" panose="02000000000000000000" pitchFamily="2" charset="0"/>
              </a:rPr>
              <a:t>hydra</a:t>
            </a:r>
            <a:r>
              <a:rPr lang="fr-FR" sz="1600" cap="small" dirty="0" smtClean="0">
                <a:solidFill>
                  <a:srgbClr val="3E3E3E"/>
                </a:solidFill>
                <a:latin typeface="Roboto" panose="02000000000000000000" pitchFamily="2" charset="0"/>
                <a:ea typeface="Roboto" panose="02000000000000000000" pitchFamily="2" charset="0"/>
              </a:rPr>
              <a:t> n°1 fluide </a:t>
            </a:r>
          </a:p>
          <a:p>
            <a:r>
              <a:rPr lang="en-US" sz="1200" i="1" dirty="0" smtClean="0">
                <a:solidFill>
                  <a:srgbClr val="3E3E3E"/>
                </a:solidFill>
                <a:latin typeface="Roboto" panose="02000000000000000000" pitchFamily="2" charset="0"/>
                <a:ea typeface="Roboto" panose="02000000000000000000" pitchFamily="2" charset="0"/>
              </a:rPr>
              <a:t>+122% of hydration immediately and +76% after 8 hours </a:t>
            </a:r>
          </a:p>
          <a:p>
            <a:endParaRPr lang="fr-FR" sz="1200" i="0" u="sng" kern="1200" dirty="0" smtClean="0">
              <a:solidFill>
                <a:schemeClr val="tx1"/>
              </a:solidFill>
              <a:effectLst/>
              <a:latin typeface="+mn-lt"/>
              <a:ea typeface="+mn-ea"/>
              <a:cs typeface="+mn-cs"/>
            </a:endParaRPr>
          </a:p>
          <a:p>
            <a:r>
              <a:rPr lang="fr-FR" sz="1200" b="0" i="0" u="sng" kern="1200" dirty="0" err="1" smtClean="0">
                <a:solidFill>
                  <a:schemeClr val="tx1"/>
                </a:solidFill>
                <a:effectLst/>
                <a:latin typeface="+mn-lt"/>
                <a:ea typeface="+mn-ea"/>
                <a:cs typeface="+mn-cs"/>
              </a:rPr>
              <a:t>What</a:t>
            </a:r>
            <a:r>
              <a:rPr lang="fr-FR" sz="1200" b="0" i="0" u="sng" kern="1200" baseline="0" dirty="0" smtClean="0">
                <a:solidFill>
                  <a:schemeClr val="tx1"/>
                </a:solidFill>
                <a:effectLst/>
                <a:latin typeface="+mn-lt"/>
                <a:ea typeface="+mn-ea"/>
                <a:cs typeface="+mn-cs"/>
              </a:rPr>
              <a:t> </a:t>
            </a:r>
            <a:r>
              <a:rPr lang="fr-FR" sz="1200" b="0" i="0" u="sng" kern="1200" baseline="0" dirty="0" err="1" smtClean="0">
                <a:solidFill>
                  <a:schemeClr val="tx1"/>
                </a:solidFill>
                <a:effectLst/>
                <a:latin typeface="+mn-lt"/>
                <a:ea typeface="+mn-ea"/>
                <a:cs typeface="+mn-cs"/>
              </a:rPr>
              <a:t>we</a:t>
            </a:r>
            <a:r>
              <a:rPr lang="fr-FR" sz="1200" b="0" i="0" u="sng" kern="1200" baseline="0" dirty="0" smtClean="0">
                <a:solidFill>
                  <a:schemeClr val="tx1"/>
                </a:solidFill>
                <a:effectLst/>
                <a:latin typeface="+mn-lt"/>
                <a:ea typeface="+mn-ea"/>
                <a:cs typeface="+mn-cs"/>
              </a:rPr>
              <a:t> love : </a:t>
            </a:r>
            <a:endParaRPr lang="fr-FR" sz="1200" b="0" i="0" u="sng" kern="1200" dirty="0" smtClean="0">
              <a:solidFill>
                <a:schemeClr val="tx1"/>
              </a:solidFill>
              <a:effectLst/>
              <a:latin typeface="+mn-lt"/>
              <a:ea typeface="+mn-ea"/>
              <a:cs typeface="+mn-cs"/>
            </a:endParaRPr>
          </a:p>
          <a:p>
            <a:pPr defTabSz="812770"/>
            <a:r>
              <a:rPr lang="en-US" sz="1200" dirty="0" smtClean="0">
                <a:solidFill>
                  <a:srgbClr val="3E3E3E"/>
                </a:solidFill>
                <a:latin typeface="Roboto" panose="020B0604020202020204" charset="0"/>
                <a:ea typeface="Roboto" panose="020B0604020202020204" charset="0"/>
              </a:rPr>
              <a:t>93% of Ingredients of Natural Origin</a:t>
            </a:r>
          </a:p>
          <a:p>
            <a:pPr defTabSz="812770"/>
            <a:r>
              <a:rPr lang="en-US" sz="1200" dirty="0" smtClean="0">
                <a:solidFill>
                  <a:srgbClr val="3E3E3E"/>
                </a:solidFill>
                <a:latin typeface="Roboto" panose="020B0604020202020204" charset="0"/>
                <a:ea typeface="Roboto" panose="020B0604020202020204" charset="0"/>
              </a:rPr>
              <a:t>Quickly absorbed gel texture </a:t>
            </a:r>
          </a:p>
          <a:p>
            <a:pPr defTabSz="812770"/>
            <a:r>
              <a:rPr lang="en-US" sz="1200" dirty="0" smtClean="0">
                <a:solidFill>
                  <a:srgbClr val="3E3E3E"/>
                </a:solidFill>
                <a:latin typeface="Roboto" panose="020B0604020202020204" charset="0"/>
                <a:ea typeface="Roboto" panose="020B0604020202020204" charset="0"/>
              </a:rPr>
              <a:t>Natural fragrance of rose, jasmine and chamomile</a:t>
            </a:r>
            <a:endParaRPr lang="fr-FR" sz="1200" dirty="0" smtClean="0">
              <a:solidFill>
                <a:srgbClr val="3E3E3E"/>
              </a:solidFill>
              <a:latin typeface="Roboto" panose="020B0604020202020204" charset="0"/>
              <a:ea typeface="Roboto" panose="020B0604020202020204" charset="0"/>
            </a:endParaRPr>
          </a:p>
          <a:p>
            <a:endParaRPr lang="fr-FR" sz="1200" i="0" u="sng"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8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Perfect for everyone: men, women, all ages, all skin types, all year round! </a:t>
            </a: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it</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could</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be</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used</a:t>
            </a: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As </a:t>
            </a:r>
            <a:r>
              <a:rPr lang="en-US" dirty="0" smtClean="0">
                <a:solidFill>
                  <a:srgbClr val="3E3E3E"/>
                </a:solidFill>
                <a:latin typeface="Roboto" panose="02000000000000000000" pitchFamily="2" charset="0"/>
                <a:ea typeface="Roboto" panose="02000000000000000000" pitchFamily="2" charset="0"/>
              </a:rPr>
              <a:t>an intensive course before and after the summer and/or winter. </a:t>
            </a: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it</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could</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be</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combiend</a:t>
            </a:r>
            <a:r>
              <a:rPr lang="fr-FR" dirty="0" smtClean="0">
                <a:solidFill>
                  <a:srgbClr val="3E3E3E"/>
                </a:solidFill>
                <a:latin typeface="Roboto" panose="02000000000000000000" pitchFamily="2" charset="0"/>
                <a:ea typeface="Roboto" panose="02000000000000000000" pitchFamily="2" charset="0"/>
              </a:rPr>
              <a:t> </a:t>
            </a:r>
            <a:r>
              <a:rPr lang="fr-FR" dirty="0" err="1" smtClean="0">
                <a:solidFill>
                  <a:srgbClr val="3E3E3E"/>
                </a:solidFill>
                <a:latin typeface="Roboto" panose="02000000000000000000" pitchFamily="2" charset="0"/>
                <a:ea typeface="Roboto" panose="02000000000000000000" pitchFamily="2" charset="0"/>
              </a:rPr>
              <a:t>with</a:t>
            </a:r>
            <a:r>
              <a:rPr lang="fr-FR" dirty="0" smtClean="0">
                <a:solidFill>
                  <a:srgbClr val="3E3E3E"/>
                </a:solidFill>
                <a:latin typeface="Roboto" panose="02000000000000000000" pitchFamily="2" charset="0"/>
                <a:ea typeface="Roboto" panose="02000000000000000000" pitchFamily="2" charset="0"/>
              </a:rPr>
              <a:t> the</a:t>
            </a:r>
            <a:r>
              <a:rPr lang="fr-FR" baseline="0" dirty="0" smtClean="0">
                <a:solidFill>
                  <a:srgbClr val="3E3E3E"/>
                </a:solidFill>
                <a:latin typeface="Roboto" panose="02000000000000000000" pitchFamily="2" charset="0"/>
                <a:ea typeface="Roboto" panose="02000000000000000000" pitchFamily="2" charset="0"/>
              </a:rPr>
              <a:t> </a:t>
            </a:r>
            <a:r>
              <a:rPr lang="fr-FR" baseline="0" dirty="0" err="1" smtClean="0">
                <a:solidFill>
                  <a:srgbClr val="3E3E3E"/>
                </a:solidFill>
                <a:latin typeface="Roboto" panose="02000000000000000000" pitchFamily="2" charset="0"/>
                <a:ea typeface="Roboto" panose="02000000000000000000" pitchFamily="2" charset="0"/>
              </a:rPr>
              <a:t>foundation</a:t>
            </a:r>
            <a:r>
              <a:rPr lang="fr-FR" baseline="0" dirty="0" smtClean="0">
                <a:solidFill>
                  <a:srgbClr val="3E3E3E"/>
                </a:solidFill>
                <a:latin typeface="Roboto" panose="02000000000000000000" pitchFamily="2" charset="0"/>
                <a:ea typeface="Roboto" panose="02000000000000000000" pitchFamily="2" charset="0"/>
              </a:rPr>
              <a:t> : </a:t>
            </a:r>
            <a:r>
              <a:rPr lang="en-US" dirty="0" smtClean="0">
                <a:solidFill>
                  <a:srgbClr val="3E3E3E"/>
                </a:solidFill>
                <a:latin typeface="Roboto" panose="02000000000000000000" pitchFamily="2" charset="0"/>
                <a:ea typeface="Roboto" panose="02000000000000000000" pitchFamily="2" charset="0"/>
              </a:rPr>
              <a:t>1 </a:t>
            </a:r>
            <a:r>
              <a:rPr lang="en-US" dirty="0" smtClean="0">
                <a:solidFill>
                  <a:srgbClr val="3E3E3E"/>
                </a:solidFill>
                <a:latin typeface="Roboto" panose="02000000000000000000" pitchFamily="2" charset="0"/>
                <a:ea typeface="Roboto" panose="02000000000000000000" pitchFamily="2" charset="0"/>
              </a:rPr>
              <a:t>pump added to the foundation for a long lasting hold!</a:t>
            </a: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In addition, use Hydra N°1 Masque one to three times a week.</a:t>
            </a:r>
            <a:endParaRPr lang="fr-FR" dirty="0" smtClean="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smtClean="0">
                <a:solidFill>
                  <a:srgbClr val="3E3E3E"/>
                </a:solidFill>
                <a:latin typeface="Roboto" panose="02000000000000000000" pitchFamily="2" charset="0"/>
                <a:ea typeface="Roboto" panose="02000000000000000000" pitchFamily="2" charset="0"/>
              </a:rPr>
              <a:t>▪ </a:t>
            </a:r>
            <a:r>
              <a:rPr lang="fr-FR" sz="1200" kern="1200" dirty="0" smtClean="0">
                <a:solidFill>
                  <a:schemeClr val="tx1"/>
                </a:solidFill>
                <a:effectLst/>
                <a:latin typeface="+mn-lt"/>
                <a:ea typeface="+mn-ea"/>
                <a:cs typeface="+mn-cs"/>
              </a:rPr>
              <a:t>Hydra n°1 </a:t>
            </a:r>
            <a:r>
              <a:rPr lang="fr-FR" sz="1200" kern="1200" dirty="0" err="1" smtClean="0">
                <a:solidFill>
                  <a:schemeClr val="tx1"/>
                </a:solidFill>
                <a:effectLst/>
                <a:latin typeface="+mn-lt"/>
                <a:ea typeface="+mn-ea"/>
                <a:cs typeface="+mn-cs"/>
              </a:rPr>
              <a:t>serum</a:t>
            </a:r>
            <a:r>
              <a:rPr lang="fr-FR" sz="1200" kern="1200" dirty="0" smtClean="0">
                <a:solidFill>
                  <a:schemeClr val="tx1"/>
                </a:solidFill>
                <a:effectLst/>
                <a:latin typeface="+mn-lt"/>
                <a:ea typeface="+mn-ea"/>
                <a:cs typeface="+mn-cs"/>
              </a:rPr>
              <a:t> –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perfect</a:t>
            </a:r>
            <a:r>
              <a:rPr lang="fr-FR" sz="1200" kern="1200" dirty="0" smtClean="0">
                <a:solidFill>
                  <a:schemeClr val="tx1"/>
                </a:solidFill>
                <a:effectLst/>
                <a:latin typeface="+mn-lt"/>
                <a:ea typeface="+mn-ea"/>
                <a:cs typeface="+mn-cs"/>
              </a:rPr>
              <a:t> or</a:t>
            </a:r>
            <a:r>
              <a:rPr lang="fr-FR" sz="1200" kern="1200" baseline="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creme</a:t>
            </a:r>
            <a:r>
              <a:rPr lang="fr-FR" sz="1200" kern="1200" dirty="0" smtClean="0">
                <a:solidFill>
                  <a:schemeClr val="tx1"/>
                </a:solidFill>
                <a:effectLst/>
                <a:latin typeface="+mn-lt"/>
                <a:ea typeface="+mn-ea"/>
                <a:cs typeface="+mn-cs"/>
              </a:rPr>
              <a:t> anti-rougeurs - TOP </a:t>
            </a:r>
            <a:r>
              <a:rPr lang="fr-FR" sz="1200" kern="1200" dirty="0" err="1" smtClean="0">
                <a:solidFill>
                  <a:schemeClr val="tx1"/>
                </a:solidFill>
                <a:effectLst/>
                <a:latin typeface="+mn-lt"/>
                <a:ea typeface="+mn-ea"/>
                <a:cs typeface="+mn-cs"/>
              </a:rPr>
              <a:t>TOP</a:t>
            </a:r>
            <a:endParaRPr lang="fr-FR" sz="1200" kern="1200" dirty="0" smtClean="0">
              <a:solidFill>
                <a:schemeClr val="tx1"/>
              </a:solidFill>
              <a:effectLst/>
              <a:latin typeface="+mn-lt"/>
              <a:ea typeface="+mn-ea"/>
              <a:cs typeface="+mn-cs"/>
            </a:endParaRPr>
          </a:p>
          <a:p>
            <a:pPr algn="just">
              <a:defRPr/>
            </a:pPr>
            <a:endParaRPr lang="fr-FR" dirty="0" smtClean="0">
              <a:solidFill>
                <a:srgbClr val="3E3E3E"/>
              </a:solidFill>
              <a:latin typeface="Roboto" panose="02000000000000000000" pitchFamily="2" charset="0"/>
              <a:ea typeface="Roboto" panose="02000000000000000000" pitchFamily="2" charset="0"/>
            </a:endParaRPr>
          </a:p>
          <a:p>
            <a:endParaRPr lang="fr-FR" sz="1200" dirty="0" smtClean="0">
              <a:solidFill>
                <a:prstClr val="black"/>
              </a:solidFill>
              <a:latin typeface="Century Gothic" panose="020B0502020202020204" pitchFamily="34" charset="0"/>
            </a:endParaRPr>
          </a:p>
          <a:p>
            <a:r>
              <a:rPr lang="en-US" sz="1200" dirty="0" smtClean="0">
                <a:solidFill>
                  <a:prstClr val="black"/>
                </a:solidFill>
                <a:latin typeface="Century Gothic" panose="020B0502020202020204" pitchFamily="34" charset="0"/>
              </a:rPr>
              <a:t>"My skin is uncomfortable and tight</a:t>
            </a:r>
          </a:p>
          <a:p>
            <a:r>
              <a:rPr lang="en-US" sz="1200" dirty="0" smtClean="0">
                <a:solidFill>
                  <a:prstClr val="black"/>
                </a:solidFill>
                <a:latin typeface="Century Gothic" panose="020B0502020202020204" pitchFamily="34" charset="0"/>
              </a:rPr>
              <a:t>"My skin is flaky "</a:t>
            </a:r>
          </a:p>
          <a:p>
            <a:r>
              <a:rPr lang="en-US" sz="1200" dirty="0" smtClean="0">
                <a:solidFill>
                  <a:prstClr val="black"/>
                </a:solidFill>
                <a:latin typeface="Century Gothic" panose="020B0502020202020204" pitchFamily="34" charset="0"/>
              </a:rPr>
              <a:t>"My foundation is not lasting "</a:t>
            </a:r>
          </a:p>
          <a:p>
            <a:r>
              <a:rPr lang="en-US" sz="1200" dirty="0" smtClean="0">
                <a:solidFill>
                  <a:prstClr val="black"/>
                </a:solidFill>
                <a:latin typeface="Century Gothic" panose="020B0502020202020204" pitchFamily="34" charset="0"/>
              </a:rPr>
              <a:t>"I just came back from the sun, my skin is dull and uncomfortable “</a:t>
            </a:r>
          </a:p>
          <a:p>
            <a:endParaRPr lang="en-US" sz="1200" i="0" u="sng" kern="1200" baseline="0" dirty="0" smtClean="0">
              <a:solidFill>
                <a:prstClr val="black"/>
              </a:solidFill>
              <a:effectLst/>
              <a:latin typeface="Century Gothic" panose="020B0502020202020204" pitchFamily="34" charset="0"/>
              <a:ea typeface="+mn-ea"/>
              <a:cs typeface="+mn-cs"/>
            </a:endParaRP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Ingredients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complex</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with</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  </a:t>
            </a: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eaLnBrk="1" hangingPunct="1"/>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&amp; olive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lang="en-US" altLang="fr-FR" sz="1200" dirty="0" smtClean="0">
                <a:solidFill>
                  <a:srgbClr val="3E3E3E"/>
                </a:solidFill>
                <a:latin typeface="Roboto" panose="02000000000000000000" pitchFamily="2" charset="0"/>
                <a:ea typeface="Roboto" panose="02000000000000000000" pitchFamily="2" charset="0"/>
              </a:rPr>
              <a:t>Reinforces the skin's barrier function: </a:t>
            </a:r>
            <a:endParaRPr lang="fr-FR" altLang="fr-FR" sz="1200" dirty="0" smtClean="0">
              <a:solidFill>
                <a:srgbClr val="3E3E3E"/>
              </a:solidFill>
              <a:latin typeface="Roboto" panose="02000000000000000000" pitchFamily="2" charset="0"/>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hygroscopic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Intense and long-lasting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Low</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Molecular</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weight</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HA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deep</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r>
              <a:rPr lang="fr-FR" altLang="zh-TW" u="none" dirty="0" smtClean="0">
                <a:latin typeface="Optima" pitchFamily="34" charset="0"/>
                <a:sym typeface="Wingdings" panose="05000000000000000000" pitchFamily="2" charset="2"/>
              </a:rPr>
              <a:t>,</a:t>
            </a:r>
            <a:r>
              <a:rPr lang="fr-FR" altLang="zh-TW" u="none" baseline="0" dirty="0" smtClean="0">
                <a:latin typeface="Optima" pitchFamily="34" charset="0"/>
                <a:sym typeface="Wingdings" panose="05000000000000000000" pitchFamily="2" charset="2"/>
              </a:rPr>
              <a:t> </a:t>
            </a:r>
            <a:r>
              <a:rPr lang="fr-FR" altLang="zh-TW" u="none" dirty="0" smtClean="0">
                <a:latin typeface="Optima" pitchFamily="34" charset="0"/>
                <a:sym typeface="Wingdings" panose="05000000000000000000" pitchFamily="2" charset="2"/>
              </a:rPr>
              <a:t>skin </a:t>
            </a:r>
            <a:r>
              <a:rPr lang="fr-FR" altLang="zh-TW" u="none" dirty="0" err="1" smtClean="0">
                <a:latin typeface="Optima" pitchFamily="34" charset="0"/>
                <a:sym typeface="Wingdings" panose="05000000000000000000" pitchFamily="2" charset="2"/>
              </a:rPr>
              <a:t>cell</a:t>
            </a:r>
            <a:r>
              <a:rPr lang="fr-FR" altLang="zh-TW" u="none" dirty="0" smtClean="0">
                <a:latin typeface="Optima" pitchFamily="34" charset="0"/>
                <a:sym typeface="Wingdings" panose="05000000000000000000" pitchFamily="2" charset="2"/>
              </a:rPr>
              <a:t> </a:t>
            </a:r>
            <a:r>
              <a:rPr lang="fr-FR" altLang="zh-TW" u="none" dirty="0" err="1" smtClean="0">
                <a:latin typeface="Optima" pitchFamily="34" charset="0"/>
                <a:sym typeface="Wingdings" panose="05000000000000000000" pitchFamily="2" charset="2"/>
              </a:rPr>
              <a:t>renewal</a:t>
            </a:r>
            <a:r>
              <a:rPr lang="fr-FR" altLang="zh-TW" u="none" dirty="0" smtClean="0">
                <a:latin typeface="Optima" pitchFamily="34" charset="0"/>
                <a:sym typeface="Wingdings" panose="05000000000000000000" pitchFamily="2" charset="2"/>
              </a:rPr>
              <a:t>, </a:t>
            </a:r>
            <a:r>
              <a:rPr lang="fr-FR" altLang="zh-TW" u="none" dirty="0" err="1" smtClean="0">
                <a:latin typeface="Optima" pitchFamily="34" charset="0"/>
                <a:sym typeface="Wingdings" panose="05000000000000000000" pitchFamily="2" charset="2"/>
              </a:rPr>
              <a:t>redensifying</a:t>
            </a:r>
            <a:r>
              <a:rPr lang="fr-FR" altLang="zh-TW" u="none" baseline="0" dirty="0" smtClean="0">
                <a:latin typeface="Optima" pitchFamily="34" charset="0"/>
                <a:sym typeface="Wingdings" panose="05000000000000000000" pitchFamily="2" charset="2"/>
              </a:rPr>
              <a:t> and </a:t>
            </a:r>
            <a:r>
              <a:rPr lang="fr-FR" altLang="zh-TW" u="none" baseline="0" dirty="0" err="1" smtClean="0">
                <a:latin typeface="Optima" pitchFamily="34" charset="0"/>
                <a:sym typeface="Wingdings" panose="05000000000000000000" pitchFamily="2" charset="2"/>
              </a:rPr>
              <a:t>restucturing</a:t>
            </a:r>
            <a:r>
              <a:rPr lang="fr-FR" altLang="zh-TW" u="none" baseline="0" dirty="0" smtClean="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Vitamins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ACE : </a:t>
            </a:r>
            <a:r>
              <a:rPr lang="fr-FR" altLang="fr-FR" dirty="0" err="1" smtClean="0">
                <a:solidFill>
                  <a:srgbClr val="000000"/>
                </a:solidFill>
                <a:latin typeface="Optima" pitchFamily="34" charset="0"/>
              </a:rPr>
              <a:t>protect</a:t>
            </a:r>
            <a:r>
              <a:rPr lang="fr-FR" altLang="fr-FR" dirty="0" smtClean="0">
                <a:solidFill>
                  <a:srgbClr val="000000"/>
                </a:solidFill>
                <a:latin typeface="Optima" pitchFamily="34" charset="0"/>
              </a:rPr>
              <a:t> the </a:t>
            </a:r>
            <a:r>
              <a:rPr lang="fr-FR" altLang="fr-FR" dirty="0" err="1" smtClean="0">
                <a:solidFill>
                  <a:srgbClr val="000000"/>
                </a:solidFill>
                <a:latin typeface="Optima" pitchFamily="34" charset="0"/>
              </a:rPr>
              <a:t>cells</a:t>
            </a:r>
            <a:r>
              <a:rPr lang="fr-FR" altLang="fr-FR" baseline="0" dirty="0" smtClean="0">
                <a:solidFill>
                  <a:srgbClr val="000000"/>
                </a:solidFill>
                <a:latin typeface="Optima" pitchFamily="34" charset="0"/>
              </a:rPr>
              <a:t>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regenerating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antioxydant.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Polysacharides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serine, PCA,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vegetal</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glycerin</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smtClean="0">
                <a:latin typeface="Optima" pitchFamily="34" charset="0"/>
              </a:rPr>
              <a:t>+ </a:t>
            </a:r>
          </a:p>
          <a:p>
            <a:pPr defTabSz="1041400">
              <a:spcBef>
                <a:spcPct val="0"/>
              </a:spcBef>
            </a:pPr>
            <a:endParaRPr lang="fr-FR" altLang="fr-FR" sz="1200" dirty="0" smtClean="0">
              <a:latin typeface="Optima" pitchFamily="34" charset="0"/>
            </a:endParaRPr>
          </a:p>
          <a:p>
            <a:pPr defTabSz="1041400">
              <a:spcBef>
                <a:spcPct val="50000"/>
              </a:spcBef>
            </a:pPr>
            <a:r>
              <a:rPr lang="fr-FR" altLang="fr-FR" sz="1200" b="1" dirty="0" smtClean="0">
                <a:latin typeface="Optima" pitchFamily="34" charset="0"/>
              </a:rPr>
              <a:t>YEAS</a:t>
            </a:r>
            <a:r>
              <a:rPr lang="fr-FR" altLang="fr-FR" sz="1200" b="1" baseline="0" dirty="0" smtClean="0">
                <a:latin typeface="Optima" pitchFamily="34" charset="0"/>
              </a:rPr>
              <a:t>T EXTRACT : </a:t>
            </a:r>
            <a:r>
              <a:rPr lang="fr-FR" dirty="0" err="1" smtClean="0"/>
              <a:t>Restructuring</a:t>
            </a:r>
            <a:r>
              <a:rPr lang="fr-FR" dirty="0" smtClean="0"/>
              <a:t> - </a:t>
            </a:r>
            <a:r>
              <a:rPr lang="fr-FR" dirty="0" err="1" smtClean="0"/>
              <a:t>redensifying</a:t>
            </a:r>
            <a:r>
              <a:rPr lang="fr-FR" dirty="0" smtClean="0"/>
              <a:t> </a:t>
            </a:r>
            <a:r>
              <a:rPr lang="fr-FR" altLang="fr-FR" sz="1200" b="1" dirty="0" smtClean="0">
                <a:latin typeface="Optima" pitchFamily="34" charset="0"/>
              </a:rPr>
              <a:t>: </a:t>
            </a:r>
            <a:r>
              <a:rPr lang="en-US" altLang="fr-FR" sz="1200" dirty="0" smtClean="0">
                <a:latin typeface="Optima" pitchFamily="34" charset="0"/>
              </a:rPr>
              <a:t>helps to form a </a:t>
            </a:r>
            <a:r>
              <a:rPr lang="en-US" altLang="fr-FR" sz="1200" dirty="0" err="1" smtClean="0">
                <a:latin typeface="Optima" pitchFamily="34" charset="0"/>
              </a:rPr>
              <a:t>lipidic</a:t>
            </a:r>
            <a:r>
              <a:rPr lang="en-US" altLang="fr-FR" sz="1200" dirty="0" smtClean="0">
                <a:latin typeface="Optima" pitchFamily="34" charset="0"/>
              </a:rPr>
              <a:t> cement</a:t>
            </a:r>
          </a:p>
          <a:p>
            <a:pPr defTabSz="1041400">
              <a:spcBef>
                <a:spcPct val="50000"/>
              </a:spcBef>
            </a:pPr>
            <a:endParaRPr lang="en-US" altLang="fr-FR" sz="1200" b="1" dirty="0" smtClean="0">
              <a:latin typeface="Optima" pitchFamily="34" charset="0"/>
            </a:endParaRPr>
          </a:p>
          <a:p>
            <a:pPr defTabSz="1041400">
              <a:spcBef>
                <a:spcPct val="50000"/>
              </a:spcBef>
            </a:pPr>
            <a:r>
              <a:rPr lang="fr-FR" altLang="fr-FR" sz="1200" b="1" dirty="0" smtClean="0">
                <a:latin typeface="Optima" pitchFamily="34" charset="0"/>
              </a:rPr>
              <a:t>SILICON</a:t>
            </a:r>
            <a:r>
              <a:rPr lang="fr-FR" altLang="fr-FR" sz="1200" b="1" baseline="0" dirty="0" smtClean="0">
                <a:latin typeface="Optima" pitchFamily="34" charset="0"/>
              </a:rPr>
              <a:t> </a:t>
            </a:r>
            <a:r>
              <a:rPr lang="fr-FR" altLang="fr-FR" sz="1200" b="1" dirty="0" smtClean="0">
                <a:latin typeface="Optima" pitchFamily="34" charset="0"/>
              </a:rPr>
              <a:t>: </a:t>
            </a:r>
            <a:r>
              <a:rPr lang="en-US" altLang="fr-FR" sz="1200" b="1" dirty="0" smtClean="0">
                <a:latin typeface="Optima" pitchFamily="34" charset="0"/>
              </a:rPr>
              <a:t>replenishes the skin's water reserves. </a:t>
            </a:r>
            <a:r>
              <a:rPr lang="en-US" altLang="fr-FR" sz="1200" b="0" dirty="0" smtClean="0">
                <a:latin typeface="Optima" pitchFamily="34" charset="0"/>
              </a:rPr>
              <a:t>It stimulates the multiplication of fibroblasts. </a:t>
            </a:r>
            <a:endParaRPr lang="en-US" altLang="fr-FR" sz="1200" b="1" dirty="0" smtClean="0">
              <a:latin typeface="Optima" pitchFamily="34" charset="0"/>
            </a:endParaRPr>
          </a:p>
          <a:p>
            <a:pPr defTabSz="1041400">
              <a:spcBef>
                <a:spcPct val="50000"/>
              </a:spcBef>
            </a:pPr>
            <a:r>
              <a:rPr lang="en-US" altLang="fr-FR" sz="1200" b="0" dirty="0" smtClean="0">
                <a:latin typeface="Optima" pitchFamily="34" charset="0"/>
              </a:rPr>
              <a:t>Present in many foods. </a:t>
            </a:r>
          </a:p>
          <a:p>
            <a:pPr defTabSz="1041400">
              <a:spcBef>
                <a:spcPct val="50000"/>
              </a:spcBef>
            </a:pPr>
            <a:r>
              <a:rPr lang="en-US" altLang="fr-FR" sz="1200" b="0" dirty="0" smtClean="0">
                <a:latin typeface="Optima" pitchFamily="34" charset="0"/>
              </a:rPr>
              <a:t>It has been observed that silicon is essential for the synthesis of collagen and elastin fibers. The deficit in organic silicon from the forties causes a significant drying of the skin and the appearance of wrinkles. Organic silicon derivatives (</a:t>
            </a:r>
            <a:r>
              <a:rPr lang="en-US" altLang="fr-FR" sz="1200" b="0" dirty="0" err="1" smtClean="0">
                <a:latin typeface="Optima" pitchFamily="34" charset="0"/>
              </a:rPr>
              <a:t>silanols</a:t>
            </a:r>
            <a:r>
              <a:rPr lang="en-US" altLang="fr-FR" sz="1200" b="0" dirty="0" smtClean="0">
                <a:latin typeface="Optima" pitchFamily="34" charset="0"/>
              </a:rPr>
              <a:t>) are therefore indicated to act on wrinkles, stretch marks and to improve the elasticity of the skin.</a:t>
            </a:r>
            <a:endParaRPr lang="fr-FR" altLang="fr-FR" sz="1200" b="0" dirty="0" smtClean="0">
              <a:latin typeface="Optima" pitchFamily="34" charset="0"/>
            </a:endParaRP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en-US"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rose, chamomile and jasmine E.O </a:t>
            </a:r>
            <a:r>
              <a:rPr kumimoji="0" lang="en-US"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Balancing - relaxing (fragrance of the hydra n°1 range)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VEGETAL GLYCERIN (ECOCERT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ingredient</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comes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from</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European</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rapeseed</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Action: Humectant and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it</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reduces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the speed of water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evaporation</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from</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the surface of the skin,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softens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smoothes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reduces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roughness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SERINE: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amino</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acid</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that</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part of the Natural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Factor (NMF)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which</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the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factor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that</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maintains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the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skin's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normal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PCA: PYRROLIDONE CARBOXYLIC ACID = part of the NMF,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hygroscopic</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&gt;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maintains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water in the skin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Origin</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Beetroot</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POLYSACCHARIDE :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Immediate</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long-lasting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moisturizing</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power,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brings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silky</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touch</a:t>
            </a: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Origin</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biotechnology</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Composition: polysaccharide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complex</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sugar</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composed</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of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several</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molecules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of simple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sugars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obtained</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by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natural</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bacterial</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fermentation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whose</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substrates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are corn sorbitol and </a:t>
            </a: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soy</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peptone. </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7</a:t>
            </a:fld>
            <a:endParaRPr lang="fr-FR"/>
          </a:p>
        </p:txBody>
      </p:sp>
    </p:spTree>
    <p:extLst>
      <p:ext uri="{BB962C8B-B14F-4D97-AF65-F5344CB8AC3E}">
        <p14:creationId xmlns:p14="http://schemas.microsoft.com/office/powerpoint/2010/main" val="221172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kern="1200" baseline="0" dirty="0" smtClean="0">
                <a:solidFill>
                  <a:schemeClr val="tx1"/>
                </a:solidFill>
                <a:effectLst/>
                <a:latin typeface="+mn-lt"/>
                <a:ea typeface="+mn-ea"/>
                <a:cs typeface="+mn-cs"/>
              </a:rPr>
              <a:t>HYDRA N1 FLUIDE : </a:t>
            </a:r>
            <a:r>
              <a:rPr lang="en-US" sz="1200" i="1" dirty="0" smtClean="0">
                <a:solidFill>
                  <a:srgbClr val="3E3E3E"/>
                </a:solidFill>
                <a:latin typeface="KyivType Sans2" panose="00000500000000000000" pitchFamily="50" charset="0"/>
              </a:rPr>
              <a:t>The ultra hydrating and </a:t>
            </a:r>
            <a:r>
              <a:rPr lang="en-US" sz="1200" i="1" dirty="0" err="1" smtClean="0">
                <a:solidFill>
                  <a:srgbClr val="3E3E3E"/>
                </a:solidFill>
                <a:latin typeface="KyivType Sans2" panose="00000500000000000000" pitchFamily="50" charset="0"/>
              </a:rPr>
              <a:t>mattifying</a:t>
            </a:r>
            <a:r>
              <a:rPr lang="en-US" sz="1200" i="1" dirty="0" smtClean="0">
                <a:solidFill>
                  <a:srgbClr val="3E3E3E"/>
                </a:solidFill>
                <a:latin typeface="KyivType Sans2" panose="00000500000000000000" pitchFamily="50" charset="0"/>
              </a:rPr>
              <a:t> fluid!</a:t>
            </a:r>
            <a:r>
              <a:rPr lang="en-US" sz="1200" i="1" baseline="0" dirty="0" smtClean="0">
                <a:solidFill>
                  <a:srgbClr val="3E3E3E"/>
                </a:solidFill>
                <a:latin typeface="KyivType Sans2" panose="00000500000000000000" pitchFamily="50" charset="0"/>
              </a:rPr>
              <a:t> </a:t>
            </a:r>
            <a:r>
              <a:rPr lang="fr-FR" sz="1200" i="0" kern="1200" baseline="0" dirty="0" smtClean="0">
                <a:solidFill>
                  <a:schemeClr val="tx1"/>
                </a:solidFill>
                <a:effectLst/>
                <a:latin typeface="+mn-lt"/>
                <a:ea typeface="+mn-ea"/>
                <a:cs typeface="+mn-cs"/>
              </a:rPr>
              <a:t>(88% ION) </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Description</a:t>
            </a:r>
            <a:r>
              <a:rPr lang="fr-FR" sz="1200" i="0" u="sng" kern="1200" baseline="0" dirty="0" smtClean="0">
                <a:solidFill>
                  <a:schemeClr val="tx1"/>
                </a:solidFill>
                <a:effectLst/>
                <a:latin typeface="+mn-lt"/>
                <a:ea typeface="+mn-ea"/>
                <a:cs typeface="+mn-cs"/>
              </a:rPr>
              <a:t> : </a:t>
            </a:r>
          </a:p>
          <a:p>
            <a:r>
              <a:rPr lang="en-US" sz="1200" i="0" u="none" kern="1200" dirty="0" smtClean="0">
                <a:solidFill>
                  <a:schemeClr val="tx1"/>
                </a:solidFill>
                <a:effectLst/>
                <a:latin typeface="+mn-lt"/>
                <a:ea typeface="+mn-ea"/>
                <a:cs typeface="+mn-cs"/>
              </a:rPr>
              <a:t>Your skin is oily or combination, but feels dehydrated! You will appreciate Hydra N°1 Fluid</a:t>
            </a:r>
            <a:r>
              <a:rPr lang="en-US" sz="1200" i="0" u="none" kern="1200" baseline="0" dirty="0" smtClean="0">
                <a:solidFill>
                  <a:schemeClr val="tx1"/>
                </a:solidFill>
                <a:effectLst/>
                <a:latin typeface="+mn-lt"/>
                <a:ea typeface="+mn-ea"/>
                <a:cs typeface="+mn-cs"/>
              </a:rPr>
              <a:t>, a n</a:t>
            </a:r>
            <a:r>
              <a:rPr lang="en-US" sz="1200" dirty="0" smtClean="0">
                <a:solidFill>
                  <a:srgbClr val="3E3E3E"/>
                </a:solidFill>
                <a:latin typeface="Roboto" panose="020B0604020202020204" charset="0"/>
                <a:ea typeface="Roboto" panose="020B0604020202020204" charset="0"/>
              </a:rPr>
              <a:t>on-greasy</a:t>
            </a:r>
            <a:r>
              <a:rPr lang="en-US" sz="1200" baseline="0" dirty="0" smtClean="0">
                <a:solidFill>
                  <a:srgbClr val="3E3E3E"/>
                </a:solidFill>
                <a:latin typeface="Roboto" panose="020B0604020202020204" charset="0"/>
                <a:ea typeface="Roboto" panose="020B0604020202020204" charset="0"/>
              </a:rPr>
              <a:t> and</a:t>
            </a:r>
            <a:r>
              <a:rPr lang="en-US" sz="1200" dirty="0" smtClean="0">
                <a:solidFill>
                  <a:srgbClr val="3E3E3E"/>
                </a:solidFill>
                <a:latin typeface="Roboto" panose="020B0604020202020204" charset="0"/>
                <a:ea typeface="Roboto" panose="020B0604020202020204" charset="0"/>
              </a:rPr>
              <a:t> quickly absorbed </a:t>
            </a:r>
            <a:r>
              <a:rPr lang="en-US" sz="1200" dirty="0" err="1" smtClean="0">
                <a:solidFill>
                  <a:srgbClr val="3E3E3E"/>
                </a:solidFill>
                <a:latin typeface="Roboto" panose="020B0604020202020204" charset="0"/>
                <a:ea typeface="Roboto" panose="020B0604020202020204" charset="0"/>
              </a:rPr>
              <a:t>mattifying</a:t>
            </a:r>
            <a:r>
              <a:rPr lang="en-US" sz="1200" dirty="0" smtClean="0">
                <a:solidFill>
                  <a:srgbClr val="3E3E3E"/>
                </a:solidFill>
                <a:latin typeface="Roboto" panose="020B0604020202020204" charset="0"/>
                <a:ea typeface="Roboto" panose="020B0604020202020204" charset="0"/>
              </a:rPr>
              <a:t> fluid.</a:t>
            </a:r>
            <a:r>
              <a:rPr lang="en-US" sz="1200" baseline="0" dirty="0" smtClean="0">
                <a:solidFill>
                  <a:srgbClr val="3E3E3E"/>
                </a:solidFill>
                <a:latin typeface="Roboto" panose="020B0604020202020204" charset="0"/>
                <a:ea typeface="Roboto" panose="020B0604020202020204" charset="0"/>
              </a:rPr>
              <a:t> It </a:t>
            </a:r>
            <a:r>
              <a:rPr lang="en-US" sz="1200" dirty="0" smtClean="0">
                <a:solidFill>
                  <a:srgbClr val="3E3E3E"/>
                </a:solidFill>
                <a:latin typeface="Roboto" panose="020B0604020202020204" charset="0"/>
                <a:ea typeface="Roboto" panose="020B0604020202020204" charset="0"/>
              </a:rPr>
              <a:t>Replenishes normal to oily skin.</a:t>
            </a:r>
            <a:r>
              <a:rPr lang="en-US" sz="1200" baseline="0" dirty="0" smtClean="0">
                <a:solidFill>
                  <a:srgbClr val="3E3E3E"/>
                </a:solidFill>
                <a:latin typeface="Roboto" panose="020B0604020202020204" charset="0"/>
                <a:ea typeface="Roboto" panose="020B0604020202020204" charset="0"/>
              </a:rPr>
              <a:t> And leaves a </a:t>
            </a:r>
            <a:r>
              <a:rPr lang="en-US" sz="1200" dirty="0" smtClean="0">
                <a:solidFill>
                  <a:srgbClr val="3E3E3E"/>
                </a:solidFill>
                <a:latin typeface="Roboto" panose="020B0604020202020204" charset="0"/>
                <a:ea typeface="Roboto" panose="020B0604020202020204" charset="0"/>
              </a:rPr>
              <a:t>Soft, supple, radiant and plumped-up skin</a:t>
            </a:r>
          </a:p>
          <a:p>
            <a:endParaRPr lang="fr-FR" sz="1200" dirty="0" smtClean="0">
              <a:solidFill>
                <a:srgbClr val="3E3E3E"/>
              </a:solidFill>
              <a:latin typeface="Roboto" panose="020B0604020202020204" charset="0"/>
              <a:ea typeface="Roboto" panose="020B0604020202020204" charset="0"/>
            </a:endParaRPr>
          </a:p>
          <a:p>
            <a:pPr lvl="0"/>
            <a:r>
              <a:rPr lang="fr-FR" sz="1600" u="sng" dirty="0" err="1" smtClean="0">
                <a:solidFill>
                  <a:srgbClr val="3E3E3E"/>
                </a:solidFill>
                <a:latin typeface="Roboto" panose="02000000000000000000" pitchFamily="2" charset="0"/>
                <a:ea typeface="Roboto" panose="02000000000000000000" pitchFamily="2" charset="0"/>
              </a:rPr>
              <a:t>Results</a:t>
            </a:r>
            <a:r>
              <a:rPr lang="fr-FR" sz="1600" u="sng" baseline="0" dirty="0" smtClean="0">
                <a:solidFill>
                  <a:srgbClr val="3E3E3E"/>
                </a:solidFill>
                <a:latin typeface="Roboto" panose="02000000000000000000" pitchFamily="2" charset="0"/>
                <a:ea typeface="Roboto" panose="02000000000000000000" pitchFamily="2" charset="0"/>
              </a:rPr>
              <a:t> </a:t>
            </a:r>
          </a:p>
          <a:p>
            <a:pPr lvl="0"/>
            <a:r>
              <a:rPr lang="en-US" sz="1600" dirty="0" smtClean="0"/>
              <a:t>Intense and long-lasting hydration: </a:t>
            </a:r>
          </a:p>
          <a:p>
            <a:pPr marL="285750" lvl="0" indent="-285750">
              <a:buFont typeface="Wingdings" panose="05000000000000000000" pitchFamily="2" charset="2"/>
              <a:buChar char="Ø"/>
            </a:pPr>
            <a:r>
              <a:rPr lang="en-US" sz="1600" dirty="0" smtClean="0"/>
              <a:t>+110% immediately </a:t>
            </a:r>
          </a:p>
          <a:p>
            <a:pPr marL="285750" lvl="0" indent="-285750">
              <a:buFont typeface="Wingdings" panose="05000000000000000000" pitchFamily="2" charset="2"/>
              <a:buChar char="Ø"/>
            </a:pPr>
            <a:r>
              <a:rPr lang="en-US" sz="1600" dirty="0" smtClean="0"/>
              <a:t>+59% after 8 hours </a:t>
            </a:r>
          </a:p>
          <a:p>
            <a:pPr lvl="0"/>
            <a:r>
              <a:rPr lang="fr-FR" sz="2000" dirty="0" err="1" smtClean="0">
                <a:solidFill>
                  <a:srgbClr val="3E3E3E"/>
                </a:solidFill>
                <a:latin typeface="Roboto" panose="02000000000000000000" pitchFamily="2" charset="0"/>
                <a:ea typeface="Roboto" panose="02000000000000000000" pitchFamily="2" charset="0"/>
              </a:rPr>
              <a:t>Used</a:t>
            </a:r>
            <a:r>
              <a:rPr lang="fr-FR" sz="2000" dirty="0" smtClean="0">
                <a:solidFill>
                  <a:srgbClr val="3E3E3E"/>
                </a:solidFill>
                <a:latin typeface="Roboto" panose="02000000000000000000" pitchFamily="2" charset="0"/>
                <a:ea typeface="Roboto" panose="02000000000000000000" pitchFamily="2" charset="0"/>
              </a:rPr>
              <a:t> </a:t>
            </a:r>
            <a:r>
              <a:rPr lang="fr-FR" sz="2000" dirty="0" err="1" smtClean="0">
                <a:solidFill>
                  <a:srgbClr val="3E3E3E"/>
                </a:solidFill>
                <a:latin typeface="Roboto" panose="02000000000000000000" pitchFamily="2" charset="0"/>
                <a:ea typeface="Roboto" panose="02000000000000000000" pitchFamily="2" charset="0"/>
              </a:rPr>
              <a:t>with</a:t>
            </a:r>
            <a:r>
              <a:rPr lang="fr-FR" sz="2000" dirty="0" smtClean="0">
                <a:solidFill>
                  <a:srgbClr val="3E3E3E"/>
                </a:solidFill>
                <a:latin typeface="Roboto" panose="02000000000000000000" pitchFamily="2" charset="0"/>
                <a:ea typeface="Roboto" panose="02000000000000000000" pitchFamily="2" charset="0"/>
              </a:rPr>
              <a:t> </a:t>
            </a:r>
            <a:r>
              <a:rPr lang="fr-FR" sz="2000" cap="small" dirty="0" err="1" smtClean="0">
                <a:solidFill>
                  <a:srgbClr val="3E3E3E"/>
                </a:solidFill>
                <a:latin typeface="Roboto" panose="02000000000000000000" pitchFamily="2" charset="0"/>
                <a:ea typeface="Roboto" panose="02000000000000000000" pitchFamily="2" charset="0"/>
              </a:rPr>
              <a:t>hydra</a:t>
            </a:r>
            <a:r>
              <a:rPr lang="fr-FR" sz="2000" cap="small" dirty="0" smtClean="0">
                <a:solidFill>
                  <a:srgbClr val="3E3E3E"/>
                </a:solidFill>
                <a:latin typeface="Roboto" panose="02000000000000000000" pitchFamily="2" charset="0"/>
                <a:ea typeface="Roboto" panose="02000000000000000000" pitchFamily="2" charset="0"/>
              </a:rPr>
              <a:t> n°1 </a:t>
            </a:r>
            <a:r>
              <a:rPr lang="fr-FR" sz="2000" cap="small" dirty="0" err="1" smtClean="0">
                <a:solidFill>
                  <a:srgbClr val="3E3E3E"/>
                </a:solidFill>
                <a:latin typeface="Roboto" panose="02000000000000000000" pitchFamily="2" charset="0"/>
                <a:ea typeface="Roboto" panose="02000000000000000000" pitchFamily="2" charset="0"/>
              </a:rPr>
              <a:t>serum</a:t>
            </a:r>
            <a:r>
              <a:rPr lang="fr-FR" sz="2000" cap="small" dirty="0" smtClean="0">
                <a:solidFill>
                  <a:srgbClr val="3E3E3E"/>
                </a:solidFill>
                <a:latin typeface="Roboto" panose="02000000000000000000" pitchFamily="2" charset="0"/>
                <a:ea typeface="Roboto" panose="02000000000000000000" pitchFamily="2" charset="0"/>
              </a:rPr>
              <a:t> </a:t>
            </a:r>
          </a:p>
          <a:p>
            <a:pPr marL="171450" indent="-171450">
              <a:buFont typeface="Wingdings" panose="05000000000000000000" pitchFamily="2" charset="2"/>
              <a:buChar char="Ø"/>
            </a:pPr>
            <a:r>
              <a:rPr lang="fr-FR" sz="1600" i="1" dirty="0" smtClean="0">
                <a:solidFill>
                  <a:srgbClr val="3E3E3E"/>
                </a:solidFill>
                <a:latin typeface="Roboto" panose="02000000000000000000" pitchFamily="2" charset="0"/>
                <a:ea typeface="Roboto" panose="02000000000000000000" pitchFamily="2" charset="0"/>
              </a:rPr>
              <a:t> +122% </a:t>
            </a:r>
            <a:r>
              <a:rPr lang="fr-FR" sz="1600" i="1" dirty="0" err="1" smtClean="0">
                <a:solidFill>
                  <a:srgbClr val="3E3E3E"/>
                </a:solidFill>
                <a:latin typeface="Roboto" panose="02000000000000000000" pitchFamily="2" charset="0"/>
                <a:ea typeface="Roboto" panose="02000000000000000000" pitchFamily="2" charset="0"/>
              </a:rPr>
              <a:t>immediately</a:t>
            </a:r>
            <a:r>
              <a:rPr lang="fr-FR" sz="1600" i="1" dirty="0" smtClean="0">
                <a:solidFill>
                  <a:srgbClr val="3E3E3E"/>
                </a:solidFill>
                <a:latin typeface="Roboto" panose="02000000000000000000" pitchFamily="2" charset="0"/>
                <a:ea typeface="Roboto" panose="02000000000000000000" pitchFamily="2" charset="0"/>
              </a:rPr>
              <a:t> and </a:t>
            </a:r>
          </a:p>
          <a:p>
            <a:pPr marL="171450" indent="-171450">
              <a:buFont typeface="Wingdings" panose="05000000000000000000" pitchFamily="2" charset="2"/>
              <a:buChar char="Ø"/>
            </a:pPr>
            <a:r>
              <a:rPr lang="fr-FR" sz="1600" i="1" dirty="0" smtClean="0">
                <a:solidFill>
                  <a:srgbClr val="3E3E3E"/>
                </a:solidFill>
                <a:latin typeface="Roboto" panose="02000000000000000000" pitchFamily="2" charset="0"/>
                <a:ea typeface="Roboto" panose="02000000000000000000" pitchFamily="2" charset="0"/>
              </a:rPr>
              <a:t> +76% </a:t>
            </a:r>
            <a:r>
              <a:rPr lang="fr-FR" sz="1600" i="1" dirty="0" err="1" smtClean="0">
                <a:solidFill>
                  <a:srgbClr val="3E3E3E"/>
                </a:solidFill>
                <a:latin typeface="Roboto" panose="02000000000000000000" pitchFamily="2" charset="0"/>
                <a:ea typeface="Roboto" panose="02000000000000000000" pitchFamily="2" charset="0"/>
              </a:rPr>
              <a:t>after</a:t>
            </a:r>
            <a:r>
              <a:rPr lang="fr-FR" sz="1600" i="1" dirty="0" smtClean="0">
                <a:solidFill>
                  <a:srgbClr val="3E3E3E"/>
                </a:solidFill>
                <a:latin typeface="Roboto" panose="02000000000000000000" pitchFamily="2" charset="0"/>
                <a:ea typeface="Roboto" panose="02000000000000000000" pitchFamily="2" charset="0"/>
              </a:rPr>
              <a:t> 8 </a:t>
            </a:r>
            <a:r>
              <a:rPr lang="fr-FR" sz="1600" i="1" dirty="0" err="1" smtClean="0">
                <a:solidFill>
                  <a:srgbClr val="3E3E3E"/>
                </a:solidFill>
                <a:latin typeface="Roboto" panose="02000000000000000000" pitchFamily="2" charset="0"/>
                <a:ea typeface="Roboto" panose="02000000000000000000" pitchFamily="2" charset="0"/>
              </a:rPr>
              <a:t>hours</a:t>
            </a:r>
            <a:r>
              <a:rPr lang="fr-FR" sz="1600" i="1" dirty="0" smtClean="0">
                <a:solidFill>
                  <a:srgbClr val="3E3E3E"/>
                </a:solidFill>
                <a:latin typeface="Roboto" panose="02000000000000000000" pitchFamily="2" charset="0"/>
                <a:ea typeface="Roboto" panose="02000000000000000000" pitchFamily="2" charset="0"/>
              </a:rPr>
              <a:t> </a:t>
            </a:r>
            <a:endParaRPr lang="fr-FR" sz="1800" dirty="0" smtClean="0">
              <a:solidFill>
                <a:srgbClr val="3E3E3E"/>
              </a:solidFill>
              <a:latin typeface="Roboto" panose="02000000000000000000" pitchFamily="2" charset="0"/>
              <a:ea typeface="Roboto" panose="02000000000000000000" pitchFamily="2" charset="0"/>
            </a:endParaRPr>
          </a:p>
          <a:p>
            <a:pPr marL="0" lvl="0" indent="0">
              <a:buFont typeface="Wingdings" panose="05000000000000000000" pitchFamily="2" charset="2"/>
              <a:buNone/>
            </a:pPr>
            <a:endParaRPr lang="fr-FR" sz="1600" u="sng" dirty="0" smtClean="0">
              <a:solidFill>
                <a:srgbClr val="3E3E3E"/>
              </a:solidFill>
              <a:latin typeface="Roboto" panose="02000000000000000000" pitchFamily="2" charset="0"/>
              <a:ea typeface="Roboto" panose="02000000000000000000" pitchFamily="2" charset="0"/>
            </a:endParaRPr>
          </a:p>
          <a:p>
            <a:pPr defTabSz="812770"/>
            <a:endParaRPr lang="fr-FR" sz="1200" dirty="0" smtClean="0">
              <a:solidFill>
                <a:srgbClr val="3E3E3E"/>
              </a:solidFill>
              <a:latin typeface="Roboto" panose="020B0604020202020204" charset="0"/>
              <a:ea typeface="Roboto" panose="020B0604020202020204" charset="0"/>
            </a:endParaRPr>
          </a:p>
          <a:p>
            <a:r>
              <a:rPr lang="fr-FR" sz="1200" b="0" i="0" u="sng" kern="1200" dirty="0" err="1" smtClean="0">
                <a:solidFill>
                  <a:schemeClr val="tx1"/>
                </a:solidFill>
                <a:effectLst/>
                <a:latin typeface="+mn-lt"/>
                <a:ea typeface="+mn-ea"/>
                <a:cs typeface="+mn-cs"/>
              </a:rPr>
              <a:t>Wha</a:t>
            </a:r>
            <a:r>
              <a:rPr lang="fr-FR" sz="1200" b="0" i="0" u="sng" kern="1200" baseline="0" dirty="0" err="1" smtClean="0">
                <a:solidFill>
                  <a:schemeClr val="tx1"/>
                </a:solidFill>
                <a:effectLst/>
                <a:latin typeface="+mn-lt"/>
                <a:ea typeface="+mn-ea"/>
                <a:cs typeface="+mn-cs"/>
              </a:rPr>
              <a:t>t</a:t>
            </a:r>
            <a:r>
              <a:rPr lang="fr-FR" sz="1200" b="0" i="0" u="sng" kern="1200" baseline="0" dirty="0" smtClean="0">
                <a:solidFill>
                  <a:schemeClr val="tx1"/>
                </a:solidFill>
                <a:effectLst/>
                <a:latin typeface="+mn-lt"/>
                <a:ea typeface="+mn-ea"/>
                <a:cs typeface="+mn-cs"/>
              </a:rPr>
              <a:t> </a:t>
            </a:r>
            <a:r>
              <a:rPr lang="fr-FR" sz="1200" b="0" i="0" u="sng" kern="1200" baseline="0" dirty="0" err="1" smtClean="0">
                <a:solidFill>
                  <a:schemeClr val="tx1"/>
                </a:solidFill>
                <a:effectLst/>
                <a:latin typeface="+mn-lt"/>
                <a:ea typeface="+mn-ea"/>
                <a:cs typeface="+mn-cs"/>
              </a:rPr>
              <a:t>we</a:t>
            </a:r>
            <a:r>
              <a:rPr lang="fr-FR" sz="1200" b="0" i="0" u="sng" kern="1200" baseline="0" dirty="0" smtClean="0">
                <a:solidFill>
                  <a:schemeClr val="tx1"/>
                </a:solidFill>
                <a:effectLst/>
                <a:latin typeface="+mn-lt"/>
                <a:ea typeface="+mn-ea"/>
                <a:cs typeface="+mn-cs"/>
              </a:rPr>
              <a:t> love </a:t>
            </a:r>
            <a:endParaRPr lang="fr-FR" sz="1200" b="0" i="0" u="sng" kern="1200" dirty="0" smtClean="0">
              <a:solidFill>
                <a:schemeClr val="tx1"/>
              </a:solidFill>
              <a:effectLst/>
              <a:latin typeface="+mn-lt"/>
              <a:ea typeface="+mn-ea"/>
              <a:cs typeface="+mn-cs"/>
            </a:endParaRPr>
          </a:p>
          <a:p>
            <a:pPr defTabSz="812770"/>
            <a:r>
              <a:rPr lang="en-US" sz="1200" dirty="0" smtClean="0">
                <a:solidFill>
                  <a:srgbClr val="3E3E3E"/>
                </a:solidFill>
                <a:latin typeface="Roboto" panose="020B0604020202020204" charset="0"/>
                <a:ea typeface="Roboto" panose="020B0604020202020204" charset="0"/>
              </a:rPr>
              <a:t>Gel-cream texture</a:t>
            </a:r>
          </a:p>
          <a:p>
            <a:pPr defTabSz="812770"/>
            <a:r>
              <a:rPr lang="en-US" sz="1200" dirty="0" err="1" smtClean="0">
                <a:solidFill>
                  <a:srgbClr val="3E3E3E"/>
                </a:solidFill>
                <a:latin typeface="Roboto" panose="020B0604020202020204" charset="0"/>
                <a:ea typeface="Roboto" panose="020B0604020202020204" charset="0"/>
              </a:rPr>
              <a:t>Mattifying</a:t>
            </a:r>
            <a:r>
              <a:rPr lang="en-US" sz="1200" dirty="0" smtClean="0">
                <a:solidFill>
                  <a:srgbClr val="3E3E3E"/>
                </a:solidFill>
                <a:latin typeface="Roboto" panose="020B0604020202020204" charset="0"/>
                <a:ea typeface="Roboto" panose="020B0604020202020204" charset="0"/>
              </a:rPr>
              <a:t> effect on the T-zone </a:t>
            </a:r>
          </a:p>
          <a:p>
            <a:pPr defTabSz="812770"/>
            <a:r>
              <a:rPr lang="en-US" sz="1200" dirty="0" smtClean="0">
                <a:solidFill>
                  <a:srgbClr val="3E3E3E"/>
                </a:solidFill>
                <a:latin typeface="Roboto" panose="020B0604020202020204" charset="0"/>
                <a:ea typeface="Roboto" panose="020B0604020202020204" charset="0"/>
              </a:rPr>
              <a:t>Natural fragrance of rose, jasmine and chamomile</a:t>
            </a:r>
            <a:endParaRPr lang="fr-FR" sz="1200" dirty="0" smtClean="0">
              <a:solidFill>
                <a:srgbClr val="3E3E3E"/>
              </a:solidFill>
              <a:latin typeface="Roboto" panose="020B0604020202020204" charset="0"/>
              <a:ea typeface="Roboto" panose="020B060402020202020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0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sng" strike="noStrike" kern="1200" dirty="0" smtClean="0">
                <a:solidFill>
                  <a:schemeClr val="tx1"/>
                </a:solidFill>
                <a:effectLst/>
                <a:latin typeface="+mn-lt"/>
                <a:ea typeface="+mn-ea"/>
                <a:cs typeface="+mn-cs"/>
              </a:rPr>
              <a:t>Tips</a:t>
            </a:r>
          </a:p>
          <a:p>
            <a:r>
              <a:rPr lang="fr-FR" sz="1200" b="0" i="0" u="none" strike="noStrike" kern="1200" dirty="0" smtClean="0">
                <a:solidFill>
                  <a:schemeClr val="tx1"/>
                </a:solidFill>
                <a:effectLst/>
                <a:latin typeface="+mn-lt"/>
                <a:ea typeface="+mn-ea"/>
                <a:cs typeface="+mn-cs"/>
              </a:rPr>
              <a:t> </a:t>
            </a:r>
            <a:endParaRPr lang="fr-FR" sz="1200" dirty="0" smtClean="0">
              <a:solidFill>
                <a:prstClr val="black"/>
              </a:solidFill>
              <a:latin typeface="Century Gothic" panose="020B0502020202020204" pitchFamily="34"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Ideal for oily or combination dehydrated skin.</a:t>
            </a:r>
            <a:r>
              <a:rPr lang="fr-FR" dirty="0" smtClean="0">
                <a:solidFill>
                  <a:srgbClr val="3E3E3E"/>
                </a:solidFill>
                <a:latin typeface="Roboto" panose="02000000000000000000" pitchFamily="2" charset="0"/>
                <a:ea typeface="Roboto" panose="02000000000000000000" pitchFamily="2" charset="0"/>
              </a:rPr>
              <a:t>.</a:t>
            </a: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Light texture ideal for summer</a:t>
            </a:r>
            <a:r>
              <a:rPr lang="fr-FR" dirty="0" smtClean="0">
                <a:solidFill>
                  <a:srgbClr val="3E3E3E"/>
                </a:solidFill>
                <a:latin typeface="Roboto" panose="02000000000000000000" pitchFamily="2" charset="0"/>
                <a:ea typeface="Roboto" panose="02000000000000000000" pitchFamily="2" charset="0"/>
              </a:rPr>
              <a:t>.</a:t>
            </a: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In addition, use </a:t>
            </a:r>
            <a:r>
              <a:rPr lang="en-US" cap="small" dirty="0" smtClean="0">
                <a:solidFill>
                  <a:srgbClr val="3E3E3E"/>
                </a:solidFill>
                <a:latin typeface="Roboto" panose="02000000000000000000" pitchFamily="2" charset="0"/>
                <a:ea typeface="Roboto" panose="02000000000000000000" pitchFamily="2" charset="0"/>
              </a:rPr>
              <a:t>Hydra N°1 Masque </a:t>
            </a:r>
            <a:r>
              <a:rPr lang="en-US" dirty="0" smtClean="0">
                <a:solidFill>
                  <a:srgbClr val="3E3E3E"/>
                </a:solidFill>
                <a:latin typeface="Roboto" panose="02000000000000000000" pitchFamily="2" charset="0"/>
                <a:ea typeface="Roboto" panose="02000000000000000000" pitchFamily="2" charset="0"/>
              </a:rPr>
              <a:t>one to three times a week.</a:t>
            </a: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To maximize results, combine with a </a:t>
            </a:r>
            <a:r>
              <a:rPr lang="en-US" cap="small" dirty="0" smtClean="0">
                <a:solidFill>
                  <a:srgbClr val="3E3E3E"/>
                </a:solidFill>
                <a:latin typeface="Roboto" panose="02000000000000000000" pitchFamily="2" charset="0"/>
                <a:ea typeface="Roboto" panose="02000000000000000000" pitchFamily="2" charset="0"/>
              </a:rPr>
              <a:t>Serum</a:t>
            </a:r>
            <a:r>
              <a:rPr lang="en-US" dirty="0" smtClean="0">
                <a:solidFill>
                  <a:srgbClr val="3E3E3E"/>
                </a:solidFill>
                <a:latin typeface="Roboto" panose="02000000000000000000" pitchFamily="2" charset="0"/>
                <a:ea typeface="Roboto" panose="02000000000000000000" pitchFamily="2" charset="0"/>
              </a:rPr>
              <a:t> or a </a:t>
            </a:r>
            <a:r>
              <a:rPr lang="en-US" cap="small" dirty="0" smtClean="0">
                <a:solidFill>
                  <a:srgbClr val="3E3E3E"/>
                </a:solidFill>
                <a:latin typeface="Roboto" panose="02000000000000000000" pitchFamily="2" charset="0"/>
                <a:ea typeface="Roboto" panose="02000000000000000000" pitchFamily="2" charset="0"/>
              </a:rPr>
              <a:t>Booster</a:t>
            </a:r>
          </a:p>
          <a:p>
            <a:pPr algn="just">
              <a:defRPr/>
            </a:pPr>
            <a:endParaRPr lang="en-US" cap="small" dirty="0" smtClean="0">
              <a:solidFill>
                <a:srgbClr val="3E3E3E"/>
              </a:solidFill>
              <a:latin typeface="Roboto" panose="02000000000000000000" pitchFamily="2" charset="0"/>
              <a:ea typeface="Roboto" panose="02000000000000000000" pitchFamily="2" charset="0"/>
            </a:endParaRPr>
          </a:p>
          <a:p>
            <a:r>
              <a:rPr lang="en-US" sz="1200" dirty="0" smtClean="0">
                <a:solidFill>
                  <a:prstClr val="black"/>
                </a:solidFill>
                <a:latin typeface="Century Gothic" panose="020B0502020202020204" pitchFamily="34" charset="0"/>
              </a:rPr>
              <a:t>"My skin is uncomfortable and tight on my cheeks but I tend to shine on my forehead.</a:t>
            </a:r>
          </a:p>
          <a:p>
            <a:r>
              <a:rPr lang="en-US" sz="1200" dirty="0" smtClean="0">
                <a:solidFill>
                  <a:prstClr val="black"/>
                </a:solidFill>
                <a:latin typeface="Century Gothic" panose="020B0502020202020204" pitchFamily="34" charset="0"/>
              </a:rPr>
              <a:t>"I just came back from the sun and my skin is slightly dehydrated "</a:t>
            </a:r>
            <a:endParaRPr lang="fr-FR" sz="1200" dirty="0" smtClean="0">
              <a:solidFill>
                <a:prstClr val="black"/>
              </a:solidFill>
              <a:latin typeface="Century Gothic" panose="020B0502020202020204" pitchFamily="34" charset="0"/>
            </a:endParaRP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Ingredients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complex</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smtClean="0">
                <a:ln>
                  <a:noFill/>
                </a:ln>
                <a:solidFill>
                  <a:prstClr val="black"/>
                </a:solidFill>
                <a:effectLst/>
                <a:uLnTx/>
                <a:uFillTx/>
                <a:latin typeface="Century Gothic" panose="020B0502020202020204" pitchFamily="34" charset="0"/>
                <a:ea typeface="+mn-ea"/>
                <a:cs typeface="+mn-cs"/>
              </a:rPr>
              <a:t>with</a:t>
            </a: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 :  </a:t>
            </a: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indent="-171450" eaLnBrk="1" hangingPunct="1">
              <a:buFont typeface="Arial" panose="020B0604020202020204" pitchFamily="34" charset="0"/>
              <a:buChar cha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&amp; olive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lang="en-US" altLang="fr-FR" sz="1200" dirty="0" smtClean="0">
                <a:solidFill>
                  <a:srgbClr val="3E3E3E"/>
                </a:solidFill>
                <a:latin typeface="Roboto" panose="02000000000000000000" pitchFamily="2" charset="0"/>
                <a:ea typeface="Roboto" panose="02000000000000000000" pitchFamily="2" charset="0"/>
              </a:rPr>
              <a:t>Reinforces the skin's barrier function: </a:t>
            </a:r>
            <a:endParaRPr lang="fr-FR" altLang="fr-FR" sz="1200" dirty="0" smtClean="0">
              <a:solidFill>
                <a:srgbClr val="3E3E3E"/>
              </a:solidFill>
              <a:latin typeface="Roboto" panose="02000000000000000000" pitchFamily="2" charset="0"/>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hygroscopic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Intense and long-lasting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Low</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Molecular</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weight</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HA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deep</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hydration</a:t>
            </a:r>
            <a:r>
              <a:rPr lang="fr-FR" altLang="zh-TW" u="none" dirty="0" smtClean="0">
                <a:latin typeface="Optima" pitchFamily="34" charset="0"/>
                <a:sym typeface="Wingdings" panose="05000000000000000000" pitchFamily="2" charset="2"/>
              </a:rPr>
              <a:t>,</a:t>
            </a:r>
            <a:r>
              <a:rPr lang="fr-FR" altLang="zh-TW" u="none" baseline="0" dirty="0" smtClean="0">
                <a:latin typeface="Optima" pitchFamily="34" charset="0"/>
                <a:sym typeface="Wingdings" panose="05000000000000000000" pitchFamily="2" charset="2"/>
              </a:rPr>
              <a:t> </a:t>
            </a:r>
            <a:r>
              <a:rPr lang="fr-FR" altLang="zh-TW" u="none" dirty="0" smtClean="0">
                <a:latin typeface="Optima" pitchFamily="34" charset="0"/>
                <a:sym typeface="Wingdings" panose="05000000000000000000" pitchFamily="2" charset="2"/>
              </a:rPr>
              <a:t>skin </a:t>
            </a:r>
            <a:r>
              <a:rPr lang="fr-FR" altLang="zh-TW" u="none" dirty="0" err="1" smtClean="0">
                <a:latin typeface="Optima" pitchFamily="34" charset="0"/>
                <a:sym typeface="Wingdings" panose="05000000000000000000" pitchFamily="2" charset="2"/>
              </a:rPr>
              <a:t>cell</a:t>
            </a:r>
            <a:r>
              <a:rPr lang="fr-FR" altLang="zh-TW" u="none" dirty="0" smtClean="0">
                <a:latin typeface="Optima" pitchFamily="34" charset="0"/>
                <a:sym typeface="Wingdings" panose="05000000000000000000" pitchFamily="2" charset="2"/>
              </a:rPr>
              <a:t> </a:t>
            </a:r>
            <a:r>
              <a:rPr lang="fr-FR" altLang="zh-TW" u="none" dirty="0" err="1" smtClean="0">
                <a:latin typeface="Optima" pitchFamily="34" charset="0"/>
                <a:sym typeface="Wingdings" panose="05000000000000000000" pitchFamily="2" charset="2"/>
              </a:rPr>
              <a:t>renewal</a:t>
            </a:r>
            <a:r>
              <a:rPr lang="fr-FR" altLang="zh-TW" u="none" dirty="0" smtClean="0">
                <a:latin typeface="Optima" pitchFamily="34" charset="0"/>
                <a:sym typeface="Wingdings" panose="05000000000000000000" pitchFamily="2" charset="2"/>
              </a:rPr>
              <a:t>, </a:t>
            </a:r>
            <a:r>
              <a:rPr lang="fr-FR" altLang="zh-TW" u="none" dirty="0" err="1" smtClean="0">
                <a:latin typeface="Optima" pitchFamily="34" charset="0"/>
                <a:sym typeface="Wingdings" panose="05000000000000000000" pitchFamily="2" charset="2"/>
              </a:rPr>
              <a:t>redensifying</a:t>
            </a:r>
            <a:r>
              <a:rPr lang="fr-FR" altLang="zh-TW" u="none" baseline="0" dirty="0" smtClean="0">
                <a:latin typeface="Optima" pitchFamily="34" charset="0"/>
                <a:sym typeface="Wingdings" panose="05000000000000000000" pitchFamily="2" charset="2"/>
              </a:rPr>
              <a:t> and </a:t>
            </a:r>
            <a:r>
              <a:rPr lang="fr-FR" altLang="zh-TW" u="none" baseline="0" dirty="0" err="1" smtClean="0">
                <a:latin typeface="Optima" pitchFamily="34" charset="0"/>
                <a:sym typeface="Wingdings" panose="05000000000000000000" pitchFamily="2" charset="2"/>
              </a:rPr>
              <a:t>restucturing</a:t>
            </a:r>
            <a:r>
              <a:rPr lang="fr-FR" altLang="zh-TW" u="none" baseline="0" dirty="0" smtClean="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u="none" baseline="0" dirty="0" smtClean="0">
                <a:latin typeface="Optima" pitchFamily="34" charset="0"/>
                <a:sym typeface="Wingdings" panose="05000000000000000000" pitchFamily="2" charset="2"/>
              </a:rPr>
              <a:t>High </a:t>
            </a:r>
            <a:r>
              <a:rPr lang="fr-FR" altLang="zh-TW" u="none" baseline="0" dirty="0" err="1" smtClean="0">
                <a:latin typeface="Optima" pitchFamily="34" charset="0"/>
                <a:sym typeface="Wingdings" panose="05000000000000000000" pitchFamily="2" charset="2"/>
              </a:rPr>
              <a:t>Molecular</a:t>
            </a:r>
            <a:r>
              <a:rPr lang="fr-FR" altLang="zh-TW" u="none" baseline="0" dirty="0" smtClean="0">
                <a:latin typeface="Optima" pitchFamily="34" charset="0"/>
                <a:sym typeface="Wingdings" panose="05000000000000000000" pitchFamily="2" charset="2"/>
              </a:rPr>
              <a:t> </a:t>
            </a:r>
            <a:r>
              <a:rPr lang="fr-FR" altLang="zh-TW" u="none" baseline="0" dirty="0" err="1" smtClean="0">
                <a:latin typeface="Optima" pitchFamily="34" charset="0"/>
                <a:sym typeface="Wingdings" panose="05000000000000000000" pitchFamily="2" charset="2"/>
              </a:rPr>
              <a:t>weigh</a:t>
            </a:r>
            <a:r>
              <a:rPr lang="fr-FR" altLang="zh-TW" u="none" baseline="0" dirty="0" smtClean="0">
                <a:latin typeface="Optima" pitchFamily="34" charset="0"/>
                <a:sym typeface="Wingdings" panose="05000000000000000000" pitchFamily="2" charset="2"/>
              </a:rPr>
              <a:t> HA </a:t>
            </a:r>
            <a:r>
              <a:rPr lang="fr-FR" altLang="zh-TW" b="1" dirty="0" smtClean="0">
                <a:latin typeface="Optima" pitchFamily="34" charset="0"/>
                <a:sym typeface="Wingdings" panose="05000000000000000000" pitchFamily="2" charset="2"/>
              </a:rPr>
              <a:t>= </a:t>
            </a:r>
            <a:r>
              <a:rPr lang="fr-FR" altLang="zh-TW" b="0" dirty="0" smtClean="0">
                <a:latin typeface="Optima" pitchFamily="34" charset="0"/>
                <a:sym typeface="Wingdings" panose="05000000000000000000" pitchFamily="2" charset="2"/>
              </a:rPr>
              <a:t>surface action : </a:t>
            </a:r>
            <a:r>
              <a:rPr lang="en-US" altLang="zh-TW" dirty="0" smtClean="0">
                <a:latin typeface="Optima" pitchFamily="34" charset="0"/>
                <a:sym typeface="Wingdings" panose="05000000000000000000" pitchFamily="2" charset="2"/>
              </a:rPr>
              <a:t>forms a moisturizing and protective film able to maintain a rate of hydration and to slow down its evaporation without being occlusive or greasy + immediate smoothing and plumping effect</a:t>
            </a:r>
            <a:endParaRPr lang="fr-FR" altLang="zh-TW" u="none" baseline="0" dirty="0" smtClean="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Vitamins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ACE : </a:t>
            </a:r>
            <a:r>
              <a:rPr lang="fr-FR" altLang="fr-FR" dirty="0" err="1" smtClean="0">
                <a:solidFill>
                  <a:srgbClr val="000000"/>
                </a:solidFill>
                <a:latin typeface="Optima" pitchFamily="34" charset="0"/>
              </a:rPr>
              <a:t>protect</a:t>
            </a:r>
            <a:r>
              <a:rPr lang="fr-FR" altLang="fr-FR" dirty="0" smtClean="0">
                <a:solidFill>
                  <a:srgbClr val="000000"/>
                </a:solidFill>
                <a:latin typeface="Optima" pitchFamily="34" charset="0"/>
              </a:rPr>
              <a:t> the </a:t>
            </a:r>
            <a:r>
              <a:rPr lang="fr-FR" altLang="fr-FR" dirty="0" err="1" smtClean="0">
                <a:solidFill>
                  <a:srgbClr val="000000"/>
                </a:solidFill>
                <a:latin typeface="Optima" pitchFamily="34" charset="0"/>
              </a:rPr>
              <a:t>cells</a:t>
            </a:r>
            <a:r>
              <a:rPr lang="fr-FR" altLang="fr-FR" baseline="0" dirty="0" smtClean="0">
                <a:solidFill>
                  <a:srgbClr val="000000"/>
                </a:solidFill>
                <a:latin typeface="Optima" pitchFamily="34" charset="0"/>
              </a:rPr>
              <a:t>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regenerating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antioxydant.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SILICA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MATTIFYING : </a:t>
            </a:r>
            <a:r>
              <a:rPr kumimoji="0" lang="en-US"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(ECOCERT) Made of porous spheres - Absorbs excess sebum &amp; provides a soft and slippery touch </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VEGETAL GLYCERIN, PCA ET POLYSACCHARIDES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Hydrating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a:t>
            </a:r>
          </a:p>
          <a:p>
            <a:endParaRPr lang="fr-FR" sz="1200" kern="1200" dirty="0" smtClean="0">
              <a:solidFill>
                <a:schemeClr val="tx1"/>
              </a:solidFill>
              <a:effectLst/>
              <a:latin typeface="+mn-lt"/>
              <a:ea typeface="+mn-ea"/>
              <a:cs typeface="+mn-cs"/>
            </a:endParaRPr>
          </a:p>
          <a:p>
            <a:pPr defTabSz="1041400">
              <a:spcBef>
                <a:spcPct val="0"/>
              </a:spcBef>
            </a:pPr>
            <a:r>
              <a:rPr lang="fr-FR" altLang="fr-FR" sz="1200" b="1" dirty="0" smtClean="0">
                <a:latin typeface="Optima" pitchFamily="34" charset="0"/>
              </a:rPr>
              <a:t>SILICON</a:t>
            </a:r>
            <a:r>
              <a:rPr lang="fr-FR" altLang="fr-FR" sz="1200" b="1" baseline="0" dirty="0" smtClean="0">
                <a:latin typeface="Optima" pitchFamily="34" charset="0"/>
              </a:rPr>
              <a:t> </a:t>
            </a:r>
            <a:r>
              <a:rPr lang="fr-FR" altLang="fr-FR" sz="1200" b="1" dirty="0" smtClean="0">
                <a:latin typeface="Optima" pitchFamily="34" charset="0"/>
              </a:rPr>
              <a:t>: </a:t>
            </a:r>
            <a:r>
              <a:rPr lang="en-US" altLang="fr-FR" sz="1200" b="1" dirty="0" smtClean="0">
                <a:latin typeface="Optima" pitchFamily="34" charset="0"/>
              </a:rPr>
              <a:t>replenishes the skin's water reserves. </a:t>
            </a:r>
            <a:r>
              <a:rPr lang="en-US" altLang="fr-FR" sz="1200" b="0" dirty="0" smtClean="0">
                <a:latin typeface="Optima" pitchFamily="34" charset="0"/>
              </a:rPr>
              <a:t>It stimulates the multiplication of fibroblasts. </a:t>
            </a:r>
            <a:endParaRPr lang="fr-FR" altLang="fr-FR" sz="1200" dirty="0" smtClean="0">
              <a:latin typeface="Optima" pitchFamily="34" charset="0"/>
            </a:endParaRPr>
          </a:p>
          <a:p>
            <a:pPr defTabSz="1041400">
              <a:spcBef>
                <a:spcPct val="0"/>
              </a:spcBef>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en-US"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ROSE, CHAMOMILE AND JASMINE E.O : Balancing - relaxing </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9</a:t>
            </a:fld>
            <a:endParaRPr lang="fr-FR"/>
          </a:p>
        </p:txBody>
      </p:sp>
    </p:spTree>
    <p:extLst>
      <p:ext uri="{BB962C8B-B14F-4D97-AF65-F5344CB8AC3E}">
        <p14:creationId xmlns:p14="http://schemas.microsoft.com/office/powerpoint/2010/main" val="1568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7507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7963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37703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2572118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23563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81921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7876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D110F7E-9B43-4D11-AE1F-5829B53179CA}" type="datetimeFigureOut">
              <a:rPr lang="fr-FR" smtClean="0"/>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18296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D110F7E-9B43-4D11-AE1F-5829B53179CA}" type="datetimeFigureOut">
              <a:rPr lang="fr-FR" smtClean="0"/>
              <a:t>05/05/2022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408333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D110F7E-9B43-4D11-AE1F-5829B53179CA}" type="datetimeFigureOut">
              <a:rPr lang="fr-FR" smtClean="0"/>
              <a:t>05/05/2022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70288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110F7E-9B43-4D11-AE1F-5829B53179CA}" type="datetimeFigureOut">
              <a:rPr lang="fr-FR" smtClean="0"/>
              <a:t>05/05/2022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62977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6619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271510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A4031-E599-4691-9C24-678D868E4292}" type="slidenum">
              <a:rPr lang="fr-FR" smtClean="0"/>
              <a:t>‹N°›</a:t>
            </a:fld>
            <a:endParaRPr lang="fr-FR"/>
          </a:p>
        </p:txBody>
      </p:sp>
    </p:spTree>
    <p:extLst>
      <p:ext uri="{BB962C8B-B14F-4D97-AF65-F5344CB8AC3E}">
        <p14:creationId xmlns:p14="http://schemas.microsoft.com/office/powerpoint/2010/main" val="1170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2.png"/><Relationship Id="rId1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31.pn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44.jpeg"/><Relationship Id="rId10" Type="http://schemas.openxmlformats.org/officeDocument/2006/relationships/image" Target="../media/image29.jpeg"/><Relationship Id="rId19"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jpeg"/><Relationship Id="rId12" Type="http://schemas.openxmlformats.org/officeDocument/2006/relationships/image" Target="../media/image54.png"/><Relationship Id="rId17" Type="http://schemas.openxmlformats.org/officeDocument/2006/relationships/image" Target="../media/image58.png"/><Relationship Id="rId2" Type="http://schemas.openxmlformats.org/officeDocument/2006/relationships/notesSlide" Target="../notesSlides/notesSlide13.xml"/><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3.jpeg"/><Relationship Id="rId5" Type="http://schemas.openxmlformats.org/officeDocument/2006/relationships/image" Target="../media/image41.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3.pn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5.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70.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5.png"/><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36.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12443" r="14911"/>
          <a:stretch/>
        </p:blipFill>
        <p:spPr>
          <a:xfrm>
            <a:off x="28353" y="2636874"/>
            <a:ext cx="12163647" cy="4382814"/>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p:spPr>
      </p:pic>
      <p:sp>
        <p:nvSpPr>
          <p:cNvPr id="3" name="Sous-titre 2"/>
          <p:cNvSpPr>
            <a:spLocks noGrp="1"/>
          </p:cNvSpPr>
          <p:nvPr>
            <p:ph type="subTitle" idx="1"/>
          </p:nvPr>
        </p:nvSpPr>
        <p:spPr>
          <a:xfrm>
            <a:off x="28354" y="556743"/>
            <a:ext cx="12191999" cy="1655762"/>
          </a:xfrm>
        </p:spPr>
        <p:txBody>
          <a:bodyPr>
            <a:noAutofit/>
          </a:bodyPr>
          <a:lstStyle/>
          <a:p>
            <a:r>
              <a:rPr lang="fr-FR" sz="9600" cap="small" dirty="0">
                <a:solidFill>
                  <a:srgbClr val="3E3E3E"/>
                </a:solidFill>
                <a:latin typeface="KyivType Sans2" panose="00000500000000000000" pitchFamily="50" charset="0"/>
              </a:rPr>
              <a:t>H</a:t>
            </a:r>
            <a:r>
              <a:rPr lang="fr-FR" sz="9600" cap="small" dirty="0" smtClean="0">
                <a:solidFill>
                  <a:srgbClr val="3E3E3E"/>
                </a:solidFill>
                <a:latin typeface="KyivType Sans2" panose="00000500000000000000" pitchFamily="50" charset="0"/>
              </a:rPr>
              <a:t>ydra n°1</a:t>
            </a:r>
            <a:endParaRPr lang="fr-FR" sz="9600" cap="small" dirty="0">
              <a:solidFill>
                <a:srgbClr val="3E3E3E"/>
              </a:solidFill>
              <a:latin typeface="KyivType Sans2" panose="00000500000000000000" pitchFamily="50"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394" y="6055975"/>
            <a:ext cx="865087" cy="865087"/>
          </a:xfrm>
          <a:prstGeom prst="rect">
            <a:avLst/>
          </a:prstGeom>
        </p:spPr>
      </p:pic>
    </p:spTree>
    <p:extLst>
      <p:ext uri="{BB962C8B-B14F-4D97-AF65-F5344CB8AC3E}">
        <p14:creationId xmlns:p14="http://schemas.microsoft.com/office/powerpoint/2010/main" val="3985316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en-US" sz="2000" i="1" dirty="0">
                <a:solidFill>
                  <a:srgbClr val="3E3E3E"/>
                </a:solidFill>
                <a:latin typeface="KyivType Sans2" panose="00000500000000000000" pitchFamily="50" charset="0"/>
              </a:rPr>
              <a:t>A </a:t>
            </a:r>
            <a:r>
              <a:rPr lang="en-US" sz="2000" i="1" dirty="0" smtClean="0">
                <a:solidFill>
                  <a:srgbClr val="3E3E3E"/>
                </a:solidFill>
                <a:latin typeface="KyivType Sans2" panose="00000500000000000000" pitchFamily="50" charset="0"/>
              </a:rPr>
              <a:t>real </a:t>
            </a:r>
            <a:r>
              <a:rPr lang="en-US" sz="2000" i="1" dirty="0">
                <a:solidFill>
                  <a:srgbClr val="3E3E3E"/>
                </a:solidFill>
                <a:latin typeface="KyivType Sans2" panose="00000500000000000000" pitchFamily="50" charset="0"/>
              </a:rPr>
              <a:t>comforting cocoon for very dehydrated skin</a:t>
            </a:r>
            <a:endParaRPr lang="fr-FR" sz="2000" i="1" dirty="0">
              <a:solidFill>
                <a:srgbClr val="3E3E3E"/>
              </a:solidFill>
              <a:latin typeface="KyivType Sans2" panose="00000500000000000000" pitchFamily="50" charset="0"/>
            </a:endParaRPr>
          </a:p>
        </p:txBody>
      </p:sp>
      <p:sp>
        <p:nvSpPr>
          <p:cNvPr id="7" name="ZoneTexte 6"/>
          <p:cNvSpPr txBox="1"/>
          <p:nvPr/>
        </p:nvSpPr>
        <p:spPr>
          <a:xfrm>
            <a:off x="1334192" y="2994342"/>
            <a:ext cx="4429190" cy="1077218"/>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Reinforces the skin's barrier function </a:t>
            </a:r>
          </a:p>
          <a:p>
            <a:pPr defTabSz="812770"/>
            <a:r>
              <a:rPr lang="en-US" sz="1600" dirty="0">
                <a:solidFill>
                  <a:srgbClr val="3E3E3E"/>
                </a:solidFill>
                <a:latin typeface="Roboto" panose="020B0604020202020204" charset="0"/>
                <a:ea typeface="Roboto" panose="020B0604020202020204" charset="0"/>
              </a:rPr>
              <a:t>Provides immediate comfort </a:t>
            </a:r>
          </a:p>
          <a:p>
            <a:pPr defTabSz="812770"/>
            <a:r>
              <a:rPr lang="en-US" sz="1600" dirty="0">
                <a:solidFill>
                  <a:srgbClr val="3E3E3E"/>
                </a:solidFill>
                <a:latin typeface="Roboto" panose="020B0604020202020204" charset="0"/>
                <a:ea typeface="Roboto" panose="020B0604020202020204" charset="0"/>
              </a:rPr>
              <a:t>Soft, supple, radiant and plump skin</a:t>
            </a:r>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826474"/>
            <a:ext cx="4174689" cy="584775"/>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94% Natural Origin Ingredients</a:t>
            </a:r>
          </a:p>
          <a:p>
            <a:pPr defTabSz="812770"/>
            <a:r>
              <a:rPr lang="en-US" sz="1600" dirty="0">
                <a:solidFill>
                  <a:srgbClr val="3E3E3E"/>
                </a:solidFill>
                <a:latin typeface="Roboto" panose="020B0604020202020204" charset="0"/>
                <a:ea typeface="Roboto" panose="020B0604020202020204" charset="0"/>
              </a:rPr>
              <a:t>Rich in repairing ingredients </a:t>
            </a:r>
            <a:endParaRPr lang="fr-FR" sz="1600" dirty="0" smtClean="0">
              <a:solidFill>
                <a:srgbClr val="3E3E3E"/>
              </a:solidFill>
              <a:latin typeface="Roboto" panose="020B0604020202020204" charset="0"/>
              <a:ea typeface="Roboto" panose="020B0604020202020204" charset="0"/>
            </a:endParaRPr>
          </a:p>
        </p:txBody>
      </p:sp>
      <p:sp>
        <p:nvSpPr>
          <p:cNvPr id="21" name="Rectangle 20"/>
          <p:cNvSpPr/>
          <p:nvPr/>
        </p:nvSpPr>
        <p:spPr>
          <a:xfrm>
            <a:off x="2283694" y="4480799"/>
            <a:ext cx="5928568" cy="954107"/>
          </a:xfrm>
          <a:prstGeom prst="rect">
            <a:avLst/>
          </a:prstGeom>
          <a:solidFill>
            <a:schemeClr val="bg1"/>
          </a:solidFill>
        </p:spPr>
        <p:txBody>
          <a:bodyPr wrap="square">
            <a:spAutoFit/>
          </a:bodyPr>
          <a:lstStyle/>
          <a:p>
            <a:pPr lvl="0"/>
            <a:r>
              <a:rPr lang="en-US" sz="1600" dirty="0" smtClean="0">
                <a:solidFill>
                  <a:srgbClr val="3E3E3E"/>
                </a:solidFill>
                <a:latin typeface="Roboto" panose="02000000000000000000" pitchFamily="2" charset="0"/>
                <a:ea typeface="Roboto" panose="02000000000000000000" pitchFamily="2" charset="0"/>
              </a:rPr>
              <a:t>Intense </a:t>
            </a:r>
            <a:r>
              <a:rPr lang="en-US" sz="1600" dirty="0">
                <a:solidFill>
                  <a:srgbClr val="3E3E3E"/>
                </a:solidFill>
                <a:latin typeface="Roboto" panose="02000000000000000000" pitchFamily="2" charset="0"/>
                <a:ea typeface="Roboto" panose="02000000000000000000" pitchFamily="2" charset="0"/>
              </a:rPr>
              <a:t>and long-lasting hydrating power: </a:t>
            </a:r>
            <a:endParaRPr lang="en-US" sz="1600" dirty="0" smtClean="0">
              <a:solidFill>
                <a:srgbClr val="3E3E3E"/>
              </a:solidFill>
              <a:latin typeface="Roboto" panose="02000000000000000000" pitchFamily="2" charset="0"/>
              <a:ea typeface="Roboto" panose="02000000000000000000" pitchFamily="2" charset="0"/>
            </a:endParaRPr>
          </a:p>
          <a:p>
            <a:pPr lvl="0"/>
            <a:r>
              <a:rPr lang="en-US" sz="1200" i="1" dirty="0">
                <a:solidFill>
                  <a:srgbClr val="3E3E3E"/>
                </a:solidFill>
                <a:latin typeface="Roboto" panose="02000000000000000000" pitchFamily="2" charset="0"/>
                <a:ea typeface="Roboto" panose="02000000000000000000" pitchFamily="2" charset="0"/>
              </a:rPr>
              <a:t>+138% immediately and +86% after 8 hours </a:t>
            </a:r>
            <a:endParaRPr lang="en-US" sz="1200" i="1" dirty="0" smtClean="0">
              <a:solidFill>
                <a:srgbClr val="3E3E3E"/>
              </a:solidFill>
              <a:latin typeface="Roboto" panose="02000000000000000000" pitchFamily="2" charset="0"/>
              <a:ea typeface="Roboto" panose="02000000000000000000" pitchFamily="2" charset="0"/>
            </a:endParaRPr>
          </a:p>
          <a:p>
            <a:pPr lvl="0"/>
            <a:r>
              <a:rPr lang="fr-FR" sz="1600" dirty="0" err="1" smtClean="0">
                <a:solidFill>
                  <a:srgbClr val="3E3E3E"/>
                </a:solidFill>
                <a:latin typeface="Roboto" panose="02000000000000000000" pitchFamily="2" charset="0"/>
                <a:ea typeface="Roboto" panose="02000000000000000000" pitchFamily="2" charset="0"/>
              </a:rPr>
              <a:t>Used</a:t>
            </a:r>
            <a:r>
              <a:rPr lang="fr-FR" sz="1600" dirty="0" smtClean="0">
                <a:solidFill>
                  <a:srgbClr val="3E3E3E"/>
                </a:solidFill>
                <a:latin typeface="Roboto" panose="02000000000000000000" pitchFamily="2" charset="0"/>
                <a:ea typeface="Roboto" panose="02000000000000000000" pitchFamily="2" charset="0"/>
              </a:rPr>
              <a:t> </a:t>
            </a:r>
            <a:r>
              <a:rPr lang="fr-FR" sz="1600" dirty="0" err="1" smtClean="0">
                <a:solidFill>
                  <a:srgbClr val="3E3E3E"/>
                </a:solidFill>
                <a:latin typeface="Roboto" panose="02000000000000000000" pitchFamily="2" charset="0"/>
                <a:ea typeface="Roboto" panose="02000000000000000000" pitchFamily="2" charset="0"/>
              </a:rPr>
              <a:t>with</a:t>
            </a:r>
            <a:r>
              <a:rPr lang="fr-FR" sz="1600" dirty="0" smtClean="0">
                <a:solidFill>
                  <a:srgbClr val="3E3E3E"/>
                </a:solidFill>
                <a:latin typeface="Roboto" panose="02000000000000000000" pitchFamily="2" charset="0"/>
                <a:ea typeface="Roboto" panose="02000000000000000000" pitchFamily="2" charset="0"/>
              </a:rPr>
              <a:t> </a:t>
            </a:r>
            <a:r>
              <a:rPr lang="fr-FR" sz="1600" cap="small" dirty="0" err="1" smtClean="0">
                <a:solidFill>
                  <a:srgbClr val="3E3E3E"/>
                </a:solidFill>
                <a:latin typeface="Roboto" panose="02000000000000000000" pitchFamily="2" charset="0"/>
                <a:ea typeface="Roboto" panose="02000000000000000000" pitchFamily="2" charset="0"/>
              </a:rPr>
              <a:t>hydra</a:t>
            </a:r>
            <a:r>
              <a:rPr lang="fr-FR" sz="1600" cap="small" dirty="0" smtClean="0">
                <a:solidFill>
                  <a:srgbClr val="3E3E3E"/>
                </a:solidFill>
                <a:latin typeface="Roboto" panose="02000000000000000000" pitchFamily="2" charset="0"/>
                <a:ea typeface="Roboto" panose="02000000000000000000" pitchFamily="2" charset="0"/>
              </a:rPr>
              <a:t> </a:t>
            </a:r>
            <a:r>
              <a:rPr lang="fr-FR" sz="1600" cap="small" dirty="0">
                <a:solidFill>
                  <a:srgbClr val="3E3E3E"/>
                </a:solidFill>
                <a:latin typeface="Roboto" panose="02000000000000000000" pitchFamily="2" charset="0"/>
                <a:ea typeface="Roboto" panose="02000000000000000000" pitchFamily="2" charset="0"/>
              </a:rPr>
              <a:t>n°1 </a:t>
            </a:r>
            <a:r>
              <a:rPr lang="fr-FR" sz="1600" cap="small" dirty="0" err="1">
                <a:solidFill>
                  <a:srgbClr val="3E3E3E"/>
                </a:solidFill>
                <a:latin typeface="Roboto" panose="02000000000000000000" pitchFamily="2" charset="0"/>
                <a:ea typeface="Roboto" panose="02000000000000000000" pitchFamily="2" charset="0"/>
              </a:rPr>
              <a:t>Serum</a:t>
            </a:r>
            <a:endParaRPr lang="fr-FR" sz="1600" cap="small" dirty="0" smtClean="0">
              <a:solidFill>
                <a:srgbClr val="3E3E3E"/>
              </a:solidFill>
              <a:latin typeface="Roboto" panose="02000000000000000000" pitchFamily="2" charset="0"/>
              <a:ea typeface="Roboto" panose="02000000000000000000" pitchFamily="2" charset="0"/>
            </a:endParaRPr>
          </a:p>
          <a:p>
            <a:r>
              <a:rPr lang="fr-FR" sz="1200" i="1" dirty="0" smtClean="0">
                <a:solidFill>
                  <a:srgbClr val="3E3E3E"/>
                </a:solidFill>
                <a:latin typeface="Roboto" panose="02000000000000000000" pitchFamily="2" charset="0"/>
                <a:ea typeface="Roboto" panose="02000000000000000000" pitchFamily="2" charset="0"/>
              </a:rPr>
              <a:t>+144% </a:t>
            </a:r>
            <a:r>
              <a:rPr lang="fr-FR" sz="1200" i="1" dirty="0" err="1" smtClean="0">
                <a:solidFill>
                  <a:srgbClr val="3E3E3E"/>
                </a:solidFill>
                <a:latin typeface="Roboto" panose="02000000000000000000" pitchFamily="2" charset="0"/>
                <a:ea typeface="Roboto" panose="02000000000000000000" pitchFamily="2" charset="0"/>
              </a:rPr>
              <a:t>immediately</a:t>
            </a:r>
            <a:r>
              <a:rPr lang="fr-FR" sz="1200" i="1" dirty="0" smtClean="0">
                <a:solidFill>
                  <a:srgbClr val="3E3E3E"/>
                </a:solidFill>
                <a:latin typeface="Roboto" panose="02000000000000000000" pitchFamily="2" charset="0"/>
                <a:ea typeface="Roboto" panose="02000000000000000000" pitchFamily="2" charset="0"/>
              </a:rPr>
              <a:t>  +102% </a:t>
            </a:r>
            <a:r>
              <a:rPr lang="fr-FR" sz="1200" i="1" dirty="0" err="1" smtClean="0">
                <a:solidFill>
                  <a:srgbClr val="3E3E3E"/>
                </a:solidFill>
                <a:latin typeface="Roboto" panose="02000000000000000000" pitchFamily="2" charset="0"/>
                <a:ea typeface="Roboto" panose="02000000000000000000" pitchFamily="2" charset="0"/>
              </a:rPr>
              <a:t>after</a:t>
            </a:r>
            <a:r>
              <a:rPr lang="fr-FR" sz="1200" i="1" dirty="0" smtClean="0">
                <a:solidFill>
                  <a:srgbClr val="3E3E3E"/>
                </a:solidFill>
                <a:latin typeface="Roboto" panose="02000000000000000000" pitchFamily="2" charset="0"/>
                <a:ea typeface="Roboto" panose="02000000000000000000" pitchFamily="2" charset="0"/>
              </a:rPr>
              <a:t> 8 </a:t>
            </a:r>
            <a:r>
              <a:rPr lang="fr-FR" sz="1200" i="1" dirty="0" err="1" smtClean="0">
                <a:solidFill>
                  <a:srgbClr val="3E3E3E"/>
                </a:solidFill>
                <a:latin typeface="Roboto" panose="02000000000000000000" pitchFamily="2" charset="0"/>
                <a:ea typeface="Roboto" panose="02000000000000000000" pitchFamily="2" charset="0"/>
              </a:rPr>
              <a:t>hours</a:t>
            </a:r>
            <a:endParaRPr lang="fr-FR" sz="1400" dirty="0">
              <a:solidFill>
                <a:srgbClr val="3E3E3E"/>
              </a:solidFill>
              <a:latin typeface="Roboto" panose="02000000000000000000" pitchFamily="2" charset="0"/>
              <a:ea typeface="Roboto" panose="02000000000000000000" pitchFamily="2"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a:t>
            </a:r>
            <a:r>
              <a:rPr lang="fr-FR" cap="small" dirty="0" err="1" smtClean="0"/>
              <a:t>Creme</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1306" y="842133"/>
            <a:ext cx="3976577" cy="5964865"/>
          </a:xfrm>
          <a:prstGeom prst="rect">
            <a:avLst/>
          </a:prstGeom>
        </p:spPr>
      </p:pic>
      <p:sp>
        <p:nvSpPr>
          <p:cNvPr id="15" name="Rectangle 14"/>
          <p:cNvSpPr/>
          <p:nvPr/>
        </p:nvSpPr>
        <p:spPr>
          <a:xfrm>
            <a:off x="9397490" y="2978811"/>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Vitamin</a:t>
            </a:r>
            <a:r>
              <a:rPr lang="fr-FR" sz="1200" dirty="0" smtClean="0">
                <a:solidFill>
                  <a:prstClr val="black"/>
                </a:solidFill>
                <a:latin typeface="Roboto" panose="02000000000000000000" pitchFamily="2" charset="0"/>
                <a:ea typeface="Roboto" panose="02000000000000000000" pitchFamily="2" charset="0"/>
              </a:rPr>
              <a:t> B5</a:t>
            </a:r>
          </a:p>
        </p:txBody>
      </p:sp>
    </p:spTree>
    <p:extLst>
      <p:ext uri="{BB962C8B-B14F-4D97-AF65-F5344CB8AC3E}">
        <p14:creationId xmlns:p14="http://schemas.microsoft.com/office/powerpoint/2010/main" val="35819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45986" t="16989" b="20728"/>
          <a:stretch/>
        </p:blipFill>
        <p:spPr>
          <a:xfrm>
            <a:off x="4396304" y="5003195"/>
            <a:ext cx="612497" cy="621651"/>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a:t>
            </a:r>
            <a:r>
              <a:rPr lang="fr-FR" cap="small" dirty="0" err="1" smtClean="0"/>
              <a:t>Creme</a:t>
            </a:r>
            <a:endParaRPr lang="fr-FR" cap="small" dirty="0"/>
          </a:p>
          <a:p>
            <a:pPr>
              <a:lnSpc>
                <a:spcPts val="2982"/>
              </a:lnSpc>
            </a:pPr>
            <a:endParaRPr lang="fr-FR" sz="1934" b="1" cap="small"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8880" t="13223" r="9582" b="24363"/>
          <a:stretch/>
        </p:blipFill>
        <p:spPr>
          <a:xfrm>
            <a:off x="6191486" y="5095985"/>
            <a:ext cx="533897" cy="517386"/>
          </a:xfrm>
          <a:prstGeom prst="rect">
            <a:avLst/>
          </a:prstGeom>
        </p:spPr>
      </p:pic>
      <p:sp>
        <p:nvSpPr>
          <p:cNvPr id="11" name="Rectangle 10"/>
          <p:cNvSpPr/>
          <p:nvPr/>
        </p:nvSpPr>
        <p:spPr>
          <a:xfrm>
            <a:off x="119951" y="5891058"/>
            <a:ext cx="3328283" cy="1031051"/>
          </a:xfrm>
          <a:prstGeom prst="rect">
            <a:avLst/>
          </a:prstGeom>
        </p:spPr>
        <p:txBody>
          <a:bodyPr wrap="square">
            <a:spAutoFit/>
          </a:bodyPr>
          <a:lstStyle/>
          <a:p>
            <a:pPr algn="ctr">
              <a:defRPr/>
            </a:pPr>
            <a:r>
              <a:rPr lang="fr-FR" sz="1400" b="1" dirty="0" err="1">
                <a:solidFill>
                  <a:srgbClr val="3E3E3E"/>
                </a:solidFill>
                <a:latin typeface="Roboto Light" panose="020B0604020202020204" charset="0"/>
                <a:ea typeface="Roboto Light" panose="020B0604020202020204" charset="0"/>
              </a:rPr>
              <a:t>Hydrating</a:t>
            </a:r>
            <a:r>
              <a:rPr lang="fr-FR" sz="1400" b="1" dirty="0">
                <a:solidFill>
                  <a:srgbClr val="3E3E3E"/>
                </a:solidFill>
                <a:latin typeface="Roboto Light" panose="020B0604020202020204" charset="0"/>
                <a:ea typeface="Roboto Light" panose="020B0604020202020204" charset="0"/>
              </a:rPr>
              <a:t> </a:t>
            </a:r>
            <a:r>
              <a:rPr lang="fr-FR" sz="1400" b="1" dirty="0" err="1">
                <a:solidFill>
                  <a:srgbClr val="3E3E3E"/>
                </a:solidFill>
                <a:latin typeface="Roboto Light" panose="020B0604020202020204" charset="0"/>
                <a:ea typeface="Roboto Light" panose="020B0604020202020204" charset="0"/>
              </a:rPr>
              <a:t>Complex</a:t>
            </a:r>
            <a:r>
              <a:rPr lang="fr-FR" sz="1400" b="1" dirty="0">
                <a:solidFill>
                  <a:srgbClr val="3E3E3E"/>
                </a:solidFill>
                <a:latin typeface="Roboto Light" panose="020B0604020202020204" charset="0"/>
                <a:ea typeface="Roboto Light" panose="020B0604020202020204" charset="0"/>
              </a:rPr>
              <a:t> </a:t>
            </a:r>
            <a:endParaRPr lang="fr-FR" sz="1200" dirty="0">
              <a:solidFill>
                <a:srgbClr val="3E3E3E"/>
              </a:solidFill>
              <a:latin typeface="Roboto Light" panose="020B0604020202020204" charset="0"/>
              <a:ea typeface="Roboto Light" panose="020B0604020202020204" charset="0"/>
            </a:endParaRPr>
          </a:p>
          <a:p>
            <a:pPr algn="ctr">
              <a:defRPr/>
            </a:pPr>
            <a:r>
              <a:rPr lang="fr-FR" sz="1200" i="1" dirty="0" err="1">
                <a:solidFill>
                  <a:srgbClr val="3E3E3E"/>
                </a:solidFill>
                <a:latin typeface="Roboto Light" panose="020B0604020202020204" charset="0"/>
                <a:ea typeface="Roboto Light" panose="020B0604020202020204" charset="0"/>
              </a:rPr>
              <a:t>Organic</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aloe</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vera</a:t>
            </a:r>
            <a:r>
              <a:rPr lang="fr-FR" sz="1200" i="1" dirty="0">
                <a:solidFill>
                  <a:srgbClr val="3E3E3E"/>
                </a:solidFill>
                <a:latin typeface="Roboto Light" panose="020B0604020202020204" charset="0"/>
                <a:ea typeface="Roboto Light" panose="020B0604020202020204" charset="0"/>
              </a:rPr>
              <a:t>, olive </a:t>
            </a:r>
            <a:r>
              <a:rPr lang="fr-FR" sz="1200" i="1" dirty="0" err="1">
                <a:solidFill>
                  <a:srgbClr val="3E3E3E"/>
                </a:solidFill>
                <a:latin typeface="Roboto Light" panose="020B0604020202020204" charset="0"/>
                <a:ea typeface="Roboto Light" panose="020B0604020202020204" charset="0"/>
              </a:rPr>
              <a:t>phytosqualane</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imperata</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cylindrica</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vitamins</a:t>
            </a:r>
            <a:r>
              <a:rPr lang="fr-FR" sz="1200" i="1" dirty="0">
                <a:solidFill>
                  <a:srgbClr val="3E3E3E"/>
                </a:solidFill>
                <a:latin typeface="Roboto Light" panose="020B0604020202020204" charset="0"/>
                <a:ea typeface="Roboto Light" panose="020B0604020202020204" charset="0"/>
              </a:rPr>
              <a:t> ACE</a:t>
            </a:r>
            <a:r>
              <a:rPr lang="fr-FR" sz="1200" b="1" i="1" dirty="0">
                <a:solidFill>
                  <a:srgbClr val="3E3E3E"/>
                </a:solidFill>
                <a:latin typeface="Roboto Light" panose="020B0604020202020204" charset="0"/>
                <a:ea typeface="Roboto Light" panose="020B0604020202020204" charset="0"/>
              </a:rPr>
              <a:t>, </a:t>
            </a:r>
            <a:r>
              <a:rPr lang="fr-FR" sz="1200" b="1" i="1" dirty="0" err="1">
                <a:solidFill>
                  <a:srgbClr val="3E3E3E"/>
                </a:solidFill>
                <a:latin typeface="Roboto Light" panose="020B0604020202020204" charset="0"/>
                <a:ea typeface="Roboto Light" panose="020B0604020202020204" charset="0"/>
              </a:rPr>
              <a:t>Low</a:t>
            </a:r>
            <a:r>
              <a:rPr lang="fr-FR" sz="1200" b="1" i="1" dirty="0">
                <a:solidFill>
                  <a:srgbClr val="3E3E3E"/>
                </a:solidFill>
                <a:latin typeface="Roboto Light" panose="020B0604020202020204" charset="0"/>
                <a:ea typeface="Roboto Light" panose="020B0604020202020204" charset="0"/>
              </a:rPr>
              <a:t> and High </a:t>
            </a:r>
            <a:r>
              <a:rPr lang="fr-FR" sz="1200" b="1" i="1" dirty="0" err="1">
                <a:solidFill>
                  <a:srgbClr val="3E3E3E"/>
                </a:solidFill>
                <a:latin typeface="Roboto Light" panose="020B0604020202020204" charset="0"/>
                <a:ea typeface="Roboto Light" panose="020B0604020202020204" charset="0"/>
              </a:rPr>
              <a:t>Molecular</a:t>
            </a:r>
            <a:r>
              <a:rPr lang="fr-FR" sz="1200" b="1" i="1" dirty="0">
                <a:solidFill>
                  <a:srgbClr val="3E3E3E"/>
                </a:solidFill>
                <a:latin typeface="Roboto Light" panose="020B0604020202020204" charset="0"/>
                <a:ea typeface="Roboto Light" panose="020B0604020202020204" charset="0"/>
              </a:rPr>
              <a:t> </a:t>
            </a:r>
            <a:r>
              <a:rPr lang="fr-FR" sz="1200" b="1" i="1" dirty="0" err="1">
                <a:solidFill>
                  <a:srgbClr val="3E3E3E"/>
                </a:solidFill>
                <a:latin typeface="Roboto Light" panose="020B0604020202020204" charset="0"/>
                <a:ea typeface="Roboto Light" panose="020B0604020202020204" charset="0"/>
              </a:rPr>
              <a:t>weight</a:t>
            </a:r>
            <a:r>
              <a:rPr lang="fr-FR" sz="1200" b="1" i="1" dirty="0">
                <a:solidFill>
                  <a:srgbClr val="3E3E3E"/>
                </a:solidFill>
                <a:latin typeface="Roboto Light" panose="020B0604020202020204" charset="0"/>
                <a:ea typeface="Roboto Light" panose="020B0604020202020204" charset="0"/>
              </a:rPr>
              <a:t> HA </a:t>
            </a:r>
            <a:r>
              <a:rPr lang="fr-FR" sz="1200" b="1" i="1" dirty="0">
                <a:solidFill>
                  <a:srgbClr val="3E3E3E"/>
                </a:solidFill>
              </a:rPr>
              <a:t> </a:t>
            </a:r>
          </a:p>
          <a:p>
            <a:pPr algn="ctr">
              <a:defRPr/>
            </a:pPr>
            <a:r>
              <a:rPr lang="fr-FR" sz="1100" b="1" i="1" dirty="0" smtClean="0">
                <a:solidFill>
                  <a:srgbClr val="3E3E3E"/>
                </a:solidFill>
              </a:rPr>
              <a:t> </a:t>
            </a:r>
            <a:endParaRPr lang="fr-FR" sz="1100" b="1" i="1" dirty="0">
              <a:solidFill>
                <a:srgbClr val="3E3E3E"/>
              </a:solidFill>
            </a:endParaRPr>
          </a:p>
        </p:txBody>
      </p:sp>
      <p:sp>
        <p:nvSpPr>
          <p:cNvPr id="13" name="Rectangle 12"/>
          <p:cNvSpPr/>
          <p:nvPr/>
        </p:nvSpPr>
        <p:spPr>
          <a:xfrm>
            <a:off x="5557404" y="5968005"/>
            <a:ext cx="1911076" cy="646331"/>
          </a:xfrm>
          <a:prstGeom prst="rect">
            <a:avLst/>
          </a:prstGeom>
        </p:spPr>
        <p:txBody>
          <a:bodyPr wrap="square">
            <a:spAutoFit/>
          </a:bodyPr>
          <a:lstStyle/>
          <a:p>
            <a:pPr algn="ctr">
              <a:defRPr/>
            </a:pPr>
            <a:r>
              <a:rPr lang="fr-FR" sz="1200" dirty="0" err="1" smtClean="0">
                <a:solidFill>
                  <a:srgbClr val="3E3E3E"/>
                </a:solidFill>
                <a:latin typeface="Roboto" panose="02000000000000000000" pitchFamily="2" charset="0"/>
                <a:ea typeface="Roboto" panose="02000000000000000000" pitchFamily="2" charset="0"/>
              </a:rPr>
              <a:t>Vegetal</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glycerin</a:t>
            </a:r>
            <a:endParaRPr lang="fr-FR" sz="1200" dirty="0" smtClean="0">
              <a:solidFill>
                <a:srgbClr val="3E3E3E"/>
              </a:solidFill>
              <a:latin typeface="Roboto" panose="02000000000000000000" pitchFamily="2" charset="0"/>
              <a:ea typeface="Roboto" panose="02000000000000000000" pitchFamily="2" charset="0"/>
            </a:endParaRPr>
          </a:p>
          <a:p>
            <a:pPr algn="ctr">
              <a:defRPr/>
            </a:pPr>
            <a:endParaRPr lang="fr-FR" sz="1200" b="1" dirty="0" smtClean="0">
              <a:solidFill>
                <a:srgbClr val="3E3E3E"/>
              </a:solidFill>
              <a:latin typeface="Roboto" panose="02000000000000000000" pitchFamily="2" charset="0"/>
              <a:ea typeface="Roboto" panose="02000000000000000000" pitchFamily="2" charset="0"/>
            </a:endParaRPr>
          </a:p>
          <a:p>
            <a:pPr algn="ctr">
              <a:defRPr/>
            </a:pPr>
            <a:r>
              <a:rPr lang="fr-FR" sz="1200" b="1" dirty="0" err="1" smtClean="0">
                <a:solidFill>
                  <a:srgbClr val="3E3E3E"/>
                </a:solidFill>
                <a:latin typeface="Roboto" panose="02000000000000000000" pitchFamily="2" charset="0"/>
                <a:ea typeface="Roboto" panose="02000000000000000000" pitchFamily="2" charset="0"/>
              </a:rPr>
              <a:t>Hydrating</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7123952" y="5977052"/>
            <a:ext cx="1672348"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Yeast</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extract</a:t>
            </a:r>
            <a:r>
              <a:rPr lang="fr-FR" sz="1200" dirty="0">
                <a:solidFill>
                  <a:prstClr val="black"/>
                </a:solidFill>
                <a:latin typeface="Roboto" panose="02000000000000000000" pitchFamily="2" charset="0"/>
                <a:ea typeface="Roboto" panose="02000000000000000000" pitchFamily="2" charset="0"/>
              </a:rPr>
              <a:t> and </a:t>
            </a:r>
            <a:r>
              <a:rPr lang="fr-FR" sz="1200" dirty="0" err="1" smtClean="0">
                <a:solidFill>
                  <a:prstClr val="black"/>
                </a:solidFill>
                <a:latin typeface="Roboto" panose="02000000000000000000" pitchFamily="2" charset="0"/>
                <a:ea typeface="Roboto" panose="02000000000000000000" pitchFamily="2" charset="0"/>
              </a:rPr>
              <a:t>silicon</a:t>
            </a: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Restructuring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redensifying</a:t>
            </a:r>
            <a:r>
              <a:rPr lang="fr-FR" sz="1200" b="1" dirty="0">
                <a:solidFill>
                  <a:prstClr val="black"/>
                </a:solidFill>
                <a:latin typeface="Roboto" panose="02000000000000000000" pitchFamily="2" charset="0"/>
                <a:ea typeface="Roboto" panose="02000000000000000000" pitchFamily="2" charset="0"/>
              </a:rPr>
              <a:t> </a:t>
            </a: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5397" y="5031091"/>
            <a:ext cx="527924" cy="724290"/>
          </a:xfrm>
          <a:prstGeom prst="rect">
            <a:avLst/>
          </a:prstGeom>
        </p:spPr>
      </p:pic>
      <p:grpSp>
        <p:nvGrpSpPr>
          <p:cNvPr id="25" name="Groupe 24"/>
          <p:cNvGrpSpPr/>
          <p:nvPr/>
        </p:nvGrpSpPr>
        <p:grpSpPr>
          <a:xfrm>
            <a:off x="10803307" y="5242261"/>
            <a:ext cx="1149814" cy="382585"/>
            <a:chOff x="10100930" y="5195486"/>
            <a:chExt cx="1834068" cy="610261"/>
          </a:xfrm>
        </p:grpSpPr>
        <p:pic>
          <p:nvPicPr>
            <p:cNvPr id="17" name="Image 16"/>
            <p:cNvPicPr>
              <a:picLocks noChangeAspect="1"/>
            </p:cNvPicPr>
            <p:nvPr/>
          </p:nvPicPr>
          <p:blipFill rotWithShape="1">
            <a:blip r:embed="rId6"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8" name="Image 17"/>
            <p:cNvPicPr>
              <a:picLocks noChangeAspect="1"/>
            </p:cNvPicPr>
            <p:nvPr/>
          </p:nvPicPr>
          <p:blipFill rotWithShape="1">
            <a:blip r:embed="rId7"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8"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grpSp>
      <p:sp>
        <p:nvSpPr>
          <p:cNvPr id="21" name="Rectangle 20"/>
          <p:cNvSpPr/>
          <p:nvPr/>
        </p:nvSpPr>
        <p:spPr>
          <a:xfrm>
            <a:off x="2784437" y="5146055"/>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10653570" y="5939396"/>
            <a:ext cx="1538430" cy="830997"/>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a:solidFill>
                  <a:prstClr val="black"/>
                </a:solidFill>
                <a:latin typeface="Roboto" panose="02000000000000000000" pitchFamily="2" charset="0"/>
                <a:ea typeface="Roboto" panose="02000000000000000000" pitchFamily="2" charset="0"/>
              </a:rPr>
              <a:t>jasmine 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4545813" y="1449686"/>
            <a:ext cx="5846914"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653877" y="1545025"/>
            <a:ext cx="5782456" cy="2585323"/>
          </a:xfrm>
          <a:prstGeom prst="rect">
            <a:avLst/>
          </a:prstGeom>
        </p:spPr>
        <p:txBody>
          <a:bodyPr wrap="square">
            <a:spAutoFit/>
          </a:bodyPr>
          <a:lstStyle/>
          <a:p>
            <a:pPr algn="just">
              <a:defRPr/>
            </a:pPr>
            <a:r>
              <a:rPr lang="fr-FR" dirty="0" smtClean="0">
                <a:solidFill>
                  <a:srgbClr val="3E3E3E"/>
                </a:solidFill>
                <a:latin typeface="Roboto" panose="02000000000000000000" pitchFamily="2" charset="0"/>
                <a:ea typeface="Roboto" panose="02000000000000000000" pitchFamily="2" charset="0"/>
              </a:rPr>
              <a:t>▪ </a:t>
            </a:r>
            <a:r>
              <a:rPr lang="fr-FR" dirty="0">
                <a:solidFill>
                  <a:srgbClr val="3E3E3E"/>
                </a:solidFill>
                <a:latin typeface="Roboto" panose="02000000000000000000" pitchFamily="2" charset="0"/>
                <a:ea typeface="Roboto" panose="02000000000000000000" pitchFamily="2" charset="0"/>
              </a:rPr>
              <a:t>Ultra-</a:t>
            </a:r>
            <a:r>
              <a:rPr lang="fr-FR" dirty="0" err="1">
                <a:solidFill>
                  <a:srgbClr val="3E3E3E"/>
                </a:solidFill>
                <a:latin typeface="Roboto" panose="02000000000000000000" pitchFamily="2" charset="0"/>
                <a:ea typeface="Roboto" panose="02000000000000000000" pitchFamily="2" charset="0"/>
              </a:rPr>
              <a:t>comforting</a:t>
            </a:r>
            <a:r>
              <a:rPr lang="fr-FR" dirty="0">
                <a:solidFill>
                  <a:srgbClr val="3E3E3E"/>
                </a:solidFill>
                <a:latin typeface="Roboto" panose="02000000000000000000" pitchFamily="2" charset="0"/>
                <a:ea typeface="Roboto" panose="02000000000000000000" pitchFamily="2" charset="0"/>
              </a:rPr>
              <a:t> cocooning </a:t>
            </a:r>
            <a:r>
              <a:rPr lang="fr-FR" dirty="0" smtClean="0">
                <a:solidFill>
                  <a:srgbClr val="3E3E3E"/>
                </a:solidFill>
                <a:latin typeface="Roboto" panose="02000000000000000000" pitchFamily="2" charset="0"/>
                <a:ea typeface="Roboto" panose="02000000000000000000" pitchFamily="2" charset="0"/>
              </a:rPr>
              <a:t>texture</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Ideal mixed with foundation for very dehydrated skin. </a:t>
            </a:r>
            <a:endParaRPr lang="en-US" dirty="0" smtClean="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In addition, use </a:t>
            </a:r>
            <a:r>
              <a:rPr lang="en-US" cap="small" dirty="0">
                <a:solidFill>
                  <a:srgbClr val="3E3E3E"/>
                </a:solidFill>
                <a:latin typeface="Roboto" panose="02000000000000000000" pitchFamily="2" charset="0"/>
                <a:ea typeface="Roboto" panose="02000000000000000000" pitchFamily="2" charset="0"/>
              </a:rPr>
              <a:t>Hydra N°1 Masque </a:t>
            </a:r>
            <a:r>
              <a:rPr lang="en-US" dirty="0">
                <a:solidFill>
                  <a:srgbClr val="3E3E3E"/>
                </a:solidFill>
                <a:latin typeface="Roboto" panose="02000000000000000000" pitchFamily="2" charset="0"/>
                <a:ea typeface="Roboto" panose="02000000000000000000" pitchFamily="2" charset="0"/>
              </a:rPr>
              <a:t>one to three times a week.</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To maximize results, combine with a </a:t>
            </a:r>
            <a:r>
              <a:rPr lang="en-US" cap="small" dirty="0">
                <a:solidFill>
                  <a:srgbClr val="3E3E3E"/>
                </a:solidFill>
                <a:latin typeface="Roboto" panose="02000000000000000000" pitchFamily="2" charset="0"/>
                <a:ea typeface="Roboto" panose="02000000000000000000" pitchFamily="2" charset="0"/>
              </a:rPr>
              <a:t>Serum</a:t>
            </a:r>
            <a:r>
              <a:rPr lang="en-US" dirty="0">
                <a:solidFill>
                  <a:srgbClr val="3E3E3E"/>
                </a:solidFill>
                <a:latin typeface="Roboto" panose="02000000000000000000" pitchFamily="2" charset="0"/>
                <a:ea typeface="Roboto" panose="02000000000000000000" pitchFamily="2" charset="0"/>
              </a:rPr>
              <a:t> or a </a:t>
            </a:r>
            <a:r>
              <a:rPr lang="en-US" cap="small" dirty="0">
                <a:solidFill>
                  <a:srgbClr val="3E3E3E"/>
                </a:solidFill>
                <a:latin typeface="Roboto" panose="02000000000000000000" pitchFamily="2" charset="0"/>
                <a:ea typeface="Roboto" panose="02000000000000000000" pitchFamily="2" charset="0"/>
              </a:rPr>
              <a:t>Booster</a:t>
            </a:r>
            <a:endParaRPr lang="fr-FR" cap="small"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851594"/>
            <a:ext cx="1477650" cy="985070"/>
            <a:chOff x="294588" y="4878292"/>
            <a:chExt cx="2230528" cy="1486974"/>
          </a:xfrm>
        </p:grpSpPr>
        <p:pic>
          <p:nvPicPr>
            <p:cNvPr id="35" name="Image 34"/>
            <p:cNvPicPr>
              <a:picLocks noChangeAspect="1"/>
            </p:cNvPicPr>
            <p:nvPr/>
          </p:nvPicPr>
          <p:blipFill rotWithShape="1">
            <a:blip r:embed="rId9"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1"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2"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3"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4"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sp>
        <p:nvSpPr>
          <p:cNvPr id="40" name="Rectangle 39"/>
          <p:cNvSpPr/>
          <p:nvPr/>
        </p:nvSpPr>
        <p:spPr>
          <a:xfrm>
            <a:off x="3510412" y="5939396"/>
            <a:ext cx="2320073" cy="646331"/>
          </a:xfrm>
          <a:prstGeom prst="rect">
            <a:avLst/>
          </a:prstGeom>
        </p:spPr>
        <p:txBody>
          <a:bodyPr wrap="square">
            <a:spAutoFit/>
          </a:bodyPr>
          <a:lstStyle/>
          <a:p>
            <a:pPr algn="ctr">
              <a:defRPr/>
            </a:pPr>
            <a:r>
              <a:rPr lang="en-US" sz="1200" dirty="0" err="1">
                <a:solidFill>
                  <a:prstClr val="black"/>
                </a:solidFill>
                <a:latin typeface="Roboto" panose="02000000000000000000" pitchFamily="2" charset="0"/>
                <a:ea typeface="Roboto" panose="02000000000000000000" pitchFamily="2" charset="0"/>
              </a:rPr>
              <a:t>shea</a:t>
            </a:r>
            <a:r>
              <a:rPr lang="en-US" sz="1200" dirty="0">
                <a:solidFill>
                  <a:prstClr val="black"/>
                </a:solidFill>
                <a:latin typeface="Roboto" panose="02000000000000000000" pitchFamily="2" charset="0"/>
                <a:ea typeface="Roboto" panose="02000000000000000000" pitchFamily="2" charset="0"/>
              </a:rPr>
              <a:t> </a:t>
            </a:r>
            <a:r>
              <a:rPr lang="en-US" sz="1200" dirty="0" smtClean="0">
                <a:solidFill>
                  <a:prstClr val="black"/>
                </a:solidFill>
                <a:latin typeface="Roboto" panose="02000000000000000000" pitchFamily="2" charset="0"/>
                <a:ea typeface="Roboto" panose="02000000000000000000" pitchFamily="2" charset="0"/>
              </a:rPr>
              <a:t>butter, grape </a:t>
            </a:r>
            <a:r>
              <a:rPr lang="en-US" sz="1200" dirty="0">
                <a:solidFill>
                  <a:prstClr val="black"/>
                </a:solidFill>
                <a:latin typeface="Roboto" panose="02000000000000000000" pitchFamily="2" charset="0"/>
                <a:ea typeface="Roboto" panose="02000000000000000000" pitchFamily="2" charset="0"/>
              </a:rPr>
              <a:t>seed oil</a:t>
            </a:r>
            <a:r>
              <a:rPr lang="en-US" sz="1200" dirty="0" smtClean="0">
                <a:solidFill>
                  <a:prstClr val="black"/>
                </a:solidFill>
                <a:latin typeface="Roboto" panose="02000000000000000000" pitchFamily="2" charset="0"/>
                <a:ea typeface="Roboto" panose="02000000000000000000" pitchFamily="2" charset="0"/>
              </a:rPr>
              <a:t>,</a:t>
            </a:r>
            <a:r>
              <a:rPr lang="en-US" sz="1200" dirty="0">
                <a:solidFill>
                  <a:prstClr val="black"/>
                </a:solidFill>
                <a:latin typeface="Roboto" panose="02000000000000000000" pitchFamily="2" charset="0"/>
                <a:ea typeface="Roboto" panose="02000000000000000000" pitchFamily="2" charset="0"/>
              </a:rPr>
              <a:t> hazelnut oil, </a:t>
            </a:r>
          </a:p>
          <a:p>
            <a:pPr algn="ctr">
              <a:defRPr/>
            </a:pPr>
            <a:r>
              <a:rPr lang="fr-FR" sz="1200" b="1" dirty="0" err="1">
                <a:solidFill>
                  <a:prstClr val="black"/>
                </a:solidFill>
                <a:latin typeface="Roboto" panose="02000000000000000000" pitchFamily="2" charset="0"/>
                <a:ea typeface="Roboto" panose="02000000000000000000" pitchFamily="2" charset="0"/>
              </a:rPr>
              <a:t>Repairing</a:t>
            </a:r>
            <a:endParaRPr lang="fr-FR" sz="1200" b="1" dirty="0">
              <a:solidFill>
                <a:prstClr val="black"/>
              </a:solidFill>
              <a:latin typeface="Roboto" panose="02000000000000000000" pitchFamily="2" charset="0"/>
              <a:ea typeface="Roboto" panose="02000000000000000000" pitchFamily="2" charset="0"/>
            </a:endParaRPr>
          </a:p>
        </p:txBody>
      </p:sp>
      <p:pic>
        <p:nvPicPr>
          <p:cNvPr id="2" name="Imag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0882" y="1449775"/>
            <a:ext cx="2538087" cy="3172397"/>
          </a:xfrm>
          <a:prstGeom prst="rect">
            <a:avLst/>
          </a:prstGeom>
        </p:spPr>
      </p:pic>
      <p:pic>
        <p:nvPicPr>
          <p:cNvPr id="8" name="Image 7"/>
          <p:cNvPicPr>
            <a:picLocks noChangeAspect="1"/>
          </p:cNvPicPr>
          <p:nvPr/>
        </p:nvPicPr>
        <p:blipFill rotWithShape="1">
          <a:blip r:embed="rId16" cstate="print">
            <a:extLst>
              <a:ext uri="{28A0092B-C50C-407E-A947-70E740481C1C}">
                <a14:useLocalDpi xmlns:a14="http://schemas.microsoft.com/office/drawing/2010/main" val="0"/>
              </a:ext>
            </a:extLst>
          </a:blip>
          <a:srcRect l="24088" t="11840" r="20128" b="17628"/>
          <a:stretch/>
        </p:blipFill>
        <p:spPr>
          <a:xfrm>
            <a:off x="4974526" y="5001621"/>
            <a:ext cx="561580" cy="569839"/>
          </a:xfrm>
          <a:prstGeom prst="rect">
            <a:avLst/>
          </a:prstGeom>
        </p:spPr>
      </p:pic>
      <p:pic>
        <p:nvPicPr>
          <p:cNvPr id="16" name="Image 15"/>
          <p:cNvPicPr>
            <a:picLocks noChangeAspect="1"/>
          </p:cNvPicPr>
          <p:nvPr/>
        </p:nvPicPr>
        <p:blipFill rotWithShape="1">
          <a:blip r:embed="rId17" cstate="print">
            <a:extLst>
              <a:ext uri="{28A0092B-C50C-407E-A947-70E740481C1C}">
                <a14:useLocalDpi xmlns:a14="http://schemas.microsoft.com/office/drawing/2010/main" val="0"/>
              </a:ext>
            </a:extLst>
          </a:blip>
          <a:srcRect l="34699" t="25699" r="16852" b="9649"/>
          <a:stretch/>
        </p:blipFill>
        <p:spPr>
          <a:xfrm>
            <a:off x="3772516" y="5003195"/>
            <a:ext cx="630927" cy="543077"/>
          </a:xfrm>
          <a:prstGeom prst="rect">
            <a:avLst/>
          </a:prstGeom>
        </p:spPr>
      </p:pic>
      <p:pic>
        <p:nvPicPr>
          <p:cNvPr id="20" name="Imag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30861" y="5040978"/>
            <a:ext cx="498011" cy="683250"/>
          </a:xfrm>
          <a:prstGeom prst="rect">
            <a:avLst/>
          </a:prstGeom>
        </p:spPr>
      </p:pic>
      <p:pic>
        <p:nvPicPr>
          <p:cNvPr id="23" name="Imag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15801" y="5043506"/>
            <a:ext cx="455168" cy="624472"/>
          </a:xfrm>
          <a:prstGeom prst="rect">
            <a:avLst/>
          </a:prstGeom>
        </p:spPr>
      </p:pic>
      <p:sp>
        <p:nvSpPr>
          <p:cNvPr id="41" name="Rectangle 40"/>
          <p:cNvSpPr/>
          <p:nvPr/>
        </p:nvSpPr>
        <p:spPr>
          <a:xfrm>
            <a:off x="8676361" y="5968004"/>
            <a:ext cx="1911076" cy="1015663"/>
          </a:xfrm>
          <a:prstGeom prst="rect">
            <a:avLst/>
          </a:prstGeom>
        </p:spPr>
        <p:txBody>
          <a:bodyPr wrap="square">
            <a:spAutoFit/>
          </a:bodyPr>
          <a:lstStyle/>
          <a:p>
            <a:pPr algn="ctr">
              <a:defRPr/>
            </a:pPr>
            <a:r>
              <a:rPr lang="fr-FR" sz="1200" dirty="0" err="1" smtClean="0">
                <a:solidFill>
                  <a:srgbClr val="3E3E3E"/>
                </a:solidFill>
                <a:latin typeface="Roboto" panose="02000000000000000000" pitchFamily="2" charset="0"/>
                <a:ea typeface="Roboto" panose="02000000000000000000" pitchFamily="2" charset="0"/>
              </a:rPr>
              <a:t>Vitamin</a:t>
            </a:r>
            <a:r>
              <a:rPr lang="fr-FR" sz="1200" dirty="0" smtClean="0">
                <a:solidFill>
                  <a:srgbClr val="3E3E3E"/>
                </a:solidFill>
                <a:latin typeface="Roboto" panose="02000000000000000000" pitchFamily="2" charset="0"/>
                <a:ea typeface="Roboto" panose="02000000000000000000" pitchFamily="2" charset="0"/>
              </a:rPr>
              <a:t> B5 </a:t>
            </a:r>
          </a:p>
          <a:p>
            <a:pPr algn="ctr">
              <a:defRPr/>
            </a:pPr>
            <a:r>
              <a:rPr lang="fr-FR" sz="1200" b="1" dirty="0" err="1" smtClean="0">
                <a:solidFill>
                  <a:srgbClr val="3E3E3E"/>
                </a:solidFill>
                <a:latin typeface="Roboto" panose="02000000000000000000" pitchFamily="2" charset="0"/>
                <a:ea typeface="Roboto" panose="02000000000000000000" pitchFamily="2" charset="0"/>
              </a:rPr>
              <a:t>Soothing</a:t>
            </a:r>
            <a:endParaRPr lang="fr-FR" sz="1200" b="1" dirty="0" smtClean="0">
              <a:solidFill>
                <a:srgbClr val="3E3E3E"/>
              </a:solidFill>
              <a:latin typeface="Roboto" panose="02000000000000000000" pitchFamily="2" charset="0"/>
              <a:ea typeface="Roboto" panose="02000000000000000000" pitchFamily="2" charset="0"/>
            </a:endParaRPr>
          </a:p>
          <a:p>
            <a:pPr algn="ctr">
              <a:defRPr/>
            </a:pPr>
            <a:r>
              <a:rPr lang="fr-FR" sz="1200" b="1"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Vitamin</a:t>
            </a:r>
            <a:r>
              <a:rPr lang="fr-FR" sz="1200" dirty="0" smtClean="0">
                <a:solidFill>
                  <a:srgbClr val="3E3E3E"/>
                </a:solidFill>
                <a:latin typeface="Roboto" panose="02000000000000000000" pitchFamily="2" charset="0"/>
                <a:ea typeface="Roboto" panose="02000000000000000000" pitchFamily="2" charset="0"/>
              </a:rPr>
              <a:t> </a:t>
            </a:r>
            <a:r>
              <a:rPr lang="fr-FR" sz="1200" dirty="0">
                <a:solidFill>
                  <a:srgbClr val="3E3E3E"/>
                </a:solidFill>
                <a:latin typeface="Roboto" panose="02000000000000000000" pitchFamily="2" charset="0"/>
                <a:ea typeface="Roboto" panose="02000000000000000000" pitchFamily="2" charset="0"/>
              </a:rPr>
              <a:t>F </a:t>
            </a:r>
          </a:p>
          <a:p>
            <a:pPr algn="ctr">
              <a:defRPr/>
            </a:pPr>
            <a:r>
              <a:rPr lang="fr-FR" sz="1200" b="1" dirty="0">
                <a:solidFill>
                  <a:srgbClr val="3E3E3E"/>
                </a:solidFill>
                <a:latin typeface="Roboto" panose="02000000000000000000" pitchFamily="2" charset="0"/>
                <a:ea typeface="Roboto" panose="02000000000000000000" pitchFamily="2" charset="0"/>
              </a:rPr>
              <a:t>Anti </a:t>
            </a:r>
            <a:r>
              <a:rPr lang="fr-FR" sz="1200" b="1" dirty="0" err="1" smtClean="0">
                <a:solidFill>
                  <a:srgbClr val="3E3E3E"/>
                </a:solidFill>
                <a:latin typeface="Roboto" panose="02000000000000000000" pitchFamily="2" charset="0"/>
                <a:ea typeface="Roboto" panose="02000000000000000000" pitchFamily="2" charset="0"/>
              </a:rPr>
              <a:t>dehydrating</a:t>
            </a:r>
            <a:endParaRPr lang="fr-FR" sz="1200" b="1" dirty="0">
              <a:solidFill>
                <a:srgbClr val="3E3E3E"/>
              </a:solidFill>
              <a:latin typeface="Roboto" panose="02000000000000000000" pitchFamily="2" charset="0"/>
              <a:ea typeface="Roboto" panose="02000000000000000000" pitchFamily="2" charset="0"/>
            </a:endParaRPr>
          </a:p>
          <a:p>
            <a:pPr algn="ctr">
              <a:defRPr/>
            </a:pPr>
            <a:endParaRPr lang="fr-FR" sz="12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770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r="12335" b="10440"/>
          <a:stretch/>
        </p:blipFill>
        <p:spPr>
          <a:xfrm>
            <a:off x="8702657" y="1986802"/>
            <a:ext cx="3010407" cy="4613215"/>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en-US" sz="2000" i="1" dirty="0">
                <a:solidFill>
                  <a:srgbClr val="3E3E3E"/>
                </a:solidFill>
                <a:latin typeface="KyivType Sans2" panose="00000500000000000000" pitchFamily="50" charset="0"/>
              </a:rPr>
              <a:t>a moisturizing bath for all dehydrated skin</a:t>
            </a:r>
            <a:endParaRPr lang="fr-FR" sz="2000" i="1" dirty="0">
              <a:solidFill>
                <a:srgbClr val="3E3E3E"/>
              </a:solidFill>
              <a:latin typeface="KyivType Sans2" panose="00000500000000000000" pitchFamily="50" charset="0"/>
            </a:endParaRPr>
          </a:p>
        </p:txBody>
      </p:sp>
      <p:sp>
        <p:nvSpPr>
          <p:cNvPr id="7" name="ZoneTexte 6"/>
          <p:cNvSpPr txBox="1"/>
          <p:nvPr/>
        </p:nvSpPr>
        <p:spPr>
          <a:xfrm>
            <a:off x="1334192" y="2994342"/>
            <a:ext cx="4429190" cy="1323439"/>
          </a:xfrm>
          <a:prstGeom prst="rect">
            <a:avLst/>
          </a:prstGeom>
          <a:solidFill>
            <a:schemeClr val="bg1"/>
          </a:solidFill>
        </p:spPr>
        <p:txBody>
          <a:bodyPr wrap="square" rtlCol="0">
            <a:spAutoFit/>
          </a:bodyPr>
          <a:lstStyle/>
          <a:p>
            <a:pPr defTabSz="812770"/>
            <a:r>
              <a:rPr lang="en-US" sz="1600" dirty="0" err="1">
                <a:solidFill>
                  <a:srgbClr val="3E3E3E"/>
                </a:solidFill>
                <a:latin typeface="Roboto" panose="020B0604020202020204" charset="0"/>
                <a:ea typeface="Roboto" panose="020B0604020202020204" charset="0"/>
              </a:rPr>
              <a:t>Smoothes</a:t>
            </a:r>
            <a:r>
              <a:rPr lang="en-US" sz="1600" dirty="0">
                <a:solidFill>
                  <a:srgbClr val="3E3E3E"/>
                </a:solidFill>
                <a:latin typeface="Roboto" panose="020B0604020202020204" charset="0"/>
                <a:ea typeface="Roboto" panose="020B0604020202020204" charset="0"/>
              </a:rPr>
              <a:t> the skin's surface</a:t>
            </a:r>
          </a:p>
          <a:p>
            <a:pPr defTabSz="812770"/>
            <a:r>
              <a:rPr lang="en-US" sz="1600" dirty="0">
                <a:solidFill>
                  <a:srgbClr val="3E3E3E"/>
                </a:solidFill>
                <a:latin typeface="Roboto" panose="020B0604020202020204" charset="0"/>
                <a:ea typeface="Roboto" panose="020B0604020202020204" charset="0"/>
              </a:rPr>
              <a:t>Reduces fine lines </a:t>
            </a:r>
          </a:p>
          <a:p>
            <a:pPr defTabSz="812770"/>
            <a:r>
              <a:rPr lang="en-US" sz="1600" dirty="0">
                <a:solidFill>
                  <a:srgbClr val="3E3E3E"/>
                </a:solidFill>
                <a:latin typeface="Roboto" panose="020B0604020202020204" charset="0"/>
                <a:ea typeface="Roboto" panose="020B0604020202020204" charset="0"/>
              </a:rPr>
              <a:t>Softer, firmer skin</a:t>
            </a:r>
          </a:p>
          <a:p>
            <a:pPr defTabSz="812770"/>
            <a:r>
              <a:rPr lang="en-US" sz="1600" dirty="0">
                <a:solidFill>
                  <a:srgbClr val="3E3E3E"/>
                </a:solidFill>
                <a:latin typeface="Roboto" panose="020B0604020202020204" charset="0"/>
                <a:ea typeface="Roboto" panose="020B0604020202020204" charset="0"/>
              </a:rPr>
              <a:t>Preserves the skin's youthful appearance</a:t>
            </a:r>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831784"/>
            <a:ext cx="4174689" cy="830997"/>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Gel-</a:t>
            </a:r>
            <a:r>
              <a:rPr lang="fr-FR" sz="1600" dirty="0" err="1" smtClean="0">
                <a:solidFill>
                  <a:srgbClr val="3E3E3E"/>
                </a:solidFill>
                <a:latin typeface="Roboto" panose="020B0604020202020204" charset="0"/>
                <a:ea typeface="Roboto" panose="020B0604020202020204" charset="0"/>
              </a:rPr>
              <a:t>cream</a:t>
            </a:r>
            <a:r>
              <a:rPr lang="fr-FR" sz="1600" dirty="0" smtClean="0">
                <a:solidFill>
                  <a:srgbClr val="3E3E3E"/>
                </a:solidFill>
                <a:latin typeface="Roboto" panose="020B0604020202020204" charset="0"/>
                <a:ea typeface="Roboto" panose="020B0604020202020204" charset="0"/>
              </a:rPr>
              <a:t> texture </a:t>
            </a:r>
          </a:p>
          <a:p>
            <a:pPr defTabSz="812770"/>
            <a:r>
              <a:rPr lang="en-US" sz="1600" dirty="0" smtClean="0">
                <a:solidFill>
                  <a:srgbClr val="3E3E3E"/>
                </a:solidFill>
                <a:latin typeface="Roboto" panose="020B0604020202020204" charset="0"/>
                <a:ea typeface="Roboto" panose="020B0604020202020204" charset="0"/>
              </a:rPr>
              <a:t>Rich </a:t>
            </a:r>
            <a:r>
              <a:rPr lang="en-US" sz="1600" dirty="0">
                <a:solidFill>
                  <a:srgbClr val="3E3E3E"/>
                </a:solidFill>
                <a:latin typeface="Roboto" panose="020B0604020202020204" charset="0"/>
                <a:ea typeface="Roboto" panose="020B0604020202020204" charset="0"/>
              </a:rPr>
              <a:t>in vitamins</a:t>
            </a:r>
          </a:p>
          <a:p>
            <a:pPr defTabSz="812770"/>
            <a:r>
              <a:rPr lang="en-US" sz="1600" dirty="0">
                <a:solidFill>
                  <a:srgbClr val="3E3E3E"/>
                </a:solidFill>
                <a:latin typeface="Roboto" panose="020B0604020202020204" charset="0"/>
                <a:ea typeface="Roboto" panose="020B0604020202020204" charset="0"/>
              </a:rPr>
              <a:t>Can be used as a </a:t>
            </a:r>
            <a:r>
              <a:rPr lang="en-US" sz="1600" dirty="0" smtClean="0">
                <a:solidFill>
                  <a:srgbClr val="3E3E3E"/>
                </a:solidFill>
                <a:latin typeface="Roboto" panose="020B0604020202020204" charset="0"/>
                <a:ea typeface="Roboto" panose="020B0604020202020204" charset="0"/>
              </a:rPr>
              <a:t>sleeping </a:t>
            </a:r>
            <a:r>
              <a:rPr lang="en-US" sz="1600" dirty="0">
                <a:solidFill>
                  <a:srgbClr val="3E3E3E"/>
                </a:solidFill>
                <a:latin typeface="Roboto" panose="020B0604020202020204" charset="0"/>
                <a:ea typeface="Roboto" panose="020B0604020202020204" charset="0"/>
              </a:rPr>
              <a:t>mask</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4480799"/>
            <a:ext cx="5928568" cy="707886"/>
          </a:xfrm>
          <a:prstGeom prst="rect">
            <a:avLst/>
          </a:prstGeom>
          <a:solidFill>
            <a:schemeClr val="bg1"/>
          </a:solid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Intense </a:t>
            </a:r>
            <a:r>
              <a:rPr lang="fr-FR" sz="1600" dirty="0" err="1">
                <a:solidFill>
                  <a:srgbClr val="3E3E3E"/>
                </a:solidFill>
                <a:latin typeface="Roboto" panose="02000000000000000000" pitchFamily="2" charset="0"/>
                <a:ea typeface="Roboto" panose="02000000000000000000" pitchFamily="2" charset="0"/>
              </a:rPr>
              <a:t>hydrating</a:t>
            </a:r>
            <a:r>
              <a:rPr lang="fr-FR" sz="1600" dirty="0">
                <a:solidFill>
                  <a:srgbClr val="3E3E3E"/>
                </a:solidFill>
                <a:latin typeface="Roboto" panose="02000000000000000000" pitchFamily="2" charset="0"/>
                <a:ea typeface="Roboto" panose="02000000000000000000" pitchFamily="2" charset="0"/>
              </a:rPr>
              <a:t> action: </a:t>
            </a: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+124% </a:t>
            </a:r>
            <a:r>
              <a:rPr lang="fr-FR" sz="1200" i="1" dirty="0" err="1" smtClean="0">
                <a:solidFill>
                  <a:srgbClr val="3E3E3E"/>
                </a:solidFill>
                <a:latin typeface="Roboto" panose="02000000000000000000" pitchFamily="2" charset="0"/>
                <a:ea typeface="Roboto" panose="02000000000000000000" pitchFamily="2" charset="0"/>
              </a:rPr>
              <a:t>after</a:t>
            </a:r>
            <a:r>
              <a:rPr lang="fr-FR" sz="1200" i="1" dirty="0" smtClean="0">
                <a:solidFill>
                  <a:srgbClr val="3E3E3E"/>
                </a:solidFill>
                <a:latin typeface="Roboto" panose="02000000000000000000" pitchFamily="2" charset="0"/>
                <a:ea typeface="Roboto" panose="02000000000000000000" pitchFamily="2" charset="0"/>
              </a:rPr>
              <a:t> 2h </a:t>
            </a: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+73% </a:t>
            </a:r>
            <a:r>
              <a:rPr lang="fr-FR" sz="1200" i="1" dirty="0" err="1" smtClean="0">
                <a:solidFill>
                  <a:srgbClr val="3E3E3E"/>
                </a:solidFill>
                <a:latin typeface="Roboto" panose="02000000000000000000" pitchFamily="2" charset="0"/>
                <a:ea typeface="Roboto" panose="02000000000000000000" pitchFamily="2" charset="0"/>
              </a:rPr>
              <a:t>after</a:t>
            </a:r>
            <a:r>
              <a:rPr lang="fr-FR" sz="1200" i="1" dirty="0" smtClean="0">
                <a:solidFill>
                  <a:srgbClr val="3E3E3E"/>
                </a:solidFill>
                <a:latin typeface="Roboto" panose="02000000000000000000" pitchFamily="2" charset="0"/>
                <a:ea typeface="Roboto" panose="02000000000000000000" pitchFamily="2" charset="0"/>
              </a:rPr>
              <a:t> 8h</a:t>
            </a: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5590376"/>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Masque</a:t>
            </a:r>
            <a:endParaRPr lang="fr-FR" cap="small" dirty="0"/>
          </a:p>
          <a:p>
            <a:pPr>
              <a:lnSpc>
                <a:spcPts val="2982"/>
              </a:lnSpc>
            </a:pPr>
            <a:endParaRPr lang="fr-FR" sz="1934" b="1" cap="small" dirty="0"/>
          </a:p>
        </p:txBody>
      </p:sp>
      <p:sp>
        <p:nvSpPr>
          <p:cNvPr id="15" name="Rectangle 14"/>
          <p:cNvSpPr/>
          <p:nvPr/>
        </p:nvSpPr>
        <p:spPr>
          <a:xfrm>
            <a:off x="10203730" y="2259570"/>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Jojoba</a:t>
            </a:r>
          </a:p>
        </p:txBody>
      </p:sp>
      <p:pic>
        <p:nvPicPr>
          <p:cNvPr id="2" name="Image 1"/>
          <p:cNvPicPr>
            <a:picLocks noChangeAspect="1"/>
          </p:cNvPicPr>
          <p:nvPr/>
        </p:nvPicPr>
        <p:blipFill rotWithShape="1">
          <a:blip r:embed="rId7" cstate="print">
            <a:extLst>
              <a:ext uri="{28A0092B-C50C-407E-A947-70E740481C1C}">
                <a14:useLocalDpi xmlns:a14="http://schemas.microsoft.com/office/drawing/2010/main" val="0"/>
              </a:ext>
            </a:extLst>
          </a:blip>
          <a:srcRect t="20709" r="25566"/>
          <a:stretch/>
        </p:blipFill>
        <p:spPr>
          <a:xfrm>
            <a:off x="7109702" y="1913859"/>
            <a:ext cx="3257042" cy="5204313"/>
          </a:xfrm>
          <a:prstGeom prst="rect">
            <a:avLst/>
          </a:prstGeom>
        </p:spPr>
      </p:pic>
    </p:spTree>
    <p:extLst>
      <p:ext uri="{BB962C8B-B14F-4D97-AF65-F5344CB8AC3E}">
        <p14:creationId xmlns:p14="http://schemas.microsoft.com/office/powerpoint/2010/main" val="222039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890" y="5393236"/>
            <a:ext cx="489128" cy="671064"/>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masque</a:t>
            </a:r>
            <a:endParaRPr lang="fr-FR" cap="small" dirty="0"/>
          </a:p>
          <a:p>
            <a:pPr>
              <a:lnSpc>
                <a:spcPts val="2982"/>
              </a:lnSpc>
            </a:pPr>
            <a:endParaRPr lang="fr-FR" sz="1934" b="1" cap="small"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8880" t="13223" r="9582" b="24363"/>
          <a:stretch/>
        </p:blipFill>
        <p:spPr>
          <a:xfrm>
            <a:off x="500806" y="5546272"/>
            <a:ext cx="464280" cy="478395"/>
          </a:xfrm>
          <a:prstGeom prst="rect">
            <a:avLst/>
          </a:prstGeom>
        </p:spPr>
      </p:pic>
      <p:sp>
        <p:nvSpPr>
          <p:cNvPr id="11" name="Rectangle 10"/>
          <p:cNvSpPr/>
          <p:nvPr/>
        </p:nvSpPr>
        <p:spPr>
          <a:xfrm>
            <a:off x="0" y="5907999"/>
            <a:ext cx="2380474" cy="1015663"/>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 </a:t>
            </a:r>
          </a:p>
          <a:p>
            <a:pPr algn="ctr">
              <a:defRPr/>
            </a:pPr>
            <a:r>
              <a:rPr lang="fr-FR" sz="1200" dirty="0" err="1" smtClean="0">
                <a:solidFill>
                  <a:srgbClr val="3E3E3E"/>
                </a:solidFill>
                <a:latin typeface="Roboto" panose="02000000000000000000" pitchFamily="2" charset="0"/>
                <a:ea typeface="Roboto" panose="02000000000000000000" pitchFamily="2" charset="0"/>
              </a:rPr>
              <a:t>Imperata</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cylindrica</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organic</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aloe</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vera</a:t>
            </a:r>
            <a:r>
              <a:rPr lang="fr-FR" sz="1200" dirty="0" smtClean="0">
                <a:solidFill>
                  <a:srgbClr val="3E3E3E"/>
                </a:solidFill>
                <a:latin typeface="Roboto" panose="02000000000000000000" pitchFamily="2" charset="0"/>
                <a:ea typeface="Roboto" panose="02000000000000000000" pitchFamily="2" charset="0"/>
              </a:rPr>
              <a:t> bio, olive </a:t>
            </a:r>
            <a:r>
              <a:rPr lang="fr-FR" sz="1200" dirty="0" err="1" smtClean="0">
                <a:solidFill>
                  <a:srgbClr val="3E3E3E"/>
                </a:solidFill>
                <a:latin typeface="Roboto" panose="02000000000000000000" pitchFamily="2" charset="0"/>
                <a:ea typeface="Roboto" panose="02000000000000000000" pitchFamily="2" charset="0"/>
              </a:rPr>
              <a:t>phytosqualane</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vegetal</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glycerin</a:t>
            </a:r>
            <a:r>
              <a:rPr lang="fr-FR" sz="1200" dirty="0" smtClean="0">
                <a:solidFill>
                  <a:srgbClr val="3E3E3E"/>
                </a:solidFill>
                <a:latin typeface="Roboto" panose="02000000000000000000" pitchFamily="2" charset="0"/>
                <a:ea typeface="Roboto" panose="02000000000000000000" pitchFamily="2" charset="0"/>
              </a:rPr>
              <a:t>, PCA</a:t>
            </a:r>
          </a:p>
          <a:p>
            <a:pPr algn="ctr">
              <a:defRPr/>
            </a:pPr>
            <a:r>
              <a:rPr lang="fr-FR" sz="1200" b="1" dirty="0" smtClean="0">
                <a:solidFill>
                  <a:srgbClr val="3E3E3E"/>
                </a:solidFill>
                <a:latin typeface="Roboto" panose="02000000000000000000" pitchFamily="2" charset="0"/>
                <a:ea typeface="Roboto" panose="02000000000000000000" pitchFamily="2" charset="0"/>
              </a:rPr>
              <a:t>Hydratant</a:t>
            </a:r>
            <a:r>
              <a:rPr lang="fr-FR" sz="1200" dirty="0" smtClean="0">
                <a:solidFill>
                  <a:srgbClr val="3E3E3E"/>
                </a:solidFill>
                <a:latin typeface="Roboto" panose="02000000000000000000" pitchFamily="2" charset="0"/>
                <a:ea typeface="Roboto" panose="02000000000000000000" pitchFamily="2" charset="0"/>
              </a:rPr>
              <a:t> </a:t>
            </a:r>
            <a:endParaRPr lang="fr-FR" sz="1200" dirty="0">
              <a:solidFill>
                <a:srgbClr val="3E3E3E"/>
              </a:solidFill>
              <a:latin typeface="Roboto" panose="02000000000000000000" pitchFamily="2" charset="0"/>
              <a:ea typeface="Roboto" panose="02000000000000000000" pitchFamily="2" charset="0"/>
            </a:endParaRPr>
          </a:p>
        </p:txBody>
      </p:sp>
      <p:sp>
        <p:nvSpPr>
          <p:cNvPr id="13" name="Rectangle 12"/>
          <p:cNvSpPr/>
          <p:nvPr/>
        </p:nvSpPr>
        <p:spPr>
          <a:xfrm>
            <a:off x="2340990" y="6127804"/>
            <a:ext cx="1911076" cy="646331"/>
          </a:xfrm>
          <a:prstGeom prst="rect">
            <a:avLst/>
          </a:prstGeom>
        </p:spPr>
        <p:txBody>
          <a:bodyPr wrap="square">
            <a:spAutoFit/>
          </a:bodyPr>
          <a:lstStyle/>
          <a:p>
            <a:pPr algn="ctr">
              <a:defRPr/>
            </a:pPr>
            <a:r>
              <a:rPr lang="fr-FR" sz="1200" dirty="0" err="1" smtClean="0">
                <a:solidFill>
                  <a:srgbClr val="3E3E3E"/>
                </a:solidFill>
                <a:latin typeface="Roboto" panose="02000000000000000000" pitchFamily="2" charset="0"/>
                <a:ea typeface="Roboto" panose="02000000000000000000" pitchFamily="2" charset="0"/>
              </a:rPr>
              <a:t>Vitamin</a:t>
            </a:r>
            <a:r>
              <a:rPr lang="fr-FR" sz="1200" dirty="0" smtClean="0">
                <a:solidFill>
                  <a:srgbClr val="3E3E3E"/>
                </a:solidFill>
                <a:latin typeface="Roboto" panose="02000000000000000000" pitchFamily="2" charset="0"/>
                <a:ea typeface="Roboto" panose="02000000000000000000" pitchFamily="2" charset="0"/>
              </a:rPr>
              <a:t> A and </a:t>
            </a:r>
            <a:r>
              <a:rPr lang="fr-FR" sz="1200" dirty="0" err="1">
                <a:solidFill>
                  <a:srgbClr val="3E3E3E"/>
                </a:solidFill>
                <a:latin typeface="Roboto" panose="02000000000000000000" pitchFamily="2" charset="0"/>
                <a:ea typeface="Roboto" panose="02000000000000000000" pitchFamily="2" charset="0"/>
              </a:rPr>
              <a:t>silicon</a:t>
            </a:r>
            <a:r>
              <a:rPr lang="fr-FR" sz="1200" dirty="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derivative</a:t>
            </a:r>
            <a:endParaRPr lang="fr-FR" sz="1200" dirty="0" smtClean="0">
              <a:solidFill>
                <a:srgbClr val="3E3E3E"/>
              </a:solidFill>
              <a:latin typeface="Roboto" panose="02000000000000000000" pitchFamily="2" charset="0"/>
              <a:ea typeface="Roboto" panose="02000000000000000000" pitchFamily="2" charset="0"/>
            </a:endParaRPr>
          </a:p>
          <a:p>
            <a:pPr algn="ctr">
              <a:defRPr/>
            </a:pPr>
            <a:r>
              <a:rPr lang="fr-FR" sz="1200" b="1" dirty="0" err="1" smtClean="0">
                <a:solidFill>
                  <a:srgbClr val="3E3E3E"/>
                </a:solidFill>
                <a:latin typeface="Roboto" panose="02000000000000000000" pitchFamily="2" charset="0"/>
                <a:ea typeface="Roboto" panose="02000000000000000000" pitchFamily="2" charset="0"/>
              </a:rPr>
              <a:t>Regenerating</a:t>
            </a:r>
            <a:r>
              <a:rPr lang="fr-FR" sz="1200" b="1" dirty="0" smtClean="0">
                <a:solidFill>
                  <a:srgbClr val="3E3E3E"/>
                </a:solidFill>
                <a:latin typeface="Roboto" panose="02000000000000000000" pitchFamily="2" charset="0"/>
                <a:ea typeface="Roboto" panose="02000000000000000000" pitchFamily="2" charset="0"/>
              </a:rPr>
              <a:t> </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6342594" y="6092646"/>
            <a:ext cx="1672348" cy="461665"/>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Jojoba</a:t>
            </a:r>
          </a:p>
          <a:p>
            <a:pPr algn="ctr">
              <a:defRPr/>
            </a:pPr>
            <a:r>
              <a:rPr lang="fr-FR" sz="1200" b="1" dirty="0" err="1" smtClean="0">
                <a:solidFill>
                  <a:prstClr val="black"/>
                </a:solidFill>
                <a:latin typeface="Roboto" panose="02000000000000000000" pitchFamily="2" charset="0"/>
                <a:ea typeface="Roboto" panose="02000000000000000000" pitchFamily="2" charset="0"/>
              </a:rPr>
              <a:t>Reparing</a:t>
            </a:r>
            <a:endParaRPr lang="fr-FR" sz="1200" b="1" dirty="0">
              <a:solidFill>
                <a:prstClr val="black"/>
              </a:solidFill>
              <a:latin typeface="Roboto" panose="02000000000000000000" pitchFamily="2" charset="0"/>
              <a:ea typeface="Roboto" panose="02000000000000000000" pitchFamily="2" charset="0"/>
            </a:endParaRPr>
          </a:p>
        </p:txBody>
      </p:sp>
      <p:grpSp>
        <p:nvGrpSpPr>
          <p:cNvPr id="25" name="Groupe 24"/>
          <p:cNvGrpSpPr/>
          <p:nvPr/>
        </p:nvGrpSpPr>
        <p:grpSpPr>
          <a:xfrm>
            <a:off x="10913703" y="5364847"/>
            <a:ext cx="755188" cy="341166"/>
            <a:chOff x="10100930" y="5195486"/>
            <a:chExt cx="1204600" cy="544193"/>
          </a:xfrm>
        </p:grpSpPr>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grpSp>
      <p:sp>
        <p:nvSpPr>
          <p:cNvPr id="22" name="Rectangle 21"/>
          <p:cNvSpPr/>
          <p:nvPr/>
        </p:nvSpPr>
        <p:spPr>
          <a:xfrm>
            <a:off x="10531905" y="6024667"/>
            <a:ext cx="1538430" cy="830997"/>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err="1" smtClean="0">
                <a:solidFill>
                  <a:prstClr val="black"/>
                </a:solidFill>
                <a:latin typeface="Roboto" panose="02000000000000000000" pitchFamily="2" charset="0"/>
                <a:ea typeface="Roboto" panose="02000000000000000000" pitchFamily="2" charset="0"/>
              </a:rPr>
              <a:t>shiu</a:t>
            </a:r>
            <a:r>
              <a:rPr lang="en-US" sz="1200" dirty="0" smtClean="0">
                <a:solidFill>
                  <a:prstClr val="black"/>
                </a:solidFill>
                <a:latin typeface="Roboto" panose="02000000000000000000" pitchFamily="2" charset="0"/>
                <a:ea typeface="Roboto" panose="02000000000000000000" pitchFamily="2" charset="0"/>
              </a:rPr>
              <a:t> </a:t>
            </a:r>
            <a:r>
              <a:rPr lang="en-US" sz="1200" dirty="0">
                <a:solidFill>
                  <a:prstClr val="black"/>
                </a:solidFill>
                <a:latin typeface="Roboto" panose="02000000000000000000" pitchFamily="2" charset="0"/>
                <a:ea typeface="Roboto" panose="02000000000000000000" pitchFamily="2" charset="0"/>
              </a:rPr>
              <a:t>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4545813" y="1449686"/>
            <a:ext cx="5846914" cy="3173556"/>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667415" y="1450090"/>
            <a:ext cx="5603709" cy="3293209"/>
          </a:xfrm>
          <a:prstGeom prst="rect">
            <a:avLst/>
          </a:prstGeom>
        </p:spPr>
        <p:txBody>
          <a:bodyPr wrap="square">
            <a:spAutoFit/>
          </a:bodyPr>
          <a:lstStyle/>
          <a:p>
            <a:pPr algn="just">
              <a:defRPr/>
            </a:pPr>
            <a:r>
              <a:rPr lang="fr-FR" sz="1600" dirty="0" smtClean="0">
                <a:solidFill>
                  <a:srgbClr val="3E3E3E"/>
                </a:solidFill>
                <a:latin typeface="Roboto" panose="02000000000000000000" pitchFamily="2" charset="0"/>
                <a:ea typeface="Roboto" panose="02000000000000000000" pitchFamily="2" charset="0"/>
              </a:rPr>
              <a:t>▪ 1 to 3 times a </a:t>
            </a:r>
            <a:r>
              <a:rPr lang="fr-FR" sz="1600" dirty="0" err="1" smtClean="0">
                <a:solidFill>
                  <a:srgbClr val="3E3E3E"/>
                </a:solidFill>
                <a:latin typeface="Roboto" panose="02000000000000000000" pitchFamily="2" charset="0"/>
                <a:ea typeface="Roboto" panose="02000000000000000000" pitchFamily="2" charset="0"/>
              </a:rPr>
              <a:t>week</a:t>
            </a:r>
            <a:r>
              <a:rPr lang="fr-FR" sz="1600" dirty="0">
                <a:solidFill>
                  <a:srgbClr val="3E3E3E"/>
                </a:solidFill>
                <a:latin typeface="Roboto" panose="02000000000000000000" pitchFamily="2" charset="0"/>
                <a:ea typeface="Roboto" panose="02000000000000000000" pitchFamily="2" charset="0"/>
              </a:rPr>
              <a:t> </a:t>
            </a:r>
            <a:r>
              <a:rPr lang="fr-FR" sz="1600" dirty="0" smtClean="0">
                <a:solidFill>
                  <a:srgbClr val="3E3E3E"/>
                </a:solidFill>
                <a:latin typeface="Roboto" panose="02000000000000000000" pitchFamily="2" charset="0"/>
                <a:ea typeface="Roboto" panose="02000000000000000000" pitchFamily="2" charset="0"/>
              </a:rPr>
              <a:t>: </a:t>
            </a:r>
            <a:r>
              <a:rPr lang="en-US" sz="1600" dirty="0">
                <a:solidFill>
                  <a:srgbClr val="3E3E3E"/>
                </a:solidFill>
                <a:latin typeface="Roboto" panose="02000000000000000000" pitchFamily="2" charset="0"/>
                <a:ea typeface="Roboto" panose="02000000000000000000" pitchFamily="2" charset="0"/>
              </a:rPr>
              <a:t>Apply in thick layer to the face and neck. Leave on for 20 min. to an hour according to the needs. Absorb the excess with a tissue. Do not rinse off.</a:t>
            </a:r>
          </a:p>
          <a:p>
            <a:pPr algn="just">
              <a:defRPr/>
            </a:pPr>
            <a:endParaRPr lang="fr-FR" sz="1600" dirty="0" smtClean="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a:t>
            </a:r>
            <a:r>
              <a:rPr lang="fr-FR" sz="1600" dirty="0" smtClean="0">
                <a:solidFill>
                  <a:srgbClr val="3E3E3E"/>
                </a:solidFill>
                <a:latin typeface="Roboto" panose="02000000000000000000" pitchFamily="2" charset="0"/>
                <a:ea typeface="Roboto" panose="02000000000000000000" pitchFamily="2" charset="0"/>
              </a:rPr>
              <a:t>For </a:t>
            </a:r>
            <a:r>
              <a:rPr lang="fr-FR" sz="1600" dirty="0" err="1" smtClean="0">
                <a:solidFill>
                  <a:srgbClr val="3E3E3E"/>
                </a:solidFill>
                <a:latin typeface="Roboto" panose="02000000000000000000" pitchFamily="2" charset="0"/>
                <a:ea typeface="Roboto" panose="02000000000000000000" pitchFamily="2" charset="0"/>
              </a:rPr>
              <a:t>very</a:t>
            </a:r>
            <a:r>
              <a:rPr lang="fr-FR" sz="1600" dirty="0" smtClean="0">
                <a:solidFill>
                  <a:srgbClr val="3E3E3E"/>
                </a:solidFill>
                <a:latin typeface="Roboto" panose="02000000000000000000" pitchFamily="2" charset="0"/>
                <a:ea typeface="Roboto" panose="02000000000000000000" pitchFamily="2" charset="0"/>
              </a:rPr>
              <a:t> </a:t>
            </a:r>
            <a:r>
              <a:rPr lang="fr-FR" sz="1600" dirty="0" err="1" smtClean="0">
                <a:solidFill>
                  <a:srgbClr val="3E3E3E"/>
                </a:solidFill>
                <a:latin typeface="Roboto" panose="02000000000000000000" pitchFamily="2" charset="0"/>
                <a:ea typeface="Roboto" panose="02000000000000000000" pitchFamily="2" charset="0"/>
              </a:rPr>
              <a:t>dehydrated</a:t>
            </a:r>
            <a:r>
              <a:rPr lang="fr-FR" sz="1600" dirty="0" smtClean="0">
                <a:solidFill>
                  <a:srgbClr val="3E3E3E"/>
                </a:solidFill>
                <a:latin typeface="Roboto" panose="02000000000000000000" pitchFamily="2" charset="0"/>
                <a:ea typeface="Roboto" panose="02000000000000000000" pitchFamily="2" charset="0"/>
              </a:rPr>
              <a:t> skin : </a:t>
            </a:r>
            <a:r>
              <a:rPr lang="en-US" sz="1600" dirty="0">
                <a:solidFill>
                  <a:srgbClr val="3E3E3E"/>
                </a:solidFill>
                <a:latin typeface="Roboto" panose="02000000000000000000" pitchFamily="2" charset="0"/>
                <a:ea typeface="Roboto" panose="02000000000000000000" pitchFamily="2" charset="0"/>
              </a:rPr>
              <a:t>Use as a sleeping mask for 1 week instead of your usual cream. </a:t>
            </a:r>
            <a:endParaRPr lang="fr-FR" sz="1600" dirty="0" smtClean="0">
              <a:solidFill>
                <a:srgbClr val="3E3E3E"/>
              </a:solidFill>
              <a:latin typeface="Roboto" panose="02000000000000000000" pitchFamily="2" charset="0"/>
              <a:ea typeface="Roboto" panose="02000000000000000000" pitchFamily="2" charset="0"/>
            </a:endParaRPr>
          </a:p>
          <a:p>
            <a:pPr algn="just">
              <a:defRPr/>
            </a:pPr>
            <a:endParaRPr lang="fr-FR" sz="1600" dirty="0">
              <a:solidFill>
                <a:srgbClr val="3E3E3E"/>
              </a:solidFill>
              <a:latin typeface="Roboto" panose="02000000000000000000" pitchFamily="2" charset="0"/>
              <a:ea typeface="Roboto" panose="02000000000000000000" pitchFamily="2" charset="0"/>
            </a:endParaRPr>
          </a:p>
          <a:p>
            <a:pPr algn="just">
              <a:defRPr/>
            </a:pPr>
            <a:r>
              <a:rPr lang="fr-FR" sz="1600" dirty="0" smtClean="0">
                <a:solidFill>
                  <a:srgbClr val="3E3E3E"/>
                </a:solidFill>
                <a:latin typeface="Roboto" panose="02000000000000000000" pitchFamily="2" charset="0"/>
                <a:ea typeface="Roboto" panose="02000000000000000000" pitchFamily="2" charset="0"/>
              </a:rPr>
              <a:t>▪ </a:t>
            </a:r>
            <a:r>
              <a:rPr lang="en-US" sz="1600" dirty="0" smtClean="0">
                <a:solidFill>
                  <a:srgbClr val="3E3E3E"/>
                </a:solidFill>
                <a:latin typeface="Roboto" panose="02000000000000000000" pitchFamily="2" charset="0"/>
                <a:ea typeface="Roboto" panose="02000000000000000000" pitchFamily="2" charset="0"/>
              </a:rPr>
              <a:t>Very </a:t>
            </a:r>
            <a:r>
              <a:rPr lang="en-US" sz="1600" dirty="0">
                <a:solidFill>
                  <a:srgbClr val="3E3E3E"/>
                </a:solidFill>
                <a:latin typeface="Roboto" panose="02000000000000000000" pitchFamily="2" charset="0"/>
                <a:ea typeface="Roboto" panose="02000000000000000000" pitchFamily="2" charset="0"/>
              </a:rPr>
              <a:t>damaged skin (excess of sun exposure, microdermabrasion…)</a:t>
            </a:r>
            <a:r>
              <a:rPr lang="fr-FR" sz="1600" dirty="0" smtClean="0">
                <a:solidFill>
                  <a:srgbClr val="3E3E3E"/>
                </a:solidFill>
                <a:latin typeface="Roboto" panose="02000000000000000000" pitchFamily="2" charset="0"/>
                <a:ea typeface="Roboto" panose="02000000000000000000" pitchFamily="2" charset="0"/>
              </a:rPr>
              <a:t> : </a:t>
            </a:r>
            <a:r>
              <a:rPr lang="en-US" sz="1600" dirty="0" smtClean="0">
                <a:solidFill>
                  <a:srgbClr val="3E3E3E"/>
                </a:solidFill>
                <a:latin typeface="Roboto" panose="02000000000000000000" pitchFamily="2" charset="0"/>
                <a:ea typeface="Roboto" panose="02000000000000000000" pitchFamily="2" charset="0"/>
              </a:rPr>
              <a:t>Use </a:t>
            </a:r>
            <a:r>
              <a:rPr lang="en-US" sz="1600" dirty="0">
                <a:solidFill>
                  <a:srgbClr val="3E3E3E"/>
                </a:solidFill>
                <a:latin typeface="Roboto" panose="02000000000000000000" pitchFamily="2" charset="0"/>
                <a:ea typeface="Roboto" panose="02000000000000000000" pitchFamily="2" charset="0"/>
              </a:rPr>
              <a:t>as a sleeping mask for </a:t>
            </a:r>
            <a:r>
              <a:rPr lang="en-US" sz="1600" dirty="0" smtClean="0">
                <a:solidFill>
                  <a:srgbClr val="3E3E3E"/>
                </a:solidFill>
                <a:latin typeface="Roboto" panose="02000000000000000000" pitchFamily="2" charset="0"/>
                <a:ea typeface="Roboto" panose="02000000000000000000" pitchFamily="2" charset="0"/>
              </a:rPr>
              <a:t>3 weeks </a:t>
            </a:r>
            <a:r>
              <a:rPr lang="en-US" sz="1600" dirty="0">
                <a:solidFill>
                  <a:srgbClr val="3E3E3E"/>
                </a:solidFill>
                <a:latin typeface="Roboto" panose="02000000000000000000" pitchFamily="2" charset="0"/>
                <a:ea typeface="Roboto" panose="02000000000000000000" pitchFamily="2" charset="0"/>
              </a:rPr>
              <a:t>instead of your usual cream. </a:t>
            </a:r>
            <a:endParaRPr lang="en-US" sz="1600" dirty="0" smtClean="0">
              <a:solidFill>
                <a:srgbClr val="3E3E3E"/>
              </a:solidFill>
              <a:latin typeface="Roboto" panose="02000000000000000000" pitchFamily="2" charset="0"/>
              <a:ea typeface="Roboto" panose="02000000000000000000" pitchFamily="2" charset="0"/>
            </a:endParaRPr>
          </a:p>
          <a:p>
            <a:pPr algn="just">
              <a:defRPr/>
            </a:pPr>
            <a:endParaRPr lang="en-US" sz="1600" dirty="0" smtClean="0">
              <a:solidFill>
                <a:srgbClr val="3E3E3E"/>
              </a:solidFill>
              <a:latin typeface="Roboto" panose="02000000000000000000" pitchFamily="2" charset="0"/>
              <a:ea typeface="Roboto" panose="02000000000000000000" pitchFamily="2" charset="0"/>
            </a:endParaRPr>
          </a:p>
          <a:p>
            <a:pPr algn="just">
              <a:defRPr/>
            </a:pPr>
            <a:r>
              <a:rPr lang="fr-FR" sz="1400" i="1" dirty="0" err="1" smtClean="0">
                <a:solidFill>
                  <a:srgbClr val="3E3E3E"/>
                </a:solidFill>
                <a:latin typeface="Roboto" panose="02000000000000000000" pitchFamily="2" charset="0"/>
                <a:ea typeface="Roboto" panose="02000000000000000000" pitchFamily="2" charset="0"/>
              </a:rPr>
              <a:t>Personnal</a:t>
            </a:r>
            <a:r>
              <a:rPr lang="fr-FR" sz="1400" i="1" dirty="0" smtClean="0">
                <a:solidFill>
                  <a:srgbClr val="3E3E3E"/>
                </a:solidFill>
                <a:latin typeface="Roboto" panose="02000000000000000000" pitchFamily="2" charset="0"/>
                <a:ea typeface="Roboto" panose="02000000000000000000" pitchFamily="2" charset="0"/>
              </a:rPr>
              <a:t> </a:t>
            </a:r>
            <a:r>
              <a:rPr lang="fr-FR" sz="1400" i="1" dirty="0" err="1" smtClean="0">
                <a:solidFill>
                  <a:srgbClr val="3E3E3E"/>
                </a:solidFill>
                <a:latin typeface="Roboto" panose="02000000000000000000" pitchFamily="2" charset="0"/>
                <a:ea typeface="Roboto" panose="02000000000000000000" pitchFamily="2" charset="0"/>
              </a:rPr>
              <a:t>tips</a:t>
            </a:r>
            <a:r>
              <a:rPr lang="fr-FR" sz="1400" i="1" dirty="0" smtClean="0">
                <a:solidFill>
                  <a:srgbClr val="3E3E3E"/>
                </a:solidFill>
                <a:latin typeface="Roboto" panose="02000000000000000000" pitchFamily="2" charset="0"/>
                <a:ea typeface="Roboto" panose="02000000000000000000" pitchFamily="2" charset="0"/>
              </a:rPr>
              <a:t> :  </a:t>
            </a:r>
            <a:r>
              <a:rPr lang="fr-FR" sz="1400" i="1" dirty="0" err="1" smtClean="0">
                <a:solidFill>
                  <a:srgbClr val="3E3E3E"/>
                </a:solidFill>
                <a:latin typeface="Roboto" panose="02000000000000000000" pitchFamily="2" charset="0"/>
                <a:ea typeface="Roboto" panose="02000000000000000000" pitchFamily="2" charset="0"/>
              </a:rPr>
              <a:t>Add</a:t>
            </a:r>
            <a:r>
              <a:rPr lang="fr-FR" sz="1400" i="1" dirty="0" smtClean="0">
                <a:solidFill>
                  <a:srgbClr val="3E3E3E"/>
                </a:solidFill>
                <a:latin typeface="Roboto" panose="02000000000000000000" pitchFamily="2" charset="0"/>
                <a:ea typeface="Roboto" panose="02000000000000000000" pitchFamily="2" charset="0"/>
              </a:rPr>
              <a:t> Hydra n°1 </a:t>
            </a:r>
            <a:r>
              <a:rPr lang="fr-FR" sz="1400" i="1" dirty="0" err="1" smtClean="0">
                <a:solidFill>
                  <a:srgbClr val="3E3E3E"/>
                </a:solidFill>
                <a:latin typeface="Roboto" panose="02000000000000000000" pitchFamily="2" charset="0"/>
                <a:ea typeface="Roboto" panose="02000000000000000000" pitchFamily="2" charset="0"/>
              </a:rPr>
              <a:t>serum</a:t>
            </a:r>
            <a:r>
              <a:rPr lang="fr-FR" sz="1400" i="1" dirty="0" smtClean="0">
                <a:solidFill>
                  <a:srgbClr val="3E3E3E"/>
                </a:solidFill>
                <a:latin typeface="Roboto" panose="02000000000000000000" pitchFamily="2" charset="0"/>
                <a:ea typeface="Roboto" panose="02000000000000000000" pitchFamily="2" charset="0"/>
              </a:rPr>
              <a:t> </a:t>
            </a:r>
            <a:r>
              <a:rPr lang="fr-FR" sz="1400" i="1" dirty="0" err="1" smtClean="0">
                <a:solidFill>
                  <a:srgbClr val="3E3E3E"/>
                </a:solidFill>
                <a:latin typeface="Roboto" panose="02000000000000000000" pitchFamily="2" charset="0"/>
                <a:ea typeface="Roboto" panose="02000000000000000000" pitchFamily="2" charset="0"/>
              </a:rPr>
              <a:t>before</a:t>
            </a:r>
            <a:r>
              <a:rPr lang="fr-FR" sz="1400" i="1" dirty="0" smtClean="0">
                <a:solidFill>
                  <a:srgbClr val="3E3E3E"/>
                </a:solidFill>
                <a:latin typeface="Roboto" panose="02000000000000000000" pitchFamily="2" charset="0"/>
                <a:ea typeface="Roboto" panose="02000000000000000000" pitchFamily="2" charset="0"/>
              </a:rPr>
              <a:t> </a:t>
            </a:r>
            <a:r>
              <a:rPr lang="fr-FR" sz="1400" i="1" dirty="0" err="1" smtClean="0">
                <a:solidFill>
                  <a:srgbClr val="3E3E3E"/>
                </a:solidFill>
                <a:latin typeface="Roboto" panose="02000000000000000000" pitchFamily="2" charset="0"/>
                <a:ea typeface="Roboto" panose="02000000000000000000" pitchFamily="2" charset="0"/>
              </a:rPr>
              <a:t>applying</a:t>
            </a:r>
            <a:r>
              <a:rPr lang="fr-FR" sz="1400" i="1" dirty="0" smtClean="0">
                <a:solidFill>
                  <a:srgbClr val="3E3E3E"/>
                </a:solidFill>
                <a:latin typeface="Roboto" panose="02000000000000000000" pitchFamily="2" charset="0"/>
                <a:ea typeface="Roboto" panose="02000000000000000000" pitchFamily="2" charset="0"/>
              </a:rPr>
              <a:t> </a:t>
            </a:r>
            <a:r>
              <a:rPr lang="fr-FR" sz="1400" i="1" dirty="0" err="1" smtClean="0">
                <a:solidFill>
                  <a:srgbClr val="3E3E3E"/>
                </a:solidFill>
                <a:latin typeface="Roboto" panose="02000000000000000000" pitchFamily="2" charset="0"/>
                <a:ea typeface="Roboto" panose="02000000000000000000" pitchFamily="2" charset="0"/>
              </a:rPr>
              <a:t>your</a:t>
            </a:r>
            <a:r>
              <a:rPr lang="fr-FR" sz="1400" i="1" dirty="0" smtClean="0">
                <a:solidFill>
                  <a:srgbClr val="3E3E3E"/>
                </a:solidFill>
                <a:latin typeface="Roboto" panose="02000000000000000000" pitchFamily="2" charset="0"/>
                <a:ea typeface="Roboto" panose="02000000000000000000" pitchFamily="2" charset="0"/>
              </a:rPr>
              <a:t> </a:t>
            </a:r>
            <a:r>
              <a:rPr lang="fr-FR" sz="1400" i="1" dirty="0" err="1" smtClean="0">
                <a:solidFill>
                  <a:srgbClr val="3E3E3E"/>
                </a:solidFill>
                <a:latin typeface="Roboto" panose="02000000000000000000" pitchFamily="2" charset="0"/>
                <a:ea typeface="Roboto" panose="02000000000000000000" pitchFamily="2" charset="0"/>
              </a:rPr>
              <a:t>mask</a:t>
            </a:r>
            <a:r>
              <a:rPr lang="fr-FR" sz="1400" i="1" dirty="0" smtClean="0">
                <a:solidFill>
                  <a:srgbClr val="3E3E3E"/>
                </a:solidFill>
                <a:latin typeface="Roboto" panose="02000000000000000000" pitchFamily="2" charset="0"/>
                <a:ea typeface="Roboto" panose="02000000000000000000" pitchFamily="2" charset="0"/>
              </a:rPr>
              <a:t> - </a:t>
            </a:r>
            <a:r>
              <a:rPr lang="en-US" sz="1400" i="1" dirty="0">
                <a:solidFill>
                  <a:srgbClr val="3E3E3E"/>
                </a:solidFill>
                <a:latin typeface="Roboto" panose="02000000000000000000" pitchFamily="2" charset="0"/>
                <a:ea typeface="Roboto" panose="02000000000000000000" pitchFamily="2" charset="0"/>
              </a:rPr>
              <a:t>take a steam bath while applying the mask </a:t>
            </a:r>
          </a:p>
        </p:txBody>
      </p:sp>
      <p:grpSp>
        <p:nvGrpSpPr>
          <p:cNvPr id="36" name="Groupe 35"/>
          <p:cNvGrpSpPr/>
          <p:nvPr/>
        </p:nvGrpSpPr>
        <p:grpSpPr>
          <a:xfrm>
            <a:off x="239631" y="5074527"/>
            <a:ext cx="1000118" cy="488784"/>
            <a:chOff x="294588" y="4878292"/>
            <a:chExt cx="1509688" cy="737824"/>
          </a:xfrm>
        </p:grpSpPr>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9" name="Image 28"/>
            <p:cNvPicPr>
              <a:picLocks noChangeAspect="1"/>
            </p:cNvPicPr>
            <p:nvPr/>
          </p:nvPicPr>
          <p:blipFill rotWithShape="1">
            <a:blip r:embed="rId8"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pic>
        <p:nvPicPr>
          <p:cNvPr id="33" name="Image 32"/>
          <p:cNvPicPr>
            <a:picLocks noChangeAspect="1"/>
          </p:cNvPicPr>
          <p:nvPr/>
        </p:nvPicPr>
        <p:blipFill rotWithShape="1">
          <a:blip r:embed="rId9"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solidFill>
                <a:srgbClr val="C2E1EB"/>
              </a:solidFill>
              <a:ea typeface="Roboto" panose="02000000000000000000" pitchFamily="2" charset="0"/>
            </a:endParaRPr>
          </a:p>
        </p:txBody>
      </p:sp>
      <p:sp>
        <p:nvSpPr>
          <p:cNvPr id="40" name="Rectangle 39"/>
          <p:cNvSpPr/>
          <p:nvPr/>
        </p:nvSpPr>
        <p:spPr>
          <a:xfrm>
            <a:off x="4420047" y="6057409"/>
            <a:ext cx="2320073" cy="830997"/>
          </a:xfrm>
          <a:prstGeom prst="rect">
            <a:avLst/>
          </a:prstGeom>
        </p:spPr>
        <p:txBody>
          <a:bodyPr wrap="square">
            <a:spAutoFit/>
          </a:bodyPr>
          <a:lstStyle/>
          <a:p>
            <a:pPr algn="ctr">
              <a:defRPr/>
            </a:pPr>
            <a:r>
              <a:rPr lang="fr-FR" sz="1200" dirty="0" err="1" smtClean="0">
                <a:solidFill>
                  <a:prstClr val="black"/>
                </a:solidFill>
                <a:latin typeface="Roboto" panose="02000000000000000000" pitchFamily="2" charset="0"/>
                <a:ea typeface="Roboto" panose="02000000000000000000" pitchFamily="2" charset="0"/>
              </a:rPr>
              <a:t>Bacopa</a:t>
            </a: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monniera</a:t>
            </a:r>
            <a:r>
              <a:rPr lang="fr-FR" sz="1200" dirty="0" smtClean="0">
                <a:solidFill>
                  <a:prstClr val="black"/>
                </a:solidFill>
                <a:latin typeface="Roboto" panose="02000000000000000000" pitchFamily="2" charset="0"/>
                <a:ea typeface="Roboto" panose="02000000000000000000" pitchFamily="2" charset="0"/>
              </a:rPr>
              <a:t> </a:t>
            </a:r>
          </a:p>
          <a:p>
            <a:pPr algn="ctr">
              <a:defRPr/>
            </a:pPr>
            <a:r>
              <a:rPr lang="fr-FR" sz="1200" dirty="0" err="1" smtClean="0">
                <a:solidFill>
                  <a:prstClr val="black"/>
                </a:solidFill>
                <a:latin typeface="Roboto" panose="02000000000000000000" pitchFamily="2" charset="0"/>
                <a:ea typeface="Roboto" panose="02000000000000000000" pitchFamily="2" charset="0"/>
              </a:rPr>
              <a:t>Vitamins</a:t>
            </a:r>
            <a:r>
              <a:rPr lang="fr-FR" sz="1200" dirty="0" smtClean="0">
                <a:solidFill>
                  <a:prstClr val="black"/>
                </a:solidFill>
                <a:latin typeface="Roboto" panose="02000000000000000000" pitchFamily="2" charset="0"/>
                <a:ea typeface="Roboto" panose="02000000000000000000" pitchFamily="2" charset="0"/>
              </a:rPr>
              <a:t> E, C </a:t>
            </a:r>
          </a:p>
          <a:p>
            <a:pPr algn="ctr">
              <a:defRPr/>
            </a:pPr>
            <a:r>
              <a:rPr lang="fr-FR" sz="1200" b="1" dirty="0" smtClean="0">
                <a:solidFill>
                  <a:prstClr val="black"/>
                </a:solidFill>
                <a:latin typeface="Roboto" panose="02000000000000000000" pitchFamily="2" charset="0"/>
                <a:ea typeface="Roboto" panose="02000000000000000000" pitchFamily="2" charset="0"/>
              </a:rPr>
              <a:t>Antioxydant </a:t>
            </a:r>
          </a:p>
          <a:p>
            <a:pPr algn="ctr">
              <a:defRPr/>
            </a:pPr>
            <a:endParaRPr lang="fr-FR" sz="1200" b="1" dirty="0">
              <a:solidFill>
                <a:prstClr val="black"/>
              </a:solidFill>
              <a:latin typeface="Roboto" panose="02000000000000000000" pitchFamily="2" charset="0"/>
              <a:ea typeface="Roboto" panose="02000000000000000000" pitchFamily="2" charset="0"/>
            </a:endParaRPr>
          </a:p>
        </p:txBody>
      </p:sp>
      <p:pic>
        <p:nvPicPr>
          <p:cNvPr id="20" name="Imag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4838" y="5210904"/>
            <a:ext cx="526623" cy="722505"/>
          </a:xfrm>
          <a:prstGeom prst="rect">
            <a:avLst/>
          </a:prstGeom>
        </p:spPr>
      </p:pic>
      <p:sp>
        <p:nvSpPr>
          <p:cNvPr id="41" name="Rectangle 40"/>
          <p:cNvSpPr/>
          <p:nvPr/>
        </p:nvSpPr>
        <p:spPr>
          <a:xfrm>
            <a:off x="8225923" y="6092666"/>
            <a:ext cx="1911076" cy="646331"/>
          </a:xfrm>
          <a:prstGeom prst="rect">
            <a:avLst/>
          </a:prstGeom>
        </p:spPr>
        <p:txBody>
          <a:bodyPr wrap="square">
            <a:spAutoFit/>
          </a:bodyPr>
          <a:lstStyle/>
          <a:p>
            <a:pPr algn="ctr">
              <a:defRPr/>
            </a:pPr>
            <a:r>
              <a:rPr lang="fr-FR" sz="1200" dirty="0" err="1" smtClean="0">
                <a:solidFill>
                  <a:srgbClr val="3E3E3E"/>
                </a:solidFill>
                <a:latin typeface="Roboto" panose="02000000000000000000" pitchFamily="2" charset="0"/>
                <a:ea typeface="Roboto" panose="02000000000000000000" pitchFamily="2" charset="0"/>
              </a:rPr>
              <a:t>Vitamin</a:t>
            </a:r>
            <a:r>
              <a:rPr lang="fr-FR" sz="1200" dirty="0" smtClean="0">
                <a:solidFill>
                  <a:srgbClr val="3E3E3E"/>
                </a:solidFill>
                <a:latin typeface="Roboto" panose="02000000000000000000" pitchFamily="2" charset="0"/>
                <a:ea typeface="Roboto" panose="02000000000000000000" pitchFamily="2" charset="0"/>
              </a:rPr>
              <a:t> B5 </a:t>
            </a:r>
          </a:p>
          <a:p>
            <a:pPr algn="ctr">
              <a:defRPr/>
            </a:pPr>
            <a:r>
              <a:rPr lang="fr-FR" sz="1200" dirty="0" smtClean="0">
                <a:solidFill>
                  <a:srgbClr val="3E3E3E"/>
                </a:solidFill>
                <a:latin typeface="Roboto" panose="02000000000000000000" pitchFamily="2" charset="0"/>
                <a:ea typeface="Roboto" panose="02000000000000000000" pitchFamily="2" charset="0"/>
              </a:rPr>
              <a:t>et </a:t>
            </a:r>
            <a:r>
              <a:rPr lang="fr-FR" sz="1200" dirty="0" err="1" smtClean="0">
                <a:solidFill>
                  <a:srgbClr val="3E3E3E"/>
                </a:solidFill>
                <a:latin typeface="Roboto" panose="02000000000000000000" pitchFamily="2" charset="0"/>
                <a:ea typeface="Roboto" panose="02000000000000000000" pitchFamily="2" charset="0"/>
              </a:rPr>
              <a:t>bisabolol</a:t>
            </a:r>
            <a:endParaRPr lang="fr-FR" sz="1200" dirty="0" smtClean="0">
              <a:solidFill>
                <a:srgbClr val="3E3E3E"/>
              </a:solidFill>
              <a:latin typeface="Roboto" panose="02000000000000000000" pitchFamily="2" charset="0"/>
              <a:ea typeface="Roboto" panose="02000000000000000000" pitchFamily="2" charset="0"/>
            </a:endParaRPr>
          </a:p>
          <a:p>
            <a:pPr algn="ctr">
              <a:defRPr/>
            </a:pPr>
            <a:r>
              <a:rPr lang="fr-FR" sz="1200" b="1" dirty="0" err="1" smtClean="0">
                <a:solidFill>
                  <a:srgbClr val="3E3E3E"/>
                </a:solidFill>
                <a:latin typeface="Roboto" panose="02000000000000000000" pitchFamily="2" charset="0"/>
                <a:ea typeface="Roboto" panose="02000000000000000000" pitchFamily="2" charset="0"/>
              </a:rPr>
              <a:t>Soothing</a:t>
            </a:r>
            <a:endParaRPr lang="fr-FR" sz="1200" b="1" dirty="0" smtClean="0">
              <a:solidFill>
                <a:srgbClr val="3E3E3E"/>
              </a:solidFill>
              <a:latin typeface="Roboto" panose="02000000000000000000" pitchFamily="2" charset="0"/>
              <a:ea typeface="Roboto" panose="02000000000000000000" pitchFamily="2" charset="0"/>
            </a:endParaRPr>
          </a:p>
        </p:txBody>
      </p:sp>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1453" y="1450646"/>
            <a:ext cx="2547264" cy="3183720"/>
          </a:xfrm>
          <a:prstGeom prst="rect">
            <a:avLst/>
          </a:prstGeom>
        </p:spPr>
      </p:pic>
      <p:pic>
        <p:nvPicPr>
          <p:cNvPr id="7" name="Imag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3949" y="5183977"/>
            <a:ext cx="545157" cy="748564"/>
          </a:xfrm>
          <a:prstGeom prst="rect">
            <a:avLst/>
          </a:prstGeom>
        </p:spPr>
      </p:pic>
      <p:pic>
        <p:nvPicPr>
          <p:cNvPr id="39" name="Image 38"/>
          <p:cNvPicPr>
            <a:picLocks noChangeAspect="1"/>
          </p:cNvPicPr>
          <p:nvPr/>
        </p:nvPicPr>
        <p:blipFill rotWithShape="1">
          <a:blip r:embed="rId13" cstate="print">
            <a:extLst>
              <a:ext uri="{28A0092B-C50C-407E-A947-70E740481C1C}">
                <a14:useLocalDpi xmlns:a14="http://schemas.microsoft.com/office/drawing/2010/main" val="0"/>
              </a:ext>
            </a:extLst>
          </a:blip>
          <a:srcRect l="16942" t="36660" r="32295" b="17392"/>
          <a:stretch/>
        </p:blipFill>
        <p:spPr>
          <a:xfrm>
            <a:off x="1259073" y="5091486"/>
            <a:ext cx="488783" cy="491941"/>
          </a:xfrm>
          <a:prstGeom prst="rect">
            <a:avLst/>
          </a:prstGeom>
        </p:spPr>
      </p:pic>
      <p:pic>
        <p:nvPicPr>
          <p:cNvPr id="34" name="Imag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81191" y="5221262"/>
            <a:ext cx="757737" cy="681458"/>
          </a:xfrm>
          <a:prstGeom prst="rect">
            <a:avLst/>
          </a:prstGeom>
        </p:spPr>
      </p:pic>
      <p:pic>
        <p:nvPicPr>
          <p:cNvPr id="42" name="Image 41"/>
          <p:cNvPicPr>
            <a:picLocks noChangeAspect="1"/>
          </p:cNvPicPr>
          <p:nvPr/>
        </p:nvPicPr>
        <p:blipFill rotWithShape="1">
          <a:blip r:embed="rId15" cstate="print">
            <a:extLst>
              <a:ext uri="{28A0092B-C50C-407E-A947-70E740481C1C}">
                <a14:useLocalDpi xmlns:a14="http://schemas.microsoft.com/office/drawing/2010/main" val="0"/>
              </a:ext>
            </a:extLst>
          </a:blip>
          <a:srcRect r="29036" b="9685"/>
          <a:stretch/>
        </p:blipFill>
        <p:spPr>
          <a:xfrm>
            <a:off x="4833963" y="5161148"/>
            <a:ext cx="683585" cy="669222"/>
          </a:xfrm>
          <a:prstGeom prst="rect">
            <a:avLst/>
          </a:prstGeom>
        </p:spPr>
      </p:pic>
      <p:pic>
        <p:nvPicPr>
          <p:cNvPr id="43" name="Image 42"/>
          <p:cNvPicPr>
            <a:picLocks noChangeAspect="1"/>
          </p:cNvPicPr>
          <p:nvPr/>
        </p:nvPicPr>
        <p:blipFill rotWithShape="1">
          <a:blip r:embed="rId16" cstate="print">
            <a:extLst>
              <a:ext uri="{28A0092B-C50C-407E-A947-70E740481C1C}">
                <a14:useLocalDpi xmlns:a14="http://schemas.microsoft.com/office/drawing/2010/main" val="0"/>
              </a:ext>
            </a:extLst>
          </a:blip>
          <a:srcRect l="9397" r="36046"/>
          <a:stretch/>
        </p:blipFill>
        <p:spPr>
          <a:xfrm>
            <a:off x="6883832" y="5255644"/>
            <a:ext cx="637953" cy="647076"/>
          </a:xfrm>
          <a:prstGeom prst="rect">
            <a:avLst/>
          </a:prstGeom>
        </p:spPr>
      </p:pic>
      <p:pic>
        <p:nvPicPr>
          <p:cNvPr id="44" name="Imag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14541" y="5217261"/>
            <a:ext cx="517358" cy="709793"/>
          </a:xfrm>
          <a:prstGeom prst="rect">
            <a:avLst/>
          </a:prstGeom>
        </p:spPr>
      </p:pic>
      <p:sp>
        <p:nvSpPr>
          <p:cNvPr id="30" name="Rectangle 29"/>
          <p:cNvSpPr/>
          <p:nvPr/>
        </p:nvSpPr>
        <p:spPr>
          <a:xfrm>
            <a:off x="2021079" y="5163683"/>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81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2" grpId="0"/>
      <p:bldP spid="38" grpId="0" animBg="1"/>
      <p:bldP spid="40" grpId="0"/>
      <p:bldP spid="41"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61954" y="1314843"/>
            <a:ext cx="11532093" cy="4713393"/>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fr-FR" b="1" kern="0" cap="small" dirty="0">
              <a:solidFill>
                <a:prstClr val="black">
                  <a:lumMod val="75000"/>
                  <a:lumOff val="25000"/>
                </a:prstClr>
              </a:solidFill>
              <a:latin typeface="KyivType Sans2" panose="00000500000000000000" charset="0"/>
            </a:endParaRPr>
          </a:p>
        </p:txBody>
      </p:sp>
      <p:grpSp>
        <p:nvGrpSpPr>
          <p:cNvPr id="3" name="Groupe 2"/>
          <p:cNvGrpSpPr/>
          <p:nvPr/>
        </p:nvGrpSpPr>
        <p:grpSpPr>
          <a:xfrm>
            <a:off x="775867" y="2247290"/>
            <a:ext cx="2481922" cy="2844376"/>
            <a:chOff x="448922" y="698605"/>
            <a:chExt cx="2481922" cy="2844376"/>
          </a:xfrm>
        </p:grpSpPr>
        <p:pic>
          <p:nvPicPr>
            <p:cNvPr id="1034"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355055" y="895602"/>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18254a1-304a-4a60-bfb4-5d1e45d372a2/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12" y="698605"/>
              <a:ext cx="655943" cy="219869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48922" y="2946081"/>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cap="small" dirty="0" smtClean="0">
                  <a:solidFill>
                    <a:prstClr val="black"/>
                  </a:solidFill>
                </a:rPr>
                <a:t>Hydra n°1 </a:t>
              </a:r>
              <a:r>
                <a:rPr lang="fr-FR" sz="1200" b="1" cap="small" dirty="0" err="1" smtClean="0">
                  <a:solidFill>
                    <a:prstClr val="black"/>
                  </a:solidFill>
                </a:rPr>
                <a:t>Serum</a:t>
              </a:r>
              <a:endParaRPr lang="fr-FR" sz="1200" b="1" cap="small" dirty="0">
                <a:solidFill>
                  <a:prstClr val="black"/>
                </a:solidFill>
              </a:endParaRPr>
            </a:p>
          </p:txBody>
        </p:sp>
        <p:sp>
          <p:nvSpPr>
            <p:cNvPr id="45" name="Rectangle 44"/>
            <p:cNvSpPr/>
            <p:nvPr/>
          </p:nvSpPr>
          <p:spPr>
            <a:xfrm>
              <a:off x="1480128" y="2050177"/>
              <a:ext cx="145071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1200" dirty="0">
                  <a:solidFill>
                    <a:prstClr val="black"/>
                  </a:solidFill>
                </a:rPr>
                <a:t>to deeply </a:t>
              </a:r>
              <a:r>
                <a:rPr lang="en-US" sz="1200" dirty="0" smtClean="0">
                  <a:solidFill>
                    <a:prstClr val="black"/>
                  </a:solidFill>
                </a:rPr>
                <a:t>moisturize </a:t>
              </a:r>
            </a:p>
            <a:p>
              <a:pPr lvl="0" algn="just">
                <a:defRPr/>
              </a:pPr>
              <a:endParaRPr lang="en-US" sz="1200" dirty="0">
                <a:solidFill>
                  <a:prstClr val="black"/>
                </a:solidFill>
              </a:endParaRPr>
            </a:p>
            <a:p>
              <a:pPr lvl="0" algn="ctr">
                <a:defRPr/>
              </a:pPr>
              <a:r>
                <a:rPr lang="en-US" sz="1200" dirty="0" smtClean="0">
                  <a:solidFill>
                    <a:prstClr val="black"/>
                  </a:solidFill>
                </a:rPr>
                <a:t>Low </a:t>
              </a:r>
              <a:r>
                <a:rPr lang="en-US" sz="1200" dirty="0">
                  <a:solidFill>
                    <a:prstClr val="black"/>
                  </a:solidFill>
                </a:rPr>
                <a:t>Molecular Weight Hyaluronic Acid </a:t>
              </a:r>
              <a:endParaRPr lang="fr-FR" sz="1200" dirty="0">
                <a:solidFill>
                  <a:prstClr val="black"/>
                </a:solidFill>
              </a:endParaRPr>
            </a:p>
          </p:txBody>
        </p:sp>
      </p:grpSp>
      <p:grpSp>
        <p:nvGrpSpPr>
          <p:cNvPr id="5" name="Groupe 4"/>
          <p:cNvGrpSpPr/>
          <p:nvPr/>
        </p:nvGrpSpPr>
        <p:grpSpPr>
          <a:xfrm>
            <a:off x="3750321" y="2261140"/>
            <a:ext cx="2536395" cy="2805941"/>
            <a:chOff x="4992493" y="798046"/>
            <a:chExt cx="2536395" cy="2805941"/>
          </a:xfrm>
        </p:grpSpPr>
        <p:pic>
          <p:nvPicPr>
            <p:cNvPr id="4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5842633" y="990868"/>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ttps://o.remove.bg/downloads/70e7a334-18f5-4b1b-b210-2ba76ecb7bf1/image-removebg-pre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6286" y="798046"/>
              <a:ext cx="593604" cy="229781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4992493" y="3122571"/>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cap="small" dirty="0" smtClean="0">
                  <a:solidFill>
                    <a:prstClr val="black"/>
                  </a:solidFill>
                </a:rPr>
                <a:t>Hydra n°1 Fluide</a:t>
              </a:r>
              <a:endParaRPr lang="fr-FR" sz="1200" b="1" cap="small" dirty="0">
                <a:solidFill>
                  <a:prstClr val="black"/>
                </a:solidFill>
              </a:endParaRPr>
            </a:p>
          </p:txBody>
        </p:sp>
        <p:sp>
          <p:nvSpPr>
            <p:cNvPr id="62" name="Rectangle 61"/>
            <p:cNvSpPr/>
            <p:nvPr/>
          </p:nvSpPr>
          <p:spPr>
            <a:xfrm>
              <a:off x="6025050" y="1820156"/>
              <a:ext cx="1503838" cy="127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1200" dirty="0">
                  <a:solidFill>
                    <a:prstClr val="black"/>
                  </a:solidFill>
                </a:rPr>
                <a:t>to moisturize and </a:t>
              </a:r>
              <a:r>
                <a:rPr lang="en-US" sz="1200" dirty="0" err="1">
                  <a:solidFill>
                    <a:prstClr val="black"/>
                  </a:solidFill>
                </a:rPr>
                <a:t>mattify</a:t>
              </a:r>
              <a:r>
                <a:rPr lang="en-US" sz="1200" dirty="0">
                  <a:solidFill>
                    <a:prstClr val="black"/>
                  </a:solidFill>
                </a:rPr>
                <a:t> dehydrated combination </a:t>
              </a:r>
              <a:r>
                <a:rPr lang="en-US" sz="1200" dirty="0" smtClean="0">
                  <a:solidFill>
                    <a:prstClr val="black"/>
                  </a:solidFill>
                </a:rPr>
                <a:t>skin</a:t>
              </a:r>
            </a:p>
            <a:p>
              <a:pPr lvl="0" algn="just">
                <a:defRPr/>
              </a:pPr>
              <a:endParaRPr lang="en-US" sz="1200" dirty="0">
                <a:solidFill>
                  <a:prstClr val="black"/>
                </a:solidFill>
              </a:endParaRPr>
            </a:p>
            <a:p>
              <a:pPr lvl="0" algn="ctr">
                <a:defRPr/>
              </a:pPr>
              <a:r>
                <a:rPr lang="en-US" sz="1200" dirty="0" smtClean="0">
                  <a:solidFill>
                    <a:prstClr val="black"/>
                  </a:solidFill>
                </a:rPr>
                <a:t> </a:t>
              </a:r>
              <a:r>
                <a:rPr lang="en-US" sz="1200" dirty="0">
                  <a:solidFill>
                    <a:prstClr val="black"/>
                  </a:solidFill>
                </a:rPr>
                <a:t>with HA + </a:t>
              </a:r>
              <a:r>
                <a:rPr lang="en-US" sz="1200" dirty="0" smtClean="0">
                  <a:solidFill>
                    <a:prstClr val="black"/>
                  </a:solidFill>
                </a:rPr>
                <a:t>Silica</a:t>
              </a:r>
              <a:endParaRPr lang="fr-FR" sz="1200" dirty="0">
                <a:solidFill>
                  <a:prstClr val="black"/>
                </a:solidFill>
              </a:endParaRPr>
            </a:p>
          </p:txBody>
        </p:sp>
      </p:grpSp>
      <p:grpSp>
        <p:nvGrpSpPr>
          <p:cNvPr id="6" name="Groupe 5"/>
          <p:cNvGrpSpPr/>
          <p:nvPr/>
        </p:nvGrpSpPr>
        <p:grpSpPr>
          <a:xfrm>
            <a:off x="6803362" y="2261140"/>
            <a:ext cx="2742718" cy="2799779"/>
            <a:chOff x="7576898" y="2266131"/>
            <a:chExt cx="2742718" cy="2799779"/>
          </a:xfrm>
        </p:grpSpPr>
        <p:pic>
          <p:nvPicPr>
            <p:cNvPr id="46" name="Picture 6" descr="https://o.remove.bg/downloads/e27517f3-9561-45f5-9649-a73a5fc6689c/image-removebg-previe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1286" y="2266131"/>
              <a:ext cx="999643" cy="218899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8743827" y="2453270"/>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576898" y="4584494"/>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cap="small" dirty="0" smtClean="0">
                  <a:solidFill>
                    <a:prstClr val="black"/>
                  </a:solidFill>
                </a:rPr>
                <a:t>Hydra n°1 </a:t>
              </a:r>
              <a:r>
                <a:rPr lang="fr-FR" sz="1200" b="1" cap="small" dirty="0" err="1" smtClean="0">
                  <a:solidFill>
                    <a:prstClr val="black"/>
                  </a:solidFill>
                </a:rPr>
                <a:t>Creme</a:t>
              </a:r>
              <a:endParaRPr lang="fr-FR" sz="1200" b="1" cap="small" dirty="0">
                <a:solidFill>
                  <a:prstClr val="black"/>
                </a:solidFill>
              </a:endParaRPr>
            </a:p>
          </p:txBody>
        </p:sp>
        <p:sp>
          <p:nvSpPr>
            <p:cNvPr id="63" name="Rectangle 62"/>
            <p:cNvSpPr/>
            <p:nvPr/>
          </p:nvSpPr>
          <p:spPr>
            <a:xfrm>
              <a:off x="8802271" y="3626807"/>
              <a:ext cx="1517345"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200" dirty="0">
                  <a:solidFill>
                    <a:prstClr val="black"/>
                  </a:solidFill>
                </a:rPr>
                <a:t>to moisturize and comfort very dehydrated, uncomfortable </a:t>
              </a:r>
              <a:r>
                <a:rPr lang="en-US" sz="1200" dirty="0" smtClean="0">
                  <a:solidFill>
                    <a:prstClr val="black"/>
                  </a:solidFill>
                </a:rPr>
                <a:t>skin</a:t>
              </a:r>
            </a:p>
            <a:p>
              <a:pPr lvl="0">
                <a:defRPr/>
              </a:pPr>
              <a:endParaRPr lang="en-US" sz="1200" dirty="0">
                <a:solidFill>
                  <a:prstClr val="black"/>
                </a:solidFill>
              </a:endParaRPr>
            </a:p>
            <a:p>
              <a:pPr lvl="0">
                <a:defRPr/>
              </a:pPr>
              <a:r>
                <a:rPr lang="en-US" sz="1200" dirty="0" smtClean="0">
                  <a:solidFill>
                    <a:prstClr val="black"/>
                  </a:solidFill>
                </a:rPr>
                <a:t> with </a:t>
              </a:r>
              <a:r>
                <a:rPr lang="en-US" sz="1200" dirty="0">
                  <a:solidFill>
                    <a:prstClr val="black"/>
                  </a:solidFill>
                </a:rPr>
                <a:t>HA + </a:t>
              </a:r>
              <a:r>
                <a:rPr lang="en-US" sz="1200" dirty="0" err="1" smtClean="0">
                  <a:solidFill>
                    <a:prstClr val="black"/>
                  </a:solidFill>
                </a:rPr>
                <a:t>vit</a:t>
              </a:r>
              <a:r>
                <a:rPr lang="en-US" sz="1200" dirty="0" smtClean="0">
                  <a:solidFill>
                    <a:prstClr val="black"/>
                  </a:solidFill>
                </a:rPr>
                <a:t> B5</a:t>
              </a:r>
              <a:endParaRPr lang="fr-FR" sz="1200" dirty="0">
                <a:solidFill>
                  <a:prstClr val="black"/>
                </a:solidFill>
              </a:endParaRPr>
            </a:p>
          </p:txBody>
        </p:sp>
      </p:grpSp>
      <p:grpSp>
        <p:nvGrpSpPr>
          <p:cNvPr id="7" name="Groupe 6"/>
          <p:cNvGrpSpPr/>
          <p:nvPr/>
        </p:nvGrpSpPr>
        <p:grpSpPr>
          <a:xfrm>
            <a:off x="9633776" y="2247290"/>
            <a:ext cx="2157627" cy="2800259"/>
            <a:chOff x="9982270" y="2266131"/>
            <a:chExt cx="2157627" cy="2800259"/>
          </a:xfrm>
        </p:grpSpPr>
        <p:pic>
          <p:nvPicPr>
            <p:cNvPr id="42"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1020630" y="2439180"/>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s://o.remove.bg/downloads/a09d0e90-3d8e-4aca-abd2-4954080a2bda/image-removebg-pre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9217" y="2266131"/>
              <a:ext cx="988609" cy="218880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9982270" y="4584974"/>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cap="small" dirty="0" smtClean="0">
                  <a:solidFill>
                    <a:prstClr val="black"/>
                  </a:solidFill>
                </a:rPr>
                <a:t>Hydra n°1 Masque</a:t>
              </a:r>
              <a:endParaRPr lang="fr-FR" sz="1200" b="1" cap="small" dirty="0">
                <a:solidFill>
                  <a:prstClr val="black"/>
                </a:solidFill>
              </a:endParaRPr>
            </a:p>
          </p:txBody>
        </p:sp>
        <p:sp>
          <p:nvSpPr>
            <p:cNvPr id="64" name="Rectangle 63"/>
            <p:cNvSpPr/>
            <p:nvPr/>
          </p:nvSpPr>
          <p:spPr>
            <a:xfrm>
              <a:off x="11050441" y="3522493"/>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prstClr val="black"/>
                  </a:solidFill>
                </a:rPr>
                <a:t>to hydrate </a:t>
              </a:r>
              <a:endParaRPr lang="fr-FR" sz="1200" dirty="0" smtClean="0">
                <a:solidFill>
                  <a:prstClr val="black"/>
                </a:solidFill>
              </a:endParaRPr>
            </a:p>
            <a:p>
              <a:pPr lvl="0" algn="ctr">
                <a:defRPr/>
              </a:pPr>
              <a:r>
                <a:rPr lang="fr-FR" sz="1200" dirty="0" smtClean="0">
                  <a:solidFill>
                    <a:prstClr val="black"/>
                  </a:solidFill>
                </a:rPr>
                <a:t>and </a:t>
              </a:r>
              <a:r>
                <a:rPr lang="fr-FR" sz="1200" dirty="0" err="1" smtClean="0">
                  <a:solidFill>
                    <a:prstClr val="black"/>
                  </a:solidFill>
                </a:rPr>
                <a:t>repair</a:t>
              </a:r>
              <a:endParaRPr lang="fr-FR" sz="1200" dirty="0" smtClean="0">
                <a:solidFill>
                  <a:prstClr val="black"/>
                </a:solidFill>
              </a:endParaRPr>
            </a:p>
            <a:p>
              <a:pPr lvl="0" algn="ctr">
                <a:defRPr/>
              </a:pPr>
              <a:endParaRPr lang="fr-FR" sz="1200" dirty="0">
                <a:solidFill>
                  <a:prstClr val="black"/>
                </a:solidFill>
              </a:endParaRPr>
            </a:p>
            <a:p>
              <a:pPr lvl="0" algn="ctr">
                <a:defRPr/>
              </a:pPr>
              <a:r>
                <a:rPr lang="fr-FR" sz="1200" dirty="0" err="1">
                  <a:solidFill>
                    <a:prstClr val="black"/>
                  </a:solidFill>
                </a:rPr>
                <a:t>imperata</a:t>
              </a:r>
              <a:r>
                <a:rPr lang="fr-FR" sz="1200" dirty="0">
                  <a:solidFill>
                    <a:prstClr val="black"/>
                  </a:solidFill>
                </a:rPr>
                <a:t> </a:t>
              </a:r>
              <a:r>
                <a:rPr lang="fr-FR" sz="1200" dirty="0" err="1">
                  <a:solidFill>
                    <a:prstClr val="black"/>
                  </a:solidFill>
                </a:rPr>
                <a:t>cylindrica</a:t>
              </a:r>
              <a:r>
                <a:rPr lang="fr-FR" sz="1200" dirty="0">
                  <a:solidFill>
                    <a:prstClr val="black"/>
                  </a:solidFill>
                </a:rPr>
                <a:t> + jojoba  </a:t>
              </a:r>
              <a:endParaRPr lang="fr-FR" sz="1200" dirty="0" smtClean="0">
                <a:solidFill>
                  <a:prstClr val="black"/>
                </a:solidFill>
              </a:endParaRPr>
            </a:p>
          </p:txBody>
        </p:sp>
      </p:grpSp>
      <p:sp>
        <p:nvSpPr>
          <p:cNvPr id="65" name="Titre 1"/>
          <p:cNvSpPr>
            <a:spLocks noGrp="1"/>
          </p:cNvSpPr>
          <p:nvPr>
            <p:ph type="title"/>
          </p:nvPr>
        </p:nvSpPr>
        <p:spPr>
          <a:xfrm>
            <a:off x="0" y="-10720"/>
            <a:ext cx="12192000" cy="1325563"/>
          </a:xfrm>
        </p:spPr>
        <p:txBody>
          <a:bodyPr>
            <a:normAutofit/>
          </a:bodyPr>
          <a:lstStyle/>
          <a:p>
            <a:pPr algn="ctr"/>
            <a:r>
              <a:rPr lang="fr-FR" sz="4800" cap="small" dirty="0" smtClean="0">
                <a:solidFill>
                  <a:srgbClr val="3E3E3E"/>
                </a:solidFill>
                <a:latin typeface="KyivType Sans2" panose="00000500000000000000" pitchFamily="50" charset="0"/>
              </a:rPr>
              <a:t>The Yon-Ka </a:t>
            </a:r>
            <a:r>
              <a:rPr lang="fr-FR" sz="4800" cap="small" dirty="0" err="1" smtClean="0">
                <a:solidFill>
                  <a:srgbClr val="3E3E3E"/>
                </a:solidFill>
                <a:latin typeface="KyivType Sans2" panose="00000500000000000000" pitchFamily="50" charset="0"/>
              </a:rPr>
              <a:t>hydrating</a:t>
            </a:r>
            <a:r>
              <a:rPr lang="fr-FR" sz="4800" cap="small" dirty="0" smtClean="0">
                <a:solidFill>
                  <a:srgbClr val="3E3E3E"/>
                </a:solidFill>
                <a:latin typeface="KyivType Sans2" panose="00000500000000000000" pitchFamily="50" charset="0"/>
              </a:rPr>
              <a:t> range</a:t>
            </a:r>
            <a:endParaRPr lang="fr-FR" sz="4800" cap="small"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992715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r="44102"/>
          <a:stretch/>
        </p:blipFill>
        <p:spPr>
          <a:xfrm>
            <a:off x="-104175" y="-2583"/>
            <a:ext cx="5999548" cy="6860583"/>
          </a:xfrm>
          <a:prstGeom prst="rect">
            <a:avLst/>
          </a:prstGeom>
        </p:spPr>
      </p:pic>
      <p:pic>
        <p:nvPicPr>
          <p:cNvPr id="16" name="Image 15"/>
          <p:cNvPicPr>
            <a:picLocks noChangeAspect="1"/>
          </p:cNvPicPr>
          <p:nvPr/>
        </p:nvPicPr>
        <p:blipFill rotWithShape="1">
          <a:blip r:embed="rId5" cstate="print">
            <a:extLst>
              <a:ext uri="{28A0092B-C50C-407E-A947-70E740481C1C}">
                <a14:useLocalDpi xmlns:a14="http://schemas.microsoft.com/office/drawing/2010/main" val="0"/>
              </a:ext>
            </a:extLst>
          </a:blip>
          <a:srcRect b="11266"/>
          <a:stretch/>
        </p:blipFill>
        <p:spPr>
          <a:xfrm>
            <a:off x="6204028" y="0"/>
            <a:ext cx="5987972" cy="6875362"/>
          </a:xfrm>
          <a:prstGeom prst="rect">
            <a:avLst/>
          </a:prstGeom>
        </p:spPr>
      </p:pic>
      <p:sp>
        <p:nvSpPr>
          <p:cNvPr id="17" name="Rectangle 16"/>
          <p:cNvSpPr/>
          <p:nvPr/>
        </p:nvSpPr>
        <p:spPr>
          <a:xfrm>
            <a:off x="5482539" y="-2584"/>
            <a:ext cx="949124" cy="6860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026967" y="2582463"/>
            <a:ext cx="6138066" cy="1325563"/>
          </a:xfrm>
          <a:solidFill>
            <a:srgbClr val="F9F9F9">
              <a:alpha val="45882"/>
            </a:srgbClr>
          </a:solidFill>
          <a:ln>
            <a:noFill/>
            <a:prstDash val="lgDashDot"/>
          </a:ln>
        </p:spPr>
        <p:txBody>
          <a:bodyPr>
            <a:noAutofit/>
          </a:bodyPr>
          <a:lstStyle/>
          <a:p>
            <a:pPr algn="ctr"/>
            <a:r>
              <a:rPr lang="fr-FR" sz="4800" cap="small" dirty="0" smtClean="0">
                <a:solidFill>
                  <a:srgbClr val="75B2C5"/>
                </a:solidFill>
                <a:latin typeface="KyivType Sans2" panose="00000500000000000000" pitchFamily="50" charset="0"/>
              </a:rPr>
              <a:t> </a:t>
            </a:r>
            <a:r>
              <a:rPr lang="fr-FR" sz="4800" cap="small" dirty="0" err="1" smtClean="0">
                <a:solidFill>
                  <a:srgbClr val="75B2C5"/>
                </a:solidFill>
                <a:latin typeface="KyivType Sans2" panose="00000500000000000000" pitchFamily="50" charset="0"/>
              </a:rPr>
              <a:t>professionnal</a:t>
            </a:r>
            <a:r>
              <a:rPr lang="fr-FR" sz="4800" cap="small" dirty="0" smtClean="0">
                <a:solidFill>
                  <a:srgbClr val="75B2C5"/>
                </a:solidFill>
                <a:latin typeface="KyivType Sans2" panose="00000500000000000000" pitchFamily="50" charset="0"/>
              </a:rPr>
              <a:t> </a:t>
            </a:r>
            <a:r>
              <a:rPr lang="fr-FR" sz="4800" cap="small" dirty="0" err="1" smtClean="0">
                <a:solidFill>
                  <a:srgbClr val="75B2C5"/>
                </a:solidFill>
                <a:latin typeface="KyivType Sans2" panose="00000500000000000000" pitchFamily="50" charset="0"/>
              </a:rPr>
              <a:t>treatment</a:t>
            </a:r>
            <a:r>
              <a:rPr lang="fr-FR" sz="4800" cap="small" dirty="0" smtClean="0">
                <a:solidFill>
                  <a:srgbClr val="75B2C5"/>
                </a:solidFill>
                <a:latin typeface="KyivType Sans2" panose="00000500000000000000" pitchFamily="50" charset="0"/>
              </a:rPr>
              <a:t> </a:t>
            </a:r>
            <a:endParaRPr lang="fr-FR" sz="5400" cap="small" dirty="0">
              <a:solidFill>
                <a:srgbClr val="75B2C5"/>
              </a:solidFill>
              <a:latin typeface="KyivType Sans2" panose="00000500000000000000" pitchFamily="50" charset="0"/>
            </a:endParaRPr>
          </a:p>
        </p:txBody>
      </p:sp>
      <p:cxnSp>
        <p:nvCxnSpPr>
          <p:cNvPr id="10" name="Connecteur droit 9"/>
          <p:cNvCxnSpPr/>
          <p:nvPr/>
        </p:nvCxnSpPr>
        <p:spPr>
          <a:xfrm>
            <a:off x="6003400" y="451413"/>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003400" y="3908026"/>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sp>
        <p:nvSpPr>
          <p:cNvPr id="13" name="Organigramme : Connecteur 12"/>
          <p:cNvSpPr/>
          <p:nvPr/>
        </p:nvSpPr>
        <p:spPr>
          <a:xfrm>
            <a:off x="5910800" y="353028"/>
            <a:ext cx="200628" cy="196769"/>
          </a:xfrm>
          <a:prstGeom prst="flowChartConnector">
            <a:avLst/>
          </a:prstGeom>
          <a:solidFill>
            <a:srgbClr val="75B2C5"/>
          </a:solidFill>
          <a:ln>
            <a:solidFill>
              <a:srgbClr val="75B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14" name="Organigramme : Connecteur 13"/>
          <p:cNvSpPr/>
          <p:nvPr/>
        </p:nvSpPr>
        <p:spPr>
          <a:xfrm>
            <a:off x="5937812" y="5998566"/>
            <a:ext cx="173616" cy="164742"/>
          </a:xfrm>
          <a:prstGeom prst="flowChartConnector">
            <a:avLst/>
          </a:prstGeom>
          <a:solidFill>
            <a:srgbClr val="7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4099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Sous-titre 2">
            <a:extLst>
              <a:ext uri="{FF2B5EF4-FFF2-40B4-BE49-F238E27FC236}">
                <a16:creationId xmlns:a16="http://schemas.microsoft.com/office/drawing/2014/main" id="{5257DCD9-7062-4C85-9309-DADF1D224FEC}"/>
              </a:ext>
            </a:extLst>
          </p:cNvPr>
          <p:cNvSpPr txBox="1">
            <a:spLocks/>
          </p:cNvSpPr>
          <p:nvPr/>
        </p:nvSpPr>
        <p:spPr>
          <a:xfrm>
            <a:off x="620522" y="495612"/>
            <a:ext cx="10827447" cy="1018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600" dirty="0" smtClean="0">
                <a:solidFill>
                  <a:srgbClr val="E7E6E6">
                    <a:lumMod val="25000"/>
                  </a:srgbClr>
                </a:solidFill>
                <a:latin typeface="KyivType Sans2" panose="00000500000000000000" pitchFamily="50" charset="0"/>
              </a:rPr>
              <a:t>H</a:t>
            </a:r>
            <a:r>
              <a:rPr lang="fr-FR" sz="4600" noProof="0" dirty="0" err="1" smtClean="0">
                <a:solidFill>
                  <a:srgbClr val="E7E6E6">
                    <a:lumMod val="25000"/>
                  </a:srgbClr>
                </a:solidFill>
                <a:latin typeface="KyivType Sans2" panose="00000500000000000000" pitchFamily="50" charset="0"/>
              </a:rPr>
              <a:t>ydralessence</a:t>
            </a:r>
            <a:r>
              <a:rPr lang="fr-FR" sz="4600" noProof="0" dirty="0" smtClean="0">
                <a:solidFill>
                  <a:srgbClr val="E7E6E6">
                    <a:lumMod val="25000"/>
                  </a:srgbClr>
                </a:solidFill>
                <a:latin typeface="KyivType Sans2" panose="00000500000000000000" pitchFamily="50" charset="0"/>
              </a:rPr>
              <a:t> </a:t>
            </a:r>
            <a:r>
              <a:rPr lang="fr-FR" sz="4600" dirty="0">
                <a:solidFill>
                  <a:srgbClr val="E7E6E6">
                    <a:lumMod val="25000"/>
                  </a:srgbClr>
                </a:solidFill>
                <a:latin typeface="KyivType Sans2" panose="00000500000000000000" pitchFamily="50" charset="0"/>
              </a:rPr>
              <a:t>i</a:t>
            </a:r>
            <a:r>
              <a:rPr kumimoji="0" lang="fr-FR" sz="4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n 2’</a:t>
            </a:r>
            <a:endParaRPr kumimoji="0" lang="fr-FR" sz="4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5" name="Rectangle 4">
            <a:extLst>
              <a:ext uri="{FF2B5EF4-FFF2-40B4-BE49-F238E27FC236}">
                <a16:creationId xmlns:a16="http://schemas.microsoft.com/office/drawing/2014/main" id="{FF4C9ABF-87D2-4977-BB36-4FC5FFF5E3F7}"/>
              </a:ext>
            </a:extLst>
          </p:cNvPr>
          <p:cNvSpPr/>
          <p:nvPr/>
        </p:nvSpPr>
        <p:spPr>
          <a:xfrm>
            <a:off x="0" y="1488928"/>
            <a:ext cx="12192000" cy="400110"/>
          </a:xfrm>
          <a:prstGeom prst="rect">
            <a:avLst/>
          </a:prstGeom>
          <a:solidFill>
            <a:srgbClr val="C2E1EB">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cap="small" dirty="0">
                <a:solidFill>
                  <a:prstClr val="black"/>
                </a:solidFill>
                <a:latin typeface="Century Gothic" panose="020B0502020202020204" pitchFamily="34" charset="0"/>
              </a:rPr>
              <a:t>An ultra-hydrating, refreshing facial to control the effects of extreme moisture loss </a:t>
            </a:r>
            <a:endParaRPr kumimoji="0" lang="fr-FR" sz="2000" b="0" i="0" u="none" strike="noStrike" kern="1200" cap="small" spc="0" normalizeH="0" baseline="0" noProof="0" dirty="0">
              <a:ln>
                <a:noFill/>
              </a:ln>
              <a:solidFill>
                <a:prstClr val="black"/>
              </a:solidFill>
              <a:effectLst/>
              <a:uLnTx/>
              <a:uFillTx/>
              <a:latin typeface="Century Gothic" panose="020B0502020202020204" pitchFamily="34" charset="0"/>
            </a:endParaRPr>
          </a:p>
        </p:txBody>
      </p:sp>
      <p:grpSp>
        <p:nvGrpSpPr>
          <p:cNvPr id="2" name="Groupe 1"/>
          <p:cNvGrpSpPr/>
          <p:nvPr/>
        </p:nvGrpSpPr>
        <p:grpSpPr>
          <a:xfrm>
            <a:off x="343614" y="2013317"/>
            <a:ext cx="8492636" cy="1554602"/>
            <a:chOff x="320334" y="2189324"/>
            <a:chExt cx="8492636" cy="1554602"/>
          </a:xfrm>
        </p:grpSpPr>
        <p:sp>
          <p:nvSpPr>
            <p:cNvPr id="19" name="Rectangle à coins arrondis 39">
              <a:extLst>
                <a:ext uri="{FF2B5EF4-FFF2-40B4-BE49-F238E27FC236}">
                  <a16:creationId xmlns:a16="http://schemas.microsoft.com/office/drawing/2014/main" id="{A79A2DE4-50CE-42D3-8993-C287D5F5AAEF}"/>
                </a:ext>
              </a:extLst>
            </p:cNvPr>
            <p:cNvSpPr/>
            <p:nvPr/>
          </p:nvSpPr>
          <p:spPr>
            <a:xfrm>
              <a:off x="320334" y="2388980"/>
              <a:ext cx="8422678" cy="1293854"/>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0" name="Titre 1">
              <a:extLst>
                <a:ext uri="{FF2B5EF4-FFF2-40B4-BE49-F238E27FC236}">
                  <a16:creationId xmlns:a16="http://schemas.microsoft.com/office/drawing/2014/main" id="{F9B4EA63-E30E-4DF4-812A-3B706B348BA4}"/>
                </a:ext>
              </a:extLst>
            </p:cNvPr>
            <p:cNvSpPr txBox="1">
              <a:spLocks/>
            </p:cNvSpPr>
            <p:nvPr/>
          </p:nvSpPr>
          <p:spPr>
            <a:xfrm>
              <a:off x="686646" y="2189324"/>
              <a:ext cx="2219943" cy="498007"/>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err="1" smtClean="0">
                  <a:ln>
                    <a:noFill/>
                  </a:ln>
                  <a:solidFill>
                    <a:srgbClr val="E7E6E6">
                      <a:lumMod val="25000"/>
                    </a:srgbClr>
                  </a:solidFill>
                  <a:effectLst/>
                  <a:uLnTx/>
                  <a:uFillTx/>
                  <a:latin typeface="Century Gothic" panose="020B0502020202020204" pitchFamily="34" charset="0"/>
                </a:rPr>
                <a:t>Results</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21" name="ZoneTexte 20">
              <a:extLst>
                <a:ext uri="{FF2B5EF4-FFF2-40B4-BE49-F238E27FC236}">
                  <a16:creationId xmlns:a16="http://schemas.microsoft.com/office/drawing/2014/main" id="{527661BC-D811-4395-8C6B-1B213178910A}"/>
                </a:ext>
              </a:extLst>
            </p:cNvPr>
            <p:cNvSpPr txBox="1"/>
            <p:nvPr/>
          </p:nvSpPr>
          <p:spPr>
            <a:xfrm>
              <a:off x="654502" y="3047053"/>
              <a:ext cx="1050043" cy="560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Hydrate </a:t>
              </a:r>
              <a:endParaRPr kumimoji="0" lang="fr-FR" sz="1600" b="1" i="0" u="none" strike="noStrike" kern="1200" cap="small" spc="0" normalizeH="0" baseline="0" noProof="0" dirty="0">
                <a:ln>
                  <a:noFill/>
                </a:ln>
                <a:solidFill>
                  <a:srgbClr val="E7E6E6">
                    <a:lumMod val="25000"/>
                  </a:srgbClr>
                </a:solidFill>
                <a:effectLst/>
                <a:uLnTx/>
                <a:uFillTx/>
                <a:latin typeface="Century Gothic" panose="020B0502020202020204" pitchFamily="34" charset="0"/>
              </a:endParaRPr>
            </a:p>
            <a:p>
              <a:pPr lvl="0" algn="ctr">
                <a:lnSpc>
                  <a:spcPct val="90000"/>
                </a:lnSpc>
                <a:spcBef>
                  <a:spcPct val="0"/>
                </a:spcBef>
                <a:defRPr/>
              </a:pPr>
              <a:r>
                <a:rPr lang="fr-FR" sz="1600" cap="small" dirty="0" smtClean="0">
                  <a:solidFill>
                    <a:srgbClr val="E7E6E6">
                      <a:lumMod val="25000"/>
                    </a:srgbClr>
                  </a:solidFill>
                  <a:latin typeface="Century Gothic" panose="020B0502020202020204" pitchFamily="34" charset="0"/>
                </a:rPr>
                <a:t>the skin </a:t>
              </a:r>
              <a:endParaRPr lang="fr-FR" sz="1600" dirty="0">
                <a:solidFill>
                  <a:srgbClr val="E7E6E6">
                    <a:lumMod val="25000"/>
                  </a:srgbClr>
                </a:solidFill>
                <a:latin typeface="Century Gothic" panose="020B0502020202020204" pitchFamily="34" charset="0"/>
              </a:endParaRPr>
            </a:p>
          </p:txBody>
        </p:sp>
        <p:sp>
          <p:nvSpPr>
            <p:cNvPr id="22" name="ZoneTexte 21">
              <a:extLst>
                <a:ext uri="{FF2B5EF4-FFF2-40B4-BE49-F238E27FC236}">
                  <a16:creationId xmlns:a16="http://schemas.microsoft.com/office/drawing/2014/main" id="{730273FE-D7BB-4895-AE67-0B446DDE7F91}"/>
                </a:ext>
              </a:extLst>
            </p:cNvPr>
            <p:cNvSpPr txBox="1"/>
            <p:nvPr/>
          </p:nvSpPr>
          <p:spPr>
            <a:xfrm>
              <a:off x="4931814" y="2634098"/>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03</a:t>
              </a:r>
            </a:p>
          </p:txBody>
        </p:sp>
        <p:sp>
          <p:nvSpPr>
            <p:cNvPr id="23" name="ZoneTexte 22">
              <a:extLst>
                <a:ext uri="{FF2B5EF4-FFF2-40B4-BE49-F238E27FC236}">
                  <a16:creationId xmlns:a16="http://schemas.microsoft.com/office/drawing/2014/main" id="{AA4F62C2-CF47-4510-9AA4-5C4AF9B530BA}"/>
                </a:ext>
              </a:extLst>
            </p:cNvPr>
            <p:cNvSpPr txBox="1"/>
            <p:nvPr/>
          </p:nvSpPr>
          <p:spPr>
            <a:xfrm>
              <a:off x="546989" y="2644433"/>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01</a:t>
              </a:r>
            </a:p>
          </p:txBody>
        </p:sp>
        <p:sp>
          <p:nvSpPr>
            <p:cNvPr id="24" name="ZoneTexte 23">
              <a:extLst>
                <a:ext uri="{FF2B5EF4-FFF2-40B4-BE49-F238E27FC236}">
                  <a16:creationId xmlns:a16="http://schemas.microsoft.com/office/drawing/2014/main" id="{91ACC5E1-42C0-45C4-957E-CE2ECFF29967}"/>
                </a:ext>
              </a:extLst>
            </p:cNvPr>
            <p:cNvSpPr txBox="1"/>
            <p:nvPr/>
          </p:nvSpPr>
          <p:spPr>
            <a:xfrm>
              <a:off x="2572214" y="2645539"/>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02</a:t>
              </a:r>
            </a:p>
          </p:txBody>
        </p:sp>
        <p:sp>
          <p:nvSpPr>
            <p:cNvPr id="25" name="Titre 1">
              <a:extLst>
                <a:ext uri="{FF2B5EF4-FFF2-40B4-BE49-F238E27FC236}">
                  <a16:creationId xmlns:a16="http://schemas.microsoft.com/office/drawing/2014/main" id="{627D01CB-31CE-4970-945D-9061B7BAABF2}"/>
                </a:ext>
              </a:extLst>
            </p:cNvPr>
            <p:cNvSpPr txBox="1">
              <a:spLocks/>
            </p:cNvSpPr>
            <p:nvPr/>
          </p:nvSpPr>
          <p:spPr>
            <a:xfrm>
              <a:off x="2233840" y="3012515"/>
              <a:ext cx="1881428" cy="6612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r>
                <a:rPr lang="fr-FR" sz="1600" b="1" cap="small" dirty="0" err="1" smtClean="0">
                  <a:solidFill>
                    <a:srgbClr val="E7E6E6">
                      <a:lumMod val="25000"/>
                    </a:srgbClr>
                  </a:solidFill>
                  <a:latin typeface="Century Gothic" panose="020B0502020202020204" pitchFamily="34" charset="0"/>
                </a:rPr>
                <a:t>refresh</a:t>
              </a:r>
              <a:endParaRPr lang="fr-FR" sz="1600" b="1" cap="small" dirty="0">
                <a:solidFill>
                  <a:srgbClr val="E7E6E6">
                    <a:lumMod val="25000"/>
                  </a:srgbClr>
                </a:solidFill>
                <a:latin typeface="Century Gothic" panose="020B0502020202020204" pitchFamily="34" charset="0"/>
              </a:endParaRPr>
            </a:p>
            <a:p>
              <a:pPr lvl="0">
                <a:defRPr/>
              </a:pPr>
              <a:r>
                <a:rPr lang="fr-FR" sz="1600" cap="small" dirty="0" smtClean="0">
                  <a:solidFill>
                    <a:srgbClr val="E7E6E6">
                      <a:lumMod val="25000"/>
                    </a:srgbClr>
                  </a:solidFill>
                  <a:latin typeface="Century Gothic" panose="020B0502020202020204" pitchFamily="34" charset="0"/>
                </a:rPr>
                <a:t>The skin </a:t>
              </a:r>
              <a:endParaRPr lang="fr-FR" sz="1600" dirty="0">
                <a:solidFill>
                  <a:srgbClr val="E7E6E6">
                    <a:lumMod val="25000"/>
                  </a:srgbClr>
                </a:solidFill>
                <a:latin typeface="Century Gothic" panose="020B0502020202020204" pitchFamily="34" charset="0"/>
              </a:endParaRPr>
            </a:p>
          </p:txBody>
        </p:sp>
        <p:sp>
          <p:nvSpPr>
            <p:cNvPr id="26" name="Titre 1">
              <a:extLst>
                <a:ext uri="{FF2B5EF4-FFF2-40B4-BE49-F238E27FC236}">
                  <a16:creationId xmlns:a16="http://schemas.microsoft.com/office/drawing/2014/main" id="{D112E4AD-2CB9-4485-B61B-E457B5B4BD0F}"/>
                </a:ext>
              </a:extLst>
            </p:cNvPr>
            <p:cNvSpPr txBox="1">
              <a:spLocks/>
            </p:cNvSpPr>
            <p:nvPr/>
          </p:nvSpPr>
          <p:spPr>
            <a:xfrm>
              <a:off x="6977738" y="3011376"/>
              <a:ext cx="1835232" cy="6771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1" i="0" u="none" strike="noStrike" kern="1200" cap="small" spc="0" normalizeH="0" baseline="0" noProof="0" dirty="0" err="1" smtClean="0">
                  <a:ln>
                    <a:noFill/>
                  </a:ln>
                  <a:solidFill>
                    <a:srgbClr val="E7E6E6">
                      <a:lumMod val="25000"/>
                    </a:srgbClr>
                  </a:solidFill>
                  <a:effectLst/>
                  <a:uLnTx/>
                  <a:uFillTx/>
                  <a:latin typeface="Century Gothic" panose="020B0502020202020204" pitchFamily="34" charset="0"/>
                </a:rPr>
                <a:t>rebalance</a:t>
              </a:r>
              <a:endParaRPr kumimoji="0" lang="fr-FR" sz="1600" b="1" i="0" u="none" strike="noStrike" kern="1200" cap="small" spc="0" normalizeH="0" baseline="0" noProof="0" dirty="0">
                <a:ln>
                  <a:noFill/>
                </a:ln>
                <a:solidFill>
                  <a:srgbClr val="E7E6E6">
                    <a:lumMod val="25000"/>
                  </a:srgbClr>
                </a:solidFill>
                <a:effectLst/>
                <a:uLnTx/>
                <a:uFillTx/>
                <a:latin typeface="Century Gothic" panose="020B0502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fr-FR" sz="1600" cap="small" dirty="0" smtClean="0">
                  <a:solidFill>
                    <a:srgbClr val="E7E6E6">
                      <a:lumMod val="25000"/>
                    </a:srgbClr>
                  </a:solidFill>
                  <a:latin typeface="Century Gothic" panose="020B0502020202020204" pitchFamily="34" charset="0"/>
                </a:rPr>
                <a:t>The skin </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27" name="ZoneTexte 26">
              <a:extLst>
                <a:ext uri="{FF2B5EF4-FFF2-40B4-BE49-F238E27FC236}">
                  <a16:creationId xmlns:a16="http://schemas.microsoft.com/office/drawing/2014/main" id="{F560F0DB-2BB4-4228-9907-64B85593ACA6}"/>
                </a:ext>
              </a:extLst>
            </p:cNvPr>
            <p:cNvSpPr txBox="1"/>
            <p:nvPr/>
          </p:nvSpPr>
          <p:spPr>
            <a:xfrm>
              <a:off x="7233954" y="2643517"/>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04</a:t>
              </a:r>
            </a:p>
          </p:txBody>
        </p:sp>
        <p:sp>
          <p:nvSpPr>
            <p:cNvPr id="28" name="Titre 1">
              <a:extLst>
                <a:ext uri="{FF2B5EF4-FFF2-40B4-BE49-F238E27FC236}">
                  <a16:creationId xmlns:a16="http://schemas.microsoft.com/office/drawing/2014/main" id="{B5072D99-C69A-4035-9906-B7F4EE20514E}"/>
                </a:ext>
              </a:extLst>
            </p:cNvPr>
            <p:cNvSpPr txBox="1">
              <a:spLocks/>
            </p:cNvSpPr>
            <p:nvPr/>
          </p:nvSpPr>
          <p:spPr>
            <a:xfrm>
              <a:off x="4496521" y="3032958"/>
              <a:ext cx="1975966" cy="7109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r>
                <a:rPr lang="fr-FR" sz="1600" b="1" cap="small" dirty="0" err="1" smtClean="0">
                  <a:solidFill>
                    <a:srgbClr val="E7E6E6">
                      <a:lumMod val="25000"/>
                    </a:srgbClr>
                  </a:solidFill>
                  <a:latin typeface="Century Gothic" panose="020B0502020202020204" pitchFamily="34" charset="0"/>
                </a:rPr>
                <a:t>Soothe</a:t>
              </a:r>
              <a:r>
                <a:rPr lang="fr-FR" sz="1600" b="1" cap="small" dirty="0" smtClean="0">
                  <a:solidFill>
                    <a:srgbClr val="E7E6E6">
                      <a:lumMod val="25000"/>
                    </a:srgbClr>
                  </a:solidFill>
                  <a:latin typeface="Century Gothic" panose="020B0502020202020204" pitchFamily="34" charset="0"/>
                </a:rPr>
                <a:t> </a:t>
              </a:r>
              <a:r>
                <a:rPr lang="fr-FR" sz="1600" cap="small" dirty="0">
                  <a:solidFill>
                    <a:srgbClr val="E7E6E6">
                      <a:lumMod val="25000"/>
                    </a:srgbClr>
                  </a:solidFill>
                  <a:latin typeface="Century Gothic" panose="020B0502020202020204" pitchFamily="34" charset="0"/>
                </a:rPr>
                <a:t/>
              </a:r>
              <a:br>
                <a:rPr lang="fr-FR" sz="1600" cap="small" dirty="0">
                  <a:solidFill>
                    <a:srgbClr val="E7E6E6">
                      <a:lumMod val="25000"/>
                    </a:srgbClr>
                  </a:solidFill>
                  <a:latin typeface="Century Gothic" panose="020B0502020202020204" pitchFamily="34" charset="0"/>
                </a:rPr>
              </a:br>
              <a:r>
                <a:rPr lang="fr-FR" sz="1600" cap="small" dirty="0" smtClean="0">
                  <a:solidFill>
                    <a:srgbClr val="E7E6E6">
                      <a:lumMod val="25000"/>
                    </a:srgbClr>
                  </a:solidFill>
                  <a:latin typeface="Century Gothic" panose="020B0502020202020204" pitchFamily="34" charset="0"/>
                </a:rPr>
                <a:t>the skin </a:t>
              </a:r>
              <a:endParaRPr lang="fr-FR" sz="1600" dirty="0">
                <a:solidFill>
                  <a:srgbClr val="E7E6E6">
                    <a:lumMod val="25000"/>
                  </a:srgbClr>
                </a:solidFill>
                <a:latin typeface="Century Gothic" panose="020B0502020202020204" pitchFamily="34" charset="0"/>
              </a:endParaRPr>
            </a:p>
          </p:txBody>
        </p:sp>
      </p:grpSp>
      <p:grpSp>
        <p:nvGrpSpPr>
          <p:cNvPr id="49" name="Groupe 48">
            <a:extLst>
              <a:ext uri="{FF2B5EF4-FFF2-40B4-BE49-F238E27FC236}">
                <a16:creationId xmlns:a16="http://schemas.microsoft.com/office/drawing/2014/main" id="{2A679AAE-93B2-4C5A-9DD4-84D79FF84566}"/>
              </a:ext>
            </a:extLst>
          </p:cNvPr>
          <p:cNvGrpSpPr/>
          <p:nvPr/>
        </p:nvGrpSpPr>
        <p:grpSpPr>
          <a:xfrm>
            <a:off x="5462899" y="3847057"/>
            <a:ext cx="6560128" cy="1013614"/>
            <a:chOff x="6030411" y="2793568"/>
            <a:chExt cx="6570627" cy="1163984"/>
          </a:xfrm>
        </p:grpSpPr>
        <p:sp>
          <p:nvSpPr>
            <p:cNvPr id="50"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859971"/>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51"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err="1" smtClean="0">
                  <a:ln>
                    <a:noFill/>
                  </a:ln>
                  <a:solidFill>
                    <a:srgbClr val="E7E6E6">
                      <a:lumMod val="25000"/>
                    </a:srgbClr>
                  </a:solidFill>
                  <a:effectLst/>
                  <a:uLnTx/>
                  <a:uFillTx/>
                  <a:latin typeface="Century Gothic" panose="020B0502020202020204" pitchFamily="34" charset="0"/>
                </a:rPr>
                <a:t>Frequency</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52" name="ZoneTexte 51">
              <a:extLst>
                <a:ext uri="{FF2B5EF4-FFF2-40B4-BE49-F238E27FC236}">
                  <a16:creationId xmlns:a16="http://schemas.microsoft.com/office/drawing/2014/main" id="{50F2ADAC-D29E-438F-B4F2-C9BAB54ABB99}"/>
                </a:ext>
              </a:extLst>
            </p:cNvPr>
            <p:cNvSpPr txBox="1"/>
            <p:nvPr/>
          </p:nvSpPr>
          <p:spPr>
            <a:xfrm>
              <a:off x="6117426" y="3278524"/>
              <a:ext cx="6483612" cy="671527"/>
            </a:xfrm>
            <a:prstGeom prst="rect">
              <a:avLst/>
            </a:prstGeom>
            <a:noFill/>
          </p:spPr>
          <p:txBody>
            <a:bodyPr wrap="square" rtlCol="0">
              <a:spAutoFit/>
            </a:bodyPr>
            <a:lstStyle/>
            <a:p>
              <a:pPr lvl="0">
                <a:defRPr/>
              </a:pPr>
              <a:r>
                <a:rPr lang="en-US" sz="1600" dirty="0" smtClean="0">
                  <a:solidFill>
                    <a:srgbClr val="E7E6E6">
                      <a:lumMod val="25000"/>
                    </a:srgbClr>
                  </a:solidFill>
                  <a:latin typeface="Century Gothic" panose="020B0502020202020204" pitchFamily="34" charset="0"/>
                </a:rPr>
                <a:t>As </a:t>
              </a:r>
              <a:r>
                <a:rPr lang="en-US" sz="1600" dirty="0">
                  <a:solidFill>
                    <a:srgbClr val="E7E6E6">
                      <a:lumMod val="25000"/>
                    </a:srgbClr>
                  </a:solidFill>
                  <a:latin typeface="Century Gothic" panose="020B0502020202020204" pitchFamily="34" charset="0"/>
                </a:rPr>
                <a:t>a treatment course: </a:t>
              </a:r>
              <a:r>
                <a:rPr lang="en-US" sz="1600" dirty="0" smtClean="0">
                  <a:solidFill>
                    <a:srgbClr val="E7E6E6">
                      <a:lumMod val="25000"/>
                    </a:srgbClr>
                  </a:solidFill>
                  <a:latin typeface="Century Gothic" panose="020B0502020202020204" pitchFamily="34" charset="0"/>
                </a:rPr>
                <a:t>Once </a:t>
              </a:r>
              <a:r>
                <a:rPr lang="en-US" sz="1600" dirty="0">
                  <a:solidFill>
                    <a:srgbClr val="E7E6E6">
                      <a:lumMod val="25000"/>
                    </a:srgbClr>
                  </a:solidFill>
                  <a:latin typeface="Century Gothic" panose="020B0502020202020204" pitchFamily="34" charset="0"/>
                </a:rPr>
                <a:t>a week for a month (</a:t>
              </a:r>
              <a:r>
                <a:rPr lang="en-US" sz="1600" dirty="0" smtClean="0">
                  <a:solidFill>
                    <a:srgbClr val="E7E6E6">
                      <a:lumMod val="25000"/>
                    </a:srgbClr>
                  </a:solidFill>
                  <a:latin typeface="Century Gothic" panose="020B0502020202020204" pitchFamily="34" charset="0"/>
                </a:rPr>
                <a:t>4facials</a:t>
              </a:r>
              <a:r>
                <a:rPr lang="en-US" sz="1600" dirty="0">
                  <a:solidFill>
                    <a:srgbClr val="E7E6E6">
                      <a:lumMod val="25000"/>
                    </a:srgbClr>
                  </a:solidFill>
                  <a:latin typeface="Century Gothic" panose="020B0502020202020204" pitchFamily="34" charset="0"/>
                </a:rPr>
                <a:t>)</a:t>
              </a:r>
            </a:p>
            <a:p>
              <a:pPr lvl="0">
                <a:defRPr/>
              </a:pPr>
              <a:r>
                <a:rPr lang="en-US" sz="1600" dirty="0">
                  <a:solidFill>
                    <a:srgbClr val="E7E6E6">
                      <a:lumMod val="25000"/>
                    </a:srgbClr>
                  </a:solidFill>
                  <a:latin typeface="Century Gothic" panose="020B0502020202020204" pitchFamily="34" charset="0"/>
                </a:rPr>
                <a:t>Routine care: once a month</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grpSp>
      <p:grpSp>
        <p:nvGrpSpPr>
          <p:cNvPr id="4" name="Groupe 3"/>
          <p:cNvGrpSpPr/>
          <p:nvPr/>
        </p:nvGrpSpPr>
        <p:grpSpPr>
          <a:xfrm>
            <a:off x="59697" y="3741138"/>
            <a:ext cx="6388820" cy="2983847"/>
            <a:chOff x="59697" y="3741138"/>
            <a:chExt cx="6388820" cy="2983847"/>
          </a:xfrm>
        </p:grpSpPr>
        <p:grpSp>
          <p:nvGrpSpPr>
            <p:cNvPr id="9" name="Groupe 8">
              <a:extLst>
                <a:ext uri="{FF2B5EF4-FFF2-40B4-BE49-F238E27FC236}">
                  <a16:creationId xmlns:a16="http://schemas.microsoft.com/office/drawing/2014/main" id="{8EB5A6AC-A19C-4C96-9156-24AC6D495A2E}"/>
                </a:ext>
              </a:extLst>
            </p:cNvPr>
            <p:cNvGrpSpPr/>
            <p:nvPr/>
          </p:nvGrpSpPr>
          <p:grpSpPr>
            <a:xfrm>
              <a:off x="59697" y="3741138"/>
              <a:ext cx="6388820" cy="2983847"/>
              <a:chOff x="5643462" y="2793568"/>
              <a:chExt cx="6399042" cy="2751641"/>
            </a:xfrm>
          </p:grpSpPr>
          <p:grpSp>
            <p:nvGrpSpPr>
              <p:cNvPr id="10" name="Groupe 9">
                <a:extLst>
                  <a:ext uri="{FF2B5EF4-FFF2-40B4-BE49-F238E27FC236}">
                    <a16:creationId xmlns:a16="http://schemas.microsoft.com/office/drawing/2014/main" id="{2A679AAE-93B2-4C5A-9DD4-84D79FF84566}"/>
                  </a:ext>
                </a:extLst>
              </p:cNvPr>
              <p:cNvGrpSpPr/>
              <p:nvPr/>
            </p:nvGrpSpPr>
            <p:grpSpPr>
              <a:xfrm>
                <a:off x="5643462" y="2793568"/>
                <a:ext cx="6399042" cy="2751641"/>
                <a:chOff x="5643462" y="2793568"/>
                <a:chExt cx="6399042" cy="2751641"/>
              </a:xfrm>
            </p:grpSpPr>
            <p:sp>
              <p:nvSpPr>
                <p:cNvPr id="13" name="Rectangle à coins arrondis 8">
                  <a:extLst>
                    <a:ext uri="{FF2B5EF4-FFF2-40B4-BE49-F238E27FC236}">
                      <a16:creationId xmlns:a16="http://schemas.microsoft.com/office/drawing/2014/main" id="{37E9CEDD-0C69-4F05-9E58-150419603EFE}"/>
                    </a:ext>
                  </a:extLst>
                </p:cNvPr>
                <p:cNvSpPr/>
                <p:nvPr/>
              </p:nvSpPr>
              <p:spPr>
                <a:xfrm>
                  <a:off x="6030411" y="3097582"/>
                  <a:ext cx="4732072" cy="2447627"/>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4"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2000" b="1" cap="small" dirty="0" err="1" smtClean="0">
                      <a:solidFill>
                        <a:srgbClr val="E7E6E6">
                          <a:lumMod val="25000"/>
                        </a:srgbClr>
                      </a:solidFill>
                      <a:latin typeface="Century Gothic" panose="020B0502020202020204" pitchFamily="34" charset="0"/>
                    </a:rPr>
                    <a:t>Yon-ka</a:t>
                  </a:r>
                  <a:r>
                    <a:rPr lang="fr-FR" sz="2000" b="1" cap="small" dirty="0" smtClean="0">
                      <a:solidFill>
                        <a:srgbClr val="E7E6E6">
                          <a:lumMod val="25000"/>
                        </a:srgbClr>
                      </a:solidFill>
                      <a:latin typeface="Century Gothic" panose="020B0502020202020204" pitchFamily="34" charset="0"/>
                    </a:rPr>
                    <a:t> plus : </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5" name="ZoneTexte 14">
                  <a:extLst>
                    <a:ext uri="{FF2B5EF4-FFF2-40B4-BE49-F238E27FC236}">
                      <a16:creationId xmlns:a16="http://schemas.microsoft.com/office/drawing/2014/main" id="{50F2ADAC-D29E-438F-B4F2-C9BAB54ABB99}"/>
                    </a:ext>
                  </a:extLst>
                </p:cNvPr>
                <p:cNvSpPr txBox="1"/>
                <p:nvPr/>
              </p:nvSpPr>
              <p:spPr>
                <a:xfrm>
                  <a:off x="6356456" y="3436949"/>
                  <a:ext cx="4698853"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smtClean="0">
                      <a:ln>
                        <a:noFill/>
                      </a:ln>
                      <a:solidFill>
                        <a:srgbClr val="E7E6E6">
                          <a:lumMod val="25000"/>
                        </a:srgbClr>
                      </a:solidFill>
                      <a:effectLst/>
                      <a:uLnTx/>
                      <a:uFillTx/>
                      <a:latin typeface="Century Gothic" panose="020B0502020202020204" pitchFamily="34" charset="0"/>
                    </a:rPr>
                    <a:t>Mask</a:t>
                  </a:r>
                  <a:r>
                    <a:rPr kumimoji="0" lang="fr-FR" sz="1600" b="0" i="0" u="none" strike="noStrike" kern="1200" cap="none" spc="0" normalizeH="0" noProof="0" dirty="0" smtClean="0">
                      <a:ln>
                        <a:noFill/>
                      </a:ln>
                      <a:solidFill>
                        <a:srgbClr val="E7E6E6">
                          <a:lumMod val="25000"/>
                        </a:srgbClr>
                      </a:solidFill>
                      <a:effectLst/>
                      <a:uLnTx/>
                      <a:uFillTx/>
                      <a:latin typeface="Century Gothic" panose="020B0502020202020204" pitchFamily="34" charset="0"/>
                    </a:rPr>
                    <a:t> </a:t>
                  </a:r>
                  <a:r>
                    <a:rPr kumimoji="0" lang="fr-FR" sz="1600" b="0" i="0" u="none" strike="noStrike" kern="1200" cap="none" spc="0" normalizeH="0" noProof="0" dirty="0" err="1" smtClean="0">
                      <a:ln>
                        <a:noFill/>
                      </a:ln>
                      <a:solidFill>
                        <a:srgbClr val="E7E6E6">
                          <a:lumMod val="25000"/>
                        </a:srgbClr>
                      </a:solidFill>
                      <a:effectLst/>
                      <a:uLnTx/>
                      <a:uFillTx/>
                      <a:latin typeface="Century Gothic" panose="020B0502020202020204" pitchFamily="34" charset="0"/>
                    </a:rPr>
                    <a:t>under</a:t>
                  </a:r>
                  <a:r>
                    <a:rPr kumimoji="0" lang="fr-FR" sz="1600" b="0" i="0" u="none" strike="noStrike" kern="1200" cap="none" spc="0" normalizeH="0" noProof="0" dirty="0" smtClean="0">
                      <a:ln>
                        <a:noFill/>
                      </a:ln>
                      <a:solidFill>
                        <a:srgbClr val="E7E6E6">
                          <a:lumMod val="25000"/>
                        </a:srgbClr>
                      </a:solidFill>
                      <a:effectLst/>
                      <a:uLnTx/>
                      <a:uFillTx/>
                      <a:latin typeface="Century Gothic" panose="020B0502020202020204" pitchFamily="34" charset="0"/>
                    </a:rPr>
                    <a:t> </a:t>
                  </a:r>
                  <a:r>
                    <a:rPr kumimoji="0" lang="fr-FR" sz="1600" b="0" i="0" u="none" strike="noStrike" kern="1200" cap="none" spc="0" normalizeH="0" noProof="0" dirty="0" err="1" smtClean="0">
                      <a:ln>
                        <a:noFill/>
                      </a:ln>
                      <a:solidFill>
                        <a:srgbClr val="E7E6E6">
                          <a:lumMod val="25000"/>
                        </a:srgbClr>
                      </a:solidFill>
                      <a:effectLst/>
                      <a:uLnTx/>
                      <a:uFillTx/>
                      <a:latin typeface="Century Gothic" panose="020B0502020202020204" pitchFamily="34" charset="0"/>
                    </a:rPr>
                    <a:t>steam</a:t>
                  </a:r>
                  <a:r>
                    <a:rPr kumimoji="0" lang="fr-FR" sz="1600" b="0" i="0" u="none" strike="noStrike" kern="1200" cap="none" spc="0" normalizeH="0" noProof="0" dirty="0" smtClean="0">
                      <a:ln>
                        <a:noFill/>
                      </a:ln>
                      <a:solidFill>
                        <a:srgbClr val="E7E6E6">
                          <a:lumMod val="25000"/>
                        </a:srgbClr>
                      </a:solidFill>
                      <a:effectLst/>
                      <a:uLnTx/>
                      <a:uFillTx/>
                      <a:latin typeface="Century Gothic" panose="020B0502020202020204" pitchFamily="34" charset="0"/>
                    </a:rPr>
                    <a:t> </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6" name="ZoneTexte 15">
                  <a:extLst>
                    <a:ext uri="{FF2B5EF4-FFF2-40B4-BE49-F238E27FC236}">
                      <a16:creationId xmlns:a16="http://schemas.microsoft.com/office/drawing/2014/main" id="{F87E5F9C-3496-42C8-A1C4-5AD703AC5F99}"/>
                    </a:ext>
                  </a:extLst>
                </p:cNvPr>
                <p:cNvSpPr txBox="1"/>
                <p:nvPr/>
              </p:nvSpPr>
              <p:spPr>
                <a:xfrm>
                  <a:off x="6382565" y="4978690"/>
                  <a:ext cx="5659939"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Double </a:t>
                  </a:r>
                  <a:r>
                    <a:rPr kumimoji="0" lang="fr-FR" sz="1600" b="0" i="0" u="none" strike="noStrike" kern="1200" cap="none" spc="0" normalizeH="0" baseline="0" noProof="0" dirty="0" err="1" smtClean="0">
                      <a:ln>
                        <a:noFill/>
                      </a:ln>
                      <a:solidFill>
                        <a:srgbClr val="E7E6E6">
                          <a:lumMod val="25000"/>
                        </a:srgbClr>
                      </a:solidFill>
                      <a:effectLst/>
                      <a:uLnTx/>
                      <a:uFillTx/>
                      <a:latin typeface="Century Gothic" panose="020B0502020202020204" pitchFamily="34" charset="0"/>
                    </a:rPr>
                    <a:t>mask</a:t>
                  </a: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 </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7" name="ZoneTexte 16">
                  <a:extLst>
                    <a:ext uri="{FF2B5EF4-FFF2-40B4-BE49-F238E27FC236}">
                      <a16:creationId xmlns:a16="http://schemas.microsoft.com/office/drawing/2014/main" id="{5C6A0B9A-E4AD-46BF-8CC5-AA23C79A3463}"/>
                    </a:ext>
                  </a:extLst>
                </p:cNvPr>
                <p:cNvSpPr txBox="1"/>
                <p:nvPr/>
              </p:nvSpPr>
              <p:spPr>
                <a:xfrm>
                  <a:off x="6356456" y="3882020"/>
                  <a:ext cx="4525118"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E7E6E6">
                          <a:lumMod val="25000"/>
                        </a:srgbClr>
                      </a:solidFill>
                      <a:latin typeface="Century Gothic" panose="020B0502020202020204" pitchFamily="34" charset="0"/>
                    </a:rPr>
                    <a:t>Blackhead</a:t>
                  </a:r>
                  <a:r>
                    <a:rPr lang="fr-FR" sz="1600" dirty="0" smtClean="0">
                      <a:solidFill>
                        <a:srgbClr val="E7E6E6">
                          <a:lumMod val="25000"/>
                        </a:srgbClr>
                      </a:solidFill>
                      <a:latin typeface="Century Gothic" panose="020B0502020202020204" pitchFamily="34" charset="0"/>
                    </a:rPr>
                    <a:t> extraction </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8" name="ZoneTexte 17">
                  <a:extLst>
                    <a:ext uri="{FF2B5EF4-FFF2-40B4-BE49-F238E27FC236}">
                      <a16:creationId xmlns:a16="http://schemas.microsoft.com/office/drawing/2014/main" id="{8820432A-692C-4E7A-BCCB-99D8D1FDD431}"/>
                    </a:ext>
                  </a:extLst>
                </p:cNvPr>
                <p:cNvSpPr txBox="1"/>
                <p:nvPr/>
              </p:nvSpPr>
              <p:spPr>
                <a:xfrm>
                  <a:off x="5643462" y="4348278"/>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03</a:t>
                  </a:r>
                </a:p>
              </p:txBody>
            </p:sp>
          </p:grpSp>
          <p:sp>
            <p:nvSpPr>
              <p:cNvPr id="11" name="ZoneTexte 10">
                <a:extLst>
                  <a:ext uri="{FF2B5EF4-FFF2-40B4-BE49-F238E27FC236}">
                    <a16:creationId xmlns:a16="http://schemas.microsoft.com/office/drawing/2014/main" id="{EDF72643-E999-4BAA-8FAD-4DB5D97C9BD0}"/>
                  </a:ext>
                </a:extLst>
              </p:cNvPr>
              <p:cNvSpPr txBox="1"/>
              <p:nvPr/>
            </p:nvSpPr>
            <p:spPr>
              <a:xfrm>
                <a:off x="5655347" y="3303525"/>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01</a:t>
                </a:r>
              </a:p>
            </p:txBody>
          </p:sp>
          <p:sp>
            <p:nvSpPr>
              <p:cNvPr id="12" name="ZoneTexte 11">
                <a:extLst>
                  <a:ext uri="{FF2B5EF4-FFF2-40B4-BE49-F238E27FC236}">
                    <a16:creationId xmlns:a16="http://schemas.microsoft.com/office/drawing/2014/main" id="{F8DEA308-1803-4BD2-9D5D-3595A7EEE36F}"/>
                  </a:ext>
                </a:extLst>
              </p:cNvPr>
              <p:cNvSpPr txBox="1"/>
              <p:nvPr/>
            </p:nvSpPr>
            <p:spPr>
              <a:xfrm>
                <a:off x="5643462" y="3797126"/>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02</a:t>
                </a:r>
              </a:p>
            </p:txBody>
          </p:sp>
        </p:grpSp>
        <p:grpSp>
          <p:nvGrpSpPr>
            <p:cNvPr id="3" name="Groupe 2"/>
            <p:cNvGrpSpPr/>
            <p:nvPr/>
          </p:nvGrpSpPr>
          <p:grpSpPr>
            <a:xfrm>
              <a:off x="83428" y="5538301"/>
              <a:ext cx="4930367" cy="994694"/>
              <a:chOff x="83428" y="5203957"/>
              <a:chExt cx="4930367" cy="994694"/>
            </a:xfrm>
          </p:grpSpPr>
          <p:sp>
            <p:nvSpPr>
              <p:cNvPr id="37" name="ZoneTexte 36">
                <a:extLst>
                  <a:ext uri="{FF2B5EF4-FFF2-40B4-BE49-F238E27FC236}">
                    <a16:creationId xmlns:a16="http://schemas.microsoft.com/office/drawing/2014/main" id="{5C6A0B9A-E4AD-46BF-8CC5-AA23C79A3463}"/>
                  </a:ext>
                </a:extLst>
              </p:cNvPr>
              <p:cNvSpPr txBox="1"/>
              <p:nvPr/>
            </p:nvSpPr>
            <p:spPr>
              <a:xfrm>
                <a:off x="845942" y="5203957"/>
                <a:ext cx="41678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E7E6E6">
                        <a:lumMod val="25000"/>
                      </a:srgbClr>
                    </a:solidFill>
                    <a:latin typeface="Century Gothic" panose="020B0502020202020204" pitchFamily="34" charset="0"/>
                  </a:rPr>
                  <a:t>Double massage</a:t>
                </a:r>
              </a:p>
            </p:txBody>
          </p:sp>
          <p:sp>
            <p:nvSpPr>
              <p:cNvPr id="38" name="ZoneTexte 37">
                <a:extLst>
                  <a:ext uri="{FF2B5EF4-FFF2-40B4-BE49-F238E27FC236}">
                    <a16:creationId xmlns:a16="http://schemas.microsoft.com/office/drawing/2014/main" id="{8820432A-692C-4E7A-BCCB-99D8D1FDD431}"/>
                  </a:ext>
                </a:extLst>
              </p:cNvPr>
              <p:cNvSpPr txBox="1"/>
              <p:nvPr/>
            </p:nvSpPr>
            <p:spPr>
              <a:xfrm>
                <a:off x="83428" y="5675431"/>
                <a:ext cx="76548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04</a:t>
                </a:r>
                <a:endPar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endParaRPr>
              </a:p>
            </p:txBody>
          </p:sp>
        </p:grpSp>
      </p:grpSp>
      <p:grpSp>
        <p:nvGrpSpPr>
          <p:cNvPr id="41" name="Groupe 40">
            <a:extLst>
              <a:ext uri="{FF2B5EF4-FFF2-40B4-BE49-F238E27FC236}">
                <a16:creationId xmlns:a16="http://schemas.microsoft.com/office/drawing/2014/main" id="{2A679AAE-93B2-4C5A-9DD4-84D79FF84566}"/>
              </a:ext>
            </a:extLst>
          </p:cNvPr>
          <p:cNvGrpSpPr/>
          <p:nvPr/>
        </p:nvGrpSpPr>
        <p:grpSpPr>
          <a:xfrm>
            <a:off x="5462899" y="4892884"/>
            <a:ext cx="6350214" cy="813068"/>
            <a:chOff x="6030411" y="2877459"/>
            <a:chExt cx="6360374" cy="902993"/>
          </a:xfrm>
        </p:grpSpPr>
        <p:sp>
          <p:nvSpPr>
            <p:cNvPr id="42" name="Rectangle à coins arrondis 8">
              <a:extLst>
                <a:ext uri="{FF2B5EF4-FFF2-40B4-BE49-F238E27FC236}">
                  <a16:creationId xmlns:a16="http://schemas.microsoft.com/office/drawing/2014/main" id="{37E9CEDD-0C69-4F05-9E58-150419603EFE}"/>
                </a:ext>
              </a:extLst>
            </p:cNvPr>
            <p:cNvSpPr/>
            <p:nvPr/>
          </p:nvSpPr>
          <p:spPr>
            <a:xfrm>
              <a:off x="6030411" y="3097582"/>
              <a:ext cx="6360374" cy="682870"/>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46" name="Titre 1">
              <a:extLst>
                <a:ext uri="{FF2B5EF4-FFF2-40B4-BE49-F238E27FC236}">
                  <a16:creationId xmlns:a16="http://schemas.microsoft.com/office/drawing/2014/main" id="{11B07903-97F9-4B79-A4F3-B25896E456AC}"/>
                </a:ext>
              </a:extLst>
            </p:cNvPr>
            <p:cNvSpPr txBox="1">
              <a:spLocks/>
            </p:cNvSpPr>
            <p:nvPr/>
          </p:nvSpPr>
          <p:spPr>
            <a:xfrm>
              <a:off x="6272739" y="2877459"/>
              <a:ext cx="2558006" cy="399816"/>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err="1" smtClean="0">
                  <a:ln>
                    <a:noFill/>
                  </a:ln>
                  <a:solidFill>
                    <a:srgbClr val="E7E6E6">
                      <a:lumMod val="25000"/>
                    </a:srgbClr>
                  </a:solidFill>
                  <a:effectLst/>
                  <a:uLnTx/>
                  <a:uFillTx/>
                  <a:latin typeface="Century Gothic" panose="020B0502020202020204" pitchFamily="34" charset="0"/>
                </a:rPr>
                <a:t>target</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47" name="ZoneTexte 46">
              <a:extLst>
                <a:ext uri="{FF2B5EF4-FFF2-40B4-BE49-F238E27FC236}">
                  <a16:creationId xmlns:a16="http://schemas.microsoft.com/office/drawing/2014/main" id="{50F2ADAC-D29E-438F-B4F2-C9BAB54ABB99}"/>
                </a:ext>
              </a:extLst>
            </p:cNvPr>
            <p:cNvSpPr txBox="1"/>
            <p:nvPr/>
          </p:nvSpPr>
          <p:spPr>
            <a:xfrm>
              <a:off x="6351272" y="3263952"/>
              <a:ext cx="5961549" cy="375998"/>
            </a:xfrm>
            <a:prstGeom prst="rect">
              <a:avLst/>
            </a:prstGeom>
            <a:noFill/>
          </p:spPr>
          <p:txBody>
            <a:bodyPr wrap="square" rtlCol="0">
              <a:spAutoFit/>
            </a:bodyPr>
            <a:lstStyle/>
            <a:p>
              <a:pPr lvl="0">
                <a:defRPr/>
              </a:pPr>
              <a:r>
                <a:rPr lang="fr-FR" sz="1600" dirty="0" err="1" smtClean="0">
                  <a:solidFill>
                    <a:srgbClr val="E7E6E6">
                      <a:lumMod val="25000"/>
                    </a:srgbClr>
                  </a:solidFill>
                  <a:latin typeface="Century Gothic" panose="020B0502020202020204" pitchFamily="34" charset="0"/>
                </a:rPr>
                <a:t>Dehydrated</a:t>
              </a:r>
              <a:r>
                <a:rPr lang="fr-FR" sz="1600" dirty="0" smtClean="0">
                  <a:solidFill>
                    <a:srgbClr val="E7E6E6">
                      <a:lumMod val="25000"/>
                    </a:srgbClr>
                  </a:solidFill>
                  <a:latin typeface="Century Gothic" panose="020B0502020202020204" pitchFamily="34" charset="0"/>
                </a:rPr>
                <a:t> skins </a:t>
              </a:r>
              <a:endParaRPr lang="fr-FR" sz="1600" dirty="0">
                <a:solidFill>
                  <a:srgbClr val="E7E6E6">
                    <a:lumMod val="25000"/>
                  </a:srgbClr>
                </a:solidFill>
                <a:latin typeface="Century Gothic" panose="020B0502020202020204" pitchFamily="34" charset="0"/>
              </a:endParaRPr>
            </a:p>
          </p:txBody>
        </p:sp>
      </p:grpSp>
      <p:grpSp>
        <p:nvGrpSpPr>
          <p:cNvPr id="56" name="Groupe 55">
            <a:extLst>
              <a:ext uri="{FF2B5EF4-FFF2-40B4-BE49-F238E27FC236}">
                <a16:creationId xmlns:a16="http://schemas.microsoft.com/office/drawing/2014/main" id="{2A679AAE-93B2-4C5A-9DD4-84D79FF84566}"/>
              </a:ext>
            </a:extLst>
          </p:cNvPr>
          <p:cNvGrpSpPr/>
          <p:nvPr/>
        </p:nvGrpSpPr>
        <p:grpSpPr>
          <a:xfrm>
            <a:off x="5462899" y="5738165"/>
            <a:ext cx="6350214" cy="972303"/>
            <a:chOff x="6030411" y="2793568"/>
            <a:chExt cx="6360374" cy="1079840"/>
          </a:xfrm>
        </p:grpSpPr>
        <p:sp>
          <p:nvSpPr>
            <p:cNvPr id="57"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775827"/>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58" name="Titre 1">
              <a:extLst>
                <a:ext uri="{FF2B5EF4-FFF2-40B4-BE49-F238E27FC236}">
                  <a16:creationId xmlns:a16="http://schemas.microsoft.com/office/drawing/2014/main" id="{11B07903-97F9-4B79-A4F3-B25896E456AC}"/>
                </a:ext>
              </a:extLst>
            </p:cNvPr>
            <p:cNvSpPr txBox="1">
              <a:spLocks/>
            </p:cNvSpPr>
            <p:nvPr/>
          </p:nvSpPr>
          <p:spPr>
            <a:xfrm>
              <a:off x="6272739" y="2793568"/>
              <a:ext cx="365405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noProof="0" dirty="0" smtClean="0">
                  <a:ln>
                    <a:noFill/>
                  </a:ln>
                  <a:solidFill>
                    <a:srgbClr val="E7E6E6">
                      <a:lumMod val="25000"/>
                    </a:srgbClr>
                  </a:solidFill>
                  <a:effectLst/>
                  <a:uLnTx/>
                  <a:uFillTx/>
                  <a:latin typeface="Century Gothic" panose="020B0502020202020204" pitchFamily="34" charset="0"/>
                </a:rPr>
                <a:t>Duration </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59" name="ZoneTexte 58">
              <a:extLst>
                <a:ext uri="{FF2B5EF4-FFF2-40B4-BE49-F238E27FC236}">
                  <a16:creationId xmlns:a16="http://schemas.microsoft.com/office/drawing/2014/main" id="{50F2ADAC-D29E-438F-B4F2-C9BAB54ABB99}"/>
                </a:ext>
              </a:extLst>
            </p:cNvPr>
            <p:cNvSpPr txBox="1"/>
            <p:nvPr/>
          </p:nvSpPr>
          <p:spPr>
            <a:xfrm>
              <a:off x="6355059" y="3240078"/>
              <a:ext cx="5961549" cy="375998"/>
            </a:xfrm>
            <a:prstGeom prst="rect">
              <a:avLst/>
            </a:prstGeom>
            <a:noFill/>
          </p:spPr>
          <p:txBody>
            <a:bodyPr wrap="square" rtlCol="0">
              <a:spAutoFit/>
            </a:bodyPr>
            <a:lstStyle/>
            <a:p>
              <a:pPr lvl="0">
                <a:defRPr/>
              </a:pPr>
              <a:r>
                <a:rPr lang="fr-FR" sz="1600" dirty="0" smtClean="0">
                  <a:solidFill>
                    <a:srgbClr val="E7E6E6">
                      <a:lumMod val="25000"/>
                    </a:srgbClr>
                  </a:solidFill>
                  <a:latin typeface="Century Gothic" panose="020B0502020202020204" pitchFamily="34" charset="0"/>
                </a:rPr>
                <a:t>60mn</a:t>
              </a:r>
              <a:endParaRPr lang="fr-FR" sz="1600" dirty="0">
                <a:solidFill>
                  <a:srgbClr val="E7E6E6">
                    <a:lumMod val="25000"/>
                  </a:srgbClr>
                </a:solidFill>
                <a:latin typeface="Century Gothic" panose="020B0502020202020204" pitchFamily="34" charset="0"/>
              </a:endParaRPr>
            </a:p>
          </p:txBody>
        </p:sp>
      </p:grpSp>
    </p:spTree>
    <p:extLst>
      <p:ext uri="{BB962C8B-B14F-4D97-AF65-F5344CB8AC3E}">
        <p14:creationId xmlns:p14="http://schemas.microsoft.com/office/powerpoint/2010/main" val="9997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2468" b="3321"/>
          <a:stretch/>
        </p:blipFill>
        <p:spPr>
          <a:xfrm>
            <a:off x="1139902" y="0"/>
            <a:ext cx="10028108" cy="6858000"/>
          </a:xfrm>
          <a:prstGeom prst="rect">
            <a:avLst/>
          </a:prstGeom>
        </p:spPr>
      </p:pic>
    </p:spTree>
    <p:extLst>
      <p:ext uri="{BB962C8B-B14F-4D97-AF65-F5344CB8AC3E}">
        <p14:creationId xmlns:p14="http://schemas.microsoft.com/office/powerpoint/2010/main" val="415439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61954" y="1314843"/>
            <a:ext cx="11532093" cy="4713393"/>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fr-FR" b="1" kern="0" cap="small" dirty="0">
              <a:solidFill>
                <a:prstClr val="black">
                  <a:lumMod val="75000"/>
                  <a:lumOff val="25000"/>
                </a:prstClr>
              </a:solidFill>
              <a:latin typeface="KyivType Sans2" panose="00000500000000000000" charset="0"/>
            </a:endParaRPr>
          </a:p>
        </p:txBody>
      </p:sp>
      <p:grpSp>
        <p:nvGrpSpPr>
          <p:cNvPr id="3" name="Groupe 2"/>
          <p:cNvGrpSpPr/>
          <p:nvPr/>
        </p:nvGrpSpPr>
        <p:grpSpPr>
          <a:xfrm>
            <a:off x="1217828" y="2471463"/>
            <a:ext cx="2786376" cy="2979508"/>
            <a:chOff x="435606" y="925827"/>
            <a:chExt cx="2786376" cy="2979508"/>
          </a:xfrm>
        </p:grpSpPr>
        <p:pic>
          <p:nvPicPr>
            <p:cNvPr id="1034"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676427" y="897251"/>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35606" y="3308435"/>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Hydratant 60 </a:t>
              </a:r>
            </a:p>
            <a:p>
              <a:pPr lvl="0" algn="ctr">
                <a:defRPr/>
              </a:pPr>
              <a:endParaRPr lang="fr-FR" sz="1200" b="1" dirty="0">
                <a:solidFill>
                  <a:prstClr val="black"/>
                </a:solidFill>
              </a:endParaRPr>
            </a:p>
          </p:txBody>
        </p:sp>
        <p:sp>
          <p:nvSpPr>
            <p:cNvPr id="45" name="Rectangle 44"/>
            <p:cNvSpPr/>
            <p:nvPr/>
          </p:nvSpPr>
          <p:spPr>
            <a:xfrm>
              <a:off x="1879965" y="1952140"/>
              <a:ext cx="1342017"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200" dirty="0">
                  <a:solidFill>
                    <a:prstClr val="black"/>
                  </a:solidFill>
                </a:rPr>
                <a:t>Moisturize</a:t>
              </a:r>
            </a:p>
            <a:p>
              <a:pPr lvl="0" algn="ctr">
                <a:defRPr/>
              </a:pPr>
              <a:r>
                <a:rPr lang="en-US" sz="1200" dirty="0">
                  <a:solidFill>
                    <a:prstClr val="black"/>
                  </a:solidFill>
                </a:rPr>
                <a:t>Combination and oily skin</a:t>
              </a:r>
              <a:endParaRPr lang="fr-FR" sz="1200" dirty="0">
                <a:solidFill>
                  <a:prstClr val="black"/>
                </a:solidFill>
              </a:endParaRPr>
            </a:p>
          </p:txBody>
        </p:sp>
      </p:grpSp>
      <p:grpSp>
        <p:nvGrpSpPr>
          <p:cNvPr id="4" name="Groupe 3"/>
          <p:cNvGrpSpPr/>
          <p:nvPr/>
        </p:nvGrpSpPr>
        <p:grpSpPr>
          <a:xfrm>
            <a:off x="5258593" y="2507241"/>
            <a:ext cx="2608943" cy="2948293"/>
            <a:chOff x="5247638" y="985985"/>
            <a:chExt cx="2608943" cy="2948293"/>
          </a:xfrm>
        </p:grpSpPr>
        <p:pic>
          <p:nvPicPr>
            <p:cNvPr id="40"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6347531" y="957409"/>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6694306" y="1986065"/>
              <a:ext cx="1162275"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err="1">
                  <a:solidFill>
                    <a:prstClr val="black"/>
                  </a:solidFill>
                </a:rPr>
                <a:t>Moisturize</a:t>
              </a:r>
              <a:r>
                <a:rPr lang="fr-FR" sz="1200" dirty="0">
                  <a:solidFill>
                    <a:prstClr val="black"/>
                  </a:solidFill>
                </a:rPr>
                <a:t> dry/</a:t>
              </a:r>
              <a:r>
                <a:rPr lang="fr-FR" sz="1200" dirty="0" err="1">
                  <a:solidFill>
                    <a:prstClr val="black"/>
                  </a:solidFill>
                </a:rPr>
                <a:t>dehydrated</a:t>
              </a:r>
              <a:r>
                <a:rPr lang="fr-FR" sz="1200" dirty="0">
                  <a:solidFill>
                    <a:prstClr val="black"/>
                  </a:solidFill>
                </a:rPr>
                <a:t> skin </a:t>
              </a:r>
            </a:p>
          </p:txBody>
        </p:sp>
        <p:sp>
          <p:nvSpPr>
            <p:cNvPr id="59" name="Rectangle 58"/>
            <p:cNvSpPr/>
            <p:nvPr/>
          </p:nvSpPr>
          <p:spPr>
            <a:xfrm>
              <a:off x="5247638" y="3337378"/>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 N°1 </a:t>
              </a:r>
            </a:p>
            <a:p>
              <a:pPr lvl="0" algn="ctr">
                <a:defRPr/>
              </a:pPr>
              <a:r>
                <a:rPr lang="fr-FR" sz="1200" b="1" dirty="0" smtClean="0">
                  <a:solidFill>
                    <a:prstClr val="black"/>
                  </a:solidFill>
                </a:rPr>
                <a:t>Masque</a:t>
              </a:r>
              <a:endParaRPr lang="fr-FR" sz="1200" b="1" dirty="0">
                <a:solidFill>
                  <a:prstClr val="black"/>
                </a:solidFill>
              </a:endParaRPr>
            </a:p>
          </p:txBody>
        </p:sp>
      </p:grpSp>
      <p:grpSp>
        <p:nvGrpSpPr>
          <p:cNvPr id="5" name="Groupe 4"/>
          <p:cNvGrpSpPr/>
          <p:nvPr/>
        </p:nvGrpSpPr>
        <p:grpSpPr>
          <a:xfrm>
            <a:off x="8970749" y="2502677"/>
            <a:ext cx="2864574" cy="2832810"/>
            <a:chOff x="4432850" y="1019444"/>
            <a:chExt cx="2864574" cy="2832810"/>
          </a:xfrm>
        </p:grpSpPr>
        <p:pic>
          <p:nvPicPr>
            <p:cNvPr id="4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5842633" y="990868"/>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4432850" y="3370838"/>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Masque Modelant </a:t>
              </a:r>
              <a:endParaRPr lang="fr-FR" sz="1200" b="1" dirty="0">
                <a:solidFill>
                  <a:prstClr val="black"/>
                </a:solidFill>
              </a:endParaRPr>
            </a:p>
          </p:txBody>
        </p:sp>
        <p:sp>
          <p:nvSpPr>
            <p:cNvPr id="62" name="Rectangle 61"/>
            <p:cNvSpPr/>
            <p:nvPr/>
          </p:nvSpPr>
          <p:spPr>
            <a:xfrm>
              <a:off x="6207968" y="1982466"/>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err="1">
                  <a:solidFill>
                    <a:prstClr val="black"/>
                  </a:solidFill>
                </a:rPr>
                <a:t>Moisturize</a:t>
              </a:r>
              <a:endParaRPr lang="fr-FR" sz="1200" dirty="0">
                <a:solidFill>
                  <a:prstClr val="black"/>
                </a:solidFill>
              </a:endParaRPr>
            </a:p>
            <a:p>
              <a:pPr lvl="0" algn="ctr">
                <a:defRPr/>
              </a:pPr>
              <a:r>
                <a:rPr lang="fr-FR" sz="1200" dirty="0" err="1">
                  <a:solidFill>
                    <a:prstClr val="black"/>
                  </a:solidFill>
                </a:rPr>
                <a:t>Brighten</a:t>
              </a:r>
              <a:endParaRPr lang="fr-FR" sz="1200" dirty="0">
                <a:solidFill>
                  <a:prstClr val="black"/>
                </a:solidFill>
              </a:endParaRPr>
            </a:p>
          </p:txBody>
        </p:sp>
      </p:grpSp>
      <p:sp>
        <p:nvSpPr>
          <p:cNvPr id="65" name="Titre 1"/>
          <p:cNvSpPr>
            <a:spLocks noGrp="1"/>
          </p:cNvSpPr>
          <p:nvPr>
            <p:ph type="title"/>
          </p:nvPr>
        </p:nvSpPr>
        <p:spPr>
          <a:xfrm>
            <a:off x="0" y="-10720"/>
            <a:ext cx="12192000" cy="1325563"/>
          </a:xfrm>
        </p:spPr>
        <p:txBody>
          <a:bodyPr>
            <a:normAutofit/>
          </a:bodyPr>
          <a:lstStyle/>
          <a:p>
            <a:pPr algn="ctr"/>
            <a:r>
              <a:rPr lang="en-US" sz="4800" cap="small" dirty="0">
                <a:solidFill>
                  <a:srgbClr val="3E3E3E"/>
                </a:solidFill>
                <a:latin typeface="KyivType Sans2" panose="00000500000000000000" pitchFamily="50" charset="0"/>
              </a:rPr>
              <a:t>The </a:t>
            </a:r>
            <a:r>
              <a:rPr lang="en-US" sz="4800" cap="small" dirty="0" smtClean="0">
                <a:solidFill>
                  <a:srgbClr val="3E3E3E"/>
                </a:solidFill>
                <a:latin typeface="KyivType Sans2" panose="00000500000000000000" pitchFamily="50" charset="0"/>
              </a:rPr>
              <a:t>hydrating </a:t>
            </a:r>
            <a:r>
              <a:rPr lang="en-US" sz="4800" cap="small" dirty="0">
                <a:solidFill>
                  <a:srgbClr val="3E3E3E"/>
                </a:solidFill>
                <a:latin typeface="KyivType Sans2" panose="00000500000000000000" pitchFamily="50" charset="0"/>
              </a:rPr>
              <a:t>products of the care </a:t>
            </a:r>
            <a:endParaRPr lang="fr-FR" sz="4800" cap="small" dirty="0">
              <a:solidFill>
                <a:srgbClr val="3E3E3E"/>
              </a:solidFill>
              <a:latin typeface="KyivType Sans2" panose="00000500000000000000" pitchFamily="50" charset="0"/>
            </a:endParaRPr>
          </a:p>
        </p:txBody>
      </p:sp>
      <p:pic>
        <p:nvPicPr>
          <p:cNvPr id="29" name="Image 28"/>
          <p:cNvPicPr>
            <a:picLocks noChangeAspect="1"/>
          </p:cNvPicPr>
          <p:nvPr/>
        </p:nvPicPr>
        <p:blipFill rotWithShape="1">
          <a:blip r:embed="rId4" cstate="print">
            <a:extLst>
              <a:ext uri="{28A0092B-C50C-407E-A947-70E740481C1C}">
                <a14:useLocalDpi xmlns:a14="http://schemas.microsoft.com/office/drawing/2010/main" val="0"/>
              </a:ext>
            </a:extLst>
          </a:blip>
          <a:srcRect t="38713"/>
          <a:stretch/>
        </p:blipFill>
        <p:spPr>
          <a:xfrm>
            <a:off x="8057978" y="2620055"/>
            <a:ext cx="3083640" cy="2362554"/>
          </a:xfrm>
          <a:prstGeom prst="rect">
            <a:avLst/>
          </a:prstGeom>
        </p:spPr>
      </p:pic>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l="29653" r="31995"/>
          <a:stretch/>
        </p:blipFill>
        <p:spPr>
          <a:xfrm>
            <a:off x="1280159" y="1097884"/>
            <a:ext cx="1188721" cy="387477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776" y="1662749"/>
            <a:ext cx="2700855" cy="3375670"/>
          </a:xfrm>
          <a:prstGeom prst="rect">
            <a:avLst/>
          </a:prstGeom>
        </p:spPr>
      </p:pic>
    </p:spTree>
    <p:extLst>
      <p:ext uri="{BB962C8B-B14F-4D97-AF65-F5344CB8AC3E}">
        <p14:creationId xmlns:p14="http://schemas.microsoft.com/office/powerpoint/2010/main" val="85636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b="58758"/>
          <a:stretch/>
        </p:blipFill>
        <p:spPr>
          <a:xfrm>
            <a:off x="0" y="3562102"/>
            <a:ext cx="12221024" cy="3394711"/>
          </a:xfrm>
          <a:prstGeom prst="rect">
            <a:avLst/>
          </a:prstGeom>
        </p:spPr>
      </p:pic>
      <p:pic>
        <p:nvPicPr>
          <p:cNvPr id="6" name="Image 5"/>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b="58270"/>
          <a:stretch/>
        </p:blipFill>
        <p:spPr>
          <a:xfrm>
            <a:off x="0" y="14392"/>
            <a:ext cx="12192000" cy="3391748"/>
          </a:xfrm>
          <a:prstGeom prst="rect">
            <a:avLst/>
          </a:prstGeom>
        </p:spPr>
      </p:pic>
      <p:sp>
        <p:nvSpPr>
          <p:cNvPr id="13" name="Rectangle 12"/>
          <p:cNvSpPr/>
          <p:nvPr/>
        </p:nvSpPr>
        <p:spPr>
          <a:xfrm>
            <a:off x="-14512" y="3389995"/>
            <a:ext cx="12221024" cy="64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52712" y="3072533"/>
            <a:ext cx="10515600" cy="1325563"/>
          </a:xfrm>
        </p:spPr>
        <p:txBody>
          <a:bodyPr>
            <a:normAutofit/>
          </a:bodyPr>
          <a:lstStyle/>
          <a:p>
            <a:pPr algn="ctr"/>
            <a:r>
              <a:rPr lang="fr-FR" sz="4800" cap="small" dirty="0" smtClean="0">
                <a:solidFill>
                  <a:srgbClr val="3E3E3E"/>
                </a:solidFill>
                <a:latin typeface="KyivType Sans2" panose="00000500000000000000" pitchFamily="50" charset="0"/>
              </a:rPr>
              <a:t>LET’S PLAY ! </a:t>
            </a:r>
            <a:endParaRPr lang="fr-FR" sz="4800" cap="small" dirty="0">
              <a:latin typeface="KyivType Sans2" panose="00000500000000000000" pitchFamily="50" charset="0"/>
            </a:endParaRPr>
          </a:p>
        </p:txBody>
      </p:sp>
    </p:spTree>
    <p:extLst>
      <p:ext uri="{BB962C8B-B14F-4D97-AF65-F5344CB8AC3E}">
        <p14:creationId xmlns:p14="http://schemas.microsoft.com/office/powerpoint/2010/main" val="3527630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b="58758"/>
          <a:stretch/>
        </p:blipFill>
        <p:spPr>
          <a:xfrm>
            <a:off x="0" y="3562102"/>
            <a:ext cx="12221024" cy="3394711"/>
          </a:xfrm>
          <a:prstGeom prst="rect">
            <a:avLst/>
          </a:prstGeom>
        </p:spPr>
      </p:pic>
      <p:pic>
        <p:nvPicPr>
          <p:cNvPr id="6" name="Image 5"/>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b="58270"/>
          <a:stretch/>
        </p:blipFill>
        <p:spPr>
          <a:xfrm>
            <a:off x="0" y="14392"/>
            <a:ext cx="12192000" cy="3391748"/>
          </a:xfrm>
          <a:prstGeom prst="rect">
            <a:avLst/>
          </a:prstGeom>
        </p:spPr>
      </p:pic>
      <p:sp>
        <p:nvSpPr>
          <p:cNvPr id="2" name="Titre 1"/>
          <p:cNvSpPr>
            <a:spLocks noGrp="1"/>
          </p:cNvSpPr>
          <p:nvPr>
            <p:ph type="title"/>
          </p:nvPr>
        </p:nvSpPr>
        <p:spPr>
          <a:xfrm>
            <a:off x="838200" y="-48879"/>
            <a:ext cx="10515600" cy="1325563"/>
          </a:xfrm>
        </p:spPr>
        <p:txBody>
          <a:bodyPr>
            <a:normAutofit/>
          </a:bodyPr>
          <a:lstStyle/>
          <a:p>
            <a:pPr algn="ctr"/>
            <a:r>
              <a:rPr lang="fr-FR" sz="4800" cap="small" dirty="0" err="1" smtClean="0">
                <a:solidFill>
                  <a:srgbClr val="3E3E3E"/>
                </a:solidFill>
                <a:latin typeface="KyivType Sans2" panose="00000500000000000000" pitchFamily="50" charset="0"/>
              </a:rPr>
              <a:t>Hydration</a:t>
            </a:r>
            <a:r>
              <a:rPr lang="fr-FR" sz="4800" cap="small" dirty="0" smtClean="0">
                <a:solidFill>
                  <a:srgbClr val="3E3E3E"/>
                </a:solidFill>
                <a:latin typeface="KyivType Sans2" panose="00000500000000000000" pitchFamily="50" charset="0"/>
              </a:rPr>
              <a:t> </a:t>
            </a:r>
            <a:r>
              <a:rPr lang="fr-FR" sz="4800" cap="small" dirty="0" err="1" smtClean="0">
                <a:solidFill>
                  <a:srgbClr val="3E3E3E"/>
                </a:solidFill>
                <a:latin typeface="KyivType Sans2" panose="00000500000000000000" pitchFamily="50" charset="0"/>
              </a:rPr>
              <a:t>is</a:t>
            </a:r>
            <a:r>
              <a:rPr lang="fr-FR" sz="4800" cap="small" dirty="0" smtClean="0">
                <a:solidFill>
                  <a:srgbClr val="3E3E3E"/>
                </a:solidFill>
                <a:latin typeface="KyivType Sans2" panose="00000500000000000000" pitchFamily="50" charset="0"/>
              </a:rPr>
              <a:t> …</a:t>
            </a:r>
            <a:r>
              <a:rPr lang="fr-FR" sz="4800" cap="small" dirty="0" smtClean="0">
                <a:latin typeface="KyivType Sans2" panose="00000500000000000000" pitchFamily="50" charset="0"/>
              </a:rPr>
              <a:t> </a:t>
            </a:r>
            <a:endParaRPr lang="fr-FR" sz="4800" cap="small" dirty="0">
              <a:latin typeface="KyivType Sans2" panose="00000500000000000000" pitchFamily="50" charset="0"/>
            </a:endParaRPr>
          </a:p>
        </p:txBody>
      </p:sp>
      <p:sp>
        <p:nvSpPr>
          <p:cNvPr id="9" name="Espace réservé du contenu 2"/>
          <p:cNvSpPr txBox="1">
            <a:spLocks/>
          </p:cNvSpPr>
          <p:nvPr/>
        </p:nvSpPr>
        <p:spPr>
          <a:xfrm>
            <a:off x="8304544" y="1849066"/>
            <a:ext cx="2822833" cy="2112150"/>
          </a:xfrm>
          <a:prstGeom prst="roundRect">
            <a:avLst/>
          </a:prstGeom>
          <a:solidFill>
            <a:schemeClr val="bg1"/>
          </a:solidFill>
          <a:ln>
            <a:solidFill>
              <a:schemeClr val="tx1"/>
            </a:solidFill>
            <a:prstDash val="solid"/>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dirty="0" smtClean="0">
              <a:solidFill>
                <a:srgbClr val="3E3E3E"/>
              </a:solidFill>
            </a:endParaRPr>
          </a:p>
          <a:p>
            <a:pPr marL="0" indent="0" algn="ctr">
              <a:buNone/>
            </a:pPr>
            <a:r>
              <a:rPr lang="fr-FR" dirty="0">
                <a:solidFill>
                  <a:srgbClr val="3E3E3E"/>
                </a:solidFill>
              </a:rPr>
              <a:t>For all skin types </a:t>
            </a:r>
          </a:p>
        </p:txBody>
      </p:sp>
      <p:sp>
        <p:nvSpPr>
          <p:cNvPr id="10" name="Espace réservé du contenu 2"/>
          <p:cNvSpPr txBox="1">
            <a:spLocks/>
          </p:cNvSpPr>
          <p:nvPr/>
        </p:nvSpPr>
        <p:spPr>
          <a:xfrm>
            <a:off x="2286159" y="3460058"/>
            <a:ext cx="3197236" cy="2472112"/>
          </a:xfrm>
          <a:prstGeom prst="roundRect">
            <a:avLst/>
          </a:prstGeom>
          <a:solidFill>
            <a:schemeClr val="bg1"/>
          </a:solidFill>
          <a:ln>
            <a:solidFill>
              <a:schemeClr val="tx1"/>
            </a:solidFill>
            <a:prstDash val="solid"/>
          </a:ln>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100" dirty="0" smtClean="0">
              <a:solidFill>
                <a:srgbClr val="3E3E3E"/>
              </a:solidFill>
            </a:endParaRPr>
          </a:p>
          <a:p>
            <a:pPr marL="0" indent="0" algn="ctr">
              <a:buNone/>
            </a:pPr>
            <a:endParaRPr lang="en-US" sz="1100" dirty="0">
              <a:solidFill>
                <a:srgbClr val="3E3E3E"/>
              </a:solidFill>
            </a:endParaRPr>
          </a:p>
          <a:p>
            <a:pPr marL="0" indent="0" algn="ctr">
              <a:buNone/>
            </a:pPr>
            <a:r>
              <a:rPr lang="en-US" sz="2500" dirty="0" smtClean="0">
                <a:solidFill>
                  <a:srgbClr val="3E3E3E"/>
                </a:solidFill>
              </a:rPr>
              <a:t>It </a:t>
            </a:r>
            <a:r>
              <a:rPr lang="en-US" sz="2500" dirty="0">
                <a:solidFill>
                  <a:srgbClr val="3E3E3E"/>
                </a:solidFill>
              </a:rPr>
              <a:t>preserves: appearance, suppleness, softness, tonicity and radiance.</a:t>
            </a:r>
            <a:endParaRPr lang="fr-FR" sz="2500" dirty="0" smtClean="0">
              <a:solidFill>
                <a:srgbClr val="3E3E3E"/>
              </a:solidFill>
            </a:endParaRPr>
          </a:p>
        </p:txBody>
      </p:sp>
      <p:sp>
        <p:nvSpPr>
          <p:cNvPr id="11" name="Espace réservé du contenu 2"/>
          <p:cNvSpPr txBox="1">
            <a:spLocks/>
          </p:cNvSpPr>
          <p:nvPr/>
        </p:nvSpPr>
        <p:spPr>
          <a:xfrm>
            <a:off x="6878615" y="3600640"/>
            <a:ext cx="2822833" cy="2331530"/>
          </a:xfrm>
          <a:prstGeom prst="roundRect">
            <a:avLst/>
          </a:prstGeom>
          <a:solidFill>
            <a:schemeClr val="bg1"/>
          </a:solidFill>
          <a:ln>
            <a:solidFill>
              <a:schemeClr val="tx1"/>
            </a:solidFill>
            <a:prstDash val="solid"/>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endParaRPr lang="fr-FR" altLang="fr-FR" dirty="0" smtClean="0">
              <a:solidFill>
                <a:srgbClr val="3E3E3E"/>
              </a:solidFill>
              <a:sym typeface="Candara" pitchFamily="34" charset="0"/>
            </a:endParaRPr>
          </a:p>
          <a:p>
            <a:pPr marL="0" lvl="0" indent="0" algn="ctr">
              <a:lnSpc>
                <a:spcPct val="100000"/>
              </a:lnSpc>
              <a:spcBef>
                <a:spcPts val="0"/>
              </a:spcBef>
              <a:buNone/>
              <a:defRPr/>
            </a:pPr>
            <a:r>
              <a:rPr lang="en-US" altLang="fr-FR" dirty="0">
                <a:solidFill>
                  <a:srgbClr val="3E3E3E"/>
                </a:solidFill>
                <a:sym typeface="Candara" pitchFamily="34" charset="0"/>
              </a:rPr>
              <a:t>Well hydrated, the skin goes through the years better!</a:t>
            </a:r>
            <a:endParaRPr lang="fr-FR" dirty="0">
              <a:solidFill>
                <a:srgbClr val="3E3E3E"/>
              </a:solidFill>
            </a:endParaRPr>
          </a:p>
        </p:txBody>
      </p:sp>
      <p:sp>
        <p:nvSpPr>
          <p:cNvPr id="8" name="Espace réservé du contenu 2"/>
          <p:cNvSpPr txBox="1">
            <a:spLocks/>
          </p:cNvSpPr>
          <p:nvPr/>
        </p:nvSpPr>
        <p:spPr>
          <a:xfrm>
            <a:off x="4417088" y="1849065"/>
            <a:ext cx="2822833" cy="2112150"/>
          </a:xfrm>
          <a:prstGeom prst="roundRect">
            <a:avLst/>
          </a:prstGeom>
          <a:solidFill>
            <a:schemeClr val="bg1"/>
          </a:solidFill>
          <a:ln>
            <a:solidFill>
              <a:schemeClr val="tx1"/>
            </a:solidFill>
            <a:prstDash val="solid"/>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200" dirty="0">
              <a:solidFill>
                <a:srgbClr val="3E3E3E"/>
              </a:solidFill>
            </a:endParaRPr>
          </a:p>
          <a:p>
            <a:pPr marL="0" indent="0" algn="ctr">
              <a:buNone/>
            </a:pPr>
            <a:endParaRPr lang="fr-FR" sz="1000" dirty="0" smtClean="0">
              <a:solidFill>
                <a:srgbClr val="3E3E3E"/>
              </a:solidFill>
            </a:endParaRPr>
          </a:p>
          <a:p>
            <a:pPr marL="0" indent="0" algn="ctr">
              <a:buNone/>
            </a:pPr>
            <a:r>
              <a:rPr lang="fr-FR" dirty="0" smtClean="0">
                <a:solidFill>
                  <a:srgbClr val="3E3E3E"/>
                </a:solidFill>
              </a:rPr>
              <a:t>At </a:t>
            </a:r>
            <a:r>
              <a:rPr lang="fr-FR" dirty="0" err="1" smtClean="0">
                <a:solidFill>
                  <a:srgbClr val="3E3E3E"/>
                </a:solidFill>
              </a:rPr>
              <a:t>any</a:t>
            </a:r>
            <a:r>
              <a:rPr lang="fr-FR" dirty="0" smtClean="0">
                <a:solidFill>
                  <a:srgbClr val="3E3E3E"/>
                </a:solidFill>
              </a:rPr>
              <a:t> </a:t>
            </a:r>
            <a:r>
              <a:rPr lang="fr-FR" dirty="0" err="1" smtClean="0">
                <a:solidFill>
                  <a:srgbClr val="3E3E3E"/>
                </a:solidFill>
              </a:rPr>
              <a:t>age</a:t>
            </a:r>
            <a:endParaRPr lang="fr-FR" dirty="0">
              <a:solidFill>
                <a:srgbClr val="3E3E3E"/>
              </a:solidFill>
            </a:endParaRPr>
          </a:p>
        </p:txBody>
      </p:sp>
      <p:sp>
        <p:nvSpPr>
          <p:cNvPr id="14" name="Espace réservé du contenu 2"/>
          <p:cNvSpPr txBox="1">
            <a:spLocks/>
          </p:cNvSpPr>
          <p:nvPr/>
        </p:nvSpPr>
        <p:spPr>
          <a:xfrm>
            <a:off x="557654" y="1849065"/>
            <a:ext cx="2780299" cy="2017052"/>
          </a:xfrm>
          <a:prstGeom prst="roundRect">
            <a:avLst/>
          </a:prstGeom>
          <a:solidFill>
            <a:srgbClr val="FDFDFD"/>
          </a:solidFill>
          <a:ln w="3175">
            <a:solidFill>
              <a:schemeClr val="tx1"/>
            </a:solidFill>
            <a:prstDash val="solid"/>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000" dirty="0" smtClean="0">
              <a:solidFill>
                <a:srgbClr val="3E3E3E"/>
              </a:solidFill>
            </a:endParaRPr>
          </a:p>
          <a:p>
            <a:pPr marL="0" indent="0" algn="ctr">
              <a:buNone/>
            </a:pPr>
            <a:r>
              <a:rPr lang="en-US" dirty="0" smtClean="0">
                <a:solidFill>
                  <a:srgbClr val="3E3E3E"/>
                </a:solidFill>
              </a:rPr>
              <a:t>A </a:t>
            </a:r>
            <a:r>
              <a:rPr lang="en-US" dirty="0">
                <a:solidFill>
                  <a:srgbClr val="3E3E3E"/>
                </a:solidFill>
              </a:rPr>
              <a:t>universal and fundamental need</a:t>
            </a:r>
            <a:endParaRPr lang="fr-FR" dirty="0" smtClean="0">
              <a:solidFill>
                <a:srgbClr val="3E3E3E"/>
              </a:solidFill>
            </a:endParaRPr>
          </a:p>
        </p:txBody>
      </p:sp>
      <p:sp>
        <p:nvSpPr>
          <p:cNvPr id="13" name="Rectangle 12"/>
          <p:cNvSpPr/>
          <p:nvPr/>
        </p:nvSpPr>
        <p:spPr>
          <a:xfrm>
            <a:off x="-146592" y="3418919"/>
            <a:ext cx="12221024" cy="64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0" descr="https://o.remove.bg/downloads/db2fd569-131f-471d-a820-5704f5c2694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40244">
            <a:off x="2573471" y="3116410"/>
            <a:ext cx="1005947" cy="10675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o.remove.bg/downloads/db2fd569-131f-471d-a820-5704f5c2694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171951" flipH="1">
            <a:off x="8536902" y="3154879"/>
            <a:ext cx="864254" cy="9906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o.remove.bg/downloads/db2fd569-131f-471d-a820-5704f5c2694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263806" flipH="1" flipV="1">
            <a:off x="4412380" y="3690429"/>
            <a:ext cx="864254" cy="8684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o.remove.bg/downloads/db2fd569-131f-471d-a820-5704f5c2694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713738" flipH="1">
            <a:off x="4539128" y="3136514"/>
            <a:ext cx="864254" cy="7921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o.remove.bg/downloads/db2fd569-131f-471d-a820-5704f5c2694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263806" flipH="1" flipV="1">
            <a:off x="7911002" y="3573522"/>
            <a:ext cx="737653" cy="74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1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lstStyle/>
          <a:p>
            <a:pPr marL="0" indent="0" algn="ctr">
              <a:buNone/>
            </a:pPr>
            <a:endParaRPr lang="fr-FR" sz="3000" dirty="0"/>
          </a:p>
          <a:p>
            <a:pPr marL="0" indent="0" algn="ctr">
              <a:spcBef>
                <a:spcPct val="50000"/>
              </a:spcBef>
              <a:buNone/>
            </a:pPr>
            <a:r>
              <a:rPr lang="en-US" altLang="fr-FR" sz="2800" b="1" dirty="0">
                <a:solidFill>
                  <a:srgbClr val="3E3E3E"/>
                </a:solidFill>
                <a:latin typeface="KyivType Sans2" panose="00000500000000000000" pitchFamily="50" charset="0"/>
              </a:rPr>
              <a:t>What are the components of </a:t>
            </a:r>
            <a:r>
              <a:rPr lang="en-US" altLang="fr-FR" sz="2800" b="1" dirty="0" smtClean="0">
                <a:solidFill>
                  <a:srgbClr val="3E3E3E"/>
                </a:solidFill>
                <a:latin typeface="KyivType Sans2" panose="00000500000000000000" pitchFamily="50" charset="0"/>
              </a:rPr>
              <a:t>the </a:t>
            </a:r>
            <a:r>
              <a:rPr lang="fr-FR" altLang="fr-FR" sz="2800" b="1" cap="small" dirty="0" err="1" smtClean="0">
                <a:solidFill>
                  <a:srgbClr val="3E3E3E"/>
                </a:solidFill>
                <a:latin typeface="KyivType Sans2" panose="00000500000000000000" pitchFamily="50" charset="0"/>
              </a:rPr>
              <a:t>hydrating</a:t>
            </a:r>
            <a:r>
              <a:rPr lang="fr-FR" altLang="fr-FR" sz="2800" b="1" cap="small" dirty="0" smtClean="0">
                <a:solidFill>
                  <a:srgbClr val="3E3E3E"/>
                </a:solidFill>
                <a:latin typeface="KyivType Sans2" panose="00000500000000000000" pitchFamily="50" charset="0"/>
              </a:rPr>
              <a:t> complexe </a:t>
            </a:r>
            <a:r>
              <a:rPr lang="fr-FR" altLang="fr-FR" sz="2800" b="1" dirty="0" smtClean="0">
                <a:solidFill>
                  <a:srgbClr val="3E3E3E"/>
                </a:solidFill>
                <a:latin typeface="KyivType Sans2" panose="00000500000000000000" pitchFamily="50" charset="0"/>
              </a:rPr>
              <a:t>in the HYDRA N°1 range ?</a:t>
            </a:r>
            <a:endParaRPr lang="fr-FR" altLang="fr-FR" sz="2800" b="1"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err="1" smtClean="0">
                <a:solidFill>
                  <a:srgbClr val="3E3E3E"/>
                </a:solidFill>
                <a:latin typeface="KyivType Sans2" panose="00000500000000000000" pitchFamily="50" charset="0"/>
              </a:rPr>
              <a:t>Let’s</a:t>
            </a:r>
            <a:r>
              <a:rPr lang="fr-FR" sz="4800" dirty="0" smtClean="0">
                <a:solidFill>
                  <a:srgbClr val="3E3E3E"/>
                </a:solidFill>
                <a:latin typeface="KyivType Sans2" panose="00000500000000000000" pitchFamily="50" charset="0"/>
              </a:rPr>
              <a:t> </a:t>
            </a:r>
            <a:r>
              <a:rPr lang="fr-FR" sz="4800" dirty="0" err="1" smtClean="0">
                <a:solidFill>
                  <a:srgbClr val="3E3E3E"/>
                </a:solidFill>
                <a:latin typeface="KyivType Sans2" panose="00000500000000000000" pitchFamily="50" charset="0"/>
              </a:rPr>
              <a:t>play</a:t>
            </a:r>
            <a:r>
              <a:rPr lang="fr-FR" sz="4800" dirty="0" smtClean="0">
                <a:solidFill>
                  <a:srgbClr val="3E3E3E"/>
                </a:solidFill>
                <a:latin typeface="KyivType Sans2" panose="00000500000000000000" pitchFamily="50" charset="0"/>
              </a:rPr>
              <a:t> ! </a:t>
            </a:r>
            <a:endParaRPr lang="fr-FR" sz="4800" dirty="0">
              <a:solidFill>
                <a:srgbClr val="3E3E3E"/>
              </a:solidFill>
              <a:latin typeface="KyivType Sans2" panose="00000500000000000000" pitchFamily="50"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Oval 6"/>
          <p:cNvSpPr>
            <a:spLocks noChangeArrowheads="1"/>
          </p:cNvSpPr>
          <p:nvPr/>
        </p:nvSpPr>
        <p:spPr bwMode="auto">
          <a:xfrm>
            <a:off x="1388576" y="3326934"/>
            <a:ext cx="2551472" cy="2362666"/>
          </a:xfrm>
          <a:prstGeom prst="rect">
            <a:avLst/>
          </a:prstGeom>
          <a:solidFill>
            <a:srgbClr val="C2E1EB"/>
          </a:solidFill>
          <a:ln w="28575">
            <a:no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r>
              <a:rPr lang="fr-FR" sz="1600" b="1" dirty="0" smtClean="0">
                <a:solidFill>
                  <a:srgbClr val="3E3E3E"/>
                </a:solidFill>
                <a:latin typeface="Roboto" panose="02000000000000000000" pitchFamily="2" charset="0"/>
                <a:ea typeface="Roboto" panose="02000000000000000000" pitchFamily="2" charset="0"/>
              </a:rPr>
              <a:t>A</a:t>
            </a:r>
            <a:r>
              <a:rPr lang="fr-FR" sz="1600" dirty="0" smtClean="0">
                <a:solidFill>
                  <a:srgbClr val="3E3E3E"/>
                </a:solidFill>
                <a:latin typeface="Roboto" panose="02000000000000000000" pitchFamily="2" charset="0"/>
                <a:ea typeface="Roboto" panose="02000000000000000000" pitchFamily="2" charset="0"/>
              </a:rPr>
              <a:t> </a:t>
            </a: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Hyaluronic</a:t>
            </a:r>
            <a:r>
              <a:rPr lang="fr-FR" sz="1600" dirty="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acid</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PCA</a:t>
            </a:r>
          </a:p>
          <a:p>
            <a:pPr algn="ctr" defTabSz="945424">
              <a:spcBef>
                <a:spcPct val="50000"/>
              </a:spcBef>
              <a:defRPr/>
            </a:pPr>
            <a:r>
              <a:rPr lang="fr-FR" sz="1600" dirty="0" err="1" smtClean="0">
                <a:solidFill>
                  <a:srgbClr val="3E3E3E"/>
                </a:solidFill>
                <a:latin typeface="Roboto" panose="02000000000000000000" pitchFamily="2" charset="0"/>
                <a:ea typeface="Roboto" panose="02000000000000000000" pitchFamily="2" charset="0"/>
              </a:rPr>
              <a:t>Vegetale</a:t>
            </a:r>
            <a:r>
              <a:rPr lang="fr-FR" sz="1600" dirty="0" smtClean="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glycerin</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Allantoin</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Aloe</a:t>
            </a:r>
            <a:r>
              <a:rPr lang="fr-FR" sz="1600" dirty="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vera</a:t>
            </a:r>
            <a:endParaRPr lang="fr-FR" sz="1600" dirty="0" smtClean="0">
              <a:solidFill>
                <a:srgbClr val="3E3E3E"/>
              </a:solidFill>
              <a:latin typeface="Roboto" panose="02000000000000000000" pitchFamily="2" charset="0"/>
              <a:ea typeface="Roboto" panose="02000000000000000000" pitchFamily="2" charset="0"/>
            </a:endParaRPr>
          </a:p>
        </p:txBody>
      </p:sp>
      <p:sp>
        <p:nvSpPr>
          <p:cNvPr id="10" name="Oval 6"/>
          <p:cNvSpPr>
            <a:spLocks noChangeArrowheads="1"/>
          </p:cNvSpPr>
          <p:nvPr/>
        </p:nvSpPr>
        <p:spPr bwMode="auto">
          <a:xfrm>
            <a:off x="4956048" y="3326934"/>
            <a:ext cx="2542032" cy="2362666"/>
          </a:xfrm>
          <a:prstGeom prst="rect">
            <a:avLst/>
          </a:prstGeom>
          <a:solidFill>
            <a:srgbClr val="C2E1EB"/>
          </a:solidFill>
          <a:ln w="28575">
            <a:no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r>
              <a:rPr lang="fr-FR" sz="1600" b="1" dirty="0" smtClean="0">
                <a:solidFill>
                  <a:srgbClr val="3E3E3E"/>
                </a:solidFill>
                <a:latin typeface="Roboto" panose="02000000000000000000" pitchFamily="2" charset="0"/>
                <a:ea typeface="Roboto" panose="02000000000000000000" pitchFamily="2" charset="0"/>
              </a:rPr>
              <a:t>B</a:t>
            </a: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Rosemary</a:t>
            </a: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Cypress</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Geranium</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Lavender</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Thyme</a:t>
            </a:r>
            <a:endParaRPr lang="fr-FR" sz="1600" dirty="0">
              <a:solidFill>
                <a:srgbClr val="3E3E3E"/>
              </a:solidFill>
              <a:latin typeface="Roboto" panose="02000000000000000000" pitchFamily="2" charset="0"/>
              <a:ea typeface="Roboto" panose="02000000000000000000" pitchFamily="2" charset="0"/>
            </a:endParaRPr>
          </a:p>
        </p:txBody>
      </p:sp>
      <p:sp>
        <p:nvSpPr>
          <p:cNvPr id="12" name="Oval 6"/>
          <p:cNvSpPr>
            <a:spLocks noChangeArrowheads="1"/>
          </p:cNvSpPr>
          <p:nvPr/>
        </p:nvSpPr>
        <p:spPr bwMode="auto">
          <a:xfrm>
            <a:off x="8514080" y="3326934"/>
            <a:ext cx="2354373" cy="2362666"/>
          </a:xfrm>
          <a:prstGeom prst="rect">
            <a:avLst/>
          </a:prstGeom>
          <a:solidFill>
            <a:srgbClr val="C2E1EB"/>
          </a:solidFill>
          <a:ln w="28575">
            <a:no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r>
              <a:rPr lang="fr-FR" sz="1600" b="1" dirty="0" smtClean="0">
                <a:solidFill>
                  <a:srgbClr val="3E3E3E"/>
                </a:solidFill>
                <a:latin typeface="Roboto" panose="02000000000000000000" pitchFamily="2" charset="0"/>
                <a:ea typeface="Roboto" panose="02000000000000000000" pitchFamily="2" charset="0"/>
              </a:rPr>
              <a:t>C</a:t>
            </a: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Hyaluronic</a:t>
            </a:r>
            <a:r>
              <a:rPr lang="fr-FR" sz="1600" dirty="0">
                <a:solidFill>
                  <a:srgbClr val="3E3E3E"/>
                </a:solidFill>
                <a:latin typeface="Roboto" panose="02000000000000000000" pitchFamily="2" charset="0"/>
                <a:ea typeface="Roboto" panose="02000000000000000000" pitchFamily="2" charset="0"/>
              </a:rPr>
              <a:t> Acid</a:t>
            </a: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Aloe</a:t>
            </a:r>
            <a:r>
              <a:rPr lang="fr-FR" sz="1600" dirty="0">
                <a:solidFill>
                  <a:srgbClr val="3E3E3E"/>
                </a:solidFill>
                <a:latin typeface="Roboto" panose="02000000000000000000" pitchFamily="2" charset="0"/>
                <a:ea typeface="Roboto" panose="02000000000000000000" pitchFamily="2" charset="0"/>
              </a:rPr>
              <a:t> Vera</a:t>
            </a: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Imperata</a:t>
            </a:r>
            <a:r>
              <a:rPr lang="fr-FR" sz="1600" dirty="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Cylindrica</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Olive </a:t>
            </a:r>
            <a:r>
              <a:rPr lang="fr-FR" sz="1600" dirty="0" err="1">
                <a:solidFill>
                  <a:srgbClr val="3E3E3E"/>
                </a:solidFill>
                <a:latin typeface="Roboto" panose="02000000000000000000" pitchFamily="2" charset="0"/>
                <a:ea typeface="Roboto" panose="02000000000000000000" pitchFamily="2" charset="0"/>
              </a:rPr>
              <a:t>Phytosqualane</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Vit. A, C, E</a:t>
            </a:r>
          </a:p>
        </p:txBody>
      </p:sp>
    </p:spTree>
    <p:extLst>
      <p:ext uri="{BB962C8B-B14F-4D97-AF65-F5344CB8AC3E}">
        <p14:creationId xmlns:p14="http://schemas.microsoft.com/office/powerpoint/2010/main" val="5151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lstStyle/>
          <a:p>
            <a:pPr marL="0" indent="0" algn="ctr">
              <a:buNone/>
            </a:pPr>
            <a:endParaRPr lang="fr-FR" sz="3000" dirty="0"/>
          </a:p>
          <a:p>
            <a:pPr marL="0" indent="0" algn="ctr">
              <a:spcBef>
                <a:spcPct val="50000"/>
              </a:spcBef>
              <a:buNone/>
            </a:pPr>
            <a:r>
              <a:rPr lang="en-US" altLang="fr-FR" sz="2800" b="1" dirty="0">
                <a:solidFill>
                  <a:srgbClr val="3E3E3E"/>
                </a:solidFill>
                <a:latin typeface="KyivType Sans2" panose="00000500000000000000" pitchFamily="50" charset="0"/>
              </a:rPr>
              <a:t>What is the </a:t>
            </a:r>
            <a:r>
              <a:rPr lang="en-US" altLang="fr-FR" sz="2800" b="1" dirty="0" err="1">
                <a:solidFill>
                  <a:srgbClr val="3E3E3E"/>
                </a:solidFill>
                <a:latin typeface="KyivType Sans2" panose="00000500000000000000" pitchFamily="50" charset="0"/>
              </a:rPr>
              <a:t>mattifying</a:t>
            </a:r>
            <a:r>
              <a:rPr lang="en-US" altLang="fr-FR" sz="2800" b="1" dirty="0">
                <a:solidFill>
                  <a:srgbClr val="3E3E3E"/>
                </a:solidFill>
                <a:latin typeface="KyivType Sans2" panose="00000500000000000000" pitchFamily="50" charset="0"/>
              </a:rPr>
              <a:t> active ingredient </a:t>
            </a:r>
            <a:r>
              <a:rPr lang="en-US" altLang="fr-FR" sz="2800" b="1" dirty="0" smtClean="0">
                <a:solidFill>
                  <a:srgbClr val="3E3E3E"/>
                </a:solidFill>
                <a:latin typeface="KyivType Sans2" panose="00000500000000000000" pitchFamily="50" charset="0"/>
              </a:rPr>
              <a:t>in</a:t>
            </a:r>
          </a:p>
          <a:p>
            <a:pPr marL="0" indent="0" algn="ctr">
              <a:spcBef>
                <a:spcPct val="50000"/>
              </a:spcBef>
              <a:buNone/>
            </a:pPr>
            <a:r>
              <a:rPr lang="en-US" altLang="fr-FR" sz="2800" b="1" dirty="0" smtClean="0">
                <a:solidFill>
                  <a:srgbClr val="3E3E3E"/>
                </a:solidFill>
                <a:latin typeface="KyivType Sans2" panose="00000500000000000000" pitchFamily="50" charset="0"/>
              </a:rPr>
              <a:t> </a:t>
            </a:r>
            <a:r>
              <a:rPr lang="fr-FR" altLang="fr-FR" sz="2800" b="1" cap="small" dirty="0" err="1" smtClean="0">
                <a:solidFill>
                  <a:srgbClr val="3E3E3E"/>
                </a:solidFill>
                <a:latin typeface="KyivType Sans2" panose="00000500000000000000" pitchFamily="50" charset="0"/>
              </a:rPr>
              <a:t>hydra</a:t>
            </a:r>
            <a:r>
              <a:rPr lang="fr-FR" altLang="fr-FR" sz="2800" b="1" cap="small" dirty="0" smtClean="0">
                <a:solidFill>
                  <a:srgbClr val="3E3E3E"/>
                </a:solidFill>
                <a:latin typeface="KyivType Sans2" panose="00000500000000000000" pitchFamily="50" charset="0"/>
              </a:rPr>
              <a:t> n°1 fluide </a:t>
            </a:r>
            <a:r>
              <a:rPr lang="fr-FR" altLang="fr-FR" sz="2800" b="1" dirty="0" smtClean="0">
                <a:solidFill>
                  <a:srgbClr val="3E3E3E"/>
                </a:solidFill>
                <a:latin typeface="KyivType Sans2" panose="00000500000000000000" pitchFamily="50" charset="0"/>
              </a:rPr>
              <a:t>? </a:t>
            </a:r>
            <a:endParaRPr lang="fr-FR" altLang="fr-FR" sz="2800" b="1"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err="1" smtClean="0">
                <a:solidFill>
                  <a:srgbClr val="3E3E3E"/>
                </a:solidFill>
                <a:latin typeface="KyivType Sans2" panose="00000500000000000000" pitchFamily="50" charset="0"/>
              </a:rPr>
              <a:t>Let’s</a:t>
            </a:r>
            <a:r>
              <a:rPr lang="fr-FR" sz="4800" dirty="0" smtClean="0">
                <a:solidFill>
                  <a:srgbClr val="3E3E3E"/>
                </a:solidFill>
                <a:latin typeface="KyivType Sans2" panose="00000500000000000000" pitchFamily="50" charset="0"/>
              </a:rPr>
              <a:t> </a:t>
            </a:r>
            <a:r>
              <a:rPr lang="fr-FR" sz="4800" dirty="0" err="1" smtClean="0">
                <a:solidFill>
                  <a:srgbClr val="3E3E3E"/>
                </a:solidFill>
                <a:latin typeface="KyivType Sans2" panose="00000500000000000000" pitchFamily="50" charset="0"/>
              </a:rPr>
              <a:t>play</a:t>
            </a:r>
            <a:r>
              <a:rPr lang="fr-FR" sz="4800" dirty="0" smtClean="0">
                <a:solidFill>
                  <a:srgbClr val="3E3E3E"/>
                </a:solidFill>
                <a:latin typeface="KyivType Sans2" panose="00000500000000000000" pitchFamily="50" charset="0"/>
              </a:rPr>
              <a:t> !</a:t>
            </a:r>
            <a:endParaRPr lang="fr-FR" sz="4800" dirty="0">
              <a:solidFill>
                <a:srgbClr val="3E3E3E"/>
              </a:solidFill>
              <a:latin typeface="KyivType Sans2" panose="00000500000000000000" pitchFamily="50"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Oval 6"/>
          <p:cNvSpPr>
            <a:spLocks noChangeArrowheads="1"/>
          </p:cNvSpPr>
          <p:nvPr/>
        </p:nvSpPr>
        <p:spPr bwMode="auto">
          <a:xfrm>
            <a:off x="1388577" y="3326934"/>
            <a:ext cx="201314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A</a:t>
            </a:r>
          </a:p>
          <a:p>
            <a:pPr algn="ctr" defTabSz="945424">
              <a:spcBef>
                <a:spcPct val="50000"/>
              </a:spcBef>
              <a:defRPr/>
            </a:pPr>
            <a:r>
              <a:rPr lang="fr-FR" sz="1400" b="1" dirty="0" err="1" smtClean="0">
                <a:solidFill>
                  <a:srgbClr val="3E3E3E"/>
                </a:solidFill>
                <a:latin typeface="Roboto" panose="02000000000000000000" pitchFamily="2" charset="0"/>
                <a:ea typeface="Roboto" panose="02000000000000000000" pitchFamily="2" charset="0"/>
              </a:rPr>
              <a:t>Konjac</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
        <p:nvSpPr>
          <p:cNvPr id="10" name="Oval 6"/>
          <p:cNvSpPr>
            <a:spLocks noChangeArrowheads="1"/>
          </p:cNvSpPr>
          <p:nvPr/>
        </p:nvSpPr>
        <p:spPr bwMode="auto">
          <a:xfrm>
            <a:off x="5204382" y="3326934"/>
            <a:ext cx="1969306"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B</a:t>
            </a:r>
          </a:p>
          <a:p>
            <a:pPr algn="ctr" defTabSz="945424">
              <a:spcBef>
                <a:spcPct val="50000"/>
              </a:spcBef>
              <a:defRPr/>
            </a:pPr>
            <a:r>
              <a:rPr lang="fr-FR" sz="1400" b="1" dirty="0" err="1" smtClean="0">
                <a:solidFill>
                  <a:srgbClr val="3E3E3E"/>
                </a:solidFill>
                <a:latin typeface="Roboto" panose="02000000000000000000" pitchFamily="2" charset="0"/>
                <a:ea typeface="Roboto" panose="02000000000000000000" pitchFamily="2" charset="0"/>
              </a:rPr>
              <a:t>Silica</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
        <p:nvSpPr>
          <p:cNvPr id="12" name="Oval 6"/>
          <p:cNvSpPr>
            <a:spLocks noChangeArrowheads="1"/>
          </p:cNvSpPr>
          <p:nvPr/>
        </p:nvSpPr>
        <p:spPr bwMode="auto">
          <a:xfrm>
            <a:off x="8976345" y="3326934"/>
            <a:ext cx="189210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C</a:t>
            </a:r>
          </a:p>
          <a:p>
            <a:pPr algn="ctr" defTabSz="945424">
              <a:spcBef>
                <a:spcPct val="50000"/>
              </a:spcBef>
              <a:defRPr/>
            </a:pPr>
            <a:r>
              <a:rPr lang="fr-FR" sz="1400" b="1" dirty="0" err="1" smtClean="0">
                <a:solidFill>
                  <a:srgbClr val="3E3E3E"/>
                </a:solidFill>
                <a:latin typeface="Roboto" panose="02000000000000000000" pitchFamily="2" charset="0"/>
                <a:ea typeface="Roboto" panose="02000000000000000000" pitchFamily="2" charset="0"/>
              </a:rPr>
              <a:t>Silicon</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32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lstStyle/>
          <a:p>
            <a:pPr marL="0" indent="0" algn="ctr">
              <a:buNone/>
            </a:pPr>
            <a:endParaRPr lang="fr-FR" sz="3000" dirty="0"/>
          </a:p>
          <a:p>
            <a:pPr marL="0" indent="0" algn="ctr">
              <a:spcBef>
                <a:spcPct val="50000"/>
              </a:spcBef>
              <a:buNone/>
            </a:pPr>
            <a:r>
              <a:rPr lang="en-US" altLang="fr-FR" sz="2800" b="1" dirty="0">
                <a:solidFill>
                  <a:srgbClr val="3E3E3E"/>
                </a:solidFill>
                <a:latin typeface="KyivType Sans2" panose="00000500000000000000" pitchFamily="50" charset="0"/>
              </a:rPr>
              <a:t>What are the </a:t>
            </a:r>
            <a:r>
              <a:rPr lang="en-US" altLang="fr-FR" sz="2800" b="1" dirty="0" smtClean="0">
                <a:solidFill>
                  <a:srgbClr val="3E3E3E"/>
                </a:solidFill>
                <a:latin typeface="KyivType Sans2" panose="00000500000000000000" pitchFamily="50" charset="0"/>
              </a:rPr>
              <a:t>star ingredients </a:t>
            </a:r>
            <a:r>
              <a:rPr lang="en-US" altLang="fr-FR" sz="2800" b="1" dirty="0">
                <a:solidFill>
                  <a:srgbClr val="3E3E3E"/>
                </a:solidFill>
                <a:latin typeface="KyivType Sans2" panose="00000500000000000000" pitchFamily="50" charset="0"/>
              </a:rPr>
              <a:t>of </a:t>
            </a:r>
            <a:r>
              <a:rPr lang="en-US" altLang="fr-FR" sz="2800" b="1" dirty="0" smtClean="0">
                <a:solidFill>
                  <a:srgbClr val="3E3E3E"/>
                </a:solidFill>
                <a:latin typeface="KyivType Sans2" panose="00000500000000000000" pitchFamily="50" charset="0"/>
              </a:rPr>
              <a:t>the </a:t>
            </a:r>
            <a:r>
              <a:rPr lang="fr-FR" altLang="fr-FR" sz="2800" b="1" cap="small" dirty="0" err="1">
                <a:solidFill>
                  <a:srgbClr val="3E3E3E"/>
                </a:solidFill>
                <a:latin typeface="KyivType Sans2" panose="00000500000000000000" pitchFamily="50" charset="0"/>
              </a:rPr>
              <a:t>hydra</a:t>
            </a:r>
            <a:r>
              <a:rPr lang="fr-FR" altLang="fr-FR" sz="2800" b="1" cap="small" dirty="0">
                <a:solidFill>
                  <a:srgbClr val="3E3E3E"/>
                </a:solidFill>
                <a:latin typeface="KyivType Sans2" panose="00000500000000000000" pitchFamily="50" charset="0"/>
              </a:rPr>
              <a:t> n°1 </a:t>
            </a:r>
            <a:r>
              <a:rPr lang="fr-FR" altLang="fr-FR" sz="2800" b="1" cap="small" dirty="0" smtClean="0">
                <a:solidFill>
                  <a:srgbClr val="3E3E3E"/>
                </a:solidFill>
                <a:latin typeface="KyivType Sans2" panose="00000500000000000000" pitchFamily="50" charset="0"/>
              </a:rPr>
              <a:t>masque ? </a:t>
            </a:r>
            <a:r>
              <a:rPr lang="en-US" altLang="fr-FR" sz="2800" b="1" dirty="0" smtClean="0">
                <a:solidFill>
                  <a:srgbClr val="3E3E3E"/>
                </a:solidFill>
                <a:latin typeface="KyivType Sans2" panose="00000500000000000000" pitchFamily="50" charset="0"/>
              </a:rPr>
              <a:t> </a:t>
            </a:r>
            <a:endParaRPr lang="fr-FR" altLang="fr-FR" sz="2800" b="1" cap="small"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err="1" smtClean="0">
                <a:solidFill>
                  <a:srgbClr val="3E3E3E"/>
                </a:solidFill>
                <a:latin typeface="KyivType Sans2" panose="00000500000000000000" pitchFamily="50" charset="0"/>
              </a:rPr>
              <a:t>Let’s</a:t>
            </a:r>
            <a:r>
              <a:rPr lang="fr-FR" sz="4800" dirty="0" smtClean="0">
                <a:solidFill>
                  <a:srgbClr val="3E3E3E"/>
                </a:solidFill>
                <a:latin typeface="KyivType Sans2" panose="00000500000000000000" pitchFamily="50" charset="0"/>
              </a:rPr>
              <a:t> </a:t>
            </a:r>
            <a:r>
              <a:rPr lang="fr-FR" sz="4800" dirty="0" err="1" smtClean="0">
                <a:solidFill>
                  <a:srgbClr val="3E3E3E"/>
                </a:solidFill>
                <a:latin typeface="KyivType Sans2" panose="00000500000000000000" pitchFamily="50" charset="0"/>
              </a:rPr>
              <a:t>play</a:t>
            </a:r>
            <a:r>
              <a:rPr lang="fr-FR" sz="4800" dirty="0" smtClean="0">
                <a:solidFill>
                  <a:srgbClr val="3E3E3E"/>
                </a:solidFill>
                <a:latin typeface="KyivType Sans2" panose="00000500000000000000" pitchFamily="50" charset="0"/>
              </a:rPr>
              <a:t> ! </a:t>
            </a:r>
            <a:endParaRPr lang="fr-FR" sz="4800" dirty="0">
              <a:solidFill>
                <a:srgbClr val="3E3E3E"/>
              </a:solidFill>
              <a:latin typeface="KyivType Sans2" panose="00000500000000000000" pitchFamily="50"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Oval 6"/>
          <p:cNvSpPr>
            <a:spLocks noChangeArrowheads="1"/>
          </p:cNvSpPr>
          <p:nvPr/>
        </p:nvSpPr>
        <p:spPr bwMode="auto">
          <a:xfrm>
            <a:off x="1388577" y="3326934"/>
            <a:ext cx="201314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A </a:t>
            </a:r>
          </a:p>
          <a:p>
            <a:pPr algn="ctr" defTabSz="945424">
              <a:spcBef>
                <a:spcPct val="50000"/>
              </a:spcBef>
              <a:defRPr/>
            </a:pPr>
            <a:r>
              <a:rPr lang="fr-FR" sz="1400" b="1" dirty="0" err="1" smtClean="0">
                <a:solidFill>
                  <a:srgbClr val="3E3E3E"/>
                </a:solidFill>
                <a:latin typeface="Roboto" panose="02000000000000000000" pitchFamily="2" charset="0"/>
                <a:ea typeface="Roboto" panose="02000000000000000000" pitchFamily="2" charset="0"/>
              </a:rPr>
              <a:t>Hyaluronic</a:t>
            </a:r>
            <a:r>
              <a:rPr lang="fr-FR" sz="1400" b="1" dirty="0" smtClean="0">
                <a:solidFill>
                  <a:srgbClr val="3E3E3E"/>
                </a:solidFill>
                <a:latin typeface="Roboto" panose="02000000000000000000" pitchFamily="2" charset="0"/>
                <a:ea typeface="Roboto" panose="02000000000000000000" pitchFamily="2" charset="0"/>
              </a:rPr>
              <a:t> Acid </a:t>
            </a: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a:t>
            </a: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 </a:t>
            </a:r>
            <a:r>
              <a:rPr lang="fr-FR" sz="1400" b="1" dirty="0">
                <a:solidFill>
                  <a:srgbClr val="3E3E3E"/>
                </a:solidFill>
                <a:latin typeface="Roboto" panose="02000000000000000000" pitchFamily="2" charset="0"/>
                <a:ea typeface="Roboto" panose="02000000000000000000" pitchFamily="2" charset="0"/>
              </a:rPr>
              <a:t>NMF </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(Serine </a:t>
            </a:r>
            <a:r>
              <a:rPr lang="fr-FR" sz="1400" b="1" dirty="0">
                <a:solidFill>
                  <a:srgbClr val="3E3E3E"/>
                </a:solidFill>
                <a:latin typeface="Roboto" panose="02000000000000000000" pitchFamily="2" charset="0"/>
                <a:ea typeface="Roboto" panose="02000000000000000000" pitchFamily="2" charset="0"/>
              </a:rPr>
              <a:t>et </a:t>
            </a:r>
            <a:r>
              <a:rPr lang="fr-FR" sz="1400" b="1" dirty="0" smtClean="0">
                <a:solidFill>
                  <a:srgbClr val="3E3E3E"/>
                </a:solidFill>
                <a:latin typeface="Roboto" panose="02000000000000000000" pitchFamily="2" charset="0"/>
                <a:ea typeface="Roboto" panose="02000000000000000000" pitchFamily="2" charset="0"/>
              </a:rPr>
              <a:t>PCA)</a:t>
            </a:r>
            <a:endParaRPr lang="fr-FR" sz="1400" b="1" dirty="0">
              <a:solidFill>
                <a:srgbClr val="3E3E3E"/>
              </a:solidFill>
              <a:latin typeface="Roboto" panose="02000000000000000000" pitchFamily="2" charset="0"/>
              <a:ea typeface="Roboto" panose="02000000000000000000" pitchFamily="2" charset="0"/>
            </a:endParaRPr>
          </a:p>
        </p:txBody>
      </p:sp>
      <p:sp>
        <p:nvSpPr>
          <p:cNvPr id="10" name="Oval 6"/>
          <p:cNvSpPr>
            <a:spLocks noChangeArrowheads="1"/>
          </p:cNvSpPr>
          <p:nvPr/>
        </p:nvSpPr>
        <p:spPr bwMode="auto">
          <a:xfrm>
            <a:off x="5204382" y="3326934"/>
            <a:ext cx="1969306"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B</a:t>
            </a:r>
          </a:p>
          <a:p>
            <a:pPr algn="ctr" defTabSz="945424">
              <a:spcBef>
                <a:spcPct val="50000"/>
              </a:spcBef>
              <a:defRPr/>
            </a:pPr>
            <a:r>
              <a:rPr lang="fr-FR" sz="1400" b="1" dirty="0" err="1">
                <a:solidFill>
                  <a:srgbClr val="3E3E3E"/>
                </a:solidFill>
                <a:latin typeface="Roboto" panose="02000000000000000000" pitchFamily="2" charset="0"/>
                <a:ea typeface="Roboto" panose="02000000000000000000" pitchFamily="2" charset="0"/>
              </a:rPr>
              <a:t>I</a:t>
            </a:r>
            <a:r>
              <a:rPr lang="fr-FR" sz="1400" b="1" dirty="0" err="1" smtClean="0">
                <a:solidFill>
                  <a:srgbClr val="3E3E3E"/>
                </a:solidFill>
                <a:latin typeface="Roboto" panose="02000000000000000000" pitchFamily="2" charset="0"/>
                <a:ea typeface="Roboto" panose="02000000000000000000" pitchFamily="2" charset="0"/>
              </a:rPr>
              <a:t>mperata</a:t>
            </a:r>
            <a:r>
              <a:rPr lang="fr-FR" sz="1400" b="1" dirty="0" smtClean="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cylindrica</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 </a:t>
            </a:r>
            <a:r>
              <a:rPr lang="fr-FR" sz="1400" b="1" dirty="0">
                <a:solidFill>
                  <a:srgbClr val="3E3E3E"/>
                </a:solidFill>
                <a:latin typeface="Roboto" panose="02000000000000000000" pitchFamily="2" charset="0"/>
                <a:ea typeface="Roboto" panose="02000000000000000000" pitchFamily="2" charset="0"/>
              </a:rPr>
              <a:t>+ </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Jojoba</a:t>
            </a:r>
            <a:endParaRPr lang="fr-FR" sz="1400" b="1"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
        <p:nvSpPr>
          <p:cNvPr id="12" name="Oval 6"/>
          <p:cNvSpPr>
            <a:spLocks noChangeArrowheads="1"/>
          </p:cNvSpPr>
          <p:nvPr/>
        </p:nvSpPr>
        <p:spPr bwMode="auto">
          <a:xfrm>
            <a:off x="8976345" y="3326934"/>
            <a:ext cx="189210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C</a:t>
            </a:r>
          </a:p>
          <a:p>
            <a:pPr algn="ctr" defTabSz="945424">
              <a:spcBef>
                <a:spcPct val="50000"/>
              </a:spcBef>
              <a:defRPr/>
            </a:pPr>
            <a:r>
              <a:rPr lang="fr-FR" sz="1400" b="1" dirty="0" err="1" smtClean="0">
                <a:solidFill>
                  <a:srgbClr val="3E3E3E"/>
                </a:solidFill>
                <a:latin typeface="Roboto" panose="02000000000000000000" pitchFamily="2" charset="0"/>
                <a:ea typeface="Roboto" panose="02000000000000000000" pitchFamily="2" charset="0"/>
              </a:rPr>
              <a:t>Hyaluronic</a:t>
            </a:r>
            <a:r>
              <a:rPr lang="fr-FR" sz="1400" b="1" dirty="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acid</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a:solidFill>
                  <a:srgbClr val="3E3E3E"/>
                </a:solidFill>
                <a:latin typeface="Roboto" panose="02000000000000000000" pitchFamily="2" charset="0"/>
                <a:ea typeface="Roboto" panose="02000000000000000000" pitchFamily="2" charset="0"/>
              </a:rPr>
              <a:t>+</a:t>
            </a:r>
          </a:p>
          <a:p>
            <a:pPr algn="ctr" defTabSz="945424">
              <a:spcBef>
                <a:spcPct val="50000"/>
              </a:spcBef>
              <a:defRPr/>
            </a:pPr>
            <a:r>
              <a:rPr lang="fr-FR" sz="1400" b="1" dirty="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Aloe</a:t>
            </a:r>
            <a:r>
              <a:rPr lang="fr-FR" sz="1400" b="1" dirty="0" smtClean="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vera</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991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nchor="t"/>
          <a:lstStyle/>
          <a:p>
            <a:pPr marL="0" indent="0" algn="ctr">
              <a:buNone/>
            </a:pPr>
            <a:endParaRPr lang="fr-FR" sz="3000" dirty="0"/>
          </a:p>
          <a:p>
            <a:pPr marL="0" indent="0" algn="ctr">
              <a:spcBef>
                <a:spcPct val="50000"/>
              </a:spcBef>
              <a:buNone/>
            </a:pPr>
            <a:endParaRPr lang="fr-FR" altLang="fr-FR" sz="2800" b="1" dirty="0" smtClean="0">
              <a:solidFill>
                <a:srgbClr val="3E3E3E"/>
              </a:solidFill>
              <a:latin typeface="KyivType Sans2" panose="00000500000000000000" pitchFamily="50" charset="0"/>
            </a:endParaRPr>
          </a:p>
          <a:p>
            <a:pPr marL="0" indent="0" algn="ctr">
              <a:spcBef>
                <a:spcPct val="50000"/>
              </a:spcBef>
              <a:buNone/>
            </a:pPr>
            <a:endParaRPr lang="fr-FR" altLang="fr-FR" sz="2800" b="1" dirty="0">
              <a:solidFill>
                <a:srgbClr val="3E3E3E"/>
              </a:solidFill>
              <a:latin typeface="KyivType Sans2" panose="00000500000000000000" pitchFamily="50" charset="0"/>
            </a:endParaRPr>
          </a:p>
          <a:p>
            <a:pPr marL="0" indent="0" algn="ctr">
              <a:spcBef>
                <a:spcPct val="50000"/>
              </a:spcBef>
              <a:buNone/>
            </a:pPr>
            <a:r>
              <a:rPr lang="en-US" altLang="fr-FR" sz="2800" b="1" dirty="0">
                <a:solidFill>
                  <a:srgbClr val="3E3E3E"/>
                </a:solidFill>
                <a:latin typeface="KyivType Sans2" panose="00000500000000000000" pitchFamily="50" charset="0"/>
              </a:rPr>
              <a:t>What is the difference between</a:t>
            </a:r>
            <a:r>
              <a:rPr lang="fr-FR" altLang="fr-FR" sz="2800" b="1" dirty="0" smtClean="0">
                <a:solidFill>
                  <a:srgbClr val="3E3E3E"/>
                </a:solidFill>
                <a:latin typeface="KyivType Sans2" panose="00000500000000000000" pitchFamily="50" charset="0"/>
              </a:rPr>
              <a:t> </a:t>
            </a:r>
            <a:r>
              <a:rPr lang="fr-FR" altLang="fr-FR" sz="2800" b="1" cap="small" dirty="0" err="1" smtClean="0">
                <a:solidFill>
                  <a:srgbClr val="3E3E3E"/>
                </a:solidFill>
                <a:latin typeface="KyivType Sans2" panose="00000500000000000000" pitchFamily="50" charset="0"/>
              </a:rPr>
              <a:t>hydrasun</a:t>
            </a:r>
            <a:r>
              <a:rPr lang="fr-FR" altLang="fr-FR" sz="2800" b="1" cap="small" dirty="0" smtClean="0">
                <a:solidFill>
                  <a:srgbClr val="3E3E3E"/>
                </a:solidFill>
                <a:latin typeface="KyivType Sans2" panose="00000500000000000000" pitchFamily="50" charset="0"/>
              </a:rPr>
              <a:t>  </a:t>
            </a:r>
            <a:r>
              <a:rPr lang="fr-FR" altLang="fr-FR" sz="2800" b="1" dirty="0" smtClean="0">
                <a:solidFill>
                  <a:srgbClr val="3E3E3E"/>
                </a:solidFill>
                <a:latin typeface="KyivType Sans2" panose="00000500000000000000" pitchFamily="50" charset="0"/>
              </a:rPr>
              <a:t>and </a:t>
            </a:r>
            <a:r>
              <a:rPr lang="fr-FR" altLang="fr-FR" sz="2800" b="1" cap="small" dirty="0" smtClean="0">
                <a:solidFill>
                  <a:srgbClr val="3E3E3E"/>
                </a:solidFill>
                <a:latin typeface="KyivType Sans2" panose="00000500000000000000" pitchFamily="50" charset="0"/>
              </a:rPr>
              <a:t>hydralessence</a:t>
            </a:r>
            <a:r>
              <a:rPr lang="fr-FR" altLang="fr-FR" sz="2800" b="1" dirty="0" smtClean="0">
                <a:solidFill>
                  <a:srgbClr val="3E3E3E"/>
                </a:solidFill>
                <a:latin typeface="KyivType Sans2" panose="00000500000000000000" pitchFamily="50" charset="0"/>
              </a:rPr>
              <a:t> ?</a:t>
            </a:r>
            <a:endParaRPr lang="fr-FR" altLang="fr-FR" sz="2800" b="1" cap="small"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err="1" smtClean="0">
                <a:solidFill>
                  <a:srgbClr val="3E3E3E"/>
                </a:solidFill>
                <a:latin typeface="KyivType Sans2" panose="00000500000000000000" pitchFamily="50" charset="0"/>
              </a:rPr>
              <a:t>Let’s</a:t>
            </a:r>
            <a:r>
              <a:rPr lang="fr-FR" sz="4800" dirty="0" smtClean="0">
                <a:solidFill>
                  <a:srgbClr val="3E3E3E"/>
                </a:solidFill>
                <a:latin typeface="KyivType Sans2" panose="00000500000000000000" pitchFamily="50" charset="0"/>
              </a:rPr>
              <a:t> </a:t>
            </a:r>
            <a:r>
              <a:rPr lang="fr-FR" sz="4800" dirty="0" err="1" smtClean="0">
                <a:solidFill>
                  <a:srgbClr val="3E3E3E"/>
                </a:solidFill>
                <a:latin typeface="KyivType Sans2" panose="00000500000000000000" pitchFamily="50" charset="0"/>
              </a:rPr>
              <a:t>play</a:t>
            </a:r>
            <a:r>
              <a:rPr lang="fr-FR" sz="4800" dirty="0" smtClean="0">
                <a:solidFill>
                  <a:srgbClr val="3E3E3E"/>
                </a:solidFill>
                <a:latin typeface="KyivType Sans2" panose="00000500000000000000" pitchFamily="50" charset="0"/>
              </a:rPr>
              <a:t> ! </a:t>
            </a:r>
            <a:endParaRPr lang="fr-FR" sz="4800" dirty="0">
              <a:solidFill>
                <a:srgbClr val="3E3E3E"/>
              </a:solidFill>
              <a:latin typeface="KyivType Sans2" panose="00000500000000000000" pitchFamily="50"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2295054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b="58758"/>
          <a:stretch/>
        </p:blipFill>
        <p:spPr>
          <a:xfrm>
            <a:off x="0" y="3562102"/>
            <a:ext cx="12221024" cy="3394711"/>
          </a:xfrm>
          <a:prstGeom prst="rect">
            <a:avLst/>
          </a:prstGeom>
        </p:spPr>
      </p:pic>
      <p:pic>
        <p:nvPicPr>
          <p:cNvPr id="6" name="Image 5"/>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b="58270"/>
          <a:stretch/>
        </p:blipFill>
        <p:spPr>
          <a:xfrm>
            <a:off x="0" y="14392"/>
            <a:ext cx="12192000" cy="3391748"/>
          </a:xfrm>
          <a:prstGeom prst="rect">
            <a:avLst/>
          </a:prstGeom>
        </p:spPr>
      </p:pic>
      <p:sp>
        <p:nvSpPr>
          <p:cNvPr id="13" name="Rectangle 12"/>
          <p:cNvSpPr/>
          <p:nvPr/>
        </p:nvSpPr>
        <p:spPr>
          <a:xfrm>
            <a:off x="-14512" y="3389995"/>
            <a:ext cx="12221024" cy="64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52712" y="3072533"/>
            <a:ext cx="10515600" cy="1325563"/>
          </a:xfrm>
        </p:spPr>
        <p:txBody>
          <a:bodyPr>
            <a:normAutofit/>
          </a:bodyPr>
          <a:lstStyle/>
          <a:p>
            <a:pPr algn="ctr"/>
            <a:r>
              <a:rPr lang="fr-FR" sz="4800" cap="small" dirty="0" smtClean="0">
                <a:solidFill>
                  <a:srgbClr val="3E3E3E"/>
                </a:solidFill>
                <a:latin typeface="KyivType Sans2" panose="00000500000000000000" pitchFamily="50" charset="0"/>
              </a:rPr>
              <a:t>The </a:t>
            </a:r>
            <a:r>
              <a:rPr lang="fr-FR" sz="4800" cap="small" dirty="0" err="1" smtClean="0">
                <a:solidFill>
                  <a:srgbClr val="3E3E3E"/>
                </a:solidFill>
                <a:latin typeface="KyivType Sans2" panose="00000500000000000000" pitchFamily="50" charset="0"/>
              </a:rPr>
              <a:t>offer</a:t>
            </a:r>
            <a:r>
              <a:rPr lang="fr-FR" sz="4800" cap="small" dirty="0" smtClean="0">
                <a:solidFill>
                  <a:srgbClr val="3E3E3E"/>
                </a:solidFill>
                <a:latin typeface="KyivType Sans2" panose="00000500000000000000" pitchFamily="50" charset="0"/>
              </a:rPr>
              <a:t> </a:t>
            </a:r>
            <a:endParaRPr lang="fr-FR" sz="4800" cap="small" dirty="0">
              <a:latin typeface="KyivType Sans2" panose="00000500000000000000" pitchFamily="50" charset="0"/>
            </a:endParaRPr>
          </a:p>
        </p:txBody>
      </p:sp>
    </p:spTree>
    <p:extLst>
      <p:ext uri="{BB962C8B-B14F-4D97-AF65-F5344CB8AC3E}">
        <p14:creationId xmlns:p14="http://schemas.microsoft.com/office/powerpoint/2010/main" val="3782142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72" y="0"/>
            <a:ext cx="12296172" cy="6921062"/>
          </a:xfrm>
          <a:prstGeom prst="rect">
            <a:avLst/>
          </a:prstGeom>
          <a:solidFill>
            <a:srgbClr val="B2D4D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1810161046"/>
              </p:ext>
            </p:extLst>
          </p:nvPr>
        </p:nvGraphicFramePr>
        <p:xfrm>
          <a:off x="241838" y="1202625"/>
          <a:ext cx="3697288" cy="5418138"/>
        </p:xfrm>
        <a:graphic>
          <a:graphicData uri="http://schemas.openxmlformats.org/presentationml/2006/ole">
            <mc:AlternateContent xmlns:mc="http://schemas.openxmlformats.org/markup-compatibility/2006">
              <mc:Choice xmlns:v="urn:schemas-microsoft-com:vml" Requires="v">
                <p:oleObj spid="_x0000_s1050" name="Acrobat Document" r:id="rId4" imgW="11607459" imgH="17011567" progId="Acrobat.Document.DC">
                  <p:embed/>
                </p:oleObj>
              </mc:Choice>
              <mc:Fallback>
                <p:oleObj name="Acrobat Document" r:id="rId4" imgW="11607459" imgH="17011567" progId="Acrobat.Document.DC">
                  <p:embed/>
                  <p:pic>
                    <p:nvPicPr>
                      <p:cNvPr id="0" name=""/>
                      <p:cNvPicPr/>
                      <p:nvPr/>
                    </p:nvPicPr>
                    <p:blipFill>
                      <a:blip r:embed="rId5"/>
                      <a:stretch>
                        <a:fillRect/>
                      </a:stretch>
                    </p:blipFill>
                    <p:spPr>
                      <a:xfrm>
                        <a:off x="241838" y="1202625"/>
                        <a:ext cx="3697288" cy="5418138"/>
                      </a:xfrm>
                      <a:prstGeom prst="rect">
                        <a:avLst/>
                      </a:prstGeom>
                    </p:spPr>
                  </p:pic>
                </p:oleObj>
              </mc:Fallback>
            </mc:AlternateContent>
          </a:graphicData>
        </a:graphic>
      </p:graphicFrame>
      <p:pic>
        <p:nvPicPr>
          <p:cNvPr id="5" name="Picture 10" descr="https://o.remove.bg/downloads/db2fd569-131f-471d-a820-5704f5c2694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75127">
            <a:off x="3675963" y="890584"/>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28774" y="904175"/>
            <a:ext cx="1917697"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smtClean="0">
                <a:solidFill>
                  <a:prstClr val="black"/>
                </a:solidFill>
                <a:latin typeface="Roboto" panose="02000000000000000000" pitchFamily="2" charset="0"/>
                <a:ea typeface="Roboto" panose="02000000000000000000" pitchFamily="2" charset="0"/>
              </a:rPr>
              <a:t>kakemono</a:t>
            </a:r>
            <a:r>
              <a:rPr lang="fr-FR" sz="1200" dirty="0" smtClean="0">
                <a:solidFill>
                  <a:prstClr val="black"/>
                </a:solidFill>
              </a:rPr>
              <a:t> </a:t>
            </a:r>
            <a:endParaRPr lang="fr-FR" sz="1200" dirty="0">
              <a:solidFill>
                <a:prstClr val="black"/>
              </a:solidFill>
            </a:endParaRPr>
          </a:p>
        </p:txBody>
      </p:sp>
      <p:sp>
        <p:nvSpPr>
          <p:cNvPr id="2" name="Rectangle 1"/>
          <p:cNvSpPr/>
          <p:nvPr/>
        </p:nvSpPr>
        <p:spPr>
          <a:xfrm>
            <a:off x="4436099" y="2264931"/>
            <a:ext cx="3156703" cy="2739211"/>
          </a:xfrm>
          <a:prstGeom prst="rect">
            <a:avLst/>
          </a:prstGeom>
          <a:solidFill>
            <a:srgbClr val="FEDAD7">
              <a:alpha val="52941"/>
            </a:srgbClr>
          </a:solidFill>
        </p:spPr>
        <p:txBody>
          <a:bodyPr wrap="square">
            <a:spAutoFit/>
          </a:bodyPr>
          <a:lstStyle/>
          <a:p>
            <a:pPr algn="ctr"/>
            <a:r>
              <a:rPr lang="fr-FR" sz="2000" b="1" u="sng" kern="0" dirty="0">
                <a:solidFill>
                  <a:srgbClr val="FD6B63"/>
                </a:solidFill>
                <a:latin typeface="Roboto" panose="020B0604020202020204" charset="0"/>
                <a:ea typeface="Roboto" panose="020B0604020202020204" charset="0"/>
              </a:rPr>
              <a:t>SUGGESTED CONSUMER </a:t>
            </a:r>
            <a:r>
              <a:rPr lang="fr-FR" sz="2000" b="1" u="sng" kern="0" dirty="0" smtClean="0">
                <a:solidFill>
                  <a:srgbClr val="FD6B63"/>
                </a:solidFill>
                <a:latin typeface="Roboto" panose="020B0604020202020204" charset="0"/>
                <a:ea typeface="Roboto" panose="020B0604020202020204" charset="0"/>
              </a:rPr>
              <a:t>OFFER</a:t>
            </a:r>
          </a:p>
          <a:p>
            <a:pPr algn="ctr"/>
            <a:r>
              <a:rPr lang="fr-FR" sz="2000" u="sng" kern="0" dirty="0" smtClean="0">
                <a:solidFill>
                  <a:srgbClr val="0C481A"/>
                </a:solidFill>
                <a:latin typeface="Roboto" panose="020B0604020202020204" charset="0"/>
                <a:ea typeface="Roboto" panose="020B0604020202020204" charset="0"/>
              </a:rPr>
              <a:t/>
            </a:r>
            <a:br>
              <a:rPr lang="fr-FR" sz="2000" u="sng" kern="0" dirty="0" smtClean="0">
                <a:solidFill>
                  <a:srgbClr val="0C481A"/>
                </a:solidFill>
                <a:latin typeface="Roboto" panose="020B0604020202020204" charset="0"/>
                <a:ea typeface="Roboto" panose="020B0604020202020204" charset="0"/>
              </a:rPr>
            </a:br>
            <a:r>
              <a:rPr lang="en-US" sz="1600" kern="0" dirty="0" smtClean="0">
                <a:solidFill>
                  <a:srgbClr val="3E3E3E"/>
                </a:solidFill>
                <a:latin typeface="Roboto" panose="020B0604020202020204" charset="0"/>
                <a:ea typeface="Roboto" panose="020B0604020202020204" charset="0"/>
              </a:rPr>
              <a:t>With the purchase of a HYDRALESSENCE treatment</a:t>
            </a:r>
            <a:r>
              <a:rPr lang="fr-FR" sz="1600" kern="0" dirty="0" smtClean="0">
                <a:solidFill>
                  <a:srgbClr val="3E3E3E"/>
                </a:solidFill>
                <a:latin typeface="Roboto" panose="020B0604020202020204" charset="0"/>
                <a:ea typeface="Roboto" panose="020B0604020202020204" charset="0"/>
              </a:rPr>
              <a:t/>
            </a:r>
            <a:br>
              <a:rPr lang="fr-FR" sz="1600" kern="0" dirty="0" smtClean="0">
                <a:solidFill>
                  <a:srgbClr val="3E3E3E"/>
                </a:solidFill>
                <a:latin typeface="Roboto" panose="020B0604020202020204" charset="0"/>
                <a:ea typeface="Roboto" panose="020B0604020202020204" charset="0"/>
              </a:rPr>
            </a:br>
            <a:r>
              <a:rPr lang="fr-FR" sz="1600" kern="0" dirty="0" smtClean="0">
                <a:solidFill>
                  <a:srgbClr val="3E3E3E"/>
                </a:solidFill>
                <a:latin typeface="Roboto" panose="020B0604020202020204" charset="0"/>
                <a:ea typeface="Roboto" panose="020B0604020202020204" charset="0"/>
              </a:rPr>
              <a:t/>
            </a:r>
            <a:br>
              <a:rPr lang="fr-FR" sz="1600" kern="0" dirty="0" smtClean="0">
                <a:solidFill>
                  <a:srgbClr val="3E3E3E"/>
                </a:solidFill>
                <a:latin typeface="Roboto" panose="020B0604020202020204" charset="0"/>
                <a:ea typeface="Roboto" panose="020B0604020202020204" charset="0"/>
              </a:rPr>
            </a:br>
            <a:r>
              <a:rPr lang="en-US" sz="1600" b="1" kern="0" dirty="0">
                <a:solidFill>
                  <a:srgbClr val="3E3E3E"/>
                </a:solidFill>
                <a:latin typeface="Roboto" panose="020B0604020202020204" charset="0"/>
                <a:ea typeface="Roboto" panose="020B0604020202020204" charset="0"/>
              </a:rPr>
              <a:t>GET 25% OFF  for every 2 products purchased </a:t>
            </a:r>
            <a:br>
              <a:rPr lang="en-US" sz="1600" b="1" kern="0" dirty="0">
                <a:solidFill>
                  <a:srgbClr val="3E3E3E"/>
                </a:solidFill>
                <a:latin typeface="Roboto" panose="020B0604020202020204" charset="0"/>
                <a:ea typeface="Roboto" panose="020B0604020202020204" charset="0"/>
              </a:rPr>
            </a:br>
            <a:r>
              <a:rPr lang="en-US" sz="1600" b="1" kern="0" dirty="0">
                <a:solidFill>
                  <a:srgbClr val="3E3E3E"/>
                </a:solidFill>
                <a:latin typeface="Roboto" panose="020B0604020202020204" charset="0"/>
                <a:ea typeface="Roboto" panose="020B0604020202020204" charset="0"/>
              </a:rPr>
              <a:t>including 1 HYDRA N°1 product</a:t>
            </a:r>
          </a:p>
          <a:p>
            <a:pPr algn="ctr"/>
            <a:endParaRPr lang="fr-FR" sz="1600" b="1" dirty="0"/>
          </a:p>
        </p:txBody>
      </p:sp>
      <p:pic>
        <p:nvPicPr>
          <p:cNvPr id="13" name="Picture 10" descr="https://o.remove.bg/downloads/db2fd569-131f-471d-a820-5704f5c2694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52401" flipH="1">
            <a:off x="7074498" y="1387704"/>
            <a:ext cx="1117859" cy="99060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1374" y="4655317"/>
            <a:ext cx="2871465" cy="2274005"/>
          </a:xfrm>
          <a:prstGeom prst="rect">
            <a:avLst/>
          </a:prstGeom>
        </p:spPr>
      </p:pic>
      <p:pic>
        <p:nvPicPr>
          <p:cNvPr id="17" name="Picture 10" descr="https://o.remove.bg/downloads/db2fd569-131f-471d-a820-5704f5c2694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a:off x="6757334" y="6006193"/>
            <a:ext cx="1117859" cy="90223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805583" y="5903230"/>
            <a:ext cx="3156703" cy="584775"/>
          </a:xfrm>
          <a:prstGeom prst="rect">
            <a:avLst/>
          </a:prstGeom>
          <a:solidFill>
            <a:srgbClr val="FEDAD7">
              <a:alpha val="52941"/>
            </a:srgbClr>
          </a:solidFill>
        </p:spPr>
        <p:txBody>
          <a:bodyPr wrap="square">
            <a:spAutoFit/>
          </a:bodyPr>
          <a:lstStyle/>
          <a:p>
            <a:pPr algn="ctr"/>
            <a:r>
              <a:rPr lang="en-US" sz="1600" dirty="0">
                <a:latin typeface="Roboto" panose="02000000000000000000" pitchFamily="2" charset="0"/>
                <a:ea typeface="Roboto" panose="02000000000000000000" pitchFamily="2" charset="0"/>
              </a:rPr>
              <a:t> </a:t>
            </a:r>
            <a:r>
              <a:rPr lang="en-US" sz="1600" dirty="0" smtClean="0">
                <a:latin typeface="Roboto" panose="02000000000000000000" pitchFamily="2" charset="0"/>
                <a:ea typeface="Roboto" panose="02000000000000000000" pitchFamily="2" charset="0"/>
              </a:rPr>
              <a:t>Customizable </a:t>
            </a:r>
            <a:r>
              <a:rPr lang="en-US" sz="1600" dirty="0">
                <a:latin typeface="Roboto" panose="02000000000000000000" pitchFamily="2" charset="0"/>
                <a:ea typeface="Roboto" panose="02000000000000000000" pitchFamily="2" charset="0"/>
              </a:rPr>
              <a:t>institutional gift-box with personalized sleeves</a:t>
            </a:r>
          </a:p>
        </p:txBody>
      </p:sp>
      <p:pic>
        <p:nvPicPr>
          <p:cNvPr id="12" name="Image 11"/>
          <p:cNvPicPr>
            <a:picLocks noChangeAspect="1"/>
          </p:cNvPicPr>
          <p:nvPr/>
        </p:nvPicPr>
        <p:blipFill>
          <a:blip r:embed="rId8"/>
          <a:stretch>
            <a:fillRect/>
          </a:stretch>
        </p:blipFill>
        <p:spPr>
          <a:xfrm>
            <a:off x="8267830" y="302662"/>
            <a:ext cx="3552644" cy="50281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2383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52712" y="307253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cap="small" dirty="0" smtClean="0">
                <a:latin typeface="KyivType Sans2" panose="00000500000000000000" pitchFamily="50" charset="0"/>
              </a:rPr>
              <a:t>VIDEO LOTION </a:t>
            </a:r>
            <a:endParaRPr lang="fr-FR" sz="4800" cap="small" dirty="0">
              <a:latin typeface="KyivType Sans2" panose="00000500000000000000" pitchFamily="50" charset="0"/>
            </a:endParaRPr>
          </a:p>
        </p:txBody>
      </p:sp>
      <p:pic>
        <p:nvPicPr>
          <p:cNvPr id="3" name="LOTION EDITION LIMITEE 2022 EN 1920x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704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2449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t="8231" b="9192"/>
          <a:stretch/>
        </p:blipFill>
        <p:spPr>
          <a:xfrm>
            <a:off x="0" y="1"/>
            <a:ext cx="12192000" cy="6857999"/>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2201" r="2009"/>
          <a:stretch/>
        </p:blipFill>
        <p:spPr>
          <a:xfrm>
            <a:off x="9144" y="1"/>
            <a:ext cx="12198096" cy="6857999"/>
          </a:xfrm>
          <a:prstGeom prst="rect">
            <a:avLst/>
          </a:prstGeom>
        </p:spPr>
      </p:pic>
    </p:spTree>
    <p:extLst>
      <p:ext uri="{BB962C8B-B14F-4D97-AF65-F5344CB8AC3E}">
        <p14:creationId xmlns:p14="http://schemas.microsoft.com/office/powerpoint/2010/main" val="3619914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32" b="15568"/>
          <a:stretch/>
        </p:blipFill>
        <p:spPr>
          <a:xfrm>
            <a:off x="3858" y="0"/>
            <a:ext cx="12188142" cy="6852213"/>
          </a:xfrm>
          <a:prstGeom prst="rect">
            <a:avLst/>
          </a:prstGeom>
        </p:spPr>
      </p:pic>
      <p:sp>
        <p:nvSpPr>
          <p:cNvPr id="2" name="Titre 1"/>
          <p:cNvSpPr>
            <a:spLocks noGrp="1"/>
          </p:cNvSpPr>
          <p:nvPr>
            <p:ph type="title"/>
          </p:nvPr>
        </p:nvSpPr>
        <p:spPr>
          <a:xfrm>
            <a:off x="4412705" y="86795"/>
            <a:ext cx="3504388" cy="3359467"/>
          </a:xfrm>
        </p:spPr>
        <p:txBody>
          <a:bodyPr>
            <a:normAutofit/>
          </a:bodyPr>
          <a:lstStyle/>
          <a:p>
            <a:pPr algn="ctr"/>
            <a:r>
              <a:rPr lang="fr-FR" sz="4800" cap="small" dirty="0">
                <a:solidFill>
                  <a:srgbClr val="3E3E3E"/>
                </a:solidFill>
                <a:latin typeface="KyivType Sans2" panose="00000500000000000000" pitchFamily="50" charset="0"/>
              </a:rPr>
              <a:t>A </a:t>
            </a:r>
            <a:r>
              <a:rPr lang="fr-FR" sz="4800" cap="small" dirty="0" err="1">
                <a:solidFill>
                  <a:srgbClr val="3E3E3E"/>
                </a:solidFill>
                <a:latin typeface="KyivType Sans2" panose="00000500000000000000" pitchFamily="50" charset="0"/>
              </a:rPr>
              <a:t>common</a:t>
            </a:r>
            <a:r>
              <a:rPr lang="fr-FR" sz="4800" cap="small" dirty="0">
                <a:solidFill>
                  <a:srgbClr val="3E3E3E"/>
                </a:solidFill>
                <a:latin typeface="KyivType Sans2" panose="00000500000000000000" pitchFamily="50" charset="0"/>
              </a:rPr>
              <a:t> </a:t>
            </a:r>
            <a:r>
              <a:rPr lang="fr-FR" sz="4800" cap="small" dirty="0" err="1">
                <a:solidFill>
                  <a:srgbClr val="3E3E3E"/>
                </a:solidFill>
                <a:latin typeface="KyivType Sans2" panose="00000500000000000000" pitchFamily="50" charset="0"/>
              </a:rPr>
              <a:t>hydrating</a:t>
            </a:r>
            <a:r>
              <a:rPr lang="fr-FR" sz="4800" cap="small" dirty="0">
                <a:solidFill>
                  <a:srgbClr val="3E3E3E"/>
                </a:solidFill>
                <a:latin typeface="KyivType Sans2" panose="00000500000000000000" pitchFamily="50" charset="0"/>
              </a:rPr>
              <a:t> </a:t>
            </a:r>
            <a:r>
              <a:rPr lang="fr-FR" sz="4800" cap="small" dirty="0" err="1">
                <a:solidFill>
                  <a:srgbClr val="3E3E3E"/>
                </a:solidFill>
                <a:latin typeface="KyivType Sans2" panose="00000500000000000000" pitchFamily="50" charset="0"/>
              </a:rPr>
              <a:t>complex</a:t>
            </a:r>
            <a:endParaRPr lang="fr-FR" sz="4800" cap="small" dirty="0">
              <a:solidFill>
                <a:srgbClr val="3E3E3E"/>
              </a:solidFill>
              <a:latin typeface="KyivType Sans2" panose="00000500000000000000" pitchFamily="50" charset="0"/>
            </a:endParaRPr>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r="6708" b="18851"/>
          <a:stretch/>
        </p:blipFill>
        <p:spPr>
          <a:xfrm>
            <a:off x="573740" y="3377594"/>
            <a:ext cx="3127142" cy="3384233"/>
          </a:xfrm>
          <a:prstGeom prst="rect">
            <a:avLst/>
          </a:prstGeom>
          <a:ln>
            <a:noFill/>
          </a:ln>
        </p:spPr>
      </p:pic>
      <p:sp>
        <p:nvSpPr>
          <p:cNvPr id="9" name="Rectangle à coins arrondis 8"/>
          <p:cNvSpPr/>
          <p:nvPr/>
        </p:nvSpPr>
        <p:spPr>
          <a:xfrm>
            <a:off x="1501428" y="4473440"/>
            <a:ext cx="1633567" cy="300401"/>
          </a:xfrm>
          <a:prstGeom prst="wedgeRoundRectCallout">
            <a:avLst>
              <a:gd name="adj1" fmla="val 21371"/>
              <a:gd name="adj2" fmla="val 74871"/>
              <a:gd name="adj3" fmla="val 16667"/>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Hyaluronic</a:t>
            </a: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 Acid* </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816" y="94620"/>
            <a:ext cx="3540792" cy="3351642"/>
          </a:xfrm>
          <a:prstGeom prst="rect">
            <a:avLst/>
          </a:prstGeom>
        </p:spPr>
      </p:pic>
      <p:grpSp>
        <p:nvGrpSpPr>
          <p:cNvPr id="27" name="Groupe 26"/>
          <p:cNvGrpSpPr/>
          <p:nvPr/>
        </p:nvGrpSpPr>
        <p:grpSpPr>
          <a:xfrm>
            <a:off x="8141342" y="127957"/>
            <a:ext cx="3471265" cy="3334841"/>
            <a:chOff x="7197995" y="4078781"/>
            <a:chExt cx="2610853" cy="2550694"/>
          </a:xfrm>
        </p:grpSpPr>
        <p:pic>
          <p:nvPicPr>
            <p:cNvPr id="28" name="Image 27"/>
            <p:cNvPicPr>
              <a:picLocks noChangeAspect="1"/>
            </p:cNvPicPr>
            <p:nvPr/>
          </p:nvPicPr>
          <p:blipFill rotWithShape="1">
            <a:blip r:embed="rId6" cstate="print">
              <a:extLst>
                <a:ext uri="{28A0092B-C50C-407E-A947-70E740481C1C}">
                  <a14:useLocalDpi xmlns:a14="http://schemas.microsoft.com/office/drawing/2010/main" val="0"/>
                </a:ext>
              </a:extLst>
            </a:blip>
            <a:srcRect l="16942" t="36660" r="32295" b="17392"/>
            <a:stretch/>
          </p:blipFill>
          <p:spPr>
            <a:xfrm>
              <a:off x="7197995" y="4078781"/>
              <a:ext cx="2610853" cy="2550694"/>
            </a:xfrm>
            <a:prstGeom prst="rect">
              <a:avLst/>
            </a:prstGeom>
          </p:spPr>
        </p:pic>
        <p:sp>
          <p:nvSpPr>
            <p:cNvPr id="29" name="Rectangle à coins arrondis 28"/>
            <p:cNvSpPr/>
            <p:nvPr/>
          </p:nvSpPr>
          <p:spPr>
            <a:xfrm>
              <a:off x="8117664" y="5220872"/>
              <a:ext cx="1110916" cy="266511"/>
            </a:xfrm>
            <a:prstGeom prst="wedgeRoundRectCallout">
              <a:avLst>
                <a:gd name="adj1" fmla="val 18550"/>
                <a:gd name="adj2" fmla="val -70517"/>
                <a:gd name="adj3" fmla="val 16667"/>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Olive </a:t>
              </a:r>
            </a:p>
            <a:p>
              <a:pPr algn="ct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Phytosqualane</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grpSp>
      <p:grpSp>
        <p:nvGrpSpPr>
          <p:cNvPr id="15" name="Groupe 14"/>
          <p:cNvGrpSpPr/>
          <p:nvPr/>
        </p:nvGrpSpPr>
        <p:grpSpPr>
          <a:xfrm>
            <a:off x="4534939" y="3446262"/>
            <a:ext cx="3435625" cy="3411738"/>
            <a:chOff x="7243013" y="2031590"/>
            <a:chExt cx="2634916" cy="2634917"/>
          </a:xfrm>
        </p:grpSpPr>
        <p:pic>
          <p:nvPicPr>
            <p:cNvPr id="13" name="Image 12"/>
            <p:cNvPicPr>
              <a:picLocks noChangeAspect="1"/>
            </p:cNvPicPr>
            <p:nvPr/>
          </p:nvPicPr>
          <p:blipFill rotWithShape="1">
            <a:blip r:embed="rId7" cstate="print">
              <a:extLst>
                <a:ext uri="{28A0092B-C50C-407E-A947-70E740481C1C}">
                  <a14:useLocalDpi xmlns:a14="http://schemas.microsoft.com/office/drawing/2010/main" val="0"/>
                </a:ext>
              </a:extLst>
            </a:blip>
            <a:srcRect l="31826" t="54506" r="5573" b="3760"/>
            <a:stretch/>
          </p:blipFill>
          <p:spPr>
            <a:xfrm>
              <a:off x="7243013" y="2031590"/>
              <a:ext cx="2634916" cy="2634917"/>
            </a:xfrm>
            <a:prstGeom prst="rect">
              <a:avLst/>
            </a:prstGeom>
          </p:spPr>
        </p:pic>
        <p:sp>
          <p:nvSpPr>
            <p:cNvPr id="14" name="Rectangle à coins arrondis 13"/>
            <p:cNvSpPr/>
            <p:nvPr/>
          </p:nvSpPr>
          <p:spPr>
            <a:xfrm>
              <a:off x="7855284" y="3026869"/>
              <a:ext cx="1213486" cy="258526"/>
            </a:xfrm>
            <a:prstGeom prst="wedgeRoundRectCallout">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Imperata</a:t>
              </a: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 </a:t>
              </a: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cylindrica</a:t>
              </a: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 </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grpSp>
      <p:grpSp>
        <p:nvGrpSpPr>
          <p:cNvPr id="26" name="Groupe 25"/>
          <p:cNvGrpSpPr/>
          <p:nvPr/>
        </p:nvGrpSpPr>
        <p:grpSpPr>
          <a:xfrm>
            <a:off x="8430481" y="3570790"/>
            <a:ext cx="3344237" cy="3281423"/>
            <a:chOff x="10307585" y="4118163"/>
            <a:chExt cx="2557384" cy="2573063"/>
          </a:xfrm>
        </p:grpSpPr>
        <p:pic>
          <p:nvPicPr>
            <p:cNvPr id="31" name="Image 30"/>
            <p:cNvPicPr>
              <a:picLocks noChangeAspect="1"/>
            </p:cNvPicPr>
            <p:nvPr/>
          </p:nvPicPr>
          <p:blipFill rotWithShape="1">
            <a:blip r:embed="rId8" cstate="print">
              <a:extLst>
                <a:ext uri="{28A0092B-C50C-407E-A947-70E740481C1C}">
                  <a14:useLocalDpi xmlns:a14="http://schemas.microsoft.com/office/drawing/2010/main" val="0"/>
                </a:ext>
              </a:extLst>
            </a:blip>
            <a:srcRect l="9458" t="8588" r="16768" b="8877"/>
            <a:stretch/>
          </p:blipFill>
          <p:spPr>
            <a:xfrm>
              <a:off x="10307585" y="4118163"/>
              <a:ext cx="2557384" cy="2573063"/>
            </a:xfrm>
            <a:prstGeom prst="rect">
              <a:avLst/>
            </a:prstGeom>
            <a:ln>
              <a:noFill/>
            </a:ln>
          </p:spPr>
        </p:pic>
        <p:sp>
          <p:nvSpPr>
            <p:cNvPr id="32" name="Rectangle à coins arrondis 31"/>
            <p:cNvSpPr/>
            <p:nvPr/>
          </p:nvSpPr>
          <p:spPr>
            <a:xfrm>
              <a:off x="11413738" y="4825958"/>
              <a:ext cx="961977" cy="230863"/>
            </a:xfrm>
            <a:prstGeom prst="wedgeRoundRectCallout">
              <a:avLst>
                <a:gd name="adj1" fmla="val 21264"/>
                <a:gd name="adj2" fmla="val 78584"/>
                <a:gd name="adj3" fmla="val 16667"/>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Vitamins</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grpSp>
    </p:spTree>
    <p:extLst>
      <p:ext uri="{BB962C8B-B14F-4D97-AF65-F5344CB8AC3E}">
        <p14:creationId xmlns:p14="http://schemas.microsoft.com/office/powerpoint/2010/main" val="21573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8" y="615511"/>
            <a:ext cx="8528833" cy="6294347"/>
          </a:xfrm>
          <a:prstGeom prst="rect">
            <a:avLst/>
          </a:prstGeom>
        </p:spPr>
      </p:pic>
      <p:sp>
        <p:nvSpPr>
          <p:cNvPr id="2" name="Titre 1"/>
          <p:cNvSpPr>
            <a:spLocks noGrp="1"/>
          </p:cNvSpPr>
          <p:nvPr>
            <p:ph type="title"/>
          </p:nvPr>
        </p:nvSpPr>
        <p:spPr>
          <a:xfrm>
            <a:off x="0" y="-10720"/>
            <a:ext cx="12192000" cy="1325563"/>
          </a:xfrm>
        </p:spPr>
        <p:txBody>
          <a:bodyPr>
            <a:noAutofit/>
          </a:bodyPr>
          <a:lstStyle/>
          <a:p>
            <a:pPr algn="ctr"/>
            <a:r>
              <a:rPr lang="fr-FR" sz="4600" cap="small" dirty="0">
                <a:solidFill>
                  <a:srgbClr val="3E3E3E"/>
                </a:solidFill>
                <a:latin typeface="KyivType Sans2" panose="00000500000000000000" pitchFamily="50" charset="0"/>
              </a:rPr>
              <a:t>For </a:t>
            </a:r>
            <a:r>
              <a:rPr lang="fr-FR" sz="4600" cap="small" dirty="0" err="1">
                <a:solidFill>
                  <a:srgbClr val="3E3E3E"/>
                </a:solidFill>
                <a:latin typeface="KyivType Sans2" panose="00000500000000000000" pitchFamily="50" charset="0"/>
              </a:rPr>
              <a:t>hydration</a:t>
            </a:r>
            <a:r>
              <a:rPr lang="fr-FR" sz="4600" cap="small" dirty="0">
                <a:solidFill>
                  <a:srgbClr val="3E3E3E"/>
                </a:solidFill>
                <a:latin typeface="KyivType Sans2" panose="00000500000000000000" pitchFamily="50" charset="0"/>
              </a:rPr>
              <a:t> at all </a:t>
            </a:r>
            <a:r>
              <a:rPr lang="fr-FR" sz="4600" cap="small" dirty="0" err="1">
                <a:solidFill>
                  <a:srgbClr val="3E3E3E"/>
                </a:solidFill>
                <a:latin typeface="KyivType Sans2" panose="00000500000000000000" pitchFamily="50" charset="0"/>
              </a:rPr>
              <a:t>levels</a:t>
            </a:r>
            <a:r>
              <a:rPr lang="fr-FR" sz="4600" cap="small" dirty="0">
                <a:solidFill>
                  <a:srgbClr val="3E3E3E"/>
                </a:solidFill>
                <a:latin typeface="KyivType Sans2" panose="00000500000000000000" pitchFamily="50" charset="0"/>
              </a:rPr>
              <a:t> </a:t>
            </a:r>
          </a:p>
        </p:txBody>
      </p:sp>
      <p:grpSp>
        <p:nvGrpSpPr>
          <p:cNvPr id="20" name="Groupe 19"/>
          <p:cNvGrpSpPr/>
          <p:nvPr/>
        </p:nvGrpSpPr>
        <p:grpSpPr>
          <a:xfrm>
            <a:off x="4104640" y="1710242"/>
            <a:ext cx="1687583" cy="3336456"/>
            <a:chOff x="-8204622" y="2195097"/>
            <a:chExt cx="1683068" cy="4182796"/>
          </a:xfrm>
          <a:effectLst>
            <a:outerShdw blurRad="50800" dist="38100" dir="2700000" algn="tl" rotWithShape="0">
              <a:prstClr val="black">
                <a:alpha val="40000"/>
              </a:prstClr>
            </a:outerShdw>
          </a:effectLst>
        </p:grpSpPr>
        <p:sp>
          <p:nvSpPr>
            <p:cNvPr id="15" name="ZoneTexte 14"/>
            <p:cNvSpPr txBox="1">
              <a:spLocks noChangeArrowheads="1"/>
            </p:cNvSpPr>
            <p:nvPr/>
          </p:nvSpPr>
          <p:spPr bwMode="auto">
            <a:xfrm>
              <a:off x="-8204622" y="2195097"/>
              <a:ext cx="1682805" cy="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r" eaLnBrk="1" hangingPunct="1"/>
              <a:r>
                <a:rPr lang="fr-FR" altLang="fr-FR" sz="900" dirty="0" smtClean="0">
                  <a:latin typeface="Optima" pitchFamily="34" charset="0"/>
                </a:rPr>
                <a:t>STRATUM CORNEUM</a:t>
              </a:r>
              <a:endParaRPr lang="fr-FR" altLang="fr-FR" sz="900" dirty="0">
                <a:latin typeface="Optima" pitchFamily="34" charset="0"/>
              </a:endParaRPr>
            </a:p>
          </p:txBody>
        </p:sp>
        <p:sp>
          <p:nvSpPr>
            <p:cNvPr id="16" name="ZoneTexte 15"/>
            <p:cNvSpPr txBox="1">
              <a:spLocks noChangeArrowheads="1"/>
            </p:cNvSpPr>
            <p:nvPr/>
          </p:nvSpPr>
          <p:spPr bwMode="auto">
            <a:xfrm>
              <a:off x="-7602270" y="3786773"/>
              <a:ext cx="1080716" cy="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r" eaLnBrk="1" hangingPunct="1"/>
              <a:r>
                <a:rPr lang="fr-FR" altLang="fr-FR" sz="900" dirty="0" smtClean="0">
                  <a:latin typeface="Optima" pitchFamily="34" charset="0"/>
                </a:rPr>
                <a:t>EPIDERMIS</a:t>
              </a:r>
              <a:endParaRPr lang="fr-FR" altLang="fr-FR" sz="900" dirty="0">
                <a:latin typeface="Optima" pitchFamily="34" charset="0"/>
              </a:endParaRPr>
            </a:p>
          </p:txBody>
        </p:sp>
        <p:sp>
          <p:nvSpPr>
            <p:cNvPr id="17" name="ZoneTexte 16"/>
            <p:cNvSpPr txBox="1">
              <a:spLocks noChangeArrowheads="1"/>
            </p:cNvSpPr>
            <p:nvPr/>
          </p:nvSpPr>
          <p:spPr bwMode="auto">
            <a:xfrm>
              <a:off x="-7240955" y="6088507"/>
              <a:ext cx="719138" cy="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r" eaLnBrk="1" hangingPunct="1"/>
              <a:r>
                <a:rPr lang="fr-FR" altLang="fr-FR" sz="900" dirty="0" smtClean="0">
                  <a:latin typeface="Optima" pitchFamily="34" charset="0"/>
                </a:rPr>
                <a:t>DERMIS</a:t>
              </a:r>
              <a:endParaRPr lang="fr-FR" altLang="fr-FR" sz="900" dirty="0">
                <a:latin typeface="Optima" pitchFamily="34" charset="0"/>
              </a:endParaRPr>
            </a:p>
          </p:txBody>
        </p:sp>
      </p:grpSp>
      <p:sp>
        <p:nvSpPr>
          <p:cNvPr id="33" name="Rectangle 32"/>
          <p:cNvSpPr/>
          <p:nvPr/>
        </p:nvSpPr>
        <p:spPr>
          <a:xfrm>
            <a:off x="5791959" y="1270463"/>
            <a:ext cx="6010673" cy="5356938"/>
          </a:xfrm>
          <a:prstGeom prst="rect">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p:cNvSpPr txBox="1">
            <a:spLocks noChangeArrowheads="1"/>
          </p:cNvSpPr>
          <p:nvPr/>
        </p:nvSpPr>
        <p:spPr bwMode="auto">
          <a:xfrm>
            <a:off x="6867898" y="1978282"/>
            <a:ext cx="46201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en-US" altLang="fr-FR" sz="1600" dirty="0" smtClean="0">
                <a:solidFill>
                  <a:srgbClr val="3E3E3E"/>
                </a:solidFill>
                <a:latin typeface="Roboto" panose="02000000000000000000" pitchFamily="2" charset="0"/>
                <a:ea typeface="Roboto" panose="02000000000000000000" pitchFamily="2" charset="0"/>
              </a:rPr>
              <a:t>Reinforces </a:t>
            </a:r>
            <a:r>
              <a:rPr lang="en-US" altLang="fr-FR" sz="1600" dirty="0">
                <a:solidFill>
                  <a:srgbClr val="3E3E3E"/>
                </a:solidFill>
                <a:latin typeface="Roboto" panose="02000000000000000000" pitchFamily="2" charset="0"/>
                <a:ea typeface="Roboto" panose="02000000000000000000" pitchFamily="2" charset="0"/>
              </a:rPr>
              <a:t>the skin's barrier function: </a:t>
            </a:r>
            <a:endParaRPr lang="fr-FR" altLang="fr-FR" sz="1600" dirty="0" smtClean="0">
              <a:solidFill>
                <a:srgbClr val="3E3E3E"/>
              </a:solidFill>
              <a:latin typeface="Roboto" panose="02000000000000000000" pitchFamily="2" charset="0"/>
              <a:ea typeface="Roboto" panose="02000000000000000000" pitchFamily="2" charset="0"/>
            </a:endParaRPr>
          </a:p>
          <a:p>
            <a:pPr eaLnBrk="1" hangingPunct="1"/>
            <a:r>
              <a:rPr lang="fr-FR" altLang="fr-FR" sz="1600" b="1" dirty="0" smtClean="0">
                <a:solidFill>
                  <a:srgbClr val="3E3E3E"/>
                </a:solidFill>
                <a:latin typeface="Roboto" panose="02000000000000000000" pitchFamily="2" charset="0"/>
                <a:ea typeface="Roboto" panose="02000000000000000000" pitchFamily="2" charset="0"/>
              </a:rPr>
              <a:t>ALOE VERA &amp; OLIVE PHYTOSQUALANE </a:t>
            </a:r>
            <a:endParaRPr lang="fr-FR" altLang="fr-FR" sz="1600" b="1" dirty="0">
              <a:solidFill>
                <a:srgbClr val="3E3E3E"/>
              </a:solidFill>
              <a:latin typeface="Roboto" panose="02000000000000000000" pitchFamily="2" charset="0"/>
              <a:ea typeface="Roboto" panose="02000000000000000000" pitchFamily="2" charset="0"/>
            </a:endParaRPr>
          </a:p>
        </p:txBody>
      </p:sp>
      <p:sp>
        <p:nvSpPr>
          <p:cNvPr id="40" name="object 20"/>
          <p:cNvSpPr/>
          <p:nvPr/>
        </p:nvSpPr>
        <p:spPr>
          <a:xfrm>
            <a:off x="5832482" y="1795316"/>
            <a:ext cx="722897" cy="622452"/>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chemeClr val="accent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3" name="ZoneTexte 12"/>
          <p:cNvSpPr txBox="1">
            <a:spLocks noChangeArrowheads="1"/>
          </p:cNvSpPr>
          <p:nvPr/>
        </p:nvSpPr>
        <p:spPr bwMode="auto">
          <a:xfrm>
            <a:off x="6807993" y="2939739"/>
            <a:ext cx="48477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fontAlgn="ctr" hangingPunct="1"/>
            <a:r>
              <a:rPr lang="fr-FR" altLang="fr-FR" sz="1600" dirty="0" err="1" smtClean="0">
                <a:solidFill>
                  <a:srgbClr val="3E3E3E"/>
                </a:solidFill>
                <a:latin typeface="Roboto" panose="02000000000000000000" pitchFamily="2" charset="0"/>
                <a:ea typeface="Roboto" panose="02000000000000000000" pitchFamily="2" charset="0"/>
              </a:rPr>
              <a:t>Avoids</a:t>
            </a:r>
            <a:r>
              <a:rPr lang="fr-FR" altLang="fr-FR" sz="1600" dirty="0" smtClean="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TransEpidermal</a:t>
            </a:r>
            <a:r>
              <a:rPr lang="fr-FR" sz="1600" dirty="0">
                <a:solidFill>
                  <a:srgbClr val="3E3E3E"/>
                </a:solidFill>
                <a:latin typeface="Roboto" panose="02000000000000000000" pitchFamily="2" charset="0"/>
                <a:ea typeface="Roboto" panose="02000000000000000000" pitchFamily="2" charset="0"/>
              </a:rPr>
              <a:t> Water </a:t>
            </a:r>
            <a:r>
              <a:rPr lang="fr-FR" sz="1600" dirty="0" err="1">
                <a:solidFill>
                  <a:srgbClr val="3E3E3E"/>
                </a:solidFill>
                <a:latin typeface="Roboto" panose="02000000000000000000" pitchFamily="2" charset="0"/>
                <a:ea typeface="Roboto" panose="02000000000000000000" pitchFamily="2" charset="0"/>
              </a:rPr>
              <a:t>Loss</a:t>
            </a:r>
            <a:r>
              <a:rPr lang="fr-FR" sz="1600" dirty="0">
                <a:solidFill>
                  <a:srgbClr val="3E3E3E"/>
                </a:solidFill>
                <a:latin typeface="Roboto" panose="02000000000000000000" pitchFamily="2" charset="0"/>
                <a:ea typeface="Roboto" panose="02000000000000000000" pitchFamily="2" charset="0"/>
              </a:rPr>
              <a:t> (TEWL</a:t>
            </a:r>
            <a:r>
              <a:rPr lang="fr-FR" sz="1600" dirty="0" smtClean="0">
                <a:solidFill>
                  <a:srgbClr val="3E3E3E"/>
                </a:solidFill>
                <a:latin typeface="Roboto" panose="02000000000000000000" pitchFamily="2" charset="0"/>
                <a:ea typeface="Roboto" panose="02000000000000000000" pitchFamily="2" charset="0"/>
              </a:rPr>
              <a:t>)</a:t>
            </a:r>
            <a:endParaRPr lang="fr-FR" altLang="fr-FR" sz="1600" dirty="0" smtClean="0">
              <a:solidFill>
                <a:srgbClr val="3E3E3E"/>
              </a:solidFill>
              <a:latin typeface="Roboto" panose="02000000000000000000" pitchFamily="2" charset="0"/>
              <a:ea typeface="Roboto" panose="02000000000000000000" pitchFamily="2" charset="0"/>
            </a:endParaRP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IMPERATA CYLINDRICA</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 </a:t>
            </a:r>
            <a:endParaRPr lang="fr-FR" altLang="fr-FR" sz="1600" b="1" dirty="0">
              <a:solidFill>
                <a:srgbClr val="3E3E3E"/>
              </a:solidFill>
              <a:latin typeface="Roboto" panose="02000000000000000000" pitchFamily="2" charset="0"/>
              <a:ea typeface="Roboto" panose="02000000000000000000" pitchFamily="2" charset="0"/>
            </a:endParaRPr>
          </a:p>
          <a:p>
            <a:pPr eaLnBrk="1" fontAlgn="ctr" hangingPunct="1"/>
            <a:r>
              <a:rPr lang="en-US" altLang="fr-FR" sz="1600" dirty="0">
                <a:solidFill>
                  <a:srgbClr val="3E3E3E"/>
                </a:solidFill>
                <a:latin typeface="Roboto" panose="02000000000000000000" pitchFamily="2" charset="0"/>
                <a:ea typeface="Roboto" panose="02000000000000000000" pitchFamily="2" charset="0"/>
              </a:rPr>
              <a:t>Maintains water in the </a:t>
            </a:r>
            <a:r>
              <a:rPr lang="en-US" altLang="fr-FR" sz="1600" dirty="0" smtClean="0">
                <a:solidFill>
                  <a:srgbClr val="3E3E3E"/>
                </a:solidFill>
                <a:latin typeface="Roboto" panose="02000000000000000000" pitchFamily="2" charset="0"/>
                <a:ea typeface="Roboto" panose="02000000000000000000" pitchFamily="2" charset="0"/>
              </a:rPr>
              <a:t>skin</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HIGH MOLECULAR WEIGHT HYALURONIC ACID  </a:t>
            </a:r>
            <a:r>
              <a:rPr lang="fr-FR" altLang="fr-FR" sz="1600" dirty="0" smtClean="0">
                <a:solidFill>
                  <a:srgbClr val="3E3E3E"/>
                </a:solidFill>
                <a:latin typeface="Roboto" panose="02000000000000000000" pitchFamily="2" charset="0"/>
                <a:ea typeface="Roboto" panose="02000000000000000000" pitchFamily="2" charset="0"/>
              </a:rPr>
              <a:t>AND/OR PCA</a:t>
            </a:r>
          </a:p>
          <a:p>
            <a:pPr eaLnBrk="1" fontAlgn="ctr" hangingPunct="1"/>
            <a:r>
              <a:rPr lang="fr-FR" altLang="fr-FR" sz="1600" dirty="0" smtClean="0">
                <a:solidFill>
                  <a:srgbClr val="000000"/>
                </a:solidFill>
                <a:latin typeface="Roboto" panose="02000000000000000000" pitchFamily="2" charset="0"/>
                <a:ea typeface="Roboto" panose="02000000000000000000" pitchFamily="2" charset="0"/>
              </a:rPr>
              <a:t> </a:t>
            </a:r>
            <a:endParaRPr lang="fr-FR" altLang="fr-FR" sz="1600" dirty="0">
              <a:solidFill>
                <a:srgbClr val="000000"/>
              </a:solidFill>
              <a:latin typeface="Roboto" panose="02000000000000000000" pitchFamily="2" charset="0"/>
              <a:ea typeface="Roboto" panose="02000000000000000000" pitchFamily="2" charset="0"/>
            </a:endParaRPr>
          </a:p>
        </p:txBody>
      </p:sp>
      <p:sp>
        <p:nvSpPr>
          <p:cNvPr id="14" name="ZoneTexte 13"/>
          <p:cNvSpPr txBox="1">
            <a:spLocks noChangeArrowheads="1"/>
          </p:cNvSpPr>
          <p:nvPr/>
        </p:nvSpPr>
        <p:spPr bwMode="auto">
          <a:xfrm>
            <a:off x="6807993" y="4764159"/>
            <a:ext cx="48477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fontAlgn="ctr" hangingPunct="1"/>
            <a:r>
              <a:rPr lang="fr-FR" altLang="fr-FR" sz="1600" dirty="0">
                <a:solidFill>
                  <a:srgbClr val="3E3E3E"/>
                </a:solidFill>
                <a:latin typeface="Roboto" panose="02000000000000000000" pitchFamily="2" charset="0"/>
                <a:ea typeface="Roboto" panose="02000000000000000000" pitchFamily="2" charset="0"/>
              </a:rPr>
              <a:t>Restores water </a:t>
            </a:r>
            <a:r>
              <a:rPr lang="fr-FR" altLang="fr-FR" sz="1600" dirty="0" err="1" smtClean="0">
                <a:solidFill>
                  <a:srgbClr val="3E3E3E"/>
                </a:solidFill>
                <a:latin typeface="Roboto" panose="02000000000000000000" pitchFamily="2" charset="0"/>
                <a:ea typeface="Roboto" panose="02000000000000000000" pitchFamily="2" charset="0"/>
              </a:rPr>
              <a:t>reserves</a:t>
            </a:r>
            <a:endParaRPr lang="fr-FR" altLang="fr-FR" sz="1600" dirty="0" smtClean="0">
              <a:solidFill>
                <a:srgbClr val="3E3E3E"/>
              </a:solidFill>
              <a:latin typeface="Roboto" panose="02000000000000000000" pitchFamily="2" charset="0"/>
              <a:ea typeface="Roboto" panose="02000000000000000000" pitchFamily="2" charset="0"/>
            </a:endParaRP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LOW MOLECULAR WEIGHT HYALURONIC ACID  </a:t>
            </a:r>
            <a:r>
              <a:rPr lang="fr-FR" altLang="fr-FR" sz="1600" dirty="0" smtClean="0">
                <a:solidFill>
                  <a:srgbClr val="3E3E3E"/>
                </a:solidFill>
                <a:latin typeface="Roboto" panose="02000000000000000000" pitchFamily="2" charset="0"/>
                <a:ea typeface="Roboto" panose="02000000000000000000" pitchFamily="2" charset="0"/>
              </a:rPr>
              <a:t>AND/OR SILICON</a:t>
            </a:r>
          </a:p>
          <a:p>
            <a:pPr eaLnBrk="1" fontAlgn="ctr" hangingPunct="1"/>
            <a:endParaRPr lang="fr-FR" altLang="fr-FR" sz="1600" dirty="0" smtClean="0">
              <a:solidFill>
                <a:srgbClr val="3E3E3E"/>
              </a:solidFill>
              <a:latin typeface="Roboto" panose="02000000000000000000" pitchFamily="2" charset="0"/>
              <a:ea typeface="Roboto" panose="02000000000000000000" pitchFamily="2" charset="0"/>
            </a:endParaRPr>
          </a:p>
          <a:p>
            <a:pPr eaLnBrk="1" fontAlgn="ctr" hangingPunct="1"/>
            <a:r>
              <a:rPr lang="en-US" altLang="fr-FR" sz="1600" dirty="0">
                <a:solidFill>
                  <a:srgbClr val="3E3E3E"/>
                </a:solidFill>
                <a:latin typeface="Roboto" panose="02000000000000000000" pitchFamily="2" charset="0"/>
                <a:ea typeface="Roboto" panose="02000000000000000000" pitchFamily="2" charset="0"/>
              </a:rPr>
              <a:t>Protects the molecules that fix </a:t>
            </a:r>
            <a:r>
              <a:rPr lang="en-US" altLang="fr-FR" sz="1600" dirty="0" smtClean="0">
                <a:solidFill>
                  <a:srgbClr val="3E3E3E"/>
                </a:solidFill>
                <a:latin typeface="Roboto" panose="02000000000000000000" pitchFamily="2" charset="0"/>
                <a:ea typeface="Roboto" panose="02000000000000000000" pitchFamily="2" charset="0"/>
              </a:rPr>
              <a:t>water</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VITAMINS A, C, E</a:t>
            </a:r>
          </a:p>
          <a:p>
            <a:pPr eaLnBrk="1" fontAlgn="ctr" hangingPunct="1"/>
            <a:r>
              <a:rPr lang="fr-FR" altLang="fr-FR" sz="1600" dirty="0" smtClean="0">
                <a:solidFill>
                  <a:srgbClr val="000000"/>
                </a:solidFill>
                <a:latin typeface="Roboto" panose="02000000000000000000" pitchFamily="2" charset="0"/>
                <a:ea typeface="Roboto" panose="02000000000000000000" pitchFamily="2" charset="0"/>
              </a:rPr>
              <a:t> </a:t>
            </a:r>
            <a:endParaRPr lang="fr-FR" altLang="fr-FR" sz="1600" dirty="0">
              <a:solidFill>
                <a:srgbClr val="000000"/>
              </a:solidFill>
              <a:latin typeface="Roboto" panose="02000000000000000000" pitchFamily="2" charset="0"/>
              <a:ea typeface="Roboto" panose="02000000000000000000" pitchFamily="2" charset="0"/>
            </a:endParaRPr>
          </a:p>
        </p:txBody>
      </p:sp>
      <p:sp>
        <p:nvSpPr>
          <p:cNvPr id="38" name="object 20"/>
          <p:cNvSpPr/>
          <p:nvPr/>
        </p:nvSpPr>
        <p:spPr>
          <a:xfrm rot="21407936">
            <a:off x="5849297" y="2983658"/>
            <a:ext cx="722897" cy="622452"/>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chemeClr val="accent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4" name="object 20"/>
          <p:cNvSpPr/>
          <p:nvPr/>
        </p:nvSpPr>
        <p:spPr>
          <a:xfrm rot="21407936">
            <a:off x="5851222" y="4895410"/>
            <a:ext cx="722897" cy="622452"/>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chemeClr val="accent1"/>
          </a:solidFill>
        </p:spPr>
        <p:txBody>
          <a:bodyPr wrap="square" lIns="0" tIns="0" rIns="0" bIns="0" rtlCol="0"/>
          <a:lstStyle/>
          <a:p>
            <a:endParaRPr>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145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2" grpId="0"/>
      <p:bldP spid="40" grpId="0" animBg="1"/>
      <p:bldP spid="13" grpId="0"/>
      <p:bldP spid="14" grpId="0"/>
      <p:bldP spid="38"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941930"/>
          </a:xfrm>
          <a:prstGeom prst="rect">
            <a:avLst/>
          </a:prstGeom>
          <a:solidFill>
            <a:srgbClr val="C2E1E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723" t="4262" r="1327" b="11343"/>
          <a:stretch/>
        </p:blipFill>
        <p:spPr>
          <a:xfrm>
            <a:off x="1516284" y="0"/>
            <a:ext cx="9398644" cy="6875362"/>
          </a:xfrm>
          <a:prstGeom prst="rect">
            <a:avLst/>
          </a:prstGeom>
        </p:spPr>
      </p:pic>
      <p:sp>
        <p:nvSpPr>
          <p:cNvPr id="5" name="Rectangle 4"/>
          <p:cNvSpPr/>
          <p:nvPr/>
        </p:nvSpPr>
        <p:spPr>
          <a:xfrm>
            <a:off x="401257" y="-37630"/>
            <a:ext cx="10675716" cy="6941930"/>
          </a:xfrm>
          <a:prstGeom prst="rect">
            <a:avLst/>
          </a:prstGeom>
          <a:solidFill>
            <a:srgbClr val="C2E1EB">
              <a:alpha val="38824"/>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950827" y="2568718"/>
            <a:ext cx="4722471" cy="1804493"/>
          </a:xfrm>
          <a:prstGeom prst="rect">
            <a:avLst/>
          </a:prstGeom>
          <a:solidFill>
            <a:schemeClr val="bg1">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a:spLocks noChangeArrowheads="1"/>
          </p:cNvSpPr>
          <p:nvPr/>
        </p:nvSpPr>
        <p:spPr bwMode="auto">
          <a:xfrm>
            <a:off x="119606" y="3580328"/>
            <a:ext cx="12191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ctr" eaLnBrk="1" hangingPunct="1"/>
            <a:r>
              <a:rPr lang="fr-FR" altLang="fr-FR" sz="2000" dirty="0">
                <a:solidFill>
                  <a:srgbClr val="3E3E3E"/>
                </a:solidFill>
                <a:latin typeface="Roboto" panose="02000000000000000000" pitchFamily="2" charset="0"/>
                <a:ea typeface="Roboto" panose="02000000000000000000" pitchFamily="2" charset="0"/>
              </a:rPr>
              <a:t>One range, </a:t>
            </a:r>
            <a:r>
              <a:rPr lang="fr-FR" altLang="fr-FR" sz="2000" dirty="0" err="1">
                <a:solidFill>
                  <a:srgbClr val="3E3E3E"/>
                </a:solidFill>
                <a:latin typeface="Roboto" panose="02000000000000000000" pitchFamily="2" charset="0"/>
                <a:ea typeface="Roboto" panose="02000000000000000000" pitchFamily="2" charset="0"/>
              </a:rPr>
              <a:t>different</a:t>
            </a:r>
            <a:r>
              <a:rPr lang="fr-FR" altLang="fr-FR" sz="2000" dirty="0">
                <a:solidFill>
                  <a:srgbClr val="3E3E3E"/>
                </a:solidFill>
                <a:latin typeface="Roboto" panose="02000000000000000000" pitchFamily="2" charset="0"/>
                <a:ea typeface="Roboto" panose="02000000000000000000" pitchFamily="2" charset="0"/>
              </a:rPr>
              <a:t> </a:t>
            </a:r>
            <a:r>
              <a:rPr lang="fr-FR" altLang="fr-FR" sz="2000" dirty="0" err="1">
                <a:solidFill>
                  <a:srgbClr val="3E3E3E"/>
                </a:solidFill>
                <a:latin typeface="Roboto" panose="02000000000000000000" pitchFamily="2" charset="0"/>
                <a:ea typeface="Roboto" panose="02000000000000000000" pitchFamily="2" charset="0"/>
              </a:rPr>
              <a:t>needs</a:t>
            </a:r>
            <a:r>
              <a:rPr lang="fr-FR" altLang="fr-FR" sz="2000" dirty="0">
                <a:solidFill>
                  <a:srgbClr val="3E3E3E"/>
                </a:solidFill>
                <a:latin typeface="Roboto" panose="02000000000000000000" pitchFamily="2" charset="0"/>
                <a:ea typeface="Roboto" panose="02000000000000000000" pitchFamily="2" charset="0"/>
              </a:rPr>
              <a:t> </a:t>
            </a:r>
            <a:endParaRPr lang="fr-FR" altLang="fr-FR" sz="2000" dirty="0" smtClean="0">
              <a:solidFill>
                <a:srgbClr val="3E3E3E"/>
              </a:solidFill>
              <a:latin typeface="Roboto" panose="02000000000000000000" pitchFamily="2" charset="0"/>
              <a:ea typeface="Roboto" panose="02000000000000000000" pitchFamily="2" charset="0"/>
            </a:endParaRPr>
          </a:p>
        </p:txBody>
      </p:sp>
      <p:sp>
        <p:nvSpPr>
          <p:cNvPr id="8" name="Sous-titre 2"/>
          <p:cNvSpPr txBox="1">
            <a:spLocks/>
          </p:cNvSpPr>
          <p:nvPr/>
        </p:nvSpPr>
        <p:spPr>
          <a:xfrm>
            <a:off x="239212" y="2536015"/>
            <a:ext cx="12191999"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7200" cap="small" dirty="0" smtClean="0">
                <a:solidFill>
                  <a:srgbClr val="3E3E3E"/>
                </a:solidFill>
                <a:latin typeface="KyivType Sans2" panose="00000500000000000000" pitchFamily="50" charset="0"/>
              </a:rPr>
              <a:t>Hydra n°1</a:t>
            </a:r>
            <a:endParaRPr lang="fr-FR" sz="7200" cap="small"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3193073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en-US" sz="2000" i="1" dirty="0">
                <a:solidFill>
                  <a:srgbClr val="3E3E3E"/>
                </a:solidFill>
                <a:latin typeface="KyivType Sans2" panose="00000500000000000000" pitchFamily="50" charset="0"/>
              </a:rPr>
              <a:t>The ally of thirsty skin! </a:t>
            </a:r>
          </a:p>
        </p:txBody>
      </p:sp>
      <p:sp>
        <p:nvSpPr>
          <p:cNvPr id="7" name="ZoneTexte 6"/>
          <p:cNvSpPr txBox="1"/>
          <p:nvPr/>
        </p:nvSpPr>
        <p:spPr>
          <a:xfrm>
            <a:off x="1334192" y="2994342"/>
            <a:ext cx="4183657" cy="1077218"/>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SOS serum for very dehydrated skin </a:t>
            </a:r>
          </a:p>
          <a:p>
            <a:pPr defTabSz="812770"/>
            <a:r>
              <a:rPr lang="en-US" sz="1600" dirty="0">
                <a:solidFill>
                  <a:srgbClr val="3E3E3E"/>
                </a:solidFill>
                <a:latin typeface="Roboto" panose="020B0604020202020204" charset="0"/>
                <a:ea typeface="Roboto" panose="020B0604020202020204" charset="0"/>
              </a:rPr>
              <a:t>Deep and long-lasting hydration </a:t>
            </a:r>
          </a:p>
          <a:p>
            <a:pPr defTabSz="812770"/>
            <a:r>
              <a:rPr lang="en-US" sz="1600" dirty="0">
                <a:solidFill>
                  <a:srgbClr val="3E3E3E"/>
                </a:solidFill>
                <a:latin typeface="Roboto" panose="020B0604020202020204" charset="0"/>
                <a:ea typeface="Roboto" panose="020B0604020202020204" charset="0"/>
              </a:rPr>
              <a:t>Restructuring and </a:t>
            </a:r>
            <a:r>
              <a:rPr lang="en-US" sz="1600" dirty="0" err="1">
                <a:solidFill>
                  <a:srgbClr val="3E3E3E"/>
                </a:solidFill>
                <a:latin typeface="Roboto" panose="020B0604020202020204" charset="0"/>
                <a:ea typeface="Roboto" panose="020B0604020202020204" charset="0"/>
              </a:rPr>
              <a:t>redensifying</a:t>
            </a:r>
            <a:r>
              <a:rPr lang="en-US" sz="1600" dirty="0">
                <a:solidFill>
                  <a:srgbClr val="3E3E3E"/>
                </a:solidFill>
                <a:latin typeface="Roboto" panose="020B0604020202020204" charset="0"/>
                <a:ea typeface="Roboto" panose="020B0604020202020204" charset="0"/>
              </a:rPr>
              <a:t> effect</a:t>
            </a:r>
          </a:p>
          <a:p>
            <a:pPr defTabSz="812770"/>
            <a:r>
              <a:rPr lang="en-US" sz="1600" dirty="0">
                <a:solidFill>
                  <a:srgbClr val="3E3E3E"/>
                </a:solidFill>
                <a:latin typeface="Roboto" panose="020B0604020202020204" charset="0"/>
                <a:ea typeface="Roboto" panose="020B0604020202020204" charset="0"/>
              </a:rPr>
              <a:t>Soft, supple and plumped up skin </a:t>
            </a:r>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780782"/>
            <a:ext cx="5435200" cy="830997"/>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93% of Ingredients of Natural Origin</a:t>
            </a:r>
          </a:p>
          <a:p>
            <a:pPr defTabSz="812770"/>
            <a:r>
              <a:rPr lang="en-US" sz="1600" dirty="0">
                <a:solidFill>
                  <a:srgbClr val="3E3E3E"/>
                </a:solidFill>
                <a:latin typeface="Roboto" panose="020B0604020202020204" charset="0"/>
                <a:ea typeface="Roboto" panose="020B0604020202020204" charset="0"/>
              </a:rPr>
              <a:t>Quickly absorbed gel texture </a:t>
            </a:r>
          </a:p>
          <a:p>
            <a:pPr defTabSz="812770"/>
            <a:r>
              <a:rPr lang="en-US" sz="1600" dirty="0">
                <a:solidFill>
                  <a:srgbClr val="3E3E3E"/>
                </a:solidFill>
                <a:latin typeface="Roboto" panose="020B0604020202020204" charset="0"/>
                <a:ea typeface="Roboto" panose="020B0604020202020204" charset="0"/>
              </a:rPr>
              <a:t>Natural fragrance of rose, jasmine </a:t>
            </a:r>
            <a:r>
              <a:rPr lang="en-US" sz="1600" dirty="0" smtClean="0">
                <a:solidFill>
                  <a:srgbClr val="3E3E3E"/>
                </a:solidFill>
                <a:latin typeface="Roboto" panose="020B0604020202020204" charset="0"/>
                <a:ea typeface="Roboto" panose="020B0604020202020204" charset="0"/>
              </a:rPr>
              <a:t>and chamomile</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4337716"/>
            <a:ext cx="5928568" cy="1330236"/>
          </a:xfrm>
          <a:prstGeom prst="rect">
            <a:avLst/>
          </a:prstGeom>
          <a:solidFill>
            <a:schemeClr val="bg1"/>
          </a:solidFill>
        </p:spPr>
        <p:txBody>
          <a:bodyPr wrap="square">
            <a:spAutoFit/>
          </a:bodyPr>
          <a:lstStyle/>
          <a:p>
            <a:pPr lvl="0"/>
            <a:r>
              <a:rPr lang="fr-FR" sz="1600" dirty="0" err="1" smtClean="0">
                <a:solidFill>
                  <a:srgbClr val="3E3E3E"/>
                </a:solidFill>
                <a:latin typeface="Roboto" panose="02000000000000000000" pitchFamily="2" charset="0"/>
                <a:ea typeface="Roboto" panose="02000000000000000000" pitchFamily="2" charset="0"/>
              </a:rPr>
              <a:t>With</a:t>
            </a:r>
            <a:r>
              <a:rPr lang="fr-FR" sz="1600" dirty="0" smtClean="0">
                <a:solidFill>
                  <a:srgbClr val="3E3E3E"/>
                </a:solidFill>
                <a:latin typeface="Roboto" panose="02000000000000000000" pitchFamily="2" charset="0"/>
                <a:ea typeface="Roboto" panose="02000000000000000000" pitchFamily="2" charset="0"/>
              </a:rPr>
              <a:t> </a:t>
            </a:r>
            <a:r>
              <a:rPr lang="fr-FR" sz="1600" cap="small" dirty="0" smtClean="0">
                <a:solidFill>
                  <a:srgbClr val="3E3E3E"/>
                </a:solidFill>
                <a:latin typeface="Roboto" panose="02000000000000000000" pitchFamily="2" charset="0"/>
                <a:ea typeface="Roboto" panose="02000000000000000000" pitchFamily="2" charset="0"/>
              </a:rPr>
              <a:t>hydra n°1 </a:t>
            </a:r>
            <a:r>
              <a:rPr lang="fr-FR" sz="1600" cap="small" dirty="0" err="1" smtClean="0">
                <a:solidFill>
                  <a:srgbClr val="3E3E3E"/>
                </a:solidFill>
                <a:latin typeface="Roboto" panose="02000000000000000000" pitchFamily="2" charset="0"/>
                <a:ea typeface="Roboto" panose="02000000000000000000" pitchFamily="2" charset="0"/>
              </a:rPr>
              <a:t>creme</a:t>
            </a:r>
            <a:r>
              <a:rPr lang="fr-FR" sz="1600" cap="small" dirty="0" smtClean="0">
                <a:solidFill>
                  <a:srgbClr val="3E3E3E"/>
                </a:solidFill>
                <a:latin typeface="Roboto" panose="02000000000000000000" pitchFamily="2" charset="0"/>
                <a:ea typeface="Roboto" panose="02000000000000000000" pitchFamily="2" charset="0"/>
              </a:rPr>
              <a:t> </a:t>
            </a:r>
          </a:p>
          <a:p>
            <a:pPr lvl="0"/>
            <a:r>
              <a:rPr lang="en-US" sz="1200" i="1" dirty="0">
                <a:solidFill>
                  <a:srgbClr val="3E3E3E"/>
                </a:solidFill>
                <a:latin typeface="Roboto" panose="02000000000000000000" pitchFamily="2" charset="0"/>
                <a:ea typeface="Roboto" panose="02000000000000000000" pitchFamily="2" charset="0"/>
              </a:rPr>
              <a:t>+144% of </a:t>
            </a:r>
            <a:r>
              <a:rPr lang="en-US" sz="1200" i="1" dirty="0" smtClean="0">
                <a:solidFill>
                  <a:srgbClr val="3E3E3E"/>
                </a:solidFill>
                <a:latin typeface="Roboto" panose="02000000000000000000" pitchFamily="2" charset="0"/>
                <a:ea typeface="Roboto" panose="02000000000000000000" pitchFamily="2" charset="0"/>
              </a:rPr>
              <a:t>hydration immediately </a:t>
            </a:r>
            <a:r>
              <a:rPr lang="en-US" sz="1200" i="1" dirty="0">
                <a:solidFill>
                  <a:srgbClr val="3E3E3E"/>
                </a:solidFill>
                <a:latin typeface="Roboto" panose="02000000000000000000" pitchFamily="2" charset="0"/>
                <a:ea typeface="Roboto" panose="02000000000000000000" pitchFamily="2" charset="0"/>
              </a:rPr>
              <a:t>and +102% after 8 </a:t>
            </a:r>
            <a:r>
              <a:rPr lang="en-US" sz="1200" i="1" dirty="0" smtClean="0">
                <a:solidFill>
                  <a:srgbClr val="3E3E3E"/>
                </a:solidFill>
                <a:latin typeface="Roboto" panose="02000000000000000000" pitchFamily="2" charset="0"/>
                <a:ea typeface="Roboto" panose="02000000000000000000" pitchFamily="2" charset="0"/>
              </a:rPr>
              <a:t>hours</a:t>
            </a:r>
          </a:p>
          <a:p>
            <a:pPr lvl="0"/>
            <a:r>
              <a:rPr lang="fr-FR" sz="1600" dirty="0" err="1" smtClean="0">
                <a:solidFill>
                  <a:srgbClr val="3E3E3E"/>
                </a:solidFill>
                <a:latin typeface="Roboto" panose="02000000000000000000" pitchFamily="2" charset="0"/>
                <a:ea typeface="Roboto" panose="02000000000000000000" pitchFamily="2" charset="0"/>
              </a:rPr>
              <a:t>With</a:t>
            </a:r>
            <a:r>
              <a:rPr lang="fr-FR" sz="1600" dirty="0" smtClean="0">
                <a:solidFill>
                  <a:srgbClr val="3E3E3E"/>
                </a:solidFill>
                <a:latin typeface="Roboto" panose="02000000000000000000" pitchFamily="2" charset="0"/>
                <a:ea typeface="Roboto" panose="02000000000000000000" pitchFamily="2" charset="0"/>
              </a:rPr>
              <a:t> </a:t>
            </a:r>
            <a:r>
              <a:rPr lang="fr-FR" sz="1600" cap="small" dirty="0" err="1" smtClean="0">
                <a:solidFill>
                  <a:srgbClr val="3E3E3E"/>
                </a:solidFill>
                <a:latin typeface="Roboto" panose="02000000000000000000" pitchFamily="2" charset="0"/>
                <a:ea typeface="Roboto" panose="02000000000000000000" pitchFamily="2" charset="0"/>
              </a:rPr>
              <a:t>hydra</a:t>
            </a:r>
            <a:r>
              <a:rPr lang="fr-FR" sz="1600" cap="small" dirty="0" smtClean="0">
                <a:solidFill>
                  <a:srgbClr val="3E3E3E"/>
                </a:solidFill>
                <a:latin typeface="Roboto" panose="02000000000000000000" pitchFamily="2" charset="0"/>
                <a:ea typeface="Roboto" panose="02000000000000000000" pitchFamily="2" charset="0"/>
              </a:rPr>
              <a:t> n°1 fluide </a:t>
            </a:r>
          </a:p>
          <a:p>
            <a:r>
              <a:rPr lang="en-US" sz="1200" i="1" dirty="0" smtClean="0">
                <a:solidFill>
                  <a:srgbClr val="3E3E3E"/>
                </a:solidFill>
                <a:latin typeface="Roboto" panose="02000000000000000000" pitchFamily="2" charset="0"/>
                <a:ea typeface="Roboto" panose="02000000000000000000" pitchFamily="2" charset="0"/>
              </a:rPr>
              <a:t>+</a:t>
            </a:r>
            <a:r>
              <a:rPr lang="en-US" sz="1200" i="1" dirty="0">
                <a:solidFill>
                  <a:srgbClr val="3E3E3E"/>
                </a:solidFill>
                <a:latin typeface="Roboto" panose="02000000000000000000" pitchFamily="2" charset="0"/>
                <a:ea typeface="Roboto" panose="02000000000000000000" pitchFamily="2" charset="0"/>
              </a:rPr>
              <a:t>122% of </a:t>
            </a:r>
            <a:r>
              <a:rPr lang="en-US" sz="1200" i="1" dirty="0" smtClean="0">
                <a:solidFill>
                  <a:srgbClr val="3E3E3E"/>
                </a:solidFill>
                <a:latin typeface="Roboto" panose="02000000000000000000" pitchFamily="2" charset="0"/>
                <a:ea typeface="Roboto" panose="02000000000000000000" pitchFamily="2" charset="0"/>
              </a:rPr>
              <a:t>hydration immediately </a:t>
            </a:r>
            <a:r>
              <a:rPr lang="en-US" sz="1200" i="1" dirty="0">
                <a:solidFill>
                  <a:srgbClr val="3E3E3E"/>
                </a:solidFill>
                <a:latin typeface="Roboto" panose="02000000000000000000" pitchFamily="2" charset="0"/>
                <a:ea typeface="Roboto" panose="02000000000000000000" pitchFamily="2" charset="0"/>
              </a:rPr>
              <a:t>and +76% after 8 hours </a:t>
            </a:r>
          </a:p>
          <a:p>
            <a:endParaRPr lang="fr-FR" sz="1200" i="1" dirty="0" smtClean="0">
              <a:solidFill>
                <a:srgbClr val="3E3E3E"/>
              </a:solidFill>
              <a:latin typeface="Roboto" panose="02000000000000000000" pitchFamily="2" charset="0"/>
              <a:ea typeface="Roboto" panose="02000000000000000000" pitchFamily="2" charset="0"/>
            </a:endParaRPr>
          </a:p>
          <a:p>
            <a:endParaRPr lang="fr-FR" sz="1244" dirty="0">
              <a:solidFill>
                <a:prstClr val="black"/>
              </a:solidFill>
              <a:latin typeface="Roboto" panose="020B0604020202020204" charset="0"/>
              <a:ea typeface="Roboto" panose="020B0604020202020204"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a:t>
            </a:r>
            <a:r>
              <a:rPr lang="fr-FR" cap="small" dirty="0" err="1" smtClean="0"/>
              <a:t>Serum</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5356" y="-72242"/>
            <a:ext cx="4572000" cy="6858000"/>
          </a:xfrm>
          <a:prstGeom prst="rect">
            <a:avLst/>
          </a:prstGeom>
        </p:spPr>
      </p:pic>
      <p:sp>
        <p:nvSpPr>
          <p:cNvPr id="15" name="Rectangle 14"/>
          <p:cNvSpPr/>
          <p:nvPr/>
        </p:nvSpPr>
        <p:spPr>
          <a:xfrm>
            <a:off x="9397490" y="2837832"/>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Serine et PCA</a:t>
            </a:r>
          </a:p>
        </p:txBody>
      </p:sp>
    </p:spTree>
    <p:extLst>
      <p:ext uri="{BB962C8B-B14F-4D97-AF65-F5344CB8AC3E}">
        <p14:creationId xmlns:p14="http://schemas.microsoft.com/office/powerpoint/2010/main" val="32240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787293" y="1552210"/>
            <a:ext cx="3258473" cy="3093386"/>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a:t>
            </a:r>
            <a:r>
              <a:rPr lang="fr-FR" cap="small" dirty="0" err="1" smtClean="0"/>
              <a:t>Serum</a:t>
            </a:r>
            <a:endParaRPr lang="fr-FR" cap="small" dirty="0"/>
          </a:p>
          <a:p>
            <a:pPr>
              <a:lnSpc>
                <a:spcPts val="2982"/>
              </a:lnSpc>
            </a:pPr>
            <a:endParaRPr lang="fr-FR" sz="1934" b="1" cap="small"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110" y="5049428"/>
            <a:ext cx="510285" cy="70009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4023" y="5049428"/>
            <a:ext cx="507811" cy="696696"/>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2413" y="5062244"/>
            <a:ext cx="489128" cy="671064"/>
          </a:xfrm>
          <a:prstGeom prst="rect">
            <a:avLst/>
          </a:prstGeom>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val="0"/>
              </a:ext>
            </a:extLst>
          </a:blip>
          <a:srcRect l="28880" t="13223" r="9582" b="24363"/>
          <a:stretch/>
        </p:blipFill>
        <p:spPr>
          <a:xfrm>
            <a:off x="4469318" y="5098331"/>
            <a:ext cx="533897" cy="517386"/>
          </a:xfrm>
          <a:prstGeom prst="rect">
            <a:avLst/>
          </a:prstGeom>
        </p:spPr>
      </p:pic>
      <p:sp>
        <p:nvSpPr>
          <p:cNvPr id="11" name="Rectangle 10"/>
          <p:cNvSpPr/>
          <p:nvPr/>
        </p:nvSpPr>
        <p:spPr>
          <a:xfrm>
            <a:off x="119951" y="5891058"/>
            <a:ext cx="3328283" cy="615553"/>
          </a:xfrm>
          <a:prstGeom prst="rect">
            <a:avLst/>
          </a:prstGeom>
        </p:spPr>
        <p:txBody>
          <a:bodyPr wrap="square">
            <a:spAutoFit/>
          </a:bodyPr>
          <a:lstStyle/>
          <a:p>
            <a:pPr algn="ctr">
              <a:defRPr/>
            </a:pPr>
            <a:r>
              <a:rPr lang="fr-FR" sz="1200" b="1" dirty="0" err="1" smtClean="0">
                <a:solidFill>
                  <a:srgbClr val="3E3E3E"/>
                </a:solidFill>
                <a:latin typeface="Roboto Light" panose="020B0604020202020204" charset="0"/>
                <a:ea typeface="Roboto Light" panose="020B0604020202020204" charset="0"/>
              </a:rPr>
              <a:t>Hydrating</a:t>
            </a:r>
            <a:r>
              <a:rPr lang="fr-FR" sz="1200" b="1" dirty="0" smtClean="0">
                <a:solidFill>
                  <a:srgbClr val="3E3E3E"/>
                </a:solidFill>
                <a:latin typeface="Roboto Light" panose="020B0604020202020204" charset="0"/>
                <a:ea typeface="Roboto Light" panose="020B0604020202020204" charset="0"/>
              </a:rPr>
              <a:t> </a:t>
            </a:r>
            <a:r>
              <a:rPr lang="fr-FR" sz="1200" b="1" dirty="0" err="1" smtClean="0">
                <a:solidFill>
                  <a:srgbClr val="3E3E3E"/>
                </a:solidFill>
                <a:latin typeface="Roboto Light" panose="020B0604020202020204" charset="0"/>
                <a:ea typeface="Roboto Light" panose="020B0604020202020204" charset="0"/>
              </a:rPr>
              <a:t>Complex</a:t>
            </a:r>
            <a:r>
              <a:rPr lang="fr-FR" sz="1200" b="1" dirty="0" smtClean="0">
                <a:solidFill>
                  <a:srgbClr val="3E3E3E"/>
                </a:solidFill>
                <a:latin typeface="Roboto Light" panose="020B0604020202020204" charset="0"/>
                <a:ea typeface="Roboto Light" panose="020B0604020202020204" charset="0"/>
              </a:rPr>
              <a:t> </a:t>
            </a:r>
            <a:endParaRPr lang="fr-FR" sz="1100" dirty="0" smtClean="0">
              <a:solidFill>
                <a:srgbClr val="3E3E3E"/>
              </a:solidFill>
              <a:latin typeface="Roboto Light" panose="020B0604020202020204" charset="0"/>
              <a:ea typeface="Roboto Light" panose="020B0604020202020204" charset="0"/>
            </a:endParaRPr>
          </a:p>
          <a:p>
            <a:pPr algn="ctr">
              <a:defRPr/>
            </a:pPr>
            <a:r>
              <a:rPr lang="fr-FR" sz="1100" i="1" dirty="0" err="1" smtClean="0">
                <a:solidFill>
                  <a:srgbClr val="3E3E3E"/>
                </a:solidFill>
                <a:latin typeface="Roboto Light" panose="020B0604020202020204" charset="0"/>
                <a:ea typeface="Roboto Light" panose="020B0604020202020204" charset="0"/>
              </a:rPr>
              <a:t>Organic</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aloe</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vera</a:t>
            </a:r>
            <a:r>
              <a:rPr lang="fr-FR" sz="1100" i="1" dirty="0">
                <a:solidFill>
                  <a:srgbClr val="3E3E3E"/>
                </a:solidFill>
                <a:latin typeface="Roboto Light" panose="020B0604020202020204" charset="0"/>
                <a:ea typeface="Roboto Light" panose="020B0604020202020204" charset="0"/>
              </a:rPr>
              <a:t>,</a:t>
            </a:r>
            <a:r>
              <a:rPr lang="fr-FR" sz="1100" i="1" dirty="0" smtClean="0">
                <a:solidFill>
                  <a:srgbClr val="3E3E3E"/>
                </a:solidFill>
                <a:latin typeface="Roboto Light" panose="020B0604020202020204" charset="0"/>
                <a:ea typeface="Roboto Light" panose="020B0604020202020204" charset="0"/>
              </a:rPr>
              <a:t> olive </a:t>
            </a:r>
            <a:r>
              <a:rPr lang="fr-FR" sz="1100" i="1" dirty="0" err="1" smtClean="0">
                <a:solidFill>
                  <a:srgbClr val="3E3E3E"/>
                </a:solidFill>
                <a:latin typeface="Roboto Light" panose="020B0604020202020204" charset="0"/>
                <a:ea typeface="Roboto Light" panose="020B0604020202020204" charset="0"/>
              </a:rPr>
              <a:t>phytosqualane</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imperata</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cylindrica</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vitamins</a:t>
            </a:r>
            <a:r>
              <a:rPr lang="fr-FR" sz="1100" i="1" dirty="0" smtClean="0">
                <a:solidFill>
                  <a:srgbClr val="3E3E3E"/>
                </a:solidFill>
                <a:latin typeface="Roboto Light" panose="020B0604020202020204" charset="0"/>
                <a:ea typeface="Roboto Light" panose="020B0604020202020204" charset="0"/>
              </a:rPr>
              <a:t> ACE</a:t>
            </a:r>
            <a:r>
              <a:rPr lang="fr-FR" sz="1100" b="1" i="1" dirty="0" smtClean="0">
                <a:solidFill>
                  <a:srgbClr val="3E3E3E"/>
                </a:solidFill>
                <a:latin typeface="Roboto Light" panose="020B0604020202020204" charset="0"/>
                <a:ea typeface="Roboto Light" panose="020B0604020202020204" charset="0"/>
              </a:rPr>
              <a:t>, </a:t>
            </a:r>
            <a:r>
              <a:rPr lang="fr-FR" sz="1100" b="1" i="1" dirty="0" err="1">
                <a:solidFill>
                  <a:srgbClr val="3E3E3E"/>
                </a:solidFill>
                <a:latin typeface="Roboto Light" panose="020B0604020202020204" charset="0"/>
                <a:ea typeface="Roboto Light" panose="020B0604020202020204" charset="0"/>
              </a:rPr>
              <a:t>Low</a:t>
            </a:r>
            <a:r>
              <a:rPr lang="fr-FR" sz="1100" b="1" i="1" dirty="0">
                <a:solidFill>
                  <a:srgbClr val="3E3E3E"/>
                </a:solidFill>
                <a:latin typeface="Roboto Light" panose="020B0604020202020204" charset="0"/>
                <a:ea typeface="Roboto Light" panose="020B0604020202020204" charset="0"/>
              </a:rPr>
              <a:t> </a:t>
            </a:r>
            <a:r>
              <a:rPr lang="fr-FR" sz="1100" b="1" i="1" dirty="0" err="1">
                <a:solidFill>
                  <a:srgbClr val="3E3E3E"/>
                </a:solidFill>
                <a:latin typeface="Roboto Light" panose="020B0604020202020204" charset="0"/>
                <a:ea typeface="Roboto Light" panose="020B0604020202020204" charset="0"/>
              </a:rPr>
              <a:t>Molecular</a:t>
            </a:r>
            <a:r>
              <a:rPr lang="fr-FR" sz="1100" b="1" i="1" dirty="0">
                <a:solidFill>
                  <a:srgbClr val="3E3E3E"/>
                </a:solidFill>
                <a:latin typeface="Roboto Light" panose="020B0604020202020204" charset="0"/>
                <a:ea typeface="Roboto Light" panose="020B0604020202020204" charset="0"/>
              </a:rPr>
              <a:t> </a:t>
            </a:r>
            <a:r>
              <a:rPr lang="fr-FR" sz="1100" b="1" i="1" dirty="0" err="1">
                <a:solidFill>
                  <a:srgbClr val="3E3E3E"/>
                </a:solidFill>
                <a:latin typeface="Roboto Light" panose="020B0604020202020204" charset="0"/>
                <a:ea typeface="Roboto Light" panose="020B0604020202020204" charset="0"/>
              </a:rPr>
              <a:t>weight</a:t>
            </a:r>
            <a:r>
              <a:rPr lang="fr-FR" sz="1100" b="1" i="1" dirty="0">
                <a:solidFill>
                  <a:srgbClr val="3E3E3E"/>
                </a:solidFill>
                <a:latin typeface="Roboto Light" panose="020B0604020202020204" charset="0"/>
                <a:ea typeface="Roboto Light" panose="020B0604020202020204" charset="0"/>
              </a:rPr>
              <a:t> HA </a:t>
            </a:r>
            <a:r>
              <a:rPr lang="fr-FR" sz="1100" b="1" i="1" dirty="0" smtClean="0">
                <a:solidFill>
                  <a:srgbClr val="3E3E3E"/>
                </a:solidFill>
              </a:rPr>
              <a:t> </a:t>
            </a:r>
            <a:endParaRPr lang="fr-FR" sz="1100" b="1" i="1" dirty="0">
              <a:solidFill>
                <a:srgbClr val="3E3E3E"/>
              </a:solidFill>
            </a:endParaRPr>
          </a:p>
        </p:txBody>
      </p:sp>
      <p:sp>
        <p:nvSpPr>
          <p:cNvPr id="13" name="Rectangle 12"/>
          <p:cNvSpPr/>
          <p:nvPr/>
        </p:nvSpPr>
        <p:spPr>
          <a:xfrm>
            <a:off x="3947464" y="5954096"/>
            <a:ext cx="3328283" cy="646331"/>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vegetal</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glycerin</a:t>
            </a:r>
            <a:r>
              <a:rPr lang="fr-FR" sz="1200" dirty="0">
                <a:solidFill>
                  <a:srgbClr val="3E3E3E"/>
                </a:solidFill>
                <a:latin typeface="Roboto" panose="02000000000000000000" pitchFamily="2" charset="0"/>
                <a:ea typeface="Roboto" panose="02000000000000000000" pitchFamily="2" charset="0"/>
              </a:rPr>
              <a:t>, </a:t>
            </a:r>
            <a:r>
              <a:rPr lang="fr-FR" sz="1200" dirty="0" smtClean="0">
                <a:solidFill>
                  <a:srgbClr val="3E3E3E"/>
                </a:solidFill>
                <a:latin typeface="Roboto" panose="02000000000000000000" pitchFamily="2" charset="0"/>
                <a:ea typeface="Roboto" panose="02000000000000000000" pitchFamily="2" charset="0"/>
              </a:rPr>
              <a:t>serine, PCA et polysaccharides </a:t>
            </a:r>
          </a:p>
          <a:p>
            <a:pPr algn="ctr">
              <a:defRPr/>
            </a:pPr>
            <a:r>
              <a:rPr lang="fr-FR" sz="1200" b="1" dirty="0" err="1" smtClean="0">
                <a:solidFill>
                  <a:srgbClr val="3E3E3E"/>
                </a:solidFill>
                <a:latin typeface="Roboto" panose="02000000000000000000" pitchFamily="2" charset="0"/>
                <a:ea typeface="Roboto" panose="02000000000000000000" pitchFamily="2" charset="0"/>
              </a:rPr>
              <a:t>Hydrating</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6728027" y="5946857"/>
            <a:ext cx="3328283" cy="646331"/>
          </a:xfrm>
          <a:prstGeom prst="rect">
            <a:avLst/>
          </a:prstGeom>
        </p:spPr>
        <p:txBody>
          <a:bodyPr wrap="square">
            <a:spAutoFit/>
          </a:bodyPr>
          <a:lstStyle/>
          <a:p>
            <a:pPr algn="ctr">
              <a:defRPr/>
            </a:pPr>
            <a:r>
              <a:rPr lang="fr-FR" sz="1200" dirty="0" err="1" smtClean="0">
                <a:solidFill>
                  <a:prstClr val="black"/>
                </a:solidFill>
                <a:latin typeface="Roboto" panose="02000000000000000000" pitchFamily="2" charset="0"/>
                <a:ea typeface="Roboto" panose="02000000000000000000" pitchFamily="2" charset="0"/>
              </a:rPr>
              <a:t>Yeast</a:t>
            </a: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extract</a:t>
            </a:r>
            <a:r>
              <a:rPr lang="fr-FR" sz="1200" dirty="0" smtClean="0">
                <a:solidFill>
                  <a:prstClr val="black"/>
                </a:solidFill>
                <a:latin typeface="Roboto" panose="02000000000000000000" pitchFamily="2" charset="0"/>
                <a:ea typeface="Roboto" panose="02000000000000000000" pitchFamily="2" charset="0"/>
              </a:rPr>
              <a:t> and </a:t>
            </a:r>
            <a:r>
              <a:rPr lang="fr-FR" sz="1200" dirty="0" err="1" smtClean="0">
                <a:solidFill>
                  <a:prstClr val="black"/>
                </a:solidFill>
                <a:latin typeface="Roboto" panose="02000000000000000000" pitchFamily="2" charset="0"/>
                <a:ea typeface="Roboto" panose="02000000000000000000" pitchFamily="2" charset="0"/>
              </a:rPr>
              <a:t>silicon</a:t>
            </a:r>
            <a:endParaRPr lang="fr-FR" sz="1200" dirty="0" smtClean="0">
              <a:solidFill>
                <a:prstClr val="black"/>
              </a:solidFill>
              <a:latin typeface="Roboto" panose="02000000000000000000" pitchFamily="2" charset="0"/>
              <a:ea typeface="Roboto" panose="02000000000000000000" pitchFamily="2" charset="0"/>
            </a:endParaRPr>
          </a:p>
          <a:p>
            <a:pPr algn="ctr">
              <a:defRPr/>
            </a:pPr>
            <a:endParaRPr lang="fr-FR" sz="1200" b="1" dirty="0" smtClean="0">
              <a:solidFill>
                <a:prstClr val="black"/>
              </a:solidFill>
              <a:latin typeface="Roboto" panose="02000000000000000000" pitchFamily="2" charset="0"/>
              <a:ea typeface="Roboto" panose="02000000000000000000" pitchFamily="2" charset="0"/>
            </a:endParaRPr>
          </a:p>
          <a:p>
            <a:pPr algn="ctr">
              <a:defRPr/>
            </a:pPr>
            <a:r>
              <a:rPr lang="fr-FR" sz="1200" b="1" dirty="0" err="1" smtClean="0">
                <a:solidFill>
                  <a:prstClr val="black"/>
                </a:solidFill>
                <a:latin typeface="Roboto" panose="02000000000000000000" pitchFamily="2" charset="0"/>
                <a:ea typeface="Roboto" panose="02000000000000000000" pitchFamily="2" charset="0"/>
              </a:rPr>
              <a:t>Restructuring</a:t>
            </a:r>
            <a:r>
              <a:rPr lang="fr-FR" sz="1200" b="1" dirty="0" smtClean="0">
                <a:solidFill>
                  <a:prstClr val="black"/>
                </a:solidFill>
                <a:latin typeface="Roboto" panose="02000000000000000000" pitchFamily="2" charset="0"/>
                <a:ea typeface="Roboto" panose="02000000000000000000" pitchFamily="2" charset="0"/>
              </a:rPr>
              <a:t> </a:t>
            </a:r>
            <a:r>
              <a:rPr lang="fr-FR" sz="1200" b="1" dirty="0">
                <a:solidFill>
                  <a:prstClr val="black"/>
                </a:solidFill>
                <a:latin typeface="Roboto" panose="02000000000000000000" pitchFamily="2" charset="0"/>
                <a:ea typeface="Roboto" panose="02000000000000000000" pitchFamily="2" charset="0"/>
              </a:rPr>
              <a:t>- </a:t>
            </a:r>
            <a:r>
              <a:rPr lang="fr-FR" sz="1200" b="1" dirty="0" err="1">
                <a:solidFill>
                  <a:prstClr val="black"/>
                </a:solidFill>
                <a:latin typeface="Roboto" panose="02000000000000000000" pitchFamily="2" charset="0"/>
                <a:ea typeface="Roboto" panose="02000000000000000000" pitchFamily="2" charset="0"/>
              </a:rPr>
              <a:t>redensifying</a:t>
            </a:r>
            <a:r>
              <a:rPr lang="fr-FR" sz="1200" b="1" dirty="0">
                <a:solidFill>
                  <a:prstClr val="black"/>
                </a:solidFill>
                <a:latin typeface="Roboto" panose="02000000000000000000" pitchFamily="2" charset="0"/>
                <a:ea typeface="Roboto" panose="02000000000000000000" pitchFamily="2" charset="0"/>
              </a:rPr>
              <a:t> </a:t>
            </a: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9092" y="5118159"/>
            <a:ext cx="527924" cy="724290"/>
          </a:xfrm>
          <a:prstGeom prst="rect">
            <a:avLst/>
          </a:prstGeom>
        </p:spPr>
      </p:pic>
      <p:pic>
        <p:nvPicPr>
          <p:cNvPr id="17" name="Image 16"/>
          <p:cNvPicPr>
            <a:picLocks noChangeAspect="1"/>
          </p:cNvPicPr>
          <p:nvPr/>
        </p:nvPicPr>
        <p:blipFill rotWithShape="1">
          <a:blip r:embed="rId9" cstate="print">
            <a:extLst>
              <a:ext uri="{28A0092B-C50C-407E-A947-70E740481C1C}">
                <a14:useLocalDpi xmlns:a14="http://schemas.microsoft.com/office/drawing/2010/main" val="0"/>
              </a:ext>
            </a:extLst>
          </a:blip>
          <a:srcRect l="32226" t="18331" r="21301" b="16717"/>
          <a:stretch/>
        </p:blipFill>
        <p:spPr>
          <a:xfrm>
            <a:off x="10201642" y="5220928"/>
            <a:ext cx="382170" cy="518751"/>
          </a:xfrm>
          <a:prstGeom prst="rect">
            <a:avLst/>
          </a:prstGeom>
        </p:spPr>
      </p:pic>
      <p:pic>
        <p:nvPicPr>
          <p:cNvPr id="18" name="Image 17"/>
          <p:cNvPicPr>
            <a:picLocks noChangeAspect="1"/>
          </p:cNvPicPr>
          <p:nvPr/>
        </p:nvPicPr>
        <p:blipFill rotWithShape="1">
          <a:blip r:embed="rId10"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11" cstate="print">
            <a:extLst>
              <a:ext uri="{28A0092B-C50C-407E-A947-70E740481C1C}">
                <a14:useLocalDpi xmlns:a14="http://schemas.microsoft.com/office/drawing/2010/main" val="0"/>
              </a:ext>
            </a:extLst>
          </a:blip>
          <a:srcRect l="7270" t="-2" b="32033"/>
          <a:stretch/>
        </p:blipFill>
        <p:spPr>
          <a:xfrm>
            <a:off x="10820134" y="5195486"/>
            <a:ext cx="384160" cy="544193"/>
          </a:xfrm>
          <a:prstGeom prst="rect">
            <a:avLst/>
          </a:prstGeom>
        </p:spPr>
      </p:pic>
      <p:sp>
        <p:nvSpPr>
          <p:cNvPr id="21" name="Rectangle 20"/>
          <p:cNvSpPr/>
          <p:nvPr/>
        </p:nvSpPr>
        <p:spPr>
          <a:xfrm>
            <a:off x="3157362" y="5200219"/>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9285514" y="5969585"/>
            <a:ext cx="3328283" cy="646331"/>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a:solidFill>
                  <a:prstClr val="black"/>
                </a:solidFill>
                <a:latin typeface="Roboto" panose="02000000000000000000" pitchFamily="2" charset="0"/>
                <a:ea typeface="Roboto" panose="02000000000000000000" pitchFamily="2" charset="0"/>
              </a:rPr>
              <a:t>jasmine </a:t>
            </a:r>
            <a:r>
              <a:rPr lang="en-US" sz="1200" dirty="0" smtClean="0">
                <a:solidFill>
                  <a:prstClr val="black"/>
                </a:solidFill>
                <a:latin typeface="Roboto" panose="02000000000000000000" pitchFamily="2" charset="0"/>
                <a:ea typeface="Roboto" panose="02000000000000000000" pitchFamily="2" charset="0"/>
              </a:rPr>
              <a:t>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5165124" y="1552211"/>
            <a:ext cx="5232525"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218852" y="1554728"/>
            <a:ext cx="5232525" cy="3139321"/>
          </a:xfrm>
          <a:prstGeom prst="rect">
            <a:avLst/>
          </a:prstGeom>
        </p:spPr>
        <p:txBody>
          <a:bodyPr wrap="square">
            <a:spAutoFit/>
          </a:bodyPr>
          <a:lstStyle/>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Perfect for everyone: men, women, all ages, all skin types, all year round! </a:t>
            </a:r>
            <a:endParaRPr lang="en-US" dirty="0" smtClean="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As </a:t>
            </a:r>
            <a:r>
              <a:rPr lang="en-US" dirty="0" smtClean="0">
                <a:solidFill>
                  <a:srgbClr val="3E3E3E"/>
                </a:solidFill>
                <a:latin typeface="Roboto" panose="02000000000000000000" pitchFamily="2" charset="0"/>
                <a:ea typeface="Roboto" panose="02000000000000000000" pitchFamily="2" charset="0"/>
              </a:rPr>
              <a:t>an intensive course before </a:t>
            </a:r>
            <a:r>
              <a:rPr lang="en-US" dirty="0">
                <a:solidFill>
                  <a:srgbClr val="3E3E3E"/>
                </a:solidFill>
                <a:latin typeface="Roboto" panose="02000000000000000000" pitchFamily="2" charset="0"/>
                <a:ea typeface="Roboto" panose="02000000000000000000" pitchFamily="2" charset="0"/>
              </a:rPr>
              <a:t>and after the summer and/or winter. </a:t>
            </a:r>
            <a:endParaRPr lang="fr-FR" dirty="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1 pump added to the foundation for a long lasting hold</a:t>
            </a:r>
            <a:r>
              <a:rPr lang="en-US" dirty="0" smtClean="0">
                <a:solidFill>
                  <a:srgbClr val="3E3E3E"/>
                </a:solidFill>
                <a:latin typeface="Roboto" panose="02000000000000000000" pitchFamily="2" charset="0"/>
                <a:ea typeface="Roboto" panose="02000000000000000000" pitchFamily="2" charset="0"/>
              </a:rPr>
              <a:t>!</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In addition, use Hydra N°1 Masque one to three </a:t>
            </a:r>
            <a:r>
              <a:rPr lang="en-US" dirty="0" smtClean="0">
                <a:solidFill>
                  <a:srgbClr val="3E3E3E"/>
                </a:solidFill>
                <a:latin typeface="Roboto" panose="02000000000000000000" pitchFamily="2" charset="0"/>
                <a:ea typeface="Roboto" panose="02000000000000000000" pitchFamily="2" charset="0"/>
              </a:rPr>
              <a:t>times a </a:t>
            </a:r>
            <a:r>
              <a:rPr lang="en-US" dirty="0">
                <a:solidFill>
                  <a:srgbClr val="3E3E3E"/>
                </a:solidFill>
                <a:latin typeface="Roboto" panose="02000000000000000000" pitchFamily="2" charset="0"/>
                <a:ea typeface="Roboto" panose="02000000000000000000" pitchFamily="2" charset="0"/>
              </a:rPr>
              <a:t>week.</a:t>
            </a:r>
            <a:endParaRPr lang="fr-FR"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851594"/>
            <a:ext cx="1477650" cy="985070"/>
            <a:chOff x="294588" y="4878292"/>
            <a:chExt cx="2230528" cy="1486974"/>
          </a:xfrm>
        </p:grpSpPr>
        <p:pic>
          <p:nvPicPr>
            <p:cNvPr id="35" name="Image 34"/>
            <p:cNvPicPr>
              <a:picLocks noChangeAspect="1"/>
            </p:cNvPicPr>
            <p:nvPr/>
          </p:nvPicPr>
          <p:blipFill rotWithShape="1">
            <a:blip r:embed="rId12"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4"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5"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6"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7"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sp>
        <p:nvSpPr>
          <p:cNvPr id="39" name="Rectangle 38"/>
          <p:cNvSpPr/>
          <p:nvPr/>
        </p:nvSpPr>
        <p:spPr>
          <a:xfrm>
            <a:off x="7058814" y="5173391"/>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40" name="Rectangle 39"/>
          <p:cNvSpPr/>
          <p:nvPr/>
        </p:nvSpPr>
        <p:spPr>
          <a:xfrm>
            <a:off x="9119772" y="5173391"/>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214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en-US" sz="2000" i="1" dirty="0">
                <a:solidFill>
                  <a:srgbClr val="3E3E3E"/>
                </a:solidFill>
                <a:latin typeface="KyivType Sans2" panose="00000500000000000000" pitchFamily="50" charset="0"/>
              </a:rPr>
              <a:t>The ultra hydrating and </a:t>
            </a:r>
            <a:r>
              <a:rPr lang="en-US" sz="2000" i="1" dirty="0" err="1" smtClean="0">
                <a:solidFill>
                  <a:srgbClr val="3E3E3E"/>
                </a:solidFill>
                <a:latin typeface="KyivType Sans2" panose="00000500000000000000" pitchFamily="50" charset="0"/>
              </a:rPr>
              <a:t>mattifying</a:t>
            </a:r>
            <a:r>
              <a:rPr lang="en-US" sz="2000" i="1" dirty="0" smtClean="0">
                <a:solidFill>
                  <a:srgbClr val="3E3E3E"/>
                </a:solidFill>
                <a:latin typeface="KyivType Sans2" panose="00000500000000000000" pitchFamily="50" charset="0"/>
              </a:rPr>
              <a:t> </a:t>
            </a:r>
            <a:r>
              <a:rPr lang="en-US" sz="2000" i="1" dirty="0">
                <a:solidFill>
                  <a:srgbClr val="3E3E3E"/>
                </a:solidFill>
                <a:latin typeface="KyivType Sans2" panose="00000500000000000000" pitchFamily="50" charset="0"/>
              </a:rPr>
              <a:t>fluid!</a:t>
            </a:r>
          </a:p>
        </p:txBody>
      </p:sp>
      <p:sp>
        <p:nvSpPr>
          <p:cNvPr id="7" name="ZoneTexte 6"/>
          <p:cNvSpPr txBox="1"/>
          <p:nvPr/>
        </p:nvSpPr>
        <p:spPr>
          <a:xfrm>
            <a:off x="1334192" y="2994342"/>
            <a:ext cx="4429190" cy="1077218"/>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Non-greasy, quickly absorbed </a:t>
            </a:r>
            <a:r>
              <a:rPr lang="en-US" sz="1600" dirty="0" err="1">
                <a:solidFill>
                  <a:srgbClr val="3E3E3E"/>
                </a:solidFill>
                <a:latin typeface="Roboto" panose="020B0604020202020204" charset="0"/>
                <a:ea typeface="Roboto" panose="020B0604020202020204" charset="0"/>
              </a:rPr>
              <a:t>mattifying</a:t>
            </a:r>
            <a:r>
              <a:rPr lang="en-US" sz="1600" dirty="0">
                <a:solidFill>
                  <a:srgbClr val="3E3E3E"/>
                </a:solidFill>
                <a:latin typeface="Roboto" panose="020B0604020202020204" charset="0"/>
                <a:ea typeface="Roboto" panose="020B0604020202020204" charset="0"/>
              </a:rPr>
              <a:t> fluid </a:t>
            </a:r>
          </a:p>
          <a:p>
            <a:pPr defTabSz="812770"/>
            <a:r>
              <a:rPr lang="en-US" sz="1600" dirty="0">
                <a:solidFill>
                  <a:srgbClr val="3E3E3E"/>
                </a:solidFill>
                <a:latin typeface="Roboto" panose="020B0604020202020204" charset="0"/>
                <a:ea typeface="Roboto" panose="020B0604020202020204" charset="0"/>
              </a:rPr>
              <a:t>Replenishes normal to oily skin</a:t>
            </a:r>
          </a:p>
          <a:p>
            <a:pPr defTabSz="812770"/>
            <a:r>
              <a:rPr lang="en-US" sz="1600" dirty="0">
                <a:solidFill>
                  <a:srgbClr val="3E3E3E"/>
                </a:solidFill>
                <a:latin typeface="Roboto" panose="020B0604020202020204" charset="0"/>
                <a:ea typeface="Roboto" panose="020B0604020202020204" charset="0"/>
              </a:rPr>
              <a:t>Soft, supple, radiant and plumped-up skin</a:t>
            </a:r>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780782"/>
            <a:ext cx="4880396" cy="830997"/>
          </a:xfrm>
          <a:prstGeom prst="rect">
            <a:avLst/>
          </a:prstGeom>
          <a:solidFill>
            <a:schemeClr val="bg1"/>
          </a:solidFill>
        </p:spPr>
        <p:txBody>
          <a:bodyPr wrap="square" rtlCol="0">
            <a:spAutoFit/>
          </a:bodyPr>
          <a:lstStyle/>
          <a:p>
            <a:pPr defTabSz="812770"/>
            <a:r>
              <a:rPr lang="en-US" sz="1600" dirty="0">
                <a:solidFill>
                  <a:srgbClr val="3E3E3E"/>
                </a:solidFill>
                <a:latin typeface="Roboto" panose="020B0604020202020204" charset="0"/>
                <a:ea typeface="Roboto" panose="020B0604020202020204" charset="0"/>
              </a:rPr>
              <a:t>Gel-cream texture</a:t>
            </a:r>
          </a:p>
          <a:p>
            <a:pPr defTabSz="812770"/>
            <a:r>
              <a:rPr lang="en-US" sz="1600" dirty="0" err="1">
                <a:solidFill>
                  <a:srgbClr val="3E3E3E"/>
                </a:solidFill>
                <a:latin typeface="Roboto" panose="020B0604020202020204" charset="0"/>
                <a:ea typeface="Roboto" panose="020B0604020202020204" charset="0"/>
              </a:rPr>
              <a:t>Mattifying</a:t>
            </a:r>
            <a:r>
              <a:rPr lang="en-US" sz="1600" dirty="0">
                <a:solidFill>
                  <a:srgbClr val="3E3E3E"/>
                </a:solidFill>
                <a:latin typeface="Roboto" panose="020B0604020202020204" charset="0"/>
                <a:ea typeface="Roboto" panose="020B0604020202020204" charset="0"/>
              </a:rPr>
              <a:t> effect on the T-zone </a:t>
            </a:r>
          </a:p>
          <a:p>
            <a:pPr defTabSz="812770"/>
            <a:r>
              <a:rPr lang="en-US" sz="1600" dirty="0">
                <a:solidFill>
                  <a:srgbClr val="3E3E3E"/>
                </a:solidFill>
                <a:latin typeface="Roboto" panose="020B0604020202020204" charset="0"/>
                <a:ea typeface="Roboto" panose="020B0604020202020204" charset="0"/>
              </a:rPr>
              <a:t>Natural fragrance of rose, jasmine and chamomile</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4480799"/>
            <a:ext cx="5928568" cy="954107"/>
          </a:xfrm>
          <a:prstGeom prst="rect">
            <a:avLst/>
          </a:prstGeom>
          <a:solidFill>
            <a:schemeClr val="bg1"/>
          </a:solid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Intense and long-lasting </a:t>
            </a:r>
            <a:r>
              <a:rPr lang="fr-FR" sz="1600" dirty="0" err="1" smtClean="0">
                <a:solidFill>
                  <a:srgbClr val="3E3E3E"/>
                </a:solidFill>
                <a:latin typeface="Roboto" panose="02000000000000000000" pitchFamily="2" charset="0"/>
                <a:ea typeface="Roboto" panose="02000000000000000000" pitchFamily="2" charset="0"/>
              </a:rPr>
              <a:t>hydration</a:t>
            </a:r>
            <a:endParaRPr lang="fr-FR" sz="1600" dirty="0" smtClean="0">
              <a:solidFill>
                <a:srgbClr val="3E3E3E"/>
              </a:solidFill>
              <a:latin typeface="Roboto" panose="02000000000000000000" pitchFamily="2" charset="0"/>
              <a:ea typeface="Roboto" panose="02000000000000000000" pitchFamily="2" charset="0"/>
            </a:endParaRPr>
          </a:p>
          <a:p>
            <a:pPr lvl="0"/>
            <a:r>
              <a:rPr lang="en-US" sz="1200" i="1" dirty="0">
                <a:solidFill>
                  <a:srgbClr val="3E3E3E"/>
                </a:solidFill>
                <a:latin typeface="Roboto" panose="02000000000000000000" pitchFamily="2" charset="0"/>
                <a:ea typeface="Roboto" panose="02000000000000000000" pitchFamily="2" charset="0"/>
              </a:rPr>
              <a:t>+110% immediately and +59% after 8 hours </a:t>
            </a:r>
            <a:endParaRPr lang="en-US" sz="1200" i="1" dirty="0" smtClean="0">
              <a:solidFill>
                <a:srgbClr val="3E3E3E"/>
              </a:solidFill>
              <a:latin typeface="Roboto" panose="02000000000000000000" pitchFamily="2" charset="0"/>
              <a:ea typeface="Roboto" panose="02000000000000000000" pitchFamily="2" charset="0"/>
            </a:endParaRPr>
          </a:p>
          <a:p>
            <a:pPr lvl="0"/>
            <a:r>
              <a:rPr lang="fr-FR" sz="1600" dirty="0" err="1" smtClean="0">
                <a:solidFill>
                  <a:srgbClr val="3E3E3E"/>
                </a:solidFill>
                <a:latin typeface="Roboto" panose="02000000000000000000" pitchFamily="2" charset="0"/>
                <a:ea typeface="Roboto" panose="02000000000000000000" pitchFamily="2" charset="0"/>
              </a:rPr>
              <a:t>Used</a:t>
            </a:r>
            <a:r>
              <a:rPr lang="fr-FR" sz="1600" dirty="0" smtClean="0">
                <a:solidFill>
                  <a:srgbClr val="3E3E3E"/>
                </a:solidFill>
                <a:latin typeface="Roboto" panose="02000000000000000000" pitchFamily="2" charset="0"/>
                <a:ea typeface="Roboto" panose="02000000000000000000" pitchFamily="2" charset="0"/>
              </a:rPr>
              <a:t> </a:t>
            </a:r>
            <a:r>
              <a:rPr lang="fr-FR" sz="1600" dirty="0" err="1" smtClean="0">
                <a:solidFill>
                  <a:srgbClr val="3E3E3E"/>
                </a:solidFill>
                <a:latin typeface="Roboto" panose="02000000000000000000" pitchFamily="2" charset="0"/>
                <a:ea typeface="Roboto" panose="02000000000000000000" pitchFamily="2" charset="0"/>
              </a:rPr>
              <a:t>with</a:t>
            </a:r>
            <a:r>
              <a:rPr lang="fr-FR" sz="1600" dirty="0" smtClean="0">
                <a:solidFill>
                  <a:srgbClr val="3E3E3E"/>
                </a:solidFill>
                <a:latin typeface="Roboto" panose="02000000000000000000" pitchFamily="2" charset="0"/>
                <a:ea typeface="Roboto" panose="02000000000000000000" pitchFamily="2" charset="0"/>
              </a:rPr>
              <a:t> </a:t>
            </a:r>
            <a:r>
              <a:rPr lang="fr-FR" sz="1600" cap="small" dirty="0" err="1" smtClean="0">
                <a:solidFill>
                  <a:srgbClr val="3E3E3E"/>
                </a:solidFill>
                <a:latin typeface="Roboto" panose="02000000000000000000" pitchFamily="2" charset="0"/>
                <a:ea typeface="Roboto" panose="02000000000000000000" pitchFamily="2" charset="0"/>
              </a:rPr>
              <a:t>hydra</a:t>
            </a:r>
            <a:r>
              <a:rPr lang="fr-FR" sz="1600" cap="small" dirty="0" smtClean="0">
                <a:solidFill>
                  <a:srgbClr val="3E3E3E"/>
                </a:solidFill>
                <a:latin typeface="Roboto" panose="02000000000000000000" pitchFamily="2" charset="0"/>
                <a:ea typeface="Roboto" panose="02000000000000000000" pitchFamily="2" charset="0"/>
              </a:rPr>
              <a:t> n°1 </a:t>
            </a:r>
            <a:r>
              <a:rPr lang="fr-FR" sz="1600" cap="small" dirty="0" err="1" smtClean="0">
                <a:solidFill>
                  <a:srgbClr val="3E3E3E"/>
                </a:solidFill>
                <a:latin typeface="Roboto" panose="02000000000000000000" pitchFamily="2" charset="0"/>
                <a:ea typeface="Roboto" panose="02000000000000000000" pitchFamily="2" charset="0"/>
              </a:rPr>
              <a:t>serum</a:t>
            </a:r>
            <a:r>
              <a:rPr lang="fr-FR" sz="1600" cap="small" dirty="0" smtClean="0">
                <a:solidFill>
                  <a:srgbClr val="3E3E3E"/>
                </a:solidFill>
                <a:latin typeface="Roboto" panose="02000000000000000000" pitchFamily="2" charset="0"/>
                <a:ea typeface="Roboto" panose="02000000000000000000" pitchFamily="2" charset="0"/>
              </a:rPr>
              <a:t> </a:t>
            </a:r>
          </a:p>
          <a:p>
            <a:r>
              <a:rPr lang="fr-FR" sz="1200" i="1" dirty="0" smtClean="0">
                <a:solidFill>
                  <a:srgbClr val="3E3E3E"/>
                </a:solidFill>
                <a:latin typeface="Roboto" panose="02000000000000000000" pitchFamily="2" charset="0"/>
                <a:ea typeface="Roboto" panose="02000000000000000000" pitchFamily="2" charset="0"/>
              </a:rPr>
              <a:t>+122% </a:t>
            </a:r>
            <a:r>
              <a:rPr lang="fr-FR" sz="1200" i="1" dirty="0" err="1" smtClean="0">
                <a:solidFill>
                  <a:srgbClr val="3E3E3E"/>
                </a:solidFill>
                <a:latin typeface="Roboto" panose="02000000000000000000" pitchFamily="2" charset="0"/>
                <a:ea typeface="Roboto" panose="02000000000000000000" pitchFamily="2" charset="0"/>
              </a:rPr>
              <a:t>immediately</a:t>
            </a:r>
            <a:r>
              <a:rPr lang="fr-FR" sz="1200" i="1" dirty="0" smtClean="0">
                <a:solidFill>
                  <a:srgbClr val="3E3E3E"/>
                </a:solidFill>
                <a:latin typeface="Roboto" panose="02000000000000000000" pitchFamily="2" charset="0"/>
                <a:ea typeface="Roboto" panose="02000000000000000000" pitchFamily="2" charset="0"/>
              </a:rPr>
              <a:t> and  +76% </a:t>
            </a:r>
            <a:r>
              <a:rPr lang="fr-FR" sz="1200" i="1" dirty="0" err="1" smtClean="0">
                <a:solidFill>
                  <a:srgbClr val="3E3E3E"/>
                </a:solidFill>
                <a:latin typeface="Roboto" panose="02000000000000000000" pitchFamily="2" charset="0"/>
                <a:ea typeface="Roboto" panose="02000000000000000000" pitchFamily="2" charset="0"/>
              </a:rPr>
              <a:t>after</a:t>
            </a:r>
            <a:r>
              <a:rPr lang="fr-FR" sz="1200" i="1" dirty="0" smtClean="0">
                <a:solidFill>
                  <a:srgbClr val="3E3E3E"/>
                </a:solidFill>
                <a:latin typeface="Roboto" panose="02000000000000000000" pitchFamily="2" charset="0"/>
                <a:ea typeface="Roboto" panose="02000000000000000000" pitchFamily="2" charset="0"/>
              </a:rPr>
              <a:t> 8 </a:t>
            </a:r>
            <a:r>
              <a:rPr lang="fr-FR" sz="1200" i="1" dirty="0" err="1" smtClean="0">
                <a:solidFill>
                  <a:srgbClr val="3E3E3E"/>
                </a:solidFill>
                <a:latin typeface="Roboto" panose="02000000000000000000" pitchFamily="2" charset="0"/>
                <a:ea typeface="Roboto" panose="02000000000000000000" pitchFamily="2" charset="0"/>
              </a:rPr>
              <a:t>hours</a:t>
            </a:r>
            <a:r>
              <a:rPr lang="fr-FR" sz="1200" i="1" dirty="0" smtClean="0">
                <a:solidFill>
                  <a:srgbClr val="3E3E3E"/>
                </a:solidFill>
                <a:latin typeface="Roboto" panose="02000000000000000000" pitchFamily="2" charset="0"/>
                <a:ea typeface="Roboto" panose="02000000000000000000" pitchFamily="2" charset="0"/>
              </a:rPr>
              <a:t> </a:t>
            </a:r>
            <a:endParaRPr lang="fr-FR" sz="1400" dirty="0">
              <a:solidFill>
                <a:srgbClr val="3E3E3E"/>
              </a:solidFill>
              <a:latin typeface="Roboto" panose="02000000000000000000" pitchFamily="2" charset="0"/>
              <a:ea typeface="Roboto" panose="02000000000000000000" pitchFamily="2"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Fluide</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120" y="1111260"/>
            <a:ext cx="3740382" cy="5610572"/>
          </a:xfrm>
          <a:prstGeom prst="rect">
            <a:avLst/>
          </a:prstGeom>
        </p:spPr>
      </p:pic>
      <p:sp>
        <p:nvSpPr>
          <p:cNvPr id="15" name="Rectangle 14"/>
          <p:cNvSpPr/>
          <p:nvPr/>
        </p:nvSpPr>
        <p:spPr>
          <a:xfrm>
            <a:off x="9216154" y="2888805"/>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Aloe</a:t>
            </a: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vera</a:t>
            </a:r>
            <a:endParaRPr lang="fr-FR" sz="1200" dirty="0" smtClean="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2239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Fluide</a:t>
            </a:r>
            <a:endParaRPr lang="fr-FR" cap="small" dirty="0"/>
          </a:p>
          <a:p>
            <a:pPr>
              <a:lnSpc>
                <a:spcPts val="2982"/>
              </a:lnSpc>
            </a:pPr>
            <a:endParaRPr lang="fr-FR" sz="1934" b="1" cap="small"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5069" y="5146541"/>
            <a:ext cx="510285" cy="70009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813" y="5153535"/>
            <a:ext cx="489128" cy="671064"/>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28880" t="13223" r="9582" b="24363"/>
          <a:stretch/>
        </p:blipFill>
        <p:spPr>
          <a:xfrm>
            <a:off x="6128244" y="5222293"/>
            <a:ext cx="533897" cy="517386"/>
          </a:xfrm>
          <a:prstGeom prst="rect">
            <a:avLst/>
          </a:prstGeom>
        </p:spPr>
      </p:pic>
      <p:sp>
        <p:nvSpPr>
          <p:cNvPr id="11" name="Rectangle 10"/>
          <p:cNvSpPr/>
          <p:nvPr/>
        </p:nvSpPr>
        <p:spPr>
          <a:xfrm>
            <a:off x="119951" y="5891058"/>
            <a:ext cx="3328283" cy="861774"/>
          </a:xfrm>
          <a:prstGeom prst="rect">
            <a:avLst/>
          </a:prstGeom>
        </p:spPr>
        <p:txBody>
          <a:bodyPr wrap="square">
            <a:spAutoFit/>
          </a:bodyPr>
          <a:lstStyle/>
          <a:p>
            <a:pPr algn="ctr">
              <a:defRPr/>
            </a:pPr>
            <a:r>
              <a:rPr lang="fr-FR" sz="1400" b="1" dirty="0" err="1">
                <a:solidFill>
                  <a:srgbClr val="3E3E3E"/>
                </a:solidFill>
                <a:latin typeface="Roboto Light" panose="020B0604020202020204" charset="0"/>
                <a:ea typeface="Roboto Light" panose="020B0604020202020204" charset="0"/>
              </a:rPr>
              <a:t>Hydrating</a:t>
            </a:r>
            <a:r>
              <a:rPr lang="fr-FR" sz="1400" b="1" dirty="0">
                <a:solidFill>
                  <a:srgbClr val="3E3E3E"/>
                </a:solidFill>
                <a:latin typeface="Roboto Light" panose="020B0604020202020204" charset="0"/>
                <a:ea typeface="Roboto Light" panose="020B0604020202020204" charset="0"/>
              </a:rPr>
              <a:t> </a:t>
            </a:r>
            <a:r>
              <a:rPr lang="fr-FR" sz="1400" b="1" dirty="0" err="1">
                <a:solidFill>
                  <a:srgbClr val="3E3E3E"/>
                </a:solidFill>
                <a:latin typeface="Roboto Light" panose="020B0604020202020204" charset="0"/>
                <a:ea typeface="Roboto Light" panose="020B0604020202020204" charset="0"/>
              </a:rPr>
              <a:t>Complex</a:t>
            </a:r>
            <a:r>
              <a:rPr lang="fr-FR" sz="1400" b="1" dirty="0">
                <a:solidFill>
                  <a:srgbClr val="3E3E3E"/>
                </a:solidFill>
                <a:latin typeface="Roboto Light" panose="020B0604020202020204" charset="0"/>
                <a:ea typeface="Roboto Light" panose="020B0604020202020204" charset="0"/>
              </a:rPr>
              <a:t> </a:t>
            </a:r>
            <a:endParaRPr lang="fr-FR" sz="1200" dirty="0">
              <a:solidFill>
                <a:srgbClr val="3E3E3E"/>
              </a:solidFill>
              <a:latin typeface="Roboto Light" panose="020B0604020202020204" charset="0"/>
              <a:ea typeface="Roboto Light" panose="020B0604020202020204" charset="0"/>
            </a:endParaRPr>
          </a:p>
          <a:p>
            <a:pPr algn="ctr">
              <a:defRPr/>
            </a:pPr>
            <a:r>
              <a:rPr lang="fr-FR" sz="1200" i="1" dirty="0" err="1">
                <a:solidFill>
                  <a:srgbClr val="3E3E3E"/>
                </a:solidFill>
                <a:latin typeface="Roboto Light" panose="020B0604020202020204" charset="0"/>
                <a:ea typeface="Roboto Light" panose="020B0604020202020204" charset="0"/>
              </a:rPr>
              <a:t>Organic</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aloe</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vera</a:t>
            </a:r>
            <a:r>
              <a:rPr lang="fr-FR" sz="1200" i="1" dirty="0">
                <a:solidFill>
                  <a:srgbClr val="3E3E3E"/>
                </a:solidFill>
                <a:latin typeface="Roboto Light" panose="020B0604020202020204" charset="0"/>
                <a:ea typeface="Roboto Light" panose="020B0604020202020204" charset="0"/>
              </a:rPr>
              <a:t>, olive </a:t>
            </a:r>
            <a:r>
              <a:rPr lang="fr-FR" sz="1200" i="1" dirty="0" err="1">
                <a:solidFill>
                  <a:srgbClr val="3E3E3E"/>
                </a:solidFill>
                <a:latin typeface="Roboto Light" panose="020B0604020202020204" charset="0"/>
                <a:ea typeface="Roboto Light" panose="020B0604020202020204" charset="0"/>
              </a:rPr>
              <a:t>phytosqualane</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imperata</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cylindrica</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vitamins</a:t>
            </a:r>
            <a:r>
              <a:rPr lang="fr-FR" sz="1200" i="1" dirty="0">
                <a:solidFill>
                  <a:srgbClr val="3E3E3E"/>
                </a:solidFill>
                <a:latin typeface="Roboto Light" panose="020B0604020202020204" charset="0"/>
                <a:ea typeface="Roboto Light" panose="020B0604020202020204" charset="0"/>
              </a:rPr>
              <a:t> ACE</a:t>
            </a:r>
            <a:r>
              <a:rPr lang="fr-FR" sz="1200" b="1" i="1" dirty="0">
                <a:solidFill>
                  <a:srgbClr val="3E3E3E"/>
                </a:solidFill>
                <a:latin typeface="Roboto Light" panose="020B0604020202020204" charset="0"/>
                <a:ea typeface="Roboto Light" panose="020B0604020202020204" charset="0"/>
              </a:rPr>
              <a:t>, </a:t>
            </a:r>
            <a:r>
              <a:rPr lang="fr-FR" sz="1200" b="1" i="1" dirty="0" err="1" smtClean="0">
                <a:solidFill>
                  <a:srgbClr val="3E3E3E"/>
                </a:solidFill>
                <a:latin typeface="Roboto Light" panose="020B0604020202020204" charset="0"/>
                <a:ea typeface="Roboto Light" panose="020B0604020202020204" charset="0"/>
              </a:rPr>
              <a:t>Low</a:t>
            </a:r>
            <a:r>
              <a:rPr lang="fr-FR" sz="1200" b="1" i="1" dirty="0" smtClean="0">
                <a:solidFill>
                  <a:srgbClr val="3E3E3E"/>
                </a:solidFill>
                <a:latin typeface="Roboto Light" panose="020B0604020202020204" charset="0"/>
                <a:ea typeface="Roboto Light" panose="020B0604020202020204" charset="0"/>
              </a:rPr>
              <a:t> and High </a:t>
            </a:r>
            <a:r>
              <a:rPr lang="fr-FR" sz="1200" b="1" i="1" dirty="0" err="1">
                <a:solidFill>
                  <a:srgbClr val="3E3E3E"/>
                </a:solidFill>
                <a:latin typeface="Roboto Light" panose="020B0604020202020204" charset="0"/>
                <a:ea typeface="Roboto Light" panose="020B0604020202020204" charset="0"/>
              </a:rPr>
              <a:t>Molecular</a:t>
            </a:r>
            <a:r>
              <a:rPr lang="fr-FR" sz="1200" b="1" i="1" dirty="0">
                <a:solidFill>
                  <a:srgbClr val="3E3E3E"/>
                </a:solidFill>
                <a:latin typeface="Roboto Light" panose="020B0604020202020204" charset="0"/>
                <a:ea typeface="Roboto Light" panose="020B0604020202020204" charset="0"/>
              </a:rPr>
              <a:t> </a:t>
            </a:r>
            <a:r>
              <a:rPr lang="fr-FR" sz="1200" b="1" i="1" dirty="0" err="1">
                <a:solidFill>
                  <a:srgbClr val="3E3E3E"/>
                </a:solidFill>
                <a:latin typeface="Roboto Light" panose="020B0604020202020204" charset="0"/>
                <a:ea typeface="Roboto Light" panose="020B0604020202020204" charset="0"/>
              </a:rPr>
              <a:t>weight</a:t>
            </a:r>
            <a:r>
              <a:rPr lang="fr-FR" sz="1200" b="1" i="1" dirty="0">
                <a:solidFill>
                  <a:srgbClr val="3E3E3E"/>
                </a:solidFill>
                <a:latin typeface="Roboto Light" panose="020B0604020202020204" charset="0"/>
                <a:ea typeface="Roboto Light" panose="020B0604020202020204" charset="0"/>
              </a:rPr>
              <a:t> HA </a:t>
            </a:r>
            <a:r>
              <a:rPr lang="fr-FR" sz="1200" b="1" i="1" dirty="0">
                <a:solidFill>
                  <a:srgbClr val="3E3E3E"/>
                </a:solidFill>
              </a:rPr>
              <a:t> </a:t>
            </a:r>
          </a:p>
        </p:txBody>
      </p:sp>
      <p:sp>
        <p:nvSpPr>
          <p:cNvPr id="13" name="Rectangle 12"/>
          <p:cNvSpPr/>
          <p:nvPr/>
        </p:nvSpPr>
        <p:spPr>
          <a:xfrm>
            <a:off x="6031622" y="5965875"/>
            <a:ext cx="1911076" cy="646331"/>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vegetal</a:t>
            </a:r>
            <a:r>
              <a:rPr lang="fr-FR" sz="1200" dirty="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glycerin</a:t>
            </a:r>
            <a:r>
              <a:rPr lang="fr-FR" sz="1200" dirty="0" smtClean="0">
                <a:solidFill>
                  <a:srgbClr val="3E3E3E"/>
                </a:solidFill>
                <a:latin typeface="Roboto" panose="02000000000000000000" pitchFamily="2" charset="0"/>
                <a:ea typeface="Roboto" panose="02000000000000000000" pitchFamily="2" charset="0"/>
              </a:rPr>
              <a:t>, </a:t>
            </a:r>
            <a:r>
              <a:rPr lang="fr-FR" sz="1200" dirty="0">
                <a:solidFill>
                  <a:srgbClr val="3E3E3E"/>
                </a:solidFill>
                <a:latin typeface="Roboto" panose="02000000000000000000" pitchFamily="2" charset="0"/>
                <a:ea typeface="Roboto" panose="02000000000000000000" pitchFamily="2" charset="0"/>
              </a:rPr>
              <a:t>PCA et polysaccharides </a:t>
            </a:r>
          </a:p>
          <a:p>
            <a:pPr algn="ctr">
              <a:defRPr/>
            </a:pPr>
            <a:r>
              <a:rPr lang="fr-FR" sz="1200" b="1" dirty="0" err="1">
                <a:solidFill>
                  <a:srgbClr val="3E3E3E"/>
                </a:solidFill>
                <a:latin typeface="Roboto" panose="02000000000000000000" pitchFamily="2" charset="0"/>
                <a:ea typeface="Roboto" panose="02000000000000000000" pitchFamily="2" charset="0"/>
              </a:rPr>
              <a:t>Hydrating</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8146363" y="5975225"/>
            <a:ext cx="1672348" cy="830997"/>
          </a:xfrm>
          <a:prstGeom prst="rect">
            <a:avLst/>
          </a:prstGeom>
        </p:spPr>
        <p:txBody>
          <a:bodyPr wrap="square">
            <a:spAutoFit/>
          </a:bodyPr>
          <a:lstStyle/>
          <a:p>
            <a:pPr algn="ctr">
              <a:defRPr/>
            </a:pPr>
            <a:r>
              <a:rPr lang="fr-FR" sz="1200" dirty="0" err="1" smtClean="0">
                <a:solidFill>
                  <a:prstClr val="black"/>
                </a:solidFill>
                <a:latin typeface="Roboto" panose="02000000000000000000" pitchFamily="2" charset="0"/>
                <a:ea typeface="Roboto" panose="02000000000000000000" pitchFamily="2" charset="0"/>
              </a:rPr>
              <a:t>silicon</a:t>
            </a: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Restructuring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redensifying</a:t>
            </a:r>
            <a:r>
              <a:rPr lang="fr-FR" sz="1200" b="1" dirty="0">
                <a:solidFill>
                  <a:prstClr val="black"/>
                </a:solidFill>
                <a:latin typeface="Roboto" panose="02000000000000000000" pitchFamily="2" charset="0"/>
                <a:ea typeface="Roboto" panose="02000000000000000000" pitchFamily="2" charset="0"/>
              </a:rPr>
              <a:t> </a:t>
            </a:r>
          </a:p>
          <a:p>
            <a:pPr algn="ctr">
              <a:defRPr/>
            </a:pPr>
            <a:endParaRPr lang="fr-FR" sz="1200" dirty="0" smtClean="0">
              <a:solidFill>
                <a:prstClr val="black"/>
              </a:solidFill>
              <a:latin typeface="Roboto" panose="02000000000000000000" pitchFamily="2" charset="0"/>
              <a:ea typeface="Roboto" panose="02000000000000000000" pitchFamily="2"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3290" y="5146055"/>
            <a:ext cx="527924" cy="724290"/>
          </a:xfrm>
          <a:prstGeom prst="rect">
            <a:avLst/>
          </a:prstGeom>
        </p:spPr>
      </p:pic>
      <p:pic>
        <p:nvPicPr>
          <p:cNvPr id="17" name="Image 16"/>
          <p:cNvPicPr>
            <a:picLocks noChangeAspect="1"/>
          </p:cNvPicPr>
          <p:nvPr/>
        </p:nvPicPr>
        <p:blipFill rotWithShape="1">
          <a:blip r:embed="rId7"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8" name="Image 17"/>
          <p:cNvPicPr>
            <a:picLocks noChangeAspect="1"/>
          </p:cNvPicPr>
          <p:nvPr/>
        </p:nvPicPr>
        <p:blipFill rotWithShape="1">
          <a:blip r:embed="rId8"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9"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sp>
        <p:nvSpPr>
          <p:cNvPr id="21" name="Rectangle 20"/>
          <p:cNvSpPr/>
          <p:nvPr/>
        </p:nvSpPr>
        <p:spPr>
          <a:xfrm>
            <a:off x="3060889" y="5146055"/>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9285514" y="5969585"/>
            <a:ext cx="3328283" cy="646331"/>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a:solidFill>
                  <a:prstClr val="black"/>
                </a:solidFill>
                <a:latin typeface="Roboto" panose="02000000000000000000" pitchFamily="2" charset="0"/>
                <a:ea typeface="Roboto" panose="02000000000000000000" pitchFamily="2" charset="0"/>
              </a:rPr>
              <a:t>jasmine 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4550736" y="1552211"/>
            <a:ext cx="5846914"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629405" y="1704356"/>
            <a:ext cx="5782456" cy="2585323"/>
          </a:xfrm>
          <a:prstGeom prst="rect">
            <a:avLst/>
          </a:prstGeom>
        </p:spPr>
        <p:txBody>
          <a:bodyPr wrap="square">
            <a:spAutoFit/>
          </a:bodyPr>
          <a:lstStyle/>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Ideal for oily or combination dehydrated skin.</a:t>
            </a:r>
            <a:r>
              <a:rPr lang="fr-FR" dirty="0" smtClean="0">
                <a:solidFill>
                  <a:srgbClr val="3E3E3E"/>
                </a:solidFill>
                <a:latin typeface="Roboto" panose="02000000000000000000" pitchFamily="2" charset="0"/>
                <a:ea typeface="Roboto" panose="02000000000000000000" pitchFamily="2" charset="0"/>
              </a:rPr>
              <a:t>.</a:t>
            </a:r>
          </a:p>
          <a:p>
            <a:pPr algn="just">
              <a:defRPr/>
            </a:pP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smtClean="0">
                <a:solidFill>
                  <a:srgbClr val="3E3E3E"/>
                </a:solidFill>
                <a:latin typeface="Roboto" panose="02000000000000000000" pitchFamily="2" charset="0"/>
                <a:ea typeface="Roboto" panose="02000000000000000000" pitchFamily="2" charset="0"/>
              </a:rPr>
              <a:t>Light </a:t>
            </a:r>
            <a:r>
              <a:rPr lang="en-US" dirty="0">
                <a:solidFill>
                  <a:srgbClr val="3E3E3E"/>
                </a:solidFill>
                <a:latin typeface="Roboto" panose="02000000000000000000" pitchFamily="2" charset="0"/>
                <a:ea typeface="Roboto" panose="02000000000000000000" pitchFamily="2" charset="0"/>
              </a:rPr>
              <a:t>texture ideal for summer</a:t>
            </a:r>
            <a:r>
              <a:rPr lang="fr-FR" dirty="0" smtClean="0">
                <a:solidFill>
                  <a:srgbClr val="3E3E3E"/>
                </a:solidFill>
                <a:latin typeface="Roboto" panose="02000000000000000000" pitchFamily="2" charset="0"/>
                <a:ea typeface="Roboto" panose="02000000000000000000" pitchFamily="2" charset="0"/>
              </a:rPr>
              <a:t>.</a:t>
            </a:r>
            <a:endParaRPr lang="fr-FR" dirty="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In addition, use </a:t>
            </a:r>
            <a:r>
              <a:rPr lang="en-US" cap="small" dirty="0">
                <a:solidFill>
                  <a:srgbClr val="3E3E3E"/>
                </a:solidFill>
                <a:latin typeface="Roboto" panose="02000000000000000000" pitchFamily="2" charset="0"/>
                <a:ea typeface="Roboto" panose="02000000000000000000" pitchFamily="2" charset="0"/>
              </a:rPr>
              <a:t>Hydra N°1 Masque </a:t>
            </a:r>
            <a:r>
              <a:rPr lang="en-US" dirty="0">
                <a:solidFill>
                  <a:srgbClr val="3E3E3E"/>
                </a:solidFill>
                <a:latin typeface="Roboto" panose="02000000000000000000" pitchFamily="2" charset="0"/>
                <a:ea typeface="Roboto" panose="02000000000000000000" pitchFamily="2" charset="0"/>
              </a:rPr>
              <a:t>one to three times a </a:t>
            </a:r>
            <a:r>
              <a:rPr lang="en-US" dirty="0" smtClean="0">
                <a:solidFill>
                  <a:srgbClr val="3E3E3E"/>
                </a:solidFill>
                <a:latin typeface="Roboto" panose="02000000000000000000" pitchFamily="2" charset="0"/>
                <a:ea typeface="Roboto" panose="02000000000000000000" pitchFamily="2" charset="0"/>
              </a:rPr>
              <a:t>week.</a:t>
            </a:r>
          </a:p>
          <a:p>
            <a:pPr algn="just">
              <a:defRPr/>
            </a:pPr>
            <a:endParaRPr lang="fr-FR" dirty="0" smtClean="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To maximize results, combine with a </a:t>
            </a:r>
            <a:r>
              <a:rPr lang="en-US" cap="small" dirty="0">
                <a:solidFill>
                  <a:srgbClr val="3E3E3E"/>
                </a:solidFill>
                <a:latin typeface="Roboto" panose="02000000000000000000" pitchFamily="2" charset="0"/>
                <a:ea typeface="Roboto" panose="02000000000000000000" pitchFamily="2" charset="0"/>
              </a:rPr>
              <a:t>Serum</a:t>
            </a:r>
            <a:r>
              <a:rPr lang="en-US" dirty="0">
                <a:solidFill>
                  <a:srgbClr val="3E3E3E"/>
                </a:solidFill>
                <a:latin typeface="Roboto" panose="02000000000000000000" pitchFamily="2" charset="0"/>
                <a:ea typeface="Roboto" panose="02000000000000000000" pitchFamily="2" charset="0"/>
              </a:rPr>
              <a:t> or a </a:t>
            </a:r>
            <a:r>
              <a:rPr lang="en-US" cap="small" dirty="0">
                <a:solidFill>
                  <a:srgbClr val="3E3E3E"/>
                </a:solidFill>
                <a:latin typeface="Roboto" panose="02000000000000000000" pitchFamily="2" charset="0"/>
                <a:ea typeface="Roboto" panose="02000000000000000000" pitchFamily="2" charset="0"/>
              </a:rPr>
              <a:t>Booster</a:t>
            </a:r>
            <a:endParaRPr lang="fr-FR" cap="small"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851594"/>
            <a:ext cx="1477650" cy="985070"/>
            <a:chOff x="294588" y="4878292"/>
            <a:chExt cx="2230528" cy="1486974"/>
          </a:xfrm>
        </p:grpSpPr>
        <p:pic>
          <p:nvPicPr>
            <p:cNvPr id="35" name="Image 34"/>
            <p:cNvPicPr>
              <a:picLocks noChangeAspect="1"/>
            </p:cNvPicPr>
            <p:nvPr/>
          </p:nvPicPr>
          <p:blipFill rotWithShape="1">
            <a:blip r:embed="rId10"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2"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3"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4"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5"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4" name="Rectangle 33"/>
          <p:cNvSpPr/>
          <p:nvPr/>
        </p:nvSpPr>
        <p:spPr>
          <a:xfrm>
            <a:off x="7810029" y="5166815"/>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37" name="Rectangle 36"/>
          <p:cNvSpPr/>
          <p:nvPr/>
        </p:nvSpPr>
        <p:spPr>
          <a:xfrm>
            <a:off x="9235588" y="5159721"/>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pic>
        <p:nvPicPr>
          <p:cNvPr id="5" name="Imag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4071" y="1478680"/>
            <a:ext cx="2625018" cy="3281272"/>
          </a:xfrm>
          <a:prstGeom prst="rect">
            <a:avLst/>
          </a:prstGeom>
        </p:spPr>
      </p:pic>
      <p:sp>
        <p:nvSpPr>
          <p:cNvPr id="39" name="Rectangle 38"/>
          <p:cNvSpPr/>
          <p:nvPr/>
        </p:nvSpPr>
        <p:spPr>
          <a:xfrm>
            <a:off x="5159316" y="5152019"/>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pic>
        <p:nvPicPr>
          <p:cNvPr id="7" name="Image 6"/>
          <p:cNvPicPr>
            <a:picLocks noChangeAspect="1"/>
          </p:cNvPicPr>
          <p:nvPr/>
        </p:nvPicPr>
        <p:blipFill rotWithShape="1">
          <a:blip r:embed="rId17" cstate="print">
            <a:extLst>
              <a:ext uri="{28A0092B-C50C-407E-A947-70E740481C1C}">
                <a14:useLocalDpi xmlns:a14="http://schemas.microsoft.com/office/drawing/2010/main" val="0"/>
              </a:ext>
            </a:extLst>
          </a:blip>
          <a:srcRect l="5911" r="24401" b="-1504"/>
          <a:stretch/>
        </p:blipFill>
        <p:spPr>
          <a:xfrm>
            <a:off x="4314045" y="5203434"/>
            <a:ext cx="622279" cy="621165"/>
          </a:xfrm>
          <a:prstGeom prst="rect">
            <a:avLst/>
          </a:prstGeom>
        </p:spPr>
      </p:pic>
      <p:sp>
        <p:nvSpPr>
          <p:cNvPr id="40" name="Rectangle 39"/>
          <p:cNvSpPr/>
          <p:nvPr/>
        </p:nvSpPr>
        <p:spPr>
          <a:xfrm>
            <a:off x="3823019" y="5965874"/>
            <a:ext cx="1672348" cy="461665"/>
          </a:xfrm>
          <a:prstGeom prst="rect">
            <a:avLst/>
          </a:prstGeom>
        </p:spPr>
        <p:txBody>
          <a:bodyPr wrap="square">
            <a:spAutoFit/>
          </a:bodyPr>
          <a:lstStyle/>
          <a:p>
            <a:pPr algn="ctr">
              <a:defRPr/>
            </a:pPr>
            <a:r>
              <a:rPr lang="fr-FR" sz="1200" dirty="0" err="1" smtClean="0">
                <a:solidFill>
                  <a:prstClr val="black"/>
                </a:solidFill>
                <a:latin typeface="Roboto" panose="02000000000000000000" pitchFamily="2" charset="0"/>
                <a:ea typeface="Roboto" panose="02000000000000000000" pitchFamily="2" charset="0"/>
              </a:rPr>
              <a:t>silica</a:t>
            </a:r>
            <a:endParaRPr lang="fr-FR" sz="1200" dirty="0" smtClean="0">
              <a:solidFill>
                <a:prstClr val="black"/>
              </a:solidFill>
              <a:latin typeface="Roboto" panose="02000000000000000000" pitchFamily="2" charset="0"/>
              <a:ea typeface="Roboto" panose="02000000000000000000" pitchFamily="2" charset="0"/>
            </a:endParaRPr>
          </a:p>
          <a:p>
            <a:pPr algn="ctr">
              <a:defRPr/>
            </a:pPr>
            <a:r>
              <a:rPr lang="fr-FR" sz="1200" b="1" dirty="0" err="1" smtClean="0">
                <a:solidFill>
                  <a:prstClr val="black"/>
                </a:solidFill>
                <a:latin typeface="Roboto" panose="02000000000000000000" pitchFamily="2" charset="0"/>
                <a:ea typeface="Roboto" panose="02000000000000000000" pitchFamily="2" charset="0"/>
              </a:rPr>
              <a:t>Mattifying</a:t>
            </a:r>
            <a:endParaRPr lang="fr-FR" sz="1200" b="1"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701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4" grpId="0"/>
      <p:bldP spid="37" grpId="0"/>
      <p:bldP spid="38" grpId="0" animBg="1"/>
      <p:bldP spid="39" grpId="0"/>
      <p:bldP spid="4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3478</TotalTime>
  <Words>4555</Words>
  <Application>Microsoft Office PowerPoint</Application>
  <PresentationFormat>Grand écran</PresentationFormat>
  <Paragraphs>796</Paragraphs>
  <Slides>27</Slides>
  <Notes>27</Notes>
  <HiddenSlides>0</HiddenSlides>
  <MMClips>1</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27</vt:i4>
      </vt:variant>
    </vt:vector>
  </HeadingPairs>
  <TitlesOfParts>
    <vt:vector size="42" baseType="lpstr">
      <vt:lpstr>MS PGothic</vt:lpstr>
      <vt:lpstr>Arial</vt:lpstr>
      <vt:lpstr>Calibri</vt:lpstr>
      <vt:lpstr>Calibri Light</vt:lpstr>
      <vt:lpstr>Candara</vt:lpstr>
      <vt:lpstr>Century Gothic</vt:lpstr>
      <vt:lpstr>Comic Sans MS</vt:lpstr>
      <vt:lpstr>KyivType Sans2</vt:lpstr>
      <vt:lpstr>Optima</vt:lpstr>
      <vt:lpstr>新細明體</vt:lpstr>
      <vt:lpstr>Roboto</vt:lpstr>
      <vt:lpstr>Roboto Light</vt:lpstr>
      <vt:lpstr>Wingdings</vt:lpstr>
      <vt:lpstr>Thème Office</vt:lpstr>
      <vt:lpstr>Acrobat Document</vt:lpstr>
      <vt:lpstr>Présentation PowerPoint</vt:lpstr>
      <vt:lpstr>Hydration is … </vt:lpstr>
      <vt:lpstr>A common hydrating complex</vt:lpstr>
      <vt:lpstr>For hydration at all levels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Yon-Ka hydrating range</vt:lpstr>
      <vt:lpstr> professionnal treatment </vt:lpstr>
      <vt:lpstr>Présentation PowerPoint</vt:lpstr>
      <vt:lpstr>Présentation PowerPoint</vt:lpstr>
      <vt:lpstr>The hydrating products of the care </vt:lpstr>
      <vt:lpstr>LET’S PLAY ! </vt:lpstr>
      <vt:lpstr>Let’s play ! </vt:lpstr>
      <vt:lpstr>Let’s play !</vt:lpstr>
      <vt:lpstr>Let’s play ! </vt:lpstr>
      <vt:lpstr>Let’s play ! </vt:lpstr>
      <vt:lpstr>The offer </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Mélody</dc:creator>
  <cp:lastModifiedBy>DIAS Mélody</cp:lastModifiedBy>
  <cp:revision>167</cp:revision>
  <dcterms:created xsi:type="dcterms:W3CDTF">2022-05-01T16:49:15Z</dcterms:created>
  <dcterms:modified xsi:type="dcterms:W3CDTF">2022-05-05T15:46:38Z</dcterms:modified>
</cp:coreProperties>
</file>