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101" r:id="rId2"/>
    <p:sldId id="256" r:id="rId3"/>
    <p:sldId id="2112" r:id="rId4"/>
    <p:sldId id="2108" r:id="rId5"/>
    <p:sldId id="2113" r:id="rId6"/>
    <p:sldId id="2122" r:id="rId7"/>
    <p:sldId id="2123" r:id="rId8"/>
    <p:sldId id="2124" r:id="rId9"/>
    <p:sldId id="2107" r:id="rId10"/>
    <p:sldId id="2102" r:id="rId11"/>
    <p:sldId id="2103" r:id="rId12"/>
    <p:sldId id="2104" r:id="rId13"/>
    <p:sldId id="2105" r:id="rId14"/>
    <p:sldId id="2106" r:id="rId15"/>
    <p:sldId id="2109" r:id="rId16"/>
    <p:sldId id="2110" r:id="rId17"/>
    <p:sldId id="2111" r:id="rId18"/>
    <p:sldId id="2121" r:id="rId19"/>
    <p:sldId id="2114" r:id="rId20"/>
    <p:sldId id="2125" r:id="rId21"/>
    <p:sldId id="2126" r:id="rId22"/>
    <p:sldId id="2115" r:id="rId23"/>
    <p:sldId id="2127" r:id="rId24"/>
    <p:sldId id="2130" r:id="rId25"/>
    <p:sldId id="2116" r:id="rId26"/>
    <p:sldId id="2077" r:id="rId27"/>
    <p:sldId id="672" r:id="rId28"/>
    <p:sldId id="2132" r:id="rId29"/>
    <p:sldId id="2133" r:id="rId30"/>
    <p:sldId id="2134" r:id="rId31"/>
    <p:sldId id="2135" r:id="rId32"/>
    <p:sldId id="2117" r:id="rId33"/>
    <p:sldId id="2118" r:id="rId34"/>
    <p:sldId id="2128" r:id="rId35"/>
    <p:sldId id="2129" r:id="rId36"/>
    <p:sldId id="2008" r:id="rId37"/>
    <p:sldId id="2120" r:id="rId3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CBE1"/>
    <a:srgbClr val="A688B6"/>
    <a:srgbClr val="D9CCE0"/>
    <a:srgbClr val="D0C9F1"/>
    <a:srgbClr val="F2EFFE"/>
    <a:srgbClr val="6666FF"/>
    <a:srgbClr val="FFECEB"/>
    <a:srgbClr val="FFF4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03" autoAdjust="0"/>
    <p:restoredTop sz="96247" autoAdjust="0"/>
  </p:normalViewPr>
  <p:slideViewPr>
    <p:cSldViewPr snapToGrid="0" showGuides="1">
      <p:cViewPr varScale="1">
        <p:scale>
          <a:sx n="107" d="100"/>
          <a:sy n="107" d="100"/>
        </p:scale>
        <p:origin x="528" y="102"/>
      </p:cViewPr>
      <p:guideLst>
        <p:guide orient="horz" pos="2137"/>
        <p:guide pos="3817"/>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image" Target="../media/image5.jpg"/><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jpg"/><Relationship Id="rId1" Type="http://schemas.openxmlformats.org/officeDocument/2006/relationships/image" Target="../media/image5.jpg"/><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10.jpg"/></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A0CE47-4708-48A7-8564-0EBD8427A321}" type="doc">
      <dgm:prSet loTypeId="urn:microsoft.com/office/officeart/2008/layout/AlternatingHexagons" loCatId="list" qsTypeId="urn:microsoft.com/office/officeart/2005/8/quickstyle/simple5" qsCatId="simple" csTypeId="urn:microsoft.com/office/officeart/2005/8/colors/accent3_3" csCatId="accent3" phldr="1"/>
      <dgm:spPr/>
      <dgm:t>
        <a:bodyPr/>
        <a:lstStyle/>
        <a:p>
          <a:endParaRPr lang="fr-FR"/>
        </a:p>
      </dgm:t>
    </dgm:pt>
    <dgm:pt modelId="{DFAA9ECD-87D6-42A1-86FC-0BD9692C23A9}">
      <dgm:prSet phldrT="[Texte]" custT="1"/>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fr-FR" sz="1800" b="1" dirty="0">
            <a:effectLst>
              <a:outerShdw blurRad="38100" dist="38100" dir="2700000" algn="tl">
                <a:srgbClr val="000000">
                  <a:alpha val="43137"/>
                </a:srgbClr>
              </a:outerShdw>
            </a:effectLst>
          </a:endParaRPr>
        </a:p>
      </dgm:t>
    </dgm:pt>
    <dgm:pt modelId="{D91F27CA-350B-48E8-9983-B81509E80EBA}" type="sibTrans" cxnId="{8BB59E18-C767-4F5D-BA74-29F2E27201EC}">
      <dgm:prSet custT="1"/>
      <dgm:spPr>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fr-FR" sz="1800" b="1" dirty="0">
            <a:solidFill>
              <a:schemeClr val="tx1">
                <a:lumMod val="75000"/>
                <a:lumOff val="25000"/>
              </a:schemeClr>
            </a:solidFill>
          </a:endParaRPr>
        </a:p>
      </dgm:t>
    </dgm:pt>
    <dgm:pt modelId="{E8D9088A-2D3A-42E5-AF45-CD7B69B15238}" type="parTrans" cxnId="{8BB59E18-C767-4F5D-BA74-29F2E27201EC}">
      <dgm:prSet/>
      <dgm:spPr/>
      <dgm:t>
        <a:bodyPr/>
        <a:lstStyle/>
        <a:p>
          <a:endParaRPr lang="fr-FR"/>
        </a:p>
      </dgm:t>
    </dgm:pt>
    <dgm:pt modelId="{C5BE8261-7949-457C-81E3-C9E7165B8120}">
      <dgm:prSet phldrT="[Texte]" custT="1"/>
      <dgm:spPr>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fr-FR" sz="1800" b="1" dirty="0">
            <a:solidFill>
              <a:schemeClr val="tx1">
                <a:lumMod val="75000"/>
                <a:lumOff val="25000"/>
              </a:schemeClr>
            </a:solidFill>
          </a:endParaRPr>
        </a:p>
      </dgm:t>
    </dgm:pt>
    <dgm:pt modelId="{E77EDE90-9A8E-4CC2-8CEF-5AC2438FD962}" type="parTrans" cxnId="{AE493263-85C5-4A60-80B7-7DB460BA96A7}">
      <dgm:prSet/>
      <dgm:spPr/>
      <dgm:t>
        <a:bodyPr/>
        <a:lstStyle/>
        <a:p>
          <a:endParaRPr lang="fr-FR"/>
        </a:p>
      </dgm:t>
    </dgm:pt>
    <dgm:pt modelId="{A2EBF114-E1A6-47D5-9CED-0E3B28AAE0D7}" type="sibTrans" cxnId="{AE493263-85C5-4A60-80B7-7DB460BA96A7}">
      <dgm:prSet/>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t>
        <a:bodyPr/>
        <a:lstStyle/>
        <a:p>
          <a:endParaRPr lang="fr-FR"/>
        </a:p>
      </dgm:t>
    </dgm:pt>
    <dgm:pt modelId="{E6A53AE8-9D4C-4254-859C-D043FA8BBDFB}">
      <dgm:prSet phldrT="[Texte]"/>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t>
        <a:bodyPr/>
        <a:lstStyle/>
        <a:p>
          <a:endParaRPr lang="fr-FR" b="1" dirty="0">
            <a:effectLst>
              <a:outerShdw blurRad="38100" dist="38100" dir="2700000" algn="tl">
                <a:srgbClr val="000000">
                  <a:alpha val="43137"/>
                </a:srgbClr>
              </a:outerShdw>
            </a:effectLst>
          </a:endParaRPr>
        </a:p>
      </dgm:t>
    </dgm:pt>
    <dgm:pt modelId="{371563F6-0372-4E2C-A9D9-8804A149881E}" type="parTrans" cxnId="{5AD1CF1C-8092-472B-9080-5CDB3CA64840}">
      <dgm:prSet/>
      <dgm:spPr/>
      <dgm:t>
        <a:bodyPr/>
        <a:lstStyle/>
        <a:p>
          <a:endParaRPr lang="fr-FR"/>
        </a:p>
      </dgm:t>
    </dgm:pt>
    <dgm:pt modelId="{690B7887-1F95-4282-A885-86EAACF8CF29}" type="sibTrans" cxnId="{5AD1CF1C-8092-472B-9080-5CDB3CA64840}">
      <dgm:prSet/>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t>
        <a:bodyPr/>
        <a:lstStyle/>
        <a:p>
          <a:endParaRPr lang="fr-FR"/>
        </a:p>
      </dgm:t>
    </dgm:pt>
    <dgm:pt modelId="{FD11B48D-9EA2-41CD-9EC1-403CB517A9D4}" type="pres">
      <dgm:prSet presAssocID="{B4A0CE47-4708-48A7-8564-0EBD8427A321}" presName="Name0" presStyleCnt="0">
        <dgm:presLayoutVars>
          <dgm:chMax/>
          <dgm:chPref/>
          <dgm:dir/>
          <dgm:animLvl val="lvl"/>
        </dgm:presLayoutVars>
      </dgm:prSet>
      <dgm:spPr/>
    </dgm:pt>
    <dgm:pt modelId="{E03B4A4F-74A3-40F3-AAE1-B6026892814D}" type="pres">
      <dgm:prSet presAssocID="{DFAA9ECD-87D6-42A1-86FC-0BD9692C23A9}" presName="composite" presStyleCnt="0"/>
      <dgm:spPr/>
    </dgm:pt>
    <dgm:pt modelId="{AE26D299-6EE3-4E2C-88CD-6278CC8E20DB}" type="pres">
      <dgm:prSet presAssocID="{DFAA9ECD-87D6-42A1-86FC-0BD9692C23A9}" presName="Parent1" presStyleLbl="node1" presStyleIdx="0" presStyleCnt="6" custAng="16200000" custLinFactNeighborX="7394" custLinFactNeighborY="-7166">
        <dgm:presLayoutVars>
          <dgm:chMax val="1"/>
          <dgm:chPref val="1"/>
          <dgm:bulletEnabled val="1"/>
        </dgm:presLayoutVars>
      </dgm:prSet>
      <dgm:spPr/>
    </dgm:pt>
    <dgm:pt modelId="{E955C312-70AF-4296-9C0B-23460E67E1F6}" type="pres">
      <dgm:prSet presAssocID="{DFAA9ECD-87D6-42A1-86FC-0BD9692C23A9}" presName="Childtext1" presStyleLbl="revTx" presStyleIdx="0" presStyleCnt="3">
        <dgm:presLayoutVars>
          <dgm:chMax val="0"/>
          <dgm:chPref val="0"/>
          <dgm:bulletEnabled val="1"/>
        </dgm:presLayoutVars>
      </dgm:prSet>
      <dgm:spPr/>
    </dgm:pt>
    <dgm:pt modelId="{9A96A146-6387-47BF-95B7-FE2F25C5432A}" type="pres">
      <dgm:prSet presAssocID="{DFAA9ECD-87D6-42A1-86FC-0BD9692C23A9}" presName="BalanceSpacing" presStyleCnt="0"/>
      <dgm:spPr/>
    </dgm:pt>
    <dgm:pt modelId="{0B2EE5FE-A43B-460E-94E2-13E915476ADB}" type="pres">
      <dgm:prSet presAssocID="{DFAA9ECD-87D6-42A1-86FC-0BD9692C23A9}" presName="BalanceSpacing1" presStyleCnt="0"/>
      <dgm:spPr/>
    </dgm:pt>
    <dgm:pt modelId="{FA6DF995-2D2A-42CC-A504-AB1EBA7EE32A}" type="pres">
      <dgm:prSet presAssocID="{D91F27CA-350B-48E8-9983-B81509E80EBA}" presName="Accent1Text" presStyleLbl="node1" presStyleIdx="1" presStyleCnt="6" custAng="16200000" custLinFactX="100000" custLinFactNeighborX="111938" custLinFactNeighborY="38993"/>
      <dgm:spPr/>
    </dgm:pt>
    <dgm:pt modelId="{A53BB34E-3598-49CD-9076-6B1ACD0822E5}" type="pres">
      <dgm:prSet presAssocID="{D91F27CA-350B-48E8-9983-B81509E80EBA}" presName="spaceBetweenRectangles" presStyleCnt="0"/>
      <dgm:spPr/>
    </dgm:pt>
    <dgm:pt modelId="{3128DD57-D488-4622-8B5E-DB787D74B007}" type="pres">
      <dgm:prSet presAssocID="{E6A53AE8-9D4C-4254-859C-D043FA8BBDFB}" presName="composite" presStyleCnt="0"/>
      <dgm:spPr/>
    </dgm:pt>
    <dgm:pt modelId="{FDDD6F59-F6A6-4839-9044-9913934C0732}" type="pres">
      <dgm:prSet presAssocID="{E6A53AE8-9D4C-4254-859C-D043FA8BBDFB}" presName="Parent1" presStyleLbl="node1" presStyleIdx="2" presStyleCnt="6" custAng="16200000" custLinFactNeighborX="-37594" custLinFactNeighborY="43500">
        <dgm:presLayoutVars>
          <dgm:chMax val="1"/>
          <dgm:chPref val="1"/>
          <dgm:bulletEnabled val="1"/>
        </dgm:presLayoutVars>
      </dgm:prSet>
      <dgm:spPr/>
    </dgm:pt>
    <dgm:pt modelId="{4F706C0E-AB49-4612-9103-43EE3CBDB30F}" type="pres">
      <dgm:prSet presAssocID="{E6A53AE8-9D4C-4254-859C-D043FA8BBDFB}" presName="Childtext1" presStyleLbl="revTx" presStyleIdx="1" presStyleCnt="3">
        <dgm:presLayoutVars>
          <dgm:chMax val="0"/>
          <dgm:chPref val="0"/>
          <dgm:bulletEnabled val="1"/>
        </dgm:presLayoutVars>
      </dgm:prSet>
      <dgm:spPr/>
    </dgm:pt>
    <dgm:pt modelId="{8B0373AE-C6F1-48BF-9310-F74337DF9AD4}" type="pres">
      <dgm:prSet presAssocID="{E6A53AE8-9D4C-4254-859C-D043FA8BBDFB}" presName="BalanceSpacing" presStyleCnt="0"/>
      <dgm:spPr/>
    </dgm:pt>
    <dgm:pt modelId="{D97483EF-D1DD-4697-8488-7487D615441B}" type="pres">
      <dgm:prSet presAssocID="{E6A53AE8-9D4C-4254-859C-D043FA8BBDFB}" presName="BalanceSpacing1" presStyleCnt="0"/>
      <dgm:spPr/>
    </dgm:pt>
    <dgm:pt modelId="{4FDB632F-336F-4F15-B884-C72629B7AE16}" type="pres">
      <dgm:prSet presAssocID="{690B7887-1F95-4282-A885-86EAACF8CF29}" presName="Accent1Text" presStyleLbl="node1" presStyleIdx="3" presStyleCnt="6" custAng="16200000" custLinFactX="-42810" custLinFactNeighborX="-100000" custLinFactNeighborY="-46921"/>
      <dgm:spPr/>
    </dgm:pt>
    <dgm:pt modelId="{A2AE2877-45DB-43C2-843F-2FFD36305617}" type="pres">
      <dgm:prSet presAssocID="{690B7887-1F95-4282-A885-86EAACF8CF29}" presName="spaceBetweenRectangles" presStyleCnt="0"/>
      <dgm:spPr/>
    </dgm:pt>
    <dgm:pt modelId="{73E6BC9C-1EF2-4111-9E9E-F84E3F2CECF4}" type="pres">
      <dgm:prSet presAssocID="{C5BE8261-7949-457C-81E3-C9E7165B8120}" presName="composite" presStyleCnt="0"/>
      <dgm:spPr/>
    </dgm:pt>
    <dgm:pt modelId="{14F84E63-D01E-49C7-B26C-792D81EC4170}" type="pres">
      <dgm:prSet presAssocID="{C5BE8261-7949-457C-81E3-C9E7165B8120}" presName="Parent1" presStyleLbl="node1" presStyleIdx="4" presStyleCnt="6" custAng="16200000" custLinFactNeighborX="4558" custLinFactNeighborY="5183">
        <dgm:presLayoutVars>
          <dgm:chMax val="1"/>
          <dgm:chPref val="1"/>
          <dgm:bulletEnabled val="1"/>
        </dgm:presLayoutVars>
      </dgm:prSet>
      <dgm:spPr/>
    </dgm:pt>
    <dgm:pt modelId="{7D75943D-AD4D-4CEF-A032-D6A366EB3740}" type="pres">
      <dgm:prSet presAssocID="{C5BE8261-7949-457C-81E3-C9E7165B8120}" presName="Childtext1" presStyleLbl="revTx" presStyleIdx="2" presStyleCnt="3">
        <dgm:presLayoutVars>
          <dgm:chMax val="0"/>
          <dgm:chPref val="0"/>
          <dgm:bulletEnabled val="1"/>
        </dgm:presLayoutVars>
      </dgm:prSet>
      <dgm:spPr/>
    </dgm:pt>
    <dgm:pt modelId="{7C7BB596-6649-45A5-9052-6F3E98C0BE54}" type="pres">
      <dgm:prSet presAssocID="{C5BE8261-7949-457C-81E3-C9E7165B8120}" presName="BalanceSpacing" presStyleCnt="0"/>
      <dgm:spPr/>
    </dgm:pt>
    <dgm:pt modelId="{FEBC76C6-4AC6-4BC4-B197-54C46C007CED}" type="pres">
      <dgm:prSet presAssocID="{C5BE8261-7949-457C-81E3-C9E7165B8120}" presName="BalanceSpacing1" presStyleCnt="0"/>
      <dgm:spPr/>
    </dgm:pt>
    <dgm:pt modelId="{E0FC06BB-CF34-4CB1-B144-53B667D2CC73}" type="pres">
      <dgm:prSet presAssocID="{A2EBF114-E1A6-47D5-9CED-0E3B28AAE0D7}" presName="Accent1Text" presStyleLbl="node1" presStyleIdx="5" presStyleCnt="6" custAng="16200000" custLinFactX="100000" custLinFactNeighborX="110997" custLinFactNeighborY="-36739"/>
      <dgm:spPr/>
    </dgm:pt>
  </dgm:ptLst>
  <dgm:cxnLst>
    <dgm:cxn modelId="{8BB59E18-C767-4F5D-BA74-29F2E27201EC}" srcId="{B4A0CE47-4708-48A7-8564-0EBD8427A321}" destId="{DFAA9ECD-87D6-42A1-86FC-0BD9692C23A9}" srcOrd="0" destOrd="0" parTransId="{E8D9088A-2D3A-42E5-AF45-CD7B69B15238}" sibTransId="{D91F27CA-350B-48E8-9983-B81509E80EBA}"/>
    <dgm:cxn modelId="{5AD1CF1C-8092-472B-9080-5CDB3CA64840}" srcId="{B4A0CE47-4708-48A7-8564-0EBD8427A321}" destId="{E6A53AE8-9D4C-4254-859C-D043FA8BBDFB}" srcOrd="1" destOrd="0" parTransId="{371563F6-0372-4E2C-A9D9-8804A149881E}" sibTransId="{690B7887-1F95-4282-A885-86EAACF8CF29}"/>
    <dgm:cxn modelId="{AE493263-85C5-4A60-80B7-7DB460BA96A7}" srcId="{B4A0CE47-4708-48A7-8564-0EBD8427A321}" destId="{C5BE8261-7949-457C-81E3-C9E7165B8120}" srcOrd="2" destOrd="0" parTransId="{E77EDE90-9A8E-4CC2-8CEF-5AC2438FD962}" sibTransId="{A2EBF114-E1A6-47D5-9CED-0E3B28AAE0D7}"/>
    <dgm:cxn modelId="{C32B314B-A4AF-4505-B679-8A8EA551AF23}" type="presOf" srcId="{B4A0CE47-4708-48A7-8564-0EBD8427A321}" destId="{FD11B48D-9EA2-41CD-9EC1-403CB517A9D4}" srcOrd="0" destOrd="0" presId="urn:microsoft.com/office/officeart/2008/layout/AlternatingHexagons"/>
    <dgm:cxn modelId="{94967588-C524-47BF-ADF5-E8AA0CA0BDAF}" type="presOf" srcId="{C5BE8261-7949-457C-81E3-C9E7165B8120}" destId="{14F84E63-D01E-49C7-B26C-792D81EC4170}" srcOrd="0" destOrd="0" presId="urn:microsoft.com/office/officeart/2008/layout/AlternatingHexagons"/>
    <dgm:cxn modelId="{C0B245B2-D49C-41A4-ACCF-B9DB4AC1322A}" type="presOf" srcId="{D91F27CA-350B-48E8-9983-B81509E80EBA}" destId="{FA6DF995-2D2A-42CC-A504-AB1EBA7EE32A}" srcOrd="0" destOrd="0" presId="urn:microsoft.com/office/officeart/2008/layout/AlternatingHexagons"/>
    <dgm:cxn modelId="{BC5FA7BE-A096-4688-BC34-58B550E25E9C}" type="presOf" srcId="{A2EBF114-E1A6-47D5-9CED-0E3B28AAE0D7}" destId="{E0FC06BB-CF34-4CB1-B144-53B667D2CC73}" srcOrd="0" destOrd="0" presId="urn:microsoft.com/office/officeart/2008/layout/AlternatingHexagons"/>
    <dgm:cxn modelId="{15EF98C8-0845-4BBF-8629-30A169075DA7}" type="presOf" srcId="{E6A53AE8-9D4C-4254-859C-D043FA8BBDFB}" destId="{FDDD6F59-F6A6-4839-9044-9913934C0732}" srcOrd="0" destOrd="0" presId="urn:microsoft.com/office/officeart/2008/layout/AlternatingHexagons"/>
    <dgm:cxn modelId="{F65948E8-9BB2-4273-82AC-D2B40D864D83}" type="presOf" srcId="{690B7887-1F95-4282-A885-86EAACF8CF29}" destId="{4FDB632F-336F-4F15-B884-C72629B7AE16}" srcOrd="0" destOrd="0" presId="urn:microsoft.com/office/officeart/2008/layout/AlternatingHexagons"/>
    <dgm:cxn modelId="{871B61FE-6141-4972-8873-12E0313E4193}" type="presOf" srcId="{DFAA9ECD-87D6-42A1-86FC-0BD9692C23A9}" destId="{AE26D299-6EE3-4E2C-88CD-6278CC8E20DB}" srcOrd="0" destOrd="0" presId="urn:microsoft.com/office/officeart/2008/layout/AlternatingHexagons"/>
    <dgm:cxn modelId="{E37BE88B-AEAE-4D47-B30E-0A68FB244F9E}" type="presParOf" srcId="{FD11B48D-9EA2-41CD-9EC1-403CB517A9D4}" destId="{E03B4A4F-74A3-40F3-AAE1-B6026892814D}" srcOrd="0" destOrd="0" presId="urn:microsoft.com/office/officeart/2008/layout/AlternatingHexagons"/>
    <dgm:cxn modelId="{16D16AED-9EB8-40D2-9CD1-EC5C65A85528}" type="presParOf" srcId="{E03B4A4F-74A3-40F3-AAE1-B6026892814D}" destId="{AE26D299-6EE3-4E2C-88CD-6278CC8E20DB}" srcOrd="0" destOrd="0" presId="urn:microsoft.com/office/officeart/2008/layout/AlternatingHexagons"/>
    <dgm:cxn modelId="{6F250F6C-665F-4BD6-AC31-6A9641E51FE8}" type="presParOf" srcId="{E03B4A4F-74A3-40F3-AAE1-B6026892814D}" destId="{E955C312-70AF-4296-9C0B-23460E67E1F6}" srcOrd="1" destOrd="0" presId="urn:microsoft.com/office/officeart/2008/layout/AlternatingHexagons"/>
    <dgm:cxn modelId="{EC82D312-2D0B-4895-865F-EC7F97093433}" type="presParOf" srcId="{E03B4A4F-74A3-40F3-AAE1-B6026892814D}" destId="{9A96A146-6387-47BF-95B7-FE2F25C5432A}" srcOrd="2" destOrd="0" presId="urn:microsoft.com/office/officeart/2008/layout/AlternatingHexagons"/>
    <dgm:cxn modelId="{9061EF63-824D-4C27-BBE9-C6F40EB3536F}" type="presParOf" srcId="{E03B4A4F-74A3-40F3-AAE1-B6026892814D}" destId="{0B2EE5FE-A43B-460E-94E2-13E915476ADB}" srcOrd="3" destOrd="0" presId="urn:microsoft.com/office/officeart/2008/layout/AlternatingHexagons"/>
    <dgm:cxn modelId="{FEC58B9F-92D4-4180-85E4-8B458A4A3A66}" type="presParOf" srcId="{E03B4A4F-74A3-40F3-AAE1-B6026892814D}" destId="{FA6DF995-2D2A-42CC-A504-AB1EBA7EE32A}" srcOrd="4" destOrd="0" presId="urn:microsoft.com/office/officeart/2008/layout/AlternatingHexagons"/>
    <dgm:cxn modelId="{A60B640E-E476-4261-BB27-B504A42A0100}" type="presParOf" srcId="{FD11B48D-9EA2-41CD-9EC1-403CB517A9D4}" destId="{A53BB34E-3598-49CD-9076-6B1ACD0822E5}" srcOrd="1" destOrd="0" presId="urn:microsoft.com/office/officeart/2008/layout/AlternatingHexagons"/>
    <dgm:cxn modelId="{5A5E4B8D-7D33-463D-AC99-4F7F608408DB}" type="presParOf" srcId="{FD11B48D-9EA2-41CD-9EC1-403CB517A9D4}" destId="{3128DD57-D488-4622-8B5E-DB787D74B007}" srcOrd="2" destOrd="0" presId="urn:microsoft.com/office/officeart/2008/layout/AlternatingHexagons"/>
    <dgm:cxn modelId="{3777B9F0-83B3-4E42-8159-E32010D4680B}" type="presParOf" srcId="{3128DD57-D488-4622-8B5E-DB787D74B007}" destId="{FDDD6F59-F6A6-4839-9044-9913934C0732}" srcOrd="0" destOrd="0" presId="urn:microsoft.com/office/officeart/2008/layout/AlternatingHexagons"/>
    <dgm:cxn modelId="{78E19451-89D1-4541-A2D9-0015828EC6E3}" type="presParOf" srcId="{3128DD57-D488-4622-8B5E-DB787D74B007}" destId="{4F706C0E-AB49-4612-9103-43EE3CBDB30F}" srcOrd="1" destOrd="0" presId="urn:microsoft.com/office/officeart/2008/layout/AlternatingHexagons"/>
    <dgm:cxn modelId="{054562A8-B943-4170-A1CB-6955469287C2}" type="presParOf" srcId="{3128DD57-D488-4622-8B5E-DB787D74B007}" destId="{8B0373AE-C6F1-48BF-9310-F74337DF9AD4}" srcOrd="2" destOrd="0" presId="urn:microsoft.com/office/officeart/2008/layout/AlternatingHexagons"/>
    <dgm:cxn modelId="{185E328E-B253-43E4-B89F-569086CFB33D}" type="presParOf" srcId="{3128DD57-D488-4622-8B5E-DB787D74B007}" destId="{D97483EF-D1DD-4697-8488-7487D615441B}" srcOrd="3" destOrd="0" presId="urn:microsoft.com/office/officeart/2008/layout/AlternatingHexagons"/>
    <dgm:cxn modelId="{57773BE2-035E-4F07-832F-6728CC4B27C3}" type="presParOf" srcId="{3128DD57-D488-4622-8B5E-DB787D74B007}" destId="{4FDB632F-336F-4F15-B884-C72629B7AE16}" srcOrd="4" destOrd="0" presId="urn:microsoft.com/office/officeart/2008/layout/AlternatingHexagons"/>
    <dgm:cxn modelId="{F2B33999-5111-4D1E-B43C-F37CE18F2936}" type="presParOf" srcId="{FD11B48D-9EA2-41CD-9EC1-403CB517A9D4}" destId="{A2AE2877-45DB-43C2-843F-2FFD36305617}" srcOrd="3" destOrd="0" presId="urn:microsoft.com/office/officeart/2008/layout/AlternatingHexagons"/>
    <dgm:cxn modelId="{4C058A51-A8B6-4E8D-94FA-C35F86F91ADA}" type="presParOf" srcId="{FD11B48D-9EA2-41CD-9EC1-403CB517A9D4}" destId="{73E6BC9C-1EF2-4111-9E9E-F84E3F2CECF4}" srcOrd="4" destOrd="0" presId="urn:microsoft.com/office/officeart/2008/layout/AlternatingHexagons"/>
    <dgm:cxn modelId="{5CE98F9D-1B6E-4436-B839-FFDEC0AB16E2}" type="presParOf" srcId="{73E6BC9C-1EF2-4111-9E9E-F84E3F2CECF4}" destId="{14F84E63-D01E-49C7-B26C-792D81EC4170}" srcOrd="0" destOrd="0" presId="urn:microsoft.com/office/officeart/2008/layout/AlternatingHexagons"/>
    <dgm:cxn modelId="{0D67EA07-B0A9-413F-AD54-D2EC2D640382}" type="presParOf" srcId="{73E6BC9C-1EF2-4111-9E9E-F84E3F2CECF4}" destId="{7D75943D-AD4D-4CEF-A032-D6A366EB3740}" srcOrd="1" destOrd="0" presId="urn:microsoft.com/office/officeart/2008/layout/AlternatingHexagons"/>
    <dgm:cxn modelId="{30CB8136-076C-4687-A9E6-DDC019B0983A}" type="presParOf" srcId="{73E6BC9C-1EF2-4111-9E9E-F84E3F2CECF4}" destId="{7C7BB596-6649-45A5-9052-6F3E98C0BE54}" srcOrd="2" destOrd="0" presId="urn:microsoft.com/office/officeart/2008/layout/AlternatingHexagons"/>
    <dgm:cxn modelId="{020E2FA7-2F2E-4EA8-9470-1C7386AF7012}" type="presParOf" srcId="{73E6BC9C-1EF2-4111-9E9E-F84E3F2CECF4}" destId="{FEBC76C6-4AC6-4BC4-B197-54C46C007CED}" srcOrd="3" destOrd="0" presId="urn:microsoft.com/office/officeart/2008/layout/AlternatingHexagons"/>
    <dgm:cxn modelId="{28A9C293-CCCF-4E89-8095-ACE2D061FCEE}" type="presParOf" srcId="{73E6BC9C-1EF2-4111-9E9E-F84E3F2CECF4}" destId="{E0FC06BB-CF34-4CB1-B144-53B667D2CC73}"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6D299-6EE3-4E2C-88CD-6278CC8E20DB}">
      <dsp:nvSpPr>
        <dsp:cNvPr id="0" name=""/>
        <dsp:cNvSpPr/>
      </dsp:nvSpPr>
      <dsp:spPr>
        <a:xfrm>
          <a:off x="3602839" y="0"/>
          <a:ext cx="1727829" cy="1503211"/>
        </a:xfrm>
        <a:prstGeom prst="hexagon">
          <a:avLst>
            <a:gd name="adj" fmla="val 25000"/>
            <a:gd name="vf" fmla="val 115470"/>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fr-FR" sz="1800" b="1" kern="1200" dirty="0">
            <a:effectLst>
              <a:outerShdw blurRad="38100" dist="38100" dir="2700000" algn="tl">
                <a:srgbClr val="000000">
                  <a:alpha val="43137"/>
                </a:srgbClr>
              </a:outerShdw>
            </a:effectLst>
          </a:endParaRPr>
        </a:p>
      </dsp:txBody>
      <dsp:txXfrm rot="-5400000">
        <a:off x="3949398" y="156944"/>
        <a:ext cx="1034711" cy="1189323"/>
      </dsp:txXfrm>
    </dsp:sp>
    <dsp:sp modelId="{E955C312-70AF-4296-9C0B-23460E67E1F6}">
      <dsp:nvSpPr>
        <dsp:cNvPr id="0" name=""/>
        <dsp:cNvSpPr/>
      </dsp:nvSpPr>
      <dsp:spPr>
        <a:xfrm>
          <a:off x="5152826" y="347908"/>
          <a:ext cx="1928257" cy="1036697"/>
        </a:xfrm>
        <a:prstGeom prst="rect">
          <a:avLst/>
        </a:prstGeom>
        <a:noFill/>
        <a:ln>
          <a:noFill/>
        </a:ln>
        <a:effectLst/>
      </dsp:spPr>
      <dsp:style>
        <a:lnRef idx="0">
          <a:scrgbClr r="0" g="0" b="0"/>
        </a:lnRef>
        <a:fillRef idx="0">
          <a:scrgbClr r="0" g="0" b="0"/>
        </a:fillRef>
        <a:effectRef idx="0">
          <a:scrgbClr r="0" g="0" b="0"/>
        </a:effectRef>
        <a:fontRef idx="minor"/>
      </dsp:style>
    </dsp:sp>
    <dsp:sp modelId="{FA6DF995-2D2A-42CC-A504-AB1EBA7EE32A}">
      <dsp:nvSpPr>
        <dsp:cNvPr id="0" name=""/>
        <dsp:cNvSpPr/>
      </dsp:nvSpPr>
      <dsp:spPr>
        <a:xfrm>
          <a:off x="5054099" y="788384"/>
          <a:ext cx="1727829" cy="1503211"/>
        </a:xfrm>
        <a:prstGeom prst="hexagon">
          <a:avLst>
            <a:gd name="adj" fmla="val 25000"/>
            <a:gd name="vf" fmla="val 115470"/>
          </a:avLst>
        </a:prstGeom>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fr-FR" sz="1800" b="1" kern="1200" dirty="0">
            <a:solidFill>
              <a:schemeClr val="tx1">
                <a:lumMod val="75000"/>
                <a:lumOff val="25000"/>
              </a:schemeClr>
            </a:solidFill>
          </a:endParaRPr>
        </a:p>
      </dsp:txBody>
      <dsp:txXfrm rot="-5400000">
        <a:off x="5400658" y="945328"/>
        <a:ext cx="1034711" cy="1189323"/>
      </dsp:txXfrm>
    </dsp:sp>
    <dsp:sp modelId="{FDDD6F59-F6A6-4839-9044-9913934C0732}">
      <dsp:nvSpPr>
        <dsp:cNvPr id="0" name=""/>
        <dsp:cNvSpPr/>
      </dsp:nvSpPr>
      <dsp:spPr>
        <a:xfrm>
          <a:off x="2111729" y="2332839"/>
          <a:ext cx="1727829" cy="1503211"/>
        </a:xfrm>
        <a:prstGeom prst="hexagon">
          <a:avLst>
            <a:gd name="adj" fmla="val 25000"/>
            <a:gd name="vf" fmla="val 11547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endParaRPr lang="fr-FR" sz="5500" b="1" kern="1200" dirty="0">
            <a:effectLst>
              <a:outerShdw blurRad="38100" dist="38100" dir="2700000" algn="tl">
                <a:srgbClr val="000000">
                  <a:alpha val="43137"/>
                </a:srgbClr>
              </a:outerShdw>
            </a:effectLst>
          </a:endParaRPr>
        </a:p>
      </dsp:txBody>
      <dsp:txXfrm rot="-5400000">
        <a:off x="2458288" y="2489783"/>
        <a:ext cx="1034711" cy="1189323"/>
      </dsp:txXfrm>
    </dsp:sp>
    <dsp:sp modelId="{4F706C0E-AB49-4612-9103-43EE3CBDB30F}">
      <dsp:nvSpPr>
        <dsp:cNvPr id="0" name=""/>
        <dsp:cNvSpPr/>
      </dsp:nvSpPr>
      <dsp:spPr>
        <a:xfrm>
          <a:off x="860898" y="1814490"/>
          <a:ext cx="1866055" cy="1036697"/>
        </a:xfrm>
        <a:prstGeom prst="rect">
          <a:avLst/>
        </a:prstGeom>
        <a:noFill/>
        <a:ln>
          <a:noFill/>
        </a:ln>
        <a:effectLst/>
      </dsp:spPr>
      <dsp:style>
        <a:lnRef idx="0">
          <a:scrgbClr r="0" g="0" b="0"/>
        </a:lnRef>
        <a:fillRef idx="0">
          <a:scrgbClr r="0" g="0" b="0"/>
        </a:fillRef>
        <a:effectRef idx="0">
          <a:scrgbClr r="0" g="0" b="0"/>
        </a:effectRef>
        <a:fontRef idx="minor"/>
      </dsp:style>
    </dsp:sp>
    <dsp:sp modelId="{4FDB632F-336F-4F15-B884-C72629B7AE16}">
      <dsp:nvSpPr>
        <dsp:cNvPr id="0" name=""/>
        <dsp:cNvSpPr/>
      </dsp:nvSpPr>
      <dsp:spPr>
        <a:xfrm>
          <a:off x="2153579" y="770518"/>
          <a:ext cx="1727829" cy="1503211"/>
        </a:xfrm>
        <a:prstGeom prst="hexagon">
          <a:avLst>
            <a:gd name="adj" fmla="val 25000"/>
            <a:gd name="vf" fmla="val 115470"/>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2500138" y="927462"/>
        <a:ext cx="1034711" cy="1189323"/>
      </dsp:txXfrm>
    </dsp:sp>
    <dsp:sp modelId="{14F84E63-D01E-49C7-B26C-792D81EC4170}">
      <dsp:nvSpPr>
        <dsp:cNvPr id="0" name=""/>
        <dsp:cNvSpPr/>
      </dsp:nvSpPr>
      <dsp:spPr>
        <a:xfrm>
          <a:off x="3560208" y="3137368"/>
          <a:ext cx="1727829" cy="1503211"/>
        </a:xfrm>
        <a:prstGeom prst="hexagon">
          <a:avLst>
            <a:gd name="adj" fmla="val 25000"/>
            <a:gd name="vf" fmla="val 115470"/>
          </a:avLst>
        </a:prstGeom>
        <a:blipFill dpi="0" rotWithShape="0">
          <a:blip xmlns:r="http://schemas.openxmlformats.org/officeDocument/2006/relationships" r:embed="rId5">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fr-FR" sz="1800" b="1" kern="1200" dirty="0">
            <a:solidFill>
              <a:schemeClr val="tx1">
                <a:lumMod val="75000"/>
                <a:lumOff val="25000"/>
              </a:schemeClr>
            </a:solidFill>
          </a:endParaRPr>
        </a:p>
      </dsp:txBody>
      <dsp:txXfrm rot="-5400000">
        <a:off x="3906767" y="3294312"/>
        <a:ext cx="1034711" cy="1189323"/>
      </dsp:txXfrm>
    </dsp:sp>
    <dsp:sp modelId="{7D75943D-AD4D-4CEF-A032-D6A366EB3740}">
      <dsp:nvSpPr>
        <dsp:cNvPr id="0" name=""/>
        <dsp:cNvSpPr/>
      </dsp:nvSpPr>
      <dsp:spPr>
        <a:xfrm>
          <a:off x="5152826" y="3281071"/>
          <a:ext cx="1928257" cy="1036697"/>
        </a:xfrm>
        <a:prstGeom prst="rect">
          <a:avLst/>
        </a:prstGeom>
        <a:noFill/>
        <a:ln>
          <a:noFill/>
        </a:ln>
        <a:effectLst/>
      </dsp:spPr>
      <dsp:style>
        <a:lnRef idx="0">
          <a:scrgbClr r="0" g="0" b="0"/>
        </a:lnRef>
        <a:fillRef idx="0">
          <a:scrgbClr r="0" g="0" b="0"/>
        </a:fillRef>
        <a:effectRef idx="0">
          <a:scrgbClr r="0" g="0" b="0"/>
        </a:effectRef>
        <a:fontRef idx="minor"/>
      </dsp:style>
    </dsp:sp>
    <dsp:sp modelId="{E0FC06BB-CF34-4CB1-B144-53B667D2CC73}">
      <dsp:nvSpPr>
        <dsp:cNvPr id="0" name=""/>
        <dsp:cNvSpPr/>
      </dsp:nvSpPr>
      <dsp:spPr>
        <a:xfrm>
          <a:off x="5039954" y="2413027"/>
          <a:ext cx="1727829" cy="1503211"/>
        </a:xfrm>
        <a:prstGeom prst="hexagon">
          <a:avLst>
            <a:gd name="adj" fmla="val 25000"/>
            <a:gd name="vf" fmla="val 115470"/>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5386513" y="2569971"/>
        <a:ext cx="1034711" cy="1189323"/>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4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4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4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49.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49.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24.wmf"/><Relationship Id="rId1" Type="http://schemas.openxmlformats.org/officeDocument/2006/relationships/image" Target="../media/image1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638F35-63F0-4E4A-A03B-797A7B30A5FF}" type="datetimeFigureOut">
              <a:rPr lang="fr-FR" smtClean="0"/>
              <a:t>11/09/2023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1890B-BFCE-4BB6-8C33-AA23277DCFA3}" type="slidenum">
              <a:rPr lang="fr-FR" smtClean="0"/>
              <a:t>‹N°›</a:t>
            </a:fld>
            <a:endParaRPr lang="fr-FR"/>
          </a:p>
        </p:txBody>
      </p:sp>
    </p:spTree>
    <p:extLst>
      <p:ext uri="{BB962C8B-B14F-4D97-AF65-F5344CB8AC3E}">
        <p14:creationId xmlns:p14="http://schemas.microsoft.com/office/powerpoint/2010/main" val="1368608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1</a:t>
            </a:fld>
            <a:endParaRPr lang="fr-FR"/>
          </a:p>
        </p:txBody>
      </p:sp>
    </p:spTree>
    <p:extLst>
      <p:ext uri="{BB962C8B-B14F-4D97-AF65-F5344CB8AC3E}">
        <p14:creationId xmlns:p14="http://schemas.microsoft.com/office/powerpoint/2010/main" val="1069456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Verdana" panose="020B0604030504040204" pitchFamily="34" charset="0"/>
                <a:ea typeface="Calibri" panose="020F0502020204030204" pitchFamily="34" charset="0"/>
              </a:rPr>
              <a:t>Je peux vous faire part d'un programme très efficace que l'une de nos formatrices, Caitlin, utilise pour contrôler sa peau très réactive. </a:t>
            </a:r>
          </a:p>
          <a:p>
            <a:r>
              <a:rPr lang="fr-FR" sz="1800" dirty="0">
                <a:effectLst/>
                <a:latin typeface="Verdana" panose="020B0604030504040204" pitchFamily="34" charset="0"/>
                <a:ea typeface="Calibri" panose="020F0502020204030204" pitchFamily="34" charset="0"/>
              </a:rPr>
              <a:t>On peut dire qu'elle est atteinte de pré-rosacée. </a:t>
            </a:r>
          </a:p>
          <a:p>
            <a:endParaRPr lang="fr-FR" sz="1800" dirty="0">
              <a:effectLst/>
              <a:latin typeface="Verdana" panose="020B0604030504040204" pitchFamily="34" charset="0"/>
              <a:ea typeface="Calibri" panose="020F0502020204030204" pitchFamily="34" charset="0"/>
            </a:endParaRPr>
          </a:p>
          <a:p>
            <a:r>
              <a:rPr lang="fr-FR" sz="1800" dirty="0">
                <a:effectLst/>
                <a:latin typeface="Verdana" panose="020B0604030504040204" pitchFamily="34" charset="0"/>
                <a:ea typeface="Calibri" panose="020F0502020204030204" pitchFamily="34" charset="0"/>
              </a:rPr>
              <a:t>Nettoyer et tonifier : Nettoyant </a:t>
            </a:r>
            <a:r>
              <a:rPr lang="fr-FR" sz="1800" dirty="0" err="1">
                <a:effectLst/>
                <a:latin typeface="Verdana" panose="020B0604030504040204" pitchFamily="34" charset="0"/>
                <a:ea typeface="Calibri" panose="020F0502020204030204" pitchFamily="34" charset="0"/>
              </a:rPr>
              <a:t>Creme</a:t>
            </a:r>
            <a:r>
              <a:rPr lang="fr-FR" sz="1800" dirty="0">
                <a:effectLst/>
                <a:latin typeface="Verdana" panose="020B0604030504040204" pitchFamily="34" charset="0"/>
                <a:ea typeface="Calibri" panose="020F0502020204030204" pitchFamily="34" charset="0"/>
              </a:rPr>
              <a:t> &amp; Lotion PS</a:t>
            </a:r>
          </a:p>
          <a:p>
            <a:endParaRPr lang="fr-FR" sz="1800" dirty="0">
              <a:effectLst/>
              <a:latin typeface="Verdana" panose="020B0604030504040204" pitchFamily="34" charset="0"/>
              <a:ea typeface="Calibri" panose="020F0502020204030204" pitchFamily="34" charset="0"/>
            </a:endParaRPr>
          </a:p>
          <a:p>
            <a:r>
              <a:rPr lang="fr-FR" sz="1800" dirty="0">
                <a:effectLst/>
                <a:latin typeface="Verdana" panose="020B0604030504040204" pitchFamily="34" charset="0"/>
                <a:ea typeface="Calibri" panose="020F0502020204030204" pitchFamily="34" charset="0"/>
              </a:rPr>
              <a:t>Traitements matinaux :  Elixir Vital en alternance avec Anti-</a:t>
            </a:r>
            <a:r>
              <a:rPr lang="fr-FR" sz="1800" dirty="0" err="1">
                <a:effectLst/>
                <a:latin typeface="Verdana" panose="020B0604030504040204" pitchFamily="34" charset="0"/>
                <a:ea typeface="Calibri" panose="020F0502020204030204" pitchFamily="34" charset="0"/>
              </a:rPr>
              <a:t>REdness</a:t>
            </a:r>
            <a:r>
              <a:rPr lang="fr-FR" sz="1800" dirty="0">
                <a:effectLst/>
                <a:latin typeface="Verdana" panose="020B0604030504040204" pitchFamily="34" charset="0"/>
                <a:ea typeface="Calibri" panose="020F0502020204030204" pitchFamily="34" charset="0"/>
              </a:rPr>
              <a:t> Cream et </a:t>
            </a:r>
            <a:r>
              <a:rPr lang="fr-FR" sz="1800" dirty="0" err="1">
                <a:effectLst/>
                <a:latin typeface="Verdana" panose="020B0604030504040204" pitchFamily="34" charset="0"/>
                <a:ea typeface="Calibri" panose="020F0502020204030204" pitchFamily="34" charset="0"/>
              </a:rPr>
              <a:t>SEnsitive</a:t>
            </a:r>
            <a:r>
              <a:rPr lang="fr-FR" sz="1800" dirty="0">
                <a:effectLst/>
                <a:latin typeface="Verdana" panose="020B0604030504040204" pitchFamily="34" charset="0"/>
                <a:ea typeface="Calibri" panose="020F0502020204030204" pitchFamily="34" charset="0"/>
              </a:rPr>
              <a:t> </a:t>
            </a:r>
            <a:r>
              <a:rPr lang="fr-FR" sz="1800" dirty="0" err="1">
                <a:effectLst/>
                <a:latin typeface="Verdana" panose="020B0604030504040204" pitchFamily="34" charset="0"/>
                <a:ea typeface="Calibri" panose="020F0502020204030204" pitchFamily="34" charset="0"/>
              </a:rPr>
              <a:t>Creme</a:t>
            </a:r>
            <a:endParaRPr lang="fr-FR" sz="1800" dirty="0">
              <a:effectLst/>
              <a:latin typeface="Verdana" panose="020B0604030504040204" pitchFamily="34" charset="0"/>
              <a:ea typeface="Calibri" panose="020F0502020204030204" pitchFamily="34" charset="0"/>
            </a:endParaRPr>
          </a:p>
          <a:p>
            <a:r>
              <a:rPr lang="fr-FR" sz="1800" dirty="0">
                <a:effectLst/>
                <a:latin typeface="Verdana" panose="020B0604030504040204" pitchFamily="34" charset="0"/>
                <a:ea typeface="Calibri" panose="020F0502020204030204" pitchFamily="34" charset="0"/>
              </a:rPr>
              <a:t>Traitements de fin de journée : Elixir Vital seul ou mélangé avec Phyto 58 PNG </a:t>
            </a:r>
          </a:p>
          <a:p>
            <a:r>
              <a:rPr lang="fr-FR" sz="1800" dirty="0">
                <a:effectLst/>
                <a:latin typeface="Verdana" panose="020B0604030504040204" pitchFamily="34" charset="0"/>
                <a:ea typeface="Calibri" panose="020F0502020204030204" pitchFamily="34" charset="0"/>
              </a:rPr>
              <a:t>Traitements spéciaux :  Gommage 2 fois par semaine et Masque Sensitive selon les besoins.</a:t>
            </a:r>
          </a:p>
          <a:p>
            <a:endParaRPr lang="fr-FR" sz="1800" dirty="0">
              <a:effectLst/>
              <a:latin typeface="Verdana" panose="020B0604030504040204" pitchFamily="34" charset="0"/>
              <a:ea typeface="Calibri" panose="020F0502020204030204" pitchFamily="34" charset="0"/>
            </a:endParaRPr>
          </a:p>
          <a:p>
            <a:r>
              <a:rPr lang="fr-FR" sz="1800" dirty="0">
                <a:effectLst/>
                <a:latin typeface="Verdana" panose="020B0604030504040204" pitchFamily="34" charset="0"/>
                <a:ea typeface="Calibri" panose="020F0502020204030204" pitchFamily="34" charset="0"/>
              </a:rPr>
              <a:t>Soin Pro :  </a:t>
            </a:r>
            <a:r>
              <a:rPr lang="fr-FR" sz="1800" dirty="0" err="1">
                <a:effectLst/>
                <a:latin typeface="Verdana" panose="020B0604030504040204" pitchFamily="34" charset="0"/>
                <a:ea typeface="Calibri" panose="020F0502020204030204" pitchFamily="34" charset="0"/>
              </a:rPr>
              <a:t>Calmessence</a:t>
            </a:r>
            <a:r>
              <a:rPr lang="fr-FR" sz="1800" dirty="0">
                <a:effectLst/>
                <a:latin typeface="Verdana" panose="020B0604030504040204" pitchFamily="34" charset="0"/>
                <a:ea typeface="Calibri" panose="020F0502020204030204" pitchFamily="34" charset="0"/>
              </a:rPr>
              <a:t> et l'ancien Sensitive </a:t>
            </a:r>
            <a:r>
              <a:rPr lang="fr-FR" sz="1800" dirty="0" err="1">
                <a:effectLst/>
                <a:latin typeface="Verdana" panose="020B0604030504040204" pitchFamily="34" charset="0"/>
                <a:ea typeface="Calibri" panose="020F0502020204030204" pitchFamily="34" charset="0"/>
              </a:rPr>
              <a:t>Treatment</a:t>
            </a:r>
            <a:r>
              <a:rPr lang="fr-FR" sz="1800" dirty="0">
                <a:effectLst/>
                <a:latin typeface="Verdana" panose="020B0604030504040204" pitchFamily="34" charset="0"/>
                <a:ea typeface="Calibri" panose="020F0502020204030204" pitchFamily="34" charset="0"/>
              </a:rPr>
              <a:t> fonctionnent très bien.</a:t>
            </a:r>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12</a:t>
            </a:fld>
            <a:endParaRPr lang="fr-FR"/>
          </a:p>
        </p:txBody>
      </p:sp>
    </p:spTree>
    <p:extLst>
      <p:ext uri="{BB962C8B-B14F-4D97-AF65-F5344CB8AC3E}">
        <p14:creationId xmlns:p14="http://schemas.microsoft.com/office/powerpoint/2010/main" val="3629492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Yu Gothic" panose="020B0400000000000000" pitchFamily="34" charset="-128"/>
                <a:ea typeface="Calibri" panose="020F0502020204030204" pitchFamily="34" charset="0"/>
              </a:rPr>
              <a:t>Femme de 70 ans à la peau sensible qui utilisait </a:t>
            </a:r>
            <a:r>
              <a:rPr lang="fr-FR" sz="1800" dirty="0" err="1">
                <a:effectLst/>
                <a:latin typeface="Yu Gothic" panose="020B0400000000000000" pitchFamily="34" charset="-128"/>
                <a:ea typeface="Calibri" panose="020F0502020204030204" pitchFamily="34" charset="0"/>
              </a:rPr>
              <a:t>Decleor</a:t>
            </a:r>
            <a:r>
              <a:rPr lang="fr-FR" sz="1800" dirty="0">
                <a:effectLst/>
                <a:latin typeface="Yu Gothic" panose="020B0400000000000000" pitchFamily="34" charset="-128"/>
                <a:ea typeface="Calibri" panose="020F0502020204030204" pitchFamily="34" charset="0"/>
              </a:rPr>
              <a:t> depuis </a:t>
            </a:r>
            <a:r>
              <a:rPr lang="fr-FR" sz="1800" dirty="0" err="1">
                <a:effectLst/>
                <a:latin typeface="Yu Gothic" panose="020B0400000000000000" pitchFamily="34" charset="-128"/>
                <a:ea typeface="Calibri" panose="020F0502020204030204" pitchFamily="34" charset="0"/>
              </a:rPr>
              <a:t>longtemps.Elle</a:t>
            </a:r>
            <a:r>
              <a:rPr lang="fr-FR" sz="1800" dirty="0">
                <a:effectLst/>
                <a:latin typeface="Yu Gothic" panose="020B0400000000000000" pitchFamily="34" charset="-128"/>
                <a:ea typeface="Calibri" panose="020F0502020204030204" pitchFamily="34" charset="0"/>
              </a:rPr>
              <a:t> utilise maintenant Nettoyant Crème, Lotion YON-KA(PS), Sensitive Masque et Elixir </a:t>
            </a:r>
            <a:r>
              <a:rPr lang="fr-FR" sz="1800" dirty="0" err="1">
                <a:effectLst/>
                <a:latin typeface="Yu Gothic" panose="020B0400000000000000" pitchFamily="34" charset="-128"/>
                <a:ea typeface="Calibri" panose="020F0502020204030204" pitchFamily="34" charset="0"/>
              </a:rPr>
              <a:t>Vital.L'état</a:t>
            </a:r>
            <a:r>
              <a:rPr lang="fr-FR" sz="1800" dirty="0">
                <a:effectLst/>
                <a:latin typeface="Yu Gothic" panose="020B0400000000000000" pitchFamily="34" charset="-128"/>
                <a:ea typeface="Calibri" panose="020F0502020204030204" pitchFamily="34" charset="0"/>
              </a:rPr>
              <a:t> de sa peau s'améliore considérablement grâce à l'utilisation de ces produits. Notre esthéticienne m'a dit qu'il semble que le masque Sensitive Masque donne de meilleurs résultats que la crème </a:t>
            </a:r>
            <a:r>
              <a:rPr lang="fr-FR" sz="1800" dirty="0" err="1">
                <a:effectLst/>
                <a:latin typeface="Yu Gothic" panose="020B0400000000000000" pitchFamily="34" charset="-128"/>
                <a:ea typeface="Calibri" panose="020F0502020204030204" pitchFamily="34" charset="0"/>
              </a:rPr>
              <a:t>Sensitive.En</a:t>
            </a:r>
            <a:r>
              <a:rPr lang="fr-FR" sz="1800" dirty="0">
                <a:effectLst/>
                <a:latin typeface="Yu Gothic" panose="020B0400000000000000" pitchFamily="34" charset="-128"/>
                <a:ea typeface="Calibri" panose="020F0502020204030204" pitchFamily="34" charset="0"/>
              </a:rPr>
              <a:t> ce qui concerne les traitements, elle a reçu un soin du visage YON-KA une ou deux fois, mais notre esthéticienne ne se souvenait plus duquel. (parce que je lui ai demandé sans vérifier une fiche de consultation).</a:t>
            </a:r>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13</a:t>
            </a:fld>
            <a:endParaRPr lang="fr-FR"/>
          </a:p>
        </p:txBody>
      </p:sp>
    </p:spTree>
    <p:extLst>
      <p:ext uri="{BB962C8B-B14F-4D97-AF65-F5344CB8AC3E}">
        <p14:creationId xmlns:p14="http://schemas.microsoft.com/office/powerpoint/2010/main" val="4080840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prstClr val="black"/>
                </a:solidFill>
                <a:latin typeface="Roboto Light" panose="02000000000000000000" pitchFamily="2" charset="0"/>
                <a:ea typeface="Roboto Light" panose="02000000000000000000" pitchFamily="2" charset="0"/>
              </a:rPr>
              <a:t>Depuis que j'ai consulté Elaine pour des problèmes de peau, j'ai l'impression que les produits </a:t>
            </a:r>
            <a:r>
              <a:rPr lang="fr-FR" sz="1800" dirty="0" err="1">
                <a:solidFill>
                  <a:prstClr val="black"/>
                </a:solidFill>
                <a:latin typeface="Roboto Light" panose="02000000000000000000" pitchFamily="2" charset="0"/>
                <a:ea typeface="Roboto Light" panose="02000000000000000000" pitchFamily="2" charset="0"/>
              </a:rPr>
              <a:t>Yon</a:t>
            </a:r>
            <a:r>
              <a:rPr lang="fr-FR" sz="1800" dirty="0">
                <a:solidFill>
                  <a:prstClr val="black"/>
                </a:solidFill>
                <a:latin typeface="Roboto Light" panose="02000000000000000000" pitchFamily="2" charset="0"/>
                <a:ea typeface="Roboto Light" panose="02000000000000000000" pitchFamily="2" charset="0"/>
              </a:rPr>
              <a:t>-Ka m'ont vraiment aidée à calmer ma peau, à lui donner un aspect frais et sain. J'ai la peau déshydratée et la lotion </a:t>
            </a:r>
            <a:r>
              <a:rPr lang="fr-FR" sz="1800" dirty="0" err="1">
                <a:solidFill>
                  <a:prstClr val="black"/>
                </a:solidFill>
                <a:latin typeface="Roboto Light" panose="02000000000000000000" pitchFamily="2" charset="0"/>
                <a:ea typeface="Roboto Light" panose="02000000000000000000" pitchFamily="2" charset="0"/>
              </a:rPr>
              <a:t>Yon</a:t>
            </a:r>
            <a:r>
              <a:rPr lang="fr-FR" sz="1800" dirty="0">
                <a:solidFill>
                  <a:prstClr val="black"/>
                </a:solidFill>
                <a:latin typeface="Roboto Light" panose="02000000000000000000" pitchFamily="2" charset="0"/>
                <a:ea typeface="Roboto Light" panose="02000000000000000000" pitchFamily="2" charset="0"/>
              </a:rPr>
              <a:t>-Ka m'aide vraiment, ainsi que le masque Hydra n°1. J'ai aussi utilisé la crème Sensitive Anti-rougeurs dans les moments désespérés où ma peau avait des éruptions dues à des périodes de stress ou lorsque j'étais plus active dans la danse et la remise en forme. J'utilise ces produits depuis au moins 7 ans maintenant et ce sont mes produits de prédilection pour tous les jours.</a:t>
            </a:r>
          </a:p>
          <a:p>
            <a:endParaRPr lang="en-GB" sz="1800" dirty="0">
              <a:effectLst/>
              <a:latin typeface="Calibri" panose="020F0502020204030204" pitchFamily="34" charset="0"/>
              <a:ea typeface="Calibri" panose="020F0502020204030204" pitchFamily="34" charset="0"/>
            </a:endParaRPr>
          </a:p>
          <a:p>
            <a:r>
              <a:rPr lang="fr-FR" sz="1800" dirty="0">
                <a:effectLst/>
                <a:latin typeface="Calibri" panose="020F0502020204030204" pitchFamily="34" charset="0"/>
                <a:ea typeface="Calibri" panose="020F0502020204030204" pitchFamily="34" charset="0"/>
              </a:rPr>
              <a:t>J'aimerais remercier Elaine pour m'avoir guidée dans le choix des produits qui me conviennent le mieux et pour avoir fait de cette expérience une expérience personnelle.</a:t>
            </a:r>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14</a:t>
            </a:fld>
            <a:endParaRPr lang="fr-FR"/>
          </a:p>
        </p:txBody>
      </p:sp>
    </p:spTree>
    <p:extLst>
      <p:ext uri="{BB962C8B-B14F-4D97-AF65-F5344CB8AC3E}">
        <p14:creationId xmlns:p14="http://schemas.microsoft.com/office/powerpoint/2010/main" val="114102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lgn="just" latinLnBrk="1">
              <a:lnSpc>
                <a:spcPts val="1920"/>
              </a:lnSpc>
              <a:buNone/>
            </a:pPr>
            <a:r>
              <a:rPr lang="en-US" sz="1800" dirty="0">
                <a:effectLst/>
                <a:latin typeface="Malgun Gothic" panose="020B0503020000020004" pitchFamily="34" charset="-127"/>
                <a:ea typeface="Malgun Gothic" panose="020B0503020000020004" pitchFamily="34" charset="-127"/>
                <a:cs typeface="Calibri" panose="020F0502020204030204" pitchFamily="34" charset="0"/>
              </a:rPr>
              <a:t>MTS = MICRO NEEDLING THERAPY SYSTEM</a:t>
            </a:r>
          </a:p>
          <a:p>
            <a:pPr marL="0" indent="0" algn="just" latinLnBrk="1">
              <a:lnSpc>
                <a:spcPts val="1920"/>
              </a:lnSpc>
              <a:buNone/>
            </a:pPr>
            <a:r>
              <a:rPr lang="fr-FR" sz="2800" b="0" i="0" dirty="0">
                <a:solidFill>
                  <a:srgbClr val="374151"/>
                </a:solidFill>
                <a:effectLst/>
                <a:latin typeface="Söhne"/>
              </a:rPr>
              <a:t>également connu sous le nom de "</a:t>
            </a:r>
            <a:r>
              <a:rPr lang="fr-FR" sz="2800" b="0" i="0" dirty="0" err="1">
                <a:solidFill>
                  <a:srgbClr val="374151"/>
                </a:solidFill>
                <a:effectLst/>
                <a:latin typeface="Söhne"/>
              </a:rPr>
              <a:t>Microneedling</a:t>
            </a:r>
            <a:r>
              <a:rPr lang="fr-FR" sz="2800" b="0" i="0" dirty="0">
                <a:solidFill>
                  <a:srgbClr val="374151"/>
                </a:solidFill>
                <a:effectLst/>
                <a:latin typeface="Söhne"/>
              </a:rPr>
              <a:t>" ou "</a:t>
            </a:r>
            <a:r>
              <a:rPr lang="fr-FR" sz="2800" b="0" i="0" dirty="0" err="1">
                <a:solidFill>
                  <a:srgbClr val="374151"/>
                </a:solidFill>
                <a:effectLst/>
                <a:latin typeface="Söhne"/>
              </a:rPr>
              <a:t>Collagen</a:t>
            </a:r>
            <a:r>
              <a:rPr lang="fr-FR" sz="2800" b="0" i="0" dirty="0">
                <a:solidFill>
                  <a:srgbClr val="374151"/>
                </a:solidFill>
                <a:effectLst/>
                <a:latin typeface="Söhne"/>
              </a:rPr>
              <a:t> Induction </a:t>
            </a:r>
            <a:r>
              <a:rPr lang="fr-FR" sz="2800" b="0" i="0" dirty="0" err="1">
                <a:solidFill>
                  <a:srgbClr val="374151"/>
                </a:solidFill>
                <a:effectLst/>
                <a:latin typeface="Söhne"/>
              </a:rPr>
              <a:t>Therapy</a:t>
            </a:r>
            <a:r>
              <a:rPr lang="fr-FR" sz="2800" b="0" i="0" dirty="0">
                <a:solidFill>
                  <a:srgbClr val="374151"/>
                </a:solidFill>
                <a:effectLst/>
                <a:latin typeface="Söhne"/>
              </a:rPr>
              <a:t>" (CIT). La MTS est une technique de traitement de la peau non invasive qui utilise des micro-aiguilles pour créer de petites piqûres dans la peau. Ces micro-aiguilles peuvent être montées sur un appareil électrique ou un rouleau.</a:t>
            </a:r>
          </a:p>
          <a:p>
            <a:pPr marL="0" indent="0" algn="just" latinLnBrk="1">
              <a:lnSpc>
                <a:spcPts val="1920"/>
              </a:lnSpc>
              <a:buNone/>
            </a:pPr>
            <a:endParaRPr lang="fr-FR" sz="2800" b="0" i="0" dirty="0">
              <a:solidFill>
                <a:srgbClr val="374151"/>
              </a:solidFill>
              <a:effectLst/>
              <a:latin typeface="Söhne"/>
            </a:endParaRPr>
          </a:p>
          <a:p>
            <a:pPr marL="0" indent="0" algn="just" latinLnBrk="1">
              <a:lnSpc>
                <a:spcPts val="1920"/>
              </a:lnSpc>
              <a:buNone/>
            </a:pPr>
            <a:r>
              <a:rPr lang="fr-FR" sz="2800" b="0" i="0" dirty="0">
                <a:solidFill>
                  <a:srgbClr val="374151"/>
                </a:solidFill>
                <a:effectLst/>
                <a:latin typeface="Söhne"/>
              </a:rPr>
              <a:t>Je suis formatrice dans un bureau coréen. Je n'ai pas la peau sensible, mais j'ai moi-même testé l'efficacité de Sensitive Anti-Rougeurs pour soulager les sensations de chaleur et les rougeurs causées par l'augmentation des cytokines de la peau stimulée. (Niveau MTS = 0.25&amp;0mm)</a:t>
            </a:r>
          </a:p>
          <a:p>
            <a:pPr marL="0" indent="0" algn="just" latinLnBrk="1">
              <a:lnSpc>
                <a:spcPts val="1920"/>
              </a:lnSpc>
              <a:buNone/>
            </a:pPr>
            <a:endParaRPr lang="fr-FR" sz="2800" b="0" i="0" dirty="0">
              <a:solidFill>
                <a:srgbClr val="374151"/>
              </a:solidFill>
              <a:effectLst/>
              <a:latin typeface="Söhne"/>
            </a:endParaRPr>
          </a:p>
          <a:p>
            <a:pPr marL="0" indent="0" algn="just" latinLnBrk="1">
              <a:lnSpc>
                <a:spcPts val="1920"/>
              </a:lnSpc>
              <a:buNone/>
            </a:pPr>
            <a:r>
              <a:rPr lang="fr-FR" sz="2800" b="0" i="0" dirty="0">
                <a:solidFill>
                  <a:srgbClr val="374151"/>
                </a:solidFill>
                <a:effectLst/>
                <a:latin typeface="Söhne"/>
              </a:rPr>
              <a:t>1) Pendant l'utilisation d'un MTS - elle a utilisé </a:t>
            </a:r>
            <a:r>
              <a:rPr lang="fr-FR" sz="2800" b="0" i="0" dirty="0" err="1">
                <a:solidFill>
                  <a:srgbClr val="374151"/>
                </a:solidFill>
                <a:effectLst/>
                <a:latin typeface="Söhne"/>
              </a:rPr>
              <a:t>Mesonium</a:t>
            </a:r>
            <a:r>
              <a:rPr lang="fr-FR" sz="2800" b="0" i="0" dirty="0">
                <a:solidFill>
                  <a:srgbClr val="374151"/>
                </a:solidFill>
                <a:effectLst/>
                <a:latin typeface="Söhne"/>
              </a:rPr>
              <a:t> 2 (2 ml - un ampoule complète).</a:t>
            </a:r>
          </a:p>
          <a:p>
            <a:pPr marL="0" indent="0" algn="just" latinLnBrk="1">
              <a:lnSpc>
                <a:spcPts val="1920"/>
              </a:lnSpc>
              <a:buNone/>
            </a:pPr>
            <a:endParaRPr lang="fr-FR" sz="2800" b="0" i="0" dirty="0">
              <a:solidFill>
                <a:srgbClr val="374151"/>
              </a:solidFill>
              <a:effectLst/>
              <a:latin typeface="Söhne"/>
            </a:endParaRPr>
          </a:p>
          <a:p>
            <a:pPr marL="0" indent="0" algn="just" latinLnBrk="1">
              <a:lnSpc>
                <a:spcPts val="1920"/>
              </a:lnSpc>
              <a:buNone/>
            </a:pPr>
            <a:r>
              <a:rPr lang="fr-FR" sz="2800" b="0" i="0" dirty="0">
                <a:solidFill>
                  <a:srgbClr val="374151"/>
                </a:solidFill>
                <a:effectLst/>
                <a:latin typeface="Söhne"/>
              </a:rPr>
              <a:t>2) Après l'application du MTS, elle a lavé les zones de saignement à l'aide d'un coton imbibé d'émulsion concentrée.</a:t>
            </a:r>
          </a:p>
          <a:p>
            <a:pPr marL="0" indent="0" algn="just" latinLnBrk="1">
              <a:lnSpc>
                <a:spcPts val="1920"/>
              </a:lnSpc>
              <a:buNone/>
            </a:pPr>
            <a:endParaRPr lang="fr-FR" sz="2800" b="0" i="0" dirty="0">
              <a:solidFill>
                <a:srgbClr val="374151"/>
              </a:solidFill>
              <a:effectLst/>
              <a:latin typeface="Söhne"/>
            </a:endParaRPr>
          </a:p>
          <a:p>
            <a:pPr marL="0" indent="0" algn="just" latinLnBrk="1">
              <a:lnSpc>
                <a:spcPts val="1920"/>
              </a:lnSpc>
              <a:buNone/>
            </a:pPr>
            <a:r>
              <a:rPr lang="fr-FR" sz="2800" b="0" i="0" dirty="0">
                <a:solidFill>
                  <a:srgbClr val="374151"/>
                </a:solidFill>
                <a:effectLst/>
                <a:latin typeface="Söhne"/>
              </a:rPr>
              <a:t>3) Application du masque - elle a appliqué le </a:t>
            </a:r>
            <a:r>
              <a:rPr lang="fr-FR" sz="2800" b="0" i="0" dirty="0" err="1">
                <a:solidFill>
                  <a:srgbClr val="374151"/>
                </a:solidFill>
                <a:effectLst/>
                <a:latin typeface="Söhne"/>
              </a:rPr>
              <a:t>Mesonium</a:t>
            </a:r>
            <a:r>
              <a:rPr lang="fr-FR" sz="2800" b="0" i="0" dirty="0">
                <a:solidFill>
                  <a:srgbClr val="374151"/>
                </a:solidFill>
                <a:effectLst/>
                <a:latin typeface="Söhne"/>
              </a:rPr>
              <a:t> 1 (1 ml) sur l'ensemble du visage et a appliqué la Crème 15 (3 ml), puis l'Emulsion </a:t>
            </a:r>
            <a:r>
              <a:rPr lang="fr-FR" sz="2800" b="0" i="0" dirty="0" err="1">
                <a:solidFill>
                  <a:srgbClr val="374151"/>
                </a:solidFill>
                <a:effectLst/>
                <a:latin typeface="Söhne"/>
              </a:rPr>
              <a:t>Concentree</a:t>
            </a:r>
            <a:r>
              <a:rPr lang="fr-FR" sz="2800" b="0" i="0" dirty="0">
                <a:solidFill>
                  <a:srgbClr val="374151"/>
                </a:solidFill>
                <a:effectLst/>
                <a:latin typeface="Söhne"/>
              </a:rPr>
              <a:t> 12V.Elle a attendu 20 minutes.</a:t>
            </a:r>
          </a:p>
          <a:p>
            <a:pPr marL="0" indent="0" algn="just" latinLnBrk="1">
              <a:lnSpc>
                <a:spcPts val="1920"/>
              </a:lnSpc>
              <a:buNone/>
            </a:pPr>
            <a:endParaRPr lang="fr-FR" sz="2800" b="0" i="0" dirty="0">
              <a:solidFill>
                <a:srgbClr val="374151"/>
              </a:solidFill>
              <a:effectLst/>
              <a:latin typeface="Söhne"/>
            </a:endParaRPr>
          </a:p>
          <a:p>
            <a:pPr marL="0" indent="0" algn="just" latinLnBrk="1">
              <a:lnSpc>
                <a:spcPts val="1920"/>
              </a:lnSpc>
              <a:buNone/>
            </a:pPr>
            <a:r>
              <a:rPr lang="fr-FR" sz="2800" b="0" i="0" dirty="0">
                <a:solidFill>
                  <a:srgbClr val="374151"/>
                </a:solidFill>
                <a:effectLst/>
                <a:latin typeface="Söhne"/>
              </a:rPr>
              <a:t>4) Conclusion - Elle a appliqué le </a:t>
            </a:r>
            <a:r>
              <a:rPr lang="fr-FR" sz="2800" b="0" i="0" dirty="0" err="1">
                <a:solidFill>
                  <a:srgbClr val="374151"/>
                </a:solidFill>
                <a:effectLst/>
                <a:latin typeface="Söhne"/>
              </a:rPr>
              <a:t>Mesonium</a:t>
            </a:r>
            <a:r>
              <a:rPr lang="fr-FR" sz="2800" b="0" i="0" dirty="0">
                <a:solidFill>
                  <a:srgbClr val="374151"/>
                </a:solidFill>
                <a:effectLst/>
                <a:latin typeface="Söhne"/>
              </a:rPr>
              <a:t> 1 (0,5 ml), puis la Crème 15 (1,5 ml), suivie de l'application de Sensitive Anti-rougeurs (1 ml) sur la moitié du visage (la zone fléchée sur l'image).  </a:t>
            </a:r>
          </a:p>
          <a:p>
            <a:pPr marL="0" indent="0" algn="just" latinLnBrk="1">
              <a:lnSpc>
                <a:spcPts val="1920"/>
              </a:lnSpc>
              <a:buNone/>
            </a:pPr>
            <a:endParaRPr lang="fr-FR" sz="2800" b="0" i="0" dirty="0">
              <a:solidFill>
                <a:srgbClr val="374151"/>
              </a:solidFill>
              <a:effectLst/>
              <a:latin typeface="Söhne"/>
            </a:endParaRPr>
          </a:p>
          <a:p>
            <a:pPr marL="0" indent="0" algn="just" latinLnBrk="1">
              <a:lnSpc>
                <a:spcPts val="1920"/>
              </a:lnSpc>
              <a:buNone/>
            </a:pPr>
            <a:r>
              <a:rPr lang="fr-FR" sz="2800" b="0" i="0" dirty="0">
                <a:solidFill>
                  <a:srgbClr val="374151"/>
                </a:solidFill>
                <a:effectLst/>
                <a:latin typeface="Söhne"/>
              </a:rPr>
              <a:t>Après l'application du MTS, j'ai posé un masque soulageant sur mon visage (puis j'ai appliqué Sensitive Anti-Rougeurs à l'intérieur de la zone verte). De manière surprenante, j'ai constaté un grand effet de soulagement. Les zones stimulées de mon visage étaient censées être chaudes et rougeâtres, mais le masque de soulagement avec les produits </a:t>
            </a:r>
            <a:r>
              <a:rPr lang="fr-FR" sz="2800" b="0" i="0" dirty="0" err="1">
                <a:solidFill>
                  <a:srgbClr val="374151"/>
                </a:solidFill>
                <a:effectLst/>
                <a:latin typeface="Söhne"/>
              </a:rPr>
              <a:t>Yonka</a:t>
            </a:r>
            <a:r>
              <a:rPr lang="fr-FR" sz="2800" b="0" i="0" dirty="0">
                <a:solidFill>
                  <a:srgbClr val="374151"/>
                </a:solidFill>
                <a:effectLst/>
                <a:latin typeface="Söhne"/>
              </a:rPr>
              <a:t> a permis aux zones de se refroidir et aux rougeurs de s'estomper.</a:t>
            </a:r>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15</a:t>
            </a:fld>
            <a:endParaRPr lang="fr-FR"/>
          </a:p>
        </p:txBody>
      </p:sp>
    </p:spTree>
    <p:extLst>
      <p:ext uri="{BB962C8B-B14F-4D97-AF65-F5344CB8AC3E}">
        <p14:creationId xmlns:p14="http://schemas.microsoft.com/office/powerpoint/2010/main" val="1265396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16</a:t>
            </a:fld>
            <a:endParaRPr lang="fr-FR"/>
          </a:p>
        </p:txBody>
      </p:sp>
    </p:spTree>
    <p:extLst>
      <p:ext uri="{BB962C8B-B14F-4D97-AF65-F5344CB8AC3E}">
        <p14:creationId xmlns:p14="http://schemas.microsoft.com/office/powerpoint/2010/main" val="1491986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0"/>
              </a:spcBef>
            </a:pPr>
            <a:r>
              <a:rPr lang="fr-FR" i="0" dirty="0">
                <a:solidFill>
                  <a:schemeClr val="tx1">
                    <a:lumMod val="75000"/>
                    <a:lumOff val="25000"/>
                  </a:schemeClr>
                </a:solidFill>
              </a:rPr>
              <a:t>L’actif star de cette crème = complexe SENSIBIOTIC, c’est NOTRE AVANTAGE CONCURRENTIEL</a:t>
            </a:r>
          </a:p>
          <a:p>
            <a:pPr algn="just">
              <a:spcBef>
                <a:spcPts val="0"/>
              </a:spcBef>
            </a:pPr>
            <a:endParaRPr lang="fr-FR" altLang="fr-FR" i="0" dirty="0">
              <a:solidFill>
                <a:schemeClr val="tx1">
                  <a:lumMod val="75000"/>
                  <a:lumOff val="25000"/>
                </a:schemeClr>
              </a:solidFill>
            </a:endParaRPr>
          </a:p>
          <a:p>
            <a:pPr algn="just">
              <a:spcBef>
                <a:spcPts val="0"/>
              </a:spcBef>
            </a:pPr>
            <a:r>
              <a:rPr lang="fr-FR" altLang="fr-FR" i="0" dirty="0">
                <a:solidFill>
                  <a:schemeClr val="tx1">
                    <a:lumMod val="75000"/>
                    <a:lumOff val="25000"/>
                  </a:schemeClr>
                </a:solidFill>
              </a:rPr>
              <a:t>Il est composé de pré- et probiotique</a:t>
            </a:r>
            <a:r>
              <a:rPr lang="fr-FR" altLang="fr-FR" i="0" baseline="0" dirty="0">
                <a:solidFill>
                  <a:schemeClr val="tx1">
                    <a:lumMod val="75000"/>
                    <a:lumOff val="25000"/>
                  </a:schemeClr>
                </a:solidFill>
              </a:rPr>
              <a:t>s et de camomille de la mer. </a:t>
            </a:r>
          </a:p>
          <a:p>
            <a:pPr algn="just">
              <a:spcBef>
                <a:spcPts val="0"/>
              </a:spcBef>
            </a:pPr>
            <a:endParaRPr lang="fr-FR" altLang="fr-FR" i="0" dirty="0">
              <a:solidFill>
                <a:schemeClr val="tx1">
                  <a:lumMod val="75000"/>
                  <a:lumOff val="25000"/>
                </a:schemeClr>
              </a:solidFill>
            </a:endParaRPr>
          </a:p>
          <a:p>
            <a:pPr algn="just">
              <a:spcBef>
                <a:spcPts val="0"/>
              </a:spcBef>
            </a:pPr>
            <a:r>
              <a:rPr lang="fr-FR" altLang="fr-FR" i="0" dirty="0">
                <a:solidFill>
                  <a:schemeClr val="tx1">
                    <a:lumMod val="75000"/>
                    <a:lumOff val="25000"/>
                  </a:schemeClr>
                </a:solidFill>
              </a:rPr>
              <a:t>Les </a:t>
            </a:r>
            <a:r>
              <a:rPr lang="fr-FR" altLang="fr-FR" b="1" i="0" dirty="0">
                <a:solidFill>
                  <a:schemeClr val="tx1">
                    <a:lumMod val="75000"/>
                    <a:lumOff val="25000"/>
                  </a:schemeClr>
                </a:solidFill>
              </a:rPr>
              <a:t>prébiotiques</a:t>
            </a:r>
            <a:r>
              <a:rPr lang="fr-FR" altLang="fr-FR" i="0" dirty="0">
                <a:solidFill>
                  <a:schemeClr val="tx1">
                    <a:lumMod val="75000"/>
                    <a:lumOff val="25000"/>
                  </a:schemeClr>
                </a:solidFill>
              </a:rPr>
              <a:t> sont les nutriments qui favorisent le développement et le maintien</a:t>
            </a:r>
            <a:r>
              <a:rPr lang="fr-FR" altLang="fr-FR" i="0" baseline="0" dirty="0">
                <a:solidFill>
                  <a:schemeClr val="tx1">
                    <a:lumMod val="75000"/>
                    <a:lumOff val="25000"/>
                  </a:schemeClr>
                </a:solidFill>
              </a:rPr>
              <a:t> de l’</a:t>
            </a:r>
            <a:r>
              <a:rPr lang="fr-FR" altLang="fr-FR" i="0" baseline="0" dirty="0" err="1">
                <a:solidFill>
                  <a:schemeClr val="tx1">
                    <a:lumMod val="75000"/>
                    <a:lumOff val="25000"/>
                  </a:schemeClr>
                </a:solidFill>
              </a:rPr>
              <a:t>écoflore</a:t>
            </a:r>
            <a:r>
              <a:rPr lang="fr-FR" altLang="fr-FR" i="0" baseline="0" dirty="0">
                <a:solidFill>
                  <a:schemeClr val="tx1">
                    <a:lumMod val="75000"/>
                    <a:lumOff val="25000"/>
                  </a:schemeClr>
                </a:solidFill>
              </a:rPr>
              <a:t>. C’est le repas de l’</a:t>
            </a:r>
            <a:r>
              <a:rPr lang="fr-FR" altLang="fr-FR" i="0" baseline="0" dirty="0" err="1">
                <a:solidFill>
                  <a:schemeClr val="tx1">
                    <a:lumMod val="75000"/>
                    <a:lumOff val="25000"/>
                  </a:schemeClr>
                </a:solidFill>
              </a:rPr>
              <a:t>écoflore</a:t>
            </a:r>
            <a:r>
              <a:rPr lang="fr-FR" altLang="fr-FR" i="0" dirty="0">
                <a:solidFill>
                  <a:schemeClr val="tx1">
                    <a:lumMod val="75000"/>
                    <a:lumOff val="25000"/>
                  </a:schemeClr>
                </a:solidFill>
              </a:rPr>
              <a:t> bénéfique, celle qui protège de la croissance des bactéries indésirables à l’origine de nombreux déséquilibres cutanés. </a:t>
            </a:r>
          </a:p>
          <a:p>
            <a:pPr algn="just">
              <a:spcBef>
                <a:spcPts val="0"/>
              </a:spcBef>
            </a:pPr>
            <a:r>
              <a:rPr lang="fr-FR" altLang="fr-FR" i="0" dirty="0">
                <a:solidFill>
                  <a:schemeClr val="tx1">
                    <a:lumMod val="75000"/>
                    <a:lumOff val="25000"/>
                  </a:schemeClr>
                </a:solidFill>
              </a:rPr>
              <a:t>Dans notre crème, il s’agit d’oligosaccharides et de jus extrait des racines de </a:t>
            </a:r>
            <a:r>
              <a:rPr lang="fr-FR" altLang="fr-FR" i="0" dirty="0" err="1">
                <a:solidFill>
                  <a:schemeClr val="tx1">
                    <a:lumMod val="75000"/>
                    <a:lumOff val="25000"/>
                  </a:schemeClr>
                </a:solidFill>
              </a:rPr>
              <a:t>yacon</a:t>
            </a:r>
            <a:r>
              <a:rPr lang="fr-FR" altLang="fr-FR" i="0" dirty="0">
                <a:solidFill>
                  <a:schemeClr val="tx1">
                    <a:lumMod val="75000"/>
                    <a:lumOff val="25000"/>
                  </a:schemeClr>
                </a:solidFill>
              </a:rPr>
              <a:t> (autrement dénommé le « miel végétal des Incas »)</a:t>
            </a:r>
          </a:p>
          <a:p>
            <a:pPr algn="just">
              <a:spcBef>
                <a:spcPts val="0"/>
              </a:spcBef>
            </a:pPr>
            <a:r>
              <a:rPr lang="fr-FR" altLang="fr-FR" i="0" dirty="0">
                <a:solidFill>
                  <a:schemeClr val="tx1">
                    <a:lumMod val="75000"/>
                    <a:lumOff val="25000"/>
                  </a:schemeClr>
                </a:solidFill>
              </a:rPr>
              <a:t>Les </a:t>
            </a:r>
            <a:r>
              <a:rPr lang="fr-FR" altLang="fr-FR" b="1" i="0" dirty="0">
                <a:solidFill>
                  <a:schemeClr val="tx1">
                    <a:lumMod val="75000"/>
                    <a:lumOff val="25000"/>
                  </a:schemeClr>
                </a:solidFill>
              </a:rPr>
              <a:t>probiotiques</a:t>
            </a:r>
            <a:r>
              <a:rPr lang="fr-FR" altLang="fr-FR" i="0" dirty="0">
                <a:solidFill>
                  <a:schemeClr val="tx1">
                    <a:lumMod val="75000"/>
                    <a:lumOff val="25000"/>
                  </a:schemeClr>
                </a:solidFill>
              </a:rPr>
              <a:t> sont de « bonnes bactéries » (+++) qui stimulent les défenses naturelles de la peau.</a:t>
            </a:r>
            <a:r>
              <a:rPr lang="fr-FR" altLang="fr-FR" i="0" baseline="0" dirty="0">
                <a:solidFill>
                  <a:schemeClr val="tx1">
                    <a:lumMod val="75000"/>
                    <a:lumOff val="25000"/>
                  </a:schemeClr>
                </a:solidFill>
              </a:rPr>
              <a:t> Dans notre crème, </a:t>
            </a:r>
            <a:r>
              <a:rPr lang="fr-FR" altLang="fr-FR" i="0" dirty="0">
                <a:solidFill>
                  <a:schemeClr val="tx1">
                    <a:lumMod val="75000"/>
                    <a:lumOff val="25000"/>
                  </a:schemeClr>
                </a:solidFill>
              </a:rPr>
              <a:t>ce sont des Lactobacilles (bactéries)</a:t>
            </a:r>
          </a:p>
          <a:p>
            <a:pPr algn="just">
              <a:spcBef>
                <a:spcPts val="0"/>
              </a:spcBef>
            </a:pPr>
            <a:endParaRPr lang="fr-FR" i="0" dirty="0">
              <a:solidFill>
                <a:schemeClr val="tx1">
                  <a:lumMod val="75000"/>
                  <a:lumOff val="25000"/>
                </a:schemeClr>
              </a:solidFill>
            </a:endParaRPr>
          </a:p>
          <a:p>
            <a:pPr algn="just">
              <a:spcBef>
                <a:spcPts val="0"/>
              </a:spcBef>
            </a:pPr>
            <a:r>
              <a:rPr lang="fr-FR" i="0" dirty="0">
                <a:solidFill>
                  <a:schemeClr val="tx1">
                    <a:lumMod val="75000"/>
                    <a:lumOff val="25000"/>
                  </a:schemeClr>
                </a:solidFill>
              </a:rPr>
              <a:t>= En</a:t>
            </a:r>
            <a:r>
              <a:rPr lang="fr-FR" i="0" baseline="0" dirty="0">
                <a:solidFill>
                  <a:schemeClr val="tx1">
                    <a:lumMod val="75000"/>
                    <a:lumOff val="25000"/>
                  </a:schemeClr>
                </a:solidFill>
              </a:rPr>
              <a:t> stimulant les défenses naturelles et en renforçant l’écosystème cutané </a:t>
            </a:r>
            <a:r>
              <a:rPr lang="fr-FR" i="0" baseline="0" dirty="0">
                <a:solidFill>
                  <a:schemeClr val="tx1">
                    <a:lumMod val="75000"/>
                    <a:lumOff val="25000"/>
                  </a:schemeClr>
                </a:solidFill>
                <a:sym typeface="Wingdings" panose="05000000000000000000" pitchFamily="2" charset="2"/>
              </a:rPr>
              <a:t> </a:t>
            </a:r>
            <a:r>
              <a:rPr lang="fr-FR" i="0" baseline="0" dirty="0">
                <a:solidFill>
                  <a:schemeClr val="tx1">
                    <a:lumMod val="75000"/>
                    <a:lumOff val="25000"/>
                  </a:schemeClr>
                </a:solidFill>
              </a:rPr>
              <a:t>moins d’éléments pathogènes qui vont pénétrer la peau, elle va se sentir moins agressée </a:t>
            </a:r>
            <a:r>
              <a:rPr lang="fr-FR" i="0" baseline="0" dirty="0">
                <a:solidFill>
                  <a:schemeClr val="tx1">
                    <a:lumMod val="75000"/>
                    <a:lumOff val="25000"/>
                  </a:schemeClr>
                </a:solidFill>
                <a:sym typeface="Wingdings" panose="05000000000000000000" pitchFamily="2" charset="2"/>
              </a:rPr>
              <a:t> </a:t>
            </a:r>
            <a:r>
              <a:rPr lang="fr-FR" i="0" baseline="0" dirty="0">
                <a:solidFill>
                  <a:schemeClr val="tx1">
                    <a:lumMod val="75000"/>
                    <a:lumOff val="25000"/>
                  </a:schemeClr>
                </a:solidFill>
              </a:rPr>
              <a:t> DIMINUTION de LA REACTIVITE CUTANEE.  </a:t>
            </a:r>
          </a:p>
          <a:p>
            <a:pPr algn="just">
              <a:spcBef>
                <a:spcPts val="0"/>
              </a:spcBef>
            </a:pPr>
            <a:endParaRPr lang="fr-FR" i="0" dirty="0">
              <a:solidFill>
                <a:schemeClr val="tx1">
                  <a:lumMod val="75000"/>
                  <a:lumOff val="25000"/>
                </a:schemeClr>
              </a:solidFill>
            </a:endParaRPr>
          </a:p>
          <a:p>
            <a:pPr algn="just">
              <a:spcBef>
                <a:spcPts val="0"/>
              </a:spcBef>
            </a:pPr>
            <a:r>
              <a:rPr lang="fr-FR" i="0" dirty="0">
                <a:solidFill>
                  <a:schemeClr val="tx1">
                    <a:lumMod val="75000"/>
                    <a:lumOff val="25000"/>
                  </a:schemeClr>
                </a:solidFill>
              </a:rPr>
              <a:t>Nous allons encore plus loin en associant les pré-et les probiotiques à la </a:t>
            </a:r>
            <a:r>
              <a:rPr lang="fr-FR" b="1" i="0" dirty="0">
                <a:solidFill>
                  <a:schemeClr val="tx1">
                    <a:lumMod val="75000"/>
                    <a:lumOff val="25000"/>
                  </a:schemeClr>
                </a:solidFill>
              </a:rPr>
              <a:t>camomille de la mer. </a:t>
            </a:r>
            <a:r>
              <a:rPr lang="fr-FR" i="0" dirty="0">
                <a:solidFill>
                  <a:schemeClr val="tx1">
                    <a:lumMod val="75000"/>
                    <a:lumOff val="25000"/>
                  </a:schemeClr>
                </a:solidFill>
              </a:rPr>
              <a:t>Cette plante e</a:t>
            </a:r>
            <a:r>
              <a:rPr lang="fr-FR" i="0" baseline="0" dirty="0">
                <a:solidFill>
                  <a:schemeClr val="tx1">
                    <a:lumMod val="75000"/>
                    <a:lumOff val="25000"/>
                  </a:schemeClr>
                </a:solidFill>
              </a:rPr>
              <a:t>st riche en acides aminés (alanine, proline, …), flavonoïdes (quercétine), oligoéléments (Zn, Se), minéraux (Mg, Ca) ce qui en fait un excellent actif apaisant, anti-inflammatoire. </a:t>
            </a:r>
          </a:p>
          <a:p>
            <a:pPr algn="just">
              <a:spcBef>
                <a:spcPts val="0"/>
              </a:spcBef>
            </a:pPr>
            <a:r>
              <a:rPr lang="fr-FR" i="0" baseline="0" dirty="0">
                <a:solidFill>
                  <a:schemeClr val="tx1">
                    <a:lumMod val="75000"/>
                    <a:lumOff val="25000"/>
                  </a:schemeClr>
                </a:solidFill>
              </a:rPr>
              <a:t>Elle a</a:t>
            </a:r>
            <a:r>
              <a:rPr lang="fr-FR" i="0" dirty="0">
                <a:solidFill>
                  <a:schemeClr val="tx1">
                    <a:lumMod val="75000"/>
                    <a:lumOff val="25000"/>
                  </a:schemeClr>
                </a:solidFill>
              </a:rPr>
              <a:t> une action désensibilisante, ce qui va permettre d’augmenter le seuil de tolérance de la peau. </a:t>
            </a:r>
          </a:p>
          <a:p>
            <a:pPr algn="just">
              <a:spcBef>
                <a:spcPts val="0"/>
              </a:spcBef>
            </a:pPr>
            <a:endParaRPr lang="fr-FR" i="0" dirty="0">
              <a:solidFill>
                <a:schemeClr val="tx1">
                  <a:lumMod val="75000"/>
                  <a:lumOff val="25000"/>
                </a:schemeClr>
              </a:solidFill>
            </a:endParaRPr>
          </a:p>
          <a:p>
            <a:pPr marL="0" marR="0" indent="0" algn="just" defTabSz="914400" rtl="0" eaLnBrk="1" fontAlgn="auto" latinLnBrk="0" hangingPunct="1">
              <a:lnSpc>
                <a:spcPct val="100000"/>
              </a:lnSpc>
              <a:spcBef>
                <a:spcPts val="0"/>
              </a:spcBef>
              <a:spcAft>
                <a:spcPts val="0"/>
              </a:spcAft>
              <a:buClrTx/>
              <a:buSzTx/>
              <a:buFontTx/>
              <a:buNone/>
              <a:tabLst/>
              <a:defRPr/>
            </a:pPr>
            <a:r>
              <a:rPr lang="fr-FR" i="0" dirty="0">
                <a:solidFill>
                  <a:schemeClr val="tx1">
                    <a:lumMod val="75000"/>
                    <a:lumOff val="25000"/>
                  </a:schemeClr>
                </a:solidFill>
              </a:rPr>
              <a:t>Ces deux actifs innovants forment le </a:t>
            </a:r>
            <a:r>
              <a:rPr lang="fr-FR" b="1" i="0" dirty="0">
                <a:solidFill>
                  <a:schemeClr val="tx1">
                    <a:lumMod val="75000"/>
                    <a:lumOff val="25000"/>
                  </a:schemeClr>
                </a:solidFill>
              </a:rPr>
              <a:t>complexe </a:t>
            </a:r>
            <a:r>
              <a:rPr lang="fr-FR" b="1" i="0" cap="small" baseline="0" dirty="0" err="1">
                <a:solidFill>
                  <a:schemeClr val="tx1">
                    <a:lumMod val="75000"/>
                    <a:lumOff val="25000"/>
                  </a:schemeClr>
                </a:solidFill>
              </a:rPr>
              <a:t>Sensibiotic</a:t>
            </a:r>
            <a:r>
              <a:rPr lang="fr-FR" b="1" i="0" dirty="0">
                <a:solidFill>
                  <a:schemeClr val="tx1">
                    <a:lumMod val="75000"/>
                    <a:lumOff val="25000"/>
                  </a:schemeClr>
                </a:solidFill>
              </a:rPr>
              <a:t>, une vraie réponse pour les peaux sensibles. </a:t>
            </a:r>
            <a:r>
              <a:rPr lang="fr-FR" b="1" i="0" baseline="0" dirty="0">
                <a:solidFill>
                  <a:schemeClr val="tx1">
                    <a:lumMod val="75000"/>
                    <a:lumOff val="25000"/>
                  </a:schemeClr>
                </a:solidFill>
              </a:rPr>
              <a:t>la peau sera calmée, apaisée, réconfortée, et sera moins sensible. </a:t>
            </a:r>
            <a:endParaRPr lang="fr-FR" b="1" i="0" dirty="0">
              <a:solidFill>
                <a:schemeClr val="tx1">
                  <a:lumMod val="75000"/>
                  <a:lumOff val="25000"/>
                </a:schemeClr>
              </a:solidFill>
            </a:endParaRPr>
          </a:p>
          <a:p>
            <a:pPr algn="just">
              <a:spcBef>
                <a:spcPts val="0"/>
              </a:spcBef>
            </a:pPr>
            <a:r>
              <a:rPr lang="fr-FR" i="0" dirty="0">
                <a:solidFill>
                  <a:schemeClr val="tx1">
                    <a:lumMod val="75000"/>
                    <a:lumOff val="25000"/>
                  </a:schemeClr>
                </a:solidFill>
              </a:rPr>
              <a:t>Le nom de ce complexe évoque à la fois le côté sensible, le côté pré/probiotiques, et le côté traitement qui est important. </a:t>
            </a: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17</a:t>
            </a:fld>
            <a:endParaRPr lang="fr-FR"/>
          </a:p>
        </p:txBody>
      </p:sp>
    </p:spTree>
    <p:extLst>
      <p:ext uri="{BB962C8B-B14F-4D97-AF65-F5344CB8AC3E}">
        <p14:creationId xmlns:p14="http://schemas.microsoft.com/office/powerpoint/2010/main" val="1549143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ltLang="fr-FR" dirty="0">
                <a:solidFill>
                  <a:schemeClr val="tx1">
                    <a:lumMod val="75000"/>
                    <a:lumOff val="25000"/>
                  </a:schemeClr>
                </a:solidFill>
              </a:rPr>
              <a:t>D</a:t>
            </a:r>
            <a:r>
              <a:rPr lang="fr-FR" altLang="fr-FR" baseline="0" dirty="0">
                <a:solidFill>
                  <a:schemeClr val="tx1">
                    <a:lumMod val="75000"/>
                    <a:lumOff val="25000"/>
                  </a:schemeClr>
                </a:solidFill>
              </a:rPr>
              <a:t>es tests ont été réalisés sur les actifs contenus dans SENSITIVE CREME PEAUX SENSIBLES pour prouver leur efficacité sur</a:t>
            </a:r>
          </a:p>
          <a:p>
            <a:pPr marL="171450" indent="-171450">
              <a:buFontTx/>
              <a:buChar char="-"/>
            </a:pPr>
            <a:r>
              <a:rPr lang="fr-FR" altLang="fr-FR" baseline="0" dirty="0">
                <a:solidFill>
                  <a:schemeClr val="tx1">
                    <a:lumMod val="75000"/>
                    <a:lumOff val="25000"/>
                  </a:schemeClr>
                </a:solidFill>
              </a:rPr>
              <a:t>La stimulation des défenses naturelles</a:t>
            </a:r>
          </a:p>
          <a:p>
            <a:pPr marL="171450" indent="-171450">
              <a:buFontTx/>
              <a:buChar char="-"/>
            </a:pPr>
            <a:r>
              <a:rPr lang="fr-FR" altLang="fr-FR" baseline="0" dirty="0">
                <a:solidFill>
                  <a:schemeClr val="tx1">
                    <a:lumMod val="75000"/>
                    <a:lumOff val="25000"/>
                  </a:schemeClr>
                </a:solidFill>
              </a:rPr>
              <a:t>L’action anti-inflammatoire et apaisante.</a:t>
            </a:r>
          </a:p>
          <a:p>
            <a:endParaRPr lang="fr-FR" altLang="fr-FR" baseline="0" dirty="0">
              <a:solidFill>
                <a:schemeClr val="tx1">
                  <a:lumMod val="75000"/>
                  <a:lumOff val="25000"/>
                </a:schemeClr>
              </a:solidFill>
            </a:endParaRPr>
          </a:p>
          <a:p>
            <a:r>
              <a:rPr lang="fr-FR" altLang="fr-FR" baseline="0" dirty="0">
                <a:solidFill>
                  <a:schemeClr val="tx1">
                    <a:lumMod val="75000"/>
                    <a:lumOff val="25000"/>
                  </a:schemeClr>
                </a:solidFill>
              </a:rPr>
              <a:t>Les </a:t>
            </a:r>
            <a:r>
              <a:rPr lang="fr-FR" altLang="fr-FR" dirty="0">
                <a:solidFill>
                  <a:schemeClr val="tx1">
                    <a:lumMod val="75000"/>
                    <a:lumOff val="25000"/>
                  </a:schemeClr>
                </a:solidFill>
              </a:rPr>
              <a:t>probiotiques (</a:t>
            </a:r>
            <a:r>
              <a:rPr lang="fr-FR" altLang="fr-FR" baseline="0" dirty="0">
                <a:solidFill>
                  <a:schemeClr val="tx1">
                    <a:lumMod val="75000"/>
                    <a:lumOff val="25000"/>
                  </a:schemeClr>
                </a:solidFill>
              </a:rPr>
              <a:t>lactobacilles) ont une action prouvée in-vitro sur la défense cutanée. </a:t>
            </a:r>
          </a:p>
          <a:p>
            <a:pPr marL="0" marR="0" indent="0" algn="l" defTabSz="914400" rtl="0" eaLnBrk="1" fontAlgn="auto" latinLnBrk="0" hangingPunct="1">
              <a:lnSpc>
                <a:spcPct val="100000"/>
              </a:lnSpc>
              <a:spcBef>
                <a:spcPts val="0"/>
              </a:spcBef>
              <a:spcAft>
                <a:spcPts val="0"/>
              </a:spcAft>
              <a:buClrTx/>
              <a:buSzTx/>
              <a:buFontTx/>
              <a:buNone/>
              <a:tabLst/>
              <a:defRPr/>
            </a:pPr>
            <a:r>
              <a:rPr lang="fr-FR" altLang="fr-FR" dirty="0">
                <a:solidFill>
                  <a:schemeClr val="tx1">
                    <a:lumMod val="75000"/>
                    <a:lumOff val="25000"/>
                  </a:schemeClr>
                </a:solidFill>
              </a:rPr>
              <a:t>En effet,</a:t>
            </a:r>
            <a:r>
              <a:rPr lang="fr-FR" altLang="fr-FR" baseline="0" dirty="0">
                <a:solidFill>
                  <a:schemeClr val="tx1">
                    <a:lumMod val="75000"/>
                    <a:lumOff val="25000"/>
                  </a:schemeClr>
                </a:solidFill>
              </a:rPr>
              <a:t> ils provoquent </a:t>
            </a:r>
            <a:r>
              <a:rPr lang="fr-FR" altLang="fr-FR" dirty="0">
                <a:solidFill>
                  <a:schemeClr val="tx1">
                    <a:lumMod val="75000"/>
                    <a:lumOff val="25000"/>
                  </a:schemeClr>
                </a:solidFill>
              </a:rPr>
              <a:t>la synthèse des</a:t>
            </a:r>
            <a:r>
              <a:rPr lang="fr-FR" altLang="fr-FR" baseline="0" dirty="0">
                <a:solidFill>
                  <a:schemeClr val="tx1">
                    <a:lumMod val="75000"/>
                    <a:lumOff val="25000"/>
                  </a:schemeClr>
                </a:solidFill>
              </a:rPr>
              <a:t> </a:t>
            </a:r>
            <a:r>
              <a:rPr lang="el-GR" altLang="fr-FR" sz="1200" dirty="0">
                <a:solidFill>
                  <a:schemeClr val="tx1">
                    <a:lumMod val="75000"/>
                    <a:lumOff val="25000"/>
                  </a:schemeClr>
                </a:solidFill>
              </a:rPr>
              <a:t>β</a:t>
            </a:r>
            <a:r>
              <a:rPr lang="fr-FR" altLang="fr-FR" sz="1200" dirty="0">
                <a:solidFill>
                  <a:schemeClr val="tx1">
                    <a:lumMod val="75000"/>
                    <a:lumOff val="25000"/>
                  </a:schemeClr>
                </a:solidFill>
              </a:rPr>
              <a:t> défensines,</a:t>
            </a:r>
            <a:r>
              <a:rPr lang="fr-FR" altLang="fr-FR" dirty="0">
                <a:solidFill>
                  <a:schemeClr val="tx1">
                    <a:lumMod val="75000"/>
                    <a:lumOff val="25000"/>
                  </a:schemeClr>
                </a:solidFill>
              </a:rPr>
              <a:t> peptides anti-microbiens impliqués dans le système de défense cutanée. </a:t>
            </a:r>
          </a:p>
          <a:p>
            <a:pPr marL="0" marR="0" indent="0" algn="l" defTabSz="914400" rtl="0" eaLnBrk="1" fontAlgn="auto" latinLnBrk="0" hangingPunct="1">
              <a:lnSpc>
                <a:spcPct val="100000"/>
              </a:lnSpc>
              <a:spcBef>
                <a:spcPts val="0"/>
              </a:spcBef>
              <a:spcAft>
                <a:spcPts val="0"/>
              </a:spcAft>
              <a:buClrTx/>
              <a:buSzTx/>
              <a:buFontTx/>
              <a:buNone/>
              <a:tabLst/>
              <a:defRPr/>
            </a:pPr>
            <a:r>
              <a:rPr lang="fr-FR" altLang="fr-FR" baseline="0" dirty="0">
                <a:solidFill>
                  <a:schemeClr val="tx1">
                    <a:lumMod val="75000"/>
                    <a:lumOff val="25000"/>
                  </a:schemeClr>
                </a:solidFill>
              </a:rPr>
              <a:t>En stimulant leur synthèse (+71% vs. Témoin), le niveau de défense cutané augmente, la protection naturelle de la peau est ainsi renforcée, l’</a:t>
            </a:r>
            <a:r>
              <a:rPr lang="fr-FR" altLang="fr-FR" baseline="0" dirty="0" err="1">
                <a:solidFill>
                  <a:schemeClr val="tx1">
                    <a:lumMod val="75000"/>
                    <a:lumOff val="25000"/>
                  </a:schemeClr>
                </a:solidFill>
              </a:rPr>
              <a:t>écoflore</a:t>
            </a:r>
            <a:r>
              <a:rPr lang="fr-FR" altLang="fr-FR" baseline="0" dirty="0">
                <a:solidFill>
                  <a:schemeClr val="tx1">
                    <a:lumMod val="75000"/>
                    <a:lumOff val="25000"/>
                  </a:schemeClr>
                </a:solidFill>
              </a:rPr>
              <a:t> cutanée se rééquilibre et l</a:t>
            </a:r>
            <a:r>
              <a:rPr lang="fr-FR" altLang="fr-FR" b="1" dirty="0">
                <a:solidFill>
                  <a:schemeClr val="tx1">
                    <a:lumMod val="75000"/>
                    <a:lumOff val="25000"/>
                  </a:schemeClr>
                </a:solidFill>
              </a:rPr>
              <a:t>a peau sensible est capable de mieux répondre aux agressions.</a:t>
            </a:r>
            <a:r>
              <a:rPr lang="fr-FR" altLang="fr-FR" b="1" baseline="0" dirty="0">
                <a:solidFill>
                  <a:schemeClr val="tx1">
                    <a:lumMod val="75000"/>
                    <a:lumOff val="25000"/>
                  </a:schemeClr>
                </a:solidFill>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b="1" dirty="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100" i="1" kern="1200" dirty="0">
                <a:solidFill>
                  <a:schemeClr val="tx1">
                    <a:lumMod val="75000"/>
                    <a:lumOff val="25000"/>
                  </a:schemeClr>
                </a:solidFill>
                <a:effectLst/>
                <a:latin typeface="+mn-lt"/>
                <a:ea typeface="+mn-ea"/>
                <a:cs typeface="+mn-cs"/>
              </a:rPr>
              <a:t>Les défensines ont un rôle clé dans le système de défense cutané (font partie des mécanismes d’immunité), ce sont des récepteurs dédiés à la reconnaissance des pathogènes. Elles agissent directement en se fixant à la surface des pathogènes et en altérant leur paroi, provoquant ainsi leur mort. La hBD3 (β défensines 3) est la défensine</a:t>
            </a:r>
            <a:r>
              <a:rPr lang="fr-FR" sz="1100" i="1" kern="1200" dirty="0">
                <a:solidFill>
                  <a:schemeClr val="tx1">
                    <a:lumMod val="75000"/>
                    <a:lumOff val="25000"/>
                  </a:schemeClr>
                </a:solidFill>
                <a:effectLst/>
              </a:rPr>
              <a:t> qui présente le spectre bactéricide le plus large.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100" i="1" kern="1200" dirty="0">
              <a:solidFill>
                <a:schemeClr val="tx1">
                  <a:lumMod val="75000"/>
                  <a:lumOff val="25000"/>
                </a:schemeClr>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100" i="0" kern="1200" dirty="0">
              <a:solidFill>
                <a:schemeClr val="tx1">
                  <a:lumMod val="75000"/>
                  <a:lumOff val="25000"/>
                </a:schemeClr>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100" i="0" dirty="0">
                <a:solidFill>
                  <a:schemeClr val="tx1">
                    <a:lumMod val="75000"/>
                    <a:lumOff val="25000"/>
                  </a:schemeClr>
                </a:solidFill>
              </a:rPr>
              <a:t>Au niveau de la camomille de la mer, des tests in-vitro ont prouvé son efficacité sur l’inflammation et sur l’apaisement (désensibilisation).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100" i="0" dirty="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100" i="0" dirty="0">
                <a:solidFill>
                  <a:schemeClr val="tx1">
                    <a:lumMod val="75000"/>
                    <a:lumOff val="25000"/>
                  </a:schemeClr>
                </a:solidFill>
              </a:rPr>
              <a:t>On a vu que la présence d’agresseurs engendrait une réaction inflammatoire avec le déclenchement du système d’auto-défense  : </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i="0" dirty="0">
                <a:solidFill>
                  <a:schemeClr val="tx1">
                    <a:lumMod val="75000"/>
                    <a:lumOff val="25000"/>
                  </a:schemeClr>
                </a:solidFill>
              </a:rPr>
              <a:t>Libération des médiateurs de l’inflammation </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i="0" dirty="0">
                <a:solidFill>
                  <a:schemeClr val="tx1">
                    <a:lumMod val="75000"/>
                    <a:lumOff val="25000"/>
                  </a:schemeClr>
                </a:solidFill>
              </a:rPr>
              <a:t>Le </a:t>
            </a:r>
            <a:r>
              <a:rPr lang="fr-FR" sz="1100" b="1" i="0" dirty="0">
                <a:solidFill>
                  <a:schemeClr val="tx1">
                    <a:lumMod val="75000"/>
                    <a:lumOff val="25000"/>
                  </a:schemeClr>
                </a:solidFill>
              </a:rPr>
              <a:t>TNF est une cytokine </a:t>
            </a:r>
            <a:r>
              <a:rPr lang="fr-FR" sz="1100" i="0" dirty="0">
                <a:solidFill>
                  <a:schemeClr val="tx1">
                    <a:lumMod val="75000"/>
                    <a:lumOff val="25000"/>
                  </a:schemeClr>
                </a:solidFill>
              </a:rPr>
              <a:t>(=protéine synthétisée par certaines cellules du système immunitaire), </a:t>
            </a:r>
            <a:r>
              <a:rPr lang="fr-FR" sz="1100" b="1" i="0" dirty="0">
                <a:solidFill>
                  <a:schemeClr val="tx1">
                    <a:lumMod val="75000"/>
                    <a:lumOff val="25000"/>
                  </a:schemeClr>
                </a:solidFill>
              </a:rPr>
              <a:t>dont le rôle est néfaste car il entraîne l’inflammation</a:t>
            </a:r>
            <a:r>
              <a:rPr lang="fr-FR" sz="1100" i="0" dirty="0">
                <a:solidFill>
                  <a:schemeClr val="tx1">
                    <a:lumMod val="75000"/>
                    <a:lumOff val="25000"/>
                  </a:schemeClr>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i="0" dirty="0">
                <a:solidFill>
                  <a:schemeClr val="tx1">
                    <a:lumMod val="75000"/>
                    <a:lumOff val="25000"/>
                  </a:schemeClr>
                </a:solidFill>
              </a:rPr>
              <a:t>La camomille de la mer inhibe ce médiateur de l’inflammation (TNF-alpha -51%) et donc réduit les réactions inflammatoires. </a:t>
            </a:r>
          </a:p>
          <a:p>
            <a:pPr marL="0" marR="0" indent="0" algn="l" defTabSz="914400" rtl="0" eaLnBrk="1" fontAlgn="auto" latinLnBrk="0" hangingPunct="1">
              <a:lnSpc>
                <a:spcPct val="100000"/>
              </a:lnSpc>
              <a:spcBef>
                <a:spcPts val="0"/>
              </a:spcBef>
              <a:spcAft>
                <a:spcPts val="0"/>
              </a:spcAft>
              <a:buClrTx/>
              <a:buSzTx/>
              <a:buFontTx/>
              <a:buNone/>
              <a:tabLst/>
              <a:defRPr/>
            </a:pPr>
            <a:br>
              <a:rPr lang="fr-FR" sz="1100" i="0" dirty="0">
                <a:solidFill>
                  <a:schemeClr val="tx1">
                    <a:lumMod val="75000"/>
                    <a:lumOff val="25000"/>
                  </a:schemeClr>
                </a:solidFill>
              </a:rPr>
            </a:br>
            <a:r>
              <a:rPr lang="fr-FR" sz="1100" i="0" dirty="0">
                <a:solidFill>
                  <a:schemeClr val="tx1">
                    <a:lumMod val="75000"/>
                    <a:lumOff val="25000"/>
                  </a:schemeClr>
                </a:solidFill>
              </a:rPr>
              <a:t>La réaction inflammatoire déclenche également </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i="0" dirty="0">
                <a:solidFill>
                  <a:schemeClr val="tx1">
                    <a:lumMod val="75000"/>
                    <a:lumOff val="25000"/>
                  </a:schemeClr>
                </a:solidFill>
              </a:rPr>
              <a:t>La libération de neurotransmetteurs, et notamment </a:t>
            </a:r>
            <a:r>
              <a:rPr lang="fr-FR" sz="1100" b="1" i="0" dirty="0">
                <a:solidFill>
                  <a:schemeClr val="tx1">
                    <a:lumMod val="75000"/>
                    <a:lumOff val="25000"/>
                  </a:schemeClr>
                </a:solidFill>
              </a:rPr>
              <a:t>la substance P,  qui est à l’origine de sensations désagréables </a:t>
            </a:r>
            <a:r>
              <a:rPr lang="fr-FR" sz="1100" i="0" dirty="0">
                <a:solidFill>
                  <a:schemeClr val="tx1">
                    <a:lumMod val="75000"/>
                    <a:lumOff val="25000"/>
                  </a:schemeClr>
                </a:solidFill>
              </a:rPr>
              <a:t>(picotements, tiraillements, démangeaisons, douleur). </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i="0" dirty="0">
                <a:solidFill>
                  <a:schemeClr val="tx1">
                    <a:lumMod val="75000"/>
                    <a:lumOff val="25000"/>
                  </a:schemeClr>
                </a:solidFill>
              </a:rPr>
              <a:t>Ceci contribue à l’augmentation de la réponse inflammatoire au niveau de la peau, amplifiant ainsi les phénomènes d’irritation.</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100" i="0" dirty="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100" i="0" dirty="0">
                <a:solidFill>
                  <a:schemeClr val="tx1">
                    <a:lumMod val="75000"/>
                    <a:lumOff val="25000"/>
                  </a:schemeClr>
                </a:solidFill>
              </a:rPr>
              <a:t>La camomille de la mer est capable d’inhiber la libération de cette substance. Par conséquent, moins de sensations d’inconfort, et donc moins d’inflammation (on arrête le cercle vicieux) et donc apaisement et confort. </a:t>
            </a: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18</a:t>
            </a:fld>
            <a:endParaRPr lang="fr-FR"/>
          </a:p>
        </p:txBody>
      </p:sp>
    </p:spTree>
    <p:extLst>
      <p:ext uri="{BB962C8B-B14F-4D97-AF65-F5344CB8AC3E}">
        <p14:creationId xmlns:p14="http://schemas.microsoft.com/office/powerpoint/2010/main" val="2498232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lumMod val="75000"/>
                    <a:lumOff val="25000"/>
                  </a:schemeClr>
                </a:solidFill>
                <a:effectLst/>
                <a:latin typeface="+mn-lt"/>
                <a:ea typeface="+mn-ea"/>
                <a:cs typeface="+mn-cs"/>
              </a:rPr>
              <a:t>Zoom sur </a:t>
            </a:r>
            <a:r>
              <a:rPr lang="fr-FR" sz="1200" kern="1200" dirty="0" err="1">
                <a:solidFill>
                  <a:schemeClr val="tx1">
                    <a:lumMod val="75000"/>
                    <a:lumOff val="25000"/>
                  </a:schemeClr>
                </a:solidFill>
                <a:effectLst/>
                <a:latin typeface="+mn-lt"/>
                <a:ea typeface="+mn-ea"/>
                <a:cs typeface="+mn-cs"/>
              </a:rPr>
              <a:t>Centella</a:t>
            </a:r>
            <a:r>
              <a:rPr lang="fr-FR" sz="1200" kern="1200" dirty="0">
                <a:solidFill>
                  <a:schemeClr val="tx1">
                    <a:lumMod val="75000"/>
                    <a:lumOff val="25000"/>
                  </a:schemeClr>
                </a:solidFill>
                <a:effectLst/>
                <a:latin typeface="+mn-lt"/>
                <a:ea typeface="+mn-ea"/>
                <a:cs typeface="+mn-cs"/>
              </a:rPr>
              <a:t> </a:t>
            </a:r>
            <a:r>
              <a:rPr lang="fr-FR" sz="1200" kern="1200" dirty="0" err="1">
                <a:solidFill>
                  <a:schemeClr val="tx1">
                    <a:lumMod val="75000"/>
                    <a:lumOff val="25000"/>
                  </a:schemeClr>
                </a:solidFill>
                <a:effectLst/>
                <a:latin typeface="+mn-lt"/>
                <a:ea typeface="+mn-ea"/>
                <a:cs typeface="+mn-cs"/>
              </a:rPr>
              <a:t>asiatica</a:t>
            </a:r>
            <a:r>
              <a:rPr lang="fr-FR" sz="1200" kern="1200" dirty="0">
                <a:solidFill>
                  <a:schemeClr val="tx1">
                    <a:lumMod val="75000"/>
                    <a:lumOff val="25000"/>
                  </a:schemeClr>
                </a:solidFill>
                <a:effectLst/>
                <a:latin typeface="+mn-lt"/>
                <a:ea typeface="+mn-ea"/>
                <a:cs typeface="+mn-cs"/>
              </a:rPr>
              <a:t> et les pigments, qui sont le Plus produit, l’avantage concurrentiel</a:t>
            </a:r>
            <a:r>
              <a:rPr lang="fr-FR" sz="1200" kern="1200" baseline="0" dirty="0">
                <a:solidFill>
                  <a:schemeClr val="tx1">
                    <a:lumMod val="75000"/>
                    <a:lumOff val="25000"/>
                  </a:schemeClr>
                </a:solidFill>
                <a:effectLst/>
                <a:latin typeface="+mn-lt"/>
                <a:ea typeface="+mn-ea"/>
                <a:cs typeface="+mn-cs"/>
              </a:rPr>
              <a:t> de SENSITIVE CREME ANTI-ROUGEURS. </a:t>
            </a:r>
            <a:endParaRPr lang="fr-FR" sz="1200" kern="1200" dirty="0">
              <a:solidFill>
                <a:schemeClr val="tx1">
                  <a:lumMod val="75000"/>
                  <a:lumOff val="25000"/>
                </a:schemeClr>
              </a:solidFill>
              <a:effectLst/>
              <a:latin typeface="+mn-lt"/>
              <a:ea typeface="+mn-ea"/>
              <a:cs typeface="+mn-cs"/>
            </a:endParaRPr>
          </a:p>
          <a:p>
            <a:endParaRPr lang="fr-FR" sz="1200" kern="1200" dirty="0">
              <a:solidFill>
                <a:schemeClr val="tx1">
                  <a:lumMod val="75000"/>
                  <a:lumOff val="25000"/>
                </a:schemeClr>
              </a:solidFill>
              <a:effectLst/>
              <a:latin typeface="+mn-lt"/>
              <a:ea typeface="+mn-ea"/>
              <a:cs typeface="+mn-cs"/>
            </a:endParaRPr>
          </a:p>
          <a:p>
            <a:r>
              <a:rPr lang="fr-FR" sz="1200" kern="1200" dirty="0">
                <a:solidFill>
                  <a:schemeClr val="tx1">
                    <a:lumMod val="75000"/>
                    <a:lumOff val="25000"/>
                  </a:schemeClr>
                </a:solidFill>
                <a:effectLst/>
                <a:latin typeface="+mn-lt"/>
                <a:ea typeface="+mn-ea"/>
                <a:cs typeface="+mn-cs"/>
              </a:rPr>
              <a:t>La </a:t>
            </a:r>
            <a:r>
              <a:rPr lang="fr-FR" sz="1200" kern="1200" dirty="0" err="1">
                <a:solidFill>
                  <a:schemeClr val="tx1">
                    <a:lumMod val="75000"/>
                    <a:lumOff val="25000"/>
                  </a:schemeClr>
                </a:solidFill>
                <a:effectLst/>
                <a:latin typeface="+mn-lt"/>
                <a:ea typeface="+mn-ea"/>
                <a:cs typeface="+mn-cs"/>
              </a:rPr>
              <a:t>centella</a:t>
            </a:r>
            <a:r>
              <a:rPr lang="fr-FR" sz="1200" kern="1200" dirty="0">
                <a:solidFill>
                  <a:schemeClr val="tx1">
                    <a:lumMod val="75000"/>
                    <a:lumOff val="25000"/>
                  </a:schemeClr>
                </a:solidFill>
                <a:effectLst/>
                <a:latin typeface="+mn-lt"/>
                <a:ea typeface="+mn-ea"/>
                <a:cs typeface="+mn-cs"/>
              </a:rPr>
              <a:t> </a:t>
            </a:r>
            <a:r>
              <a:rPr lang="fr-FR" sz="1200" kern="1200" dirty="0" err="1">
                <a:solidFill>
                  <a:schemeClr val="tx1">
                    <a:lumMod val="75000"/>
                    <a:lumOff val="25000"/>
                  </a:schemeClr>
                </a:solidFill>
                <a:effectLst/>
                <a:latin typeface="+mn-lt"/>
                <a:ea typeface="+mn-ea"/>
                <a:cs typeface="+mn-cs"/>
              </a:rPr>
              <a:t>asiatica</a:t>
            </a:r>
            <a:r>
              <a:rPr lang="fr-FR" sz="1200" kern="1200" dirty="0">
                <a:solidFill>
                  <a:schemeClr val="tx1">
                    <a:lumMod val="75000"/>
                    <a:lumOff val="25000"/>
                  </a:schemeClr>
                </a:solidFill>
                <a:effectLst/>
                <a:latin typeface="+mn-lt"/>
                <a:ea typeface="+mn-ea"/>
                <a:cs typeface="+mn-cs"/>
              </a:rPr>
              <a:t> est une petite plante herbacée,</a:t>
            </a:r>
            <a:r>
              <a:rPr lang="fr-FR" sz="1200" kern="1200" baseline="0" dirty="0">
                <a:solidFill>
                  <a:schemeClr val="tx1">
                    <a:lumMod val="75000"/>
                    <a:lumOff val="25000"/>
                  </a:schemeClr>
                </a:solidFill>
                <a:effectLst/>
                <a:latin typeface="+mn-lt"/>
                <a:ea typeface="+mn-ea"/>
                <a:cs typeface="+mn-cs"/>
              </a:rPr>
              <a:t> utilisée par la médecine traditionnelle indienne pour le traitement des maladies de peau, </a:t>
            </a:r>
            <a:r>
              <a:rPr lang="fr-FR" sz="1200" kern="1200" baseline="0" dirty="0" err="1">
                <a:solidFill>
                  <a:schemeClr val="tx1">
                    <a:lumMod val="75000"/>
                    <a:lumOff val="25000"/>
                  </a:schemeClr>
                </a:solidFill>
                <a:effectLst/>
                <a:latin typeface="+mn-lt"/>
                <a:ea typeface="+mn-ea"/>
                <a:cs typeface="+mn-cs"/>
              </a:rPr>
              <a:t>ulcères,varices</a:t>
            </a:r>
            <a:r>
              <a:rPr lang="fr-FR" sz="1200" kern="1200" baseline="0" dirty="0">
                <a:solidFill>
                  <a:schemeClr val="tx1">
                    <a:lumMod val="75000"/>
                    <a:lumOff val="25000"/>
                  </a:schemeClr>
                </a:solidFill>
                <a:effectLst/>
                <a:latin typeface="+mn-lt"/>
                <a:ea typeface="+mn-ea"/>
                <a:cs typeface="+mn-cs"/>
              </a:rPr>
              <a:t>. Aussi </a:t>
            </a:r>
            <a:r>
              <a:rPr lang="fr-FR" sz="1200" kern="1200" baseline="0" dirty="0" err="1">
                <a:solidFill>
                  <a:schemeClr val="tx1">
                    <a:lumMod val="75000"/>
                    <a:lumOff val="25000"/>
                  </a:schemeClr>
                </a:solidFill>
                <a:effectLst/>
                <a:latin typeface="+mn-lt"/>
                <a:ea typeface="+mn-ea"/>
                <a:cs typeface="+mn-cs"/>
              </a:rPr>
              <a:t>appellée</a:t>
            </a:r>
            <a:r>
              <a:rPr lang="fr-FR" sz="1200" kern="1200" baseline="0" dirty="0">
                <a:solidFill>
                  <a:schemeClr val="tx1">
                    <a:lumMod val="75000"/>
                    <a:lumOff val="25000"/>
                  </a:schemeClr>
                </a:solidFill>
                <a:effectLst/>
                <a:latin typeface="+mn-lt"/>
                <a:ea typeface="+mn-ea"/>
                <a:cs typeface="+mn-cs"/>
              </a:rPr>
              <a:t> « herbe du tigre ». </a:t>
            </a:r>
          </a:p>
          <a:p>
            <a:r>
              <a:rPr lang="fr-FR" sz="1200" kern="1200" baseline="0" dirty="0">
                <a:solidFill>
                  <a:schemeClr val="tx1">
                    <a:lumMod val="75000"/>
                    <a:lumOff val="25000"/>
                  </a:schemeClr>
                </a:solidFill>
                <a:effectLst/>
                <a:latin typeface="+mn-lt"/>
                <a:ea typeface="+mn-ea"/>
                <a:cs typeface="+mn-cs"/>
              </a:rPr>
              <a:t>Elle réduit l’inflammation, la vasodilatation et la visibilité des capillaires. </a:t>
            </a:r>
          </a:p>
          <a:p>
            <a:endParaRPr lang="fr-FR" sz="1200" kern="1200" baseline="0" dirty="0">
              <a:solidFill>
                <a:schemeClr val="tx1">
                  <a:lumMod val="75000"/>
                  <a:lumOff val="25000"/>
                </a:schemeClr>
              </a:solidFill>
              <a:effectLst/>
              <a:latin typeface="+mn-lt"/>
              <a:ea typeface="+mn-ea"/>
              <a:cs typeface="+mn-cs"/>
            </a:endParaRPr>
          </a:p>
          <a:p>
            <a:r>
              <a:rPr lang="fr-FR" sz="1200" kern="1200" dirty="0">
                <a:solidFill>
                  <a:schemeClr val="tx1">
                    <a:lumMod val="75000"/>
                    <a:lumOff val="25000"/>
                  </a:schemeClr>
                </a:solidFill>
                <a:effectLst/>
                <a:latin typeface="+mn-lt"/>
                <a:ea typeface="+mn-ea"/>
                <a:cs typeface="+mn-cs"/>
              </a:rPr>
              <a:t>En plus de cet actif, nous avons des pigments naturels verts.</a:t>
            </a:r>
            <a:r>
              <a:rPr lang="fr-FR" sz="1200" kern="1200" baseline="0" dirty="0">
                <a:solidFill>
                  <a:schemeClr val="tx1">
                    <a:lumMod val="75000"/>
                    <a:lumOff val="25000"/>
                  </a:schemeClr>
                </a:solidFill>
                <a:effectLst/>
                <a:latin typeface="+mn-lt"/>
                <a:ea typeface="+mn-ea"/>
                <a:cs typeface="+mn-cs"/>
              </a:rPr>
              <a:t> Pourquoi ? </a:t>
            </a:r>
            <a:r>
              <a:rPr lang="fr-FR" sz="1200" kern="1200" dirty="0">
                <a:solidFill>
                  <a:schemeClr val="tx1">
                    <a:lumMod val="75000"/>
                    <a:lumOff val="25000"/>
                  </a:schemeClr>
                </a:solidFill>
                <a:effectLst/>
                <a:latin typeface="+mn-lt"/>
                <a:ea typeface="+mn-ea"/>
                <a:cs typeface="+mn-cs"/>
              </a:rPr>
              <a:t>Le vert, couleur très prisée et attendue par les consommateurs qui cherchent une solution immédiate à leurs rougeurs. </a:t>
            </a:r>
          </a:p>
          <a:p>
            <a:r>
              <a:rPr lang="fr-FR" sz="1200" kern="1200" dirty="0">
                <a:solidFill>
                  <a:schemeClr val="tx1">
                    <a:lumMod val="75000"/>
                    <a:lumOff val="25000"/>
                  </a:schemeClr>
                </a:solidFill>
                <a:effectLst/>
                <a:latin typeface="+mn-lt"/>
                <a:ea typeface="+mn-ea"/>
                <a:cs typeface="+mn-cs"/>
              </a:rPr>
              <a:t>Principe de colorimétrie, couleur complémentaire = lorsque </a:t>
            </a:r>
            <a:r>
              <a:rPr lang="fr-FR" sz="1200" b="1" kern="1200" dirty="0">
                <a:solidFill>
                  <a:schemeClr val="tx1">
                    <a:lumMod val="75000"/>
                    <a:lumOff val="25000"/>
                  </a:schemeClr>
                </a:solidFill>
                <a:effectLst/>
                <a:latin typeface="+mn-lt"/>
                <a:ea typeface="+mn-ea"/>
                <a:cs typeface="+mn-cs"/>
              </a:rPr>
              <a:t>deux teintes opposées sont placées l’une sur l’autre, elles s’annulent</a:t>
            </a:r>
            <a:r>
              <a:rPr lang="fr-FR" sz="1200" kern="1200" dirty="0">
                <a:solidFill>
                  <a:schemeClr val="tx1">
                    <a:lumMod val="75000"/>
                    <a:lumOff val="25000"/>
                  </a:schemeClr>
                </a:solidFill>
                <a:effectLst/>
                <a:latin typeface="+mn-lt"/>
                <a:ea typeface="+mn-ea"/>
                <a:cs typeface="+mn-cs"/>
              </a:rPr>
              <a:t>. Il suffit donc de déterminer la couleur du problème à camoufler et d’appliquer dessus un correcteur de la couleur opposée pour le voir s’évanouir.</a:t>
            </a:r>
          </a:p>
          <a:p>
            <a:r>
              <a:rPr lang="fr-FR" sz="1200" kern="1200" dirty="0">
                <a:solidFill>
                  <a:schemeClr val="tx1">
                    <a:lumMod val="75000"/>
                    <a:lumOff val="25000"/>
                  </a:schemeClr>
                </a:solidFill>
                <a:effectLst/>
                <a:latin typeface="+mn-lt"/>
                <a:ea typeface="+mn-ea"/>
                <a:cs typeface="+mn-cs"/>
              </a:rPr>
              <a:t>Rougeurs </a:t>
            </a:r>
            <a:r>
              <a:rPr lang="fr-FR" sz="1200" kern="1200" dirty="0">
                <a:solidFill>
                  <a:schemeClr val="tx1">
                    <a:lumMod val="75000"/>
                    <a:lumOff val="25000"/>
                  </a:schemeClr>
                </a:solidFill>
                <a:effectLst/>
                <a:latin typeface="+mn-lt"/>
                <a:ea typeface="+mn-ea"/>
                <a:cs typeface="+mn-cs"/>
                <a:sym typeface="Wingdings" panose="05000000000000000000" pitchFamily="2" charset="2"/>
              </a:rPr>
              <a:t></a:t>
            </a:r>
            <a:r>
              <a:rPr lang="fr-FR" sz="1200" kern="1200" dirty="0">
                <a:solidFill>
                  <a:schemeClr val="tx1">
                    <a:lumMod val="75000"/>
                    <a:lumOff val="25000"/>
                  </a:schemeClr>
                </a:solidFill>
                <a:effectLst/>
                <a:latin typeface="+mn-lt"/>
                <a:ea typeface="+mn-ea"/>
                <a:cs typeface="+mn-cs"/>
              </a:rPr>
              <a:t> rouge &lt;&gt; couleur complémentaire = vert </a:t>
            </a:r>
          </a:p>
          <a:p>
            <a:r>
              <a:rPr lang="fr-FR" sz="1200" kern="1200" dirty="0">
                <a:solidFill>
                  <a:schemeClr val="tx1">
                    <a:lumMod val="75000"/>
                    <a:lumOff val="25000"/>
                  </a:schemeClr>
                </a:solidFill>
                <a:effectLst/>
                <a:latin typeface="+mn-lt"/>
                <a:ea typeface="+mn-ea"/>
                <a:cs typeface="+mn-cs"/>
                <a:sym typeface="Wingdings" panose="05000000000000000000" pitchFamily="2" charset="2"/>
              </a:rPr>
              <a:t> Effet CC CREME</a:t>
            </a:r>
            <a:r>
              <a:rPr lang="fr-FR" sz="1200" kern="1200" baseline="0" dirty="0">
                <a:solidFill>
                  <a:schemeClr val="tx1">
                    <a:lumMod val="75000"/>
                    <a:lumOff val="25000"/>
                  </a:schemeClr>
                </a:solidFill>
                <a:effectLst/>
                <a:latin typeface="+mn-lt"/>
                <a:ea typeface="+mn-ea"/>
                <a:cs typeface="+mn-cs"/>
                <a:sym typeface="Wingdings" panose="05000000000000000000" pitchFamily="2" charset="2"/>
              </a:rPr>
              <a:t> (correction couleur), effet VISUEL</a:t>
            </a:r>
            <a:endParaRPr lang="fr-FR" sz="1200" kern="1200" dirty="0">
              <a:solidFill>
                <a:schemeClr val="tx1">
                  <a:lumMod val="75000"/>
                  <a:lumOff val="25000"/>
                </a:schemeClr>
              </a:solidFill>
              <a:effectLst/>
              <a:latin typeface="+mn-lt"/>
              <a:ea typeface="+mn-ea"/>
              <a:cs typeface="+mn-cs"/>
            </a:endParaRPr>
          </a:p>
          <a:p>
            <a:r>
              <a:rPr lang="fr-FR" sz="1050" dirty="0">
                <a:solidFill>
                  <a:schemeClr val="tx1">
                    <a:lumMod val="75000"/>
                    <a:lumOff val="25000"/>
                  </a:schemeClr>
                </a:solidFill>
              </a:rPr>
              <a:t>Origine des pigments : mica</a:t>
            </a:r>
            <a:r>
              <a:rPr lang="fr-FR" sz="1050" baseline="0" dirty="0">
                <a:solidFill>
                  <a:schemeClr val="tx1">
                    <a:lumMod val="75000"/>
                    <a:lumOff val="25000"/>
                  </a:schemeClr>
                </a:solidFill>
              </a:rPr>
              <a:t> / TiO2 / SnO2</a:t>
            </a:r>
          </a:p>
          <a:p>
            <a:endParaRPr lang="fr-FR" baseline="0" dirty="0">
              <a:solidFill>
                <a:schemeClr val="tx1">
                  <a:lumMod val="75000"/>
                  <a:lumOff val="25000"/>
                </a:schemeClr>
              </a:solidFill>
            </a:endParaRPr>
          </a:p>
          <a:p>
            <a:r>
              <a:rPr lang="fr-FR" baseline="0" dirty="0" err="1">
                <a:solidFill>
                  <a:schemeClr val="tx1">
                    <a:lumMod val="75000"/>
                    <a:lumOff val="25000"/>
                  </a:schemeClr>
                </a:solidFill>
              </a:rPr>
              <a:t>Centella</a:t>
            </a:r>
            <a:r>
              <a:rPr lang="fr-FR" baseline="0" dirty="0">
                <a:solidFill>
                  <a:schemeClr val="tx1">
                    <a:lumMod val="75000"/>
                    <a:lumOff val="25000"/>
                  </a:schemeClr>
                </a:solidFill>
              </a:rPr>
              <a:t> + pigments = atténuation des rougeurs</a:t>
            </a:r>
          </a:p>
          <a:p>
            <a:pPr marL="171450" indent="-171450">
              <a:buFont typeface="Arial" panose="020B0604020202020204" pitchFamily="34" charset="0"/>
              <a:buChar char="•"/>
            </a:pPr>
            <a:r>
              <a:rPr lang="fr-FR" baseline="0" dirty="0">
                <a:solidFill>
                  <a:schemeClr val="tx1">
                    <a:lumMod val="75000"/>
                    <a:lumOff val="25000"/>
                  </a:schemeClr>
                </a:solidFill>
              </a:rPr>
              <a:t>Immédiatement : effet visuel, les pigments verts neutralisent le rouge</a:t>
            </a:r>
          </a:p>
          <a:p>
            <a:pPr marL="171450" indent="-171450">
              <a:buFont typeface="Arial" panose="020B0604020202020204" pitchFamily="34" charset="0"/>
              <a:buChar char="•"/>
            </a:pPr>
            <a:r>
              <a:rPr lang="fr-FR" baseline="0" dirty="0">
                <a:solidFill>
                  <a:schemeClr val="tx1">
                    <a:lumMod val="75000"/>
                    <a:lumOff val="25000"/>
                  </a:schemeClr>
                </a:solidFill>
              </a:rPr>
              <a:t>Sur le long terme : action anti-rougeurs avec la </a:t>
            </a:r>
            <a:r>
              <a:rPr lang="fr-FR" baseline="0" dirty="0" err="1">
                <a:solidFill>
                  <a:schemeClr val="tx1">
                    <a:lumMod val="75000"/>
                    <a:lumOff val="25000"/>
                  </a:schemeClr>
                </a:solidFill>
              </a:rPr>
              <a:t>centella</a:t>
            </a:r>
            <a:r>
              <a:rPr lang="fr-FR" baseline="0" dirty="0">
                <a:solidFill>
                  <a:schemeClr val="tx1">
                    <a:lumMod val="75000"/>
                    <a:lumOff val="25000"/>
                  </a:schemeClr>
                </a:solidFill>
              </a:rPr>
              <a:t> </a:t>
            </a:r>
            <a:endParaRPr lang="fr-FR" dirty="0">
              <a:solidFill>
                <a:schemeClr val="tx1">
                  <a:lumMod val="75000"/>
                  <a:lumOff val="25000"/>
                </a:schemeClr>
              </a:solidFill>
            </a:endParaRP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19</a:t>
            </a:fld>
            <a:endParaRPr lang="fr-FR"/>
          </a:p>
        </p:txBody>
      </p:sp>
    </p:spTree>
    <p:extLst>
      <p:ext uri="{BB962C8B-B14F-4D97-AF65-F5344CB8AC3E}">
        <p14:creationId xmlns:p14="http://schemas.microsoft.com/office/powerpoint/2010/main" val="2584478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kern="1200" dirty="0">
                <a:solidFill>
                  <a:schemeClr val="tx1">
                    <a:lumMod val="75000"/>
                    <a:lumOff val="25000"/>
                  </a:schemeClr>
                </a:solidFill>
                <a:effectLst/>
              </a:rPr>
              <a:t>Pour l’efficacité prouvée des actifs</a:t>
            </a:r>
            <a:r>
              <a:rPr lang="fr-FR" kern="1200" baseline="0" dirty="0">
                <a:solidFill>
                  <a:schemeClr val="tx1">
                    <a:lumMod val="75000"/>
                    <a:lumOff val="25000"/>
                  </a:schemeClr>
                </a:solidFill>
                <a:effectLst/>
              </a:rPr>
              <a:t> utilisé dans SENSITIVE CREME ANTI-ROUGEURS, la </a:t>
            </a:r>
            <a:r>
              <a:rPr lang="fr-FR" kern="1200" baseline="0" dirty="0" err="1">
                <a:solidFill>
                  <a:schemeClr val="tx1">
                    <a:lumMod val="75000"/>
                    <a:lumOff val="25000"/>
                  </a:schemeClr>
                </a:solidFill>
                <a:effectLst/>
              </a:rPr>
              <a:t>centella</a:t>
            </a:r>
            <a:r>
              <a:rPr lang="fr-FR" kern="1200" baseline="0" dirty="0">
                <a:solidFill>
                  <a:schemeClr val="tx1">
                    <a:lumMod val="75000"/>
                    <a:lumOff val="25000"/>
                  </a:schemeClr>
                </a:solidFill>
                <a:effectLst/>
              </a:rPr>
              <a:t> </a:t>
            </a:r>
            <a:r>
              <a:rPr lang="fr-FR" kern="1200" baseline="0" dirty="0" err="1">
                <a:solidFill>
                  <a:schemeClr val="tx1">
                    <a:lumMod val="75000"/>
                    <a:lumOff val="25000"/>
                  </a:schemeClr>
                </a:solidFill>
                <a:effectLst/>
              </a:rPr>
              <a:t>asiatica</a:t>
            </a:r>
            <a:r>
              <a:rPr lang="fr-FR" kern="1200" baseline="0" dirty="0">
                <a:solidFill>
                  <a:schemeClr val="tx1">
                    <a:lumMod val="75000"/>
                    <a:lumOff val="25000"/>
                  </a:schemeClr>
                </a:solidFill>
                <a:effectLst/>
              </a:rPr>
              <a:t> a démontré son action sur l’inflammation et la vasodilatation (in vitro). </a:t>
            </a:r>
          </a:p>
          <a:p>
            <a:endParaRPr lang="fr-FR" kern="1200" baseline="0" dirty="0">
              <a:solidFill>
                <a:schemeClr val="tx1">
                  <a:lumMod val="75000"/>
                  <a:lumOff val="25000"/>
                </a:schemeClr>
              </a:solidFill>
              <a:effectLst/>
            </a:endParaRPr>
          </a:p>
          <a:p>
            <a:r>
              <a:rPr lang="fr-FR" kern="1200" dirty="0">
                <a:solidFill>
                  <a:schemeClr val="tx1">
                    <a:lumMod val="75000"/>
                    <a:lumOff val="25000"/>
                  </a:schemeClr>
                </a:solidFill>
                <a:effectLst/>
              </a:rPr>
              <a:t>On l’a vu,</a:t>
            </a:r>
            <a:r>
              <a:rPr lang="fr-FR" kern="1200" baseline="0" dirty="0">
                <a:solidFill>
                  <a:schemeClr val="tx1">
                    <a:lumMod val="75000"/>
                    <a:lumOff val="25000"/>
                  </a:schemeClr>
                </a:solidFill>
                <a:effectLst/>
              </a:rPr>
              <a:t> la réponse inflammatoire </a:t>
            </a:r>
            <a:r>
              <a:rPr lang="fr-FR" kern="1200" dirty="0">
                <a:solidFill>
                  <a:schemeClr val="tx1">
                    <a:lumMod val="75000"/>
                    <a:lumOff val="25000"/>
                  </a:schemeClr>
                </a:solidFill>
                <a:effectLst/>
              </a:rPr>
              <a:t>entraine</a:t>
            </a:r>
            <a:r>
              <a:rPr lang="fr-FR" kern="1200" baseline="0" dirty="0">
                <a:solidFill>
                  <a:schemeClr val="tx1">
                    <a:lumMod val="75000"/>
                    <a:lumOff val="25000"/>
                  </a:schemeClr>
                </a:solidFill>
                <a:effectLst/>
              </a:rPr>
              <a:t> </a:t>
            </a:r>
            <a:r>
              <a:rPr lang="fr-FR" kern="1200" dirty="0">
                <a:solidFill>
                  <a:schemeClr val="tx1">
                    <a:lumMod val="75000"/>
                    <a:lumOff val="25000"/>
                  </a:schemeClr>
                </a:solidFill>
                <a:effectLst/>
              </a:rPr>
              <a:t>un gonflement des vaisseaux sanguins (=vasodilatation) et l’apparition</a:t>
            </a:r>
            <a:r>
              <a:rPr lang="fr-FR" kern="1200" baseline="0" dirty="0">
                <a:solidFill>
                  <a:schemeClr val="tx1">
                    <a:lumMod val="75000"/>
                    <a:lumOff val="25000"/>
                  </a:schemeClr>
                </a:solidFill>
                <a:effectLst/>
              </a:rPr>
              <a:t> de rougeurs</a:t>
            </a:r>
            <a:r>
              <a:rPr lang="fr-FR" kern="1200" dirty="0">
                <a:solidFill>
                  <a:schemeClr val="tx1">
                    <a:lumMod val="75000"/>
                    <a:lumOff val="25000"/>
                  </a:schemeClr>
                </a:solidFill>
                <a:effectLst/>
              </a:rPr>
              <a:t>.</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lumMod val="75000"/>
                    <a:lumOff val="25000"/>
                  </a:schemeClr>
                </a:solidFill>
              </a:rPr>
              <a:t>Si on</a:t>
            </a:r>
            <a:r>
              <a:rPr lang="fr-FR" baseline="0" dirty="0">
                <a:solidFill>
                  <a:schemeClr val="tx1">
                    <a:lumMod val="75000"/>
                    <a:lumOff val="25000"/>
                  </a:schemeClr>
                </a:solidFill>
              </a:rPr>
              <a:t> diminue la réaction inflammatoire, on diminue la vasodilatation et donc les rougeurs.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aseline="0" dirty="0">
                <a:solidFill>
                  <a:schemeClr val="tx1">
                    <a:lumMod val="75000"/>
                    <a:lumOff val="25000"/>
                  </a:schemeClr>
                </a:solidFill>
              </a:rPr>
              <a:t>En inhibant </a:t>
            </a:r>
            <a:r>
              <a:rPr lang="fr-FR" kern="1200" baseline="0" dirty="0">
                <a:solidFill>
                  <a:schemeClr val="tx1">
                    <a:lumMod val="75000"/>
                    <a:lumOff val="25000"/>
                  </a:schemeClr>
                </a:solidFill>
                <a:effectLst/>
              </a:rPr>
              <a:t>les </a:t>
            </a:r>
            <a:r>
              <a:rPr lang="fr-FR" b="1" kern="1200" baseline="0" dirty="0">
                <a:solidFill>
                  <a:schemeClr val="tx1">
                    <a:lumMod val="75000"/>
                    <a:lumOff val="25000"/>
                  </a:schemeClr>
                </a:solidFill>
                <a:effectLst/>
              </a:rPr>
              <a:t>médiateurs de l’inflammation, et notamment </a:t>
            </a:r>
            <a:r>
              <a:rPr lang="fr-FR" b="1" baseline="0" dirty="0">
                <a:solidFill>
                  <a:schemeClr val="tx1">
                    <a:lumMod val="75000"/>
                    <a:lumOff val="25000"/>
                  </a:schemeClr>
                </a:solidFill>
              </a:rPr>
              <a:t>la </a:t>
            </a:r>
            <a:r>
              <a:rPr lang="fr-FR" b="1" kern="1200" dirty="0">
                <a:solidFill>
                  <a:schemeClr val="tx1">
                    <a:lumMod val="75000"/>
                    <a:lumOff val="25000"/>
                  </a:schemeClr>
                </a:solidFill>
                <a:effectLst/>
              </a:rPr>
              <a:t>PGE2 </a:t>
            </a:r>
            <a:r>
              <a:rPr lang="fr-FR" kern="1200" dirty="0">
                <a:solidFill>
                  <a:schemeClr val="tx1">
                    <a:lumMod val="75000"/>
                    <a:lumOff val="25000"/>
                  </a:schemeClr>
                </a:solidFill>
                <a:effectLst/>
              </a:rPr>
              <a:t>(prostaglandine</a:t>
            </a:r>
            <a:r>
              <a:rPr lang="fr-FR" kern="1200" baseline="0" dirty="0">
                <a:solidFill>
                  <a:schemeClr val="tx1">
                    <a:lumMod val="75000"/>
                    <a:lumOff val="25000"/>
                  </a:schemeClr>
                </a:solidFill>
                <a:effectLst/>
              </a:rPr>
              <a:t> E2), la </a:t>
            </a:r>
            <a:r>
              <a:rPr lang="fr-FR" kern="1200" baseline="0" dirty="0" err="1">
                <a:solidFill>
                  <a:schemeClr val="tx1">
                    <a:lumMod val="75000"/>
                    <a:lumOff val="25000"/>
                  </a:schemeClr>
                </a:solidFill>
                <a:effectLst/>
              </a:rPr>
              <a:t>centella</a:t>
            </a:r>
            <a:r>
              <a:rPr lang="fr-FR" kern="1200" baseline="0" dirty="0">
                <a:solidFill>
                  <a:schemeClr val="tx1">
                    <a:lumMod val="75000"/>
                    <a:lumOff val="25000"/>
                  </a:schemeClr>
                </a:solidFill>
                <a:effectLst/>
              </a:rPr>
              <a:t> </a:t>
            </a:r>
            <a:r>
              <a:rPr lang="fr-FR" kern="1200" baseline="0" dirty="0" err="1">
                <a:solidFill>
                  <a:schemeClr val="tx1">
                    <a:lumMod val="75000"/>
                    <a:lumOff val="25000"/>
                  </a:schemeClr>
                </a:solidFill>
                <a:effectLst/>
              </a:rPr>
              <a:t>asiatica</a:t>
            </a:r>
            <a:r>
              <a:rPr lang="fr-FR" kern="1200" baseline="0" dirty="0">
                <a:solidFill>
                  <a:schemeClr val="tx1">
                    <a:lumMod val="75000"/>
                    <a:lumOff val="25000"/>
                  </a:schemeClr>
                </a:solidFill>
                <a:effectLst/>
              </a:rPr>
              <a:t> réduit l’inflammation.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i="1" baseline="0" dirty="0">
                <a:solidFill>
                  <a:schemeClr val="tx1">
                    <a:lumMod val="75000"/>
                    <a:lumOff val="25000"/>
                  </a:schemeClr>
                </a:solidFill>
              </a:rPr>
              <a:t>Pour info, l’actif belle de nuit (mirabilis </a:t>
            </a:r>
            <a:r>
              <a:rPr lang="fr-FR" i="1" baseline="0" dirty="0" err="1">
                <a:solidFill>
                  <a:schemeClr val="tx1">
                    <a:lumMod val="75000"/>
                    <a:lumOff val="25000"/>
                  </a:schemeClr>
                </a:solidFill>
              </a:rPr>
              <a:t>jalapa</a:t>
            </a:r>
            <a:r>
              <a:rPr lang="fr-FR" i="1" baseline="0" dirty="0">
                <a:solidFill>
                  <a:schemeClr val="tx1">
                    <a:lumMod val="75000"/>
                    <a:lumOff val="25000"/>
                  </a:schemeClr>
                </a:solidFill>
              </a:rPr>
              <a:t>) agit également sur les médiateurs de l’inflammation. </a:t>
            </a:r>
            <a:endParaRPr lang="fr-FR" i="1" dirty="0">
              <a:solidFill>
                <a:schemeClr val="tx1">
                  <a:lumMod val="75000"/>
                  <a:lumOff val="25000"/>
                </a:schemeClr>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kern="1200" dirty="0">
                <a:solidFill>
                  <a:schemeClr val="tx1">
                    <a:lumMod val="75000"/>
                    <a:lumOff val="25000"/>
                  </a:schemeClr>
                </a:solidFill>
                <a:effectLst/>
              </a:rPr>
              <a:t>De plus, la </a:t>
            </a:r>
            <a:r>
              <a:rPr lang="fr-FR" kern="1200" dirty="0" err="1">
                <a:solidFill>
                  <a:schemeClr val="tx1">
                    <a:lumMod val="75000"/>
                    <a:lumOff val="25000"/>
                  </a:schemeClr>
                </a:solidFill>
                <a:effectLst/>
              </a:rPr>
              <a:t>centella</a:t>
            </a:r>
            <a:r>
              <a:rPr lang="fr-FR" kern="1200" dirty="0">
                <a:solidFill>
                  <a:schemeClr val="tx1">
                    <a:lumMod val="75000"/>
                    <a:lumOff val="25000"/>
                  </a:schemeClr>
                </a:solidFill>
                <a:effectLst/>
              </a:rPr>
              <a:t> diminue la vasodilatation des capillaires,</a:t>
            </a:r>
            <a:r>
              <a:rPr lang="fr-FR" kern="1200" baseline="0" dirty="0">
                <a:solidFill>
                  <a:schemeClr val="tx1">
                    <a:lumMod val="75000"/>
                    <a:lumOff val="25000"/>
                  </a:schemeClr>
                </a:solidFill>
                <a:effectLst/>
              </a:rPr>
              <a:t> on le voit sur les photos, l’afflux sanguin au niveau des joues diminue de 30% en présence de </a:t>
            </a:r>
            <a:r>
              <a:rPr lang="fr-FR" kern="1200" baseline="0" dirty="0" err="1">
                <a:solidFill>
                  <a:schemeClr val="tx1">
                    <a:lumMod val="75000"/>
                    <a:lumOff val="25000"/>
                  </a:schemeClr>
                </a:solidFill>
                <a:effectLst/>
              </a:rPr>
              <a:t>centella</a:t>
            </a:r>
            <a:r>
              <a:rPr lang="fr-FR" kern="1200" baseline="0" dirty="0">
                <a:solidFill>
                  <a:schemeClr val="tx1">
                    <a:lumMod val="75000"/>
                    <a:lumOff val="25000"/>
                  </a:schemeClr>
                </a:solidFill>
                <a:effectLst/>
              </a:rPr>
              <a:t> </a:t>
            </a:r>
            <a:r>
              <a:rPr lang="fr-FR" i="1" kern="1200" baseline="0" dirty="0">
                <a:solidFill>
                  <a:schemeClr val="tx1">
                    <a:lumMod val="75000"/>
                    <a:lumOff val="25000"/>
                  </a:schemeClr>
                </a:solidFill>
                <a:effectLst/>
              </a:rPr>
              <a:t>(T6 semaines vs. </a:t>
            </a:r>
            <a:r>
              <a:rPr lang="fr-FR" i="1" baseline="0" dirty="0">
                <a:solidFill>
                  <a:schemeClr val="tx1">
                    <a:lumMod val="75000"/>
                    <a:lumOff val="25000"/>
                  </a:schemeClr>
                </a:solidFill>
              </a:rPr>
              <a:t> T0 (80% de répondeurs) </a:t>
            </a:r>
            <a:r>
              <a:rPr lang="fr-FR" i="0" baseline="0" dirty="0">
                <a:solidFill>
                  <a:schemeClr val="tx1">
                    <a:lumMod val="75000"/>
                    <a:lumOff val="25000"/>
                  </a:schemeClr>
                </a:solidFill>
                <a:sym typeface="Wingdings" panose="05000000000000000000" pitchFamily="2" charset="2"/>
              </a:rPr>
              <a:t> </a:t>
            </a:r>
            <a:r>
              <a:rPr lang="fr-FR" i="0" dirty="0">
                <a:solidFill>
                  <a:schemeClr val="tx1">
                    <a:lumMod val="75000"/>
                    <a:lumOff val="25000"/>
                  </a:schemeClr>
                </a:solidFill>
              </a:rPr>
              <a:t>Flux sanguin réduit = preuve d’une vasodilatation</a:t>
            </a:r>
            <a:r>
              <a:rPr lang="fr-FR" i="0" baseline="0" dirty="0">
                <a:solidFill>
                  <a:schemeClr val="tx1">
                    <a:lumMod val="75000"/>
                    <a:lumOff val="25000"/>
                  </a:schemeClr>
                </a:solidFill>
              </a:rPr>
              <a:t> réduite</a:t>
            </a:r>
          </a:p>
          <a:p>
            <a:endParaRPr lang="fr-FR" baseline="0" dirty="0">
              <a:solidFill>
                <a:schemeClr val="tx1">
                  <a:lumMod val="75000"/>
                  <a:lumOff val="25000"/>
                </a:schemeClr>
              </a:solidFill>
            </a:endParaRPr>
          </a:p>
          <a:p>
            <a:r>
              <a:rPr lang="fr-FR" baseline="0" dirty="0">
                <a:solidFill>
                  <a:schemeClr val="tx1">
                    <a:lumMod val="75000"/>
                    <a:lumOff val="25000"/>
                  </a:schemeClr>
                </a:solidFill>
              </a:rPr>
              <a:t>Moins de réaction inflammatoire, moins de vasodilatation = moins de rougeurs, et ++ apaisement et confort. </a:t>
            </a:r>
          </a:p>
          <a:p>
            <a:endParaRPr lang="fr-FR" sz="1200" i="0" dirty="0">
              <a:solidFill>
                <a:schemeClr val="tx1">
                  <a:lumMod val="75000"/>
                  <a:lumOff val="25000"/>
                </a:schemeClr>
              </a:solidFill>
            </a:endParaRPr>
          </a:p>
          <a:p>
            <a:r>
              <a:rPr lang="fr-FR" sz="1200" i="0" baseline="0" dirty="0">
                <a:solidFill>
                  <a:schemeClr val="tx1">
                    <a:lumMod val="75000"/>
                    <a:lumOff val="25000"/>
                  </a:schemeClr>
                </a:solidFill>
              </a:rPr>
              <a:t>Avec notre</a:t>
            </a:r>
            <a:r>
              <a:rPr lang="fr-FR" sz="1200" i="0" dirty="0">
                <a:solidFill>
                  <a:schemeClr val="tx1">
                    <a:lumMod val="75000"/>
                    <a:lumOff val="25000"/>
                  </a:schemeClr>
                </a:solidFill>
              </a:rPr>
              <a:t> crème on agit sur les rougeurs d’inflammation (actifs qui limitent l’inflammation, la vasodilatation)</a:t>
            </a:r>
          </a:p>
          <a:p>
            <a:r>
              <a:rPr lang="fr-FR" sz="1200" i="0" kern="1200" dirty="0">
                <a:solidFill>
                  <a:schemeClr val="tx1">
                    <a:lumMod val="75000"/>
                    <a:lumOff val="25000"/>
                  </a:schemeClr>
                </a:solidFill>
                <a:effectLst/>
                <a:sym typeface="Wingdings" panose="05000000000000000000" pitchFamily="2" charset="2"/>
              </a:rPr>
              <a:t>Erythrose et couperose : on ne peut pas agir</a:t>
            </a:r>
            <a:r>
              <a:rPr lang="fr-FR" sz="1200" i="0" kern="1200" baseline="0" dirty="0">
                <a:solidFill>
                  <a:schemeClr val="tx1">
                    <a:lumMod val="75000"/>
                    <a:lumOff val="25000"/>
                  </a:schemeClr>
                </a:solidFill>
                <a:effectLst/>
                <a:sym typeface="Wingdings" panose="05000000000000000000" pitchFamily="2" charset="2"/>
              </a:rPr>
              <a:t> d’un point de vue cosmétique </a:t>
            </a:r>
            <a:r>
              <a:rPr lang="fr-FR" sz="1200" i="0" kern="1200" dirty="0">
                <a:solidFill>
                  <a:schemeClr val="tx1">
                    <a:lumMod val="75000"/>
                    <a:lumOff val="25000"/>
                  </a:schemeClr>
                </a:solidFill>
                <a:effectLst/>
                <a:sym typeface="Wingdings" panose="05000000000000000000" pitchFamily="2" charset="2"/>
              </a:rPr>
              <a:t>mais on atténue les signes sur le principe (couleur verte de la crème + action vaisseaux de la </a:t>
            </a:r>
            <a:r>
              <a:rPr lang="fr-FR" sz="1200" i="0" kern="1200" dirty="0" err="1">
                <a:solidFill>
                  <a:schemeClr val="tx1">
                    <a:lumMod val="75000"/>
                    <a:lumOff val="25000"/>
                  </a:schemeClr>
                </a:solidFill>
                <a:effectLst/>
                <a:sym typeface="Wingdings" panose="05000000000000000000" pitchFamily="2" charset="2"/>
              </a:rPr>
              <a:t>centella</a:t>
            </a:r>
            <a:r>
              <a:rPr lang="fr-FR" sz="1200" i="0" kern="1200" dirty="0">
                <a:solidFill>
                  <a:schemeClr val="tx1">
                    <a:lumMod val="75000"/>
                    <a:lumOff val="25000"/>
                  </a:schemeClr>
                </a:solidFill>
                <a:effectLst/>
                <a:sym typeface="Wingdings" panose="05000000000000000000" pitchFamily="2" charset="2"/>
              </a:rPr>
              <a:t>)</a:t>
            </a:r>
            <a:endParaRPr lang="fr-FR" sz="1200" i="0" kern="1200" dirty="0">
              <a:solidFill>
                <a:schemeClr val="tx1">
                  <a:lumMod val="75000"/>
                  <a:lumOff val="25000"/>
                </a:schemeClr>
              </a:solidFill>
              <a:effectLst/>
            </a:endParaRP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20</a:t>
            </a:fld>
            <a:endParaRPr lang="fr-FR"/>
          </a:p>
        </p:txBody>
      </p:sp>
    </p:spTree>
    <p:extLst>
      <p:ext uri="{BB962C8B-B14F-4D97-AF65-F5344CB8AC3E}">
        <p14:creationId xmlns:p14="http://schemas.microsoft.com/office/powerpoint/2010/main" val="3767708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Scorage clinique -</a:t>
            </a:r>
            <a:r>
              <a:rPr lang="fr-FR" baseline="0" dirty="0"/>
              <a:t> </a:t>
            </a:r>
            <a:r>
              <a:rPr lang="fr-FR" dirty="0"/>
              <a:t>20 femmes – Utilisation de SENSITIVE CREME ANTI-ROUGEURS pendant 1 mois, matin et soir</a:t>
            </a:r>
          </a:p>
          <a:p>
            <a:r>
              <a:rPr lang="fr-FR" dirty="0"/>
              <a:t>Diminution</a:t>
            </a:r>
            <a:r>
              <a:rPr lang="fr-FR" baseline="0" dirty="0"/>
              <a:t> significative des rougeurs au niveau des joues : -31%</a:t>
            </a:r>
          </a:p>
          <a:p>
            <a:endParaRPr lang="fr-FR" dirty="0"/>
          </a:p>
          <a:p>
            <a:r>
              <a:rPr lang="fr-FR" dirty="0"/>
              <a:t>Couleur verte (auto-évaluation) : 90% apprécient</a:t>
            </a:r>
          </a:p>
          <a:p>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NB : </a:t>
            </a:r>
            <a:r>
              <a:rPr lang="fr-FR" sz="1200" b="1" kern="1200" dirty="0">
                <a:solidFill>
                  <a:schemeClr val="tx1"/>
                </a:solidFill>
                <a:effectLst/>
                <a:latin typeface="+mn-lt"/>
                <a:ea typeface="+mn-ea"/>
                <a:cs typeface="+mn-cs"/>
              </a:rPr>
              <a:t>TEST HYDRATATION :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Auto-évaluation = peau hydratée</a:t>
            </a:r>
            <a:r>
              <a:rPr lang="fr-FR" sz="1200" b="0" kern="1200" baseline="0" dirty="0">
                <a:solidFill>
                  <a:schemeClr val="tx1"/>
                </a:solidFill>
                <a:effectLst/>
                <a:latin typeface="+mn-lt"/>
                <a:ea typeface="+mn-ea"/>
                <a:cs typeface="+mn-cs"/>
              </a:rPr>
              <a:t> 90%</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Hydratation immédiate et de longue durée confirmée</a:t>
            </a:r>
            <a:r>
              <a:rPr lang="fr-FR" sz="1200" b="0" kern="1200" baseline="0" dirty="0">
                <a:solidFill>
                  <a:schemeClr val="tx1"/>
                </a:solidFill>
                <a:effectLst/>
                <a:latin typeface="+mn-lt"/>
                <a:ea typeface="+mn-ea"/>
                <a:cs typeface="+mn-cs"/>
              </a:rPr>
              <a:t> par </a:t>
            </a:r>
            <a:r>
              <a:rPr lang="fr-FR" sz="1200" b="0" kern="1200" baseline="0" dirty="0" err="1">
                <a:solidFill>
                  <a:schemeClr val="tx1"/>
                </a:solidFill>
                <a:effectLst/>
                <a:latin typeface="+mn-lt"/>
                <a:ea typeface="+mn-ea"/>
                <a:cs typeface="+mn-cs"/>
              </a:rPr>
              <a:t>cornéométrie</a:t>
            </a:r>
            <a:r>
              <a:rPr lang="fr-FR" sz="1200" b="0" kern="1200" baseline="0" dirty="0">
                <a:solidFill>
                  <a:schemeClr val="tx1"/>
                </a:solidFill>
                <a:effectLst/>
                <a:latin typeface="+mn-lt"/>
                <a:ea typeface="+mn-ea"/>
                <a:cs typeface="+mn-cs"/>
              </a:rPr>
              <a:t> : </a:t>
            </a:r>
            <a:endParaRPr lang="fr-FR" sz="1200" b="0" kern="1200" dirty="0">
              <a:solidFill>
                <a:schemeClr val="tx1"/>
              </a:solidFill>
              <a:effectLst/>
              <a:latin typeface="+mn-lt"/>
              <a:ea typeface="+mn-ea"/>
              <a:cs typeface="+mn-cs"/>
            </a:endParaRPr>
          </a:p>
          <a:p>
            <a:r>
              <a:rPr lang="fr-FR" dirty="0">
                <a:solidFill>
                  <a:schemeClr val="tx1">
                    <a:lumMod val="75000"/>
                    <a:lumOff val="25000"/>
                  </a:schemeClr>
                </a:solidFill>
              </a:rPr>
              <a:t>Gain d</a:t>
            </a:r>
            <a:r>
              <a:rPr lang="en-US" dirty="0">
                <a:solidFill>
                  <a:schemeClr val="tx1">
                    <a:lumMod val="75000"/>
                    <a:lumOff val="25000"/>
                  </a:schemeClr>
                </a:solidFill>
              </a:rPr>
              <a:t>’</a:t>
            </a:r>
            <a:r>
              <a:rPr lang="fr-FR" dirty="0">
                <a:solidFill>
                  <a:schemeClr val="tx1">
                    <a:lumMod val="75000"/>
                    <a:lumOff val="25000"/>
                  </a:schemeClr>
                </a:solidFill>
              </a:rPr>
              <a:t>hydratation + </a:t>
            </a:r>
            <a:r>
              <a:rPr lang="fr-FR" dirty="0"/>
              <a:t>72% après 2 heures d’application</a:t>
            </a:r>
          </a:p>
          <a:p>
            <a:r>
              <a:rPr lang="fr-FR" dirty="0"/>
              <a:t>                                   + 45% après </a:t>
            </a:r>
            <a:r>
              <a:rPr lang="fr-FR" dirty="0">
                <a:solidFill>
                  <a:schemeClr val="tx1">
                    <a:lumMod val="75000"/>
                    <a:lumOff val="25000"/>
                  </a:schemeClr>
                </a:solidFill>
              </a:rPr>
              <a:t>8 heures </a:t>
            </a: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21</a:t>
            </a:fld>
            <a:endParaRPr lang="fr-FR"/>
          </a:p>
        </p:txBody>
      </p:sp>
    </p:spTree>
    <p:extLst>
      <p:ext uri="{BB962C8B-B14F-4D97-AF65-F5344CB8AC3E}">
        <p14:creationId xmlns:p14="http://schemas.microsoft.com/office/powerpoint/2010/main" val="3254315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lumMod val="75000"/>
                    <a:lumOff val="25000"/>
                  </a:schemeClr>
                </a:solidFill>
              </a:rPr>
              <a:t>Une peau sensible, qu’est-ce que c’est?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lumMod val="75000"/>
                  <a:lumOff val="25000"/>
                </a:schemeClr>
              </a:solidFill>
              <a:effectLst/>
              <a:latin typeface="+mn-lt"/>
              <a:ea typeface="+mn-ea"/>
              <a:cs typeface="+mn-cs"/>
            </a:endParaRPr>
          </a:p>
          <a:p>
            <a:r>
              <a:rPr lang="fr-FR" sz="1200" kern="1200" dirty="0">
                <a:solidFill>
                  <a:schemeClr val="tx1">
                    <a:lumMod val="75000"/>
                    <a:lumOff val="25000"/>
                  </a:schemeClr>
                </a:solidFill>
                <a:effectLst/>
                <a:latin typeface="+mn-lt"/>
                <a:ea typeface="+mn-ea"/>
                <a:cs typeface="+mn-cs"/>
              </a:rPr>
              <a:t>Elle se caractérise par une </a:t>
            </a:r>
            <a:r>
              <a:rPr lang="fr-FR" sz="1200" b="1" kern="1200" dirty="0">
                <a:solidFill>
                  <a:schemeClr val="tx1">
                    <a:lumMod val="75000"/>
                    <a:lumOff val="25000"/>
                  </a:schemeClr>
                </a:solidFill>
                <a:effectLst/>
                <a:latin typeface="+mn-lt"/>
                <a:ea typeface="+mn-ea"/>
                <a:cs typeface="+mn-cs"/>
              </a:rPr>
              <a:t>hyper-réactivité cutanée à certains facteurs </a:t>
            </a:r>
            <a:r>
              <a:rPr lang="fr-FR" sz="1200" kern="1200" dirty="0">
                <a:solidFill>
                  <a:schemeClr val="tx1">
                    <a:lumMod val="75000"/>
                    <a:lumOff val="25000"/>
                  </a:schemeClr>
                </a:solidFill>
                <a:effectLst/>
                <a:latin typeface="+mn-lt"/>
                <a:ea typeface="+mn-ea"/>
                <a:cs typeface="+mn-cs"/>
              </a:rPr>
              <a:t>qui n’ont généralement aucun effet sur un épiderme dit « normal » :</a:t>
            </a:r>
            <a:r>
              <a:rPr lang="fr-FR" sz="1200" kern="1200" baseline="0" dirty="0">
                <a:solidFill>
                  <a:schemeClr val="tx1">
                    <a:lumMod val="75000"/>
                    <a:lumOff val="25000"/>
                  </a:schemeClr>
                </a:solidFill>
                <a:effectLst/>
                <a:latin typeface="+mn-lt"/>
                <a:ea typeface="+mn-ea"/>
                <a:cs typeface="+mn-cs"/>
              </a:rPr>
              <a:t> elle a donc un seuil de tolérance plus bas que les peaux « normales ». </a:t>
            </a:r>
            <a:r>
              <a:rPr lang="fr-FR" sz="1200" b="1" kern="1200" dirty="0">
                <a:solidFill>
                  <a:schemeClr val="tx1">
                    <a:lumMod val="75000"/>
                    <a:lumOff val="25000"/>
                  </a:schemeClr>
                </a:solidFill>
                <a:effectLst/>
                <a:latin typeface="+mn-lt"/>
                <a:ea typeface="+mn-ea"/>
                <a:cs typeface="+mn-cs"/>
              </a:rPr>
              <a:t> </a:t>
            </a:r>
          </a:p>
          <a:p>
            <a:endParaRPr lang="fr-FR" sz="1200" kern="1200" dirty="0">
              <a:solidFill>
                <a:schemeClr val="tx1">
                  <a:lumMod val="75000"/>
                  <a:lumOff val="25000"/>
                </a:schemeClr>
              </a:solidFill>
              <a:effectLst/>
              <a:latin typeface="+mn-lt"/>
              <a:ea typeface="+mn-ea"/>
              <a:cs typeface="+mn-cs"/>
            </a:endParaRPr>
          </a:p>
          <a:p>
            <a:r>
              <a:rPr lang="fr-FR" sz="1200" b="1" u="sng" kern="1200" dirty="0">
                <a:solidFill>
                  <a:schemeClr val="tx1">
                    <a:lumMod val="75000"/>
                    <a:lumOff val="25000"/>
                  </a:schemeClr>
                </a:solidFill>
                <a:effectLst/>
                <a:latin typeface="+mn-lt"/>
                <a:ea typeface="+mn-ea"/>
                <a:cs typeface="+mn-cs"/>
              </a:rPr>
              <a:t>Ces facteurs qui déclenchent la sensibilité peuvent être</a:t>
            </a:r>
            <a:endParaRPr lang="fr-FR" sz="1200" kern="1200" dirty="0">
              <a:solidFill>
                <a:schemeClr val="tx1">
                  <a:lumMod val="75000"/>
                  <a:lumOff val="25000"/>
                </a:schemeClr>
              </a:solidFill>
              <a:effectLst/>
              <a:latin typeface="+mn-lt"/>
              <a:ea typeface="+mn-ea"/>
              <a:cs typeface="+mn-cs"/>
            </a:endParaRPr>
          </a:p>
          <a:p>
            <a:r>
              <a:rPr lang="fr-FR" sz="1200" b="1" kern="1200" dirty="0">
                <a:solidFill>
                  <a:schemeClr val="tx1">
                    <a:lumMod val="75000"/>
                    <a:lumOff val="25000"/>
                  </a:schemeClr>
                </a:solidFill>
                <a:effectLst/>
                <a:latin typeface="+mn-lt"/>
                <a:ea typeface="+mn-ea"/>
                <a:cs typeface="+mn-cs"/>
              </a:rPr>
              <a:t>Physiques/Environnementaux </a:t>
            </a:r>
            <a:r>
              <a:rPr lang="fr-FR" sz="1200" kern="1200" dirty="0">
                <a:solidFill>
                  <a:schemeClr val="tx1">
                    <a:lumMod val="75000"/>
                    <a:lumOff val="25000"/>
                  </a:schemeClr>
                </a:solidFill>
                <a:effectLst/>
                <a:latin typeface="+mn-lt"/>
                <a:ea typeface="+mn-ea"/>
                <a:cs typeface="+mn-cs"/>
              </a:rPr>
              <a:t>: UV, chaleur, froid, changement de température, vent, air conditionné, tissus, frottements</a:t>
            </a:r>
          </a:p>
          <a:p>
            <a:r>
              <a:rPr lang="fr-FR" sz="1200" b="1" kern="1200" dirty="0">
                <a:solidFill>
                  <a:schemeClr val="tx1">
                    <a:lumMod val="75000"/>
                    <a:lumOff val="25000"/>
                  </a:schemeClr>
                </a:solidFill>
                <a:effectLst/>
                <a:latin typeface="+mn-lt"/>
                <a:ea typeface="+mn-ea"/>
                <a:cs typeface="+mn-cs"/>
              </a:rPr>
              <a:t>Chimiques </a:t>
            </a:r>
            <a:r>
              <a:rPr lang="fr-FR" sz="1200" kern="1200" dirty="0">
                <a:solidFill>
                  <a:schemeClr val="tx1">
                    <a:lumMod val="75000"/>
                    <a:lumOff val="25000"/>
                  </a:schemeClr>
                </a:solidFill>
                <a:effectLst/>
                <a:latin typeface="+mn-lt"/>
                <a:ea typeface="+mn-ea"/>
                <a:cs typeface="+mn-cs"/>
              </a:rPr>
              <a:t>: produits cosmétiques, savons, eau, pollution</a:t>
            </a:r>
          </a:p>
          <a:p>
            <a:r>
              <a:rPr lang="fr-FR" sz="1200" b="1" kern="1200" dirty="0">
                <a:solidFill>
                  <a:schemeClr val="tx1">
                    <a:lumMod val="75000"/>
                    <a:lumOff val="25000"/>
                  </a:schemeClr>
                </a:solidFill>
                <a:effectLst/>
                <a:latin typeface="+mn-lt"/>
                <a:ea typeface="+mn-ea"/>
                <a:cs typeface="+mn-cs"/>
              </a:rPr>
              <a:t>Psychologiques </a:t>
            </a:r>
            <a:r>
              <a:rPr lang="fr-FR" sz="1200" kern="1200" dirty="0">
                <a:solidFill>
                  <a:schemeClr val="tx1">
                    <a:lumMod val="75000"/>
                    <a:lumOff val="25000"/>
                  </a:schemeClr>
                </a:solidFill>
                <a:effectLst/>
                <a:latin typeface="+mn-lt"/>
                <a:ea typeface="+mn-ea"/>
                <a:cs typeface="+mn-cs"/>
              </a:rPr>
              <a:t>: stress, émotions, anxiété</a:t>
            </a:r>
          </a:p>
          <a:p>
            <a:r>
              <a:rPr lang="fr-FR" sz="1200" b="1" kern="1200" dirty="0">
                <a:solidFill>
                  <a:schemeClr val="tx1">
                    <a:lumMod val="75000"/>
                    <a:lumOff val="25000"/>
                  </a:schemeClr>
                </a:solidFill>
                <a:effectLst/>
                <a:latin typeface="+mn-lt"/>
                <a:ea typeface="+mn-ea"/>
                <a:cs typeface="+mn-cs"/>
              </a:rPr>
              <a:t>Hormonaux </a:t>
            </a:r>
            <a:r>
              <a:rPr lang="fr-FR" sz="1200" kern="1200" dirty="0">
                <a:solidFill>
                  <a:schemeClr val="tx1">
                    <a:lumMod val="75000"/>
                    <a:lumOff val="25000"/>
                  </a:schemeClr>
                </a:solidFill>
                <a:effectLst/>
                <a:latin typeface="+mn-lt"/>
                <a:ea typeface="+mn-ea"/>
                <a:cs typeface="+mn-cs"/>
              </a:rPr>
              <a:t>: cycles menstruels</a:t>
            </a:r>
          </a:p>
          <a:p>
            <a:r>
              <a:rPr lang="fr-FR" sz="1200" b="1" kern="1200" dirty="0">
                <a:solidFill>
                  <a:schemeClr val="tx1">
                    <a:lumMod val="75000"/>
                    <a:lumOff val="25000"/>
                  </a:schemeClr>
                </a:solidFill>
                <a:effectLst/>
                <a:latin typeface="+mn-lt"/>
                <a:ea typeface="+mn-ea"/>
                <a:cs typeface="+mn-cs"/>
              </a:rPr>
              <a:t>Autres facteurs :</a:t>
            </a:r>
            <a:r>
              <a:rPr lang="fr-FR" sz="1200" kern="1200" dirty="0">
                <a:solidFill>
                  <a:schemeClr val="tx1">
                    <a:lumMod val="75000"/>
                    <a:lumOff val="25000"/>
                  </a:schemeClr>
                </a:solidFill>
                <a:effectLst/>
              </a:rPr>
              <a:t> alimentation (épices), alcool, hérédité</a:t>
            </a:r>
            <a:endParaRPr lang="fr-FR" dirty="0">
              <a:solidFill>
                <a:schemeClr val="tx1">
                  <a:lumMod val="75000"/>
                  <a:lumOff val="25000"/>
                </a:schemeClr>
              </a:solidFill>
            </a:endParaRPr>
          </a:p>
          <a:p>
            <a:endParaRPr lang="fr-FR" sz="1200" kern="1200" dirty="0">
              <a:solidFill>
                <a:schemeClr val="tx1">
                  <a:lumMod val="75000"/>
                  <a:lumOff val="25000"/>
                </a:schemeClr>
              </a:solidFill>
              <a:effectLst/>
              <a:latin typeface="+mn-lt"/>
              <a:ea typeface="+mn-ea"/>
              <a:cs typeface="+mn-cs"/>
            </a:endParaRPr>
          </a:p>
          <a:p>
            <a:r>
              <a:rPr lang="fr-FR" sz="1200" b="1" kern="1200" dirty="0">
                <a:solidFill>
                  <a:schemeClr val="tx1">
                    <a:lumMod val="75000"/>
                    <a:lumOff val="25000"/>
                  </a:schemeClr>
                </a:solidFill>
                <a:effectLst/>
                <a:latin typeface="+mn-lt"/>
                <a:ea typeface="+mn-ea"/>
                <a:cs typeface="+mn-cs"/>
              </a:rPr>
              <a:t>Tous les types de peaux </a:t>
            </a:r>
            <a:r>
              <a:rPr lang="fr-FR" sz="1200" kern="1200" dirty="0">
                <a:solidFill>
                  <a:schemeClr val="tx1">
                    <a:lumMod val="75000"/>
                    <a:lumOff val="25000"/>
                  </a:schemeClr>
                </a:solidFill>
                <a:effectLst/>
                <a:latin typeface="+mn-lt"/>
                <a:ea typeface="+mn-ea"/>
                <a:cs typeface="+mn-cs"/>
              </a:rPr>
              <a:t>(grasse, sèche, mixte) </a:t>
            </a:r>
          </a:p>
          <a:p>
            <a:r>
              <a:rPr lang="fr-FR" sz="1200" b="1" kern="1200" dirty="0">
                <a:solidFill>
                  <a:schemeClr val="tx1">
                    <a:lumMod val="75000"/>
                    <a:lumOff val="25000"/>
                  </a:schemeClr>
                </a:solidFill>
                <a:effectLst/>
                <a:latin typeface="+mn-lt"/>
                <a:ea typeface="+mn-ea"/>
                <a:cs typeface="+mn-cs"/>
              </a:rPr>
              <a:t>Tous les phototypes </a:t>
            </a:r>
            <a:r>
              <a:rPr lang="fr-FR" sz="1200" kern="1200" dirty="0">
                <a:solidFill>
                  <a:schemeClr val="tx1">
                    <a:lumMod val="75000"/>
                    <a:lumOff val="25000"/>
                  </a:schemeClr>
                </a:solidFill>
                <a:effectLst/>
                <a:latin typeface="+mn-lt"/>
                <a:ea typeface="+mn-ea"/>
                <a:cs typeface="+mn-cs"/>
              </a:rPr>
              <a:t>sont concernés (même si les peaux sèches, claires et fines sont plus prédisposées)</a:t>
            </a:r>
          </a:p>
          <a:p>
            <a:r>
              <a:rPr lang="fr-FR" sz="1200" b="1" kern="1200" dirty="0">
                <a:solidFill>
                  <a:schemeClr val="tx1">
                    <a:lumMod val="75000"/>
                    <a:lumOff val="25000"/>
                  </a:schemeClr>
                </a:solidFill>
                <a:effectLst/>
                <a:latin typeface="+mn-lt"/>
                <a:ea typeface="+mn-ea"/>
                <a:cs typeface="+mn-cs"/>
              </a:rPr>
              <a:t>Tous les</a:t>
            </a:r>
            <a:r>
              <a:rPr lang="fr-FR" sz="1200" b="1" kern="1200" baseline="0" dirty="0">
                <a:solidFill>
                  <a:schemeClr val="tx1">
                    <a:lumMod val="75000"/>
                    <a:lumOff val="25000"/>
                  </a:schemeClr>
                </a:solidFill>
                <a:effectLst/>
                <a:latin typeface="+mn-lt"/>
                <a:ea typeface="+mn-ea"/>
                <a:cs typeface="+mn-cs"/>
              </a:rPr>
              <a:t> âges </a:t>
            </a:r>
            <a:r>
              <a:rPr lang="fr-FR" sz="1200" kern="1200" baseline="0" dirty="0">
                <a:solidFill>
                  <a:schemeClr val="tx1">
                    <a:lumMod val="75000"/>
                    <a:lumOff val="25000"/>
                  </a:schemeClr>
                </a:solidFill>
                <a:effectLst/>
                <a:latin typeface="+mn-lt"/>
                <a:ea typeface="+mn-ea"/>
                <a:cs typeface="+mn-cs"/>
              </a:rPr>
              <a:t>également</a:t>
            </a:r>
          </a:p>
          <a:p>
            <a:r>
              <a:rPr lang="fr-FR" sz="1200" kern="1200" dirty="0">
                <a:solidFill>
                  <a:schemeClr val="tx1">
                    <a:lumMod val="75000"/>
                    <a:lumOff val="25000"/>
                  </a:schemeClr>
                </a:solidFill>
                <a:effectLst/>
                <a:latin typeface="+mn-lt"/>
                <a:ea typeface="+mn-ea"/>
                <a:cs typeface="+mn-cs"/>
              </a:rPr>
              <a:t>Les hommes et les femmes</a:t>
            </a:r>
            <a:r>
              <a:rPr lang="fr-FR" sz="1200" kern="1200" baseline="0" dirty="0">
                <a:solidFill>
                  <a:schemeClr val="tx1">
                    <a:lumMod val="75000"/>
                    <a:lumOff val="25000"/>
                  </a:schemeClr>
                </a:solidFill>
                <a:effectLst/>
                <a:latin typeface="+mn-lt"/>
                <a:ea typeface="+mn-ea"/>
                <a:cs typeface="+mn-cs"/>
              </a:rPr>
              <a:t> sont concernés même si les femmes sont plus sujettes à la sensibilité</a:t>
            </a:r>
            <a:r>
              <a:rPr lang="fr-FR" sz="1200" kern="1200" dirty="0">
                <a:solidFill>
                  <a:schemeClr val="tx1">
                    <a:lumMod val="75000"/>
                    <a:lumOff val="25000"/>
                  </a:schemeClr>
                </a:solidFill>
                <a:effectLst/>
                <a:latin typeface="+mn-lt"/>
                <a:ea typeface="+mn-ea"/>
                <a:cs typeface="+mn-cs"/>
              </a:rPr>
              <a:t> </a:t>
            </a:r>
          </a:p>
          <a:p>
            <a:endParaRPr lang="fr-FR" sz="1200" kern="1200" dirty="0">
              <a:solidFill>
                <a:schemeClr val="tx1">
                  <a:lumMod val="75000"/>
                  <a:lumOff val="25000"/>
                </a:schemeClr>
              </a:solidFill>
              <a:effectLst/>
              <a:latin typeface="+mn-lt"/>
              <a:ea typeface="+mn-ea"/>
              <a:cs typeface="+mn-cs"/>
            </a:endParaRPr>
          </a:p>
          <a:p>
            <a:r>
              <a:rPr lang="fr-FR" b="1" dirty="0">
                <a:solidFill>
                  <a:schemeClr val="tx1">
                    <a:lumMod val="75000"/>
                    <a:lumOff val="25000"/>
                  </a:schemeClr>
                </a:solidFill>
              </a:rPr>
              <a:t>Comment se manifeste cette hyper-réactivité ? </a:t>
            </a:r>
          </a:p>
          <a:p>
            <a:r>
              <a:rPr lang="fr-FR" dirty="0">
                <a:solidFill>
                  <a:schemeClr val="tx1">
                    <a:lumMod val="75000"/>
                    <a:lumOff val="25000"/>
                  </a:schemeClr>
                </a:solidFill>
              </a:rPr>
              <a:t>La peau sensible a des </a:t>
            </a:r>
            <a:r>
              <a:rPr lang="fr-FR" b="1" dirty="0">
                <a:solidFill>
                  <a:schemeClr val="tx1">
                    <a:lumMod val="75000"/>
                    <a:lumOff val="25000"/>
                  </a:schemeClr>
                </a:solidFill>
              </a:rPr>
              <a:t>sensations d’inconforts cutanés</a:t>
            </a:r>
            <a:r>
              <a:rPr lang="fr-FR" dirty="0">
                <a:solidFill>
                  <a:schemeClr val="tx1">
                    <a:lumMod val="75000"/>
                    <a:lumOff val="25000"/>
                  </a:schemeClr>
                </a:solidFill>
              </a:rPr>
              <a:t>, et la plupart du temps il n’y a pas de lésion clinique ni d’anomalie histologique visibles (=au niveau des tissus on ne voit rien de particulier). </a:t>
            </a:r>
          </a:p>
          <a:p>
            <a:r>
              <a:rPr lang="fr-FR" sz="1200" kern="1200" dirty="0">
                <a:solidFill>
                  <a:schemeClr val="tx1">
                    <a:lumMod val="75000"/>
                    <a:lumOff val="25000"/>
                  </a:schemeClr>
                </a:solidFill>
                <a:effectLst/>
              </a:rPr>
              <a:t>La sensibilité n’est pas forcément permanente, l</a:t>
            </a:r>
            <a:r>
              <a:rPr lang="fr-FR" dirty="0">
                <a:solidFill>
                  <a:schemeClr val="tx1">
                    <a:lumMod val="75000"/>
                    <a:lumOff val="25000"/>
                  </a:schemeClr>
                </a:solidFill>
              </a:rPr>
              <a:t>es symptômes d’une peau sensible sont parfois très discrets, pas très nets et peuvent évoluer par vagues, par « crises »</a:t>
            </a:r>
            <a:r>
              <a:rPr lang="fr-FR" sz="1200" kern="1200" dirty="0">
                <a:solidFill>
                  <a:schemeClr val="tx1">
                    <a:lumMod val="75000"/>
                    <a:lumOff val="25000"/>
                  </a:schemeClr>
                </a:solidFill>
                <a:effectLst/>
              </a:rPr>
              <a:t> sur quelques jours, plusieurs mois ou encore en fonction des saisons</a:t>
            </a:r>
            <a:r>
              <a:rPr lang="fr-FR" sz="1200" kern="1200" baseline="0" dirty="0">
                <a:solidFill>
                  <a:schemeClr val="tx1">
                    <a:lumMod val="75000"/>
                    <a:lumOff val="25000"/>
                  </a:schemeClr>
                </a:solidFill>
                <a:effectLst/>
              </a:rPr>
              <a:t> d</a:t>
            </a:r>
            <a:r>
              <a:rPr lang="fr-FR" dirty="0">
                <a:solidFill>
                  <a:schemeClr val="tx1">
                    <a:lumMod val="75000"/>
                    <a:lumOff val="25000"/>
                  </a:schemeClr>
                </a:solidFill>
              </a:rPr>
              <a:t>’où un diagnostic souvent compliqué. </a:t>
            </a:r>
          </a:p>
          <a:p>
            <a:pPr marL="285750" indent="-285750"/>
            <a:endParaRPr lang="fr-FR" b="1" dirty="0">
              <a:solidFill>
                <a:schemeClr val="tx1">
                  <a:lumMod val="75000"/>
                  <a:lumOff val="25000"/>
                </a:schemeClr>
              </a:solidFill>
            </a:endParaRPr>
          </a:p>
          <a:p>
            <a:pPr marL="285750" indent="-285750"/>
            <a:r>
              <a:rPr lang="fr-FR" b="1" dirty="0">
                <a:solidFill>
                  <a:schemeClr val="tx1">
                    <a:lumMod val="75000"/>
                    <a:lumOff val="25000"/>
                  </a:schemeClr>
                </a:solidFill>
              </a:rPr>
              <a:t>Ces inconforts se traduisent par des signes subjectifs.</a:t>
            </a:r>
            <a:r>
              <a:rPr lang="fr-FR" b="1" baseline="0" dirty="0">
                <a:solidFill>
                  <a:schemeClr val="tx1">
                    <a:lumMod val="75000"/>
                    <a:lumOff val="25000"/>
                  </a:schemeClr>
                </a:solidFill>
              </a:rPr>
              <a:t> </a:t>
            </a:r>
            <a:r>
              <a:rPr lang="fr-FR" sz="1200" kern="1200" dirty="0">
                <a:solidFill>
                  <a:schemeClr val="tx1">
                    <a:lumMod val="75000"/>
                    <a:lumOff val="25000"/>
                  </a:schemeClr>
                </a:solidFill>
                <a:latin typeface="+mn-lt"/>
                <a:ea typeface="+mn-ea"/>
                <a:cs typeface="+mn-cs"/>
              </a:rPr>
              <a:t>La cliente qui a une peau sensible va dire par exemple  </a:t>
            </a:r>
          </a:p>
          <a:p>
            <a:r>
              <a:rPr lang="fr-FR" i="1" dirty="0">
                <a:solidFill>
                  <a:schemeClr val="tx1">
                    <a:lumMod val="75000"/>
                    <a:lumOff val="25000"/>
                  </a:schemeClr>
                </a:solidFill>
              </a:rPr>
              <a:t> - J’ai la peau</a:t>
            </a:r>
            <a:r>
              <a:rPr lang="fr-FR" i="1" baseline="0" dirty="0">
                <a:solidFill>
                  <a:schemeClr val="tx1">
                    <a:lumMod val="75000"/>
                    <a:lumOff val="25000"/>
                  </a:schemeClr>
                </a:solidFill>
              </a:rPr>
              <a:t> qui t</a:t>
            </a:r>
            <a:r>
              <a:rPr lang="fr-FR" i="1" dirty="0">
                <a:solidFill>
                  <a:schemeClr val="tx1">
                    <a:lumMod val="75000"/>
                    <a:lumOff val="25000"/>
                  </a:schemeClr>
                </a:solidFill>
              </a:rPr>
              <a:t>iraille, elle est inconfortable</a:t>
            </a:r>
          </a:p>
          <a:p>
            <a:pPr marL="0" indent="0">
              <a:buFontTx/>
              <a:buNone/>
            </a:pPr>
            <a:r>
              <a:rPr lang="fr-FR" i="1" dirty="0">
                <a:solidFill>
                  <a:schemeClr val="tx1">
                    <a:lumMod val="75000"/>
                    <a:lumOff val="25000"/>
                  </a:schemeClr>
                </a:solidFill>
              </a:rPr>
              <a:t>- J’ai la peau qui me démange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i="1" dirty="0">
                <a:solidFill>
                  <a:schemeClr val="tx1">
                    <a:lumMod val="75000"/>
                    <a:lumOff val="25000"/>
                  </a:schemeClr>
                </a:solidFill>
              </a:rPr>
              <a:t>Je ressens des picotements / fourmillements</a:t>
            </a:r>
          </a:p>
          <a:p>
            <a:pPr marL="0" indent="0">
              <a:buFontTx/>
              <a:buNone/>
            </a:pPr>
            <a:r>
              <a:rPr lang="fr-FR" i="0" u="none" dirty="0">
                <a:solidFill>
                  <a:schemeClr val="tx1">
                    <a:lumMod val="75000"/>
                    <a:lumOff val="25000"/>
                  </a:schemeClr>
                </a:solidFill>
              </a:rPr>
              <a:t>On peut aussi</a:t>
            </a:r>
            <a:r>
              <a:rPr lang="fr-FR" i="0" u="none" baseline="0" dirty="0">
                <a:solidFill>
                  <a:schemeClr val="tx1">
                    <a:lumMod val="75000"/>
                    <a:lumOff val="25000"/>
                  </a:schemeClr>
                </a:solidFill>
              </a:rPr>
              <a:t> entendre parfois </a:t>
            </a:r>
            <a:r>
              <a:rPr lang="fr-FR" i="1" dirty="0">
                <a:solidFill>
                  <a:schemeClr val="tx1">
                    <a:lumMod val="75000"/>
                    <a:lumOff val="25000"/>
                  </a:schemeClr>
                </a:solidFill>
              </a:rPr>
              <a:t>La peau me brûle</a:t>
            </a:r>
            <a:r>
              <a:rPr lang="fr-FR" i="1" baseline="0" dirty="0">
                <a:solidFill>
                  <a:schemeClr val="tx1">
                    <a:lumMod val="75000"/>
                    <a:lumOff val="25000"/>
                  </a:schemeClr>
                </a:solidFill>
              </a:rPr>
              <a:t>, chauffe</a:t>
            </a:r>
            <a:endParaRPr lang="fr-FR" i="1" dirty="0">
              <a:solidFill>
                <a:schemeClr val="tx1">
                  <a:lumMod val="75000"/>
                  <a:lumOff val="25000"/>
                </a:schemeClr>
              </a:solidFill>
            </a:endParaRPr>
          </a:p>
          <a:p>
            <a:pPr marL="285750" indent="-285750"/>
            <a:r>
              <a:rPr lang="fr-FR" sz="1200" kern="1200" dirty="0">
                <a:solidFill>
                  <a:schemeClr val="tx1">
                    <a:lumMod val="75000"/>
                    <a:lumOff val="25000"/>
                  </a:schemeClr>
                </a:solidFill>
                <a:latin typeface="+mn-lt"/>
                <a:ea typeface="+mn-ea"/>
                <a:cs typeface="+mn-cs"/>
              </a:rPr>
              <a:t>La consommatrice parlera aussi de « </a:t>
            </a:r>
            <a:r>
              <a:rPr lang="fr-FR" sz="1200" i="1" kern="1200" dirty="0">
                <a:solidFill>
                  <a:schemeClr val="tx1">
                    <a:lumMod val="75000"/>
                    <a:lumOff val="25000"/>
                  </a:schemeClr>
                </a:solidFill>
                <a:latin typeface="+mn-lt"/>
                <a:ea typeface="+mn-ea"/>
                <a:cs typeface="+mn-cs"/>
              </a:rPr>
              <a:t>peau réactive », « irritée », « intolérante »</a:t>
            </a:r>
          </a:p>
          <a:p>
            <a:pPr marL="285750" indent="-285750"/>
            <a:endParaRPr lang="fr-FR" b="1" dirty="0">
              <a:solidFill>
                <a:schemeClr val="tx1">
                  <a:lumMod val="75000"/>
                  <a:lumOff val="25000"/>
                </a:schemeClr>
              </a:solidFill>
            </a:endParaRPr>
          </a:p>
          <a:p>
            <a:pPr marL="285750" indent="-285750"/>
            <a:r>
              <a:rPr lang="fr-FR" b="1" dirty="0">
                <a:solidFill>
                  <a:schemeClr val="tx1">
                    <a:lumMod val="75000"/>
                    <a:lumOff val="25000"/>
                  </a:schemeClr>
                </a:solidFill>
              </a:rPr>
              <a:t>Et parfois, on y associe des signes objectifs, tels que </a:t>
            </a:r>
            <a:endParaRPr lang="fr-FR" dirty="0">
              <a:solidFill>
                <a:schemeClr val="tx1">
                  <a:lumMod val="75000"/>
                  <a:lumOff val="25000"/>
                </a:schemeClr>
              </a:solidFill>
            </a:endParaRPr>
          </a:p>
          <a:p>
            <a:r>
              <a:rPr lang="fr-FR" dirty="0">
                <a:solidFill>
                  <a:schemeClr val="tx1">
                    <a:lumMod val="75000"/>
                    <a:lumOff val="25000"/>
                  </a:schemeClr>
                </a:solidFill>
              </a:rPr>
              <a:t>       +/- </a:t>
            </a:r>
            <a:r>
              <a:rPr lang="fr-FR" i="1" dirty="0">
                <a:solidFill>
                  <a:schemeClr val="tx1">
                    <a:lumMod val="75000"/>
                    <a:lumOff val="25000"/>
                  </a:schemeClr>
                </a:solidFill>
              </a:rPr>
              <a:t>desquamation fine, érythème peu visible (r</a:t>
            </a:r>
            <a:r>
              <a:rPr lang="fr-FR" sz="1200" b="0" i="0" kern="1200" dirty="0">
                <a:solidFill>
                  <a:schemeClr val="tx1">
                    <a:lumMod val="75000"/>
                    <a:lumOff val="25000"/>
                  </a:schemeClr>
                </a:solidFill>
                <a:effectLst/>
                <a:latin typeface="+mn-lt"/>
                <a:ea typeface="+mn-ea"/>
                <a:cs typeface="+mn-cs"/>
              </a:rPr>
              <a:t>ougeur cutanée plus ou moins importante, qui disparaît lorsqu'une pression est effectuée dessus)</a:t>
            </a:r>
            <a:r>
              <a:rPr lang="fr-FR" i="1" dirty="0">
                <a:solidFill>
                  <a:schemeClr val="tx1">
                    <a:lumMod val="75000"/>
                    <a:lumOff val="25000"/>
                  </a:schemeClr>
                </a:solidFill>
              </a:rPr>
              <a:t>, sécheresse cutanée, etc. </a:t>
            </a:r>
          </a:p>
          <a:p>
            <a:endParaRPr lang="fr-FR" sz="1200" i="1" kern="1200" dirty="0">
              <a:solidFill>
                <a:schemeClr val="tx1">
                  <a:lumMod val="75000"/>
                  <a:lumOff val="25000"/>
                </a:schemeClr>
              </a:solidFill>
              <a:effectLst/>
              <a:latin typeface="+mn-lt"/>
              <a:ea typeface="+mn-ea"/>
              <a:cs typeface="+mn-cs"/>
            </a:endParaRPr>
          </a:p>
          <a:p>
            <a:r>
              <a:rPr lang="fr-FR" sz="1200" i="1" kern="1200" dirty="0">
                <a:solidFill>
                  <a:schemeClr val="tx1">
                    <a:lumMod val="75000"/>
                    <a:lumOff val="25000"/>
                  </a:schemeClr>
                </a:solidFill>
                <a:effectLst/>
                <a:latin typeface="+mn-lt"/>
                <a:ea typeface="+mn-ea"/>
                <a:cs typeface="+mn-cs"/>
              </a:rPr>
              <a:t>Toutes les peaux peuvent être sensibles, ce n’est pas un type de peau mais un « état de peau » plus ou moins transitoire selon les habitudes et le patrimoine de chacun.</a:t>
            </a: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3</a:t>
            </a:fld>
            <a:endParaRPr lang="fr-FR"/>
          </a:p>
        </p:txBody>
      </p:sp>
    </p:spTree>
    <p:extLst>
      <p:ext uri="{BB962C8B-B14F-4D97-AF65-F5344CB8AC3E}">
        <p14:creationId xmlns:p14="http://schemas.microsoft.com/office/powerpoint/2010/main" val="4206424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ctr"/>
            <a:r>
              <a:rPr lang="fr-FR" sz="1600" b="1" dirty="0">
                <a:solidFill>
                  <a:schemeClr val="tx1">
                    <a:lumMod val="75000"/>
                    <a:lumOff val="25000"/>
                  </a:schemeClr>
                </a:solidFill>
                <a:effectLst>
                  <a:outerShdw blurRad="38100" dist="38100" dir="2700000" algn="tl">
                    <a:srgbClr val="000000">
                      <a:alpha val="43137"/>
                    </a:srgbClr>
                  </a:outerShdw>
                </a:effectLst>
                <a:latin typeface="Calibri" panose="020F0502020204030204"/>
              </a:rPr>
              <a:t>Le masque « effet pansement » </a:t>
            </a:r>
          </a:p>
          <a:p>
            <a:pPr lvl="0" algn="ctr"/>
            <a:r>
              <a:rPr lang="fr-FR" sz="1200" dirty="0">
                <a:solidFill>
                  <a:schemeClr val="tx1">
                    <a:lumMod val="75000"/>
                    <a:lumOff val="25000"/>
                  </a:schemeClr>
                </a:solidFill>
                <a:latin typeface="Calibri" panose="020F0502020204030204"/>
              </a:rPr>
              <a:t>des peaux sensibles </a:t>
            </a:r>
          </a:p>
          <a:p>
            <a:pPr lvl="0" algn="ctr"/>
            <a:r>
              <a:rPr lang="fr-FR" sz="1200" dirty="0">
                <a:solidFill>
                  <a:schemeClr val="tx1">
                    <a:lumMod val="75000"/>
                    <a:lumOff val="25000"/>
                  </a:schemeClr>
                </a:solidFill>
                <a:latin typeface="Calibri" panose="020F0502020204030204"/>
              </a:rPr>
              <a:t>et des peaux sujettes aux rougeurs </a:t>
            </a:r>
            <a:endParaRPr kumimoji="0" lang="fr-FR" sz="1050" i="0" u="none" strike="noStrike" kern="1200" cap="none" spc="0" normalizeH="0" baseline="0" noProof="0" dirty="0">
              <a:ln>
                <a:noFill/>
              </a:ln>
              <a:solidFill>
                <a:schemeClr val="tx1">
                  <a:lumMod val="75000"/>
                  <a:lumOff val="25000"/>
                </a:schemeClr>
              </a:solidFill>
              <a:uLnTx/>
              <a:uFillTx/>
              <a:latin typeface="Calibri" panose="020F0502020204030204"/>
            </a:endParaRPr>
          </a:p>
          <a:p>
            <a:endParaRPr lang="en-US" sz="1200" b="1" kern="1200" dirty="0">
              <a:solidFill>
                <a:schemeClr val="tx1">
                  <a:lumMod val="75000"/>
                  <a:lumOff val="25000"/>
                </a:schemeClr>
              </a:solidFill>
              <a:effectLst/>
              <a:latin typeface="+mn-lt"/>
            </a:endParaRPr>
          </a:p>
          <a:p>
            <a:endParaRPr lang="en-US" sz="1200" b="1" kern="1200" dirty="0">
              <a:solidFill>
                <a:schemeClr val="tx1">
                  <a:lumMod val="75000"/>
                  <a:lumOff val="25000"/>
                </a:schemeClr>
              </a:solidFill>
              <a:effectLst/>
              <a:latin typeface="+mn-lt"/>
            </a:endParaRPr>
          </a:p>
          <a:p>
            <a:r>
              <a:rPr lang="fr-FR" sz="1200" b="1" kern="1200" dirty="0">
                <a:solidFill>
                  <a:schemeClr val="tx1">
                    <a:lumMod val="75000"/>
                    <a:lumOff val="25000"/>
                  </a:schemeClr>
                </a:solidFill>
                <a:effectLst/>
                <a:latin typeface="+mn-lt"/>
                <a:ea typeface="+mn-ea"/>
                <a:cs typeface="+mn-cs"/>
              </a:rPr>
              <a:t>Arnica </a:t>
            </a:r>
          </a:p>
          <a:p>
            <a:r>
              <a:rPr lang="fr-FR" sz="1200" kern="1200" dirty="0">
                <a:solidFill>
                  <a:schemeClr val="tx1">
                    <a:lumMod val="75000"/>
                    <a:lumOff val="25000"/>
                  </a:schemeClr>
                </a:solidFill>
                <a:effectLst/>
                <a:latin typeface="+mn-lt"/>
                <a:ea typeface="+mn-ea"/>
                <a:cs typeface="+mn-cs"/>
              </a:rPr>
              <a:t>On utilise un extrait des</a:t>
            </a:r>
            <a:r>
              <a:rPr lang="fr-FR" sz="1200" kern="1200" baseline="0" dirty="0">
                <a:solidFill>
                  <a:schemeClr val="tx1">
                    <a:lumMod val="75000"/>
                    <a:lumOff val="25000"/>
                  </a:schemeClr>
                </a:solidFill>
                <a:effectLst/>
                <a:latin typeface="+mn-lt"/>
                <a:ea typeface="+mn-ea"/>
                <a:cs typeface="+mn-cs"/>
              </a:rPr>
              <a:t> fleurs d’arnica. C’est une plante riche en flavonoïdes, </a:t>
            </a:r>
            <a:r>
              <a:rPr lang="fr-FR" sz="1200" kern="1200" dirty="0">
                <a:solidFill>
                  <a:schemeClr val="tx1">
                    <a:lumMod val="75000"/>
                    <a:lumOff val="25000"/>
                  </a:schemeClr>
                </a:solidFill>
                <a:effectLst/>
                <a:latin typeface="+mn-lt"/>
                <a:ea typeface="+mn-ea"/>
                <a:cs typeface="+mn-cs"/>
              </a:rPr>
              <a:t>connus pour leurs actions stimulantes et </a:t>
            </a:r>
            <a:r>
              <a:rPr lang="fr-FR" sz="1200" b="1" kern="1200" dirty="0">
                <a:solidFill>
                  <a:schemeClr val="tx1">
                    <a:lumMod val="75000"/>
                    <a:lumOff val="25000"/>
                  </a:schemeClr>
                </a:solidFill>
                <a:effectLst/>
                <a:latin typeface="+mn-lt"/>
                <a:ea typeface="+mn-ea"/>
                <a:cs typeface="+mn-cs"/>
              </a:rPr>
              <a:t>anti-inflammatoire</a:t>
            </a:r>
            <a:r>
              <a:rPr lang="fr-FR" sz="1200" kern="1200" dirty="0">
                <a:solidFill>
                  <a:schemeClr val="tx1">
                    <a:lumMod val="75000"/>
                    <a:lumOff val="25000"/>
                  </a:schemeClr>
                </a:solidFill>
                <a:effectLst/>
                <a:latin typeface="+mn-lt"/>
                <a:ea typeface="+mn-ea"/>
                <a:cs typeface="+mn-cs"/>
              </a:rPr>
              <a:t>, ils améliorent l´irrigation. Les flavonoïdes favorisent l'élimination et la diffusion des liquides extracellulaires qui traversent les parois des petits vaisseaux affaiblis.</a:t>
            </a:r>
          </a:p>
          <a:p>
            <a:r>
              <a:rPr lang="fr-FR" dirty="0">
                <a:solidFill>
                  <a:schemeClr val="tx1">
                    <a:lumMod val="75000"/>
                    <a:lumOff val="25000"/>
                  </a:schemeClr>
                </a:solidFill>
              </a:rPr>
              <a:t>C’est notre actif star de SENSITIVE Masque pour son effet </a:t>
            </a:r>
            <a:r>
              <a:rPr lang="fr-FR" b="1" dirty="0">
                <a:solidFill>
                  <a:schemeClr val="tx1">
                    <a:lumMod val="75000"/>
                    <a:lumOff val="25000"/>
                  </a:schemeClr>
                </a:solidFill>
              </a:rPr>
              <a:t>apaisant</a:t>
            </a:r>
            <a:r>
              <a:rPr lang="fr-FR" dirty="0">
                <a:solidFill>
                  <a:schemeClr val="tx1">
                    <a:lumMod val="75000"/>
                    <a:lumOff val="25000"/>
                  </a:schemeClr>
                </a:solidFill>
              </a:rPr>
              <a:t>. </a:t>
            </a:r>
          </a:p>
          <a:p>
            <a:endParaRPr lang="fr-FR" dirty="0">
              <a:solidFill>
                <a:schemeClr val="tx1">
                  <a:lumMod val="75000"/>
                  <a:lumOff val="25000"/>
                </a:schemeClr>
              </a:solidFill>
            </a:endParaRPr>
          </a:p>
          <a:p>
            <a:r>
              <a:rPr lang="fr-FR" b="1" dirty="0">
                <a:solidFill>
                  <a:schemeClr val="tx1">
                    <a:lumMod val="75000"/>
                    <a:lumOff val="25000"/>
                  </a:schemeClr>
                </a:solidFill>
              </a:rPr>
              <a:t>Marron d’Inde</a:t>
            </a:r>
          </a:p>
          <a:p>
            <a:r>
              <a:rPr lang="fr-FR" dirty="0">
                <a:solidFill>
                  <a:schemeClr val="tx1">
                    <a:lumMod val="75000"/>
                    <a:lumOff val="25000"/>
                  </a:schemeClr>
                </a:solidFill>
              </a:rPr>
              <a:t>On utilise un extrait de ses graines</a:t>
            </a:r>
            <a:r>
              <a:rPr lang="fr-FR" baseline="0" dirty="0">
                <a:solidFill>
                  <a:schemeClr val="tx1">
                    <a:lumMod val="75000"/>
                    <a:lumOff val="25000"/>
                  </a:schemeClr>
                </a:solidFill>
              </a:rPr>
              <a:t> qui renferment des flavonoïdes et de l’</a:t>
            </a:r>
            <a:r>
              <a:rPr lang="fr-FR" baseline="0" dirty="0" err="1">
                <a:solidFill>
                  <a:schemeClr val="tx1">
                    <a:lumMod val="75000"/>
                    <a:lumOff val="25000"/>
                  </a:schemeClr>
                </a:solidFill>
              </a:rPr>
              <a:t>aescine</a:t>
            </a:r>
            <a:r>
              <a:rPr lang="fr-FR" baseline="0" dirty="0">
                <a:solidFill>
                  <a:schemeClr val="tx1">
                    <a:lumMod val="75000"/>
                    <a:lumOff val="25000"/>
                  </a:schemeClr>
                </a:solidFill>
              </a:rPr>
              <a:t>. </a:t>
            </a:r>
          </a:p>
          <a:p>
            <a:r>
              <a:rPr lang="fr-FR" dirty="0">
                <a:solidFill>
                  <a:schemeClr val="tx1">
                    <a:lumMod val="75000"/>
                    <a:lumOff val="25000"/>
                  </a:schemeClr>
                </a:solidFill>
              </a:rPr>
              <a:t>Le marron d’Inde est</a:t>
            </a:r>
            <a:r>
              <a:rPr lang="fr-FR" baseline="0" dirty="0">
                <a:solidFill>
                  <a:schemeClr val="tx1">
                    <a:lumMod val="75000"/>
                    <a:lumOff val="25000"/>
                  </a:schemeClr>
                </a:solidFill>
              </a:rPr>
              <a:t> reconnu pour son action </a:t>
            </a:r>
          </a:p>
          <a:p>
            <a:r>
              <a:rPr lang="fr-FR" baseline="0" dirty="0">
                <a:solidFill>
                  <a:schemeClr val="tx1">
                    <a:lumMod val="75000"/>
                    <a:lumOff val="25000"/>
                  </a:schemeClr>
                </a:solidFill>
              </a:rPr>
              <a:t>- de </a:t>
            </a:r>
            <a:r>
              <a:rPr lang="fr-FR" b="1" baseline="0" dirty="0">
                <a:solidFill>
                  <a:schemeClr val="tx1">
                    <a:lumMod val="75000"/>
                    <a:lumOff val="25000"/>
                  </a:schemeClr>
                </a:solidFill>
              </a:rPr>
              <a:t>protection du réseau vasculaire</a:t>
            </a:r>
            <a:endParaRPr lang="fr-FR" b="0" baseline="0" dirty="0">
              <a:solidFill>
                <a:schemeClr val="tx1">
                  <a:lumMod val="75000"/>
                  <a:lumOff val="25000"/>
                </a:schemeClr>
              </a:solidFill>
            </a:endParaRPr>
          </a:p>
          <a:p>
            <a:pPr marL="171450" indent="-171450">
              <a:buFontTx/>
              <a:buChar char="-"/>
            </a:pPr>
            <a:r>
              <a:rPr lang="fr-FR" baseline="0" dirty="0">
                <a:solidFill>
                  <a:schemeClr val="tx1">
                    <a:lumMod val="75000"/>
                    <a:lumOff val="25000"/>
                  </a:schemeClr>
                </a:solidFill>
              </a:rPr>
              <a:t>de la diminution de la perméabilité capillaire </a:t>
            </a:r>
          </a:p>
          <a:p>
            <a:pPr marL="171450" indent="-171450">
              <a:buFontTx/>
              <a:buChar char="-"/>
            </a:pPr>
            <a:r>
              <a:rPr lang="fr-FR" baseline="0" dirty="0">
                <a:solidFill>
                  <a:schemeClr val="tx1">
                    <a:lumMod val="75000"/>
                    <a:lumOff val="25000"/>
                  </a:schemeClr>
                </a:solidFill>
              </a:rPr>
              <a:t>et d’augmentation de la résistance de parois des vaisseaux (flavonoïdes) </a:t>
            </a:r>
          </a:p>
          <a:p>
            <a:pPr marL="171450" indent="-171450">
              <a:buFontTx/>
              <a:buChar char="-"/>
            </a:pPr>
            <a:r>
              <a:rPr lang="fr-FR" baseline="0" dirty="0">
                <a:solidFill>
                  <a:schemeClr val="tx1">
                    <a:lumMod val="75000"/>
                    <a:lumOff val="25000"/>
                  </a:schemeClr>
                </a:solidFill>
              </a:rPr>
              <a:t>et pour son côté apaisant (</a:t>
            </a:r>
            <a:r>
              <a:rPr lang="fr-FR" baseline="0" dirty="0" err="1">
                <a:solidFill>
                  <a:schemeClr val="tx1">
                    <a:lumMod val="75000"/>
                    <a:lumOff val="25000"/>
                  </a:schemeClr>
                </a:solidFill>
              </a:rPr>
              <a:t>aescine</a:t>
            </a:r>
            <a:r>
              <a:rPr lang="fr-FR" baseline="0" dirty="0">
                <a:solidFill>
                  <a:schemeClr val="tx1">
                    <a:lumMod val="75000"/>
                    <a:lumOff val="25000"/>
                  </a:schemeClr>
                </a:solidFill>
              </a:rPr>
              <a:t>)</a:t>
            </a:r>
          </a:p>
          <a:p>
            <a:r>
              <a:rPr lang="fr-FR" baseline="0" dirty="0">
                <a:solidFill>
                  <a:schemeClr val="tx1">
                    <a:lumMod val="75000"/>
                    <a:lumOff val="25000"/>
                  </a:schemeClr>
                </a:solidFill>
              </a:rPr>
              <a:t>Il a donc un effet </a:t>
            </a:r>
            <a:r>
              <a:rPr lang="fr-FR" b="1" baseline="0" dirty="0">
                <a:solidFill>
                  <a:schemeClr val="tx1">
                    <a:lumMod val="75000"/>
                    <a:lumOff val="25000"/>
                  </a:schemeClr>
                </a:solidFill>
              </a:rPr>
              <a:t>anti-rougeurs</a:t>
            </a:r>
            <a:r>
              <a:rPr lang="fr-FR" baseline="0" dirty="0">
                <a:solidFill>
                  <a:schemeClr val="tx1">
                    <a:lumMod val="75000"/>
                    <a:lumOff val="25000"/>
                  </a:schemeClr>
                </a:solidFill>
              </a:rPr>
              <a:t>. </a:t>
            </a:r>
            <a:endParaRPr lang="fr-FR" dirty="0">
              <a:solidFill>
                <a:schemeClr val="tx1">
                  <a:lumMod val="75000"/>
                  <a:lumOff val="25000"/>
                </a:schemeClr>
              </a:solidFill>
            </a:endParaRPr>
          </a:p>
          <a:p>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rPr>
              <a:t>Usage test under dermatological control (self-assessment) - 20 women with sensitive and ultra-reactive skin of all types (normal, combination, oily, dry, </a:t>
            </a:r>
            <a:r>
              <a:rPr lang="en-US" sz="1200" kern="1200" dirty="0" err="1">
                <a:solidFill>
                  <a:schemeClr val="tx1"/>
                </a:solidFill>
                <a:effectLst/>
              </a:rPr>
              <a:t>atopical</a:t>
            </a:r>
            <a:r>
              <a:rPr lang="en-US" sz="1200" kern="1200" dirty="0">
                <a:solidFill>
                  <a:schemeClr val="tx1"/>
                </a:solidFill>
                <a:effectLst/>
              </a:rPr>
              <a:t>), 60% of which present with redness - aged 21 to 60 - Use of SENSITIVE Masque twice a week for 1 month.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endParaRPr>
          </a:p>
          <a:p>
            <a:pPr lvl="0"/>
            <a:r>
              <a:rPr lang="en-US" sz="1200" b="1" kern="1200" dirty="0">
                <a:solidFill>
                  <a:schemeClr val="tx1"/>
                </a:solidFill>
                <a:effectLst/>
                <a:latin typeface="+mn-lt"/>
              </a:rPr>
              <a:t>SKIN REACTIVITY</a:t>
            </a:r>
          </a:p>
          <a:p>
            <a:pPr lvl="0"/>
            <a:r>
              <a:rPr lang="en-US" sz="1200" kern="1200" dirty="0">
                <a:solidFill>
                  <a:schemeClr val="tx1"/>
                </a:solidFill>
                <a:effectLst/>
                <a:latin typeface="+mn-lt"/>
              </a:rPr>
              <a:t>20 women aged 21 to 60 with ultra-sensitive skin, 60% of which present with redness</a:t>
            </a:r>
          </a:p>
          <a:p>
            <a:r>
              <a:rPr lang="en-US" sz="1200" b="1" kern="1200" dirty="0">
                <a:solidFill>
                  <a:schemeClr val="tx1"/>
                </a:solidFill>
                <a:effectLst/>
                <a:latin typeface="+mn-lt"/>
              </a:rPr>
              <a:t>Skin reactivity = -52%  </a:t>
            </a:r>
            <a:endParaRPr lang="en-US" sz="1200" kern="1200" dirty="0">
              <a:solidFill>
                <a:schemeClr val="tx1"/>
              </a:solidFill>
              <a:effectLst/>
              <a:latin typeface="+mn-lt"/>
              <a:ea typeface="+mn-ea"/>
              <a:cs typeface="+mn-cs"/>
            </a:endParaRPr>
          </a:p>
          <a:p>
            <a:pPr marL="0" indent="0">
              <a:buFont typeface="Wingdings" panose="05000000000000000000" pitchFamily="2" charset="2"/>
              <a:buNone/>
            </a:pPr>
            <a:r>
              <a:rPr lang="en-US" sz="1200" kern="1200" dirty="0">
                <a:solidFill>
                  <a:schemeClr val="tx1"/>
                </a:solidFill>
                <a:effectLst/>
                <a:latin typeface="+mn-lt"/>
              </a:rPr>
              <a:t>Assessed following a STINGING TEST (determines people's ability to feel tingling following the application of a lactic acid solution along their nasolabial folds. Skin reactivity is tested before the cream is applied, and again after 4 weeks of use).</a:t>
            </a:r>
          </a:p>
          <a:p>
            <a:pPr marL="0" indent="0">
              <a:buFont typeface="Wingdings" panose="05000000000000000000" pitchFamily="2" charset="2"/>
              <a:buNone/>
            </a:pPr>
            <a:r>
              <a:rPr lang="en-US" sz="1200" kern="1200" dirty="0">
                <a:solidFill>
                  <a:schemeClr val="tx1"/>
                </a:solidFill>
                <a:effectLst/>
                <a:latin typeface="+mn-lt"/>
              </a:rPr>
              <a:t>Skin is less reactive = soothing effect proven by our SENSITIVE Masque</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22</a:t>
            </a:fld>
            <a:endParaRPr lang="fr-FR"/>
          </a:p>
        </p:txBody>
      </p:sp>
    </p:spTree>
    <p:extLst>
      <p:ext uri="{BB962C8B-B14F-4D97-AF65-F5344CB8AC3E}">
        <p14:creationId xmlns:p14="http://schemas.microsoft.com/office/powerpoint/2010/main" val="645109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rPr>
              <a:t>Test d’usage sous contrôle dermatologique (auto-évaluation)- 20 femmes à la peau sensible </a:t>
            </a:r>
            <a:r>
              <a:rPr lang="fr-FR" sz="1200" kern="1200" dirty="0" err="1">
                <a:solidFill>
                  <a:schemeClr val="tx1"/>
                </a:solidFill>
                <a:effectLst/>
              </a:rPr>
              <a:t>hyperréactive</a:t>
            </a:r>
            <a:r>
              <a:rPr lang="fr-FR" sz="1200" kern="1200" dirty="0">
                <a:solidFill>
                  <a:schemeClr val="tx1"/>
                </a:solidFill>
                <a:effectLst/>
              </a:rPr>
              <a:t> de tous types de peau (normale, mixte, grasse, sèche, </a:t>
            </a:r>
            <a:r>
              <a:rPr lang="fr-FR" sz="1200" kern="1200" dirty="0" err="1">
                <a:solidFill>
                  <a:schemeClr val="tx1"/>
                </a:solidFill>
                <a:effectLst/>
              </a:rPr>
              <a:t>atopique</a:t>
            </a:r>
            <a:r>
              <a:rPr lang="fr-FR" sz="1200" kern="1200" dirty="0">
                <a:solidFill>
                  <a:schemeClr val="tx1"/>
                </a:solidFill>
                <a:effectLst/>
              </a:rPr>
              <a:t>) et 60% ayant des</a:t>
            </a:r>
            <a:r>
              <a:rPr lang="fr-FR" sz="1200" kern="1200" baseline="0" dirty="0">
                <a:solidFill>
                  <a:schemeClr val="tx1"/>
                </a:solidFill>
                <a:effectLst/>
              </a:rPr>
              <a:t> rougeurs </a:t>
            </a:r>
            <a:r>
              <a:rPr lang="fr-FR" sz="1200" kern="1200" dirty="0">
                <a:solidFill>
                  <a:schemeClr val="tx1"/>
                </a:solidFill>
                <a:effectLst/>
              </a:rPr>
              <a:t> – 21 à 60 ans – Utilisation de SENSITIVE Masque 2</a:t>
            </a:r>
            <a:r>
              <a:rPr lang="fr-FR" sz="1200" kern="1200" baseline="0" dirty="0">
                <a:solidFill>
                  <a:schemeClr val="tx1"/>
                </a:solidFill>
                <a:effectLst/>
              </a:rPr>
              <a:t> fois par semaine pendant 1 mois.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a:solidFill>
                <a:schemeClr val="tx1"/>
              </a:solidFill>
              <a:effectLst/>
            </a:endParaRPr>
          </a:p>
          <a:p>
            <a:pPr lvl="0"/>
            <a:r>
              <a:rPr lang="fr-FR" sz="1200" b="1" kern="1200" dirty="0">
                <a:solidFill>
                  <a:schemeClr val="tx1"/>
                </a:solidFill>
                <a:effectLst/>
                <a:latin typeface="+mn-lt"/>
                <a:ea typeface="+mn-ea"/>
                <a:cs typeface="+mn-cs"/>
              </a:rPr>
              <a:t>REACTIVITE</a:t>
            </a:r>
            <a:r>
              <a:rPr lang="fr-FR" sz="1200" b="1" kern="1200" baseline="0" dirty="0">
                <a:solidFill>
                  <a:schemeClr val="tx1"/>
                </a:solidFill>
                <a:effectLst/>
                <a:latin typeface="+mn-lt"/>
                <a:ea typeface="+mn-ea"/>
                <a:cs typeface="+mn-cs"/>
              </a:rPr>
              <a:t> CUTANEE</a:t>
            </a:r>
          </a:p>
          <a:p>
            <a:pPr lvl="0"/>
            <a:r>
              <a:rPr lang="fr-FR" sz="1200" kern="1200" dirty="0">
                <a:solidFill>
                  <a:schemeClr val="tx1"/>
                </a:solidFill>
                <a:effectLst/>
                <a:latin typeface="+mn-lt"/>
                <a:ea typeface="+mn-ea"/>
                <a:cs typeface="+mn-cs"/>
              </a:rPr>
              <a:t>20 femmes entre 21 et 60 ans ayant la peau hypersensible et 60% ayant des rougeurs</a:t>
            </a:r>
          </a:p>
          <a:p>
            <a:r>
              <a:rPr lang="fr-FR" sz="1200" b="1" kern="1200" dirty="0">
                <a:solidFill>
                  <a:schemeClr val="tx1"/>
                </a:solidFill>
                <a:effectLst/>
                <a:latin typeface="+mn-lt"/>
                <a:ea typeface="+mn-ea"/>
                <a:cs typeface="+mn-cs"/>
              </a:rPr>
              <a:t>Réactivité cutanée = -52%  </a:t>
            </a:r>
            <a:endParaRPr lang="fr-FR" sz="1200" kern="1200" dirty="0">
              <a:solidFill>
                <a:schemeClr val="tx1"/>
              </a:solidFill>
              <a:effectLst/>
              <a:latin typeface="+mn-lt"/>
              <a:ea typeface="+mn-ea"/>
              <a:cs typeface="+mn-cs"/>
            </a:endParaRPr>
          </a:p>
          <a:p>
            <a:pPr marL="0" indent="0">
              <a:buFont typeface="Wingdings" panose="05000000000000000000" pitchFamily="2" charset="2"/>
              <a:buNone/>
            </a:pPr>
            <a:r>
              <a:rPr lang="fr-FR" sz="1200" kern="1200" dirty="0">
                <a:solidFill>
                  <a:schemeClr val="tx1"/>
                </a:solidFill>
                <a:effectLst/>
                <a:latin typeface="+mn-lt"/>
                <a:ea typeface="+mn-ea"/>
                <a:cs typeface="+mn-cs"/>
              </a:rPr>
              <a:t>Evaluée par le STINGING TEST (test de picotement</a:t>
            </a:r>
            <a:r>
              <a:rPr lang="fr-FR" sz="1200" kern="1200" baseline="0" dirty="0">
                <a:solidFill>
                  <a:schemeClr val="tx1"/>
                </a:solidFill>
                <a:effectLst/>
                <a:latin typeface="+mn-lt"/>
                <a:ea typeface="+mn-ea"/>
                <a:cs typeface="+mn-cs"/>
              </a:rPr>
              <a:t> - i</a:t>
            </a:r>
            <a:r>
              <a:rPr lang="fr-FR" sz="1200" kern="1200" dirty="0">
                <a:solidFill>
                  <a:schemeClr val="tx1"/>
                </a:solidFill>
                <a:effectLst/>
                <a:latin typeface="+mn-lt"/>
                <a:ea typeface="+mn-ea"/>
                <a:cs typeface="+mn-cs"/>
              </a:rPr>
              <a:t>l détermine la capacité des individus à ressentir des picotements après application d´une solution d´acide lactique au niveau des plis naso-géniens. On teste la réactivité cutanée avant l’application de la crème et après 4 semaines d’utilisation).</a:t>
            </a:r>
          </a:p>
          <a:p>
            <a:pPr marL="0" indent="0">
              <a:buFont typeface="Wingdings" panose="05000000000000000000" pitchFamily="2" charset="2"/>
              <a:buNone/>
            </a:pPr>
            <a:r>
              <a:rPr lang="fr-FR" sz="1200" kern="1200" dirty="0">
                <a:solidFill>
                  <a:schemeClr val="tx1"/>
                </a:solidFill>
                <a:effectLst/>
                <a:latin typeface="+mn-lt"/>
                <a:ea typeface="+mn-ea"/>
                <a:cs typeface="+mn-cs"/>
              </a:rPr>
              <a:t>Peau moins réactive = effet apaisant de SENSITIVE Masque</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NB : </a:t>
            </a:r>
            <a:r>
              <a:rPr lang="fr-FR" sz="1200" b="1" kern="1200" dirty="0">
                <a:solidFill>
                  <a:schemeClr val="tx1"/>
                </a:solidFill>
                <a:effectLst/>
                <a:latin typeface="+mn-lt"/>
                <a:ea typeface="+mn-ea"/>
                <a:cs typeface="+mn-cs"/>
              </a:rPr>
              <a:t>TEST HYDRATATION :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Auto-évaluation = peau hydratée 89%</a:t>
            </a: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23</a:t>
            </a:fld>
            <a:endParaRPr lang="fr-FR"/>
          </a:p>
        </p:txBody>
      </p:sp>
    </p:spTree>
    <p:extLst>
      <p:ext uri="{BB962C8B-B14F-4D97-AF65-F5344CB8AC3E}">
        <p14:creationId xmlns:p14="http://schemas.microsoft.com/office/powerpoint/2010/main" val="869091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 sont les pigments verts naturels qui donnent  l'effet "CC" à la CREME ANTI ROUGEURS. Ils corrigent instantanément les rougeurs et unifient le teint. La </a:t>
            </a:r>
            <a:r>
              <a:rPr lang="fr-FR" dirty="0" err="1"/>
              <a:t>centella</a:t>
            </a:r>
            <a:r>
              <a:rPr lang="fr-FR" dirty="0"/>
              <a:t> </a:t>
            </a:r>
            <a:r>
              <a:rPr lang="fr-FR" dirty="0" err="1"/>
              <a:t>asiatica</a:t>
            </a:r>
            <a:r>
              <a:rPr lang="fr-FR" dirty="0"/>
              <a:t> est présente dans la crème mais a pour but d'apaiser la peau.</a:t>
            </a:r>
          </a:p>
          <a:p>
            <a:r>
              <a:rPr lang="fr-FR" dirty="0"/>
              <a:t>On retrouve les poudres soft focus dans EXCELLENCE CODE CONTOUR et EXCELLENCE CODE CREME.</a:t>
            </a:r>
          </a:p>
          <a:p>
            <a:endParaRPr lang="fr-FR" dirty="0"/>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27</a:t>
            </a:fld>
            <a:endParaRPr lang="fr-FR"/>
          </a:p>
        </p:txBody>
      </p:sp>
    </p:spTree>
    <p:extLst>
      <p:ext uri="{BB962C8B-B14F-4D97-AF65-F5344CB8AC3E}">
        <p14:creationId xmlns:p14="http://schemas.microsoft.com/office/powerpoint/2010/main" val="3963405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L'actif commun de la SENSITIVE CREME et de la CREME ANIT ROUGEURS est le </a:t>
            </a:r>
            <a:r>
              <a:rPr lang="fr-FR" dirty="0" err="1"/>
              <a:t>Bisabolol</a:t>
            </a:r>
            <a:r>
              <a:rPr lang="fr-FR" dirty="0"/>
              <a:t> qui a un pouvoir apaisant et réparateur. </a:t>
            </a:r>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28</a:t>
            </a:fld>
            <a:endParaRPr lang="fr-FR"/>
          </a:p>
        </p:txBody>
      </p:sp>
    </p:spTree>
    <p:extLst>
      <p:ext uri="{BB962C8B-B14F-4D97-AF65-F5344CB8AC3E}">
        <p14:creationId xmlns:p14="http://schemas.microsoft.com/office/powerpoint/2010/main" val="856672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actifs de la SENSITIVE CREME sont : Complexe </a:t>
            </a:r>
            <a:r>
              <a:rPr lang="fr-FR" dirty="0" err="1"/>
              <a:t>sensibiotic</a:t>
            </a:r>
            <a:r>
              <a:rPr lang="fr-FR" dirty="0"/>
              <a:t> (pré et probiotiques et camomille de la mer), beurre de karité et le </a:t>
            </a:r>
            <a:r>
              <a:rPr lang="fr-FR" dirty="0" err="1"/>
              <a:t>bisabolol</a:t>
            </a:r>
            <a:endParaRPr lang="fr-FR" dirty="0"/>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29</a:t>
            </a:fld>
            <a:endParaRPr lang="fr-FR"/>
          </a:p>
        </p:txBody>
      </p:sp>
    </p:spTree>
    <p:extLst>
      <p:ext uri="{BB962C8B-B14F-4D97-AF65-F5344CB8AC3E}">
        <p14:creationId xmlns:p14="http://schemas.microsoft.com/office/powerpoint/2010/main" val="2685592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SENSITIVE CREME ANTI ROUGEURS, corrige les rougeurs et soulage les peaux sensibles et réactives.</a:t>
            </a:r>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30</a:t>
            </a:fld>
            <a:endParaRPr lang="fr-FR"/>
          </a:p>
        </p:txBody>
      </p:sp>
    </p:spTree>
    <p:extLst>
      <p:ext uri="{BB962C8B-B14F-4D97-AF65-F5344CB8AC3E}">
        <p14:creationId xmlns:p14="http://schemas.microsoft.com/office/powerpoint/2010/main" val="257931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MASQUE SENSITIVE agit comme un pansement, riche en extraits de plantes, calme et apaise les sensations de démangeaisons, tiraillement, échauffement, </a:t>
            </a:r>
            <a:r>
              <a:rPr lang="fr-FR" dirty="0" err="1"/>
              <a:t>aténue</a:t>
            </a:r>
            <a:r>
              <a:rPr lang="fr-FR" dirty="0"/>
              <a:t> les rougeurs, unifie le teint.</a:t>
            </a:r>
          </a:p>
          <a:p>
            <a:r>
              <a:rPr lang="fr-FR" dirty="0"/>
              <a:t>Composé d'un cocktail de 10 extraits de plantes.</a:t>
            </a:r>
          </a:p>
          <a:p>
            <a:r>
              <a:rPr lang="fr-FR" dirty="0"/>
              <a:t>Il peut s'utiliser en sleeping masque ou en application classique.</a:t>
            </a:r>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31</a:t>
            </a:fld>
            <a:endParaRPr lang="fr-FR"/>
          </a:p>
        </p:txBody>
      </p:sp>
    </p:spTree>
    <p:extLst>
      <p:ext uri="{BB962C8B-B14F-4D97-AF65-F5344CB8AC3E}">
        <p14:creationId xmlns:p14="http://schemas.microsoft.com/office/powerpoint/2010/main" val="4264297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Elixir Vital, 5th </a:t>
            </a:r>
            <a:r>
              <a:rPr lang="fr-FR" baseline="0" dirty="0" err="1"/>
              <a:t>generation</a:t>
            </a:r>
            <a:r>
              <a:rPr lang="fr-FR" baseline="0" dirty="0"/>
              <a:t> </a:t>
            </a:r>
            <a:r>
              <a:rPr lang="fr-FR" baseline="0" dirty="0" err="1"/>
              <a:t>fits</a:t>
            </a:r>
            <a:r>
              <a:rPr lang="fr-FR" baseline="0" dirty="0"/>
              <a:t> </a:t>
            </a:r>
            <a:r>
              <a:rPr lang="fr-FR" baseline="0" dirty="0" err="1"/>
              <a:t>perfectly</a:t>
            </a:r>
            <a:r>
              <a:rPr lang="fr-FR" baseline="0" dirty="0"/>
              <a:t> </a:t>
            </a:r>
            <a:r>
              <a:rPr lang="fr-FR" baseline="0" dirty="0" err="1"/>
              <a:t>into</a:t>
            </a:r>
            <a:r>
              <a:rPr lang="fr-FR" baseline="0" dirty="0"/>
              <a:t> </a:t>
            </a:r>
            <a:r>
              <a:rPr lang="fr-FR" baseline="0" dirty="0" err="1"/>
              <a:t>this</a:t>
            </a:r>
            <a:r>
              <a:rPr lang="fr-FR" baseline="0" dirty="0"/>
              <a:t> </a:t>
            </a:r>
            <a:r>
              <a:rPr lang="fr-FR" baseline="0" dirty="0" err="1"/>
              <a:t>context</a:t>
            </a:r>
            <a:r>
              <a:rPr lang="fr-FR" baseline="0" dirty="0"/>
              <a:t> of </a:t>
            </a:r>
            <a:r>
              <a:rPr lang="fr-FR" baseline="0" dirty="0" err="1"/>
              <a:t>naturalness</a:t>
            </a:r>
            <a:r>
              <a:rPr lang="fr-FR" baseline="0" dirty="0"/>
              <a:t> </a:t>
            </a:r>
            <a:r>
              <a:rPr lang="fr-FR" baseline="0" dirty="0" err="1"/>
              <a:t>since</a:t>
            </a:r>
            <a:r>
              <a:rPr lang="fr-FR" baseline="0" dirty="0"/>
              <a:t> </a:t>
            </a:r>
            <a:r>
              <a:rPr lang="fr-FR" baseline="0" dirty="0" err="1"/>
              <a:t>it</a:t>
            </a:r>
            <a:r>
              <a:rPr lang="fr-FR" baseline="0" dirty="0"/>
              <a:t> </a:t>
            </a:r>
            <a:r>
              <a:rPr lang="fr-FR" baseline="0" dirty="0" err="1"/>
              <a:t>contains</a:t>
            </a:r>
            <a:r>
              <a:rPr lang="fr-FR" baseline="0" dirty="0"/>
              <a:t> 92% of </a:t>
            </a:r>
            <a:r>
              <a:rPr lang="fr-FR" baseline="0" dirty="0" err="1"/>
              <a:t>ingredients</a:t>
            </a:r>
            <a:r>
              <a:rPr lang="fr-FR" baseline="0" dirty="0"/>
              <a:t> of </a:t>
            </a:r>
            <a:r>
              <a:rPr lang="fr-FR" baseline="0" dirty="0" err="1"/>
              <a:t>natural</a:t>
            </a:r>
            <a:r>
              <a:rPr lang="fr-FR" baseline="0" dirty="0"/>
              <a:t> </a:t>
            </a:r>
            <a:r>
              <a:rPr lang="fr-FR" baseline="0" dirty="0" err="1"/>
              <a:t>origin</a:t>
            </a:r>
            <a:r>
              <a:rPr lang="fr-FR" baseline="0" dirty="0"/>
              <a:t> </a:t>
            </a:r>
            <a:r>
              <a:rPr lang="fr-FR" baseline="0" dirty="0" err="1"/>
              <a:t>including</a:t>
            </a:r>
            <a:r>
              <a:rPr lang="fr-FR" baseline="0" dirty="0"/>
              <a:t> 43% of </a:t>
            </a:r>
            <a:r>
              <a:rPr lang="fr-FR" baseline="0" dirty="0" err="1"/>
              <a:t>organic</a:t>
            </a:r>
            <a:r>
              <a:rPr lang="fr-FR" baseline="0" dirty="0"/>
              <a:t> </a:t>
            </a:r>
            <a:r>
              <a:rPr lang="fr-FR" baseline="0" dirty="0" err="1"/>
              <a:t>ingredients</a:t>
            </a:r>
            <a:r>
              <a:rPr lang="fr-FR" baseline="0" dirty="0"/>
              <a:t>. It </a:t>
            </a:r>
            <a:r>
              <a:rPr lang="fr-FR" baseline="0" dirty="0" err="1"/>
              <a:t>is</a:t>
            </a:r>
            <a:r>
              <a:rPr lang="fr-FR" baseline="0" dirty="0"/>
              <a:t> </a:t>
            </a:r>
            <a:r>
              <a:rPr lang="fr-FR" baseline="0" dirty="0" err="1"/>
              <a:t>also</a:t>
            </a:r>
            <a:r>
              <a:rPr lang="fr-FR" baseline="0" dirty="0"/>
              <a:t> </a:t>
            </a:r>
            <a:r>
              <a:rPr lang="fr-FR" baseline="0" dirty="0" err="1"/>
              <a:t>vegan</a:t>
            </a:r>
            <a:r>
              <a:rPr lang="fr-FR" baseline="0" dirty="0"/>
              <a:t> and gluten-free. </a:t>
            </a:r>
            <a:endParaRPr lang="fr-FR" dirty="0"/>
          </a:p>
          <a:p>
            <a:endParaRPr lang="fr-FR" dirty="0"/>
          </a:p>
          <a:p>
            <a:r>
              <a:rPr lang="fr-FR" dirty="0" err="1"/>
              <a:t>Who</a:t>
            </a:r>
            <a:r>
              <a:rPr lang="fr-FR" dirty="0"/>
              <a:t> </a:t>
            </a:r>
            <a:r>
              <a:rPr lang="fr-FR" dirty="0" err="1"/>
              <a:t>is</a:t>
            </a:r>
            <a:r>
              <a:rPr lang="fr-FR" dirty="0"/>
              <a:t> </a:t>
            </a:r>
            <a:r>
              <a:rPr lang="fr-FR" baseline="0" dirty="0"/>
              <a:t>Elixir Vital for?  </a:t>
            </a:r>
          </a:p>
          <a:p>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As a </a:t>
            </a:r>
            <a:r>
              <a:rPr lang="fr-FR" baseline="0" dirty="0" err="1"/>
              <a:t>preventive</a:t>
            </a:r>
            <a:r>
              <a:rPr lang="fr-FR" baseline="0" dirty="0"/>
              <a:t> </a:t>
            </a:r>
            <a:r>
              <a:rPr lang="fr-FR" baseline="0" dirty="0" err="1"/>
              <a:t>measure</a:t>
            </a:r>
            <a:r>
              <a:rPr lang="fr-FR" baseline="0" dirty="0"/>
              <a:t>, Elixir Vital </a:t>
            </a:r>
            <a:r>
              <a:rPr lang="fr-FR" baseline="0" dirty="0" err="1"/>
              <a:t>is</a:t>
            </a:r>
            <a:r>
              <a:rPr lang="fr-FR" baseline="0" dirty="0"/>
              <a:t> </a:t>
            </a:r>
            <a:r>
              <a:rPr lang="fr-FR" baseline="0" dirty="0" err="1"/>
              <a:t>intended</a:t>
            </a:r>
            <a:r>
              <a:rPr lang="fr-FR" baseline="0" dirty="0"/>
              <a:t> for all skin types, all </a:t>
            </a:r>
            <a:r>
              <a:rPr lang="fr-FR" baseline="0" dirty="0" err="1"/>
              <a:t>year</a:t>
            </a:r>
            <a:r>
              <a:rPr lang="fr-FR" baseline="0" dirty="0"/>
              <a:t> round, </a:t>
            </a:r>
            <a:r>
              <a:rPr lang="fr-FR" baseline="0" dirty="0" err="1"/>
              <a:t>morning</a:t>
            </a:r>
            <a:r>
              <a:rPr lang="fr-FR" baseline="0" dirty="0"/>
              <a:t> or </a:t>
            </a:r>
            <a:r>
              <a:rPr lang="fr-FR" baseline="0" dirty="0" err="1"/>
              <a:t>evening</a:t>
            </a:r>
            <a:r>
              <a:rPr lang="fr-FR" baseline="0" dirty="0"/>
              <a:t>. The objective </a:t>
            </a:r>
            <a:r>
              <a:rPr lang="fr-FR" baseline="0" dirty="0" err="1"/>
              <a:t>is</a:t>
            </a:r>
            <a:r>
              <a:rPr lang="fr-FR" baseline="0" dirty="0"/>
              <a:t> to </a:t>
            </a:r>
            <a:r>
              <a:rPr lang="fr-FR" baseline="0" dirty="0" err="1"/>
              <a:t>maintain</a:t>
            </a:r>
            <a:r>
              <a:rPr lang="fr-FR" baseline="0" dirty="0"/>
              <a:t> the skin in good </a:t>
            </a:r>
            <a:r>
              <a:rPr lang="fr-FR" baseline="0" dirty="0" err="1"/>
              <a:t>health</a:t>
            </a:r>
            <a:r>
              <a:rPr lang="fr-FR" baseline="0" dirty="0"/>
              <a:t>. in </a:t>
            </a:r>
            <a:r>
              <a:rPr lang="fr-FR" baseline="0" dirty="0" err="1"/>
              <a:t>prevention</a:t>
            </a:r>
            <a:r>
              <a:rPr lang="fr-FR" baseline="0" dirty="0"/>
              <a:t> </a:t>
            </a:r>
            <a:r>
              <a:rPr lang="fr-FR" baseline="0" dirty="0" err="1"/>
              <a:t>it</a:t>
            </a:r>
            <a:r>
              <a:rPr lang="fr-FR" baseline="0" dirty="0"/>
              <a:t> </a:t>
            </a:r>
            <a:r>
              <a:rPr lang="fr-FR" baseline="0" dirty="0" err="1"/>
              <a:t>will</a:t>
            </a:r>
            <a:r>
              <a:rPr lang="fr-FR" baseline="0" dirty="0"/>
              <a:t> </a:t>
            </a:r>
            <a:r>
              <a:rPr lang="fr-FR" baseline="0" dirty="0" err="1"/>
              <a:t>moisturize</a:t>
            </a:r>
            <a:r>
              <a:rPr lang="fr-FR" baseline="0" dirty="0"/>
              <a:t> and </a:t>
            </a:r>
            <a:r>
              <a:rPr lang="fr-FR" baseline="0" dirty="0" err="1"/>
              <a:t>nourish</a:t>
            </a:r>
            <a:r>
              <a:rPr lang="fr-FR" baseline="0" dirty="0"/>
              <a:t> the skin by </a:t>
            </a:r>
            <a:r>
              <a:rPr lang="fr-FR" baseline="0" dirty="0" err="1"/>
              <a:t>recreating</a:t>
            </a:r>
            <a:r>
              <a:rPr lang="fr-FR" baseline="0" dirty="0"/>
              <a:t> the </a:t>
            </a:r>
            <a:r>
              <a:rPr lang="fr-FR" baseline="0" dirty="0" err="1"/>
              <a:t>hydrolipidic</a:t>
            </a:r>
            <a:r>
              <a:rPr lang="fr-FR" baseline="0" dirty="0"/>
              <a:t> film and </a:t>
            </a:r>
            <a:r>
              <a:rPr lang="fr-FR" baseline="0" dirty="0" err="1"/>
              <a:t>also</a:t>
            </a:r>
            <a:r>
              <a:rPr lang="fr-FR" baseline="0" dirty="0"/>
              <a:t> </a:t>
            </a:r>
            <a:r>
              <a:rPr lang="fr-FR" baseline="0" dirty="0" err="1"/>
              <a:t>revitalize</a:t>
            </a:r>
            <a:r>
              <a:rPr lang="fr-FR" baseline="0" dirty="0"/>
              <a:t> the skin. In </a:t>
            </a:r>
            <a:r>
              <a:rPr lang="fr-FR" baseline="0" dirty="0" err="1"/>
              <a:t>this</a:t>
            </a:r>
            <a:r>
              <a:rPr lang="fr-FR" baseline="0" dirty="0"/>
              <a:t> case, </a:t>
            </a:r>
            <a:r>
              <a:rPr lang="fr-FR" baseline="0" dirty="0" err="1"/>
              <a:t>it</a:t>
            </a:r>
            <a:r>
              <a:rPr lang="fr-FR" baseline="0" dirty="0"/>
              <a:t> </a:t>
            </a:r>
            <a:r>
              <a:rPr lang="fr-FR" baseline="0" dirty="0" err="1"/>
              <a:t>will</a:t>
            </a:r>
            <a:r>
              <a:rPr lang="fr-FR" baseline="0" dirty="0"/>
              <a:t> </a:t>
            </a:r>
            <a:r>
              <a:rPr lang="fr-FR" baseline="0" dirty="0" err="1"/>
              <a:t>be</a:t>
            </a:r>
            <a:r>
              <a:rPr lang="fr-FR" baseline="0" dirty="0"/>
              <a:t> </a:t>
            </a:r>
            <a:r>
              <a:rPr lang="fr-FR" baseline="0" dirty="0" err="1"/>
              <a:t>used</a:t>
            </a:r>
            <a:r>
              <a:rPr lang="fr-FR" baseline="0" dirty="0"/>
              <a:t> in </a:t>
            </a:r>
            <a:r>
              <a:rPr lang="fr-FR" baseline="0" dirty="0" err="1"/>
              <a:t>prevention</a:t>
            </a:r>
            <a:r>
              <a:rPr lang="fr-FR" baseline="0" dirty="0"/>
              <a:t> all </a:t>
            </a:r>
            <a:r>
              <a:rPr lang="fr-FR" baseline="0" dirty="0" err="1"/>
              <a:t>year</a:t>
            </a:r>
            <a:r>
              <a:rPr lang="fr-FR" baseline="0" dirty="0"/>
              <a:t> long, </a:t>
            </a:r>
            <a:r>
              <a:rPr lang="fr-FR" baseline="0" dirty="0" err="1"/>
              <a:t>morning</a:t>
            </a:r>
            <a:r>
              <a:rPr lang="fr-FR" baseline="0" dirty="0"/>
              <a:t> or </a:t>
            </a:r>
            <a:r>
              <a:rPr lang="fr-FR" baseline="0" dirty="0" err="1"/>
              <a:t>evening</a:t>
            </a:r>
            <a:r>
              <a:rPr lang="fr-FR" baseline="0" dirty="0"/>
              <a:t>. A bit like a </a:t>
            </a:r>
            <a:r>
              <a:rPr lang="fr-FR" baseline="0" dirty="0" err="1"/>
              <a:t>food</a:t>
            </a:r>
            <a:r>
              <a:rPr lang="fr-FR" baseline="0" dirty="0"/>
              <a:t> </a:t>
            </a:r>
            <a:r>
              <a:rPr lang="fr-FR" baseline="0" dirty="0" err="1"/>
              <a:t>supplement</a:t>
            </a:r>
            <a:r>
              <a:rPr lang="fr-FR" baseline="0" dirty="0"/>
              <a:t>, </a:t>
            </a:r>
            <a:r>
              <a:rPr lang="fr-FR" baseline="0" dirty="0" err="1"/>
              <a:t>we</a:t>
            </a:r>
            <a:r>
              <a:rPr lang="fr-FR" baseline="0" dirty="0"/>
              <a:t> </a:t>
            </a:r>
            <a:r>
              <a:rPr lang="fr-FR" baseline="0" dirty="0" err="1"/>
              <a:t>treat</a:t>
            </a:r>
            <a:r>
              <a:rPr lang="fr-FR" baseline="0" dirty="0"/>
              <a:t> the skin </a:t>
            </a:r>
            <a:r>
              <a:rPr lang="fr-FR" baseline="0" dirty="0" err="1"/>
              <a:t>upstream</a:t>
            </a:r>
            <a:r>
              <a:rPr lang="fr-FR" baseline="0" dirty="0"/>
              <a:t> in </a:t>
            </a:r>
            <a:r>
              <a:rPr lang="fr-FR" baseline="0" dirty="0" err="1"/>
              <a:t>order</a:t>
            </a:r>
            <a:r>
              <a:rPr lang="fr-FR" baseline="0" dirty="0"/>
              <a:t> to </a:t>
            </a:r>
            <a:r>
              <a:rPr lang="fr-FR" baseline="0" dirty="0" err="1"/>
              <a:t>maintain</a:t>
            </a:r>
            <a:r>
              <a:rPr lang="fr-FR" baseline="0" dirty="0"/>
              <a:t> </a:t>
            </a:r>
            <a:r>
              <a:rPr lang="fr-FR" baseline="0" dirty="0" err="1"/>
              <a:t>its</a:t>
            </a:r>
            <a:r>
              <a:rPr lang="fr-FR" baseline="0" dirty="0"/>
              <a:t> </a:t>
            </a:r>
            <a:r>
              <a:rPr lang="fr-FR" baseline="0" dirty="0" err="1"/>
              <a:t>health</a:t>
            </a:r>
            <a:r>
              <a:rPr lang="fr-FR" baseline="0" dirty="0"/>
              <a:t> and </a:t>
            </a:r>
            <a:r>
              <a:rPr lang="fr-FR" baseline="0" dirty="0" err="1"/>
              <a:t>avoid</a:t>
            </a:r>
            <a:r>
              <a:rPr lang="fr-FR" baseline="0" dirty="0"/>
              <a:t> the </a:t>
            </a:r>
            <a:r>
              <a:rPr lang="fr-FR" baseline="0" dirty="0" err="1"/>
              <a:t>appearance</a:t>
            </a:r>
            <a:r>
              <a:rPr lang="fr-FR" baseline="0" dirty="0"/>
              <a:t> of </a:t>
            </a:r>
            <a:r>
              <a:rPr lang="fr-FR" baseline="0" dirty="0" err="1"/>
              <a:t>imbalance</a:t>
            </a:r>
            <a:r>
              <a:rPr lang="fr-FR" baseline="0" dirty="0"/>
              <a:t>.</a:t>
            </a:r>
          </a:p>
          <a:p>
            <a:endParaRPr lang="fr-FR" baseline="0" dirty="0"/>
          </a:p>
          <a:p>
            <a:endParaRPr lang="fr-FR" baseline="0" dirty="0"/>
          </a:p>
          <a:p>
            <a:r>
              <a:rPr lang="fr-FR" dirty="0"/>
              <a:t>In </a:t>
            </a:r>
            <a:r>
              <a:rPr lang="fr-FR" dirty="0" err="1"/>
              <a:t>repair</a:t>
            </a:r>
            <a:r>
              <a:rPr lang="fr-FR" dirty="0"/>
              <a:t>, the Elixir Vital </a:t>
            </a:r>
            <a:r>
              <a:rPr lang="fr-FR" dirty="0" err="1"/>
              <a:t>is</a:t>
            </a:r>
            <a:r>
              <a:rPr lang="fr-FR" dirty="0"/>
              <a:t> </a:t>
            </a:r>
            <a:r>
              <a:rPr lang="fr-FR" dirty="0" err="1"/>
              <a:t>ideal</a:t>
            </a:r>
            <a:r>
              <a:rPr lang="fr-FR" dirty="0"/>
              <a:t> in intensive </a:t>
            </a:r>
            <a:r>
              <a:rPr lang="fr-FR" dirty="0" err="1"/>
              <a:t>treatment</a:t>
            </a:r>
            <a:r>
              <a:rPr lang="fr-FR" dirty="0"/>
              <a:t> </a:t>
            </a:r>
            <a:r>
              <a:rPr lang="fr-FR" dirty="0" err="1"/>
              <a:t>morning</a:t>
            </a:r>
            <a:r>
              <a:rPr lang="fr-FR" dirty="0"/>
              <a:t> and </a:t>
            </a:r>
            <a:r>
              <a:rPr lang="fr-FR" dirty="0" err="1"/>
              <a:t>evening</a:t>
            </a:r>
            <a:r>
              <a:rPr lang="fr-FR" dirty="0"/>
              <a:t> </a:t>
            </a:r>
            <a:r>
              <a:rPr lang="fr-FR" baseline="0" dirty="0"/>
              <a:t>for :</a:t>
            </a:r>
          </a:p>
          <a:p>
            <a:pPr marL="171450" indent="-171450">
              <a:buFontTx/>
              <a:buChar char="-"/>
            </a:pPr>
            <a:r>
              <a:rPr lang="fr-FR" dirty="0" err="1"/>
              <a:t>Tired</a:t>
            </a:r>
            <a:r>
              <a:rPr lang="fr-FR" dirty="0"/>
              <a:t> skin, for </a:t>
            </a:r>
            <a:r>
              <a:rPr lang="fr-FR" baseline="0" dirty="0" err="1"/>
              <a:t>example</a:t>
            </a:r>
            <a:r>
              <a:rPr lang="fr-FR" baseline="0" dirty="0"/>
              <a:t> </a:t>
            </a:r>
            <a:r>
              <a:rPr lang="fr-FR" baseline="0" dirty="0">
                <a:latin typeface="Century Gothic" panose="020B0502020202020204" pitchFamily="34" charset="0"/>
              </a:rPr>
              <a:t>post </a:t>
            </a:r>
            <a:r>
              <a:rPr lang="fr-FR" baseline="0" dirty="0" err="1">
                <a:latin typeface="Century Gothic" panose="020B0502020202020204" pitchFamily="34" charset="0"/>
              </a:rPr>
              <a:t>pregnancy</a:t>
            </a:r>
            <a:r>
              <a:rPr lang="fr-FR" dirty="0">
                <a:latin typeface="Century Gothic" panose="020B0502020202020204" pitchFamily="34" charset="0"/>
              </a:rPr>
              <a:t>, </a:t>
            </a:r>
            <a:r>
              <a:rPr lang="fr-FR" dirty="0" err="1">
                <a:latin typeface="Century Gothic" panose="020B0502020202020204" pitchFamily="34" charset="0"/>
              </a:rPr>
              <a:t>illness</a:t>
            </a:r>
            <a:r>
              <a:rPr lang="fr-FR" dirty="0">
                <a:latin typeface="Century Gothic" panose="020B0502020202020204" pitchFamily="34" charset="0"/>
              </a:rPr>
              <a:t>, night </a:t>
            </a:r>
            <a:r>
              <a:rPr lang="fr-FR" dirty="0" err="1">
                <a:latin typeface="Century Gothic" panose="020B0502020202020204" pitchFamily="34" charset="0"/>
              </a:rPr>
              <a:t>working</a:t>
            </a:r>
            <a:r>
              <a:rPr lang="fr-FR" dirty="0">
                <a:latin typeface="Century Gothic" panose="020B0502020202020204" pitchFamily="34" charset="0"/>
              </a:rPr>
              <a:t>, at the change of </a:t>
            </a:r>
            <a:r>
              <a:rPr lang="fr-FR" dirty="0" err="1">
                <a:latin typeface="Century Gothic" panose="020B0502020202020204" pitchFamily="34" charset="0"/>
              </a:rPr>
              <a:t>season</a:t>
            </a:r>
            <a:endParaRPr lang="fr-FR" dirty="0">
              <a:latin typeface="Century Gothic" panose="020B0502020202020204" pitchFamily="34" charset="0"/>
            </a:endParaRPr>
          </a:p>
          <a:p>
            <a:pPr marL="171450" indent="-171450">
              <a:buFontTx/>
              <a:buChar char="-"/>
            </a:pPr>
            <a:r>
              <a:rPr lang="fr-FR" dirty="0" err="1"/>
              <a:t>Stressed</a:t>
            </a:r>
            <a:r>
              <a:rPr lang="fr-FR" dirty="0"/>
              <a:t> skin: </a:t>
            </a:r>
            <a:r>
              <a:rPr lang="fr-FR" dirty="0" err="1">
                <a:latin typeface="Century Gothic" panose="020B0502020202020204" pitchFamily="34" charset="0"/>
              </a:rPr>
              <a:t>after</a:t>
            </a:r>
            <a:r>
              <a:rPr lang="fr-FR" dirty="0">
                <a:latin typeface="Century Gothic" panose="020B0502020202020204" pitchFamily="34" charset="0"/>
              </a:rPr>
              <a:t> a </a:t>
            </a:r>
            <a:r>
              <a:rPr lang="fr-FR" dirty="0" err="1">
                <a:latin typeface="Century Gothic" panose="020B0502020202020204" pitchFamily="34" charset="0"/>
              </a:rPr>
              <a:t>mechanical</a:t>
            </a:r>
            <a:r>
              <a:rPr lang="fr-FR" dirty="0">
                <a:latin typeface="Century Gothic" panose="020B0502020202020204" pitchFamily="34" charset="0"/>
              </a:rPr>
              <a:t> and/or </a:t>
            </a:r>
            <a:r>
              <a:rPr lang="fr-FR" dirty="0" err="1">
                <a:latin typeface="Century Gothic" panose="020B0502020202020204" pitchFamily="34" charset="0"/>
              </a:rPr>
              <a:t>climatic</a:t>
            </a:r>
            <a:r>
              <a:rPr lang="fr-FR" dirty="0">
                <a:latin typeface="Century Gothic" panose="020B0502020202020204" pitchFamily="34" charset="0"/>
              </a:rPr>
              <a:t> stress (</a:t>
            </a:r>
            <a:r>
              <a:rPr lang="fr-FR" dirty="0" err="1">
                <a:latin typeface="Century Gothic" panose="020B0502020202020204" pitchFamily="34" charset="0"/>
              </a:rPr>
              <a:t>sun</a:t>
            </a:r>
            <a:r>
              <a:rPr lang="fr-FR" dirty="0">
                <a:latin typeface="Century Gothic" panose="020B0502020202020204" pitchFamily="34" charset="0"/>
              </a:rPr>
              <a:t>, cold...)</a:t>
            </a:r>
          </a:p>
          <a:p>
            <a:pPr marL="171450" indent="-171450">
              <a:buFontTx/>
              <a:buChar char="-"/>
            </a:pPr>
            <a:r>
              <a:rPr lang="fr-FR" dirty="0" err="1"/>
              <a:t>Damaged</a:t>
            </a:r>
            <a:r>
              <a:rPr lang="fr-FR" dirty="0"/>
              <a:t> skin: </a:t>
            </a:r>
            <a:r>
              <a:rPr lang="fr-FR" dirty="0">
                <a:latin typeface="Century Gothic" panose="020B0502020202020204" pitchFamily="34" charset="0"/>
              </a:rPr>
              <a:t>In </a:t>
            </a:r>
            <a:r>
              <a:rPr lang="fr-FR" dirty="0" err="1">
                <a:latin typeface="Century Gothic" panose="020B0502020202020204" pitchFamily="34" charset="0"/>
              </a:rPr>
              <a:t>pre</a:t>
            </a:r>
            <a:r>
              <a:rPr lang="fr-FR" dirty="0">
                <a:latin typeface="Century Gothic" panose="020B0502020202020204" pitchFamily="34" charset="0"/>
              </a:rPr>
              <a:t>-post </a:t>
            </a:r>
            <a:r>
              <a:rPr lang="fr-FR" dirty="0" err="1">
                <a:latin typeface="Century Gothic" panose="020B0502020202020204" pitchFamily="34" charset="0"/>
              </a:rPr>
              <a:t>operative</a:t>
            </a:r>
            <a:r>
              <a:rPr lang="fr-FR" dirty="0">
                <a:latin typeface="Century Gothic" panose="020B0502020202020204" pitchFamily="34" charset="0"/>
              </a:rPr>
              <a:t> </a:t>
            </a:r>
            <a:r>
              <a:rPr lang="fr-FR" dirty="0" err="1">
                <a:latin typeface="Century Gothic" panose="020B0502020202020204" pitchFamily="34" charset="0"/>
              </a:rPr>
              <a:t>treatment</a:t>
            </a:r>
            <a:r>
              <a:rPr lang="fr-FR" dirty="0">
                <a:latin typeface="Century Gothic" panose="020B0502020202020204" pitchFamily="34" charset="0"/>
              </a:rPr>
              <a:t>, post </a:t>
            </a:r>
            <a:r>
              <a:rPr lang="fr-FR" dirty="0" err="1">
                <a:latin typeface="Century Gothic" panose="020B0502020202020204" pitchFamily="34" charset="0"/>
              </a:rPr>
              <a:t>acne</a:t>
            </a:r>
            <a:r>
              <a:rPr lang="fr-FR" dirty="0">
                <a:latin typeface="Century Gothic" panose="020B0502020202020204" pitchFamily="34" charset="0"/>
              </a:rPr>
              <a:t> </a:t>
            </a:r>
            <a:r>
              <a:rPr lang="fr-FR" dirty="0" err="1">
                <a:latin typeface="Century Gothic" panose="020B0502020202020204" pitchFamily="34" charset="0"/>
              </a:rPr>
              <a:t>treatment</a:t>
            </a:r>
            <a:r>
              <a:rPr lang="fr-FR" dirty="0">
                <a:latin typeface="Century Gothic" panose="020B0502020202020204" pitchFamily="34" charset="0"/>
              </a:rPr>
              <a:t>, post-peeling... </a:t>
            </a:r>
          </a:p>
          <a:p>
            <a:endParaRPr lang="fr-FR" dirty="0"/>
          </a:p>
          <a:p>
            <a:endParaRPr lang="fr-FR" baseline="0" dirty="0"/>
          </a:p>
          <a:p>
            <a:r>
              <a:rPr lang="fr-FR" baseline="0" dirty="0"/>
              <a:t>In </a:t>
            </a:r>
            <a:r>
              <a:rPr lang="fr-FR" baseline="0" dirty="0" err="1"/>
              <a:t>repair</a:t>
            </a:r>
            <a:r>
              <a:rPr lang="fr-FR" baseline="0" dirty="0"/>
              <a:t>, </a:t>
            </a:r>
            <a:r>
              <a:rPr lang="fr-FR" baseline="0" dirty="0" err="1"/>
              <a:t>it</a:t>
            </a:r>
            <a:r>
              <a:rPr lang="fr-FR" baseline="0" dirty="0"/>
              <a:t> </a:t>
            </a:r>
            <a:r>
              <a:rPr lang="fr-FR" baseline="0" dirty="0" err="1"/>
              <a:t>will</a:t>
            </a:r>
            <a:r>
              <a:rPr lang="fr-FR" baseline="0" dirty="0"/>
              <a:t> </a:t>
            </a:r>
            <a:r>
              <a:rPr lang="fr-FR" baseline="0" dirty="0" err="1"/>
              <a:t>regenerate</a:t>
            </a:r>
            <a:r>
              <a:rPr lang="fr-FR" baseline="0" dirty="0"/>
              <a:t>, </a:t>
            </a:r>
            <a:r>
              <a:rPr lang="fr-FR" baseline="0" dirty="0" err="1"/>
              <a:t>soothe</a:t>
            </a:r>
            <a:r>
              <a:rPr lang="fr-FR" baseline="0" dirty="0"/>
              <a:t> and </a:t>
            </a:r>
            <a:r>
              <a:rPr lang="fr-FR" baseline="0" dirty="0" err="1"/>
              <a:t>smooth</a:t>
            </a:r>
            <a:r>
              <a:rPr lang="fr-FR" baseline="0" dirty="0"/>
              <a:t> the skin. In </a:t>
            </a:r>
            <a:r>
              <a:rPr lang="fr-FR" baseline="0" dirty="0" err="1"/>
              <a:t>this</a:t>
            </a:r>
            <a:r>
              <a:rPr lang="fr-FR" baseline="0" dirty="0"/>
              <a:t> case, </a:t>
            </a:r>
            <a:r>
              <a:rPr lang="fr-FR" baseline="0" dirty="0" err="1"/>
              <a:t>it</a:t>
            </a:r>
            <a:r>
              <a:rPr lang="fr-FR" baseline="0" dirty="0"/>
              <a:t> </a:t>
            </a:r>
            <a:r>
              <a:rPr lang="fr-FR" baseline="0" dirty="0" err="1"/>
              <a:t>will</a:t>
            </a:r>
            <a:r>
              <a:rPr lang="fr-FR" baseline="0" dirty="0"/>
              <a:t> </a:t>
            </a:r>
            <a:r>
              <a:rPr lang="fr-FR" baseline="0" dirty="0" err="1"/>
              <a:t>be</a:t>
            </a:r>
            <a:r>
              <a:rPr lang="fr-FR" baseline="0" dirty="0"/>
              <a:t> </a:t>
            </a:r>
            <a:r>
              <a:rPr lang="fr-FR" baseline="0" dirty="0" err="1"/>
              <a:t>used</a:t>
            </a:r>
            <a:r>
              <a:rPr lang="fr-FR" baseline="0" dirty="0"/>
              <a:t> as an intensive </a:t>
            </a:r>
            <a:r>
              <a:rPr lang="fr-FR" baseline="0" dirty="0" err="1"/>
              <a:t>treatment</a:t>
            </a:r>
            <a:r>
              <a:rPr lang="fr-FR" baseline="0" dirty="0"/>
              <a:t> for one </a:t>
            </a:r>
            <a:r>
              <a:rPr lang="fr-FR" baseline="0" dirty="0" err="1"/>
              <a:t>month</a:t>
            </a:r>
            <a:r>
              <a:rPr lang="fr-FR" baseline="0" dirty="0"/>
              <a:t>, </a:t>
            </a:r>
            <a:r>
              <a:rPr lang="fr-FR" baseline="0" dirty="0" err="1"/>
              <a:t>morning</a:t>
            </a:r>
            <a:r>
              <a:rPr lang="fr-FR" baseline="0" dirty="0"/>
              <a:t> and night, to </a:t>
            </a:r>
            <a:r>
              <a:rPr lang="fr-FR" baseline="0" dirty="0" err="1"/>
              <a:t>address</a:t>
            </a:r>
            <a:r>
              <a:rPr lang="fr-FR" baseline="0" dirty="0"/>
              <a:t> a </a:t>
            </a:r>
            <a:r>
              <a:rPr lang="fr-FR" baseline="0" dirty="0" err="1"/>
              <a:t>specific</a:t>
            </a:r>
            <a:r>
              <a:rPr lang="fr-FR" baseline="0" dirty="0"/>
              <a:t> </a:t>
            </a:r>
            <a:r>
              <a:rPr lang="fr-FR" baseline="0" dirty="0" err="1"/>
              <a:t>problem</a:t>
            </a:r>
            <a:r>
              <a:rPr lang="fr-FR" baseline="0" dirty="0"/>
              <a:t>. Once </a:t>
            </a:r>
            <a:r>
              <a:rPr lang="fr-FR" baseline="0" dirty="0" err="1"/>
              <a:t>this</a:t>
            </a:r>
            <a:r>
              <a:rPr lang="fr-FR" baseline="0" dirty="0"/>
              <a:t> SOS </a:t>
            </a:r>
            <a:r>
              <a:rPr lang="fr-FR" baseline="0" dirty="0" err="1"/>
              <a:t>treatment</a:t>
            </a:r>
            <a:r>
              <a:rPr lang="fr-FR" baseline="0" dirty="0"/>
              <a:t> </a:t>
            </a:r>
            <a:r>
              <a:rPr lang="fr-FR" baseline="0" dirty="0" err="1"/>
              <a:t>is</a:t>
            </a:r>
            <a:r>
              <a:rPr lang="fr-FR" baseline="0" dirty="0"/>
              <a:t> </a:t>
            </a:r>
            <a:r>
              <a:rPr lang="fr-FR" baseline="0" dirty="0" err="1"/>
              <a:t>complete</a:t>
            </a:r>
            <a:r>
              <a:rPr lang="fr-FR" baseline="0" dirty="0"/>
              <a:t>, the client can switch back to </a:t>
            </a:r>
            <a:r>
              <a:rPr lang="fr-FR" baseline="0" dirty="0" err="1"/>
              <a:t>his</a:t>
            </a:r>
            <a:r>
              <a:rPr lang="fr-FR" baseline="0" dirty="0"/>
              <a:t> </a:t>
            </a:r>
            <a:r>
              <a:rPr lang="fr-FR" baseline="0" dirty="0" err="1"/>
              <a:t>usual</a:t>
            </a:r>
            <a:r>
              <a:rPr lang="fr-FR" baseline="0" dirty="0"/>
              <a:t> </a:t>
            </a:r>
            <a:r>
              <a:rPr lang="fr-FR" baseline="0" dirty="0" err="1"/>
              <a:t>serum</a:t>
            </a:r>
            <a:r>
              <a:rPr lang="fr-FR" baseline="0" dirty="0"/>
              <a:t> or stop </a:t>
            </a:r>
            <a:r>
              <a:rPr lang="fr-FR" baseline="0" dirty="0" err="1"/>
              <a:t>using</a:t>
            </a:r>
            <a:r>
              <a:rPr lang="fr-FR" baseline="0" dirty="0"/>
              <a:t> a </a:t>
            </a:r>
            <a:r>
              <a:rPr lang="fr-FR" baseline="0" dirty="0" err="1"/>
              <a:t>serum</a:t>
            </a:r>
            <a:r>
              <a:rPr lang="fr-FR" baseline="0" dirty="0"/>
              <a:t>.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32</a:t>
            </a:fld>
            <a:endParaRPr lang="fr-FR"/>
          </a:p>
        </p:txBody>
      </p:sp>
    </p:spTree>
    <p:extLst>
      <p:ext uri="{BB962C8B-B14F-4D97-AF65-F5344CB8AC3E}">
        <p14:creationId xmlns:p14="http://schemas.microsoft.com/office/powerpoint/2010/main" val="2765466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t>Les actifs phares de l’Elixir Vital sont les peptides de bourgeons de hêtre bio et les peptides de soja. Ces actifs possèdent des propriétés </a:t>
            </a:r>
            <a:r>
              <a:rPr lang="fr-FR" baseline="0" dirty="0" err="1"/>
              <a:t>restructurantes</a:t>
            </a:r>
            <a:r>
              <a:rPr lang="fr-FR" baseline="0" dirty="0"/>
              <a:t> et hydratantes. Les peptides de bourgeons que nous pouvons nous procurer contiennent 19 acides aminés, dont les 8 essentiels à la peau. Sans compromis sur l'efficacité ou la sensorialité de la formule.  Pour l'instant la mise à jour n'a pas été faite sur les produits finis, mais le sera sur la prochaine production. La mise à jour a été faite partout où cela était possible : fiches produits, site internet, brochure produit, et interviendra sur les emballages et notices dès que les stocks actuels seront écoulés. </a:t>
            </a:r>
          </a:p>
          <a:p>
            <a:endParaRPr lang="fr-FR" baseline="0" dirty="0"/>
          </a:p>
          <a:p>
            <a:r>
              <a:rPr lang="fr-FR" baseline="0" dirty="0"/>
              <a:t>L’Elixir Vital est également composé d’un mélange d’huiles végétales telles que l’huile de soja et tournesol bio, l’huile de maïs (non OGM) aux propriétés nourrissantes et réparatrices. Ces huiles végétales recréées la phase huileuse du film hydrolipidique. Elles sont riches en omégas 3,6,9 qui sont essentiels à notre organisme et qui vont prévenir du vieillissement cutané.  Pour rappel, nous ne synthétisons pas les omégas, il est donc très important de les apporter au travers de cosmétiques, de l’alimentation (poisson gras, oléagineux…) et de compléments alimentaires.</a:t>
            </a:r>
          </a:p>
          <a:p>
            <a:endParaRPr lang="fr-FR" baseline="0" dirty="0"/>
          </a:p>
          <a:p>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L’Elixir Vital est également composé de l’actif star du moment la niacinamide. Nous ne communiquions pas au sujet de la Niacinamide, qui était déjà présente dans le produit mais que nous appelions Vitamine B3 ou Vitamine PP, mais étant donné l’</a:t>
            </a:r>
            <a:r>
              <a:rPr lang="fr-FR" baseline="0" dirty="0" err="1"/>
              <a:t>empleur</a:t>
            </a:r>
            <a:r>
              <a:rPr lang="fr-FR" baseline="0" dirty="0"/>
              <a:t> de l’engouement des consommateurs pour cet actif, nous avons voulu le nommer par son nom le plus connu et reconnu. En effet, vous n’avez pas pu passer à coté, on parle de cet actif dans la presse professionnelle, dans la presse féminine… </a:t>
            </a:r>
            <a:r>
              <a:rPr lang="fr-FR" sz="1200" b="0" i="0" kern="1200" baseline="0" dirty="0">
                <a:solidFill>
                  <a:schemeClr val="tx1"/>
                </a:solidFill>
                <a:effectLst/>
                <a:latin typeface="+mn-lt"/>
                <a:ea typeface="+mn-ea"/>
                <a:cs typeface="+mn-cs"/>
              </a:rPr>
              <a:t>N</a:t>
            </a:r>
            <a:r>
              <a:rPr lang="fr-FR" sz="1200" b="0" i="0" kern="1200" dirty="0">
                <a:solidFill>
                  <a:schemeClr val="tx1"/>
                </a:solidFill>
                <a:effectLst/>
                <a:latin typeface="+mn-lt"/>
                <a:ea typeface="+mn-ea"/>
                <a:cs typeface="+mn-cs"/>
              </a:rPr>
              <a:t>aturellement synthétisée par le corps humain,</a:t>
            </a:r>
            <a:r>
              <a:rPr lang="fr-FR" sz="1200" b="0" i="0" kern="1200" baseline="0" dirty="0">
                <a:solidFill>
                  <a:schemeClr val="tx1"/>
                </a:solidFill>
                <a:effectLst/>
                <a:latin typeface="+mn-lt"/>
                <a:ea typeface="+mn-ea"/>
                <a:cs typeface="+mn-cs"/>
              </a:rPr>
              <a:t> elle </a:t>
            </a:r>
            <a:r>
              <a:rPr lang="fr-FR" sz="1200" b="0" i="0" kern="1200" dirty="0">
                <a:solidFill>
                  <a:schemeClr val="tx1"/>
                </a:solidFill>
                <a:effectLst/>
                <a:latin typeface="+mn-lt"/>
                <a:ea typeface="+mn-ea"/>
                <a:cs typeface="+mn-cs"/>
              </a:rPr>
              <a:t>joue un rôle au niveau de tous nos organes. Elle stimule la production des céramides</a:t>
            </a:r>
            <a:r>
              <a:rPr lang="fr-FR" sz="1200" b="0" i="0" kern="1200" baseline="0" dirty="0">
                <a:solidFill>
                  <a:schemeClr val="tx1"/>
                </a:solidFill>
                <a:effectLst/>
                <a:latin typeface="+mn-lt"/>
                <a:ea typeface="+mn-ea"/>
                <a:cs typeface="+mn-cs"/>
              </a:rPr>
              <a:t> (les lipides qui forment le ciment entre les cellules de l’épiderme), la peau est ainsi plus forte, moins perméable aux agents extérieurs irritants. A</a:t>
            </a:r>
            <a:r>
              <a:rPr lang="fr-FR" baseline="0" dirty="0"/>
              <a:t>ssocié à la vitamine B5, ils sont donc reconnus pour leur vertus apaisantes et revitalisantes.</a:t>
            </a:r>
          </a:p>
          <a:p>
            <a:endParaRPr lang="fr-FR" baseline="0" dirty="0"/>
          </a:p>
          <a:p>
            <a:r>
              <a:rPr lang="fr-FR" baseline="0" dirty="0"/>
              <a:t>Enfin, nous retrouvons notre empreinte olfactive, notre ADN qui fait notre singularité, la Quintessence. Reconnu pour ses vertus </a:t>
            </a:r>
            <a:r>
              <a:rPr lang="fr-FR" baseline="0" dirty="0" err="1"/>
              <a:t>rééquilibrantes</a:t>
            </a:r>
            <a:r>
              <a:rPr lang="fr-FR" baseline="0" dirty="0"/>
              <a:t>, calmantes, elle permet également de potentialiser et de démultiplier le pouvoir de notre formule.</a:t>
            </a:r>
          </a:p>
          <a:p>
            <a:endParaRPr lang="fr-FR" baseline="0" dirty="0"/>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33</a:t>
            </a:fld>
            <a:endParaRPr lang="fr-FR"/>
          </a:p>
        </p:txBody>
      </p:sp>
    </p:spTree>
    <p:extLst>
      <p:ext uri="{BB962C8B-B14F-4D97-AF65-F5344CB8AC3E}">
        <p14:creationId xmlns:p14="http://schemas.microsoft.com/office/powerpoint/2010/main" val="1456217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4978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0" i="0" dirty="0">
                <a:solidFill>
                  <a:srgbClr val="374151"/>
                </a:solidFill>
                <a:effectLst/>
                <a:latin typeface="Söhne"/>
              </a:rPr>
              <a:t>Identifier une peau sensible peut être un peu délicat, car cela peut se manifester différemment d'une personne à l'autre. Cependant, voici quelques signes et caractéristiques courants d'une peau sensible :</a:t>
            </a:r>
          </a:p>
          <a:p>
            <a:pPr algn="l"/>
            <a:r>
              <a:rPr lang="fr-FR" b="1" i="0" dirty="0">
                <a:solidFill>
                  <a:srgbClr val="374151"/>
                </a:solidFill>
                <a:effectLst/>
                <a:latin typeface="Söhne"/>
              </a:rPr>
              <a:t>Réactivité</a:t>
            </a:r>
            <a:r>
              <a:rPr lang="fr-FR" b="0" i="0" dirty="0">
                <a:solidFill>
                  <a:srgbClr val="374151"/>
                </a:solidFill>
                <a:effectLst/>
                <a:latin typeface="Söhne"/>
              </a:rPr>
              <a:t> : La peau sensible a tendance à réagir facilement à divers déclencheurs, tels que certains produits de soins de la peau, des facteurs environnementaux (vent, soleil, froid) ou même le stress. Les réactions courantes comprennent des rougeurs, des démangeaisons, des brûlures ou des picotements.</a:t>
            </a:r>
          </a:p>
          <a:p>
            <a:pPr algn="l">
              <a:buFont typeface="+mj-lt"/>
              <a:buAutoNum type="arabicPeriod"/>
            </a:pPr>
            <a:r>
              <a:rPr lang="fr-FR" b="1" i="0" dirty="0">
                <a:solidFill>
                  <a:srgbClr val="374151"/>
                </a:solidFill>
                <a:effectLst/>
                <a:latin typeface="Söhne"/>
              </a:rPr>
              <a:t>Rougeurs</a:t>
            </a:r>
            <a:r>
              <a:rPr lang="fr-FR" b="0" i="0" dirty="0">
                <a:solidFill>
                  <a:srgbClr val="374151"/>
                </a:solidFill>
                <a:effectLst/>
                <a:latin typeface="Söhne"/>
              </a:rPr>
              <a:t> : Une rougeur persistante, en particulier sur les joues, le nez et le front, peut être un indicateur d'une peau sensible.</a:t>
            </a:r>
          </a:p>
          <a:p>
            <a:pPr algn="l">
              <a:buFont typeface="+mj-lt"/>
              <a:buAutoNum type="arabicPeriod"/>
            </a:pPr>
            <a:r>
              <a:rPr lang="fr-FR" b="1" i="0" dirty="0">
                <a:solidFill>
                  <a:srgbClr val="374151"/>
                </a:solidFill>
                <a:effectLst/>
                <a:latin typeface="Söhne"/>
              </a:rPr>
              <a:t>Sécheresse</a:t>
            </a:r>
            <a:r>
              <a:rPr lang="fr-FR" b="0" i="0" dirty="0">
                <a:solidFill>
                  <a:srgbClr val="374151"/>
                </a:solidFill>
                <a:effectLst/>
                <a:latin typeface="Söhne"/>
              </a:rPr>
              <a:t> : La peau sensible est souvent sujette à la sécheresse, aux desquamations et à une sensation de tiraillement, surtout après l'utilisation de certains produits ou une exposition à des conditions météorologiques difficiles.</a:t>
            </a:r>
          </a:p>
          <a:p>
            <a:pPr algn="l">
              <a:buFont typeface="+mj-lt"/>
              <a:buAutoNum type="arabicPeriod"/>
            </a:pPr>
            <a:r>
              <a:rPr lang="fr-FR" b="1" i="0" dirty="0">
                <a:solidFill>
                  <a:srgbClr val="374151"/>
                </a:solidFill>
                <a:effectLst/>
                <a:latin typeface="Söhne"/>
              </a:rPr>
              <a:t>Prédisposition aux allergies</a:t>
            </a:r>
            <a:r>
              <a:rPr lang="fr-FR" b="0" i="0" dirty="0">
                <a:solidFill>
                  <a:srgbClr val="374151"/>
                </a:solidFill>
                <a:effectLst/>
                <a:latin typeface="Söhne"/>
              </a:rPr>
              <a:t> : Les personnes ayant la peau sensible peuvent être plus sujettes aux réactions allergiques, déclenchées par certains ingrédients présents dans les cosmétiques, les détergents ou autres produits.</a:t>
            </a:r>
          </a:p>
          <a:p>
            <a:pPr algn="l">
              <a:buFont typeface="+mj-lt"/>
              <a:buAutoNum type="arabicPeriod"/>
            </a:pPr>
            <a:r>
              <a:rPr lang="fr-FR" b="1" i="0" dirty="0">
                <a:solidFill>
                  <a:srgbClr val="374151"/>
                </a:solidFill>
                <a:effectLst/>
                <a:latin typeface="Söhne"/>
              </a:rPr>
              <a:t>Fragilité des vaisseaux sanguins</a:t>
            </a:r>
            <a:r>
              <a:rPr lang="fr-FR" b="0" i="0" dirty="0">
                <a:solidFill>
                  <a:srgbClr val="374151"/>
                </a:solidFill>
                <a:effectLst/>
                <a:latin typeface="Söhne"/>
              </a:rPr>
              <a:t> : La peau sensible peut présenter des vaisseaux sanguins visibles à proximité de la surface, en particulier autour des joues et du nez. Cette condition est appelée "télangiectasie".</a:t>
            </a:r>
          </a:p>
          <a:p>
            <a:pPr algn="l">
              <a:buFont typeface="+mj-lt"/>
              <a:buAutoNum type="arabicPeriod"/>
            </a:pPr>
            <a:r>
              <a:rPr lang="fr-FR" b="1" i="0" dirty="0">
                <a:solidFill>
                  <a:srgbClr val="374151"/>
                </a:solidFill>
                <a:effectLst/>
                <a:latin typeface="Söhne"/>
              </a:rPr>
              <a:t>Boutons et éruptions cutanées</a:t>
            </a:r>
            <a:r>
              <a:rPr lang="fr-FR" b="0" i="0" dirty="0">
                <a:solidFill>
                  <a:srgbClr val="374151"/>
                </a:solidFill>
                <a:effectLst/>
                <a:latin typeface="Söhne"/>
              </a:rPr>
              <a:t> : La peau sensible peut développer de petits boutons, des pustules ou des éruptions cutanées en réaction à des irritants.</a:t>
            </a:r>
          </a:p>
          <a:p>
            <a:pPr algn="l">
              <a:buFont typeface="+mj-lt"/>
              <a:buAutoNum type="arabicPeriod"/>
            </a:pPr>
            <a:r>
              <a:rPr lang="fr-FR" b="1" i="0" dirty="0">
                <a:solidFill>
                  <a:srgbClr val="374151"/>
                </a:solidFill>
                <a:effectLst/>
                <a:latin typeface="Söhne"/>
              </a:rPr>
              <a:t>Rougeurs et flush</a:t>
            </a:r>
            <a:r>
              <a:rPr lang="fr-FR" b="0" i="0" dirty="0">
                <a:solidFill>
                  <a:srgbClr val="374151"/>
                </a:solidFill>
                <a:effectLst/>
                <a:latin typeface="Söhne"/>
              </a:rPr>
              <a:t> : La peau sensible a tendance à rougir facilement en réponse à divers déclencheurs tels que les émotions, la chaleur ou les aliments épicés.</a:t>
            </a:r>
          </a:p>
          <a:p>
            <a:pPr algn="l">
              <a:buFont typeface="+mj-lt"/>
              <a:buAutoNum type="arabicPeriod"/>
            </a:pPr>
            <a:r>
              <a:rPr lang="fr-FR" b="1" i="0" dirty="0">
                <a:solidFill>
                  <a:srgbClr val="374151"/>
                </a:solidFill>
                <a:effectLst/>
                <a:latin typeface="Söhne"/>
              </a:rPr>
              <a:t>Sensibilité au coup de soleil</a:t>
            </a:r>
            <a:r>
              <a:rPr lang="fr-FR" b="0" i="0" dirty="0">
                <a:solidFill>
                  <a:srgbClr val="374151"/>
                </a:solidFill>
                <a:effectLst/>
                <a:latin typeface="Söhne"/>
              </a:rPr>
              <a:t> : La peau sensible est plus susceptible de prendre un coup de soleil et peut réagir plus intensément à l'exposition au soleil</a:t>
            </a: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4</a:t>
            </a:fld>
            <a:endParaRPr lang="fr-FR"/>
          </a:p>
        </p:txBody>
      </p:sp>
    </p:spTree>
    <p:extLst>
      <p:ext uri="{BB962C8B-B14F-4D97-AF65-F5344CB8AC3E}">
        <p14:creationId xmlns:p14="http://schemas.microsoft.com/office/powerpoint/2010/main" val="2394612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b="1" kern="1200" dirty="0">
                <a:effectLst/>
                <a:latin typeface="+mn-lt"/>
                <a:ea typeface="+mn-ea"/>
                <a:cs typeface="+mn-cs"/>
              </a:rPr>
              <a:t>L’altération de la fonction barrière de la peau</a:t>
            </a:r>
            <a:endParaRPr lang="fr-FR" kern="1200" dirty="0">
              <a:effectLst/>
              <a:latin typeface="+mn-lt"/>
              <a:ea typeface="+mn-ea"/>
              <a:cs typeface="+mn-cs"/>
            </a:endParaRPr>
          </a:p>
          <a:p>
            <a:pPr algn="just"/>
            <a:r>
              <a:rPr lang="fr-FR" kern="1200" dirty="0">
                <a:effectLst/>
                <a:latin typeface="+mn-lt"/>
                <a:ea typeface="+mn-ea"/>
                <a:cs typeface="+mn-cs"/>
              </a:rPr>
              <a:t>Sous l’influence répétée de multiples facteurs internes et externes, la fonction barrière de la peau n’est pas assurée.</a:t>
            </a:r>
            <a:r>
              <a:rPr lang="fr-FR" kern="1200" baseline="0" dirty="0">
                <a:effectLst/>
                <a:latin typeface="+mn-lt"/>
                <a:ea typeface="+mn-ea"/>
                <a:cs typeface="+mn-cs"/>
              </a:rPr>
              <a:t> </a:t>
            </a:r>
            <a:r>
              <a:rPr lang="fr-FR" kern="1200" dirty="0">
                <a:effectLst/>
                <a:latin typeface="+mn-lt"/>
                <a:ea typeface="+mn-ea"/>
                <a:cs typeface="+mn-cs"/>
              </a:rPr>
              <a:t>Cela se traduit à plusieurs niveaux :</a:t>
            </a:r>
          </a:p>
          <a:p>
            <a:pPr algn="just"/>
            <a:r>
              <a:rPr lang="fr-FR" kern="1200" dirty="0">
                <a:effectLst/>
                <a:latin typeface="+mn-lt"/>
                <a:ea typeface="+mn-ea"/>
                <a:cs typeface="+mn-cs"/>
              </a:rPr>
              <a:t> </a:t>
            </a:r>
          </a:p>
          <a:p>
            <a:pPr algn="just"/>
            <a:r>
              <a:rPr lang="fr-FR" u="sng" kern="1200" dirty="0">
                <a:effectLst/>
                <a:latin typeface="+mn-lt"/>
                <a:ea typeface="+mn-ea"/>
                <a:cs typeface="+mn-cs"/>
              </a:rPr>
              <a:t>Au niveau de l’</a:t>
            </a:r>
            <a:r>
              <a:rPr lang="fr-FR" u="sng" kern="1200" dirty="0" err="1">
                <a:effectLst/>
                <a:latin typeface="+mn-lt"/>
                <a:ea typeface="+mn-ea"/>
                <a:cs typeface="+mn-cs"/>
              </a:rPr>
              <a:t>écoflore</a:t>
            </a:r>
            <a:r>
              <a:rPr lang="fr-FR" u="sng" kern="1200" dirty="0">
                <a:effectLst/>
                <a:latin typeface="+mn-lt"/>
                <a:ea typeface="+mn-ea"/>
                <a:cs typeface="+mn-cs"/>
              </a:rPr>
              <a:t> cutanée</a:t>
            </a:r>
          </a:p>
          <a:p>
            <a:pPr algn="just"/>
            <a:r>
              <a:rPr lang="fr-FR" sz="1200" kern="1200" dirty="0">
                <a:effectLst/>
                <a:latin typeface="+mn-lt"/>
                <a:ea typeface="+mn-ea"/>
                <a:cs typeface="+mn-cs"/>
              </a:rPr>
              <a:t>L’</a:t>
            </a:r>
            <a:r>
              <a:rPr lang="fr-FR" sz="1200" kern="1200" dirty="0" err="1">
                <a:effectLst/>
                <a:latin typeface="+mn-lt"/>
                <a:ea typeface="+mn-ea"/>
                <a:cs typeface="+mn-cs"/>
              </a:rPr>
              <a:t>écoflore</a:t>
            </a:r>
            <a:r>
              <a:rPr lang="fr-FR" sz="1200" kern="1200" dirty="0">
                <a:effectLst/>
                <a:latin typeface="+mn-lt"/>
                <a:ea typeface="+mn-ea"/>
                <a:cs typeface="+mn-cs"/>
              </a:rPr>
              <a:t> est la barrière microbiologique naturelle de protection de la peau. Elle se situe à la surface de la peau et est constituée d’une flore microbienne en général bénéfique.</a:t>
            </a:r>
            <a:r>
              <a:rPr lang="fr-FR" sz="1200" kern="1200" baseline="0" dirty="0">
                <a:effectLst/>
                <a:latin typeface="+mn-lt"/>
                <a:ea typeface="+mn-ea"/>
                <a:cs typeface="+mn-cs"/>
              </a:rPr>
              <a:t> </a:t>
            </a:r>
            <a:r>
              <a:rPr lang="fr-FR" sz="1200" kern="1200" dirty="0">
                <a:effectLst/>
                <a:latin typeface="+mn-lt"/>
                <a:ea typeface="+mn-ea"/>
                <a:cs typeface="+mn-cs"/>
              </a:rPr>
              <a:t>C’est elle qui</a:t>
            </a:r>
            <a:r>
              <a:rPr lang="fr-FR" sz="1200" kern="1200" baseline="0" dirty="0">
                <a:effectLst/>
                <a:latin typeface="+mn-lt"/>
                <a:ea typeface="+mn-ea"/>
                <a:cs typeface="+mn-cs"/>
              </a:rPr>
              <a:t> </a:t>
            </a:r>
            <a:r>
              <a:rPr lang="fr-FR" sz="1200" kern="1200" dirty="0">
                <a:effectLst/>
                <a:latin typeface="+mn-lt"/>
                <a:ea typeface="+mn-ea"/>
                <a:cs typeface="+mn-cs"/>
              </a:rPr>
              <a:t>protège la peau contre l’invasion de pathogènes, c</a:t>
            </a:r>
            <a:r>
              <a:rPr lang="fr-FR" kern="1200" dirty="0">
                <a:effectLst/>
                <a:latin typeface="+mn-lt"/>
                <a:ea typeface="+mn-ea"/>
                <a:cs typeface="+mn-cs"/>
              </a:rPr>
              <a:t>’est donc la toute première sentinelle de la peau : elle</a:t>
            </a:r>
            <a:r>
              <a:rPr lang="fr-FR" kern="1200" baseline="0" dirty="0">
                <a:effectLst/>
                <a:latin typeface="+mn-lt"/>
                <a:ea typeface="+mn-ea"/>
                <a:cs typeface="+mn-cs"/>
              </a:rPr>
              <a:t> </a:t>
            </a:r>
            <a:r>
              <a:rPr lang="fr-FR" kern="1200" dirty="0">
                <a:effectLst/>
                <a:latin typeface="+mn-lt"/>
                <a:ea typeface="+mn-ea"/>
                <a:cs typeface="+mn-cs"/>
              </a:rPr>
              <a:t>met en alerte l’organisme et stimule ses mécanismes de défense.</a:t>
            </a:r>
          </a:p>
          <a:p>
            <a:pPr algn="just"/>
            <a:endParaRPr lang="fr-FR" kern="1200" dirty="0">
              <a:effectLst/>
              <a:latin typeface="+mn-lt"/>
              <a:ea typeface="+mn-ea"/>
              <a:cs typeface="+mn-cs"/>
            </a:endParaRPr>
          </a:p>
          <a:p>
            <a:pPr algn="just"/>
            <a:r>
              <a:rPr lang="fr-FR" kern="1200" dirty="0">
                <a:effectLst/>
                <a:latin typeface="+mn-lt"/>
                <a:ea typeface="+mn-ea"/>
                <a:cs typeface="+mn-cs"/>
              </a:rPr>
              <a:t>La peau est parfaitement protégée tant que son </a:t>
            </a:r>
            <a:r>
              <a:rPr lang="fr-FR" kern="1200" dirty="0" err="1">
                <a:effectLst/>
                <a:latin typeface="+mn-lt"/>
                <a:ea typeface="+mn-ea"/>
                <a:cs typeface="+mn-cs"/>
              </a:rPr>
              <a:t>Ecoflore</a:t>
            </a:r>
            <a:r>
              <a:rPr lang="fr-FR" kern="1200" dirty="0">
                <a:effectLst/>
                <a:latin typeface="+mn-lt"/>
                <a:ea typeface="+mn-ea"/>
                <a:cs typeface="+mn-cs"/>
              </a:rPr>
              <a:t> y est présente en concentration suffisante (ici représentée par les +++). </a:t>
            </a:r>
          </a:p>
          <a:p>
            <a:pPr algn="just"/>
            <a:r>
              <a:rPr lang="fr-FR" kern="1200" dirty="0">
                <a:effectLst/>
                <a:latin typeface="+mn-lt"/>
                <a:ea typeface="+mn-ea"/>
                <a:cs typeface="+mn-cs"/>
              </a:rPr>
              <a:t>Mais,</a:t>
            </a:r>
            <a:r>
              <a:rPr lang="fr-FR" kern="1200" baseline="0" dirty="0">
                <a:effectLst/>
                <a:latin typeface="+mn-lt"/>
                <a:ea typeface="+mn-ea"/>
                <a:cs typeface="+mn-cs"/>
              </a:rPr>
              <a:t> avec les agressions multiples, elle s’affaiblit,</a:t>
            </a:r>
            <a:r>
              <a:rPr lang="fr-FR" kern="1200" dirty="0">
                <a:effectLst/>
                <a:latin typeface="+mn-lt"/>
                <a:ea typeface="+mn-ea"/>
                <a:cs typeface="+mn-cs"/>
              </a:rPr>
              <a:t> </a:t>
            </a:r>
            <a:r>
              <a:rPr lang="fr-FR" kern="1200" baseline="0" dirty="0">
                <a:effectLst/>
                <a:latin typeface="+mn-lt"/>
                <a:ea typeface="+mn-ea"/>
                <a:cs typeface="+mn-cs"/>
              </a:rPr>
              <a:t>et </a:t>
            </a:r>
            <a:r>
              <a:rPr lang="fr-FR" kern="1200" dirty="0">
                <a:effectLst/>
                <a:latin typeface="+mn-lt"/>
                <a:ea typeface="+mn-ea"/>
                <a:cs typeface="+mn-cs"/>
              </a:rPr>
              <a:t>elle est substituée par une flore opportuniste, pathogène (représentée par les ---)</a:t>
            </a:r>
            <a:r>
              <a:rPr lang="fr-FR" i="1" kern="1200" dirty="0">
                <a:effectLst/>
                <a:latin typeface="+mn-lt"/>
                <a:ea typeface="+mn-ea"/>
                <a:cs typeface="+mn-cs"/>
              </a:rPr>
              <a:t>.</a:t>
            </a:r>
            <a:r>
              <a:rPr lang="fr-FR" i="1" kern="1200" baseline="0" dirty="0">
                <a:effectLst/>
                <a:latin typeface="+mn-lt"/>
                <a:ea typeface="+mn-ea"/>
                <a:cs typeface="+mn-cs"/>
              </a:rPr>
              <a:t> </a:t>
            </a:r>
            <a:r>
              <a:rPr lang="fr-FR" kern="1200" baseline="0" dirty="0">
                <a:effectLst/>
                <a:latin typeface="+mn-lt"/>
                <a:ea typeface="+mn-ea"/>
                <a:cs typeface="+mn-cs"/>
              </a:rPr>
              <a:t>Cette flore </a:t>
            </a:r>
            <a:r>
              <a:rPr lang="fr-FR" kern="1200" dirty="0">
                <a:effectLst/>
                <a:latin typeface="+mn-lt"/>
                <a:ea typeface="+mn-ea"/>
                <a:cs typeface="+mn-cs"/>
              </a:rPr>
              <a:t>provoque un</a:t>
            </a:r>
            <a:r>
              <a:rPr lang="fr-FR" kern="1200" baseline="0" dirty="0">
                <a:effectLst/>
                <a:latin typeface="+mn-lt"/>
                <a:ea typeface="+mn-ea"/>
                <a:cs typeface="+mn-cs"/>
              </a:rPr>
              <a:t> </a:t>
            </a:r>
            <a:r>
              <a:rPr lang="fr-FR" kern="1200" dirty="0">
                <a:effectLst/>
                <a:latin typeface="+mn-lt"/>
                <a:ea typeface="+mn-ea"/>
                <a:cs typeface="+mn-cs"/>
              </a:rPr>
              <a:t>déséquilibre cutané qui se manifestera par des picotements, tiraillements sources d’inconfort. </a:t>
            </a:r>
          </a:p>
          <a:p>
            <a:r>
              <a:rPr lang="fr-FR" b="1" kern="1200" dirty="0">
                <a:effectLst/>
                <a:latin typeface="+mn-lt"/>
                <a:ea typeface="+mn-ea"/>
                <a:cs typeface="+mn-cs"/>
              </a:rPr>
              <a:t>= Besoin d’agir en amont :</a:t>
            </a:r>
            <a:r>
              <a:rPr lang="fr-FR" b="1" kern="1200" baseline="0" dirty="0">
                <a:effectLst/>
                <a:latin typeface="+mn-lt"/>
                <a:ea typeface="+mn-ea"/>
                <a:cs typeface="+mn-cs"/>
              </a:rPr>
              <a:t> </a:t>
            </a:r>
            <a:r>
              <a:rPr lang="fr-FR" b="1" kern="1200" dirty="0">
                <a:effectLst/>
                <a:latin typeface="+mn-lt"/>
                <a:ea typeface="+mn-ea"/>
                <a:cs typeface="+mn-cs"/>
              </a:rPr>
              <a:t>stimulation des défenses naturelles</a:t>
            </a:r>
            <a:r>
              <a:rPr lang="fr-FR" b="1" kern="1200" baseline="0" dirty="0">
                <a:effectLst/>
                <a:latin typeface="+mn-lt"/>
                <a:ea typeface="+mn-ea"/>
                <a:cs typeface="+mn-cs"/>
              </a:rPr>
              <a:t> + rétablir l’</a:t>
            </a:r>
            <a:r>
              <a:rPr lang="fr-FR" b="1" kern="1200" dirty="0">
                <a:effectLst/>
                <a:latin typeface="+mn-lt"/>
                <a:ea typeface="+mn-ea"/>
                <a:cs typeface="+mn-cs"/>
              </a:rPr>
              <a:t>équilibre de l’écosystème cutané (avoir le maximum</a:t>
            </a:r>
            <a:r>
              <a:rPr lang="fr-FR" b="1" kern="1200" baseline="0" dirty="0">
                <a:effectLst/>
                <a:latin typeface="+mn-lt"/>
                <a:ea typeface="+mn-ea"/>
                <a:cs typeface="+mn-cs"/>
              </a:rPr>
              <a:t> de +++)</a:t>
            </a:r>
            <a:r>
              <a:rPr lang="fr-FR" b="1" kern="1200" dirty="0">
                <a:effectLst/>
                <a:latin typeface="+mn-lt"/>
                <a:ea typeface="+mn-ea"/>
                <a:cs typeface="+mn-cs"/>
              </a:rPr>
              <a:t>. </a:t>
            </a:r>
            <a:r>
              <a:rPr lang="fr-FR" dirty="0"/>
              <a:t>On peut stimuler les défenses naturelles de la peau à l’aide de probiotiques (lactobacilles par exemple) et rétablir l’équilibre de l’</a:t>
            </a:r>
            <a:r>
              <a:rPr lang="fr-FR" dirty="0" err="1"/>
              <a:t>écoflore</a:t>
            </a:r>
            <a:r>
              <a:rPr lang="fr-FR" dirty="0"/>
              <a:t> en apportant des prébiotiques (nourriture pour les bactéries bénéfiques). </a:t>
            </a:r>
          </a:p>
          <a:p>
            <a:r>
              <a:rPr lang="fr-FR" dirty="0"/>
              <a:t> </a:t>
            </a:r>
          </a:p>
          <a:p>
            <a:r>
              <a:rPr lang="fr-FR" i="1" dirty="0"/>
              <a:t>NB : La flore cutanée = microbiote cutané = communauté de micro-organismes qui recouvre le corps humain. Sa composition varie en fonction de l’endroit de notre corps. </a:t>
            </a:r>
            <a:endParaRPr lang="fr-FR" dirty="0"/>
          </a:p>
          <a:p>
            <a:r>
              <a:rPr lang="fr-FR" i="1" dirty="0"/>
              <a:t>Dans la flore, on retrouve essentiellement des staphylocoques et microcoques. Il y a également les corynébactéries, les </a:t>
            </a:r>
            <a:r>
              <a:rPr lang="fr-FR" i="1" dirty="0" err="1"/>
              <a:t>propionibactéries</a:t>
            </a:r>
            <a:r>
              <a:rPr lang="fr-FR" i="1" dirty="0"/>
              <a:t>, des levures... </a:t>
            </a:r>
            <a:endParaRPr lang="fr-FR" dirty="0"/>
          </a:p>
          <a:p>
            <a:r>
              <a:rPr lang="fr-FR" dirty="0">
                <a:solidFill>
                  <a:srgbClr val="FF0000"/>
                </a:solidFill>
              </a:rPr>
              <a:t> </a:t>
            </a:r>
          </a:p>
          <a:p>
            <a:r>
              <a:rPr lang="fr-FR" dirty="0"/>
              <a:t> </a:t>
            </a:r>
            <a:r>
              <a:rPr lang="fr-FR" u="sng" kern="1200" dirty="0">
                <a:effectLst/>
                <a:latin typeface="+mn-lt"/>
                <a:ea typeface="+mn-ea"/>
                <a:cs typeface="+mn-cs"/>
              </a:rPr>
              <a:t>Au niveau du film hydrolipidique et de la couche cornée</a:t>
            </a:r>
            <a:endParaRPr lang="fr-FR" kern="1200" dirty="0">
              <a:effectLst/>
              <a:latin typeface="+mn-lt"/>
              <a:ea typeface="+mn-ea"/>
              <a:cs typeface="+mn-cs"/>
            </a:endParaRPr>
          </a:p>
          <a:p>
            <a:pPr algn="just"/>
            <a:r>
              <a:rPr lang="fr-FR" kern="1200" dirty="0">
                <a:effectLst/>
                <a:latin typeface="+mn-lt"/>
                <a:ea typeface="+mn-ea"/>
                <a:cs typeface="+mn-cs"/>
              </a:rPr>
              <a:t>Ce système de protection de la peau devient déficient, provoquant une perte en eau (déshydratation) et à un manque de lipides (dessèchement) qui favorisent la pénétration d’agents potentiellement irritants. </a:t>
            </a:r>
          </a:p>
          <a:p>
            <a:pPr algn="just"/>
            <a:r>
              <a:rPr lang="fr-FR" b="1" kern="1200" dirty="0">
                <a:effectLst/>
              </a:rPr>
              <a:t>= Besoin d’hydrater et de nourrir la peau</a:t>
            </a:r>
            <a:endParaRPr lang="fr-FR" b="1" dirty="0"/>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5</a:t>
            </a:fld>
            <a:endParaRPr lang="fr-FR"/>
          </a:p>
        </p:txBody>
      </p:sp>
    </p:spTree>
    <p:extLst>
      <p:ext uri="{BB962C8B-B14F-4D97-AF65-F5344CB8AC3E}">
        <p14:creationId xmlns:p14="http://schemas.microsoft.com/office/powerpoint/2010/main" val="423453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lumMod val="65000"/>
                    <a:lumOff val="35000"/>
                  </a:schemeClr>
                </a:solidFill>
              </a:rPr>
              <a:t>Certaines peaux ont une problématique de rougeurs, qui devient alors souvent</a:t>
            </a:r>
            <a:r>
              <a:rPr lang="fr-FR" baseline="0" dirty="0">
                <a:solidFill>
                  <a:schemeClr val="tx1">
                    <a:lumMod val="65000"/>
                    <a:lumOff val="35000"/>
                  </a:schemeClr>
                </a:solidFill>
              </a:rPr>
              <a:t> </a:t>
            </a:r>
            <a:r>
              <a:rPr lang="fr-FR" dirty="0">
                <a:solidFill>
                  <a:schemeClr val="tx1">
                    <a:lumMod val="65000"/>
                    <a:lumOff val="35000"/>
                  </a:schemeClr>
                </a:solidFill>
              </a:rPr>
              <a:t>leur préoccupation n°1</a:t>
            </a:r>
            <a:r>
              <a:rPr lang="fr-FR" baseline="0" dirty="0">
                <a:solidFill>
                  <a:schemeClr val="tx1">
                    <a:lumMod val="65000"/>
                    <a:lumOff val="35000"/>
                  </a:schemeClr>
                </a:solidFill>
              </a:rPr>
              <a:t> (socialement, rougeurs souvent mal vécues)</a:t>
            </a:r>
            <a:r>
              <a:rPr lang="fr-FR" dirty="0">
                <a:solidFill>
                  <a:schemeClr val="tx1">
                    <a:lumMod val="65000"/>
                    <a:lumOff val="35000"/>
                  </a:schemeClr>
                </a:solidFill>
              </a:rPr>
              <a:t>. </a:t>
            </a:r>
            <a:r>
              <a:rPr lang="fr-FR" b="0" u="none" kern="1200" dirty="0">
                <a:solidFill>
                  <a:schemeClr val="tx1">
                    <a:lumMod val="65000"/>
                    <a:lumOff val="35000"/>
                  </a:schemeClr>
                </a:solidFill>
                <a:effectLst/>
              </a:rPr>
              <a:t>Cela concerne aussi bien les</a:t>
            </a:r>
            <a:r>
              <a:rPr lang="fr-FR" b="0" u="none" kern="1200" baseline="0" dirty="0">
                <a:solidFill>
                  <a:schemeClr val="tx1">
                    <a:lumMod val="65000"/>
                    <a:lumOff val="35000"/>
                  </a:schemeClr>
                </a:solidFill>
                <a:effectLst/>
              </a:rPr>
              <a:t> hommes que les femmes</a:t>
            </a:r>
          </a:p>
          <a:p>
            <a:endParaRPr lang="fr-FR" b="0" u="none" kern="1200" baseline="0" dirty="0">
              <a:solidFill>
                <a:schemeClr val="tx1">
                  <a:lumMod val="65000"/>
                  <a:lumOff val="35000"/>
                </a:schemeClr>
              </a:solidFill>
              <a:effectLst/>
            </a:endParaRPr>
          </a:p>
          <a:p>
            <a:pPr algn="just"/>
            <a:r>
              <a:rPr lang="fr-FR" b="1" u="sng" dirty="0">
                <a:solidFill>
                  <a:schemeClr val="tx1">
                    <a:lumMod val="65000"/>
                    <a:lumOff val="35000"/>
                  </a:schemeClr>
                </a:solidFill>
              </a:rPr>
              <a:t>Où sont-elles généralement situées ?</a:t>
            </a:r>
          </a:p>
          <a:p>
            <a:pPr algn="just"/>
            <a:r>
              <a:rPr lang="fr-FR" dirty="0">
                <a:solidFill>
                  <a:schemeClr val="tx1">
                    <a:lumMod val="65000"/>
                    <a:lumOff val="35000"/>
                  </a:schemeClr>
                </a:solidFill>
              </a:rPr>
              <a:t>Les rougeurs peuvent être</a:t>
            </a:r>
            <a:r>
              <a:rPr lang="fr-FR" baseline="0" dirty="0">
                <a:solidFill>
                  <a:schemeClr val="tx1">
                    <a:lumMod val="65000"/>
                    <a:lumOff val="35000"/>
                  </a:schemeClr>
                </a:solidFill>
              </a:rPr>
              <a:t> </a:t>
            </a:r>
          </a:p>
          <a:p>
            <a:pPr marL="171450" marR="0" indent="-171450" algn="just" defTabSz="914400" rtl="0" eaLnBrk="1" fontAlgn="auto" latinLnBrk="0" hangingPunct="1">
              <a:spcAft>
                <a:spcPts val="0"/>
              </a:spcAft>
              <a:buClrTx/>
              <a:buSzTx/>
              <a:buFont typeface="Arial" panose="020B0604020202020204" pitchFamily="34" charset="0"/>
              <a:buChar char="•"/>
              <a:tabLst/>
              <a:defRPr/>
            </a:pPr>
            <a:r>
              <a:rPr lang="fr-FR" b="1" baseline="0" dirty="0">
                <a:solidFill>
                  <a:schemeClr val="tx1">
                    <a:lumMod val="65000"/>
                    <a:lumOff val="35000"/>
                  </a:schemeClr>
                </a:solidFill>
              </a:rPr>
              <a:t>Diffuses</a:t>
            </a:r>
            <a:r>
              <a:rPr lang="fr-FR" baseline="0" dirty="0">
                <a:solidFill>
                  <a:schemeClr val="tx1">
                    <a:lumMod val="65000"/>
                    <a:lumOff val="35000"/>
                  </a:schemeClr>
                </a:solidFill>
              </a:rPr>
              <a:t> </a:t>
            </a:r>
            <a:r>
              <a:rPr lang="fr-FR" kern="1200" dirty="0">
                <a:solidFill>
                  <a:schemeClr val="tx1">
                    <a:lumMod val="65000"/>
                    <a:lumOff val="35000"/>
                  </a:schemeClr>
                </a:solidFill>
                <a:effectLst/>
              </a:rPr>
              <a:t>(=présentes sur tout le visage)</a:t>
            </a:r>
          </a:p>
          <a:p>
            <a:pPr marL="171450" indent="-171450" algn="just">
              <a:buFont typeface="Arial" panose="020B0604020202020204" pitchFamily="34" charset="0"/>
              <a:buChar char="•"/>
            </a:pPr>
            <a:r>
              <a:rPr lang="fr-FR" baseline="0" dirty="0">
                <a:solidFill>
                  <a:schemeClr val="tx1">
                    <a:lumMod val="65000"/>
                    <a:lumOff val="35000"/>
                  </a:schemeClr>
                </a:solidFill>
              </a:rPr>
              <a:t>Ou </a:t>
            </a:r>
            <a:r>
              <a:rPr lang="fr-FR" b="1" baseline="0" dirty="0">
                <a:solidFill>
                  <a:schemeClr val="tx1">
                    <a:lumMod val="65000"/>
                    <a:lumOff val="35000"/>
                  </a:schemeClr>
                </a:solidFill>
              </a:rPr>
              <a:t>localisées</a:t>
            </a:r>
            <a:r>
              <a:rPr lang="fr-FR" baseline="0" dirty="0">
                <a:solidFill>
                  <a:schemeClr val="tx1">
                    <a:lumMod val="65000"/>
                    <a:lumOff val="35000"/>
                  </a:schemeClr>
                </a:solidFill>
              </a:rPr>
              <a:t> – dans ce cas elles se situent en général sur les zones su</a:t>
            </a:r>
            <a:r>
              <a:rPr lang="fr-FR" dirty="0">
                <a:solidFill>
                  <a:schemeClr val="tx1">
                    <a:lumMod val="65000"/>
                    <a:lumOff val="35000"/>
                  </a:schemeClr>
                </a:solidFill>
              </a:rPr>
              <a:t>ivantes : joues, nez, front, menton. </a:t>
            </a:r>
          </a:p>
          <a:p>
            <a:endParaRPr lang="fr-FR" kern="1200" dirty="0">
              <a:solidFill>
                <a:schemeClr val="tx1">
                  <a:lumMod val="65000"/>
                  <a:lumOff val="35000"/>
                </a:schemeClr>
              </a:solidFill>
              <a:effectLst/>
            </a:endParaRPr>
          </a:p>
          <a:p>
            <a:pPr lvl="0"/>
            <a:r>
              <a:rPr lang="fr-FR" kern="1200" dirty="0">
                <a:solidFill>
                  <a:schemeClr val="tx1">
                    <a:lumMod val="65000"/>
                    <a:lumOff val="35000"/>
                  </a:schemeClr>
                </a:solidFill>
                <a:effectLst/>
              </a:rPr>
              <a:t>On distingue également</a:t>
            </a:r>
            <a:r>
              <a:rPr lang="fr-FR" kern="1200" baseline="0" dirty="0">
                <a:solidFill>
                  <a:schemeClr val="tx1">
                    <a:lumMod val="65000"/>
                    <a:lumOff val="35000"/>
                  </a:schemeClr>
                </a:solidFill>
                <a:effectLst/>
              </a:rPr>
              <a:t> les rougeurs en fonction de leur persistance dans le temps : </a:t>
            </a:r>
          </a:p>
          <a:p>
            <a:pPr lvl="0"/>
            <a:r>
              <a:rPr lang="fr-FR" kern="1200" baseline="0" dirty="0">
                <a:solidFill>
                  <a:schemeClr val="tx1">
                    <a:lumMod val="65000"/>
                    <a:lumOff val="35000"/>
                  </a:schemeClr>
                </a:solidFill>
                <a:effectLst/>
              </a:rPr>
              <a:t>Elles peuvent être </a:t>
            </a:r>
          </a:p>
          <a:p>
            <a:pPr marL="171450" indent="-171450">
              <a:buFont typeface="Arial" panose="020B0604020202020204" pitchFamily="34" charset="0"/>
              <a:buChar char="•"/>
            </a:pPr>
            <a:r>
              <a:rPr lang="fr-FR" b="1" i="0" kern="1200" baseline="0" dirty="0">
                <a:solidFill>
                  <a:schemeClr val="tx1">
                    <a:lumMod val="65000"/>
                    <a:lumOff val="35000"/>
                  </a:schemeClr>
                </a:solidFill>
                <a:effectLst/>
              </a:rPr>
              <a:t>I</a:t>
            </a:r>
            <a:r>
              <a:rPr lang="fr-FR" b="1" i="0" kern="1200" dirty="0">
                <a:solidFill>
                  <a:schemeClr val="tx1">
                    <a:lumMod val="65000"/>
                    <a:lumOff val="35000"/>
                  </a:schemeClr>
                </a:solidFill>
                <a:effectLst/>
              </a:rPr>
              <a:t>n</a:t>
            </a:r>
            <a:r>
              <a:rPr lang="fr-FR" b="1" kern="1200" dirty="0">
                <a:solidFill>
                  <a:schemeClr val="tx1">
                    <a:lumMod val="65000"/>
                    <a:lumOff val="35000"/>
                  </a:schemeClr>
                </a:solidFill>
                <a:effectLst/>
              </a:rPr>
              <a:t>termittentes</a:t>
            </a:r>
            <a:r>
              <a:rPr lang="fr-FR" b="0" kern="1200" baseline="0" dirty="0">
                <a:solidFill>
                  <a:schemeClr val="tx1">
                    <a:lumMod val="65000"/>
                    <a:lumOff val="35000"/>
                  </a:schemeClr>
                </a:solidFill>
                <a:effectLst/>
              </a:rPr>
              <a:t> (</a:t>
            </a:r>
            <a:r>
              <a:rPr lang="fr-FR" kern="1200" dirty="0">
                <a:solidFill>
                  <a:schemeClr val="tx1">
                    <a:lumMod val="65000"/>
                    <a:lumOff val="35000"/>
                  </a:schemeClr>
                </a:solidFill>
                <a:effectLst/>
              </a:rPr>
              <a:t>transitoires, passagères, qui vont et viennent)</a:t>
            </a:r>
          </a:p>
          <a:p>
            <a:pPr marL="171450" indent="-171450">
              <a:buFont typeface="Arial" panose="020B0604020202020204" pitchFamily="34" charset="0"/>
              <a:buChar char="•"/>
            </a:pPr>
            <a:r>
              <a:rPr lang="fr-FR" kern="1200" dirty="0">
                <a:solidFill>
                  <a:schemeClr val="tx1">
                    <a:lumMod val="65000"/>
                    <a:lumOff val="35000"/>
                  </a:schemeClr>
                </a:solidFill>
                <a:effectLst/>
              </a:rPr>
              <a:t>Ou</a:t>
            </a:r>
            <a:r>
              <a:rPr lang="fr-FR" kern="1200" baseline="0" dirty="0">
                <a:solidFill>
                  <a:schemeClr val="tx1">
                    <a:lumMod val="65000"/>
                    <a:lumOff val="35000"/>
                  </a:schemeClr>
                </a:solidFill>
                <a:effectLst/>
              </a:rPr>
              <a:t> alors </a:t>
            </a:r>
            <a:r>
              <a:rPr lang="fr-FR" b="1" kern="1200" dirty="0">
                <a:solidFill>
                  <a:schemeClr val="tx1">
                    <a:lumMod val="65000"/>
                    <a:lumOff val="35000"/>
                  </a:schemeClr>
                </a:solidFill>
                <a:effectLst/>
              </a:rPr>
              <a:t>installées</a:t>
            </a:r>
            <a:r>
              <a:rPr lang="fr-FR" kern="1200" dirty="0">
                <a:solidFill>
                  <a:schemeClr val="tx1">
                    <a:lumMod val="65000"/>
                    <a:lumOff val="35000"/>
                  </a:schemeClr>
                </a:solidFill>
                <a:effectLst/>
              </a:rPr>
              <a:t> (persistantes, permanentes)</a:t>
            </a:r>
          </a:p>
          <a:p>
            <a:endParaRPr lang="fr-FR" sz="1200" kern="1200" dirty="0">
              <a:solidFill>
                <a:schemeClr val="tx1">
                  <a:lumMod val="75000"/>
                  <a:lumOff val="25000"/>
                </a:schemeClr>
              </a:solidFill>
              <a:effectLst/>
            </a:endParaRPr>
          </a:p>
          <a:p>
            <a:r>
              <a:rPr lang="fr-FR" sz="1200" kern="1200" dirty="0">
                <a:solidFill>
                  <a:schemeClr val="tx1">
                    <a:lumMod val="75000"/>
                    <a:lumOff val="25000"/>
                  </a:schemeClr>
                </a:solidFill>
                <a:effectLst/>
              </a:rPr>
              <a:t>Lorsque l’on parle de rougeurs, on distingue </a:t>
            </a:r>
          </a:p>
          <a:p>
            <a:pPr lvl="0"/>
            <a:r>
              <a:rPr lang="fr-FR" sz="1200" b="1" kern="1200" dirty="0">
                <a:solidFill>
                  <a:schemeClr val="tx1">
                    <a:lumMod val="75000"/>
                    <a:lumOff val="25000"/>
                  </a:schemeClr>
                </a:solidFill>
                <a:effectLst/>
              </a:rPr>
              <a:t>Les Flushs : </a:t>
            </a:r>
            <a:r>
              <a:rPr lang="fr-FR" sz="1200" kern="1200" dirty="0">
                <a:solidFill>
                  <a:schemeClr val="tx1">
                    <a:lumMod val="75000"/>
                    <a:lumOff val="25000"/>
                  </a:schemeClr>
                </a:solidFill>
                <a:effectLst/>
              </a:rPr>
              <a:t>C’est une réaction vasculaire aiguë qui peut provenir d’un stress ou d’une émotion forte, d’un changement de température, de l’alimentation (trop chaude, trop épicée, trop alcoolisée). C’est une rougeur passagère qui peut s’avérer gênante voire embarrassante, mais elle n’est pas toujours synonyme de sensibilité.    </a:t>
            </a:r>
            <a:r>
              <a:rPr lang="fr-FR" sz="1200" kern="1200" dirty="0">
                <a:solidFill>
                  <a:schemeClr val="tx1">
                    <a:lumMod val="75000"/>
                    <a:lumOff val="25000"/>
                  </a:schemeClr>
                </a:solidFill>
                <a:effectLst/>
                <a:sym typeface="Wingdings" panose="05000000000000000000" pitchFamily="2" charset="2"/>
              </a:rPr>
              <a:t> réaction psychosomatique</a:t>
            </a:r>
            <a:endParaRPr lang="fr-FR" sz="1200" kern="1200" dirty="0">
              <a:solidFill>
                <a:schemeClr val="tx1">
                  <a:lumMod val="75000"/>
                  <a:lumOff val="25000"/>
                </a:schemeClr>
              </a:solidFill>
              <a:effectLst/>
            </a:endParaRPr>
          </a:p>
          <a:p>
            <a:r>
              <a:rPr lang="fr-FR" sz="1200" b="1" kern="1200" dirty="0">
                <a:solidFill>
                  <a:schemeClr val="tx1">
                    <a:lumMod val="75000"/>
                    <a:lumOff val="25000"/>
                  </a:schemeClr>
                </a:solidFill>
                <a:effectLst/>
              </a:rPr>
              <a:t>Les rougeurs d’inflammation : </a:t>
            </a:r>
            <a:r>
              <a:rPr lang="fr-FR" sz="1200" kern="1200" dirty="0">
                <a:solidFill>
                  <a:schemeClr val="tx1">
                    <a:lumMod val="75000"/>
                    <a:lumOff val="25000"/>
                  </a:schemeClr>
                </a:solidFill>
                <a:effectLst/>
              </a:rPr>
              <a:t>Elles proviennent de réactions inflammatoires</a:t>
            </a:r>
          </a:p>
          <a:p>
            <a:pPr lvl="0"/>
            <a:r>
              <a:rPr lang="fr-FR" sz="1200" b="1" kern="1200" dirty="0">
                <a:solidFill>
                  <a:schemeClr val="tx1">
                    <a:lumMod val="75000"/>
                    <a:lumOff val="25000"/>
                  </a:schemeClr>
                </a:solidFill>
                <a:effectLst/>
              </a:rPr>
              <a:t>L’érythrose : </a:t>
            </a:r>
            <a:r>
              <a:rPr lang="fr-FR" sz="1200" kern="1200" dirty="0">
                <a:solidFill>
                  <a:schemeClr val="tx1">
                    <a:lumMod val="75000"/>
                    <a:lumOff val="25000"/>
                  </a:schemeClr>
                </a:solidFill>
                <a:effectLst/>
              </a:rPr>
              <a:t>Ce sont des rougeurs intermittentes qui deviennent permanentes. Les vaisseaux qui normalement se dilatent puis se rétractent, ne retrouvent plus leur état normal.     </a:t>
            </a:r>
          </a:p>
          <a:p>
            <a:r>
              <a:rPr lang="fr-FR" sz="1200" b="1" kern="1200" dirty="0">
                <a:solidFill>
                  <a:schemeClr val="tx1">
                    <a:lumMod val="75000"/>
                    <a:lumOff val="25000"/>
                  </a:schemeClr>
                </a:solidFill>
                <a:effectLst/>
              </a:rPr>
              <a:t>La couperose : </a:t>
            </a:r>
            <a:r>
              <a:rPr lang="fr-FR" sz="1200" kern="1200" dirty="0">
                <a:solidFill>
                  <a:schemeClr val="tx1">
                    <a:lumMod val="75000"/>
                    <a:lumOff val="25000"/>
                  </a:schemeClr>
                </a:solidFill>
                <a:effectLst/>
              </a:rPr>
              <a:t>C’est l’érythrose qui s’accentue, certains vaisseaux dilatés se voient à l’œil nu. </a:t>
            </a:r>
          </a:p>
          <a:p>
            <a:r>
              <a:rPr lang="fr-FR" sz="1200" b="1" kern="1200" dirty="0">
                <a:solidFill>
                  <a:schemeClr val="tx1">
                    <a:lumMod val="75000"/>
                    <a:lumOff val="25000"/>
                  </a:schemeClr>
                </a:solidFill>
                <a:effectLst/>
              </a:rPr>
              <a:t>La rosacée</a:t>
            </a:r>
            <a:r>
              <a:rPr lang="fr-FR" sz="1200" b="1" kern="1200" baseline="0" dirty="0">
                <a:solidFill>
                  <a:schemeClr val="tx1">
                    <a:lumMod val="75000"/>
                    <a:lumOff val="25000"/>
                  </a:schemeClr>
                </a:solidFill>
                <a:effectLst/>
              </a:rPr>
              <a:t> </a:t>
            </a:r>
            <a:r>
              <a:rPr lang="fr-FR" sz="1200" b="0" kern="1200" baseline="0" dirty="0">
                <a:solidFill>
                  <a:schemeClr val="tx1">
                    <a:lumMod val="75000"/>
                    <a:lumOff val="25000"/>
                  </a:schemeClr>
                </a:solidFill>
                <a:effectLst/>
              </a:rPr>
              <a:t>(</a:t>
            </a:r>
            <a:r>
              <a:rPr lang="fr-FR" sz="1200" b="0" kern="1200" baseline="0" dirty="0" err="1">
                <a:solidFill>
                  <a:schemeClr val="tx1">
                    <a:lumMod val="75000"/>
                    <a:lumOff val="25000"/>
                  </a:schemeClr>
                </a:solidFill>
                <a:effectLst/>
              </a:rPr>
              <a:t>acnée</a:t>
            </a:r>
            <a:r>
              <a:rPr lang="fr-FR" sz="1200" b="0" kern="1200" baseline="0" dirty="0">
                <a:solidFill>
                  <a:schemeClr val="tx1">
                    <a:lumMod val="75000"/>
                    <a:lumOff val="25000"/>
                  </a:schemeClr>
                </a:solidFill>
                <a:effectLst/>
              </a:rPr>
              <a:t> rosacée) </a:t>
            </a:r>
            <a:r>
              <a:rPr lang="fr-FR" sz="1200" kern="1200" dirty="0">
                <a:solidFill>
                  <a:schemeClr val="tx1">
                    <a:lumMod val="75000"/>
                    <a:lumOff val="25000"/>
                  </a:schemeClr>
                </a:solidFill>
                <a:effectLst/>
              </a:rPr>
              <a:t>enfin, qui est une maladie de peau qui existe sous différentes formes avec des symptômes très différents d’une personne à une autre. C’est une affection qui nécessite un traitement médical.</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dirty="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dirty="0">
                <a:solidFill>
                  <a:schemeClr val="tx1">
                    <a:lumMod val="75000"/>
                    <a:lumOff val="25000"/>
                  </a:schemeClr>
                </a:solidFill>
              </a:rPr>
              <a:t>L’apparition des rougeurs </a:t>
            </a:r>
            <a:r>
              <a:rPr lang="fr-FR" sz="1200" b="1" u="none" dirty="0">
                <a:solidFill>
                  <a:schemeClr val="tx1">
                    <a:lumMod val="75000"/>
                    <a:lumOff val="25000"/>
                  </a:schemeClr>
                </a:solidFill>
              </a:rPr>
              <a:t>est favorisée par de nombreux facteurs</a:t>
            </a:r>
            <a:r>
              <a:rPr lang="fr-FR" sz="1200" dirty="0">
                <a:solidFill>
                  <a:schemeClr val="tx1">
                    <a:lumMod val="75000"/>
                    <a:lumOff val="25000"/>
                  </a:schemeClr>
                </a:solidFill>
              </a:rPr>
              <a:t>, environnementaux,</a:t>
            </a:r>
            <a:r>
              <a:rPr lang="fr-FR" sz="1200" baseline="0" dirty="0">
                <a:solidFill>
                  <a:schemeClr val="tx1">
                    <a:lumMod val="75000"/>
                    <a:lumOff val="25000"/>
                  </a:schemeClr>
                </a:solidFill>
              </a:rPr>
              <a:t> chimiques, psychologiques, hormonaux…. Comme on l’a vu pour la peau sensible, </a:t>
            </a:r>
            <a:r>
              <a:rPr lang="fr-FR" sz="1200" dirty="0">
                <a:solidFill>
                  <a:schemeClr val="tx1">
                    <a:lumMod val="75000"/>
                    <a:lumOff val="25000"/>
                  </a:schemeClr>
                </a:solidFill>
              </a:rPr>
              <a:t>comme par exemple </a:t>
            </a:r>
            <a:r>
              <a:rPr lang="fr-FR" sz="1200" kern="1200" dirty="0">
                <a:solidFill>
                  <a:schemeClr val="tx1">
                    <a:lumMod val="75000"/>
                    <a:lumOff val="25000"/>
                  </a:schemeClr>
                </a:solidFill>
                <a:effectLst/>
                <a:latin typeface="+mn-lt"/>
                <a:ea typeface="+mn-ea"/>
                <a:cs typeface="+mn-cs"/>
              </a:rPr>
              <a:t>les UV, les variations brutales de températures, les émotions, le stress, l’alimentation (nourriture épicée, plats chauds), la consommation d’alcool ou de boissons trop chaudes, le tabac, les exercices physiques trop intenses, l’hérédité…</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lumMod val="75000"/>
                  <a:lumOff val="25000"/>
                </a:schemeClr>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lumMod val="75000"/>
                    <a:lumOff val="25000"/>
                  </a:schemeClr>
                </a:solidFill>
                <a:effectLst/>
                <a:latin typeface="+mn-lt"/>
                <a:ea typeface="+mn-ea"/>
                <a:cs typeface="+mn-cs"/>
              </a:rPr>
              <a:t>Au niveau des signes : Rougeurs évidemment, mais il</a:t>
            </a:r>
            <a:r>
              <a:rPr lang="fr-FR" sz="1200" kern="1200" baseline="0" dirty="0">
                <a:solidFill>
                  <a:schemeClr val="tx1">
                    <a:lumMod val="75000"/>
                    <a:lumOff val="25000"/>
                  </a:schemeClr>
                </a:solidFill>
                <a:effectLst/>
                <a:latin typeface="+mn-lt"/>
                <a:ea typeface="+mn-ea"/>
                <a:cs typeface="+mn-cs"/>
              </a:rPr>
              <a:t> peut également y avoir des </a:t>
            </a:r>
            <a:r>
              <a:rPr lang="fr-FR" sz="1200" kern="1200" dirty="0">
                <a:solidFill>
                  <a:schemeClr val="tx1">
                    <a:lumMod val="75000"/>
                    <a:lumOff val="25000"/>
                  </a:schemeClr>
                </a:solidFill>
                <a:effectLst/>
                <a:latin typeface="+mn-lt"/>
                <a:ea typeface="+mn-ea"/>
                <a:cs typeface="+mn-cs"/>
              </a:rPr>
              <a:t>sensations d’inconforts cutanés et d’échauffements…</a:t>
            </a:r>
            <a:endParaRPr lang="fr-FR" sz="1200" dirty="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lumMod val="75000"/>
                  <a:lumOff val="25000"/>
                </a:schemeClr>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lumMod val="75000"/>
                  <a:lumOff val="25000"/>
                </a:schemeClr>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6</a:t>
            </a:fld>
            <a:endParaRPr lang="fr-FR"/>
          </a:p>
        </p:txBody>
      </p:sp>
    </p:spTree>
    <p:extLst>
      <p:ext uri="{BB962C8B-B14F-4D97-AF65-F5344CB8AC3E}">
        <p14:creationId xmlns:p14="http://schemas.microsoft.com/office/powerpoint/2010/main" val="144450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kern="1200" dirty="0">
                <a:solidFill>
                  <a:schemeClr val="tx1">
                    <a:lumMod val="75000"/>
                    <a:lumOff val="25000"/>
                  </a:schemeClr>
                </a:solidFill>
                <a:effectLst/>
              </a:rPr>
              <a:t>Idem que pour les peaux sensibles (agression </a:t>
            </a:r>
            <a:r>
              <a:rPr lang="fr-FR" kern="1200" dirty="0">
                <a:solidFill>
                  <a:schemeClr val="tx1">
                    <a:lumMod val="75000"/>
                    <a:lumOff val="25000"/>
                  </a:schemeClr>
                </a:solidFill>
                <a:effectLst/>
                <a:sym typeface="Wingdings" panose="05000000000000000000" pitchFamily="2" charset="2"/>
              </a:rPr>
              <a:t> </a:t>
            </a:r>
            <a:r>
              <a:rPr lang="fr-FR" kern="1200" dirty="0">
                <a:solidFill>
                  <a:schemeClr val="tx1">
                    <a:lumMod val="75000"/>
                    <a:lumOff val="25000"/>
                  </a:schemeClr>
                </a:solidFill>
                <a:effectLst/>
              </a:rPr>
              <a:t>réaction inflammatoire </a:t>
            </a:r>
            <a:r>
              <a:rPr lang="fr-FR" kern="1200" dirty="0">
                <a:solidFill>
                  <a:schemeClr val="tx1">
                    <a:lumMod val="75000"/>
                    <a:lumOff val="25000"/>
                  </a:schemeClr>
                </a:solidFill>
                <a:effectLst/>
                <a:sym typeface="Wingdings" panose="05000000000000000000" pitchFamily="2" charset="2"/>
              </a:rPr>
              <a:t> </a:t>
            </a:r>
            <a:r>
              <a:rPr lang="fr-FR" kern="1200" dirty="0">
                <a:solidFill>
                  <a:schemeClr val="tx1">
                    <a:lumMod val="75000"/>
                    <a:lumOff val="25000"/>
                  </a:schemeClr>
                </a:solidFill>
                <a:effectLst/>
              </a:rPr>
              <a:t>envoi de messages d’alerte (via l’activation de médiateurs de l’inflammation</a:t>
            </a:r>
            <a:r>
              <a:rPr lang="fr-FR" kern="1200" baseline="0" dirty="0">
                <a:solidFill>
                  <a:schemeClr val="tx1">
                    <a:lumMod val="75000"/>
                    <a:lumOff val="25000"/>
                  </a:schemeClr>
                </a:solidFill>
                <a:effectLst/>
              </a:rPr>
              <a:t> = </a:t>
            </a:r>
            <a:r>
              <a:rPr lang="fr-FR" kern="1200" dirty="0">
                <a:solidFill>
                  <a:schemeClr val="tx1">
                    <a:lumMod val="75000"/>
                    <a:lumOff val="25000"/>
                  </a:schemeClr>
                </a:solidFill>
                <a:effectLst/>
              </a:rPr>
              <a:t>libération de cytokines;  et de neuropeptides)</a:t>
            </a:r>
            <a:r>
              <a:rPr lang="fr-FR" kern="1200" baseline="0" dirty="0">
                <a:solidFill>
                  <a:schemeClr val="tx1">
                    <a:lumMod val="75000"/>
                    <a:lumOff val="25000"/>
                  </a:schemeClr>
                </a:solidFill>
                <a:effectLst/>
              </a:rPr>
              <a:t>.</a:t>
            </a:r>
            <a:br>
              <a:rPr lang="fr-FR" kern="1200" baseline="0" dirty="0">
                <a:solidFill>
                  <a:schemeClr val="tx1">
                    <a:lumMod val="75000"/>
                    <a:lumOff val="25000"/>
                  </a:schemeClr>
                </a:solidFill>
                <a:effectLst/>
              </a:rPr>
            </a:br>
            <a:r>
              <a:rPr lang="fr-FR" kern="1200" baseline="0" dirty="0">
                <a:solidFill>
                  <a:schemeClr val="tx1">
                    <a:lumMod val="75000"/>
                    <a:lumOff val="25000"/>
                  </a:schemeClr>
                </a:solidFill>
                <a:effectLst/>
              </a:rPr>
              <a:t>Cette alerte va entrainer</a:t>
            </a:r>
            <a:r>
              <a:rPr lang="fr-FR" kern="1200" dirty="0">
                <a:solidFill>
                  <a:schemeClr val="tx1">
                    <a:lumMod val="75000"/>
                    <a:lumOff val="25000"/>
                  </a:schemeClr>
                </a:solidFill>
                <a:effectLst/>
              </a:rPr>
              <a:t> une VASODILATATION (=gonflement des vaisseaux sanguins) qui est plus importante chez les peaux sujettes aux rougeurs. </a:t>
            </a:r>
          </a:p>
          <a:p>
            <a:pPr algn="l"/>
            <a:endParaRPr lang="fr-FR" dirty="0">
              <a:solidFill>
                <a:schemeClr val="tx1">
                  <a:lumMod val="75000"/>
                  <a:lumOff val="25000"/>
                </a:schemeClr>
              </a:solidFill>
            </a:endParaRPr>
          </a:p>
          <a:p>
            <a:pPr algn="l"/>
            <a:r>
              <a:rPr lang="fr-FR" kern="1200" dirty="0">
                <a:solidFill>
                  <a:schemeClr val="tx1">
                    <a:lumMod val="75000"/>
                    <a:lumOff val="25000"/>
                  </a:schemeClr>
                </a:solidFill>
                <a:effectLst/>
              </a:rPr>
              <a:t>Pourquoi ? </a:t>
            </a:r>
          </a:p>
          <a:p>
            <a:r>
              <a:rPr lang="fr-FR" kern="1200" dirty="0">
                <a:solidFill>
                  <a:schemeClr val="tx1">
                    <a:lumMod val="75000"/>
                    <a:lumOff val="25000"/>
                  </a:schemeClr>
                </a:solidFill>
                <a:effectLst/>
              </a:rPr>
              <a:t>Le débit de sang ainsi augmenté permettra :</a:t>
            </a:r>
          </a:p>
          <a:p>
            <a:pPr marL="171450" indent="-171450">
              <a:buFont typeface="Arial" panose="020B0604020202020204" pitchFamily="34" charset="0"/>
              <a:buChar char="•"/>
            </a:pPr>
            <a:r>
              <a:rPr lang="fr-FR" dirty="0">
                <a:solidFill>
                  <a:schemeClr val="tx1">
                    <a:lumMod val="75000"/>
                    <a:lumOff val="25000"/>
                  </a:schemeClr>
                </a:solidFill>
              </a:rPr>
              <a:t>D’apporter les cellules de combat sur le site de l’agression</a:t>
            </a:r>
          </a:p>
          <a:p>
            <a:pPr marL="171450" lvl="0" indent="-171450">
              <a:buFont typeface="Arial" panose="020B0604020202020204" pitchFamily="34" charset="0"/>
              <a:buChar char="•"/>
            </a:pPr>
            <a:r>
              <a:rPr lang="fr-FR" kern="1200" dirty="0">
                <a:solidFill>
                  <a:schemeClr val="tx1">
                    <a:lumMod val="75000"/>
                    <a:lumOff val="25000"/>
                  </a:schemeClr>
                </a:solidFill>
                <a:effectLst/>
              </a:rPr>
              <a:t>D’évacuer les cellules détruites et les toxines libérées</a:t>
            </a:r>
          </a:p>
          <a:p>
            <a:pPr marL="0" lvl="0" indent="0">
              <a:buFont typeface="Arial" panose="020B0604020202020204" pitchFamily="34" charset="0"/>
              <a:buNone/>
            </a:pPr>
            <a:endParaRPr lang="fr-FR" kern="1200" dirty="0">
              <a:solidFill>
                <a:schemeClr val="tx1">
                  <a:lumMod val="75000"/>
                  <a:lumOff val="25000"/>
                </a:schemeClr>
              </a:solidFill>
              <a:effectLst/>
            </a:endParaRPr>
          </a:p>
          <a:p>
            <a:r>
              <a:rPr lang="fr-FR" kern="1200" dirty="0">
                <a:solidFill>
                  <a:schemeClr val="tx1">
                    <a:lumMod val="75000"/>
                    <a:lumOff val="25000"/>
                  </a:schemeClr>
                </a:solidFill>
                <a:effectLst/>
              </a:rPr>
              <a:t>Le gonflement des vaisseaux entraine tout naturellement une rougeur localisée et une sensation de chaleur. Elle peut également d’accompagner</a:t>
            </a:r>
            <a:r>
              <a:rPr lang="fr-FR" kern="1200" baseline="0" dirty="0">
                <a:solidFill>
                  <a:schemeClr val="tx1">
                    <a:lumMod val="75000"/>
                    <a:lumOff val="25000"/>
                  </a:schemeClr>
                </a:solidFill>
                <a:effectLst/>
              </a:rPr>
              <a:t> d’inconfort. </a:t>
            </a:r>
            <a:r>
              <a:rPr lang="fr-FR" kern="1200" dirty="0">
                <a:solidFill>
                  <a:schemeClr val="tx1">
                    <a:lumMod val="75000"/>
                    <a:lumOff val="25000"/>
                  </a:schemeClr>
                </a:solidFill>
                <a:effectLst/>
              </a:rPr>
              <a:t> </a:t>
            </a:r>
          </a:p>
          <a:p>
            <a:endParaRPr lang="fr-FR" kern="1200" dirty="0">
              <a:solidFill>
                <a:schemeClr val="tx1">
                  <a:lumMod val="75000"/>
                  <a:lumOff val="25000"/>
                </a:schemeClr>
              </a:solidFill>
              <a:effectLst/>
            </a:endParaRPr>
          </a:p>
          <a:p>
            <a:r>
              <a:rPr lang="fr-FR" kern="1200" dirty="0">
                <a:solidFill>
                  <a:schemeClr val="tx1">
                    <a:lumMod val="75000"/>
                    <a:lumOff val="25000"/>
                  </a:schemeClr>
                </a:solidFill>
                <a:effectLst/>
              </a:rPr>
              <a:t>En résumé VASODILATATION </a:t>
            </a:r>
            <a:r>
              <a:rPr lang="fr-FR" kern="1200" dirty="0">
                <a:solidFill>
                  <a:schemeClr val="tx1">
                    <a:lumMod val="75000"/>
                    <a:lumOff val="25000"/>
                  </a:schemeClr>
                </a:solidFill>
                <a:effectLst/>
                <a:sym typeface="Wingdings" panose="05000000000000000000" pitchFamily="2" charset="2"/>
              </a:rPr>
              <a:t> ROUGEURS</a:t>
            </a:r>
            <a:endParaRPr lang="fr-FR" dirty="0">
              <a:solidFill>
                <a:schemeClr val="tx1">
                  <a:lumMod val="75000"/>
                  <a:lumOff val="25000"/>
                </a:schemeClr>
              </a:solidFill>
            </a:endParaRP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7</a:t>
            </a:fld>
            <a:endParaRPr lang="fr-FR"/>
          </a:p>
        </p:txBody>
      </p:sp>
    </p:spTree>
    <p:extLst>
      <p:ext uri="{BB962C8B-B14F-4D97-AF65-F5344CB8AC3E}">
        <p14:creationId xmlns:p14="http://schemas.microsoft.com/office/powerpoint/2010/main" val="3270963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solidFill>
                  <a:srgbClr val="000000"/>
                </a:solidFill>
                <a:effectLst/>
                <a:latin typeface="Calibri" panose="020F0502020204030204" pitchFamily="34" charset="0"/>
                <a:ea typeface="Times New Roman" panose="02020603050405020304" pitchFamily="18" charset="0"/>
              </a:rPr>
              <a:t>Pour être honnête, nous n'avons jamais vraiment eu de réactions avec </a:t>
            </a:r>
            <a:r>
              <a:rPr lang="fr-FR" sz="1800" dirty="0" err="1">
                <a:solidFill>
                  <a:srgbClr val="000000"/>
                </a:solidFill>
                <a:effectLst/>
                <a:latin typeface="Calibri" panose="020F0502020204030204" pitchFamily="34" charset="0"/>
                <a:ea typeface="Times New Roman" panose="02020603050405020304" pitchFamily="18" charset="0"/>
              </a:rPr>
              <a:t>Yon</a:t>
            </a:r>
            <a:r>
              <a:rPr lang="fr-FR" sz="1800" dirty="0">
                <a:solidFill>
                  <a:srgbClr val="000000"/>
                </a:solidFill>
                <a:effectLst/>
                <a:latin typeface="Calibri" panose="020F0502020204030204" pitchFamily="34" charset="0"/>
                <a:ea typeface="Times New Roman" panose="02020603050405020304" pitchFamily="18" charset="0"/>
              </a:rPr>
              <a:t>-ka. </a:t>
            </a:r>
            <a:r>
              <a:rPr lang="fr-FR" sz="1800" dirty="0" err="1">
                <a:solidFill>
                  <a:srgbClr val="000000"/>
                </a:solidFill>
                <a:effectLst/>
                <a:latin typeface="Calibri" panose="020F0502020204030204" pitchFamily="34" charset="0"/>
                <a:ea typeface="Times New Roman" panose="02020603050405020304" pitchFamily="18" charset="0"/>
              </a:rPr>
              <a:t>Yon</a:t>
            </a:r>
            <a:r>
              <a:rPr lang="fr-FR" sz="1800" dirty="0">
                <a:solidFill>
                  <a:srgbClr val="000000"/>
                </a:solidFill>
                <a:effectLst/>
                <a:latin typeface="Calibri" panose="020F0502020204030204" pitchFamily="34" charset="0"/>
                <a:ea typeface="Times New Roman" panose="02020603050405020304" pitchFamily="18" charset="0"/>
              </a:rPr>
              <a:t>-ka semble très bien convenir au marché irlandais. Il est très rare que des clients nous fassent part de leur réaction à l'égard de </a:t>
            </a:r>
            <a:r>
              <a:rPr lang="fr-FR" sz="1800" dirty="0" err="1">
                <a:solidFill>
                  <a:srgbClr val="000000"/>
                </a:solidFill>
                <a:effectLst/>
                <a:latin typeface="Calibri" panose="020F0502020204030204" pitchFamily="34" charset="0"/>
                <a:ea typeface="Times New Roman" panose="02020603050405020304" pitchFamily="18" charset="0"/>
              </a:rPr>
              <a:t>Yon</a:t>
            </a:r>
            <a:r>
              <a:rPr lang="fr-FR" sz="1800" dirty="0">
                <a:solidFill>
                  <a:srgbClr val="000000"/>
                </a:solidFill>
                <a:effectLst/>
                <a:latin typeface="Calibri" panose="020F0502020204030204" pitchFamily="34" charset="0"/>
                <a:ea typeface="Times New Roman" panose="02020603050405020304" pitchFamily="18" charset="0"/>
              </a:rPr>
              <a:t>-ka.</a:t>
            </a:r>
          </a:p>
          <a:p>
            <a:r>
              <a:rPr lang="fr-FR" sz="1800" dirty="0">
                <a:solidFill>
                  <a:srgbClr val="000000"/>
                </a:solidFill>
                <a:effectLst/>
                <a:latin typeface="Calibri" panose="020F0502020204030204" pitchFamily="34" charset="0"/>
                <a:ea typeface="Times New Roman" panose="02020603050405020304" pitchFamily="18" charset="0"/>
              </a:rPr>
              <a:t> </a:t>
            </a:r>
            <a:endParaRPr lang="fr-FR" sz="1800" dirty="0">
              <a:effectLst/>
              <a:latin typeface="Calibri" panose="020F0502020204030204" pitchFamily="34" charset="0"/>
              <a:ea typeface="Calibri" panose="020F0502020204030204" pitchFamily="34" charset="0"/>
            </a:endParaRPr>
          </a:p>
          <a:p>
            <a:r>
              <a:rPr lang="fr-FR" sz="1800" dirty="0">
                <a:solidFill>
                  <a:srgbClr val="000000"/>
                </a:solidFill>
                <a:effectLst/>
                <a:latin typeface="Calibri" panose="020F0502020204030204" pitchFamily="34" charset="0"/>
                <a:ea typeface="Times New Roman" panose="02020603050405020304" pitchFamily="18" charset="0"/>
              </a:rPr>
              <a:t>" La majorité des clients ont une peau sensible, sèche et déshydratée. Cela est dû à notre climat très rude. Le principal problème de peau ici est la rosacée et les gammes sensitive et Hydra no 1 semblent être parfaitement adaptées à ce problème".</a:t>
            </a:r>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9</a:t>
            </a:fld>
            <a:endParaRPr lang="fr-FR"/>
          </a:p>
        </p:txBody>
      </p:sp>
    </p:spTree>
    <p:extLst>
      <p:ext uri="{BB962C8B-B14F-4D97-AF65-F5344CB8AC3E}">
        <p14:creationId xmlns:p14="http://schemas.microsoft.com/office/powerpoint/2010/main" val="3408348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Grâce à tout ce qu'elle fait, la situation s'améliore. La peau répond toujours au traitement, mais les rougeurs disparaissent beaucoup plus rapidement. La peau est lissée, hydratée, le teint est amélioré. Après le soin, la peau n'est plus aussi rouge que lors des premières visites.</a:t>
            </a:r>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10</a:t>
            </a:fld>
            <a:endParaRPr lang="fr-FR"/>
          </a:p>
        </p:txBody>
      </p:sp>
    </p:spTree>
    <p:extLst>
      <p:ext uri="{BB962C8B-B14F-4D97-AF65-F5344CB8AC3E}">
        <p14:creationId xmlns:p14="http://schemas.microsoft.com/office/powerpoint/2010/main" val="4218599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2800" b="0" i="0" dirty="0">
                <a:solidFill>
                  <a:srgbClr val="000000"/>
                </a:solidFill>
                <a:effectLst/>
                <a:latin typeface="YACgEev4gKc 0"/>
              </a:rPr>
              <a:t>La cliente utilise depuis longtemps une crème hormonale pour le visage. En Russie, elle s'appelle </a:t>
            </a:r>
            <a:r>
              <a:rPr lang="fr-FR" sz="2800" b="0" i="0" dirty="0" err="1">
                <a:solidFill>
                  <a:srgbClr val="000000"/>
                </a:solidFill>
                <a:effectLst/>
                <a:latin typeface="YACgEev4gKc 0"/>
              </a:rPr>
              <a:t>Akriderm</a:t>
            </a:r>
            <a:r>
              <a:rPr lang="fr-FR" sz="2800" b="0" i="0" dirty="0">
                <a:solidFill>
                  <a:srgbClr val="000000"/>
                </a:solidFill>
                <a:effectLst/>
                <a:latin typeface="YACgEev4gKc 0"/>
              </a:rPr>
              <a:t>, dont l'ingrédient actif est le </a:t>
            </a:r>
            <a:r>
              <a:rPr lang="fr-FR" sz="2800" b="0" i="0" dirty="0" err="1">
                <a:solidFill>
                  <a:srgbClr val="000000"/>
                </a:solidFill>
                <a:effectLst/>
                <a:latin typeface="YACgEev4gKc 0"/>
              </a:rPr>
              <a:t>dipropionate</a:t>
            </a:r>
            <a:r>
              <a:rPr lang="fr-FR" sz="2800" b="0" i="0" dirty="0">
                <a:solidFill>
                  <a:srgbClr val="000000"/>
                </a:solidFill>
                <a:effectLst/>
                <a:latin typeface="YACgEev4gKc 0"/>
              </a:rPr>
              <a:t> de bétaméthasone. Après la suppression de la crème, une dermatite stéroïdienne s'est déclarée, dont je joins une photo.</a:t>
            </a:r>
          </a:p>
          <a:p>
            <a:r>
              <a:rPr lang="fr-FR" sz="2800" b="0" i="0" dirty="0">
                <a:solidFill>
                  <a:srgbClr val="000000"/>
                </a:solidFill>
                <a:effectLst/>
                <a:latin typeface="YACgEev4gKc 0"/>
              </a:rPr>
              <a:t>Comme le client travaille dans une autre ville, il n'a pas été possible de l'inviter aux soins et le traitement a été effectué uniquement à l'aide de produits de soins à domicile.</a:t>
            </a:r>
          </a:p>
          <a:p>
            <a:r>
              <a:rPr lang="fr-FR" sz="2800" b="0" i="0" dirty="0">
                <a:solidFill>
                  <a:srgbClr val="000000"/>
                </a:solidFill>
                <a:effectLst/>
                <a:latin typeface="YACgEev4gKc 0"/>
              </a:rPr>
              <a:t>Nous avons obtenu des résultats fantastiques en un mois. La photo a été prise un mois plus tard, mais la cliente dit elle-même qu'au bout de deux semaines, sa peau était déjà dans l'état de la photo. Le traitement n'a porté que sur trois produits </a:t>
            </a:r>
            <a:r>
              <a:rPr lang="fr-FR" sz="2800" b="0" i="0" dirty="0" err="1">
                <a:solidFill>
                  <a:srgbClr val="000000"/>
                </a:solidFill>
                <a:effectLst/>
                <a:latin typeface="YACgEev4gKc 0"/>
              </a:rPr>
              <a:t>Yon</a:t>
            </a:r>
            <a:r>
              <a:rPr lang="fr-FR" sz="2800" b="0" i="0" dirty="0">
                <a:solidFill>
                  <a:srgbClr val="000000"/>
                </a:solidFill>
                <a:effectLst/>
                <a:latin typeface="YACgEev4gKc 0"/>
              </a:rPr>
              <a:t>-ka : le masque Sensitive, le masque Hydra1 et le lait démaquillant.</a:t>
            </a:r>
          </a:p>
          <a:p>
            <a:r>
              <a:rPr lang="fr-FR" sz="2800" b="0" i="0" dirty="0">
                <a:solidFill>
                  <a:srgbClr val="000000"/>
                </a:solidFill>
                <a:effectLst/>
                <a:latin typeface="YACgEev4gKc 0"/>
              </a:rPr>
              <a:t>Le traitement a été prescrit par un médecin, notre partenaire d'</a:t>
            </a:r>
            <a:r>
              <a:rPr lang="fr-FR" sz="2800" b="0" i="0" dirty="0" err="1">
                <a:solidFill>
                  <a:srgbClr val="000000"/>
                </a:solidFill>
                <a:effectLst/>
                <a:latin typeface="YACgEev4gKc 0"/>
              </a:rPr>
              <a:t>Irkutsk</a:t>
            </a:r>
            <a:r>
              <a:rPr lang="fr-FR" sz="2800" b="0" i="0" dirty="0">
                <a:solidFill>
                  <a:srgbClr val="000000"/>
                </a:solidFill>
                <a:effectLst/>
                <a:latin typeface="YACgEev4gKc 0"/>
              </a:rPr>
              <a:t>, et j'ai conseillé les produits </a:t>
            </a:r>
            <a:r>
              <a:rPr lang="fr-FR" sz="2800" b="0" i="0" dirty="0" err="1">
                <a:solidFill>
                  <a:srgbClr val="000000"/>
                </a:solidFill>
                <a:effectLst/>
                <a:latin typeface="YACgEev4gKc 0"/>
              </a:rPr>
              <a:t>Yonka</a:t>
            </a:r>
            <a:r>
              <a:rPr lang="fr-FR" sz="2800" b="0" i="0" dirty="0">
                <a:solidFill>
                  <a:srgbClr val="000000"/>
                </a:solidFill>
                <a:effectLst/>
                <a:latin typeface="YACgEev4gKc 0"/>
              </a:rPr>
              <a:t>.</a:t>
            </a:r>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11</a:t>
            </a:fld>
            <a:endParaRPr lang="fr-FR"/>
          </a:p>
        </p:txBody>
      </p:sp>
    </p:spTree>
    <p:extLst>
      <p:ext uri="{BB962C8B-B14F-4D97-AF65-F5344CB8AC3E}">
        <p14:creationId xmlns:p14="http://schemas.microsoft.com/office/powerpoint/2010/main" val="3101530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6F216A-7549-4DBB-A106-E81D2526938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5476C46-C17C-416A-A4B5-3DAA655781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3D2D957-A80D-4B48-B468-8745DC738B7E}"/>
              </a:ext>
            </a:extLst>
          </p:cNvPr>
          <p:cNvSpPr>
            <a:spLocks noGrp="1"/>
          </p:cNvSpPr>
          <p:nvPr>
            <p:ph type="dt" sz="half" idx="10"/>
          </p:nvPr>
        </p:nvSpPr>
        <p:spPr/>
        <p:txBody>
          <a:bodyPr/>
          <a:lstStyle/>
          <a:p>
            <a:fld id="{6D5795E2-DF01-45E4-A520-9AAE7533DA3C}" type="datetimeFigureOut">
              <a:rPr lang="fr-FR" smtClean="0"/>
              <a:t>11/09/2023</a:t>
            </a:fld>
            <a:endParaRPr lang="fr-FR"/>
          </a:p>
        </p:txBody>
      </p:sp>
      <p:sp>
        <p:nvSpPr>
          <p:cNvPr id="5" name="Espace réservé du pied de page 4">
            <a:extLst>
              <a:ext uri="{FF2B5EF4-FFF2-40B4-BE49-F238E27FC236}">
                <a16:creationId xmlns:a16="http://schemas.microsoft.com/office/drawing/2014/main" id="{AAF6485E-45AE-4A8A-81C8-E9B418979C4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B910A01-89DE-457A-8289-AFA1EE513E03}"/>
              </a:ext>
            </a:extLst>
          </p:cNvPr>
          <p:cNvSpPr>
            <a:spLocks noGrp="1"/>
          </p:cNvSpPr>
          <p:nvPr>
            <p:ph type="sldNum" sz="quarter" idx="12"/>
          </p:nvPr>
        </p:nvSpPr>
        <p:spPr/>
        <p:txBody>
          <a:bodyPr/>
          <a:lstStyle/>
          <a:p>
            <a:fld id="{AD1FD63B-E0BE-45AA-89F6-A1AA4C8CFF0F}" type="slidenum">
              <a:rPr lang="fr-FR" smtClean="0"/>
              <a:t>‹N°›</a:t>
            </a:fld>
            <a:endParaRPr lang="fr-FR"/>
          </a:p>
        </p:txBody>
      </p:sp>
    </p:spTree>
    <p:extLst>
      <p:ext uri="{BB962C8B-B14F-4D97-AF65-F5344CB8AC3E}">
        <p14:creationId xmlns:p14="http://schemas.microsoft.com/office/powerpoint/2010/main" val="72845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22918C-4EAB-48AF-8187-3A842C6D909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5E17B8B-3265-4089-8CFE-37325B81773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A843FF3-35E6-454A-9331-6579C64FB0EC}"/>
              </a:ext>
            </a:extLst>
          </p:cNvPr>
          <p:cNvSpPr>
            <a:spLocks noGrp="1"/>
          </p:cNvSpPr>
          <p:nvPr>
            <p:ph type="dt" sz="half" idx="10"/>
          </p:nvPr>
        </p:nvSpPr>
        <p:spPr/>
        <p:txBody>
          <a:bodyPr/>
          <a:lstStyle/>
          <a:p>
            <a:fld id="{6D5795E2-DF01-45E4-A520-9AAE7533DA3C}" type="datetimeFigureOut">
              <a:rPr lang="fr-FR" smtClean="0"/>
              <a:t>11/09/2023</a:t>
            </a:fld>
            <a:endParaRPr lang="fr-FR"/>
          </a:p>
        </p:txBody>
      </p:sp>
      <p:sp>
        <p:nvSpPr>
          <p:cNvPr id="5" name="Espace réservé du pied de page 4">
            <a:extLst>
              <a:ext uri="{FF2B5EF4-FFF2-40B4-BE49-F238E27FC236}">
                <a16:creationId xmlns:a16="http://schemas.microsoft.com/office/drawing/2014/main" id="{A914A8BD-090F-4943-93ED-741372E8FC8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2126A9-D329-4E02-81E7-E75759C536CA}"/>
              </a:ext>
            </a:extLst>
          </p:cNvPr>
          <p:cNvSpPr>
            <a:spLocks noGrp="1"/>
          </p:cNvSpPr>
          <p:nvPr>
            <p:ph type="sldNum" sz="quarter" idx="12"/>
          </p:nvPr>
        </p:nvSpPr>
        <p:spPr/>
        <p:txBody>
          <a:bodyPr/>
          <a:lstStyle/>
          <a:p>
            <a:fld id="{AD1FD63B-E0BE-45AA-89F6-A1AA4C8CFF0F}" type="slidenum">
              <a:rPr lang="fr-FR" smtClean="0"/>
              <a:t>‹N°›</a:t>
            </a:fld>
            <a:endParaRPr lang="fr-FR"/>
          </a:p>
        </p:txBody>
      </p:sp>
    </p:spTree>
    <p:extLst>
      <p:ext uri="{BB962C8B-B14F-4D97-AF65-F5344CB8AC3E}">
        <p14:creationId xmlns:p14="http://schemas.microsoft.com/office/powerpoint/2010/main" val="1200628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5CEF35C-32F0-4E00-B4F4-54B571B70D1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4A08367-3956-4C61-A218-30FE3E99290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3258BF2-7628-44A9-8EBF-75A3C64B0BF7}"/>
              </a:ext>
            </a:extLst>
          </p:cNvPr>
          <p:cNvSpPr>
            <a:spLocks noGrp="1"/>
          </p:cNvSpPr>
          <p:nvPr>
            <p:ph type="dt" sz="half" idx="10"/>
          </p:nvPr>
        </p:nvSpPr>
        <p:spPr/>
        <p:txBody>
          <a:bodyPr/>
          <a:lstStyle/>
          <a:p>
            <a:fld id="{6D5795E2-DF01-45E4-A520-9AAE7533DA3C}" type="datetimeFigureOut">
              <a:rPr lang="fr-FR" smtClean="0"/>
              <a:t>11/09/2023</a:t>
            </a:fld>
            <a:endParaRPr lang="fr-FR"/>
          </a:p>
        </p:txBody>
      </p:sp>
      <p:sp>
        <p:nvSpPr>
          <p:cNvPr id="5" name="Espace réservé du pied de page 4">
            <a:extLst>
              <a:ext uri="{FF2B5EF4-FFF2-40B4-BE49-F238E27FC236}">
                <a16:creationId xmlns:a16="http://schemas.microsoft.com/office/drawing/2014/main" id="{80E58371-F0DD-4967-B1C6-AA0B82791E9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F32CE43-8DDE-4764-84F3-659413B70681}"/>
              </a:ext>
            </a:extLst>
          </p:cNvPr>
          <p:cNvSpPr>
            <a:spLocks noGrp="1"/>
          </p:cNvSpPr>
          <p:nvPr>
            <p:ph type="sldNum" sz="quarter" idx="12"/>
          </p:nvPr>
        </p:nvSpPr>
        <p:spPr/>
        <p:txBody>
          <a:bodyPr/>
          <a:lstStyle/>
          <a:p>
            <a:fld id="{AD1FD63B-E0BE-45AA-89F6-A1AA4C8CFF0F}" type="slidenum">
              <a:rPr lang="fr-FR" smtClean="0"/>
              <a:t>‹N°›</a:t>
            </a:fld>
            <a:endParaRPr lang="fr-FR"/>
          </a:p>
        </p:txBody>
      </p:sp>
    </p:spTree>
    <p:extLst>
      <p:ext uri="{BB962C8B-B14F-4D97-AF65-F5344CB8AC3E}">
        <p14:creationId xmlns:p14="http://schemas.microsoft.com/office/powerpoint/2010/main" val="3264908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spTree>
    <p:extLst>
      <p:ext uri="{BB962C8B-B14F-4D97-AF65-F5344CB8AC3E}">
        <p14:creationId xmlns:p14="http://schemas.microsoft.com/office/powerpoint/2010/main" val="1236442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re + Texte + image droit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
        <p:nvSpPr>
          <p:cNvPr id="8" name="Espace réservé du texte 2"/>
          <p:cNvSpPr>
            <a:spLocks noGrp="1"/>
          </p:cNvSpPr>
          <p:nvPr>
            <p:ph type="body" sz="quarter" idx="10"/>
          </p:nvPr>
        </p:nvSpPr>
        <p:spPr>
          <a:xfrm>
            <a:off x="838200" y="1278543"/>
            <a:ext cx="6765616" cy="492804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3"/>
          <p:cNvSpPr>
            <a:spLocks noGrp="1"/>
          </p:cNvSpPr>
          <p:nvPr>
            <p:ph type="title"/>
          </p:nvPr>
        </p:nvSpPr>
        <p:spPr>
          <a:xfrm>
            <a:off x="838200" y="268022"/>
            <a:ext cx="10515600" cy="792036"/>
          </a:xfrm>
          <a:prstGeom prst="rect">
            <a:avLst/>
          </a:prstGeom>
        </p:spPr>
        <p:txBody>
          <a:bodyPr/>
          <a:lstStyle/>
          <a:p>
            <a:r>
              <a:rPr lang="fr-FR"/>
              <a:t>Modifiez le style du titre</a:t>
            </a:r>
          </a:p>
        </p:txBody>
      </p:sp>
      <p:sp>
        <p:nvSpPr>
          <p:cNvPr id="10" name="Espace réservé pour une image  5"/>
          <p:cNvSpPr>
            <a:spLocks noGrp="1"/>
          </p:cNvSpPr>
          <p:nvPr>
            <p:ph type="pic" sz="quarter" idx="11"/>
          </p:nvPr>
        </p:nvSpPr>
        <p:spPr>
          <a:xfrm>
            <a:off x="7895129" y="1278543"/>
            <a:ext cx="3458671" cy="4928048"/>
          </a:xfrm>
          <a:prstGeom prst="rect">
            <a:avLst/>
          </a:prstGeom>
        </p:spPr>
        <p:txBody>
          <a:bodyPr/>
          <a:lstStyle/>
          <a:p>
            <a:endParaRPr lang="fr-FR"/>
          </a:p>
        </p:txBody>
      </p:sp>
      <p:pic>
        <p:nvPicPr>
          <p:cNvPr id="6" name="Image 5">
            <a:extLst>
              <a:ext uri="{FF2B5EF4-FFF2-40B4-BE49-F238E27FC236}">
                <a16:creationId xmlns:a16="http://schemas.microsoft.com/office/drawing/2014/main" id="{BDEABD9B-35F0-4C4E-A75B-4781CBD69EDC}"/>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33454" y="0"/>
            <a:ext cx="12215321" cy="6858000"/>
          </a:xfrm>
          <a:prstGeom prst="rect">
            <a:avLst/>
          </a:prstGeom>
        </p:spPr>
      </p:pic>
    </p:spTree>
    <p:extLst>
      <p:ext uri="{BB962C8B-B14F-4D97-AF65-F5344CB8AC3E}">
        <p14:creationId xmlns:p14="http://schemas.microsoft.com/office/powerpoint/2010/main" val="289357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324171-4810-4382-A62D-347A1DCD56C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A06B079-607B-49A8-8480-219E84C1588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8571B15-B5ED-4713-ACBC-CF94E740D308}"/>
              </a:ext>
            </a:extLst>
          </p:cNvPr>
          <p:cNvSpPr>
            <a:spLocks noGrp="1"/>
          </p:cNvSpPr>
          <p:nvPr>
            <p:ph type="dt" sz="half" idx="10"/>
          </p:nvPr>
        </p:nvSpPr>
        <p:spPr/>
        <p:txBody>
          <a:bodyPr/>
          <a:lstStyle/>
          <a:p>
            <a:fld id="{6D5795E2-DF01-45E4-A520-9AAE7533DA3C}" type="datetimeFigureOut">
              <a:rPr lang="fr-FR" smtClean="0"/>
              <a:t>11/09/2023</a:t>
            </a:fld>
            <a:endParaRPr lang="fr-FR"/>
          </a:p>
        </p:txBody>
      </p:sp>
      <p:sp>
        <p:nvSpPr>
          <p:cNvPr id="5" name="Espace réservé du pied de page 4">
            <a:extLst>
              <a:ext uri="{FF2B5EF4-FFF2-40B4-BE49-F238E27FC236}">
                <a16:creationId xmlns:a16="http://schemas.microsoft.com/office/drawing/2014/main" id="{2788F384-D0F7-4CCE-8E2B-47666023430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F72A212-697B-4F63-87CF-ABAD4594AEF3}"/>
              </a:ext>
            </a:extLst>
          </p:cNvPr>
          <p:cNvSpPr>
            <a:spLocks noGrp="1"/>
          </p:cNvSpPr>
          <p:nvPr>
            <p:ph type="sldNum" sz="quarter" idx="12"/>
          </p:nvPr>
        </p:nvSpPr>
        <p:spPr/>
        <p:txBody>
          <a:bodyPr/>
          <a:lstStyle/>
          <a:p>
            <a:fld id="{AD1FD63B-E0BE-45AA-89F6-A1AA4C8CFF0F}" type="slidenum">
              <a:rPr lang="fr-FR" smtClean="0"/>
              <a:t>‹N°›</a:t>
            </a:fld>
            <a:endParaRPr lang="fr-FR"/>
          </a:p>
        </p:txBody>
      </p:sp>
    </p:spTree>
    <p:extLst>
      <p:ext uri="{BB962C8B-B14F-4D97-AF65-F5344CB8AC3E}">
        <p14:creationId xmlns:p14="http://schemas.microsoft.com/office/powerpoint/2010/main" val="2386154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99BA25-E7F0-44B5-9EAC-8F8F3C42640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FAAC78F-4F58-44EA-8FB7-71547B90F3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54AECC7-01EE-446D-8F6E-A2279C5DC2A1}"/>
              </a:ext>
            </a:extLst>
          </p:cNvPr>
          <p:cNvSpPr>
            <a:spLocks noGrp="1"/>
          </p:cNvSpPr>
          <p:nvPr>
            <p:ph type="dt" sz="half" idx="10"/>
          </p:nvPr>
        </p:nvSpPr>
        <p:spPr/>
        <p:txBody>
          <a:bodyPr/>
          <a:lstStyle/>
          <a:p>
            <a:fld id="{6D5795E2-DF01-45E4-A520-9AAE7533DA3C}" type="datetimeFigureOut">
              <a:rPr lang="fr-FR" smtClean="0"/>
              <a:t>11/09/2023</a:t>
            </a:fld>
            <a:endParaRPr lang="fr-FR"/>
          </a:p>
        </p:txBody>
      </p:sp>
      <p:sp>
        <p:nvSpPr>
          <p:cNvPr id="5" name="Espace réservé du pied de page 4">
            <a:extLst>
              <a:ext uri="{FF2B5EF4-FFF2-40B4-BE49-F238E27FC236}">
                <a16:creationId xmlns:a16="http://schemas.microsoft.com/office/drawing/2014/main" id="{A92B57C7-07DA-41FE-87BC-1203E6803B8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F55BD13-1A0A-4C06-8936-731DD4132A5B}"/>
              </a:ext>
            </a:extLst>
          </p:cNvPr>
          <p:cNvSpPr>
            <a:spLocks noGrp="1"/>
          </p:cNvSpPr>
          <p:nvPr>
            <p:ph type="sldNum" sz="quarter" idx="12"/>
          </p:nvPr>
        </p:nvSpPr>
        <p:spPr/>
        <p:txBody>
          <a:bodyPr/>
          <a:lstStyle/>
          <a:p>
            <a:fld id="{AD1FD63B-E0BE-45AA-89F6-A1AA4C8CFF0F}" type="slidenum">
              <a:rPr lang="fr-FR" smtClean="0"/>
              <a:t>‹N°›</a:t>
            </a:fld>
            <a:endParaRPr lang="fr-FR"/>
          </a:p>
        </p:txBody>
      </p:sp>
    </p:spTree>
    <p:extLst>
      <p:ext uri="{BB962C8B-B14F-4D97-AF65-F5344CB8AC3E}">
        <p14:creationId xmlns:p14="http://schemas.microsoft.com/office/powerpoint/2010/main" val="2780233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0EC3A2-3C7B-4CEC-BED9-1792B4FA3E7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4395F7E-F760-46BC-8009-DF9C0C84642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382E083-8C24-42B9-8126-540953D200F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B48F5A9-B5EE-48DF-AE97-BB2EC316DFBE}"/>
              </a:ext>
            </a:extLst>
          </p:cNvPr>
          <p:cNvSpPr>
            <a:spLocks noGrp="1"/>
          </p:cNvSpPr>
          <p:nvPr>
            <p:ph type="dt" sz="half" idx="10"/>
          </p:nvPr>
        </p:nvSpPr>
        <p:spPr/>
        <p:txBody>
          <a:bodyPr/>
          <a:lstStyle/>
          <a:p>
            <a:fld id="{6D5795E2-DF01-45E4-A520-9AAE7533DA3C}" type="datetimeFigureOut">
              <a:rPr lang="fr-FR" smtClean="0"/>
              <a:t>11/09/2023</a:t>
            </a:fld>
            <a:endParaRPr lang="fr-FR"/>
          </a:p>
        </p:txBody>
      </p:sp>
      <p:sp>
        <p:nvSpPr>
          <p:cNvPr id="6" name="Espace réservé du pied de page 5">
            <a:extLst>
              <a:ext uri="{FF2B5EF4-FFF2-40B4-BE49-F238E27FC236}">
                <a16:creationId xmlns:a16="http://schemas.microsoft.com/office/drawing/2014/main" id="{1AC6FB40-5ACD-413C-B3AF-6401B7B7BEE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28EC29E-4DB7-47D9-83A9-95F26D6321FA}"/>
              </a:ext>
            </a:extLst>
          </p:cNvPr>
          <p:cNvSpPr>
            <a:spLocks noGrp="1"/>
          </p:cNvSpPr>
          <p:nvPr>
            <p:ph type="sldNum" sz="quarter" idx="12"/>
          </p:nvPr>
        </p:nvSpPr>
        <p:spPr/>
        <p:txBody>
          <a:bodyPr/>
          <a:lstStyle/>
          <a:p>
            <a:fld id="{AD1FD63B-E0BE-45AA-89F6-A1AA4C8CFF0F}" type="slidenum">
              <a:rPr lang="fr-FR" smtClean="0"/>
              <a:t>‹N°›</a:t>
            </a:fld>
            <a:endParaRPr lang="fr-FR"/>
          </a:p>
        </p:txBody>
      </p:sp>
    </p:spTree>
    <p:extLst>
      <p:ext uri="{BB962C8B-B14F-4D97-AF65-F5344CB8AC3E}">
        <p14:creationId xmlns:p14="http://schemas.microsoft.com/office/powerpoint/2010/main" val="893301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071D8C-3BFB-4376-8685-934DEBAFB92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66739B3-F6CA-4C22-9E5B-45562FDE70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302571C-BB51-4210-A591-770AD6B0C21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CECB030-E1D2-46E8-BE83-1D8DF0BC9C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B04447C-B3DF-4B86-B9FF-A0000E936DA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B23596E-2477-4C02-8B66-42B69DF8572C}"/>
              </a:ext>
            </a:extLst>
          </p:cNvPr>
          <p:cNvSpPr>
            <a:spLocks noGrp="1"/>
          </p:cNvSpPr>
          <p:nvPr>
            <p:ph type="dt" sz="half" idx="10"/>
          </p:nvPr>
        </p:nvSpPr>
        <p:spPr/>
        <p:txBody>
          <a:bodyPr/>
          <a:lstStyle/>
          <a:p>
            <a:fld id="{6D5795E2-DF01-45E4-A520-9AAE7533DA3C}" type="datetimeFigureOut">
              <a:rPr lang="fr-FR" smtClean="0"/>
              <a:t>11/09/2023</a:t>
            </a:fld>
            <a:endParaRPr lang="fr-FR"/>
          </a:p>
        </p:txBody>
      </p:sp>
      <p:sp>
        <p:nvSpPr>
          <p:cNvPr id="8" name="Espace réservé du pied de page 7">
            <a:extLst>
              <a:ext uri="{FF2B5EF4-FFF2-40B4-BE49-F238E27FC236}">
                <a16:creationId xmlns:a16="http://schemas.microsoft.com/office/drawing/2014/main" id="{2C555B43-4652-40C2-9348-C1CB2E0C7B6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F7DDD00-2A11-4A78-A654-BBFCEB73E1F4}"/>
              </a:ext>
            </a:extLst>
          </p:cNvPr>
          <p:cNvSpPr>
            <a:spLocks noGrp="1"/>
          </p:cNvSpPr>
          <p:nvPr>
            <p:ph type="sldNum" sz="quarter" idx="12"/>
          </p:nvPr>
        </p:nvSpPr>
        <p:spPr/>
        <p:txBody>
          <a:bodyPr/>
          <a:lstStyle/>
          <a:p>
            <a:fld id="{AD1FD63B-E0BE-45AA-89F6-A1AA4C8CFF0F}" type="slidenum">
              <a:rPr lang="fr-FR" smtClean="0"/>
              <a:t>‹N°›</a:t>
            </a:fld>
            <a:endParaRPr lang="fr-FR"/>
          </a:p>
        </p:txBody>
      </p:sp>
    </p:spTree>
    <p:extLst>
      <p:ext uri="{BB962C8B-B14F-4D97-AF65-F5344CB8AC3E}">
        <p14:creationId xmlns:p14="http://schemas.microsoft.com/office/powerpoint/2010/main" val="4166972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4CDC74-B994-4936-B64C-FB4A6D2D3D1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74B7CD3-7523-4C29-9E73-BFB3D0E0EAD7}"/>
              </a:ext>
            </a:extLst>
          </p:cNvPr>
          <p:cNvSpPr>
            <a:spLocks noGrp="1"/>
          </p:cNvSpPr>
          <p:nvPr>
            <p:ph type="dt" sz="half" idx="10"/>
          </p:nvPr>
        </p:nvSpPr>
        <p:spPr/>
        <p:txBody>
          <a:bodyPr/>
          <a:lstStyle/>
          <a:p>
            <a:fld id="{6D5795E2-DF01-45E4-A520-9AAE7533DA3C}" type="datetimeFigureOut">
              <a:rPr lang="fr-FR" smtClean="0"/>
              <a:t>11/09/2023</a:t>
            </a:fld>
            <a:endParaRPr lang="fr-FR"/>
          </a:p>
        </p:txBody>
      </p:sp>
      <p:sp>
        <p:nvSpPr>
          <p:cNvPr id="4" name="Espace réservé du pied de page 3">
            <a:extLst>
              <a:ext uri="{FF2B5EF4-FFF2-40B4-BE49-F238E27FC236}">
                <a16:creationId xmlns:a16="http://schemas.microsoft.com/office/drawing/2014/main" id="{C8578FA1-2D82-458B-A7C7-144BA7905B2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97A44F9-0D54-4372-9437-1DCE24694C1F}"/>
              </a:ext>
            </a:extLst>
          </p:cNvPr>
          <p:cNvSpPr>
            <a:spLocks noGrp="1"/>
          </p:cNvSpPr>
          <p:nvPr>
            <p:ph type="sldNum" sz="quarter" idx="12"/>
          </p:nvPr>
        </p:nvSpPr>
        <p:spPr/>
        <p:txBody>
          <a:bodyPr/>
          <a:lstStyle/>
          <a:p>
            <a:fld id="{AD1FD63B-E0BE-45AA-89F6-A1AA4C8CFF0F}" type="slidenum">
              <a:rPr lang="fr-FR" smtClean="0"/>
              <a:t>‹N°›</a:t>
            </a:fld>
            <a:endParaRPr lang="fr-FR"/>
          </a:p>
        </p:txBody>
      </p:sp>
    </p:spTree>
    <p:extLst>
      <p:ext uri="{BB962C8B-B14F-4D97-AF65-F5344CB8AC3E}">
        <p14:creationId xmlns:p14="http://schemas.microsoft.com/office/powerpoint/2010/main" val="3236421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ECD4EA8-5919-45B9-BF42-D6F6B343F46D}"/>
              </a:ext>
            </a:extLst>
          </p:cNvPr>
          <p:cNvSpPr>
            <a:spLocks noGrp="1"/>
          </p:cNvSpPr>
          <p:nvPr>
            <p:ph type="dt" sz="half" idx="10"/>
          </p:nvPr>
        </p:nvSpPr>
        <p:spPr/>
        <p:txBody>
          <a:bodyPr/>
          <a:lstStyle/>
          <a:p>
            <a:fld id="{6D5795E2-DF01-45E4-A520-9AAE7533DA3C}" type="datetimeFigureOut">
              <a:rPr lang="fr-FR" smtClean="0"/>
              <a:t>11/09/2023</a:t>
            </a:fld>
            <a:endParaRPr lang="fr-FR"/>
          </a:p>
        </p:txBody>
      </p:sp>
      <p:sp>
        <p:nvSpPr>
          <p:cNvPr id="3" name="Espace réservé du pied de page 2">
            <a:extLst>
              <a:ext uri="{FF2B5EF4-FFF2-40B4-BE49-F238E27FC236}">
                <a16:creationId xmlns:a16="http://schemas.microsoft.com/office/drawing/2014/main" id="{E664B835-DD2C-4C2F-8F82-89D34B2833B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033C1ED-259E-419C-8551-35FB225E9B84}"/>
              </a:ext>
            </a:extLst>
          </p:cNvPr>
          <p:cNvSpPr>
            <a:spLocks noGrp="1"/>
          </p:cNvSpPr>
          <p:nvPr>
            <p:ph type="sldNum" sz="quarter" idx="12"/>
          </p:nvPr>
        </p:nvSpPr>
        <p:spPr/>
        <p:txBody>
          <a:bodyPr/>
          <a:lstStyle/>
          <a:p>
            <a:fld id="{AD1FD63B-E0BE-45AA-89F6-A1AA4C8CFF0F}" type="slidenum">
              <a:rPr lang="fr-FR" smtClean="0"/>
              <a:t>‹N°›</a:t>
            </a:fld>
            <a:endParaRPr lang="fr-FR"/>
          </a:p>
        </p:txBody>
      </p:sp>
    </p:spTree>
    <p:extLst>
      <p:ext uri="{BB962C8B-B14F-4D97-AF65-F5344CB8AC3E}">
        <p14:creationId xmlns:p14="http://schemas.microsoft.com/office/powerpoint/2010/main" val="1680998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47BCF6-47C3-46D2-93A1-C4213563C42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B664F16-E646-418D-8458-7CA9D622FA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6B1354E-E341-4A98-B1B9-674DD50241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8888EF5-4D01-43C3-9DAA-1849D34CC753}"/>
              </a:ext>
            </a:extLst>
          </p:cNvPr>
          <p:cNvSpPr>
            <a:spLocks noGrp="1"/>
          </p:cNvSpPr>
          <p:nvPr>
            <p:ph type="dt" sz="half" idx="10"/>
          </p:nvPr>
        </p:nvSpPr>
        <p:spPr/>
        <p:txBody>
          <a:bodyPr/>
          <a:lstStyle/>
          <a:p>
            <a:fld id="{6D5795E2-DF01-45E4-A520-9AAE7533DA3C}" type="datetimeFigureOut">
              <a:rPr lang="fr-FR" smtClean="0"/>
              <a:t>11/09/2023</a:t>
            </a:fld>
            <a:endParaRPr lang="fr-FR"/>
          </a:p>
        </p:txBody>
      </p:sp>
      <p:sp>
        <p:nvSpPr>
          <p:cNvPr id="6" name="Espace réservé du pied de page 5">
            <a:extLst>
              <a:ext uri="{FF2B5EF4-FFF2-40B4-BE49-F238E27FC236}">
                <a16:creationId xmlns:a16="http://schemas.microsoft.com/office/drawing/2014/main" id="{98DFE682-24D0-4952-BDDF-01F11E49D97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A9F6E8E-0EE1-4F37-B4D3-BCD79B7C299A}"/>
              </a:ext>
            </a:extLst>
          </p:cNvPr>
          <p:cNvSpPr>
            <a:spLocks noGrp="1"/>
          </p:cNvSpPr>
          <p:nvPr>
            <p:ph type="sldNum" sz="quarter" idx="12"/>
          </p:nvPr>
        </p:nvSpPr>
        <p:spPr/>
        <p:txBody>
          <a:bodyPr/>
          <a:lstStyle/>
          <a:p>
            <a:fld id="{AD1FD63B-E0BE-45AA-89F6-A1AA4C8CFF0F}" type="slidenum">
              <a:rPr lang="fr-FR" smtClean="0"/>
              <a:t>‹N°›</a:t>
            </a:fld>
            <a:endParaRPr lang="fr-FR"/>
          </a:p>
        </p:txBody>
      </p:sp>
    </p:spTree>
    <p:extLst>
      <p:ext uri="{BB962C8B-B14F-4D97-AF65-F5344CB8AC3E}">
        <p14:creationId xmlns:p14="http://schemas.microsoft.com/office/powerpoint/2010/main" val="179625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0816E-A1DC-4F3B-A839-B7A80384247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E9A50C7-9282-41C9-B5DC-C1111CDAEB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5DB6D65-3D4C-459A-909D-749EDEAE12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654B971-30F8-4634-B454-33ED2E0B337E}"/>
              </a:ext>
            </a:extLst>
          </p:cNvPr>
          <p:cNvSpPr>
            <a:spLocks noGrp="1"/>
          </p:cNvSpPr>
          <p:nvPr>
            <p:ph type="dt" sz="half" idx="10"/>
          </p:nvPr>
        </p:nvSpPr>
        <p:spPr/>
        <p:txBody>
          <a:bodyPr/>
          <a:lstStyle/>
          <a:p>
            <a:fld id="{6D5795E2-DF01-45E4-A520-9AAE7533DA3C}" type="datetimeFigureOut">
              <a:rPr lang="fr-FR" smtClean="0"/>
              <a:t>11/09/2023</a:t>
            </a:fld>
            <a:endParaRPr lang="fr-FR"/>
          </a:p>
        </p:txBody>
      </p:sp>
      <p:sp>
        <p:nvSpPr>
          <p:cNvPr id="6" name="Espace réservé du pied de page 5">
            <a:extLst>
              <a:ext uri="{FF2B5EF4-FFF2-40B4-BE49-F238E27FC236}">
                <a16:creationId xmlns:a16="http://schemas.microsoft.com/office/drawing/2014/main" id="{BD061043-21CA-4712-807C-EE090BC88F0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48E0DBB-5111-4FCA-9C09-02BB5E17A978}"/>
              </a:ext>
            </a:extLst>
          </p:cNvPr>
          <p:cNvSpPr>
            <a:spLocks noGrp="1"/>
          </p:cNvSpPr>
          <p:nvPr>
            <p:ph type="sldNum" sz="quarter" idx="12"/>
          </p:nvPr>
        </p:nvSpPr>
        <p:spPr/>
        <p:txBody>
          <a:bodyPr/>
          <a:lstStyle/>
          <a:p>
            <a:fld id="{AD1FD63B-E0BE-45AA-89F6-A1AA4C8CFF0F}" type="slidenum">
              <a:rPr lang="fr-FR" smtClean="0"/>
              <a:t>‹N°›</a:t>
            </a:fld>
            <a:endParaRPr lang="fr-FR"/>
          </a:p>
        </p:txBody>
      </p:sp>
    </p:spTree>
    <p:extLst>
      <p:ext uri="{BB962C8B-B14F-4D97-AF65-F5344CB8AC3E}">
        <p14:creationId xmlns:p14="http://schemas.microsoft.com/office/powerpoint/2010/main" val="3713069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582A363-AEB0-444F-992F-217FEE549C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887AFDA-5126-4479-B3E9-EEAA258FBF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5988A97-F4E1-48BE-8033-63FEB6EE5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795E2-DF01-45E4-A520-9AAE7533DA3C}" type="datetimeFigureOut">
              <a:rPr lang="fr-FR" smtClean="0"/>
              <a:t>11/09/2023</a:t>
            </a:fld>
            <a:endParaRPr lang="fr-FR"/>
          </a:p>
        </p:txBody>
      </p:sp>
      <p:sp>
        <p:nvSpPr>
          <p:cNvPr id="5" name="Espace réservé du pied de page 4">
            <a:extLst>
              <a:ext uri="{FF2B5EF4-FFF2-40B4-BE49-F238E27FC236}">
                <a16:creationId xmlns:a16="http://schemas.microsoft.com/office/drawing/2014/main" id="{DFAA9245-1CF5-485B-8A2A-E5E39EB72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6C09AA1-312B-4449-AFF0-F3C24B7D4C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1FD63B-E0BE-45AA-89F6-A1AA4C8CFF0F}" type="slidenum">
              <a:rPr lang="fr-FR" smtClean="0"/>
              <a:t>‹N°›</a:t>
            </a:fld>
            <a:endParaRPr lang="fr-FR"/>
          </a:p>
        </p:txBody>
      </p:sp>
    </p:spTree>
    <p:extLst>
      <p:ext uri="{BB962C8B-B14F-4D97-AF65-F5344CB8AC3E}">
        <p14:creationId xmlns:p14="http://schemas.microsoft.com/office/powerpoint/2010/main" val="2011891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4.png"/><Relationship Id="rId18" Type="http://schemas.openxmlformats.org/officeDocument/2006/relationships/oleObject" Target="../embeddings/oleObject3.bin"/><Relationship Id="rId3" Type="http://schemas.openxmlformats.org/officeDocument/2006/relationships/notesSlide" Target="../notesSlides/notesSlide8.xml"/><Relationship Id="rId7" Type="http://schemas.openxmlformats.org/officeDocument/2006/relationships/image" Target="../media/image60.png"/><Relationship Id="rId12" Type="http://schemas.openxmlformats.org/officeDocument/2006/relationships/image" Target="../media/image63.png"/><Relationship Id="rId17" Type="http://schemas.openxmlformats.org/officeDocument/2006/relationships/image" Target="../media/image67.png"/><Relationship Id="rId2" Type="http://schemas.openxmlformats.org/officeDocument/2006/relationships/slideLayout" Target="../slideLayouts/slideLayout13.xml"/><Relationship Id="rId16" Type="http://schemas.openxmlformats.org/officeDocument/2006/relationships/image" Target="../media/image57.png"/><Relationship Id="rId1" Type="http://schemas.openxmlformats.org/officeDocument/2006/relationships/vmlDrawing" Target="../drawings/vmlDrawing2.vml"/><Relationship Id="rId6" Type="http://schemas.openxmlformats.org/officeDocument/2006/relationships/image" Target="../media/image59.png"/><Relationship Id="rId11" Type="http://schemas.openxmlformats.org/officeDocument/2006/relationships/image" Target="../media/image54.png"/><Relationship Id="rId5" Type="http://schemas.openxmlformats.org/officeDocument/2006/relationships/image" Target="../media/image49.wmf"/><Relationship Id="rId15" Type="http://schemas.openxmlformats.org/officeDocument/2006/relationships/image" Target="../media/image66.png"/><Relationship Id="rId10" Type="http://schemas.openxmlformats.org/officeDocument/2006/relationships/image" Target="../media/image62.png"/><Relationship Id="rId19" Type="http://schemas.openxmlformats.org/officeDocument/2006/relationships/image" Target="../media/image58.wmf"/><Relationship Id="rId4" Type="http://schemas.openxmlformats.org/officeDocument/2006/relationships/oleObject" Target="../embeddings/oleObject1.bin"/><Relationship Id="rId9" Type="http://schemas.openxmlformats.org/officeDocument/2006/relationships/image" Target="../media/image55.png"/><Relationship Id="rId14" Type="http://schemas.openxmlformats.org/officeDocument/2006/relationships/image" Target="../media/image65.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8.wmf"/><Relationship Id="rId3" Type="http://schemas.openxmlformats.org/officeDocument/2006/relationships/notesSlide" Target="../notesSlides/notesSlide9.xml"/><Relationship Id="rId7" Type="http://schemas.openxmlformats.org/officeDocument/2006/relationships/image" Target="../media/image70.jpg"/><Relationship Id="rId12"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69.jpg"/><Relationship Id="rId11" Type="http://schemas.microsoft.com/office/2007/relationships/hdphoto" Target="../media/hdphoto1.wdp"/><Relationship Id="rId5" Type="http://schemas.openxmlformats.org/officeDocument/2006/relationships/image" Target="../media/image49.wmf"/><Relationship Id="rId10" Type="http://schemas.openxmlformats.org/officeDocument/2006/relationships/image" Target="../media/image51.png"/><Relationship Id="rId4" Type="http://schemas.openxmlformats.org/officeDocument/2006/relationships/oleObject" Target="../embeddings/oleObject4.bin"/><Relationship Id="rId9"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73.png"/><Relationship Id="rId3" Type="http://schemas.openxmlformats.org/officeDocument/2006/relationships/notesSlide" Target="../notesSlides/notesSlide10.xml"/><Relationship Id="rId7" Type="http://schemas.openxmlformats.org/officeDocument/2006/relationships/image" Target="../media/image57.png"/><Relationship Id="rId12" Type="http://schemas.openxmlformats.org/officeDocument/2006/relationships/image" Target="../media/image72.png"/><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66.png"/><Relationship Id="rId11" Type="http://schemas.openxmlformats.org/officeDocument/2006/relationships/image" Target="../media/image56.png"/><Relationship Id="rId5" Type="http://schemas.openxmlformats.org/officeDocument/2006/relationships/image" Target="../media/image49.wmf"/><Relationship Id="rId15" Type="http://schemas.openxmlformats.org/officeDocument/2006/relationships/image" Target="../media/image71.wmf"/><Relationship Id="rId10" Type="http://schemas.openxmlformats.org/officeDocument/2006/relationships/image" Target="../media/image55.png"/><Relationship Id="rId4" Type="http://schemas.openxmlformats.org/officeDocument/2006/relationships/oleObject" Target="../embeddings/oleObject1.bin"/><Relationship Id="rId9" Type="http://schemas.openxmlformats.org/officeDocument/2006/relationships/image" Target="../media/image61.png"/><Relationship Id="rId1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11.xml"/><Relationship Id="rId7" Type="http://schemas.openxmlformats.org/officeDocument/2006/relationships/image" Target="../media/image61.png"/><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62.png"/><Relationship Id="rId11" Type="http://schemas.openxmlformats.org/officeDocument/2006/relationships/image" Target="../media/image74.wmf"/><Relationship Id="rId5" Type="http://schemas.openxmlformats.org/officeDocument/2006/relationships/image" Target="../media/image49.wmf"/><Relationship Id="rId10" Type="http://schemas.openxmlformats.org/officeDocument/2006/relationships/oleObject" Target="../embeddings/oleObject7.bin"/><Relationship Id="rId4" Type="http://schemas.openxmlformats.org/officeDocument/2006/relationships/oleObject" Target="../embeddings/oleObject1.bin"/><Relationship Id="rId9" Type="http://schemas.openxmlformats.org/officeDocument/2006/relationships/image" Target="../media/image73.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2.xml"/><Relationship Id="rId7" Type="http://schemas.openxmlformats.org/officeDocument/2006/relationships/image" Target="../media/image56.png"/><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image" Target="../media/image62.png"/><Relationship Id="rId11" Type="http://schemas.openxmlformats.org/officeDocument/2006/relationships/image" Target="../media/image75.wmf"/><Relationship Id="rId5" Type="http://schemas.openxmlformats.org/officeDocument/2006/relationships/image" Target="../media/image49.wmf"/><Relationship Id="rId10" Type="http://schemas.openxmlformats.org/officeDocument/2006/relationships/oleObject" Target="../embeddings/oleObject8.bin"/><Relationship Id="rId4" Type="http://schemas.openxmlformats.org/officeDocument/2006/relationships/oleObject" Target="../embeddings/oleObject1.bin"/><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13.xml"/><Relationship Id="rId7" Type="http://schemas.openxmlformats.org/officeDocument/2006/relationships/image" Target="../media/image78.png"/><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image" Target="../media/image77.png"/><Relationship Id="rId11" Type="http://schemas.openxmlformats.org/officeDocument/2006/relationships/image" Target="../media/image76.wmf"/><Relationship Id="rId5" Type="http://schemas.openxmlformats.org/officeDocument/2006/relationships/image" Target="../media/image49.wmf"/><Relationship Id="rId10" Type="http://schemas.openxmlformats.org/officeDocument/2006/relationships/oleObject" Target="../embeddings/oleObject9.bin"/><Relationship Id="rId4" Type="http://schemas.openxmlformats.org/officeDocument/2006/relationships/oleObject" Target="../embeddings/oleObject4.bin"/><Relationship Id="rId9"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83.jpeg"/><Relationship Id="rId4" Type="http://schemas.openxmlformats.org/officeDocument/2006/relationships/image" Target="../media/image82.jpeg"/></Relationships>
</file>

<file path=ppt/slides/_rels/slide1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1.jpeg"/><Relationship Id="rId7"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86.png"/></Relationships>
</file>

<file path=ppt/slides/_rels/slide1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2.jpeg"/><Relationship Id="rId7"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5.png"/><Relationship Id="rId10" Type="http://schemas.openxmlformats.org/officeDocument/2006/relationships/image" Target="../media/image95.png"/><Relationship Id="rId4" Type="http://schemas.openxmlformats.org/officeDocument/2006/relationships/image" Target="../media/image84.png"/><Relationship Id="rId9" Type="http://schemas.openxmlformats.org/officeDocument/2006/relationships/image" Target="../media/image9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96.png"/><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png"/></Relationships>
</file>

<file path=ppt/slides/_rels/slide2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3.jpeg"/><Relationship Id="rId7" Type="http://schemas.microsoft.com/office/2007/relationships/hdphoto" Target="../media/hdphoto2.wdp"/><Relationship Id="rId12" Type="http://schemas.openxmlformats.org/officeDocument/2006/relationships/image" Target="../media/image106.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02.png"/><Relationship Id="rId11" Type="http://schemas.openxmlformats.org/officeDocument/2006/relationships/image" Target="../media/image105.png"/><Relationship Id="rId5" Type="http://schemas.openxmlformats.org/officeDocument/2006/relationships/image" Target="../media/image84.png"/><Relationship Id="rId10" Type="http://schemas.openxmlformats.org/officeDocument/2006/relationships/image" Target="../media/image104.png"/><Relationship Id="rId4" Type="http://schemas.openxmlformats.org/officeDocument/2006/relationships/image" Target="../media/image101.png"/><Relationship Id="rId9" Type="http://schemas.openxmlformats.org/officeDocument/2006/relationships/image" Target="../media/image103.png"/></Relationships>
</file>

<file path=ppt/slides/_rels/slide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33.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 Id="rId9" Type="http://schemas.openxmlformats.org/officeDocument/2006/relationships/image" Target="../media/image121.png"/></Relationships>
</file>

<file path=ppt/slides/_rels/slide3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3.xml"/><Relationship Id="rId1" Type="http://schemas.openxmlformats.org/officeDocument/2006/relationships/vmlDrawing" Target="../drawings/vmlDrawing8.vml"/><Relationship Id="rId6" Type="http://schemas.openxmlformats.org/officeDocument/2006/relationships/image" Target="../media/image124.wmf"/><Relationship Id="rId5" Type="http://schemas.openxmlformats.org/officeDocument/2006/relationships/oleObject" Target="../embeddings/oleObject11.bin"/><Relationship Id="rId4" Type="http://schemas.openxmlformats.org/officeDocument/2006/relationships/image" Target="../media/image123.wmf"/></Relationships>
</file>

<file path=ppt/slides/_rels/slide36.xml.rels><?xml version="1.0" encoding="UTF-8" standalone="yes"?>
<Relationships xmlns="http://schemas.openxmlformats.org/package/2006/relationships"><Relationship Id="rId8" Type="http://schemas.openxmlformats.org/officeDocument/2006/relationships/image" Target="../media/image129.svg"/><Relationship Id="rId13" Type="http://schemas.openxmlformats.org/officeDocument/2006/relationships/image" Target="../media/image134.png"/><Relationship Id="rId3" Type="http://schemas.openxmlformats.org/officeDocument/2006/relationships/image" Target="../media/image107.png"/><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5" Type="http://schemas.openxmlformats.org/officeDocument/2006/relationships/image" Target="../media/image136.svg"/><Relationship Id="rId10" Type="http://schemas.openxmlformats.org/officeDocument/2006/relationships/image" Target="../media/image131.svg"/><Relationship Id="rId4" Type="http://schemas.openxmlformats.org/officeDocument/2006/relationships/image" Target="../media/image125.png"/><Relationship Id="rId9" Type="http://schemas.openxmlformats.org/officeDocument/2006/relationships/image" Target="../media/image130.png"/><Relationship Id="rId14" Type="http://schemas.openxmlformats.org/officeDocument/2006/relationships/image" Target="../media/image1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25.svg"/><Relationship Id="rId1" Type="http://schemas.openxmlformats.org/officeDocument/2006/relationships/slideLayout" Target="../slideLayouts/slideLayout13.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slides/_rels/slide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3.xml"/><Relationship Id="rId5" Type="http://schemas.openxmlformats.org/officeDocument/2006/relationships/image" Target="../media/image48.sv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notesSlide" Target="../notesSlides/notesSlide7.xml"/><Relationship Id="rId7" Type="http://schemas.microsoft.com/office/2007/relationships/hdphoto" Target="../media/hdphoto1.wdp"/><Relationship Id="rId12" Type="http://schemas.openxmlformats.org/officeDocument/2006/relationships/image" Target="../media/image56.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49.wmf"/><Relationship Id="rId15" Type="http://schemas.openxmlformats.org/officeDocument/2006/relationships/image" Target="../media/image50.wmf"/><Relationship Id="rId10" Type="http://schemas.openxmlformats.org/officeDocument/2006/relationships/image" Target="../media/image54.png"/><Relationship Id="rId4" Type="http://schemas.openxmlformats.org/officeDocument/2006/relationships/oleObject" Target="../embeddings/oleObject1.bin"/><Relationship Id="rId9" Type="http://schemas.openxmlformats.org/officeDocument/2006/relationships/image" Target="../media/image53.png"/><Relationship Id="rId1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tableau blanc&#10;&#10;Description générée automatiquement">
            <a:extLst>
              <a:ext uri="{FF2B5EF4-FFF2-40B4-BE49-F238E27FC236}">
                <a16:creationId xmlns:a16="http://schemas.microsoft.com/office/drawing/2014/main" id="{2F6D044E-F975-9987-79C3-CBBD1A16A564}"/>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l="127" t="-1" r="13" b="20"/>
          <a:stretch/>
        </p:blipFill>
        <p:spPr>
          <a:xfrm>
            <a:off x="0" y="1282"/>
            <a:ext cx="12188952" cy="6856718"/>
          </a:xfrm>
          <a:prstGeom prst="rect">
            <a:avLst/>
          </a:prstGeom>
        </p:spPr>
      </p:pic>
    </p:spTree>
    <p:extLst>
      <p:ext uri="{BB962C8B-B14F-4D97-AF65-F5344CB8AC3E}">
        <p14:creationId xmlns:p14="http://schemas.microsoft.com/office/powerpoint/2010/main" val="1567007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11746164-C785-4959-B216-19BAE81CE17F}"/>
              </a:ext>
            </a:extLst>
          </p:cNvPr>
          <p:cNvGraphicFramePr>
            <a:graphicFrameLocks noChangeAspect="1"/>
          </p:cNvGraphicFramePr>
          <p:nvPr>
            <p:extLst>
              <p:ext uri="{D42A27DB-BD31-4B8C-83A1-F6EECF244321}">
                <p14:modId xmlns:p14="http://schemas.microsoft.com/office/powerpoint/2010/main" val="3748390569"/>
              </p:ext>
            </p:extLst>
          </p:nvPr>
        </p:nvGraphicFramePr>
        <p:xfrm>
          <a:off x="277926" y="322820"/>
          <a:ext cx="2692797" cy="1431624"/>
        </p:xfrm>
        <a:graphic>
          <a:graphicData uri="http://schemas.openxmlformats.org/presentationml/2006/ole">
            <mc:AlternateContent xmlns:mc="http://schemas.openxmlformats.org/markup-compatibility/2006">
              <mc:Choice xmlns:v="urn:schemas-microsoft-com:vml" Requires="v">
                <p:oleObj spid="_x0000_s2052" name="Bitmap Image" r:id="rId4" imgW="7704000" imgH="5166360" progId="PBrush">
                  <p:embed/>
                </p:oleObj>
              </mc:Choice>
              <mc:Fallback>
                <p:oleObj name="Bitmap Image" r:id="rId4" imgW="7704000" imgH="5166360" progId="PBrush">
                  <p:embed/>
                  <p:pic>
                    <p:nvPicPr>
                      <p:cNvPr id="4" name="Objet 3">
                        <a:extLst>
                          <a:ext uri="{FF2B5EF4-FFF2-40B4-BE49-F238E27FC236}">
                            <a16:creationId xmlns:a16="http://schemas.microsoft.com/office/drawing/2014/main" id="{11746164-C785-4959-B216-19BAE81CE17F}"/>
                          </a:ext>
                        </a:extLst>
                      </p:cNvPr>
                      <p:cNvPicPr/>
                      <p:nvPr/>
                    </p:nvPicPr>
                    <p:blipFill>
                      <a:blip r:embed="rId5"/>
                      <a:stretch>
                        <a:fillRect/>
                      </a:stretch>
                    </p:blipFill>
                    <p:spPr>
                      <a:xfrm>
                        <a:off x="277926" y="322820"/>
                        <a:ext cx="2692797" cy="1431624"/>
                      </a:xfrm>
                      <a:prstGeom prst="rect">
                        <a:avLst/>
                      </a:prstGeom>
                    </p:spPr>
                  </p:pic>
                </p:oleObj>
              </mc:Fallback>
            </mc:AlternateContent>
          </a:graphicData>
        </a:graphic>
      </p:graphicFrame>
      <p:sp>
        <p:nvSpPr>
          <p:cNvPr id="6" name="ZoneTexte 5">
            <a:extLst>
              <a:ext uri="{FF2B5EF4-FFF2-40B4-BE49-F238E27FC236}">
                <a16:creationId xmlns:a16="http://schemas.microsoft.com/office/drawing/2014/main" id="{52CDB293-9387-40B9-B1E1-133A88DA1616}"/>
              </a:ext>
            </a:extLst>
          </p:cNvPr>
          <p:cNvSpPr txBox="1"/>
          <p:nvPr/>
        </p:nvSpPr>
        <p:spPr>
          <a:xfrm>
            <a:off x="1129370" y="785109"/>
            <a:ext cx="953226" cy="338554"/>
          </a:xfrm>
          <a:prstGeom prst="rect">
            <a:avLst/>
          </a:prstGeom>
          <a:noFill/>
          <a:ln>
            <a:noFill/>
          </a:ln>
        </p:spPr>
        <p:txBody>
          <a:bodyPr wrap="square" rtlCol="0">
            <a:spAutoFit/>
          </a:bodyPr>
          <a:lstStyle/>
          <a:p>
            <a:pPr algn="just"/>
            <a:r>
              <a:rPr lang="en-US" sz="1600" dirty="0" err="1">
                <a:latin typeface="Roboto Light" panose="02000000000000000000" pitchFamily="2" charset="0"/>
                <a:ea typeface="Roboto Light" panose="02000000000000000000" pitchFamily="2" charset="0"/>
              </a:rPr>
              <a:t>Bulgarie</a:t>
            </a:r>
            <a:endParaRPr lang="fr-FR" sz="1600" dirty="0">
              <a:latin typeface="Roboto Light" panose="02000000000000000000" pitchFamily="2" charset="0"/>
              <a:ea typeface="Roboto Light" panose="02000000000000000000" pitchFamily="2" charset="0"/>
            </a:endParaRPr>
          </a:p>
        </p:txBody>
      </p:sp>
      <p:grpSp>
        <p:nvGrpSpPr>
          <p:cNvPr id="3" name="Groupe 2">
            <a:extLst>
              <a:ext uri="{FF2B5EF4-FFF2-40B4-BE49-F238E27FC236}">
                <a16:creationId xmlns:a16="http://schemas.microsoft.com/office/drawing/2014/main" id="{F4841710-E95C-4E60-A084-4F847F2B0C28}"/>
              </a:ext>
            </a:extLst>
          </p:cNvPr>
          <p:cNvGrpSpPr/>
          <p:nvPr/>
        </p:nvGrpSpPr>
        <p:grpSpPr>
          <a:xfrm>
            <a:off x="276947" y="4285392"/>
            <a:ext cx="3916275" cy="2354249"/>
            <a:chOff x="33444" y="4488521"/>
            <a:chExt cx="3916275" cy="2354249"/>
          </a:xfrm>
        </p:grpSpPr>
        <p:sp>
          <p:nvSpPr>
            <p:cNvPr id="21" name="Rectangle 20">
              <a:extLst>
                <a:ext uri="{FF2B5EF4-FFF2-40B4-BE49-F238E27FC236}">
                  <a16:creationId xmlns:a16="http://schemas.microsoft.com/office/drawing/2014/main" id="{63515BBB-F195-4DA0-AAB8-0C8636DADE03}"/>
                </a:ext>
              </a:extLst>
            </p:cNvPr>
            <p:cNvSpPr/>
            <p:nvPr/>
          </p:nvSpPr>
          <p:spPr>
            <a:xfrm>
              <a:off x="348584" y="4922482"/>
              <a:ext cx="3601135" cy="1904218"/>
            </a:xfrm>
            <a:prstGeom prst="rect">
              <a:avLst/>
            </a:prstGeom>
            <a:solidFill>
              <a:srgbClr val="F2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2">
              <a:extLst>
                <a:ext uri="{FF2B5EF4-FFF2-40B4-BE49-F238E27FC236}">
                  <a16:creationId xmlns:a16="http://schemas.microsoft.com/office/drawing/2014/main" id="{680D1278-27D2-49B8-A99F-D3BD036E8F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822" y="4875766"/>
              <a:ext cx="589702" cy="19334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87B7F6BD-920F-4BA0-89BA-ADC7A697D6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4664" y="4858877"/>
              <a:ext cx="578635" cy="19838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9DA27D29-68E8-40C2-B61F-B9E835E0EDE7}"/>
                </a:ext>
              </a:extLst>
            </p:cNvPr>
            <p:cNvPicPr>
              <a:picLocks noChangeAspect="1" noChangeArrowheads="1"/>
            </p:cNvPicPr>
            <p:nvPr/>
          </p:nvPicPr>
          <p:blipFill rotWithShape="1">
            <a:blip r:embed="rId8">
              <a:alphaModFix/>
              <a:extLst>
                <a:ext uri="{28A0092B-C50C-407E-A947-70E740481C1C}">
                  <a14:useLocalDpi xmlns:a14="http://schemas.microsoft.com/office/drawing/2010/main" val="0"/>
                </a:ext>
              </a:extLst>
            </a:blip>
            <a:srcRect l="36883" t="24406" r="32286" b="6395"/>
            <a:stretch/>
          </p:blipFill>
          <p:spPr bwMode="auto">
            <a:xfrm>
              <a:off x="2490389" y="5187860"/>
              <a:ext cx="481583" cy="16213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EBE5E71D-0316-4C11-B6A2-ABAEA8BF124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503" t="26414" r="28604" b="6449"/>
            <a:stretch/>
          </p:blipFill>
          <p:spPr bwMode="auto">
            <a:xfrm>
              <a:off x="3105288" y="5181927"/>
              <a:ext cx="709259" cy="1627287"/>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9E3FE418-355C-4E03-90B4-AF2FC7FB517E}"/>
                </a:ext>
              </a:extLst>
            </p:cNvPr>
            <p:cNvSpPr txBox="1"/>
            <p:nvPr/>
          </p:nvSpPr>
          <p:spPr>
            <a:xfrm>
              <a:off x="33444" y="4488521"/>
              <a:ext cx="1704846" cy="338554"/>
            </a:xfrm>
            <a:prstGeom prst="rect">
              <a:avLst/>
            </a:prstGeom>
            <a:solidFill>
              <a:srgbClr val="F2EFFE"/>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SOIR</a:t>
              </a:r>
            </a:p>
          </p:txBody>
        </p:sp>
        <p:pic>
          <p:nvPicPr>
            <p:cNvPr id="24" name="Picture 6">
              <a:extLst>
                <a:ext uri="{FF2B5EF4-FFF2-40B4-BE49-F238E27FC236}">
                  <a16:creationId xmlns:a16="http://schemas.microsoft.com/office/drawing/2014/main" id="{9FDA894C-6578-46F1-8332-99E4B6D58C7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2759" t="13188" r="32483" b="4258"/>
            <a:stretch/>
          </p:blipFill>
          <p:spPr bwMode="auto">
            <a:xfrm>
              <a:off x="1802430" y="4744176"/>
              <a:ext cx="579649" cy="20650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e 1">
            <a:extLst>
              <a:ext uri="{FF2B5EF4-FFF2-40B4-BE49-F238E27FC236}">
                <a16:creationId xmlns:a16="http://schemas.microsoft.com/office/drawing/2014/main" id="{E2C8C226-9983-46E9-81E4-734645E3E22A}"/>
              </a:ext>
            </a:extLst>
          </p:cNvPr>
          <p:cNvGrpSpPr/>
          <p:nvPr/>
        </p:nvGrpSpPr>
        <p:grpSpPr>
          <a:xfrm>
            <a:off x="277926" y="1757540"/>
            <a:ext cx="6635416" cy="2614736"/>
            <a:chOff x="33444" y="2454688"/>
            <a:chExt cx="6635416" cy="2614736"/>
          </a:xfrm>
        </p:grpSpPr>
        <p:sp>
          <p:nvSpPr>
            <p:cNvPr id="19" name="Rectangle 18">
              <a:extLst>
                <a:ext uri="{FF2B5EF4-FFF2-40B4-BE49-F238E27FC236}">
                  <a16:creationId xmlns:a16="http://schemas.microsoft.com/office/drawing/2014/main" id="{B3821809-C9E8-49AA-A714-153FBB2024D5}"/>
                </a:ext>
              </a:extLst>
            </p:cNvPr>
            <p:cNvSpPr/>
            <p:nvPr/>
          </p:nvSpPr>
          <p:spPr>
            <a:xfrm>
              <a:off x="384821" y="2705837"/>
              <a:ext cx="6284039" cy="2065038"/>
            </a:xfrm>
            <a:prstGeom prst="rect">
              <a:avLst/>
            </a:prstGeom>
            <a:solidFill>
              <a:srgbClr val="FF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6">
              <a:extLst>
                <a:ext uri="{FF2B5EF4-FFF2-40B4-BE49-F238E27FC236}">
                  <a16:creationId xmlns:a16="http://schemas.microsoft.com/office/drawing/2014/main" id="{33B7B2D1-8979-4A25-9B3E-0EE70951045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2759" t="13188" r="32483" b="4258"/>
            <a:stretch/>
          </p:blipFill>
          <p:spPr bwMode="auto">
            <a:xfrm>
              <a:off x="1770360" y="2705837"/>
              <a:ext cx="579649" cy="20650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E110FD5B-D4FC-4CFF-B0EE-FE94FDF7E86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7093" t="21049" r="26382" b="6000"/>
            <a:stretch/>
          </p:blipFill>
          <p:spPr bwMode="auto">
            <a:xfrm>
              <a:off x="3147278" y="3156300"/>
              <a:ext cx="697099" cy="1639581"/>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descr="Une image contenant texte, articles de toilette&#10;&#10;Description générée automatiquement">
              <a:extLst>
                <a:ext uri="{FF2B5EF4-FFF2-40B4-BE49-F238E27FC236}">
                  <a16:creationId xmlns:a16="http://schemas.microsoft.com/office/drawing/2014/main" id="{EDFE7486-2FD4-4870-A08E-84EB322126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54103" y="2782000"/>
              <a:ext cx="1016632" cy="2287424"/>
            </a:xfrm>
            <a:prstGeom prst="rect">
              <a:avLst/>
            </a:prstGeom>
          </p:spPr>
        </p:pic>
        <p:pic>
          <p:nvPicPr>
            <p:cNvPr id="17" name="Picture 2">
              <a:extLst>
                <a:ext uri="{FF2B5EF4-FFF2-40B4-BE49-F238E27FC236}">
                  <a16:creationId xmlns:a16="http://schemas.microsoft.com/office/drawing/2014/main" id="{364BC02C-CFB4-4998-8254-3B36F790584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3929" t="21286" r="28604" b="7627"/>
            <a:stretch/>
          </p:blipFill>
          <p:spPr bwMode="auto">
            <a:xfrm>
              <a:off x="3949719" y="3138524"/>
              <a:ext cx="730664" cy="1641359"/>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descr="Une image contenant texte&#10;&#10;Description générée automatiquement">
              <a:extLst>
                <a:ext uri="{FF2B5EF4-FFF2-40B4-BE49-F238E27FC236}">
                  <a16:creationId xmlns:a16="http://schemas.microsoft.com/office/drawing/2014/main" id="{A518CE6C-B482-4DE5-B2B7-C6125B43F4C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580" t="26305" r="29772" b="7981"/>
            <a:stretch/>
          </p:blipFill>
          <p:spPr>
            <a:xfrm>
              <a:off x="5000094" y="3213839"/>
              <a:ext cx="709259" cy="1566044"/>
            </a:xfrm>
            <a:prstGeom prst="rect">
              <a:avLst/>
            </a:prstGeom>
          </p:spPr>
        </p:pic>
        <p:sp>
          <p:nvSpPr>
            <p:cNvPr id="20" name="ZoneTexte 19">
              <a:extLst>
                <a:ext uri="{FF2B5EF4-FFF2-40B4-BE49-F238E27FC236}">
                  <a16:creationId xmlns:a16="http://schemas.microsoft.com/office/drawing/2014/main" id="{3E93DC16-7E0D-4A18-B64F-FF9B3EDE48B6}"/>
                </a:ext>
              </a:extLst>
            </p:cNvPr>
            <p:cNvSpPr txBox="1"/>
            <p:nvPr/>
          </p:nvSpPr>
          <p:spPr>
            <a:xfrm>
              <a:off x="33444" y="2454688"/>
              <a:ext cx="1704846" cy="338554"/>
            </a:xfrm>
            <a:prstGeom prst="rect">
              <a:avLst/>
            </a:prstGeom>
            <a:solidFill>
              <a:srgbClr val="FFF4F3"/>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MATIN</a:t>
              </a:r>
            </a:p>
          </p:txBody>
        </p:sp>
        <p:pic>
          <p:nvPicPr>
            <p:cNvPr id="23" name="Picture 2">
              <a:extLst>
                <a:ext uri="{FF2B5EF4-FFF2-40B4-BE49-F238E27FC236}">
                  <a16:creationId xmlns:a16="http://schemas.microsoft.com/office/drawing/2014/main" id="{FFD0C101-F605-4BC7-B763-AA50EC0C59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858" y="2810728"/>
              <a:ext cx="589702" cy="19334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6B86100D-02FE-46A1-8633-A31DFCFC9015}"/>
                </a:ext>
              </a:extLst>
            </p:cNvPr>
            <p:cNvPicPr>
              <a:picLocks noChangeAspect="1" noChangeArrowheads="1"/>
            </p:cNvPicPr>
            <p:nvPr/>
          </p:nvPicPr>
          <p:blipFill rotWithShape="1">
            <a:blip r:embed="rId8">
              <a:alphaModFix/>
              <a:extLst>
                <a:ext uri="{28A0092B-C50C-407E-A947-70E740481C1C}">
                  <a14:useLocalDpi xmlns:a14="http://schemas.microsoft.com/office/drawing/2010/main" val="0"/>
                </a:ext>
              </a:extLst>
            </a:blip>
            <a:srcRect l="36883" t="24406" r="32286" b="6395"/>
            <a:stretch/>
          </p:blipFill>
          <p:spPr bwMode="auto">
            <a:xfrm>
              <a:off x="2489140" y="3138162"/>
              <a:ext cx="481583" cy="1621354"/>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itre 2">
            <a:extLst>
              <a:ext uri="{FF2B5EF4-FFF2-40B4-BE49-F238E27FC236}">
                <a16:creationId xmlns:a16="http://schemas.microsoft.com/office/drawing/2014/main" id="{69A733D5-DD76-4EDF-AEF4-F6F2EE3A8D54}"/>
              </a:ext>
            </a:extLst>
          </p:cNvPr>
          <p:cNvSpPr>
            <a:spLocks noGrp="1"/>
          </p:cNvSpPr>
          <p:nvPr>
            <p:ph type="title"/>
          </p:nvPr>
        </p:nvSpPr>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Votre expérience :</a:t>
            </a:r>
          </a:p>
        </p:txBody>
      </p:sp>
      <p:sp>
        <p:nvSpPr>
          <p:cNvPr id="34" name="Rectangle 33">
            <a:extLst>
              <a:ext uri="{FF2B5EF4-FFF2-40B4-BE49-F238E27FC236}">
                <a16:creationId xmlns:a16="http://schemas.microsoft.com/office/drawing/2014/main" id="{49B41304-CCA3-42AA-9D98-DE55B6CFEB65}"/>
              </a:ext>
            </a:extLst>
          </p:cNvPr>
          <p:cNvSpPr/>
          <p:nvPr/>
        </p:nvSpPr>
        <p:spPr>
          <a:xfrm>
            <a:off x="2934040" y="1098780"/>
            <a:ext cx="8784718" cy="738664"/>
          </a:xfrm>
          <a:prstGeom prst="rect">
            <a:avLst/>
          </a:prstGeom>
        </p:spPr>
        <p:txBody>
          <a:bodyPr wrap="square">
            <a:spAutoFit/>
          </a:bodyPr>
          <a:lstStyle/>
          <a:p>
            <a:pPr algn="ctr">
              <a:defRPr/>
            </a:pPr>
            <a:r>
              <a:rPr lang="fr-FR" sz="1400" dirty="0">
                <a:solidFill>
                  <a:prstClr val="black"/>
                </a:solidFill>
                <a:latin typeface="Roboto Light" panose="02000000000000000000" pitchFamily="2" charset="0"/>
                <a:ea typeface="Roboto Light" panose="02000000000000000000" pitchFamily="2" charset="0"/>
              </a:rPr>
              <a:t>"Femme de 42 ans. Type de peau : sensible, réactive - Visiblement pas de rougeur, mais au contact de la peau, même avec un produit nettoyant, elle fait une réaction. Elle prend soin de sa peau, consulte un professionnel </a:t>
            </a:r>
          </a:p>
          <a:p>
            <a:pPr algn="ctr">
              <a:defRPr/>
            </a:pPr>
            <a:r>
              <a:rPr lang="fr-FR" sz="1400" dirty="0">
                <a:solidFill>
                  <a:prstClr val="black"/>
                </a:solidFill>
                <a:latin typeface="Roboto Light" panose="02000000000000000000" pitchFamily="2" charset="0"/>
                <a:ea typeface="Roboto Light" panose="02000000000000000000" pitchFamily="2" charset="0"/>
              </a:rPr>
              <a:t>3 fois par mois (Sensitive, </a:t>
            </a:r>
            <a:r>
              <a:rPr lang="fr-FR" sz="1400" dirty="0" err="1">
                <a:solidFill>
                  <a:prstClr val="black"/>
                </a:solidFill>
                <a:latin typeface="Roboto Light" panose="02000000000000000000" pitchFamily="2" charset="0"/>
                <a:ea typeface="Roboto Light" panose="02000000000000000000" pitchFamily="2" charset="0"/>
              </a:rPr>
              <a:t>Hydralessense</a:t>
            </a:r>
            <a:r>
              <a:rPr lang="fr-FR" sz="1400" dirty="0">
                <a:solidFill>
                  <a:prstClr val="black"/>
                </a:solidFill>
                <a:latin typeface="Roboto Light" panose="02000000000000000000" pitchFamily="2" charset="0"/>
                <a:ea typeface="Roboto Light" panose="02000000000000000000" pitchFamily="2" charset="0"/>
              </a:rPr>
              <a:t>, Elastine) »</a:t>
            </a:r>
          </a:p>
        </p:txBody>
      </p:sp>
      <p:sp>
        <p:nvSpPr>
          <p:cNvPr id="35" name="ZoneTexte 34">
            <a:extLst>
              <a:ext uri="{FF2B5EF4-FFF2-40B4-BE49-F238E27FC236}">
                <a16:creationId xmlns:a16="http://schemas.microsoft.com/office/drawing/2014/main" id="{5D798A89-A70D-48B1-8496-6B08446B1D2D}"/>
              </a:ext>
            </a:extLst>
          </p:cNvPr>
          <p:cNvSpPr txBox="1"/>
          <p:nvPr/>
        </p:nvSpPr>
        <p:spPr>
          <a:xfrm>
            <a:off x="3288768" y="3739677"/>
            <a:ext cx="1704846" cy="338554"/>
          </a:xfrm>
          <a:prstGeom prst="rect">
            <a:avLst/>
          </a:prstGeom>
          <a:noFill/>
          <a:ln w="3175">
            <a:no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ou</a:t>
            </a:r>
          </a:p>
        </p:txBody>
      </p:sp>
      <p:grpSp>
        <p:nvGrpSpPr>
          <p:cNvPr id="53" name="Groupe 52">
            <a:extLst>
              <a:ext uri="{FF2B5EF4-FFF2-40B4-BE49-F238E27FC236}">
                <a16:creationId xmlns:a16="http://schemas.microsoft.com/office/drawing/2014/main" id="{B454E96C-34EA-4526-9BA1-EB5C19B004F4}"/>
              </a:ext>
            </a:extLst>
          </p:cNvPr>
          <p:cNvGrpSpPr/>
          <p:nvPr/>
        </p:nvGrpSpPr>
        <p:grpSpPr>
          <a:xfrm>
            <a:off x="5402349" y="3496782"/>
            <a:ext cx="6512704" cy="2766991"/>
            <a:chOff x="5049993" y="3856580"/>
            <a:chExt cx="6512704" cy="2766991"/>
          </a:xfrm>
        </p:grpSpPr>
        <p:sp>
          <p:nvSpPr>
            <p:cNvPr id="26" name="Rectangle 25">
              <a:extLst>
                <a:ext uri="{FF2B5EF4-FFF2-40B4-BE49-F238E27FC236}">
                  <a16:creationId xmlns:a16="http://schemas.microsoft.com/office/drawing/2014/main" id="{303F0E00-2BD1-418D-960F-F1DF8F9AB71F}"/>
                </a:ext>
              </a:extLst>
            </p:cNvPr>
            <p:cNvSpPr/>
            <p:nvPr/>
          </p:nvSpPr>
          <p:spPr>
            <a:xfrm>
              <a:off x="6639548" y="4688053"/>
              <a:ext cx="3159869" cy="1935518"/>
            </a:xfrm>
            <a:prstGeom prst="rect">
              <a:avLst/>
            </a:prstGeom>
            <a:solidFill>
              <a:srgbClr val="FFE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2">
              <a:extLst>
                <a:ext uri="{FF2B5EF4-FFF2-40B4-BE49-F238E27FC236}">
                  <a16:creationId xmlns:a16="http://schemas.microsoft.com/office/drawing/2014/main" id="{4BC3B857-73EA-42AC-90BC-BB2441FEB37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5931" t="21049" r="25403" b="6138"/>
            <a:stretch/>
          </p:blipFill>
          <p:spPr bwMode="auto">
            <a:xfrm>
              <a:off x="6870130" y="4971084"/>
              <a:ext cx="714571" cy="16037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20EDE7CC-8D58-4FCA-AA76-EF5C57771BD1}"/>
                </a:ext>
              </a:extLst>
            </p:cNvPr>
            <p:cNvPicPr>
              <a:picLocks noChangeAspect="1" noChangeArrowheads="1"/>
            </p:cNvPicPr>
            <p:nvPr/>
          </p:nvPicPr>
          <p:blipFill rotWithShape="1">
            <a:blip r:embed="rId16">
              <a:clrChange>
                <a:clrFrom>
                  <a:srgbClr val="000000">
                    <a:alpha val="0"/>
                  </a:srgbClr>
                </a:clrFrom>
                <a:clrTo>
                  <a:srgbClr val="000000">
                    <a:alpha val="0"/>
                  </a:srgbClr>
                </a:clrTo>
              </a:clrChange>
              <a:alphaModFix/>
              <a:extLst>
                <a:ext uri="{28A0092B-C50C-407E-A947-70E740481C1C}">
                  <a14:useLocalDpi xmlns:a14="http://schemas.microsoft.com/office/drawing/2010/main" val="0"/>
                </a:ext>
              </a:extLst>
            </a:blip>
            <a:srcRect l="24703" t="22711" r="27764" b="7628"/>
            <a:stretch/>
          </p:blipFill>
          <p:spPr bwMode="auto">
            <a:xfrm>
              <a:off x="7857691" y="5032901"/>
              <a:ext cx="723582" cy="15906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FEA452C7-5272-4F96-A1FB-87A55AC7FD94}"/>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4932" t="12888" r="25020" b="5747"/>
            <a:stretch/>
          </p:blipFill>
          <p:spPr bwMode="auto">
            <a:xfrm>
              <a:off x="8854263" y="5001601"/>
              <a:ext cx="652286" cy="1590670"/>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a:extLst>
                <a:ext uri="{FF2B5EF4-FFF2-40B4-BE49-F238E27FC236}">
                  <a16:creationId xmlns:a16="http://schemas.microsoft.com/office/drawing/2014/main" id="{7F9EBA9F-E914-48C1-9808-3DFCE6D3DD60}"/>
                </a:ext>
              </a:extLst>
            </p:cNvPr>
            <p:cNvSpPr txBox="1"/>
            <p:nvPr/>
          </p:nvSpPr>
          <p:spPr>
            <a:xfrm>
              <a:off x="6457575" y="4563734"/>
              <a:ext cx="1704846" cy="338554"/>
            </a:xfrm>
            <a:prstGeom prst="rect">
              <a:avLst/>
            </a:prstGeom>
            <a:solidFill>
              <a:srgbClr val="FFECEB"/>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HEBDOMADAIRE</a:t>
              </a:r>
            </a:p>
          </p:txBody>
        </p:sp>
        <p:sp>
          <p:nvSpPr>
            <p:cNvPr id="36" name="ZoneTexte 35">
              <a:extLst>
                <a:ext uri="{FF2B5EF4-FFF2-40B4-BE49-F238E27FC236}">
                  <a16:creationId xmlns:a16="http://schemas.microsoft.com/office/drawing/2014/main" id="{A626813B-AFF4-4639-A71A-CFB6ADD928EB}"/>
                </a:ext>
              </a:extLst>
            </p:cNvPr>
            <p:cNvSpPr txBox="1"/>
            <p:nvPr/>
          </p:nvSpPr>
          <p:spPr>
            <a:xfrm>
              <a:off x="5049993" y="5573566"/>
              <a:ext cx="1704846"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2x/semaine</a:t>
              </a:r>
            </a:p>
          </p:txBody>
        </p:sp>
        <p:sp>
          <p:nvSpPr>
            <p:cNvPr id="37" name="ZoneTexte 36">
              <a:extLst>
                <a:ext uri="{FF2B5EF4-FFF2-40B4-BE49-F238E27FC236}">
                  <a16:creationId xmlns:a16="http://schemas.microsoft.com/office/drawing/2014/main" id="{23A4674E-0D33-4F1D-B249-E01B85A59888}"/>
                </a:ext>
              </a:extLst>
            </p:cNvPr>
            <p:cNvSpPr txBox="1"/>
            <p:nvPr/>
          </p:nvSpPr>
          <p:spPr>
            <a:xfrm>
              <a:off x="9506549" y="6148221"/>
              <a:ext cx="1704846" cy="306467"/>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algn="ctr">
                <a:defRPr sz="1200">
                  <a:latin typeface="Roboto Light" panose="02000000000000000000" pitchFamily="2" charset="0"/>
                  <a:ea typeface="Roboto Light" panose="02000000000000000000" pitchFamily="2" charset="0"/>
                </a:defRPr>
              </a:lvl1pPr>
            </a:lstStyle>
            <a:p>
              <a:r>
                <a:rPr lang="fr-FR" dirty="0"/>
                <a:t>3x/mois</a:t>
              </a:r>
            </a:p>
          </p:txBody>
        </p:sp>
        <p:sp>
          <p:nvSpPr>
            <p:cNvPr id="38" name="ZoneTexte 37">
              <a:extLst>
                <a:ext uri="{FF2B5EF4-FFF2-40B4-BE49-F238E27FC236}">
                  <a16:creationId xmlns:a16="http://schemas.microsoft.com/office/drawing/2014/main" id="{32AB7C8C-F0C5-4E1E-8A12-2337E378E221}"/>
                </a:ext>
              </a:extLst>
            </p:cNvPr>
            <p:cNvSpPr txBox="1"/>
            <p:nvPr/>
          </p:nvSpPr>
          <p:spPr>
            <a:xfrm>
              <a:off x="8402829" y="3856580"/>
              <a:ext cx="3159868" cy="715089"/>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algn="ctr">
                <a:defRPr sz="1200">
                  <a:latin typeface="Roboto Light" panose="02000000000000000000" pitchFamily="2" charset="0"/>
                  <a:ea typeface="Roboto Light" panose="02000000000000000000" pitchFamily="2" charset="0"/>
                </a:defRPr>
              </a:lvl1pPr>
            </a:lstStyle>
            <a:p>
              <a:r>
                <a:rPr lang="fr-FR" dirty="0"/>
                <a:t>3x/semaine</a:t>
              </a:r>
            </a:p>
            <a:p>
              <a:r>
                <a:rPr lang="fr-FR" dirty="0"/>
                <a:t>À la place de la crème pour peau Sensible en masque de nuit</a:t>
              </a:r>
            </a:p>
          </p:txBody>
        </p:sp>
        <p:cxnSp>
          <p:nvCxnSpPr>
            <p:cNvPr id="44" name="Connecteur : en arc 43">
              <a:extLst>
                <a:ext uri="{FF2B5EF4-FFF2-40B4-BE49-F238E27FC236}">
                  <a16:creationId xmlns:a16="http://schemas.microsoft.com/office/drawing/2014/main" id="{C514C7A4-97A8-4182-9094-5136F8B3F62E}"/>
                </a:ext>
              </a:extLst>
            </p:cNvPr>
            <p:cNvCxnSpPr/>
            <p:nvPr/>
          </p:nvCxnSpPr>
          <p:spPr>
            <a:xfrm rot="5400000" flipH="1" flipV="1">
              <a:off x="8241466" y="4548269"/>
              <a:ext cx="649706" cy="382253"/>
            </a:xfrm>
            <a:prstGeom prst="curvedConnector3">
              <a:avLst/>
            </a:prstGeom>
            <a:ln>
              <a:solidFill>
                <a:srgbClr val="D0C9F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 en arc 44">
              <a:extLst>
                <a:ext uri="{FF2B5EF4-FFF2-40B4-BE49-F238E27FC236}">
                  <a16:creationId xmlns:a16="http://schemas.microsoft.com/office/drawing/2014/main" id="{63F8930E-D778-4009-BF24-0B1CB59EEDC9}"/>
                </a:ext>
              </a:extLst>
            </p:cNvPr>
            <p:cNvCxnSpPr>
              <a:cxnSpLocks/>
            </p:cNvCxnSpPr>
            <p:nvPr/>
          </p:nvCxnSpPr>
          <p:spPr>
            <a:xfrm rot="16200000" flipH="1">
              <a:off x="9544050" y="5573294"/>
              <a:ext cx="496659" cy="378026"/>
            </a:xfrm>
            <a:prstGeom prst="curvedConnector3">
              <a:avLst>
                <a:gd name="adj1" fmla="val 33042"/>
              </a:avLst>
            </a:prstGeom>
            <a:ln>
              <a:solidFill>
                <a:srgbClr val="D0C9F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eur : en arc 49">
              <a:extLst>
                <a:ext uri="{FF2B5EF4-FFF2-40B4-BE49-F238E27FC236}">
                  <a16:creationId xmlns:a16="http://schemas.microsoft.com/office/drawing/2014/main" id="{A157938B-B3A9-410E-B65C-7627BD5D4014}"/>
                </a:ext>
              </a:extLst>
            </p:cNvPr>
            <p:cNvCxnSpPr>
              <a:cxnSpLocks/>
            </p:cNvCxnSpPr>
            <p:nvPr/>
          </p:nvCxnSpPr>
          <p:spPr>
            <a:xfrm rot="10800000" flipV="1">
              <a:off x="6184238" y="5064249"/>
              <a:ext cx="685893" cy="449730"/>
            </a:xfrm>
            <a:prstGeom prst="curvedConnector3">
              <a:avLst>
                <a:gd name="adj1" fmla="val 50000"/>
              </a:avLst>
            </a:prstGeom>
            <a:ln>
              <a:solidFill>
                <a:srgbClr val="D0C9F1"/>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39" name="Objet 38">
            <a:extLst>
              <a:ext uri="{FF2B5EF4-FFF2-40B4-BE49-F238E27FC236}">
                <a16:creationId xmlns:a16="http://schemas.microsoft.com/office/drawing/2014/main" id="{9856964B-DC84-441F-8A8E-C486140CFD52}"/>
              </a:ext>
            </a:extLst>
          </p:cNvPr>
          <p:cNvGraphicFramePr>
            <a:graphicFrameLocks noChangeAspect="1"/>
          </p:cNvGraphicFramePr>
          <p:nvPr>
            <p:extLst>
              <p:ext uri="{D42A27DB-BD31-4B8C-83A1-F6EECF244321}">
                <p14:modId xmlns:p14="http://schemas.microsoft.com/office/powerpoint/2010/main" val="4101720747"/>
              </p:ext>
            </p:extLst>
          </p:nvPr>
        </p:nvGraphicFramePr>
        <p:xfrm>
          <a:off x="11042543" y="221263"/>
          <a:ext cx="858112" cy="563846"/>
        </p:xfrm>
        <a:graphic>
          <a:graphicData uri="http://schemas.openxmlformats.org/presentationml/2006/ole">
            <mc:AlternateContent xmlns:mc="http://schemas.openxmlformats.org/markup-compatibility/2006">
              <mc:Choice xmlns:v="urn:schemas-microsoft-com:vml" Requires="v">
                <p:oleObj spid="_x0000_s2053" name="Bitmap Image" r:id="rId18" imgW="2758320" imgH="1813680" progId="PBrush">
                  <p:embed/>
                </p:oleObj>
              </mc:Choice>
              <mc:Fallback>
                <p:oleObj name="Bitmap Image" r:id="rId18" imgW="2758320" imgH="1813680" progId="PBrush">
                  <p:embed/>
                  <p:pic>
                    <p:nvPicPr>
                      <p:cNvPr id="28" name="Objet 27">
                        <a:extLst>
                          <a:ext uri="{FF2B5EF4-FFF2-40B4-BE49-F238E27FC236}">
                            <a16:creationId xmlns:a16="http://schemas.microsoft.com/office/drawing/2014/main" id="{CB1372B6-5606-4196-BB12-4794AA9DAF4F}"/>
                          </a:ext>
                        </a:extLst>
                      </p:cNvPr>
                      <p:cNvPicPr/>
                      <p:nvPr/>
                    </p:nvPicPr>
                    <p:blipFill>
                      <a:blip r:embed="rId19"/>
                      <a:stretch>
                        <a:fillRect/>
                      </a:stretch>
                    </p:blipFill>
                    <p:spPr>
                      <a:xfrm>
                        <a:off x="11042543" y="221263"/>
                        <a:ext cx="858112" cy="563846"/>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8853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11746164-C785-4959-B216-19BAE81CE17F}"/>
              </a:ext>
            </a:extLst>
          </p:cNvPr>
          <p:cNvGraphicFramePr>
            <a:graphicFrameLocks noChangeAspect="1"/>
          </p:cNvGraphicFramePr>
          <p:nvPr/>
        </p:nvGraphicFramePr>
        <p:xfrm>
          <a:off x="277926" y="322820"/>
          <a:ext cx="2692797" cy="1431624"/>
        </p:xfrm>
        <a:graphic>
          <a:graphicData uri="http://schemas.openxmlformats.org/presentationml/2006/ole">
            <mc:AlternateContent xmlns:mc="http://schemas.openxmlformats.org/markup-compatibility/2006">
              <mc:Choice xmlns:v="urn:schemas-microsoft-com:vml" Requires="v">
                <p:oleObj spid="_x0000_s3076" name="Bitmap Image" r:id="rId4" imgW="7704000" imgH="5166360" progId="PBrush">
                  <p:embed/>
                </p:oleObj>
              </mc:Choice>
              <mc:Fallback>
                <p:oleObj name="Bitmap Image" r:id="rId4" imgW="7704000" imgH="5166360" progId="PBrush">
                  <p:embed/>
                  <p:pic>
                    <p:nvPicPr>
                      <p:cNvPr id="4" name="Objet 3">
                        <a:extLst>
                          <a:ext uri="{FF2B5EF4-FFF2-40B4-BE49-F238E27FC236}">
                            <a16:creationId xmlns:a16="http://schemas.microsoft.com/office/drawing/2014/main" id="{11746164-C785-4959-B216-19BAE81CE17F}"/>
                          </a:ext>
                        </a:extLst>
                      </p:cNvPr>
                      <p:cNvPicPr/>
                      <p:nvPr/>
                    </p:nvPicPr>
                    <p:blipFill>
                      <a:blip r:embed="rId5"/>
                      <a:stretch>
                        <a:fillRect/>
                      </a:stretch>
                    </p:blipFill>
                    <p:spPr>
                      <a:xfrm>
                        <a:off x="277926" y="322820"/>
                        <a:ext cx="2692797" cy="1431624"/>
                      </a:xfrm>
                      <a:prstGeom prst="rect">
                        <a:avLst/>
                      </a:prstGeom>
                    </p:spPr>
                  </p:pic>
                </p:oleObj>
              </mc:Fallback>
            </mc:AlternateContent>
          </a:graphicData>
        </a:graphic>
      </p:graphicFrame>
      <p:sp>
        <p:nvSpPr>
          <p:cNvPr id="6" name="ZoneTexte 5">
            <a:extLst>
              <a:ext uri="{FF2B5EF4-FFF2-40B4-BE49-F238E27FC236}">
                <a16:creationId xmlns:a16="http://schemas.microsoft.com/office/drawing/2014/main" id="{52CDB293-9387-40B9-B1E1-133A88DA1616}"/>
              </a:ext>
            </a:extLst>
          </p:cNvPr>
          <p:cNvSpPr txBox="1"/>
          <p:nvPr/>
        </p:nvSpPr>
        <p:spPr>
          <a:xfrm>
            <a:off x="1129370" y="785109"/>
            <a:ext cx="953226" cy="338554"/>
          </a:xfrm>
          <a:prstGeom prst="rect">
            <a:avLst/>
          </a:prstGeom>
          <a:noFill/>
          <a:ln>
            <a:noFill/>
          </a:ln>
        </p:spPr>
        <p:txBody>
          <a:bodyPr wrap="square" rtlCol="0">
            <a:spAutoFit/>
          </a:bodyPr>
          <a:lstStyle/>
          <a:p>
            <a:pPr algn="just"/>
            <a:r>
              <a:rPr lang="en-US" sz="1600" dirty="0" err="1">
                <a:latin typeface="Roboto Light" panose="02000000000000000000" pitchFamily="2" charset="0"/>
                <a:ea typeface="Roboto Light" panose="02000000000000000000" pitchFamily="2" charset="0"/>
              </a:rPr>
              <a:t>Russie</a:t>
            </a:r>
            <a:endParaRPr lang="fr-FR" sz="1600" dirty="0">
              <a:latin typeface="Roboto Light" panose="02000000000000000000" pitchFamily="2" charset="0"/>
              <a:ea typeface="Roboto Light" panose="02000000000000000000" pitchFamily="2" charset="0"/>
            </a:endParaRPr>
          </a:p>
        </p:txBody>
      </p:sp>
      <p:sp>
        <p:nvSpPr>
          <p:cNvPr id="31" name="Titre 2">
            <a:extLst>
              <a:ext uri="{FF2B5EF4-FFF2-40B4-BE49-F238E27FC236}">
                <a16:creationId xmlns:a16="http://schemas.microsoft.com/office/drawing/2014/main" id="{69A733D5-DD76-4EDF-AEF4-F6F2EE3A8D54}"/>
              </a:ext>
            </a:extLst>
          </p:cNvPr>
          <p:cNvSpPr>
            <a:spLocks noGrp="1"/>
          </p:cNvSpPr>
          <p:nvPr>
            <p:ph type="title"/>
          </p:nvPr>
        </p:nvSpPr>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Votre expérience :</a:t>
            </a:r>
          </a:p>
        </p:txBody>
      </p:sp>
      <p:pic>
        <p:nvPicPr>
          <p:cNvPr id="28" name="Image 27" descr="Une image contenant personne, Visage humain, habits, intérieur&#10;&#10;Description générée automatiquement">
            <a:extLst>
              <a:ext uri="{FF2B5EF4-FFF2-40B4-BE49-F238E27FC236}">
                <a16:creationId xmlns:a16="http://schemas.microsoft.com/office/drawing/2014/main" id="{DFE6CDD2-0207-49A8-9C84-4A6A49449169}"/>
              </a:ext>
            </a:extLst>
          </p:cNvPr>
          <p:cNvPicPr>
            <a:picLocks noChangeAspect="1"/>
          </p:cNvPicPr>
          <p:nvPr/>
        </p:nvPicPr>
        <p:blipFill rotWithShape="1">
          <a:blip r:embed="rId6">
            <a:extLst>
              <a:ext uri="{28A0092B-C50C-407E-A947-70E740481C1C}">
                <a14:useLocalDpi xmlns:a14="http://schemas.microsoft.com/office/drawing/2010/main" val="0"/>
              </a:ext>
            </a:extLst>
          </a:blip>
          <a:srcRect l="27502" t="33358" r="28829" b="9832"/>
          <a:stretch/>
        </p:blipFill>
        <p:spPr>
          <a:xfrm>
            <a:off x="180473" y="2216733"/>
            <a:ext cx="2358190" cy="4090441"/>
          </a:xfrm>
          <a:prstGeom prst="rect">
            <a:avLst/>
          </a:prstGeom>
        </p:spPr>
      </p:pic>
      <p:pic>
        <p:nvPicPr>
          <p:cNvPr id="30" name="Image 29" descr="Une image contenant mur, personne, intérieur, Visage humain&#10;&#10;Description générée automatiquement">
            <a:extLst>
              <a:ext uri="{FF2B5EF4-FFF2-40B4-BE49-F238E27FC236}">
                <a16:creationId xmlns:a16="http://schemas.microsoft.com/office/drawing/2014/main" id="{CD5D1DAF-CC61-47DD-9098-52B7CFFEA30D}"/>
              </a:ext>
            </a:extLst>
          </p:cNvPr>
          <p:cNvPicPr>
            <a:picLocks noChangeAspect="1"/>
          </p:cNvPicPr>
          <p:nvPr/>
        </p:nvPicPr>
        <p:blipFill rotWithShape="1">
          <a:blip r:embed="rId7">
            <a:extLst>
              <a:ext uri="{28A0092B-C50C-407E-A947-70E740481C1C}">
                <a14:useLocalDpi xmlns:a14="http://schemas.microsoft.com/office/drawing/2010/main" val="0"/>
              </a:ext>
            </a:extLst>
          </a:blip>
          <a:srcRect l="16693" t="35784" r="35326" b="5643"/>
          <a:stretch/>
        </p:blipFill>
        <p:spPr>
          <a:xfrm>
            <a:off x="9498447" y="2216733"/>
            <a:ext cx="2513080" cy="4090441"/>
          </a:xfrm>
          <a:prstGeom prst="rect">
            <a:avLst/>
          </a:prstGeom>
        </p:spPr>
      </p:pic>
      <p:sp>
        <p:nvSpPr>
          <p:cNvPr id="41" name="ZoneTexte 40">
            <a:extLst>
              <a:ext uri="{FF2B5EF4-FFF2-40B4-BE49-F238E27FC236}">
                <a16:creationId xmlns:a16="http://schemas.microsoft.com/office/drawing/2014/main" id="{4764A772-626F-4731-B0AE-BC1960345C47}"/>
              </a:ext>
            </a:extLst>
          </p:cNvPr>
          <p:cNvSpPr txBox="1"/>
          <p:nvPr/>
        </p:nvSpPr>
        <p:spPr>
          <a:xfrm>
            <a:off x="5243577" y="2047456"/>
            <a:ext cx="1704846" cy="338554"/>
          </a:xfrm>
          <a:prstGeom prst="rect">
            <a:avLst/>
          </a:prstGeom>
          <a:solidFill>
            <a:srgbClr val="F2EFFE"/>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1 MOIS</a:t>
            </a:r>
          </a:p>
        </p:txBody>
      </p:sp>
      <p:pic>
        <p:nvPicPr>
          <p:cNvPr id="42" name="Picture 2">
            <a:extLst>
              <a:ext uri="{FF2B5EF4-FFF2-40B4-BE49-F238E27FC236}">
                <a16:creationId xmlns:a16="http://schemas.microsoft.com/office/drawing/2014/main" id="{379E006F-781C-4094-B5CC-45105B2D63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6231" y="2386009"/>
            <a:ext cx="970273" cy="318122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D36D360B-7C62-4473-8A76-9B12834A2818}"/>
              </a:ext>
            </a:extLst>
          </p:cNvPr>
          <p:cNvPicPr>
            <a:picLocks noChangeAspect="1" noChangeArrowheads="1"/>
          </p:cNvPicPr>
          <p:nvPr/>
        </p:nvPicPr>
        <p:blipFill rotWithShape="1">
          <a:blip r:embed="rId9">
            <a:clrChange>
              <a:clrFrom>
                <a:srgbClr val="000000">
                  <a:alpha val="0"/>
                </a:srgbClr>
              </a:clrFrom>
              <a:clrTo>
                <a:srgbClr val="000000">
                  <a:alpha val="0"/>
                </a:srgbClr>
              </a:clrTo>
            </a:clrChange>
            <a:alphaModFix/>
            <a:extLst>
              <a:ext uri="{28A0092B-C50C-407E-A947-70E740481C1C}">
                <a14:useLocalDpi xmlns:a14="http://schemas.microsoft.com/office/drawing/2010/main" val="0"/>
              </a:ext>
            </a:extLst>
          </a:blip>
          <a:srcRect l="24703" t="22711" r="27764" b="7628"/>
          <a:stretch/>
        </p:blipFill>
        <p:spPr bwMode="auto">
          <a:xfrm>
            <a:off x="5557449" y="3079129"/>
            <a:ext cx="1125228" cy="247361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a:extLst>
              <a:ext uri="{FF2B5EF4-FFF2-40B4-BE49-F238E27FC236}">
                <a16:creationId xmlns:a16="http://schemas.microsoft.com/office/drawing/2014/main" id="{CBD14834-5F36-4057-A6CF-6863206FB809}"/>
              </a:ext>
            </a:extLst>
          </p:cNvPr>
          <p:cNvPicPr>
            <a:picLocks noChangeAspect="1" noChangeArrowheads="1"/>
          </p:cNvPicPr>
          <p:nvPr/>
        </p:nvPicPr>
        <p:blipFill rotWithShape="1">
          <a:blip r:embed="rId10">
            <a:clrChange>
              <a:clrFrom>
                <a:srgbClr val="000000">
                  <a:alpha val="0"/>
                </a:srgbClr>
              </a:clrFrom>
              <a:clrTo>
                <a:srgbClr val="000000">
                  <a:alpha val="0"/>
                </a:srgbClr>
              </a:clrTo>
            </a:clrChange>
            <a:alphaModFix/>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l="24290" t="19656" r="26255" b="7017"/>
          <a:stretch/>
        </p:blipFill>
        <p:spPr bwMode="auto">
          <a:xfrm>
            <a:off x="7514097" y="3064648"/>
            <a:ext cx="1125228" cy="2502582"/>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436B0016-B8DB-4761-914E-E2FE9CC45C52}"/>
              </a:ext>
            </a:extLst>
          </p:cNvPr>
          <p:cNvSpPr txBox="1"/>
          <p:nvPr/>
        </p:nvSpPr>
        <p:spPr>
          <a:xfrm>
            <a:off x="3038697" y="5567230"/>
            <a:ext cx="1704846"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Lait Nettoyant</a:t>
            </a:r>
          </a:p>
          <a:p>
            <a:pPr algn="ctr"/>
            <a:r>
              <a:rPr lang="fr-FR" sz="1200" dirty="0">
                <a:latin typeface="Roboto Light" panose="02000000000000000000" pitchFamily="2" charset="0"/>
                <a:ea typeface="Roboto Light" panose="02000000000000000000" pitchFamily="2" charset="0"/>
              </a:rPr>
              <a:t>Matin &amp; soir</a:t>
            </a:r>
          </a:p>
        </p:txBody>
      </p:sp>
      <p:sp>
        <p:nvSpPr>
          <p:cNvPr id="12" name="ZoneTexte 11">
            <a:extLst>
              <a:ext uri="{FF2B5EF4-FFF2-40B4-BE49-F238E27FC236}">
                <a16:creationId xmlns:a16="http://schemas.microsoft.com/office/drawing/2014/main" id="{D7564FF2-C114-4F56-BC90-BD76D6AA5803}"/>
              </a:ext>
            </a:extLst>
          </p:cNvPr>
          <p:cNvSpPr txBox="1"/>
          <p:nvPr/>
        </p:nvSpPr>
        <p:spPr>
          <a:xfrm>
            <a:off x="5243577" y="5567230"/>
            <a:ext cx="1704846"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Sensitive Masque</a:t>
            </a:r>
          </a:p>
          <a:p>
            <a:pPr algn="ctr"/>
            <a:r>
              <a:rPr lang="fr-FR" sz="1200" dirty="0">
                <a:latin typeface="Roboto Light" panose="02000000000000000000" pitchFamily="2" charset="0"/>
                <a:ea typeface="Roboto Light" panose="02000000000000000000" pitchFamily="2" charset="0"/>
              </a:rPr>
              <a:t>Matin</a:t>
            </a:r>
          </a:p>
        </p:txBody>
      </p:sp>
      <p:sp>
        <p:nvSpPr>
          <p:cNvPr id="13" name="ZoneTexte 12">
            <a:extLst>
              <a:ext uri="{FF2B5EF4-FFF2-40B4-BE49-F238E27FC236}">
                <a16:creationId xmlns:a16="http://schemas.microsoft.com/office/drawing/2014/main" id="{AA41C84A-D906-4848-A10F-CC47176192EC}"/>
              </a:ext>
            </a:extLst>
          </p:cNvPr>
          <p:cNvSpPr txBox="1"/>
          <p:nvPr/>
        </p:nvSpPr>
        <p:spPr>
          <a:xfrm>
            <a:off x="7293567" y="5567230"/>
            <a:ext cx="1704846"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Hydra n°1 Masque</a:t>
            </a:r>
          </a:p>
          <a:p>
            <a:pPr algn="ctr"/>
            <a:r>
              <a:rPr lang="fr-FR" sz="1200" dirty="0">
                <a:latin typeface="Roboto Light" panose="02000000000000000000" pitchFamily="2" charset="0"/>
                <a:ea typeface="Roboto Light" panose="02000000000000000000" pitchFamily="2" charset="0"/>
              </a:rPr>
              <a:t>Soir</a:t>
            </a:r>
          </a:p>
        </p:txBody>
      </p:sp>
      <p:graphicFrame>
        <p:nvGraphicFramePr>
          <p:cNvPr id="14" name="Objet 13">
            <a:extLst>
              <a:ext uri="{FF2B5EF4-FFF2-40B4-BE49-F238E27FC236}">
                <a16:creationId xmlns:a16="http://schemas.microsoft.com/office/drawing/2014/main" id="{6333AF88-8D0E-4FAB-B8F3-FC6876BF8525}"/>
              </a:ext>
            </a:extLst>
          </p:cNvPr>
          <p:cNvGraphicFramePr>
            <a:graphicFrameLocks noChangeAspect="1"/>
          </p:cNvGraphicFramePr>
          <p:nvPr>
            <p:extLst>
              <p:ext uri="{D42A27DB-BD31-4B8C-83A1-F6EECF244321}">
                <p14:modId xmlns:p14="http://schemas.microsoft.com/office/powerpoint/2010/main" val="844110416"/>
              </p:ext>
            </p:extLst>
          </p:nvPr>
        </p:nvGraphicFramePr>
        <p:xfrm>
          <a:off x="11062630" y="253404"/>
          <a:ext cx="858112" cy="531705"/>
        </p:xfrm>
        <a:graphic>
          <a:graphicData uri="http://schemas.openxmlformats.org/presentationml/2006/ole">
            <mc:AlternateContent xmlns:mc="http://schemas.openxmlformats.org/markup-compatibility/2006">
              <mc:Choice xmlns:v="urn:schemas-microsoft-com:vml" Requires="v">
                <p:oleObj spid="_x0000_s3077" name="Bitmap Image" r:id="rId12" imgW="3025080" imgH="1874520" progId="PBrush">
                  <p:embed/>
                </p:oleObj>
              </mc:Choice>
              <mc:Fallback>
                <p:oleObj name="Bitmap Image" r:id="rId12" imgW="3025080" imgH="1874520" progId="PBrush">
                  <p:embed/>
                  <p:pic>
                    <p:nvPicPr>
                      <p:cNvPr id="14" name="Objet 13">
                        <a:extLst>
                          <a:ext uri="{FF2B5EF4-FFF2-40B4-BE49-F238E27FC236}">
                            <a16:creationId xmlns:a16="http://schemas.microsoft.com/office/drawing/2014/main" id="{F4308AD7-75E3-46EC-B869-B0FCF3CC5AB4}"/>
                          </a:ext>
                        </a:extLst>
                      </p:cNvPr>
                      <p:cNvPicPr/>
                      <p:nvPr/>
                    </p:nvPicPr>
                    <p:blipFill>
                      <a:blip r:embed="rId13"/>
                      <a:stretch>
                        <a:fillRect/>
                      </a:stretch>
                    </p:blipFill>
                    <p:spPr>
                      <a:xfrm>
                        <a:off x="11062630" y="253404"/>
                        <a:ext cx="858112" cy="531705"/>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417959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11746164-C785-4959-B216-19BAE81CE17F}"/>
              </a:ext>
            </a:extLst>
          </p:cNvPr>
          <p:cNvGraphicFramePr>
            <a:graphicFrameLocks noChangeAspect="1"/>
          </p:cNvGraphicFramePr>
          <p:nvPr/>
        </p:nvGraphicFramePr>
        <p:xfrm>
          <a:off x="277926" y="322820"/>
          <a:ext cx="2692797" cy="1431624"/>
        </p:xfrm>
        <a:graphic>
          <a:graphicData uri="http://schemas.openxmlformats.org/presentationml/2006/ole">
            <mc:AlternateContent xmlns:mc="http://schemas.openxmlformats.org/markup-compatibility/2006">
              <mc:Choice xmlns:v="urn:schemas-microsoft-com:vml" Requires="v">
                <p:oleObj spid="_x0000_s4100" name="Bitmap Image" r:id="rId4" imgW="7704000" imgH="5166360" progId="PBrush">
                  <p:embed/>
                </p:oleObj>
              </mc:Choice>
              <mc:Fallback>
                <p:oleObj name="Bitmap Image" r:id="rId4" imgW="7704000" imgH="5166360" progId="PBrush">
                  <p:embed/>
                  <p:pic>
                    <p:nvPicPr>
                      <p:cNvPr id="4" name="Objet 3">
                        <a:extLst>
                          <a:ext uri="{FF2B5EF4-FFF2-40B4-BE49-F238E27FC236}">
                            <a16:creationId xmlns:a16="http://schemas.microsoft.com/office/drawing/2014/main" id="{11746164-C785-4959-B216-19BAE81CE17F}"/>
                          </a:ext>
                        </a:extLst>
                      </p:cNvPr>
                      <p:cNvPicPr/>
                      <p:nvPr/>
                    </p:nvPicPr>
                    <p:blipFill>
                      <a:blip r:embed="rId5"/>
                      <a:stretch>
                        <a:fillRect/>
                      </a:stretch>
                    </p:blipFill>
                    <p:spPr>
                      <a:xfrm>
                        <a:off x="277926" y="322820"/>
                        <a:ext cx="2692797" cy="1431624"/>
                      </a:xfrm>
                      <a:prstGeom prst="rect">
                        <a:avLst/>
                      </a:prstGeom>
                    </p:spPr>
                  </p:pic>
                </p:oleObj>
              </mc:Fallback>
            </mc:AlternateContent>
          </a:graphicData>
        </a:graphic>
      </p:graphicFrame>
      <p:sp>
        <p:nvSpPr>
          <p:cNvPr id="6" name="ZoneTexte 5">
            <a:extLst>
              <a:ext uri="{FF2B5EF4-FFF2-40B4-BE49-F238E27FC236}">
                <a16:creationId xmlns:a16="http://schemas.microsoft.com/office/drawing/2014/main" id="{52CDB293-9387-40B9-B1E1-133A88DA1616}"/>
              </a:ext>
            </a:extLst>
          </p:cNvPr>
          <p:cNvSpPr txBox="1"/>
          <p:nvPr/>
        </p:nvSpPr>
        <p:spPr>
          <a:xfrm>
            <a:off x="1129370" y="785109"/>
            <a:ext cx="953226" cy="338554"/>
          </a:xfrm>
          <a:prstGeom prst="rect">
            <a:avLst/>
          </a:prstGeom>
          <a:noFill/>
          <a:ln>
            <a:noFill/>
          </a:ln>
        </p:spPr>
        <p:txBody>
          <a:bodyPr wrap="square" rtlCol="0">
            <a:spAutoFit/>
          </a:bodyPr>
          <a:lstStyle/>
          <a:p>
            <a:pPr algn="just"/>
            <a:r>
              <a:rPr lang="en-US" sz="1600" dirty="0">
                <a:latin typeface="Roboto Light" panose="02000000000000000000" pitchFamily="2" charset="0"/>
                <a:ea typeface="Roboto Light" panose="02000000000000000000" pitchFamily="2" charset="0"/>
              </a:rPr>
              <a:t>USA</a:t>
            </a:r>
            <a:endParaRPr lang="fr-FR" sz="1600" dirty="0">
              <a:latin typeface="Roboto Light" panose="02000000000000000000" pitchFamily="2" charset="0"/>
              <a:ea typeface="Roboto Light" panose="02000000000000000000" pitchFamily="2" charset="0"/>
            </a:endParaRPr>
          </a:p>
        </p:txBody>
      </p:sp>
      <p:sp>
        <p:nvSpPr>
          <p:cNvPr id="31" name="Titre 2">
            <a:extLst>
              <a:ext uri="{FF2B5EF4-FFF2-40B4-BE49-F238E27FC236}">
                <a16:creationId xmlns:a16="http://schemas.microsoft.com/office/drawing/2014/main" id="{69A733D5-DD76-4EDF-AEF4-F6F2EE3A8D54}"/>
              </a:ext>
            </a:extLst>
          </p:cNvPr>
          <p:cNvSpPr>
            <a:spLocks noGrp="1"/>
          </p:cNvSpPr>
          <p:nvPr>
            <p:ph type="title"/>
          </p:nvPr>
        </p:nvSpPr>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Votre expérience :</a:t>
            </a:r>
          </a:p>
        </p:txBody>
      </p:sp>
      <p:sp>
        <p:nvSpPr>
          <p:cNvPr id="34" name="Rectangle 33">
            <a:extLst>
              <a:ext uri="{FF2B5EF4-FFF2-40B4-BE49-F238E27FC236}">
                <a16:creationId xmlns:a16="http://schemas.microsoft.com/office/drawing/2014/main" id="{49B41304-CCA3-42AA-9D98-DE55B6CFEB65}"/>
              </a:ext>
            </a:extLst>
          </p:cNvPr>
          <p:cNvSpPr/>
          <p:nvPr/>
        </p:nvSpPr>
        <p:spPr>
          <a:xfrm>
            <a:off x="1805212" y="1482433"/>
            <a:ext cx="8784718" cy="523220"/>
          </a:xfrm>
          <a:prstGeom prst="rect">
            <a:avLst/>
          </a:prstGeom>
        </p:spPr>
        <p:txBody>
          <a:bodyPr wrap="square">
            <a:spAutoFit/>
          </a:bodyPr>
          <a:lstStyle/>
          <a:p>
            <a:pPr algn="ctr">
              <a:defRPr/>
            </a:pPr>
            <a:r>
              <a:rPr lang="fr-FR" sz="1400" dirty="0">
                <a:solidFill>
                  <a:prstClr val="black"/>
                </a:solidFill>
                <a:latin typeface="Roboto Light" panose="02000000000000000000" pitchFamily="2" charset="0"/>
                <a:ea typeface="Roboto Light" panose="02000000000000000000" pitchFamily="2" charset="0"/>
              </a:rPr>
              <a:t>" Cliente à la peau très réactive.  Elle peut être décrite comme ayant une pré-rosacée ".</a:t>
            </a:r>
          </a:p>
          <a:p>
            <a:pPr algn="ctr">
              <a:defRPr/>
            </a:pPr>
            <a:r>
              <a:rPr lang="fr-FR" sz="1400" dirty="0">
                <a:solidFill>
                  <a:prstClr val="black"/>
                </a:solidFill>
                <a:latin typeface="Roboto Light" panose="02000000000000000000" pitchFamily="2" charset="0"/>
                <a:ea typeface="Roboto Light" panose="02000000000000000000" pitchFamily="2" charset="0"/>
              </a:rPr>
              <a:t>Soins professionnels : CALMESSENCE</a:t>
            </a:r>
          </a:p>
        </p:txBody>
      </p:sp>
      <p:grpSp>
        <p:nvGrpSpPr>
          <p:cNvPr id="53" name="Groupe 52">
            <a:extLst>
              <a:ext uri="{FF2B5EF4-FFF2-40B4-BE49-F238E27FC236}">
                <a16:creationId xmlns:a16="http://schemas.microsoft.com/office/drawing/2014/main" id="{B454E96C-34EA-4526-9BA1-EB5C19B004F4}"/>
              </a:ext>
            </a:extLst>
          </p:cNvPr>
          <p:cNvGrpSpPr/>
          <p:nvPr/>
        </p:nvGrpSpPr>
        <p:grpSpPr>
          <a:xfrm>
            <a:off x="8704505" y="2267449"/>
            <a:ext cx="3204185" cy="3146335"/>
            <a:chOff x="6276996" y="4042768"/>
            <a:chExt cx="3204185" cy="3146335"/>
          </a:xfrm>
        </p:grpSpPr>
        <p:sp>
          <p:nvSpPr>
            <p:cNvPr id="26" name="Rectangle 25">
              <a:extLst>
                <a:ext uri="{FF2B5EF4-FFF2-40B4-BE49-F238E27FC236}">
                  <a16:creationId xmlns:a16="http://schemas.microsoft.com/office/drawing/2014/main" id="{303F0E00-2BD1-418D-960F-F1DF8F9AB71F}"/>
                </a:ext>
              </a:extLst>
            </p:cNvPr>
            <p:cNvSpPr/>
            <p:nvPr/>
          </p:nvSpPr>
          <p:spPr>
            <a:xfrm>
              <a:off x="6639549" y="4688053"/>
              <a:ext cx="2269054" cy="1935518"/>
            </a:xfrm>
            <a:prstGeom prst="rect">
              <a:avLst/>
            </a:prstGeom>
            <a:solidFill>
              <a:srgbClr val="FFE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2">
              <a:extLst>
                <a:ext uri="{FF2B5EF4-FFF2-40B4-BE49-F238E27FC236}">
                  <a16:creationId xmlns:a16="http://schemas.microsoft.com/office/drawing/2014/main" id="{4BC3B857-73EA-42AC-90BC-BB2441FEB3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931" t="21049" r="25403" b="6138"/>
            <a:stretch/>
          </p:blipFill>
          <p:spPr bwMode="auto">
            <a:xfrm>
              <a:off x="6870130" y="4971084"/>
              <a:ext cx="714571" cy="16037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20EDE7CC-8D58-4FCA-AA76-EF5C57771BD1}"/>
                </a:ext>
              </a:extLst>
            </p:cNvPr>
            <p:cNvPicPr>
              <a:picLocks noChangeAspect="1" noChangeArrowheads="1"/>
            </p:cNvPicPr>
            <p:nvPr/>
          </p:nvPicPr>
          <p:blipFill rotWithShape="1">
            <a:blip r:embed="rId7">
              <a:clrChange>
                <a:clrFrom>
                  <a:srgbClr val="000000">
                    <a:alpha val="0"/>
                  </a:srgbClr>
                </a:clrFrom>
                <a:clrTo>
                  <a:srgbClr val="000000">
                    <a:alpha val="0"/>
                  </a:srgbClr>
                </a:clrTo>
              </a:clrChange>
              <a:alphaModFix/>
              <a:extLst>
                <a:ext uri="{28A0092B-C50C-407E-A947-70E740481C1C}">
                  <a14:useLocalDpi xmlns:a14="http://schemas.microsoft.com/office/drawing/2010/main" val="0"/>
                </a:ext>
              </a:extLst>
            </a:blip>
            <a:srcRect l="24703" t="22711" r="27764" b="7628"/>
            <a:stretch/>
          </p:blipFill>
          <p:spPr bwMode="auto">
            <a:xfrm>
              <a:off x="7857691" y="5032901"/>
              <a:ext cx="723582" cy="1590670"/>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a:extLst>
                <a:ext uri="{FF2B5EF4-FFF2-40B4-BE49-F238E27FC236}">
                  <a16:creationId xmlns:a16="http://schemas.microsoft.com/office/drawing/2014/main" id="{7F9EBA9F-E914-48C1-9808-3DFCE6D3DD60}"/>
                </a:ext>
              </a:extLst>
            </p:cNvPr>
            <p:cNvSpPr txBox="1"/>
            <p:nvPr/>
          </p:nvSpPr>
          <p:spPr>
            <a:xfrm>
              <a:off x="6276996" y="4563734"/>
              <a:ext cx="1885425" cy="338554"/>
            </a:xfrm>
            <a:prstGeom prst="rect">
              <a:avLst/>
            </a:prstGeom>
            <a:solidFill>
              <a:srgbClr val="FFECEB"/>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HEBDOMADAIRE</a:t>
              </a:r>
            </a:p>
          </p:txBody>
        </p:sp>
        <p:sp>
          <p:nvSpPr>
            <p:cNvPr id="36" name="ZoneTexte 35">
              <a:extLst>
                <a:ext uri="{FF2B5EF4-FFF2-40B4-BE49-F238E27FC236}">
                  <a16:creationId xmlns:a16="http://schemas.microsoft.com/office/drawing/2014/main" id="{A626813B-AFF4-4639-A71A-CFB6ADD928EB}"/>
                </a:ext>
              </a:extLst>
            </p:cNvPr>
            <p:cNvSpPr txBox="1"/>
            <p:nvPr/>
          </p:nvSpPr>
          <p:spPr>
            <a:xfrm>
              <a:off x="6567006" y="6882636"/>
              <a:ext cx="1704846"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2x/semaine</a:t>
              </a:r>
            </a:p>
          </p:txBody>
        </p:sp>
        <p:sp>
          <p:nvSpPr>
            <p:cNvPr id="38" name="ZoneTexte 37">
              <a:extLst>
                <a:ext uri="{FF2B5EF4-FFF2-40B4-BE49-F238E27FC236}">
                  <a16:creationId xmlns:a16="http://schemas.microsoft.com/office/drawing/2014/main" id="{32AB7C8C-F0C5-4E1E-8A12-2337E378E221}"/>
                </a:ext>
              </a:extLst>
            </p:cNvPr>
            <p:cNvSpPr txBox="1"/>
            <p:nvPr/>
          </p:nvSpPr>
          <p:spPr>
            <a:xfrm>
              <a:off x="7965315" y="4042768"/>
              <a:ext cx="1515866" cy="306467"/>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algn="ctr">
                <a:defRPr sz="1200">
                  <a:latin typeface="Roboto Light" panose="02000000000000000000" pitchFamily="2" charset="0"/>
                  <a:ea typeface="Roboto Light" panose="02000000000000000000" pitchFamily="2" charset="0"/>
                </a:defRPr>
              </a:lvl1pPr>
            </a:lstStyle>
            <a:p>
              <a:r>
                <a:rPr lang="fr-FR" dirty="0"/>
                <a:t>Quand nécessaire</a:t>
              </a:r>
            </a:p>
          </p:txBody>
        </p:sp>
        <p:cxnSp>
          <p:nvCxnSpPr>
            <p:cNvPr id="44" name="Connecteur : en arc 43">
              <a:extLst>
                <a:ext uri="{FF2B5EF4-FFF2-40B4-BE49-F238E27FC236}">
                  <a16:creationId xmlns:a16="http://schemas.microsoft.com/office/drawing/2014/main" id="{C514C7A4-97A8-4182-9094-5136F8B3F62E}"/>
                </a:ext>
              </a:extLst>
            </p:cNvPr>
            <p:cNvCxnSpPr/>
            <p:nvPr/>
          </p:nvCxnSpPr>
          <p:spPr>
            <a:xfrm rot="5400000" flipH="1" flipV="1">
              <a:off x="8241466" y="4548269"/>
              <a:ext cx="649706" cy="382253"/>
            </a:xfrm>
            <a:prstGeom prst="curvedConnector3">
              <a:avLst/>
            </a:prstGeom>
            <a:ln>
              <a:solidFill>
                <a:srgbClr val="D0C9F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eur : en arc 49">
              <a:extLst>
                <a:ext uri="{FF2B5EF4-FFF2-40B4-BE49-F238E27FC236}">
                  <a16:creationId xmlns:a16="http://schemas.microsoft.com/office/drawing/2014/main" id="{A157938B-B3A9-410E-B65C-7627BD5D4014}"/>
                </a:ext>
              </a:extLst>
            </p:cNvPr>
            <p:cNvCxnSpPr>
              <a:cxnSpLocks/>
            </p:cNvCxnSpPr>
            <p:nvPr/>
          </p:nvCxnSpPr>
          <p:spPr>
            <a:xfrm rot="5400000">
              <a:off x="6544317" y="6407817"/>
              <a:ext cx="552869" cy="190331"/>
            </a:xfrm>
            <a:prstGeom prst="curvedConnector3">
              <a:avLst>
                <a:gd name="adj1" fmla="val 50000"/>
              </a:avLst>
            </a:prstGeom>
            <a:ln>
              <a:solidFill>
                <a:srgbClr val="D0C9F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e 46">
            <a:extLst>
              <a:ext uri="{FF2B5EF4-FFF2-40B4-BE49-F238E27FC236}">
                <a16:creationId xmlns:a16="http://schemas.microsoft.com/office/drawing/2014/main" id="{3995B6F8-D93F-48D8-A27F-9191E964AC2E}"/>
              </a:ext>
            </a:extLst>
          </p:cNvPr>
          <p:cNvGrpSpPr/>
          <p:nvPr/>
        </p:nvGrpSpPr>
        <p:grpSpPr>
          <a:xfrm>
            <a:off x="277926" y="2576250"/>
            <a:ext cx="4591786" cy="2836802"/>
            <a:chOff x="277926" y="2778264"/>
            <a:chExt cx="4591786" cy="2836802"/>
          </a:xfrm>
        </p:grpSpPr>
        <p:sp>
          <p:nvSpPr>
            <p:cNvPr id="19" name="Rectangle 18">
              <a:extLst>
                <a:ext uri="{FF2B5EF4-FFF2-40B4-BE49-F238E27FC236}">
                  <a16:creationId xmlns:a16="http://schemas.microsoft.com/office/drawing/2014/main" id="{B3821809-C9E8-49AA-A714-153FBB2024D5}"/>
                </a:ext>
              </a:extLst>
            </p:cNvPr>
            <p:cNvSpPr/>
            <p:nvPr/>
          </p:nvSpPr>
          <p:spPr>
            <a:xfrm>
              <a:off x="629304" y="3029413"/>
              <a:ext cx="4240408" cy="2065038"/>
            </a:xfrm>
            <a:prstGeom prst="rect">
              <a:avLst/>
            </a:prstGeom>
            <a:solidFill>
              <a:srgbClr val="FF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6">
              <a:extLst>
                <a:ext uri="{FF2B5EF4-FFF2-40B4-BE49-F238E27FC236}">
                  <a16:creationId xmlns:a16="http://schemas.microsoft.com/office/drawing/2014/main" id="{33B7B2D1-8979-4A25-9B3E-0EE70951045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759" t="13188" r="32483" b="4258"/>
            <a:stretch/>
          </p:blipFill>
          <p:spPr bwMode="auto">
            <a:xfrm>
              <a:off x="1685227" y="3029413"/>
              <a:ext cx="579649" cy="2065038"/>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3E93DC16-7E0D-4A18-B64F-FF9B3EDE48B6}"/>
                </a:ext>
              </a:extLst>
            </p:cNvPr>
            <p:cNvSpPr txBox="1"/>
            <p:nvPr/>
          </p:nvSpPr>
          <p:spPr>
            <a:xfrm>
              <a:off x="277926" y="2778264"/>
              <a:ext cx="1704846" cy="338554"/>
            </a:xfrm>
            <a:prstGeom prst="rect">
              <a:avLst/>
            </a:prstGeom>
            <a:solidFill>
              <a:srgbClr val="FFF4F3"/>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MATIN</a:t>
              </a:r>
            </a:p>
          </p:txBody>
        </p:sp>
        <p:pic>
          <p:nvPicPr>
            <p:cNvPr id="25" name="Picture 4">
              <a:extLst>
                <a:ext uri="{FF2B5EF4-FFF2-40B4-BE49-F238E27FC236}">
                  <a16:creationId xmlns:a16="http://schemas.microsoft.com/office/drawing/2014/main" id="{6B86100D-02FE-46A1-8633-A31DFCFC9015}"/>
                </a:ext>
              </a:extLst>
            </p:cNvPr>
            <p:cNvPicPr>
              <a:picLocks noChangeAspect="1" noChangeArrowheads="1"/>
            </p:cNvPicPr>
            <p:nvPr/>
          </p:nvPicPr>
          <p:blipFill rotWithShape="1">
            <a:blip r:embed="rId9">
              <a:alphaModFix/>
              <a:extLst>
                <a:ext uri="{28A0092B-C50C-407E-A947-70E740481C1C}">
                  <a14:useLocalDpi xmlns:a14="http://schemas.microsoft.com/office/drawing/2010/main" val="0"/>
                </a:ext>
              </a:extLst>
            </a:blip>
            <a:srcRect l="36883" t="24406" r="32286" b="6395"/>
            <a:stretch/>
          </p:blipFill>
          <p:spPr bwMode="auto">
            <a:xfrm>
              <a:off x="2382738" y="3461738"/>
              <a:ext cx="481583" cy="1621354"/>
            </a:xfrm>
            <a:prstGeom prst="rect">
              <a:avLst/>
            </a:prstGeom>
            <a:noFill/>
            <a:extLst>
              <a:ext uri="{909E8E84-426E-40DD-AFC4-6F175D3DCCD1}">
                <a14:hiddenFill xmlns:a14="http://schemas.microsoft.com/office/drawing/2010/main">
                  <a:solidFill>
                    <a:srgbClr val="FFFFFF"/>
                  </a:solidFill>
                </a14:hiddenFill>
              </a:ext>
            </a:extLst>
          </p:spPr>
        </p:pic>
        <p:sp>
          <p:nvSpPr>
            <p:cNvPr id="35" name="ZoneTexte 34">
              <a:extLst>
                <a:ext uri="{FF2B5EF4-FFF2-40B4-BE49-F238E27FC236}">
                  <a16:creationId xmlns:a16="http://schemas.microsoft.com/office/drawing/2014/main" id="{5D798A89-A70D-48B1-8496-6B08446B1D2D}"/>
                </a:ext>
              </a:extLst>
            </p:cNvPr>
            <p:cNvSpPr txBox="1"/>
            <p:nvPr/>
          </p:nvSpPr>
          <p:spPr>
            <a:xfrm>
              <a:off x="2884735" y="4760401"/>
              <a:ext cx="1704846" cy="338554"/>
            </a:xfrm>
            <a:prstGeom prst="rect">
              <a:avLst/>
            </a:prstGeom>
            <a:noFill/>
            <a:ln w="3175">
              <a:no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or</a:t>
              </a:r>
            </a:p>
          </p:txBody>
        </p:sp>
        <p:pic>
          <p:nvPicPr>
            <p:cNvPr id="39" name="Picture 4">
              <a:extLst>
                <a:ext uri="{FF2B5EF4-FFF2-40B4-BE49-F238E27FC236}">
                  <a16:creationId xmlns:a16="http://schemas.microsoft.com/office/drawing/2014/main" id="{55482D50-AD01-41D0-89FF-6D101DEF2BB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7503" t="26414" r="28604" b="6449"/>
            <a:stretch/>
          </p:blipFill>
          <p:spPr bwMode="auto">
            <a:xfrm>
              <a:off x="2943739" y="3469416"/>
              <a:ext cx="709259" cy="162728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FD97F469-E67D-4A52-A41A-389A33E496F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5667" t="27261" r="30977" b="6472"/>
            <a:stretch/>
          </p:blipFill>
          <p:spPr bwMode="auto">
            <a:xfrm>
              <a:off x="3939325" y="3455549"/>
              <a:ext cx="709260" cy="1626039"/>
            </a:xfrm>
            <a:prstGeom prst="rect">
              <a:avLst/>
            </a:prstGeom>
            <a:noFill/>
            <a:extLst>
              <a:ext uri="{909E8E84-426E-40DD-AFC4-6F175D3DCCD1}">
                <a14:hiddenFill xmlns:a14="http://schemas.microsoft.com/office/drawing/2010/main">
                  <a:solidFill>
                    <a:srgbClr val="FFFFFF"/>
                  </a:solidFill>
                </a14:hiddenFill>
              </a:ext>
            </a:extLst>
          </p:spPr>
        </p:pic>
        <p:sp>
          <p:nvSpPr>
            <p:cNvPr id="43" name="ZoneTexte 42">
              <a:extLst>
                <a:ext uri="{FF2B5EF4-FFF2-40B4-BE49-F238E27FC236}">
                  <a16:creationId xmlns:a16="http://schemas.microsoft.com/office/drawing/2014/main" id="{95EEA2A7-F81B-4A9E-95F6-69BF46165652}"/>
                </a:ext>
              </a:extLst>
            </p:cNvPr>
            <p:cNvSpPr txBox="1"/>
            <p:nvPr/>
          </p:nvSpPr>
          <p:spPr>
            <a:xfrm>
              <a:off x="2864321" y="5308599"/>
              <a:ext cx="1704846"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Alterné</a:t>
              </a:r>
            </a:p>
          </p:txBody>
        </p:sp>
      </p:grpSp>
      <p:grpSp>
        <p:nvGrpSpPr>
          <p:cNvPr id="51" name="Groupe 50">
            <a:extLst>
              <a:ext uri="{FF2B5EF4-FFF2-40B4-BE49-F238E27FC236}">
                <a16:creationId xmlns:a16="http://schemas.microsoft.com/office/drawing/2014/main" id="{845EA61E-FA33-4A62-A3D4-4147185B90B0}"/>
              </a:ext>
            </a:extLst>
          </p:cNvPr>
          <p:cNvGrpSpPr/>
          <p:nvPr/>
        </p:nvGrpSpPr>
        <p:grpSpPr>
          <a:xfrm>
            <a:off x="4911230" y="2527559"/>
            <a:ext cx="3436617" cy="2886226"/>
            <a:chOff x="4911230" y="2208574"/>
            <a:chExt cx="3436617" cy="2886226"/>
          </a:xfrm>
        </p:grpSpPr>
        <p:grpSp>
          <p:nvGrpSpPr>
            <p:cNvPr id="49" name="Groupe 48">
              <a:extLst>
                <a:ext uri="{FF2B5EF4-FFF2-40B4-BE49-F238E27FC236}">
                  <a16:creationId xmlns:a16="http://schemas.microsoft.com/office/drawing/2014/main" id="{69B7DF03-713A-422D-838D-5ABE4253F9F0}"/>
                </a:ext>
              </a:extLst>
            </p:cNvPr>
            <p:cNvGrpSpPr/>
            <p:nvPr/>
          </p:nvGrpSpPr>
          <p:grpSpPr>
            <a:xfrm>
              <a:off x="4911230" y="2208574"/>
              <a:ext cx="3436617" cy="2886226"/>
              <a:chOff x="4911230" y="2729573"/>
              <a:chExt cx="3436617" cy="2886226"/>
            </a:xfrm>
          </p:grpSpPr>
          <p:sp>
            <p:nvSpPr>
              <p:cNvPr id="21" name="Rectangle 20">
                <a:extLst>
                  <a:ext uri="{FF2B5EF4-FFF2-40B4-BE49-F238E27FC236}">
                    <a16:creationId xmlns:a16="http://schemas.microsoft.com/office/drawing/2014/main" id="{63515BBB-F195-4DA0-AAB8-0C8636DADE03}"/>
                  </a:ext>
                </a:extLst>
              </p:cNvPr>
              <p:cNvSpPr/>
              <p:nvPr/>
            </p:nvSpPr>
            <p:spPr>
              <a:xfrm>
                <a:off x="5226370" y="3029413"/>
                <a:ext cx="3121477" cy="2038339"/>
              </a:xfrm>
              <a:prstGeom prst="rect">
                <a:avLst/>
              </a:prstGeom>
              <a:solidFill>
                <a:srgbClr val="F2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4">
                <a:extLst>
                  <a:ext uri="{FF2B5EF4-FFF2-40B4-BE49-F238E27FC236}">
                    <a16:creationId xmlns:a16="http://schemas.microsoft.com/office/drawing/2014/main" id="{9DA27D29-68E8-40C2-B61F-B9E835E0EDE7}"/>
                  </a:ext>
                </a:extLst>
              </p:cNvPr>
              <p:cNvPicPr>
                <a:picLocks noChangeAspect="1" noChangeArrowheads="1"/>
              </p:cNvPicPr>
              <p:nvPr/>
            </p:nvPicPr>
            <p:blipFill rotWithShape="1">
              <a:blip r:embed="rId9">
                <a:alphaModFix/>
                <a:extLst>
                  <a:ext uri="{28A0092B-C50C-407E-A947-70E740481C1C}">
                    <a14:useLocalDpi xmlns:a14="http://schemas.microsoft.com/office/drawing/2010/main" val="0"/>
                  </a:ext>
                </a:extLst>
              </a:blip>
              <a:srcRect l="36883" t="24406" r="32286" b="6395"/>
              <a:stretch/>
            </p:blipFill>
            <p:spPr bwMode="auto">
              <a:xfrm>
                <a:off x="6910968" y="3428912"/>
                <a:ext cx="481583" cy="16213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9FDA894C-6578-46F1-8332-99E4B6D58C7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759" t="13188" r="32483" b="4258"/>
              <a:stretch/>
            </p:blipFill>
            <p:spPr bwMode="auto">
              <a:xfrm>
                <a:off x="6244275" y="2985228"/>
                <a:ext cx="579649" cy="2065038"/>
              </a:xfrm>
              <a:prstGeom prst="rect">
                <a:avLst/>
              </a:prstGeom>
              <a:noFill/>
              <a:extLst>
                <a:ext uri="{909E8E84-426E-40DD-AFC4-6F175D3DCCD1}">
                  <a14:hiddenFill xmlns:a14="http://schemas.microsoft.com/office/drawing/2010/main">
                    <a:solidFill>
                      <a:srgbClr val="FFFFFF"/>
                    </a:solidFill>
                  </a14:hiddenFill>
                </a:ext>
              </a:extLst>
            </p:spPr>
          </p:pic>
          <p:sp>
            <p:nvSpPr>
              <p:cNvPr id="46" name="ZoneTexte 45">
                <a:extLst>
                  <a:ext uri="{FF2B5EF4-FFF2-40B4-BE49-F238E27FC236}">
                    <a16:creationId xmlns:a16="http://schemas.microsoft.com/office/drawing/2014/main" id="{AFC8C821-4A22-4F27-95A0-436CC58C4BFB}"/>
                  </a:ext>
                </a:extLst>
              </p:cNvPr>
              <p:cNvSpPr txBox="1"/>
              <p:nvPr/>
            </p:nvSpPr>
            <p:spPr>
              <a:xfrm>
                <a:off x="5762847" y="5309332"/>
                <a:ext cx="2350507"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Seul ou sous avec la crème</a:t>
                </a:r>
              </a:p>
            </p:txBody>
          </p:sp>
          <p:cxnSp>
            <p:nvCxnSpPr>
              <p:cNvPr id="48" name="Connecteur : en arc 47">
                <a:extLst>
                  <a:ext uri="{FF2B5EF4-FFF2-40B4-BE49-F238E27FC236}">
                    <a16:creationId xmlns:a16="http://schemas.microsoft.com/office/drawing/2014/main" id="{DEB342FB-2227-4DB8-8EF3-2C976389482D}"/>
                  </a:ext>
                </a:extLst>
              </p:cNvPr>
              <p:cNvCxnSpPr>
                <a:cxnSpLocks/>
              </p:cNvCxnSpPr>
              <p:nvPr/>
            </p:nvCxnSpPr>
            <p:spPr>
              <a:xfrm rot="5400000">
                <a:off x="7001066" y="5203761"/>
                <a:ext cx="214763" cy="31115"/>
              </a:xfrm>
              <a:prstGeom prst="curvedConnector3">
                <a:avLst>
                  <a:gd name="adj1" fmla="val 50000"/>
                </a:avLst>
              </a:prstGeom>
              <a:ln>
                <a:solidFill>
                  <a:srgbClr val="D0C9F1"/>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9E3FE418-355C-4E03-90B4-AF2FC7FB517E}"/>
                  </a:ext>
                </a:extLst>
              </p:cNvPr>
              <p:cNvSpPr txBox="1"/>
              <p:nvPr/>
            </p:nvSpPr>
            <p:spPr>
              <a:xfrm>
                <a:off x="4911230" y="2729573"/>
                <a:ext cx="1704846" cy="338554"/>
              </a:xfrm>
              <a:prstGeom prst="rect">
                <a:avLst/>
              </a:prstGeom>
              <a:solidFill>
                <a:srgbClr val="F2EFFE"/>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SOIR</a:t>
                </a:r>
              </a:p>
            </p:txBody>
          </p:sp>
        </p:grpSp>
        <p:pic>
          <p:nvPicPr>
            <p:cNvPr id="41" name="Picture 8">
              <a:extLst>
                <a:ext uri="{FF2B5EF4-FFF2-40B4-BE49-F238E27FC236}">
                  <a16:creationId xmlns:a16="http://schemas.microsoft.com/office/drawing/2014/main" id="{6A4433C9-3771-4963-897E-03C4FB086BC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7246" t="21070" r="25645" b="6542"/>
            <a:stretch/>
          </p:blipFill>
          <p:spPr bwMode="auto">
            <a:xfrm>
              <a:off x="7493767" y="2883659"/>
              <a:ext cx="705469" cy="1626039"/>
            </a:xfrm>
            <a:prstGeom prst="rect">
              <a:avLst/>
            </a:prstGeom>
            <a:noFill/>
            <a:extLst>
              <a:ext uri="{909E8E84-426E-40DD-AFC4-6F175D3DCCD1}">
                <a14:hiddenFill xmlns:a14="http://schemas.microsoft.com/office/drawing/2010/main">
                  <a:solidFill>
                    <a:srgbClr val="FFFFFF"/>
                  </a:solidFill>
                </a14:hiddenFill>
              </a:ext>
            </a:extLst>
          </p:spPr>
        </p:pic>
      </p:grpSp>
      <p:pic>
        <p:nvPicPr>
          <p:cNvPr id="54" name="Picture 6">
            <a:extLst>
              <a:ext uri="{FF2B5EF4-FFF2-40B4-BE49-F238E27FC236}">
                <a16:creationId xmlns:a16="http://schemas.microsoft.com/office/drawing/2014/main" id="{9BD8F65E-AA52-44A2-B04A-1876B11C93A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0961" y="2976475"/>
            <a:ext cx="862135" cy="193344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a:extLst>
              <a:ext uri="{FF2B5EF4-FFF2-40B4-BE49-F238E27FC236}">
                <a16:creationId xmlns:a16="http://schemas.microsoft.com/office/drawing/2014/main" id="{0D006293-C725-4C69-8E49-8EDA23F587B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09852" y="2946126"/>
            <a:ext cx="862135" cy="19334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7" name="Objet 36">
            <a:extLst>
              <a:ext uri="{FF2B5EF4-FFF2-40B4-BE49-F238E27FC236}">
                <a16:creationId xmlns:a16="http://schemas.microsoft.com/office/drawing/2014/main" id="{FDDA105D-FCD8-47CF-8684-D0976A0C2B10}"/>
              </a:ext>
            </a:extLst>
          </p:cNvPr>
          <p:cNvGraphicFramePr>
            <a:graphicFrameLocks noChangeAspect="1"/>
          </p:cNvGraphicFramePr>
          <p:nvPr>
            <p:extLst>
              <p:ext uri="{D42A27DB-BD31-4B8C-83A1-F6EECF244321}">
                <p14:modId xmlns:p14="http://schemas.microsoft.com/office/powerpoint/2010/main" val="3730758471"/>
              </p:ext>
            </p:extLst>
          </p:nvPr>
        </p:nvGraphicFramePr>
        <p:xfrm>
          <a:off x="11088148" y="268022"/>
          <a:ext cx="820542" cy="464294"/>
        </p:xfrm>
        <a:graphic>
          <a:graphicData uri="http://schemas.openxmlformats.org/presentationml/2006/ole">
            <mc:AlternateContent xmlns:mc="http://schemas.openxmlformats.org/markup-compatibility/2006">
              <mc:Choice xmlns:v="urn:schemas-microsoft-com:vml" Requires="v">
                <p:oleObj spid="_x0000_s4101" name="Bitmap Image" r:id="rId14" imgW="3002400" imgH="1699200" progId="PBrush">
                  <p:embed/>
                </p:oleObj>
              </mc:Choice>
              <mc:Fallback>
                <p:oleObj name="Bitmap Image" r:id="rId14" imgW="3002400" imgH="1699200" progId="PBrush">
                  <p:embed/>
                  <p:pic>
                    <p:nvPicPr>
                      <p:cNvPr id="2" name="Objet 1">
                        <a:extLst>
                          <a:ext uri="{FF2B5EF4-FFF2-40B4-BE49-F238E27FC236}">
                            <a16:creationId xmlns:a16="http://schemas.microsoft.com/office/drawing/2014/main" id="{87A2CC31-CFDC-43ED-91B7-32304950513C}"/>
                          </a:ext>
                        </a:extLst>
                      </p:cNvPr>
                      <p:cNvPicPr/>
                      <p:nvPr/>
                    </p:nvPicPr>
                    <p:blipFill>
                      <a:blip r:embed="rId15"/>
                      <a:stretch>
                        <a:fillRect/>
                      </a:stretch>
                    </p:blipFill>
                    <p:spPr>
                      <a:xfrm>
                        <a:off x="11088148" y="268022"/>
                        <a:ext cx="820542" cy="464294"/>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654108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11746164-C785-4959-B216-19BAE81CE17F}"/>
              </a:ext>
            </a:extLst>
          </p:cNvPr>
          <p:cNvGraphicFramePr>
            <a:graphicFrameLocks noChangeAspect="1"/>
          </p:cNvGraphicFramePr>
          <p:nvPr/>
        </p:nvGraphicFramePr>
        <p:xfrm>
          <a:off x="277926" y="322820"/>
          <a:ext cx="2692797" cy="1431624"/>
        </p:xfrm>
        <a:graphic>
          <a:graphicData uri="http://schemas.openxmlformats.org/presentationml/2006/ole">
            <mc:AlternateContent xmlns:mc="http://schemas.openxmlformats.org/markup-compatibility/2006">
              <mc:Choice xmlns:v="urn:schemas-microsoft-com:vml" Requires="v">
                <p:oleObj spid="_x0000_s5124" name="Bitmap Image" r:id="rId4" imgW="7704000" imgH="5166360" progId="PBrush">
                  <p:embed/>
                </p:oleObj>
              </mc:Choice>
              <mc:Fallback>
                <p:oleObj name="Bitmap Image" r:id="rId4" imgW="7704000" imgH="5166360" progId="PBrush">
                  <p:embed/>
                  <p:pic>
                    <p:nvPicPr>
                      <p:cNvPr id="4" name="Objet 3">
                        <a:extLst>
                          <a:ext uri="{FF2B5EF4-FFF2-40B4-BE49-F238E27FC236}">
                            <a16:creationId xmlns:a16="http://schemas.microsoft.com/office/drawing/2014/main" id="{11746164-C785-4959-B216-19BAE81CE17F}"/>
                          </a:ext>
                        </a:extLst>
                      </p:cNvPr>
                      <p:cNvPicPr/>
                      <p:nvPr/>
                    </p:nvPicPr>
                    <p:blipFill>
                      <a:blip r:embed="rId5"/>
                      <a:stretch>
                        <a:fillRect/>
                      </a:stretch>
                    </p:blipFill>
                    <p:spPr>
                      <a:xfrm>
                        <a:off x="277926" y="322820"/>
                        <a:ext cx="2692797" cy="1431624"/>
                      </a:xfrm>
                      <a:prstGeom prst="rect">
                        <a:avLst/>
                      </a:prstGeom>
                    </p:spPr>
                  </p:pic>
                </p:oleObj>
              </mc:Fallback>
            </mc:AlternateContent>
          </a:graphicData>
        </a:graphic>
      </p:graphicFrame>
      <p:sp>
        <p:nvSpPr>
          <p:cNvPr id="6" name="ZoneTexte 5">
            <a:extLst>
              <a:ext uri="{FF2B5EF4-FFF2-40B4-BE49-F238E27FC236}">
                <a16:creationId xmlns:a16="http://schemas.microsoft.com/office/drawing/2014/main" id="{52CDB293-9387-40B9-B1E1-133A88DA1616}"/>
              </a:ext>
            </a:extLst>
          </p:cNvPr>
          <p:cNvSpPr txBox="1"/>
          <p:nvPr/>
        </p:nvSpPr>
        <p:spPr>
          <a:xfrm>
            <a:off x="1129370" y="785109"/>
            <a:ext cx="953226" cy="338554"/>
          </a:xfrm>
          <a:prstGeom prst="rect">
            <a:avLst/>
          </a:prstGeom>
          <a:noFill/>
          <a:ln>
            <a:noFill/>
          </a:ln>
        </p:spPr>
        <p:txBody>
          <a:bodyPr wrap="square" rtlCol="0">
            <a:spAutoFit/>
          </a:bodyPr>
          <a:lstStyle/>
          <a:p>
            <a:pPr algn="just"/>
            <a:r>
              <a:rPr lang="en-US" sz="1600" dirty="0">
                <a:latin typeface="Roboto Light" panose="02000000000000000000" pitchFamily="2" charset="0"/>
                <a:ea typeface="Roboto Light" panose="02000000000000000000" pitchFamily="2" charset="0"/>
              </a:rPr>
              <a:t>JAPON</a:t>
            </a:r>
            <a:endParaRPr lang="fr-FR" sz="1600" dirty="0">
              <a:latin typeface="Roboto Light" panose="02000000000000000000" pitchFamily="2" charset="0"/>
              <a:ea typeface="Roboto Light" panose="02000000000000000000" pitchFamily="2" charset="0"/>
            </a:endParaRPr>
          </a:p>
        </p:txBody>
      </p:sp>
      <p:sp>
        <p:nvSpPr>
          <p:cNvPr id="31" name="Titre 2">
            <a:extLst>
              <a:ext uri="{FF2B5EF4-FFF2-40B4-BE49-F238E27FC236}">
                <a16:creationId xmlns:a16="http://schemas.microsoft.com/office/drawing/2014/main" id="{69A733D5-DD76-4EDF-AEF4-F6F2EE3A8D54}"/>
              </a:ext>
            </a:extLst>
          </p:cNvPr>
          <p:cNvSpPr>
            <a:spLocks noGrp="1"/>
          </p:cNvSpPr>
          <p:nvPr>
            <p:ph type="title"/>
          </p:nvPr>
        </p:nvSpPr>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Votre expérience :</a:t>
            </a:r>
          </a:p>
        </p:txBody>
      </p:sp>
      <p:sp>
        <p:nvSpPr>
          <p:cNvPr id="34" name="Rectangle 33">
            <a:extLst>
              <a:ext uri="{FF2B5EF4-FFF2-40B4-BE49-F238E27FC236}">
                <a16:creationId xmlns:a16="http://schemas.microsoft.com/office/drawing/2014/main" id="{49B41304-CCA3-42AA-9D98-DE55B6CFEB65}"/>
              </a:ext>
            </a:extLst>
          </p:cNvPr>
          <p:cNvSpPr/>
          <p:nvPr/>
        </p:nvSpPr>
        <p:spPr>
          <a:xfrm>
            <a:off x="1805212" y="1482433"/>
            <a:ext cx="8784718" cy="307777"/>
          </a:xfrm>
          <a:prstGeom prst="rect">
            <a:avLst/>
          </a:prstGeom>
        </p:spPr>
        <p:txBody>
          <a:bodyPr wrap="square">
            <a:spAutoFit/>
          </a:bodyPr>
          <a:lstStyle/>
          <a:p>
            <a:pPr algn="ctr">
              <a:defRPr/>
            </a:pPr>
            <a:r>
              <a:rPr lang="fr-FR" sz="1400" dirty="0">
                <a:solidFill>
                  <a:prstClr val="black"/>
                </a:solidFill>
                <a:latin typeface="Roboto Light" panose="02000000000000000000" pitchFamily="2" charset="0"/>
                <a:ea typeface="Roboto Light" panose="02000000000000000000" pitchFamily="2" charset="0"/>
              </a:rPr>
              <a:t>" Femme de 70 ans qui a une peau sensible et qui utilise </a:t>
            </a:r>
            <a:r>
              <a:rPr lang="fr-FR" sz="1400" dirty="0" err="1">
                <a:solidFill>
                  <a:prstClr val="black"/>
                </a:solidFill>
                <a:latin typeface="Roboto Light" panose="02000000000000000000" pitchFamily="2" charset="0"/>
                <a:ea typeface="Roboto Light" panose="02000000000000000000" pitchFamily="2" charset="0"/>
              </a:rPr>
              <a:t>Decleor</a:t>
            </a:r>
            <a:r>
              <a:rPr lang="fr-FR" sz="1400" dirty="0">
                <a:solidFill>
                  <a:prstClr val="black"/>
                </a:solidFill>
                <a:latin typeface="Roboto Light" panose="02000000000000000000" pitchFamily="2" charset="0"/>
                <a:ea typeface="Roboto Light" panose="02000000000000000000" pitchFamily="2" charset="0"/>
              </a:rPr>
              <a:t> depuis longtemps".</a:t>
            </a:r>
          </a:p>
        </p:txBody>
      </p:sp>
      <p:grpSp>
        <p:nvGrpSpPr>
          <p:cNvPr id="5" name="Groupe 4">
            <a:extLst>
              <a:ext uri="{FF2B5EF4-FFF2-40B4-BE49-F238E27FC236}">
                <a16:creationId xmlns:a16="http://schemas.microsoft.com/office/drawing/2014/main" id="{A293A24B-FA35-4298-B7FA-C85E11A08C71}"/>
              </a:ext>
            </a:extLst>
          </p:cNvPr>
          <p:cNvGrpSpPr/>
          <p:nvPr/>
        </p:nvGrpSpPr>
        <p:grpSpPr>
          <a:xfrm>
            <a:off x="3407127" y="2579432"/>
            <a:ext cx="4989829" cy="2796135"/>
            <a:chOff x="3183844" y="2214466"/>
            <a:chExt cx="4989829" cy="2796135"/>
          </a:xfrm>
        </p:grpSpPr>
        <p:grpSp>
          <p:nvGrpSpPr>
            <p:cNvPr id="3" name="Groupe 2">
              <a:extLst>
                <a:ext uri="{FF2B5EF4-FFF2-40B4-BE49-F238E27FC236}">
                  <a16:creationId xmlns:a16="http://schemas.microsoft.com/office/drawing/2014/main" id="{570A9491-F5C8-4B21-98F4-EA8D960AF83C}"/>
                </a:ext>
              </a:extLst>
            </p:cNvPr>
            <p:cNvGrpSpPr/>
            <p:nvPr/>
          </p:nvGrpSpPr>
          <p:grpSpPr>
            <a:xfrm>
              <a:off x="4018327" y="2553020"/>
              <a:ext cx="4155346" cy="2457581"/>
              <a:chOff x="629304" y="2827399"/>
              <a:chExt cx="3432333" cy="2065038"/>
            </a:xfrm>
          </p:grpSpPr>
          <p:sp>
            <p:nvSpPr>
              <p:cNvPr id="19" name="Rectangle 18">
                <a:extLst>
                  <a:ext uri="{FF2B5EF4-FFF2-40B4-BE49-F238E27FC236}">
                    <a16:creationId xmlns:a16="http://schemas.microsoft.com/office/drawing/2014/main" id="{B3821809-C9E8-49AA-A714-153FBB2024D5}"/>
                  </a:ext>
                </a:extLst>
              </p:cNvPr>
              <p:cNvSpPr/>
              <p:nvPr/>
            </p:nvSpPr>
            <p:spPr>
              <a:xfrm>
                <a:off x="629304" y="2827399"/>
                <a:ext cx="3432333" cy="2065038"/>
              </a:xfrm>
              <a:prstGeom prst="rect">
                <a:avLst/>
              </a:prstGeom>
              <a:solidFill>
                <a:srgbClr val="FF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6">
                <a:extLst>
                  <a:ext uri="{FF2B5EF4-FFF2-40B4-BE49-F238E27FC236}">
                    <a16:creationId xmlns:a16="http://schemas.microsoft.com/office/drawing/2014/main" id="{33B7B2D1-8979-4A25-9B3E-0EE7095104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759" t="13188" r="32483" b="4258"/>
              <a:stretch/>
            </p:blipFill>
            <p:spPr bwMode="auto">
              <a:xfrm>
                <a:off x="1685227" y="2827399"/>
                <a:ext cx="579649" cy="20650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6B86100D-02FE-46A1-8633-A31DFCFC9015}"/>
                  </a:ext>
                </a:extLst>
              </p:cNvPr>
              <p:cNvPicPr>
                <a:picLocks noChangeAspect="1" noChangeArrowheads="1"/>
              </p:cNvPicPr>
              <p:nvPr/>
            </p:nvPicPr>
            <p:blipFill rotWithShape="1">
              <a:blip r:embed="rId7">
                <a:alphaModFix/>
                <a:extLst>
                  <a:ext uri="{28A0092B-C50C-407E-A947-70E740481C1C}">
                    <a14:useLocalDpi xmlns:a14="http://schemas.microsoft.com/office/drawing/2010/main" val="0"/>
                  </a:ext>
                </a:extLst>
              </a:blip>
              <a:srcRect l="36883" t="24406" r="32286" b="6395"/>
              <a:stretch/>
            </p:blipFill>
            <p:spPr bwMode="auto">
              <a:xfrm>
                <a:off x="2382738" y="3259724"/>
                <a:ext cx="481583" cy="16213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381F1B5-95AD-4E4C-B640-CB6E8CA128ED}"/>
                  </a:ext>
                </a:extLst>
              </p:cNvPr>
              <p:cNvPicPr>
                <a:picLocks noChangeAspect="1" noChangeArrowheads="1"/>
              </p:cNvPicPr>
              <p:nvPr/>
            </p:nvPicPr>
            <p:blipFill rotWithShape="1">
              <a:blip r:embed="rId8">
                <a:clrChange>
                  <a:clrFrom>
                    <a:srgbClr val="000000">
                      <a:alpha val="0"/>
                    </a:srgbClr>
                  </a:clrFrom>
                  <a:clrTo>
                    <a:srgbClr val="000000">
                      <a:alpha val="0"/>
                    </a:srgbClr>
                  </a:clrTo>
                </a:clrChange>
                <a:alphaModFix/>
                <a:extLst>
                  <a:ext uri="{28A0092B-C50C-407E-A947-70E740481C1C}">
                    <a14:useLocalDpi xmlns:a14="http://schemas.microsoft.com/office/drawing/2010/main" val="0"/>
                  </a:ext>
                </a:extLst>
              </a:blip>
              <a:srcRect l="24703" t="22711" r="27764" b="7628"/>
              <a:stretch/>
            </p:blipFill>
            <p:spPr bwMode="auto">
              <a:xfrm>
                <a:off x="2939675" y="3288930"/>
                <a:ext cx="723582" cy="159067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a:extLst>
                  <a:ext uri="{FF2B5EF4-FFF2-40B4-BE49-F238E27FC236}">
                    <a16:creationId xmlns:a16="http://schemas.microsoft.com/office/drawing/2014/main" id="{0E9BD4DC-8E2F-453E-9AC1-F43FCDB2233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9222" y="3051544"/>
                <a:ext cx="806925" cy="1840893"/>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ZoneTexte 44">
              <a:extLst>
                <a:ext uri="{FF2B5EF4-FFF2-40B4-BE49-F238E27FC236}">
                  <a16:creationId xmlns:a16="http://schemas.microsoft.com/office/drawing/2014/main" id="{E1EBBAED-F59E-461E-A565-EA7533F28EBF}"/>
                </a:ext>
              </a:extLst>
            </p:cNvPr>
            <p:cNvSpPr txBox="1"/>
            <p:nvPr/>
          </p:nvSpPr>
          <p:spPr>
            <a:xfrm>
              <a:off x="3183844" y="2214466"/>
              <a:ext cx="2401479" cy="338554"/>
            </a:xfrm>
            <a:prstGeom prst="rect">
              <a:avLst/>
            </a:prstGeom>
            <a:solidFill>
              <a:srgbClr val="FFF4F3"/>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ORDONNANCE BEAUTE</a:t>
              </a:r>
            </a:p>
          </p:txBody>
        </p:sp>
      </p:grpSp>
      <p:graphicFrame>
        <p:nvGraphicFramePr>
          <p:cNvPr id="14" name="Objet 13">
            <a:extLst>
              <a:ext uri="{FF2B5EF4-FFF2-40B4-BE49-F238E27FC236}">
                <a16:creationId xmlns:a16="http://schemas.microsoft.com/office/drawing/2014/main" id="{8304DE30-9009-435D-BBCE-74F82397DD99}"/>
              </a:ext>
            </a:extLst>
          </p:cNvPr>
          <p:cNvGraphicFramePr>
            <a:graphicFrameLocks noChangeAspect="1"/>
          </p:cNvGraphicFramePr>
          <p:nvPr>
            <p:extLst>
              <p:ext uri="{D42A27DB-BD31-4B8C-83A1-F6EECF244321}">
                <p14:modId xmlns:p14="http://schemas.microsoft.com/office/powerpoint/2010/main" val="2567055508"/>
              </p:ext>
            </p:extLst>
          </p:nvPr>
        </p:nvGraphicFramePr>
        <p:xfrm>
          <a:off x="11062630" y="204417"/>
          <a:ext cx="838919" cy="615827"/>
        </p:xfrm>
        <a:graphic>
          <a:graphicData uri="http://schemas.openxmlformats.org/presentationml/2006/ole">
            <mc:AlternateContent xmlns:mc="http://schemas.openxmlformats.org/markup-compatibility/2006">
              <mc:Choice xmlns:v="urn:schemas-microsoft-com:vml" Requires="v">
                <p:oleObj spid="_x0000_s5125" name="Bitmap Image" r:id="rId10" imgW="2865240" imgH="2103120" progId="PBrush">
                  <p:embed/>
                </p:oleObj>
              </mc:Choice>
              <mc:Fallback>
                <p:oleObj name="Bitmap Image" r:id="rId10" imgW="2865240" imgH="2103120" progId="PBrush">
                  <p:embed/>
                  <p:pic>
                    <p:nvPicPr>
                      <p:cNvPr id="2" name="Objet 1">
                        <a:extLst>
                          <a:ext uri="{FF2B5EF4-FFF2-40B4-BE49-F238E27FC236}">
                            <a16:creationId xmlns:a16="http://schemas.microsoft.com/office/drawing/2014/main" id="{A60053AF-BAA0-4F31-9607-451D2E0EA5F6}"/>
                          </a:ext>
                        </a:extLst>
                      </p:cNvPr>
                      <p:cNvPicPr/>
                      <p:nvPr/>
                    </p:nvPicPr>
                    <p:blipFill>
                      <a:blip r:embed="rId11"/>
                      <a:stretch>
                        <a:fillRect/>
                      </a:stretch>
                    </p:blipFill>
                    <p:spPr>
                      <a:xfrm>
                        <a:off x="11062630" y="204417"/>
                        <a:ext cx="838919" cy="615827"/>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3172649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11746164-C785-4959-B216-19BAE81CE17F}"/>
              </a:ext>
            </a:extLst>
          </p:cNvPr>
          <p:cNvGraphicFramePr>
            <a:graphicFrameLocks noChangeAspect="1"/>
          </p:cNvGraphicFramePr>
          <p:nvPr/>
        </p:nvGraphicFramePr>
        <p:xfrm>
          <a:off x="277926" y="322820"/>
          <a:ext cx="2692797" cy="1431624"/>
        </p:xfrm>
        <a:graphic>
          <a:graphicData uri="http://schemas.openxmlformats.org/presentationml/2006/ole">
            <mc:AlternateContent xmlns:mc="http://schemas.openxmlformats.org/markup-compatibility/2006">
              <mc:Choice xmlns:v="urn:schemas-microsoft-com:vml" Requires="v">
                <p:oleObj spid="_x0000_s6148" name="Bitmap Image" r:id="rId4" imgW="7704000" imgH="5166360" progId="PBrush">
                  <p:embed/>
                </p:oleObj>
              </mc:Choice>
              <mc:Fallback>
                <p:oleObj name="Bitmap Image" r:id="rId4" imgW="7704000" imgH="5166360" progId="PBrush">
                  <p:embed/>
                  <p:pic>
                    <p:nvPicPr>
                      <p:cNvPr id="4" name="Objet 3">
                        <a:extLst>
                          <a:ext uri="{FF2B5EF4-FFF2-40B4-BE49-F238E27FC236}">
                            <a16:creationId xmlns:a16="http://schemas.microsoft.com/office/drawing/2014/main" id="{11746164-C785-4959-B216-19BAE81CE17F}"/>
                          </a:ext>
                        </a:extLst>
                      </p:cNvPr>
                      <p:cNvPicPr/>
                      <p:nvPr/>
                    </p:nvPicPr>
                    <p:blipFill>
                      <a:blip r:embed="rId5"/>
                      <a:stretch>
                        <a:fillRect/>
                      </a:stretch>
                    </p:blipFill>
                    <p:spPr>
                      <a:xfrm>
                        <a:off x="277926" y="322820"/>
                        <a:ext cx="2692797" cy="1431624"/>
                      </a:xfrm>
                      <a:prstGeom prst="rect">
                        <a:avLst/>
                      </a:prstGeom>
                    </p:spPr>
                  </p:pic>
                </p:oleObj>
              </mc:Fallback>
            </mc:AlternateContent>
          </a:graphicData>
        </a:graphic>
      </p:graphicFrame>
      <p:sp>
        <p:nvSpPr>
          <p:cNvPr id="6" name="ZoneTexte 5">
            <a:extLst>
              <a:ext uri="{FF2B5EF4-FFF2-40B4-BE49-F238E27FC236}">
                <a16:creationId xmlns:a16="http://schemas.microsoft.com/office/drawing/2014/main" id="{52CDB293-9387-40B9-B1E1-133A88DA1616}"/>
              </a:ext>
            </a:extLst>
          </p:cNvPr>
          <p:cNvSpPr txBox="1"/>
          <p:nvPr/>
        </p:nvSpPr>
        <p:spPr>
          <a:xfrm>
            <a:off x="838200" y="785109"/>
            <a:ext cx="1612900" cy="338554"/>
          </a:xfrm>
          <a:prstGeom prst="rect">
            <a:avLst/>
          </a:prstGeom>
          <a:noFill/>
          <a:ln>
            <a:no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ANGLETERRE</a:t>
            </a:r>
          </a:p>
        </p:txBody>
      </p:sp>
      <p:sp>
        <p:nvSpPr>
          <p:cNvPr id="31" name="Titre 2">
            <a:extLst>
              <a:ext uri="{FF2B5EF4-FFF2-40B4-BE49-F238E27FC236}">
                <a16:creationId xmlns:a16="http://schemas.microsoft.com/office/drawing/2014/main" id="{69A733D5-DD76-4EDF-AEF4-F6F2EE3A8D54}"/>
              </a:ext>
            </a:extLst>
          </p:cNvPr>
          <p:cNvSpPr>
            <a:spLocks noGrp="1"/>
          </p:cNvSpPr>
          <p:nvPr>
            <p:ph type="title"/>
          </p:nvPr>
        </p:nvSpPr>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Votre expérience :</a:t>
            </a:r>
          </a:p>
        </p:txBody>
      </p:sp>
      <p:sp>
        <p:nvSpPr>
          <p:cNvPr id="34" name="Rectangle 33">
            <a:extLst>
              <a:ext uri="{FF2B5EF4-FFF2-40B4-BE49-F238E27FC236}">
                <a16:creationId xmlns:a16="http://schemas.microsoft.com/office/drawing/2014/main" id="{49B41304-CCA3-42AA-9D98-DE55B6CFEB65}"/>
              </a:ext>
            </a:extLst>
          </p:cNvPr>
          <p:cNvSpPr/>
          <p:nvPr/>
        </p:nvSpPr>
        <p:spPr>
          <a:xfrm>
            <a:off x="1805212" y="1482433"/>
            <a:ext cx="8784718" cy="1600438"/>
          </a:xfrm>
          <a:prstGeom prst="rect">
            <a:avLst/>
          </a:prstGeom>
        </p:spPr>
        <p:txBody>
          <a:bodyPr wrap="square">
            <a:spAutoFit/>
          </a:bodyPr>
          <a:lstStyle/>
          <a:p>
            <a:pPr algn="ctr">
              <a:defRPr/>
            </a:pPr>
            <a:r>
              <a:rPr lang="fr-FR" sz="1400" u="sng" dirty="0">
                <a:solidFill>
                  <a:prstClr val="black"/>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rPr>
              <a:t>TÉMOIGNAGE D'UN CLIENT :</a:t>
            </a:r>
          </a:p>
          <a:p>
            <a:pPr algn="ctr">
              <a:defRPr/>
            </a:pPr>
            <a:r>
              <a:rPr lang="fr-FR" sz="1400" dirty="0">
                <a:solidFill>
                  <a:prstClr val="black"/>
                </a:solidFill>
                <a:latin typeface="Roboto Light" panose="02000000000000000000" pitchFamily="2" charset="0"/>
                <a:ea typeface="Roboto Light" panose="02000000000000000000" pitchFamily="2" charset="0"/>
              </a:rPr>
              <a:t>Depuis que j'ai consulté Elaine pour des problèmes de peau, j'ai l'impression que les produits </a:t>
            </a:r>
            <a:r>
              <a:rPr lang="fr-FR" sz="1400" dirty="0" err="1">
                <a:solidFill>
                  <a:prstClr val="black"/>
                </a:solidFill>
                <a:latin typeface="Roboto Light" panose="02000000000000000000" pitchFamily="2" charset="0"/>
                <a:ea typeface="Roboto Light" panose="02000000000000000000" pitchFamily="2" charset="0"/>
              </a:rPr>
              <a:t>Yon</a:t>
            </a:r>
            <a:r>
              <a:rPr lang="fr-FR" sz="1400" dirty="0">
                <a:solidFill>
                  <a:prstClr val="black"/>
                </a:solidFill>
                <a:latin typeface="Roboto Light" panose="02000000000000000000" pitchFamily="2" charset="0"/>
                <a:ea typeface="Roboto Light" panose="02000000000000000000" pitchFamily="2" charset="0"/>
              </a:rPr>
              <a:t>-Ka m'ont vraiment aidée à calmer ma peau, à lui donner un aspect frais et sain. J'ai la peau déshydratée et la lotion </a:t>
            </a:r>
            <a:r>
              <a:rPr lang="fr-FR" sz="1400" dirty="0" err="1">
                <a:solidFill>
                  <a:prstClr val="black"/>
                </a:solidFill>
                <a:latin typeface="Roboto Light" panose="02000000000000000000" pitchFamily="2" charset="0"/>
                <a:ea typeface="Roboto Light" panose="02000000000000000000" pitchFamily="2" charset="0"/>
              </a:rPr>
              <a:t>Yon</a:t>
            </a:r>
            <a:r>
              <a:rPr lang="fr-FR" sz="1400" dirty="0">
                <a:solidFill>
                  <a:prstClr val="black"/>
                </a:solidFill>
                <a:latin typeface="Roboto Light" panose="02000000000000000000" pitchFamily="2" charset="0"/>
                <a:ea typeface="Roboto Light" panose="02000000000000000000" pitchFamily="2" charset="0"/>
              </a:rPr>
              <a:t>-Ka m'aide vraiment, ainsi que le masque Hydra n°1. J'ai aussi utilisé la crème Sensitive Anti-rougeurs dans les moments désespérés où ma peau avait des éruptions dues à des périodes de stress ou lorsque j'étais plus active dans la danse et la remise en forme. J'utilise ces produits depuis au moins 7 ans maintenant et ce sont mes produits de prédilection pour tous les jours.</a:t>
            </a:r>
          </a:p>
        </p:txBody>
      </p:sp>
      <p:grpSp>
        <p:nvGrpSpPr>
          <p:cNvPr id="2" name="Groupe 1">
            <a:extLst>
              <a:ext uri="{FF2B5EF4-FFF2-40B4-BE49-F238E27FC236}">
                <a16:creationId xmlns:a16="http://schemas.microsoft.com/office/drawing/2014/main" id="{98D69373-780D-44B6-9616-A9B98C7E158B}"/>
              </a:ext>
            </a:extLst>
          </p:cNvPr>
          <p:cNvGrpSpPr/>
          <p:nvPr/>
        </p:nvGrpSpPr>
        <p:grpSpPr>
          <a:xfrm>
            <a:off x="3227366" y="3237614"/>
            <a:ext cx="4789583" cy="2856950"/>
            <a:chOff x="3227366" y="3237614"/>
            <a:chExt cx="4789583" cy="2856950"/>
          </a:xfrm>
        </p:grpSpPr>
        <p:grpSp>
          <p:nvGrpSpPr>
            <p:cNvPr id="5" name="Groupe 4">
              <a:extLst>
                <a:ext uri="{FF2B5EF4-FFF2-40B4-BE49-F238E27FC236}">
                  <a16:creationId xmlns:a16="http://schemas.microsoft.com/office/drawing/2014/main" id="{A293A24B-FA35-4298-B7FA-C85E11A08C71}"/>
                </a:ext>
              </a:extLst>
            </p:cNvPr>
            <p:cNvGrpSpPr/>
            <p:nvPr/>
          </p:nvGrpSpPr>
          <p:grpSpPr>
            <a:xfrm>
              <a:off x="3227366" y="3237614"/>
              <a:ext cx="4789583" cy="2796135"/>
              <a:chOff x="3183844" y="2214466"/>
              <a:chExt cx="4789583" cy="2796135"/>
            </a:xfrm>
          </p:grpSpPr>
          <p:grpSp>
            <p:nvGrpSpPr>
              <p:cNvPr id="3" name="Groupe 2">
                <a:extLst>
                  <a:ext uri="{FF2B5EF4-FFF2-40B4-BE49-F238E27FC236}">
                    <a16:creationId xmlns:a16="http://schemas.microsoft.com/office/drawing/2014/main" id="{570A9491-F5C8-4B21-98F4-EA8D960AF83C}"/>
                  </a:ext>
                </a:extLst>
              </p:cNvPr>
              <p:cNvGrpSpPr/>
              <p:nvPr/>
            </p:nvGrpSpPr>
            <p:grpSpPr>
              <a:xfrm>
                <a:off x="4018327" y="2553020"/>
                <a:ext cx="3955100" cy="2457581"/>
                <a:chOff x="629304" y="2827399"/>
                <a:chExt cx="3266929" cy="2065038"/>
              </a:xfrm>
            </p:grpSpPr>
            <p:sp>
              <p:nvSpPr>
                <p:cNvPr id="19" name="Rectangle 18">
                  <a:extLst>
                    <a:ext uri="{FF2B5EF4-FFF2-40B4-BE49-F238E27FC236}">
                      <a16:creationId xmlns:a16="http://schemas.microsoft.com/office/drawing/2014/main" id="{B3821809-C9E8-49AA-A714-153FBB2024D5}"/>
                    </a:ext>
                  </a:extLst>
                </p:cNvPr>
                <p:cNvSpPr/>
                <p:nvPr/>
              </p:nvSpPr>
              <p:spPr>
                <a:xfrm>
                  <a:off x="629304" y="2827399"/>
                  <a:ext cx="3266929" cy="2065038"/>
                </a:xfrm>
                <a:prstGeom prst="rect">
                  <a:avLst/>
                </a:prstGeom>
                <a:solidFill>
                  <a:srgbClr val="FF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6">
                  <a:extLst>
                    <a:ext uri="{FF2B5EF4-FFF2-40B4-BE49-F238E27FC236}">
                      <a16:creationId xmlns:a16="http://schemas.microsoft.com/office/drawing/2014/main" id="{33B7B2D1-8979-4A25-9B3E-0EE7095104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759" t="13188" r="32483" b="4258"/>
                <a:stretch/>
              </p:blipFill>
              <p:spPr bwMode="auto">
                <a:xfrm>
                  <a:off x="1175837" y="2827399"/>
                  <a:ext cx="579649" cy="2065038"/>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ZoneTexte 44">
                <a:extLst>
                  <a:ext uri="{FF2B5EF4-FFF2-40B4-BE49-F238E27FC236}">
                    <a16:creationId xmlns:a16="http://schemas.microsoft.com/office/drawing/2014/main" id="{E1EBBAED-F59E-461E-A565-EA7533F28EBF}"/>
                  </a:ext>
                </a:extLst>
              </p:cNvPr>
              <p:cNvSpPr txBox="1"/>
              <p:nvPr/>
            </p:nvSpPr>
            <p:spPr>
              <a:xfrm>
                <a:off x="3183844" y="2214466"/>
                <a:ext cx="2401479" cy="338554"/>
              </a:xfrm>
              <a:prstGeom prst="rect">
                <a:avLst/>
              </a:prstGeom>
              <a:solidFill>
                <a:srgbClr val="FFF4F3"/>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PRODUITS FAVORIS</a:t>
                </a:r>
              </a:p>
            </p:txBody>
          </p:sp>
        </p:grpSp>
        <p:pic>
          <p:nvPicPr>
            <p:cNvPr id="14" name="Picture 2">
              <a:extLst>
                <a:ext uri="{FF2B5EF4-FFF2-40B4-BE49-F238E27FC236}">
                  <a16:creationId xmlns:a16="http://schemas.microsoft.com/office/drawing/2014/main" id="{73EB780A-21BD-4F07-9973-52017554974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667" t="27261" r="30977" b="6472"/>
            <a:stretch/>
          </p:blipFill>
          <p:spPr bwMode="auto">
            <a:xfrm>
              <a:off x="5518293" y="3995349"/>
              <a:ext cx="889128" cy="2038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E3F13410-2C23-41DD-B825-B8DDADE064FD}"/>
                </a:ext>
              </a:extLst>
            </p:cNvPr>
            <p:cNvPicPr>
              <a:picLocks noChangeAspect="1" noChangeArrowheads="1"/>
            </p:cNvPicPr>
            <p:nvPr/>
          </p:nvPicPr>
          <p:blipFill rotWithShape="1">
            <a:blip r:embed="rId8">
              <a:clrChange>
                <a:clrFrom>
                  <a:srgbClr val="000000">
                    <a:alpha val="0"/>
                  </a:srgbClr>
                </a:clrFrom>
                <a:clrTo>
                  <a:srgbClr val="000000">
                    <a:alpha val="0"/>
                  </a:srgbClr>
                </a:clrTo>
              </a:clrChange>
              <a:alphaModFix/>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24290" t="19656" r="26255" b="7017"/>
            <a:stretch/>
          </p:blipFill>
          <p:spPr bwMode="auto">
            <a:xfrm>
              <a:off x="6511299" y="3934534"/>
              <a:ext cx="971207" cy="216003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6" name="Objet 15">
            <a:extLst>
              <a:ext uri="{FF2B5EF4-FFF2-40B4-BE49-F238E27FC236}">
                <a16:creationId xmlns:a16="http://schemas.microsoft.com/office/drawing/2014/main" id="{C3E1F925-F943-4175-80DF-532C9270589E}"/>
              </a:ext>
            </a:extLst>
          </p:cNvPr>
          <p:cNvGraphicFramePr>
            <a:graphicFrameLocks noChangeAspect="1"/>
          </p:cNvGraphicFramePr>
          <p:nvPr>
            <p:extLst>
              <p:ext uri="{D42A27DB-BD31-4B8C-83A1-F6EECF244321}">
                <p14:modId xmlns:p14="http://schemas.microsoft.com/office/powerpoint/2010/main" val="619209077"/>
              </p:ext>
            </p:extLst>
          </p:nvPr>
        </p:nvGraphicFramePr>
        <p:xfrm>
          <a:off x="10942867" y="204417"/>
          <a:ext cx="971207" cy="487403"/>
        </p:xfrm>
        <a:graphic>
          <a:graphicData uri="http://schemas.openxmlformats.org/presentationml/2006/ole">
            <mc:AlternateContent xmlns:mc="http://schemas.openxmlformats.org/markup-compatibility/2006">
              <mc:Choice xmlns:v="urn:schemas-microsoft-com:vml" Requires="v">
                <p:oleObj spid="_x0000_s6149" name="Bitmap Image" r:id="rId10" imgW="3855600" imgH="1935360" progId="PBrush">
                  <p:embed/>
                </p:oleObj>
              </mc:Choice>
              <mc:Fallback>
                <p:oleObj name="Bitmap Image" r:id="rId10" imgW="3855600" imgH="1935360" progId="PBrush">
                  <p:embed/>
                  <p:pic>
                    <p:nvPicPr>
                      <p:cNvPr id="8" name="Objet 7">
                        <a:extLst>
                          <a:ext uri="{FF2B5EF4-FFF2-40B4-BE49-F238E27FC236}">
                            <a16:creationId xmlns:a16="http://schemas.microsoft.com/office/drawing/2014/main" id="{5287A0B1-68ED-47C6-9EAE-AAD1DFC00877}"/>
                          </a:ext>
                        </a:extLst>
                      </p:cNvPr>
                      <p:cNvPicPr/>
                      <p:nvPr/>
                    </p:nvPicPr>
                    <p:blipFill>
                      <a:blip r:embed="rId11"/>
                      <a:stretch>
                        <a:fillRect/>
                      </a:stretch>
                    </p:blipFill>
                    <p:spPr>
                      <a:xfrm>
                        <a:off x="10942867" y="204417"/>
                        <a:ext cx="971207" cy="487403"/>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288524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11746164-C785-4959-B216-19BAE81CE17F}"/>
              </a:ext>
            </a:extLst>
          </p:cNvPr>
          <p:cNvGraphicFramePr>
            <a:graphicFrameLocks noChangeAspect="1"/>
          </p:cNvGraphicFramePr>
          <p:nvPr/>
        </p:nvGraphicFramePr>
        <p:xfrm>
          <a:off x="277926" y="322820"/>
          <a:ext cx="2692797" cy="1431624"/>
        </p:xfrm>
        <a:graphic>
          <a:graphicData uri="http://schemas.openxmlformats.org/presentationml/2006/ole">
            <mc:AlternateContent xmlns:mc="http://schemas.openxmlformats.org/markup-compatibility/2006">
              <mc:Choice xmlns:v="urn:schemas-microsoft-com:vml" Requires="v">
                <p:oleObj spid="_x0000_s7172" name="Bitmap Image" r:id="rId4" imgW="7704000" imgH="5166360" progId="PBrush">
                  <p:embed/>
                </p:oleObj>
              </mc:Choice>
              <mc:Fallback>
                <p:oleObj name="Bitmap Image" r:id="rId4" imgW="7704000" imgH="5166360" progId="PBrush">
                  <p:embed/>
                  <p:pic>
                    <p:nvPicPr>
                      <p:cNvPr id="4" name="Objet 3">
                        <a:extLst>
                          <a:ext uri="{FF2B5EF4-FFF2-40B4-BE49-F238E27FC236}">
                            <a16:creationId xmlns:a16="http://schemas.microsoft.com/office/drawing/2014/main" id="{11746164-C785-4959-B216-19BAE81CE17F}"/>
                          </a:ext>
                        </a:extLst>
                      </p:cNvPr>
                      <p:cNvPicPr/>
                      <p:nvPr/>
                    </p:nvPicPr>
                    <p:blipFill>
                      <a:blip r:embed="rId5"/>
                      <a:stretch>
                        <a:fillRect/>
                      </a:stretch>
                    </p:blipFill>
                    <p:spPr>
                      <a:xfrm>
                        <a:off x="277926" y="322820"/>
                        <a:ext cx="2692797" cy="1431624"/>
                      </a:xfrm>
                      <a:prstGeom prst="rect">
                        <a:avLst/>
                      </a:prstGeom>
                    </p:spPr>
                  </p:pic>
                </p:oleObj>
              </mc:Fallback>
            </mc:AlternateContent>
          </a:graphicData>
        </a:graphic>
      </p:graphicFrame>
      <p:sp>
        <p:nvSpPr>
          <p:cNvPr id="6" name="ZoneTexte 5">
            <a:extLst>
              <a:ext uri="{FF2B5EF4-FFF2-40B4-BE49-F238E27FC236}">
                <a16:creationId xmlns:a16="http://schemas.microsoft.com/office/drawing/2014/main" id="{52CDB293-9387-40B9-B1E1-133A88DA1616}"/>
              </a:ext>
            </a:extLst>
          </p:cNvPr>
          <p:cNvSpPr txBox="1"/>
          <p:nvPr/>
        </p:nvSpPr>
        <p:spPr>
          <a:xfrm>
            <a:off x="1129370" y="785109"/>
            <a:ext cx="953226" cy="338554"/>
          </a:xfrm>
          <a:prstGeom prst="rect">
            <a:avLst/>
          </a:prstGeom>
          <a:noFill/>
          <a:ln>
            <a:noFill/>
          </a:ln>
        </p:spPr>
        <p:txBody>
          <a:bodyPr wrap="square" rtlCol="0">
            <a:spAutoFit/>
          </a:bodyPr>
          <a:lstStyle/>
          <a:p>
            <a:pPr algn="just"/>
            <a:r>
              <a:rPr lang="en-US" sz="1600" dirty="0">
                <a:latin typeface="Roboto Light" panose="02000000000000000000" pitchFamily="2" charset="0"/>
                <a:ea typeface="Roboto Light" panose="02000000000000000000" pitchFamily="2" charset="0"/>
              </a:rPr>
              <a:t>COREE</a:t>
            </a:r>
            <a:endParaRPr lang="fr-FR" sz="1600" dirty="0">
              <a:latin typeface="Roboto Light" panose="02000000000000000000" pitchFamily="2" charset="0"/>
              <a:ea typeface="Roboto Light" panose="02000000000000000000" pitchFamily="2" charset="0"/>
            </a:endParaRPr>
          </a:p>
        </p:txBody>
      </p:sp>
      <p:sp>
        <p:nvSpPr>
          <p:cNvPr id="31" name="Titre 2">
            <a:extLst>
              <a:ext uri="{FF2B5EF4-FFF2-40B4-BE49-F238E27FC236}">
                <a16:creationId xmlns:a16="http://schemas.microsoft.com/office/drawing/2014/main" id="{69A733D5-DD76-4EDF-AEF4-F6F2EE3A8D54}"/>
              </a:ext>
            </a:extLst>
          </p:cNvPr>
          <p:cNvSpPr>
            <a:spLocks noGrp="1"/>
          </p:cNvSpPr>
          <p:nvPr>
            <p:ph type="title"/>
          </p:nvPr>
        </p:nvSpPr>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Votre expérience :</a:t>
            </a:r>
          </a:p>
        </p:txBody>
      </p:sp>
      <p:sp>
        <p:nvSpPr>
          <p:cNvPr id="41" name="ZoneTexte 40">
            <a:extLst>
              <a:ext uri="{FF2B5EF4-FFF2-40B4-BE49-F238E27FC236}">
                <a16:creationId xmlns:a16="http://schemas.microsoft.com/office/drawing/2014/main" id="{4764A772-626F-4731-B0AE-BC1960345C47}"/>
              </a:ext>
            </a:extLst>
          </p:cNvPr>
          <p:cNvSpPr txBox="1"/>
          <p:nvPr/>
        </p:nvSpPr>
        <p:spPr>
          <a:xfrm>
            <a:off x="4764166" y="1814550"/>
            <a:ext cx="2666999" cy="338554"/>
          </a:xfrm>
          <a:prstGeom prst="rect">
            <a:avLst/>
          </a:prstGeom>
          <a:solidFill>
            <a:srgbClr val="F2EFFE"/>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USAGE PROFESSIONNEL</a:t>
            </a:r>
          </a:p>
        </p:txBody>
      </p:sp>
      <p:sp>
        <p:nvSpPr>
          <p:cNvPr id="11" name="ZoneTexte 10">
            <a:extLst>
              <a:ext uri="{FF2B5EF4-FFF2-40B4-BE49-F238E27FC236}">
                <a16:creationId xmlns:a16="http://schemas.microsoft.com/office/drawing/2014/main" id="{436B0016-B8DB-4761-914E-E2FE9CC45C52}"/>
              </a:ext>
            </a:extLst>
          </p:cNvPr>
          <p:cNvSpPr txBox="1"/>
          <p:nvPr/>
        </p:nvSpPr>
        <p:spPr>
          <a:xfrm>
            <a:off x="1230173" y="5567230"/>
            <a:ext cx="1704846"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MTS avec </a:t>
            </a:r>
          </a:p>
          <a:p>
            <a:pPr algn="ctr"/>
            <a:r>
              <a:rPr lang="fr-FR" sz="1200" dirty="0" err="1">
                <a:latin typeface="Roboto Light" panose="02000000000000000000" pitchFamily="2" charset="0"/>
                <a:ea typeface="Roboto Light" panose="02000000000000000000" pitchFamily="2" charset="0"/>
              </a:rPr>
              <a:t>Mesonium</a:t>
            </a:r>
            <a:r>
              <a:rPr lang="fr-FR" sz="1200" dirty="0">
                <a:latin typeface="Roboto Light" panose="02000000000000000000" pitchFamily="2" charset="0"/>
                <a:ea typeface="Roboto Light" panose="02000000000000000000" pitchFamily="2" charset="0"/>
              </a:rPr>
              <a:t> 2</a:t>
            </a:r>
          </a:p>
        </p:txBody>
      </p:sp>
      <p:sp>
        <p:nvSpPr>
          <p:cNvPr id="12" name="ZoneTexte 11">
            <a:extLst>
              <a:ext uri="{FF2B5EF4-FFF2-40B4-BE49-F238E27FC236}">
                <a16:creationId xmlns:a16="http://schemas.microsoft.com/office/drawing/2014/main" id="{D7564FF2-C114-4F56-BC90-BD76D6AA5803}"/>
              </a:ext>
            </a:extLst>
          </p:cNvPr>
          <p:cNvSpPr txBox="1"/>
          <p:nvPr/>
        </p:nvSpPr>
        <p:spPr>
          <a:xfrm>
            <a:off x="3762579" y="5567230"/>
            <a:ext cx="1704846" cy="919401"/>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Après la procédure, Emulsion Concentrée sur un coton</a:t>
            </a:r>
          </a:p>
          <a:p>
            <a:pPr algn="ctr"/>
            <a:endParaRPr lang="fr-FR" sz="1200" dirty="0">
              <a:latin typeface="Roboto Light" panose="02000000000000000000" pitchFamily="2" charset="0"/>
              <a:ea typeface="Roboto Light" panose="02000000000000000000" pitchFamily="2" charset="0"/>
            </a:endParaRPr>
          </a:p>
        </p:txBody>
      </p:sp>
      <p:sp>
        <p:nvSpPr>
          <p:cNvPr id="13" name="ZoneTexte 12">
            <a:extLst>
              <a:ext uri="{FF2B5EF4-FFF2-40B4-BE49-F238E27FC236}">
                <a16:creationId xmlns:a16="http://schemas.microsoft.com/office/drawing/2014/main" id="{AA41C84A-D906-4848-A10F-CC47176192EC}"/>
              </a:ext>
            </a:extLst>
          </p:cNvPr>
          <p:cNvSpPr txBox="1"/>
          <p:nvPr/>
        </p:nvSpPr>
        <p:spPr>
          <a:xfrm>
            <a:off x="6578742" y="5567230"/>
            <a:ext cx="1704846" cy="919401"/>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½ </a:t>
            </a:r>
            <a:r>
              <a:rPr lang="fr-FR" sz="1200" dirty="0" err="1">
                <a:latin typeface="Roboto Light" panose="02000000000000000000" pitchFamily="2" charset="0"/>
                <a:ea typeface="Roboto Light" panose="02000000000000000000" pitchFamily="2" charset="0"/>
              </a:rPr>
              <a:t>Mesonium</a:t>
            </a:r>
            <a:r>
              <a:rPr lang="fr-FR" sz="1200" dirty="0">
                <a:latin typeface="Roboto Light" panose="02000000000000000000" pitchFamily="2" charset="0"/>
                <a:ea typeface="Roboto Light" panose="02000000000000000000" pitchFamily="2" charset="0"/>
              </a:rPr>
              <a:t> 1, Crème 15, Emulsion Concentré diluée à 12V</a:t>
            </a:r>
          </a:p>
        </p:txBody>
      </p:sp>
      <p:pic>
        <p:nvPicPr>
          <p:cNvPr id="9218" name="Picture 2">
            <a:extLst>
              <a:ext uri="{FF2B5EF4-FFF2-40B4-BE49-F238E27FC236}">
                <a16:creationId xmlns:a16="http://schemas.microsoft.com/office/drawing/2014/main" id="{E79F45A8-817A-459E-B1F5-F2926C9C10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0822"/>
          <a:stretch/>
        </p:blipFill>
        <p:spPr bwMode="auto">
          <a:xfrm>
            <a:off x="719924" y="2399166"/>
            <a:ext cx="24098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a:extLst>
              <a:ext uri="{FF2B5EF4-FFF2-40B4-BE49-F238E27FC236}">
                <a16:creationId xmlns:a16="http://schemas.microsoft.com/office/drawing/2014/main" id="{A4356944-A6E8-451B-95B5-B2FDD6B3A0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9770" b="20605"/>
          <a:stretch/>
        </p:blipFill>
        <p:spPr bwMode="auto">
          <a:xfrm>
            <a:off x="3281502" y="2399166"/>
            <a:ext cx="26670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a:extLst>
              <a:ext uri="{FF2B5EF4-FFF2-40B4-BE49-F238E27FC236}">
                <a16:creationId xmlns:a16="http://schemas.microsoft.com/office/drawing/2014/main" id="{B30543CB-B01D-4C1F-A88F-827F9483C4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7665" y="2399167"/>
            <a:ext cx="26670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a:extLst>
              <a:ext uri="{FF2B5EF4-FFF2-40B4-BE49-F238E27FC236}">
                <a16:creationId xmlns:a16="http://schemas.microsoft.com/office/drawing/2014/main" id="{5CF30033-2CF2-4FCD-AC3E-1CE51BE083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13828" y="2404305"/>
            <a:ext cx="25908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17">
            <a:extLst>
              <a:ext uri="{FF2B5EF4-FFF2-40B4-BE49-F238E27FC236}">
                <a16:creationId xmlns:a16="http://schemas.microsoft.com/office/drawing/2014/main" id="{E0CAC95A-E31D-4B0A-AAD4-4A4BAF284440}"/>
              </a:ext>
            </a:extLst>
          </p:cNvPr>
          <p:cNvSpPr txBox="1"/>
          <p:nvPr/>
        </p:nvSpPr>
        <p:spPr>
          <a:xfrm>
            <a:off x="9356805" y="5567230"/>
            <a:ext cx="1704846" cy="919401"/>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½ </a:t>
            </a:r>
            <a:r>
              <a:rPr lang="fr-FR" sz="1200" dirty="0" err="1">
                <a:latin typeface="Roboto Light" panose="02000000000000000000" pitchFamily="2" charset="0"/>
                <a:ea typeface="Roboto Light" panose="02000000000000000000" pitchFamily="2" charset="0"/>
              </a:rPr>
              <a:t>Mesonium</a:t>
            </a:r>
            <a:r>
              <a:rPr lang="fr-FR" sz="1200" dirty="0">
                <a:latin typeface="Roboto Light" panose="02000000000000000000" pitchFamily="2" charset="0"/>
                <a:ea typeface="Roboto Light" panose="02000000000000000000" pitchFamily="2" charset="0"/>
              </a:rPr>
              <a:t> 1 Crème 15</a:t>
            </a:r>
          </a:p>
          <a:p>
            <a:pPr algn="ctr"/>
            <a:r>
              <a:rPr lang="fr-FR" sz="1200" dirty="0">
                <a:latin typeface="Roboto Light" panose="02000000000000000000" pitchFamily="2" charset="0"/>
                <a:ea typeface="Roboto Light" panose="02000000000000000000" pitchFamily="2" charset="0"/>
              </a:rPr>
              <a:t>Sensitive </a:t>
            </a:r>
            <a:r>
              <a:rPr lang="fr-FR" sz="1200" dirty="0" err="1">
                <a:latin typeface="Roboto Light" panose="02000000000000000000" pitchFamily="2" charset="0"/>
                <a:ea typeface="Roboto Light" panose="02000000000000000000" pitchFamily="2" charset="0"/>
              </a:rPr>
              <a:t>Creme</a:t>
            </a:r>
            <a:endParaRPr lang="fr-FR"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Anti-rougeurs</a:t>
            </a:r>
          </a:p>
        </p:txBody>
      </p:sp>
      <p:cxnSp>
        <p:nvCxnSpPr>
          <p:cNvPr id="14" name="Connecteur : en arc 13">
            <a:extLst>
              <a:ext uri="{FF2B5EF4-FFF2-40B4-BE49-F238E27FC236}">
                <a16:creationId xmlns:a16="http://schemas.microsoft.com/office/drawing/2014/main" id="{99B897E2-4C23-4623-9F0F-0F21BCBADFD0}"/>
              </a:ext>
            </a:extLst>
          </p:cNvPr>
          <p:cNvCxnSpPr>
            <a:cxnSpLocks/>
          </p:cNvCxnSpPr>
          <p:nvPr/>
        </p:nvCxnSpPr>
        <p:spPr>
          <a:xfrm flipV="1">
            <a:off x="8416069" y="6018188"/>
            <a:ext cx="808254" cy="119640"/>
          </a:xfrm>
          <a:prstGeom prst="curvedConnector3">
            <a:avLst>
              <a:gd name="adj1" fmla="val 44613"/>
            </a:avLst>
          </a:prstGeom>
          <a:ln>
            <a:solidFill>
              <a:srgbClr val="D0C9F1"/>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DC126268-2D57-4A2B-8E69-53464E430DC5}"/>
              </a:ext>
            </a:extLst>
          </p:cNvPr>
          <p:cNvSpPr txBox="1"/>
          <p:nvPr/>
        </p:nvSpPr>
        <p:spPr>
          <a:xfrm>
            <a:off x="8338261" y="5484065"/>
            <a:ext cx="963869" cy="338554"/>
          </a:xfrm>
          <a:prstGeom prst="rect">
            <a:avLst/>
          </a:prstGeom>
          <a:solidFill>
            <a:srgbClr val="FFF4F3"/>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20 min</a:t>
            </a:r>
          </a:p>
        </p:txBody>
      </p:sp>
      <p:graphicFrame>
        <p:nvGraphicFramePr>
          <p:cNvPr id="16" name="Objet 15">
            <a:extLst>
              <a:ext uri="{FF2B5EF4-FFF2-40B4-BE49-F238E27FC236}">
                <a16:creationId xmlns:a16="http://schemas.microsoft.com/office/drawing/2014/main" id="{06F8F5A7-F50D-473D-ADFF-33E921DFD168}"/>
              </a:ext>
            </a:extLst>
          </p:cNvPr>
          <p:cNvGraphicFramePr>
            <a:graphicFrameLocks noChangeAspect="1"/>
          </p:cNvGraphicFramePr>
          <p:nvPr>
            <p:extLst>
              <p:ext uri="{D42A27DB-BD31-4B8C-83A1-F6EECF244321}">
                <p14:modId xmlns:p14="http://schemas.microsoft.com/office/powerpoint/2010/main" val="2074870894"/>
              </p:ext>
            </p:extLst>
          </p:nvPr>
        </p:nvGraphicFramePr>
        <p:xfrm>
          <a:off x="10958945" y="238799"/>
          <a:ext cx="955129" cy="688298"/>
        </p:xfrm>
        <a:graphic>
          <a:graphicData uri="http://schemas.openxmlformats.org/presentationml/2006/ole">
            <mc:AlternateContent xmlns:mc="http://schemas.openxmlformats.org/markup-compatibility/2006">
              <mc:Choice xmlns:v="urn:schemas-microsoft-com:vml" Requires="v">
                <p:oleObj spid="_x0000_s7173" name="Bitmap Image" r:id="rId10" imgW="3108960" imgH="2240280" progId="PBrush">
                  <p:embed/>
                </p:oleObj>
              </mc:Choice>
              <mc:Fallback>
                <p:oleObj name="Bitmap Image" r:id="rId10" imgW="3108960" imgH="2240280" progId="PBrush">
                  <p:embed/>
                  <p:pic>
                    <p:nvPicPr>
                      <p:cNvPr id="16" name="Objet 15">
                        <a:extLst>
                          <a:ext uri="{FF2B5EF4-FFF2-40B4-BE49-F238E27FC236}">
                            <a16:creationId xmlns:a16="http://schemas.microsoft.com/office/drawing/2014/main" id="{1D2B38E6-31FF-426E-9D77-DE055C2E79AE}"/>
                          </a:ext>
                        </a:extLst>
                      </p:cNvPr>
                      <p:cNvPicPr/>
                      <p:nvPr/>
                    </p:nvPicPr>
                    <p:blipFill>
                      <a:blip r:embed="rId11"/>
                      <a:stretch>
                        <a:fillRect/>
                      </a:stretch>
                    </p:blipFill>
                    <p:spPr>
                      <a:xfrm>
                        <a:off x="10958945" y="238799"/>
                        <a:ext cx="955129" cy="688298"/>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2100756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85676D41-25E2-4015-AD09-FA2AA50CF53A}"/>
              </a:ext>
            </a:extLst>
          </p:cNvPr>
          <p:cNvSpPr>
            <a:spLocks noGrp="1"/>
          </p:cNvSpPr>
          <p:nvPr>
            <p:ph type="title"/>
          </p:nvPr>
        </p:nvSpPr>
        <p:spPr>
          <a:xfrm>
            <a:off x="359765" y="536470"/>
            <a:ext cx="11362544"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Comment </a:t>
            </a:r>
            <a:r>
              <a:rPr lang="en-US" sz="2800" dirty="0" err="1">
                <a:solidFill>
                  <a:srgbClr val="3E3E3E"/>
                </a:solidFill>
                <a:latin typeface="KyivType Sans2" panose="00000500000000000000" pitchFamily="50" charset="0"/>
              </a:rPr>
              <a:t>traiter</a:t>
            </a:r>
            <a:r>
              <a:rPr lang="en-US" sz="2800" dirty="0">
                <a:solidFill>
                  <a:srgbClr val="3E3E3E"/>
                </a:solidFill>
                <a:latin typeface="KyivType Sans2" panose="00000500000000000000" pitchFamily="50" charset="0"/>
              </a:rPr>
              <a:t> </a:t>
            </a:r>
            <a:r>
              <a:rPr lang="en-US" sz="2800" dirty="0" err="1">
                <a:solidFill>
                  <a:srgbClr val="3E3E3E"/>
                </a:solidFill>
                <a:latin typeface="KyivType Sans2" panose="00000500000000000000" pitchFamily="50" charset="0"/>
              </a:rPr>
              <a:t>une</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PEAU SENSIBLE (avec </a:t>
            </a:r>
            <a:r>
              <a:rPr lang="en-US" sz="4000" dirty="0" err="1">
                <a:solidFill>
                  <a:srgbClr val="3E3E3E"/>
                </a:solidFill>
                <a:latin typeface="KyivType Sans2" panose="00000500000000000000" pitchFamily="50" charset="0"/>
              </a:rPr>
              <a:t>ou</a:t>
            </a:r>
            <a:r>
              <a:rPr lang="en-US" sz="4000" dirty="0">
                <a:solidFill>
                  <a:srgbClr val="3E3E3E"/>
                </a:solidFill>
                <a:latin typeface="KyivType Sans2" panose="00000500000000000000" pitchFamily="50" charset="0"/>
              </a:rPr>
              <a:t> sans </a:t>
            </a:r>
            <a:r>
              <a:rPr lang="en-US" sz="4000" dirty="0" err="1">
                <a:solidFill>
                  <a:srgbClr val="3E3E3E"/>
                </a:solidFill>
                <a:latin typeface="KyivType Sans2" panose="00000500000000000000" pitchFamily="50" charset="0"/>
              </a:rPr>
              <a:t>rougeurs</a:t>
            </a:r>
            <a:r>
              <a:rPr lang="en-US" sz="4000" dirty="0">
                <a:solidFill>
                  <a:srgbClr val="3E3E3E"/>
                </a:solidFill>
                <a:latin typeface="KyivType Sans2" panose="00000500000000000000" pitchFamily="50" charset="0"/>
              </a:rPr>
              <a:t>)</a:t>
            </a:r>
            <a:endParaRPr lang="fr-FR" sz="2800" dirty="0">
              <a:solidFill>
                <a:srgbClr val="3E3E3E"/>
              </a:solidFill>
              <a:latin typeface="KyivType Sans2" panose="00000500000000000000" pitchFamily="50" charset="0"/>
            </a:endParaRPr>
          </a:p>
        </p:txBody>
      </p:sp>
      <p:sp>
        <p:nvSpPr>
          <p:cNvPr id="3" name="Rectangle 2">
            <a:extLst>
              <a:ext uri="{FF2B5EF4-FFF2-40B4-BE49-F238E27FC236}">
                <a16:creationId xmlns:a16="http://schemas.microsoft.com/office/drawing/2014/main" id="{5D4ACC8C-19D1-4947-86E9-B963A845A6AB}"/>
              </a:ext>
            </a:extLst>
          </p:cNvPr>
          <p:cNvSpPr/>
          <p:nvPr/>
        </p:nvSpPr>
        <p:spPr>
          <a:xfrm>
            <a:off x="1805212" y="1482433"/>
            <a:ext cx="8784718" cy="307777"/>
          </a:xfrm>
          <a:prstGeom prst="rect">
            <a:avLst/>
          </a:prstGeom>
        </p:spPr>
        <p:txBody>
          <a:bodyPr wrap="square">
            <a:spAutoFit/>
          </a:bodyPr>
          <a:lstStyle/>
          <a:p>
            <a:pPr algn="ctr">
              <a:defRPr/>
            </a:pPr>
            <a:r>
              <a:rPr lang="en-US" sz="1400" dirty="0" err="1">
                <a:solidFill>
                  <a:prstClr val="black"/>
                </a:solidFill>
                <a:latin typeface="Roboto Light" panose="02000000000000000000" pitchFamily="2" charset="0"/>
                <a:ea typeface="Roboto Light" panose="02000000000000000000" pitchFamily="2" charset="0"/>
              </a:rPr>
              <a:t>Gamme</a:t>
            </a:r>
            <a:r>
              <a:rPr lang="en-US" sz="1400" dirty="0">
                <a:solidFill>
                  <a:prstClr val="black"/>
                </a:solidFill>
                <a:latin typeface="Roboto Light" panose="02000000000000000000" pitchFamily="2" charset="0"/>
                <a:ea typeface="Roboto Light" panose="02000000000000000000" pitchFamily="2" charset="0"/>
              </a:rPr>
              <a:t> SENSITIVE</a:t>
            </a:r>
          </a:p>
        </p:txBody>
      </p:sp>
      <p:pic>
        <p:nvPicPr>
          <p:cNvPr id="41" name="Image 40">
            <a:extLst>
              <a:ext uri="{FF2B5EF4-FFF2-40B4-BE49-F238E27FC236}">
                <a16:creationId xmlns:a16="http://schemas.microsoft.com/office/drawing/2014/main" id="{A1965AC1-DEDB-4C75-B140-A1662D57BC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87864" y="2038900"/>
            <a:ext cx="1876215" cy="4722732"/>
          </a:xfrm>
          <a:prstGeom prst="rect">
            <a:avLst/>
          </a:prstGeom>
        </p:spPr>
      </p:pic>
      <p:pic>
        <p:nvPicPr>
          <p:cNvPr id="42" name="Image 41">
            <a:extLst>
              <a:ext uri="{FF2B5EF4-FFF2-40B4-BE49-F238E27FC236}">
                <a16:creationId xmlns:a16="http://schemas.microsoft.com/office/drawing/2014/main" id="{7D165734-2DDD-4A2D-986C-30496A3A1D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167848" y="2141866"/>
            <a:ext cx="1756527" cy="4587797"/>
          </a:xfrm>
          <a:prstGeom prst="rect">
            <a:avLst/>
          </a:prstGeom>
        </p:spPr>
      </p:pic>
      <p:pic>
        <p:nvPicPr>
          <p:cNvPr id="43" name="Image 42">
            <a:extLst>
              <a:ext uri="{FF2B5EF4-FFF2-40B4-BE49-F238E27FC236}">
                <a16:creationId xmlns:a16="http://schemas.microsoft.com/office/drawing/2014/main" id="{514DC3C6-F28B-4660-92A1-742CAC0097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703816" y="2100594"/>
            <a:ext cx="1707509" cy="4661038"/>
          </a:xfrm>
          <a:prstGeom prst="rect">
            <a:avLst/>
          </a:prstGeom>
        </p:spPr>
      </p:pic>
    </p:spTree>
    <p:extLst>
      <p:ext uri="{BB962C8B-B14F-4D97-AF65-F5344CB8AC3E}">
        <p14:creationId xmlns:p14="http://schemas.microsoft.com/office/powerpoint/2010/main" val="3827254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4ACC8C-19D1-4947-86E9-B963A845A6AB}"/>
              </a:ext>
            </a:extLst>
          </p:cNvPr>
          <p:cNvSpPr/>
          <p:nvPr/>
        </p:nvSpPr>
        <p:spPr>
          <a:xfrm>
            <a:off x="1805212" y="1482433"/>
            <a:ext cx="8784718" cy="954107"/>
          </a:xfrm>
          <a:prstGeom prst="rect">
            <a:avLst/>
          </a:prstGeom>
        </p:spPr>
        <p:txBody>
          <a:bodyPr wrap="square">
            <a:spAutoFit/>
          </a:bodyPr>
          <a:lstStyle/>
          <a:p>
            <a:pPr algn="ctr">
              <a:defRPr/>
            </a:pPr>
            <a:r>
              <a:rPr lang="en-US" sz="1400" dirty="0">
                <a:solidFill>
                  <a:prstClr val="black"/>
                </a:solidFill>
                <a:latin typeface="Roboto Light" panose="02000000000000000000" pitchFamily="2" charset="0"/>
                <a:ea typeface="Roboto Light" panose="02000000000000000000" pitchFamily="2" charset="0"/>
              </a:rPr>
              <a:t>Sensitive Crème </a:t>
            </a:r>
            <a:r>
              <a:rPr lang="en-US" sz="1400" dirty="0" err="1">
                <a:solidFill>
                  <a:prstClr val="black"/>
                </a:solidFill>
                <a:latin typeface="Roboto Light" panose="02000000000000000000" pitchFamily="2" charset="0"/>
                <a:ea typeface="Roboto Light" panose="02000000000000000000" pitchFamily="2" charset="0"/>
              </a:rPr>
              <a:t>Peaux</a:t>
            </a:r>
            <a:r>
              <a:rPr lang="en-US" sz="1400" dirty="0">
                <a:solidFill>
                  <a:prstClr val="black"/>
                </a:solidFill>
                <a:latin typeface="Roboto Light" panose="02000000000000000000" pitchFamily="2" charset="0"/>
                <a:ea typeface="Roboto Light" panose="02000000000000000000" pitchFamily="2" charset="0"/>
              </a:rPr>
              <a:t> </a:t>
            </a:r>
            <a:r>
              <a:rPr lang="en-US" sz="1400" dirty="0" err="1">
                <a:solidFill>
                  <a:prstClr val="black"/>
                </a:solidFill>
                <a:latin typeface="Roboto Light" panose="02000000000000000000" pitchFamily="2" charset="0"/>
                <a:ea typeface="Roboto Light" panose="02000000000000000000" pitchFamily="2" charset="0"/>
              </a:rPr>
              <a:t>Sensibles</a:t>
            </a:r>
            <a:endParaRPr lang="en-US" sz="1400" dirty="0">
              <a:solidFill>
                <a:prstClr val="black"/>
              </a:solidFill>
              <a:latin typeface="Roboto Light" panose="02000000000000000000" pitchFamily="2" charset="0"/>
              <a:ea typeface="Roboto Light" panose="02000000000000000000" pitchFamily="2" charset="0"/>
            </a:endParaRPr>
          </a:p>
          <a:p>
            <a:pPr algn="ctr">
              <a:defRPr/>
            </a:pPr>
            <a:endParaRPr lang="en-US" sz="1400" dirty="0">
              <a:solidFill>
                <a:prstClr val="black"/>
              </a:solidFill>
              <a:latin typeface="Roboto Light" panose="02000000000000000000" pitchFamily="2" charset="0"/>
              <a:ea typeface="Roboto Light" panose="02000000000000000000" pitchFamily="2" charset="0"/>
            </a:endParaRPr>
          </a:p>
          <a:p>
            <a:pPr algn="ctr">
              <a:defRPr/>
            </a:pPr>
            <a:r>
              <a:rPr lang="fr-FR" sz="1400" dirty="0">
                <a:solidFill>
                  <a:prstClr val="black"/>
                </a:solidFill>
                <a:latin typeface="Roboto Light" panose="02000000000000000000" pitchFamily="2" charset="0"/>
                <a:ea typeface="Roboto Light" panose="02000000000000000000" pitchFamily="2" charset="0"/>
              </a:rPr>
              <a:t>Diminuer l’hyper-réactivité cutanée et augmenter la tolérance cutanée</a:t>
            </a:r>
          </a:p>
          <a:p>
            <a:pPr algn="ctr">
              <a:defRPr/>
            </a:pPr>
            <a:endParaRPr lang="en-US" sz="1400" dirty="0">
              <a:solidFill>
                <a:prstClr val="black"/>
              </a:solidFill>
              <a:latin typeface="Roboto Light" panose="02000000000000000000" pitchFamily="2" charset="0"/>
              <a:ea typeface="Roboto Light" panose="02000000000000000000" pitchFamily="2" charset="0"/>
            </a:endParaRPr>
          </a:p>
        </p:txBody>
      </p:sp>
      <p:pic>
        <p:nvPicPr>
          <p:cNvPr id="41" name="Image 40">
            <a:extLst>
              <a:ext uri="{FF2B5EF4-FFF2-40B4-BE49-F238E27FC236}">
                <a16:creationId xmlns:a16="http://schemas.microsoft.com/office/drawing/2014/main" id="{A1965AC1-DEDB-4C75-B140-A1662D57BC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5528" y="1944137"/>
            <a:ext cx="1876215" cy="4722732"/>
          </a:xfrm>
          <a:prstGeom prst="rect">
            <a:avLst/>
          </a:prstGeom>
        </p:spPr>
      </p:pic>
      <p:grpSp>
        <p:nvGrpSpPr>
          <p:cNvPr id="7" name="Groupe 6">
            <a:extLst>
              <a:ext uri="{FF2B5EF4-FFF2-40B4-BE49-F238E27FC236}">
                <a16:creationId xmlns:a16="http://schemas.microsoft.com/office/drawing/2014/main" id="{D7C6981A-C420-4E96-8594-6BD8A3E7671E}"/>
              </a:ext>
            </a:extLst>
          </p:cNvPr>
          <p:cNvGrpSpPr/>
          <p:nvPr/>
        </p:nvGrpSpPr>
        <p:grpSpPr>
          <a:xfrm>
            <a:off x="8733697" y="3006863"/>
            <a:ext cx="3322775" cy="1779702"/>
            <a:chOff x="9006506" y="2492037"/>
            <a:chExt cx="3117957" cy="1779702"/>
          </a:xfrm>
        </p:grpSpPr>
        <p:pic>
          <p:nvPicPr>
            <p:cNvPr id="8" name="Picture 14" descr="produit-sans-parabenes">
              <a:extLst>
                <a:ext uri="{FF2B5EF4-FFF2-40B4-BE49-F238E27FC236}">
                  <a16:creationId xmlns:a16="http://schemas.microsoft.com/office/drawing/2014/main" id="{8D5ED8C3-544A-4C76-AB06-EBC1CB8DF2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6506" y="3373941"/>
              <a:ext cx="800789" cy="872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produit-sans-parfums-artificiels">
              <a:extLst>
                <a:ext uri="{FF2B5EF4-FFF2-40B4-BE49-F238E27FC236}">
                  <a16:creationId xmlns:a16="http://schemas.microsoft.com/office/drawing/2014/main" id="{37AE4D5B-2A3D-48E5-A47E-812D1F0833F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45190" y="2492037"/>
              <a:ext cx="800789" cy="87226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549846F-27AD-48FF-992C-5DD195686169}"/>
                </a:ext>
              </a:extLst>
            </p:cNvPr>
            <p:cNvSpPr/>
            <p:nvPr/>
          </p:nvSpPr>
          <p:spPr>
            <a:xfrm>
              <a:off x="9845978" y="2843260"/>
              <a:ext cx="2278485" cy="276999"/>
            </a:xfrm>
            <a:prstGeom prst="rect">
              <a:avLst/>
            </a:prstGeom>
          </p:spPr>
          <p:txBody>
            <a:bodyPr wrap="square">
              <a:spAutoFit/>
            </a:bodyPr>
            <a:lstStyle/>
            <a:p>
              <a:pPr>
                <a:defRPr/>
              </a:pPr>
              <a:r>
                <a:rPr lang="fr-FR" sz="1200" dirty="0">
                  <a:solidFill>
                    <a:prstClr val="black"/>
                  </a:solidFill>
                  <a:latin typeface="Roboto Light" panose="02000000000000000000" pitchFamily="2" charset="0"/>
                  <a:ea typeface="Roboto Light" panose="02000000000000000000" pitchFamily="2" charset="0"/>
                </a:rPr>
                <a:t>Sans parfum ni huile essentielle</a:t>
              </a:r>
            </a:p>
          </p:txBody>
        </p:sp>
        <p:sp>
          <p:nvSpPr>
            <p:cNvPr id="13" name="Rectangle 12">
              <a:extLst>
                <a:ext uri="{FF2B5EF4-FFF2-40B4-BE49-F238E27FC236}">
                  <a16:creationId xmlns:a16="http://schemas.microsoft.com/office/drawing/2014/main" id="{1200B93B-2753-4E5B-92D8-E35A04C12F48}"/>
                </a:ext>
              </a:extLst>
            </p:cNvPr>
            <p:cNvSpPr/>
            <p:nvPr/>
          </p:nvSpPr>
          <p:spPr>
            <a:xfrm>
              <a:off x="9845978" y="3810074"/>
              <a:ext cx="2278485" cy="461665"/>
            </a:xfrm>
            <a:prstGeom prst="rect">
              <a:avLst/>
            </a:prstGeom>
          </p:spPr>
          <p:txBody>
            <a:bodyPr wrap="square">
              <a:spAutoFit/>
            </a:bodyPr>
            <a:lstStyle/>
            <a:p>
              <a:pPr>
                <a:defRPr/>
              </a:pPr>
              <a:r>
                <a:rPr lang="fr-FR" sz="1200" dirty="0">
                  <a:solidFill>
                    <a:prstClr val="black"/>
                  </a:solidFill>
                  <a:latin typeface="Roboto Light" panose="02000000000000000000" pitchFamily="2" charset="0"/>
                  <a:ea typeface="Roboto Light" panose="02000000000000000000" pitchFamily="2" charset="0"/>
                </a:rPr>
                <a:t>98% d’ingrédients d’origine naturelle</a:t>
              </a:r>
            </a:p>
          </p:txBody>
        </p:sp>
      </p:grpSp>
      <p:pic>
        <p:nvPicPr>
          <p:cNvPr id="10242" name="Picture 2" descr="ingredient-complexe-sensibiotic">
            <a:extLst>
              <a:ext uri="{FF2B5EF4-FFF2-40B4-BE49-F238E27FC236}">
                <a16:creationId xmlns:a16="http://schemas.microsoft.com/office/drawing/2014/main" id="{7F61DA90-09C5-46EC-9435-669039088F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4903" y="3461972"/>
            <a:ext cx="1628904" cy="133653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ngredient-beurre-de-karite">
            <a:extLst>
              <a:ext uri="{FF2B5EF4-FFF2-40B4-BE49-F238E27FC236}">
                <a16:creationId xmlns:a16="http://schemas.microsoft.com/office/drawing/2014/main" id="{A62FA0D9-31E4-43A1-B10A-429140F95C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1864" y="5949569"/>
            <a:ext cx="1114425" cy="71913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ngredient-bisabolol">
            <a:extLst>
              <a:ext uri="{FF2B5EF4-FFF2-40B4-BE49-F238E27FC236}">
                <a16:creationId xmlns:a16="http://schemas.microsoft.com/office/drawing/2014/main" id="{53E32C66-D820-449D-A6F3-15EEEA010B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1251" y="5835267"/>
            <a:ext cx="607554" cy="83344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ingredient-phytosqualane-d-olive">
            <a:extLst>
              <a:ext uri="{FF2B5EF4-FFF2-40B4-BE49-F238E27FC236}">
                <a16:creationId xmlns:a16="http://schemas.microsoft.com/office/drawing/2014/main" id="{774DA960-9605-467A-B3A4-055957F4B3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17882" y="5732888"/>
            <a:ext cx="800789" cy="865811"/>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F6ABC6BE-CFF4-465F-A131-985055EDC69F}"/>
              </a:ext>
            </a:extLst>
          </p:cNvPr>
          <p:cNvSpPr txBox="1"/>
          <p:nvPr/>
        </p:nvSpPr>
        <p:spPr>
          <a:xfrm>
            <a:off x="1750050" y="3119061"/>
            <a:ext cx="5342126"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COMPLEXE SENSIBIOTIC : CALMANT - APAISANT - DÉSENSIBILISANT</a:t>
            </a:r>
          </a:p>
        </p:txBody>
      </p:sp>
      <p:sp>
        <p:nvSpPr>
          <p:cNvPr id="19" name="ZoneTexte 10">
            <a:extLst>
              <a:ext uri="{FF2B5EF4-FFF2-40B4-BE49-F238E27FC236}">
                <a16:creationId xmlns:a16="http://schemas.microsoft.com/office/drawing/2014/main" id="{D20BBA50-E814-4970-8026-6B580DE975B8}"/>
              </a:ext>
            </a:extLst>
          </p:cNvPr>
          <p:cNvSpPr txBox="1"/>
          <p:nvPr/>
        </p:nvSpPr>
        <p:spPr bwMode="auto">
          <a:xfrm>
            <a:off x="3407038" y="3622405"/>
            <a:ext cx="3126104" cy="1754326"/>
          </a:xfrm>
          <a:prstGeom prst="rect">
            <a:avLst/>
          </a:prstGeom>
          <a:noFill/>
          <a:ln w="3175">
            <a:noFill/>
          </a:ln>
        </p:spPr>
        <p:txBody>
          <a:bodyPr wrap="square" rtlCol="0">
            <a:spAutoFit/>
          </a:bodyPr>
          <a:lstStyle>
            <a:defPPr>
              <a:defRPr lang="fr-FR"/>
            </a:defPPr>
            <a:lvl1pPr algn="r">
              <a:defRPr sz="1100" i="1">
                <a:latin typeface="Roboto Light" panose="02000000000000000000" pitchFamily="2" charset="0"/>
                <a:ea typeface="Roboto Light" panose="02000000000000000000" pitchFamily="2"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171450" indent="-171450" algn="l">
              <a:buFont typeface="Arial" panose="020B0604020202020204" pitchFamily="34" charset="0"/>
              <a:buChar char="•"/>
            </a:pPr>
            <a:r>
              <a:rPr lang="en-US" sz="1200" i="0" dirty="0"/>
              <a:t>Pre &amp; </a:t>
            </a:r>
            <a:r>
              <a:rPr lang="en-US" sz="1200" i="0" dirty="0" err="1"/>
              <a:t>Probiotiques</a:t>
            </a:r>
            <a:r>
              <a:rPr lang="en-US" sz="1200" i="0" dirty="0"/>
              <a:t> : </a:t>
            </a:r>
            <a:r>
              <a:rPr lang="fr-FR" sz="1200" i="0" dirty="0"/>
              <a:t>Renforcement de l’écosystème cutané et stimulation des défenses naturelles </a:t>
            </a:r>
            <a:endParaRPr lang="en-US" sz="1200" i="0" dirty="0"/>
          </a:p>
          <a:p>
            <a:pPr algn="l"/>
            <a:endParaRPr lang="en-US" sz="1200" i="0" dirty="0"/>
          </a:p>
          <a:p>
            <a:pPr marL="171450" indent="-171450" algn="l">
              <a:buFont typeface="Arial" panose="020B0604020202020204" pitchFamily="34" charset="0"/>
              <a:buChar char="•"/>
            </a:pPr>
            <a:r>
              <a:rPr lang="en-US" sz="1200" i="0" dirty="0" err="1"/>
              <a:t>Camomille</a:t>
            </a:r>
            <a:r>
              <a:rPr lang="en-US" sz="1200" i="0" dirty="0"/>
              <a:t> de la </a:t>
            </a:r>
            <a:r>
              <a:rPr lang="en-US" sz="1200" i="0" dirty="0" err="1"/>
              <a:t>mer</a:t>
            </a:r>
            <a:r>
              <a:rPr lang="en-US" sz="1200" i="0" dirty="0"/>
              <a:t>: Action </a:t>
            </a:r>
            <a:r>
              <a:rPr lang="en-US" sz="1200" i="0" dirty="0" err="1"/>
              <a:t>désensibilisante</a:t>
            </a:r>
            <a:endParaRPr lang="en-US" sz="1200" i="0" dirty="0"/>
          </a:p>
          <a:p>
            <a:pPr marL="171450" indent="-171450" algn="l">
              <a:buFont typeface="Arial" panose="020B0604020202020204" pitchFamily="34" charset="0"/>
              <a:buChar char="•"/>
            </a:pPr>
            <a:endParaRPr lang="en-US" sz="1200" i="0" dirty="0"/>
          </a:p>
          <a:p>
            <a:pPr algn="l"/>
            <a:endParaRPr lang="en-US" sz="1200" i="0" dirty="0"/>
          </a:p>
          <a:p>
            <a:pPr algn="l"/>
            <a:endParaRPr lang="en-US" sz="1200" i="0" dirty="0"/>
          </a:p>
        </p:txBody>
      </p:sp>
      <p:sp>
        <p:nvSpPr>
          <p:cNvPr id="20" name="ZoneTexte 19">
            <a:extLst>
              <a:ext uri="{FF2B5EF4-FFF2-40B4-BE49-F238E27FC236}">
                <a16:creationId xmlns:a16="http://schemas.microsoft.com/office/drawing/2014/main" id="{6AD3E49F-6803-4037-B03D-5D483306B257}"/>
              </a:ext>
            </a:extLst>
          </p:cNvPr>
          <p:cNvSpPr txBox="1"/>
          <p:nvPr/>
        </p:nvSpPr>
        <p:spPr>
          <a:xfrm>
            <a:off x="1567592" y="5107808"/>
            <a:ext cx="1876215" cy="715089"/>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BISABOLOL : </a:t>
            </a:r>
          </a:p>
          <a:p>
            <a:pPr algn="ctr"/>
            <a:r>
              <a:rPr lang="fr-FR" sz="1200" dirty="0">
                <a:latin typeface="Roboto Light" panose="02000000000000000000" pitchFamily="2" charset="0"/>
                <a:ea typeface="Roboto Light" panose="02000000000000000000" pitchFamily="2" charset="0"/>
              </a:rPr>
              <a:t>APAISANT - REPARATEUR</a:t>
            </a:r>
          </a:p>
        </p:txBody>
      </p:sp>
      <p:sp>
        <p:nvSpPr>
          <p:cNvPr id="21" name="ZoneTexte 20">
            <a:extLst>
              <a:ext uri="{FF2B5EF4-FFF2-40B4-BE49-F238E27FC236}">
                <a16:creationId xmlns:a16="http://schemas.microsoft.com/office/drawing/2014/main" id="{F7DC914E-96CB-4124-A68A-CF66F5711E95}"/>
              </a:ext>
            </a:extLst>
          </p:cNvPr>
          <p:cNvSpPr txBox="1"/>
          <p:nvPr/>
        </p:nvSpPr>
        <p:spPr>
          <a:xfrm>
            <a:off x="3553315" y="5120178"/>
            <a:ext cx="2221843" cy="715089"/>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BEURRE DE KARITE : </a:t>
            </a:r>
          </a:p>
          <a:p>
            <a:pPr algn="ctr"/>
            <a:r>
              <a:rPr lang="fr-FR" sz="1200" dirty="0">
                <a:latin typeface="Roboto Light" panose="02000000000000000000" pitchFamily="2" charset="0"/>
                <a:ea typeface="Roboto Light" panose="02000000000000000000" pitchFamily="2" charset="0"/>
              </a:rPr>
              <a:t>NOURRISSANT - PROTECTEUR</a:t>
            </a:r>
          </a:p>
        </p:txBody>
      </p:sp>
      <p:sp>
        <p:nvSpPr>
          <p:cNvPr id="22" name="ZoneTexte 21">
            <a:extLst>
              <a:ext uri="{FF2B5EF4-FFF2-40B4-BE49-F238E27FC236}">
                <a16:creationId xmlns:a16="http://schemas.microsoft.com/office/drawing/2014/main" id="{91DB41B6-A0CE-4103-BBF5-97C66B8C6E27}"/>
              </a:ext>
            </a:extLst>
          </p:cNvPr>
          <p:cNvSpPr txBox="1"/>
          <p:nvPr/>
        </p:nvSpPr>
        <p:spPr>
          <a:xfrm>
            <a:off x="5884666" y="5120178"/>
            <a:ext cx="2221843"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PHYTOSQUALANE D’OLIVE : </a:t>
            </a:r>
          </a:p>
          <a:p>
            <a:pPr algn="ctr"/>
            <a:r>
              <a:rPr lang="fr-FR" sz="1200" dirty="0">
                <a:latin typeface="Roboto Light" panose="02000000000000000000" pitchFamily="2" charset="0"/>
                <a:ea typeface="Roboto Light" panose="02000000000000000000" pitchFamily="2" charset="0"/>
              </a:rPr>
              <a:t>HYDRATANT</a:t>
            </a:r>
          </a:p>
        </p:txBody>
      </p:sp>
      <p:sp>
        <p:nvSpPr>
          <p:cNvPr id="23" name="Titre 2">
            <a:extLst>
              <a:ext uri="{FF2B5EF4-FFF2-40B4-BE49-F238E27FC236}">
                <a16:creationId xmlns:a16="http://schemas.microsoft.com/office/drawing/2014/main" id="{A5EA6454-ECBD-456A-A50F-6361789C081F}"/>
              </a:ext>
            </a:extLst>
          </p:cNvPr>
          <p:cNvSpPr>
            <a:spLocks noGrp="1"/>
          </p:cNvSpPr>
          <p:nvPr>
            <p:ph type="title"/>
          </p:nvPr>
        </p:nvSpPr>
        <p:spPr>
          <a:xfrm>
            <a:off x="838200" y="536470"/>
            <a:ext cx="10515600"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Comment </a:t>
            </a:r>
            <a:r>
              <a:rPr lang="en-US" sz="2800" dirty="0" err="1">
                <a:solidFill>
                  <a:srgbClr val="3E3E3E"/>
                </a:solidFill>
                <a:latin typeface="KyivType Sans2" panose="00000500000000000000" pitchFamily="50" charset="0"/>
              </a:rPr>
              <a:t>traiter</a:t>
            </a:r>
            <a:r>
              <a:rPr lang="en-US" sz="2800" dirty="0">
                <a:solidFill>
                  <a:srgbClr val="3E3E3E"/>
                </a:solidFill>
                <a:latin typeface="KyivType Sans2" panose="00000500000000000000" pitchFamily="50" charset="0"/>
              </a:rPr>
              <a:t> </a:t>
            </a:r>
            <a:r>
              <a:rPr lang="en-US" sz="2800" dirty="0" err="1">
                <a:solidFill>
                  <a:srgbClr val="3E3E3E"/>
                </a:solidFill>
                <a:latin typeface="KyivType Sans2" panose="00000500000000000000" pitchFamily="50" charset="0"/>
              </a:rPr>
              <a:t>une</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PEAU SENSIBLE</a:t>
            </a:r>
            <a:endParaRPr lang="fr-FR" sz="28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46580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0246"/>
                                        </p:tgtEl>
                                        <p:attrNameLst>
                                          <p:attrName>style.visibility</p:attrName>
                                        </p:attrNameLst>
                                      </p:cBhvr>
                                      <p:to>
                                        <p:strVal val="visible"/>
                                      </p:to>
                                    </p:set>
                                    <p:animEffect transition="in" filter="fade">
                                      <p:cBhvr>
                                        <p:cTn id="10" dur="500"/>
                                        <p:tgtEl>
                                          <p:spTgt spid="102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10244"/>
                                        </p:tgtEl>
                                        <p:attrNameLst>
                                          <p:attrName>style.visibility</p:attrName>
                                        </p:attrNameLst>
                                      </p:cBhvr>
                                      <p:to>
                                        <p:strVal val="visible"/>
                                      </p:to>
                                    </p:set>
                                    <p:animEffect transition="in" filter="fade">
                                      <p:cBhvr>
                                        <p:cTn id="16" dur="500"/>
                                        <p:tgtEl>
                                          <p:spTgt spid="1024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10248"/>
                                        </p:tgtEl>
                                        <p:attrNameLst>
                                          <p:attrName>style.visibility</p:attrName>
                                        </p:attrNameLst>
                                      </p:cBhvr>
                                      <p:to>
                                        <p:strVal val="visible"/>
                                      </p:to>
                                    </p:set>
                                    <p:animEffect transition="in" filter="fade">
                                      <p:cBhvr>
                                        <p:cTn id="22" dur="500"/>
                                        <p:tgtEl>
                                          <p:spTgt spid="102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648A5A-C42A-467F-92A1-3C495D2FDE1B}"/>
              </a:ext>
            </a:extLst>
          </p:cNvPr>
          <p:cNvSpPr/>
          <p:nvPr/>
        </p:nvSpPr>
        <p:spPr>
          <a:xfrm>
            <a:off x="1640627" y="1470104"/>
            <a:ext cx="8784718" cy="738664"/>
          </a:xfrm>
          <a:prstGeom prst="rect">
            <a:avLst/>
          </a:prstGeom>
        </p:spPr>
        <p:txBody>
          <a:bodyPr wrap="square">
            <a:spAutoFit/>
          </a:bodyPr>
          <a:lstStyle/>
          <a:p>
            <a:pPr algn="ctr">
              <a:defRPr/>
            </a:pPr>
            <a:r>
              <a:rPr lang="en-US" sz="1400" dirty="0">
                <a:solidFill>
                  <a:prstClr val="black"/>
                </a:solidFill>
                <a:latin typeface="Roboto Light" panose="02000000000000000000" pitchFamily="2" charset="0"/>
                <a:ea typeface="Roboto Light" panose="02000000000000000000" pitchFamily="2" charset="0"/>
              </a:rPr>
              <a:t>Sensitive Crème </a:t>
            </a:r>
            <a:r>
              <a:rPr lang="en-US" sz="1400" dirty="0" err="1">
                <a:solidFill>
                  <a:prstClr val="black"/>
                </a:solidFill>
                <a:latin typeface="Roboto Light" panose="02000000000000000000" pitchFamily="2" charset="0"/>
                <a:ea typeface="Roboto Light" panose="02000000000000000000" pitchFamily="2" charset="0"/>
              </a:rPr>
              <a:t>Peaux</a:t>
            </a:r>
            <a:r>
              <a:rPr lang="en-US" sz="1400" dirty="0">
                <a:solidFill>
                  <a:prstClr val="black"/>
                </a:solidFill>
                <a:latin typeface="Roboto Light" panose="02000000000000000000" pitchFamily="2" charset="0"/>
                <a:ea typeface="Roboto Light" panose="02000000000000000000" pitchFamily="2" charset="0"/>
              </a:rPr>
              <a:t> </a:t>
            </a:r>
            <a:r>
              <a:rPr lang="en-US" sz="1400" dirty="0" err="1">
                <a:solidFill>
                  <a:prstClr val="black"/>
                </a:solidFill>
                <a:latin typeface="Roboto Light" panose="02000000000000000000" pitchFamily="2" charset="0"/>
                <a:ea typeface="Roboto Light" panose="02000000000000000000" pitchFamily="2" charset="0"/>
              </a:rPr>
              <a:t>Sensibles</a:t>
            </a:r>
            <a:endParaRPr lang="en-US" sz="1400" dirty="0">
              <a:solidFill>
                <a:prstClr val="black"/>
              </a:solidFill>
              <a:latin typeface="Roboto Light" panose="02000000000000000000" pitchFamily="2" charset="0"/>
              <a:ea typeface="Roboto Light" panose="02000000000000000000" pitchFamily="2" charset="0"/>
            </a:endParaRPr>
          </a:p>
          <a:p>
            <a:pPr algn="ctr">
              <a:defRPr/>
            </a:pPr>
            <a:endParaRPr lang="en-US" sz="1400" dirty="0">
              <a:solidFill>
                <a:prstClr val="black"/>
              </a:solidFill>
              <a:latin typeface="Roboto Light" panose="02000000000000000000" pitchFamily="2" charset="0"/>
              <a:ea typeface="Roboto Light" panose="02000000000000000000" pitchFamily="2" charset="0"/>
            </a:endParaRPr>
          </a:p>
          <a:p>
            <a:pPr algn="ctr">
              <a:defRPr/>
            </a:pPr>
            <a:r>
              <a:rPr lang="en-US" sz="1400" dirty="0">
                <a:solidFill>
                  <a:prstClr val="black"/>
                </a:solidFill>
                <a:latin typeface="Roboto Light" panose="02000000000000000000" pitchFamily="2" charset="0"/>
                <a:ea typeface="Roboto Light" panose="02000000000000000000" pitchFamily="2" charset="0"/>
              </a:rPr>
              <a:t>EFFICACITE DES ACTIFS</a:t>
            </a:r>
          </a:p>
        </p:txBody>
      </p:sp>
      <p:sp>
        <p:nvSpPr>
          <p:cNvPr id="6" name="Titre 2">
            <a:extLst>
              <a:ext uri="{FF2B5EF4-FFF2-40B4-BE49-F238E27FC236}">
                <a16:creationId xmlns:a16="http://schemas.microsoft.com/office/drawing/2014/main" id="{3693E11C-CB43-49CC-B623-8D3F8D532C90}"/>
              </a:ext>
            </a:extLst>
          </p:cNvPr>
          <p:cNvSpPr txBox="1">
            <a:spLocks/>
          </p:cNvSpPr>
          <p:nvPr/>
        </p:nvSpPr>
        <p:spPr>
          <a:xfrm>
            <a:off x="838200" y="536470"/>
            <a:ext cx="10515600" cy="7920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Comment </a:t>
            </a:r>
            <a:r>
              <a:rPr lang="en-US" sz="2800" dirty="0" err="1">
                <a:solidFill>
                  <a:srgbClr val="3E3E3E"/>
                </a:solidFill>
                <a:latin typeface="KyivType Sans2" panose="00000500000000000000" pitchFamily="50" charset="0"/>
              </a:rPr>
              <a:t>traiter</a:t>
            </a:r>
            <a:r>
              <a:rPr lang="en-US" sz="2800" dirty="0">
                <a:solidFill>
                  <a:srgbClr val="3E3E3E"/>
                </a:solidFill>
                <a:latin typeface="KyivType Sans2" panose="00000500000000000000" pitchFamily="50" charset="0"/>
              </a:rPr>
              <a:t> </a:t>
            </a:r>
            <a:r>
              <a:rPr lang="en-US" sz="2800" dirty="0" err="1">
                <a:solidFill>
                  <a:srgbClr val="3E3E3E"/>
                </a:solidFill>
                <a:latin typeface="KyivType Sans2" panose="00000500000000000000" pitchFamily="50" charset="0"/>
              </a:rPr>
              <a:t>une</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PEAU SENSIBLE</a:t>
            </a:r>
            <a:endParaRPr lang="fr-FR" sz="2800" dirty="0">
              <a:solidFill>
                <a:srgbClr val="3E3E3E"/>
              </a:solidFill>
              <a:latin typeface="KyivType Sans2" panose="00000500000000000000" pitchFamily="50" charset="0"/>
            </a:endParaRPr>
          </a:p>
        </p:txBody>
      </p:sp>
      <p:pic>
        <p:nvPicPr>
          <p:cNvPr id="7" name="Image 6">
            <a:extLst>
              <a:ext uri="{FF2B5EF4-FFF2-40B4-BE49-F238E27FC236}">
                <a16:creationId xmlns:a16="http://schemas.microsoft.com/office/drawing/2014/main" id="{523075A6-242F-428A-8EAD-FE94F4B94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152" y="259477"/>
            <a:ext cx="2047296" cy="1792446"/>
          </a:xfrm>
          <a:prstGeom prst="rect">
            <a:avLst/>
          </a:prstGeom>
        </p:spPr>
      </p:pic>
      <p:pic>
        <p:nvPicPr>
          <p:cNvPr id="8" name="Picture 2" descr="ingredient-complexe-sensibiotic">
            <a:extLst>
              <a:ext uri="{FF2B5EF4-FFF2-40B4-BE49-F238E27FC236}">
                <a16:creationId xmlns:a16="http://schemas.microsoft.com/office/drawing/2014/main" id="{4D2A166E-2F87-4DC3-90BE-DDC191A19C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348" y="2328916"/>
            <a:ext cx="1628904" cy="133653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DD43940-97FD-45AE-B42D-DE15582F6136}"/>
              </a:ext>
            </a:extLst>
          </p:cNvPr>
          <p:cNvSpPr/>
          <p:nvPr/>
        </p:nvSpPr>
        <p:spPr>
          <a:xfrm>
            <a:off x="170152" y="3736658"/>
            <a:ext cx="1838100" cy="1107996"/>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dirty="0">
                <a:solidFill>
                  <a:prstClr val="black"/>
                </a:solidFill>
                <a:latin typeface="Roboto Light" panose="02000000000000000000" pitchFamily="2" charset="0"/>
                <a:ea typeface="Roboto Light" panose="02000000000000000000" pitchFamily="2" charset="0"/>
              </a:rPr>
              <a:t>Tests in-vitro </a:t>
            </a:r>
          </a:p>
          <a:p>
            <a:pPr algn="ctr"/>
            <a:r>
              <a:rPr lang="fr-FR" sz="1100" dirty="0">
                <a:solidFill>
                  <a:prstClr val="black"/>
                </a:solidFill>
                <a:latin typeface="Roboto Light" panose="02000000000000000000" pitchFamily="2" charset="0"/>
                <a:ea typeface="Roboto Light" panose="02000000000000000000" pitchFamily="2" charset="0"/>
              </a:rPr>
              <a:t>sur les actifs </a:t>
            </a:r>
          </a:p>
          <a:p>
            <a:pPr algn="ctr"/>
            <a:r>
              <a:rPr lang="fr-FR" sz="1100" dirty="0">
                <a:solidFill>
                  <a:prstClr val="black"/>
                </a:solidFill>
                <a:latin typeface="Roboto Light" panose="02000000000000000000" pitchFamily="2" charset="0"/>
                <a:ea typeface="Roboto Light" panose="02000000000000000000" pitchFamily="2" charset="0"/>
              </a:rPr>
              <a:t>du complexe SENSIBIOTIC</a:t>
            </a:r>
          </a:p>
          <a:p>
            <a:pPr marL="171450" indent="-171450" algn="ctr">
              <a:buFont typeface="Arial" panose="020B0604020202020204" pitchFamily="34" charset="0"/>
              <a:buChar char="•"/>
            </a:pPr>
            <a:r>
              <a:rPr lang="fr-FR" sz="1100" dirty="0">
                <a:solidFill>
                  <a:prstClr val="black"/>
                </a:solidFill>
                <a:latin typeface="Roboto Light" panose="02000000000000000000" pitchFamily="2" charset="0"/>
                <a:ea typeface="Roboto Light" panose="02000000000000000000" pitchFamily="2" charset="0"/>
              </a:rPr>
              <a:t>Probiotiques (lactobacilles)</a:t>
            </a:r>
          </a:p>
          <a:p>
            <a:pPr marL="171450" indent="-171450" algn="ctr">
              <a:buFont typeface="Arial" panose="020B0604020202020204" pitchFamily="34" charset="0"/>
              <a:buChar char="•"/>
            </a:pPr>
            <a:r>
              <a:rPr lang="fr-FR" sz="1100" dirty="0">
                <a:solidFill>
                  <a:prstClr val="black"/>
                </a:solidFill>
                <a:latin typeface="Roboto Light" panose="02000000000000000000" pitchFamily="2" charset="0"/>
                <a:ea typeface="Roboto Light" panose="02000000000000000000" pitchFamily="2" charset="0"/>
              </a:rPr>
              <a:t>Camomille de la mer</a:t>
            </a:r>
          </a:p>
        </p:txBody>
      </p:sp>
      <p:sp>
        <p:nvSpPr>
          <p:cNvPr id="10" name="Rectangle à coins arrondis 20">
            <a:extLst>
              <a:ext uri="{FF2B5EF4-FFF2-40B4-BE49-F238E27FC236}">
                <a16:creationId xmlns:a16="http://schemas.microsoft.com/office/drawing/2014/main" id="{B2547A8C-9E7C-48D9-B0F8-258284C5F155}"/>
              </a:ext>
            </a:extLst>
          </p:cNvPr>
          <p:cNvSpPr/>
          <p:nvPr/>
        </p:nvSpPr>
        <p:spPr>
          <a:xfrm>
            <a:off x="6508799" y="5981011"/>
            <a:ext cx="5384996" cy="340519"/>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a:solidFill>
                  <a:schemeClr val="tx1"/>
                </a:solidFill>
                <a:latin typeface="Roboto Light" panose="02000000000000000000" pitchFamily="2" charset="0"/>
                <a:ea typeface="Roboto Light" panose="02000000000000000000" pitchFamily="2" charset="0"/>
              </a:rPr>
              <a:t>Apaisement / Confort - Peau moins sensible </a:t>
            </a:r>
          </a:p>
        </p:txBody>
      </p:sp>
      <p:grpSp>
        <p:nvGrpSpPr>
          <p:cNvPr id="11" name="Groupe 10">
            <a:extLst>
              <a:ext uri="{FF2B5EF4-FFF2-40B4-BE49-F238E27FC236}">
                <a16:creationId xmlns:a16="http://schemas.microsoft.com/office/drawing/2014/main" id="{3BD7C090-D7EA-430C-9650-B18C74A904FD}"/>
              </a:ext>
            </a:extLst>
          </p:cNvPr>
          <p:cNvGrpSpPr/>
          <p:nvPr/>
        </p:nvGrpSpPr>
        <p:grpSpPr>
          <a:xfrm>
            <a:off x="6059488" y="3335208"/>
            <a:ext cx="3060591" cy="2448325"/>
            <a:chOff x="4197459" y="2781466"/>
            <a:chExt cx="3060591" cy="2448325"/>
          </a:xfrm>
        </p:grpSpPr>
        <p:sp>
          <p:nvSpPr>
            <p:cNvPr id="22" name="ZoneTexte 22">
              <a:extLst>
                <a:ext uri="{FF2B5EF4-FFF2-40B4-BE49-F238E27FC236}">
                  <a16:creationId xmlns:a16="http://schemas.microsoft.com/office/drawing/2014/main" id="{B257D875-4B2B-4BBA-891A-B66E85C5FF8C}"/>
                </a:ext>
              </a:extLst>
            </p:cNvPr>
            <p:cNvSpPr txBox="1"/>
            <p:nvPr/>
          </p:nvSpPr>
          <p:spPr>
            <a:xfrm>
              <a:off x="4197459" y="2781466"/>
              <a:ext cx="3060591" cy="163121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a:solidFill>
                    <a:schemeClr val="tx1">
                      <a:lumMod val="75000"/>
                      <a:lumOff val="25000"/>
                    </a:schemeClr>
                  </a:solidFill>
                  <a:latin typeface="Roboto Light" panose="02000000000000000000" pitchFamily="2" charset="0"/>
                  <a:ea typeface="Roboto Light" panose="02000000000000000000" pitchFamily="2" charset="0"/>
                </a:rPr>
                <a:t> </a:t>
              </a:r>
            </a:p>
            <a:p>
              <a:pPr algn="ctr"/>
              <a:r>
                <a:rPr lang="fr-FR" altLang="fr-FR" dirty="0">
                  <a:solidFill>
                    <a:schemeClr val="tx1">
                      <a:lumMod val="75000"/>
                      <a:lumOff val="25000"/>
                    </a:schemeClr>
                  </a:solidFill>
                  <a:latin typeface="Roboto Light" panose="02000000000000000000" pitchFamily="2" charset="0"/>
                  <a:ea typeface="Roboto Light" panose="02000000000000000000" pitchFamily="2" charset="0"/>
                </a:rPr>
                <a:t>Inhibition des Médiateurs de l’inflammation     </a:t>
              </a:r>
            </a:p>
            <a:p>
              <a:pPr algn="ctr"/>
              <a:r>
                <a:rPr lang="fr-FR" altLang="fr-FR" sz="2800" b="1" dirty="0">
                  <a:solidFill>
                    <a:schemeClr val="tx1">
                      <a:lumMod val="75000"/>
                      <a:lumOff val="25000"/>
                    </a:schemeClr>
                  </a:solidFill>
                  <a:latin typeface="Roboto Light" panose="02000000000000000000" pitchFamily="2" charset="0"/>
                  <a:ea typeface="Roboto Light" panose="02000000000000000000" pitchFamily="2" charset="0"/>
                </a:rPr>
                <a:t>-51% </a:t>
              </a:r>
              <a:r>
                <a:rPr lang="fr-FR" altLang="fr-FR" sz="1200" dirty="0">
                  <a:solidFill>
                    <a:schemeClr val="tx1">
                      <a:lumMod val="75000"/>
                      <a:lumOff val="25000"/>
                    </a:schemeClr>
                  </a:solidFill>
                  <a:latin typeface="Roboto Light" panose="02000000000000000000" pitchFamily="2" charset="0"/>
                  <a:ea typeface="Roboto Light" panose="02000000000000000000" pitchFamily="2" charset="0"/>
                </a:rPr>
                <a:t>(TNF-</a:t>
              </a:r>
              <a:r>
                <a:rPr lang="el-GR" altLang="fr-FR" sz="1200" dirty="0">
                  <a:solidFill>
                    <a:schemeClr val="tx1">
                      <a:lumMod val="75000"/>
                      <a:lumOff val="25000"/>
                    </a:schemeClr>
                  </a:solidFill>
                  <a:latin typeface="Roboto Light" panose="02000000000000000000" pitchFamily="2" charset="0"/>
                  <a:ea typeface="Roboto Light" panose="02000000000000000000" pitchFamily="2" charset="0"/>
                </a:rPr>
                <a:t>α</a:t>
              </a:r>
              <a:r>
                <a:rPr lang="fr-FR" altLang="fr-FR" sz="1200" dirty="0">
                  <a:solidFill>
                    <a:schemeClr val="tx1">
                      <a:lumMod val="75000"/>
                      <a:lumOff val="25000"/>
                    </a:schemeClr>
                  </a:solidFill>
                  <a:latin typeface="Roboto Light" panose="02000000000000000000" pitchFamily="2" charset="0"/>
                  <a:ea typeface="Roboto Light" panose="02000000000000000000" pitchFamily="2" charset="0"/>
                </a:rPr>
                <a:t>)</a:t>
              </a:r>
            </a:p>
            <a:p>
              <a:endParaRPr lang="fr-FR" altLang="fr-FR" b="1"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23" name="Rectangle à coins arrondis 23">
              <a:extLst>
                <a:ext uri="{FF2B5EF4-FFF2-40B4-BE49-F238E27FC236}">
                  <a16:creationId xmlns:a16="http://schemas.microsoft.com/office/drawing/2014/main" id="{402D4D72-7EFC-4D70-966C-02E176883C22}"/>
                </a:ext>
              </a:extLst>
            </p:cNvPr>
            <p:cNvSpPr/>
            <p:nvPr/>
          </p:nvSpPr>
          <p:spPr>
            <a:xfrm>
              <a:off x="4649225" y="4352839"/>
              <a:ext cx="1989700" cy="876952"/>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a:solidFill>
                    <a:schemeClr val="tx1"/>
                  </a:solidFill>
                  <a:latin typeface="Roboto Light" panose="02000000000000000000" pitchFamily="2" charset="0"/>
                  <a:ea typeface="Roboto Light" panose="02000000000000000000" pitchFamily="2" charset="0"/>
                </a:rPr>
                <a:t>Réaction </a:t>
              </a:r>
            </a:p>
            <a:p>
              <a:pPr algn="ctr"/>
              <a:r>
                <a:rPr lang="fr-FR" sz="1400" dirty="0">
                  <a:solidFill>
                    <a:schemeClr val="tx1"/>
                  </a:solidFill>
                  <a:latin typeface="Roboto Light" panose="02000000000000000000" pitchFamily="2" charset="0"/>
                  <a:ea typeface="Roboto Light" panose="02000000000000000000" pitchFamily="2" charset="0"/>
                </a:rPr>
                <a:t>    inflammatoire</a:t>
              </a:r>
            </a:p>
          </p:txBody>
        </p:sp>
        <p:sp>
          <p:nvSpPr>
            <p:cNvPr id="24" name="Flèche droite 24">
              <a:extLst>
                <a:ext uri="{FF2B5EF4-FFF2-40B4-BE49-F238E27FC236}">
                  <a16:creationId xmlns:a16="http://schemas.microsoft.com/office/drawing/2014/main" id="{5D8E1186-8459-41DF-B2F7-43699355357B}"/>
                </a:ext>
              </a:extLst>
            </p:cNvPr>
            <p:cNvSpPr/>
            <p:nvPr/>
          </p:nvSpPr>
          <p:spPr>
            <a:xfrm rot="3086211" flipV="1">
              <a:off x="4756051" y="4546791"/>
              <a:ext cx="415902" cy="150583"/>
            </a:xfrm>
            <a:prstGeom prst="rightArrow">
              <a:avLst/>
            </a:prstGeom>
            <a:solidFill>
              <a:srgbClr val="D0C9F1"/>
            </a:solidFill>
            <a:ln>
              <a:solidFill>
                <a:srgbClr val="6D6665"/>
              </a:solid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FR">
                <a:latin typeface="Roboto Light" panose="02000000000000000000" pitchFamily="2" charset="0"/>
                <a:ea typeface="Roboto Light" panose="02000000000000000000" pitchFamily="2" charset="0"/>
              </a:endParaRPr>
            </a:p>
          </p:txBody>
        </p:sp>
      </p:grpSp>
      <p:grpSp>
        <p:nvGrpSpPr>
          <p:cNvPr id="12" name="Groupe 11">
            <a:extLst>
              <a:ext uri="{FF2B5EF4-FFF2-40B4-BE49-F238E27FC236}">
                <a16:creationId xmlns:a16="http://schemas.microsoft.com/office/drawing/2014/main" id="{BC91C3A5-3BE3-4F09-8E07-A4E87C0F5876}"/>
              </a:ext>
            </a:extLst>
          </p:cNvPr>
          <p:cNvGrpSpPr/>
          <p:nvPr/>
        </p:nvGrpSpPr>
        <p:grpSpPr>
          <a:xfrm>
            <a:off x="9120079" y="3335208"/>
            <a:ext cx="2901769" cy="2448325"/>
            <a:chOff x="9175896" y="2703640"/>
            <a:chExt cx="2901769" cy="2448325"/>
          </a:xfrm>
        </p:grpSpPr>
        <p:sp>
          <p:nvSpPr>
            <p:cNvPr id="19" name="ZoneTexte 27">
              <a:extLst>
                <a:ext uri="{FF2B5EF4-FFF2-40B4-BE49-F238E27FC236}">
                  <a16:creationId xmlns:a16="http://schemas.microsoft.com/office/drawing/2014/main" id="{3067147B-C968-4455-A9FE-9F51A701835E}"/>
                </a:ext>
              </a:extLst>
            </p:cNvPr>
            <p:cNvSpPr txBox="1"/>
            <p:nvPr/>
          </p:nvSpPr>
          <p:spPr>
            <a:xfrm>
              <a:off x="9175896" y="2703640"/>
              <a:ext cx="2901769" cy="135421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a:solidFill>
                    <a:schemeClr val="tx1">
                      <a:lumMod val="75000"/>
                      <a:lumOff val="25000"/>
                    </a:schemeClr>
                  </a:solidFill>
                  <a:latin typeface="Roboto Light" panose="02000000000000000000" pitchFamily="2" charset="0"/>
                  <a:ea typeface="Roboto Light" panose="02000000000000000000" pitchFamily="2" charset="0"/>
                </a:rPr>
                <a:t> </a:t>
              </a:r>
            </a:p>
            <a:p>
              <a:pPr algn="ctr"/>
              <a:r>
                <a:rPr lang="fr-FR" altLang="fr-FR" dirty="0">
                  <a:solidFill>
                    <a:schemeClr val="tx1">
                      <a:lumMod val="75000"/>
                      <a:lumOff val="25000"/>
                    </a:schemeClr>
                  </a:solidFill>
                  <a:latin typeface="Roboto Light" panose="02000000000000000000" pitchFamily="2" charset="0"/>
                  <a:ea typeface="Roboto Light" panose="02000000000000000000" pitchFamily="2" charset="0"/>
                </a:rPr>
                <a:t>Inhibition de la </a:t>
              </a:r>
            </a:p>
            <a:p>
              <a:pPr algn="ctr"/>
              <a:r>
                <a:rPr lang="fr-FR" altLang="fr-FR" dirty="0">
                  <a:solidFill>
                    <a:schemeClr val="tx1">
                      <a:lumMod val="75000"/>
                      <a:lumOff val="25000"/>
                    </a:schemeClr>
                  </a:solidFill>
                  <a:latin typeface="Roboto Light" panose="02000000000000000000" pitchFamily="2" charset="0"/>
                  <a:ea typeface="Roboto Light" panose="02000000000000000000" pitchFamily="2" charset="0"/>
                </a:rPr>
                <a:t>libération de substance P</a:t>
              </a:r>
            </a:p>
            <a:p>
              <a:pPr algn="ctr"/>
              <a:r>
                <a:rPr lang="fr-FR" sz="2800" b="1" dirty="0">
                  <a:solidFill>
                    <a:schemeClr val="tx1">
                      <a:lumMod val="75000"/>
                      <a:lumOff val="25000"/>
                    </a:schemeClr>
                  </a:solidFill>
                  <a:latin typeface="Roboto Light" panose="02000000000000000000" pitchFamily="2" charset="0"/>
                  <a:ea typeface="Roboto Light" panose="02000000000000000000" pitchFamily="2" charset="0"/>
                </a:rPr>
                <a:t>-27% </a:t>
              </a:r>
              <a:r>
                <a:rPr lang="fr-FR" altLang="fr-FR" sz="1200" dirty="0">
                  <a:solidFill>
                    <a:schemeClr val="tx1">
                      <a:lumMod val="75000"/>
                      <a:lumOff val="25000"/>
                    </a:schemeClr>
                  </a:solidFill>
                  <a:latin typeface="Roboto Light" panose="02000000000000000000" pitchFamily="2" charset="0"/>
                  <a:ea typeface="Roboto Light" panose="02000000000000000000" pitchFamily="2" charset="0"/>
                </a:rPr>
                <a:t>(Libération substance P)</a:t>
              </a:r>
              <a:endParaRPr lang="fr-FR" altLang="fr-FR" b="1"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20" name="Rectangle à coins arrondis 28">
              <a:extLst>
                <a:ext uri="{FF2B5EF4-FFF2-40B4-BE49-F238E27FC236}">
                  <a16:creationId xmlns:a16="http://schemas.microsoft.com/office/drawing/2014/main" id="{59BC46DA-5CED-4509-8538-6E82C822FE19}"/>
                </a:ext>
              </a:extLst>
            </p:cNvPr>
            <p:cNvSpPr/>
            <p:nvPr/>
          </p:nvSpPr>
          <p:spPr>
            <a:xfrm>
              <a:off x="9309259" y="4334720"/>
              <a:ext cx="2211823" cy="817245"/>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a:solidFill>
                    <a:schemeClr val="tx1"/>
                  </a:solidFill>
                  <a:latin typeface="Roboto Light" panose="02000000000000000000" pitchFamily="2" charset="0"/>
                  <a:ea typeface="Roboto Light" panose="02000000000000000000" pitchFamily="2" charset="0"/>
                </a:rPr>
                <a:t>Picotements, </a:t>
              </a:r>
            </a:p>
            <a:p>
              <a:pPr algn="ctr"/>
              <a:r>
                <a:rPr lang="fr-FR" sz="1400" dirty="0">
                  <a:solidFill>
                    <a:schemeClr val="tx1"/>
                  </a:solidFill>
                  <a:latin typeface="Roboto Light" panose="02000000000000000000" pitchFamily="2" charset="0"/>
                  <a:ea typeface="Roboto Light" panose="02000000000000000000" pitchFamily="2" charset="0"/>
                </a:rPr>
                <a:t>tiraillements, </a:t>
              </a:r>
            </a:p>
            <a:p>
              <a:pPr algn="ctr"/>
              <a:r>
                <a:rPr lang="fr-FR" sz="1400" dirty="0">
                  <a:solidFill>
                    <a:schemeClr val="tx1"/>
                  </a:solidFill>
                  <a:latin typeface="Roboto Light" panose="02000000000000000000" pitchFamily="2" charset="0"/>
                  <a:ea typeface="Roboto Light" panose="02000000000000000000" pitchFamily="2" charset="0"/>
                </a:rPr>
                <a:t>démangeaisons</a:t>
              </a:r>
            </a:p>
          </p:txBody>
        </p:sp>
        <p:sp>
          <p:nvSpPr>
            <p:cNvPr id="21" name="Flèche droite 32">
              <a:extLst>
                <a:ext uri="{FF2B5EF4-FFF2-40B4-BE49-F238E27FC236}">
                  <a16:creationId xmlns:a16="http://schemas.microsoft.com/office/drawing/2014/main" id="{E31DA3FD-9C19-42D4-B38F-9A833D347848}"/>
                </a:ext>
              </a:extLst>
            </p:cNvPr>
            <p:cNvSpPr/>
            <p:nvPr/>
          </p:nvSpPr>
          <p:spPr>
            <a:xfrm rot="3086211" flipV="1">
              <a:off x="9406603" y="4536564"/>
              <a:ext cx="415902" cy="150583"/>
            </a:xfrm>
            <a:prstGeom prst="rightArrow">
              <a:avLst/>
            </a:prstGeom>
            <a:solidFill>
              <a:srgbClr val="D0C9F1"/>
            </a:solidFill>
            <a:ln>
              <a:solidFill>
                <a:srgbClr val="6D6665"/>
              </a:solid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FR">
                <a:latin typeface="Roboto Light" panose="02000000000000000000" pitchFamily="2" charset="0"/>
                <a:ea typeface="Roboto Light" panose="02000000000000000000" pitchFamily="2" charset="0"/>
              </a:endParaRPr>
            </a:p>
          </p:txBody>
        </p:sp>
      </p:grpSp>
      <p:sp>
        <p:nvSpPr>
          <p:cNvPr id="13" name="Rectangle 12">
            <a:extLst>
              <a:ext uri="{FF2B5EF4-FFF2-40B4-BE49-F238E27FC236}">
                <a16:creationId xmlns:a16="http://schemas.microsoft.com/office/drawing/2014/main" id="{2EBF7403-FA56-4AD5-A0E8-D12ABA5E7686}"/>
              </a:ext>
            </a:extLst>
          </p:cNvPr>
          <p:cNvSpPr/>
          <p:nvPr/>
        </p:nvSpPr>
        <p:spPr>
          <a:xfrm>
            <a:off x="7122630" y="2819057"/>
            <a:ext cx="3852337" cy="3693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fr-FR" b="1" dirty="0">
                <a:solidFill>
                  <a:schemeClr val="tx1">
                    <a:lumMod val="75000"/>
                    <a:lumOff val="25000"/>
                  </a:schemeClr>
                </a:solidFill>
                <a:latin typeface="Roboto Light" panose="02000000000000000000" pitchFamily="2" charset="0"/>
                <a:ea typeface="Roboto Light" panose="02000000000000000000" pitchFamily="2" charset="0"/>
              </a:rPr>
              <a:t>Action anti-inflammatoire et apaisant</a:t>
            </a:r>
          </a:p>
        </p:txBody>
      </p:sp>
      <p:sp>
        <p:nvSpPr>
          <p:cNvPr id="14" name="Rectangle 13">
            <a:extLst>
              <a:ext uri="{FF2B5EF4-FFF2-40B4-BE49-F238E27FC236}">
                <a16:creationId xmlns:a16="http://schemas.microsoft.com/office/drawing/2014/main" id="{57901B69-34E8-4791-B38A-2FABCD2486E1}"/>
              </a:ext>
            </a:extLst>
          </p:cNvPr>
          <p:cNvSpPr/>
          <p:nvPr/>
        </p:nvSpPr>
        <p:spPr>
          <a:xfrm>
            <a:off x="2182950" y="2863644"/>
            <a:ext cx="3724070" cy="553998"/>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fr-FR" sz="1600" b="1" dirty="0">
                <a:latin typeface="Roboto Light" panose="02000000000000000000" pitchFamily="2" charset="0"/>
                <a:ea typeface="Roboto Light" panose="02000000000000000000" pitchFamily="2" charset="0"/>
              </a:rPr>
              <a:t>Action sur la défense cutanée </a:t>
            </a:r>
          </a:p>
          <a:p>
            <a:pPr lvl="0" algn="ctr"/>
            <a:r>
              <a:rPr lang="fr-FR" sz="1400" dirty="0">
                <a:latin typeface="Roboto Light" panose="02000000000000000000" pitchFamily="2" charset="0"/>
                <a:ea typeface="Roboto Light" panose="02000000000000000000" pitchFamily="2" charset="0"/>
              </a:rPr>
              <a:t>(stimulation des défenses naturelles)</a:t>
            </a:r>
          </a:p>
        </p:txBody>
      </p:sp>
      <p:grpSp>
        <p:nvGrpSpPr>
          <p:cNvPr id="15" name="Groupe 14">
            <a:extLst>
              <a:ext uri="{FF2B5EF4-FFF2-40B4-BE49-F238E27FC236}">
                <a16:creationId xmlns:a16="http://schemas.microsoft.com/office/drawing/2014/main" id="{73D8D3F7-85BA-4999-A92B-EB245B399E28}"/>
              </a:ext>
            </a:extLst>
          </p:cNvPr>
          <p:cNvGrpSpPr/>
          <p:nvPr/>
        </p:nvGrpSpPr>
        <p:grpSpPr>
          <a:xfrm>
            <a:off x="1930268" y="3368239"/>
            <a:ext cx="4229434" cy="1934657"/>
            <a:chOff x="1922990" y="3082299"/>
            <a:chExt cx="4229434" cy="1934657"/>
          </a:xfrm>
        </p:grpSpPr>
        <p:sp>
          <p:nvSpPr>
            <p:cNvPr id="17" name="ZoneTexte 15">
              <a:extLst>
                <a:ext uri="{FF2B5EF4-FFF2-40B4-BE49-F238E27FC236}">
                  <a16:creationId xmlns:a16="http://schemas.microsoft.com/office/drawing/2014/main" id="{9796E483-43C9-4A8A-A5DC-5F6C7FA9377D}"/>
                </a:ext>
              </a:extLst>
            </p:cNvPr>
            <p:cNvSpPr txBox="1"/>
            <p:nvPr/>
          </p:nvSpPr>
          <p:spPr>
            <a:xfrm>
              <a:off x="1922990" y="3082299"/>
              <a:ext cx="4229434" cy="1077218"/>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a:solidFill>
                    <a:schemeClr val="tx1">
                      <a:lumMod val="75000"/>
                      <a:lumOff val="25000"/>
                    </a:schemeClr>
                  </a:solidFill>
                  <a:latin typeface="Roboto Light" panose="02000000000000000000" pitchFamily="2" charset="0"/>
                  <a:ea typeface="Roboto Light" panose="02000000000000000000" pitchFamily="2" charset="0"/>
                </a:rPr>
                <a:t> </a:t>
              </a:r>
            </a:p>
            <a:p>
              <a:pPr algn="ctr"/>
              <a:r>
                <a:rPr lang="fr-FR" altLang="fr-FR" dirty="0">
                  <a:solidFill>
                    <a:schemeClr val="tx1">
                      <a:lumMod val="75000"/>
                      <a:lumOff val="25000"/>
                    </a:schemeClr>
                  </a:solidFill>
                  <a:latin typeface="Roboto Light" panose="02000000000000000000" pitchFamily="2" charset="0"/>
                  <a:ea typeface="Roboto Light" panose="02000000000000000000" pitchFamily="2" charset="0"/>
                </a:rPr>
                <a:t>Niveau de défense cutanée*     </a:t>
              </a:r>
            </a:p>
            <a:p>
              <a:pPr algn="ctr"/>
              <a:r>
                <a:rPr lang="fr-FR" altLang="fr-FR" sz="2800" b="1" dirty="0">
                  <a:solidFill>
                    <a:schemeClr val="tx1">
                      <a:lumMod val="75000"/>
                      <a:lumOff val="25000"/>
                    </a:schemeClr>
                  </a:solidFill>
                  <a:latin typeface="Roboto Light" panose="02000000000000000000" pitchFamily="2" charset="0"/>
                  <a:ea typeface="Roboto Light" panose="02000000000000000000" pitchFamily="2" charset="0"/>
                </a:rPr>
                <a:t>+ 71% </a:t>
              </a:r>
              <a:r>
                <a:rPr lang="fr-FR" altLang="fr-FR" sz="1200" dirty="0">
                  <a:solidFill>
                    <a:schemeClr val="tx1">
                      <a:lumMod val="75000"/>
                      <a:lumOff val="25000"/>
                    </a:schemeClr>
                  </a:solidFill>
                  <a:latin typeface="Roboto Light" panose="02000000000000000000" pitchFamily="2" charset="0"/>
                  <a:ea typeface="Roboto Light" panose="02000000000000000000" pitchFamily="2" charset="0"/>
                </a:rPr>
                <a:t>(</a:t>
              </a:r>
              <a:r>
                <a:rPr lang="el-GR" altLang="fr-FR" sz="1200" dirty="0">
                  <a:solidFill>
                    <a:schemeClr val="tx1">
                      <a:lumMod val="75000"/>
                      <a:lumOff val="25000"/>
                    </a:schemeClr>
                  </a:solidFill>
                  <a:latin typeface="Roboto Light" panose="02000000000000000000" pitchFamily="2" charset="0"/>
                  <a:ea typeface="Roboto Light" panose="02000000000000000000" pitchFamily="2" charset="0"/>
                </a:rPr>
                <a:t>β</a:t>
              </a:r>
              <a:r>
                <a:rPr lang="fr-FR" altLang="fr-FR" sz="1200" dirty="0">
                  <a:solidFill>
                    <a:schemeClr val="tx1">
                      <a:lumMod val="75000"/>
                      <a:lumOff val="25000"/>
                    </a:schemeClr>
                  </a:solidFill>
                  <a:latin typeface="Roboto Light" panose="02000000000000000000" pitchFamily="2" charset="0"/>
                  <a:ea typeface="Roboto Light" panose="02000000000000000000" pitchFamily="2" charset="0"/>
                </a:rPr>
                <a:t> défensine 3)</a:t>
              </a:r>
            </a:p>
          </p:txBody>
        </p:sp>
        <p:sp>
          <p:nvSpPr>
            <p:cNvPr id="18" name="Rectangle à coins arrondis 33">
              <a:extLst>
                <a:ext uri="{FF2B5EF4-FFF2-40B4-BE49-F238E27FC236}">
                  <a16:creationId xmlns:a16="http://schemas.microsoft.com/office/drawing/2014/main" id="{DBD31E5F-F525-495C-B397-610EF72844D5}"/>
                </a:ext>
              </a:extLst>
            </p:cNvPr>
            <p:cNvSpPr/>
            <p:nvPr/>
          </p:nvSpPr>
          <p:spPr>
            <a:xfrm>
              <a:off x="2823234" y="4438074"/>
              <a:ext cx="1989700" cy="578882"/>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a:solidFill>
                    <a:schemeClr val="tx1"/>
                  </a:solidFill>
                  <a:latin typeface="Roboto Light" panose="02000000000000000000" pitchFamily="2" charset="0"/>
                  <a:ea typeface="Roboto Light" panose="02000000000000000000" pitchFamily="2" charset="0"/>
                </a:rPr>
                <a:t>Meilleure réponse aux agressions</a:t>
              </a:r>
            </a:p>
          </p:txBody>
        </p:sp>
      </p:grpSp>
      <p:pic>
        <p:nvPicPr>
          <p:cNvPr id="26" name="Graphique 25" descr="Bouclier coche avec un remplissage uni">
            <a:extLst>
              <a:ext uri="{FF2B5EF4-FFF2-40B4-BE49-F238E27FC236}">
                <a16:creationId xmlns:a16="http://schemas.microsoft.com/office/drawing/2014/main" id="{06777D67-6BF6-4511-826F-A459E2822C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68162" y="5581453"/>
            <a:ext cx="914400" cy="914400"/>
          </a:xfrm>
          <a:prstGeom prst="rect">
            <a:avLst/>
          </a:prstGeom>
        </p:spPr>
      </p:pic>
    </p:spTree>
    <p:extLst>
      <p:ext uri="{BB962C8B-B14F-4D97-AF65-F5344CB8AC3E}">
        <p14:creationId xmlns:p14="http://schemas.microsoft.com/office/powerpoint/2010/main" val="259006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A901F5B0-73A2-47D8-A73D-26CE6E6482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1410" y="2161806"/>
            <a:ext cx="1756527" cy="4587797"/>
          </a:xfrm>
          <a:prstGeom prst="rect">
            <a:avLst/>
          </a:prstGeom>
        </p:spPr>
      </p:pic>
      <p:sp>
        <p:nvSpPr>
          <p:cNvPr id="3" name="Rectangle 2">
            <a:extLst>
              <a:ext uri="{FF2B5EF4-FFF2-40B4-BE49-F238E27FC236}">
                <a16:creationId xmlns:a16="http://schemas.microsoft.com/office/drawing/2014/main" id="{5D4ACC8C-19D1-4947-86E9-B963A845A6AB}"/>
              </a:ext>
            </a:extLst>
          </p:cNvPr>
          <p:cNvSpPr/>
          <p:nvPr/>
        </p:nvSpPr>
        <p:spPr>
          <a:xfrm>
            <a:off x="1805212" y="1482433"/>
            <a:ext cx="8784718" cy="1169551"/>
          </a:xfrm>
          <a:prstGeom prst="rect">
            <a:avLst/>
          </a:prstGeom>
        </p:spPr>
        <p:txBody>
          <a:bodyPr wrap="square">
            <a:spAutoFit/>
          </a:bodyPr>
          <a:lstStyle/>
          <a:p>
            <a:pPr algn="ctr">
              <a:defRPr/>
            </a:pPr>
            <a:r>
              <a:rPr lang="en-US" sz="1400" dirty="0">
                <a:solidFill>
                  <a:prstClr val="black"/>
                </a:solidFill>
                <a:latin typeface="Roboto Light" panose="02000000000000000000" pitchFamily="2" charset="0"/>
                <a:ea typeface="Roboto Light" panose="02000000000000000000" pitchFamily="2" charset="0"/>
              </a:rPr>
              <a:t>Sensitive Creme Anti-</a:t>
            </a:r>
            <a:r>
              <a:rPr lang="en-US" sz="1400" dirty="0" err="1">
                <a:solidFill>
                  <a:prstClr val="black"/>
                </a:solidFill>
                <a:latin typeface="Roboto Light" panose="02000000000000000000" pitchFamily="2" charset="0"/>
                <a:ea typeface="Roboto Light" panose="02000000000000000000" pitchFamily="2" charset="0"/>
              </a:rPr>
              <a:t>rougeurs</a:t>
            </a:r>
            <a:endParaRPr lang="en-US" sz="1400" dirty="0">
              <a:solidFill>
                <a:prstClr val="black"/>
              </a:solidFill>
              <a:latin typeface="Roboto Light" panose="02000000000000000000" pitchFamily="2" charset="0"/>
              <a:ea typeface="Roboto Light" panose="02000000000000000000" pitchFamily="2" charset="0"/>
            </a:endParaRPr>
          </a:p>
          <a:p>
            <a:pPr algn="ctr">
              <a:defRPr/>
            </a:pPr>
            <a:endParaRPr lang="en-US" sz="1400" dirty="0">
              <a:solidFill>
                <a:prstClr val="black"/>
              </a:solidFill>
              <a:latin typeface="Roboto Light" panose="02000000000000000000" pitchFamily="2" charset="0"/>
              <a:ea typeface="Roboto Light" panose="02000000000000000000" pitchFamily="2" charset="0"/>
            </a:endParaRPr>
          </a:p>
          <a:p>
            <a:pPr algn="ctr">
              <a:defRPr/>
            </a:pPr>
            <a:r>
              <a:rPr lang="en-US" sz="1400" dirty="0" err="1">
                <a:solidFill>
                  <a:prstClr val="black"/>
                </a:solidFill>
                <a:latin typeface="Roboto Light" panose="02000000000000000000" pitchFamily="2" charset="0"/>
                <a:ea typeface="Roboto Light" panose="02000000000000000000" pitchFamily="2" charset="0"/>
              </a:rPr>
              <a:t>Apaisante</a:t>
            </a:r>
            <a:r>
              <a:rPr lang="en-US" sz="1400" dirty="0">
                <a:solidFill>
                  <a:prstClr val="black"/>
                </a:solidFill>
                <a:latin typeface="Roboto Light" panose="02000000000000000000" pitchFamily="2" charset="0"/>
                <a:ea typeface="Roboto Light" panose="02000000000000000000" pitchFamily="2" charset="0"/>
              </a:rPr>
              <a:t>, </a:t>
            </a:r>
            <a:r>
              <a:rPr lang="en-US" sz="1400" dirty="0" err="1">
                <a:solidFill>
                  <a:prstClr val="black"/>
                </a:solidFill>
                <a:latin typeface="Roboto Light" panose="02000000000000000000" pitchFamily="2" charset="0"/>
                <a:ea typeface="Roboto Light" panose="02000000000000000000" pitchFamily="2" charset="0"/>
              </a:rPr>
              <a:t>correctrice</a:t>
            </a:r>
            <a:endParaRPr lang="en-US" sz="1400" dirty="0">
              <a:solidFill>
                <a:prstClr val="black"/>
              </a:solidFill>
              <a:latin typeface="Roboto Light" panose="02000000000000000000" pitchFamily="2" charset="0"/>
              <a:ea typeface="Roboto Light" panose="02000000000000000000" pitchFamily="2" charset="0"/>
            </a:endParaRPr>
          </a:p>
          <a:p>
            <a:pPr algn="ctr">
              <a:defRPr/>
            </a:pPr>
            <a:r>
              <a:rPr lang="en-US" sz="1400" dirty="0" err="1">
                <a:solidFill>
                  <a:prstClr val="black"/>
                </a:solidFill>
                <a:latin typeface="Roboto Light" panose="02000000000000000000" pitchFamily="2" charset="0"/>
                <a:ea typeface="Roboto Light" panose="02000000000000000000" pitchFamily="2" charset="0"/>
              </a:rPr>
              <a:t>Rougeurs</a:t>
            </a:r>
            <a:endParaRPr lang="en-US" sz="1400" dirty="0">
              <a:solidFill>
                <a:prstClr val="black"/>
              </a:solidFill>
              <a:latin typeface="Roboto Light" panose="02000000000000000000" pitchFamily="2" charset="0"/>
              <a:ea typeface="Roboto Light" panose="02000000000000000000" pitchFamily="2" charset="0"/>
            </a:endParaRPr>
          </a:p>
          <a:p>
            <a:pPr algn="ctr">
              <a:defRPr/>
            </a:pPr>
            <a:endParaRPr lang="en-US" sz="1400" dirty="0">
              <a:solidFill>
                <a:prstClr val="black"/>
              </a:solidFill>
              <a:latin typeface="Roboto Light" panose="02000000000000000000" pitchFamily="2" charset="0"/>
              <a:ea typeface="Roboto Light" panose="02000000000000000000" pitchFamily="2" charset="0"/>
            </a:endParaRPr>
          </a:p>
        </p:txBody>
      </p:sp>
      <p:grpSp>
        <p:nvGrpSpPr>
          <p:cNvPr id="7" name="Groupe 6">
            <a:extLst>
              <a:ext uri="{FF2B5EF4-FFF2-40B4-BE49-F238E27FC236}">
                <a16:creationId xmlns:a16="http://schemas.microsoft.com/office/drawing/2014/main" id="{D7C6981A-C420-4E96-8594-6BD8A3E7671E}"/>
              </a:ext>
            </a:extLst>
          </p:cNvPr>
          <p:cNvGrpSpPr/>
          <p:nvPr/>
        </p:nvGrpSpPr>
        <p:grpSpPr>
          <a:xfrm>
            <a:off x="8733697" y="3006863"/>
            <a:ext cx="3249037" cy="1779702"/>
            <a:chOff x="9006506" y="2492037"/>
            <a:chExt cx="3117957" cy="1779702"/>
          </a:xfrm>
        </p:grpSpPr>
        <p:pic>
          <p:nvPicPr>
            <p:cNvPr id="8" name="Picture 14" descr="produit-sans-parabenes">
              <a:extLst>
                <a:ext uri="{FF2B5EF4-FFF2-40B4-BE49-F238E27FC236}">
                  <a16:creationId xmlns:a16="http://schemas.microsoft.com/office/drawing/2014/main" id="{8D5ED8C3-544A-4C76-AB06-EBC1CB8DF2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6506" y="3373941"/>
              <a:ext cx="800789" cy="872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produit-sans-parfums-artificiels">
              <a:extLst>
                <a:ext uri="{FF2B5EF4-FFF2-40B4-BE49-F238E27FC236}">
                  <a16:creationId xmlns:a16="http://schemas.microsoft.com/office/drawing/2014/main" id="{37AE4D5B-2A3D-48E5-A47E-812D1F0833F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45190" y="2492037"/>
              <a:ext cx="800789" cy="87226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549846F-27AD-48FF-992C-5DD195686169}"/>
                </a:ext>
              </a:extLst>
            </p:cNvPr>
            <p:cNvSpPr/>
            <p:nvPr/>
          </p:nvSpPr>
          <p:spPr>
            <a:xfrm>
              <a:off x="9845978" y="2843260"/>
              <a:ext cx="2278485" cy="276999"/>
            </a:xfrm>
            <a:prstGeom prst="rect">
              <a:avLst/>
            </a:prstGeom>
          </p:spPr>
          <p:txBody>
            <a:bodyPr wrap="square">
              <a:spAutoFit/>
            </a:bodyPr>
            <a:lstStyle/>
            <a:p>
              <a:pPr>
                <a:defRPr/>
              </a:pPr>
              <a:r>
                <a:rPr lang="fr-FR" sz="1200" dirty="0">
                  <a:solidFill>
                    <a:prstClr val="black"/>
                  </a:solidFill>
                  <a:latin typeface="Roboto Light" panose="02000000000000000000" pitchFamily="2" charset="0"/>
                  <a:ea typeface="Roboto Light" panose="02000000000000000000" pitchFamily="2" charset="0"/>
                </a:rPr>
                <a:t>Sans parfum ni huile essentielle</a:t>
              </a:r>
            </a:p>
          </p:txBody>
        </p:sp>
        <p:sp>
          <p:nvSpPr>
            <p:cNvPr id="13" name="Rectangle 12">
              <a:extLst>
                <a:ext uri="{FF2B5EF4-FFF2-40B4-BE49-F238E27FC236}">
                  <a16:creationId xmlns:a16="http://schemas.microsoft.com/office/drawing/2014/main" id="{1200B93B-2753-4E5B-92D8-E35A04C12F48}"/>
                </a:ext>
              </a:extLst>
            </p:cNvPr>
            <p:cNvSpPr/>
            <p:nvPr/>
          </p:nvSpPr>
          <p:spPr>
            <a:xfrm>
              <a:off x="9845978" y="3810074"/>
              <a:ext cx="2278485" cy="461665"/>
            </a:xfrm>
            <a:prstGeom prst="rect">
              <a:avLst/>
            </a:prstGeom>
          </p:spPr>
          <p:txBody>
            <a:bodyPr wrap="square">
              <a:spAutoFit/>
            </a:bodyPr>
            <a:lstStyle/>
            <a:p>
              <a:pPr>
                <a:defRPr/>
              </a:pPr>
              <a:r>
                <a:rPr lang="fr-FR" sz="1200" dirty="0">
                  <a:solidFill>
                    <a:prstClr val="black"/>
                  </a:solidFill>
                  <a:latin typeface="Roboto Light" panose="02000000000000000000" pitchFamily="2" charset="0"/>
                  <a:ea typeface="Roboto Light" panose="02000000000000000000" pitchFamily="2" charset="0"/>
                </a:rPr>
                <a:t>98% d’ingrédients d’origine naturelle</a:t>
              </a:r>
            </a:p>
          </p:txBody>
        </p:sp>
      </p:grpSp>
      <p:sp>
        <p:nvSpPr>
          <p:cNvPr id="18" name="ZoneTexte 17">
            <a:extLst>
              <a:ext uri="{FF2B5EF4-FFF2-40B4-BE49-F238E27FC236}">
                <a16:creationId xmlns:a16="http://schemas.microsoft.com/office/drawing/2014/main" id="{F6ABC6BE-CFF4-465F-A131-985055EDC69F}"/>
              </a:ext>
            </a:extLst>
          </p:cNvPr>
          <p:cNvSpPr txBox="1"/>
          <p:nvPr/>
        </p:nvSpPr>
        <p:spPr>
          <a:xfrm>
            <a:off x="1750050" y="3119061"/>
            <a:ext cx="4470278"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CENTELLA ASIATICA + MIRABILIS JALAPA (belle de nuit) :</a:t>
            </a:r>
          </a:p>
          <a:p>
            <a:pPr algn="ctr"/>
            <a:r>
              <a:rPr lang="fr-FR" sz="1200" dirty="0">
                <a:latin typeface="Roboto Light" panose="02000000000000000000" pitchFamily="2" charset="0"/>
                <a:ea typeface="Roboto Light" panose="02000000000000000000" pitchFamily="2" charset="0"/>
              </a:rPr>
              <a:t> anti-rougeurs</a:t>
            </a:r>
          </a:p>
        </p:txBody>
      </p:sp>
      <p:sp>
        <p:nvSpPr>
          <p:cNvPr id="19" name="ZoneTexte 10">
            <a:extLst>
              <a:ext uri="{FF2B5EF4-FFF2-40B4-BE49-F238E27FC236}">
                <a16:creationId xmlns:a16="http://schemas.microsoft.com/office/drawing/2014/main" id="{D20BBA50-E814-4970-8026-6B580DE975B8}"/>
              </a:ext>
            </a:extLst>
          </p:cNvPr>
          <p:cNvSpPr txBox="1"/>
          <p:nvPr/>
        </p:nvSpPr>
        <p:spPr bwMode="auto">
          <a:xfrm>
            <a:off x="3139617" y="4001734"/>
            <a:ext cx="3080711" cy="830997"/>
          </a:xfrm>
          <a:prstGeom prst="rect">
            <a:avLst/>
          </a:prstGeom>
          <a:noFill/>
          <a:ln w="3175">
            <a:noFill/>
          </a:ln>
        </p:spPr>
        <p:txBody>
          <a:bodyPr wrap="square" rtlCol="0">
            <a:spAutoFit/>
          </a:bodyPr>
          <a:lstStyle>
            <a:defPPr>
              <a:defRPr lang="fr-FR"/>
            </a:defPPr>
            <a:lvl1pPr algn="r">
              <a:defRPr sz="1100" i="1">
                <a:latin typeface="Roboto Light" panose="02000000000000000000" pitchFamily="2" charset="0"/>
                <a:ea typeface="Roboto Light" panose="02000000000000000000" pitchFamily="2"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l"/>
            <a:r>
              <a:rPr lang="fr-FR" sz="1200" i="0" dirty="0"/>
              <a:t>Réduction de l’inflammation, de la vasodilatation et de la visibilité des capillaires</a:t>
            </a:r>
          </a:p>
          <a:p>
            <a:pPr algn="l"/>
            <a:endParaRPr lang="en-US" sz="1200" i="0" dirty="0"/>
          </a:p>
        </p:txBody>
      </p:sp>
      <p:sp>
        <p:nvSpPr>
          <p:cNvPr id="20" name="ZoneTexte 19">
            <a:extLst>
              <a:ext uri="{FF2B5EF4-FFF2-40B4-BE49-F238E27FC236}">
                <a16:creationId xmlns:a16="http://schemas.microsoft.com/office/drawing/2014/main" id="{6AD3E49F-6803-4037-B03D-5D483306B257}"/>
              </a:ext>
            </a:extLst>
          </p:cNvPr>
          <p:cNvSpPr txBox="1"/>
          <p:nvPr/>
        </p:nvSpPr>
        <p:spPr>
          <a:xfrm>
            <a:off x="1567592" y="5107808"/>
            <a:ext cx="2318608" cy="715089"/>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PIGMENTS NATURELS VERTS: </a:t>
            </a:r>
          </a:p>
          <a:p>
            <a:pPr algn="ctr"/>
            <a:r>
              <a:rPr lang="fr-FR" sz="1200" dirty="0">
                <a:latin typeface="Roboto Light" panose="02000000000000000000" pitchFamily="2" charset="0"/>
                <a:ea typeface="Roboto Light" panose="02000000000000000000" pitchFamily="2" charset="0"/>
              </a:rPr>
              <a:t>Effet « CC Crème »</a:t>
            </a:r>
          </a:p>
          <a:p>
            <a:pPr algn="ctr"/>
            <a:r>
              <a:rPr lang="fr-FR" sz="1200" dirty="0">
                <a:latin typeface="Roboto Light" panose="02000000000000000000" pitchFamily="2" charset="0"/>
                <a:ea typeface="Roboto Light" panose="02000000000000000000" pitchFamily="2" charset="0"/>
              </a:rPr>
              <a:t>Correction couleur</a:t>
            </a:r>
          </a:p>
        </p:txBody>
      </p:sp>
      <p:sp>
        <p:nvSpPr>
          <p:cNvPr id="21" name="ZoneTexte 20">
            <a:extLst>
              <a:ext uri="{FF2B5EF4-FFF2-40B4-BE49-F238E27FC236}">
                <a16:creationId xmlns:a16="http://schemas.microsoft.com/office/drawing/2014/main" id="{F7DC914E-96CB-4124-A68A-CF66F5711E95}"/>
              </a:ext>
            </a:extLst>
          </p:cNvPr>
          <p:cNvSpPr txBox="1"/>
          <p:nvPr/>
        </p:nvSpPr>
        <p:spPr>
          <a:xfrm>
            <a:off x="3998485" y="5120178"/>
            <a:ext cx="2221843"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BISABOLOL : </a:t>
            </a:r>
          </a:p>
          <a:p>
            <a:pPr algn="ctr"/>
            <a:r>
              <a:rPr lang="fr-FR" sz="1200" dirty="0">
                <a:latin typeface="Roboto Light" panose="02000000000000000000" pitchFamily="2" charset="0"/>
                <a:ea typeface="Roboto Light" panose="02000000000000000000" pitchFamily="2" charset="0"/>
              </a:rPr>
              <a:t>APAISANT - REPARATEUR</a:t>
            </a:r>
          </a:p>
        </p:txBody>
      </p:sp>
      <p:sp>
        <p:nvSpPr>
          <p:cNvPr id="22" name="ZoneTexte 21">
            <a:extLst>
              <a:ext uri="{FF2B5EF4-FFF2-40B4-BE49-F238E27FC236}">
                <a16:creationId xmlns:a16="http://schemas.microsoft.com/office/drawing/2014/main" id="{91DB41B6-A0CE-4103-BBF5-97C66B8C6E27}"/>
              </a:ext>
            </a:extLst>
          </p:cNvPr>
          <p:cNvSpPr txBox="1"/>
          <p:nvPr/>
        </p:nvSpPr>
        <p:spPr>
          <a:xfrm>
            <a:off x="6329836" y="5120178"/>
            <a:ext cx="2221843"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PHYTOSQUALANE D’OLIVE : </a:t>
            </a:r>
          </a:p>
          <a:p>
            <a:pPr algn="ctr"/>
            <a:r>
              <a:rPr lang="fr-FR" sz="1200" dirty="0">
                <a:latin typeface="Roboto Light" panose="02000000000000000000" pitchFamily="2" charset="0"/>
                <a:ea typeface="Roboto Light" panose="02000000000000000000" pitchFamily="2" charset="0"/>
              </a:rPr>
              <a:t>HYDRATANT</a:t>
            </a:r>
          </a:p>
        </p:txBody>
      </p:sp>
      <p:pic>
        <p:nvPicPr>
          <p:cNvPr id="24" name="Picture 6" descr="ingredient-bisabolol">
            <a:extLst>
              <a:ext uri="{FF2B5EF4-FFF2-40B4-BE49-F238E27FC236}">
                <a16:creationId xmlns:a16="http://schemas.microsoft.com/office/drawing/2014/main" id="{E5C3DA1C-744F-486D-AE99-1437D6E585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5629" y="5630956"/>
            <a:ext cx="607554" cy="83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ingredient-phytosqualane-d-olive">
            <a:extLst>
              <a:ext uri="{FF2B5EF4-FFF2-40B4-BE49-F238E27FC236}">
                <a16:creationId xmlns:a16="http://schemas.microsoft.com/office/drawing/2014/main" id="{353A67CC-BEBC-4C03-A7B7-70D328066A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0362" y="5720856"/>
            <a:ext cx="800789" cy="865811"/>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ingredient-pigments-naturels-verts">
            <a:extLst>
              <a:ext uri="{FF2B5EF4-FFF2-40B4-BE49-F238E27FC236}">
                <a16:creationId xmlns:a16="http://schemas.microsoft.com/office/drawing/2014/main" id="{8BEC917D-3176-4796-97C6-482D551939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5478" y="5880297"/>
            <a:ext cx="1174139" cy="54692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ngredient-mirabilis-jalapa">
            <a:extLst>
              <a:ext uri="{FF2B5EF4-FFF2-40B4-BE49-F238E27FC236}">
                <a16:creationId xmlns:a16="http://schemas.microsoft.com/office/drawing/2014/main" id="{49C4780B-EA03-47ED-94E2-701C282369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72889" y="4168309"/>
            <a:ext cx="994179" cy="76475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ngredient-centella-asiatica">
            <a:extLst>
              <a:ext uri="{FF2B5EF4-FFF2-40B4-BE49-F238E27FC236}">
                <a16:creationId xmlns:a16="http://schemas.microsoft.com/office/drawing/2014/main" id="{14B1278D-522F-43FF-B1F3-8E3F62E25E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8502" y="3553876"/>
            <a:ext cx="879808" cy="1218196"/>
          </a:xfrm>
          <a:prstGeom prst="rect">
            <a:avLst/>
          </a:prstGeom>
          <a:noFill/>
          <a:extLst>
            <a:ext uri="{909E8E84-426E-40DD-AFC4-6F175D3DCCD1}">
              <a14:hiddenFill xmlns:a14="http://schemas.microsoft.com/office/drawing/2010/main">
                <a:solidFill>
                  <a:srgbClr val="FFFFFF"/>
                </a:solidFill>
              </a14:hiddenFill>
            </a:ext>
          </a:extLst>
        </p:spPr>
      </p:pic>
      <p:sp>
        <p:nvSpPr>
          <p:cNvPr id="26" name="Titre 2">
            <a:extLst>
              <a:ext uri="{FF2B5EF4-FFF2-40B4-BE49-F238E27FC236}">
                <a16:creationId xmlns:a16="http://schemas.microsoft.com/office/drawing/2014/main" id="{BCE7FAC8-9267-4507-A5DE-1EB06BB339BE}"/>
              </a:ext>
            </a:extLst>
          </p:cNvPr>
          <p:cNvSpPr txBox="1">
            <a:spLocks/>
          </p:cNvSpPr>
          <p:nvPr/>
        </p:nvSpPr>
        <p:spPr>
          <a:xfrm>
            <a:off x="838200" y="536470"/>
            <a:ext cx="10515600" cy="7920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Comment </a:t>
            </a:r>
            <a:r>
              <a:rPr lang="en-US" sz="2800" dirty="0" err="1">
                <a:solidFill>
                  <a:srgbClr val="3E3E3E"/>
                </a:solidFill>
                <a:latin typeface="KyivType Sans2" panose="00000500000000000000" pitchFamily="50" charset="0"/>
              </a:rPr>
              <a:t>traiter</a:t>
            </a:r>
            <a:r>
              <a:rPr lang="en-US" sz="2800" dirty="0">
                <a:solidFill>
                  <a:srgbClr val="3E3E3E"/>
                </a:solidFill>
                <a:latin typeface="KyivType Sans2" panose="00000500000000000000" pitchFamily="50" charset="0"/>
              </a:rPr>
              <a:t> </a:t>
            </a:r>
            <a:r>
              <a:rPr lang="en-US" sz="2800" dirty="0" err="1">
                <a:solidFill>
                  <a:srgbClr val="3E3E3E"/>
                </a:solidFill>
                <a:latin typeface="KyivType Sans2" panose="00000500000000000000" pitchFamily="50" charset="0"/>
              </a:rPr>
              <a:t>une</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PEAU SENSIBLE à </a:t>
            </a:r>
            <a:r>
              <a:rPr lang="en-US" sz="4000" dirty="0" err="1">
                <a:solidFill>
                  <a:srgbClr val="3E3E3E"/>
                </a:solidFill>
                <a:latin typeface="KyivType Sans2" panose="00000500000000000000" pitchFamily="50" charset="0"/>
              </a:rPr>
              <a:t>rougeurs</a:t>
            </a:r>
            <a:endParaRPr lang="fr-FR" sz="28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377580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fade">
                                      <p:cBhvr>
                                        <p:cTn id="10" dur="500"/>
                                        <p:tgtEl>
                                          <p:spTgt spid="1229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2">
            <a:extLst>
              <a:ext uri="{FF2B5EF4-FFF2-40B4-BE49-F238E27FC236}">
                <a16:creationId xmlns:a16="http://schemas.microsoft.com/office/drawing/2014/main" id="{B41960FA-CF6F-4879-95FE-51736B3E8685}"/>
              </a:ext>
            </a:extLst>
          </p:cNvPr>
          <p:cNvSpPr>
            <a:spLocks noGrp="1"/>
          </p:cNvSpPr>
          <p:nvPr>
            <p:ph type="title"/>
          </p:nvPr>
        </p:nvSpPr>
        <p:spPr>
          <a:xfrm>
            <a:off x="838200" y="536470"/>
            <a:ext cx="10515600"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Comment identifier et </a:t>
            </a:r>
            <a:r>
              <a:rPr lang="en-US" sz="2800" dirty="0" err="1">
                <a:solidFill>
                  <a:srgbClr val="3E3E3E"/>
                </a:solidFill>
                <a:latin typeface="KyivType Sans2" panose="00000500000000000000" pitchFamily="50" charset="0"/>
              </a:rPr>
              <a:t>traiter</a:t>
            </a:r>
            <a:r>
              <a:rPr lang="en-US" sz="2800" dirty="0">
                <a:solidFill>
                  <a:srgbClr val="3E3E3E"/>
                </a:solidFill>
                <a:latin typeface="KyivType Sans2" panose="00000500000000000000" pitchFamily="50" charset="0"/>
              </a:rPr>
              <a:t> </a:t>
            </a:r>
            <a:r>
              <a:rPr lang="en-US" sz="2800" dirty="0" err="1">
                <a:solidFill>
                  <a:srgbClr val="3E3E3E"/>
                </a:solidFill>
                <a:latin typeface="KyivType Sans2" panose="00000500000000000000" pitchFamily="50" charset="0"/>
              </a:rPr>
              <a:t>une</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PEAU SENSIBLE</a:t>
            </a:r>
            <a:endParaRPr lang="fr-FR" sz="2800" dirty="0">
              <a:solidFill>
                <a:srgbClr val="3E3E3E"/>
              </a:solidFill>
              <a:latin typeface="KyivType Sans2" panose="00000500000000000000" pitchFamily="50" charset="0"/>
            </a:endParaRPr>
          </a:p>
        </p:txBody>
      </p:sp>
      <p:pic>
        <p:nvPicPr>
          <p:cNvPr id="3" name="Image 2" descr="Une image contenant Visage humain, sourire, personne, peau&#10;&#10;Description générée automatiquement">
            <a:extLst>
              <a:ext uri="{FF2B5EF4-FFF2-40B4-BE49-F238E27FC236}">
                <a16:creationId xmlns:a16="http://schemas.microsoft.com/office/drawing/2014/main" id="{7A365390-5D7D-4CAC-A2BA-D9F1B4BBDFC6}"/>
              </a:ext>
            </a:extLst>
          </p:cNvPr>
          <p:cNvPicPr>
            <a:picLocks noChangeAspect="1"/>
          </p:cNvPicPr>
          <p:nvPr/>
        </p:nvPicPr>
        <p:blipFill rotWithShape="1">
          <a:blip r:embed="rId2">
            <a:extLst>
              <a:ext uri="{28A0092B-C50C-407E-A947-70E740481C1C}">
                <a14:useLocalDpi xmlns:a14="http://schemas.microsoft.com/office/drawing/2010/main" val="0"/>
              </a:ext>
            </a:extLst>
          </a:blip>
          <a:srcRect l="10116" t="15302" r="9628" b="15846"/>
          <a:stretch/>
        </p:blipFill>
        <p:spPr>
          <a:xfrm>
            <a:off x="3072984" y="1328506"/>
            <a:ext cx="6565692" cy="4721900"/>
          </a:xfrm>
          <a:prstGeom prst="rect">
            <a:avLst/>
          </a:prstGeom>
        </p:spPr>
      </p:pic>
    </p:spTree>
    <p:extLst>
      <p:ext uri="{BB962C8B-B14F-4D97-AF65-F5344CB8AC3E}">
        <p14:creationId xmlns:p14="http://schemas.microsoft.com/office/powerpoint/2010/main" val="3273335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23075A6-242F-428A-8EAD-FE94F4B94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152" y="259477"/>
            <a:ext cx="2047296" cy="1792446"/>
          </a:xfrm>
          <a:prstGeom prst="rect">
            <a:avLst/>
          </a:prstGeom>
        </p:spPr>
      </p:pic>
      <p:sp>
        <p:nvSpPr>
          <p:cNvPr id="9" name="Rectangle 8">
            <a:extLst>
              <a:ext uri="{FF2B5EF4-FFF2-40B4-BE49-F238E27FC236}">
                <a16:creationId xmlns:a16="http://schemas.microsoft.com/office/drawing/2014/main" id="{CDD43940-97FD-45AE-B42D-DE15582F6136}"/>
              </a:ext>
            </a:extLst>
          </p:cNvPr>
          <p:cNvSpPr/>
          <p:nvPr/>
        </p:nvSpPr>
        <p:spPr>
          <a:xfrm>
            <a:off x="170152" y="3736658"/>
            <a:ext cx="1838100" cy="430887"/>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100" dirty="0">
                <a:solidFill>
                  <a:prstClr val="black"/>
                </a:solidFill>
                <a:latin typeface="Roboto Light" panose="02000000000000000000" pitchFamily="2" charset="0"/>
                <a:ea typeface="Roboto Light" panose="02000000000000000000" pitchFamily="2" charset="0"/>
              </a:rPr>
              <a:t>Test in-vitro </a:t>
            </a:r>
          </a:p>
          <a:p>
            <a:pPr algn="ctr"/>
            <a:r>
              <a:rPr lang="it-IT" sz="1100" dirty="0">
                <a:solidFill>
                  <a:prstClr val="black"/>
                </a:solidFill>
                <a:latin typeface="Roboto Light" panose="02000000000000000000" pitchFamily="2" charset="0"/>
                <a:ea typeface="Roboto Light" panose="02000000000000000000" pitchFamily="2" charset="0"/>
              </a:rPr>
              <a:t>sur la centella asiatica</a:t>
            </a:r>
          </a:p>
        </p:txBody>
      </p:sp>
      <p:sp>
        <p:nvSpPr>
          <p:cNvPr id="14" name="Rectangle 13">
            <a:extLst>
              <a:ext uri="{FF2B5EF4-FFF2-40B4-BE49-F238E27FC236}">
                <a16:creationId xmlns:a16="http://schemas.microsoft.com/office/drawing/2014/main" id="{57901B69-34E8-4791-B38A-2FABCD2486E1}"/>
              </a:ext>
            </a:extLst>
          </p:cNvPr>
          <p:cNvSpPr/>
          <p:nvPr/>
        </p:nvSpPr>
        <p:spPr>
          <a:xfrm>
            <a:off x="2495045" y="2596232"/>
            <a:ext cx="9601011" cy="338554"/>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fr-FR" sz="1600" b="1" dirty="0">
                <a:latin typeface="Roboto Light" panose="02000000000000000000" pitchFamily="2" charset="0"/>
                <a:ea typeface="Roboto Light" panose="02000000000000000000" pitchFamily="2" charset="0"/>
              </a:rPr>
              <a:t>Action sur la réduction de l’inflammation et de la vasodilatation</a:t>
            </a:r>
            <a:endParaRPr lang="fr-FR" sz="1400" dirty="0">
              <a:latin typeface="Roboto Light" panose="02000000000000000000" pitchFamily="2" charset="0"/>
              <a:ea typeface="Roboto Light" panose="02000000000000000000" pitchFamily="2" charset="0"/>
            </a:endParaRPr>
          </a:p>
        </p:txBody>
      </p:sp>
      <p:sp>
        <p:nvSpPr>
          <p:cNvPr id="28" name="Rectangle 27">
            <a:extLst>
              <a:ext uri="{FF2B5EF4-FFF2-40B4-BE49-F238E27FC236}">
                <a16:creationId xmlns:a16="http://schemas.microsoft.com/office/drawing/2014/main" id="{1118C7F1-019F-4365-942E-C821DC8DC676}"/>
              </a:ext>
            </a:extLst>
          </p:cNvPr>
          <p:cNvSpPr/>
          <p:nvPr/>
        </p:nvSpPr>
        <p:spPr>
          <a:xfrm>
            <a:off x="1805212" y="1482433"/>
            <a:ext cx="8784718" cy="954107"/>
          </a:xfrm>
          <a:prstGeom prst="rect">
            <a:avLst/>
          </a:prstGeom>
        </p:spPr>
        <p:txBody>
          <a:bodyPr wrap="square">
            <a:spAutoFit/>
          </a:bodyPr>
          <a:lstStyle/>
          <a:p>
            <a:pPr algn="ctr">
              <a:defRPr/>
            </a:pPr>
            <a:r>
              <a:rPr lang="en-US" sz="1400" dirty="0">
                <a:solidFill>
                  <a:prstClr val="black"/>
                </a:solidFill>
                <a:latin typeface="Roboto Light" panose="02000000000000000000" pitchFamily="2" charset="0"/>
                <a:ea typeface="Roboto Light" panose="02000000000000000000" pitchFamily="2" charset="0"/>
              </a:rPr>
              <a:t>Sensitive Creme Anti-</a:t>
            </a:r>
            <a:r>
              <a:rPr lang="en-US" sz="1400" dirty="0" err="1">
                <a:solidFill>
                  <a:prstClr val="black"/>
                </a:solidFill>
                <a:latin typeface="Roboto Light" panose="02000000000000000000" pitchFamily="2" charset="0"/>
                <a:ea typeface="Roboto Light" panose="02000000000000000000" pitchFamily="2" charset="0"/>
              </a:rPr>
              <a:t>rougeurs</a:t>
            </a:r>
            <a:endParaRPr lang="en-US" sz="1400" dirty="0">
              <a:solidFill>
                <a:prstClr val="black"/>
              </a:solidFill>
              <a:latin typeface="Roboto Light" panose="02000000000000000000" pitchFamily="2" charset="0"/>
              <a:ea typeface="Roboto Light" panose="02000000000000000000" pitchFamily="2" charset="0"/>
            </a:endParaRPr>
          </a:p>
          <a:p>
            <a:pPr algn="ctr">
              <a:defRPr/>
            </a:pPr>
            <a:endParaRPr lang="en-US" sz="1400" dirty="0">
              <a:solidFill>
                <a:prstClr val="black"/>
              </a:solidFill>
              <a:latin typeface="Roboto Light" panose="02000000000000000000" pitchFamily="2" charset="0"/>
              <a:ea typeface="Roboto Light" panose="02000000000000000000" pitchFamily="2" charset="0"/>
            </a:endParaRPr>
          </a:p>
          <a:p>
            <a:pPr algn="ctr">
              <a:defRPr/>
            </a:pPr>
            <a:r>
              <a:rPr lang="en-US" sz="1400" dirty="0">
                <a:solidFill>
                  <a:prstClr val="black"/>
                </a:solidFill>
                <a:latin typeface="Roboto Light" panose="02000000000000000000" pitchFamily="2" charset="0"/>
                <a:ea typeface="Roboto Light" panose="02000000000000000000" pitchFamily="2" charset="0"/>
              </a:rPr>
              <a:t>EFFICACITE DES ACTIFS</a:t>
            </a:r>
          </a:p>
          <a:p>
            <a:pPr algn="ctr">
              <a:defRPr/>
            </a:pPr>
            <a:endParaRPr lang="en-US" sz="1400" dirty="0">
              <a:solidFill>
                <a:prstClr val="black"/>
              </a:solidFill>
              <a:latin typeface="Roboto Light" panose="02000000000000000000" pitchFamily="2" charset="0"/>
              <a:ea typeface="Roboto Light" panose="02000000000000000000" pitchFamily="2" charset="0"/>
            </a:endParaRPr>
          </a:p>
        </p:txBody>
      </p:sp>
      <p:sp>
        <p:nvSpPr>
          <p:cNvPr id="29" name="Titre 2">
            <a:extLst>
              <a:ext uri="{FF2B5EF4-FFF2-40B4-BE49-F238E27FC236}">
                <a16:creationId xmlns:a16="http://schemas.microsoft.com/office/drawing/2014/main" id="{15B30AD8-00B8-4890-BF98-CAC4C49DB54F}"/>
              </a:ext>
            </a:extLst>
          </p:cNvPr>
          <p:cNvSpPr txBox="1">
            <a:spLocks/>
          </p:cNvSpPr>
          <p:nvPr/>
        </p:nvSpPr>
        <p:spPr>
          <a:xfrm>
            <a:off x="838200" y="536470"/>
            <a:ext cx="10515600" cy="7920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Comment </a:t>
            </a:r>
            <a:r>
              <a:rPr lang="en-US" sz="2800" dirty="0" err="1">
                <a:solidFill>
                  <a:srgbClr val="3E3E3E"/>
                </a:solidFill>
                <a:latin typeface="KyivType Sans2" panose="00000500000000000000" pitchFamily="50" charset="0"/>
              </a:rPr>
              <a:t>traiter</a:t>
            </a:r>
            <a:r>
              <a:rPr lang="en-US" sz="2800" dirty="0">
                <a:solidFill>
                  <a:srgbClr val="3E3E3E"/>
                </a:solidFill>
                <a:latin typeface="KyivType Sans2" panose="00000500000000000000" pitchFamily="50" charset="0"/>
              </a:rPr>
              <a:t> </a:t>
            </a:r>
            <a:r>
              <a:rPr lang="en-US" sz="2800" dirty="0" err="1">
                <a:solidFill>
                  <a:srgbClr val="3E3E3E"/>
                </a:solidFill>
                <a:latin typeface="KyivType Sans2" panose="00000500000000000000" pitchFamily="50" charset="0"/>
              </a:rPr>
              <a:t>une</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PEAU SENSIBLE à </a:t>
            </a:r>
            <a:r>
              <a:rPr lang="en-US" sz="4000" dirty="0" err="1">
                <a:solidFill>
                  <a:srgbClr val="3E3E3E"/>
                </a:solidFill>
                <a:latin typeface="KyivType Sans2" panose="00000500000000000000" pitchFamily="50" charset="0"/>
              </a:rPr>
              <a:t>rougeurs</a:t>
            </a:r>
            <a:endParaRPr lang="fr-FR" sz="2800" dirty="0">
              <a:solidFill>
                <a:srgbClr val="3E3E3E"/>
              </a:solidFill>
              <a:latin typeface="KyivType Sans2" panose="00000500000000000000" pitchFamily="50" charset="0"/>
            </a:endParaRPr>
          </a:p>
        </p:txBody>
      </p:sp>
      <p:pic>
        <p:nvPicPr>
          <p:cNvPr id="30" name="Picture 4" descr="ingredient-centella-asiatica">
            <a:extLst>
              <a:ext uri="{FF2B5EF4-FFF2-40B4-BE49-F238E27FC236}">
                <a16:creationId xmlns:a16="http://schemas.microsoft.com/office/drawing/2014/main" id="{865D89BA-59BA-4E3E-A183-B9E22BDD0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14" y="2027818"/>
            <a:ext cx="1207303" cy="167165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à coins arrondis 13">
            <a:extLst>
              <a:ext uri="{FF2B5EF4-FFF2-40B4-BE49-F238E27FC236}">
                <a16:creationId xmlns:a16="http://schemas.microsoft.com/office/drawing/2014/main" id="{2C368E20-FFE4-4095-AE86-19FC603BD9A7}"/>
              </a:ext>
            </a:extLst>
          </p:cNvPr>
          <p:cNvSpPr/>
          <p:nvPr/>
        </p:nvSpPr>
        <p:spPr>
          <a:xfrm>
            <a:off x="6997699" y="6341887"/>
            <a:ext cx="4786261" cy="340519"/>
          </a:xfrm>
          <a:prstGeom prst="roundRect">
            <a:avLst/>
          </a:prstGeom>
          <a:solidFill>
            <a:schemeClr val="bg1">
              <a:lumMod val="95000"/>
            </a:schemeClr>
          </a:solidFill>
          <a:ln w="3175">
            <a:no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a:solidFill>
                  <a:schemeClr val="tx1"/>
                </a:solidFill>
                <a:latin typeface="Roboto Light" panose="02000000000000000000" pitchFamily="2" charset="0"/>
                <a:ea typeface="Roboto Light" panose="02000000000000000000" pitchFamily="2" charset="0"/>
              </a:rPr>
              <a:t>Moins de rougeurs - Apaisement / Confort</a:t>
            </a:r>
          </a:p>
        </p:txBody>
      </p:sp>
      <p:grpSp>
        <p:nvGrpSpPr>
          <p:cNvPr id="32" name="Groupe 31">
            <a:extLst>
              <a:ext uri="{FF2B5EF4-FFF2-40B4-BE49-F238E27FC236}">
                <a16:creationId xmlns:a16="http://schemas.microsoft.com/office/drawing/2014/main" id="{EC427C9B-6E58-455A-8F61-2E5510793DA0}"/>
              </a:ext>
            </a:extLst>
          </p:cNvPr>
          <p:cNvGrpSpPr/>
          <p:nvPr/>
        </p:nvGrpSpPr>
        <p:grpSpPr>
          <a:xfrm>
            <a:off x="1770717" y="3199409"/>
            <a:ext cx="5524834" cy="2084908"/>
            <a:chOff x="2514266" y="2524291"/>
            <a:chExt cx="5524834" cy="2084908"/>
          </a:xfrm>
        </p:grpSpPr>
        <p:grpSp>
          <p:nvGrpSpPr>
            <p:cNvPr id="45" name="Groupe 44">
              <a:extLst>
                <a:ext uri="{FF2B5EF4-FFF2-40B4-BE49-F238E27FC236}">
                  <a16:creationId xmlns:a16="http://schemas.microsoft.com/office/drawing/2014/main" id="{79F2CC1D-59E6-42EA-8CF9-9A44249F0851}"/>
                </a:ext>
              </a:extLst>
            </p:cNvPr>
            <p:cNvGrpSpPr/>
            <p:nvPr/>
          </p:nvGrpSpPr>
          <p:grpSpPr>
            <a:xfrm>
              <a:off x="2514266" y="2524291"/>
              <a:ext cx="5524834" cy="2084908"/>
              <a:chOff x="2514266" y="2524291"/>
              <a:chExt cx="5524834" cy="2084908"/>
            </a:xfrm>
          </p:grpSpPr>
          <p:sp>
            <p:nvSpPr>
              <p:cNvPr id="47" name="ZoneTexte 10">
                <a:extLst>
                  <a:ext uri="{FF2B5EF4-FFF2-40B4-BE49-F238E27FC236}">
                    <a16:creationId xmlns:a16="http://schemas.microsoft.com/office/drawing/2014/main" id="{CB0CCC62-74D4-49FE-8ECF-782B84EBF4F1}"/>
                  </a:ext>
                </a:extLst>
              </p:cNvPr>
              <p:cNvSpPr txBox="1"/>
              <p:nvPr/>
            </p:nvSpPr>
            <p:spPr>
              <a:xfrm>
                <a:off x="2514266" y="2524291"/>
                <a:ext cx="5524834" cy="1077218"/>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a:solidFill>
                      <a:schemeClr val="tx1">
                        <a:lumMod val="75000"/>
                        <a:lumOff val="25000"/>
                      </a:schemeClr>
                    </a:solidFill>
                    <a:latin typeface="Roboto Light" panose="02000000000000000000" pitchFamily="2" charset="0"/>
                    <a:ea typeface="Roboto Light" panose="02000000000000000000" pitchFamily="2" charset="0"/>
                  </a:rPr>
                  <a:t> </a:t>
                </a:r>
              </a:p>
              <a:p>
                <a:pPr algn="ctr"/>
                <a:r>
                  <a:rPr lang="fr-FR" altLang="fr-FR" dirty="0">
                    <a:solidFill>
                      <a:schemeClr val="tx1">
                        <a:lumMod val="75000"/>
                        <a:lumOff val="25000"/>
                      </a:schemeClr>
                    </a:solidFill>
                    <a:latin typeface="Roboto Light" panose="02000000000000000000" pitchFamily="2" charset="0"/>
                    <a:ea typeface="Roboto Light" panose="02000000000000000000" pitchFamily="2" charset="0"/>
                  </a:rPr>
                  <a:t>Inhibition des médiateurs de l’inflammation     </a:t>
                </a:r>
              </a:p>
              <a:p>
                <a:pPr algn="ctr"/>
                <a:r>
                  <a:rPr lang="fr-FR" altLang="fr-FR" sz="2800" b="1" dirty="0">
                    <a:solidFill>
                      <a:schemeClr val="tx1">
                        <a:lumMod val="75000"/>
                        <a:lumOff val="25000"/>
                      </a:schemeClr>
                    </a:solidFill>
                    <a:latin typeface="Roboto Light" panose="02000000000000000000" pitchFamily="2" charset="0"/>
                    <a:ea typeface="Roboto Light" panose="02000000000000000000" pitchFamily="2" charset="0"/>
                  </a:rPr>
                  <a:t>-54% </a:t>
                </a:r>
                <a:r>
                  <a:rPr lang="fr-FR" altLang="fr-FR" sz="1200" dirty="0">
                    <a:solidFill>
                      <a:schemeClr val="tx1">
                        <a:lumMod val="75000"/>
                        <a:lumOff val="25000"/>
                      </a:schemeClr>
                    </a:solidFill>
                    <a:latin typeface="Roboto Light" panose="02000000000000000000" pitchFamily="2" charset="0"/>
                    <a:ea typeface="Roboto Light" panose="02000000000000000000" pitchFamily="2" charset="0"/>
                  </a:rPr>
                  <a:t>(PGE2)</a:t>
                </a:r>
              </a:p>
            </p:txBody>
          </p:sp>
          <p:sp>
            <p:nvSpPr>
              <p:cNvPr id="48" name="Rectangle à coins arrondis 12">
                <a:extLst>
                  <a:ext uri="{FF2B5EF4-FFF2-40B4-BE49-F238E27FC236}">
                    <a16:creationId xmlns:a16="http://schemas.microsoft.com/office/drawing/2014/main" id="{D21E8370-2CDA-4861-ADD0-6609CCE4D58B}"/>
                  </a:ext>
                </a:extLst>
              </p:cNvPr>
              <p:cNvSpPr/>
              <p:nvPr/>
            </p:nvSpPr>
            <p:spPr>
              <a:xfrm>
                <a:off x="3586830" y="3732247"/>
                <a:ext cx="3379705" cy="876952"/>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a:solidFill>
                      <a:schemeClr val="tx1"/>
                    </a:solidFill>
                    <a:latin typeface="Roboto Light" panose="02000000000000000000" pitchFamily="2" charset="0"/>
                    <a:ea typeface="Roboto Light" panose="02000000000000000000" pitchFamily="2" charset="0"/>
                  </a:rPr>
                  <a:t>Réaction </a:t>
                </a:r>
              </a:p>
              <a:p>
                <a:pPr algn="ctr"/>
                <a:r>
                  <a:rPr lang="fr-FR" sz="1400" dirty="0">
                    <a:solidFill>
                      <a:schemeClr val="tx1"/>
                    </a:solidFill>
                    <a:latin typeface="Roboto Light" panose="02000000000000000000" pitchFamily="2" charset="0"/>
                    <a:ea typeface="Roboto Light" panose="02000000000000000000" pitchFamily="2" charset="0"/>
                  </a:rPr>
                  <a:t>Inflammatoire</a:t>
                </a:r>
              </a:p>
            </p:txBody>
          </p:sp>
        </p:grpSp>
        <p:sp>
          <p:nvSpPr>
            <p:cNvPr id="46" name="Flèche droite 14">
              <a:extLst>
                <a:ext uri="{FF2B5EF4-FFF2-40B4-BE49-F238E27FC236}">
                  <a16:creationId xmlns:a16="http://schemas.microsoft.com/office/drawing/2014/main" id="{8FDFDE44-C0DA-4AC7-BCFC-C59938A1979D}"/>
                </a:ext>
              </a:extLst>
            </p:cNvPr>
            <p:cNvSpPr/>
            <p:nvPr/>
          </p:nvSpPr>
          <p:spPr>
            <a:xfrm rot="3086211" flipV="1">
              <a:off x="3740675" y="3986925"/>
              <a:ext cx="415902" cy="150583"/>
            </a:xfrm>
            <a:prstGeom prst="rightArrow">
              <a:avLst/>
            </a:prstGeom>
            <a:solidFill>
              <a:srgbClr val="D9CBE1"/>
            </a:solidFill>
            <a:ln>
              <a:solidFill>
                <a:srgbClr val="6D6665"/>
              </a:solid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FR"/>
            </a:p>
          </p:txBody>
        </p:sp>
      </p:grpSp>
      <p:grpSp>
        <p:nvGrpSpPr>
          <p:cNvPr id="35" name="Groupe 34">
            <a:extLst>
              <a:ext uri="{FF2B5EF4-FFF2-40B4-BE49-F238E27FC236}">
                <a16:creationId xmlns:a16="http://schemas.microsoft.com/office/drawing/2014/main" id="{79A20CDC-497A-4FAD-8368-71BC36787963}"/>
              </a:ext>
            </a:extLst>
          </p:cNvPr>
          <p:cNvGrpSpPr/>
          <p:nvPr/>
        </p:nvGrpSpPr>
        <p:grpSpPr>
          <a:xfrm>
            <a:off x="8142970" y="3307380"/>
            <a:ext cx="3738491" cy="2880284"/>
            <a:chOff x="8305800" y="2732975"/>
            <a:chExt cx="3738491" cy="2880284"/>
          </a:xfrm>
        </p:grpSpPr>
        <p:sp>
          <p:nvSpPr>
            <p:cNvPr id="36" name="Rectangle à coins arrondis 21">
              <a:extLst>
                <a:ext uri="{FF2B5EF4-FFF2-40B4-BE49-F238E27FC236}">
                  <a16:creationId xmlns:a16="http://schemas.microsoft.com/office/drawing/2014/main" id="{58C9B88E-ACEC-45BE-9594-4DE619780890}"/>
                </a:ext>
              </a:extLst>
            </p:cNvPr>
            <p:cNvSpPr/>
            <p:nvPr/>
          </p:nvSpPr>
          <p:spPr>
            <a:xfrm>
              <a:off x="8305800" y="5034377"/>
              <a:ext cx="3379705" cy="578882"/>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a:solidFill>
                    <a:schemeClr val="tx1"/>
                  </a:solidFill>
                  <a:latin typeface="Roboto Light" panose="02000000000000000000" pitchFamily="2" charset="0"/>
                  <a:ea typeface="Roboto Light" panose="02000000000000000000" pitchFamily="2" charset="0"/>
                </a:rPr>
                <a:t>Vasodilatation</a:t>
              </a:r>
            </a:p>
            <a:p>
              <a:pPr algn="ctr"/>
              <a:endParaRPr lang="fr-FR" sz="1400" dirty="0">
                <a:solidFill>
                  <a:schemeClr val="tx1"/>
                </a:solidFill>
                <a:latin typeface="Roboto Light" panose="02000000000000000000" pitchFamily="2" charset="0"/>
                <a:ea typeface="Roboto Light" panose="02000000000000000000" pitchFamily="2" charset="0"/>
              </a:endParaRPr>
            </a:p>
          </p:txBody>
        </p:sp>
        <p:sp>
          <p:nvSpPr>
            <p:cNvPr id="37" name="Flèche droite 22">
              <a:extLst>
                <a:ext uri="{FF2B5EF4-FFF2-40B4-BE49-F238E27FC236}">
                  <a16:creationId xmlns:a16="http://schemas.microsoft.com/office/drawing/2014/main" id="{013966C4-1B7E-48E9-BFDF-6C8B8A018A5B}"/>
                </a:ext>
              </a:extLst>
            </p:cNvPr>
            <p:cNvSpPr/>
            <p:nvPr/>
          </p:nvSpPr>
          <p:spPr>
            <a:xfrm rot="3086211" flipV="1">
              <a:off x="8492246" y="5263129"/>
              <a:ext cx="415902" cy="150583"/>
            </a:xfrm>
            <a:prstGeom prst="rightArrow">
              <a:avLst/>
            </a:prstGeom>
            <a:solidFill>
              <a:srgbClr val="D9CBE1"/>
            </a:solidFill>
            <a:ln>
              <a:solidFill>
                <a:srgbClr val="6D6665"/>
              </a:solid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FR">
                <a:latin typeface="Roboto Light" panose="02000000000000000000" pitchFamily="2" charset="0"/>
                <a:ea typeface="Roboto Light" panose="02000000000000000000" pitchFamily="2" charset="0"/>
              </a:endParaRPr>
            </a:p>
          </p:txBody>
        </p:sp>
        <p:grpSp>
          <p:nvGrpSpPr>
            <p:cNvPr id="38" name="Groupe 37">
              <a:extLst>
                <a:ext uri="{FF2B5EF4-FFF2-40B4-BE49-F238E27FC236}">
                  <a16:creationId xmlns:a16="http://schemas.microsoft.com/office/drawing/2014/main" id="{EFB08E00-1885-4459-8A36-6C140F646F57}"/>
                </a:ext>
              </a:extLst>
            </p:cNvPr>
            <p:cNvGrpSpPr/>
            <p:nvPr/>
          </p:nvGrpSpPr>
          <p:grpSpPr>
            <a:xfrm>
              <a:off x="8511693" y="2732975"/>
              <a:ext cx="3532598" cy="2181203"/>
              <a:chOff x="8511693" y="2732975"/>
              <a:chExt cx="3532598" cy="2181203"/>
            </a:xfrm>
          </p:grpSpPr>
          <p:pic>
            <p:nvPicPr>
              <p:cNvPr id="39" name="Image 38">
                <a:extLst>
                  <a:ext uri="{FF2B5EF4-FFF2-40B4-BE49-F238E27FC236}">
                    <a16:creationId xmlns:a16="http://schemas.microsoft.com/office/drawing/2014/main" id="{79931252-68A5-4258-8451-438460A45A2F}"/>
                  </a:ext>
                </a:extLst>
              </p:cNvPr>
              <p:cNvPicPr/>
              <p:nvPr/>
            </p:nvPicPr>
            <p:blipFill rotWithShape="1">
              <a:blip r:embed="rId5" cstate="print">
                <a:extLst>
                  <a:ext uri="{28A0092B-C50C-407E-A947-70E740481C1C}">
                    <a14:useLocalDpi xmlns:a14="http://schemas.microsoft.com/office/drawing/2010/main" val="0"/>
                  </a:ext>
                </a:extLst>
              </a:blip>
              <a:srcRect/>
              <a:stretch/>
            </p:blipFill>
            <p:spPr>
              <a:xfrm>
                <a:off x="8670786" y="3175732"/>
                <a:ext cx="2273581" cy="1495273"/>
              </a:xfrm>
              <a:prstGeom prst="rect">
                <a:avLst/>
              </a:prstGeom>
              <a:solidFill>
                <a:schemeClr val="bg1">
                  <a:lumMod val="95000"/>
                </a:schemeClr>
              </a:solidFill>
              <a:ln w="3175">
                <a:solidFill>
                  <a:srgbClr val="D0C9F1"/>
                </a:solidFill>
              </a:ln>
            </p:spPr>
          </p:pic>
          <p:sp>
            <p:nvSpPr>
              <p:cNvPr id="40" name="ZoneTexte 2">
                <a:extLst>
                  <a:ext uri="{FF2B5EF4-FFF2-40B4-BE49-F238E27FC236}">
                    <a16:creationId xmlns:a16="http://schemas.microsoft.com/office/drawing/2014/main" id="{C9ED87D1-8A8B-455C-8BEC-7909E7915709}"/>
                  </a:ext>
                </a:extLst>
              </p:cNvPr>
              <p:cNvSpPr txBox="1"/>
              <p:nvPr/>
            </p:nvSpPr>
            <p:spPr>
              <a:xfrm>
                <a:off x="8700197" y="4652568"/>
                <a:ext cx="681928" cy="2616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dirty="0">
                    <a:solidFill>
                      <a:schemeClr val="tx1">
                        <a:lumMod val="85000"/>
                        <a:lumOff val="15000"/>
                      </a:schemeClr>
                    </a:solidFill>
                    <a:latin typeface="Roboto Light" panose="02000000000000000000" pitchFamily="2" charset="0"/>
                    <a:ea typeface="Roboto Light" panose="02000000000000000000" pitchFamily="2" charset="0"/>
                  </a:rPr>
                  <a:t>T0</a:t>
                </a:r>
              </a:p>
            </p:txBody>
          </p:sp>
          <p:sp>
            <p:nvSpPr>
              <p:cNvPr id="41" name="ZoneTexte 35">
                <a:extLst>
                  <a:ext uri="{FF2B5EF4-FFF2-40B4-BE49-F238E27FC236}">
                    <a16:creationId xmlns:a16="http://schemas.microsoft.com/office/drawing/2014/main" id="{BBB90FC8-29BE-45A9-BCC1-7311782B0D39}"/>
                  </a:ext>
                </a:extLst>
              </p:cNvPr>
              <p:cNvSpPr txBox="1"/>
              <p:nvPr/>
            </p:nvSpPr>
            <p:spPr>
              <a:xfrm>
                <a:off x="9467708" y="4634154"/>
                <a:ext cx="1863028" cy="2616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dirty="0">
                    <a:solidFill>
                      <a:schemeClr val="tx1">
                        <a:lumMod val="85000"/>
                        <a:lumOff val="15000"/>
                      </a:schemeClr>
                    </a:solidFill>
                    <a:latin typeface="Roboto Light" panose="02000000000000000000" pitchFamily="2" charset="0"/>
                    <a:ea typeface="Roboto Light" panose="02000000000000000000" pitchFamily="2" charset="0"/>
                  </a:rPr>
                  <a:t>T6 semaines</a:t>
                </a:r>
              </a:p>
            </p:txBody>
          </p:sp>
          <p:sp>
            <p:nvSpPr>
              <p:cNvPr id="42" name="ZoneTexte 36">
                <a:extLst>
                  <a:ext uri="{FF2B5EF4-FFF2-40B4-BE49-F238E27FC236}">
                    <a16:creationId xmlns:a16="http://schemas.microsoft.com/office/drawing/2014/main" id="{B57C98AF-0413-4144-881B-53A7C26DA37F}"/>
                  </a:ext>
                </a:extLst>
              </p:cNvPr>
              <p:cNvSpPr txBox="1"/>
              <p:nvPr/>
            </p:nvSpPr>
            <p:spPr>
              <a:xfrm>
                <a:off x="8511693" y="2732975"/>
                <a:ext cx="256470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schemeClr val="tx1">
                        <a:lumMod val="75000"/>
                        <a:lumOff val="25000"/>
                      </a:schemeClr>
                    </a:solidFill>
                    <a:latin typeface="Roboto Light" panose="02000000000000000000" pitchFamily="2" charset="0"/>
                    <a:ea typeface="Roboto Light" panose="02000000000000000000" pitchFamily="2" charset="0"/>
                  </a:rPr>
                  <a:t>Afflux sanguin</a:t>
                </a:r>
              </a:p>
            </p:txBody>
          </p:sp>
          <p:sp>
            <p:nvSpPr>
              <p:cNvPr id="43" name="Flèche droite 37">
                <a:extLst>
                  <a:ext uri="{FF2B5EF4-FFF2-40B4-BE49-F238E27FC236}">
                    <a16:creationId xmlns:a16="http://schemas.microsoft.com/office/drawing/2014/main" id="{F1D59B3E-AD9E-4705-A7A2-175D1FA15C96}"/>
                  </a:ext>
                </a:extLst>
              </p:cNvPr>
              <p:cNvSpPr/>
              <p:nvPr/>
            </p:nvSpPr>
            <p:spPr>
              <a:xfrm rot="19705834" flipH="1" flipV="1">
                <a:off x="10319319" y="3740931"/>
                <a:ext cx="875160" cy="122626"/>
              </a:xfrm>
              <a:prstGeom prst="rightArrow">
                <a:avLst/>
              </a:prstGeom>
              <a:solidFill>
                <a:schemeClr val="tx1">
                  <a:lumMod val="85000"/>
                  <a:lumOff val="1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latin typeface="Roboto Light" panose="02000000000000000000" pitchFamily="2" charset="0"/>
                  <a:ea typeface="Roboto Light" panose="02000000000000000000" pitchFamily="2" charset="0"/>
                </a:endParaRPr>
              </a:p>
            </p:txBody>
          </p:sp>
          <p:sp>
            <p:nvSpPr>
              <p:cNvPr id="44" name="Rectangle 43">
                <a:extLst>
                  <a:ext uri="{FF2B5EF4-FFF2-40B4-BE49-F238E27FC236}">
                    <a16:creationId xmlns:a16="http://schemas.microsoft.com/office/drawing/2014/main" id="{A0BC38D6-E685-4265-B97F-685B5EC31979}"/>
                  </a:ext>
                </a:extLst>
              </p:cNvPr>
              <p:cNvSpPr/>
              <p:nvPr/>
            </p:nvSpPr>
            <p:spPr>
              <a:xfrm>
                <a:off x="11107816" y="3185549"/>
                <a:ext cx="936475" cy="523220"/>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altLang="fr-FR" sz="2800" b="1" dirty="0">
                    <a:solidFill>
                      <a:schemeClr val="tx1">
                        <a:lumMod val="75000"/>
                        <a:lumOff val="25000"/>
                      </a:schemeClr>
                    </a:solidFill>
                    <a:latin typeface="Roboto Light" panose="02000000000000000000" pitchFamily="2" charset="0"/>
                    <a:ea typeface="Roboto Light" panose="02000000000000000000" pitchFamily="2" charset="0"/>
                  </a:rPr>
                  <a:t>-30%</a:t>
                </a:r>
                <a:endParaRPr lang="fr-FR" altLang="fr-FR" sz="1200" dirty="0">
                  <a:solidFill>
                    <a:schemeClr val="tx1">
                      <a:lumMod val="75000"/>
                      <a:lumOff val="25000"/>
                    </a:schemeClr>
                  </a:solidFill>
                  <a:latin typeface="Roboto Light" panose="02000000000000000000" pitchFamily="2" charset="0"/>
                  <a:ea typeface="Roboto Light" panose="02000000000000000000" pitchFamily="2" charset="0"/>
                </a:endParaRPr>
              </a:p>
            </p:txBody>
          </p:sp>
        </p:grpSp>
      </p:grpSp>
      <p:cxnSp>
        <p:nvCxnSpPr>
          <p:cNvPr id="49" name="Connecteur droit avec flèche 48">
            <a:extLst>
              <a:ext uri="{FF2B5EF4-FFF2-40B4-BE49-F238E27FC236}">
                <a16:creationId xmlns:a16="http://schemas.microsoft.com/office/drawing/2014/main" id="{F8C8DFC0-6994-42C0-9329-A7DA68126183}"/>
              </a:ext>
            </a:extLst>
          </p:cNvPr>
          <p:cNvCxnSpPr>
            <a:cxnSpLocks/>
          </p:cNvCxnSpPr>
          <p:nvPr/>
        </p:nvCxnSpPr>
        <p:spPr>
          <a:xfrm>
            <a:off x="6473103" y="4946871"/>
            <a:ext cx="1073522" cy="661911"/>
          </a:xfrm>
          <a:prstGeom prst="straightConnector1">
            <a:avLst/>
          </a:prstGeom>
          <a:ln w="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6250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par>
                                <p:cTn id="16" presetID="10"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5EAD72-5061-42FA-B2A8-183D3B5F6FD0}"/>
              </a:ext>
            </a:extLst>
          </p:cNvPr>
          <p:cNvSpPr/>
          <p:nvPr/>
        </p:nvSpPr>
        <p:spPr>
          <a:xfrm>
            <a:off x="1805212" y="1482433"/>
            <a:ext cx="8784718" cy="738664"/>
          </a:xfrm>
          <a:prstGeom prst="rect">
            <a:avLst/>
          </a:prstGeom>
        </p:spPr>
        <p:txBody>
          <a:bodyPr wrap="square">
            <a:spAutoFit/>
          </a:bodyPr>
          <a:lstStyle/>
          <a:p>
            <a:pPr algn="ctr">
              <a:defRPr/>
            </a:pPr>
            <a:r>
              <a:rPr lang="en-US" sz="1400" dirty="0">
                <a:solidFill>
                  <a:prstClr val="black"/>
                </a:solidFill>
                <a:latin typeface="Roboto Light" panose="02000000000000000000" pitchFamily="2" charset="0"/>
                <a:ea typeface="Roboto Light" panose="02000000000000000000" pitchFamily="2" charset="0"/>
              </a:rPr>
              <a:t>Sensitive Creme Anti-</a:t>
            </a:r>
            <a:r>
              <a:rPr lang="en-US" sz="1400" dirty="0" err="1">
                <a:solidFill>
                  <a:prstClr val="black"/>
                </a:solidFill>
                <a:latin typeface="Roboto Light" panose="02000000000000000000" pitchFamily="2" charset="0"/>
                <a:ea typeface="Roboto Light" panose="02000000000000000000" pitchFamily="2" charset="0"/>
              </a:rPr>
              <a:t>rougeurs</a:t>
            </a:r>
            <a:endParaRPr lang="en-US" sz="1400" dirty="0">
              <a:solidFill>
                <a:prstClr val="black"/>
              </a:solidFill>
              <a:latin typeface="Roboto Light" panose="02000000000000000000" pitchFamily="2" charset="0"/>
              <a:ea typeface="Roboto Light" panose="02000000000000000000" pitchFamily="2" charset="0"/>
            </a:endParaRPr>
          </a:p>
          <a:p>
            <a:pPr algn="ctr">
              <a:defRPr/>
            </a:pPr>
            <a:endParaRPr lang="en-US" sz="1400" dirty="0">
              <a:solidFill>
                <a:prstClr val="black"/>
              </a:solidFill>
              <a:latin typeface="Roboto Light" panose="02000000000000000000" pitchFamily="2" charset="0"/>
              <a:ea typeface="Roboto Light" panose="02000000000000000000" pitchFamily="2" charset="0"/>
            </a:endParaRPr>
          </a:p>
          <a:p>
            <a:pPr algn="ctr">
              <a:defRPr/>
            </a:pPr>
            <a:endParaRPr lang="en-US" sz="1400" dirty="0">
              <a:solidFill>
                <a:prstClr val="black"/>
              </a:solidFill>
              <a:latin typeface="Roboto Light" panose="02000000000000000000" pitchFamily="2" charset="0"/>
              <a:ea typeface="Roboto Light" panose="02000000000000000000" pitchFamily="2" charset="0"/>
            </a:endParaRPr>
          </a:p>
        </p:txBody>
      </p:sp>
      <p:sp>
        <p:nvSpPr>
          <p:cNvPr id="6" name="Titre 2">
            <a:extLst>
              <a:ext uri="{FF2B5EF4-FFF2-40B4-BE49-F238E27FC236}">
                <a16:creationId xmlns:a16="http://schemas.microsoft.com/office/drawing/2014/main" id="{3512CF4B-029C-41A6-961B-0C3CC43FBF6B}"/>
              </a:ext>
            </a:extLst>
          </p:cNvPr>
          <p:cNvSpPr txBox="1">
            <a:spLocks/>
          </p:cNvSpPr>
          <p:nvPr/>
        </p:nvSpPr>
        <p:spPr>
          <a:xfrm>
            <a:off x="838200" y="536470"/>
            <a:ext cx="10515600" cy="7920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Comment </a:t>
            </a:r>
            <a:r>
              <a:rPr lang="en-US" sz="2800" dirty="0" err="1">
                <a:solidFill>
                  <a:srgbClr val="3E3E3E"/>
                </a:solidFill>
                <a:latin typeface="KyivType Sans2" panose="00000500000000000000" pitchFamily="50" charset="0"/>
              </a:rPr>
              <a:t>traiter</a:t>
            </a:r>
            <a:r>
              <a:rPr lang="en-US" sz="2800" dirty="0">
                <a:solidFill>
                  <a:srgbClr val="3E3E3E"/>
                </a:solidFill>
                <a:latin typeface="KyivType Sans2" panose="00000500000000000000" pitchFamily="50" charset="0"/>
              </a:rPr>
              <a:t> </a:t>
            </a:r>
            <a:r>
              <a:rPr lang="en-US" sz="2800" dirty="0" err="1">
                <a:solidFill>
                  <a:srgbClr val="3E3E3E"/>
                </a:solidFill>
                <a:latin typeface="KyivType Sans2" panose="00000500000000000000" pitchFamily="50" charset="0"/>
              </a:rPr>
              <a:t>une</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PEAU SENSIBLE à </a:t>
            </a:r>
            <a:r>
              <a:rPr lang="en-US" sz="4000" dirty="0" err="1">
                <a:solidFill>
                  <a:srgbClr val="3E3E3E"/>
                </a:solidFill>
                <a:latin typeface="KyivType Sans2" panose="00000500000000000000" pitchFamily="50" charset="0"/>
              </a:rPr>
              <a:t>rougeurs</a:t>
            </a:r>
            <a:endParaRPr lang="fr-FR" sz="2800" dirty="0">
              <a:solidFill>
                <a:srgbClr val="3E3E3E"/>
              </a:solidFill>
              <a:latin typeface="KyivType Sans2" panose="00000500000000000000" pitchFamily="50" charset="0"/>
            </a:endParaRPr>
          </a:p>
        </p:txBody>
      </p:sp>
      <p:pic>
        <p:nvPicPr>
          <p:cNvPr id="7" name="Image 6">
            <a:extLst>
              <a:ext uri="{FF2B5EF4-FFF2-40B4-BE49-F238E27FC236}">
                <a16:creationId xmlns:a16="http://schemas.microsoft.com/office/drawing/2014/main" id="{743CB2F5-F18B-4957-9C82-9D0116EF93A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74967" y="391160"/>
            <a:ext cx="1688465" cy="1402080"/>
          </a:xfrm>
          <a:prstGeom prst="rect">
            <a:avLst/>
          </a:prstGeom>
          <a:noFill/>
        </p:spPr>
      </p:pic>
      <p:sp>
        <p:nvSpPr>
          <p:cNvPr id="8" name="ZoneTexte 7">
            <a:extLst>
              <a:ext uri="{FF2B5EF4-FFF2-40B4-BE49-F238E27FC236}">
                <a16:creationId xmlns:a16="http://schemas.microsoft.com/office/drawing/2014/main" id="{15E4A309-5346-4E44-B1CC-BEF412DE119A}"/>
              </a:ext>
            </a:extLst>
          </p:cNvPr>
          <p:cNvSpPr txBox="1"/>
          <p:nvPr/>
        </p:nvSpPr>
        <p:spPr>
          <a:xfrm>
            <a:off x="1133809" y="2228887"/>
            <a:ext cx="8001000" cy="432426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kumimoji="0" lang="fr-FR" sz="160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rPr>
              <a:t>Scorage clinique</a:t>
            </a:r>
            <a:endParaRPr kumimoji="0" lang="fr-FR" sz="1600" i="0" u="none" strike="noStrike" kern="1200" cap="none" spc="0" normalizeH="0" baseline="0" noProof="0" dirty="0">
              <a:ln>
                <a:noFill/>
              </a:ln>
              <a:solidFill>
                <a:srgbClr val="FF0000"/>
              </a:solidFill>
              <a:effectLst/>
              <a:uLnTx/>
              <a:uFillTx/>
              <a:latin typeface="Roboto Light" panose="02000000000000000000" pitchFamily="2" charset="0"/>
              <a:ea typeface="Roboto Light"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Apparence des rougeurs (joues) : </a:t>
            </a:r>
            <a:r>
              <a:rPr lang="fr-FR" sz="2000" b="1" dirty="0">
                <a:solidFill>
                  <a:schemeClr val="tx1">
                    <a:lumMod val="75000"/>
                    <a:lumOff val="25000"/>
                  </a:schemeClr>
                </a:solidFill>
                <a:latin typeface="Roboto Light" panose="02000000000000000000" pitchFamily="2" charset="0"/>
                <a:ea typeface="Roboto Light" panose="02000000000000000000" pitchFamily="2" charset="0"/>
              </a:rPr>
              <a:t>-31% </a:t>
            </a:r>
            <a:r>
              <a:rPr lang="fr-FR" sz="1600" dirty="0">
                <a:solidFill>
                  <a:prstClr val="black">
                    <a:lumMod val="75000"/>
                    <a:lumOff val="25000"/>
                  </a:prstClr>
                </a:solidFill>
                <a:latin typeface="Roboto Light" panose="02000000000000000000" pitchFamily="2" charset="0"/>
                <a:ea typeface="Roboto Light" panose="02000000000000000000" pitchFamily="2" charset="0"/>
              </a:rPr>
              <a:t>en 1 mois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srgbClr val="FF0000"/>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srgbClr val="FF0000"/>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srgbClr val="FF0000"/>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srgbClr val="FF0000"/>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srgbClr val="FF0000"/>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FF0000"/>
              </a:solidFill>
              <a:effectLst/>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srgbClr val="FF0000"/>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srgbClr val="FF0000"/>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srgbClr val="FF0000"/>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srgbClr val="FF0000"/>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dirty="0">
              <a:solidFill>
                <a:prstClr val="black">
                  <a:lumMod val="75000"/>
                  <a:lumOff val="25000"/>
                </a:prstClr>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prstClr val="black">
                    <a:lumMod val="75000"/>
                    <a:lumOff val="25000"/>
                  </a:prstClr>
                </a:solidFill>
                <a:latin typeface="Roboto Light" panose="02000000000000000000" pitchFamily="2" charset="0"/>
                <a:ea typeface="Roboto Light" panose="02000000000000000000" pitchFamily="2" charset="0"/>
              </a:rPr>
              <a:t>Auto-évaluation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J’apprécie que cette crème soit de couleur verte : </a:t>
            </a:r>
            <a:r>
              <a:rPr lang="fr-FR" sz="2000" b="1" dirty="0">
                <a:solidFill>
                  <a:schemeClr val="tx1">
                    <a:lumMod val="75000"/>
                    <a:lumOff val="25000"/>
                  </a:schemeClr>
                </a:solidFill>
                <a:latin typeface="Roboto Light" panose="02000000000000000000" pitchFamily="2" charset="0"/>
                <a:ea typeface="Roboto Light" panose="02000000000000000000" pitchFamily="2" charset="0"/>
              </a:rPr>
              <a:t>90%</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Peau apaisée : 95%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Peau hydratée : 90% - Peau nourrie : 85%</a:t>
            </a:r>
          </a:p>
        </p:txBody>
      </p:sp>
      <p:pic>
        <p:nvPicPr>
          <p:cNvPr id="9" name="Image 8">
            <a:extLst>
              <a:ext uri="{FF2B5EF4-FFF2-40B4-BE49-F238E27FC236}">
                <a16:creationId xmlns:a16="http://schemas.microsoft.com/office/drawing/2014/main" id="{7BEEF485-FACD-4430-87DA-61D3BA1F48C9}"/>
              </a:ext>
            </a:extLst>
          </p:cNvPr>
          <p:cNvPicPr>
            <a:picLocks noChangeAspect="1"/>
          </p:cNvPicPr>
          <p:nvPr/>
        </p:nvPicPr>
        <p:blipFill>
          <a:blip r:embed="rId4"/>
          <a:stretch>
            <a:fillRect/>
          </a:stretch>
        </p:blipFill>
        <p:spPr>
          <a:xfrm>
            <a:off x="489257" y="3196416"/>
            <a:ext cx="5275959" cy="1667633"/>
          </a:xfrm>
          <a:prstGeom prst="rect">
            <a:avLst/>
          </a:prstGeom>
        </p:spPr>
      </p:pic>
      <p:pic>
        <p:nvPicPr>
          <p:cNvPr id="10" name="Image 9">
            <a:extLst>
              <a:ext uri="{FF2B5EF4-FFF2-40B4-BE49-F238E27FC236}">
                <a16:creationId xmlns:a16="http://schemas.microsoft.com/office/drawing/2014/main" id="{D46E41A8-F6F1-4529-8C88-FC25778534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801" t="34797" r="50175" b="32520"/>
          <a:stretch/>
        </p:blipFill>
        <p:spPr>
          <a:xfrm>
            <a:off x="7696466" y="3061649"/>
            <a:ext cx="1552653" cy="1950520"/>
          </a:xfrm>
          <a:prstGeom prst="rect">
            <a:avLst/>
          </a:prstGeom>
        </p:spPr>
      </p:pic>
      <p:pic>
        <p:nvPicPr>
          <p:cNvPr id="11" name="Image 10">
            <a:extLst>
              <a:ext uri="{FF2B5EF4-FFF2-40B4-BE49-F238E27FC236}">
                <a16:creationId xmlns:a16="http://schemas.microsoft.com/office/drawing/2014/main" id="{E42F0196-FD35-448F-BD14-1805A69251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395" t="34714" r="48872" b="32353"/>
          <a:stretch/>
        </p:blipFill>
        <p:spPr>
          <a:xfrm>
            <a:off x="9681062" y="3044015"/>
            <a:ext cx="1541086" cy="1965413"/>
          </a:xfrm>
          <a:prstGeom prst="rect">
            <a:avLst/>
          </a:prstGeom>
        </p:spPr>
      </p:pic>
      <p:sp>
        <p:nvSpPr>
          <p:cNvPr id="12" name="ZoneTexte 6">
            <a:extLst>
              <a:ext uri="{FF2B5EF4-FFF2-40B4-BE49-F238E27FC236}">
                <a16:creationId xmlns:a16="http://schemas.microsoft.com/office/drawing/2014/main" id="{3F6EF398-7162-4D9A-B828-40F9F7A0F9B3}"/>
              </a:ext>
            </a:extLst>
          </p:cNvPr>
          <p:cNvSpPr txBox="1"/>
          <p:nvPr/>
        </p:nvSpPr>
        <p:spPr>
          <a:xfrm>
            <a:off x="544686" y="4885375"/>
            <a:ext cx="2502279"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prstClr val="black">
                    <a:lumMod val="75000"/>
                    <a:lumOff val="25000"/>
                  </a:prstClr>
                </a:solidFill>
                <a:latin typeface="Calibri" panose="020F0502020204030204"/>
              </a:rPr>
              <a:t>T0</a:t>
            </a:r>
          </a:p>
        </p:txBody>
      </p:sp>
      <p:sp>
        <p:nvSpPr>
          <p:cNvPr id="13" name="ZoneTexte 9">
            <a:extLst>
              <a:ext uri="{FF2B5EF4-FFF2-40B4-BE49-F238E27FC236}">
                <a16:creationId xmlns:a16="http://schemas.microsoft.com/office/drawing/2014/main" id="{CF6B8997-3593-48A1-9E7B-C0004684AE9F}"/>
              </a:ext>
            </a:extLst>
          </p:cNvPr>
          <p:cNvSpPr txBox="1"/>
          <p:nvPr/>
        </p:nvSpPr>
        <p:spPr>
          <a:xfrm>
            <a:off x="3262937" y="4885375"/>
            <a:ext cx="2502279"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prstClr val="black">
                    <a:lumMod val="75000"/>
                    <a:lumOff val="25000"/>
                  </a:prstClr>
                </a:solidFill>
                <a:latin typeface="Calibri" panose="020F0502020204030204"/>
              </a:rPr>
              <a:t>T 1 mois</a:t>
            </a:r>
          </a:p>
        </p:txBody>
      </p:sp>
      <p:sp>
        <p:nvSpPr>
          <p:cNvPr id="14" name="ZoneTexte 10">
            <a:extLst>
              <a:ext uri="{FF2B5EF4-FFF2-40B4-BE49-F238E27FC236}">
                <a16:creationId xmlns:a16="http://schemas.microsoft.com/office/drawing/2014/main" id="{6F88F8E9-D849-40F8-83A9-DB2C7C1C542A}"/>
              </a:ext>
            </a:extLst>
          </p:cNvPr>
          <p:cNvSpPr txBox="1"/>
          <p:nvPr/>
        </p:nvSpPr>
        <p:spPr>
          <a:xfrm>
            <a:off x="7221652" y="5012124"/>
            <a:ext cx="2502279"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prstClr val="black">
                    <a:lumMod val="75000"/>
                    <a:lumOff val="25000"/>
                  </a:prstClr>
                </a:solidFill>
                <a:latin typeface="Calibri" panose="020F0502020204030204"/>
              </a:rPr>
              <a:t>T0</a:t>
            </a:r>
          </a:p>
        </p:txBody>
      </p:sp>
      <p:sp>
        <p:nvSpPr>
          <p:cNvPr id="15" name="ZoneTexte 13">
            <a:extLst>
              <a:ext uri="{FF2B5EF4-FFF2-40B4-BE49-F238E27FC236}">
                <a16:creationId xmlns:a16="http://schemas.microsoft.com/office/drawing/2014/main" id="{4F7A2BBE-7A84-4D11-A827-054A7422C8F5}"/>
              </a:ext>
            </a:extLst>
          </p:cNvPr>
          <p:cNvSpPr txBox="1"/>
          <p:nvPr/>
        </p:nvSpPr>
        <p:spPr>
          <a:xfrm>
            <a:off x="9200465" y="5009406"/>
            <a:ext cx="2502279"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prstClr val="black">
                    <a:lumMod val="75000"/>
                    <a:lumOff val="25000"/>
                  </a:prstClr>
                </a:solidFill>
                <a:latin typeface="Calibri" panose="020F0502020204030204"/>
              </a:rPr>
              <a:t>T 1 mois</a:t>
            </a:r>
          </a:p>
        </p:txBody>
      </p:sp>
    </p:spTree>
    <p:extLst>
      <p:ext uri="{BB962C8B-B14F-4D97-AF65-F5344CB8AC3E}">
        <p14:creationId xmlns:p14="http://schemas.microsoft.com/office/powerpoint/2010/main" val="395572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ADC5947F-4243-46D2-9C79-0F487A05E0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2424" y="2089090"/>
            <a:ext cx="1707509" cy="4661038"/>
          </a:xfrm>
          <a:prstGeom prst="rect">
            <a:avLst/>
          </a:prstGeom>
        </p:spPr>
      </p:pic>
      <p:sp>
        <p:nvSpPr>
          <p:cNvPr id="3" name="Rectangle 2">
            <a:extLst>
              <a:ext uri="{FF2B5EF4-FFF2-40B4-BE49-F238E27FC236}">
                <a16:creationId xmlns:a16="http://schemas.microsoft.com/office/drawing/2014/main" id="{5D4ACC8C-19D1-4947-86E9-B963A845A6AB}"/>
              </a:ext>
            </a:extLst>
          </p:cNvPr>
          <p:cNvSpPr/>
          <p:nvPr/>
        </p:nvSpPr>
        <p:spPr>
          <a:xfrm>
            <a:off x="1805212" y="1482433"/>
            <a:ext cx="8784718" cy="1169551"/>
          </a:xfrm>
          <a:prstGeom prst="rect">
            <a:avLst/>
          </a:prstGeom>
        </p:spPr>
        <p:txBody>
          <a:bodyPr wrap="square">
            <a:spAutoFit/>
          </a:bodyPr>
          <a:lstStyle/>
          <a:p>
            <a:pPr algn="ctr">
              <a:defRPr/>
            </a:pPr>
            <a:r>
              <a:rPr lang="en-US" sz="1400" dirty="0">
                <a:solidFill>
                  <a:prstClr val="black"/>
                </a:solidFill>
                <a:latin typeface="Roboto Light" panose="02000000000000000000" pitchFamily="2" charset="0"/>
                <a:ea typeface="Roboto Light" panose="02000000000000000000" pitchFamily="2" charset="0"/>
              </a:rPr>
              <a:t>Masque Sensitive</a:t>
            </a:r>
          </a:p>
          <a:p>
            <a:pPr algn="ctr">
              <a:defRPr/>
            </a:pPr>
            <a:endParaRPr lang="en-US" sz="1400" dirty="0">
              <a:solidFill>
                <a:prstClr val="black"/>
              </a:solidFill>
              <a:latin typeface="Roboto Light" panose="02000000000000000000" pitchFamily="2" charset="0"/>
              <a:ea typeface="Roboto Light" panose="02000000000000000000" pitchFamily="2" charset="0"/>
            </a:endParaRPr>
          </a:p>
          <a:p>
            <a:pPr algn="ctr">
              <a:defRPr/>
            </a:pPr>
            <a:r>
              <a:rPr lang="fr-FR" sz="1400" dirty="0">
                <a:solidFill>
                  <a:prstClr val="black"/>
                </a:solidFill>
                <a:latin typeface="Roboto Light" panose="02000000000000000000" pitchFamily="2" charset="0"/>
                <a:ea typeface="Roboto Light" panose="02000000000000000000" pitchFamily="2" charset="0"/>
              </a:rPr>
              <a:t>Apaisant, calmant</a:t>
            </a:r>
          </a:p>
          <a:p>
            <a:pPr algn="ctr">
              <a:defRPr/>
            </a:pPr>
            <a:r>
              <a:rPr lang="fr-FR" sz="1400" dirty="0">
                <a:solidFill>
                  <a:prstClr val="black"/>
                </a:solidFill>
                <a:latin typeface="Roboto Light" panose="02000000000000000000" pitchFamily="2" charset="0"/>
                <a:ea typeface="Roboto Light" panose="02000000000000000000" pitchFamily="2" charset="0"/>
              </a:rPr>
              <a:t>Peaux sensibles - Rougeurs</a:t>
            </a:r>
          </a:p>
          <a:p>
            <a:pPr algn="ctr">
              <a:defRPr/>
            </a:pPr>
            <a:endParaRPr lang="en-US" sz="1400" dirty="0">
              <a:solidFill>
                <a:prstClr val="black"/>
              </a:solidFill>
              <a:latin typeface="Roboto Light" panose="02000000000000000000" pitchFamily="2" charset="0"/>
              <a:ea typeface="Roboto Light" panose="02000000000000000000" pitchFamily="2" charset="0"/>
            </a:endParaRPr>
          </a:p>
        </p:txBody>
      </p:sp>
      <p:sp>
        <p:nvSpPr>
          <p:cNvPr id="18" name="ZoneTexte 17">
            <a:extLst>
              <a:ext uri="{FF2B5EF4-FFF2-40B4-BE49-F238E27FC236}">
                <a16:creationId xmlns:a16="http://schemas.microsoft.com/office/drawing/2014/main" id="{F6ABC6BE-CFF4-465F-A131-985055EDC69F}"/>
              </a:ext>
            </a:extLst>
          </p:cNvPr>
          <p:cNvSpPr txBox="1"/>
          <p:nvPr/>
        </p:nvSpPr>
        <p:spPr>
          <a:xfrm>
            <a:off x="1750050" y="3152665"/>
            <a:ext cx="3292475"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ARNICA: APAISANT</a:t>
            </a:r>
          </a:p>
        </p:txBody>
      </p:sp>
      <p:sp>
        <p:nvSpPr>
          <p:cNvPr id="19" name="ZoneTexte 10">
            <a:extLst>
              <a:ext uri="{FF2B5EF4-FFF2-40B4-BE49-F238E27FC236}">
                <a16:creationId xmlns:a16="http://schemas.microsoft.com/office/drawing/2014/main" id="{D20BBA50-E814-4970-8026-6B580DE975B8}"/>
              </a:ext>
            </a:extLst>
          </p:cNvPr>
          <p:cNvSpPr txBox="1"/>
          <p:nvPr/>
        </p:nvSpPr>
        <p:spPr bwMode="auto">
          <a:xfrm>
            <a:off x="2697350" y="3622405"/>
            <a:ext cx="2368120" cy="1200329"/>
          </a:xfrm>
          <a:prstGeom prst="rect">
            <a:avLst/>
          </a:prstGeom>
          <a:noFill/>
          <a:ln w="3175">
            <a:noFill/>
          </a:ln>
        </p:spPr>
        <p:txBody>
          <a:bodyPr wrap="square" rtlCol="0">
            <a:spAutoFit/>
          </a:bodyPr>
          <a:lstStyle>
            <a:defPPr>
              <a:defRPr lang="fr-FR"/>
            </a:defPPr>
            <a:lvl1pPr algn="r">
              <a:defRPr sz="1100" i="1">
                <a:latin typeface="Roboto Light" panose="02000000000000000000" pitchFamily="2" charset="0"/>
                <a:ea typeface="Roboto Light" panose="02000000000000000000" pitchFamily="2"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171450" indent="-171450" algn="l">
              <a:buFont typeface="Arial" panose="020B0604020202020204" pitchFamily="34" charset="0"/>
              <a:buChar char="•"/>
            </a:pPr>
            <a:r>
              <a:rPr lang="fr-FR" sz="1200" i="0" dirty="0"/>
              <a:t>Riche en flavonoïdes, reconnus pour leur action stimulante et anti-inflammatoire.</a:t>
            </a:r>
          </a:p>
          <a:p>
            <a:pPr marL="171450" indent="-171450" algn="l">
              <a:buFont typeface="Arial" panose="020B0604020202020204" pitchFamily="34" charset="0"/>
              <a:buChar char="•"/>
            </a:pPr>
            <a:endParaRPr lang="en-US" sz="1200" i="0" dirty="0"/>
          </a:p>
          <a:p>
            <a:pPr marL="171450" indent="-171450" algn="l">
              <a:buFont typeface="Arial" panose="020B0604020202020204" pitchFamily="34" charset="0"/>
              <a:buChar char="•"/>
            </a:pPr>
            <a:r>
              <a:rPr lang="en-US" sz="1200" i="0" dirty="0" err="1"/>
              <a:t>Améliore</a:t>
            </a:r>
            <a:r>
              <a:rPr lang="en-US" sz="1200" i="0" dirty="0"/>
              <a:t> </a:t>
            </a:r>
            <a:r>
              <a:rPr lang="en-US" sz="1200" i="0" dirty="0" err="1"/>
              <a:t>l’irrigation</a:t>
            </a:r>
            <a:endParaRPr lang="en-US" sz="1200" i="0" dirty="0"/>
          </a:p>
        </p:txBody>
      </p:sp>
      <p:sp>
        <p:nvSpPr>
          <p:cNvPr id="20" name="ZoneTexte 19">
            <a:extLst>
              <a:ext uri="{FF2B5EF4-FFF2-40B4-BE49-F238E27FC236}">
                <a16:creationId xmlns:a16="http://schemas.microsoft.com/office/drawing/2014/main" id="{6AD3E49F-6803-4037-B03D-5D483306B257}"/>
              </a:ext>
            </a:extLst>
          </p:cNvPr>
          <p:cNvSpPr txBox="1"/>
          <p:nvPr/>
        </p:nvSpPr>
        <p:spPr>
          <a:xfrm>
            <a:off x="1567592" y="5107808"/>
            <a:ext cx="1876215" cy="715089"/>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ACHILLEE MILLEFEUILLE : </a:t>
            </a:r>
          </a:p>
          <a:p>
            <a:pPr algn="ctr"/>
            <a:r>
              <a:rPr lang="fr-FR" sz="1200" dirty="0">
                <a:latin typeface="Roboto Light" panose="02000000000000000000" pitchFamily="2" charset="0"/>
                <a:ea typeface="Roboto Light" panose="02000000000000000000" pitchFamily="2" charset="0"/>
              </a:rPr>
              <a:t>APAISANT</a:t>
            </a:r>
          </a:p>
        </p:txBody>
      </p:sp>
      <p:sp>
        <p:nvSpPr>
          <p:cNvPr id="21" name="ZoneTexte 20">
            <a:extLst>
              <a:ext uri="{FF2B5EF4-FFF2-40B4-BE49-F238E27FC236}">
                <a16:creationId xmlns:a16="http://schemas.microsoft.com/office/drawing/2014/main" id="{F7DC914E-96CB-4124-A68A-CF66F5711E95}"/>
              </a:ext>
            </a:extLst>
          </p:cNvPr>
          <p:cNvSpPr txBox="1"/>
          <p:nvPr/>
        </p:nvSpPr>
        <p:spPr>
          <a:xfrm>
            <a:off x="3553315" y="5120178"/>
            <a:ext cx="2221843"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CHAMOMILLE: </a:t>
            </a:r>
          </a:p>
          <a:p>
            <a:pPr algn="ctr"/>
            <a:r>
              <a:rPr lang="fr-FR" sz="1200" dirty="0">
                <a:latin typeface="Roboto Light" panose="02000000000000000000" pitchFamily="2" charset="0"/>
                <a:ea typeface="Roboto Light" panose="02000000000000000000" pitchFamily="2" charset="0"/>
              </a:rPr>
              <a:t>APAISANT - CALMANT</a:t>
            </a:r>
          </a:p>
        </p:txBody>
      </p:sp>
      <p:sp>
        <p:nvSpPr>
          <p:cNvPr id="22" name="ZoneTexte 21">
            <a:extLst>
              <a:ext uri="{FF2B5EF4-FFF2-40B4-BE49-F238E27FC236}">
                <a16:creationId xmlns:a16="http://schemas.microsoft.com/office/drawing/2014/main" id="{91DB41B6-A0CE-4103-BBF5-97C66B8C6E27}"/>
              </a:ext>
            </a:extLst>
          </p:cNvPr>
          <p:cNvSpPr txBox="1"/>
          <p:nvPr/>
        </p:nvSpPr>
        <p:spPr>
          <a:xfrm>
            <a:off x="5884666" y="5120178"/>
            <a:ext cx="2467764"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PRELE : </a:t>
            </a:r>
          </a:p>
          <a:p>
            <a:pPr algn="ctr"/>
            <a:r>
              <a:rPr lang="fr-FR" sz="1200" dirty="0">
                <a:latin typeface="Roboto Light" panose="02000000000000000000" pitchFamily="2" charset="0"/>
                <a:ea typeface="Roboto Light" panose="02000000000000000000" pitchFamily="2" charset="0"/>
              </a:rPr>
              <a:t>NOURRISSANT - REGENERANT</a:t>
            </a:r>
          </a:p>
        </p:txBody>
      </p:sp>
      <p:pic>
        <p:nvPicPr>
          <p:cNvPr id="5" name="Picture 2" descr="ingredient-arnica">
            <a:extLst>
              <a:ext uri="{FF2B5EF4-FFF2-40B4-BE49-F238E27FC236}">
                <a16:creationId xmlns:a16="http://schemas.microsoft.com/office/drawing/2014/main" id="{6041DC0A-3E1B-4713-857E-D2B2E064AC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8154" y="3616010"/>
            <a:ext cx="1436511" cy="9576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e 5">
            <a:extLst>
              <a:ext uri="{FF2B5EF4-FFF2-40B4-BE49-F238E27FC236}">
                <a16:creationId xmlns:a16="http://schemas.microsoft.com/office/drawing/2014/main" id="{53FE854E-8533-4971-9CB5-D9C6CDB5C548}"/>
              </a:ext>
            </a:extLst>
          </p:cNvPr>
          <p:cNvGrpSpPr/>
          <p:nvPr/>
        </p:nvGrpSpPr>
        <p:grpSpPr>
          <a:xfrm>
            <a:off x="9050283" y="2614516"/>
            <a:ext cx="2877865" cy="2853313"/>
            <a:chOff x="8668139" y="2914768"/>
            <a:chExt cx="3183515" cy="2853313"/>
          </a:xfrm>
        </p:grpSpPr>
        <p:grpSp>
          <p:nvGrpSpPr>
            <p:cNvPr id="4" name="Groupe 3">
              <a:extLst>
                <a:ext uri="{FF2B5EF4-FFF2-40B4-BE49-F238E27FC236}">
                  <a16:creationId xmlns:a16="http://schemas.microsoft.com/office/drawing/2014/main" id="{BF906E84-8045-4EDE-9A48-BE3D7ED823BF}"/>
                </a:ext>
              </a:extLst>
            </p:cNvPr>
            <p:cNvGrpSpPr/>
            <p:nvPr/>
          </p:nvGrpSpPr>
          <p:grpSpPr>
            <a:xfrm>
              <a:off x="8668139" y="2914768"/>
              <a:ext cx="3183515" cy="1871797"/>
              <a:chOff x="8668139" y="2914768"/>
              <a:chExt cx="3183515" cy="1871797"/>
            </a:xfrm>
          </p:grpSpPr>
          <p:grpSp>
            <p:nvGrpSpPr>
              <p:cNvPr id="7" name="Groupe 6">
                <a:extLst>
                  <a:ext uri="{FF2B5EF4-FFF2-40B4-BE49-F238E27FC236}">
                    <a16:creationId xmlns:a16="http://schemas.microsoft.com/office/drawing/2014/main" id="{D7C6981A-C420-4E96-8594-6BD8A3E7671E}"/>
                  </a:ext>
                </a:extLst>
              </p:cNvPr>
              <p:cNvGrpSpPr/>
              <p:nvPr/>
            </p:nvGrpSpPr>
            <p:grpSpPr>
              <a:xfrm>
                <a:off x="8733697" y="3249915"/>
                <a:ext cx="3117957" cy="1536650"/>
                <a:chOff x="9006506" y="2735089"/>
                <a:chExt cx="3117957" cy="1536650"/>
              </a:xfrm>
            </p:grpSpPr>
            <p:pic>
              <p:nvPicPr>
                <p:cNvPr id="8" name="Picture 14" descr="produit-sans-parabenes">
                  <a:extLst>
                    <a:ext uri="{FF2B5EF4-FFF2-40B4-BE49-F238E27FC236}">
                      <a16:creationId xmlns:a16="http://schemas.microsoft.com/office/drawing/2014/main" id="{8D5ED8C3-544A-4C76-AB06-EBC1CB8DF2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6506" y="3373941"/>
                  <a:ext cx="800789" cy="87226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549846F-27AD-48FF-992C-5DD195686169}"/>
                    </a:ext>
                  </a:extLst>
                </p:cNvPr>
                <p:cNvSpPr/>
                <p:nvPr/>
              </p:nvSpPr>
              <p:spPr>
                <a:xfrm>
                  <a:off x="9845978" y="2735089"/>
                  <a:ext cx="2278485" cy="461665"/>
                </a:xfrm>
                <a:prstGeom prst="rect">
                  <a:avLst/>
                </a:prstGeom>
              </p:spPr>
              <p:txBody>
                <a:bodyPr wrap="square">
                  <a:spAutoFit/>
                </a:bodyPr>
                <a:lstStyle/>
                <a:p>
                  <a:pPr>
                    <a:defRPr/>
                  </a:pPr>
                  <a:r>
                    <a:rPr lang="fr-FR" sz="1200" dirty="0">
                      <a:solidFill>
                        <a:prstClr val="black"/>
                      </a:solidFill>
                      <a:latin typeface="Roboto Light" panose="02000000000000000000" pitchFamily="2" charset="0"/>
                      <a:ea typeface="Roboto Light" panose="02000000000000000000" pitchFamily="2" charset="0"/>
                    </a:rPr>
                    <a:t>Avec la Quintessence </a:t>
                  </a:r>
                </a:p>
                <a:p>
                  <a:pPr>
                    <a:defRPr/>
                  </a:pPr>
                  <a:r>
                    <a:rPr lang="fr-FR" sz="1200" dirty="0">
                      <a:solidFill>
                        <a:prstClr val="black"/>
                      </a:solidFill>
                      <a:latin typeface="Roboto Light" panose="02000000000000000000" pitchFamily="2" charset="0"/>
                      <a:ea typeface="Roboto Light" panose="02000000000000000000" pitchFamily="2" charset="0"/>
                    </a:rPr>
                    <a:t>YON-KA</a:t>
                  </a:r>
                </a:p>
              </p:txBody>
            </p:sp>
            <p:sp>
              <p:nvSpPr>
                <p:cNvPr id="13" name="Rectangle 12">
                  <a:extLst>
                    <a:ext uri="{FF2B5EF4-FFF2-40B4-BE49-F238E27FC236}">
                      <a16:creationId xmlns:a16="http://schemas.microsoft.com/office/drawing/2014/main" id="{1200B93B-2753-4E5B-92D8-E35A04C12F48}"/>
                    </a:ext>
                  </a:extLst>
                </p:cNvPr>
                <p:cNvSpPr/>
                <p:nvPr/>
              </p:nvSpPr>
              <p:spPr>
                <a:xfrm>
                  <a:off x="9845978" y="3810074"/>
                  <a:ext cx="2278485" cy="461665"/>
                </a:xfrm>
                <a:prstGeom prst="rect">
                  <a:avLst/>
                </a:prstGeom>
              </p:spPr>
              <p:txBody>
                <a:bodyPr wrap="square">
                  <a:spAutoFit/>
                </a:bodyPr>
                <a:lstStyle/>
                <a:p>
                  <a:pPr>
                    <a:defRPr/>
                  </a:pPr>
                  <a:r>
                    <a:rPr lang="fr-FR" sz="1200" dirty="0">
                      <a:solidFill>
                        <a:prstClr val="black"/>
                      </a:solidFill>
                      <a:latin typeface="Roboto Light" panose="02000000000000000000" pitchFamily="2" charset="0"/>
                      <a:ea typeface="Roboto Light" panose="02000000000000000000" pitchFamily="2" charset="0"/>
                    </a:rPr>
                    <a:t>94% d’ingrédients d’origine naturelle</a:t>
                  </a:r>
                </a:p>
              </p:txBody>
            </p:sp>
          </p:grpSp>
          <p:pic>
            <p:nvPicPr>
              <p:cNvPr id="24" name="Image 23">
                <a:extLst>
                  <a:ext uri="{FF2B5EF4-FFF2-40B4-BE49-F238E27FC236}">
                    <a16:creationId xmlns:a16="http://schemas.microsoft.com/office/drawing/2014/main" id="{5CE803D3-679C-4BB8-80C8-A0B2C5DAFAF7}"/>
                  </a:ext>
                </a:extLst>
              </p:cNvPr>
              <p:cNvPicPr>
                <a:picLocks noChangeAspect="1"/>
              </p:cNvPicPr>
              <p:nvPr/>
            </p:nvPicPr>
            <p:blipFill>
              <a:blip r:embed="rId6" cstate="print">
                <a:duotone>
                  <a:prstClr val="black"/>
                  <a:srgbClr val="D9CBE1">
                    <a:tint val="45000"/>
                    <a:satMod val="400000"/>
                  </a:srgb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68139" y="2914768"/>
                <a:ext cx="931904" cy="931904"/>
              </a:xfrm>
              <a:prstGeom prst="rect">
                <a:avLst/>
              </a:prstGeom>
            </p:spPr>
          </p:pic>
        </p:grpSp>
        <p:pic>
          <p:nvPicPr>
            <p:cNvPr id="25" name="Picture 18" descr="produit-sans-parfums-artificiels">
              <a:extLst>
                <a:ext uri="{FF2B5EF4-FFF2-40B4-BE49-F238E27FC236}">
                  <a16:creationId xmlns:a16="http://schemas.microsoft.com/office/drawing/2014/main" id="{BF1000DD-2E3C-444F-A891-0F0959AEB2B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48195" y="4895815"/>
              <a:ext cx="800789" cy="87226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69BDE261-0012-49BC-9072-E9557D80B76D}"/>
                </a:ext>
              </a:extLst>
            </p:cNvPr>
            <p:cNvSpPr/>
            <p:nvPr/>
          </p:nvSpPr>
          <p:spPr>
            <a:xfrm>
              <a:off x="9548983" y="5247038"/>
              <a:ext cx="2278485" cy="276999"/>
            </a:xfrm>
            <a:prstGeom prst="rect">
              <a:avLst/>
            </a:prstGeom>
          </p:spPr>
          <p:txBody>
            <a:bodyPr wrap="square">
              <a:spAutoFit/>
            </a:bodyPr>
            <a:lstStyle/>
            <a:p>
              <a:pPr>
                <a:defRPr/>
              </a:pPr>
              <a:r>
                <a:rPr lang="fr-FR" sz="1200" dirty="0">
                  <a:solidFill>
                    <a:prstClr val="black"/>
                  </a:solidFill>
                  <a:latin typeface="Roboto Light" panose="02000000000000000000" pitchFamily="2" charset="0"/>
                  <a:ea typeface="Roboto Light" panose="02000000000000000000" pitchFamily="2" charset="0"/>
                </a:rPr>
                <a:t>Sans parfum</a:t>
              </a:r>
            </a:p>
          </p:txBody>
        </p:sp>
      </p:grpSp>
      <p:sp>
        <p:nvSpPr>
          <p:cNvPr id="27" name="ZoneTexte 26">
            <a:extLst>
              <a:ext uri="{FF2B5EF4-FFF2-40B4-BE49-F238E27FC236}">
                <a16:creationId xmlns:a16="http://schemas.microsoft.com/office/drawing/2014/main" id="{6B13E8E7-EE8C-43FF-B8D3-F8F689F79664}"/>
              </a:ext>
            </a:extLst>
          </p:cNvPr>
          <p:cNvSpPr txBox="1"/>
          <p:nvPr/>
        </p:nvSpPr>
        <p:spPr>
          <a:xfrm>
            <a:off x="5221448" y="3152665"/>
            <a:ext cx="3543897"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MARRON D’INDE : ANTI-ROUGEURS</a:t>
            </a:r>
          </a:p>
        </p:txBody>
      </p:sp>
      <p:sp>
        <p:nvSpPr>
          <p:cNvPr id="28" name="ZoneTexte 10">
            <a:extLst>
              <a:ext uri="{FF2B5EF4-FFF2-40B4-BE49-F238E27FC236}">
                <a16:creationId xmlns:a16="http://schemas.microsoft.com/office/drawing/2014/main" id="{FB2CCF10-9B5E-4384-85C2-19B99CC029E7}"/>
              </a:ext>
            </a:extLst>
          </p:cNvPr>
          <p:cNvSpPr txBox="1"/>
          <p:nvPr/>
        </p:nvSpPr>
        <p:spPr bwMode="auto">
          <a:xfrm>
            <a:off x="6397226" y="3742687"/>
            <a:ext cx="2368120" cy="1200329"/>
          </a:xfrm>
          <a:prstGeom prst="rect">
            <a:avLst/>
          </a:prstGeom>
          <a:noFill/>
          <a:ln w="3175">
            <a:noFill/>
          </a:ln>
        </p:spPr>
        <p:txBody>
          <a:bodyPr wrap="square" rtlCol="0">
            <a:spAutoFit/>
          </a:bodyPr>
          <a:lstStyle>
            <a:defPPr>
              <a:defRPr lang="fr-FR"/>
            </a:defPPr>
            <a:lvl1pPr algn="r">
              <a:defRPr sz="1100" i="1">
                <a:latin typeface="Roboto Light" panose="02000000000000000000" pitchFamily="2" charset="0"/>
                <a:ea typeface="Roboto Light" panose="02000000000000000000" pitchFamily="2"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171450" indent="-171450" algn="l">
              <a:buFont typeface="Arial" panose="020B0604020202020204" pitchFamily="34" charset="0"/>
              <a:buChar char="•"/>
            </a:pPr>
            <a:r>
              <a:rPr lang="fr-FR" sz="1200" i="0" dirty="0"/>
              <a:t>Réduction de la perméabilité capillaire </a:t>
            </a:r>
          </a:p>
          <a:p>
            <a:pPr marL="171450" indent="-171450" algn="l">
              <a:buFont typeface="Arial" panose="020B0604020202020204" pitchFamily="34" charset="0"/>
              <a:buChar char="•"/>
            </a:pPr>
            <a:r>
              <a:rPr lang="fr-FR" sz="1200" i="0" dirty="0"/>
              <a:t>Augmentation de la résistance des parois des vaisseaux </a:t>
            </a:r>
          </a:p>
          <a:p>
            <a:pPr marL="171450" indent="-171450" algn="l">
              <a:buFont typeface="Arial" panose="020B0604020202020204" pitchFamily="34" charset="0"/>
              <a:buChar char="•"/>
            </a:pPr>
            <a:r>
              <a:rPr lang="fr-FR" sz="1200" i="0" dirty="0"/>
              <a:t>Effet apaisant</a:t>
            </a:r>
            <a:endParaRPr lang="en-US" sz="1200" i="0" dirty="0"/>
          </a:p>
        </p:txBody>
      </p:sp>
      <p:pic>
        <p:nvPicPr>
          <p:cNvPr id="9" name="Picture 4" descr="ingredient-marron-d-inde-bio">
            <a:extLst>
              <a:ext uri="{FF2B5EF4-FFF2-40B4-BE49-F238E27FC236}">
                <a16:creationId xmlns:a16="http://schemas.microsoft.com/office/drawing/2014/main" id="{62B487B0-2C0B-444B-8442-D0D6C75F7A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0078" y="3658714"/>
            <a:ext cx="1369867" cy="8722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ngredient-achillee-millefeuille">
            <a:extLst>
              <a:ext uri="{FF2B5EF4-FFF2-40B4-BE49-F238E27FC236}">
                <a16:creationId xmlns:a16="http://schemas.microsoft.com/office/drawing/2014/main" id="{C95C34EE-9E4E-4D95-8E0C-17738E9D29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2199" y="5802335"/>
            <a:ext cx="1207000" cy="6808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ingredient-matricaire">
            <a:extLst>
              <a:ext uri="{FF2B5EF4-FFF2-40B4-BE49-F238E27FC236}">
                <a16:creationId xmlns:a16="http://schemas.microsoft.com/office/drawing/2014/main" id="{51E62B2E-4D32-430E-9EC0-ACF80E699A6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984802">
            <a:off x="4163359" y="5515356"/>
            <a:ext cx="991994" cy="125483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ingredient-prele">
            <a:extLst>
              <a:ext uri="{FF2B5EF4-FFF2-40B4-BE49-F238E27FC236}">
                <a16:creationId xmlns:a16="http://schemas.microsoft.com/office/drawing/2014/main" id="{0C182216-E3E7-434F-936A-52DA97D5EA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00429" y="5657908"/>
            <a:ext cx="1207000" cy="825299"/>
          </a:xfrm>
          <a:prstGeom prst="rect">
            <a:avLst/>
          </a:prstGeom>
          <a:noFill/>
          <a:extLst>
            <a:ext uri="{909E8E84-426E-40DD-AFC4-6F175D3DCCD1}">
              <a14:hiddenFill xmlns:a14="http://schemas.microsoft.com/office/drawing/2010/main">
                <a:solidFill>
                  <a:srgbClr val="FFFFFF"/>
                </a:solidFill>
              </a14:hiddenFill>
            </a:ext>
          </a:extLst>
        </p:spPr>
      </p:pic>
      <p:sp>
        <p:nvSpPr>
          <p:cNvPr id="31" name="Titre 2">
            <a:extLst>
              <a:ext uri="{FF2B5EF4-FFF2-40B4-BE49-F238E27FC236}">
                <a16:creationId xmlns:a16="http://schemas.microsoft.com/office/drawing/2014/main" id="{46640199-ADF9-4BC0-820B-C98CB162C0A5}"/>
              </a:ext>
            </a:extLst>
          </p:cNvPr>
          <p:cNvSpPr>
            <a:spLocks noGrp="1"/>
          </p:cNvSpPr>
          <p:nvPr>
            <p:ph type="title"/>
          </p:nvPr>
        </p:nvSpPr>
        <p:spPr>
          <a:xfrm>
            <a:off x="269822" y="536470"/>
            <a:ext cx="11636461"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Comment </a:t>
            </a:r>
            <a:r>
              <a:rPr lang="en-US" sz="2800" dirty="0" err="1">
                <a:solidFill>
                  <a:srgbClr val="3E3E3E"/>
                </a:solidFill>
                <a:latin typeface="KyivType Sans2" panose="00000500000000000000" pitchFamily="50" charset="0"/>
              </a:rPr>
              <a:t>traiter</a:t>
            </a:r>
            <a:r>
              <a:rPr lang="en-US" sz="2800" dirty="0">
                <a:solidFill>
                  <a:srgbClr val="3E3E3E"/>
                </a:solidFill>
                <a:latin typeface="KyivType Sans2" panose="00000500000000000000" pitchFamily="50" charset="0"/>
              </a:rPr>
              <a:t> </a:t>
            </a:r>
            <a:r>
              <a:rPr lang="en-US" sz="2800" dirty="0" err="1">
                <a:solidFill>
                  <a:srgbClr val="3E3E3E"/>
                </a:solidFill>
                <a:latin typeface="KyivType Sans2" panose="00000500000000000000" pitchFamily="50" charset="0"/>
              </a:rPr>
              <a:t>une</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PEAU SENSIBLE (avec </a:t>
            </a:r>
            <a:r>
              <a:rPr lang="en-US" sz="4000" dirty="0" err="1">
                <a:solidFill>
                  <a:srgbClr val="3E3E3E"/>
                </a:solidFill>
                <a:latin typeface="KyivType Sans2" panose="00000500000000000000" pitchFamily="50" charset="0"/>
              </a:rPr>
              <a:t>ou</a:t>
            </a:r>
            <a:r>
              <a:rPr lang="en-US" sz="4000" dirty="0">
                <a:solidFill>
                  <a:srgbClr val="3E3E3E"/>
                </a:solidFill>
                <a:latin typeface="KyivType Sans2" panose="00000500000000000000" pitchFamily="50" charset="0"/>
              </a:rPr>
              <a:t> sans </a:t>
            </a:r>
            <a:r>
              <a:rPr lang="en-US" sz="4000" dirty="0" err="1">
                <a:solidFill>
                  <a:srgbClr val="3E3E3E"/>
                </a:solidFill>
                <a:latin typeface="KyivType Sans2" panose="00000500000000000000" pitchFamily="50" charset="0"/>
              </a:rPr>
              <a:t>rougeurs</a:t>
            </a:r>
            <a:r>
              <a:rPr lang="en-US" sz="4000" dirty="0">
                <a:solidFill>
                  <a:srgbClr val="3E3E3E"/>
                </a:solidFill>
                <a:latin typeface="KyivType Sans2" panose="00000500000000000000" pitchFamily="50" charset="0"/>
              </a:rPr>
              <a:t>)</a:t>
            </a:r>
            <a:endParaRPr lang="fr-FR" sz="28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16331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10250"/>
                                        </p:tgtEl>
                                        <p:attrNameLst>
                                          <p:attrName>style.visibility</p:attrName>
                                        </p:attrNameLst>
                                      </p:cBhvr>
                                      <p:to>
                                        <p:strVal val="visible"/>
                                      </p:to>
                                    </p:set>
                                    <p:animEffect transition="in" filter="fade">
                                      <p:cBhvr>
                                        <p:cTn id="22" dur="500"/>
                                        <p:tgtEl>
                                          <p:spTgt spid="102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1D0055-5BEF-4073-8816-F96A3A6D50A2}"/>
              </a:ext>
            </a:extLst>
          </p:cNvPr>
          <p:cNvSpPr/>
          <p:nvPr/>
        </p:nvSpPr>
        <p:spPr>
          <a:xfrm>
            <a:off x="1805212" y="1482433"/>
            <a:ext cx="8784718" cy="738664"/>
          </a:xfrm>
          <a:prstGeom prst="rect">
            <a:avLst/>
          </a:prstGeom>
        </p:spPr>
        <p:txBody>
          <a:bodyPr wrap="square">
            <a:spAutoFit/>
          </a:bodyPr>
          <a:lstStyle/>
          <a:p>
            <a:pPr algn="ctr">
              <a:defRPr/>
            </a:pPr>
            <a:r>
              <a:rPr lang="en-US" sz="1400" dirty="0">
                <a:solidFill>
                  <a:prstClr val="black"/>
                </a:solidFill>
                <a:latin typeface="Roboto Light" panose="02000000000000000000" pitchFamily="2" charset="0"/>
                <a:ea typeface="Roboto Light" panose="02000000000000000000" pitchFamily="2" charset="0"/>
              </a:rPr>
              <a:t>Masque Sensitive</a:t>
            </a:r>
          </a:p>
          <a:p>
            <a:pPr algn="ctr">
              <a:defRPr/>
            </a:pPr>
            <a:endParaRPr lang="en-US" sz="1400" dirty="0">
              <a:solidFill>
                <a:prstClr val="black"/>
              </a:solidFill>
              <a:latin typeface="Roboto Light" panose="02000000000000000000" pitchFamily="2" charset="0"/>
              <a:ea typeface="Roboto Light" panose="02000000000000000000" pitchFamily="2" charset="0"/>
            </a:endParaRPr>
          </a:p>
          <a:p>
            <a:pPr algn="ctr">
              <a:defRPr/>
            </a:pPr>
            <a:endParaRPr lang="en-US" sz="1400" dirty="0">
              <a:solidFill>
                <a:prstClr val="black"/>
              </a:solidFill>
              <a:latin typeface="Roboto Light" panose="02000000000000000000" pitchFamily="2" charset="0"/>
              <a:ea typeface="Roboto Light" panose="02000000000000000000" pitchFamily="2" charset="0"/>
            </a:endParaRPr>
          </a:p>
        </p:txBody>
      </p:sp>
      <p:pic>
        <p:nvPicPr>
          <p:cNvPr id="7" name="Image 6">
            <a:extLst>
              <a:ext uri="{FF2B5EF4-FFF2-40B4-BE49-F238E27FC236}">
                <a16:creationId xmlns:a16="http://schemas.microsoft.com/office/drawing/2014/main" id="{F7F83F45-E147-4662-9E56-A96F54C77D5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79496" y="5137332"/>
            <a:ext cx="1688465" cy="1402080"/>
          </a:xfrm>
          <a:prstGeom prst="rect">
            <a:avLst/>
          </a:prstGeom>
          <a:noFill/>
        </p:spPr>
      </p:pic>
      <p:sp>
        <p:nvSpPr>
          <p:cNvPr id="8" name="ZoneTexte 7">
            <a:extLst>
              <a:ext uri="{FF2B5EF4-FFF2-40B4-BE49-F238E27FC236}">
                <a16:creationId xmlns:a16="http://schemas.microsoft.com/office/drawing/2014/main" id="{4C7FEEC4-E25C-4EF7-835C-1F2DF8A73E41}"/>
              </a:ext>
            </a:extLst>
          </p:cNvPr>
          <p:cNvSpPr txBox="1"/>
          <p:nvPr/>
        </p:nvSpPr>
        <p:spPr>
          <a:xfrm>
            <a:off x="4019175" y="1793240"/>
            <a:ext cx="8001000" cy="3631763"/>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rPr>
              <a:t>Test d’usage </a:t>
            </a:r>
            <a:r>
              <a:rPr kumimoji="0" lang="fr-FR" sz="200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rPr>
              <a:t>(auto-évaluation)</a:t>
            </a:r>
            <a:endParaRPr kumimoji="0" lang="fr-FR" sz="2000" i="0" u="none" strike="noStrike" kern="1200" cap="none" spc="0" normalizeH="0" baseline="0" noProof="0" dirty="0">
              <a:ln>
                <a:noFill/>
              </a:ln>
              <a:solidFill>
                <a:srgbClr val="FF0000"/>
              </a:solidFill>
              <a:effectLst/>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lumMod val="75000"/>
                    <a:lumOff val="25000"/>
                  </a:schemeClr>
                </a:solidFill>
                <a:latin typeface="Roboto Light" panose="02000000000000000000" pitchFamily="2" charset="0"/>
                <a:ea typeface="Roboto Light" panose="02000000000000000000" pitchFamily="2" charset="0"/>
              </a:rPr>
              <a:t>La peau est apaisée : </a:t>
            </a:r>
            <a:r>
              <a:rPr lang="fr-FR" sz="2400" b="1" dirty="0">
                <a:solidFill>
                  <a:schemeClr val="tx1">
                    <a:lumMod val="75000"/>
                    <a:lumOff val="25000"/>
                  </a:schemeClr>
                </a:solidFill>
                <a:latin typeface="Roboto Light" panose="02000000000000000000" pitchFamily="2" charset="0"/>
                <a:ea typeface="Roboto Light" panose="02000000000000000000" pitchFamily="2" charset="0"/>
              </a:rPr>
              <a:t>84%</a:t>
            </a:r>
            <a:endParaRPr lang="fr-FR" b="1" dirty="0">
              <a:solidFill>
                <a:schemeClr val="tx1">
                  <a:lumMod val="75000"/>
                  <a:lumOff val="25000"/>
                </a:schemeClr>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lumMod val="75000"/>
                    <a:lumOff val="25000"/>
                  </a:schemeClr>
                </a:solidFill>
                <a:latin typeface="Roboto Light" panose="02000000000000000000" pitchFamily="2" charset="0"/>
                <a:ea typeface="Roboto Light" panose="02000000000000000000" pitchFamily="2" charset="0"/>
              </a:rPr>
              <a:t>La peau est confortable durablement : </a:t>
            </a:r>
            <a:r>
              <a:rPr lang="fr-FR" sz="2400" b="1" dirty="0">
                <a:solidFill>
                  <a:schemeClr val="tx1">
                    <a:lumMod val="75000"/>
                    <a:lumOff val="25000"/>
                  </a:schemeClr>
                </a:solidFill>
                <a:latin typeface="Roboto Light" panose="02000000000000000000" pitchFamily="2" charset="0"/>
                <a:ea typeface="Roboto Light" panose="02000000000000000000" pitchFamily="2" charset="0"/>
              </a:rPr>
              <a:t>89%</a:t>
            </a:r>
            <a:endParaRPr lang="fr-FR" b="1" dirty="0">
              <a:solidFill>
                <a:schemeClr val="tx1">
                  <a:lumMod val="75000"/>
                  <a:lumOff val="25000"/>
                </a:schemeClr>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lumMod val="75000"/>
                    <a:lumOff val="25000"/>
                  </a:schemeClr>
                </a:solidFill>
                <a:latin typeface="Roboto Light" panose="02000000000000000000" pitchFamily="2" charset="0"/>
                <a:ea typeface="Roboto Light" panose="02000000000000000000" pitchFamily="2" charset="0"/>
              </a:rPr>
              <a:t>Peau douce et veloutée : </a:t>
            </a:r>
            <a:r>
              <a:rPr lang="fr-FR" sz="2400" b="1" dirty="0">
                <a:solidFill>
                  <a:schemeClr val="tx1">
                    <a:lumMod val="75000"/>
                    <a:lumOff val="25000"/>
                  </a:schemeClr>
                </a:solidFill>
                <a:latin typeface="Roboto Light" panose="02000000000000000000" pitchFamily="2" charset="0"/>
                <a:ea typeface="Roboto Light" panose="02000000000000000000" pitchFamily="2" charset="0"/>
              </a:rPr>
              <a:t>95%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0000"/>
              </a:solidFill>
              <a:effectLst/>
              <a:uLnTx/>
              <a:uFillTx/>
              <a:latin typeface="Roboto Light" panose="02000000000000000000" pitchFamily="2" charset="0"/>
              <a:ea typeface="Roboto Light" panose="02000000000000000000" pitchFamily="2" charset="0"/>
            </a:endParaRPr>
          </a:p>
          <a:p>
            <a:endParaRPr lang="fr-FR" sz="2000" b="1" dirty="0">
              <a:solidFill>
                <a:prstClr val="black">
                  <a:lumMod val="75000"/>
                  <a:lumOff val="25000"/>
                </a:prstClr>
              </a:solidFill>
              <a:latin typeface="Roboto Light" panose="02000000000000000000" pitchFamily="2" charset="0"/>
              <a:ea typeface="Roboto Light" panose="02000000000000000000" pitchFamily="2" charset="0"/>
            </a:endParaRPr>
          </a:p>
          <a:p>
            <a:r>
              <a:rPr lang="fr-FR" sz="2000" b="1" dirty="0">
                <a:solidFill>
                  <a:prstClr val="black">
                    <a:lumMod val="75000"/>
                    <a:lumOff val="25000"/>
                  </a:prstClr>
                </a:solidFill>
                <a:latin typeface="Roboto Light" panose="02000000000000000000" pitchFamily="2" charset="0"/>
                <a:ea typeface="Roboto Light" panose="02000000000000000000" pitchFamily="2" charset="0"/>
              </a:rPr>
              <a:t>Réactivité cutanée : </a:t>
            </a:r>
            <a:r>
              <a:rPr lang="fr-FR" sz="2400" b="1" dirty="0">
                <a:solidFill>
                  <a:schemeClr val="tx1">
                    <a:lumMod val="75000"/>
                    <a:lumOff val="25000"/>
                  </a:schemeClr>
                </a:solidFill>
                <a:latin typeface="Roboto Light" panose="02000000000000000000" pitchFamily="2" charset="0"/>
                <a:ea typeface="Roboto Light" panose="02000000000000000000" pitchFamily="2" charset="0"/>
              </a:rPr>
              <a:t>-52% </a:t>
            </a:r>
            <a:r>
              <a:rPr lang="fr-FR" b="1" dirty="0">
                <a:solidFill>
                  <a:schemeClr val="tx1">
                    <a:lumMod val="75000"/>
                    <a:lumOff val="25000"/>
                  </a:schemeClr>
                </a:solidFill>
                <a:latin typeface="Roboto Light" panose="02000000000000000000" pitchFamily="2" charset="0"/>
                <a:ea typeface="Roboto Light" panose="02000000000000000000" pitchFamily="2" charset="0"/>
              </a:rPr>
              <a:t>à 28 jours</a:t>
            </a:r>
          </a:p>
          <a:p>
            <a:r>
              <a:rPr lang="fr-FR" dirty="0">
                <a:solidFill>
                  <a:schemeClr val="tx1">
                    <a:lumMod val="75000"/>
                    <a:lumOff val="25000"/>
                  </a:schemeClr>
                </a:solidFill>
                <a:latin typeface="Roboto Light" panose="02000000000000000000" pitchFamily="2" charset="0"/>
                <a:ea typeface="Roboto Light" panose="02000000000000000000" pitchFamily="2" charset="0"/>
                <a:sym typeface="Wingdings" panose="05000000000000000000" pitchFamily="2" charset="2"/>
              </a:rPr>
              <a:t> Effet apaisant du produit confirmé</a:t>
            </a:r>
            <a:endParaRPr lang="fr-FR" dirty="0">
              <a:solidFill>
                <a:schemeClr val="tx1">
                  <a:lumMod val="75000"/>
                  <a:lumOff val="25000"/>
                </a:schemeClr>
              </a:solidFill>
              <a:latin typeface="Roboto Light" panose="02000000000000000000" pitchFamily="2" charset="0"/>
              <a:ea typeface="Roboto Light" panose="02000000000000000000" pitchFamily="2" charset="0"/>
            </a:endParaRPr>
          </a:p>
          <a:p>
            <a:pPr lvl="0">
              <a:defRPr/>
            </a:pPr>
            <a:endParaRPr kumimoji="0" lang="fr-FR" sz="1800" b="0" i="0" u="none" strike="noStrike" kern="1200" cap="none" spc="0" normalizeH="0" baseline="0" noProof="0" dirty="0">
              <a:ln>
                <a:noFill/>
              </a:ln>
              <a:solidFill>
                <a:srgbClr val="FF0000"/>
              </a:solidFill>
              <a:effectLst/>
              <a:uLnTx/>
              <a:uFillTx/>
              <a:latin typeface="Roboto Light" panose="02000000000000000000" pitchFamily="2" charset="0"/>
              <a:ea typeface="Roboto Light" panose="02000000000000000000" pitchFamily="2" charset="0"/>
            </a:endParaRPr>
          </a:p>
        </p:txBody>
      </p:sp>
      <p:sp>
        <p:nvSpPr>
          <p:cNvPr id="10" name="Titre 2">
            <a:extLst>
              <a:ext uri="{FF2B5EF4-FFF2-40B4-BE49-F238E27FC236}">
                <a16:creationId xmlns:a16="http://schemas.microsoft.com/office/drawing/2014/main" id="{65CDE068-5059-4A2C-B8EB-F72D5108C277}"/>
              </a:ext>
            </a:extLst>
          </p:cNvPr>
          <p:cNvSpPr txBox="1">
            <a:spLocks/>
          </p:cNvSpPr>
          <p:nvPr/>
        </p:nvSpPr>
        <p:spPr>
          <a:xfrm>
            <a:off x="269822" y="536470"/>
            <a:ext cx="11636461" cy="7920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Comment </a:t>
            </a:r>
            <a:r>
              <a:rPr lang="en-US" sz="2800" dirty="0" err="1">
                <a:solidFill>
                  <a:srgbClr val="3E3E3E"/>
                </a:solidFill>
                <a:latin typeface="KyivType Sans2" panose="00000500000000000000" pitchFamily="50" charset="0"/>
              </a:rPr>
              <a:t>traiter</a:t>
            </a:r>
            <a:r>
              <a:rPr lang="en-US" sz="2800" dirty="0">
                <a:solidFill>
                  <a:srgbClr val="3E3E3E"/>
                </a:solidFill>
                <a:latin typeface="KyivType Sans2" panose="00000500000000000000" pitchFamily="50" charset="0"/>
              </a:rPr>
              <a:t> </a:t>
            </a:r>
            <a:r>
              <a:rPr lang="en-US" sz="2800" dirty="0" err="1">
                <a:solidFill>
                  <a:srgbClr val="3E3E3E"/>
                </a:solidFill>
                <a:latin typeface="KyivType Sans2" panose="00000500000000000000" pitchFamily="50" charset="0"/>
              </a:rPr>
              <a:t>une</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PEAU SENSIBLE (avec </a:t>
            </a:r>
            <a:r>
              <a:rPr lang="en-US" sz="4000" dirty="0" err="1">
                <a:solidFill>
                  <a:srgbClr val="3E3E3E"/>
                </a:solidFill>
                <a:latin typeface="KyivType Sans2" panose="00000500000000000000" pitchFamily="50" charset="0"/>
              </a:rPr>
              <a:t>ou</a:t>
            </a:r>
            <a:r>
              <a:rPr lang="en-US" sz="4000" dirty="0">
                <a:solidFill>
                  <a:srgbClr val="3E3E3E"/>
                </a:solidFill>
                <a:latin typeface="KyivType Sans2" panose="00000500000000000000" pitchFamily="50" charset="0"/>
              </a:rPr>
              <a:t> sans </a:t>
            </a:r>
            <a:r>
              <a:rPr lang="en-US" sz="4000" dirty="0" err="1">
                <a:solidFill>
                  <a:srgbClr val="3E3E3E"/>
                </a:solidFill>
                <a:latin typeface="KyivType Sans2" panose="00000500000000000000" pitchFamily="50" charset="0"/>
              </a:rPr>
              <a:t>rougeurs</a:t>
            </a:r>
            <a:r>
              <a:rPr lang="en-US" sz="4000" dirty="0">
                <a:solidFill>
                  <a:srgbClr val="3E3E3E"/>
                </a:solidFill>
                <a:latin typeface="KyivType Sans2" panose="00000500000000000000" pitchFamily="50" charset="0"/>
              </a:rPr>
              <a:t>)</a:t>
            </a:r>
            <a:endParaRPr lang="fr-FR" sz="28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2807528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etoure">
            <a:extLst>
              <a:ext uri="{FF2B5EF4-FFF2-40B4-BE49-F238E27FC236}">
                <a16:creationId xmlns:a16="http://schemas.microsoft.com/office/drawing/2014/main" id="{36680D7C-9DDE-40A6-9207-643A48C01F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644" t="11468" r="26282"/>
          <a:stretch/>
        </p:blipFill>
        <p:spPr bwMode="auto">
          <a:xfrm>
            <a:off x="379680" y="1222966"/>
            <a:ext cx="2198627" cy="5520451"/>
          </a:xfrm>
          <a:prstGeom prst="rect">
            <a:avLst/>
          </a:prstGeom>
          <a:noFill/>
          <a:extLst>
            <a:ext uri="{909E8E84-426E-40DD-AFC4-6F175D3DCCD1}">
              <a14:hiddenFill xmlns:a14="http://schemas.microsoft.com/office/drawing/2010/main">
                <a:solidFill>
                  <a:srgbClr val="FFFFFF"/>
                </a:solidFill>
              </a14:hiddenFill>
            </a:ext>
          </a:extLst>
        </p:spPr>
      </p:pic>
      <p:sp>
        <p:nvSpPr>
          <p:cNvPr id="8" name="Titre 2">
            <a:extLst>
              <a:ext uri="{FF2B5EF4-FFF2-40B4-BE49-F238E27FC236}">
                <a16:creationId xmlns:a16="http://schemas.microsoft.com/office/drawing/2014/main" id="{91F357AC-576D-4618-9C41-44AE33AA3147}"/>
              </a:ext>
            </a:extLst>
          </p:cNvPr>
          <p:cNvSpPr txBox="1">
            <a:spLocks/>
          </p:cNvSpPr>
          <p:nvPr/>
        </p:nvSpPr>
        <p:spPr>
          <a:xfrm>
            <a:off x="269822" y="536470"/>
            <a:ext cx="11636461" cy="7920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Un “MUST HAVE” </a:t>
            </a:r>
            <a:r>
              <a:rPr lang="en-US" sz="2800" dirty="0" err="1">
                <a:solidFill>
                  <a:srgbClr val="3E3E3E"/>
                </a:solidFill>
                <a:latin typeface="KyivType Sans2" panose="00000500000000000000" pitchFamily="50" charset="0"/>
              </a:rPr>
              <a:t>en</a:t>
            </a:r>
            <a:r>
              <a:rPr lang="en-US" sz="2800" dirty="0">
                <a:solidFill>
                  <a:srgbClr val="3E3E3E"/>
                </a:solidFill>
                <a:latin typeface="KyivType Sans2" panose="00000500000000000000" pitchFamily="50" charset="0"/>
              </a:rPr>
              <a:t> </a:t>
            </a:r>
            <a:r>
              <a:rPr lang="en-US" sz="2800" dirty="0" err="1">
                <a:solidFill>
                  <a:srgbClr val="3E3E3E"/>
                </a:solidFill>
                <a:latin typeface="KyivType Sans2" panose="00000500000000000000" pitchFamily="50" charset="0"/>
              </a:rPr>
              <a:t>cabine</a:t>
            </a:r>
            <a:endParaRPr lang="fr-FR" sz="2800" dirty="0">
              <a:solidFill>
                <a:srgbClr val="3E3E3E"/>
              </a:solidFill>
              <a:latin typeface="KyivType Sans2" panose="00000500000000000000" pitchFamily="50" charset="0"/>
            </a:endParaRPr>
          </a:p>
        </p:txBody>
      </p:sp>
      <p:sp>
        <p:nvSpPr>
          <p:cNvPr id="9" name="Rectangle 8">
            <a:extLst>
              <a:ext uri="{FF2B5EF4-FFF2-40B4-BE49-F238E27FC236}">
                <a16:creationId xmlns:a16="http://schemas.microsoft.com/office/drawing/2014/main" id="{0156CA29-E8DD-4BE2-9FFE-8A6145302909}"/>
              </a:ext>
            </a:extLst>
          </p:cNvPr>
          <p:cNvSpPr/>
          <p:nvPr/>
        </p:nvSpPr>
        <p:spPr>
          <a:xfrm>
            <a:off x="1805212" y="1482433"/>
            <a:ext cx="8784718" cy="923330"/>
          </a:xfrm>
          <a:prstGeom prst="rect">
            <a:avLst/>
          </a:prstGeom>
        </p:spPr>
        <p:txBody>
          <a:bodyPr wrap="square">
            <a:spAutoFit/>
          </a:bodyPr>
          <a:lstStyle/>
          <a:p>
            <a:pPr algn="ctr">
              <a:defRPr/>
            </a:pPr>
            <a:r>
              <a:rPr lang="en-US" dirty="0">
                <a:solidFill>
                  <a:prstClr val="black"/>
                </a:solidFill>
                <a:latin typeface="Roboto Light" panose="02000000000000000000" pitchFamily="2" charset="0"/>
                <a:ea typeface="Roboto Light" panose="02000000000000000000" pitchFamily="2" charset="0"/>
              </a:rPr>
              <a:t>MASQUE SENSITIVE</a:t>
            </a:r>
          </a:p>
          <a:p>
            <a:pPr algn="ctr">
              <a:defRPr/>
            </a:pPr>
            <a:endParaRPr lang="en-US" dirty="0">
              <a:solidFill>
                <a:prstClr val="black"/>
              </a:solidFill>
              <a:latin typeface="Roboto Light" panose="02000000000000000000" pitchFamily="2" charset="0"/>
              <a:ea typeface="Roboto Light" panose="02000000000000000000" pitchFamily="2" charset="0"/>
            </a:endParaRPr>
          </a:p>
          <a:p>
            <a:pPr algn="ctr">
              <a:defRPr/>
            </a:pPr>
            <a:endParaRPr lang="en-US" dirty="0">
              <a:solidFill>
                <a:prstClr val="black"/>
              </a:solidFill>
              <a:latin typeface="Roboto Light" panose="02000000000000000000" pitchFamily="2" charset="0"/>
              <a:ea typeface="Roboto Light" panose="02000000000000000000" pitchFamily="2" charset="0"/>
            </a:endParaRPr>
          </a:p>
        </p:txBody>
      </p:sp>
      <p:sp>
        <p:nvSpPr>
          <p:cNvPr id="12" name="ZoneTexte 11">
            <a:extLst>
              <a:ext uri="{FF2B5EF4-FFF2-40B4-BE49-F238E27FC236}">
                <a16:creationId xmlns:a16="http://schemas.microsoft.com/office/drawing/2014/main" id="{D2D607E0-073E-4124-BBBE-B5BA326C6D3A}"/>
              </a:ext>
            </a:extLst>
          </p:cNvPr>
          <p:cNvSpPr txBox="1"/>
          <p:nvPr/>
        </p:nvSpPr>
        <p:spPr>
          <a:xfrm>
            <a:off x="6990142" y="4546715"/>
            <a:ext cx="3292475" cy="374571"/>
          </a:xfrm>
          <a:prstGeom prst="roundRect">
            <a:avLst/>
          </a:prstGeom>
          <a:solidFill>
            <a:schemeClr val="bg1">
              <a:lumMod val="95000"/>
            </a:schemeClr>
          </a:solidFill>
          <a:ln w="3175">
            <a:solidFill>
              <a:srgbClr val="D0C9F1"/>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APRES UNE EPILATION</a:t>
            </a:r>
          </a:p>
        </p:txBody>
      </p:sp>
      <p:sp>
        <p:nvSpPr>
          <p:cNvPr id="13" name="ZoneTexte 12">
            <a:extLst>
              <a:ext uri="{FF2B5EF4-FFF2-40B4-BE49-F238E27FC236}">
                <a16:creationId xmlns:a16="http://schemas.microsoft.com/office/drawing/2014/main" id="{EAC5D5CB-1C9E-4E70-B132-42B91E1F436D}"/>
              </a:ext>
            </a:extLst>
          </p:cNvPr>
          <p:cNvSpPr txBox="1"/>
          <p:nvPr/>
        </p:nvSpPr>
        <p:spPr>
          <a:xfrm>
            <a:off x="3630678" y="2505760"/>
            <a:ext cx="1657791" cy="646986"/>
          </a:xfrm>
          <a:prstGeom prst="roundRect">
            <a:avLst/>
          </a:prstGeom>
          <a:solidFill>
            <a:schemeClr val="bg1">
              <a:lumMod val="95000"/>
            </a:schemeClr>
          </a:solidFill>
          <a:ln w="3175">
            <a:solidFill>
              <a:srgbClr val="D0C9F1"/>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APRES UN PEELING</a:t>
            </a:r>
          </a:p>
        </p:txBody>
      </p:sp>
      <p:sp>
        <p:nvSpPr>
          <p:cNvPr id="14" name="ZoneTexte 13">
            <a:extLst>
              <a:ext uri="{FF2B5EF4-FFF2-40B4-BE49-F238E27FC236}">
                <a16:creationId xmlns:a16="http://schemas.microsoft.com/office/drawing/2014/main" id="{9E4A6EEF-B5F2-4127-ADE1-1BF0788EC297}"/>
              </a:ext>
            </a:extLst>
          </p:cNvPr>
          <p:cNvSpPr txBox="1"/>
          <p:nvPr/>
        </p:nvSpPr>
        <p:spPr>
          <a:xfrm>
            <a:off x="2688165" y="4546715"/>
            <a:ext cx="2391020" cy="1191816"/>
          </a:xfrm>
          <a:prstGeom prst="roundRect">
            <a:avLst/>
          </a:prstGeom>
          <a:solidFill>
            <a:schemeClr val="bg1">
              <a:lumMod val="95000"/>
            </a:schemeClr>
          </a:solidFill>
          <a:ln w="3175">
            <a:solidFill>
              <a:srgbClr val="D0C9F1"/>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APRES UNE INTERVENTION DE MEDECINE ESTHETIQUE</a:t>
            </a:r>
          </a:p>
        </p:txBody>
      </p:sp>
      <p:sp>
        <p:nvSpPr>
          <p:cNvPr id="15" name="ZoneTexte 14">
            <a:extLst>
              <a:ext uri="{FF2B5EF4-FFF2-40B4-BE49-F238E27FC236}">
                <a16:creationId xmlns:a16="http://schemas.microsoft.com/office/drawing/2014/main" id="{D263A675-D7EC-4179-A055-D72438BAF8BB}"/>
              </a:ext>
            </a:extLst>
          </p:cNvPr>
          <p:cNvSpPr txBox="1"/>
          <p:nvPr/>
        </p:nvSpPr>
        <p:spPr>
          <a:xfrm>
            <a:off x="6760564" y="3042232"/>
            <a:ext cx="3292475" cy="646986"/>
          </a:xfrm>
          <a:prstGeom prst="roundRect">
            <a:avLst/>
          </a:prstGeom>
          <a:solidFill>
            <a:schemeClr val="bg1">
              <a:lumMod val="95000"/>
            </a:schemeClr>
          </a:solidFill>
          <a:ln w="3175">
            <a:solidFill>
              <a:srgbClr val="D0C9F1"/>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EN CAS DE REACTION A UN PRODUIT</a:t>
            </a:r>
          </a:p>
        </p:txBody>
      </p:sp>
    </p:spTree>
    <p:extLst>
      <p:ext uri="{BB962C8B-B14F-4D97-AF65-F5344CB8AC3E}">
        <p14:creationId xmlns:p14="http://schemas.microsoft.com/office/powerpoint/2010/main" val="292819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E5D6B49F-3280-4EBA-80CE-C9680C2E7C28}"/>
              </a:ext>
            </a:extLst>
          </p:cNvPr>
          <p:cNvGraphicFramePr>
            <a:graphicFrameLocks noGrp="1"/>
          </p:cNvGraphicFramePr>
          <p:nvPr>
            <p:extLst>
              <p:ext uri="{D42A27DB-BD31-4B8C-83A1-F6EECF244321}">
                <p14:modId xmlns:p14="http://schemas.microsoft.com/office/powerpoint/2010/main" val="2256659111"/>
              </p:ext>
            </p:extLst>
          </p:nvPr>
        </p:nvGraphicFramePr>
        <p:xfrm>
          <a:off x="169984" y="290146"/>
          <a:ext cx="11852031" cy="6321668"/>
        </p:xfrm>
        <a:graphic>
          <a:graphicData uri="http://schemas.openxmlformats.org/drawingml/2006/table">
            <a:tbl>
              <a:tblPr firstRow="1" firstCol="1" bandRow="1">
                <a:tableStyleId>{F5AB1C69-6EDB-4FF4-983F-18BD219EF322}</a:tableStyleId>
              </a:tblPr>
              <a:tblGrid>
                <a:gridCol w="1867265">
                  <a:extLst>
                    <a:ext uri="{9D8B030D-6E8A-4147-A177-3AD203B41FA5}">
                      <a16:colId xmlns:a16="http://schemas.microsoft.com/office/drawing/2014/main" val="1187716496"/>
                    </a:ext>
                  </a:extLst>
                </a:gridCol>
                <a:gridCol w="3573622">
                  <a:extLst>
                    <a:ext uri="{9D8B030D-6E8A-4147-A177-3AD203B41FA5}">
                      <a16:colId xmlns:a16="http://schemas.microsoft.com/office/drawing/2014/main" val="1052594061"/>
                    </a:ext>
                  </a:extLst>
                </a:gridCol>
                <a:gridCol w="3234991">
                  <a:extLst>
                    <a:ext uri="{9D8B030D-6E8A-4147-A177-3AD203B41FA5}">
                      <a16:colId xmlns:a16="http://schemas.microsoft.com/office/drawing/2014/main" val="2563101518"/>
                    </a:ext>
                  </a:extLst>
                </a:gridCol>
                <a:gridCol w="3176153">
                  <a:extLst>
                    <a:ext uri="{9D8B030D-6E8A-4147-A177-3AD203B41FA5}">
                      <a16:colId xmlns:a16="http://schemas.microsoft.com/office/drawing/2014/main" val="745582572"/>
                    </a:ext>
                  </a:extLst>
                </a:gridCol>
              </a:tblGrid>
              <a:tr h="835962">
                <a:tc>
                  <a:txBody>
                    <a:bodyPr/>
                    <a:lstStyle/>
                    <a:p>
                      <a:pPr algn="ctr">
                        <a:spcAft>
                          <a:spcPts val="0"/>
                        </a:spcAft>
                      </a:pPr>
                      <a:r>
                        <a:rPr lang="fr-FR" sz="1600" b="1" kern="1200" dirty="0">
                          <a:solidFill>
                            <a:schemeClr val="tx1">
                              <a:lumMod val="75000"/>
                              <a:lumOff val="25000"/>
                            </a:schemeClr>
                          </a:solidFill>
                          <a:effectLst/>
                          <a:latin typeface="KyivType Sans Light2" panose="00000400000000000000" pitchFamily="50" charset="0"/>
                          <a:ea typeface="+mn-ea"/>
                          <a:cs typeface="+mn-cs"/>
                        </a:rPr>
                        <a:t>Nom du produit</a:t>
                      </a: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CCE0"/>
                    </a:solidFill>
                  </a:tcPr>
                </a:tc>
                <a:tc>
                  <a:txBody>
                    <a:bodyPr/>
                    <a:lstStyle/>
                    <a:p>
                      <a:pPr algn="ctr">
                        <a:spcAft>
                          <a:spcPts val="0"/>
                        </a:spcAft>
                      </a:pPr>
                      <a:r>
                        <a:rPr lang="fr-FR" sz="1600" b="1" kern="1200" dirty="0">
                          <a:solidFill>
                            <a:schemeClr val="tx1">
                              <a:lumMod val="75000"/>
                              <a:lumOff val="25000"/>
                            </a:schemeClr>
                          </a:solidFill>
                          <a:effectLst/>
                          <a:latin typeface="KyivType Sans Light2" panose="00000400000000000000" pitchFamily="50" charset="0"/>
                          <a:ea typeface="+mn-ea"/>
                          <a:cs typeface="+mn-cs"/>
                        </a:rPr>
                        <a:t>SENSITIVE</a:t>
                      </a:r>
                    </a:p>
                    <a:p>
                      <a:pPr algn="ctr">
                        <a:spcAft>
                          <a:spcPts val="0"/>
                        </a:spcAft>
                      </a:pPr>
                      <a:r>
                        <a:rPr lang="fr-FR" sz="1600" b="1" kern="1200" dirty="0">
                          <a:solidFill>
                            <a:schemeClr val="tx1">
                              <a:lumMod val="75000"/>
                              <a:lumOff val="25000"/>
                            </a:schemeClr>
                          </a:solidFill>
                          <a:effectLst/>
                          <a:latin typeface="KyivType Sans Light2" panose="00000400000000000000" pitchFamily="50" charset="0"/>
                          <a:ea typeface="+mn-ea"/>
                          <a:cs typeface="+mn-cs"/>
                        </a:rPr>
                        <a:t>CREME PEAUX SENSIBLES</a:t>
                      </a: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CCE0"/>
                    </a:solidFill>
                  </a:tcPr>
                </a:tc>
                <a:tc>
                  <a:txBody>
                    <a:bodyPr/>
                    <a:lstStyle/>
                    <a:p>
                      <a:pPr algn="ctr">
                        <a:spcAft>
                          <a:spcPts val="0"/>
                        </a:spcAft>
                      </a:pPr>
                      <a:r>
                        <a:rPr lang="fr-FR" sz="1600" b="1" kern="1200" dirty="0">
                          <a:solidFill>
                            <a:schemeClr val="tx1">
                              <a:lumMod val="75000"/>
                              <a:lumOff val="25000"/>
                            </a:schemeClr>
                          </a:solidFill>
                          <a:effectLst/>
                          <a:latin typeface="KyivType Sans Light2" panose="00000400000000000000" pitchFamily="50" charset="0"/>
                          <a:ea typeface="+mn-ea"/>
                          <a:cs typeface="+mn-cs"/>
                        </a:rPr>
                        <a:t>SENSITIVE </a:t>
                      </a:r>
                    </a:p>
                    <a:p>
                      <a:pPr algn="ctr">
                        <a:spcAft>
                          <a:spcPts val="0"/>
                        </a:spcAft>
                      </a:pPr>
                      <a:r>
                        <a:rPr lang="fr-FR" sz="1600" b="1" kern="1200" dirty="0">
                          <a:solidFill>
                            <a:schemeClr val="tx1">
                              <a:lumMod val="75000"/>
                              <a:lumOff val="25000"/>
                            </a:schemeClr>
                          </a:solidFill>
                          <a:effectLst/>
                          <a:latin typeface="KyivType Sans Light2" panose="00000400000000000000" pitchFamily="50" charset="0"/>
                          <a:ea typeface="+mn-ea"/>
                          <a:cs typeface="+mn-cs"/>
                        </a:rPr>
                        <a:t>CREME ANTI-ROUGEURS</a:t>
                      </a: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CCE0"/>
                    </a:solidFill>
                  </a:tcPr>
                </a:tc>
                <a:tc>
                  <a:txBody>
                    <a:bodyPr/>
                    <a:lstStyle/>
                    <a:p>
                      <a:pPr algn="ctr">
                        <a:spcAft>
                          <a:spcPts val="0"/>
                        </a:spcAft>
                      </a:pPr>
                      <a:r>
                        <a:rPr lang="fr-FR" sz="1600" b="1" kern="1200" dirty="0">
                          <a:solidFill>
                            <a:schemeClr val="tx1">
                              <a:lumMod val="75000"/>
                              <a:lumOff val="25000"/>
                            </a:schemeClr>
                          </a:solidFill>
                          <a:effectLst/>
                          <a:latin typeface="KyivType Sans Light2" panose="00000400000000000000" pitchFamily="50" charset="0"/>
                          <a:ea typeface="+mn-ea"/>
                          <a:cs typeface="+mn-cs"/>
                        </a:rPr>
                        <a:t>SENSITIVE </a:t>
                      </a:r>
                    </a:p>
                    <a:p>
                      <a:pPr algn="ctr">
                        <a:spcAft>
                          <a:spcPts val="0"/>
                        </a:spcAft>
                      </a:pPr>
                      <a:r>
                        <a:rPr lang="fr-FR" sz="1600" b="1" kern="1200" dirty="0">
                          <a:solidFill>
                            <a:schemeClr val="tx1">
                              <a:lumMod val="75000"/>
                              <a:lumOff val="25000"/>
                            </a:schemeClr>
                          </a:solidFill>
                          <a:effectLst/>
                          <a:latin typeface="KyivType Sans Light2" panose="00000400000000000000" pitchFamily="50" charset="0"/>
                          <a:ea typeface="+mn-ea"/>
                          <a:cs typeface="+mn-cs"/>
                        </a:rPr>
                        <a:t>MASQUE</a:t>
                      </a: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CCE0"/>
                    </a:solidFill>
                  </a:tcPr>
                </a:tc>
                <a:extLst>
                  <a:ext uri="{0D108BD9-81ED-4DB2-BD59-A6C34878D82A}">
                    <a16:rowId xmlns:a16="http://schemas.microsoft.com/office/drawing/2014/main" val="3772939760"/>
                  </a:ext>
                </a:extLst>
              </a:tr>
              <a:tr h="560848">
                <a:tc>
                  <a:txBody>
                    <a:bodyPr/>
                    <a:lstStyle/>
                    <a:p>
                      <a:pPr algn="ctr">
                        <a:spcAft>
                          <a:spcPts val="0"/>
                        </a:spcAft>
                      </a:pPr>
                      <a:r>
                        <a:rPr lang="fr-FR" sz="1600" b="1" kern="1200" dirty="0">
                          <a:solidFill>
                            <a:schemeClr val="tx1">
                              <a:lumMod val="75000"/>
                              <a:lumOff val="25000"/>
                            </a:schemeClr>
                          </a:solidFill>
                          <a:effectLst/>
                          <a:latin typeface="KyivType Sans Light2" panose="00000400000000000000" pitchFamily="50" charset="0"/>
                          <a:ea typeface="+mn-ea"/>
                          <a:cs typeface="+mn-cs"/>
                        </a:rPr>
                        <a:t>Cible</a:t>
                      </a: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CCE0"/>
                    </a:solidFill>
                  </a:tcPr>
                </a:tc>
                <a:tc>
                  <a:txBody>
                    <a:bodyPr/>
                    <a:lstStyle/>
                    <a:p>
                      <a:pPr algn="ctr">
                        <a:spcAft>
                          <a:spcPts val="0"/>
                        </a:spcAft>
                      </a:pPr>
                      <a:r>
                        <a:rPr lang="fr-FR" sz="1600" dirty="0">
                          <a:solidFill>
                            <a:schemeClr val="tx1">
                              <a:lumMod val="75000"/>
                              <a:lumOff val="25000"/>
                            </a:schemeClr>
                          </a:solidFill>
                          <a:effectLst/>
                          <a:latin typeface="Roboto Light" panose="02000000000000000000" pitchFamily="2" charset="0"/>
                          <a:ea typeface="Roboto Light" panose="02000000000000000000" pitchFamily="2" charset="0"/>
                        </a:rPr>
                        <a:t>Peaux sensibles</a:t>
                      </a:r>
                      <a:endPar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fr-FR" sz="1600" dirty="0">
                          <a:solidFill>
                            <a:schemeClr val="tx1">
                              <a:lumMod val="75000"/>
                              <a:lumOff val="25000"/>
                            </a:schemeClr>
                          </a:solidFill>
                          <a:effectLst/>
                          <a:latin typeface="Roboto Light" panose="02000000000000000000" pitchFamily="2" charset="0"/>
                          <a:ea typeface="Roboto Light" panose="02000000000000000000" pitchFamily="2" charset="0"/>
                        </a:rPr>
                        <a:t>Rougeurs</a:t>
                      </a:r>
                      <a:endPar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fr-FR" sz="1600" dirty="0">
                          <a:solidFill>
                            <a:schemeClr val="tx1">
                              <a:lumMod val="75000"/>
                              <a:lumOff val="25000"/>
                            </a:schemeClr>
                          </a:solidFill>
                          <a:effectLst/>
                          <a:latin typeface="Roboto Light" panose="02000000000000000000" pitchFamily="2" charset="0"/>
                          <a:ea typeface="Roboto Light" panose="02000000000000000000" pitchFamily="2" charset="0"/>
                        </a:rPr>
                        <a:t>Peaux sensibles - Rougeurs</a:t>
                      </a:r>
                      <a:endPar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1573780"/>
                  </a:ext>
                </a:extLst>
              </a:tr>
              <a:tr h="824068">
                <a:tc>
                  <a:txBody>
                    <a:bodyPr/>
                    <a:lstStyle/>
                    <a:p>
                      <a:pPr algn="ctr">
                        <a:spcAft>
                          <a:spcPts val="0"/>
                        </a:spcAft>
                      </a:pPr>
                      <a:r>
                        <a:rPr lang="fr-FR" sz="1600" b="1" kern="1200" dirty="0">
                          <a:solidFill>
                            <a:schemeClr val="tx1">
                              <a:lumMod val="75000"/>
                              <a:lumOff val="25000"/>
                            </a:schemeClr>
                          </a:solidFill>
                          <a:effectLst/>
                          <a:latin typeface="KyivType Sans Light2" panose="00000400000000000000" pitchFamily="50" charset="0"/>
                          <a:ea typeface="+mn-ea"/>
                          <a:cs typeface="+mn-cs"/>
                        </a:rPr>
                        <a:t>Actif star</a:t>
                      </a: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CCE0"/>
                    </a:solidFill>
                  </a:tcPr>
                </a:tc>
                <a:tc>
                  <a:txBody>
                    <a:bodyPr/>
                    <a:lstStyle/>
                    <a:p>
                      <a:pPr algn="ctr">
                        <a:spcAft>
                          <a:spcPts val="0"/>
                        </a:spcAft>
                      </a:pPr>
                      <a:r>
                        <a:rPr lang="fr-FR" sz="1600" dirty="0">
                          <a:solidFill>
                            <a:schemeClr val="tx1">
                              <a:lumMod val="75000"/>
                              <a:lumOff val="25000"/>
                            </a:schemeClr>
                          </a:solidFill>
                          <a:effectLst/>
                          <a:latin typeface="Roboto Light" panose="02000000000000000000" pitchFamily="2" charset="0"/>
                          <a:ea typeface="Roboto Light" panose="02000000000000000000" pitchFamily="2" charset="0"/>
                        </a:rPr>
                        <a:t>Complexe </a:t>
                      </a:r>
                      <a:r>
                        <a:rPr lang="fr-FR" sz="1600" cap="small" dirty="0" err="1">
                          <a:solidFill>
                            <a:schemeClr val="tx1">
                              <a:lumMod val="75000"/>
                              <a:lumOff val="25000"/>
                            </a:schemeClr>
                          </a:solidFill>
                          <a:effectLst/>
                          <a:latin typeface="Roboto Light" panose="02000000000000000000" pitchFamily="2" charset="0"/>
                          <a:ea typeface="Roboto Light" panose="02000000000000000000" pitchFamily="2" charset="0"/>
                        </a:rPr>
                        <a:t>Sensibiotic</a:t>
                      </a:r>
                      <a:endParaRPr lang="fr-FR" sz="1600" cap="small" dirty="0">
                        <a:solidFill>
                          <a:schemeClr val="tx1">
                            <a:lumMod val="75000"/>
                            <a:lumOff val="25000"/>
                          </a:schemeClr>
                        </a:solidFill>
                        <a:effectLst/>
                        <a:latin typeface="Roboto Light" panose="02000000000000000000" pitchFamily="2" charset="0"/>
                        <a:ea typeface="Roboto Light" panose="02000000000000000000" pitchFamily="2" charset="0"/>
                      </a:endParaRPr>
                    </a:p>
                    <a:p>
                      <a:pPr algn="ctr">
                        <a:spcAft>
                          <a:spcPts val="0"/>
                        </a:spcAft>
                      </a:pPr>
                      <a:endParaRPr lang="fr-FR" sz="1600" cap="small" dirty="0">
                        <a:solidFill>
                          <a:schemeClr val="tx1">
                            <a:lumMod val="75000"/>
                            <a:lumOff val="25000"/>
                          </a:schemeClr>
                        </a:solidFill>
                        <a:effectLst/>
                        <a:latin typeface="Roboto Light" panose="02000000000000000000" pitchFamily="2" charset="0"/>
                        <a:ea typeface="Roboto Light" panose="02000000000000000000" pitchFamily="2" charset="0"/>
                      </a:endParaRP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fr-FR" sz="1600" dirty="0" err="1">
                          <a:solidFill>
                            <a:schemeClr val="tx1">
                              <a:lumMod val="75000"/>
                              <a:lumOff val="25000"/>
                            </a:schemeClr>
                          </a:solidFill>
                          <a:effectLst/>
                          <a:latin typeface="Roboto Light" panose="02000000000000000000" pitchFamily="2" charset="0"/>
                          <a:ea typeface="Roboto Light" panose="02000000000000000000" pitchFamily="2" charset="0"/>
                        </a:rPr>
                        <a:t>Centella</a:t>
                      </a:r>
                      <a:r>
                        <a:rPr lang="fr-FR" sz="1600" dirty="0">
                          <a:solidFill>
                            <a:schemeClr val="tx1">
                              <a:lumMod val="75000"/>
                              <a:lumOff val="25000"/>
                            </a:schemeClr>
                          </a:solidFill>
                          <a:effectLst/>
                          <a:latin typeface="Roboto Light" panose="02000000000000000000" pitchFamily="2" charset="0"/>
                          <a:ea typeface="Roboto Light" panose="02000000000000000000" pitchFamily="2" charset="0"/>
                        </a:rPr>
                        <a:t> </a:t>
                      </a:r>
                      <a:r>
                        <a:rPr lang="fr-FR" sz="1600" dirty="0" err="1">
                          <a:solidFill>
                            <a:schemeClr val="tx1">
                              <a:lumMod val="75000"/>
                              <a:lumOff val="25000"/>
                            </a:schemeClr>
                          </a:solidFill>
                          <a:effectLst/>
                          <a:latin typeface="Roboto Light" panose="02000000000000000000" pitchFamily="2" charset="0"/>
                          <a:ea typeface="Roboto Light" panose="02000000000000000000" pitchFamily="2" charset="0"/>
                        </a:rPr>
                        <a:t>asiatica</a:t>
                      </a:r>
                      <a:endParaRPr lang="fr-FR" sz="1600" dirty="0">
                        <a:solidFill>
                          <a:schemeClr val="tx1">
                            <a:lumMod val="75000"/>
                            <a:lumOff val="25000"/>
                          </a:schemeClr>
                        </a:solidFill>
                        <a:effectLst/>
                        <a:latin typeface="Roboto Light" panose="02000000000000000000" pitchFamily="2" charset="0"/>
                        <a:ea typeface="Roboto Light" panose="02000000000000000000" pitchFamily="2" charset="0"/>
                      </a:endParaRPr>
                    </a:p>
                    <a:p>
                      <a:pPr algn="ctr">
                        <a:spcAft>
                          <a:spcPts val="0"/>
                        </a:spcAft>
                      </a:pPr>
                      <a:endPar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fr-FR" sz="1600" dirty="0">
                          <a:solidFill>
                            <a:schemeClr val="tx1">
                              <a:lumMod val="75000"/>
                              <a:lumOff val="25000"/>
                            </a:schemeClr>
                          </a:solidFill>
                          <a:effectLst/>
                          <a:latin typeface="Roboto Light" panose="02000000000000000000" pitchFamily="2" charset="0"/>
                          <a:ea typeface="Roboto Light" panose="02000000000000000000" pitchFamily="2" charset="0"/>
                        </a:rPr>
                        <a:t>Arnica</a:t>
                      </a:r>
                    </a:p>
                    <a:p>
                      <a:pPr algn="ctr">
                        <a:spcAft>
                          <a:spcPts val="0"/>
                        </a:spcAft>
                      </a:pPr>
                      <a:endPar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2985131"/>
                  </a:ext>
                </a:extLst>
              </a:tr>
              <a:tr h="922463">
                <a:tc>
                  <a:txBody>
                    <a:bodyPr/>
                    <a:lstStyle/>
                    <a:p>
                      <a:pPr algn="ctr">
                        <a:spcAft>
                          <a:spcPts val="0"/>
                        </a:spcAft>
                      </a:pPr>
                      <a:r>
                        <a:rPr lang="fr-FR" sz="1600" b="1" kern="1200" dirty="0">
                          <a:solidFill>
                            <a:schemeClr val="tx1">
                              <a:lumMod val="75000"/>
                              <a:lumOff val="25000"/>
                            </a:schemeClr>
                          </a:solidFill>
                          <a:effectLst/>
                          <a:latin typeface="KyivType Sans Light2" panose="00000400000000000000" pitchFamily="50" charset="0"/>
                          <a:ea typeface="+mn-ea"/>
                          <a:cs typeface="+mn-cs"/>
                        </a:rPr>
                        <a:t>Avantages produit</a:t>
                      </a:r>
                    </a:p>
                    <a:p>
                      <a:pPr algn="ctr">
                        <a:spcAft>
                          <a:spcPts val="0"/>
                        </a:spcAft>
                      </a:pPr>
                      <a:r>
                        <a:rPr lang="fr-FR" sz="1600" b="1" kern="1200" dirty="0">
                          <a:solidFill>
                            <a:schemeClr val="tx1">
                              <a:lumMod val="75000"/>
                              <a:lumOff val="25000"/>
                            </a:schemeClr>
                          </a:solidFill>
                          <a:effectLst/>
                          <a:latin typeface="KyivType Sans Light2" panose="00000400000000000000" pitchFamily="50" charset="0"/>
                          <a:ea typeface="+mn-ea"/>
                          <a:cs typeface="+mn-cs"/>
                        </a:rPr>
                        <a:t>+</a:t>
                      </a: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CCE0"/>
                    </a:solidFill>
                  </a:tcPr>
                </a:tc>
                <a:tc>
                  <a:txBody>
                    <a:bodyPr/>
                    <a:lstStyle/>
                    <a:p>
                      <a:pPr algn="ctr">
                        <a:spcAft>
                          <a:spcPts val="0"/>
                        </a:spcAft>
                      </a:pPr>
                      <a:r>
                        <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Complexe</a:t>
                      </a:r>
                      <a:r>
                        <a:rPr lang="fr-FR" sz="1600" baseline="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 </a:t>
                      </a:r>
                      <a:r>
                        <a:rPr lang="fr-FR" sz="1600" cap="small" dirty="0" err="1">
                          <a:solidFill>
                            <a:schemeClr val="tx1">
                              <a:lumMod val="75000"/>
                              <a:lumOff val="25000"/>
                            </a:schemeClr>
                          </a:solidFill>
                          <a:effectLst/>
                          <a:latin typeface="Roboto Light" panose="02000000000000000000" pitchFamily="2" charset="0"/>
                          <a:ea typeface="Roboto Light" panose="02000000000000000000" pitchFamily="2" charset="0"/>
                        </a:rPr>
                        <a:t>Sensibiotic</a:t>
                      </a:r>
                      <a:endPar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endParaRPr>
                    </a:p>
                    <a:p>
                      <a:pPr algn="ctr">
                        <a:spcAft>
                          <a:spcPts val="0"/>
                        </a:spcAft>
                      </a:pPr>
                      <a:r>
                        <a:rPr lang="fr-FR" sz="1600" baseline="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 Action </a:t>
                      </a:r>
                      <a:r>
                        <a:rPr lang="fr-FR" sz="1600" baseline="0" dirty="0" err="1">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écoflore</a:t>
                      </a:r>
                      <a:r>
                        <a:rPr lang="fr-FR" sz="1600" baseline="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 cutanée + désensibilisant</a:t>
                      </a:r>
                      <a:endPar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fr-FR" sz="1600" dirty="0" err="1">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Centella</a:t>
                      </a:r>
                      <a:r>
                        <a:rPr lang="fr-FR" sz="1600" baseline="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 + pigments </a:t>
                      </a:r>
                    </a:p>
                    <a:p>
                      <a:pPr algn="ctr">
                        <a:spcAft>
                          <a:spcPts val="0"/>
                        </a:spcAft>
                      </a:pPr>
                      <a:r>
                        <a:rPr lang="fr-FR" sz="1600" baseline="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 efficacité immédiate et long terme sur les rougeurs</a:t>
                      </a:r>
                      <a:endPar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Un masque crème riche en extraits</a:t>
                      </a:r>
                      <a:r>
                        <a:rPr lang="fr-FR" sz="1600" baseline="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 de plantes </a:t>
                      </a:r>
                    </a:p>
                    <a:p>
                      <a:pPr algn="ctr">
                        <a:spcAft>
                          <a:spcPts val="0"/>
                        </a:spcAft>
                      </a:pPr>
                      <a:r>
                        <a:rPr lang="fr-FR" sz="1600" baseline="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 effet apaisant optimal</a:t>
                      </a:r>
                      <a:endPar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7863383"/>
                  </a:ext>
                </a:extLst>
              </a:tr>
              <a:tr h="796670">
                <a:tc>
                  <a:txBody>
                    <a:bodyPr/>
                    <a:lstStyle/>
                    <a:p>
                      <a:pPr algn="ctr">
                        <a:spcAft>
                          <a:spcPts val="0"/>
                        </a:spcAft>
                      </a:pPr>
                      <a:r>
                        <a:rPr lang="fr-FR" sz="1600" b="1" kern="1200" dirty="0">
                          <a:solidFill>
                            <a:schemeClr val="tx1">
                              <a:lumMod val="75000"/>
                              <a:lumOff val="25000"/>
                            </a:schemeClr>
                          </a:solidFill>
                          <a:effectLst/>
                          <a:latin typeface="KyivType Sans Light2" panose="00000400000000000000" pitchFamily="50" charset="0"/>
                          <a:ea typeface="+mn-ea"/>
                          <a:cs typeface="+mn-cs"/>
                        </a:rPr>
                        <a:t>Résultat </a:t>
                      </a: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CCE0"/>
                    </a:solidFill>
                  </a:tcPr>
                </a:tc>
                <a:tc>
                  <a:txBody>
                    <a:bodyPr/>
                    <a:lstStyle/>
                    <a:p>
                      <a:pPr lvl="0" algn="ctr"/>
                      <a:r>
                        <a:rPr lang="fr-FR" sz="1600" dirty="0">
                          <a:solidFill>
                            <a:schemeClr val="tx1">
                              <a:lumMod val="75000"/>
                              <a:lumOff val="25000"/>
                            </a:schemeClr>
                          </a:solidFill>
                          <a:latin typeface="Roboto Light" panose="02000000000000000000" pitchFamily="2" charset="0"/>
                          <a:ea typeface="Roboto Light" panose="02000000000000000000" pitchFamily="2" charset="0"/>
                        </a:rPr>
                        <a:t>Peau moins sensible, moins réactive</a:t>
                      </a:r>
                    </a:p>
                    <a:p>
                      <a:pPr lvl="0" algn="ctr"/>
                      <a:r>
                        <a:rPr lang="fr-FR" sz="1600" dirty="0">
                          <a:solidFill>
                            <a:schemeClr val="tx1">
                              <a:lumMod val="75000"/>
                              <a:lumOff val="25000"/>
                            </a:schemeClr>
                          </a:solidFill>
                          <a:latin typeface="Roboto Light" panose="02000000000000000000" pitchFamily="2" charset="0"/>
                          <a:ea typeface="Roboto Light" panose="02000000000000000000" pitchFamily="2" charset="0"/>
                        </a:rPr>
                        <a:t>calmée, réconfortée</a:t>
                      </a:r>
                      <a:endPar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600" dirty="0">
                          <a:solidFill>
                            <a:schemeClr val="tx1">
                              <a:lumMod val="75000"/>
                              <a:lumOff val="25000"/>
                            </a:schemeClr>
                          </a:solidFill>
                          <a:latin typeface="Roboto Light" panose="02000000000000000000" pitchFamily="2" charset="0"/>
                          <a:ea typeface="Roboto Light" panose="02000000000000000000" pitchFamily="2" charset="0"/>
                        </a:rPr>
                        <a:t>Moins de rougeurs  </a:t>
                      </a:r>
                    </a:p>
                    <a:p>
                      <a:pPr algn="ctr"/>
                      <a:r>
                        <a:rPr lang="fr-FR" sz="1600" dirty="0">
                          <a:solidFill>
                            <a:schemeClr val="tx1">
                              <a:lumMod val="75000"/>
                              <a:lumOff val="25000"/>
                            </a:schemeClr>
                          </a:solidFill>
                          <a:latin typeface="Roboto Light" panose="02000000000000000000" pitchFamily="2" charset="0"/>
                          <a:ea typeface="Roboto Light" panose="02000000000000000000" pitchFamily="2" charset="0"/>
                        </a:rPr>
                        <a:t>Teint unifié</a:t>
                      </a:r>
                    </a:p>
                    <a:p>
                      <a:pPr algn="ctr"/>
                      <a:r>
                        <a:rPr lang="fr-FR" sz="1600" dirty="0">
                          <a:solidFill>
                            <a:schemeClr val="tx1">
                              <a:lumMod val="75000"/>
                              <a:lumOff val="25000"/>
                            </a:schemeClr>
                          </a:solidFill>
                          <a:latin typeface="Roboto Light" panose="02000000000000000000" pitchFamily="2" charset="0"/>
                          <a:ea typeface="Roboto Light" panose="02000000000000000000" pitchFamily="2" charset="0"/>
                        </a:rPr>
                        <a:t>Peau apaisée</a:t>
                      </a:r>
                      <a:endPar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defRPr/>
                      </a:pPr>
                      <a:r>
                        <a:rPr lang="fr-FR" sz="1600" dirty="0">
                          <a:solidFill>
                            <a:schemeClr val="tx1">
                              <a:lumMod val="85000"/>
                              <a:lumOff val="15000"/>
                            </a:schemeClr>
                          </a:solidFill>
                          <a:latin typeface="Roboto Light" panose="02000000000000000000" pitchFamily="2" charset="0"/>
                          <a:ea typeface="Roboto Light" panose="02000000000000000000" pitchFamily="2" charset="0"/>
                        </a:rPr>
                        <a:t>Peau apaisée</a:t>
                      </a:r>
                    </a:p>
                    <a:p>
                      <a:pPr lvl="0" algn="ctr">
                        <a:defRPr/>
                      </a:pPr>
                      <a:r>
                        <a:rPr lang="fr-FR" sz="1600" dirty="0">
                          <a:solidFill>
                            <a:schemeClr val="tx1">
                              <a:lumMod val="85000"/>
                              <a:lumOff val="15000"/>
                            </a:schemeClr>
                          </a:solidFill>
                          <a:latin typeface="Roboto Light" panose="02000000000000000000" pitchFamily="2" charset="0"/>
                          <a:ea typeface="Roboto Light" panose="02000000000000000000" pitchFamily="2" charset="0"/>
                        </a:rPr>
                        <a:t>Peau confortable</a:t>
                      </a:r>
                    </a:p>
                    <a:p>
                      <a:pPr lvl="0" algn="ctr">
                        <a:defRPr/>
                      </a:pPr>
                      <a:r>
                        <a:rPr lang="fr-FR" sz="1600" dirty="0">
                          <a:solidFill>
                            <a:schemeClr val="tx1">
                              <a:lumMod val="85000"/>
                              <a:lumOff val="15000"/>
                            </a:schemeClr>
                          </a:solidFill>
                          <a:latin typeface="Roboto Light" panose="02000000000000000000" pitchFamily="2" charset="0"/>
                          <a:ea typeface="Roboto Light" panose="02000000000000000000" pitchFamily="2" charset="0"/>
                        </a:rPr>
                        <a:t>Moins de rougeurs</a:t>
                      </a:r>
                      <a:endPar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3115337"/>
                  </a:ext>
                </a:extLst>
              </a:tr>
              <a:tr h="2381657">
                <a:tc>
                  <a:txBody>
                    <a:bodyPr/>
                    <a:lstStyle/>
                    <a:p>
                      <a:pPr algn="ctr">
                        <a:spcAft>
                          <a:spcPts val="0"/>
                        </a:spcAft>
                      </a:pPr>
                      <a:r>
                        <a:rPr lang="fr-FR" sz="1600" b="1" kern="1200" dirty="0">
                          <a:solidFill>
                            <a:schemeClr val="tx1">
                              <a:lumMod val="75000"/>
                              <a:lumOff val="25000"/>
                            </a:schemeClr>
                          </a:solidFill>
                          <a:effectLst/>
                          <a:latin typeface="KyivType Sans Light2" panose="00000400000000000000" pitchFamily="50" charset="0"/>
                          <a:ea typeface="+mn-ea"/>
                          <a:cs typeface="+mn-cs"/>
                        </a:rPr>
                        <a:t>Chiffres clés</a:t>
                      </a: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CCE0"/>
                    </a:solidFill>
                  </a:tcPr>
                </a:tc>
                <a:tc>
                  <a:txBody>
                    <a:bodyPr/>
                    <a:lstStyle/>
                    <a:p>
                      <a:pPr algn="ctr">
                        <a:spcAft>
                          <a:spcPts val="0"/>
                        </a:spcAft>
                      </a:pPr>
                      <a:r>
                        <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Peau moins sensible, moins irritée : </a:t>
                      </a:r>
                      <a:r>
                        <a:rPr lang="fr-FR" sz="1600" b="1"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90%</a:t>
                      </a:r>
                      <a:endPar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endParaRPr>
                    </a:p>
                    <a:p>
                      <a:pPr algn="ctr">
                        <a:spcAft>
                          <a:spcPts val="0"/>
                        </a:spcAft>
                      </a:pPr>
                      <a:r>
                        <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Sensations d’inconfort soulagées immédiatement et durablement : </a:t>
                      </a:r>
                      <a:r>
                        <a:rPr lang="fr-FR" sz="1600" b="1"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90%</a:t>
                      </a:r>
                      <a:endPar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endParaRPr>
                    </a:p>
                    <a:p>
                      <a:pPr algn="ctr">
                        <a:spcAft>
                          <a:spcPts val="0"/>
                        </a:spcAft>
                      </a:pPr>
                      <a:r>
                        <a:rPr lang="fr-FR" sz="1600" i="1"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(tiraillements, picotements, démangeaisons)</a:t>
                      </a:r>
                      <a:endPar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endParaRPr>
                    </a:p>
                    <a:p>
                      <a:pPr algn="ctr">
                        <a:spcAft>
                          <a:spcPts val="0"/>
                        </a:spcAft>
                      </a:pPr>
                      <a:r>
                        <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 </a:t>
                      </a:r>
                    </a:p>
                    <a:p>
                      <a:pPr algn="ctr">
                        <a:spcAft>
                          <a:spcPts val="0"/>
                        </a:spcAft>
                      </a:pPr>
                      <a:r>
                        <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Réactivité cutanée :</a:t>
                      </a:r>
                      <a:r>
                        <a:rPr lang="fr-FR" sz="1600" b="1"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 -47% </a:t>
                      </a:r>
                      <a:endPar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endParaRPr>
                    </a:p>
                    <a:p>
                      <a:pPr algn="ctr">
                        <a:spcAft>
                          <a:spcPts val="0"/>
                        </a:spcAft>
                      </a:pPr>
                      <a:r>
                        <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à 28 jours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Apparence des rougeurs (joues) : </a:t>
                      </a:r>
                    </a:p>
                    <a:p>
                      <a:pPr algn="ctr">
                        <a:spcAft>
                          <a:spcPts val="0"/>
                        </a:spcAft>
                      </a:pPr>
                      <a:r>
                        <a:rPr lang="fr-FR" sz="1600" b="1"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-31%</a:t>
                      </a:r>
                      <a:r>
                        <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 en 1 mois</a:t>
                      </a:r>
                    </a:p>
                    <a:p>
                      <a:pPr algn="ctr">
                        <a:spcAft>
                          <a:spcPts val="0"/>
                        </a:spcAft>
                      </a:pPr>
                      <a:endPar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endParaRPr>
                    </a:p>
                    <a:p>
                      <a:pPr algn="ctr">
                        <a:spcAft>
                          <a:spcPts val="0"/>
                        </a:spcAft>
                      </a:pPr>
                      <a:r>
                        <a:rPr lang="fr-FR"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Peau apaisée : </a:t>
                      </a:r>
                      <a:r>
                        <a:rPr lang="fr-FR" sz="1600" b="1" kern="12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85%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La peau est apaisée : </a:t>
                      </a:r>
                      <a:r>
                        <a:rPr lang="fr-FR" sz="1600" b="1"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84%</a:t>
                      </a:r>
                      <a:endPar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endParaRPr>
                    </a:p>
                    <a:p>
                      <a:pPr algn="ctr">
                        <a:spcAft>
                          <a:spcPts val="0"/>
                        </a:spcAft>
                      </a:pPr>
                      <a:r>
                        <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La peau est confortable durablement : </a:t>
                      </a:r>
                      <a:r>
                        <a:rPr lang="fr-FR" sz="1600" b="1"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89%</a:t>
                      </a:r>
                      <a:endPar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endParaRPr>
                    </a:p>
                    <a:p>
                      <a:pPr algn="ctr">
                        <a:spcAft>
                          <a:spcPts val="0"/>
                        </a:spcAft>
                      </a:pPr>
                      <a:endPar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endParaRPr>
                    </a:p>
                    <a:p>
                      <a:pPr algn="ctr">
                        <a:spcAft>
                          <a:spcPts val="0"/>
                        </a:spcAft>
                      </a:pPr>
                      <a:r>
                        <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Réactivité cutanée : </a:t>
                      </a:r>
                      <a:r>
                        <a:rPr lang="fr-FR" sz="1600" b="1"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-52%</a:t>
                      </a:r>
                      <a:r>
                        <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 </a:t>
                      </a:r>
                    </a:p>
                    <a:p>
                      <a:pPr algn="ctr">
                        <a:spcAft>
                          <a:spcPts val="0"/>
                        </a:spcAft>
                      </a:pPr>
                      <a:r>
                        <a:rPr lang="fr-FR" sz="1600" dirty="0">
                          <a:solidFill>
                            <a:schemeClr val="tx1">
                              <a:lumMod val="75000"/>
                              <a:lumOff val="25000"/>
                            </a:schemeClr>
                          </a:solidFill>
                          <a:effectLst/>
                          <a:latin typeface="Roboto Light" panose="02000000000000000000" pitchFamily="2" charset="0"/>
                          <a:ea typeface="Roboto Light" panose="02000000000000000000" pitchFamily="2" charset="0"/>
                          <a:cs typeface="Times New Roman" panose="02020603050405020304" pitchFamily="18" charset="0"/>
                        </a:rPr>
                        <a:t>à 28 jours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4374210"/>
                  </a:ext>
                </a:extLst>
              </a:tr>
            </a:tbl>
          </a:graphicData>
        </a:graphic>
      </p:graphicFrame>
    </p:spTree>
    <p:extLst>
      <p:ext uri="{BB962C8B-B14F-4D97-AF65-F5344CB8AC3E}">
        <p14:creationId xmlns:p14="http://schemas.microsoft.com/office/powerpoint/2010/main" val="1059190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uage 6">
            <a:extLst>
              <a:ext uri="{FF2B5EF4-FFF2-40B4-BE49-F238E27FC236}">
                <a16:creationId xmlns:a16="http://schemas.microsoft.com/office/drawing/2014/main" id="{611DBD44-F368-49EB-9FE2-363DE3DAD61E}"/>
              </a:ext>
            </a:extLst>
          </p:cNvPr>
          <p:cNvSpPr/>
          <p:nvPr/>
        </p:nvSpPr>
        <p:spPr>
          <a:xfrm>
            <a:off x="5459105" y="2497540"/>
            <a:ext cx="5704764" cy="3002507"/>
          </a:xfrm>
          <a:prstGeom prst="cloud">
            <a:avLst/>
          </a:prstGeom>
          <a:solidFill>
            <a:srgbClr val="D9C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a:extLst>
              <a:ext uri="{FF2B5EF4-FFF2-40B4-BE49-F238E27FC236}">
                <a16:creationId xmlns:a16="http://schemas.microsoft.com/office/drawing/2014/main" id="{6755A731-E314-4A5D-831E-932B7CEA7BE0}"/>
              </a:ext>
            </a:extLst>
          </p:cNvPr>
          <p:cNvSpPr>
            <a:spLocks noGrp="1"/>
          </p:cNvSpPr>
          <p:nvPr>
            <p:ph type="title"/>
          </p:nvPr>
        </p:nvSpPr>
        <p:spPr>
          <a:xfrm>
            <a:off x="4790364" y="3392488"/>
            <a:ext cx="7246961" cy="792036"/>
          </a:xfrm>
        </p:spPr>
        <p:txBody>
          <a:bodyPr/>
          <a:lstStyle/>
          <a:p>
            <a:pPr algn="ctr"/>
            <a:r>
              <a:rPr lang="fr-FR" dirty="0">
                <a:latin typeface="KyivType Sans2" panose="00000500000000000000" pitchFamily="50" charset="0"/>
              </a:rPr>
              <a:t>À vous de jouer </a:t>
            </a:r>
          </a:p>
        </p:txBody>
      </p:sp>
      <p:pic>
        <p:nvPicPr>
          <p:cNvPr id="6" name="Image 5" descr="Une image contenant Visage humain, sourire, personne, peau&#10;&#10;Description générée automatiquement">
            <a:extLst>
              <a:ext uri="{FF2B5EF4-FFF2-40B4-BE49-F238E27FC236}">
                <a16:creationId xmlns:a16="http://schemas.microsoft.com/office/drawing/2014/main" id="{1F6FB2C3-74AB-4FD0-8101-E24AE2F1C9F1}"/>
              </a:ext>
            </a:extLst>
          </p:cNvPr>
          <p:cNvPicPr>
            <a:picLocks noChangeAspect="1"/>
          </p:cNvPicPr>
          <p:nvPr/>
        </p:nvPicPr>
        <p:blipFill rotWithShape="1">
          <a:blip r:embed="rId2">
            <a:extLst>
              <a:ext uri="{28A0092B-C50C-407E-A947-70E740481C1C}">
                <a14:useLocalDpi xmlns:a14="http://schemas.microsoft.com/office/drawing/2010/main" val="0"/>
              </a:ext>
            </a:extLst>
          </a:blip>
          <a:srcRect l="10116" t="15302" r="9628" b="15846"/>
          <a:stretch/>
        </p:blipFill>
        <p:spPr>
          <a:xfrm>
            <a:off x="586853" y="1844108"/>
            <a:ext cx="4861959" cy="3496613"/>
          </a:xfrm>
          <a:prstGeom prst="rect">
            <a:avLst/>
          </a:prstGeom>
        </p:spPr>
      </p:pic>
      <p:sp>
        <p:nvSpPr>
          <p:cNvPr id="8" name="Titre 2">
            <a:extLst>
              <a:ext uri="{FF2B5EF4-FFF2-40B4-BE49-F238E27FC236}">
                <a16:creationId xmlns:a16="http://schemas.microsoft.com/office/drawing/2014/main" id="{687EDF0B-C3DC-4E1E-891E-792DF0B0C5F9}"/>
              </a:ext>
            </a:extLst>
          </p:cNvPr>
          <p:cNvSpPr txBox="1">
            <a:spLocks/>
          </p:cNvSpPr>
          <p:nvPr/>
        </p:nvSpPr>
        <p:spPr>
          <a:xfrm>
            <a:off x="838200" y="536470"/>
            <a:ext cx="10515600" cy="7920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a:solidFill>
                  <a:srgbClr val="3E3E3E"/>
                </a:solidFill>
                <a:latin typeface="KyivType Sans2" panose="00000500000000000000" pitchFamily="50" charset="0"/>
              </a:rPr>
              <a:t>Comment identifier et traiter une</a:t>
            </a:r>
            <a:br>
              <a:rPr lang="en-US" sz="2800">
                <a:solidFill>
                  <a:srgbClr val="3E3E3E"/>
                </a:solidFill>
                <a:latin typeface="KyivType Sans2" panose="00000500000000000000" pitchFamily="50" charset="0"/>
              </a:rPr>
            </a:br>
            <a:r>
              <a:rPr lang="en-US" sz="4000">
                <a:solidFill>
                  <a:srgbClr val="3E3E3E"/>
                </a:solidFill>
                <a:latin typeface="KyivType Sans2" panose="00000500000000000000" pitchFamily="50" charset="0"/>
              </a:rPr>
              <a:t>PEAU SENSIBLE</a:t>
            </a:r>
            <a:endParaRPr lang="fr-FR" sz="28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2101090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54C7573-C2A2-4DEE-9849-12458BC6F6D2}"/>
              </a:ext>
            </a:extLst>
          </p:cNvPr>
          <p:cNvSpPr/>
          <p:nvPr/>
        </p:nvSpPr>
        <p:spPr>
          <a:xfrm>
            <a:off x="1503343" y="2239538"/>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F92F09AB-E164-44B4-81D5-E537F5B51879}"/>
              </a:ext>
            </a:extLst>
          </p:cNvPr>
          <p:cNvSpPr/>
          <p:nvPr/>
        </p:nvSpPr>
        <p:spPr>
          <a:xfrm>
            <a:off x="1512487" y="345305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756F8618-99D7-452C-BC9B-F17545ACC85C}"/>
              </a:ext>
            </a:extLst>
          </p:cNvPr>
          <p:cNvSpPr/>
          <p:nvPr/>
        </p:nvSpPr>
        <p:spPr>
          <a:xfrm>
            <a:off x="1512487" y="4639806"/>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re 2">
            <a:extLst>
              <a:ext uri="{FF2B5EF4-FFF2-40B4-BE49-F238E27FC236}">
                <a16:creationId xmlns:a16="http://schemas.microsoft.com/office/drawing/2014/main" id="{34FA0AE3-B73D-4935-AEA0-6E89B8845FA7}"/>
              </a:ext>
            </a:extLst>
          </p:cNvPr>
          <p:cNvSpPr>
            <a:spLocks noGrp="1"/>
          </p:cNvSpPr>
          <p:nvPr>
            <p:ph type="title"/>
          </p:nvPr>
        </p:nvSpPr>
        <p:spPr>
          <a:xfrm>
            <a:off x="838200" y="390854"/>
            <a:ext cx="10515600"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Comment identifier et </a:t>
            </a:r>
            <a:r>
              <a:rPr lang="en-US" sz="2800" dirty="0" err="1">
                <a:solidFill>
                  <a:srgbClr val="3E3E3E"/>
                </a:solidFill>
                <a:latin typeface="KyivType Sans2" panose="00000500000000000000" pitchFamily="50" charset="0"/>
              </a:rPr>
              <a:t>traiter</a:t>
            </a:r>
            <a:r>
              <a:rPr lang="en-US" sz="2800" dirty="0">
                <a:solidFill>
                  <a:srgbClr val="3E3E3E"/>
                </a:solidFill>
                <a:latin typeface="KyivType Sans2" panose="00000500000000000000" pitchFamily="50" charset="0"/>
              </a:rPr>
              <a:t> </a:t>
            </a:r>
            <a:r>
              <a:rPr lang="en-US" sz="2800" dirty="0" err="1">
                <a:solidFill>
                  <a:srgbClr val="3E3E3E"/>
                </a:solidFill>
                <a:latin typeface="KyivType Sans2" panose="00000500000000000000" pitchFamily="50" charset="0"/>
              </a:rPr>
              <a:t>une</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PEAU SENSIBLE</a:t>
            </a:r>
            <a:endParaRPr lang="fr-FR" sz="2800" dirty="0">
              <a:solidFill>
                <a:srgbClr val="3E3E3E"/>
              </a:solidFill>
              <a:latin typeface="KyivType Sans2" panose="00000500000000000000" pitchFamily="50" charset="0"/>
            </a:endParaRPr>
          </a:p>
        </p:txBody>
      </p:sp>
      <p:sp>
        <p:nvSpPr>
          <p:cNvPr id="41" name="ZoneTexte 40">
            <a:extLst>
              <a:ext uri="{FF2B5EF4-FFF2-40B4-BE49-F238E27FC236}">
                <a16:creationId xmlns:a16="http://schemas.microsoft.com/office/drawing/2014/main" id="{1EC0E5E9-B090-428F-A05E-E7EF0124ABFF}"/>
              </a:ext>
            </a:extLst>
          </p:cNvPr>
          <p:cNvSpPr txBox="1"/>
          <p:nvPr/>
        </p:nvSpPr>
        <p:spPr>
          <a:xfrm>
            <a:off x="1761976" y="2425366"/>
            <a:ext cx="7391604"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A. </a:t>
            </a:r>
            <a:r>
              <a:rPr lang="fr-FR" sz="2400" dirty="0">
                <a:solidFill>
                  <a:prstClr val="black"/>
                </a:solidFill>
                <a:latin typeface="Roboto Light"/>
                <a:ea typeface="Roboto" panose="02000000000000000000" pitchFamily="2" charset="0"/>
              </a:rPr>
              <a:t>Poudres soft focus </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13" name="ZoneTexte 12">
            <a:extLst>
              <a:ext uri="{FF2B5EF4-FFF2-40B4-BE49-F238E27FC236}">
                <a16:creationId xmlns:a16="http://schemas.microsoft.com/office/drawing/2014/main" id="{0B552C52-DF53-E004-7DD8-3EA3089B7EDC}"/>
              </a:ext>
            </a:extLst>
          </p:cNvPr>
          <p:cNvSpPr txBox="1"/>
          <p:nvPr/>
        </p:nvSpPr>
        <p:spPr>
          <a:xfrm>
            <a:off x="97536" y="1557122"/>
            <a:ext cx="11948160" cy="461665"/>
          </a:xfrm>
          <a:prstGeom prst="rect">
            <a:avLst/>
          </a:prstGeom>
          <a:noFill/>
        </p:spPr>
        <p:txBody>
          <a:bodyPr wrap="square">
            <a:spAutoFit/>
          </a:bodyPr>
          <a:lstStyle/>
          <a:p>
            <a:pPr lvl="0" algn="ctr"/>
            <a:r>
              <a:rPr lang="fr-FR" sz="2400" noProof="0" dirty="0">
                <a:solidFill>
                  <a:prstClr val="black"/>
                </a:solidFill>
                <a:latin typeface="Roboto Light"/>
                <a:ea typeface="Roboto" panose="02000000000000000000" pitchFamily="2" charset="0"/>
              </a:rPr>
              <a:t>Qu'est ce qui donne l'effet "CC" à la </a:t>
            </a:r>
            <a:r>
              <a:rPr lang="fr-FR" sz="2400" b="1" noProof="0" dirty="0">
                <a:solidFill>
                  <a:prstClr val="black"/>
                </a:solidFill>
                <a:latin typeface="Roboto Light"/>
                <a:ea typeface="Roboto" panose="02000000000000000000" pitchFamily="2" charset="0"/>
              </a:rPr>
              <a:t>SENSITIVE CREME ANTI ROUGEURS </a:t>
            </a:r>
            <a:r>
              <a:rPr lang="fr-FR" sz="2400" noProof="0" dirty="0">
                <a:solidFill>
                  <a:prstClr val="black"/>
                </a:solidFill>
                <a:latin typeface="Roboto Light"/>
                <a:ea typeface="Roboto" panose="02000000000000000000" pitchFamily="2" charset="0"/>
              </a:rPr>
              <a:t>?</a:t>
            </a:r>
            <a:endParaRPr kumimoji="0" lang="fr-FR" sz="2400" b="1" i="0" u="none" strike="noStrike" kern="1200" cap="none" spc="-200" normalizeH="0" baseline="0" noProof="0" dirty="0">
              <a:ln>
                <a:noFill/>
              </a:ln>
              <a:solidFill>
                <a:prstClr val="black">
                  <a:lumMod val="75000"/>
                  <a:lumOff val="25000"/>
                </a:prstClr>
              </a:solidFill>
              <a:effectLst/>
              <a:uLnTx/>
              <a:uFillTx/>
              <a:latin typeface="Sofia Pro"/>
              <a:ea typeface="+mn-ea"/>
              <a:cs typeface="+mn-cs"/>
            </a:endParaRPr>
          </a:p>
        </p:txBody>
      </p:sp>
      <p:sp>
        <p:nvSpPr>
          <p:cNvPr id="15" name="ZoneTexte 14">
            <a:extLst>
              <a:ext uri="{FF2B5EF4-FFF2-40B4-BE49-F238E27FC236}">
                <a16:creationId xmlns:a16="http://schemas.microsoft.com/office/drawing/2014/main" id="{42533EE4-CB67-215D-568A-82F8E06821F0}"/>
              </a:ext>
            </a:extLst>
          </p:cNvPr>
          <p:cNvSpPr txBox="1"/>
          <p:nvPr/>
        </p:nvSpPr>
        <p:spPr>
          <a:xfrm>
            <a:off x="1720694" y="4839213"/>
            <a:ext cx="7150345"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C. </a:t>
            </a:r>
            <a:r>
              <a:rPr lang="fr-FR" sz="2400" dirty="0" err="1">
                <a:solidFill>
                  <a:prstClr val="black"/>
                </a:solidFill>
                <a:latin typeface="Roboto Light"/>
                <a:ea typeface="Roboto" panose="02000000000000000000" pitchFamily="2" charset="0"/>
              </a:rPr>
              <a:t>Centella</a:t>
            </a:r>
            <a:r>
              <a:rPr lang="fr-FR" sz="2400" dirty="0">
                <a:solidFill>
                  <a:prstClr val="black"/>
                </a:solidFill>
                <a:latin typeface="Roboto Light"/>
                <a:ea typeface="Roboto" panose="02000000000000000000" pitchFamily="2" charset="0"/>
              </a:rPr>
              <a:t> </a:t>
            </a:r>
            <a:r>
              <a:rPr lang="fr-FR" sz="2400" dirty="0" err="1">
                <a:solidFill>
                  <a:prstClr val="black"/>
                </a:solidFill>
                <a:latin typeface="Roboto Light"/>
                <a:ea typeface="Roboto" panose="02000000000000000000" pitchFamily="2" charset="0"/>
              </a:rPr>
              <a:t>asiatica</a:t>
            </a:r>
            <a:r>
              <a:rPr lang="fr-FR" sz="2400" dirty="0">
                <a:solidFill>
                  <a:prstClr val="black"/>
                </a:solidFill>
                <a:latin typeface="Roboto Light"/>
                <a:ea typeface="Roboto" panose="02000000000000000000" pitchFamily="2" charset="0"/>
              </a:rPr>
              <a:t> </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5" name="Rectangle 4">
            <a:extLst>
              <a:ext uri="{FF2B5EF4-FFF2-40B4-BE49-F238E27FC236}">
                <a16:creationId xmlns:a16="http://schemas.microsoft.com/office/drawing/2014/main" id="{D886D1E3-D692-6EF3-0CCA-CB406E976D5A}"/>
              </a:ext>
            </a:extLst>
          </p:cNvPr>
          <p:cNvSpPr/>
          <p:nvPr/>
        </p:nvSpPr>
        <p:spPr>
          <a:xfrm>
            <a:off x="1523371" y="581546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ZoneTexte 5">
            <a:extLst>
              <a:ext uri="{FF2B5EF4-FFF2-40B4-BE49-F238E27FC236}">
                <a16:creationId xmlns:a16="http://schemas.microsoft.com/office/drawing/2014/main" id="{3A5EE7CB-A014-8687-9289-DF4F9BA2B04C}"/>
              </a:ext>
            </a:extLst>
          </p:cNvPr>
          <p:cNvSpPr txBox="1"/>
          <p:nvPr/>
        </p:nvSpPr>
        <p:spPr>
          <a:xfrm>
            <a:off x="1731577" y="6024221"/>
            <a:ext cx="8869803"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D. </a:t>
            </a:r>
            <a:r>
              <a:rPr lang="fr-FR" sz="2400" dirty="0">
                <a:solidFill>
                  <a:prstClr val="black"/>
                </a:solidFill>
                <a:latin typeface="Roboto Light"/>
                <a:ea typeface="Roboto" panose="02000000000000000000" pitchFamily="2" charset="0"/>
              </a:rPr>
              <a:t>Feuillets minéraux </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19" name="ZoneTexte 18">
            <a:extLst>
              <a:ext uri="{FF2B5EF4-FFF2-40B4-BE49-F238E27FC236}">
                <a16:creationId xmlns:a16="http://schemas.microsoft.com/office/drawing/2014/main" id="{4B48260A-62A2-C5BB-3068-3F9D036A57B8}"/>
              </a:ext>
            </a:extLst>
          </p:cNvPr>
          <p:cNvSpPr txBox="1"/>
          <p:nvPr/>
        </p:nvSpPr>
        <p:spPr>
          <a:xfrm>
            <a:off x="1720694" y="3640888"/>
            <a:ext cx="8571532"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B. </a:t>
            </a:r>
            <a:r>
              <a:rPr lang="fr-FR" sz="2400" dirty="0">
                <a:solidFill>
                  <a:prstClr val="black"/>
                </a:solidFill>
                <a:latin typeface="Roboto Light"/>
                <a:ea typeface="Roboto" panose="02000000000000000000" pitchFamily="2" charset="0"/>
              </a:rPr>
              <a:t>Les pigments verts naturels</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Tree>
    <p:extLst>
      <p:ext uri="{BB962C8B-B14F-4D97-AF65-F5344CB8AC3E}">
        <p14:creationId xmlns:p14="http://schemas.microsoft.com/office/powerpoint/2010/main" val="423216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0"/>
                                        </p:tgtEl>
                                      </p:cBhvr>
                                    </p:animEffect>
                                    <p:set>
                                      <p:cBhvr>
                                        <p:cTn id="10" dur="1" fill="hold">
                                          <p:stCondLst>
                                            <p:cond delay="499"/>
                                          </p:stCondLst>
                                        </p:cTn>
                                        <p:tgtEl>
                                          <p:spTgt spid="3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3"/>
                                        </p:tgtEl>
                                      </p:cBhvr>
                                    </p:animEffect>
                                    <p:set>
                                      <p:cBhvr>
                                        <p:cTn id="16" dur="1" fill="hold">
                                          <p:stCondLst>
                                            <p:cond delay="499"/>
                                          </p:stCondLst>
                                        </p:cTn>
                                        <p:tgtEl>
                                          <p:spTgt spid="3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41" grpId="0"/>
      <p:bldP spid="15" grpId="0"/>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54C7573-C2A2-4DEE-9849-12458BC6F6D2}"/>
              </a:ext>
            </a:extLst>
          </p:cNvPr>
          <p:cNvSpPr/>
          <p:nvPr/>
        </p:nvSpPr>
        <p:spPr>
          <a:xfrm>
            <a:off x="1503343" y="2239538"/>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F92F09AB-E164-44B4-81D5-E537F5B51879}"/>
              </a:ext>
            </a:extLst>
          </p:cNvPr>
          <p:cNvSpPr/>
          <p:nvPr/>
        </p:nvSpPr>
        <p:spPr>
          <a:xfrm>
            <a:off x="1512487" y="345305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756F8618-99D7-452C-BC9B-F17545ACC85C}"/>
              </a:ext>
            </a:extLst>
          </p:cNvPr>
          <p:cNvSpPr/>
          <p:nvPr/>
        </p:nvSpPr>
        <p:spPr>
          <a:xfrm>
            <a:off x="1512487" y="4639806"/>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re 2">
            <a:extLst>
              <a:ext uri="{FF2B5EF4-FFF2-40B4-BE49-F238E27FC236}">
                <a16:creationId xmlns:a16="http://schemas.microsoft.com/office/drawing/2014/main" id="{34FA0AE3-B73D-4935-AEA0-6E89B8845FA7}"/>
              </a:ext>
            </a:extLst>
          </p:cNvPr>
          <p:cNvSpPr>
            <a:spLocks noGrp="1"/>
          </p:cNvSpPr>
          <p:nvPr>
            <p:ph type="title"/>
          </p:nvPr>
        </p:nvSpPr>
        <p:spPr>
          <a:xfrm>
            <a:off x="838200" y="390854"/>
            <a:ext cx="10515600"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Comment identifier et </a:t>
            </a:r>
            <a:r>
              <a:rPr lang="en-US" sz="2800" dirty="0" err="1">
                <a:solidFill>
                  <a:srgbClr val="3E3E3E"/>
                </a:solidFill>
                <a:latin typeface="KyivType Sans2" panose="00000500000000000000" pitchFamily="50" charset="0"/>
              </a:rPr>
              <a:t>traiter</a:t>
            </a:r>
            <a:r>
              <a:rPr lang="en-US" sz="2800" dirty="0">
                <a:solidFill>
                  <a:srgbClr val="3E3E3E"/>
                </a:solidFill>
                <a:latin typeface="KyivType Sans2" panose="00000500000000000000" pitchFamily="50" charset="0"/>
              </a:rPr>
              <a:t> </a:t>
            </a:r>
            <a:r>
              <a:rPr lang="en-US" sz="2800" dirty="0" err="1">
                <a:solidFill>
                  <a:srgbClr val="3E3E3E"/>
                </a:solidFill>
                <a:latin typeface="KyivType Sans2" panose="00000500000000000000" pitchFamily="50" charset="0"/>
              </a:rPr>
              <a:t>une</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PEAU SENSIBLE</a:t>
            </a:r>
            <a:endParaRPr lang="fr-FR" sz="2800" dirty="0">
              <a:solidFill>
                <a:srgbClr val="3E3E3E"/>
              </a:solidFill>
              <a:latin typeface="KyivType Sans2" panose="00000500000000000000" pitchFamily="50" charset="0"/>
            </a:endParaRPr>
          </a:p>
        </p:txBody>
      </p:sp>
      <p:sp>
        <p:nvSpPr>
          <p:cNvPr id="41" name="ZoneTexte 40">
            <a:extLst>
              <a:ext uri="{FF2B5EF4-FFF2-40B4-BE49-F238E27FC236}">
                <a16:creationId xmlns:a16="http://schemas.microsoft.com/office/drawing/2014/main" id="{1EC0E5E9-B090-428F-A05E-E7EF0124ABFF}"/>
              </a:ext>
            </a:extLst>
          </p:cNvPr>
          <p:cNvSpPr txBox="1"/>
          <p:nvPr/>
        </p:nvSpPr>
        <p:spPr>
          <a:xfrm>
            <a:off x="1761976" y="2425366"/>
            <a:ext cx="7391604"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A. </a:t>
            </a:r>
            <a:r>
              <a:rPr lang="fr-FR" sz="2400" dirty="0">
                <a:solidFill>
                  <a:prstClr val="black"/>
                </a:solidFill>
                <a:latin typeface="Roboto Light"/>
                <a:ea typeface="Roboto" panose="02000000000000000000" pitchFamily="2" charset="0"/>
              </a:rPr>
              <a:t>Le beurre de karité </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13" name="ZoneTexte 12">
            <a:extLst>
              <a:ext uri="{FF2B5EF4-FFF2-40B4-BE49-F238E27FC236}">
                <a16:creationId xmlns:a16="http://schemas.microsoft.com/office/drawing/2014/main" id="{0B552C52-DF53-E004-7DD8-3EA3089B7EDC}"/>
              </a:ext>
            </a:extLst>
          </p:cNvPr>
          <p:cNvSpPr txBox="1"/>
          <p:nvPr/>
        </p:nvSpPr>
        <p:spPr>
          <a:xfrm>
            <a:off x="97536" y="1557122"/>
            <a:ext cx="11948160" cy="461665"/>
          </a:xfrm>
          <a:prstGeom prst="rect">
            <a:avLst/>
          </a:prstGeom>
          <a:noFill/>
        </p:spPr>
        <p:txBody>
          <a:bodyPr wrap="square">
            <a:spAutoFit/>
          </a:bodyPr>
          <a:lstStyle/>
          <a:p>
            <a:pPr lvl="0" algn="ctr"/>
            <a:r>
              <a:rPr lang="fr-FR" sz="2400" dirty="0">
                <a:solidFill>
                  <a:prstClr val="black"/>
                </a:solidFill>
                <a:latin typeface="Roboto Light"/>
                <a:ea typeface="Roboto" panose="02000000000000000000" pitchFamily="2" charset="0"/>
              </a:rPr>
              <a:t>Quel est l'actif commun de la </a:t>
            </a:r>
            <a:r>
              <a:rPr lang="fr-FR" sz="2400" b="1" dirty="0">
                <a:solidFill>
                  <a:prstClr val="black"/>
                </a:solidFill>
                <a:latin typeface="Roboto Light"/>
                <a:ea typeface="Roboto" panose="02000000000000000000" pitchFamily="2" charset="0"/>
              </a:rPr>
              <a:t>SENSITIVE CREME </a:t>
            </a:r>
            <a:r>
              <a:rPr lang="fr-FR" sz="2400" dirty="0">
                <a:solidFill>
                  <a:prstClr val="black"/>
                </a:solidFill>
                <a:latin typeface="Roboto Light"/>
                <a:ea typeface="Roboto" panose="02000000000000000000" pitchFamily="2" charset="0"/>
              </a:rPr>
              <a:t>et de la </a:t>
            </a:r>
            <a:r>
              <a:rPr lang="fr-FR" sz="2400" b="1" dirty="0">
                <a:solidFill>
                  <a:prstClr val="black"/>
                </a:solidFill>
                <a:latin typeface="Roboto Light"/>
                <a:ea typeface="Roboto" panose="02000000000000000000" pitchFamily="2" charset="0"/>
              </a:rPr>
              <a:t>CREME ANTI ROUGEURS </a:t>
            </a:r>
            <a:r>
              <a:rPr lang="fr-FR" sz="2400" dirty="0">
                <a:solidFill>
                  <a:prstClr val="black"/>
                </a:solidFill>
                <a:latin typeface="Roboto Light"/>
                <a:ea typeface="Roboto" panose="02000000000000000000" pitchFamily="2" charset="0"/>
              </a:rPr>
              <a:t>? </a:t>
            </a:r>
            <a:endParaRPr kumimoji="0" lang="fr-FR" sz="2400" b="1" i="0" u="none" strike="noStrike" kern="1200" cap="none" spc="-200" normalizeH="0" baseline="0" noProof="0" dirty="0">
              <a:ln>
                <a:noFill/>
              </a:ln>
              <a:solidFill>
                <a:prstClr val="black">
                  <a:lumMod val="75000"/>
                  <a:lumOff val="25000"/>
                </a:prstClr>
              </a:solidFill>
              <a:effectLst/>
              <a:uLnTx/>
              <a:uFillTx/>
              <a:latin typeface="Sofia Pro"/>
              <a:ea typeface="+mn-ea"/>
              <a:cs typeface="+mn-cs"/>
            </a:endParaRPr>
          </a:p>
        </p:txBody>
      </p:sp>
      <p:sp>
        <p:nvSpPr>
          <p:cNvPr id="15" name="ZoneTexte 14">
            <a:extLst>
              <a:ext uri="{FF2B5EF4-FFF2-40B4-BE49-F238E27FC236}">
                <a16:creationId xmlns:a16="http://schemas.microsoft.com/office/drawing/2014/main" id="{42533EE4-CB67-215D-568A-82F8E06821F0}"/>
              </a:ext>
            </a:extLst>
          </p:cNvPr>
          <p:cNvSpPr txBox="1"/>
          <p:nvPr/>
        </p:nvSpPr>
        <p:spPr>
          <a:xfrm>
            <a:off x="1720694" y="4839213"/>
            <a:ext cx="7150345"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C. </a:t>
            </a:r>
            <a:r>
              <a:rPr lang="fr-FR" sz="2400" dirty="0">
                <a:solidFill>
                  <a:prstClr val="black"/>
                </a:solidFill>
                <a:latin typeface="Roboto Light"/>
                <a:ea typeface="Roboto" panose="02000000000000000000" pitchFamily="2" charset="0"/>
              </a:rPr>
              <a:t>Le </a:t>
            </a:r>
            <a:r>
              <a:rPr lang="fr-FR" sz="2400" dirty="0" err="1">
                <a:solidFill>
                  <a:prstClr val="black"/>
                </a:solidFill>
                <a:latin typeface="Roboto Light"/>
                <a:ea typeface="Roboto" panose="02000000000000000000" pitchFamily="2" charset="0"/>
              </a:rPr>
              <a:t>bisabolol</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5" name="Rectangle 4">
            <a:extLst>
              <a:ext uri="{FF2B5EF4-FFF2-40B4-BE49-F238E27FC236}">
                <a16:creationId xmlns:a16="http://schemas.microsoft.com/office/drawing/2014/main" id="{D886D1E3-D692-6EF3-0CCA-CB406E976D5A}"/>
              </a:ext>
            </a:extLst>
          </p:cNvPr>
          <p:cNvSpPr/>
          <p:nvPr/>
        </p:nvSpPr>
        <p:spPr>
          <a:xfrm>
            <a:off x="1523371" y="581546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ZoneTexte 5">
            <a:extLst>
              <a:ext uri="{FF2B5EF4-FFF2-40B4-BE49-F238E27FC236}">
                <a16:creationId xmlns:a16="http://schemas.microsoft.com/office/drawing/2014/main" id="{3A5EE7CB-A014-8687-9289-DF4F9BA2B04C}"/>
              </a:ext>
            </a:extLst>
          </p:cNvPr>
          <p:cNvSpPr txBox="1"/>
          <p:nvPr/>
        </p:nvSpPr>
        <p:spPr>
          <a:xfrm>
            <a:off x="1731577" y="6024221"/>
            <a:ext cx="8869803" cy="461665"/>
          </a:xfrm>
          <a:prstGeom prst="rect">
            <a:avLst/>
          </a:prstGeom>
          <a:noFill/>
        </p:spPr>
        <p:txBody>
          <a:bodyPr wrap="square">
            <a:spAutoFit/>
          </a:bodyPr>
          <a:lstStyle/>
          <a:p>
            <a:pPr lvl="0" defTabSz="1219170">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D. </a:t>
            </a:r>
            <a:r>
              <a:rPr lang="fr-FR" sz="2400" dirty="0">
                <a:solidFill>
                  <a:prstClr val="black"/>
                </a:solidFill>
                <a:latin typeface="Roboto Light"/>
                <a:ea typeface="Roboto" panose="02000000000000000000" pitchFamily="2" charset="0"/>
              </a:rPr>
              <a:t>L'arnica </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19" name="ZoneTexte 18">
            <a:extLst>
              <a:ext uri="{FF2B5EF4-FFF2-40B4-BE49-F238E27FC236}">
                <a16:creationId xmlns:a16="http://schemas.microsoft.com/office/drawing/2014/main" id="{4B48260A-62A2-C5BB-3068-3F9D036A57B8}"/>
              </a:ext>
            </a:extLst>
          </p:cNvPr>
          <p:cNvSpPr txBox="1"/>
          <p:nvPr/>
        </p:nvSpPr>
        <p:spPr>
          <a:xfrm>
            <a:off x="1720694" y="3640888"/>
            <a:ext cx="8571532" cy="461665"/>
          </a:xfrm>
          <a:prstGeom prst="rect">
            <a:avLst/>
          </a:prstGeom>
          <a:noFill/>
        </p:spPr>
        <p:txBody>
          <a:bodyPr wrap="square">
            <a:spAutoFit/>
          </a:bodyPr>
          <a:lstStyle/>
          <a:p>
            <a:pPr lvl="0" defTabSz="1219170">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B. </a:t>
            </a:r>
            <a:r>
              <a:rPr lang="fr-FR" sz="2400" dirty="0">
                <a:solidFill>
                  <a:prstClr val="black"/>
                </a:solidFill>
                <a:latin typeface="Roboto Light"/>
                <a:ea typeface="Roboto" panose="02000000000000000000" pitchFamily="2" charset="0"/>
              </a:rPr>
              <a:t>L'aloé </a:t>
            </a:r>
            <a:r>
              <a:rPr lang="fr-FR" sz="2400" dirty="0" err="1">
                <a:solidFill>
                  <a:prstClr val="black"/>
                </a:solidFill>
                <a:latin typeface="Roboto Light"/>
                <a:ea typeface="Roboto" panose="02000000000000000000" pitchFamily="2" charset="0"/>
              </a:rPr>
              <a:t>vera</a:t>
            </a:r>
            <a:r>
              <a:rPr lang="fr-FR" sz="2400" dirty="0">
                <a:solidFill>
                  <a:prstClr val="black"/>
                </a:solidFill>
                <a:latin typeface="Roboto Light"/>
                <a:ea typeface="Roboto" panose="02000000000000000000" pitchFamily="2" charset="0"/>
              </a:rPr>
              <a:t> </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Tree>
    <p:extLst>
      <p:ext uri="{BB962C8B-B14F-4D97-AF65-F5344CB8AC3E}">
        <p14:creationId xmlns:p14="http://schemas.microsoft.com/office/powerpoint/2010/main" val="202244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41"/>
                                        </p:tgtEl>
                                      </p:cBhvr>
                                    </p:animEffect>
                                    <p:set>
                                      <p:cBhvr>
                                        <p:cTn id="22"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41" grpId="0"/>
      <p:bldP spid="5" grpId="0" animBg="1"/>
      <p:bldP spid="6"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54C7573-C2A2-4DEE-9849-12458BC6F6D2}"/>
              </a:ext>
            </a:extLst>
          </p:cNvPr>
          <p:cNvSpPr/>
          <p:nvPr/>
        </p:nvSpPr>
        <p:spPr>
          <a:xfrm>
            <a:off x="1503343" y="2239538"/>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F92F09AB-E164-44B4-81D5-E537F5B51879}"/>
              </a:ext>
            </a:extLst>
          </p:cNvPr>
          <p:cNvSpPr/>
          <p:nvPr/>
        </p:nvSpPr>
        <p:spPr>
          <a:xfrm>
            <a:off x="1512487" y="345305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756F8618-99D7-452C-BC9B-F17545ACC85C}"/>
              </a:ext>
            </a:extLst>
          </p:cNvPr>
          <p:cNvSpPr/>
          <p:nvPr/>
        </p:nvSpPr>
        <p:spPr>
          <a:xfrm>
            <a:off x="1512487" y="4639806"/>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re 2">
            <a:extLst>
              <a:ext uri="{FF2B5EF4-FFF2-40B4-BE49-F238E27FC236}">
                <a16:creationId xmlns:a16="http://schemas.microsoft.com/office/drawing/2014/main" id="{34FA0AE3-B73D-4935-AEA0-6E89B8845FA7}"/>
              </a:ext>
            </a:extLst>
          </p:cNvPr>
          <p:cNvSpPr>
            <a:spLocks noGrp="1"/>
          </p:cNvSpPr>
          <p:nvPr>
            <p:ph type="title"/>
          </p:nvPr>
        </p:nvSpPr>
        <p:spPr>
          <a:xfrm>
            <a:off x="838200" y="390854"/>
            <a:ext cx="10515600"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Comment identifier et </a:t>
            </a:r>
            <a:r>
              <a:rPr lang="en-US" sz="2800" dirty="0" err="1">
                <a:solidFill>
                  <a:srgbClr val="3E3E3E"/>
                </a:solidFill>
                <a:latin typeface="KyivType Sans2" panose="00000500000000000000" pitchFamily="50" charset="0"/>
              </a:rPr>
              <a:t>traiter</a:t>
            </a:r>
            <a:r>
              <a:rPr lang="en-US" sz="2800" dirty="0">
                <a:solidFill>
                  <a:srgbClr val="3E3E3E"/>
                </a:solidFill>
                <a:latin typeface="KyivType Sans2" panose="00000500000000000000" pitchFamily="50" charset="0"/>
              </a:rPr>
              <a:t> </a:t>
            </a:r>
            <a:r>
              <a:rPr lang="en-US" sz="2800" dirty="0" err="1">
                <a:solidFill>
                  <a:srgbClr val="3E3E3E"/>
                </a:solidFill>
                <a:latin typeface="KyivType Sans2" panose="00000500000000000000" pitchFamily="50" charset="0"/>
              </a:rPr>
              <a:t>une</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PEAU SENSIBLE</a:t>
            </a:r>
            <a:endParaRPr lang="fr-FR" sz="2800" dirty="0">
              <a:solidFill>
                <a:srgbClr val="3E3E3E"/>
              </a:solidFill>
              <a:latin typeface="KyivType Sans2" panose="00000500000000000000" pitchFamily="50" charset="0"/>
            </a:endParaRPr>
          </a:p>
        </p:txBody>
      </p:sp>
      <p:sp>
        <p:nvSpPr>
          <p:cNvPr id="41" name="ZoneTexte 40">
            <a:extLst>
              <a:ext uri="{FF2B5EF4-FFF2-40B4-BE49-F238E27FC236}">
                <a16:creationId xmlns:a16="http://schemas.microsoft.com/office/drawing/2014/main" id="{1EC0E5E9-B090-428F-A05E-E7EF0124ABFF}"/>
              </a:ext>
            </a:extLst>
          </p:cNvPr>
          <p:cNvSpPr txBox="1"/>
          <p:nvPr/>
        </p:nvSpPr>
        <p:spPr>
          <a:xfrm>
            <a:off x="1761976" y="2425366"/>
            <a:ext cx="7391604"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A. </a:t>
            </a:r>
            <a:r>
              <a:rPr lang="fr-FR" sz="2400" dirty="0">
                <a:solidFill>
                  <a:prstClr val="black"/>
                </a:solidFill>
                <a:latin typeface="Roboto Light"/>
                <a:ea typeface="Roboto" panose="02000000000000000000" pitchFamily="2" charset="0"/>
              </a:rPr>
              <a:t>Quintessence </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13" name="ZoneTexte 12">
            <a:extLst>
              <a:ext uri="{FF2B5EF4-FFF2-40B4-BE49-F238E27FC236}">
                <a16:creationId xmlns:a16="http://schemas.microsoft.com/office/drawing/2014/main" id="{0B552C52-DF53-E004-7DD8-3EA3089B7EDC}"/>
              </a:ext>
            </a:extLst>
          </p:cNvPr>
          <p:cNvSpPr txBox="1"/>
          <p:nvPr/>
        </p:nvSpPr>
        <p:spPr>
          <a:xfrm>
            <a:off x="97536" y="1557122"/>
            <a:ext cx="11948160" cy="461665"/>
          </a:xfrm>
          <a:prstGeom prst="rect">
            <a:avLst/>
          </a:prstGeom>
          <a:noFill/>
        </p:spPr>
        <p:txBody>
          <a:bodyPr wrap="square">
            <a:spAutoFit/>
          </a:bodyPr>
          <a:lstStyle/>
          <a:p>
            <a:pPr lvl="0" algn="ctr"/>
            <a:r>
              <a:rPr lang="fr-FR" sz="2400" dirty="0">
                <a:solidFill>
                  <a:prstClr val="black"/>
                </a:solidFill>
                <a:latin typeface="Roboto Light"/>
                <a:ea typeface="Roboto" panose="02000000000000000000" pitchFamily="2" charset="0"/>
              </a:rPr>
              <a:t>Quels sont les actifs présent dans la </a:t>
            </a:r>
            <a:r>
              <a:rPr lang="fr-FR" sz="2400" b="1" dirty="0">
                <a:solidFill>
                  <a:prstClr val="black"/>
                </a:solidFill>
                <a:latin typeface="Roboto Light"/>
                <a:ea typeface="Roboto" panose="02000000000000000000" pitchFamily="2" charset="0"/>
              </a:rPr>
              <a:t>SENSITIVE CREME </a:t>
            </a:r>
            <a:r>
              <a:rPr lang="fr-FR" sz="2400" dirty="0">
                <a:solidFill>
                  <a:prstClr val="black"/>
                </a:solidFill>
                <a:latin typeface="Roboto Light"/>
                <a:ea typeface="Roboto" panose="02000000000000000000" pitchFamily="2" charset="0"/>
              </a:rPr>
              <a:t>? </a:t>
            </a:r>
            <a:endParaRPr kumimoji="0" lang="fr-FR" sz="2400" b="1" i="0" u="none" strike="noStrike" kern="1200" cap="none" spc="-200" normalizeH="0" baseline="0" noProof="0" dirty="0">
              <a:ln>
                <a:noFill/>
              </a:ln>
              <a:solidFill>
                <a:prstClr val="black">
                  <a:lumMod val="75000"/>
                  <a:lumOff val="25000"/>
                </a:prstClr>
              </a:solidFill>
              <a:effectLst/>
              <a:uLnTx/>
              <a:uFillTx/>
              <a:latin typeface="Sofia Pro"/>
              <a:ea typeface="+mn-ea"/>
              <a:cs typeface="+mn-cs"/>
            </a:endParaRPr>
          </a:p>
        </p:txBody>
      </p:sp>
      <p:sp>
        <p:nvSpPr>
          <p:cNvPr id="15" name="ZoneTexte 14">
            <a:extLst>
              <a:ext uri="{FF2B5EF4-FFF2-40B4-BE49-F238E27FC236}">
                <a16:creationId xmlns:a16="http://schemas.microsoft.com/office/drawing/2014/main" id="{42533EE4-CB67-215D-568A-82F8E06821F0}"/>
              </a:ext>
            </a:extLst>
          </p:cNvPr>
          <p:cNvSpPr txBox="1"/>
          <p:nvPr/>
        </p:nvSpPr>
        <p:spPr>
          <a:xfrm>
            <a:off x="1720694" y="4839213"/>
            <a:ext cx="7150345"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C. </a:t>
            </a:r>
            <a:r>
              <a:rPr lang="fr-FR" sz="2400" dirty="0">
                <a:solidFill>
                  <a:prstClr val="black"/>
                </a:solidFill>
                <a:latin typeface="Roboto Light"/>
                <a:ea typeface="Roboto" panose="02000000000000000000" pitchFamily="2" charset="0"/>
              </a:rPr>
              <a:t>Aloé </a:t>
            </a:r>
            <a:r>
              <a:rPr lang="fr-FR" sz="2400" dirty="0" err="1">
                <a:solidFill>
                  <a:prstClr val="black"/>
                </a:solidFill>
                <a:latin typeface="Roboto Light"/>
                <a:ea typeface="Roboto" panose="02000000000000000000" pitchFamily="2" charset="0"/>
              </a:rPr>
              <a:t>vera</a:t>
            </a:r>
            <a:r>
              <a:rPr lang="fr-FR" sz="2400" dirty="0">
                <a:solidFill>
                  <a:prstClr val="black"/>
                </a:solidFill>
                <a:latin typeface="Roboto Light"/>
                <a:ea typeface="Roboto" panose="02000000000000000000" pitchFamily="2" charset="0"/>
              </a:rPr>
              <a:t> </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5" name="Rectangle 4">
            <a:extLst>
              <a:ext uri="{FF2B5EF4-FFF2-40B4-BE49-F238E27FC236}">
                <a16:creationId xmlns:a16="http://schemas.microsoft.com/office/drawing/2014/main" id="{D886D1E3-D692-6EF3-0CCA-CB406E976D5A}"/>
              </a:ext>
            </a:extLst>
          </p:cNvPr>
          <p:cNvSpPr/>
          <p:nvPr/>
        </p:nvSpPr>
        <p:spPr>
          <a:xfrm>
            <a:off x="1523371" y="581546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ZoneTexte 5">
            <a:extLst>
              <a:ext uri="{FF2B5EF4-FFF2-40B4-BE49-F238E27FC236}">
                <a16:creationId xmlns:a16="http://schemas.microsoft.com/office/drawing/2014/main" id="{3A5EE7CB-A014-8687-9289-DF4F9BA2B04C}"/>
              </a:ext>
            </a:extLst>
          </p:cNvPr>
          <p:cNvSpPr txBox="1"/>
          <p:nvPr/>
        </p:nvSpPr>
        <p:spPr>
          <a:xfrm>
            <a:off x="1731577" y="6024221"/>
            <a:ext cx="8869803" cy="461665"/>
          </a:xfrm>
          <a:prstGeom prst="rect">
            <a:avLst/>
          </a:prstGeom>
          <a:noFill/>
        </p:spPr>
        <p:txBody>
          <a:bodyPr wrap="square">
            <a:spAutoFit/>
          </a:bodyPr>
          <a:lstStyle/>
          <a:p>
            <a:pPr lvl="0" defTabSz="1219170">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D. </a:t>
            </a:r>
            <a:r>
              <a:rPr lang="fr-FR" sz="2400" dirty="0">
                <a:solidFill>
                  <a:prstClr val="black"/>
                </a:solidFill>
                <a:latin typeface="Roboto Light"/>
                <a:ea typeface="Roboto" panose="02000000000000000000" pitchFamily="2" charset="0"/>
              </a:rPr>
              <a:t>Beurre de karité  </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19" name="ZoneTexte 18">
            <a:extLst>
              <a:ext uri="{FF2B5EF4-FFF2-40B4-BE49-F238E27FC236}">
                <a16:creationId xmlns:a16="http://schemas.microsoft.com/office/drawing/2014/main" id="{4B48260A-62A2-C5BB-3068-3F9D036A57B8}"/>
              </a:ext>
            </a:extLst>
          </p:cNvPr>
          <p:cNvSpPr txBox="1"/>
          <p:nvPr/>
        </p:nvSpPr>
        <p:spPr>
          <a:xfrm>
            <a:off x="1720694" y="3640888"/>
            <a:ext cx="8571532" cy="461665"/>
          </a:xfrm>
          <a:prstGeom prst="rect">
            <a:avLst/>
          </a:prstGeom>
          <a:noFill/>
        </p:spPr>
        <p:txBody>
          <a:bodyPr wrap="square">
            <a:spAutoFit/>
          </a:bodyPr>
          <a:lstStyle/>
          <a:p>
            <a:pPr lvl="0" defTabSz="1219170">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B. </a:t>
            </a:r>
            <a:r>
              <a:rPr lang="fr-FR" sz="2400" dirty="0">
                <a:solidFill>
                  <a:prstClr val="black"/>
                </a:solidFill>
                <a:latin typeface="Roboto Light"/>
                <a:ea typeface="Roboto" panose="02000000000000000000" pitchFamily="2" charset="0"/>
              </a:rPr>
              <a:t>Pré et probiotiques et camomille de la mer </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Tree>
    <p:extLst>
      <p:ext uri="{BB962C8B-B14F-4D97-AF65-F5344CB8AC3E}">
        <p14:creationId xmlns:p14="http://schemas.microsoft.com/office/powerpoint/2010/main" val="128890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0"/>
                                        </p:tgtEl>
                                      </p:cBhvr>
                                    </p:animEffect>
                                    <p:set>
                                      <p:cBhvr>
                                        <p:cTn id="10" dur="1" fill="hold">
                                          <p:stCondLst>
                                            <p:cond delay="499"/>
                                          </p:stCondLst>
                                        </p:cTn>
                                        <p:tgtEl>
                                          <p:spTgt spid="3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3"/>
                                        </p:tgtEl>
                                      </p:cBhvr>
                                    </p:animEffect>
                                    <p:set>
                                      <p:cBhvr>
                                        <p:cTn id="16"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41"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contenu 5">
            <a:extLst>
              <a:ext uri="{FF2B5EF4-FFF2-40B4-BE49-F238E27FC236}">
                <a16:creationId xmlns:a16="http://schemas.microsoft.com/office/drawing/2014/main" id="{389E94D4-EB7F-4931-AF74-92BF1163487E}"/>
              </a:ext>
            </a:extLst>
          </p:cNvPr>
          <p:cNvSpPr txBox="1">
            <a:spLocks/>
          </p:cNvSpPr>
          <p:nvPr/>
        </p:nvSpPr>
        <p:spPr>
          <a:xfrm>
            <a:off x="492142" y="2730681"/>
            <a:ext cx="5567346" cy="2554545"/>
          </a:xfrm>
          <a:prstGeom prst="rect">
            <a:avLst/>
          </a:prstGeom>
          <a:solidFill>
            <a:schemeClr val="bg1">
              <a:lumMod val="95000"/>
            </a:schemeClr>
          </a:solidFill>
          <a:ln w="3175">
            <a:solidFill>
              <a:srgbClr val="D0C9F1"/>
            </a:solidFill>
          </a:ln>
        </p:spPr>
        <p:txBody>
          <a:bodyPr wrap="square" rtlCol="0">
            <a:spAutoFit/>
          </a:bodyPr>
          <a:lstStyle>
            <a:defPPr>
              <a:defRPr lang="fr-FR"/>
            </a:defPPr>
            <a:lvl1pPr algn="ctr">
              <a:defRPr sz="1200">
                <a:latin typeface="Roboto Light" panose="02000000000000000000" pitchFamily="2" charset="0"/>
                <a:ea typeface="Roboto Light"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b="1" dirty="0"/>
              <a:t>Hyper-réactivité cutanée à divers facteurs </a:t>
            </a:r>
            <a:r>
              <a:rPr lang="en-US" sz="1600" b="1" dirty="0"/>
              <a:t>:</a:t>
            </a:r>
          </a:p>
          <a:p>
            <a:endParaRPr lang="en-US" sz="1600" b="1" dirty="0"/>
          </a:p>
          <a:p>
            <a:pPr marL="285750" indent="-285750" algn="l">
              <a:buFont typeface="Arial" panose="020B0604020202020204" pitchFamily="34" charset="0"/>
              <a:buChar char="•"/>
            </a:pPr>
            <a:r>
              <a:rPr lang="fr-FR" sz="1600" dirty="0"/>
              <a:t>Physiques/Environnement</a:t>
            </a:r>
          </a:p>
          <a:p>
            <a:pPr marL="285750" indent="-285750" algn="l">
              <a:buFont typeface="Arial" panose="020B0604020202020204" pitchFamily="34" charset="0"/>
              <a:buChar char="•"/>
            </a:pPr>
            <a:r>
              <a:rPr lang="fr-FR" sz="1600" dirty="0"/>
              <a:t>Chimiques</a:t>
            </a:r>
          </a:p>
          <a:p>
            <a:pPr marL="285750" indent="-285750" algn="l">
              <a:buFont typeface="Arial" panose="020B0604020202020204" pitchFamily="34" charset="0"/>
              <a:buChar char="•"/>
            </a:pPr>
            <a:r>
              <a:rPr lang="fr-FR" sz="1600" dirty="0"/>
              <a:t>Psychologiques</a:t>
            </a:r>
          </a:p>
          <a:p>
            <a:pPr marL="285750" indent="-285750" algn="l">
              <a:buFont typeface="Arial" panose="020B0604020202020204" pitchFamily="34" charset="0"/>
              <a:buChar char="•"/>
            </a:pPr>
            <a:r>
              <a:rPr lang="fr-FR" sz="1600" dirty="0"/>
              <a:t>Hormonaux, …</a:t>
            </a:r>
          </a:p>
          <a:p>
            <a:endParaRPr lang="en-US" sz="1600" dirty="0"/>
          </a:p>
          <a:p>
            <a:r>
              <a:rPr lang="fr-FR" sz="1600" dirty="0"/>
              <a:t>Tous les types de peaux, tous les phototypes, tous les âges </a:t>
            </a:r>
          </a:p>
          <a:p>
            <a:endParaRPr lang="fr-FR" sz="1600" dirty="0"/>
          </a:p>
          <a:p>
            <a:r>
              <a:rPr lang="fr-FR" sz="1600" dirty="0"/>
              <a:t>Signes subjectifs …et parfois objectifs </a:t>
            </a:r>
          </a:p>
        </p:txBody>
      </p:sp>
      <p:sp>
        <p:nvSpPr>
          <p:cNvPr id="5" name="Titre 2">
            <a:extLst>
              <a:ext uri="{FF2B5EF4-FFF2-40B4-BE49-F238E27FC236}">
                <a16:creationId xmlns:a16="http://schemas.microsoft.com/office/drawing/2014/main" id="{48945F3C-D84C-4274-AFF5-4F24C32115E0}"/>
              </a:ext>
            </a:extLst>
          </p:cNvPr>
          <p:cNvSpPr>
            <a:spLocks noGrp="1"/>
          </p:cNvSpPr>
          <p:nvPr>
            <p:ph type="title"/>
          </p:nvPr>
        </p:nvSpPr>
        <p:spPr>
          <a:xfrm>
            <a:off x="838200" y="536470"/>
            <a:ext cx="10515600"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Comment identifier </a:t>
            </a:r>
            <a:r>
              <a:rPr lang="en-US" sz="2800" dirty="0" err="1">
                <a:solidFill>
                  <a:srgbClr val="3E3E3E"/>
                </a:solidFill>
                <a:latin typeface="KyivType Sans2" panose="00000500000000000000" pitchFamily="50" charset="0"/>
              </a:rPr>
              <a:t>une</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PEAU SENSIBLE</a:t>
            </a:r>
            <a:endParaRPr lang="fr-FR" sz="2800" dirty="0">
              <a:solidFill>
                <a:srgbClr val="3E3E3E"/>
              </a:solidFill>
              <a:latin typeface="KyivType Sans2" panose="00000500000000000000" pitchFamily="50" charset="0"/>
            </a:endParaRPr>
          </a:p>
        </p:txBody>
      </p:sp>
      <p:graphicFrame>
        <p:nvGraphicFramePr>
          <p:cNvPr id="6" name="Diagramme 5">
            <a:extLst>
              <a:ext uri="{FF2B5EF4-FFF2-40B4-BE49-F238E27FC236}">
                <a16:creationId xmlns:a16="http://schemas.microsoft.com/office/drawing/2014/main" id="{0A300AE3-97BB-4904-9F23-B723F80309A6}"/>
              </a:ext>
            </a:extLst>
          </p:cNvPr>
          <p:cNvGraphicFramePr/>
          <p:nvPr>
            <p:extLst>
              <p:ext uri="{D42A27DB-BD31-4B8C-83A1-F6EECF244321}">
                <p14:modId xmlns:p14="http://schemas.microsoft.com/office/powerpoint/2010/main" val="2016320438"/>
              </p:ext>
            </p:extLst>
          </p:nvPr>
        </p:nvGraphicFramePr>
        <p:xfrm>
          <a:off x="4983959" y="1588324"/>
          <a:ext cx="7941983" cy="46656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Hexagone 6">
            <a:extLst>
              <a:ext uri="{FF2B5EF4-FFF2-40B4-BE49-F238E27FC236}">
                <a16:creationId xmlns:a16="http://schemas.microsoft.com/office/drawing/2014/main" id="{31D6AF9E-B663-4D63-94CB-CA3065F28339}"/>
              </a:ext>
            </a:extLst>
          </p:cNvPr>
          <p:cNvSpPr/>
          <p:nvPr/>
        </p:nvSpPr>
        <p:spPr>
          <a:xfrm>
            <a:off x="8550799" y="3169557"/>
            <a:ext cx="1727829" cy="1503211"/>
          </a:xfrm>
          <a:prstGeom prst="hexagon">
            <a:avLst>
              <a:gd name="adj" fmla="val 25000"/>
              <a:gd name="vf" fmla="val 115470"/>
            </a:avLst>
          </a:prstGeom>
          <a:blipFill dpi="0" rotWithShape="1">
            <a:blip r:embed="rId8"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3">
            <a:scrgbClr r="0" g="0" b="0"/>
          </a:fillRef>
          <a:effectRef idx="3">
            <a:schemeClr val="accent3">
              <a:shade val="80000"/>
              <a:hueOff val="0"/>
              <a:satOff val="0"/>
              <a:lumOff val="7637"/>
              <a:alphaOff val="0"/>
            </a:schemeClr>
          </a:effectRef>
          <a:fontRef idx="minor">
            <a:schemeClr val="lt1"/>
          </a:fontRef>
        </p:style>
        <p:txBody>
          <a:bodyPr/>
          <a:lstStyle/>
          <a:p>
            <a:endParaRPr lang="fr-FR"/>
          </a:p>
        </p:txBody>
      </p:sp>
    </p:spTree>
    <p:extLst>
      <p:ext uri="{BB962C8B-B14F-4D97-AF65-F5344CB8AC3E}">
        <p14:creationId xmlns:p14="http://schemas.microsoft.com/office/powerpoint/2010/main" val="93916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fade">
                                      <p:cBhvr>
                                        <p:cTn id="7" dur="500"/>
                                        <p:tgtEl>
                                          <p:spTgt spid="1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3" end="3"/>
                                            </p:txEl>
                                          </p:spTgt>
                                        </p:tgtEl>
                                        <p:attrNameLst>
                                          <p:attrName>style.visibility</p:attrName>
                                        </p:attrNameLst>
                                      </p:cBhvr>
                                      <p:to>
                                        <p:strVal val="visible"/>
                                      </p:to>
                                    </p:set>
                                    <p:animEffect transition="in" filter="fade">
                                      <p:cBhvr>
                                        <p:cTn id="10" dur="500"/>
                                        <p:tgtEl>
                                          <p:spTgt spid="16">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xEl>
                                              <p:pRg st="4" end="4"/>
                                            </p:txEl>
                                          </p:spTgt>
                                        </p:tgtEl>
                                        <p:attrNameLst>
                                          <p:attrName>style.visibility</p:attrName>
                                        </p:attrNameLst>
                                      </p:cBhvr>
                                      <p:to>
                                        <p:strVal val="visible"/>
                                      </p:to>
                                    </p:set>
                                    <p:animEffect transition="in" filter="fade">
                                      <p:cBhvr>
                                        <p:cTn id="13" dur="500"/>
                                        <p:tgtEl>
                                          <p:spTgt spid="16">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xEl>
                                              <p:pRg st="5" end="5"/>
                                            </p:txEl>
                                          </p:spTgt>
                                        </p:tgtEl>
                                        <p:attrNameLst>
                                          <p:attrName>style.visibility</p:attrName>
                                        </p:attrNameLst>
                                      </p:cBhvr>
                                      <p:to>
                                        <p:strVal val="visible"/>
                                      </p:to>
                                    </p:set>
                                    <p:animEffect transition="in" filter="fade">
                                      <p:cBhvr>
                                        <p:cTn id="16" dur="500"/>
                                        <p:tgtEl>
                                          <p:spTgt spid="16">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xEl>
                                              <p:pRg st="7" end="7"/>
                                            </p:txEl>
                                          </p:spTgt>
                                        </p:tgtEl>
                                        <p:attrNameLst>
                                          <p:attrName>style.visibility</p:attrName>
                                        </p:attrNameLst>
                                      </p:cBhvr>
                                      <p:to>
                                        <p:strVal val="visible"/>
                                      </p:to>
                                    </p:set>
                                    <p:animEffect transition="in" filter="fade">
                                      <p:cBhvr>
                                        <p:cTn id="21" dur="500"/>
                                        <p:tgtEl>
                                          <p:spTgt spid="16">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xEl>
                                              <p:pRg st="9" end="9"/>
                                            </p:txEl>
                                          </p:spTgt>
                                        </p:tgtEl>
                                        <p:attrNameLst>
                                          <p:attrName>style.visibility</p:attrName>
                                        </p:attrNameLst>
                                      </p:cBhvr>
                                      <p:to>
                                        <p:strVal val="visible"/>
                                      </p:to>
                                    </p:set>
                                    <p:animEffect transition="in" filter="fade">
                                      <p:cBhvr>
                                        <p:cTn id="24" dur="500"/>
                                        <p:tgtEl>
                                          <p:spTgt spid="1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54C7573-C2A2-4DEE-9849-12458BC6F6D2}"/>
              </a:ext>
            </a:extLst>
          </p:cNvPr>
          <p:cNvSpPr/>
          <p:nvPr/>
        </p:nvSpPr>
        <p:spPr>
          <a:xfrm>
            <a:off x="1503343" y="2239538"/>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F92F09AB-E164-44B4-81D5-E537F5B51879}"/>
              </a:ext>
            </a:extLst>
          </p:cNvPr>
          <p:cNvSpPr/>
          <p:nvPr/>
        </p:nvSpPr>
        <p:spPr>
          <a:xfrm>
            <a:off x="1512487" y="345305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756F8618-99D7-452C-BC9B-F17545ACC85C}"/>
              </a:ext>
            </a:extLst>
          </p:cNvPr>
          <p:cNvSpPr/>
          <p:nvPr/>
        </p:nvSpPr>
        <p:spPr>
          <a:xfrm>
            <a:off x="1512487" y="4639806"/>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re 2">
            <a:extLst>
              <a:ext uri="{FF2B5EF4-FFF2-40B4-BE49-F238E27FC236}">
                <a16:creationId xmlns:a16="http://schemas.microsoft.com/office/drawing/2014/main" id="{34FA0AE3-B73D-4935-AEA0-6E89B8845FA7}"/>
              </a:ext>
            </a:extLst>
          </p:cNvPr>
          <p:cNvSpPr>
            <a:spLocks noGrp="1"/>
          </p:cNvSpPr>
          <p:nvPr>
            <p:ph type="title"/>
          </p:nvPr>
        </p:nvSpPr>
        <p:spPr>
          <a:xfrm>
            <a:off x="838200" y="390854"/>
            <a:ext cx="10515600"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Comment identifier et </a:t>
            </a:r>
            <a:r>
              <a:rPr lang="en-US" sz="2800" dirty="0" err="1">
                <a:solidFill>
                  <a:srgbClr val="3E3E3E"/>
                </a:solidFill>
                <a:latin typeface="KyivType Sans2" panose="00000500000000000000" pitchFamily="50" charset="0"/>
              </a:rPr>
              <a:t>traiter</a:t>
            </a:r>
            <a:r>
              <a:rPr lang="en-US" sz="2800" dirty="0">
                <a:solidFill>
                  <a:srgbClr val="3E3E3E"/>
                </a:solidFill>
                <a:latin typeface="KyivType Sans2" panose="00000500000000000000" pitchFamily="50" charset="0"/>
              </a:rPr>
              <a:t> </a:t>
            </a:r>
            <a:r>
              <a:rPr lang="en-US" sz="2800" dirty="0" err="1">
                <a:solidFill>
                  <a:srgbClr val="3E3E3E"/>
                </a:solidFill>
                <a:latin typeface="KyivType Sans2" panose="00000500000000000000" pitchFamily="50" charset="0"/>
              </a:rPr>
              <a:t>une</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PEAU SENSIBLE</a:t>
            </a:r>
            <a:endParaRPr lang="fr-FR" sz="2800" dirty="0">
              <a:solidFill>
                <a:srgbClr val="3E3E3E"/>
              </a:solidFill>
              <a:latin typeface="KyivType Sans2" panose="00000500000000000000" pitchFamily="50" charset="0"/>
            </a:endParaRPr>
          </a:p>
        </p:txBody>
      </p:sp>
      <p:sp>
        <p:nvSpPr>
          <p:cNvPr id="41" name="ZoneTexte 40">
            <a:extLst>
              <a:ext uri="{FF2B5EF4-FFF2-40B4-BE49-F238E27FC236}">
                <a16:creationId xmlns:a16="http://schemas.microsoft.com/office/drawing/2014/main" id="{1EC0E5E9-B090-428F-A05E-E7EF0124ABFF}"/>
              </a:ext>
            </a:extLst>
          </p:cNvPr>
          <p:cNvSpPr txBox="1"/>
          <p:nvPr/>
        </p:nvSpPr>
        <p:spPr>
          <a:xfrm>
            <a:off x="1761976" y="2425366"/>
            <a:ext cx="7391604"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A. </a:t>
            </a:r>
            <a:r>
              <a:rPr lang="fr-FR" sz="2400" dirty="0">
                <a:solidFill>
                  <a:prstClr val="black"/>
                </a:solidFill>
                <a:latin typeface="Roboto Light"/>
                <a:ea typeface="Roboto" panose="02000000000000000000" pitchFamily="2" charset="0"/>
              </a:rPr>
              <a:t>Apaisante  </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13" name="ZoneTexte 12">
            <a:extLst>
              <a:ext uri="{FF2B5EF4-FFF2-40B4-BE49-F238E27FC236}">
                <a16:creationId xmlns:a16="http://schemas.microsoft.com/office/drawing/2014/main" id="{0B552C52-DF53-E004-7DD8-3EA3089B7EDC}"/>
              </a:ext>
            </a:extLst>
          </p:cNvPr>
          <p:cNvSpPr txBox="1"/>
          <p:nvPr/>
        </p:nvSpPr>
        <p:spPr>
          <a:xfrm>
            <a:off x="97536" y="1557122"/>
            <a:ext cx="11948160" cy="461665"/>
          </a:xfrm>
          <a:prstGeom prst="rect">
            <a:avLst/>
          </a:prstGeom>
          <a:noFill/>
        </p:spPr>
        <p:txBody>
          <a:bodyPr wrap="square">
            <a:spAutoFit/>
          </a:bodyPr>
          <a:lstStyle/>
          <a:p>
            <a:pPr lvl="0" algn="ctr"/>
            <a:r>
              <a:rPr lang="fr-FR" sz="2400" dirty="0">
                <a:solidFill>
                  <a:prstClr val="black"/>
                </a:solidFill>
                <a:latin typeface="Roboto Light"/>
                <a:ea typeface="Roboto" panose="02000000000000000000" pitchFamily="2" charset="0"/>
              </a:rPr>
              <a:t>Quels sont les bénéfices de la </a:t>
            </a:r>
            <a:r>
              <a:rPr lang="fr-FR" sz="2400" b="1" dirty="0">
                <a:solidFill>
                  <a:prstClr val="black"/>
                </a:solidFill>
                <a:latin typeface="Roboto Light"/>
                <a:ea typeface="Roboto" panose="02000000000000000000" pitchFamily="2" charset="0"/>
              </a:rPr>
              <a:t>CREME ANTI ROUGEURS </a:t>
            </a:r>
            <a:r>
              <a:rPr lang="fr-FR" sz="2400" dirty="0">
                <a:solidFill>
                  <a:prstClr val="black"/>
                </a:solidFill>
                <a:latin typeface="Roboto Light"/>
                <a:ea typeface="Roboto" panose="02000000000000000000" pitchFamily="2" charset="0"/>
              </a:rPr>
              <a:t>?</a:t>
            </a:r>
            <a:endParaRPr kumimoji="0" lang="fr-FR" sz="2400" b="1" i="0" u="none" strike="noStrike" kern="1200" cap="none" spc="-200" normalizeH="0" baseline="0" noProof="0" dirty="0">
              <a:ln>
                <a:noFill/>
              </a:ln>
              <a:solidFill>
                <a:prstClr val="black">
                  <a:lumMod val="75000"/>
                  <a:lumOff val="25000"/>
                </a:prstClr>
              </a:solidFill>
              <a:effectLst/>
              <a:uLnTx/>
              <a:uFillTx/>
              <a:latin typeface="Sofia Pro"/>
              <a:ea typeface="+mn-ea"/>
              <a:cs typeface="+mn-cs"/>
            </a:endParaRPr>
          </a:p>
        </p:txBody>
      </p:sp>
      <p:sp>
        <p:nvSpPr>
          <p:cNvPr id="15" name="ZoneTexte 14">
            <a:extLst>
              <a:ext uri="{FF2B5EF4-FFF2-40B4-BE49-F238E27FC236}">
                <a16:creationId xmlns:a16="http://schemas.microsoft.com/office/drawing/2014/main" id="{42533EE4-CB67-215D-568A-82F8E06821F0}"/>
              </a:ext>
            </a:extLst>
          </p:cNvPr>
          <p:cNvSpPr txBox="1"/>
          <p:nvPr/>
        </p:nvSpPr>
        <p:spPr>
          <a:xfrm>
            <a:off x="1720694" y="4839213"/>
            <a:ext cx="7150345"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C. </a:t>
            </a:r>
            <a:r>
              <a:rPr lang="fr-FR" sz="2400" dirty="0">
                <a:solidFill>
                  <a:prstClr val="black"/>
                </a:solidFill>
                <a:latin typeface="Roboto Light"/>
                <a:ea typeface="Roboto" panose="02000000000000000000" pitchFamily="2" charset="0"/>
              </a:rPr>
              <a:t>Correctrice </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5" name="Rectangle 4">
            <a:extLst>
              <a:ext uri="{FF2B5EF4-FFF2-40B4-BE49-F238E27FC236}">
                <a16:creationId xmlns:a16="http://schemas.microsoft.com/office/drawing/2014/main" id="{D886D1E3-D692-6EF3-0CCA-CB406E976D5A}"/>
              </a:ext>
            </a:extLst>
          </p:cNvPr>
          <p:cNvSpPr/>
          <p:nvPr/>
        </p:nvSpPr>
        <p:spPr>
          <a:xfrm>
            <a:off x="1523371" y="581546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ZoneTexte 5">
            <a:extLst>
              <a:ext uri="{FF2B5EF4-FFF2-40B4-BE49-F238E27FC236}">
                <a16:creationId xmlns:a16="http://schemas.microsoft.com/office/drawing/2014/main" id="{3A5EE7CB-A014-8687-9289-DF4F9BA2B04C}"/>
              </a:ext>
            </a:extLst>
          </p:cNvPr>
          <p:cNvSpPr txBox="1"/>
          <p:nvPr/>
        </p:nvSpPr>
        <p:spPr>
          <a:xfrm>
            <a:off x="1731577" y="6024221"/>
            <a:ext cx="8869803" cy="461665"/>
          </a:xfrm>
          <a:prstGeom prst="rect">
            <a:avLst/>
          </a:prstGeom>
          <a:noFill/>
        </p:spPr>
        <p:txBody>
          <a:bodyPr wrap="square">
            <a:spAutoFit/>
          </a:bodyPr>
          <a:lstStyle/>
          <a:p>
            <a:pPr lvl="0" defTabSz="1219170">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D. </a:t>
            </a:r>
            <a:r>
              <a:rPr lang="fr-FR" sz="2400" dirty="0">
                <a:solidFill>
                  <a:prstClr val="black"/>
                </a:solidFill>
                <a:latin typeface="Roboto Light"/>
                <a:ea typeface="Roboto" panose="02000000000000000000" pitchFamily="2" charset="0"/>
              </a:rPr>
              <a:t>Réconfortante</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19" name="ZoneTexte 18">
            <a:extLst>
              <a:ext uri="{FF2B5EF4-FFF2-40B4-BE49-F238E27FC236}">
                <a16:creationId xmlns:a16="http://schemas.microsoft.com/office/drawing/2014/main" id="{4B48260A-62A2-C5BB-3068-3F9D036A57B8}"/>
              </a:ext>
            </a:extLst>
          </p:cNvPr>
          <p:cNvSpPr txBox="1"/>
          <p:nvPr/>
        </p:nvSpPr>
        <p:spPr>
          <a:xfrm>
            <a:off x="1720694" y="3640888"/>
            <a:ext cx="8571532" cy="461665"/>
          </a:xfrm>
          <a:prstGeom prst="rect">
            <a:avLst/>
          </a:prstGeom>
          <a:noFill/>
        </p:spPr>
        <p:txBody>
          <a:bodyPr wrap="square">
            <a:spAutoFit/>
          </a:bodyPr>
          <a:lstStyle/>
          <a:p>
            <a:pPr lvl="0" defTabSz="1219170">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B. </a:t>
            </a:r>
            <a:r>
              <a:rPr lang="fr-FR" sz="2400" dirty="0">
                <a:solidFill>
                  <a:prstClr val="black"/>
                </a:solidFill>
                <a:latin typeface="Roboto Light"/>
                <a:ea typeface="Roboto" panose="02000000000000000000" pitchFamily="2" charset="0"/>
              </a:rPr>
              <a:t>Anti pollution</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Tree>
    <p:extLst>
      <p:ext uri="{BB962C8B-B14F-4D97-AF65-F5344CB8AC3E}">
        <p14:creationId xmlns:p14="http://schemas.microsoft.com/office/powerpoint/2010/main" val="220053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54C7573-C2A2-4DEE-9849-12458BC6F6D2}"/>
              </a:ext>
            </a:extLst>
          </p:cNvPr>
          <p:cNvSpPr/>
          <p:nvPr/>
        </p:nvSpPr>
        <p:spPr>
          <a:xfrm>
            <a:off x="1503343" y="2239538"/>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F92F09AB-E164-44B4-81D5-E537F5B51879}"/>
              </a:ext>
            </a:extLst>
          </p:cNvPr>
          <p:cNvSpPr/>
          <p:nvPr/>
        </p:nvSpPr>
        <p:spPr>
          <a:xfrm>
            <a:off x="1512487" y="345305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756F8618-99D7-452C-BC9B-F17545ACC85C}"/>
              </a:ext>
            </a:extLst>
          </p:cNvPr>
          <p:cNvSpPr/>
          <p:nvPr/>
        </p:nvSpPr>
        <p:spPr>
          <a:xfrm>
            <a:off x="1512487" y="4639806"/>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re 2">
            <a:extLst>
              <a:ext uri="{FF2B5EF4-FFF2-40B4-BE49-F238E27FC236}">
                <a16:creationId xmlns:a16="http://schemas.microsoft.com/office/drawing/2014/main" id="{34FA0AE3-B73D-4935-AEA0-6E89B8845FA7}"/>
              </a:ext>
            </a:extLst>
          </p:cNvPr>
          <p:cNvSpPr>
            <a:spLocks noGrp="1"/>
          </p:cNvSpPr>
          <p:nvPr>
            <p:ph type="title"/>
          </p:nvPr>
        </p:nvSpPr>
        <p:spPr>
          <a:xfrm>
            <a:off x="838200" y="390854"/>
            <a:ext cx="10515600"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Comment identifier et </a:t>
            </a:r>
            <a:r>
              <a:rPr lang="en-US" sz="2800" dirty="0" err="1">
                <a:solidFill>
                  <a:srgbClr val="3E3E3E"/>
                </a:solidFill>
                <a:latin typeface="KyivType Sans2" panose="00000500000000000000" pitchFamily="50" charset="0"/>
              </a:rPr>
              <a:t>traiter</a:t>
            </a:r>
            <a:r>
              <a:rPr lang="en-US" sz="2800" dirty="0">
                <a:solidFill>
                  <a:srgbClr val="3E3E3E"/>
                </a:solidFill>
                <a:latin typeface="KyivType Sans2" panose="00000500000000000000" pitchFamily="50" charset="0"/>
              </a:rPr>
              <a:t> </a:t>
            </a:r>
            <a:r>
              <a:rPr lang="en-US" sz="2800" dirty="0" err="1">
                <a:solidFill>
                  <a:srgbClr val="3E3E3E"/>
                </a:solidFill>
                <a:latin typeface="KyivType Sans2" panose="00000500000000000000" pitchFamily="50" charset="0"/>
              </a:rPr>
              <a:t>une</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PEAU SENSIBLE</a:t>
            </a:r>
            <a:endParaRPr lang="fr-FR" sz="2800" dirty="0">
              <a:solidFill>
                <a:srgbClr val="3E3E3E"/>
              </a:solidFill>
              <a:latin typeface="KyivType Sans2" panose="00000500000000000000" pitchFamily="50" charset="0"/>
            </a:endParaRPr>
          </a:p>
        </p:txBody>
      </p:sp>
      <p:sp>
        <p:nvSpPr>
          <p:cNvPr id="41" name="ZoneTexte 40">
            <a:extLst>
              <a:ext uri="{FF2B5EF4-FFF2-40B4-BE49-F238E27FC236}">
                <a16:creationId xmlns:a16="http://schemas.microsoft.com/office/drawing/2014/main" id="{1EC0E5E9-B090-428F-A05E-E7EF0124ABFF}"/>
              </a:ext>
            </a:extLst>
          </p:cNvPr>
          <p:cNvSpPr txBox="1"/>
          <p:nvPr/>
        </p:nvSpPr>
        <p:spPr>
          <a:xfrm>
            <a:off x="1761976" y="2425366"/>
            <a:ext cx="7391604"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A. </a:t>
            </a:r>
            <a:r>
              <a:rPr lang="fr-FR" sz="2400" dirty="0">
                <a:solidFill>
                  <a:prstClr val="black"/>
                </a:solidFill>
                <a:latin typeface="Roboto Light"/>
                <a:ea typeface="Roboto" panose="02000000000000000000" pitchFamily="2" charset="0"/>
              </a:rPr>
              <a:t>Sans huiles essentielles   </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13" name="ZoneTexte 12">
            <a:extLst>
              <a:ext uri="{FF2B5EF4-FFF2-40B4-BE49-F238E27FC236}">
                <a16:creationId xmlns:a16="http://schemas.microsoft.com/office/drawing/2014/main" id="{0B552C52-DF53-E004-7DD8-3EA3089B7EDC}"/>
              </a:ext>
            </a:extLst>
          </p:cNvPr>
          <p:cNvSpPr txBox="1"/>
          <p:nvPr/>
        </p:nvSpPr>
        <p:spPr>
          <a:xfrm>
            <a:off x="97536" y="1557122"/>
            <a:ext cx="11948160" cy="461665"/>
          </a:xfrm>
          <a:prstGeom prst="rect">
            <a:avLst/>
          </a:prstGeom>
          <a:noFill/>
        </p:spPr>
        <p:txBody>
          <a:bodyPr wrap="square">
            <a:spAutoFit/>
          </a:bodyPr>
          <a:lstStyle/>
          <a:p>
            <a:pPr lvl="0" algn="ctr"/>
            <a:r>
              <a:rPr lang="fr-FR" sz="2400" dirty="0">
                <a:solidFill>
                  <a:prstClr val="black"/>
                </a:solidFill>
                <a:latin typeface="Roboto Light"/>
                <a:ea typeface="Roboto" panose="02000000000000000000" pitchFamily="2" charset="0"/>
              </a:rPr>
              <a:t>Quelles affirmations sont vraies sur le </a:t>
            </a:r>
            <a:r>
              <a:rPr lang="fr-FR" sz="2400" b="1" dirty="0">
                <a:solidFill>
                  <a:prstClr val="black"/>
                </a:solidFill>
                <a:latin typeface="Roboto Light"/>
                <a:ea typeface="Roboto" panose="02000000000000000000" pitchFamily="2" charset="0"/>
              </a:rPr>
              <a:t>MASQUE SENSITIVE </a:t>
            </a:r>
            <a:r>
              <a:rPr lang="fr-FR" sz="2400" dirty="0">
                <a:solidFill>
                  <a:prstClr val="black"/>
                </a:solidFill>
                <a:latin typeface="Roboto Light"/>
                <a:ea typeface="Roboto" panose="02000000000000000000" pitchFamily="2" charset="0"/>
              </a:rPr>
              <a:t>?</a:t>
            </a:r>
            <a:endParaRPr kumimoji="0" lang="fr-FR" sz="2400" b="1" i="0" u="none" strike="noStrike" kern="1200" cap="none" spc="-200" normalizeH="0" baseline="0" noProof="0" dirty="0">
              <a:ln>
                <a:noFill/>
              </a:ln>
              <a:solidFill>
                <a:prstClr val="black">
                  <a:lumMod val="75000"/>
                  <a:lumOff val="25000"/>
                </a:prstClr>
              </a:solidFill>
              <a:effectLst/>
              <a:uLnTx/>
              <a:uFillTx/>
              <a:latin typeface="Sofia Pro"/>
              <a:ea typeface="+mn-ea"/>
              <a:cs typeface="+mn-cs"/>
            </a:endParaRPr>
          </a:p>
        </p:txBody>
      </p:sp>
      <p:sp>
        <p:nvSpPr>
          <p:cNvPr id="15" name="ZoneTexte 14">
            <a:extLst>
              <a:ext uri="{FF2B5EF4-FFF2-40B4-BE49-F238E27FC236}">
                <a16:creationId xmlns:a16="http://schemas.microsoft.com/office/drawing/2014/main" id="{42533EE4-CB67-215D-568A-82F8E06821F0}"/>
              </a:ext>
            </a:extLst>
          </p:cNvPr>
          <p:cNvSpPr txBox="1"/>
          <p:nvPr/>
        </p:nvSpPr>
        <p:spPr>
          <a:xfrm>
            <a:off x="1720694" y="4839213"/>
            <a:ext cx="7150345"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C. </a:t>
            </a:r>
            <a:r>
              <a:rPr lang="fr-FR" sz="2400" dirty="0">
                <a:solidFill>
                  <a:prstClr val="black"/>
                </a:solidFill>
                <a:latin typeface="Roboto Light"/>
                <a:ea typeface="Roboto" panose="02000000000000000000" pitchFamily="2" charset="0"/>
              </a:rPr>
              <a:t>Peut s'appliquer après une épilation</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5" name="Rectangle 4">
            <a:extLst>
              <a:ext uri="{FF2B5EF4-FFF2-40B4-BE49-F238E27FC236}">
                <a16:creationId xmlns:a16="http://schemas.microsoft.com/office/drawing/2014/main" id="{D886D1E3-D692-6EF3-0CCA-CB406E976D5A}"/>
              </a:ext>
            </a:extLst>
          </p:cNvPr>
          <p:cNvSpPr/>
          <p:nvPr/>
        </p:nvSpPr>
        <p:spPr>
          <a:xfrm>
            <a:off x="1523371" y="581546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ZoneTexte 5">
            <a:extLst>
              <a:ext uri="{FF2B5EF4-FFF2-40B4-BE49-F238E27FC236}">
                <a16:creationId xmlns:a16="http://schemas.microsoft.com/office/drawing/2014/main" id="{3A5EE7CB-A014-8687-9289-DF4F9BA2B04C}"/>
              </a:ext>
            </a:extLst>
          </p:cNvPr>
          <p:cNvSpPr txBox="1"/>
          <p:nvPr/>
        </p:nvSpPr>
        <p:spPr>
          <a:xfrm>
            <a:off x="1731577" y="6024221"/>
            <a:ext cx="8869803" cy="461665"/>
          </a:xfrm>
          <a:prstGeom prst="rect">
            <a:avLst/>
          </a:prstGeom>
          <a:noFill/>
        </p:spPr>
        <p:txBody>
          <a:bodyPr wrap="square">
            <a:spAutoFit/>
          </a:bodyPr>
          <a:lstStyle/>
          <a:p>
            <a:pPr lvl="0" defTabSz="1219170">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D. </a:t>
            </a:r>
            <a:r>
              <a:rPr lang="fr-FR" sz="2400" dirty="0">
                <a:solidFill>
                  <a:prstClr val="black"/>
                </a:solidFill>
                <a:latin typeface="Roboto Light"/>
                <a:ea typeface="Roboto" panose="02000000000000000000" pitchFamily="2" charset="0"/>
              </a:rPr>
              <a:t>Unifie le teint </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19" name="ZoneTexte 18">
            <a:extLst>
              <a:ext uri="{FF2B5EF4-FFF2-40B4-BE49-F238E27FC236}">
                <a16:creationId xmlns:a16="http://schemas.microsoft.com/office/drawing/2014/main" id="{4B48260A-62A2-C5BB-3068-3F9D036A57B8}"/>
              </a:ext>
            </a:extLst>
          </p:cNvPr>
          <p:cNvSpPr txBox="1"/>
          <p:nvPr/>
        </p:nvSpPr>
        <p:spPr>
          <a:xfrm>
            <a:off x="1720694" y="3640888"/>
            <a:ext cx="8571532" cy="461665"/>
          </a:xfrm>
          <a:prstGeom prst="rect">
            <a:avLst/>
          </a:prstGeom>
          <a:noFill/>
        </p:spPr>
        <p:txBody>
          <a:bodyPr wrap="square">
            <a:spAutoFit/>
          </a:bodyPr>
          <a:lstStyle/>
          <a:p>
            <a:pPr lvl="0" defTabSz="1219170">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B. </a:t>
            </a:r>
            <a:r>
              <a:rPr lang="fr-FR" sz="2400" dirty="0">
                <a:solidFill>
                  <a:prstClr val="black"/>
                </a:solidFill>
                <a:latin typeface="Roboto Light"/>
                <a:ea typeface="Roboto" panose="02000000000000000000" pitchFamily="2" charset="0"/>
              </a:rPr>
              <a:t>Cocktail de 20 extraits de plantes </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Tree>
    <p:extLst>
      <p:ext uri="{BB962C8B-B14F-4D97-AF65-F5344CB8AC3E}">
        <p14:creationId xmlns:p14="http://schemas.microsoft.com/office/powerpoint/2010/main" val="301591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0"/>
                                        </p:tgtEl>
                                      </p:cBhvr>
                                    </p:animEffect>
                                    <p:set>
                                      <p:cBhvr>
                                        <p:cTn id="10" dur="1" fill="hold">
                                          <p:stCondLst>
                                            <p:cond delay="499"/>
                                          </p:stCondLst>
                                        </p:cTn>
                                        <p:tgtEl>
                                          <p:spTgt spid="3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2"/>
                                        </p:tgtEl>
                                      </p:cBhvr>
                                    </p:animEffect>
                                    <p:set>
                                      <p:cBhvr>
                                        <p:cTn id="1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41"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6054526-ED0E-4C9A-9B04-225C49A474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06"/>
          <a:stretch/>
        </p:blipFill>
        <p:spPr>
          <a:xfrm>
            <a:off x="170459" y="1186517"/>
            <a:ext cx="3599418" cy="4940355"/>
          </a:xfrm>
          <a:prstGeom prst="rect">
            <a:avLst/>
          </a:prstGeom>
        </p:spPr>
      </p:pic>
      <p:sp>
        <p:nvSpPr>
          <p:cNvPr id="6" name="Titre 2">
            <a:extLst>
              <a:ext uri="{FF2B5EF4-FFF2-40B4-BE49-F238E27FC236}">
                <a16:creationId xmlns:a16="http://schemas.microsoft.com/office/drawing/2014/main" id="{60DB8DBE-D4E4-4DB2-BD09-03F4F5E6B2EC}"/>
              </a:ext>
            </a:extLst>
          </p:cNvPr>
          <p:cNvSpPr>
            <a:spLocks noGrp="1"/>
          </p:cNvSpPr>
          <p:nvPr>
            <p:ph type="title"/>
          </p:nvPr>
        </p:nvSpPr>
        <p:spPr>
          <a:xfrm>
            <a:off x="838200" y="536470"/>
            <a:ext cx="10515600" cy="792036"/>
          </a:xfrm>
        </p:spPr>
        <p:txBody>
          <a:bodyPr vert="horz" lIns="91440" tIns="45720" rIns="91440" bIns="45720" rtlCol="0" anchor="ctr">
            <a:noAutofit/>
          </a:bodyPr>
          <a:lstStyle/>
          <a:p>
            <a:pPr algn="ctr"/>
            <a:r>
              <a:rPr lang="en-US" sz="3200" dirty="0">
                <a:solidFill>
                  <a:srgbClr val="3E3E3E"/>
                </a:solidFill>
                <a:latin typeface="KyivType Sans2" panose="00000500000000000000" pitchFamily="50" charset="0"/>
              </a:rPr>
              <a:t>Notre </a:t>
            </a:r>
            <a:r>
              <a:rPr lang="en-US" sz="3200" dirty="0" err="1">
                <a:solidFill>
                  <a:srgbClr val="3E3E3E"/>
                </a:solidFill>
                <a:latin typeface="KyivType Sans2" panose="00000500000000000000" pitchFamily="50" charset="0"/>
              </a:rPr>
              <a:t>allié</a:t>
            </a:r>
            <a:r>
              <a:rPr lang="en-US" sz="3200" dirty="0">
                <a:solidFill>
                  <a:srgbClr val="3E3E3E"/>
                </a:solidFill>
                <a:latin typeface="KyivType Sans2" panose="00000500000000000000" pitchFamily="50" charset="0"/>
              </a:rPr>
              <a:t> S.O.S</a:t>
            </a:r>
            <a:endParaRPr lang="fr-FR" sz="3200" dirty="0">
              <a:solidFill>
                <a:srgbClr val="3E3E3E"/>
              </a:solidFill>
              <a:latin typeface="KyivType Sans2" panose="00000500000000000000" pitchFamily="50" charset="0"/>
            </a:endParaRPr>
          </a:p>
        </p:txBody>
      </p:sp>
      <p:sp>
        <p:nvSpPr>
          <p:cNvPr id="7" name="Rectangle 6">
            <a:extLst>
              <a:ext uri="{FF2B5EF4-FFF2-40B4-BE49-F238E27FC236}">
                <a16:creationId xmlns:a16="http://schemas.microsoft.com/office/drawing/2014/main" id="{7275877C-C545-4953-8F72-83F8A3989260}"/>
              </a:ext>
            </a:extLst>
          </p:cNvPr>
          <p:cNvSpPr/>
          <p:nvPr/>
        </p:nvSpPr>
        <p:spPr>
          <a:xfrm>
            <a:off x="1805212" y="1482433"/>
            <a:ext cx="8784718" cy="307777"/>
          </a:xfrm>
          <a:prstGeom prst="rect">
            <a:avLst/>
          </a:prstGeom>
        </p:spPr>
        <p:txBody>
          <a:bodyPr wrap="square">
            <a:spAutoFit/>
          </a:bodyPr>
          <a:lstStyle/>
          <a:p>
            <a:pPr algn="ctr">
              <a:defRPr/>
            </a:pPr>
            <a:r>
              <a:rPr lang="en-US" sz="1400" dirty="0">
                <a:solidFill>
                  <a:prstClr val="black"/>
                </a:solidFill>
                <a:latin typeface="Roboto Light" panose="02000000000000000000" pitchFamily="2" charset="0"/>
                <a:ea typeface="Roboto Light" panose="02000000000000000000" pitchFamily="2" charset="0"/>
              </a:rPr>
              <a:t>ELIXIR VITAL</a:t>
            </a:r>
          </a:p>
        </p:txBody>
      </p:sp>
      <p:grpSp>
        <p:nvGrpSpPr>
          <p:cNvPr id="26" name="Groupe 25">
            <a:extLst>
              <a:ext uri="{FF2B5EF4-FFF2-40B4-BE49-F238E27FC236}">
                <a16:creationId xmlns:a16="http://schemas.microsoft.com/office/drawing/2014/main" id="{4938760A-C5EE-43D5-87D5-E88156C53658}"/>
              </a:ext>
            </a:extLst>
          </p:cNvPr>
          <p:cNvGrpSpPr/>
          <p:nvPr/>
        </p:nvGrpSpPr>
        <p:grpSpPr>
          <a:xfrm>
            <a:off x="8009980" y="1790210"/>
            <a:ext cx="4122574" cy="4212212"/>
            <a:chOff x="7336996" y="2079894"/>
            <a:chExt cx="4122574" cy="4212212"/>
          </a:xfrm>
        </p:grpSpPr>
        <p:sp>
          <p:nvSpPr>
            <p:cNvPr id="27" name="object 28">
              <a:extLst>
                <a:ext uri="{FF2B5EF4-FFF2-40B4-BE49-F238E27FC236}">
                  <a16:creationId xmlns:a16="http://schemas.microsoft.com/office/drawing/2014/main" id="{99F91CD6-3357-439F-8535-90B3788B939D}"/>
                </a:ext>
              </a:extLst>
            </p:cNvPr>
            <p:cNvSpPr txBox="1"/>
            <p:nvPr/>
          </p:nvSpPr>
          <p:spPr>
            <a:xfrm>
              <a:off x="8740278" y="2281754"/>
              <a:ext cx="2719292" cy="872033"/>
            </a:xfrm>
            <a:prstGeom prst="rect">
              <a:avLst/>
            </a:prstGeom>
          </p:spPr>
          <p:txBody>
            <a:bodyPr vert="horz" wrap="square" lIns="0" tIns="220979" rIns="0" bIns="0" rtlCol="0">
              <a:spAutoFit/>
            </a:bodyPr>
            <a:lstStyle>
              <a:defPPr>
                <a:defRPr lang="fr-FR"/>
              </a:defPPr>
              <a:lvl1pPr marL="136525" algn="ctr">
                <a:lnSpc>
                  <a:spcPct val="100000"/>
                </a:lnSpc>
                <a:spcBef>
                  <a:spcPts val="1739"/>
                </a:spcBef>
                <a:defRPr sz="1200">
                  <a:solidFill>
                    <a:prstClr val="black"/>
                  </a:solidFill>
                  <a:latin typeface="Roboto Light" panose="02000000000000000000" pitchFamily="2" charset="0"/>
                  <a:ea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dirty="0"/>
                <a:t>92% </a:t>
              </a:r>
              <a:r>
                <a:rPr lang="en-US" dirty="0" err="1"/>
                <a:t>d’ingrédients</a:t>
              </a:r>
              <a:r>
                <a:rPr lang="en-US" dirty="0"/>
                <a:t> </a:t>
              </a:r>
              <a:r>
                <a:rPr lang="en-US" dirty="0" err="1"/>
                <a:t>d’origine</a:t>
              </a:r>
              <a:r>
                <a:rPr lang="en-US" dirty="0"/>
                <a:t> naturelle</a:t>
              </a:r>
            </a:p>
            <a:p>
              <a:pPr algn="l"/>
              <a:endParaRPr lang="en-US" dirty="0"/>
            </a:p>
          </p:txBody>
        </p:sp>
        <p:grpSp>
          <p:nvGrpSpPr>
            <p:cNvPr id="28" name="Groupe 27">
              <a:extLst>
                <a:ext uri="{FF2B5EF4-FFF2-40B4-BE49-F238E27FC236}">
                  <a16:creationId xmlns:a16="http://schemas.microsoft.com/office/drawing/2014/main" id="{93CF9960-C9EF-4A6F-ADCF-C7E1F3FC3FA9}"/>
                </a:ext>
              </a:extLst>
            </p:cNvPr>
            <p:cNvGrpSpPr/>
            <p:nvPr/>
          </p:nvGrpSpPr>
          <p:grpSpPr>
            <a:xfrm>
              <a:off x="7709483" y="2079894"/>
              <a:ext cx="904616" cy="855690"/>
              <a:chOff x="8681068" y="1864659"/>
              <a:chExt cx="795655" cy="795655"/>
            </a:xfrm>
          </p:grpSpPr>
          <p:sp>
            <p:nvSpPr>
              <p:cNvPr id="35" name="object 27">
                <a:extLst>
                  <a:ext uri="{FF2B5EF4-FFF2-40B4-BE49-F238E27FC236}">
                    <a16:creationId xmlns:a16="http://schemas.microsoft.com/office/drawing/2014/main" id="{A8E2FFF0-8B80-4E3C-9293-F44E03ABA7EF}"/>
                  </a:ext>
                </a:extLst>
              </p:cNvPr>
              <p:cNvSpPr/>
              <p:nvPr/>
            </p:nvSpPr>
            <p:spPr>
              <a:xfrm>
                <a:off x="8681068" y="1864659"/>
                <a:ext cx="795655" cy="795655"/>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latin typeface="Roboto" panose="02000000000000000000" pitchFamily="2" charset="0"/>
                  <a:ea typeface="Roboto" panose="02000000000000000000" pitchFamily="2" charset="0"/>
                </a:endParaRPr>
              </a:p>
            </p:txBody>
          </p:sp>
          <p:grpSp>
            <p:nvGrpSpPr>
              <p:cNvPr id="36" name="object 29">
                <a:extLst>
                  <a:ext uri="{FF2B5EF4-FFF2-40B4-BE49-F238E27FC236}">
                    <a16:creationId xmlns:a16="http://schemas.microsoft.com/office/drawing/2014/main" id="{468FE4F1-E62D-43E1-83A6-2ED8AF41E60C}"/>
                  </a:ext>
                </a:extLst>
              </p:cNvPr>
              <p:cNvGrpSpPr/>
              <p:nvPr/>
            </p:nvGrpSpPr>
            <p:grpSpPr>
              <a:xfrm>
                <a:off x="8848323" y="1934210"/>
                <a:ext cx="434340" cy="662305"/>
                <a:chOff x="3566109" y="2227173"/>
                <a:chExt cx="434340" cy="662305"/>
              </a:xfrm>
            </p:grpSpPr>
            <p:sp>
              <p:nvSpPr>
                <p:cNvPr id="37" name="object 30">
                  <a:extLst>
                    <a:ext uri="{FF2B5EF4-FFF2-40B4-BE49-F238E27FC236}">
                      <a16:creationId xmlns:a16="http://schemas.microsoft.com/office/drawing/2014/main" id="{17854A96-E75C-4BA4-85FE-EC248333C342}"/>
                    </a:ext>
                  </a:extLst>
                </p:cNvPr>
                <p:cNvSpPr/>
                <p:nvPr/>
              </p:nvSpPr>
              <p:spPr>
                <a:xfrm>
                  <a:off x="3566109" y="2227173"/>
                  <a:ext cx="434340" cy="662305"/>
                </a:xfrm>
                <a:custGeom>
                  <a:avLst/>
                  <a:gdLst/>
                  <a:ahLst/>
                  <a:cxnLst/>
                  <a:rect l="l" t="t" r="r" b="b"/>
                  <a:pathLst>
                    <a:path w="434339" h="662305">
                      <a:moveTo>
                        <a:pt x="309194" y="504583"/>
                      </a:moveTo>
                      <a:lnTo>
                        <a:pt x="291922" y="509473"/>
                      </a:lnTo>
                      <a:lnTo>
                        <a:pt x="302120" y="505701"/>
                      </a:lnTo>
                      <a:lnTo>
                        <a:pt x="308635" y="503682"/>
                      </a:lnTo>
                      <a:lnTo>
                        <a:pt x="306336" y="503605"/>
                      </a:lnTo>
                      <a:lnTo>
                        <a:pt x="303034" y="502437"/>
                      </a:lnTo>
                      <a:lnTo>
                        <a:pt x="295910" y="500278"/>
                      </a:lnTo>
                      <a:lnTo>
                        <a:pt x="286461" y="498792"/>
                      </a:lnTo>
                      <a:lnTo>
                        <a:pt x="275158" y="499262"/>
                      </a:lnTo>
                      <a:lnTo>
                        <a:pt x="262458" y="503008"/>
                      </a:lnTo>
                      <a:lnTo>
                        <a:pt x="249262" y="512622"/>
                      </a:lnTo>
                      <a:lnTo>
                        <a:pt x="244767" y="522998"/>
                      </a:lnTo>
                      <a:lnTo>
                        <a:pt x="245008" y="531317"/>
                      </a:lnTo>
                      <a:lnTo>
                        <a:pt x="245973" y="534708"/>
                      </a:lnTo>
                      <a:lnTo>
                        <a:pt x="259575" y="525462"/>
                      </a:lnTo>
                      <a:lnTo>
                        <a:pt x="246341" y="536448"/>
                      </a:lnTo>
                      <a:lnTo>
                        <a:pt x="252310" y="552348"/>
                      </a:lnTo>
                      <a:lnTo>
                        <a:pt x="257975" y="559269"/>
                      </a:lnTo>
                      <a:lnTo>
                        <a:pt x="266649" y="558673"/>
                      </a:lnTo>
                      <a:lnTo>
                        <a:pt x="300913" y="531660"/>
                      </a:lnTo>
                      <a:lnTo>
                        <a:pt x="307784" y="506628"/>
                      </a:lnTo>
                      <a:lnTo>
                        <a:pt x="309194" y="504583"/>
                      </a:lnTo>
                      <a:close/>
                    </a:path>
                    <a:path w="434339" h="662305">
                      <a:moveTo>
                        <a:pt x="434035" y="607352"/>
                      </a:moveTo>
                      <a:lnTo>
                        <a:pt x="433692" y="592569"/>
                      </a:lnTo>
                      <a:lnTo>
                        <a:pt x="429704" y="578091"/>
                      </a:lnTo>
                      <a:lnTo>
                        <a:pt x="423011" y="561898"/>
                      </a:lnTo>
                      <a:lnTo>
                        <a:pt x="423011" y="606259"/>
                      </a:lnTo>
                      <a:lnTo>
                        <a:pt x="420370" y="618058"/>
                      </a:lnTo>
                      <a:lnTo>
                        <a:pt x="385622" y="649655"/>
                      </a:lnTo>
                      <a:lnTo>
                        <a:pt x="373430" y="651167"/>
                      </a:lnTo>
                      <a:lnTo>
                        <a:pt x="221284" y="651167"/>
                      </a:lnTo>
                      <a:lnTo>
                        <a:pt x="174625" y="651167"/>
                      </a:lnTo>
                      <a:lnTo>
                        <a:pt x="60604" y="651167"/>
                      </a:lnTo>
                      <a:lnTo>
                        <a:pt x="48412" y="649655"/>
                      </a:lnTo>
                      <a:lnTo>
                        <a:pt x="13665" y="618058"/>
                      </a:lnTo>
                      <a:lnTo>
                        <a:pt x="11023" y="606259"/>
                      </a:lnTo>
                      <a:lnTo>
                        <a:pt x="11303" y="594169"/>
                      </a:lnTo>
                      <a:lnTo>
                        <a:pt x="14566" y="582320"/>
                      </a:lnTo>
                      <a:lnTo>
                        <a:pt x="159194" y="232397"/>
                      </a:lnTo>
                      <a:lnTo>
                        <a:pt x="159613" y="231000"/>
                      </a:lnTo>
                      <a:lnTo>
                        <a:pt x="159613" y="59499"/>
                      </a:lnTo>
                      <a:lnTo>
                        <a:pt x="226250" y="59499"/>
                      </a:lnTo>
                      <a:lnTo>
                        <a:pt x="228727" y="57023"/>
                      </a:lnTo>
                      <a:lnTo>
                        <a:pt x="228727" y="50914"/>
                      </a:lnTo>
                      <a:lnTo>
                        <a:pt x="226250" y="48425"/>
                      </a:lnTo>
                      <a:lnTo>
                        <a:pt x="157137" y="48425"/>
                      </a:lnTo>
                      <a:lnTo>
                        <a:pt x="151028" y="48425"/>
                      </a:lnTo>
                      <a:lnTo>
                        <a:pt x="144373" y="48425"/>
                      </a:lnTo>
                      <a:lnTo>
                        <a:pt x="137096" y="46951"/>
                      </a:lnTo>
                      <a:lnTo>
                        <a:pt x="131152" y="42951"/>
                      </a:lnTo>
                      <a:lnTo>
                        <a:pt x="127139" y="37007"/>
                      </a:lnTo>
                      <a:lnTo>
                        <a:pt x="125679" y="29743"/>
                      </a:lnTo>
                      <a:lnTo>
                        <a:pt x="127139" y="22479"/>
                      </a:lnTo>
                      <a:lnTo>
                        <a:pt x="131152" y="16535"/>
                      </a:lnTo>
                      <a:lnTo>
                        <a:pt x="137096" y="12534"/>
                      </a:lnTo>
                      <a:lnTo>
                        <a:pt x="144373" y="11061"/>
                      </a:lnTo>
                      <a:lnTo>
                        <a:pt x="289674" y="11061"/>
                      </a:lnTo>
                      <a:lnTo>
                        <a:pt x="296938" y="12534"/>
                      </a:lnTo>
                      <a:lnTo>
                        <a:pt x="302869" y="16535"/>
                      </a:lnTo>
                      <a:lnTo>
                        <a:pt x="306882" y="22479"/>
                      </a:lnTo>
                      <a:lnTo>
                        <a:pt x="308356" y="29743"/>
                      </a:lnTo>
                      <a:lnTo>
                        <a:pt x="306882" y="37007"/>
                      </a:lnTo>
                      <a:lnTo>
                        <a:pt x="302869" y="42951"/>
                      </a:lnTo>
                      <a:lnTo>
                        <a:pt x="296938" y="46951"/>
                      </a:lnTo>
                      <a:lnTo>
                        <a:pt x="289674" y="48425"/>
                      </a:lnTo>
                      <a:lnTo>
                        <a:pt x="276898" y="48425"/>
                      </a:lnTo>
                      <a:lnTo>
                        <a:pt x="274421" y="50914"/>
                      </a:lnTo>
                      <a:lnTo>
                        <a:pt x="274421" y="230276"/>
                      </a:lnTo>
                      <a:lnTo>
                        <a:pt x="274561" y="231724"/>
                      </a:lnTo>
                      <a:lnTo>
                        <a:pt x="419468" y="582320"/>
                      </a:lnTo>
                      <a:lnTo>
                        <a:pt x="422732" y="594169"/>
                      </a:lnTo>
                      <a:lnTo>
                        <a:pt x="423011" y="606259"/>
                      </a:lnTo>
                      <a:lnTo>
                        <a:pt x="423011" y="561898"/>
                      </a:lnTo>
                      <a:lnTo>
                        <a:pt x="285496" y="229184"/>
                      </a:lnTo>
                      <a:lnTo>
                        <a:pt x="285496" y="59499"/>
                      </a:lnTo>
                      <a:lnTo>
                        <a:pt x="289674" y="59499"/>
                      </a:lnTo>
                      <a:lnTo>
                        <a:pt x="301244" y="57150"/>
                      </a:lnTo>
                      <a:lnTo>
                        <a:pt x="310705" y="50774"/>
                      </a:lnTo>
                      <a:lnTo>
                        <a:pt x="317080" y="41313"/>
                      </a:lnTo>
                      <a:lnTo>
                        <a:pt x="319430" y="29743"/>
                      </a:lnTo>
                      <a:lnTo>
                        <a:pt x="317080" y="18173"/>
                      </a:lnTo>
                      <a:lnTo>
                        <a:pt x="310705" y="8724"/>
                      </a:lnTo>
                      <a:lnTo>
                        <a:pt x="301244" y="2336"/>
                      </a:lnTo>
                      <a:lnTo>
                        <a:pt x="289674" y="0"/>
                      </a:lnTo>
                      <a:lnTo>
                        <a:pt x="144373" y="0"/>
                      </a:lnTo>
                      <a:lnTo>
                        <a:pt x="132791" y="2336"/>
                      </a:lnTo>
                      <a:lnTo>
                        <a:pt x="123342" y="8724"/>
                      </a:lnTo>
                      <a:lnTo>
                        <a:pt x="116954" y="18173"/>
                      </a:lnTo>
                      <a:lnTo>
                        <a:pt x="114617" y="29743"/>
                      </a:lnTo>
                      <a:lnTo>
                        <a:pt x="116954" y="41313"/>
                      </a:lnTo>
                      <a:lnTo>
                        <a:pt x="123342" y="50774"/>
                      </a:lnTo>
                      <a:lnTo>
                        <a:pt x="132791" y="57150"/>
                      </a:lnTo>
                      <a:lnTo>
                        <a:pt x="144373" y="59499"/>
                      </a:lnTo>
                      <a:lnTo>
                        <a:pt x="148551" y="59499"/>
                      </a:lnTo>
                      <a:lnTo>
                        <a:pt x="148551" y="229184"/>
                      </a:lnTo>
                      <a:lnTo>
                        <a:pt x="4330" y="578091"/>
                      </a:lnTo>
                      <a:lnTo>
                        <a:pt x="342" y="592569"/>
                      </a:lnTo>
                      <a:lnTo>
                        <a:pt x="0" y="607352"/>
                      </a:lnTo>
                      <a:lnTo>
                        <a:pt x="3238" y="621779"/>
                      </a:lnTo>
                      <a:lnTo>
                        <a:pt x="31902" y="655066"/>
                      </a:lnTo>
                      <a:lnTo>
                        <a:pt x="60604" y="662241"/>
                      </a:lnTo>
                      <a:lnTo>
                        <a:pt x="174625" y="662241"/>
                      </a:lnTo>
                      <a:lnTo>
                        <a:pt x="218224" y="662241"/>
                      </a:lnTo>
                      <a:lnTo>
                        <a:pt x="221284" y="662241"/>
                      </a:lnTo>
                      <a:lnTo>
                        <a:pt x="373430" y="662241"/>
                      </a:lnTo>
                      <a:lnTo>
                        <a:pt x="388340" y="660400"/>
                      </a:lnTo>
                      <a:lnTo>
                        <a:pt x="402132" y="655066"/>
                      </a:lnTo>
                      <a:lnTo>
                        <a:pt x="414223" y="646569"/>
                      </a:lnTo>
                      <a:lnTo>
                        <a:pt x="424053" y="635203"/>
                      </a:lnTo>
                      <a:lnTo>
                        <a:pt x="430796" y="621779"/>
                      </a:lnTo>
                      <a:lnTo>
                        <a:pt x="434035" y="607352"/>
                      </a:lnTo>
                      <a:close/>
                    </a:path>
                  </a:pathLst>
                </a:custGeom>
                <a:solidFill>
                  <a:srgbClr val="4F5252"/>
                </a:solidFill>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latin typeface="Roboto" panose="02000000000000000000" pitchFamily="2" charset="0"/>
                    <a:ea typeface="Roboto" panose="02000000000000000000" pitchFamily="2" charset="0"/>
                  </a:endParaRPr>
                </a:p>
              </p:txBody>
            </p:sp>
            <p:pic>
              <p:nvPicPr>
                <p:cNvPr id="38" name="object 31">
                  <a:extLst>
                    <a:ext uri="{FF2B5EF4-FFF2-40B4-BE49-F238E27FC236}">
                      <a16:creationId xmlns:a16="http://schemas.microsoft.com/office/drawing/2014/main" id="{05D7E0A2-F748-4784-A1BC-7F1B01B43F0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825318" y="2608649"/>
                  <a:ext cx="92963" cy="73198"/>
                </a:xfrm>
                <a:prstGeom prst="rect">
                  <a:avLst/>
                </a:prstGeom>
              </p:spPr>
            </p:pic>
            <p:pic>
              <p:nvPicPr>
                <p:cNvPr id="39" name="object 32">
                  <a:extLst>
                    <a:ext uri="{FF2B5EF4-FFF2-40B4-BE49-F238E27FC236}">
                      <a16:creationId xmlns:a16="http://schemas.microsoft.com/office/drawing/2014/main" id="{58B2224A-FC39-4C4B-8084-D073D8457F2E}"/>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703415" y="2656965"/>
                  <a:ext cx="82426" cy="79541"/>
                </a:xfrm>
                <a:prstGeom prst="rect">
                  <a:avLst/>
                </a:prstGeom>
              </p:spPr>
            </p:pic>
            <p:sp>
              <p:nvSpPr>
                <p:cNvPr id="40" name="object 33">
                  <a:extLst>
                    <a:ext uri="{FF2B5EF4-FFF2-40B4-BE49-F238E27FC236}">
                      <a16:creationId xmlns:a16="http://schemas.microsoft.com/office/drawing/2014/main" id="{C7C33151-EC66-40F1-9B76-E9B6F33A8104}"/>
                    </a:ext>
                  </a:extLst>
                </p:cNvPr>
                <p:cNvSpPr/>
                <p:nvPr/>
              </p:nvSpPr>
              <p:spPr>
                <a:xfrm>
                  <a:off x="3788827" y="2599471"/>
                  <a:ext cx="36830" cy="285115"/>
                </a:xfrm>
                <a:custGeom>
                  <a:avLst/>
                  <a:gdLst/>
                  <a:ahLst/>
                  <a:cxnLst/>
                  <a:rect l="l" t="t" r="r" b="b"/>
                  <a:pathLst>
                    <a:path w="36829" h="285114">
                      <a:moveTo>
                        <a:pt x="2793" y="0"/>
                      </a:moveTo>
                      <a:lnTo>
                        <a:pt x="0" y="6019"/>
                      </a:lnTo>
                      <a:lnTo>
                        <a:pt x="8720" y="12422"/>
                      </a:lnTo>
                      <a:lnTo>
                        <a:pt x="11407" y="20840"/>
                      </a:lnTo>
                      <a:lnTo>
                        <a:pt x="10737" y="29001"/>
                      </a:lnTo>
                      <a:lnTo>
                        <a:pt x="9385" y="34632"/>
                      </a:lnTo>
                      <a:lnTo>
                        <a:pt x="8747" y="39429"/>
                      </a:lnTo>
                      <a:lnTo>
                        <a:pt x="6872" y="98561"/>
                      </a:lnTo>
                      <a:lnTo>
                        <a:pt x="6670" y="124395"/>
                      </a:lnTo>
                      <a:lnTo>
                        <a:pt x="7010" y="144373"/>
                      </a:lnTo>
                      <a:lnTo>
                        <a:pt x="7585" y="157426"/>
                      </a:lnTo>
                      <a:lnTo>
                        <a:pt x="8037" y="176407"/>
                      </a:lnTo>
                      <a:lnTo>
                        <a:pt x="8601" y="214484"/>
                      </a:lnTo>
                      <a:lnTo>
                        <a:pt x="9512" y="284822"/>
                      </a:lnTo>
                      <a:lnTo>
                        <a:pt x="10799" y="244840"/>
                      </a:lnTo>
                      <a:lnTo>
                        <a:pt x="12174" y="172596"/>
                      </a:lnTo>
                      <a:lnTo>
                        <a:pt x="13875" y="101099"/>
                      </a:lnTo>
                      <a:lnTo>
                        <a:pt x="18431" y="55617"/>
                      </a:lnTo>
                      <a:lnTo>
                        <a:pt x="18862" y="54889"/>
                      </a:lnTo>
                      <a:lnTo>
                        <a:pt x="14846" y="54889"/>
                      </a:lnTo>
                      <a:lnTo>
                        <a:pt x="13952" y="49805"/>
                      </a:lnTo>
                      <a:lnTo>
                        <a:pt x="13894" y="48553"/>
                      </a:lnTo>
                      <a:lnTo>
                        <a:pt x="15112" y="38866"/>
                      </a:lnTo>
                      <a:lnTo>
                        <a:pt x="17189" y="28094"/>
                      </a:lnTo>
                      <a:lnTo>
                        <a:pt x="18541" y="20662"/>
                      </a:lnTo>
                      <a:lnTo>
                        <a:pt x="18660" y="16989"/>
                      </a:lnTo>
                      <a:lnTo>
                        <a:pt x="17059" y="13612"/>
                      </a:lnTo>
                      <a:lnTo>
                        <a:pt x="12262" y="8595"/>
                      </a:lnTo>
                      <a:lnTo>
                        <a:pt x="2793" y="0"/>
                      </a:lnTo>
                      <a:close/>
                    </a:path>
                    <a:path w="36829" h="285114">
                      <a:moveTo>
                        <a:pt x="20878" y="51490"/>
                      </a:moveTo>
                      <a:lnTo>
                        <a:pt x="18549" y="53793"/>
                      </a:lnTo>
                      <a:lnTo>
                        <a:pt x="14846" y="54889"/>
                      </a:lnTo>
                      <a:lnTo>
                        <a:pt x="18862" y="54889"/>
                      </a:lnTo>
                      <a:lnTo>
                        <a:pt x="20878" y="51490"/>
                      </a:lnTo>
                      <a:close/>
                    </a:path>
                    <a:path w="36829" h="285114">
                      <a:moveTo>
                        <a:pt x="22581" y="49805"/>
                      </a:moveTo>
                      <a:lnTo>
                        <a:pt x="21313" y="50755"/>
                      </a:lnTo>
                      <a:lnTo>
                        <a:pt x="20878" y="51490"/>
                      </a:lnTo>
                      <a:lnTo>
                        <a:pt x="22581" y="49805"/>
                      </a:lnTo>
                      <a:close/>
                    </a:path>
                    <a:path w="36829" h="285114">
                      <a:moveTo>
                        <a:pt x="36487" y="41465"/>
                      </a:moveTo>
                      <a:lnTo>
                        <a:pt x="30055" y="43125"/>
                      </a:lnTo>
                      <a:lnTo>
                        <a:pt x="23847" y="48553"/>
                      </a:lnTo>
                      <a:lnTo>
                        <a:pt x="22581" y="49805"/>
                      </a:lnTo>
                      <a:lnTo>
                        <a:pt x="26696" y="46722"/>
                      </a:lnTo>
                      <a:lnTo>
                        <a:pt x="36487" y="41465"/>
                      </a:lnTo>
                      <a:close/>
                    </a:path>
                  </a:pathLst>
                </a:custGeom>
                <a:solidFill>
                  <a:srgbClr val="4F5252"/>
                </a:solidFill>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latin typeface="Roboto" panose="02000000000000000000" pitchFamily="2" charset="0"/>
                    <a:ea typeface="Roboto" panose="02000000000000000000" pitchFamily="2" charset="0"/>
                  </a:endParaRPr>
                </a:p>
              </p:txBody>
            </p:sp>
            <p:pic>
              <p:nvPicPr>
                <p:cNvPr id="41" name="object 34">
                  <a:extLst>
                    <a:ext uri="{FF2B5EF4-FFF2-40B4-BE49-F238E27FC236}">
                      <a16:creationId xmlns:a16="http://schemas.microsoft.com/office/drawing/2014/main" id="{5D252120-1324-490F-AC3D-5C8ED1F75109}"/>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677846" y="2534063"/>
                  <a:ext cx="125188" cy="104656"/>
                </a:xfrm>
                <a:prstGeom prst="rect">
                  <a:avLst/>
                </a:prstGeom>
              </p:spPr>
            </p:pic>
          </p:grpSp>
        </p:grpSp>
        <p:pic>
          <p:nvPicPr>
            <p:cNvPr id="29" name="Image 28">
              <a:extLst>
                <a:ext uri="{FF2B5EF4-FFF2-40B4-BE49-F238E27FC236}">
                  <a16:creationId xmlns:a16="http://schemas.microsoft.com/office/drawing/2014/main" id="{0FF0014B-CFB8-4E6A-8BEB-A723F666E28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6996" y="4185237"/>
              <a:ext cx="1684174" cy="1037165"/>
            </a:xfrm>
            <a:prstGeom prst="rect">
              <a:avLst/>
            </a:prstGeom>
          </p:spPr>
        </p:pic>
        <p:pic>
          <p:nvPicPr>
            <p:cNvPr id="30" name="Image 29">
              <a:extLst>
                <a:ext uri="{FF2B5EF4-FFF2-40B4-BE49-F238E27FC236}">
                  <a16:creationId xmlns:a16="http://schemas.microsoft.com/office/drawing/2014/main" id="{E5C87E72-25BE-4659-BD20-981ED7B9C1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582856" y="5270681"/>
              <a:ext cx="1334723" cy="1021425"/>
            </a:xfrm>
            <a:prstGeom prst="rect">
              <a:avLst/>
            </a:prstGeom>
          </p:spPr>
        </p:pic>
        <p:sp>
          <p:nvSpPr>
            <p:cNvPr id="31" name="object 12">
              <a:extLst>
                <a:ext uri="{FF2B5EF4-FFF2-40B4-BE49-F238E27FC236}">
                  <a16:creationId xmlns:a16="http://schemas.microsoft.com/office/drawing/2014/main" id="{A3260201-5EE8-4367-AF78-A044FD7E2934}"/>
                </a:ext>
              </a:extLst>
            </p:cNvPr>
            <p:cNvSpPr txBox="1"/>
            <p:nvPr/>
          </p:nvSpPr>
          <p:spPr>
            <a:xfrm>
              <a:off x="8614099" y="3416193"/>
              <a:ext cx="2211129" cy="1056699"/>
            </a:xfrm>
            <a:prstGeom prst="rect">
              <a:avLst/>
            </a:prstGeom>
          </p:spPr>
          <p:txBody>
            <a:bodyPr vert="horz" wrap="square" lIns="0" tIns="220979" rIns="0" bIns="0" rtlCol="0">
              <a:spAutoFit/>
            </a:bodyPr>
            <a:lstStyle>
              <a:defPPr>
                <a:defRPr lang="fr-FR"/>
              </a:defPPr>
              <a:lvl1pPr marL="136525" algn="ctr">
                <a:lnSpc>
                  <a:spcPct val="100000"/>
                </a:lnSpc>
                <a:spcBef>
                  <a:spcPts val="1739"/>
                </a:spcBef>
                <a:defRPr sz="1200">
                  <a:solidFill>
                    <a:prstClr val="black"/>
                  </a:solidFill>
                  <a:latin typeface="Roboto Light" panose="02000000000000000000" pitchFamily="2" charset="0"/>
                  <a:ea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dirty="0"/>
                <a:t>43% </a:t>
              </a:r>
              <a:r>
                <a:rPr lang="fr-FR" dirty="0"/>
                <a:t>d’ingrédients biologiques</a:t>
              </a:r>
            </a:p>
            <a:p>
              <a:endParaRPr lang="fr-FR" dirty="0"/>
            </a:p>
          </p:txBody>
        </p:sp>
        <p:pic>
          <p:nvPicPr>
            <p:cNvPr id="32" name="Image 31">
              <a:extLst>
                <a:ext uri="{FF2B5EF4-FFF2-40B4-BE49-F238E27FC236}">
                  <a16:creationId xmlns:a16="http://schemas.microsoft.com/office/drawing/2014/main" id="{8DCBC72A-670C-48D6-9D38-11EE23A9D9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602845" y="3127722"/>
              <a:ext cx="1117893" cy="1005375"/>
            </a:xfrm>
            <a:prstGeom prst="rect">
              <a:avLst/>
            </a:prstGeom>
          </p:spPr>
        </p:pic>
        <p:sp>
          <p:nvSpPr>
            <p:cNvPr id="33" name="object 12">
              <a:extLst>
                <a:ext uri="{FF2B5EF4-FFF2-40B4-BE49-F238E27FC236}">
                  <a16:creationId xmlns:a16="http://schemas.microsoft.com/office/drawing/2014/main" id="{AB8CD92E-40D2-4B8D-89B2-866ED9D64521}"/>
                </a:ext>
              </a:extLst>
            </p:cNvPr>
            <p:cNvSpPr txBox="1"/>
            <p:nvPr/>
          </p:nvSpPr>
          <p:spPr>
            <a:xfrm>
              <a:off x="8286202" y="4499917"/>
              <a:ext cx="1622255" cy="407803"/>
            </a:xfrm>
            <a:prstGeom prst="rect">
              <a:avLst/>
            </a:prstGeom>
          </p:spPr>
          <p:txBody>
            <a:bodyPr vert="horz" wrap="square" lIns="0" tIns="220979" rIns="0" bIns="0" rtlCol="0">
              <a:spAutoFit/>
            </a:bodyPr>
            <a:lstStyle>
              <a:defPPr>
                <a:defRPr lang="fr-FR"/>
              </a:defPPr>
              <a:lvl1pPr marL="136525" algn="ctr">
                <a:lnSpc>
                  <a:spcPct val="100000"/>
                </a:lnSpc>
                <a:spcBef>
                  <a:spcPts val="1739"/>
                </a:spcBef>
                <a:defRPr sz="1200">
                  <a:solidFill>
                    <a:prstClr val="black"/>
                  </a:solidFill>
                  <a:latin typeface="Roboto Light" panose="02000000000000000000" pitchFamily="2" charset="0"/>
                  <a:ea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Vegan</a:t>
              </a:r>
              <a:endParaRPr dirty="0"/>
            </a:p>
          </p:txBody>
        </p:sp>
        <p:sp>
          <p:nvSpPr>
            <p:cNvPr id="34" name="object 12">
              <a:extLst>
                <a:ext uri="{FF2B5EF4-FFF2-40B4-BE49-F238E27FC236}">
                  <a16:creationId xmlns:a16="http://schemas.microsoft.com/office/drawing/2014/main" id="{DE4AC506-3304-42D7-9085-E9F8A77DEC61}"/>
                </a:ext>
              </a:extLst>
            </p:cNvPr>
            <p:cNvSpPr txBox="1"/>
            <p:nvPr/>
          </p:nvSpPr>
          <p:spPr>
            <a:xfrm>
              <a:off x="8375976" y="5464999"/>
              <a:ext cx="1622255" cy="407803"/>
            </a:xfrm>
            <a:prstGeom prst="rect">
              <a:avLst/>
            </a:prstGeom>
          </p:spPr>
          <p:txBody>
            <a:bodyPr vert="horz" wrap="square" lIns="0" tIns="220979"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36525" algn="ctr">
                <a:lnSpc>
                  <a:spcPct val="100000"/>
                </a:lnSpc>
                <a:spcBef>
                  <a:spcPts val="1739"/>
                </a:spcBef>
              </a:pPr>
              <a:r>
                <a:rPr lang="fr-FR" sz="1200" dirty="0">
                  <a:solidFill>
                    <a:prstClr val="black"/>
                  </a:solidFill>
                  <a:latin typeface="Roboto Light" panose="02000000000000000000" pitchFamily="2" charset="0"/>
                  <a:ea typeface="Roboto Light" panose="02000000000000000000" pitchFamily="2" charset="0"/>
                </a:rPr>
                <a:t>Sans Gluten</a:t>
              </a:r>
              <a:endParaRPr sz="1200" dirty="0">
                <a:solidFill>
                  <a:prstClr val="black"/>
                </a:solidFill>
                <a:latin typeface="Roboto Light" panose="02000000000000000000" pitchFamily="2" charset="0"/>
                <a:ea typeface="Roboto Light" panose="02000000000000000000" pitchFamily="2" charset="0"/>
              </a:endParaRPr>
            </a:p>
          </p:txBody>
        </p:sp>
      </p:grpSp>
      <p:grpSp>
        <p:nvGrpSpPr>
          <p:cNvPr id="58" name="Groupe 57">
            <a:extLst>
              <a:ext uri="{FF2B5EF4-FFF2-40B4-BE49-F238E27FC236}">
                <a16:creationId xmlns:a16="http://schemas.microsoft.com/office/drawing/2014/main" id="{C996FB8F-ED8A-4007-B570-08F59F7E8148}"/>
              </a:ext>
            </a:extLst>
          </p:cNvPr>
          <p:cNvGrpSpPr/>
          <p:nvPr/>
        </p:nvGrpSpPr>
        <p:grpSpPr>
          <a:xfrm>
            <a:off x="4607844" y="2228913"/>
            <a:ext cx="2992870" cy="1427782"/>
            <a:chOff x="4607844" y="2228913"/>
            <a:chExt cx="2992870" cy="1427782"/>
          </a:xfrm>
        </p:grpSpPr>
        <p:sp>
          <p:nvSpPr>
            <p:cNvPr id="43" name="Rectangle 42">
              <a:extLst>
                <a:ext uri="{FF2B5EF4-FFF2-40B4-BE49-F238E27FC236}">
                  <a16:creationId xmlns:a16="http://schemas.microsoft.com/office/drawing/2014/main" id="{A53D8ABB-6313-4BA7-81C5-0349DA3E107C}"/>
                </a:ext>
              </a:extLst>
            </p:cNvPr>
            <p:cNvSpPr/>
            <p:nvPr/>
          </p:nvSpPr>
          <p:spPr>
            <a:xfrm>
              <a:off x="5263483" y="2629688"/>
              <a:ext cx="1681592" cy="395610"/>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b="1" cap="small" dirty="0">
                  <a:solidFill>
                    <a:srgbClr val="3E3E3E"/>
                  </a:solidFill>
                  <a:latin typeface="Roboto" panose="02000000000000000000" pitchFamily="2" charset="0"/>
                  <a:ea typeface="Roboto" panose="02000000000000000000" pitchFamily="2" charset="0"/>
                </a:rPr>
                <a:t>Toutes peaux</a:t>
              </a:r>
              <a:endParaRPr lang="fr-FR" sz="1400" b="1" dirty="0">
                <a:solidFill>
                  <a:srgbClr val="3E3E3E"/>
                </a:solidFill>
                <a:latin typeface="Roboto" panose="02000000000000000000" pitchFamily="2" charset="0"/>
                <a:ea typeface="Roboto" panose="02000000000000000000" pitchFamily="2" charset="0"/>
              </a:endParaRPr>
            </a:p>
          </p:txBody>
        </p:sp>
        <p:grpSp>
          <p:nvGrpSpPr>
            <p:cNvPr id="44" name="Groupe 43">
              <a:extLst>
                <a:ext uri="{FF2B5EF4-FFF2-40B4-BE49-F238E27FC236}">
                  <a16:creationId xmlns:a16="http://schemas.microsoft.com/office/drawing/2014/main" id="{2ED2DAA1-0572-4AFA-A8EE-CA16931D52D7}"/>
                </a:ext>
              </a:extLst>
            </p:cNvPr>
            <p:cNvGrpSpPr/>
            <p:nvPr/>
          </p:nvGrpSpPr>
          <p:grpSpPr>
            <a:xfrm>
              <a:off x="4607844" y="3051559"/>
              <a:ext cx="2992870" cy="605136"/>
              <a:chOff x="2020944" y="5223853"/>
              <a:chExt cx="3026075" cy="630541"/>
            </a:xfrm>
          </p:grpSpPr>
          <p:sp>
            <p:nvSpPr>
              <p:cNvPr id="46" name="ZoneTexte 27">
                <a:extLst>
                  <a:ext uri="{FF2B5EF4-FFF2-40B4-BE49-F238E27FC236}">
                    <a16:creationId xmlns:a16="http://schemas.microsoft.com/office/drawing/2014/main" id="{3DF454F8-2C3F-4FEB-AC9C-2E74042FEC39}"/>
                  </a:ext>
                </a:extLst>
              </p:cNvPr>
              <p:cNvSpPr txBox="1"/>
              <p:nvPr/>
            </p:nvSpPr>
            <p:spPr>
              <a:xfrm>
                <a:off x="2063264" y="5265358"/>
                <a:ext cx="2983755" cy="48104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200" dirty="0">
                    <a:solidFill>
                      <a:srgbClr val="3E3E3E"/>
                    </a:solidFill>
                    <a:latin typeface="Roboto Mono" panose="00000009000000000000" pitchFamily="49" charset="0"/>
                    <a:ea typeface="Roboto Mono" panose="00000009000000000000" pitchFamily="49" charset="0"/>
                  </a:rPr>
                  <a:t>En anticipation toute l’année</a:t>
                </a:r>
              </a:p>
              <a:p>
                <a:pPr algn="ctr"/>
                <a:r>
                  <a:rPr lang="fr-FR" sz="1200" dirty="0">
                    <a:solidFill>
                      <a:srgbClr val="3E3E3E"/>
                    </a:solidFill>
                    <a:latin typeface="Roboto Mono" panose="00000009000000000000" pitchFamily="49" charset="0"/>
                    <a:ea typeface="Roboto Mono" panose="00000009000000000000" pitchFamily="49" charset="0"/>
                  </a:rPr>
                  <a:t>Matin ou soir</a:t>
                </a:r>
              </a:p>
            </p:txBody>
          </p:sp>
          <p:sp>
            <p:nvSpPr>
              <p:cNvPr id="47" name="object 27">
                <a:extLst>
                  <a:ext uri="{FF2B5EF4-FFF2-40B4-BE49-F238E27FC236}">
                    <a16:creationId xmlns:a16="http://schemas.microsoft.com/office/drawing/2014/main" id="{E36B156D-3D41-4C3B-9F2F-AB811461D76B}"/>
                  </a:ext>
                </a:extLst>
              </p:cNvPr>
              <p:cNvSpPr/>
              <p:nvPr/>
            </p:nvSpPr>
            <p:spPr>
              <a:xfrm rot="5400000">
                <a:off x="3200509" y="4044288"/>
                <a:ext cx="630541" cy="2989671"/>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a:solidFill>
                    <a:srgbClr val="3E3E3E"/>
                  </a:solidFill>
                  <a:latin typeface="Roboto Mono" panose="00000009000000000000" pitchFamily="49" charset="0"/>
                  <a:ea typeface="Roboto Mono" panose="00000009000000000000" pitchFamily="49" charset="0"/>
                </a:endParaRPr>
              </a:p>
            </p:txBody>
          </p:sp>
        </p:grpSp>
        <p:sp>
          <p:nvSpPr>
            <p:cNvPr id="45" name="Rectangle 44">
              <a:extLst>
                <a:ext uri="{FF2B5EF4-FFF2-40B4-BE49-F238E27FC236}">
                  <a16:creationId xmlns:a16="http://schemas.microsoft.com/office/drawing/2014/main" id="{E202181A-CCBC-42B0-AE0E-3BE64D78DE56}"/>
                </a:ext>
              </a:extLst>
            </p:cNvPr>
            <p:cNvSpPr/>
            <p:nvPr/>
          </p:nvSpPr>
          <p:spPr>
            <a:xfrm>
              <a:off x="5312501" y="2228913"/>
              <a:ext cx="1449436" cy="307777"/>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indent="0" fontAlgn="auto">
                <a:lnSpc>
                  <a:spcPct val="100000"/>
                </a:lnSpc>
                <a:spcBef>
                  <a:spcPts val="0"/>
                </a:spcBef>
                <a:spcAft>
                  <a:spcPts val="0"/>
                </a:spcAft>
                <a:buClrTx/>
                <a:buSzTx/>
                <a:buFontTx/>
                <a:buNone/>
                <a:tabLst/>
                <a:defRPr/>
              </a:pPr>
              <a:r>
                <a:rPr lang="fr-FR" sz="1400" dirty="0">
                  <a:solidFill>
                    <a:srgbClr val="3E3E3E"/>
                  </a:solidFill>
                  <a:latin typeface="KyivType Sans Medium2" panose="00000600000000000000" pitchFamily="50" charset="0"/>
                  <a:ea typeface="Roboto" panose="02000000000000000000" pitchFamily="2" charset="0"/>
                </a:rPr>
                <a:t>PREVENTION </a:t>
              </a:r>
            </a:p>
          </p:txBody>
        </p:sp>
      </p:grpSp>
      <p:grpSp>
        <p:nvGrpSpPr>
          <p:cNvPr id="59" name="Groupe 58">
            <a:extLst>
              <a:ext uri="{FF2B5EF4-FFF2-40B4-BE49-F238E27FC236}">
                <a16:creationId xmlns:a16="http://schemas.microsoft.com/office/drawing/2014/main" id="{2264A82B-224D-49E8-AF3E-34D2942F0EBA}"/>
              </a:ext>
            </a:extLst>
          </p:cNvPr>
          <p:cNvGrpSpPr/>
          <p:nvPr/>
        </p:nvGrpSpPr>
        <p:grpSpPr>
          <a:xfrm>
            <a:off x="4143363" y="4373912"/>
            <a:ext cx="3885828" cy="1602805"/>
            <a:chOff x="4215274" y="4376510"/>
            <a:chExt cx="3885828" cy="1602805"/>
          </a:xfrm>
        </p:grpSpPr>
        <p:sp>
          <p:nvSpPr>
            <p:cNvPr id="48" name="Rectangle 47">
              <a:extLst>
                <a:ext uri="{FF2B5EF4-FFF2-40B4-BE49-F238E27FC236}">
                  <a16:creationId xmlns:a16="http://schemas.microsoft.com/office/drawing/2014/main" id="{E1F1CC02-8BD1-4E9A-98DE-B41331ECEDDF}"/>
                </a:ext>
              </a:extLst>
            </p:cNvPr>
            <p:cNvSpPr/>
            <p:nvPr/>
          </p:nvSpPr>
          <p:spPr>
            <a:xfrm>
              <a:off x="4215274" y="4684287"/>
              <a:ext cx="1165652" cy="359659"/>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b="1" cap="small" dirty="0">
                  <a:solidFill>
                    <a:srgbClr val="3E3E3E"/>
                  </a:solidFill>
                  <a:latin typeface="Roboto" panose="02000000000000000000" pitchFamily="2" charset="0"/>
                  <a:ea typeface="Roboto" panose="02000000000000000000" pitchFamily="2" charset="0"/>
                </a:rPr>
                <a:t>Peaux fatiguées</a:t>
              </a:r>
            </a:p>
          </p:txBody>
        </p:sp>
        <p:sp>
          <p:nvSpPr>
            <p:cNvPr id="52" name="Rectangle 51">
              <a:extLst>
                <a:ext uri="{FF2B5EF4-FFF2-40B4-BE49-F238E27FC236}">
                  <a16:creationId xmlns:a16="http://schemas.microsoft.com/office/drawing/2014/main" id="{FF407579-2B9F-4A98-8F60-687B4562A4E3}"/>
                </a:ext>
              </a:extLst>
            </p:cNvPr>
            <p:cNvSpPr/>
            <p:nvPr/>
          </p:nvSpPr>
          <p:spPr>
            <a:xfrm>
              <a:off x="5397189" y="5071196"/>
              <a:ext cx="1384671" cy="359659"/>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b="1" cap="small" dirty="0">
                  <a:solidFill>
                    <a:srgbClr val="3E3E3E"/>
                  </a:solidFill>
                  <a:latin typeface="Roboto" panose="02000000000000000000" pitchFamily="2" charset="0"/>
                  <a:ea typeface="Roboto" panose="02000000000000000000" pitchFamily="2" charset="0"/>
                </a:rPr>
                <a:t>Peaux stressées</a:t>
              </a:r>
            </a:p>
          </p:txBody>
        </p:sp>
        <p:sp>
          <p:nvSpPr>
            <p:cNvPr id="53" name="Rectangle 52">
              <a:extLst>
                <a:ext uri="{FF2B5EF4-FFF2-40B4-BE49-F238E27FC236}">
                  <a16:creationId xmlns:a16="http://schemas.microsoft.com/office/drawing/2014/main" id="{ED8DF2D0-E3E1-4FB2-BB53-04F2B50CFD03}"/>
                </a:ext>
              </a:extLst>
            </p:cNvPr>
            <p:cNvSpPr/>
            <p:nvPr/>
          </p:nvSpPr>
          <p:spPr>
            <a:xfrm>
              <a:off x="6716430" y="4678217"/>
              <a:ext cx="1384672" cy="359658"/>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b="1" cap="small" dirty="0">
                  <a:solidFill>
                    <a:srgbClr val="3E3E3E"/>
                  </a:solidFill>
                  <a:latin typeface="Roboto" panose="02000000000000000000" pitchFamily="2" charset="0"/>
                  <a:ea typeface="Roboto" panose="02000000000000000000" pitchFamily="2" charset="0"/>
                </a:rPr>
                <a:t>Peaux altérées</a:t>
              </a:r>
            </a:p>
          </p:txBody>
        </p:sp>
        <p:grpSp>
          <p:nvGrpSpPr>
            <p:cNvPr id="54" name="Groupe 53">
              <a:extLst>
                <a:ext uri="{FF2B5EF4-FFF2-40B4-BE49-F238E27FC236}">
                  <a16:creationId xmlns:a16="http://schemas.microsoft.com/office/drawing/2014/main" id="{32F544A1-B6F4-43E4-9C29-76EC91A4BC47}"/>
                </a:ext>
              </a:extLst>
            </p:cNvPr>
            <p:cNvGrpSpPr/>
            <p:nvPr/>
          </p:nvGrpSpPr>
          <p:grpSpPr>
            <a:xfrm>
              <a:off x="4607845" y="5464176"/>
              <a:ext cx="2992870" cy="515139"/>
              <a:chOff x="1246706" y="5223854"/>
              <a:chExt cx="3800313" cy="399819"/>
            </a:xfrm>
          </p:grpSpPr>
          <p:sp>
            <p:nvSpPr>
              <p:cNvPr id="56" name="ZoneTexte 24">
                <a:extLst>
                  <a:ext uri="{FF2B5EF4-FFF2-40B4-BE49-F238E27FC236}">
                    <a16:creationId xmlns:a16="http://schemas.microsoft.com/office/drawing/2014/main" id="{58D6860F-CD42-4BC1-8B75-B1237552392C}"/>
                  </a:ext>
                </a:extLst>
              </p:cNvPr>
              <p:cNvSpPr txBox="1"/>
              <p:nvPr/>
            </p:nvSpPr>
            <p:spPr>
              <a:xfrm>
                <a:off x="1246706" y="5265358"/>
                <a:ext cx="3800313" cy="358315"/>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200" dirty="0">
                    <a:solidFill>
                      <a:srgbClr val="3E3E3E"/>
                    </a:solidFill>
                    <a:latin typeface="Roboto Mono" panose="00000009000000000000" pitchFamily="49" charset="0"/>
                    <a:ea typeface="Roboto Mono" panose="00000009000000000000" pitchFamily="49" charset="0"/>
                  </a:rPr>
                  <a:t>En cure intensive d’un mois </a:t>
                </a:r>
              </a:p>
              <a:p>
                <a:pPr algn="ctr"/>
                <a:r>
                  <a:rPr lang="fr-FR" sz="1200" dirty="0">
                    <a:solidFill>
                      <a:srgbClr val="3E3E3E"/>
                    </a:solidFill>
                    <a:latin typeface="Roboto Mono" panose="00000009000000000000" pitchFamily="49" charset="0"/>
                    <a:ea typeface="Roboto Mono" panose="00000009000000000000" pitchFamily="49" charset="0"/>
                  </a:rPr>
                  <a:t>Matin et soir</a:t>
                </a:r>
              </a:p>
            </p:txBody>
          </p:sp>
          <p:sp>
            <p:nvSpPr>
              <p:cNvPr id="57" name="object 27">
                <a:extLst>
                  <a:ext uri="{FF2B5EF4-FFF2-40B4-BE49-F238E27FC236}">
                    <a16:creationId xmlns:a16="http://schemas.microsoft.com/office/drawing/2014/main" id="{3F3D0579-0EDE-4D36-BA76-4BA02AD236A5}"/>
                  </a:ext>
                </a:extLst>
              </p:cNvPr>
              <p:cNvSpPr/>
              <p:nvPr/>
            </p:nvSpPr>
            <p:spPr>
              <a:xfrm rot="5400000">
                <a:off x="2952169" y="3565227"/>
                <a:ext cx="399819" cy="3717074"/>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a:solidFill>
                    <a:srgbClr val="3E3E3E"/>
                  </a:solidFill>
                  <a:latin typeface="Roboto Mono" panose="00000009000000000000" pitchFamily="49" charset="0"/>
                  <a:ea typeface="Roboto Mono" panose="00000009000000000000" pitchFamily="49" charset="0"/>
                </a:endParaRPr>
              </a:p>
            </p:txBody>
          </p:sp>
        </p:grpSp>
        <p:sp>
          <p:nvSpPr>
            <p:cNvPr id="55" name="Rectangle 54">
              <a:extLst>
                <a:ext uri="{FF2B5EF4-FFF2-40B4-BE49-F238E27FC236}">
                  <a16:creationId xmlns:a16="http://schemas.microsoft.com/office/drawing/2014/main" id="{ECF8C055-78CC-4363-860A-9A6D85420161}"/>
                </a:ext>
              </a:extLst>
            </p:cNvPr>
            <p:cNvSpPr/>
            <p:nvPr/>
          </p:nvSpPr>
          <p:spPr>
            <a:xfrm>
              <a:off x="5243749" y="4376510"/>
              <a:ext cx="1684174" cy="307777"/>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indent="0" algn="ctr" fontAlgn="auto">
                <a:lnSpc>
                  <a:spcPct val="100000"/>
                </a:lnSpc>
                <a:spcBef>
                  <a:spcPts val="0"/>
                </a:spcBef>
                <a:spcAft>
                  <a:spcPts val="0"/>
                </a:spcAft>
                <a:buClrTx/>
                <a:buSzTx/>
                <a:buFontTx/>
                <a:buNone/>
                <a:tabLst/>
                <a:defRPr/>
              </a:pPr>
              <a:r>
                <a:rPr lang="fr-FR" sz="1400" dirty="0">
                  <a:solidFill>
                    <a:srgbClr val="3E3E3E"/>
                  </a:solidFill>
                  <a:latin typeface="KyivType Sans Medium2" panose="00000600000000000000" pitchFamily="50" charset="0"/>
                  <a:ea typeface="Roboto" panose="02000000000000000000" pitchFamily="2" charset="0"/>
                </a:rPr>
                <a:t>REPARATION</a:t>
              </a:r>
            </a:p>
          </p:txBody>
        </p:sp>
      </p:grpSp>
    </p:spTree>
    <p:extLst>
      <p:ext uri="{BB962C8B-B14F-4D97-AF65-F5344CB8AC3E}">
        <p14:creationId xmlns:p14="http://schemas.microsoft.com/office/powerpoint/2010/main" val="267310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34AB79-014D-4A5A-8574-87E2E6CEA606}"/>
              </a:ext>
            </a:extLst>
          </p:cNvPr>
          <p:cNvSpPr/>
          <p:nvPr/>
        </p:nvSpPr>
        <p:spPr>
          <a:xfrm>
            <a:off x="1805212" y="1482433"/>
            <a:ext cx="8784718" cy="738664"/>
          </a:xfrm>
          <a:prstGeom prst="rect">
            <a:avLst/>
          </a:prstGeom>
        </p:spPr>
        <p:txBody>
          <a:bodyPr wrap="square">
            <a:spAutoFit/>
          </a:bodyPr>
          <a:lstStyle/>
          <a:p>
            <a:pPr algn="ctr">
              <a:defRPr/>
            </a:pPr>
            <a:r>
              <a:rPr lang="en-US" sz="1400" dirty="0">
                <a:solidFill>
                  <a:prstClr val="black"/>
                </a:solidFill>
                <a:latin typeface="Roboto Light" panose="02000000000000000000" pitchFamily="2" charset="0"/>
                <a:ea typeface="Roboto Light" panose="02000000000000000000" pitchFamily="2" charset="0"/>
              </a:rPr>
              <a:t>ELIXIR VITAL</a:t>
            </a:r>
          </a:p>
          <a:p>
            <a:pPr algn="ctr">
              <a:defRPr/>
            </a:pPr>
            <a:endParaRPr lang="en-US" sz="1400" dirty="0">
              <a:solidFill>
                <a:prstClr val="black"/>
              </a:solidFill>
              <a:latin typeface="Roboto Light" panose="02000000000000000000" pitchFamily="2" charset="0"/>
              <a:ea typeface="Roboto Light" panose="02000000000000000000" pitchFamily="2" charset="0"/>
            </a:endParaRPr>
          </a:p>
          <a:p>
            <a:pPr algn="ctr">
              <a:defRPr/>
            </a:pPr>
            <a:r>
              <a:rPr lang="en-US" sz="1400" dirty="0">
                <a:solidFill>
                  <a:prstClr val="black"/>
                </a:solidFill>
                <a:latin typeface="Roboto Light" panose="02000000000000000000" pitchFamily="2" charset="0"/>
                <a:ea typeface="Roboto Light" panose="02000000000000000000" pitchFamily="2" charset="0"/>
              </a:rPr>
              <a:t>Double </a:t>
            </a:r>
            <a:r>
              <a:rPr lang="en-US" sz="1400" dirty="0" err="1">
                <a:solidFill>
                  <a:prstClr val="black"/>
                </a:solidFill>
                <a:latin typeface="Roboto Light" panose="02000000000000000000" pitchFamily="2" charset="0"/>
                <a:ea typeface="Roboto Light" panose="02000000000000000000" pitchFamily="2" charset="0"/>
              </a:rPr>
              <a:t>phyto</a:t>
            </a:r>
            <a:r>
              <a:rPr lang="en-US" sz="1400" dirty="0">
                <a:solidFill>
                  <a:prstClr val="black"/>
                </a:solidFill>
                <a:latin typeface="Roboto Light" panose="02000000000000000000" pitchFamily="2" charset="0"/>
                <a:ea typeface="Roboto Light" panose="02000000000000000000" pitchFamily="2" charset="0"/>
              </a:rPr>
              <a:t>-aromatic serum for skin aging prevention and repair </a:t>
            </a:r>
          </a:p>
        </p:txBody>
      </p:sp>
      <p:pic>
        <p:nvPicPr>
          <p:cNvPr id="7" name="object 4">
            <a:extLst>
              <a:ext uri="{FF2B5EF4-FFF2-40B4-BE49-F238E27FC236}">
                <a16:creationId xmlns:a16="http://schemas.microsoft.com/office/drawing/2014/main" id="{F255D2D7-7DE4-4081-93C9-6BC7F0BD45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029" y="931743"/>
            <a:ext cx="1165625" cy="5824414"/>
          </a:xfrm>
          <a:prstGeom prst="rect">
            <a:avLst/>
          </a:prstGeom>
        </p:spPr>
      </p:pic>
      <p:grpSp>
        <p:nvGrpSpPr>
          <p:cNvPr id="51" name="Groupe 50">
            <a:extLst>
              <a:ext uri="{FF2B5EF4-FFF2-40B4-BE49-F238E27FC236}">
                <a16:creationId xmlns:a16="http://schemas.microsoft.com/office/drawing/2014/main" id="{479DD015-63A5-4F80-B3C2-C3CA972BB3C4}"/>
              </a:ext>
            </a:extLst>
          </p:cNvPr>
          <p:cNvGrpSpPr/>
          <p:nvPr/>
        </p:nvGrpSpPr>
        <p:grpSpPr>
          <a:xfrm>
            <a:off x="1602070" y="1886424"/>
            <a:ext cx="4515376" cy="2412283"/>
            <a:chOff x="1912479" y="1718208"/>
            <a:chExt cx="4515376" cy="2412283"/>
          </a:xfrm>
        </p:grpSpPr>
        <p:sp>
          <p:nvSpPr>
            <p:cNvPr id="39" name="object 12">
              <a:extLst>
                <a:ext uri="{FF2B5EF4-FFF2-40B4-BE49-F238E27FC236}">
                  <a16:creationId xmlns:a16="http://schemas.microsoft.com/office/drawing/2014/main" id="{BD946684-CE69-4D8A-968E-5F60A05CBB88}"/>
                </a:ext>
              </a:extLst>
            </p:cNvPr>
            <p:cNvSpPr txBox="1"/>
            <p:nvPr/>
          </p:nvSpPr>
          <p:spPr>
            <a:xfrm>
              <a:off x="1979661" y="3019931"/>
              <a:ext cx="4448194" cy="1110560"/>
            </a:xfrm>
            <a:prstGeom prst="rect">
              <a:avLst/>
            </a:prstGeom>
          </p:spPr>
          <p:txBody>
            <a:bodyPr vert="horz" wrap="square" lIns="0" tIns="6096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480"/>
                </a:spcBef>
              </a:pPr>
              <a:r>
                <a:rPr lang="fr-FR" sz="1600" dirty="0">
                  <a:latin typeface="Roboto Light" panose="02000000000000000000" pitchFamily="2" charset="0"/>
                  <a:ea typeface="Roboto Light" panose="02000000000000000000" pitchFamily="2" charset="0"/>
                </a:rPr>
                <a:t>Stimule la production de céramide rendant la peau moins perméable aux agents extérieurs irritants</a:t>
              </a:r>
            </a:p>
            <a:p>
              <a:pPr>
                <a:lnSpc>
                  <a:spcPct val="100000"/>
                </a:lnSpc>
                <a:spcBef>
                  <a:spcPts val="480"/>
                </a:spcBef>
              </a:pPr>
              <a:r>
                <a:rPr lang="fr-FR" sz="1600" dirty="0">
                  <a:latin typeface="Roboto Light" panose="02000000000000000000" pitchFamily="2" charset="0"/>
                  <a:ea typeface="Roboto Light" panose="02000000000000000000" pitchFamily="2" charset="0"/>
                </a:rPr>
                <a:t>Apaisantes et revitalisantes</a:t>
              </a:r>
              <a:endParaRPr sz="1600" dirty="0">
                <a:latin typeface="Roboto Light" panose="02000000000000000000" pitchFamily="2" charset="0"/>
                <a:ea typeface="Roboto Light" panose="02000000000000000000" pitchFamily="2" charset="0"/>
              </a:endParaRPr>
            </a:p>
          </p:txBody>
        </p:sp>
        <p:sp>
          <p:nvSpPr>
            <p:cNvPr id="47" name="ZoneTexte 46">
              <a:extLst>
                <a:ext uri="{FF2B5EF4-FFF2-40B4-BE49-F238E27FC236}">
                  <a16:creationId xmlns:a16="http://schemas.microsoft.com/office/drawing/2014/main" id="{7F106C89-5806-4A6D-A8FD-9496538768B0}"/>
                </a:ext>
              </a:extLst>
            </p:cNvPr>
            <p:cNvSpPr txBox="1"/>
            <p:nvPr/>
          </p:nvSpPr>
          <p:spPr>
            <a:xfrm>
              <a:off x="1979659" y="2340657"/>
              <a:ext cx="4390237" cy="578882"/>
            </a:xfrm>
            <a:prstGeom prst="roundRect">
              <a:avLst/>
            </a:prstGeom>
            <a:solidFill>
              <a:schemeClr val="bg1">
                <a:lumMod val="95000"/>
              </a:schemeClr>
            </a:solidFill>
            <a:ln w="3175">
              <a:solidFill>
                <a:srgbClr val="D0C9F1"/>
              </a:solidFill>
            </a:ln>
          </p:spPr>
          <p:txBody>
            <a:bodyPr wrap="square" rtlCol="0">
              <a:spAutoFit/>
            </a:bodyPr>
            <a:lstStyle/>
            <a:p>
              <a:pPr algn="ctr"/>
              <a:r>
                <a:rPr lang="fr-FR" sz="1400" b="1" dirty="0">
                  <a:latin typeface="Roboto Light" panose="02000000000000000000" pitchFamily="2" charset="0"/>
                  <a:ea typeface="Roboto Light" panose="02000000000000000000" pitchFamily="2" charset="0"/>
                </a:rPr>
                <a:t>NIACINAMIDE</a:t>
              </a:r>
            </a:p>
            <a:p>
              <a:pPr algn="ctr"/>
              <a:r>
                <a:rPr lang="fr-FR" sz="1400" b="1" dirty="0">
                  <a:latin typeface="Roboto Light" panose="02000000000000000000" pitchFamily="2" charset="0"/>
                  <a:ea typeface="Roboto Light" panose="02000000000000000000" pitchFamily="2" charset="0"/>
                </a:rPr>
                <a:t>VITAMINE B5</a:t>
              </a:r>
            </a:p>
          </p:txBody>
        </p:sp>
        <p:pic>
          <p:nvPicPr>
            <p:cNvPr id="36" name="object 3">
              <a:extLst>
                <a:ext uri="{FF2B5EF4-FFF2-40B4-BE49-F238E27FC236}">
                  <a16:creationId xmlns:a16="http://schemas.microsoft.com/office/drawing/2014/main" id="{87CF352C-53FE-4D07-A272-1ABB7AF2370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912479" y="1718208"/>
              <a:ext cx="1594106" cy="600083"/>
            </a:xfrm>
            <a:prstGeom prst="rect">
              <a:avLst/>
            </a:prstGeom>
          </p:spPr>
        </p:pic>
      </p:grpSp>
      <p:grpSp>
        <p:nvGrpSpPr>
          <p:cNvPr id="53" name="Groupe 52">
            <a:extLst>
              <a:ext uri="{FF2B5EF4-FFF2-40B4-BE49-F238E27FC236}">
                <a16:creationId xmlns:a16="http://schemas.microsoft.com/office/drawing/2014/main" id="{C9ADD4A7-55C5-457D-8F5C-ED4717DAC921}"/>
              </a:ext>
            </a:extLst>
          </p:cNvPr>
          <p:cNvGrpSpPr/>
          <p:nvPr/>
        </p:nvGrpSpPr>
        <p:grpSpPr>
          <a:xfrm>
            <a:off x="6572923" y="1643658"/>
            <a:ext cx="4312141" cy="2410831"/>
            <a:chOff x="6572923" y="1643658"/>
            <a:chExt cx="4312141" cy="2410831"/>
          </a:xfrm>
        </p:grpSpPr>
        <p:pic>
          <p:nvPicPr>
            <p:cNvPr id="32" name="object 10">
              <a:extLst>
                <a:ext uri="{FF2B5EF4-FFF2-40B4-BE49-F238E27FC236}">
                  <a16:creationId xmlns:a16="http://schemas.microsoft.com/office/drawing/2014/main" id="{B5ACCD24-AFFA-431D-A044-E0811342067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549760" y="1643658"/>
              <a:ext cx="1243312" cy="842849"/>
            </a:xfrm>
            <a:prstGeom prst="rect">
              <a:avLst/>
            </a:prstGeom>
          </p:spPr>
        </p:pic>
        <p:sp>
          <p:nvSpPr>
            <p:cNvPr id="33" name="object 11">
              <a:extLst>
                <a:ext uri="{FF2B5EF4-FFF2-40B4-BE49-F238E27FC236}">
                  <a16:creationId xmlns:a16="http://schemas.microsoft.com/office/drawing/2014/main" id="{9A11D318-4150-4D08-8FFD-3163B67B3234}"/>
                </a:ext>
              </a:extLst>
            </p:cNvPr>
            <p:cNvSpPr txBox="1"/>
            <p:nvPr/>
          </p:nvSpPr>
          <p:spPr>
            <a:xfrm>
              <a:off x="6572923" y="3243370"/>
              <a:ext cx="4308518" cy="811119"/>
            </a:xfrm>
            <a:prstGeom prst="rect">
              <a:avLst/>
            </a:prstGeom>
          </p:spPr>
          <p:txBody>
            <a:bodyPr vert="horz" wrap="square" lIns="0" tIns="46355"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34290" indent="19050">
                <a:lnSpc>
                  <a:spcPct val="100000"/>
                </a:lnSpc>
                <a:spcBef>
                  <a:spcPts val="120"/>
                </a:spcBef>
              </a:pPr>
              <a:r>
                <a:rPr lang="fr-FR" sz="1600" dirty="0">
                  <a:latin typeface="Roboto Light" panose="02000000000000000000" pitchFamily="2" charset="0"/>
                  <a:ea typeface="Roboto Light" panose="02000000000000000000" pitchFamily="2" charset="0"/>
                </a:rPr>
                <a:t>Riche en omégas 3,6,9, </a:t>
              </a:r>
            </a:p>
            <a:p>
              <a:pPr marR="34290" indent="19050">
                <a:lnSpc>
                  <a:spcPct val="100000"/>
                </a:lnSpc>
                <a:spcBef>
                  <a:spcPts val="120"/>
                </a:spcBef>
              </a:pPr>
              <a:r>
                <a:rPr lang="fr-FR" sz="1600" dirty="0">
                  <a:latin typeface="Roboto Light" panose="02000000000000000000" pitchFamily="2" charset="0"/>
                  <a:ea typeface="Roboto Light" panose="02000000000000000000" pitchFamily="2" charset="0"/>
                </a:rPr>
                <a:t>Recrées la phase huileuse du film hydrolipidique</a:t>
              </a:r>
            </a:p>
            <a:p>
              <a:pPr marL="527050" marR="34290" indent="-508000">
                <a:lnSpc>
                  <a:spcPct val="100000"/>
                </a:lnSpc>
                <a:spcBef>
                  <a:spcPts val="120"/>
                </a:spcBef>
              </a:pPr>
              <a:r>
                <a:rPr lang="fr-FR" sz="1600" dirty="0">
                  <a:latin typeface="Roboto Light" panose="02000000000000000000" pitchFamily="2" charset="0"/>
                  <a:ea typeface="Roboto Light" panose="02000000000000000000" pitchFamily="2" charset="0"/>
                </a:rPr>
                <a:t>Nourrissantes et réparatrices</a:t>
              </a:r>
            </a:p>
          </p:txBody>
        </p:sp>
        <p:sp>
          <p:nvSpPr>
            <p:cNvPr id="49" name="ZoneTexte 48">
              <a:extLst>
                <a:ext uri="{FF2B5EF4-FFF2-40B4-BE49-F238E27FC236}">
                  <a16:creationId xmlns:a16="http://schemas.microsoft.com/office/drawing/2014/main" id="{3C4A32B4-1F3D-4721-8BE2-8EFD4C40AA87}"/>
                </a:ext>
              </a:extLst>
            </p:cNvPr>
            <p:cNvSpPr txBox="1"/>
            <p:nvPr/>
          </p:nvSpPr>
          <p:spPr>
            <a:xfrm>
              <a:off x="6576546" y="2504428"/>
              <a:ext cx="4308518" cy="578882"/>
            </a:xfrm>
            <a:prstGeom prst="roundRect">
              <a:avLst/>
            </a:prstGeom>
            <a:solidFill>
              <a:schemeClr val="bg1">
                <a:lumMod val="95000"/>
              </a:schemeClr>
            </a:solidFill>
            <a:ln w="3175">
              <a:solidFill>
                <a:srgbClr val="D0C9F1"/>
              </a:solidFill>
            </a:ln>
          </p:spPr>
          <p:txBody>
            <a:bodyPr wrap="square" rtlCol="0">
              <a:spAutoFit/>
            </a:bodyPr>
            <a:lstStyle/>
            <a:p>
              <a:pPr algn="ctr"/>
              <a:r>
                <a:rPr lang="fr-FR" sz="1400" b="1" dirty="0">
                  <a:latin typeface="Roboto Light" panose="02000000000000000000" pitchFamily="2" charset="0"/>
                  <a:ea typeface="Roboto Light" panose="02000000000000000000" pitchFamily="2" charset="0"/>
                </a:rPr>
                <a:t>HUILE DE SOJA ET DE TOURNESOL BIO </a:t>
              </a:r>
            </a:p>
            <a:p>
              <a:pPr algn="ctr"/>
              <a:r>
                <a:rPr lang="fr-FR" sz="1400" b="1" dirty="0">
                  <a:latin typeface="Roboto Light" panose="02000000000000000000" pitchFamily="2" charset="0"/>
                  <a:ea typeface="Roboto Light" panose="02000000000000000000" pitchFamily="2" charset="0"/>
                </a:rPr>
                <a:t>HUILE DE MAÏS (SANS OGM)</a:t>
              </a:r>
            </a:p>
          </p:txBody>
        </p:sp>
      </p:grpSp>
      <p:grpSp>
        <p:nvGrpSpPr>
          <p:cNvPr id="2" name="Groupe 1">
            <a:extLst>
              <a:ext uri="{FF2B5EF4-FFF2-40B4-BE49-F238E27FC236}">
                <a16:creationId xmlns:a16="http://schemas.microsoft.com/office/drawing/2014/main" id="{F1EEE63D-220C-4252-B396-49D7010FFB30}"/>
              </a:ext>
            </a:extLst>
          </p:cNvPr>
          <p:cNvGrpSpPr/>
          <p:nvPr/>
        </p:nvGrpSpPr>
        <p:grpSpPr>
          <a:xfrm>
            <a:off x="2740213" y="4580974"/>
            <a:ext cx="7672665" cy="1888985"/>
            <a:chOff x="1456345" y="4281323"/>
            <a:chExt cx="7672665" cy="1888985"/>
          </a:xfrm>
        </p:grpSpPr>
        <p:grpSp>
          <p:nvGrpSpPr>
            <p:cNvPr id="54" name="Groupe 53">
              <a:extLst>
                <a:ext uri="{FF2B5EF4-FFF2-40B4-BE49-F238E27FC236}">
                  <a16:creationId xmlns:a16="http://schemas.microsoft.com/office/drawing/2014/main" id="{651CBA58-C9E5-4F7F-8DF8-9F5072D5CA5E}"/>
                </a:ext>
              </a:extLst>
            </p:cNvPr>
            <p:cNvGrpSpPr/>
            <p:nvPr/>
          </p:nvGrpSpPr>
          <p:grpSpPr>
            <a:xfrm>
              <a:off x="5355641" y="4992623"/>
              <a:ext cx="1216772" cy="866204"/>
              <a:chOff x="8075980" y="4329762"/>
              <a:chExt cx="1683860" cy="1264107"/>
            </a:xfrm>
          </p:grpSpPr>
          <p:pic>
            <p:nvPicPr>
              <p:cNvPr id="42" name="object 15">
                <a:extLst>
                  <a:ext uri="{FF2B5EF4-FFF2-40B4-BE49-F238E27FC236}">
                    <a16:creationId xmlns:a16="http://schemas.microsoft.com/office/drawing/2014/main" id="{F14C77BE-C53F-4DC7-9B48-5DC312AE557F}"/>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075980" y="4418594"/>
                <a:ext cx="264549" cy="1175273"/>
              </a:xfrm>
              <a:prstGeom prst="rect">
                <a:avLst/>
              </a:prstGeom>
            </p:spPr>
          </p:pic>
          <p:pic>
            <p:nvPicPr>
              <p:cNvPr id="43" name="object 16">
                <a:extLst>
                  <a:ext uri="{FF2B5EF4-FFF2-40B4-BE49-F238E27FC236}">
                    <a16:creationId xmlns:a16="http://schemas.microsoft.com/office/drawing/2014/main" id="{C9FF7CF5-EF89-4823-9FD2-37D019A92F78}"/>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8291302" y="4329762"/>
                <a:ext cx="1151000" cy="1264107"/>
              </a:xfrm>
              <a:prstGeom prst="rect">
                <a:avLst/>
              </a:prstGeom>
            </p:spPr>
          </p:pic>
          <p:pic>
            <p:nvPicPr>
              <p:cNvPr id="44" name="object 17">
                <a:extLst>
                  <a:ext uri="{FF2B5EF4-FFF2-40B4-BE49-F238E27FC236}">
                    <a16:creationId xmlns:a16="http://schemas.microsoft.com/office/drawing/2014/main" id="{E50DE971-EE3B-40C4-B821-447E285062A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9495300" y="4411953"/>
                <a:ext cx="264540" cy="1175273"/>
              </a:xfrm>
              <a:prstGeom prst="rect">
                <a:avLst/>
              </a:prstGeom>
            </p:spPr>
          </p:pic>
        </p:grpSp>
        <p:sp>
          <p:nvSpPr>
            <p:cNvPr id="46" name="object 12">
              <a:extLst>
                <a:ext uri="{FF2B5EF4-FFF2-40B4-BE49-F238E27FC236}">
                  <a16:creationId xmlns:a16="http://schemas.microsoft.com/office/drawing/2014/main" id="{7701648B-C476-4CCF-94BE-828B015E3CE2}"/>
                </a:ext>
              </a:extLst>
            </p:cNvPr>
            <p:cNvSpPr txBox="1"/>
            <p:nvPr/>
          </p:nvSpPr>
          <p:spPr>
            <a:xfrm>
              <a:off x="6742617" y="5139511"/>
              <a:ext cx="2386393" cy="490519"/>
            </a:xfrm>
            <a:prstGeom prst="rect">
              <a:avLst/>
            </a:prstGeom>
          </p:spPr>
          <p:txBody>
            <a:bodyPr vert="horz" wrap="square" lIns="0" tIns="46355" rIns="0" bIns="0" rtlCol="0">
              <a:spAutoFit/>
            </a:bodyPr>
            <a:lstStyle>
              <a:defPPr>
                <a:defRPr lang="fr-FR"/>
              </a:defPPr>
              <a:lvl1pPr marL="527050" marR="34290" indent="-508000">
                <a:lnSpc>
                  <a:spcPct val="100000"/>
                </a:lnSpc>
                <a:spcBef>
                  <a:spcPts val="120"/>
                </a:spcBef>
                <a:defRPr sz="1200">
                  <a:latin typeface="Roboto Light" panose="02000000000000000000" pitchFamily="2" charset="0"/>
                  <a:ea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7313" indent="-87313"/>
              <a:r>
                <a:rPr lang="fr-FR" sz="1400" dirty="0" err="1"/>
                <a:t>Rééquilibrante</a:t>
              </a:r>
              <a:r>
                <a:rPr lang="fr-FR" sz="1400" dirty="0"/>
                <a:t> et démultiplie le pouvoir de la formule</a:t>
              </a:r>
              <a:endParaRPr lang="en-US" sz="1400" dirty="0"/>
            </a:p>
          </p:txBody>
        </p:sp>
        <p:pic>
          <p:nvPicPr>
            <p:cNvPr id="25" name="object 2">
              <a:extLst>
                <a:ext uri="{FF2B5EF4-FFF2-40B4-BE49-F238E27FC236}">
                  <a16:creationId xmlns:a16="http://schemas.microsoft.com/office/drawing/2014/main" id="{EC03A89B-DD26-4C2E-AB8B-117E5F871F55}"/>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1456345" y="4871060"/>
              <a:ext cx="1789125" cy="1299248"/>
            </a:xfrm>
            <a:prstGeom prst="rect">
              <a:avLst/>
            </a:prstGeom>
          </p:spPr>
        </p:pic>
        <p:sp>
          <p:nvSpPr>
            <p:cNvPr id="28" name="object 12">
              <a:extLst>
                <a:ext uri="{FF2B5EF4-FFF2-40B4-BE49-F238E27FC236}">
                  <a16:creationId xmlns:a16="http://schemas.microsoft.com/office/drawing/2014/main" id="{234E0237-0540-4DFE-9766-EC3B332780EF}"/>
                </a:ext>
              </a:extLst>
            </p:cNvPr>
            <p:cNvSpPr txBox="1"/>
            <p:nvPr/>
          </p:nvSpPr>
          <p:spPr>
            <a:xfrm>
              <a:off x="2571448" y="4993489"/>
              <a:ext cx="2717606" cy="556563"/>
            </a:xfrm>
            <a:prstGeom prst="rect">
              <a:avLst/>
            </a:prstGeom>
          </p:spPr>
          <p:txBody>
            <a:bodyPr vert="horz" wrap="square" lIns="0" tIns="60960" rIns="0" bIns="0" rtlCol="0">
              <a:spAutoFit/>
            </a:bodyPr>
            <a:lstStyle>
              <a:defPPr>
                <a:defRPr lang="fr-FR"/>
              </a:defPPr>
              <a:lvl1pPr marL="474980">
                <a:lnSpc>
                  <a:spcPct val="100000"/>
                </a:lnSpc>
                <a:spcBef>
                  <a:spcPts val="480"/>
                </a:spcBef>
                <a:defRPr sz="1200">
                  <a:latin typeface="Roboto Light" panose="02000000000000000000" pitchFamily="2" charset="0"/>
                  <a:ea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7800"/>
              <a:r>
                <a:rPr lang="fr-FR" sz="1400" dirty="0"/>
                <a:t>Riche en acides aminés</a:t>
              </a:r>
            </a:p>
            <a:p>
              <a:pPr marL="474663" indent="-296863"/>
              <a:r>
                <a:rPr lang="fr-FR" sz="1400" dirty="0"/>
                <a:t>Restructurant et hydratant</a:t>
              </a:r>
              <a:endParaRPr sz="1400" dirty="0"/>
            </a:p>
          </p:txBody>
        </p:sp>
        <p:sp>
          <p:nvSpPr>
            <p:cNvPr id="48" name="ZoneTexte 47">
              <a:extLst>
                <a:ext uri="{FF2B5EF4-FFF2-40B4-BE49-F238E27FC236}">
                  <a16:creationId xmlns:a16="http://schemas.microsoft.com/office/drawing/2014/main" id="{4FAFBBE0-C201-4169-8B2F-C3D0E786FC5F}"/>
                </a:ext>
              </a:extLst>
            </p:cNvPr>
            <p:cNvSpPr txBox="1"/>
            <p:nvPr/>
          </p:nvSpPr>
          <p:spPr>
            <a:xfrm>
              <a:off x="1669251" y="4281323"/>
              <a:ext cx="3164327"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PEPTIDES DE BOURGEONS DE HÊTRE BIO</a:t>
              </a:r>
            </a:p>
            <a:p>
              <a:pPr algn="ctr"/>
              <a:r>
                <a:rPr lang="fr-FR" sz="1200" dirty="0">
                  <a:latin typeface="Roboto Light" panose="02000000000000000000" pitchFamily="2" charset="0"/>
                  <a:ea typeface="Roboto Light" panose="02000000000000000000" pitchFamily="2" charset="0"/>
                </a:rPr>
                <a:t>PEPTIDES DE SOJA</a:t>
              </a:r>
            </a:p>
          </p:txBody>
        </p:sp>
        <p:sp>
          <p:nvSpPr>
            <p:cNvPr id="50" name="ZoneTexte 49">
              <a:extLst>
                <a:ext uri="{FF2B5EF4-FFF2-40B4-BE49-F238E27FC236}">
                  <a16:creationId xmlns:a16="http://schemas.microsoft.com/office/drawing/2014/main" id="{5723528E-0843-4B1D-83C1-325FC7999A4C}"/>
                </a:ext>
              </a:extLst>
            </p:cNvPr>
            <p:cNvSpPr txBox="1"/>
            <p:nvPr/>
          </p:nvSpPr>
          <p:spPr>
            <a:xfrm>
              <a:off x="5192797" y="4383478"/>
              <a:ext cx="3164327" cy="306467"/>
            </a:xfrm>
            <a:prstGeom prst="roundRect">
              <a:avLst/>
            </a:prstGeom>
            <a:solidFill>
              <a:schemeClr val="bg1">
                <a:lumMod val="95000"/>
              </a:schemeClr>
            </a:solidFill>
            <a:ln w="3175">
              <a:solidFill>
                <a:srgbClr val="D0C9F1"/>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QUINTESSENCE YON-KA</a:t>
              </a:r>
            </a:p>
          </p:txBody>
        </p:sp>
      </p:grpSp>
      <p:sp>
        <p:nvSpPr>
          <p:cNvPr id="26" name="Titre 2">
            <a:extLst>
              <a:ext uri="{FF2B5EF4-FFF2-40B4-BE49-F238E27FC236}">
                <a16:creationId xmlns:a16="http://schemas.microsoft.com/office/drawing/2014/main" id="{588F8118-7D45-445B-BFAB-ED75ADAF2A97}"/>
              </a:ext>
            </a:extLst>
          </p:cNvPr>
          <p:cNvSpPr>
            <a:spLocks noGrp="1"/>
          </p:cNvSpPr>
          <p:nvPr>
            <p:ph type="title"/>
          </p:nvPr>
        </p:nvSpPr>
        <p:spPr>
          <a:xfrm>
            <a:off x="838200" y="536470"/>
            <a:ext cx="10515600" cy="792036"/>
          </a:xfrm>
        </p:spPr>
        <p:txBody>
          <a:bodyPr vert="horz" lIns="91440" tIns="45720" rIns="91440" bIns="45720" rtlCol="0" anchor="ctr">
            <a:noAutofit/>
          </a:bodyPr>
          <a:lstStyle/>
          <a:p>
            <a:pPr algn="ctr"/>
            <a:r>
              <a:rPr lang="en-US" sz="3200" dirty="0">
                <a:solidFill>
                  <a:srgbClr val="3E3E3E"/>
                </a:solidFill>
                <a:latin typeface="KyivType Sans2" panose="00000500000000000000" pitchFamily="50" charset="0"/>
              </a:rPr>
              <a:t>Notre </a:t>
            </a:r>
            <a:r>
              <a:rPr lang="en-US" sz="3200" dirty="0" err="1">
                <a:solidFill>
                  <a:srgbClr val="3E3E3E"/>
                </a:solidFill>
                <a:latin typeface="KyivType Sans2" panose="00000500000000000000" pitchFamily="50" charset="0"/>
              </a:rPr>
              <a:t>allié</a:t>
            </a:r>
            <a:r>
              <a:rPr lang="en-US" sz="3200" dirty="0">
                <a:solidFill>
                  <a:srgbClr val="3E3E3E"/>
                </a:solidFill>
                <a:latin typeface="KyivType Sans2" panose="00000500000000000000" pitchFamily="50" charset="0"/>
              </a:rPr>
              <a:t> S.O.S</a:t>
            </a:r>
            <a:endParaRPr lang="fr-FR" sz="32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283919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6C9ED26-CDFD-4BE3-8F3C-BF085118523E}"/>
              </a:ext>
            </a:extLst>
          </p:cNvPr>
          <p:cNvPicPr>
            <a:picLocks noChangeAspect="1"/>
          </p:cNvPicPr>
          <p:nvPr/>
        </p:nvPicPr>
        <p:blipFill>
          <a:blip r:embed="rId2"/>
          <a:stretch>
            <a:fillRect/>
          </a:stretch>
        </p:blipFill>
        <p:spPr>
          <a:xfrm>
            <a:off x="174329" y="139607"/>
            <a:ext cx="5118107" cy="6580372"/>
          </a:xfrm>
          <a:prstGeom prst="rect">
            <a:avLst/>
          </a:prstGeom>
        </p:spPr>
      </p:pic>
      <p:sp>
        <p:nvSpPr>
          <p:cNvPr id="6" name="Titre 2">
            <a:extLst>
              <a:ext uri="{FF2B5EF4-FFF2-40B4-BE49-F238E27FC236}">
                <a16:creationId xmlns:a16="http://schemas.microsoft.com/office/drawing/2014/main" id="{CDD1D923-C92C-429A-A41C-0F58B92027DA}"/>
              </a:ext>
            </a:extLst>
          </p:cNvPr>
          <p:cNvSpPr txBox="1">
            <a:spLocks/>
          </p:cNvSpPr>
          <p:nvPr/>
        </p:nvSpPr>
        <p:spPr>
          <a:xfrm>
            <a:off x="838200" y="3869888"/>
            <a:ext cx="10515600" cy="792036"/>
          </a:xfrm>
          <a:prstGeom prst="rect">
            <a:avLst/>
          </a:prstGeom>
          <a:solidFill>
            <a:srgbClr val="FFF4F3">
              <a:alpha val="34118"/>
            </a:srgbClr>
          </a:solidFill>
        </p:spPr>
        <p:txBody>
          <a:bodyPr vert="horz" lIns="91440" tIns="45720" rIns="91440" bIns="45720" rtlCol="0" anchor="ctr">
            <a:noAutofit/>
          </a:bodyPr>
          <a:lstStyle>
            <a:defPPr>
              <a:defRPr lang="fr-FR"/>
            </a:defPPr>
            <a:lvl1pPr algn="ctr">
              <a:lnSpc>
                <a:spcPct val="90000"/>
              </a:lnSpc>
              <a:spcBef>
                <a:spcPct val="0"/>
              </a:spcBef>
              <a:buNone/>
              <a:defRPr sz="7200">
                <a:solidFill>
                  <a:srgbClr val="3E3E3E"/>
                </a:solidFill>
                <a:latin typeface="KyivType Sans2" panose="00000500000000000000" pitchFamily="50" charset="0"/>
                <a:ea typeface="+mj-ea"/>
                <a:cs typeface="+mj-cs"/>
              </a:defRPr>
            </a:lvl1pPr>
          </a:lstStyle>
          <a:p>
            <a:r>
              <a:rPr lang="en-US" dirty="0"/>
              <a:t>CALMESSENCE</a:t>
            </a:r>
            <a:endParaRPr lang="fr-FR" dirty="0"/>
          </a:p>
        </p:txBody>
      </p:sp>
      <p:sp>
        <p:nvSpPr>
          <p:cNvPr id="8" name="Titre 2">
            <a:extLst>
              <a:ext uri="{FF2B5EF4-FFF2-40B4-BE49-F238E27FC236}">
                <a16:creationId xmlns:a16="http://schemas.microsoft.com/office/drawing/2014/main" id="{73813AD9-C59E-4D34-9F24-EEEF516D108B}"/>
              </a:ext>
            </a:extLst>
          </p:cNvPr>
          <p:cNvSpPr txBox="1">
            <a:spLocks/>
          </p:cNvSpPr>
          <p:nvPr/>
        </p:nvSpPr>
        <p:spPr>
          <a:xfrm>
            <a:off x="269822" y="626410"/>
            <a:ext cx="11636461" cy="792036"/>
          </a:xfrm>
          <a:prstGeom prst="rect">
            <a:avLst/>
          </a:prstGeom>
          <a:solidFill>
            <a:srgbClr val="FFF4F3">
              <a:alpha val="38824"/>
            </a:srgbClr>
          </a:solidFill>
        </p:spPr>
        <p:txBody>
          <a:bodyPr vert="horz" lIns="91440" tIns="45720" rIns="91440" bIns="45720" rtlCol="0" anchor="ctr">
            <a:noAutofit/>
          </a:bodyPr>
          <a:lstStyle>
            <a:lvl1pPr algn="ctr">
              <a:lnSpc>
                <a:spcPct val="90000"/>
              </a:lnSpc>
              <a:spcBef>
                <a:spcPct val="0"/>
              </a:spcBef>
              <a:buNone/>
              <a:defRPr sz="2800">
                <a:solidFill>
                  <a:srgbClr val="3E3E3E"/>
                </a:solidFill>
                <a:latin typeface="KyivType Sans2" panose="00000500000000000000" pitchFamily="50" charset="0"/>
                <a:ea typeface="+mj-ea"/>
                <a:cs typeface="+mj-cs"/>
              </a:defRPr>
            </a:lvl1pPr>
          </a:lstStyle>
          <a:p>
            <a:r>
              <a:rPr lang="en-US" dirty="0"/>
              <a:t>Comment </a:t>
            </a:r>
            <a:r>
              <a:rPr lang="en-US" dirty="0" err="1"/>
              <a:t>traiter</a:t>
            </a:r>
            <a:r>
              <a:rPr lang="en-US" dirty="0"/>
              <a:t> </a:t>
            </a:r>
            <a:r>
              <a:rPr lang="en-US" dirty="0" err="1"/>
              <a:t>une</a:t>
            </a:r>
            <a:br>
              <a:rPr lang="en-US" sz="3600" dirty="0"/>
            </a:br>
            <a:r>
              <a:rPr lang="en-US" sz="4000" dirty="0"/>
              <a:t>PEAU SENSIBLE</a:t>
            </a:r>
            <a:endParaRPr lang="en-US" sz="3600" dirty="0"/>
          </a:p>
          <a:p>
            <a:r>
              <a:rPr lang="en-US" dirty="0" err="1"/>
              <a:t>En</a:t>
            </a:r>
            <a:r>
              <a:rPr lang="en-US" dirty="0"/>
              <a:t> </a:t>
            </a:r>
            <a:r>
              <a:rPr lang="en-US" dirty="0" err="1"/>
              <a:t>cabine</a:t>
            </a:r>
            <a:endParaRPr lang="fr-FR" dirty="0"/>
          </a:p>
        </p:txBody>
      </p:sp>
    </p:spTree>
    <p:extLst>
      <p:ext uri="{BB962C8B-B14F-4D97-AF65-F5344CB8AC3E}">
        <p14:creationId xmlns:p14="http://schemas.microsoft.com/office/powerpoint/2010/main" val="2827749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extLst>
              <a:ext uri="{FF2B5EF4-FFF2-40B4-BE49-F238E27FC236}">
                <a16:creationId xmlns:a16="http://schemas.microsoft.com/office/drawing/2014/main" id="{C2AD4087-3A0E-4913-98F3-984F41757F5C}"/>
              </a:ext>
            </a:extLst>
          </p:cNvPr>
          <p:cNvGraphicFramePr>
            <a:graphicFrameLocks noChangeAspect="1"/>
          </p:cNvGraphicFramePr>
          <p:nvPr>
            <p:extLst>
              <p:ext uri="{D42A27DB-BD31-4B8C-83A1-F6EECF244321}">
                <p14:modId xmlns:p14="http://schemas.microsoft.com/office/powerpoint/2010/main" val="475603881"/>
              </p:ext>
            </p:extLst>
          </p:nvPr>
        </p:nvGraphicFramePr>
        <p:xfrm>
          <a:off x="495869" y="182562"/>
          <a:ext cx="4602163" cy="6492875"/>
        </p:xfrm>
        <a:graphic>
          <a:graphicData uri="http://schemas.openxmlformats.org/presentationml/2006/ole">
            <mc:AlternateContent xmlns:mc="http://schemas.openxmlformats.org/markup-compatibility/2006">
              <mc:Choice xmlns:v="urn:schemas-microsoft-com:vml" Requires="v">
                <p:oleObj spid="_x0000_s8196" name="Bitmap Image" r:id="rId3" imgW="4602600" imgH="6492240" progId="PBrush">
                  <p:embed/>
                </p:oleObj>
              </mc:Choice>
              <mc:Fallback>
                <p:oleObj name="Bitmap Image" r:id="rId3" imgW="4602600" imgH="6492240" progId="PBrush">
                  <p:embed/>
                  <p:pic>
                    <p:nvPicPr>
                      <p:cNvPr id="0" name=""/>
                      <p:cNvPicPr/>
                      <p:nvPr/>
                    </p:nvPicPr>
                    <p:blipFill>
                      <a:blip r:embed="rId4"/>
                      <a:stretch>
                        <a:fillRect/>
                      </a:stretch>
                    </p:blipFill>
                    <p:spPr>
                      <a:xfrm>
                        <a:off x="495869" y="182562"/>
                        <a:ext cx="4602163" cy="6492875"/>
                      </a:xfrm>
                      <a:prstGeom prst="rect">
                        <a:avLst/>
                      </a:prstGeom>
                    </p:spPr>
                  </p:pic>
                </p:oleObj>
              </mc:Fallback>
            </mc:AlternateContent>
          </a:graphicData>
        </a:graphic>
      </p:graphicFrame>
      <p:graphicFrame>
        <p:nvGraphicFramePr>
          <p:cNvPr id="3" name="Objet 2">
            <a:extLst>
              <a:ext uri="{FF2B5EF4-FFF2-40B4-BE49-F238E27FC236}">
                <a16:creationId xmlns:a16="http://schemas.microsoft.com/office/drawing/2014/main" id="{6D522E8C-0516-4AD9-ADA6-4DE33DFFCAB2}"/>
              </a:ext>
            </a:extLst>
          </p:cNvPr>
          <p:cNvGraphicFramePr>
            <a:graphicFrameLocks noChangeAspect="1"/>
          </p:cNvGraphicFramePr>
          <p:nvPr>
            <p:extLst>
              <p:ext uri="{D42A27DB-BD31-4B8C-83A1-F6EECF244321}">
                <p14:modId xmlns:p14="http://schemas.microsoft.com/office/powerpoint/2010/main" val="137356621"/>
              </p:ext>
            </p:extLst>
          </p:nvPr>
        </p:nvGraphicFramePr>
        <p:xfrm>
          <a:off x="5874703" y="182562"/>
          <a:ext cx="5657332" cy="5924075"/>
        </p:xfrm>
        <a:graphic>
          <a:graphicData uri="http://schemas.openxmlformats.org/presentationml/2006/ole">
            <mc:AlternateContent xmlns:mc="http://schemas.openxmlformats.org/markup-compatibility/2006">
              <mc:Choice xmlns:v="urn:schemas-microsoft-com:vml" Requires="v">
                <p:oleObj spid="_x0000_s8197" name="Bitmap Image" r:id="rId5" imgW="4511160" imgH="4724280" progId="PBrush">
                  <p:embed/>
                </p:oleObj>
              </mc:Choice>
              <mc:Fallback>
                <p:oleObj name="Bitmap Image" r:id="rId5" imgW="4511160" imgH="4724280" progId="PBrush">
                  <p:embed/>
                  <p:pic>
                    <p:nvPicPr>
                      <p:cNvPr id="0" name=""/>
                      <p:cNvPicPr/>
                      <p:nvPr/>
                    </p:nvPicPr>
                    <p:blipFill>
                      <a:blip r:embed="rId6"/>
                      <a:stretch>
                        <a:fillRect/>
                      </a:stretch>
                    </p:blipFill>
                    <p:spPr>
                      <a:xfrm>
                        <a:off x="5874703" y="182562"/>
                        <a:ext cx="5657332" cy="5924075"/>
                      </a:xfrm>
                      <a:prstGeom prst="rect">
                        <a:avLst/>
                      </a:prstGeom>
                    </p:spPr>
                  </p:pic>
                </p:oleObj>
              </mc:Fallback>
            </mc:AlternateContent>
          </a:graphicData>
        </a:graphic>
      </p:graphicFrame>
    </p:spTree>
    <p:extLst>
      <p:ext uri="{BB962C8B-B14F-4D97-AF65-F5344CB8AC3E}">
        <p14:creationId xmlns:p14="http://schemas.microsoft.com/office/powerpoint/2010/main" val="1500708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Espace réservé du titre 1">
            <a:extLst>
              <a:ext uri="{FF2B5EF4-FFF2-40B4-BE49-F238E27FC236}">
                <a16:creationId xmlns:a16="http://schemas.microsoft.com/office/drawing/2014/main" id="{0C4DB8BA-1E0F-1F0C-F77A-739AE19E5761}"/>
              </a:ext>
            </a:extLst>
          </p:cNvPr>
          <p:cNvSpPr txBox="1">
            <a:spLocks/>
          </p:cNvSpPr>
          <p:nvPr/>
        </p:nvSpPr>
        <p:spPr>
          <a:xfrm>
            <a:off x="1108933" y="108284"/>
            <a:ext cx="10496568" cy="9016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rPr>
              <a:t>Produits &amp; étapes clés</a:t>
            </a:r>
          </a:p>
        </p:txBody>
      </p:sp>
      <p:sp>
        <p:nvSpPr>
          <p:cNvPr id="3" name="Rectangle 2">
            <a:extLst>
              <a:ext uri="{FF2B5EF4-FFF2-40B4-BE49-F238E27FC236}">
                <a16:creationId xmlns:a16="http://schemas.microsoft.com/office/drawing/2014/main" id="{D2F083FF-643D-673E-0706-7F2BD778EDD3}"/>
              </a:ext>
            </a:extLst>
          </p:cNvPr>
          <p:cNvSpPr/>
          <p:nvPr/>
        </p:nvSpPr>
        <p:spPr>
          <a:xfrm>
            <a:off x="7109230" y="1699864"/>
            <a:ext cx="2552320" cy="502324"/>
          </a:xfrm>
          <a:prstGeom prst="rect">
            <a:avLst/>
          </a:prstGeom>
          <a:solidFill>
            <a:srgbClr val="FFF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3. MASQUE MODELANT</a:t>
            </a:r>
          </a:p>
        </p:txBody>
      </p:sp>
      <p:sp>
        <p:nvSpPr>
          <p:cNvPr id="48" name="Rectangle 47">
            <a:extLst>
              <a:ext uri="{FF2B5EF4-FFF2-40B4-BE49-F238E27FC236}">
                <a16:creationId xmlns:a16="http://schemas.microsoft.com/office/drawing/2014/main" id="{FE6110C5-CB9C-BD51-CCBF-A2A98B13A1F2}"/>
              </a:ext>
            </a:extLst>
          </p:cNvPr>
          <p:cNvSpPr/>
          <p:nvPr/>
        </p:nvSpPr>
        <p:spPr>
          <a:xfrm>
            <a:off x="3935799" y="1699864"/>
            <a:ext cx="2552320" cy="502324"/>
          </a:xfrm>
          <a:prstGeom prst="rect">
            <a:avLst/>
          </a:prstGeom>
          <a:solidFill>
            <a:srgbClr val="FFF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2. </a:t>
            </a:r>
            <a:r>
              <a:rPr lang="fr-FR" sz="1600" dirty="0">
                <a:solidFill>
                  <a:prstClr val="black">
                    <a:lumMod val="75000"/>
                    <a:lumOff val="25000"/>
                  </a:prstClr>
                </a:solidFill>
                <a:latin typeface="Roboto Light" panose="02000000000000000000" pitchFamily="2" charset="0"/>
                <a:ea typeface="Roboto Light" panose="02000000000000000000" pitchFamily="2" charset="0"/>
              </a:rPr>
              <a:t>SENSITIVE MASQUE</a:t>
            </a:r>
            <a:endParaRPr kumimoji="0" lang="fr-FR" sz="16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endParaRPr>
          </a:p>
        </p:txBody>
      </p:sp>
      <p:sp>
        <p:nvSpPr>
          <p:cNvPr id="7" name="Rectangle 6">
            <a:extLst>
              <a:ext uri="{FF2B5EF4-FFF2-40B4-BE49-F238E27FC236}">
                <a16:creationId xmlns:a16="http://schemas.microsoft.com/office/drawing/2014/main" id="{5E7A1A7D-C724-4D2C-BBB8-E70E36C55218}"/>
              </a:ext>
            </a:extLst>
          </p:cNvPr>
          <p:cNvSpPr/>
          <p:nvPr/>
        </p:nvSpPr>
        <p:spPr>
          <a:xfrm>
            <a:off x="308244" y="1699864"/>
            <a:ext cx="2998481" cy="502324"/>
          </a:xfrm>
          <a:prstGeom prst="rect">
            <a:avLst/>
          </a:prstGeom>
          <a:solidFill>
            <a:srgbClr val="FFF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1. </a:t>
            </a:r>
            <a:r>
              <a:rPr lang="fr-FR" sz="1600" dirty="0">
                <a:solidFill>
                  <a:prstClr val="black">
                    <a:lumMod val="75000"/>
                    <a:lumOff val="25000"/>
                  </a:prstClr>
                </a:solidFill>
                <a:latin typeface="Roboto Light" panose="02000000000000000000" pitchFamily="2" charset="0"/>
                <a:ea typeface="Roboto Light" panose="02000000000000000000" pitchFamily="2" charset="0"/>
              </a:rPr>
              <a:t>Pulvérisation avec dilution 12V</a:t>
            </a:r>
            <a:endParaRPr kumimoji="0" lang="fr-FR" sz="16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endParaRPr>
          </a:p>
        </p:txBody>
      </p:sp>
      <p:pic>
        <p:nvPicPr>
          <p:cNvPr id="10242" name="Picture 2" descr="Detoure">
            <a:extLst>
              <a:ext uri="{FF2B5EF4-FFF2-40B4-BE49-F238E27FC236}">
                <a16:creationId xmlns:a16="http://schemas.microsoft.com/office/drawing/2014/main" id="{B7DC1943-57CE-46ED-8029-E4D9A3C6C2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44" t="11468" r="26282"/>
          <a:stretch/>
        </p:blipFill>
        <p:spPr bwMode="auto">
          <a:xfrm>
            <a:off x="4516966" y="2717178"/>
            <a:ext cx="1316962" cy="330671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Detoure">
            <a:extLst>
              <a:ext uri="{FF2B5EF4-FFF2-40B4-BE49-F238E27FC236}">
                <a16:creationId xmlns:a16="http://schemas.microsoft.com/office/drawing/2014/main" id="{139C0333-8AAD-4E82-AB2B-BC17D649E0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77" t="50884" r="14986" b="6015"/>
          <a:stretch/>
        </p:blipFill>
        <p:spPr bwMode="auto">
          <a:xfrm>
            <a:off x="6868184" y="3473224"/>
            <a:ext cx="3377609" cy="2365177"/>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Detoure">
            <a:extLst>
              <a:ext uri="{FF2B5EF4-FFF2-40B4-BE49-F238E27FC236}">
                <a16:creationId xmlns:a16="http://schemas.microsoft.com/office/drawing/2014/main" id="{51E23B8E-B4E0-4C2D-B8D8-3FD7C28B2F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810" t="33636"/>
          <a:stretch/>
        </p:blipFill>
        <p:spPr bwMode="auto">
          <a:xfrm>
            <a:off x="159488" y="3009365"/>
            <a:ext cx="2846846" cy="309958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Detoure">
            <a:extLst>
              <a:ext uri="{FF2B5EF4-FFF2-40B4-BE49-F238E27FC236}">
                <a16:creationId xmlns:a16="http://schemas.microsoft.com/office/drawing/2014/main" id="{26BDF584-4217-47DB-BCDF-3F6418E524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017" t="12156" r="23996"/>
          <a:stretch/>
        </p:blipFill>
        <p:spPr bwMode="auto">
          <a:xfrm>
            <a:off x="2071268" y="2924304"/>
            <a:ext cx="1411442" cy="3099585"/>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que 11" descr="Flocon de neige avec un remplissage uni">
            <a:extLst>
              <a:ext uri="{FF2B5EF4-FFF2-40B4-BE49-F238E27FC236}">
                <a16:creationId xmlns:a16="http://schemas.microsoft.com/office/drawing/2014/main" id="{169BE36D-B90B-4DA4-9770-375D2BA75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2493685"/>
            <a:ext cx="1031359" cy="1031359"/>
          </a:xfrm>
          <a:prstGeom prst="rect">
            <a:avLst/>
          </a:prstGeom>
        </p:spPr>
      </p:pic>
      <p:pic>
        <p:nvPicPr>
          <p:cNvPr id="22" name="Picture 2" descr="Detoure">
            <a:extLst>
              <a:ext uri="{FF2B5EF4-FFF2-40B4-BE49-F238E27FC236}">
                <a16:creationId xmlns:a16="http://schemas.microsoft.com/office/drawing/2014/main" id="{A1FD0920-5335-41DB-B61C-A24B610A3E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44" t="11468" r="26282"/>
          <a:stretch/>
        </p:blipFill>
        <p:spPr bwMode="auto">
          <a:xfrm>
            <a:off x="10500974" y="2717178"/>
            <a:ext cx="1316962" cy="3306711"/>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que 13" descr="Cuillère avec un remplissage uni">
            <a:extLst>
              <a:ext uri="{FF2B5EF4-FFF2-40B4-BE49-F238E27FC236}">
                <a16:creationId xmlns:a16="http://schemas.microsoft.com/office/drawing/2014/main" id="{AD929B03-2BC0-4E9D-9D65-3479826ACE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4241111">
            <a:off x="9971162" y="5056167"/>
            <a:ext cx="1059622" cy="1059622"/>
          </a:xfrm>
          <a:prstGeom prst="rect">
            <a:avLst/>
          </a:prstGeom>
        </p:spPr>
      </p:pic>
      <p:grpSp>
        <p:nvGrpSpPr>
          <p:cNvPr id="15" name="Groupe 14">
            <a:extLst>
              <a:ext uri="{FF2B5EF4-FFF2-40B4-BE49-F238E27FC236}">
                <a16:creationId xmlns:a16="http://schemas.microsoft.com/office/drawing/2014/main" id="{A797F53A-AE85-4DD9-9CC9-F1D5C6C8F903}"/>
              </a:ext>
            </a:extLst>
          </p:cNvPr>
          <p:cNvGrpSpPr/>
          <p:nvPr/>
        </p:nvGrpSpPr>
        <p:grpSpPr>
          <a:xfrm>
            <a:off x="8020037" y="5685540"/>
            <a:ext cx="1542897" cy="1094706"/>
            <a:chOff x="7515314" y="5651501"/>
            <a:chExt cx="1542897" cy="1094706"/>
          </a:xfrm>
        </p:grpSpPr>
        <p:pic>
          <p:nvPicPr>
            <p:cNvPr id="23" name="Picture 4">
              <a:extLst>
                <a:ext uri="{FF2B5EF4-FFF2-40B4-BE49-F238E27FC236}">
                  <a16:creationId xmlns:a16="http://schemas.microsoft.com/office/drawing/2014/main" id="{59523AF1-6B65-EF56-DCA6-65C9ADE965E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19364" y="5809239"/>
              <a:ext cx="738847" cy="4644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a:extLst>
                <a:ext uri="{FF2B5EF4-FFF2-40B4-BE49-F238E27FC236}">
                  <a16:creationId xmlns:a16="http://schemas.microsoft.com/office/drawing/2014/main" id="{461A6BA8-2179-8A77-217B-8CB179B1848E}"/>
                </a:ext>
              </a:extLst>
            </p:cNvPr>
            <p:cNvPicPr>
              <a:picLocks noChangeAspect="1" noChangeArrowheads="1"/>
            </p:cNvPicPr>
            <p:nvPr/>
          </p:nvPicPr>
          <p:blipFill>
            <a:blip r:embed="rId12">
              <a:duotone>
                <a:prstClr val="black"/>
                <a:srgbClr val="B1A7CF">
                  <a:tint val="45000"/>
                  <a:satMod val="400000"/>
                </a:srgbClr>
              </a:duotone>
              <a:extLst>
                <a:ext uri="{28A0092B-C50C-407E-A947-70E740481C1C}">
                  <a14:useLocalDpi xmlns:a14="http://schemas.microsoft.com/office/drawing/2010/main" val="0"/>
                </a:ext>
              </a:extLst>
            </a:blip>
            <a:srcRect/>
            <a:stretch>
              <a:fillRect/>
            </a:stretch>
          </p:blipFill>
          <p:spPr bwMode="auto">
            <a:xfrm>
              <a:off x="8446603" y="6202435"/>
              <a:ext cx="484368" cy="54377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a:extLst>
                <a:ext uri="{FF2B5EF4-FFF2-40B4-BE49-F238E27FC236}">
                  <a16:creationId xmlns:a16="http://schemas.microsoft.com/office/drawing/2014/main" id="{A0AACA1F-3C51-FCDE-A198-EF8898B9BCB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15314" y="5651501"/>
              <a:ext cx="725690" cy="7256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a:extLst>
                <a:ext uri="{FF2B5EF4-FFF2-40B4-BE49-F238E27FC236}">
                  <a16:creationId xmlns:a16="http://schemas.microsoft.com/office/drawing/2014/main" id="{B938F3FE-7291-3488-6EF6-3452D0873AED}"/>
                </a:ext>
              </a:extLst>
            </p:cNvPr>
            <p:cNvPicPr>
              <a:picLocks noChangeAspect="1" noChangeArrowheads="1"/>
            </p:cNvPicPr>
            <p:nvPr/>
          </p:nvPicPr>
          <p:blipFill>
            <a:blip r:embed="rId12">
              <a:duotone>
                <a:prstClr val="black"/>
                <a:srgbClr val="B1A7CF">
                  <a:tint val="45000"/>
                  <a:satMod val="400000"/>
                </a:srgbClr>
              </a:duotone>
              <a:extLst>
                <a:ext uri="{28A0092B-C50C-407E-A947-70E740481C1C}">
                  <a14:useLocalDpi xmlns:a14="http://schemas.microsoft.com/office/drawing/2010/main" val="0"/>
                </a:ext>
              </a:extLst>
            </a:blip>
            <a:srcRect/>
            <a:stretch>
              <a:fillRect/>
            </a:stretch>
          </p:blipFill>
          <p:spPr bwMode="auto">
            <a:xfrm>
              <a:off x="7635975" y="6174045"/>
              <a:ext cx="484368" cy="543772"/>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Graphique 16" descr="Badge à suivre contour">
            <a:extLst>
              <a:ext uri="{FF2B5EF4-FFF2-40B4-BE49-F238E27FC236}">
                <a16:creationId xmlns:a16="http://schemas.microsoft.com/office/drawing/2014/main" id="{5A2DF55F-E07B-44A9-B717-1701D30E178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215429" y="4655812"/>
            <a:ext cx="571088" cy="571088"/>
          </a:xfrm>
          <a:prstGeom prst="rect">
            <a:avLst/>
          </a:prstGeom>
        </p:spPr>
      </p:pic>
    </p:spTree>
    <p:extLst>
      <p:ext uri="{BB962C8B-B14F-4D97-AF65-F5344CB8AC3E}">
        <p14:creationId xmlns:p14="http://schemas.microsoft.com/office/powerpoint/2010/main" val="352506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0248"/>
                                        </p:tgtEl>
                                        <p:attrNameLst>
                                          <p:attrName>style.visibility</p:attrName>
                                        </p:attrNameLst>
                                      </p:cBhvr>
                                      <p:to>
                                        <p:strVal val="visible"/>
                                      </p:to>
                                    </p:set>
                                    <p:animEffect transition="in" filter="fade">
                                      <p:cBhvr>
                                        <p:cTn id="13" dur="500"/>
                                        <p:tgtEl>
                                          <p:spTgt spid="10248"/>
                                        </p:tgtEl>
                                      </p:cBhvr>
                                    </p:animEffect>
                                  </p:childTnLst>
                                </p:cTn>
                              </p:par>
                              <p:par>
                                <p:cTn id="14" presetID="10" presetClass="entr" presetSubtype="0" fill="hold" nodeType="withEffect">
                                  <p:stCondLst>
                                    <p:cond delay="0"/>
                                  </p:stCondLst>
                                  <p:childTnLst>
                                    <p:set>
                                      <p:cBhvr>
                                        <p:cTn id="15" dur="1" fill="hold">
                                          <p:stCondLst>
                                            <p:cond delay="0"/>
                                          </p:stCondLst>
                                        </p:cTn>
                                        <p:tgtEl>
                                          <p:spTgt spid="10246"/>
                                        </p:tgtEl>
                                        <p:attrNameLst>
                                          <p:attrName>style.visibility</p:attrName>
                                        </p:attrNameLst>
                                      </p:cBhvr>
                                      <p:to>
                                        <p:strVal val="visible"/>
                                      </p:to>
                                    </p:set>
                                    <p:animEffect transition="in" filter="fade">
                                      <p:cBhvr>
                                        <p:cTn id="16" dur="500"/>
                                        <p:tgtEl>
                                          <p:spTgt spid="1024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nodeType="withEffect">
                                  <p:stCondLst>
                                    <p:cond delay="0"/>
                                  </p:stCondLst>
                                  <p:childTnLst>
                                    <p:set>
                                      <p:cBhvr>
                                        <p:cTn id="23" dur="1" fill="hold">
                                          <p:stCondLst>
                                            <p:cond delay="0"/>
                                          </p:stCondLst>
                                        </p:cTn>
                                        <p:tgtEl>
                                          <p:spTgt spid="10242"/>
                                        </p:tgtEl>
                                        <p:attrNameLst>
                                          <p:attrName>style.visibility</p:attrName>
                                        </p:attrNameLst>
                                      </p:cBhvr>
                                      <p:to>
                                        <p:strVal val="visible"/>
                                      </p:to>
                                    </p:set>
                                    <p:animEffect transition="in" filter="fade">
                                      <p:cBhvr>
                                        <p:cTn id="24" dur="500"/>
                                        <p:tgtEl>
                                          <p:spTgt spid="1024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10244"/>
                                        </p:tgtEl>
                                        <p:attrNameLst>
                                          <p:attrName>style.visibility</p:attrName>
                                        </p:attrNameLst>
                                      </p:cBhvr>
                                      <p:to>
                                        <p:strVal val="visible"/>
                                      </p:to>
                                    </p:set>
                                    <p:animEffect transition="in" filter="fade">
                                      <p:cBhvr>
                                        <p:cTn id="32" dur="500"/>
                                        <p:tgtEl>
                                          <p:spTgt spid="10244"/>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8"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itre 1">
            <a:extLst>
              <a:ext uri="{FF2B5EF4-FFF2-40B4-BE49-F238E27FC236}">
                <a16:creationId xmlns:a16="http://schemas.microsoft.com/office/drawing/2014/main" id="{9B922B51-415A-4C3D-884A-D26EF22FB663}"/>
              </a:ext>
            </a:extLst>
          </p:cNvPr>
          <p:cNvSpPr txBox="1">
            <a:spLocks/>
          </p:cNvSpPr>
          <p:nvPr/>
        </p:nvSpPr>
        <p:spPr>
          <a:xfrm>
            <a:off x="636105" y="934278"/>
            <a:ext cx="10919790" cy="57845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16600" dirty="0">
                <a:latin typeface="Midnight Signature" panose="02000500000000090000" pitchFamily="50" charset="0"/>
              </a:rPr>
              <a:t>Merci !</a:t>
            </a:r>
          </a:p>
        </p:txBody>
      </p:sp>
    </p:spTree>
    <p:extLst>
      <p:ext uri="{BB962C8B-B14F-4D97-AF65-F5344CB8AC3E}">
        <p14:creationId xmlns:p14="http://schemas.microsoft.com/office/powerpoint/2010/main" val="672006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4ACC8C-19D1-4947-86E9-B963A845A6AB}"/>
              </a:ext>
            </a:extLst>
          </p:cNvPr>
          <p:cNvSpPr/>
          <p:nvPr/>
        </p:nvSpPr>
        <p:spPr>
          <a:xfrm>
            <a:off x="1805212" y="1482433"/>
            <a:ext cx="8784718" cy="523220"/>
          </a:xfrm>
          <a:prstGeom prst="rect">
            <a:avLst/>
          </a:prstGeom>
        </p:spPr>
        <p:txBody>
          <a:bodyPr wrap="square">
            <a:spAutoFit/>
          </a:bodyPr>
          <a:lstStyle/>
          <a:p>
            <a:pPr algn="ctr">
              <a:defRPr/>
            </a:pPr>
            <a:r>
              <a:rPr lang="fr-FR" sz="1400" dirty="0">
                <a:solidFill>
                  <a:prstClr val="black"/>
                </a:solidFill>
                <a:latin typeface="Roboto Light" panose="02000000000000000000" pitchFamily="2" charset="0"/>
                <a:ea typeface="Roboto Light" panose="02000000000000000000" pitchFamily="2" charset="0"/>
              </a:rPr>
              <a:t>La peau sensible peut se manifester différemment selon les individus.</a:t>
            </a:r>
          </a:p>
          <a:p>
            <a:pPr algn="ctr">
              <a:defRPr/>
            </a:pPr>
            <a:r>
              <a:rPr lang="fr-FR" sz="1400" dirty="0">
                <a:solidFill>
                  <a:prstClr val="black"/>
                </a:solidFill>
                <a:latin typeface="Roboto Light" panose="02000000000000000000" pitchFamily="2" charset="0"/>
                <a:ea typeface="Roboto Light" panose="02000000000000000000" pitchFamily="2" charset="0"/>
              </a:rPr>
              <a:t>Signes et caractéristiques courants d'une peau sensible :</a:t>
            </a:r>
            <a:endParaRPr lang="en-US" sz="1400" dirty="0">
              <a:solidFill>
                <a:prstClr val="black"/>
              </a:solidFill>
              <a:latin typeface="Roboto Light" panose="02000000000000000000" pitchFamily="2" charset="0"/>
              <a:ea typeface="Roboto Light" panose="02000000000000000000" pitchFamily="2" charset="0"/>
            </a:endParaRPr>
          </a:p>
        </p:txBody>
      </p:sp>
      <p:grpSp>
        <p:nvGrpSpPr>
          <p:cNvPr id="22" name="Groupe 21">
            <a:extLst>
              <a:ext uri="{FF2B5EF4-FFF2-40B4-BE49-F238E27FC236}">
                <a16:creationId xmlns:a16="http://schemas.microsoft.com/office/drawing/2014/main" id="{FBD2D196-2BE2-49E3-959D-3E73B297A3CA}"/>
              </a:ext>
            </a:extLst>
          </p:cNvPr>
          <p:cNvGrpSpPr/>
          <p:nvPr/>
        </p:nvGrpSpPr>
        <p:grpSpPr>
          <a:xfrm>
            <a:off x="309962" y="2935288"/>
            <a:ext cx="1309623" cy="1917060"/>
            <a:chOff x="684358" y="2935288"/>
            <a:chExt cx="1309623" cy="1917060"/>
          </a:xfrm>
        </p:grpSpPr>
        <p:pic>
          <p:nvPicPr>
            <p:cNvPr id="19" name="Graphique 18" descr="Badge 1 avec un remplissage uni">
              <a:extLst>
                <a:ext uri="{FF2B5EF4-FFF2-40B4-BE49-F238E27FC236}">
                  <a16:creationId xmlns:a16="http://schemas.microsoft.com/office/drawing/2014/main" id="{3B118A4D-C814-4AFD-A4A6-77C48F2293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1970" y="2935288"/>
              <a:ext cx="914400" cy="914400"/>
            </a:xfrm>
            <a:prstGeom prst="rect">
              <a:avLst/>
            </a:prstGeom>
          </p:spPr>
        </p:pic>
        <p:sp>
          <p:nvSpPr>
            <p:cNvPr id="27" name="ZoneTexte 26">
              <a:extLst>
                <a:ext uri="{FF2B5EF4-FFF2-40B4-BE49-F238E27FC236}">
                  <a16:creationId xmlns:a16="http://schemas.microsoft.com/office/drawing/2014/main" id="{82832A2C-08DE-48C2-A005-9E3FC75541E0}"/>
                </a:ext>
              </a:extLst>
            </p:cNvPr>
            <p:cNvSpPr txBox="1"/>
            <p:nvPr/>
          </p:nvSpPr>
          <p:spPr>
            <a:xfrm>
              <a:off x="684358" y="4545881"/>
              <a:ext cx="1309623"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REACTIVITE</a:t>
              </a:r>
            </a:p>
          </p:txBody>
        </p:sp>
      </p:grpSp>
      <p:grpSp>
        <p:nvGrpSpPr>
          <p:cNvPr id="23" name="Groupe 22">
            <a:extLst>
              <a:ext uri="{FF2B5EF4-FFF2-40B4-BE49-F238E27FC236}">
                <a16:creationId xmlns:a16="http://schemas.microsoft.com/office/drawing/2014/main" id="{11850DFB-1D82-4886-9870-F31A225C4E7C}"/>
              </a:ext>
            </a:extLst>
          </p:cNvPr>
          <p:cNvGrpSpPr/>
          <p:nvPr/>
        </p:nvGrpSpPr>
        <p:grpSpPr>
          <a:xfrm>
            <a:off x="1718276" y="2935288"/>
            <a:ext cx="1309623" cy="1917059"/>
            <a:chOff x="1698972" y="2935288"/>
            <a:chExt cx="1309623" cy="1917059"/>
          </a:xfrm>
        </p:grpSpPr>
        <p:pic>
          <p:nvPicPr>
            <p:cNvPr id="17" name="Graphique 16" descr="Badge avec un remplissage uni">
              <a:extLst>
                <a:ext uri="{FF2B5EF4-FFF2-40B4-BE49-F238E27FC236}">
                  <a16:creationId xmlns:a16="http://schemas.microsoft.com/office/drawing/2014/main" id="{209D7DF1-B52C-4072-9F2F-D9AACC5268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95159" y="2935288"/>
              <a:ext cx="914400" cy="914400"/>
            </a:xfrm>
            <a:prstGeom prst="rect">
              <a:avLst/>
            </a:prstGeom>
          </p:spPr>
        </p:pic>
        <p:sp>
          <p:nvSpPr>
            <p:cNvPr id="28" name="ZoneTexte 27">
              <a:extLst>
                <a:ext uri="{FF2B5EF4-FFF2-40B4-BE49-F238E27FC236}">
                  <a16:creationId xmlns:a16="http://schemas.microsoft.com/office/drawing/2014/main" id="{76FD91E0-F3B3-4FA1-93DE-CD7073582CB2}"/>
                </a:ext>
              </a:extLst>
            </p:cNvPr>
            <p:cNvSpPr txBox="1"/>
            <p:nvPr/>
          </p:nvSpPr>
          <p:spPr>
            <a:xfrm>
              <a:off x="1698972" y="4545880"/>
              <a:ext cx="1309623"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ROUGEURS</a:t>
              </a:r>
            </a:p>
          </p:txBody>
        </p:sp>
      </p:grpSp>
      <p:grpSp>
        <p:nvGrpSpPr>
          <p:cNvPr id="30" name="Groupe 29">
            <a:extLst>
              <a:ext uri="{FF2B5EF4-FFF2-40B4-BE49-F238E27FC236}">
                <a16:creationId xmlns:a16="http://schemas.microsoft.com/office/drawing/2014/main" id="{407E6139-5CB8-4F63-9CFB-7BD492ACF024}"/>
              </a:ext>
            </a:extLst>
          </p:cNvPr>
          <p:cNvGrpSpPr/>
          <p:nvPr/>
        </p:nvGrpSpPr>
        <p:grpSpPr>
          <a:xfrm>
            <a:off x="3126590" y="2971800"/>
            <a:ext cx="1309623" cy="1880547"/>
            <a:chOff x="3107286" y="2971800"/>
            <a:chExt cx="1309623" cy="1880547"/>
          </a:xfrm>
        </p:grpSpPr>
        <p:pic>
          <p:nvPicPr>
            <p:cNvPr id="15" name="Graphique 14" descr="Badge 3 avec un remplissage uni">
              <a:extLst>
                <a:ext uri="{FF2B5EF4-FFF2-40B4-BE49-F238E27FC236}">
                  <a16:creationId xmlns:a16="http://schemas.microsoft.com/office/drawing/2014/main" id="{3699F68E-5C84-404D-AB2C-7B72C06787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52047" y="2971800"/>
              <a:ext cx="914400" cy="914400"/>
            </a:xfrm>
            <a:prstGeom prst="rect">
              <a:avLst/>
            </a:prstGeom>
          </p:spPr>
        </p:pic>
        <p:sp>
          <p:nvSpPr>
            <p:cNvPr id="29" name="ZoneTexte 28">
              <a:extLst>
                <a:ext uri="{FF2B5EF4-FFF2-40B4-BE49-F238E27FC236}">
                  <a16:creationId xmlns:a16="http://schemas.microsoft.com/office/drawing/2014/main" id="{4099668D-2144-41D5-9666-02960108AC02}"/>
                </a:ext>
              </a:extLst>
            </p:cNvPr>
            <p:cNvSpPr txBox="1"/>
            <p:nvPr/>
          </p:nvSpPr>
          <p:spPr>
            <a:xfrm>
              <a:off x="3107286" y="4545880"/>
              <a:ext cx="1309623"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SECHERESSE</a:t>
              </a:r>
            </a:p>
          </p:txBody>
        </p:sp>
      </p:grpSp>
      <p:grpSp>
        <p:nvGrpSpPr>
          <p:cNvPr id="32" name="Groupe 31">
            <a:extLst>
              <a:ext uri="{FF2B5EF4-FFF2-40B4-BE49-F238E27FC236}">
                <a16:creationId xmlns:a16="http://schemas.microsoft.com/office/drawing/2014/main" id="{F51889D0-4101-486C-A207-74E210F204A3}"/>
              </a:ext>
            </a:extLst>
          </p:cNvPr>
          <p:cNvGrpSpPr/>
          <p:nvPr/>
        </p:nvGrpSpPr>
        <p:grpSpPr>
          <a:xfrm>
            <a:off x="4498848" y="2935288"/>
            <a:ext cx="1504175" cy="2121370"/>
            <a:chOff x="4321048" y="2935288"/>
            <a:chExt cx="1504175" cy="2121370"/>
          </a:xfrm>
        </p:grpSpPr>
        <p:pic>
          <p:nvPicPr>
            <p:cNvPr id="13" name="Graphique 12" descr="Badge 4 avec un remplissage uni">
              <a:extLst>
                <a:ext uri="{FF2B5EF4-FFF2-40B4-BE49-F238E27FC236}">
                  <a16:creationId xmlns:a16="http://schemas.microsoft.com/office/drawing/2014/main" id="{C17EC2B1-F5AC-4722-B053-3CB1FE0CC88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11781" y="2935288"/>
              <a:ext cx="914400" cy="914400"/>
            </a:xfrm>
            <a:prstGeom prst="rect">
              <a:avLst/>
            </a:prstGeom>
          </p:spPr>
        </p:pic>
        <p:sp>
          <p:nvSpPr>
            <p:cNvPr id="31" name="ZoneTexte 30">
              <a:extLst>
                <a:ext uri="{FF2B5EF4-FFF2-40B4-BE49-F238E27FC236}">
                  <a16:creationId xmlns:a16="http://schemas.microsoft.com/office/drawing/2014/main" id="{E1B4FF9D-D50A-423B-8FFE-6781448AC13E}"/>
                </a:ext>
              </a:extLst>
            </p:cNvPr>
            <p:cNvSpPr txBox="1"/>
            <p:nvPr/>
          </p:nvSpPr>
          <p:spPr>
            <a:xfrm>
              <a:off x="4321048" y="4545880"/>
              <a:ext cx="1504175"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PREDISPOSITION AUX ALLERGIES</a:t>
              </a:r>
            </a:p>
          </p:txBody>
        </p:sp>
      </p:grpSp>
      <p:grpSp>
        <p:nvGrpSpPr>
          <p:cNvPr id="34" name="Groupe 33">
            <a:extLst>
              <a:ext uri="{FF2B5EF4-FFF2-40B4-BE49-F238E27FC236}">
                <a16:creationId xmlns:a16="http://schemas.microsoft.com/office/drawing/2014/main" id="{E44DEF9F-73D5-4E38-8A5B-0D9249C971C3}"/>
              </a:ext>
            </a:extLst>
          </p:cNvPr>
          <p:cNvGrpSpPr/>
          <p:nvPr/>
        </p:nvGrpSpPr>
        <p:grpSpPr>
          <a:xfrm>
            <a:off x="6101714" y="2935288"/>
            <a:ext cx="1309623" cy="2325681"/>
            <a:chOff x="5923914" y="2935288"/>
            <a:chExt cx="1309623" cy="2325681"/>
          </a:xfrm>
        </p:grpSpPr>
        <p:pic>
          <p:nvPicPr>
            <p:cNvPr id="11" name="Graphique 10" descr="Badge 5 avec un remplissage uni">
              <a:extLst>
                <a:ext uri="{FF2B5EF4-FFF2-40B4-BE49-F238E27FC236}">
                  <a16:creationId xmlns:a16="http://schemas.microsoft.com/office/drawing/2014/main" id="{5A51DD98-29BF-4C82-BC0B-FF8288E88D3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71515" y="2935288"/>
              <a:ext cx="914400" cy="914400"/>
            </a:xfrm>
            <a:prstGeom prst="rect">
              <a:avLst/>
            </a:prstGeom>
          </p:spPr>
        </p:pic>
        <p:sp>
          <p:nvSpPr>
            <p:cNvPr id="33" name="ZoneTexte 32">
              <a:extLst>
                <a:ext uri="{FF2B5EF4-FFF2-40B4-BE49-F238E27FC236}">
                  <a16:creationId xmlns:a16="http://schemas.microsoft.com/office/drawing/2014/main" id="{333A061F-C363-4BF2-8C64-F517DDA05E1C}"/>
                </a:ext>
              </a:extLst>
            </p:cNvPr>
            <p:cNvSpPr txBox="1"/>
            <p:nvPr/>
          </p:nvSpPr>
          <p:spPr>
            <a:xfrm>
              <a:off x="5923914" y="4545880"/>
              <a:ext cx="1309623" cy="715089"/>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FRAGILITE DES VAISSEAUX SANGUINS</a:t>
              </a:r>
            </a:p>
          </p:txBody>
        </p:sp>
      </p:grpSp>
      <p:grpSp>
        <p:nvGrpSpPr>
          <p:cNvPr id="36" name="Groupe 35">
            <a:extLst>
              <a:ext uri="{FF2B5EF4-FFF2-40B4-BE49-F238E27FC236}">
                <a16:creationId xmlns:a16="http://schemas.microsoft.com/office/drawing/2014/main" id="{E1F96E1A-BB04-4A4A-86B9-4C98C93967ED}"/>
              </a:ext>
            </a:extLst>
          </p:cNvPr>
          <p:cNvGrpSpPr/>
          <p:nvPr/>
        </p:nvGrpSpPr>
        <p:grpSpPr>
          <a:xfrm>
            <a:off x="7510028" y="2935288"/>
            <a:ext cx="1309623" cy="2325681"/>
            <a:chOff x="7332228" y="2935288"/>
            <a:chExt cx="1309623" cy="2325681"/>
          </a:xfrm>
        </p:grpSpPr>
        <p:pic>
          <p:nvPicPr>
            <p:cNvPr id="9" name="Graphique 8" descr="Badge 6 avec un remplissage uni">
              <a:extLst>
                <a:ext uri="{FF2B5EF4-FFF2-40B4-BE49-F238E27FC236}">
                  <a16:creationId xmlns:a16="http://schemas.microsoft.com/office/drawing/2014/main" id="{79C887E9-9DD3-4DFE-B44C-6D4262802F6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535221" y="2935288"/>
              <a:ext cx="914400" cy="914400"/>
            </a:xfrm>
            <a:prstGeom prst="rect">
              <a:avLst/>
            </a:prstGeom>
          </p:spPr>
        </p:pic>
        <p:sp>
          <p:nvSpPr>
            <p:cNvPr id="35" name="ZoneTexte 34">
              <a:extLst>
                <a:ext uri="{FF2B5EF4-FFF2-40B4-BE49-F238E27FC236}">
                  <a16:creationId xmlns:a16="http://schemas.microsoft.com/office/drawing/2014/main" id="{ACF7BB88-4E91-4216-8E6B-B18F087D08D6}"/>
                </a:ext>
              </a:extLst>
            </p:cNvPr>
            <p:cNvSpPr txBox="1"/>
            <p:nvPr/>
          </p:nvSpPr>
          <p:spPr>
            <a:xfrm>
              <a:off x="7332228" y="4545880"/>
              <a:ext cx="1309623" cy="715089"/>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BOUTONS &amp; ERUPTIONS CUTANEES</a:t>
              </a:r>
            </a:p>
          </p:txBody>
        </p:sp>
      </p:grpSp>
      <p:grpSp>
        <p:nvGrpSpPr>
          <p:cNvPr id="38" name="Groupe 37">
            <a:extLst>
              <a:ext uri="{FF2B5EF4-FFF2-40B4-BE49-F238E27FC236}">
                <a16:creationId xmlns:a16="http://schemas.microsoft.com/office/drawing/2014/main" id="{45E8705F-2097-4E87-9523-933ED1E3F628}"/>
              </a:ext>
            </a:extLst>
          </p:cNvPr>
          <p:cNvGrpSpPr/>
          <p:nvPr/>
        </p:nvGrpSpPr>
        <p:grpSpPr>
          <a:xfrm>
            <a:off x="8918342" y="2935288"/>
            <a:ext cx="1309623" cy="2121370"/>
            <a:chOff x="8740542" y="2935288"/>
            <a:chExt cx="1309623" cy="2121370"/>
          </a:xfrm>
        </p:grpSpPr>
        <p:pic>
          <p:nvPicPr>
            <p:cNvPr id="7" name="Graphique 6" descr="Badge 7 avec un remplissage uni">
              <a:extLst>
                <a:ext uri="{FF2B5EF4-FFF2-40B4-BE49-F238E27FC236}">
                  <a16:creationId xmlns:a16="http://schemas.microsoft.com/office/drawing/2014/main" id="{66263F15-AEC2-41D8-8F16-F0B5A5BDF68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942799" y="2935288"/>
              <a:ext cx="914400" cy="914400"/>
            </a:xfrm>
            <a:prstGeom prst="rect">
              <a:avLst/>
            </a:prstGeom>
          </p:spPr>
        </p:pic>
        <p:sp>
          <p:nvSpPr>
            <p:cNvPr id="37" name="ZoneTexte 36">
              <a:extLst>
                <a:ext uri="{FF2B5EF4-FFF2-40B4-BE49-F238E27FC236}">
                  <a16:creationId xmlns:a16="http://schemas.microsoft.com/office/drawing/2014/main" id="{BC67869E-C7D7-4C81-8405-640E60B8927B}"/>
                </a:ext>
              </a:extLst>
            </p:cNvPr>
            <p:cNvSpPr txBox="1"/>
            <p:nvPr/>
          </p:nvSpPr>
          <p:spPr>
            <a:xfrm>
              <a:off x="8740542" y="4545880"/>
              <a:ext cx="1309623"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ROUGEURS  ET FLUSH</a:t>
              </a:r>
            </a:p>
          </p:txBody>
        </p:sp>
      </p:grpSp>
      <p:grpSp>
        <p:nvGrpSpPr>
          <p:cNvPr id="40" name="Groupe 39">
            <a:extLst>
              <a:ext uri="{FF2B5EF4-FFF2-40B4-BE49-F238E27FC236}">
                <a16:creationId xmlns:a16="http://schemas.microsoft.com/office/drawing/2014/main" id="{1C32DF10-F643-42BF-A2C2-2D94D13072C4}"/>
              </a:ext>
            </a:extLst>
          </p:cNvPr>
          <p:cNvGrpSpPr/>
          <p:nvPr/>
        </p:nvGrpSpPr>
        <p:grpSpPr>
          <a:xfrm>
            <a:off x="10326656" y="2935288"/>
            <a:ext cx="1309623" cy="2325680"/>
            <a:chOff x="10148856" y="2935288"/>
            <a:chExt cx="1309623" cy="2325680"/>
          </a:xfrm>
        </p:grpSpPr>
        <p:pic>
          <p:nvPicPr>
            <p:cNvPr id="5" name="Graphique 4" descr="Badge 8 avec un remplissage uni">
              <a:extLst>
                <a:ext uri="{FF2B5EF4-FFF2-40B4-BE49-F238E27FC236}">
                  <a16:creationId xmlns:a16="http://schemas.microsoft.com/office/drawing/2014/main" id="{09EEA17C-8C25-45C4-9A70-9DF28567696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346467" y="2935288"/>
              <a:ext cx="914400" cy="914400"/>
            </a:xfrm>
            <a:prstGeom prst="rect">
              <a:avLst/>
            </a:prstGeom>
          </p:spPr>
        </p:pic>
        <p:sp>
          <p:nvSpPr>
            <p:cNvPr id="39" name="ZoneTexte 38">
              <a:extLst>
                <a:ext uri="{FF2B5EF4-FFF2-40B4-BE49-F238E27FC236}">
                  <a16:creationId xmlns:a16="http://schemas.microsoft.com/office/drawing/2014/main" id="{C50B991F-3F2A-4598-BC0C-5C63DDE203E6}"/>
                </a:ext>
              </a:extLst>
            </p:cNvPr>
            <p:cNvSpPr txBox="1"/>
            <p:nvPr/>
          </p:nvSpPr>
          <p:spPr>
            <a:xfrm>
              <a:off x="10148856" y="4545879"/>
              <a:ext cx="1309623" cy="715089"/>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SENSIBILITE AU COUP DE SOLEIL</a:t>
              </a:r>
            </a:p>
          </p:txBody>
        </p:sp>
      </p:grpSp>
      <p:sp>
        <p:nvSpPr>
          <p:cNvPr id="41" name="Titre 2">
            <a:extLst>
              <a:ext uri="{FF2B5EF4-FFF2-40B4-BE49-F238E27FC236}">
                <a16:creationId xmlns:a16="http://schemas.microsoft.com/office/drawing/2014/main" id="{651C732E-2359-467A-B24C-26F8F3233474}"/>
              </a:ext>
            </a:extLst>
          </p:cNvPr>
          <p:cNvSpPr txBox="1">
            <a:spLocks/>
          </p:cNvSpPr>
          <p:nvPr/>
        </p:nvSpPr>
        <p:spPr>
          <a:xfrm>
            <a:off x="838200" y="536470"/>
            <a:ext cx="10515600" cy="7920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Comment identifier </a:t>
            </a:r>
            <a:r>
              <a:rPr lang="en-US" sz="2800" dirty="0" err="1">
                <a:solidFill>
                  <a:srgbClr val="3E3E3E"/>
                </a:solidFill>
                <a:latin typeface="KyivType Sans2" panose="00000500000000000000" pitchFamily="50" charset="0"/>
              </a:rPr>
              <a:t>une</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PEAU SENSIBLE</a:t>
            </a:r>
            <a:endParaRPr lang="fr-FR" sz="28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118636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ectangle 159">
            <a:extLst>
              <a:ext uri="{FF2B5EF4-FFF2-40B4-BE49-F238E27FC236}">
                <a16:creationId xmlns:a16="http://schemas.microsoft.com/office/drawing/2014/main" id="{5AF2F411-CAA7-435F-AA0F-80628AEFD9D5}"/>
              </a:ext>
            </a:extLst>
          </p:cNvPr>
          <p:cNvSpPr/>
          <p:nvPr/>
        </p:nvSpPr>
        <p:spPr>
          <a:xfrm>
            <a:off x="339637" y="5389639"/>
            <a:ext cx="2300893" cy="1139805"/>
          </a:xfrm>
          <a:prstGeom prst="rect">
            <a:avLst/>
          </a:prstGeom>
          <a:solidFill>
            <a:srgbClr val="F2EFFE"/>
          </a:solidFill>
          <a:ln>
            <a:solidFill>
              <a:srgbClr val="D9C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400" u="sng" dirty="0" err="1">
                <a:solidFill>
                  <a:schemeClr val="tx1"/>
                </a:solidFill>
                <a:latin typeface="Roboto Condensed Light" panose="02000000000000000000" pitchFamily="2" charset="0"/>
                <a:ea typeface="Roboto Condensed Light" panose="02000000000000000000" pitchFamily="2" charset="0"/>
              </a:rPr>
              <a:t>Ecoflora</a:t>
            </a:r>
            <a:r>
              <a:rPr lang="fr-FR" sz="1400" dirty="0">
                <a:solidFill>
                  <a:schemeClr val="tx1"/>
                </a:solidFill>
                <a:latin typeface="Roboto Condensed Light" panose="02000000000000000000" pitchFamily="2" charset="0"/>
                <a:ea typeface="Roboto Condensed Light" panose="02000000000000000000" pitchFamily="2" charset="0"/>
              </a:rPr>
              <a:t> : </a:t>
            </a:r>
            <a:r>
              <a:rPr lang="fr-FR" sz="1400" b="1" dirty="0">
                <a:solidFill>
                  <a:schemeClr val="tx1"/>
                </a:solidFill>
                <a:latin typeface="Roboto Condensed Light" panose="02000000000000000000" pitchFamily="2" charset="0"/>
                <a:ea typeface="Roboto Condensed Light" panose="02000000000000000000" pitchFamily="2" charset="0"/>
              </a:rPr>
              <a:t>barrière </a:t>
            </a:r>
            <a:r>
              <a:rPr lang="fr-FR" sz="1400" dirty="0">
                <a:solidFill>
                  <a:schemeClr val="tx1"/>
                </a:solidFill>
                <a:latin typeface="Roboto Condensed Light" panose="02000000000000000000" pitchFamily="2" charset="0"/>
                <a:ea typeface="Roboto Condensed Light" panose="02000000000000000000" pitchFamily="2" charset="0"/>
              </a:rPr>
              <a:t>microbiologique </a:t>
            </a:r>
            <a:r>
              <a:rPr lang="fr-FR" sz="1400" b="1" dirty="0">
                <a:solidFill>
                  <a:schemeClr val="tx1"/>
                </a:solidFill>
                <a:latin typeface="Roboto Condensed Light" panose="02000000000000000000" pitchFamily="2" charset="0"/>
                <a:ea typeface="Roboto Condensed Light" panose="02000000000000000000" pitchFamily="2" charset="0"/>
              </a:rPr>
              <a:t>naturelle</a:t>
            </a:r>
            <a:r>
              <a:rPr lang="fr-FR" sz="1400" dirty="0">
                <a:solidFill>
                  <a:schemeClr val="tx1"/>
                </a:solidFill>
                <a:latin typeface="Roboto Condensed Light" panose="02000000000000000000" pitchFamily="2" charset="0"/>
                <a:ea typeface="Roboto Condensed Light" panose="02000000000000000000" pitchFamily="2" charset="0"/>
              </a:rPr>
              <a:t> de protection de la peau constituée d’une </a:t>
            </a:r>
            <a:r>
              <a:rPr lang="fr-FR" sz="1400" b="1" dirty="0">
                <a:solidFill>
                  <a:schemeClr val="tx1"/>
                </a:solidFill>
                <a:latin typeface="Roboto Condensed Light" panose="02000000000000000000" pitchFamily="2" charset="0"/>
                <a:ea typeface="Roboto Condensed Light" panose="02000000000000000000" pitchFamily="2" charset="0"/>
              </a:rPr>
              <a:t>flore microbienne bénéfique</a:t>
            </a:r>
          </a:p>
        </p:txBody>
      </p:sp>
      <p:grpSp>
        <p:nvGrpSpPr>
          <p:cNvPr id="151" name="Groupe 150">
            <a:extLst>
              <a:ext uri="{FF2B5EF4-FFF2-40B4-BE49-F238E27FC236}">
                <a16:creationId xmlns:a16="http://schemas.microsoft.com/office/drawing/2014/main" id="{CF6EDDBF-694A-40AA-B13D-EC1C6601057E}"/>
              </a:ext>
            </a:extLst>
          </p:cNvPr>
          <p:cNvGrpSpPr/>
          <p:nvPr/>
        </p:nvGrpSpPr>
        <p:grpSpPr>
          <a:xfrm>
            <a:off x="1369476" y="3498389"/>
            <a:ext cx="3388360" cy="769002"/>
            <a:chOff x="7244585" y="2755415"/>
            <a:chExt cx="3388360" cy="769002"/>
          </a:xfrm>
        </p:grpSpPr>
        <p:cxnSp>
          <p:nvCxnSpPr>
            <p:cNvPr id="42" name="Connecteur droit 41">
              <a:extLst>
                <a:ext uri="{FF2B5EF4-FFF2-40B4-BE49-F238E27FC236}">
                  <a16:creationId xmlns:a16="http://schemas.microsoft.com/office/drawing/2014/main" id="{8D2A5D1D-C0C3-4DFC-B357-7096BE4F53F1}"/>
                </a:ext>
              </a:extLst>
            </p:cNvPr>
            <p:cNvCxnSpPr/>
            <p:nvPr/>
          </p:nvCxnSpPr>
          <p:spPr>
            <a:xfrm>
              <a:off x="7244585" y="3012316"/>
              <a:ext cx="3388360" cy="7036"/>
            </a:xfrm>
            <a:prstGeom prst="line">
              <a:avLst/>
            </a:prstGeom>
          </p:spPr>
          <p:style>
            <a:lnRef idx="3">
              <a:schemeClr val="accent4"/>
            </a:lnRef>
            <a:fillRef idx="0">
              <a:schemeClr val="accent4"/>
            </a:fillRef>
            <a:effectRef idx="2">
              <a:schemeClr val="accent4"/>
            </a:effectRef>
            <a:fontRef idx="minor">
              <a:schemeClr val="tx1"/>
            </a:fontRef>
          </p:style>
        </p:cxnSp>
        <p:sp>
          <p:nvSpPr>
            <p:cNvPr id="49" name="ZoneTexte 11">
              <a:extLst>
                <a:ext uri="{FF2B5EF4-FFF2-40B4-BE49-F238E27FC236}">
                  <a16:creationId xmlns:a16="http://schemas.microsoft.com/office/drawing/2014/main" id="{EAF07F5C-FDC9-40A7-9D6D-0F2B9FB6D302}"/>
                </a:ext>
              </a:extLst>
            </p:cNvPr>
            <p:cNvSpPr txBox="1"/>
            <p:nvPr/>
          </p:nvSpPr>
          <p:spPr bwMode="auto">
            <a:xfrm>
              <a:off x="7507656" y="2755415"/>
              <a:ext cx="2952751" cy="368300"/>
            </a:xfrm>
            <a:prstGeom prst="rect">
              <a:avLst/>
            </a:prstGeom>
            <a:noFill/>
          </p:spPr>
          <p:txBody>
            <a:bodyP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defRPr/>
              </a:pPr>
              <a:r>
                <a:rPr lang="en-US" dirty="0">
                  <a:latin typeface="+mj-lt"/>
                </a:rPr>
                <a:t>+++++++++++++++++++++++</a:t>
              </a:r>
            </a:p>
          </p:txBody>
        </p:sp>
        <p:grpSp>
          <p:nvGrpSpPr>
            <p:cNvPr id="50" name="Groupe 49">
              <a:extLst>
                <a:ext uri="{FF2B5EF4-FFF2-40B4-BE49-F238E27FC236}">
                  <a16:creationId xmlns:a16="http://schemas.microsoft.com/office/drawing/2014/main" id="{54B9D836-0CD8-47EB-A55B-481A1BE06164}"/>
                </a:ext>
              </a:extLst>
            </p:cNvPr>
            <p:cNvGrpSpPr/>
            <p:nvPr/>
          </p:nvGrpSpPr>
          <p:grpSpPr>
            <a:xfrm>
              <a:off x="7246752" y="3037942"/>
              <a:ext cx="3381316" cy="486475"/>
              <a:chOff x="7246752" y="3037942"/>
              <a:chExt cx="3381316" cy="486475"/>
            </a:xfrm>
          </p:grpSpPr>
          <p:sp>
            <p:nvSpPr>
              <p:cNvPr id="51" name="Rectangle 50">
                <a:extLst>
                  <a:ext uri="{FF2B5EF4-FFF2-40B4-BE49-F238E27FC236}">
                    <a16:creationId xmlns:a16="http://schemas.microsoft.com/office/drawing/2014/main" id="{3BE7EFC6-126A-4947-AA22-890C78759215}"/>
                  </a:ext>
                </a:extLst>
              </p:cNvPr>
              <p:cNvSpPr/>
              <p:nvPr/>
            </p:nvSpPr>
            <p:spPr>
              <a:xfrm>
                <a:off x="7246752" y="3038091"/>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F1589C4E-A8C4-4BBE-BAC1-CFF1ED3A06EE}"/>
                  </a:ext>
                </a:extLst>
              </p:cNvPr>
              <p:cNvSpPr/>
              <p:nvPr/>
            </p:nvSpPr>
            <p:spPr>
              <a:xfrm>
                <a:off x="7669715" y="3038091"/>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68FFC84F-A9C4-4981-9B61-C75394B66FEA}"/>
                  </a:ext>
                </a:extLst>
              </p:cNvPr>
              <p:cNvSpPr/>
              <p:nvPr/>
            </p:nvSpPr>
            <p:spPr>
              <a:xfrm>
                <a:off x="8092677" y="3038539"/>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BC1B6A86-3F2C-4132-808D-F1917DDC5B92}"/>
                  </a:ext>
                </a:extLst>
              </p:cNvPr>
              <p:cNvSpPr/>
              <p:nvPr/>
            </p:nvSpPr>
            <p:spPr>
              <a:xfrm>
                <a:off x="8515639" y="3038539"/>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DEDD5C69-9C0C-4C70-82E9-6F8D4FAF7EC6}"/>
                  </a:ext>
                </a:extLst>
              </p:cNvPr>
              <p:cNvSpPr/>
              <p:nvPr/>
            </p:nvSpPr>
            <p:spPr>
              <a:xfrm>
                <a:off x="8938601" y="3038091"/>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a:extLst>
                  <a:ext uri="{FF2B5EF4-FFF2-40B4-BE49-F238E27FC236}">
                    <a16:creationId xmlns:a16="http://schemas.microsoft.com/office/drawing/2014/main" id="{363D92FB-D25E-4309-B164-ABCF95516305}"/>
                  </a:ext>
                </a:extLst>
              </p:cNvPr>
              <p:cNvSpPr/>
              <p:nvPr/>
            </p:nvSpPr>
            <p:spPr>
              <a:xfrm>
                <a:off x="9358626" y="3038091"/>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7E170CA9-7411-4DE5-85FD-04BD7883F37D}"/>
                  </a:ext>
                </a:extLst>
              </p:cNvPr>
              <p:cNvSpPr/>
              <p:nvPr/>
            </p:nvSpPr>
            <p:spPr>
              <a:xfrm>
                <a:off x="10201612" y="3037948"/>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id="{AFE7FF2B-F2D6-474A-9E86-59914665CB85}"/>
                  </a:ext>
                </a:extLst>
              </p:cNvPr>
              <p:cNvSpPr/>
              <p:nvPr/>
            </p:nvSpPr>
            <p:spPr>
              <a:xfrm>
                <a:off x="9782144" y="3037942"/>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4A0E2CA6-ED76-4829-AA02-4374C70D802B}"/>
                  </a:ext>
                </a:extLst>
              </p:cNvPr>
              <p:cNvSpPr/>
              <p:nvPr/>
            </p:nvSpPr>
            <p:spPr>
              <a:xfrm>
                <a:off x="7249690" y="3157670"/>
                <a:ext cx="236388"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2346804C-59D7-4335-9153-9E0D64929CDE}"/>
                  </a:ext>
                </a:extLst>
              </p:cNvPr>
              <p:cNvSpPr/>
              <p:nvPr/>
            </p:nvSpPr>
            <p:spPr>
              <a:xfrm>
                <a:off x="7486079" y="3157670"/>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a:extLst>
                  <a:ext uri="{FF2B5EF4-FFF2-40B4-BE49-F238E27FC236}">
                    <a16:creationId xmlns:a16="http://schemas.microsoft.com/office/drawing/2014/main" id="{4D9294E4-0694-447A-AF8A-3F253E55C217}"/>
                  </a:ext>
                </a:extLst>
              </p:cNvPr>
              <p:cNvSpPr/>
              <p:nvPr/>
            </p:nvSpPr>
            <p:spPr>
              <a:xfrm>
                <a:off x="7909041" y="3158118"/>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a:extLst>
                  <a:ext uri="{FF2B5EF4-FFF2-40B4-BE49-F238E27FC236}">
                    <a16:creationId xmlns:a16="http://schemas.microsoft.com/office/drawing/2014/main" id="{739AE079-9546-4404-8EB4-10F3093D664D}"/>
                  </a:ext>
                </a:extLst>
              </p:cNvPr>
              <p:cNvSpPr/>
              <p:nvPr/>
            </p:nvSpPr>
            <p:spPr>
              <a:xfrm>
                <a:off x="8332003" y="3158118"/>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A126D78F-794D-46C7-8F83-BE82101C3776}"/>
                  </a:ext>
                </a:extLst>
              </p:cNvPr>
              <p:cNvSpPr/>
              <p:nvPr/>
            </p:nvSpPr>
            <p:spPr>
              <a:xfrm>
                <a:off x="8754965" y="3157670"/>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12C0F948-D7CC-4668-ADE7-C8597FB5D8AD}"/>
                  </a:ext>
                </a:extLst>
              </p:cNvPr>
              <p:cNvSpPr/>
              <p:nvPr/>
            </p:nvSpPr>
            <p:spPr>
              <a:xfrm>
                <a:off x="9174990" y="3157670"/>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266F10F3-80FE-4159-92DC-C7C5C8AC302E}"/>
                  </a:ext>
                </a:extLst>
              </p:cNvPr>
              <p:cNvSpPr/>
              <p:nvPr/>
            </p:nvSpPr>
            <p:spPr>
              <a:xfrm>
                <a:off x="10017976" y="315752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a:extLst>
                  <a:ext uri="{FF2B5EF4-FFF2-40B4-BE49-F238E27FC236}">
                    <a16:creationId xmlns:a16="http://schemas.microsoft.com/office/drawing/2014/main" id="{BE9CF527-4AA8-4961-A509-18CA7AB722D7}"/>
                  </a:ext>
                </a:extLst>
              </p:cNvPr>
              <p:cNvSpPr/>
              <p:nvPr/>
            </p:nvSpPr>
            <p:spPr>
              <a:xfrm>
                <a:off x="9598508" y="3157521"/>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a:extLst>
                  <a:ext uri="{FF2B5EF4-FFF2-40B4-BE49-F238E27FC236}">
                    <a16:creationId xmlns:a16="http://schemas.microsoft.com/office/drawing/2014/main" id="{58C048DE-09F3-4DCA-8E1B-AEE505113553}"/>
                  </a:ext>
                </a:extLst>
              </p:cNvPr>
              <p:cNvSpPr/>
              <p:nvPr/>
            </p:nvSpPr>
            <p:spPr>
              <a:xfrm>
                <a:off x="10440938" y="3157521"/>
                <a:ext cx="186574"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E5E62B0A-B797-4D94-96B5-07E68CF32C0B}"/>
                  </a:ext>
                </a:extLst>
              </p:cNvPr>
              <p:cNvSpPr/>
              <p:nvPr/>
            </p:nvSpPr>
            <p:spPr>
              <a:xfrm>
                <a:off x="7246752" y="328204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id="{47210D37-39FC-44BE-88A8-F0DE5944B8D7}"/>
                  </a:ext>
                </a:extLst>
              </p:cNvPr>
              <p:cNvSpPr/>
              <p:nvPr/>
            </p:nvSpPr>
            <p:spPr>
              <a:xfrm>
                <a:off x="7669715" y="328204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5386CDDD-187F-4E7C-A765-36091AF91FF1}"/>
                  </a:ext>
                </a:extLst>
              </p:cNvPr>
              <p:cNvSpPr/>
              <p:nvPr/>
            </p:nvSpPr>
            <p:spPr>
              <a:xfrm>
                <a:off x="8092677" y="3282495"/>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81ACD57F-42DA-45AE-8F29-B2BAEA48AF48}"/>
                  </a:ext>
                </a:extLst>
              </p:cNvPr>
              <p:cNvSpPr/>
              <p:nvPr/>
            </p:nvSpPr>
            <p:spPr>
              <a:xfrm>
                <a:off x="8515639" y="3282495"/>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654BFC8C-D072-43EF-8B77-C318A39AB07E}"/>
                  </a:ext>
                </a:extLst>
              </p:cNvPr>
              <p:cNvSpPr/>
              <p:nvPr/>
            </p:nvSpPr>
            <p:spPr>
              <a:xfrm>
                <a:off x="8938601" y="328204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a:extLst>
                  <a:ext uri="{FF2B5EF4-FFF2-40B4-BE49-F238E27FC236}">
                    <a16:creationId xmlns:a16="http://schemas.microsoft.com/office/drawing/2014/main" id="{7CC01C32-2D55-4E04-A669-A808AB879826}"/>
                  </a:ext>
                </a:extLst>
              </p:cNvPr>
              <p:cNvSpPr/>
              <p:nvPr/>
            </p:nvSpPr>
            <p:spPr>
              <a:xfrm>
                <a:off x="9358626" y="328204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20ADE8D4-1ACB-4E98-B2E1-DD5DC8EA49B2}"/>
                  </a:ext>
                </a:extLst>
              </p:cNvPr>
              <p:cNvSpPr/>
              <p:nvPr/>
            </p:nvSpPr>
            <p:spPr>
              <a:xfrm>
                <a:off x="10201612" y="3281904"/>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1CD779D0-99ED-482D-908C-88C23A08C9D2}"/>
                  </a:ext>
                </a:extLst>
              </p:cNvPr>
              <p:cNvSpPr/>
              <p:nvPr/>
            </p:nvSpPr>
            <p:spPr>
              <a:xfrm>
                <a:off x="9782144" y="3281898"/>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5AAD0792-9C84-462A-B933-772785BA3465}"/>
                  </a:ext>
                </a:extLst>
              </p:cNvPr>
              <p:cNvSpPr/>
              <p:nvPr/>
            </p:nvSpPr>
            <p:spPr>
              <a:xfrm>
                <a:off x="7249690" y="3401626"/>
                <a:ext cx="236388"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a:extLst>
                  <a:ext uri="{FF2B5EF4-FFF2-40B4-BE49-F238E27FC236}">
                    <a16:creationId xmlns:a16="http://schemas.microsoft.com/office/drawing/2014/main" id="{FBA532E9-B9B3-4FAE-92BB-6ED862AD0226}"/>
                  </a:ext>
                </a:extLst>
              </p:cNvPr>
              <p:cNvSpPr/>
              <p:nvPr/>
            </p:nvSpPr>
            <p:spPr>
              <a:xfrm>
                <a:off x="7486079" y="3401626"/>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77">
                <a:extLst>
                  <a:ext uri="{FF2B5EF4-FFF2-40B4-BE49-F238E27FC236}">
                    <a16:creationId xmlns:a16="http://schemas.microsoft.com/office/drawing/2014/main" id="{DCB168B3-0F79-4809-9D56-1943C4F75DF9}"/>
                  </a:ext>
                </a:extLst>
              </p:cNvPr>
              <p:cNvSpPr/>
              <p:nvPr/>
            </p:nvSpPr>
            <p:spPr>
              <a:xfrm>
                <a:off x="7909041" y="3402074"/>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a:extLst>
                  <a:ext uri="{FF2B5EF4-FFF2-40B4-BE49-F238E27FC236}">
                    <a16:creationId xmlns:a16="http://schemas.microsoft.com/office/drawing/2014/main" id="{2EC1C14C-2AEA-4E3F-BA3F-D758A023EF40}"/>
                  </a:ext>
                </a:extLst>
              </p:cNvPr>
              <p:cNvSpPr/>
              <p:nvPr/>
            </p:nvSpPr>
            <p:spPr>
              <a:xfrm>
                <a:off x="8332003" y="3402074"/>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a:extLst>
                  <a:ext uri="{FF2B5EF4-FFF2-40B4-BE49-F238E27FC236}">
                    <a16:creationId xmlns:a16="http://schemas.microsoft.com/office/drawing/2014/main" id="{FAD587A6-CF30-4B76-848A-3279BC1421FC}"/>
                  </a:ext>
                </a:extLst>
              </p:cNvPr>
              <p:cNvSpPr/>
              <p:nvPr/>
            </p:nvSpPr>
            <p:spPr>
              <a:xfrm>
                <a:off x="8754965" y="3401626"/>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a:extLst>
                  <a:ext uri="{FF2B5EF4-FFF2-40B4-BE49-F238E27FC236}">
                    <a16:creationId xmlns:a16="http://schemas.microsoft.com/office/drawing/2014/main" id="{13C8AE00-4172-4F39-BB86-CED80A525246}"/>
                  </a:ext>
                </a:extLst>
              </p:cNvPr>
              <p:cNvSpPr/>
              <p:nvPr/>
            </p:nvSpPr>
            <p:spPr>
              <a:xfrm>
                <a:off x="9174990" y="3401626"/>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a:extLst>
                  <a:ext uri="{FF2B5EF4-FFF2-40B4-BE49-F238E27FC236}">
                    <a16:creationId xmlns:a16="http://schemas.microsoft.com/office/drawing/2014/main" id="{099DE742-2C69-4EAA-9D6A-173F7D879136}"/>
                  </a:ext>
                </a:extLst>
              </p:cNvPr>
              <p:cNvSpPr/>
              <p:nvPr/>
            </p:nvSpPr>
            <p:spPr>
              <a:xfrm>
                <a:off x="10017976" y="3401483"/>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a:extLst>
                  <a:ext uri="{FF2B5EF4-FFF2-40B4-BE49-F238E27FC236}">
                    <a16:creationId xmlns:a16="http://schemas.microsoft.com/office/drawing/2014/main" id="{0743339D-05AB-4527-8240-2A22A86CC56D}"/>
                  </a:ext>
                </a:extLst>
              </p:cNvPr>
              <p:cNvSpPr/>
              <p:nvPr/>
            </p:nvSpPr>
            <p:spPr>
              <a:xfrm>
                <a:off x="9598508" y="340147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83">
                <a:extLst>
                  <a:ext uri="{FF2B5EF4-FFF2-40B4-BE49-F238E27FC236}">
                    <a16:creationId xmlns:a16="http://schemas.microsoft.com/office/drawing/2014/main" id="{3E8F7458-E96E-4663-B63D-5BAA64964EAD}"/>
                  </a:ext>
                </a:extLst>
              </p:cNvPr>
              <p:cNvSpPr/>
              <p:nvPr/>
            </p:nvSpPr>
            <p:spPr>
              <a:xfrm>
                <a:off x="10440938" y="3401477"/>
                <a:ext cx="187130"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152" name="Groupe 151">
            <a:extLst>
              <a:ext uri="{FF2B5EF4-FFF2-40B4-BE49-F238E27FC236}">
                <a16:creationId xmlns:a16="http://schemas.microsoft.com/office/drawing/2014/main" id="{069E5115-D141-4395-A62E-7C67FADB6B92}"/>
              </a:ext>
            </a:extLst>
          </p:cNvPr>
          <p:cNvGrpSpPr/>
          <p:nvPr/>
        </p:nvGrpSpPr>
        <p:grpSpPr>
          <a:xfrm>
            <a:off x="4954953" y="3514590"/>
            <a:ext cx="3389687" cy="772615"/>
            <a:chOff x="7243258" y="3924246"/>
            <a:chExt cx="3389687" cy="772615"/>
          </a:xfrm>
        </p:grpSpPr>
        <p:sp>
          <p:nvSpPr>
            <p:cNvPr id="43" name="ZoneTexte 11">
              <a:extLst>
                <a:ext uri="{FF2B5EF4-FFF2-40B4-BE49-F238E27FC236}">
                  <a16:creationId xmlns:a16="http://schemas.microsoft.com/office/drawing/2014/main" id="{C2798414-AAB2-409C-AFA9-73D904D18FAB}"/>
                </a:ext>
              </a:extLst>
            </p:cNvPr>
            <p:cNvSpPr txBox="1"/>
            <p:nvPr/>
          </p:nvSpPr>
          <p:spPr bwMode="auto">
            <a:xfrm>
              <a:off x="7507656" y="3924246"/>
              <a:ext cx="2952751" cy="368300"/>
            </a:xfrm>
            <a:prstGeom prst="rect">
              <a:avLst/>
            </a:prstGeom>
            <a:noFill/>
          </p:spPr>
          <p:txBody>
            <a:bodyP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defRPr/>
              </a:pPr>
              <a:r>
                <a:rPr lang="en-US" dirty="0">
                  <a:latin typeface="+mj-lt"/>
                </a:rPr>
                <a:t>+  +  +  +  +  +  +  +</a:t>
              </a:r>
              <a:endParaRPr lang="en-US" dirty="0">
                <a:latin typeface="+mj-lt"/>
                <a:cs typeface="Arial" charset="0"/>
              </a:endParaRPr>
            </a:p>
          </p:txBody>
        </p:sp>
        <p:cxnSp>
          <p:nvCxnSpPr>
            <p:cNvPr id="44" name="Connecteur droit 43">
              <a:extLst>
                <a:ext uri="{FF2B5EF4-FFF2-40B4-BE49-F238E27FC236}">
                  <a16:creationId xmlns:a16="http://schemas.microsoft.com/office/drawing/2014/main" id="{EF2E3B47-9016-4F87-A793-0CB9D081EEF8}"/>
                </a:ext>
              </a:extLst>
            </p:cNvPr>
            <p:cNvCxnSpPr/>
            <p:nvPr/>
          </p:nvCxnSpPr>
          <p:spPr>
            <a:xfrm>
              <a:off x="7244585" y="4177973"/>
              <a:ext cx="3388360" cy="7036"/>
            </a:xfrm>
            <a:prstGeom prst="line">
              <a:avLst/>
            </a:prstGeom>
          </p:spPr>
          <p:style>
            <a:lnRef idx="3">
              <a:schemeClr val="accent4"/>
            </a:lnRef>
            <a:fillRef idx="0">
              <a:schemeClr val="accent4"/>
            </a:fillRef>
            <a:effectRef idx="2">
              <a:schemeClr val="accent4"/>
            </a:effectRef>
            <a:fontRef idx="minor">
              <a:schemeClr val="tx1"/>
            </a:fontRef>
          </p:style>
        </p:cxnSp>
        <p:grpSp>
          <p:nvGrpSpPr>
            <p:cNvPr id="85" name="Groupe 84">
              <a:extLst>
                <a:ext uri="{FF2B5EF4-FFF2-40B4-BE49-F238E27FC236}">
                  <a16:creationId xmlns:a16="http://schemas.microsoft.com/office/drawing/2014/main" id="{ED80D6C4-BC25-483E-AD73-A93BC9D3518E}"/>
                </a:ext>
              </a:extLst>
            </p:cNvPr>
            <p:cNvGrpSpPr/>
            <p:nvPr/>
          </p:nvGrpSpPr>
          <p:grpSpPr>
            <a:xfrm>
              <a:off x="7243258" y="4210386"/>
              <a:ext cx="3381316" cy="486475"/>
              <a:chOff x="7246752" y="3037942"/>
              <a:chExt cx="3381316" cy="486475"/>
            </a:xfrm>
          </p:grpSpPr>
          <p:sp>
            <p:nvSpPr>
              <p:cNvPr id="86" name="Rectangle 85">
                <a:extLst>
                  <a:ext uri="{FF2B5EF4-FFF2-40B4-BE49-F238E27FC236}">
                    <a16:creationId xmlns:a16="http://schemas.microsoft.com/office/drawing/2014/main" id="{3605A1B0-BD30-485D-A312-1F5EF03E7581}"/>
                  </a:ext>
                </a:extLst>
              </p:cNvPr>
              <p:cNvSpPr/>
              <p:nvPr/>
            </p:nvSpPr>
            <p:spPr>
              <a:xfrm>
                <a:off x="7246752" y="3038091"/>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86">
                <a:extLst>
                  <a:ext uri="{FF2B5EF4-FFF2-40B4-BE49-F238E27FC236}">
                    <a16:creationId xmlns:a16="http://schemas.microsoft.com/office/drawing/2014/main" id="{50DF314F-AE3C-4862-A0BE-C2C3665F1237}"/>
                  </a:ext>
                </a:extLst>
              </p:cNvPr>
              <p:cNvSpPr/>
              <p:nvPr/>
            </p:nvSpPr>
            <p:spPr>
              <a:xfrm>
                <a:off x="7669715" y="3038091"/>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87">
                <a:extLst>
                  <a:ext uri="{FF2B5EF4-FFF2-40B4-BE49-F238E27FC236}">
                    <a16:creationId xmlns:a16="http://schemas.microsoft.com/office/drawing/2014/main" id="{3741EBCF-332F-4470-B30C-829040E03C9D}"/>
                  </a:ext>
                </a:extLst>
              </p:cNvPr>
              <p:cNvSpPr/>
              <p:nvPr/>
            </p:nvSpPr>
            <p:spPr>
              <a:xfrm>
                <a:off x="8092677" y="3038539"/>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Rectangle 88">
                <a:extLst>
                  <a:ext uri="{FF2B5EF4-FFF2-40B4-BE49-F238E27FC236}">
                    <a16:creationId xmlns:a16="http://schemas.microsoft.com/office/drawing/2014/main" id="{D1DACF9E-4141-47DC-9BAE-85C4D749EC4B}"/>
                  </a:ext>
                </a:extLst>
              </p:cNvPr>
              <p:cNvSpPr/>
              <p:nvPr/>
            </p:nvSpPr>
            <p:spPr>
              <a:xfrm>
                <a:off x="8515639" y="3038539"/>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89">
                <a:extLst>
                  <a:ext uri="{FF2B5EF4-FFF2-40B4-BE49-F238E27FC236}">
                    <a16:creationId xmlns:a16="http://schemas.microsoft.com/office/drawing/2014/main" id="{4BD18358-5BBE-4493-8554-AFB9A341E863}"/>
                  </a:ext>
                </a:extLst>
              </p:cNvPr>
              <p:cNvSpPr/>
              <p:nvPr/>
            </p:nvSpPr>
            <p:spPr>
              <a:xfrm>
                <a:off x="8938601" y="3038091"/>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a:extLst>
                  <a:ext uri="{FF2B5EF4-FFF2-40B4-BE49-F238E27FC236}">
                    <a16:creationId xmlns:a16="http://schemas.microsoft.com/office/drawing/2014/main" id="{09A2C889-4528-436E-BC01-DF7C2FB9D9E2}"/>
                  </a:ext>
                </a:extLst>
              </p:cNvPr>
              <p:cNvSpPr/>
              <p:nvPr/>
            </p:nvSpPr>
            <p:spPr>
              <a:xfrm>
                <a:off x="9358626" y="3038091"/>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a:extLst>
                  <a:ext uri="{FF2B5EF4-FFF2-40B4-BE49-F238E27FC236}">
                    <a16:creationId xmlns:a16="http://schemas.microsoft.com/office/drawing/2014/main" id="{E5697781-5BEF-42FB-8488-A9473D7408D2}"/>
                  </a:ext>
                </a:extLst>
              </p:cNvPr>
              <p:cNvSpPr/>
              <p:nvPr/>
            </p:nvSpPr>
            <p:spPr>
              <a:xfrm>
                <a:off x="10201612" y="3037948"/>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a:extLst>
                  <a:ext uri="{FF2B5EF4-FFF2-40B4-BE49-F238E27FC236}">
                    <a16:creationId xmlns:a16="http://schemas.microsoft.com/office/drawing/2014/main" id="{3D6199B4-6D30-4EDD-9329-6FD72E826D28}"/>
                  </a:ext>
                </a:extLst>
              </p:cNvPr>
              <p:cNvSpPr/>
              <p:nvPr/>
            </p:nvSpPr>
            <p:spPr>
              <a:xfrm>
                <a:off x="9782144" y="3037942"/>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Rectangle 93">
                <a:extLst>
                  <a:ext uri="{FF2B5EF4-FFF2-40B4-BE49-F238E27FC236}">
                    <a16:creationId xmlns:a16="http://schemas.microsoft.com/office/drawing/2014/main" id="{0F0B5871-2DE6-4035-926D-4D06D4C1AA67}"/>
                  </a:ext>
                </a:extLst>
              </p:cNvPr>
              <p:cNvSpPr/>
              <p:nvPr/>
            </p:nvSpPr>
            <p:spPr>
              <a:xfrm>
                <a:off x="7249690" y="3157670"/>
                <a:ext cx="236388"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Rectangle 94">
                <a:extLst>
                  <a:ext uri="{FF2B5EF4-FFF2-40B4-BE49-F238E27FC236}">
                    <a16:creationId xmlns:a16="http://schemas.microsoft.com/office/drawing/2014/main" id="{57C88C12-1E24-41C2-A060-F3B92B271908}"/>
                  </a:ext>
                </a:extLst>
              </p:cNvPr>
              <p:cNvSpPr/>
              <p:nvPr/>
            </p:nvSpPr>
            <p:spPr>
              <a:xfrm>
                <a:off x="7486079" y="3157670"/>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Rectangle 95">
                <a:extLst>
                  <a:ext uri="{FF2B5EF4-FFF2-40B4-BE49-F238E27FC236}">
                    <a16:creationId xmlns:a16="http://schemas.microsoft.com/office/drawing/2014/main" id="{A7DA9C7C-CD09-444A-9421-A8242EBD498E}"/>
                  </a:ext>
                </a:extLst>
              </p:cNvPr>
              <p:cNvSpPr/>
              <p:nvPr/>
            </p:nvSpPr>
            <p:spPr>
              <a:xfrm>
                <a:off x="7909041" y="3158118"/>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Rectangle 96">
                <a:extLst>
                  <a:ext uri="{FF2B5EF4-FFF2-40B4-BE49-F238E27FC236}">
                    <a16:creationId xmlns:a16="http://schemas.microsoft.com/office/drawing/2014/main" id="{333FA33A-FD07-4578-BED8-8708F050FF9F}"/>
                  </a:ext>
                </a:extLst>
              </p:cNvPr>
              <p:cNvSpPr/>
              <p:nvPr/>
            </p:nvSpPr>
            <p:spPr>
              <a:xfrm>
                <a:off x="8332003" y="3158118"/>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Rectangle 97">
                <a:extLst>
                  <a:ext uri="{FF2B5EF4-FFF2-40B4-BE49-F238E27FC236}">
                    <a16:creationId xmlns:a16="http://schemas.microsoft.com/office/drawing/2014/main" id="{6DDF5440-4E55-4B63-8235-32C1B0612C8E}"/>
                  </a:ext>
                </a:extLst>
              </p:cNvPr>
              <p:cNvSpPr/>
              <p:nvPr/>
            </p:nvSpPr>
            <p:spPr>
              <a:xfrm>
                <a:off x="8754965" y="3157670"/>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Rectangle 98">
                <a:extLst>
                  <a:ext uri="{FF2B5EF4-FFF2-40B4-BE49-F238E27FC236}">
                    <a16:creationId xmlns:a16="http://schemas.microsoft.com/office/drawing/2014/main" id="{321B8E42-AC3F-42DF-BE64-D64176AAD12F}"/>
                  </a:ext>
                </a:extLst>
              </p:cNvPr>
              <p:cNvSpPr/>
              <p:nvPr/>
            </p:nvSpPr>
            <p:spPr>
              <a:xfrm>
                <a:off x="9174990" y="3157670"/>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Rectangle 99">
                <a:extLst>
                  <a:ext uri="{FF2B5EF4-FFF2-40B4-BE49-F238E27FC236}">
                    <a16:creationId xmlns:a16="http://schemas.microsoft.com/office/drawing/2014/main" id="{9BB14F5E-2326-4738-8B20-6C8E19575639}"/>
                  </a:ext>
                </a:extLst>
              </p:cNvPr>
              <p:cNvSpPr/>
              <p:nvPr/>
            </p:nvSpPr>
            <p:spPr>
              <a:xfrm>
                <a:off x="10017976" y="315752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Rectangle 100">
                <a:extLst>
                  <a:ext uri="{FF2B5EF4-FFF2-40B4-BE49-F238E27FC236}">
                    <a16:creationId xmlns:a16="http://schemas.microsoft.com/office/drawing/2014/main" id="{96EFF035-AF0A-48C2-A793-61B4B768D3FD}"/>
                  </a:ext>
                </a:extLst>
              </p:cNvPr>
              <p:cNvSpPr/>
              <p:nvPr/>
            </p:nvSpPr>
            <p:spPr>
              <a:xfrm>
                <a:off x="9598508" y="3157521"/>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Rectangle 101">
                <a:extLst>
                  <a:ext uri="{FF2B5EF4-FFF2-40B4-BE49-F238E27FC236}">
                    <a16:creationId xmlns:a16="http://schemas.microsoft.com/office/drawing/2014/main" id="{37D2B22C-50F5-4684-9B61-D014E9ADD94A}"/>
                  </a:ext>
                </a:extLst>
              </p:cNvPr>
              <p:cNvSpPr/>
              <p:nvPr/>
            </p:nvSpPr>
            <p:spPr>
              <a:xfrm>
                <a:off x="10440938" y="3157521"/>
                <a:ext cx="186574"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 name="Rectangle 102">
                <a:extLst>
                  <a:ext uri="{FF2B5EF4-FFF2-40B4-BE49-F238E27FC236}">
                    <a16:creationId xmlns:a16="http://schemas.microsoft.com/office/drawing/2014/main" id="{051D13DF-8840-4AFC-B21E-4341B6A8B4F1}"/>
                  </a:ext>
                </a:extLst>
              </p:cNvPr>
              <p:cNvSpPr/>
              <p:nvPr/>
            </p:nvSpPr>
            <p:spPr>
              <a:xfrm>
                <a:off x="7246752" y="328204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Rectangle 103">
                <a:extLst>
                  <a:ext uri="{FF2B5EF4-FFF2-40B4-BE49-F238E27FC236}">
                    <a16:creationId xmlns:a16="http://schemas.microsoft.com/office/drawing/2014/main" id="{3C092099-4A99-4BC2-95BE-5AFC3BB51D23}"/>
                  </a:ext>
                </a:extLst>
              </p:cNvPr>
              <p:cNvSpPr/>
              <p:nvPr/>
            </p:nvSpPr>
            <p:spPr>
              <a:xfrm>
                <a:off x="7669715" y="328204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Rectangle 104">
                <a:extLst>
                  <a:ext uri="{FF2B5EF4-FFF2-40B4-BE49-F238E27FC236}">
                    <a16:creationId xmlns:a16="http://schemas.microsoft.com/office/drawing/2014/main" id="{A3761A06-2BDF-40B2-93B8-0C6D783B70C4}"/>
                  </a:ext>
                </a:extLst>
              </p:cNvPr>
              <p:cNvSpPr/>
              <p:nvPr/>
            </p:nvSpPr>
            <p:spPr>
              <a:xfrm>
                <a:off x="8092677" y="3282495"/>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Rectangle 105">
                <a:extLst>
                  <a:ext uri="{FF2B5EF4-FFF2-40B4-BE49-F238E27FC236}">
                    <a16:creationId xmlns:a16="http://schemas.microsoft.com/office/drawing/2014/main" id="{04EA0808-B353-488F-A20A-68CC7D0DAFDF}"/>
                  </a:ext>
                </a:extLst>
              </p:cNvPr>
              <p:cNvSpPr/>
              <p:nvPr/>
            </p:nvSpPr>
            <p:spPr>
              <a:xfrm>
                <a:off x="8515639" y="3282495"/>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Rectangle 106">
                <a:extLst>
                  <a:ext uri="{FF2B5EF4-FFF2-40B4-BE49-F238E27FC236}">
                    <a16:creationId xmlns:a16="http://schemas.microsoft.com/office/drawing/2014/main" id="{715C4BE5-9B4F-4983-8971-10CAFB16250B}"/>
                  </a:ext>
                </a:extLst>
              </p:cNvPr>
              <p:cNvSpPr/>
              <p:nvPr/>
            </p:nvSpPr>
            <p:spPr>
              <a:xfrm>
                <a:off x="8938601" y="328204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Rectangle 107">
                <a:extLst>
                  <a:ext uri="{FF2B5EF4-FFF2-40B4-BE49-F238E27FC236}">
                    <a16:creationId xmlns:a16="http://schemas.microsoft.com/office/drawing/2014/main" id="{0614D3C0-346A-4CF5-8DF9-E66C4CAD4C45}"/>
                  </a:ext>
                </a:extLst>
              </p:cNvPr>
              <p:cNvSpPr/>
              <p:nvPr/>
            </p:nvSpPr>
            <p:spPr>
              <a:xfrm>
                <a:off x="9358626" y="328204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Rectangle 108">
                <a:extLst>
                  <a:ext uri="{FF2B5EF4-FFF2-40B4-BE49-F238E27FC236}">
                    <a16:creationId xmlns:a16="http://schemas.microsoft.com/office/drawing/2014/main" id="{FFBF87E0-A835-4256-9830-97D56FCD2272}"/>
                  </a:ext>
                </a:extLst>
              </p:cNvPr>
              <p:cNvSpPr/>
              <p:nvPr/>
            </p:nvSpPr>
            <p:spPr>
              <a:xfrm>
                <a:off x="10201612" y="3281904"/>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Rectangle 109">
                <a:extLst>
                  <a:ext uri="{FF2B5EF4-FFF2-40B4-BE49-F238E27FC236}">
                    <a16:creationId xmlns:a16="http://schemas.microsoft.com/office/drawing/2014/main" id="{E1B15D77-DACD-4C82-97A1-8A6D75EA65E4}"/>
                  </a:ext>
                </a:extLst>
              </p:cNvPr>
              <p:cNvSpPr/>
              <p:nvPr/>
            </p:nvSpPr>
            <p:spPr>
              <a:xfrm>
                <a:off x="9782144" y="3281898"/>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Rectangle 110">
                <a:extLst>
                  <a:ext uri="{FF2B5EF4-FFF2-40B4-BE49-F238E27FC236}">
                    <a16:creationId xmlns:a16="http://schemas.microsoft.com/office/drawing/2014/main" id="{A8039D6C-8A61-4EC1-9EBD-4C6FEA2051D3}"/>
                  </a:ext>
                </a:extLst>
              </p:cNvPr>
              <p:cNvSpPr/>
              <p:nvPr/>
            </p:nvSpPr>
            <p:spPr>
              <a:xfrm>
                <a:off x="7249690" y="3401626"/>
                <a:ext cx="236388"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 name="Rectangle 111">
                <a:extLst>
                  <a:ext uri="{FF2B5EF4-FFF2-40B4-BE49-F238E27FC236}">
                    <a16:creationId xmlns:a16="http://schemas.microsoft.com/office/drawing/2014/main" id="{C3F71F08-6D40-4BB6-9024-60029D5B35D9}"/>
                  </a:ext>
                </a:extLst>
              </p:cNvPr>
              <p:cNvSpPr/>
              <p:nvPr/>
            </p:nvSpPr>
            <p:spPr>
              <a:xfrm>
                <a:off x="7486079" y="3401626"/>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 name="Rectangle 112">
                <a:extLst>
                  <a:ext uri="{FF2B5EF4-FFF2-40B4-BE49-F238E27FC236}">
                    <a16:creationId xmlns:a16="http://schemas.microsoft.com/office/drawing/2014/main" id="{9C951F5B-8410-4ABF-B740-20A69A45BE26}"/>
                  </a:ext>
                </a:extLst>
              </p:cNvPr>
              <p:cNvSpPr/>
              <p:nvPr/>
            </p:nvSpPr>
            <p:spPr>
              <a:xfrm>
                <a:off x="7909041" y="3402074"/>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 name="Rectangle 113">
                <a:extLst>
                  <a:ext uri="{FF2B5EF4-FFF2-40B4-BE49-F238E27FC236}">
                    <a16:creationId xmlns:a16="http://schemas.microsoft.com/office/drawing/2014/main" id="{8008E7E9-2C4A-431A-B554-30033098BBF8}"/>
                  </a:ext>
                </a:extLst>
              </p:cNvPr>
              <p:cNvSpPr/>
              <p:nvPr/>
            </p:nvSpPr>
            <p:spPr>
              <a:xfrm>
                <a:off x="8332003" y="3402074"/>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 name="Rectangle 114">
                <a:extLst>
                  <a:ext uri="{FF2B5EF4-FFF2-40B4-BE49-F238E27FC236}">
                    <a16:creationId xmlns:a16="http://schemas.microsoft.com/office/drawing/2014/main" id="{2CE76543-ED02-4582-B2F1-0807A9127D8C}"/>
                  </a:ext>
                </a:extLst>
              </p:cNvPr>
              <p:cNvSpPr/>
              <p:nvPr/>
            </p:nvSpPr>
            <p:spPr>
              <a:xfrm>
                <a:off x="8754965" y="3401626"/>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Rectangle 115">
                <a:extLst>
                  <a:ext uri="{FF2B5EF4-FFF2-40B4-BE49-F238E27FC236}">
                    <a16:creationId xmlns:a16="http://schemas.microsoft.com/office/drawing/2014/main" id="{3CC7DC63-C435-4E3B-9FB3-D8ECFB4C9B2F}"/>
                  </a:ext>
                </a:extLst>
              </p:cNvPr>
              <p:cNvSpPr/>
              <p:nvPr/>
            </p:nvSpPr>
            <p:spPr>
              <a:xfrm>
                <a:off x="9174990" y="3401626"/>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Rectangle 116">
                <a:extLst>
                  <a:ext uri="{FF2B5EF4-FFF2-40B4-BE49-F238E27FC236}">
                    <a16:creationId xmlns:a16="http://schemas.microsoft.com/office/drawing/2014/main" id="{A6C77EF6-4489-4ECA-8404-EEEB1615F974}"/>
                  </a:ext>
                </a:extLst>
              </p:cNvPr>
              <p:cNvSpPr/>
              <p:nvPr/>
            </p:nvSpPr>
            <p:spPr>
              <a:xfrm>
                <a:off x="10017976" y="3401483"/>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 name="Rectangle 117">
                <a:extLst>
                  <a:ext uri="{FF2B5EF4-FFF2-40B4-BE49-F238E27FC236}">
                    <a16:creationId xmlns:a16="http://schemas.microsoft.com/office/drawing/2014/main" id="{FD897565-8A28-4E7F-BD76-5654161EC08E}"/>
                  </a:ext>
                </a:extLst>
              </p:cNvPr>
              <p:cNvSpPr/>
              <p:nvPr/>
            </p:nvSpPr>
            <p:spPr>
              <a:xfrm>
                <a:off x="9598508" y="340147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 name="Rectangle 118">
                <a:extLst>
                  <a:ext uri="{FF2B5EF4-FFF2-40B4-BE49-F238E27FC236}">
                    <a16:creationId xmlns:a16="http://schemas.microsoft.com/office/drawing/2014/main" id="{8528FCA2-7312-48C6-8C14-E7454C4F0907}"/>
                  </a:ext>
                </a:extLst>
              </p:cNvPr>
              <p:cNvSpPr/>
              <p:nvPr/>
            </p:nvSpPr>
            <p:spPr>
              <a:xfrm>
                <a:off x="10440938" y="3401477"/>
                <a:ext cx="187130"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153" name="Groupe 152">
            <a:extLst>
              <a:ext uri="{FF2B5EF4-FFF2-40B4-BE49-F238E27FC236}">
                <a16:creationId xmlns:a16="http://schemas.microsoft.com/office/drawing/2014/main" id="{E7AB1DED-E778-4FC8-A964-C9ACB070485E}"/>
              </a:ext>
            </a:extLst>
          </p:cNvPr>
          <p:cNvGrpSpPr/>
          <p:nvPr/>
        </p:nvGrpSpPr>
        <p:grpSpPr>
          <a:xfrm>
            <a:off x="8549572" y="3514590"/>
            <a:ext cx="3387343" cy="859980"/>
            <a:chOff x="7240169" y="5377787"/>
            <a:chExt cx="3387343" cy="859980"/>
          </a:xfrm>
        </p:grpSpPr>
        <p:cxnSp>
          <p:nvCxnSpPr>
            <p:cNvPr id="45" name="Connecteur droit 44">
              <a:extLst>
                <a:ext uri="{FF2B5EF4-FFF2-40B4-BE49-F238E27FC236}">
                  <a16:creationId xmlns:a16="http://schemas.microsoft.com/office/drawing/2014/main" id="{EEF86BDE-10B1-4D52-90CB-FC3CFE8E3D5A}"/>
                </a:ext>
              </a:extLst>
            </p:cNvPr>
            <p:cNvCxnSpPr/>
            <p:nvPr/>
          </p:nvCxnSpPr>
          <p:spPr>
            <a:xfrm>
              <a:off x="7244585" y="5645787"/>
              <a:ext cx="869105" cy="6116"/>
            </a:xfrm>
            <a:prstGeom prst="line">
              <a:avLst/>
            </a:prstGeom>
            <a:ln>
              <a:solidFill>
                <a:schemeClr val="accent4"/>
              </a:solidFill>
            </a:ln>
          </p:spPr>
          <p:style>
            <a:lnRef idx="3">
              <a:schemeClr val="dk1"/>
            </a:lnRef>
            <a:fillRef idx="0">
              <a:schemeClr val="dk1"/>
            </a:fillRef>
            <a:effectRef idx="2">
              <a:schemeClr val="dk1"/>
            </a:effectRef>
            <a:fontRef idx="minor">
              <a:schemeClr val="tx1"/>
            </a:fontRef>
          </p:style>
        </p:cxnSp>
        <p:cxnSp>
          <p:nvCxnSpPr>
            <p:cNvPr id="46" name="Connecteur droit 45">
              <a:extLst>
                <a:ext uri="{FF2B5EF4-FFF2-40B4-BE49-F238E27FC236}">
                  <a16:creationId xmlns:a16="http://schemas.microsoft.com/office/drawing/2014/main" id="{A151DB32-0E8B-4431-81B3-C7E6437541E0}"/>
                </a:ext>
              </a:extLst>
            </p:cNvPr>
            <p:cNvCxnSpPr/>
            <p:nvPr/>
          </p:nvCxnSpPr>
          <p:spPr>
            <a:xfrm>
              <a:off x="8214855" y="5645787"/>
              <a:ext cx="869105" cy="6116"/>
            </a:xfrm>
            <a:prstGeom prst="line">
              <a:avLst/>
            </a:prstGeom>
            <a:ln>
              <a:solidFill>
                <a:schemeClr val="accent4"/>
              </a:solidFill>
            </a:ln>
          </p:spPr>
          <p:style>
            <a:lnRef idx="3">
              <a:schemeClr val="dk1"/>
            </a:lnRef>
            <a:fillRef idx="0">
              <a:schemeClr val="dk1"/>
            </a:fillRef>
            <a:effectRef idx="2">
              <a:schemeClr val="dk1"/>
            </a:effectRef>
            <a:fontRef idx="minor">
              <a:schemeClr val="tx1"/>
            </a:fontRef>
          </p:style>
        </p:cxnSp>
        <p:cxnSp>
          <p:nvCxnSpPr>
            <p:cNvPr id="47" name="Connecteur droit 46">
              <a:extLst>
                <a:ext uri="{FF2B5EF4-FFF2-40B4-BE49-F238E27FC236}">
                  <a16:creationId xmlns:a16="http://schemas.microsoft.com/office/drawing/2014/main" id="{EF5C83F1-82D1-4F9D-A11D-B7CFAA87EAC8}"/>
                </a:ext>
              </a:extLst>
            </p:cNvPr>
            <p:cNvCxnSpPr/>
            <p:nvPr/>
          </p:nvCxnSpPr>
          <p:spPr>
            <a:xfrm>
              <a:off x="9173990" y="5645787"/>
              <a:ext cx="869105" cy="6116"/>
            </a:xfrm>
            <a:prstGeom prst="line">
              <a:avLst/>
            </a:prstGeom>
            <a:ln>
              <a:solidFill>
                <a:schemeClr val="accent4"/>
              </a:solidFill>
            </a:ln>
          </p:spPr>
          <p:style>
            <a:lnRef idx="3">
              <a:schemeClr val="dk1"/>
            </a:lnRef>
            <a:fillRef idx="0">
              <a:schemeClr val="dk1"/>
            </a:fillRef>
            <a:effectRef idx="2">
              <a:schemeClr val="dk1"/>
            </a:effectRef>
            <a:fontRef idx="minor">
              <a:schemeClr val="tx1"/>
            </a:fontRef>
          </p:style>
        </p:cxnSp>
        <p:cxnSp>
          <p:nvCxnSpPr>
            <p:cNvPr id="48" name="Connecteur droit 47">
              <a:extLst>
                <a:ext uri="{FF2B5EF4-FFF2-40B4-BE49-F238E27FC236}">
                  <a16:creationId xmlns:a16="http://schemas.microsoft.com/office/drawing/2014/main" id="{3FDEC27E-BC79-41DD-AC19-0A643707FA58}"/>
                </a:ext>
              </a:extLst>
            </p:cNvPr>
            <p:cNvCxnSpPr/>
            <p:nvPr/>
          </p:nvCxnSpPr>
          <p:spPr>
            <a:xfrm>
              <a:off x="10198392" y="5645787"/>
              <a:ext cx="429120" cy="0"/>
            </a:xfrm>
            <a:prstGeom prst="line">
              <a:avLst/>
            </a:prstGeom>
            <a:ln>
              <a:solidFill>
                <a:schemeClr val="accent4"/>
              </a:solidFill>
            </a:ln>
          </p:spPr>
          <p:style>
            <a:lnRef idx="3">
              <a:schemeClr val="dk1"/>
            </a:lnRef>
            <a:fillRef idx="0">
              <a:schemeClr val="dk1"/>
            </a:fillRef>
            <a:effectRef idx="2">
              <a:schemeClr val="dk1"/>
            </a:effectRef>
            <a:fontRef idx="minor">
              <a:schemeClr val="tx1"/>
            </a:fontRef>
          </p:style>
        </p:cxnSp>
        <p:grpSp>
          <p:nvGrpSpPr>
            <p:cNvPr id="120" name="Groupe 119">
              <a:extLst>
                <a:ext uri="{FF2B5EF4-FFF2-40B4-BE49-F238E27FC236}">
                  <a16:creationId xmlns:a16="http://schemas.microsoft.com/office/drawing/2014/main" id="{1A3AD1E8-254B-4431-B83A-CB5D3C188EFE}"/>
                </a:ext>
              </a:extLst>
            </p:cNvPr>
            <p:cNvGrpSpPr/>
            <p:nvPr/>
          </p:nvGrpSpPr>
          <p:grpSpPr>
            <a:xfrm>
              <a:off x="7240169" y="5674998"/>
              <a:ext cx="3387343" cy="562769"/>
              <a:chOff x="7257283" y="6350990"/>
              <a:chExt cx="3387343" cy="562769"/>
            </a:xfrm>
          </p:grpSpPr>
          <p:sp>
            <p:nvSpPr>
              <p:cNvPr id="121" name="Rectangle 120">
                <a:extLst>
                  <a:ext uri="{FF2B5EF4-FFF2-40B4-BE49-F238E27FC236}">
                    <a16:creationId xmlns:a16="http://schemas.microsoft.com/office/drawing/2014/main" id="{731CE4DF-B18E-4E70-922C-1E4B7E253687}"/>
                  </a:ext>
                </a:extLst>
              </p:cNvPr>
              <p:cNvSpPr/>
              <p:nvPr/>
            </p:nvSpPr>
            <p:spPr>
              <a:xfrm>
                <a:off x="7257283" y="6352222"/>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Rectangle 121">
                <a:extLst>
                  <a:ext uri="{FF2B5EF4-FFF2-40B4-BE49-F238E27FC236}">
                    <a16:creationId xmlns:a16="http://schemas.microsoft.com/office/drawing/2014/main" id="{FF42938A-7F03-44AD-84AF-3009722B2CFD}"/>
                  </a:ext>
                </a:extLst>
              </p:cNvPr>
              <p:cNvSpPr/>
              <p:nvPr/>
            </p:nvSpPr>
            <p:spPr>
              <a:xfrm>
                <a:off x="7756446" y="6352222"/>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 name="Rectangle 122">
                <a:extLst>
                  <a:ext uri="{FF2B5EF4-FFF2-40B4-BE49-F238E27FC236}">
                    <a16:creationId xmlns:a16="http://schemas.microsoft.com/office/drawing/2014/main" id="{CD08882B-8243-4968-9E20-FD965F668FBD}"/>
                  </a:ext>
                </a:extLst>
              </p:cNvPr>
              <p:cNvSpPr/>
              <p:nvPr/>
            </p:nvSpPr>
            <p:spPr>
              <a:xfrm>
                <a:off x="8230894" y="6352670"/>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Rectangle 123">
                <a:extLst>
                  <a:ext uri="{FF2B5EF4-FFF2-40B4-BE49-F238E27FC236}">
                    <a16:creationId xmlns:a16="http://schemas.microsoft.com/office/drawing/2014/main" id="{E34D0989-D249-41F0-99AF-55C3DB9D28A7}"/>
                  </a:ext>
                </a:extLst>
              </p:cNvPr>
              <p:cNvSpPr/>
              <p:nvPr/>
            </p:nvSpPr>
            <p:spPr>
              <a:xfrm>
                <a:off x="8730966" y="6352222"/>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 name="Rectangle 124">
                <a:extLst>
                  <a:ext uri="{FF2B5EF4-FFF2-40B4-BE49-F238E27FC236}">
                    <a16:creationId xmlns:a16="http://schemas.microsoft.com/office/drawing/2014/main" id="{68915C8E-72E6-4621-86BB-242FA8A05460}"/>
                  </a:ext>
                </a:extLst>
              </p:cNvPr>
              <p:cNvSpPr/>
              <p:nvPr/>
            </p:nvSpPr>
            <p:spPr>
              <a:xfrm>
                <a:off x="9273917" y="6352079"/>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 name="Rectangle 125">
                <a:extLst>
                  <a:ext uri="{FF2B5EF4-FFF2-40B4-BE49-F238E27FC236}">
                    <a16:creationId xmlns:a16="http://schemas.microsoft.com/office/drawing/2014/main" id="{CBA46864-7917-41F8-9E53-52EE616E9E71}"/>
                  </a:ext>
                </a:extLst>
              </p:cNvPr>
              <p:cNvSpPr/>
              <p:nvPr/>
            </p:nvSpPr>
            <p:spPr>
              <a:xfrm>
                <a:off x="7260221" y="6495616"/>
                <a:ext cx="236388"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Rectangle 126">
                <a:extLst>
                  <a:ext uri="{FF2B5EF4-FFF2-40B4-BE49-F238E27FC236}">
                    <a16:creationId xmlns:a16="http://schemas.microsoft.com/office/drawing/2014/main" id="{560F6619-CCFA-4C90-AF90-D5146143044A}"/>
                  </a:ext>
                </a:extLst>
              </p:cNvPr>
              <p:cNvSpPr/>
              <p:nvPr/>
            </p:nvSpPr>
            <p:spPr>
              <a:xfrm>
                <a:off x="7601386" y="6495616"/>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Rectangle 127">
                <a:extLst>
                  <a:ext uri="{FF2B5EF4-FFF2-40B4-BE49-F238E27FC236}">
                    <a16:creationId xmlns:a16="http://schemas.microsoft.com/office/drawing/2014/main" id="{C562BA3F-2542-4E22-B2A7-656B91E24A68}"/>
                  </a:ext>
                </a:extLst>
              </p:cNvPr>
              <p:cNvSpPr/>
              <p:nvPr/>
            </p:nvSpPr>
            <p:spPr>
              <a:xfrm>
                <a:off x="8081502" y="6496064"/>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Rectangle 128">
                <a:extLst>
                  <a:ext uri="{FF2B5EF4-FFF2-40B4-BE49-F238E27FC236}">
                    <a16:creationId xmlns:a16="http://schemas.microsoft.com/office/drawing/2014/main" id="{E37499CC-CC0C-4AF3-B7E2-1B671E7C6BB6}"/>
                  </a:ext>
                </a:extLst>
              </p:cNvPr>
              <p:cNvSpPr/>
              <p:nvPr/>
            </p:nvSpPr>
            <p:spPr>
              <a:xfrm>
                <a:off x="8599708" y="6496064"/>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 name="Rectangle 129">
                <a:extLst>
                  <a:ext uri="{FF2B5EF4-FFF2-40B4-BE49-F238E27FC236}">
                    <a16:creationId xmlns:a16="http://schemas.microsoft.com/office/drawing/2014/main" id="{B1397D8F-A814-47AD-BAC1-DA55F8BDE46F}"/>
                  </a:ext>
                </a:extLst>
              </p:cNvPr>
              <p:cNvSpPr/>
              <p:nvPr/>
            </p:nvSpPr>
            <p:spPr>
              <a:xfrm>
                <a:off x="9104551" y="6495616"/>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Rectangle 130">
                <a:extLst>
                  <a:ext uri="{FF2B5EF4-FFF2-40B4-BE49-F238E27FC236}">
                    <a16:creationId xmlns:a16="http://schemas.microsoft.com/office/drawing/2014/main" id="{C741DCE5-7078-4814-B809-77EA031DF004}"/>
                  </a:ext>
                </a:extLst>
              </p:cNvPr>
              <p:cNvSpPr/>
              <p:nvPr/>
            </p:nvSpPr>
            <p:spPr>
              <a:xfrm>
                <a:off x="10071368" y="6495473"/>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Rectangle 131">
                <a:extLst>
                  <a:ext uri="{FF2B5EF4-FFF2-40B4-BE49-F238E27FC236}">
                    <a16:creationId xmlns:a16="http://schemas.microsoft.com/office/drawing/2014/main" id="{A10BD1E2-D5BE-48B9-B446-E17D5AA02BFF}"/>
                  </a:ext>
                </a:extLst>
              </p:cNvPr>
              <p:cNvSpPr/>
              <p:nvPr/>
            </p:nvSpPr>
            <p:spPr>
              <a:xfrm>
                <a:off x="9599516" y="649546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 name="Rectangle 132">
                <a:extLst>
                  <a:ext uri="{FF2B5EF4-FFF2-40B4-BE49-F238E27FC236}">
                    <a16:creationId xmlns:a16="http://schemas.microsoft.com/office/drawing/2014/main" id="{352C2FDD-FB24-45F5-AAC5-B384614C0141}"/>
                  </a:ext>
                </a:extLst>
              </p:cNvPr>
              <p:cNvSpPr/>
              <p:nvPr/>
            </p:nvSpPr>
            <p:spPr>
              <a:xfrm>
                <a:off x="9768819" y="6350990"/>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Rectangle 133">
                <a:extLst>
                  <a:ext uri="{FF2B5EF4-FFF2-40B4-BE49-F238E27FC236}">
                    <a16:creationId xmlns:a16="http://schemas.microsoft.com/office/drawing/2014/main" id="{827BE439-AE3B-4CA2-BEF9-A2EC9959E45A}"/>
                  </a:ext>
                </a:extLst>
              </p:cNvPr>
              <p:cNvSpPr/>
              <p:nvPr/>
            </p:nvSpPr>
            <p:spPr>
              <a:xfrm>
                <a:off x="10221664" y="6351674"/>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Rectangle 134">
                <a:extLst>
                  <a:ext uri="{FF2B5EF4-FFF2-40B4-BE49-F238E27FC236}">
                    <a16:creationId xmlns:a16="http://schemas.microsoft.com/office/drawing/2014/main" id="{8C697B68-103B-4708-A240-3CB088280620}"/>
                  </a:ext>
                </a:extLst>
              </p:cNvPr>
              <p:cNvSpPr/>
              <p:nvPr/>
            </p:nvSpPr>
            <p:spPr>
              <a:xfrm>
                <a:off x="7257283" y="6647574"/>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Rectangle 135">
                <a:extLst>
                  <a:ext uri="{FF2B5EF4-FFF2-40B4-BE49-F238E27FC236}">
                    <a16:creationId xmlns:a16="http://schemas.microsoft.com/office/drawing/2014/main" id="{7A3094F0-546D-4771-9D5B-66511775E822}"/>
                  </a:ext>
                </a:extLst>
              </p:cNvPr>
              <p:cNvSpPr/>
              <p:nvPr/>
            </p:nvSpPr>
            <p:spPr>
              <a:xfrm>
                <a:off x="7756446" y="6647574"/>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Rectangle 136">
                <a:extLst>
                  <a:ext uri="{FF2B5EF4-FFF2-40B4-BE49-F238E27FC236}">
                    <a16:creationId xmlns:a16="http://schemas.microsoft.com/office/drawing/2014/main" id="{A226215A-6874-4FAA-9B8A-AA81CA677248}"/>
                  </a:ext>
                </a:extLst>
              </p:cNvPr>
              <p:cNvSpPr/>
              <p:nvPr/>
            </p:nvSpPr>
            <p:spPr>
              <a:xfrm>
                <a:off x="8230894" y="6648022"/>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Rectangle 137">
                <a:extLst>
                  <a:ext uri="{FF2B5EF4-FFF2-40B4-BE49-F238E27FC236}">
                    <a16:creationId xmlns:a16="http://schemas.microsoft.com/office/drawing/2014/main" id="{E2E1C994-BA93-4C20-B447-F241D6482542}"/>
                  </a:ext>
                </a:extLst>
              </p:cNvPr>
              <p:cNvSpPr/>
              <p:nvPr/>
            </p:nvSpPr>
            <p:spPr>
              <a:xfrm>
                <a:off x="8730966" y="6647574"/>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Rectangle 138">
                <a:extLst>
                  <a:ext uri="{FF2B5EF4-FFF2-40B4-BE49-F238E27FC236}">
                    <a16:creationId xmlns:a16="http://schemas.microsoft.com/office/drawing/2014/main" id="{8F42D296-1ED1-417F-96EC-96720826AF28}"/>
                  </a:ext>
                </a:extLst>
              </p:cNvPr>
              <p:cNvSpPr/>
              <p:nvPr/>
            </p:nvSpPr>
            <p:spPr>
              <a:xfrm>
                <a:off x="9273917" y="6647431"/>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Rectangle 139">
                <a:extLst>
                  <a:ext uri="{FF2B5EF4-FFF2-40B4-BE49-F238E27FC236}">
                    <a16:creationId xmlns:a16="http://schemas.microsoft.com/office/drawing/2014/main" id="{D47B2AFB-9946-477C-A958-ED9AFEC2CC08}"/>
                  </a:ext>
                </a:extLst>
              </p:cNvPr>
              <p:cNvSpPr/>
              <p:nvPr/>
            </p:nvSpPr>
            <p:spPr>
              <a:xfrm>
                <a:off x="7260221" y="6790968"/>
                <a:ext cx="236388"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Rectangle 140">
                <a:extLst>
                  <a:ext uri="{FF2B5EF4-FFF2-40B4-BE49-F238E27FC236}">
                    <a16:creationId xmlns:a16="http://schemas.microsoft.com/office/drawing/2014/main" id="{3D7E4E98-0B69-4236-B53B-C0F5719E751C}"/>
                  </a:ext>
                </a:extLst>
              </p:cNvPr>
              <p:cNvSpPr/>
              <p:nvPr/>
            </p:nvSpPr>
            <p:spPr>
              <a:xfrm>
                <a:off x="7601386" y="6790968"/>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Rectangle 141">
                <a:extLst>
                  <a:ext uri="{FF2B5EF4-FFF2-40B4-BE49-F238E27FC236}">
                    <a16:creationId xmlns:a16="http://schemas.microsoft.com/office/drawing/2014/main" id="{98403172-2FEB-4AC9-A230-8F9269C7BCEE}"/>
                  </a:ext>
                </a:extLst>
              </p:cNvPr>
              <p:cNvSpPr/>
              <p:nvPr/>
            </p:nvSpPr>
            <p:spPr>
              <a:xfrm>
                <a:off x="8081502" y="6791416"/>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Rectangle 142">
                <a:extLst>
                  <a:ext uri="{FF2B5EF4-FFF2-40B4-BE49-F238E27FC236}">
                    <a16:creationId xmlns:a16="http://schemas.microsoft.com/office/drawing/2014/main" id="{3543D844-1D42-43DC-9A31-BE15CD1AFF9E}"/>
                  </a:ext>
                </a:extLst>
              </p:cNvPr>
              <p:cNvSpPr/>
              <p:nvPr/>
            </p:nvSpPr>
            <p:spPr>
              <a:xfrm>
                <a:off x="8599708" y="6791416"/>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Rectangle 143">
                <a:extLst>
                  <a:ext uri="{FF2B5EF4-FFF2-40B4-BE49-F238E27FC236}">
                    <a16:creationId xmlns:a16="http://schemas.microsoft.com/office/drawing/2014/main" id="{E186E6CA-D09F-400E-99BB-279ADFD6B03A}"/>
                  </a:ext>
                </a:extLst>
              </p:cNvPr>
              <p:cNvSpPr/>
              <p:nvPr/>
            </p:nvSpPr>
            <p:spPr>
              <a:xfrm>
                <a:off x="9147417" y="6790968"/>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Rectangle 144">
                <a:extLst>
                  <a:ext uri="{FF2B5EF4-FFF2-40B4-BE49-F238E27FC236}">
                    <a16:creationId xmlns:a16="http://schemas.microsoft.com/office/drawing/2014/main" id="{806458B0-97B3-4A5F-AACF-97CEC652287F}"/>
                  </a:ext>
                </a:extLst>
              </p:cNvPr>
              <p:cNvSpPr/>
              <p:nvPr/>
            </p:nvSpPr>
            <p:spPr>
              <a:xfrm>
                <a:off x="10214252" y="6790825"/>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Rectangle 145">
                <a:extLst>
                  <a:ext uri="{FF2B5EF4-FFF2-40B4-BE49-F238E27FC236}">
                    <a16:creationId xmlns:a16="http://schemas.microsoft.com/office/drawing/2014/main" id="{F08DCBFD-B94A-4645-B4C7-2C0E57D011EE}"/>
                  </a:ext>
                </a:extLst>
              </p:cNvPr>
              <p:cNvSpPr/>
              <p:nvPr/>
            </p:nvSpPr>
            <p:spPr>
              <a:xfrm>
                <a:off x="9656669" y="6790819"/>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Rectangle 146">
                <a:extLst>
                  <a:ext uri="{FF2B5EF4-FFF2-40B4-BE49-F238E27FC236}">
                    <a16:creationId xmlns:a16="http://schemas.microsoft.com/office/drawing/2014/main" id="{72676D3C-136E-48B8-9265-F64FBBFF2806}"/>
                  </a:ext>
                </a:extLst>
              </p:cNvPr>
              <p:cNvSpPr/>
              <p:nvPr/>
            </p:nvSpPr>
            <p:spPr>
              <a:xfrm>
                <a:off x="9768819" y="6646342"/>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8" name="Rectangle 147">
                <a:extLst>
                  <a:ext uri="{FF2B5EF4-FFF2-40B4-BE49-F238E27FC236}">
                    <a16:creationId xmlns:a16="http://schemas.microsoft.com/office/drawing/2014/main" id="{234EE55A-5356-41DD-9FB8-2E99AC19F82A}"/>
                  </a:ext>
                </a:extLst>
              </p:cNvPr>
              <p:cNvSpPr/>
              <p:nvPr/>
            </p:nvSpPr>
            <p:spPr>
              <a:xfrm>
                <a:off x="10221664" y="6647026"/>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9" name="Rectangle 148">
              <a:extLst>
                <a:ext uri="{FF2B5EF4-FFF2-40B4-BE49-F238E27FC236}">
                  <a16:creationId xmlns:a16="http://schemas.microsoft.com/office/drawing/2014/main" id="{27FE3C6C-3A93-4FFB-8358-65582365398B}"/>
                </a:ext>
              </a:extLst>
            </p:cNvPr>
            <p:cNvSpPr/>
            <p:nvPr/>
          </p:nvSpPr>
          <p:spPr>
            <a:xfrm>
              <a:off x="10515704" y="5823448"/>
              <a:ext cx="111808"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ZoneTexte 11">
              <a:extLst>
                <a:ext uri="{FF2B5EF4-FFF2-40B4-BE49-F238E27FC236}">
                  <a16:creationId xmlns:a16="http://schemas.microsoft.com/office/drawing/2014/main" id="{C508DDA0-A2D5-450F-864B-91AE68CCD755}"/>
                </a:ext>
              </a:extLst>
            </p:cNvPr>
            <p:cNvSpPr txBox="1"/>
            <p:nvPr/>
          </p:nvSpPr>
          <p:spPr bwMode="auto">
            <a:xfrm>
              <a:off x="7507656" y="5377787"/>
              <a:ext cx="2952751" cy="369333"/>
            </a:xfrm>
            <a:prstGeom prst="rect">
              <a:avLst/>
            </a:prstGeom>
            <a:noFill/>
          </p:spPr>
          <p:txBody>
            <a:bodyP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defRPr/>
              </a:pPr>
              <a:r>
                <a:rPr lang="en-US" dirty="0">
                  <a:latin typeface="+mj-lt"/>
                </a:rPr>
                <a:t>+ - - + - - + - - + - - + - - + - - +</a:t>
              </a:r>
              <a:endParaRPr lang="en-US" dirty="0">
                <a:latin typeface="+mj-lt"/>
                <a:cs typeface="Arial" charset="0"/>
              </a:endParaRPr>
            </a:p>
          </p:txBody>
        </p:sp>
      </p:grpSp>
      <p:grpSp>
        <p:nvGrpSpPr>
          <p:cNvPr id="154" name="Groupe 153">
            <a:extLst>
              <a:ext uri="{FF2B5EF4-FFF2-40B4-BE49-F238E27FC236}">
                <a16:creationId xmlns:a16="http://schemas.microsoft.com/office/drawing/2014/main" id="{BB074A61-835C-455C-A644-397AE908E2D1}"/>
              </a:ext>
            </a:extLst>
          </p:cNvPr>
          <p:cNvGrpSpPr/>
          <p:nvPr/>
        </p:nvGrpSpPr>
        <p:grpSpPr>
          <a:xfrm>
            <a:off x="3168580" y="2012635"/>
            <a:ext cx="6020663" cy="993702"/>
            <a:chOff x="5876364" y="1624004"/>
            <a:chExt cx="6020663" cy="993702"/>
          </a:xfrm>
        </p:grpSpPr>
        <p:sp>
          <p:nvSpPr>
            <p:cNvPr id="155" name="ZoneTexte 154">
              <a:extLst>
                <a:ext uri="{FF2B5EF4-FFF2-40B4-BE49-F238E27FC236}">
                  <a16:creationId xmlns:a16="http://schemas.microsoft.com/office/drawing/2014/main" id="{00B65F4D-FFA5-4988-A42A-FFF499A81D24}"/>
                </a:ext>
              </a:extLst>
            </p:cNvPr>
            <p:cNvSpPr txBox="1"/>
            <p:nvPr/>
          </p:nvSpPr>
          <p:spPr>
            <a:xfrm>
              <a:off x="5876364" y="1630676"/>
              <a:ext cx="2095657" cy="646331"/>
            </a:xfrm>
            <a:prstGeom prst="rect">
              <a:avLst/>
            </a:prstGeom>
            <a:noFill/>
          </p:spPr>
          <p:txBody>
            <a:bodyPr wrap="square" rtlCol="0">
              <a:spAutoFit/>
            </a:bodyPr>
            <a:lstStyle/>
            <a:p>
              <a:pPr algn="ctr"/>
              <a:r>
                <a:rPr lang="fr-FR" sz="1200" b="1" dirty="0">
                  <a:latin typeface="Roboto Condensed Light" panose="02000000000000000000" pitchFamily="2" charset="0"/>
                  <a:ea typeface="Roboto Condensed Light" panose="02000000000000000000" pitchFamily="2" charset="0"/>
                </a:rPr>
                <a:t>Agressions environnementales</a:t>
              </a:r>
            </a:p>
            <a:p>
              <a:pPr algn="ctr"/>
              <a:r>
                <a:rPr lang="fr-FR" sz="1200" dirty="0">
                  <a:latin typeface="Roboto Condensed Light" panose="02000000000000000000" pitchFamily="2" charset="0"/>
                  <a:ea typeface="Roboto Condensed Light" panose="02000000000000000000" pitchFamily="2" charset="0"/>
                </a:rPr>
                <a:t>Pollution, variation de température, …</a:t>
              </a:r>
            </a:p>
          </p:txBody>
        </p:sp>
        <p:sp>
          <p:nvSpPr>
            <p:cNvPr id="156" name="ZoneTexte 155">
              <a:extLst>
                <a:ext uri="{FF2B5EF4-FFF2-40B4-BE49-F238E27FC236}">
                  <a16:creationId xmlns:a16="http://schemas.microsoft.com/office/drawing/2014/main" id="{8FBB26E0-A058-48D6-8DD9-08AF49308562}"/>
                </a:ext>
              </a:extLst>
            </p:cNvPr>
            <p:cNvSpPr txBox="1"/>
            <p:nvPr/>
          </p:nvSpPr>
          <p:spPr>
            <a:xfrm>
              <a:off x="9801370" y="1624004"/>
              <a:ext cx="2095657" cy="646331"/>
            </a:xfrm>
            <a:prstGeom prst="rect">
              <a:avLst/>
            </a:prstGeom>
            <a:noFill/>
          </p:spPr>
          <p:txBody>
            <a:bodyPr wrap="square" rtlCol="0">
              <a:spAutoFit/>
            </a:bodyPr>
            <a:lstStyle/>
            <a:p>
              <a:pPr algn="ctr"/>
              <a:r>
                <a:rPr lang="fr-FR" sz="1200" b="1" dirty="0">
                  <a:latin typeface="Roboto Condensed Light" panose="02000000000000000000" pitchFamily="2" charset="0"/>
                  <a:ea typeface="Roboto Condensed Light" panose="02000000000000000000" pitchFamily="2" charset="0"/>
                </a:rPr>
                <a:t>Mode de vie</a:t>
              </a:r>
            </a:p>
            <a:p>
              <a:pPr algn="ctr"/>
              <a:r>
                <a:rPr lang="fr-FR" sz="1200" dirty="0">
                  <a:latin typeface="Roboto Condensed Light" panose="02000000000000000000" pitchFamily="2" charset="0"/>
                  <a:ea typeface="Roboto Condensed Light" panose="02000000000000000000" pitchFamily="2" charset="0"/>
                </a:rPr>
                <a:t>Hygiène, produits ménagers, stress, …</a:t>
              </a:r>
            </a:p>
          </p:txBody>
        </p:sp>
        <p:sp>
          <p:nvSpPr>
            <p:cNvPr id="157" name="Éclair 156">
              <a:extLst>
                <a:ext uri="{FF2B5EF4-FFF2-40B4-BE49-F238E27FC236}">
                  <a16:creationId xmlns:a16="http://schemas.microsoft.com/office/drawing/2014/main" id="{AFB8E81C-128F-40C8-AC7A-4F43FE08FF76}"/>
                </a:ext>
              </a:extLst>
            </p:cNvPr>
            <p:cNvSpPr/>
            <p:nvPr/>
          </p:nvSpPr>
          <p:spPr>
            <a:xfrm>
              <a:off x="8113690" y="1825307"/>
              <a:ext cx="321972" cy="792399"/>
            </a:xfrm>
            <a:prstGeom prst="lightningBolt">
              <a:avLst/>
            </a:prstGeom>
            <a:solidFill>
              <a:srgbClr val="CDD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Roboto Condensed Light" panose="02000000000000000000" pitchFamily="2" charset="0"/>
                <a:ea typeface="Roboto Condensed Light" panose="02000000000000000000" pitchFamily="2" charset="0"/>
              </a:endParaRPr>
            </a:p>
          </p:txBody>
        </p:sp>
        <p:sp>
          <p:nvSpPr>
            <p:cNvPr id="158" name="Éclair 157">
              <a:extLst>
                <a:ext uri="{FF2B5EF4-FFF2-40B4-BE49-F238E27FC236}">
                  <a16:creationId xmlns:a16="http://schemas.microsoft.com/office/drawing/2014/main" id="{A98B3769-B108-4CF3-B145-60C8335DC4BF}"/>
                </a:ext>
              </a:extLst>
            </p:cNvPr>
            <p:cNvSpPr/>
            <p:nvPr/>
          </p:nvSpPr>
          <p:spPr>
            <a:xfrm flipH="1">
              <a:off x="9469388" y="1820626"/>
              <a:ext cx="331981" cy="792399"/>
            </a:xfrm>
            <a:prstGeom prst="lightningBolt">
              <a:avLst/>
            </a:prstGeom>
            <a:solidFill>
              <a:srgbClr val="CDD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Roboto Condensed Light" panose="02000000000000000000" pitchFamily="2" charset="0"/>
                <a:ea typeface="Roboto Condensed Light" panose="02000000000000000000" pitchFamily="2" charset="0"/>
              </a:endParaRPr>
            </a:p>
          </p:txBody>
        </p:sp>
      </p:grpSp>
      <p:sp>
        <p:nvSpPr>
          <p:cNvPr id="159" name="ZoneTexte 158">
            <a:extLst>
              <a:ext uri="{FF2B5EF4-FFF2-40B4-BE49-F238E27FC236}">
                <a16:creationId xmlns:a16="http://schemas.microsoft.com/office/drawing/2014/main" id="{A1400825-6CF9-4503-AB21-5181224335EA}"/>
              </a:ext>
            </a:extLst>
          </p:cNvPr>
          <p:cNvSpPr txBox="1"/>
          <p:nvPr/>
        </p:nvSpPr>
        <p:spPr>
          <a:xfrm>
            <a:off x="2448552" y="4757778"/>
            <a:ext cx="1309623"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Peau normale</a:t>
            </a:r>
          </a:p>
        </p:txBody>
      </p:sp>
      <p:sp>
        <p:nvSpPr>
          <p:cNvPr id="161" name="ZoneTexte 160">
            <a:extLst>
              <a:ext uri="{FF2B5EF4-FFF2-40B4-BE49-F238E27FC236}">
                <a16:creationId xmlns:a16="http://schemas.microsoft.com/office/drawing/2014/main" id="{AFA73FE7-50CB-47D4-A813-356E043C33AB}"/>
              </a:ext>
            </a:extLst>
          </p:cNvPr>
          <p:cNvSpPr txBox="1"/>
          <p:nvPr/>
        </p:nvSpPr>
        <p:spPr>
          <a:xfrm>
            <a:off x="0" y="3002698"/>
            <a:ext cx="1251647" cy="289441"/>
          </a:xfrm>
          <a:prstGeom prst="roundRect">
            <a:avLst/>
          </a:prstGeom>
          <a:noFill/>
          <a:ln w="3175">
            <a:noFill/>
          </a:ln>
        </p:spPr>
        <p:txBody>
          <a:bodyPr wrap="square" rtlCol="0">
            <a:spAutoFit/>
          </a:bodyPr>
          <a:lstStyle/>
          <a:p>
            <a:pPr algn="r"/>
            <a:r>
              <a:rPr lang="fr-FR" sz="1100" i="1" dirty="0" err="1">
                <a:latin typeface="Roboto Light" panose="02000000000000000000" pitchFamily="2" charset="0"/>
                <a:ea typeface="Roboto Light" panose="02000000000000000000" pitchFamily="2" charset="0"/>
              </a:rPr>
              <a:t>Ecoflora</a:t>
            </a:r>
            <a:endParaRPr lang="fr-FR" sz="1100" i="1" dirty="0">
              <a:latin typeface="Roboto Light" panose="02000000000000000000" pitchFamily="2" charset="0"/>
              <a:ea typeface="Roboto Light" panose="02000000000000000000" pitchFamily="2" charset="0"/>
            </a:endParaRPr>
          </a:p>
        </p:txBody>
      </p:sp>
      <p:sp>
        <p:nvSpPr>
          <p:cNvPr id="162" name="ZoneTexte 161">
            <a:extLst>
              <a:ext uri="{FF2B5EF4-FFF2-40B4-BE49-F238E27FC236}">
                <a16:creationId xmlns:a16="http://schemas.microsoft.com/office/drawing/2014/main" id="{CEA5911C-45AE-4D36-B5C7-B6A263D99993}"/>
              </a:ext>
            </a:extLst>
          </p:cNvPr>
          <p:cNvSpPr txBox="1"/>
          <p:nvPr/>
        </p:nvSpPr>
        <p:spPr>
          <a:xfrm>
            <a:off x="-33835" y="3590789"/>
            <a:ext cx="1366990" cy="289441"/>
          </a:xfrm>
          <a:prstGeom prst="roundRect">
            <a:avLst/>
          </a:prstGeom>
          <a:noFill/>
          <a:ln w="3175">
            <a:noFill/>
          </a:ln>
        </p:spPr>
        <p:txBody>
          <a:bodyPr wrap="square" rtlCol="0">
            <a:spAutoFit/>
          </a:bodyPr>
          <a:lstStyle/>
          <a:p>
            <a:pPr algn="r"/>
            <a:r>
              <a:rPr lang="fr-FR" sz="1100" i="1" dirty="0">
                <a:latin typeface="Roboto Light" panose="02000000000000000000" pitchFamily="2" charset="0"/>
                <a:ea typeface="Roboto Light" panose="02000000000000000000" pitchFamily="2" charset="0"/>
              </a:rPr>
              <a:t>Film hydrolipidique</a:t>
            </a:r>
          </a:p>
        </p:txBody>
      </p:sp>
      <p:sp>
        <p:nvSpPr>
          <p:cNvPr id="163" name="ZoneTexte 162">
            <a:extLst>
              <a:ext uri="{FF2B5EF4-FFF2-40B4-BE49-F238E27FC236}">
                <a16:creationId xmlns:a16="http://schemas.microsoft.com/office/drawing/2014/main" id="{51A7AC7F-4001-42D7-A55B-6DD3832D9BF7}"/>
              </a:ext>
            </a:extLst>
          </p:cNvPr>
          <p:cNvSpPr txBox="1"/>
          <p:nvPr/>
        </p:nvSpPr>
        <p:spPr>
          <a:xfrm>
            <a:off x="0" y="3914155"/>
            <a:ext cx="1284266" cy="289441"/>
          </a:xfrm>
          <a:prstGeom prst="roundRect">
            <a:avLst/>
          </a:prstGeom>
          <a:noFill/>
          <a:ln w="3175">
            <a:noFill/>
          </a:ln>
        </p:spPr>
        <p:txBody>
          <a:bodyPr wrap="square" rtlCol="0">
            <a:spAutoFit/>
          </a:bodyPr>
          <a:lstStyle/>
          <a:p>
            <a:pPr algn="r"/>
            <a:r>
              <a:rPr lang="fr-FR" sz="1100" i="1" dirty="0">
                <a:latin typeface="Roboto Light" panose="02000000000000000000" pitchFamily="2" charset="0"/>
                <a:ea typeface="Roboto Light" panose="02000000000000000000" pitchFamily="2" charset="0"/>
              </a:rPr>
              <a:t>Couche cornée</a:t>
            </a:r>
          </a:p>
        </p:txBody>
      </p:sp>
      <p:sp>
        <p:nvSpPr>
          <p:cNvPr id="164" name="ZoneTexte 163">
            <a:extLst>
              <a:ext uri="{FF2B5EF4-FFF2-40B4-BE49-F238E27FC236}">
                <a16:creationId xmlns:a16="http://schemas.microsoft.com/office/drawing/2014/main" id="{AEF06D75-1B59-4B37-BA30-6C57AE760A83}"/>
              </a:ext>
            </a:extLst>
          </p:cNvPr>
          <p:cNvSpPr txBox="1"/>
          <p:nvPr/>
        </p:nvSpPr>
        <p:spPr>
          <a:xfrm>
            <a:off x="9911394" y="4757778"/>
            <a:ext cx="1309623"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Peau sensible</a:t>
            </a:r>
          </a:p>
        </p:txBody>
      </p:sp>
      <p:sp>
        <p:nvSpPr>
          <p:cNvPr id="165" name="Éclair 164">
            <a:extLst>
              <a:ext uri="{FF2B5EF4-FFF2-40B4-BE49-F238E27FC236}">
                <a16:creationId xmlns:a16="http://schemas.microsoft.com/office/drawing/2014/main" id="{7E25E8B8-CD82-4A85-B189-5E6EF2A9FF46}"/>
              </a:ext>
            </a:extLst>
          </p:cNvPr>
          <p:cNvSpPr/>
          <p:nvPr/>
        </p:nvSpPr>
        <p:spPr>
          <a:xfrm>
            <a:off x="9198725" y="3204405"/>
            <a:ext cx="321972" cy="792399"/>
          </a:xfrm>
          <a:prstGeom prst="lightningBolt">
            <a:avLst/>
          </a:prstGeom>
          <a:solidFill>
            <a:srgbClr val="CDD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Éclair 165">
            <a:extLst>
              <a:ext uri="{FF2B5EF4-FFF2-40B4-BE49-F238E27FC236}">
                <a16:creationId xmlns:a16="http://schemas.microsoft.com/office/drawing/2014/main" id="{C9BDD7C0-A0BA-46A5-8077-CA65C001AE29}"/>
              </a:ext>
            </a:extLst>
          </p:cNvPr>
          <p:cNvSpPr/>
          <p:nvPr/>
        </p:nvSpPr>
        <p:spPr>
          <a:xfrm flipH="1">
            <a:off x="11240399" y="3404440"/>
            <a:ext cx="331981" cy="792399"/>
          </a:xfrm>
          <a:prstGeom prst="lightningBolt">
            <a:avLst/>
          </a:prstGeom>
          <a:solidFill>
            <a:srgbClr val="CDD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 name="Flèche vers le bas 137">
            <a:extLst>
              <a:ext uri="{FF2B5EF4-FFF2-40B4-BE49-F238E27FC236}">
                <a16:creationId xmlns:a16="http://schemas.microsoft.com/office/drawing/2014/main" id="{57E7226D-675E-40CE-91C0-CE39311569AD}"/>
              </a:ext>
            </a:extLst>
          </p:cNvPr>
          <p:cNvSpPr/>
          <p:nvPr/>
        </p:nvSpPr>
        <p:spPr>
          <a:xfrm rot="16200000">
            <a:off x="6660004" y="4672846"/>
            <a:ext cx="203200" cy="476329"/>
          </a:xfrm>
          <a:prstGeom prst="downArrow">
            <a:avLst/>
          </a:prstGeom>
          <a:solidFill>
            <a:srgbClr val="D9CCE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solidFill>
                <a:prstClr val="white"/>
              </a:solidFill>
            </a:endParaRPr>
          </a:p>
        </p:txBody>
      </p:sp>
      <p:cxnSp>
        <p:nvCxnSpPr>
          <p:cNvPr id="168" name="Connecteur : en arc 167">
            <a:extLst>
              <a:ext uri="{FF2B5EF4-FFF2-40B4-BE49-F238E27FC236}">
                <a16:creationId xmlns:a16="http://schemas.microsoft.com/office/drawing/2014/main" id="{8E10F5E1-729A-49FE-AD8D-C481B4965721}"/>
              </a:ext>
            </a:extLst>
          </p:cNvPr>
          <p:cNvCxnSpPr>
            <a:cxnSpLocks/>
            <a:stCxn id="161" idx="3"/>
          </p:cNvCxnSpPr>
          <p:nvPr/>
        </p:nvCxnSpPr>
        <p:spPr>
          <a:xfrm>
            <a:off x="1251647" y="3147419"/>
            <a:ext cx="782285" cy="362968"/>
          </a:xfrm>
          <a:prstGeom prst="curvedConnector3">
            <a:avLst>
              <a:gd name="adj1" fmla="val 100754"/>
            </a:avLst>
          </a:prstGeom>
          <a:ln>
            <a:solidFill>
              <a:srgbClr val="D0C9F1"/>
            </a:solidFill>
            <a:tailEnd type="triangle"/>
          </a:ln>
        </p:spPr>
        <p:style>
          <a:lnRef idx="1">
            <a:schemeClr val="accent1"/>
          </a:lnRef>
          <a:fillRef idx="0">
            <a:schemeClr val="accent1"/>
          </a:fillRef>
          <a:effectRef idx="0">
            <a:schemeClr val="accent1"/>
          </a:effectRef>
          <a:fontRef idx="minor">
            <a:schemeClr val="tx1"/>
          </a:fontRef>
        </p:style>
      </p:cxnSp>
      <p:sp>
        <p:nvSpPr>
          <p:cNvPr id="172" name="Rectangle 171">
            <a:extLst>
              <a:ext uri="{FF2B5EF4-FFF2-40B4-BE49-F238E27FC236}">
                <a16:creationId xmlns:a16="http://schemas.microsoft.com/office/drawing/2014/main" id="{F66A72A8-4CA3-480C-885D-0BC5A35CFE32}"/>
              </a:ext>
            </a:extLst>
          </p:cNvPr>
          <p:cNvSpPr/>
          <p:nvPr/>
        </p:nvSpPr>
        <p:spPr>
          <a:xfrm>
            <a:off x="1805212" y="1482433"/>
            <a:ext cx="8784718" cy="307777"/>
          </a:xfrm>
          <a:prstGeom prst="rect">
            <a:avLst/>
          </a:prstGeom>
        </p:spPr>
        <p:txBody>
          <a:bodyPr wrap="square">
            <a:spAutoFit/>
          </a:bodyPr>
          <a:lstStyle/>
          <a:p>
            <a:pPr algn="ctr">
              <a:defRPr/>
            </a:pPr>
            <a:r>
              <a:rPr lang="fr-FR" sz="1400" dirty="0">
                <a:solidFill>
                  <a:prstClr val="black"/>
                </a:solidFill>
                <a:latin typeface="Roboto Light" panose="02000000000000000000" pitchFamily="2" charset="0"/>
                <a:ea typeface="Roboto Light" panose="02000000000000000000" pitchFamily="2" charset="0"/>
              </a:rPr>
              <a:t>Altération de la fonction barrière de la peau</a:t>
            </a:r>
          </a:p>
        </p:txBody>
      </p:sp>
      <p:sp>
        <p:nvSpPr>
          <p:cNvPr id="173" name="ZoneTexte 10">
            <a:extLst>
              <a:ext uri="{FF2B5EF4-FFF2-40B4-BE49-F238E27FC236}">
                <a16:creationId xmlns:a16="http://schemas.microsoft.com/office/drawing/2014/main" id="{44C58E88-91D7-4FB7-B6F3-ACCD44665197}"/>
              </a:ext>
            </a:extLst>
          </p:cNvPr>
          <p:cNvSpPr txBox="1"/>
          <p:nvPr/>
        </p:nvSpPr>
        <p:spPr bwMode="auto">
          <a:xfrm>
            <a:off x="8549572" y="5608303"/>
            <a:ext cx="3387343" cy="1107996"/>
          </a:xfrm>
          <a:prstGeom prst="rect">
            <a:avLst/>
          </a:prstGeom>
          <a:noFill/>
          <a:ln w="3175">
            <a:noFill/>
          </a:ln>
        </p:spPr>
        <p:txBody>
          <a:bodyPr wrap="square" rtlCol="0">
            <a:spAutoFit/>
          </a:bodyPr>
          <a:lstStyle>
            <a:defPPr>
              <a:defRPr lang="fr-FR"/>
            </a:defPPr>
            <a:lvl1pPr algn="r">
              <a:defRPr sz="1100" i="1">
                <a:latin typeface="Roboto Light" panose="02000000000000000000" pitchFamily="2" charset="0"/>
                <a:ea typeface="Roboto Light" panose="02000000000000000000" pitchFamily="2"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fr-FR" dirty="0" err="1"/>
              <a:t>Ecoflore</a:t>
            </a:r>
            <a:r>
              <a:rPr lang="fr-FR" dirty="0"/>
              <a:t> substituée par une flore opportuniste (-)</a:t>
            </a:r>
          </a:p>
          <a:p>
            <a:pPr algn="ctr"/>
            <a:endParaRPr lang="en-US" dirty="0"/>
          </a:p>
          <a:p>
            <a:pPr algn="ctr"/>
            <a:r>
              <a:rPr lang="en-US" dirty="0"/>
              <a:t>Film </a:t>
            </a:r>
            <a:r>
              <a:rPr lang="en-US" dirty="0" err="1"/>
              <a:t>hydrolipidique</a:t>
            </a:r>
            <a:r>
              <a:rPr lang="en-US" dirty="0"/>
              <a:t> + Couche </a:t>
            </a:r>
            <a:r>
              <a:rPr lang="en-US" dirty="0" err="1"/>
              <a:t>cornée</a:t>
            </a:r>
            <a:r>
              <a:rPr lang="en-US" dirty="0"/>
              <a:t> </a:t>
            </a:r>
            <a:r>
              <a:rPr lang="en-US" dirty="0" err="1"/>
              <a:t>déficiente</a:t>
            </a:r>
            <a:endParaRPr lang="en-US" dirty="0"/>
          </a:p>
          <a:p>
            <a:pPr algn="ctr"/>
            <a:endParaRPr lang="en-US" dirty="0"/>
          </a:p>
          <a:p>
            <a:pPr algn="ctr"/>
            <a:endParaRPr lang="en-US" dirty="0"/>
          </a:p>
          <a:p>
            <a:pPr algn="ctr"/>
            <a:endParaRPr lang="en-US" dirty="0"/>
          </a:p>
        </p:txBody>
      </p:sp>
      <p:sp>
        <p:nvSpPr>
          <p:cNvPr id="169" name="Titre 2">
            <a:extLst>
              <a:ext uri="{FF2B5EF4-FFF2-40B4-BE49-F238E27FC236}">
                <a16:creationId xmlns:a16="http://schemas.microsoft.com/office/drawing/2014/main" id="{4756F714-D267-4577-87B7-ECB0509DC37C}"/>
              </a:ext>
            </a:extLst>
          </p:cNvPr>
          <p:cNvSpPr txBox="1">
            <a:spLocks/>
          </p:cNvSpPr>
          <p:nvPr/>
        </p:nvSpPr>
        <p:spPr>
          <a:xfrm>
            <a:off x="838200" y="536470"/>
            <a:ext cx="10515600" cy="7920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Comment identifier </a:t>
            </a:r>
            <a:r>
              <a:rPr lang="en-US" sz="2800" dirty="0" err="1">
                <a:solidFill>
                  <a:srgbClr val="3E3E3E"/>
                </a:solidFill>
                <a:latin typeface="KyivType Sans2" panose="00000500000000000000" pitchFamily="50" charset="0"/>
              </a:rPr>
              <a:t>une</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PEAU SENSIBLE</a:t>
            </a:r>
            <a:endParaRPr lang="fr-FR" sz="28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216899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500"/>
                                        <p:tgtEl>
                                          <p:spTgt spid="154"/>
                                        </p:tgtEl>
                                      </p:cBhvr>
                                    </p:animEffect>
                                  </p:childTnLst>
                                </p:cTn>
                              </p:par>
                              <p:par>
                                <p:cTn id="8" presetID="10" presetClass="entr" presetSubtype="0" fill="hold" nodeType="with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fade">
                                      <p:cBhvr>
                                        <p:cTn id="10" dur="500"/>
                                        <p:tgtEl>
                                          <p:spTgt spid="1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7"/>
                                        </p:tgtEl>
                                        <p:attrNameLst>
                                          <p:attrName>style.visibility</p:attrName>
                                        </p:attrNameLst>
                                      </p:cBhvr>
                                      <p:to>
                                        <p:strVal val="visible"/>
                                      </p:to>
                                    </p:set>
                                    <p:animEffect transition="in" filter="fade">
                                      <p:cBhvr>
                                        <p:cTn id="15" dur="500"/>
                                        <p:tgtEl>
                                          <p:spTgt spid="167"/>
                                        </p:tgtEl>
                                      </p:cBhvr>
                                    </p:animEffect>
                                  </p:childTnLst>
                                </p:cTn>
                              </p:par>
                              <p:par>
                                <p:cTn id="16" presetID="10" presetClass="entr" presetSubtype="0" fill="hold" nodeType="withEffect">
                                  <p:stCondLst>
                                    <p:cond delay="0"/>
                                  </p:stCondLst>
                                  <p:childTnLst>
                                    <p:set>
                                      <p:cBhvr>
                                        <p:cTn id="17" dur="1" fill="hold">
                                          <p:stCondLst>
                                            <p:cond delay="0"/>
                                          </p:stCondLst>
                                        </p:cTn>
                                        <p:tgtEl>
                                          <p:spTgt spid="153"/>
                                        </p:tgtEl>
                                        <p:attrNameLst>
                                          <p:attrName>style.visibility</p:attrName>
                                        </p:attrNameLst>
                                      </p:cBhvr>
                                      <p:to>
                                        <p:strVal val="visible"/>
                                      </p:to>
                                    </p:set>
                                    <p:animEffect transition="in" filter="fade">
                                      <p:cBhvr>
                                        <p:cTn id="18" dur="500"/>
                                        <p:tgtEl>
                                          <p:spTgt spid="15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5"/>
                                        </p:tgtEl>
                                        <p:attrNameLst>
                                          <p:attrName>style.visibility</p:attrName>
                                        </p:attrNameLst>
                                      </p:cBhvr>
                                      <p:to>
                                        <p:strVal val="visible"/>
                                      </p:to>
                                    </p:set>
                                    <p:animEffect transition="in" filter="fade">
                                      <p:cBhvr>
                                        <p:cTn id="21" dur="500"/>
                                        <p:tgtEl>
                                          <p:spTgt spid="16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6"/>
                                        </p:tgtEl>
                                        <p:attrNameLst>
                                          <p:attrName>style.visibility</p:attrName>
                                        </p:attrNameLst>
                                      </p:cBhvr>
                                      <p:to>
                                        <p:strVal val="visible"/>
                                      </p:to>
                                    </p:set>
                                    <p:animEffect transition="in" filter="fade">
                                      <p:cBhvr>
                                        <p:cTn id="24" dur="500"/>
                                        <p:tgtEl>
                                          <p:spTgt spid="16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4"/>
                                        </p:tgtEl>
                                        <p:attrNameLst>
                                          <p:attrName>style.visibility</p:attrName>
                                        </p:attrNameLst>
                                      </p:cBhvr>
                                      <p:to>
                                        <p:strVal val="visible"/>
                                      </p:to>
                                    </p:set>
                                    <p:animEffect transition="in" filter="fade">
                                      <p:cBhvr>
                                        <p:cTn id="27" dur="500"/>
                                        <p:tgtEl>
                                          <p:spTgt spid="16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3"/>
                                        </p:tgtEl>
                                        <p:attrNameLst>
                                          <p:attrName>style.visibility</p:attrName>
                                        </p:attrNameLst>
                                      </p:cBhvr>
                                      <p:to>
                                        <p:strVal val="visible"/>
                                      </p:to>
                                    </p:set>
                                    <p:animEffect transition="in" filter="fade">
                                      <p:cBhvr>
                                        <p:cTn id="30"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P spid="165" grpId="0" animBg="1"/>
      <p:bldP spid="166" grpId="0" animBg="1"/>
      <p:bldP spid="167" grpId="0" animBg="1"/>
      <p:bldP spid="17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7BADE270-A187-4CDA-8A7E-1FB634FF3037}"/>
              </a:ext>
            </a:extLst>
          </p:cNvPr>
          <p:cNvSpPr txBox="1">
            <a:spLocks/>
          </p:cNvSpPr>
          <p:nvPr/>
        </p:nvSpPr>
        <p:spPr>
          <a:xfrm>
            <a:off x="838200" y="536470"/>
            <a:ext cx="10515600" cy="7920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Comment identifier </a:t>
            </a:r>
            <a:r>
              <a:rPr lang="en-US" sz="2800" dirty="0" err="1">
                <a:solidFill>
                  <a:srgbClr val="3E3E3E"/>
                </a:solidFill>
                <a:latin typeface="KyivType Sans2" panose="00000500000000000000" pitchFamily="50" charset="0"/>
              </a:rPr>
              <a:t>une</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PEAU SENSIBLE à </a:t>
            </a:r>
            <a:r>
              <a:rPr lang="en-US" sz="4000" dirty="0" err="1">
                <a:solidFill>
                  <a:srgbClr val="3E3E3E"/>
                </a:solidFill>
                <a:latin typeface="KyivType Sans2" panose="00000500000000000000" pitchFamily="50" charset="0"/>
              </a:rPr>
              <a:t>rougeurs</a:t>
            </a:r>
            <a:endParaRPr lang="fr-FR" sz="2800" dirty="0">
              <a:solidFill>
                <a:srgbClr val="3E3E3E"/>
              </a:solidFill>
              <a:latin typeface="KyivType Sans2" panose="00000500000000000000" pitchFamily="50" charset="0"/>
            </a:endParaRPr>
          </a:p>
        </p:txBody>
      </p:sp>
      <p:grpSp>
        <p:nvGrpSpPr>
          <p:cNvPr id="17" name="Groupe 16">
            <a:extLst>
              <a:ext uri="{FF2B5EF4-FFF2-40B4-BE49-F238E27FC236}">
                <a16:creationId xmlns:a16="http://schemas.microsoft.com/office/drawing/2014/main" id="{5DF3AE20-7CAD-45AE-AA08-8EE1E5873DC5}"/>
              </a:ext>
            </a:extLst>
          </p:cNvPr>
          <p:cNvGrpSpPr/>
          <p:nvPr/>
        </p:nvGrpSpPr>
        <p:grpSpPr>
          <a:xfrm>
            <a:off x="1161393" y="1847033"/>
            <a:ext cx="9869213" cy="2666824"/>
            <a:chOff x="926098" y="1569447"/>
            <a:chExt cx="9869213" cy="2666824"/>
          </a:xfrm>
        </p:grpSpPr>
        <p:grpSp>
          <p:nvGrpSpPr>
            <p:cNvPr id="18" name="Groupe 17">
              <a:extLst>
                <a:ext uri="{FF2B5EF4-FFF2-40B4-BE49-F238E27FC236}">
                  <a16:creationId xmlns:a16="http://schemas.microsoft.com/office/drawing/2014/main" id="{ACC7B0A0-1F0A-4CAA-94D9-0F0ECA97144C}"/>
                </a:ext>
              </a:extLst>
            </p:cNvPr>
            <p:cNvGrpSpPr/>
            <p:nvPr/>
          </p:nvGrpSpPr>
          <p:grpSpPr>
            <a:xfrm>
              <a:off x="926098" y="1569447"/>
              <a:ext cx="3069419" cy="2629601"/>
              <a:chOff x="3845590" y="1733699"/>
              <a:chExt cx="3069419" cy="2629601"/>
            </a:xfrm>
          </p:grpSpPr>
          <p:pic>
            <p:nvPicPr>
              <p:cNvPr id="26" name="Image 25">
                <a:extLst>
                  <a:ext uri="{FF2B5EF4-FFF2-40B4-BE49-F238E27FC236}">
                    <a16:creationId xmlns:a16="http://schemas.microsoft.com/office/drawing/2014/main" id="{6FBB9C71-9354-4AD9-AEA7-62A1BED9D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5440" y="2243749"/>
                <a:ext cx="2224573" cy="2119551"/>
              </a:xfrm>
              <a:prstGeom prst="rect">
                <a:avLst/>
              </a:prstGeom>
              <a:effectLst>
                <a:softEdge rad="38100"/>
              </a:effectLst>
            </p:spPr>
          </p:pic>
          <p:sp>
            <p:nvSpPr>
              <p:cNvPr id="27" name="Espace réservé du contenu 5">
                <a:extLst>
                  <a:ext uri="{FF2B5EF4-FFF2-40B4-BE49-F238E27FC236}">
                    <a16:creationId xmlns:a16="http://schemas.microsoft.com/office/drawing/2014/main" id="{6D5B90C7-69F7-424B-A520-008530E04FA2}"/>
                  </a:ext>
                </a:extLst>
              </p:cNvPr>
              <p:cNvSpPr txBox="1">
                <a:spLocks/>
              </p:cNvSpPr>
              <p:nvPr/>
            </p:nvSpPr>
            <p:spPr>
              <a:xfrm>
                <a:off x="3845590" y="1733699"/>
                <a:ext cx="3069419" cy="564811"/>
              </a:xfrm>
              <a:prstGeom prst="rect">
                <a:avLst/>
              </a:prstGeom>
            </p:spPr>
            <p:txBody>
              <a:bodyP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50000"/>
                  </a:lnSpc>
                  <a:spcBef>
                    <a:spcPts val="0"/>
                  </a:spcBef>
                  <a:buNone/>
                </a:pPr>
                <a:r>
                  <a:rPr lang="fr-FR" sz="1800" b="1" dirty="0">
                    <a:solidFill>
                      <a:schemeClr val="tx1">
                        <a:lumMod val="75000"/>
                        <a:lumOff val="25000"/>
                      </a:schemeClr>
                    </a:solidFill>
                  </a:rPr>
                  <a:t>Diffuses ou localisées</a:t>
                </a:r>
              </a:p>
            </p:txBody>
          </p:sp>
        </p:grpSp>
        <p:grpSp>
          <p:nvGrpSpPr>
            <p:cNvPr id="19" name="Groupe 18">
              <a:extLst>
                <a:ext uri="{FF2B5EF4-FFF2-40B4-BE49-F238E27FC236}">
                  <a16:creationId xmlns:a16="http://schemas.microsoft.com/office/drawing/2014/main" id="{2A9BD2BC-CEFA-4BA1-B25C-426C05F7449B}"/>
                </a:ext>
              </a:extLst>
            </p:cNvPr>
            <p:cNvGrpSpPr/>
            <p:nvPr/>
          </p:nvGrpSpPr>
          <p:grpSpPr>
            <a:xfrm>
              <a:off x="4412195" y="1569447"/>
              <a:ext cx="6383116" cy="2666824"/>
              <a:chOff x="5734555" y="1694164"/>
              <a:chExt cx="6383116" cy="2666824"/>
            </a:xfrm>
          </p:grpSpPr>
          <p:sp>
            <p:nvSpPr>
              <p:cNvPr id="20" name="Espace réservé du contenu 5">
                <a:extLst>
                  <a:ext uri="{FF2B5EF4-FFF2-40B4-BE49-F238E27FC236}">
                    <a16:creationId xmlns:a16="http://schemas.microsoft.com/office/drawing/2014/main" id="{3E7F5A78-2B55-4114-B797-EEB99A0D7EE3}"/>
                  </a:ext>
                </a:extLst>
              </p:cNvPr>
              <p:cNvSpPr txBox="1">
                <a:spLocks/>
              </p:cNvSpPr>
              <p:nvPr/>
            </p:nvSpPr>
            <p:spPr>
              <a:xfrm>
                <a:off x="6408770" y="1694164"/>
                <a:ext cx="3069419" cy="1208692"/>
              </a:xfrm>
              <a:prstGeom prst="rect">
                <a:avLst/>
              </a:prstGeom>
            </p:spPr>
            <p:txBody>
              <a:bodyP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ts val="0"/>
                  </a:spcBef>
                </a:pPr>
                <a:r>
                  <a:rPr lang="fr-FR" sz="1800" b="1" dirty="0">
                    <a:solidFill>
                      <a:schemeClr val="tx1">
                        <a:lumMod val="75000"/>
                        <a:lumOff val="25000"/>
                      </a:schemeClr>
                    </a:solidFill>
                  </a:rPr>
                  <a:t>Persistance</a:t>
                </a:r>
              </a:p>
            </p:txBody>
          </p:sp>
          <p:pic>
            <p:nvPicPr>
              <p:cNvPr id="21" name="Image 20">
                <a:extLst>
                  <a:ext uri="{FF2B5EF4-FFF2-40B4-BE49-F238E27FC236}">
                    <a16:creationId xmlns:a16="http://schemas.microsoft.com/office/drawing/2014/main" id="{AD150330-A76A-4E61-8F4A-29D35AC13E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4555" y="2291376"/>
                <a:ext cx="2085250" cy="2069612"/>
              </a:xfrm>
              <a:prstGeom prst="rect">
                <a:avLst/>
              </a:prstGeom>
            </p:spPr>
          </p:pic>
          <p:pic>
            <p:nvPicPr>
              <p:cNvPr id="22" name="Image 21">
                <a:extLst>
                  <a:ext uri="{FF2B5EF4-FFF2-40B4-BE49-F238E27FC236}">
                    <a16:creationId xmlns:a16="http://schemas.microsoft.com/office/drawing/2014/main" id="{B5B2D4F2-E667-4640-8B59-4AAFD0EA83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9082" y="2477467"/>
                <a:ext cx="1548589" cy="1727112"/>
              </a:xfrm>
              <a:prstGeom prst="rect">
                <a:avLst/>
              </a:prstGeom>
            </p:spPr>
          </p:pic>
          <p:pic>
            <p:nvPicPr>
              <p:cNvPr id="23" name="Image 22">
                <a:extLst>
                  <a:ext uri="{FF2B5EF4-FFF2-40B4-BE49-F238E27FC236}">
                    <a16:creationId xmlns:a16="http://schemas.microsoft.com/office/drawing/2014/main" id="{5AD70713-08D7-4C57-AFD9-21EDC3278E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8319" y="3025291"/>
                <a:ext cx="884010" cy="841914"/>
              </a:xfrm>
              <a:prstGeom prst="rect">
                <a:avLst/>
              </a:prstGeom>
            </p:spPr>
          </p:pic>
          <p:pic>
            <p:nvPicPr>
              <p:cNvPr id="24" name="Image 23">
                <a:extLst>
                  <a:ext uri="{FF2B5EF4-FFF2-40B4-BE49-F238E27FC236}">
                    <a16:creationId xmlns:a16="http://schemas.microsoft.com/office/drawing/2014/main" id="{713DF4F7-581A-4D1D-976E-0CA0065751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2329" y="2496516"/>
                <a:ext cx="982434" cy="947876"/>
              </a:xfrm>
              <a:prstGeom prst="rect">
                <a:avLst/>
              </a:prstGeom>
            </p:spPr>
          </p:pic>
          <p:sp>
            <p:nvSpPr>
              <p:cNvPr id="25" name="Espace réservé du contenu 5">
                <a:extLst>
                  <a:ext uri="{FF2B5EF4-FFF2-40B4-BE49-F238E27FC236}">
                    <a16:creationId xmlns:a16="http://schemas.microsoft.com/office/drawing/2014/main" id="{CABFF777-CCEC-4C94-B392-04F320A490E5}"/>
                  </a:ext>
                </a:extLst>
              </p:cNvPr>
              <p:cNvSpPr txBox="1">
                <a:spLocks/>
              </p:cNvSpPr>
              <p:nvPr/>
            </p:nvSpPr>
            <p:spPr>
              <a:xfrm>
                <a:off x="8750677" y="1694164"/>
                <a:ext cx="3069419" cy="564811"/>
              </a:xfrm>
              <a:prstGeom prst="rect">
                <a:avLst/>
              </a:prstGeom>
            </p:spPr>
            <p:txBody>
              <a:bodyP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50000"/>
                  </a:lnSpc>
                  <a:spcBef>
                    <a:spcPts val="0"/>
                  </a:spcBef>
                  <a:buNone/>
                </a:pPr>
                <a:r>
                  <a:rPr lang="fr-FR" sz="1800" b="1" dirty="0">
                    <a:solidFill>
                      <a:schemeClr val="tx1">
                        <a:lumMod val="75000"/>
                        <a:lumOff val="25000"/>
                      </a:schemeClr>
                    </a:solidFill>
                  </a:rPr>
                  <a:t>Intermittentes ou installées</a:t>
                </a:r>
              </a:p>
            </p:txBody>
          </p:sp>
        </p:grpSp>
      </p:grpSp>
      <p:sp>
        <p:nvSpPr>
          <p:cNvPr id="28" name="ZoneTexte 27">
            <a:extLst>
              <a:ext uri="{FF2B5EF4-FFF2-40B4-BE49-F238E27FC236}">
                <a16:creationId xmlns:a16="http://schemas.microsoft.com/office/drawing/2014/main" id="{06AE3B9D-2ADB-499C-AA09-3765E6A7E819}"/>
              </a:ext>
            </a:extLst>
          </p:cNvPr>
          <p:cNvSpPr txBox="1"/>
          <p:nvPr/>
        </p:nvSpPr>
        <p:spPr>
          <a:xfrm>
            <a:off x="182644" y="4830320"/>
            <a:ext cx="2224573" cy="817245"/>
          </a:xfrm>
          <a:prstGeom prst="roundRect">
            <a:avLst/>
          </a:prstGeom>
          <a:solidFill>
            <a:schemeClr val="bg1">
              <a:lumMod val="95000"/>
            </a:schemeClr>
          </a:solidFill>
          <a:ln w="3175">
            <a:solidFill>
              <a:srgbClr val="D0C9F1"/>
            </a:solidFill>
          </a:ln>
        </p:spPr>
        <p:txBody>
          <a:bodyPr wrap="square" rtlCol="0">
            <a:spAutoFit/>
          </a:bodyPr>
          <a:lstStyle/>
          <a:p>
            <a:pPr algn="ctr"/>
            <a:r>
              <a:rPr lang="fr-FR" sz="1400" dirty="0">
                <a:latin typeface="Roboto Light" panose="02000000000000000000" pitchFamily="2" charset="0"/>
                <a:ea typeface="Roboto Light" panose="02000000000000000000" pitchFamily="2" charset="0"/>
              </a:rPr>
              <a:t>FLUSHS</a:t>
            </a:r>
          </a:p>
          <a:p>
            <a:pPr algn="ctr"/>
            <a:r>
              <a:rPr lang="fr-FR" sz="1400" i="1" dirty="0">
                <a:latin typeface="Roboto Light" panose="02000000000000000000" pitchFamily="2" charset="0"/>
                <a:ea typeface="Roboto Light" panose="02000000000000000000" pitchFamily="2" charset="0"/>
              </a:rPr>
              <a:t>réaction vasculaire aiguë temporaire </a:t>
            </a:r>
          </a:p>
        </p:txBody>
      </p:sp>
      <p:sp>
        <p:nvSpPr>
          <p:cNvPr id="29" name="ZoneTexte 28">
            <a:extLst>
              <a:ext uri="{FF2B5EF4-FFF2-40B4-BE49-F238E27FC236}">
                <a16:creationId xmlns:a16="http://schemas.microsoft.com/office/drawing/2014/main" id="{68329A40-8CED-4330-A1F3-95472AC06E5E}"/>
              </a:ext>
            </a:extLst>
          </p:cNvPr>
          <p:cNvSpPr txBox="1"/>
          <p:nvPr/>
        </p:nvSpPr>
        <p:spPr>
          <a:xfrm>
            <a:off x="2647115" y="5238943"/>
            <a:ext cx="2224573" cy="1055608"/>
          </a:xfrm>
          <a:prstGeom prst="roundRect">
            <a:avLst/>
          </a:prstGeom>
          <a:solidFill>
            <a:schemeClr val="bg1">
              <a:lumMod val="95000"/>
            </a:schemeClr>
          </a:solidFill>
          <a:ln w="3175">
            <a:solidFill>
              <a:srgbClr val="D0C9F1"/>
            </a:solidFill>
          </a:ln>
        </p:spPr>
        <p:txBody>
          <a:bodyPr wrap="square" rtlCol="0">
            <a:spAutoFit/>
          </a:bodyPr>
          <a:lstStyle/>
          <a:p>
            <a:pPr algn="ctr"/>
            <a:r>
              <a:rPr lang="fr-FR" sz="1400" dirty="0">
                <a:latin typeface="Roboto Light" panose="02000000000000000000" pitchFamily="2" charset="0"/>
                <a:ea typeface="Roboto Light" panose="02000000000000000000" pitchFamily="2" charset="0"/>
              </a:rPr>
              <a:t>ROUGEURS D’INFLAMMATION </a:t>
            </a:r>
            <a:r>
              <a:rPr lang="en-US" sz="1400" i="1" dirty="0" err="1">
                <a:latin typeface="Roboto Light" panose="02000000000000000000" pitchFamily="2" charset="0"/>
                <a:ea typeface="Roboto Light" panose="02000000000000000000" pitchFamily="2" charset="0"/>
              </a:rPr>
              <a:t>proviennent</a:t>
            </a:r>
            <a:r>
              <a:rPr lang="en-US" sz="1400" i="1" dirty="0">
                <a:latin typeface="Roboto Light" panose="02000000000000000000" pitchFamily="2" charset="0"/>
                <a:ea typeface="Roboto Light" panose="02000000000000000000" pitchFamily="2" charset="0"/>
              </a:rPr>
              <a:t> de </a:t>
            </a:r>
            <a:r>
              <a:rPr lang="en-US" sz="1400" i="1" dirty="0" err="1">
                <a:latin typeface="Roboto Light" panose="02000000000000000000" pitchFamily="2" charset="0"/>
                <a:ea typeface="Roboto Light" panose="02000000000000000000" pitchFamily="2" charset="0"/>
              </a:rPr>
              <a:t>réactions</a:t>
            </a:r>
            <a:r>
              <a:rPr lang="en-US" sz="1400" i="1" dirty="0">
                <a:latin typeface="Roboto Light" panose="02000000000000000000" pitchFamily="2" charset="0"/>
                <a:ea typeface="Roboto Light" panose="02000000000000000000" pitchFamily="2" charset="0"/>
              </a:rPr>
              <a:t> </a:t>
            </a:r>
            <a:r>
              <a:rPr lang="en-US" sz="1400" i="1" dirty="0" err="1">
                <a:latin typeface="Roboto Light" panose="02000000000000000000" pitchFamily="2" charset="0"/>
                <a:ea typeface="Roboto Light" panose="02000000000000000000" pitchFamily="2" charset="0"/>
              </a:rPr>
              <a:t>inflammatoires</a:t>
            </a:r>
            <a:endParaRPr lang="fr-FR" sz="1400" i="1" dirty="0">
              <a:latin typeface="Roboto Light" panose="02000000000000000000" pitchFamily="2" charset="0"/>
              <a:ea typeface="Roboto Light" panose="02000000000000000000" pitchFamily="2" charset="0"/>
            </a:endParaRPr>
          </a:p>
        </p:txBody>
      </p:sp>
      <p:sp>
        <p:nvSpPr>
          <p:cNvPr id="30" name="ZoneTexte 29">
            <a:extLst>
              <a:ext uri="{FF2B5EF4-FFF2-40B4-BE49-F238E27FC236}">
                <a16:creationId xmlns:a16="http://schemas.microsoft.com/office/drawing/2014/main" id="{9B75460A-520D-4749-8A09-FDE6B9ED4FFE}"/>
              </a:ext>
            </a:extLst>
          </p:cNvPr>
          <p:cNvSpPr txBox="1"/>
          <p:nvPr/>
        </p:nvSpPr>
        <p:spPr>
          <a:xfrm>
            <a:off x="5105519" y="4711139"/>
            <a:ext cx="2116821" cy="1055608"/>
          </a:xfrm>
          <a:prstGeom prst="roundRect">
            <a:avLst/>
          </a:prstGeom>
          <a:solidFill>
            <a:schemeClr val="bg1">
              <a:lumMod val="95000"/>
            </a:schemeClr>
          </a:solidFill>
          <a:ln w="3175">
            <a:solidFill>
              <a:srgbClr val="D0C9F1"/>
            </a:solidFill>
          </a:ln>
        </p:spPr>
        <p:txBody>
          <a:bodyPr wrap="square" rtlCol="0">
            <a:spAutoFit/>
          </a:bodyPr>
          <a:lstStyle/>
          <a:p>
            <a:pPr algn="ctr"/>
            <a:r>
              <a:rPr lang="fr-FR" sz="1400" dirty="0">
                <a:latin typeface="Roboto Light" panose="02000000000000000000" pitchFamily="2" charset="0"/>
                <a:ea typeface="Roboto Light" panose="02000000000000000000" pitchFamily="2" charset="0"/>
              </a:rPr>
              <a:t>ERYTHROSE</a:t>
            </a:r>
          </a:p>
          <a:p>
            <a:pPr algn="ctr"/>
            <a:r>
              <a:rPr lang="fr-FR" sz="1400" i="1" dirty="0">
                <a:latin typeface="Roboto Light" panose="02000000000000000000" pitchFamily="2" charset="0"/>
                <a:ea typeface="Roboto Light" panose="02000000000000000000" pitchFamily="2" charset="0"/>
              </a:rPr>
              <a:t>rougeurs intermittentes qui deviennent permanentes</a:t>
            </a:r>
          </a:p>
        </p:txBody>
      </p:sp>
      <p:sp>
        <p:nvSpPr>
          <p:cNvPr id="31" name="ZoneTexte 30">
            <a:extLst>
              <a:ext uri="{FF2B5EF4-FFF2-40B4-BE49-F238E27FC236}">
                <a16:creationId xmlns:a16="http://schemas.microsoft.com/office/drawing/2014/main" id="{371F5254-71E9-4EC0-A6A8-E0D0F11B59A9}"/>
              </a:ext>
            </a:extLst>
          </p:cNvPr>
          <p:cNvSpPr txBox="1"/>
          <p:nvPr/>
        </p:nvSpPr>
        <p:spPr>
          <a:xfrm>
            <a:off x="7462240" y="5515803"/>
            <a:ext cx="1984671" cy="1055608"/>
          </a:xfrm>
          <a:prstGeom prst="roundRect">
            <a:avLst/>
          </a:prstGeom>
          <a:solidFill>
            <a:schemeClr val="bg1">
              <a:lumMod val="95000"/>
            </a:schemeClr>
          </a:solidFill>
          <a:ln w="3175">
            <a:solidFill>
              <a:srgbClr val="D0C9F1"/>
            </a:solidFill>
          </a:ln>
        </p:spPr>
        <p:txBody>
          <a:bodyPr wrap="square" rtlCol="0">
            <a:spAutoFit/>
          </a:bodyPr>
          <a:lstStyle/>
          <a:p>
            <a:pPr algn="ctr"/>
            <a:r>
              <a:rPr lang="fr-FR" sz="1400" dirty="0">
                <a:latin typeface="Roboto Light" panose="02000000000000000000" pitchFamily="2" charset="0"/>
                <a:ea typeface="Roboto Light" panose="02000000000000000000" pitchFamily="2" charset="0"/>
              </a:rPr>
              <a:t>COUPEROSE</a:t>
            </a:r>
          </a:p>
          <a:p>
            <a:pPr algn="ctr"/>
            <a:r>
              <a:rPr lang="fr-FR" sz="1400" i="1" dirty="0">
                <a:latin typeface="Roboto Light" panose="02000000000000000000" pitchFamily="2" charset="0"/>
                <a:ea typeface="Roboto Light" panose="02000000000000000000" pitchFamily="2" charset="0"/>
              </a:rPr>
              <a:t>érythrose qui s’accentue, vaisseaux dilatés visibles</a:t>
            </a:r>
          </a:p>
        </p:txBody>
      </p:sp>
      <p:sp>
        <p:nvSpPr>
          <p:cNvPr id="32" name="ZoneTexte 31">
            <a:extLst>
              <a:ext uri="{FF2B5EF4-FFF2-40B4-BE49-F238E27FC236}">
                <a16:creationId xmlns:a16="http://schemas.microsoft.com/office/drawing/2014/main" id="{033EDF17-8B6C-43D9-9BFF-ACAE80C4642B}"/>
              </a:ext>
            </a:extLst>
          </p:cNvPr>
          <p:cNvSpPr txBox="1"/>
          <p:nvPr/>
        </p:nvSpPr>
        <p:spPr>
          <a:xfrm>
            <a:off x="9686811" y="5107180"/>
            <a:ext cx="2291403" cy="1055608"/>
          </a:xfrm>
          <a:prstGeom prst="roundRect">
            <a:avLst/>
          </a:prstGeom>
          <a:solidFill>
            <a:schemeClr val="bg1">
              <a:lumMod val="95000"/>
            </a:schemeClr>
          </a:solidFill>
          <a:ln w="3175">
            <a:solidFill>
              <a:srgbClr val="D0C9F1"/>
            </a:solidFill>
          </a:ln>
        </p:spPr>
        <p:txBody>
          <a:bodyPr wrap="square" rtlCol="0">
            <a:spAutoFit/>
          </a:bodyPr>
          <a:lstStyle/>
          <a:p>
            <a:pPr algn="ctr"/>
            <a:r>
              <a:rPr lang="fr-FR" sz="1400" dirty="0">
                <a:latin typeface="Roboto Light" panose="02000000000000000000" pitchFamily="2" charset="0"/>
                <a:ea typeface="Roboto Light" panose="02000000000000000000" pitchFamily="2" charset="0"/>
              </a:rPr>
              <a:t>ROSACEE</a:t>
            </a:r>
          </a:p>
          <a:p>
            <a:pPr algn="ctr"/>
            <a:r>
              <a:rPr lang="en-US" sz="1400" i="1" dirty="0" err="1">
                <a:latin typeface="Roboto Light" panose="02000000000000000000" pitchFamily="2" charset="0"/>
                <a:ea typeface="Roboto Light" panose="02000000000000000000" pitchFamily="2" charset="0"/>
              </a:rPr>
              <a:t>maladie</a:t>
            </a:r>
            <a:r>
              <a:rPr lang="en-US" sz="1400" i="1" dirty="0">
                <a:latin typeface="Roboto Light" panose="02000000000000000000" pitchFamily="2" charset="0"/>
                <a:ea typeface="Roboto Light" panose="02000000000000000000" pitchFamily="2" charset="0"/>
              </a:rPr>
              <a:t> de </a:t>
            </a:r>
            <a:r>
              <a:rPr lang="en-US" sz="1400" i="1" dirty="0" err="1">
                <a:latin typeface="Roboto Light" panose="02000000000000000000" pitchFamily="2" charset="0"/>
                <a:ea typeface="Roboto Light" panose="02000000000000000000" pitchFamily="2" charset="0"/>
              </a:rPr>
              <a:t>peau</a:t>
            </a:r>
            <a:r>
              <a:rPr lang="en-US" sz="1400" i="1" dirty="0">
                <a:latin typeface="Roboto Light" panose="02000000000000000000" pitchFamily="2" charset="0"/>
                <a:ea typeface="Roboto Light" panose="02000000000000000000" pitchFamily="2" charset="0"/>
              </a:rPr>
              <a:t> </a:t>
            </a:r>
            <a:r>
              <a:rPr lang="fr-FR" sz="1400" i="1" dirty="0">
                <a:latin typeface="Roboto Light" panose="02000000000000000000" pitchFamily="2" charset="0"/>
                <a:ea typeface="Roboto Light" panose="02000000000000000000" pitchFamily="2" charset="0"/>
              </a:rPr>
              <a:t>qui nécessite un traitement médical</a:t>
            </a:r>
          </a:p>
        </p:txBody>
      </p:sp>
    </p:spTree>
    <p:extLst>
      <p:ext uri="{BB962C8B-B14F-4D97-AF65-F5344CB8AC3E}">
        <p14:creationId xmlns:p14="http://schemas.microsoft.com/office/powerpoint/2010/main" val="165026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4A3BFF0A-CB2C-4384-8454-77C19310AAC5}"/>
              </a:ext>
            </a:extLst>
          </p:cNvPr>
          <p:cNvSpPr txBox="1">
            <a:spLocks/>
          </p:cNvSpPr>
          <p:nvPr/>
        </p:nvSpPr>
        <p:spPr>
          <a:xfrm>
            <a:off x="187387" y="1977760"/>
            <a:ext cx="3069419" cy="1208692"/>
          </a:xfrm>
          <a:prstGeom prst="rect">
            <a:avLst/>
          </a:prstGeom>
        </p:spPr>
        <p:txBody>
          <a:bodyP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ts val="0"/>
              </a:spcBef>
            </a:pPr>
            <a:r>
              <a:rPr lang="fr-FR" sz="1400" b="1" dirty="0">
                <a:solidFill>
                  <a:schemeClr val="tx1">
                    <a:lumMod val="75000"/>
                    <a:lumOff val="25000"/>
                  </a:schemeClr>
                </a:solidFill>
                <a:latin typeface="Roboto Light" panose="02000000000000000000" pitchFamily="2" charset="0"/>
                <a:ea typeface="Roboto Light" panose="02000000000000000000" pitchFamily="2" charset="0"/>
              </a:rPr>
              <a:t>Au niveau de la peau :</a:t>
            </a:r>
          </a:p>
        </p:txBody>
      </p:sp>
      <p:sp>
        <p:nvSpPr>
          <p:cNvPr id="7" name="Rectangle à coins arrondis 25">
            <a:extLst>
              <a:ext uri="{FF2B5EF4-FFF2-40B4-BE49-F238E27FC236}">
                <a16:creationId xmlns:a16="http://schemas.microsoft.com/office/drawing/2014/main" id="{8BBFD0B5-79A7-4B55-903C-5E335FFC1D55}"/>
              </a:ext>
            </a:extLst>
          </p:cNvPr>
          <p:cNvSpPr/>
          <p:nvPr/>
        </p:nvSpPr>
        <p:spPr>
          <a:xfrm>
            <a:off x="2540361" y="2096941"/>
            <a:ext cx="1255911" cy="340519"/>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a:solidFill>
                  <a:schemeClr val="tx1"/>
                </a:solidFill>
                <a:latin typeface="Roboto Light" panose="02000000000000000000" pitchFamily="2" charset="0"/>
                <a:ea typeface="Roboto Light" panose="02000000000000000000" pitchFamily="2" charset="0"/>
              </a:rPr>
              <a:t>Agressions</a:t>
            </a:r>
          </a:p>
        </p:txBody>
      </p:sp>
      <p:sp>
        <p:nvSpPr>
          <p:cNvPr id="8" name="Rectangle à coins arrondis 22">
            <a:extLst>
              <a:ext uri="{FF2B5EF4-FFF2-40B4-BE49-F238E27FC236}">
                <a16:creationId xmlns:a16="http://schemas.microsoft.com/office/drawing/2014/main" id="{FC7FA9F6-9E5A-450A-81A2-EFB96EA7EFF0}"/>
              </a:ext>
            </a:extLst>
          </p:cNvPr>
          <p:cNvSpPr/>
          <p:nvPr/>
        </p:nvSpPr>
        <p:spPr>
          <a:xfrm>
            <a:off x="5151089" y="1977760"/>
            <a:ext cx="2695947" cy="578882"/>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a:solidFill>
                  <a:schemeClr val="tx1"/>
                </a:solidFill>
                <a:latin typeface="Roboto Light" panose="02000000000000000000" pitchFamily="2" charset="0"/>
                <a:ea typeface="Roboto Light" panose="02000000000000000000" pitchFamily="2" charset="0"/>
              </a:rPr>
              <a:t>Réaction </a:t>
            </a:r>
          </a:p>
          <a:p>
            <a:pPr algn="ctr"/>
            <a:r>
              <a:rPr lang="fr-FR" sz="1400" dirty="0">
                <a:solidFill>
                  <a:schemeClr val="tx1"/>
                </a:solidFill>
                <a:latin typeface="Roboto Light" panose="02000000000000000000" pitchFamily="2" charset="0"/>
                <a:ea typeface="Roboto Light" panose="02000000000000000000" pitchFamily="2" charset="0"/>
              </a:rPr>
              <a:t>inflammatoire</a:t>
            </a:r>
          </a:p>
        </p:txBody>
      </p:sp>
      <p:sp>
        <p:nvSpPr>
          <p:cNvPr id="9" name="Flèche droite 26">
            <a:extLst>
              <a:ext uri="{FF2B5EF4-FFF2-40B4-BE49-F238E27FC236}">
                <a16:creationId xmlns:a16="http://schemas.microsoft.com/office/drawing/2014/main" id="{AAE00A16-14D1-4A51-9AFD-77C3CC22215E}"/>
              </a:ext>
            </a:extLst>
          </p:cNvPr>
          <p:cNvSpPr/>
          <p:nvPr/>
        </p:nvSpPr>
        <p:spPr>
          <a:xfrm>
            <a:off x="4019648" y="2178300"/>
            <a:ext cx="896483" cy="177800"/>
          </a:xfrm>
          <a:prstGeom prst="rightArrow">
            <a:avLst/>
          </a:prstGeom>
          <a:solidFill>
            <a:srgbClr val="D9CCE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0" name="Flèche droite 26">
            <a:extLst>
              <a:ext uri="{FF2B5EF4-FFF2-40B4-BE49-F238E27FC236}">
                <a16:creationId xmlns:a16="http://schemas.microsoft.com/office/drawing/2014/main" id="{6DDBDD58-F6DD-4155-A2F9-7D4EF6090E76}"/>
              </a:ext>
            </a:extLst>
          </p:cNvPr>
          <p:cNvSpPr/>
          <p:nvPr/>
        </p:nvSpPr>
        <p:spPr>
          <a:xfrm>
            <a:off x="8081994" y="2182276"/>
            <a:ext cx="896483" cy="177800"/>
          </a:xfrm>
          <a:prstGeom prst="rightArrow">
            <a:avLst/>
          </a:prstGeom>
          <a:solidFill>
            <a:srgbClr val="D9CCE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1" name="Rectangle à coins arrondis 9">
            <a:extLst>
              <a:ext uri="{FF2B5EF4-FFF2-40B4-BE49-F238E27FC236}">
                <a16:creationId xmlns:a16="http://schemas.microsoft.com/office/drawing/2014/main" id="{C23CEBB9-9399-4619-9FD8-0CBCA6C74067}"/>
              </a:ext>
            </a:extLst>
          </p:cNvPr>
          <p:cNvSpPr/>
          <p:nvPr/>
        </p:nvSpPr>
        <p:spPr>
          <a:xfrm>
            <a:off x="9201853" y="2066659"/>
            <a:ext cx="2346617" cy="578882"/>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a:solidFill>
                  <a:schemeClr val="tx1"/>
                </a:solidFill>
                <a:latin typeface="Roboto Light" panose="02000000000000000000" pitchFamily="2" charset="0"/>
                <a:ea typeface="Roboto Light" panose="02000000000000000000" pitchFamily="2" charset="0"/>
              </a:rPr>
              <a:t>Rougeurs - Chaleur - Sensations d’inconfort</a:t>
            </a:r>
          </a:p>
        </p:txBody>
      </p:sp>
      <p:sp>
        <p:nvSpPr>
          <p:cNvPr id="12" name="Bulle narrative : ronde 11">
            <a:extLst>
              <a:ext uri="{FF2B5EF4-FFF2-40B4-BE49-F238E27FC236}">
                <a16:creationId xmlns:a16="http://schemas.microsoft.com/office/drawing/2014/main" id="{F593D98B-1A3B-482B-9E75-32AB64278F85}"/>
              </a:ext>
            </a:extLst>
          </p:cNvPr>
          <p:cNvSpPr/>
          <p:nvPr/>
        </p:nvSpPr>
        <p:spPr>
          <a:xfrm>
            <a:off x="187387" y="2964426"/>
            <a:ext cx="11522832" cy="3716593"/>
          </a:xfrm>
          <a:prstGeom prst="wedgeEllipseCallout">
            <a:avLst>
              <a:gd name="adj1" fmla="val 13403"/>
              <a:gd name="adj2" fmla="val -58567"/>
            </a:avLst>
          </a:prstGeom>
          <a:noFill/>
          <a:ln>
            <a:solidFill>
              <a:srgbClr val="D9C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a:extLst>
              <a:ext uri="{FF2B5EF4-FFF2-40B4-BE49-F238E27FC236}">
                <a16:creationId xmlns:a16="http://schemas.microsoft.com/office/drawing/2014/main" id="{0ADDBB9A-C86F-4DD6-A9AD-E3D3099358B9}"/>
              </a:ext>
            </a:extLst>
          </p:cNvPr>
          <p:cNvCxnSpPr/>
          <p:nvPr/>
        </p:nvCxnSpPr>
        <p:spPr>
          <a:xfrm flipV="1">
            <a:off x="2333572" y="4926549"/>
            <a:ext cx="1119407" cy="448888"/>
          </a:xfrm>
          <a:prstGeom prst="straightConnector1">
            <a:avLst/>
          </a:prstGeom>
          <a:ln w="0">
            <a:tailEnd type="triangle"/>
          </a:ln>
        </p:spPr>
        <p:style>
          <a:lnRef idx="3">
            <a:schemeClr val="dk1"/>
          </a:lnRef>
          <a:fillRef idx="0">
            <a:schemeClr val="dk1"/>
          </a:fillRef>
          <a:effectRef idx="2">
            <a:schemeClr val="dk1"/>
          </a:effectRef>
          <a:fontRef idx="minor">
            <a:schemeClr val="tx1"/>
          </a:fontRef>
        </p:style>
      </p:cxnSp>
      <p:sp>
        <p:nvSpPr>
          <p:cNvPr id="17" name="ZoneTexte 71">
            <a:extLst>
              <a:ext uri="{FF2B5EF4-FFF2-40B4-BE49-F238E27FC236}">
                <a16:creationId xmlns:a16="http://schemas.microsoft.com/office/drawing/2014/main" id="{D7D03166-1609-465B-829E-12475CB263C9}"/>
              </a:ext>
            </a:extLst>
          </p:cNvPr>
          <p:cNvSpPr txBox="1"/>
          <p:nvPr/>
        </p:nvSpPr>
        <p:spPr>
          <a:xfrm>
            <a:off x="442024" y="5940553"/>
            <a:ext cx="2162490" cy="52322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Facteurs déclenchants</a:t>
            </a:r>
          </a:p>
          <a:p>
            <a:pPr algn="ctr"/>
            <a:endParaRPr lang="fr-FR" sz="1400" dirty="0"/>
          </a:p>
        </p:txBody>
      </p:sp>
      <p:cxnSp>
        <p:nvCxnSpPr>
          <p:cNvPr id="20" name="Connecteur droit avec flèche 19">
            <a:extLst>
              <a:ext uri="{FF2B5EF4-FFF2-40B4-BE49-F238E27FC236}">
                <a16:creationId xmlns:a16="http://schemas.microsoft.com/office/drawing/2014/main" id="{BD912441-359E-4CD4-A8A5-543DAD8A404A}"/>
              </a:ext>
            </a:extLst>
          </p:cNvPr>
          <p:cNvCxnSpPr/>
          <p:nvPr/>
        </p:nvCxnSpPr>
        <p:spPr>
          <a:xfrm>
            <a:off x="2360191" y="4417194"/>
            <a:ext cx="1125740" cy="345258"/>
          </a:xfrm>
          <a:prstGeom prst="straightConnector1">
            <a:avLst/>
          </a:prstGeom>
          <a:ln w="0">
            <a:tailEnd type="triangle"/>
          </a:ln>
        </p:spPr>
        <p:style>
          <a:lnRef idx="3">
            <a:schemeClr val="dk1"/>
          </a:lnRef>
          <a:fillRef idx="0">
            <a:schemeClr val="dk1"/>
          </a:fillRef>
          <a:effectRef idx="2">
            <a:schemeClr val="dk1"/>
          </a:effectRef>
          <a:fontRef idx="minor">
            <a:schemeClr val="tx1"/>
          </a:fontRef>
        </p:style>
      </p:cxnSp>
      <p:cxnSp>
        <p:nvCxnSpPr>
          <p:cNvPr id="21" name="Connecteur droit avec flèche 20">
            <a:extLst>
              <a:ext uri="{FF2B5EF4-FFF2-40B4-BE49-F238E27FC236}">
                <a16:creationId xmlns:a16="http://schemas.microsoft.com/office/drawing/2014/main" id="{E12C1AC7-CE42-4AAB-B0F4-7339F56756B8}"/>
              </a:ext>
            </a:extLst>
          </p:cNvPr>
          <p:cNvCxnSpPr/>
          <p:nvPr/>
        </p:nvCxnSpPr>
        <p:spPr>
          <a:xfrm flipV="1">
            <a:off x="2364531" y="4845498"/>
            <a:ext cx="893585" cy="2829"/>
          </a:xfrm>
          <a:prstGeom prst="straightConnector1">
            <a:avLst/>
          </a:prstGeom>
          <a:ln w="0">
            <a:tailEnd type="triangle"/>
          </a:ln>
        </p:spPr>
        <p:style>
          <a:lnRef idx="3">
            <a:schemeClr val="dk1"/>
          </a:lnRef>
          <a:fillRef idx="0">
            <a:schemeClr val="dk1"/>
          </a:fillRef>
          <a:effectRef idx="2">
            <a:schemeClr val="dk1"/>
          </a:effectRef>
          <a:fontRef idx="minor">
            <a:schemeClr val="tx1"/>
          </a:fontRef>
        </p:style>
      </p:cxnSp>
      <p:sp>
        <p:nvSpPr>
          <p:cNvPr id="24" name="Rectangle à coins arrondis 89">
            <a:extLst>
              <a:ext uri="{FF2B5EF4-FFF2-40B4-BE49-F238E27FC236}">
                <a16:creationId xmlns:a16="http://schemas.microsoft.com/office/drawing/2014/main" id="{85015FE6-AB53-4AA7-BA1E-E4E6AC364025}"/>
              </a:ext>
            </a:extLst>
          </p:cNvPr>
          <p:cNvSpPr/>
          <p:nvPr/>
        </p:nvSpPr>
        <p:spPr>
          <a:xfrm>
            <a:off x="3552898" y="4627082"/>
            <a:ext cx="1371959" cy="407819"/>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a:solidFill>
                  <a:schemeClr val="tx1"/>
                </a:solidFill>
                <a:latin typeface="Roboto Light" panose="02000000000000000000" pitchFamily="2" charset="0"/>
                <a:ea typeface="Roboto Light" panose="02000000000000000000" pitchFamily="2" charset="0"/>
              </a:rPr>
              <a:t>Radicaux libres</a:t>
            </a:r>
          </a:p>
        </p:txBody>
      </p:sp>
      <p:cxnSp>
        <p:nvCxnSpPr>
          <p:cNvPr id="27" name="Connecteur droit avec flèche 26">
            <a:extLst>
              <a:ext uri="{FF2B5EF4-FFF2-40B4-BE49-F238E27FC236}">
                <a16:creationId xmlns:a16="http://schemas.microsoft.com/office/drawing/2014/main" id="{E1718A5E-68C0-49D7-AC3C-CBF83D4669BA}"/>
              </a:ext>
            </a:extLst>
          </p:cNvPr>
          <p:cNvCxnSpPr/>
          <p:nvPr/>
        </p:nvCxnSpPr>
        <p:spPr>
          <a:xfrm flipV="1">
            <a:off x="4933806" y="4830991"/>
            <a:ext cx="360000" cy="2829"/>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à coins arrondis 95">
            <a:extLst>
              <a:ext uri="{FF2B5EF4-FFF2-40B4-BE49-F238E27FC236}">
                <a16:creationId xmlns:a16="http://schemas.microsoft.com/office/drawing/2014/main" id="{FF2EF8BC-947A-466A-9129-C9D044F61D43}"/>
              </a:ext>
            </a:extLst>
          </p:cNvPr>
          <p:cNvSpPr/>
          <p:nvPr/>
        </p:nvSpPr>
        <p:spPr>
          <a:xfrm>
            <a:off x="5359820" y="4630416"/>
            <a:ext cx="1371959" cy="407819"/>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a:solidFill>
                  <a:schemeClr val="tx1"/>
                </a:solidFill>
                <a:latin typeface="Roboto Light" panose="02000000000000000000" pitchFamily="2" charset="0"/>
                <a:ea typeface="Roboto Light" panose="02000000000000000000" pitchFamily="2" charset="0"/>
              </a:rPr>
              <a:t>Stress oxydatif</a:t>
            </a:r>
          </a:p>
        </p:txBody>
      </p:sp>
      <p:sp>
        <p:nvSpPr>
          <p:cNvPr id="29" name="Rectangle à coins arrondis 96">
            <a:extLst>
              <a:ext uri="{FF2B5EF4-FFF2-40B4-BE49-F238E27FC236}">
                <a16:creationId xmlns:a16="http://schemas.microsoft.com/office/drawing/2014/main" id="{863FF435-A91D-44DE-9859-27A3E8B38650}"/>
              </a:ext>
            </a:extLst>
          </p:cNvPr>
          <p:cNvSpPr/>
          <p:nvPr/>
        </p:nvSpPr>
        <p:spPr>
          <a:xfrm>
            <a:off x="7138812" y="3836139"/>
            <a:ext cx="2495194" cy="1808570"/>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a:solidFill>
                  <a:schemeClr val="tx1"/>
                </a:solidFill>
                <a:latin typeface="Roboto Light" panose="02000000000000000000" pitchFamily="2" charset="0"/>
                <a:ea typeface="Roboto Light" panose="02000000000000000000" pitchFamily="2" charset="0"/>
              </a:rPr>
              <a:t>Activation de médiateurs de l’inflammation</a:t>
            </a:r>
          </a:p>
          <a:p>
            <a:pPr algn="ctr"/>
            <a:endParaRPr lang="fr-FR" sz="1400" dirty="0">
              <a:solidFill>
                <a:schemeClr val="tx1"/>
              </a:solidFill>
              <a:latin typeface="Roboto Light" panose="02000000000000000000" pitchFamily="2" charset="0"/>
              <a:ea typeface="Roboto Light" panose="02000000000000000000" pitchFamily="2" charset="0"/>
            </a:endParaRPr>
          </a:p>
          <a:p>
            <a:pPr algn="ctr"/>
            <a:r>
              <a:rPr lang="fr-FR" sz="1400" dirty="0">
                <a:solidFill>
                  <a:schemeClr val="tx1"/>
                </a:solidFill>
                <a:latin typeface="Roboto Light" panose="02000000000000000000" pitchFamily="2" charset="0"/>
                <a:ea typeface="Roboto Light" panose="02000000000000000000" pitchFamily="2" charset="0"/>
              </a:rPr>
              <a:t>Libération de neuropeptides</a:t>
            </a:r>
          </a:p>
          <a:p>
            <a:pPr algn="ctr"/>
            <a:r>
              <a:rPr lang="fr-FR" sz="1400" dirty="0">
                <a:solidFill>
                  <a:schemeClr val="tx1"/>
                </a:solidFill>
                <a:latin typeface="Roboto Light" panose="02000000000000000000" pitchFamily="2" charset="0"/>
                <a:ea typeface="Roboto Light" panose="02000000000000000000" pitchFamily="2" charset="0"/>
              </a:rPr>
              <a:t>Vasodilatation +++ </a:t>
            </a:r>
          </a:p>
        </p:txBody>
      </p:sp>
      <p:cxnSp>
        <p:nvCxnSpPr>
          <p:cNvPr id="30" name="Connecteur droit avec flèche 29">
            <a:extLst>
              <a:ext uri="{FF2B5EF4-FFF2-40B4-BE49-F238E27FC236}">
                <a16:creationId xmlns:a16="http://schemas.microsoft.com/office/drawing/2014/main" id="{CA71FA63-4B2C-4C4B-B393-470394A6E07E}"/>
              </a:ext>
            </a:extLst>
          </p:cNvPr>
          <p:cNvCxnSpPr/>
          <p:nvPr/>
        </p:nvCxnSpPr>
        <p:spPr>
          <a:xfrm flipV="1">
            <a:off x="6745386" y="4842669"/>
            <a:ext cx="360000" cy="2829"/>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8ACF69EE-C216-4F7A-8139-D4B33F805A9A}"/>
              </a:ext>
            </a:extLst>
          </p:cNvPr>
          <p:cNvCxnSpPr/>
          <p:nvPr/>
        </p:nvCxnSpPr>
        <p:spPr>
          <a:xfrm flipV="1">
            <a:off x="9634006" y="4845602"/>
            <a:ext cx="360000" cy="2829"/>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à coins arrondis 99">
            <a:extLst>
              <a:ext uri="{FF2B5EF4-FFF2-40B4-BE49-F238E27FC236}">
                <a16:creationId xmlns:a16="http://schemas.microsoft.com/office/drawing/2014/main" id="{254DEF01-3920-4488-AE2B-6A4489DD1B88}"/>
              </a:ext>
            </a:extLst>
          </p:cNvPr>
          <p:cNvSpPr/>
          <p:nvPr/>
        </p:nvSpPr>
        <p:spPr>
          <a:xfrm>
            <a:off x="10049030" y="4253408"/>
            <a:ext cx="1371959" cy="1161444"/>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a:solidFill>
                  <a:schemeClr val="tx1"/>
                </a:solidFill>
                <a:latin typeface="Roboto Light" panose="02000000000000000000" pitchFamily="2" charset="0"/>
                <a:ea typeface="Roboto Light" panose="02000000000000000000" pitchFamily="2" charset="0"/>
              </a:rPr>
              <a:t>Rougeurs</a:t>
            </a:r>
          </a:p>
          <a:p>
            <a:pPr algn="ctr"/>
            <a:r>
              <a:rPr lang="fr-FR" sz="1400" dirty="0">
                <a:solidFill>
                  <a:schemeClr val="tx1"/>
                </a:solidFill>
                <a:latin typeface="Roboto Light" panose="02000000000000000000" pitchFamily="2" charset="0"/>
                <a:ea typeface="Roboto Light" panose="02000000000000000000" pitchFamily="2" charset="0"/>
              </a:rPr>
              <a:t>Chaleur</a:t>
            </a:r>
          </a:p>
          <a:p>
            <a:pPr algn="ctr"/>
            <a:r>
              <a:rPr lang="fr-FR" sz="1400" dirty="0">
                <a:solidFill>
                  <a:schemeClr val="tx1"/>
                </a:solidFill>
                <a:latin typeface="Roboto Light" panose="02000000000000000000" pitchFamily="2" charset="0"/>
                <a:ea typeface="Roboto Light" panose="02000000000000000000" pitchFamily="2" charset="0"/>
              </a:rPr>
              <a:t>Inconfort</a:t>
            </a:r>
          </a:p>
        </p:txBody>
      </p:sp>
      <p:pic>
        <p:nvPicPr>
          <p:cNvPr id="34" name="Graphique 33" descr="Burger et boisson avec un remplissage uni">
            <a:extLst>
              <a:ext uri="{FF2B5EF4-FFF2-40B4-BE49-F238E27FC236}">
                <a16:creationId xmlns:a16="http://schemas.microsoft.com/office/drawing/2014/main" id="{5E16CEA9-8656-4652-8285-4436090A8C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82519" y="4324826"/>
            <a:ext cx="674408" cy="674408"/>
          </a:xfrm>
          <a:prstGeom prst="rect">
            <a:avLst/>
          </a:prstGeom>
        </p:spPr>
      </p:pic>
      <p:pic>
        <p:nvPicPr>
          <p:cNvPr id="36" name="Graphique 35" descr="Fumer avec un remplissage uni">
            <a:extLst>
              <a:ext uri="{FF2B5EF4-FFF2-40B4-BE49-F238E27FC236}">
                <a16:creationId xmlns:a16="http://schemas.microsoft.com/office/drawing/2014/main" id="{4CB563B9-32C0-4CB5-B887-4F5BAF2A0E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2187" y="4842669"/>
            <a:ext cx="674408" cy="674408"/>
          </a:xfrm>
          <a:prstGeom prst="rect">
            <a:avLst/>
          </a:prstGeom>
        </p:spPr>
      </p:pic>
      <p:pic>
        <p:nvPicPr>
          <p:cNvPr id="38" name="Graphique 37" descr="Martini contour">
            <a:extLst>
              <a:ext uri="{FF2B5EF4-FFF2-40B4-BE49-F238E27FC236}">
                <a16:creationId xmlns:a16="http://schemas.microsoft.com/office/drawing/2014/main" id="{DAA87584-1186-4A1A-ABB9-0AD84F73830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41619" y="5025893"/>
            <a:ext cx="674408" cy="674408"/>
          </a:xfrm>
          <a:prstGeom prst="rect">
            <a:avLst/>
          </a:prstGeom>
        </p:spPr>
      </p:pic>
      <p:pic>
        <p:nvPicPr>
          <p:cNvPr id="40" name="Graphique 39" descr="Nuage avec un remplissage uni">
            <a:extLst>
              <a:ext uri="{FF2B5EF4-FFF2-40B4-BE49-F238E27FC236}">
                <a16:creationId xmlns:a16="http://schemas.microsoft.com/office/drawing/2014/main" id="{9D8E440D-F96B-45A2-B6A9-EE2B510A56B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53318" y="3697760"/>
            <a:ext cx="674408" cy="674408"/>
          </a:xfrm>
          <a:prstGeom prst="rect">
            <a:avLst/>
          </a:prstGeom>
        </p:spPr>
      </p:pic>
      <p:pic>
        <p:nvPicPr>
          <p:cNvPr id="42" name="Graphique 41" descr="Faible (soleil réduit) contour">
            <a:extLst>
              <a:ext uri="{FF2B5EF4-FFF2-40B4-BE49-F238E27FC236}">
                <a16:creationId xmlns:a16="http://schemas.microsoft.com/office/drawing/2014/main" id="{B50C5639-6B0E-4DA2-91DE-412DB683ED7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68403" y="5318119"/>
            <a:ext cx="674408" cy="674408"/>
          </a:xfrm>
          <a:prstGeom prst="rect">
            <a:avLst/>
          </a:prstGeom>
        </p:spPr>
      </p:pic>
      <p:pic>
        <p:nvPicPr>
          <p:cNvPr id="44" name="Graphique 43" descr="Tête avec engrenages contour">
            <a:extLst>
              <a:ext uri="{FF2B5EF4-FFF2-40B4-BE49-F238E27FC236}">
                <a16:creationId xmlns:a16="http://schemas.microsoft.com/office/drawing/2014/main" id="{1089CEDE-938A-4F73-9204-C5261F8C8B6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31390" y="4012132"/>
            <a:ext cx="674408" cy="674408"/>
          </a:xfrm>
          <a:prstGeom prst="rect">
            <a:avLst/>
          </a:prstGeom>
        </p:spPr>
      </p:pic>
      <p:sp>
        <p:nvSpPr>
          <p:cNvPr id="33" name="Titre 2">
            <a:extLst>
              <a:ext uri="{FF2B5EF4-FFF2-40B4-BE49-F238E27FC236}">
                <a16:creationId xmlns:a16="http://schemas.microsoft.com/office/drawing/2014/main" id="{3D264569-4DF6-4907-B655-B6F8306E4FB7}"/>
              </a:ext>
            </a:extLst>
          </p:cNvPr>
          <p:cNvSpPr txBox="1">
            <a:spLocks/>
          </p:cNvSpPr>
          <p:nvPr/>
        </p:nvSpPr>
        <p:spPr>
          <a:xfrm>
            <a:off x="838200" y="536470"/>
            <a:ext cx="10515600" cy="7920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Comment identifier </a:t>
            </a:r>
            <a:r>
              <a:rPr lang="en-US" sz="2800" dirty="0" err="1">
                <a:solidFill>
                  <a:srgbClr val="3E3E3E"/>
                </a:solidFill>
                <a:latin typeface="KyivType Sans2" panose="00000500000000000000" pitchFamily="50" charset="0"/>
              </a:rPr>
              <a:t>une</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PEAU SENSIBLE à </a:t>
            </a:r>
            <a:r>
              <a:rPr lang="en-US" sz="4000" dirty="0" err="1">
                <a:solidFill>
                  <a:srgbClr val="3E3E3E"/>
                </a:solidFill>
                <a:latin typeface="KyivType Sans2" panose="00000500000000000000" pitchFamily="50" charset="0"/>
              </a:rPr>
              <a:t>rougeurs</a:t>
            </a:r>
            <a:endParaRPr lang="fr-FR" sz="28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81199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2" presetClass="entr" presetSubtype="4"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00"/>
                                        <p:tgtEl>
                                          <p:spTgt spid="29"/>
                                        </p:tgtEl>
                                      </p:cBhvr>
                                    </p:animEffect>
                                  </p:childTnLst>
                                </p:cTn>
                              </p:par>
                              <p:par>
                                <p:cTn id="29" presetID="22" presetClass="entr" presetSubtype="4"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par>
                                <p:cTn id="32" presetID="22" presetClass="entr" presetSubtype="4"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22" presetClass="entr" presetSubtype="4"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down)">
                                      <p:cBhvr>
                                        <p:cTn id="40" dur="500"/>
                                        <p:tgtEl>
                                          <p:spTgt spid="34"/>
                                        </p:tgtEl>
                                      </p:cBhvr>
                                    </p:animEffect>
                                  </p:childTnLst>
                                </p:cTn>
                              </p:par>
                              <p:par>
                                <p:cTn id="41" presetID="22" presetClass="entr" presetSubtype="4"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down)">
                                      <p:cBhvr>
                                        <p:cTn id="43" dur="500"/>
                                        <p:tgtEl>
                                          <p:spTgt spid="36"/>
                                        </p:tgtEl>
                                      </p:cBhvr>
                                    </p:animEffect>
                                  </p:childTnLst>
                                </p:cTn>
                              </p:par>
                              <p:par>
                                <p:cTn id="44" presetID="22" presetClass="entr" presetSubtype="4"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00"/>
                                        <p:tgtEl>
                                          <p:spTgt spid="38"/>
                                        </p:tgtEl>
                                      </p:cBhvr>
                                    </p:animEffect>
                                  </p:childTnLst>
                                </p:cTn>
                              </p:par>
                              <p:par>
                                <p:cTn id="47" presetID="22" presetClass="entr" presetSubtype="4"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par>
                                <p:cTn id="50" presetID="22" presetClass="entr" presetSubtype="4" fill="hold"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down)">
                                      <p:cBhvr>
                                        <p:cTn id="52" dur="500"/>
                                        <p:tgtEl>
                                          <p:spTgt spid="42"/>
                                        </p:tgtEl>
                                      </p:cBhvr>
                                    </p:animEffect>
                                  </p:childTnLst>
                                </p:cTn>
                              </p:par>
                              <p:par>
                                <p:cTn id="53" presetID="22" presetClass="entr" presetSubtype="4"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down)">
                                      <p:cBhvr>
                                        <p:cTn id="55" dur="500"/>
                                        <p:tgtEl>
                                          <p:spTgt spid="4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P spid="24" grpId="0" animBg="1"/>
      <p:bldP spid="28" grpId="0" animBg="1"/>
      <p:bldP spid="29"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que 5" descr="Mégaphone avec un remplissage uni">
            <a:extLst>
              <a:ext uri="{FF2B5EF4-FFF2-40B4-BE49-F238E27FC236}">
                <a16:creationId xmlns:a16="http://schemas.microsoft.com/office/drawing/2014/main" id="{F59D4B19-BE6C-42D6-A1F1-F9110F77A8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14810" y="2384322"/>
            <a:ext cx="2089355" cy="2089355"/>
          </a:xfrm>
          <a:prstGeom prst="rect">
            <a:avLst/>
          </a:prstGeom>
        </p:spPr>
      </p:pic>
      <p:sp>
        <p:nvSpPr>
          <p:cNvPr id="7" name="Titre 2">
            <a:extLst>
              <a:ext uri="{FF2B5EF4-FFF2-40B4-BE49-F238E27FC236}">
                <a16:creationId xmlns:a16="http://schemas.microsoft.com/office/drawing/2014/main" id="{5E8C6D30-0DE1-47C7-8408-ADEE9A8C9F51}"/>
              </a:ext>
            </a:extLst>
          </p:cNvPr>
          <p:cNvSpPr>
            <a:spLocks noGrp="1"/>
          </p:cNvSpPr>
          <p:nvPr>
            <p:ph type="title"/>
          </p:nvPr>
        </p:nvSpPr>
        <p:spPr>
          <a:xfrm>
            <a:off x="838200" y="536470"/>
            <a:ext cx="10515600"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Comment identifier et </a:t>
            </a:r>
            <a:r>
              <a:rPr lang="en-US" sz="2800" dirty="0" err="1">
                <a:solidFill>
                  <a:srgbClr val="3E3E3E"/>
                </a:solidFill>
                <a:latin typeface="KyivType Sans2" panose="00000500000000000000" pitchFamily="50" charset="0"/>
              </a:rPr>
              <a:t>traiter</a:t>
            </a:r>
            <a:r>
              <a:rPr lang="en-US" sz="2800" dirty="0">
                <a:solidFill>
                  <a:srgbClr val="3E3E3E"/>
                </a:solidFill>
                <a:latin typeface="KyivType Sans2" panose="00000500000000000000" pitchFamily="50" charset="0"/>
              </a:rPr>
              <a:t> </a:t>
            </a:r>
            <a:r>
              <a:rPr lang="en-US" sz="2800" dirty="0" err="1">
                <a:solidFill>
                  <a:srgbClr val="3E3E3E"/>
                </a:solidFill>
                <a:latin typeface="KyivType Sans2" panose="00000500000000000000" pitchFamily="50" charset="0"/>
              </a:rPr>
              <a:t>une</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PEAU SENSIBLE</a:t>
            </a:r>
            <a:endParaRPr lang="fr-FR" sz="2800" dirty="0">
              <a:solidFill>
                <a:srgbClr val="3E3E3E"/>
              </a:solidFill>
              <a:latin typeface="KyivType Sans2" panose="00000500000000000000" pitchFamily="50" charset="0"/>
            </a:endParaRPr>
          </a:p>
        </p:txBody>
      </p:sp>
      <p:sp>
        <p:nvSpPr>
          <p:cNvPr id="8" name="Titre 2">
            <a:extLst>
              <a:ext uri="{FF2B5EF4-FFF2-40B4-BE49-F238E27FC236}">
                <a16:creationId xmlns:a16="http://schemas.microsoft.com/office/drawing/2014/main" id="{EB59E384-86E0-4E1C-B186-339B49997B97}"/>
              </a:ext>
            </a:extLst>
          </p:cNvPr>
          <p:cNvSpPr txBox="1">
            <a:spLocks/>
          </p:cNvSpPr>
          <p:nvPr/>
        </p:nvSpPr>
        <p:spPr>
          <a:xfrm>
            <a:off x="990600" y="4737457"/>
            <a:ext cx="10515600" cy="7920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Vos </a:t>
            </a:r>
            <a:r>
              <a:rPr lang="en-US" sz="2800" dirty="0" err="1">
                <a:solidFill>
                  <a:srgbClr val="3E3E3E"/>
                </a:solidFill>
                <a:latin typeface="KyivType Sans2" panose="00000500000000000000" pitchFamily="50" charset="0"/>
              </a:rPr>
              <a:t>expériences</a:t>
            </a:r>
            <a:endParaRPr lang="fr-FR" sz="2800" dirty="0">
              <a:solidFill>
                <a:srgbClr val="3E3E3E"/>
              </a:solidFill>
              <a:latin typeface="KyivType Sans2" panose="00000500000000000000" pitchFamily="50" charset="0"/>
            </a:endParaRPr>
          </a:p>
        </p:txBody>
      </p:sp>
      <p:pic>
        <p:nvPicPr>
          <p:cNvPr id="10" name="Graphique 9" descr="Globe contour">
            <a:extLst>
              <a:ext uri="{FF2B5EF4-FFF2-40B4-BE49-F238E27FC236}">
                <a16:creationId xmlns:a16="http://schemas.microsoft.com/office/drawing/2014/main" id="{E61891BC-7683-446F-B6ED-D5374505F9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37755" y="4607719"/>
            <a:ext cx="914400" cy="914400"/>
          </a:xfrm>
          <a:prstGeom prst="rect">
            <a:avLst/>
          </a:prstGeom>
        </p:spPr>
      </p:pic>
    </p:spTree>
    <p:extLst>
      <p:ext uri="{BB962C8B-B14F-4D97-AF65-F5344CB8AC3E}">
        <p14:creationId xmlns:p14="http://schemas.microsoft.com/office/powerpoint/2010/main" val="258417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11746164-C785-4959-B216-19BAE81CE17F}"/>
              </a:ext>
            </a:extLst>
          </p:cNvPr>
          <p:cNvGraphicFramePr>
            <a:graphicFrameLocks noChangeAspect="1"/>
          </p:cNvGraphicFramePr>
          <p:nvPr/>
        </p:nvGraphicFramePr>
        <p:xfrm>
          <a:off x="277926" y="322820"/>
          <a:ext cx="2692797" cy="1431624"/>
        </p:xfrm>
        <a:graphic>
          <a:graphicData uri="http://schemas.openxmlformats.org/presentationml/2006/ole">
            <mc:AlternateContent xmlns:mc="http://schemas.openxmlformats.org/markup-compatibility/2006">
              <mc:Choice xmlns:v="urn:schemas-microsoft-com:vml" Requires="v">
                <p:oleObj spid="_x0000_s1028" name="Bitmap Image" r:id="rId4" imgW="7704000" imgH="5166360" progId="PBrush">
                  <p:embed/>
                </p:oleObj>
              </mc:Choice>
              <mc:Fallback>
                <p:oleObj name="Bitmap Image" r:id="rId4" imgW="7704000" imgH="5166360" progId="PBrush">
                  <p:embed/>
                  <p:pic>
                    <p:nvPicPr>
                      <p:cNvPr id="4" name="Objet 3">
                        <a:extLst>
                          <a:ext uri="{FF2B5EF4-FFF2-40B4-BE49-F238E27FC236}">
                            <a16:creationId xmlns:a16="http://schemas.microsoft.com/office/drawing/2014/main" id="{11746164-C785-4959-B216-19BAE81CE17F}"/>
                          </a:ext>
                        </a:extLst>
                      </p:cNvPr>
                      <p:cNvPicPr/>
                      <p:nvPr/>
                    </p:nvPicPr>
                    <p:blipFill>
                      <a:blip r:embed="rId5"/>
                      <a:stretch>
                        <a:fillRect/>
                      </a:stretch>
                    </p:blipFill>
                    <p:spPr>
                      <a:xfrm>
                        <a:off x="277926" y="322820"/>
                        <a:ext cx="2692797" cy="1431624"/>
                      </a:xfrm>
                      <a:prstGeom prst="rect">
                        <a:avLst/>
                      </a:prstGeom>
                    </p:spPr>
                  </p:pic>
                </p:oleObj>
              </mc:Fallback>
            </mc:AlternateContent>
          </a:graphicData>
        </a:graphic>
      </p:graphicFrame>
      <p:sp>
        <p:nvSpPr>
          <p:cNvPr id="6" name="ZoneTexte 5">
            <a:extLst>
              <a:ext uri="{FF2B5EF4-FFF2-40B4-BE49-F238E27FC236}">
                <a16:creationId xmlns:a16="http://schemas.microsoft.com/office/drawing/2014/main" id="{52CDB293-9387-40B9-B1E1-133A88DA1616}"/>
              </a:ext>
            </a:extLst>
          </p:cNvPr>
          <p:cNvSpPr txBox="1"/>
          <p:nvPr/>
        </p:nvSpPr>
        <p:spPr>
          <a:xfrm>
            <a:off x="1129370" y="785109"/>
            <a:ext cx="953226" cy="338554"/>
          </a:xfrm>
          <a:prstGeom prst="rect">
            <a:avLst/>
          </a:prstGeom>
          <a:noFill/>
          <a:ln>
            <a:noFill/>
          </a:ln>
        </p:spPr>
        <p:txBody>
          <a:bodyPr wrap="square" rtlCol="0">
            <a:spAutoFit/>
          </a:bodyPr>
          <a:lstStyle/>
          <a:p>
            <a:pPr algn="just"/>
            <a:r>
              <a:rPr lang="fr-FR" sz="1600" dirty="0">
                <a:latin typeface="Roboto Light" panose="02000000000000000000" pitchFamily="2" charset="0"/>
                <a:ea typeface="Roboto Light" panose="02000000000000000000" pitchFamily="2" charset="0"/>
              </a:rPr>
              <a:t>Irlande</a:t>
            </a:r>
          </a:p>
        </p:txBody>
      </p:sp>
      <p:sp>
        <p:nvSpPr>
          <p:cNvPr id="31" name="Titre 2">
            <a:extLst>
              <a:ext uri="{FF2B5EF4-FFF2-40B4-BE49-F238E27FC236}">
                <a16:creationId xmlns:a16="http://schemas.microsoft.com/office/drawing/2014/main" id="{69A733D5-DD76-4EDF-AEF4-F6F2EE3A8D54}"/>
              </a:ext>
            </a:extLst>
          </p:cNvPr>
          <p:cNvSpPr>
            <a:spLocks noGrp="1"/>
          </p:cNvSpPr>
          <p:nvPr>
            <p:ph type="title"/>
          </p:nvPr>
        </p:nvSpPr>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Votre expérience :</a:t>
            </a:r>
          </a:p>
        </p:txBody>
      </p:sp>
      <p:sp>
        <p:nvSpPr>
          <p:cNvPr id="34" name="Rectangle 33">
            <a:extLst>
              <a:ext uri="{FF2B5EF4-FFF2-40B4-BE49-F238E27FC236}">
                <a16:creationId xmlns:a16="http://schemas.microsoft.com/office/drawing/2014/main" id="{49B41304-CCA3-42AA-9D98-DE55B6CFEB65}"/>
              </a:ext>
            </a:extLst>
          </p:cNvPr>
          <p:cNvSpPr/>
          <p:nvPr/>
        </p:nvSpPr>
        <p:spPr>
          <a:xfrm>
            <a:off x="2933613" y="1177633"/>
            <a:ext cx="8115383" cy="738664"/>
          </a:xfrm>
          <a:prstGeom prst="rect">
            <a:avLst/>
          </a:prstGeom>
        </p:spPr>
        <p:txBody>
          <a:bodyPr wrap="square">
            <a:spAutoFit/>
          </a:bodyPr>
          <a:lstStyle/>
          <a:p>
            <a:pPr algn="ctr">
              <a:defRPr/>
            </a:pPr>
            <a:r>
              <a:rPr lang="fr-FR" sz="1400" dirty="0">
                <a:solidFill>
                  <a:prstClr val="black"/>
                </a:solidFill>
                <a:latin typeface="Roboto Light" panose="02000000000000000000" pitchFamily="2" charset="0"/>
                <a:ea typeface="Roboto Light" panose="02000000000000000000" pitchFamily="2" charset="0"/>
              </a:rPr>
              <a:t>" La majorité des clients ont une peau sensible, sèche et déshydratée. Cela est dû à notre climat très rude. Le principal problème de peau ici est la rosacée et les gammes SENSITIVE et HYDRA N° 1 semblent être parfaitement adaptées à ce problème".</a:t>
            </a:r>
          </a:p>
        </p:txBody>
      </p:sp>
      <p:grpSp>
        <p:nvGrpSpPr>
          <p:cNvPr id="99" name="Groupe 98">
            <a:extLst>
              <a:ext uri="{FF2B5EF4-FFF2-40B4-BE49-F238E27FC236}">
                <a16:creationId xmlns:a16="http://schemas.microsoft.com/office/drawing/2014/main" id="{69C647D1-49B0-41DC-B13D-BC522863DB84}"/>
              </a:ext>
            </a:extLst>
          </p:cNvPr>
          <p:cNvGrpSpPr/>
          <p:nvPr/>
        </p:nvGrpSpPr>
        <p:grpSpPr>
          <a:xfrm>
            <a:off x="84886" y="2305590"/>
            <a:ext cx="5950156" cy="3823969"/>
            <a:chOff x="84886" y="2066107"/>
            <a:chExt cx="5950156" cy="3823969"/>
          </a:xfrm>
        </p:grpSpPr>
        <p:sp>
          <p:nvSpPr>
            <p:cNvPr id="19" name="Rectangle 18">
              <a:extLst>
                <a:ext uri="{FF2B5EF4-FFF2-40B4-BE49-F238E27FC236}">
                  <a16:creationId xmlns:a16="http://schemas.microsoft.com/office/drawing/2014/main" id="{B3821809-C9E8-49AA-A714-153FBB2024D5}"/>
                </a:ext>
              </a:extLst>
            </p:cNvPr>
            <p:cNvSpPr/>
            <p:nvPr/>
          </p:nvSpPr>
          <p:spPr>
            <a:xfrm>
              <a:off x="230624" y="2327985"/>
              <a:ext cx="5786969" cy="3562091"/>
            </a:xfrm>
            <a:prstGeom prst="rect">
              <a:avLst/>
            </a:prstGeom>
            <a:solidFill>
              <a:srgbClr val="FF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1AE3BF1F-3828-477B-ADEA-0D688CA1D7B6}"/>
                </a:ext>
              </a:extLst>
            </p:cNvPr>
            <p:cNvSpPr/>
            <p:nvPr/>
          </p:nvSpPr>
          <p:spPr>
            <a:xfrm>
              <a:off x="1544656" y="5423811"/>
              <a:ext cx="1527285" cy="276999"/>
            </a:xfrm>
            <a:prstGeom prst="rect">
              <a:avLst/>
            </a:prstGeom>
          </p:spPr>
          <p:txBody>
            <a:bodyPr wrap="square">
              <a:spAutoFit/>
            </a:bodyPr>
            <a:lstStyle/>
            <a:p>
              <a:pPr algn="ctr" defTabSz="1008309">
                <a:buClrTx/>
                <a:defRPr/>
              </a:pPr>
              <a:r>
                <a:rPr lang="fr-FR" sz="1200" b="1" dirty="0">
                  <a:solidFill>
                    <a:schemeClr val="tx1">
                      <a:lumMod val="75000"/>
                      <a:lumOff val="25000"/>
                    </a:schemeClr>
                  </a:solidFill>
                  <a:latin typeface="Roboto Light" panose="02000000000000000000" pitchFamily="2" charset="0"/>
                  <a:ea typeface="Roboto Light" panose="02000000000000000000" pitchFamily="2" charset="0"/>
                </a:rPr>
                <a:t>HYDRA N1 FLUIDE</a:t>
              </a:r>
              <a:endParaRPr lang="fr-FR" sz="1200" b="1" kern="12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6" name="Rectangle 15">
              <a:extLst>
                <a:ext uri="{FF2B5EF4-FFF2-40B4-BE49-F238E27FC236}">
                  <a16:creationId xmlns:a16="http://schemas.microsoft.com/office/drawing/2014/main" id="{0ACED957-5444-45C2-BBD6-3ABBB86DD556}"/>
                </a:ext>
              </a:extLst>
            </p:cNvPr>
            <p:cNvSpPr/>
            <p:nvPr/>
          </p:nvSpPr>
          <p:spPr>
            <a:xfrm>
              <a:off x="4420028" y="5423810"/>
              <a:ext cx="1615014" cy="276999"/>
            </a:xfrm>
            <a:prstGeom prst="rect">
              <a:avLst/>
            </a:prstGeom>
          </p:spPr>
          <p:txBody>
            <a:bodyPr wrap="square">
              <a:spAutoFit/>
            </a:bodyPr>
            <a:lstStyle/>
            <a:p>
              <a:pPr algn="ctr" defTabSz="1008309">
                <a:buClrTx/>
                <a:defRPr/>
              </a:pPr>
              <a:r>
                <a:rPr lang="fr-FR" sz="1200" b="1" kern="1200" dirty="0">
                  <a:solidFill>
                    <a:schemeClr val="tx1">
                      <a:lumMod val="75000"/>
                      <a:lumOff val="25000"/>
                    </a:schemeClr>
                  </a:solidFill>
                  <a:latin typeface="Roboto Light" panose="02000000000000000000" pitchFamily="2" charset="0"/>
                  <a:ea typeface="Roboto Light" panose="02000000000000000000" pitchFamily="2" charset="0"/>
                </a:rPr>
                <a:t>HYDRA N1 MASQUE </a:t>
              </a:r>
            </a:p>
          </p:txBody>
        </p:sp>
        <p:sp>
          <p:nvSpPr>
            <p:cNvPr id="20" name="Rectangle 19">
              <a:extLst>
                <a:ext uri="{FF2B5EF4-FFF2-40B4-BE49-F238E27FC236}">
                  <a16:creationId xmlns:a16="http://schemas.microsoft.com/office/drawing/2014/main" id="{ED4FBEDD-BABA-49B9-94D0-CB7CB6CE81C2}"/>
                </a:ext>
              </a:extLst>
            </p:cNvPr>
            <p:cNvSpPr/>
            <p:nvPr/>
          </p:nvSpPr>
          <p:spPr>
            <a:xfrm>
              <a:off x="2996199" y="2288785"/>
              <a:ext cx="1332923" cy="806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dirty="0">
                  <a:solidFill>
                    <a:srgbClr val="565655"/>
                  </a:solidFill>
                  <a:latin typeface="Roboto Light" panose="02000000000000000000" pitchFamily="2" charset="0"/>
                  <a:ea typeface="Roboto Light" panose="02000000000000000000" pitchFamily="2" charset="0"/>
                </a:rPr>
                <a:t>HYDRATE</a:t>
              </a:r>
            </a:p>
            <a:p>
              <a:pPr lvl="0" algn="ctr">
                <a:defRPr/>
              </a:pPr>
              <a:r>
                <a:rPr lang="fr-FR" sz="1200" kern="1200" dirty="0">
                  <a:solidFill>
                    <a:srgbClr val="565655"/>
                  </a:solidFill>
                  <a:latin typeface="Roboto Light" panose="02000000000000000000" pitchFamily="2" charset="0"/>
                  <a:ea typeface="Roboto Light" panose="02000000000000000000" pitchFamily="2" charset="0"/>
                </a:rPr>
                <a:t>RECONFORTE</a:t>
              </a:r>
            </a:p>
          </p:txBody>
        </p:sp>
        <p:sp>
          <p:nvSpPr>
            <p:cNvPr id="21" name="Rectangle 20">
              <a:extLst>
                <a:ext uri="{FF2B5EF4-FFF2-40B4-BE49-F238E27FC236}">
                  <a16:creationId xmlns:a16="http://schemas.microsoft.com/office/drawing/2014/main" id="{18FA3B01-7ADA-43B7-A144-071E36614B50}"/>
                </a:ext>
              </a:extLst>
            </p:cNvPr>
            <p:cNvSpPr/>
            <p:nvPr/>
          </p:nvSpPr>
          <p:spPr>
            <a:xfrm>
              <a:off x="4502457" y="2313780"/>
              <a:ext cx="1029543" cy="806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dirty="0">
                  <a:solidFill>
                    <a:srgbClr val="565655"/>
                  </a:solidFill>
                  <a:latin typeface="Roboto Light" panose="02000000000000000000" pitchFamily="2" charset="0"/>
                  <a:ea typeface="Roboto Light" panose="02000000000000000000" pitchFamily="2" charset="0"/>
                </a:rPr>
                <a:t>HYDRATE</a:t>
              </a:r>
            </a:p>
            <a:p>
              <a:pPr lvl="0" algn="ctr">
                <a:defRPr/>
              </a:pPr>
              <a:r>
                <a:rPr lang="fr-FR" sz="1200" dirty="0">
                  <a:solidFill>
                    <a:srgbClr val="565655"/>
                  </a:solidFill>
                  <a:latin typeface="Roboto Light" panose="02000000000000000000" pitchFamily="2" charset="0"/>
                  <a:ea typeface="Roboto Light" panose="02000000000000000000" pitchFamily="2" charset="0"/>
                </a:rPr>
                <a:t>REPARE</a:t>
              </a:r>
            </a:p>
          </p:txBody>
        </p:sp>
        <p:cxnSp>
          <p:nvCxnSpPr>
            <p:cNvPr id="23" name="Connecteur droit 22">
              <a:extLst>
                <a:ext uri="{FF2B5EF4-FFF2-40B4-BE49-F238E27FC236}">
                  <a16:creationId xmlns:a16="http://schemas.microsoft.com/office/drawing/2014/main" id="{CCC5E918-13B0-4AC2-9CFE-F5D8149EE18F}"/>
                </a:ext>
              </a:extLst>
            </p:cNvPr>
            <p:cNvCxnSpPr>
              <a:cxnSpLocks/>
            </p:cNvCxnSpPr>
            <p:nvPr/>
          </p:nvCxnSpPr>
          <p:spPr>
            <a:xfrm>
              <a:off x="1530892" y="2339797"/>
              <a:ext cx="0" cy="3372125"/>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5AF5D79E-DFC4-4B24-86F2-BC602FE1077E}"/>
                </a:ext>
              </a:extLst>
            </p:cNvPr>
            <p:cNvCxnSpPr>
              <a:cxnSpLocks/>
            </p:cNvCxnSpPr>
            <p:nvPr/>
          </p:nvCxnSpPr>
          <p:spPr>
            <a:xfrm>
              <a:off x="2978362" y="2309798"/>
              <a:ext cx="0" cy="3413236"/>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A629D802-D077-4745-8689-2F5A4EC59469}"/>
                </a:ext>
              </a:extLst>
            </p:cNvPr>
            <p:cNvCxnSpPr>
              <a:cxnSpLocks/>
            </p:cNvCxnSpPr>
            <p:nvPr/>
          </p:nvCxnSpPr>
          <p:spPr>
            <a:xfrm flipH="1">
              <a:off x="4415668" y="2327986"/>
              <a:ext cx="1591" cy="337282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15675B97-956C-4D2A-96A5-BF8EC2EEFCEA}"/>
                </a:ext>
              </a:extLst>
            </p:cNvPr>
            <p:cNvSpPr/>
            <p:nvPr/>
          </p:nvSpPr>
          <p:spPr>
            <a:xfrm>
              <a:off x="1553105" y="2309798"/>
              <a:ext cx="1338711" cy="806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dirty="0">
                  <a:solidFill>
                    <a:srgbClr val="565655"/>
                  </a:solidFill>
                  <a:latin typeface="Roboto Light" panose="02000000000000000000" pitchFamily="2" charset="0"/>
                  <a:ea typeface="Roboto Light" panose="02000000000000000000" pitchFamily="2" charset="0"/>
                </a:rPr>
                <a:t>HYDRATE MATIFIE</a:t>
              </a:r>
            </a:p>
          </p:txBody>
        </p:sp>
        <p:sp>
          <p:nvSpPr>
            <p:cNvPr id="28" name="Rectangle 27">
              <a:extLst>
                <a:ext uri="{FF2B5EF4-FFF2-40B4-BE49-F238E27FC236}">
                  <a16:creationId xmlns:a16="http://schemas.microsoft.com/office/drawing/2014/main" id="{D326CFD5-491D-43F5-BAA8-4EE09C3D0436}"/>
                </a:ext>
              </a:extLst>
            </p:cNvPr>
            <p:cNvSpPr/>
            <p:nvPr/>
          </p:nvSpPr>
          <p:spPr>
            <a:xfrm>
              <a:off x="3008512" y="5434923"/>
              <a:ext cx="1451728" cy="276999"/>
            </a:xfrm>
            <a:prstGeom prst="rect">
              <a:avLst/>
            </a:prstGeom>
          </p:spPr>
          <p:txBody>
            <a:bodyPr wrap="square">
              <a:spAutoFit/>
            </a:bodyPr>
            <a:lstStyle/>
            <a:p>
              <a:pPr algn="ctr" defTabSz="1008309">
                <a:buClrTx/>
                <a:defRPr/>
              </a:pPr>
              <a:r>
                <a:rPr lang="fr-FR" sz="1200" b="1" kern="1200" dirty="0">
                  <a:solidFill>
                    <a:schemeClr val="tx1">
                      <a:lumMod val="75000"/>
                      <a:lumOff val="25000"/>
                    </a:schemeClr>
                  </a:solidFill>
                  <a:latin typeface="Roboto Light" panose="02000000000000000000" pitchFamily="2" charset="0"/>
                  <a:ea typeface="Roboto Light" panose="02000000000000000000" pitchFamily="2" charset="0"/>
                </a:rPr>
                <a:t>HYDRA N1 CREME</a:t>
              </a:r>
            </a:p>
          </p:txBody>
        </p:sp>
        <p:pic>
          <p:nvPicPr>
            <p:cNvPr id="29" name="Picture 2">
              <a:extLst>
                <a:ext uri="{FF2B5EF4-FFF2-40B4-BE49-F238E27FC236}">
                  <a16:creationId xmlns:a16="http://schemas.microsoft.com/office/drawing/2014/main" id="{7F03FDD5-C271-40FE-88D1-C2400C28BDD1}"/>
                </a:ext>
              </a:extLst>
            </p:cNvPr>
            <p:cNvPicPr>
              <a:picLocks noChangeAspect="1" noChangeArrowheads="1"/>
            </p:cNvPicPr>
            <p:nvPr/>
          </p:nvPicPr>
          <p:blipFill rotWithShape="1">
            <a:blip r:embed="rId6">
              <a:clrChange>
                <a:clrFrom>
                  <a:srgbClr val="000000">
                    <a:alpha val="0"/>
                  </a:srgbClr>
                </a:clrFrom>
                <a:clrTo>
                  <a:srgbClr val="000000">
                    <a:alpha val="0"/>
                  </a:srgbClr>
                </a:clrTo>
              </a:clrChange>
              <a:alphaModFix/>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24290" t="19656" r="26255" b="7017"/>
            <a:stretch/>
          </p:blipFill>
          <p:spPr bwMode="auto">
            <a:xfrm>
              <a:off x="4726951" y="3211196"/>
              <a:ext cx="980950" cy="218169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EB57282B-DC0D-4DD3-B92C-AF32C35AB1F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6964" t="23153" r="35563" b="5990"/>
            <a:stretch/>
          </p:blipFill>
          <p:spPr bwMode="auto">
            <a:xfrm>
              <a:off x="563813" y="3159760"/>
              <a:ext cx="584350" cy="22606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BF50FB2F-7C2B-4DF2-A0A3-6B717FCCFF1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3617" t="11440" r="34326" b="5814"/>
            <a:stretch/>
          </p:blipFill>
          <p:spPr bwMode="auto">
            <a:xfrm>
              <a:off x="1996654" y="3162938"/>
              <a:ext cx="584350" cy="226247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a:extLst>
                <a:ext uri="{FF2B5EF4-FFF2-40B4-BE49-F238E27FC236}">
                  <a16:creationId xmlns:a16="http://schemas.microsoft.com/office/drawing/2014/main" id="{5ED221B5-FBA9-47AC-881C-B6645EAC96C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7093" t="21049" r="26382" b="6000"/>
            <a:stretch/>
          </p:blipFill>
          <p:spPr bwMode="auto">
            <a:xfrm>
              <a:off x="3197341" y="3266513"/>
              <a:ext cx="921941" cy="216841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5AB77D95-23E6-42F2-A3CE-08E67CE360DF}"/>
                </a:ext>
              </a:extLst>
            </p:cNvPr>
            <p:cNvSpPr/>
            <p:nvPr/>
          </p:nvSpPr>
          <p:spPr>
            <a:xfrm>
              <a:off x="84886" y="5434923"/>
              <a:ext cx="1527286" cy="276999"/>
            </a:xfrm>
            <a:prstGeom prst="rect">
              <a:avLst/>
            </a:prstGeom>
          </p:spPr>
          <p:txBody>
            <a:bodyPr wrap="square">
              <a:spAutoFit/>
            </a:bodyPr>
            <a:lstStyle/>
            <a:p>
              <a:pPr algn="ctr" defTabSz="1008309">
                <a:buClrTx/>
                <a:defRPr/>
              </a:pPr>
              <a:r>
                <a:rPr lang="fr-FR" sz="1200" b="1" kern="1200" dirty="0">
                  <a:solidFill>
                    <a:schemeClr val="tx1">
                      <a:lumMod val="75000"/>
                      <a:lumOff val="25000"/>
                    </a:schemeClr>
                  </a:solidFill>
                  <a:latin typeface="Roboto Light" panose="02000000000000000000" pitchFamily="2" charset="0"/>
                  <a:ea typeface="Roboto Light" panose="02000000000000000000" pitchFamily="2" charset="0"/>
                </a:rPr>
                <a:t>HYDRA N1 SERUM</a:t>
              </a:r>
            </a:p>
          </p:txBody>
        </p:sp>
        <p:sp>
          <p:nvSpPr>
            <p:cNvPr id="38" name="Rectangle 37">
              <a:extLst>
                <a:ext uri="{FF2B5EF4-FFF2-40B4-BE49-F238E27FC236}">
                  <a16:creationId xmlns:a16="http://schemas.microsoft.com/office/drawing/2014/main" id="{B730C879-8D48-42EC-ADCA-AB1BB6B9B9C6}"/>
                </a:ext>
              </a:extLst>
            </p:cNvPr>
            <p:cNvSpPr/>
            <p:nvPr/>
          </p:nvSpPr>
          <p:spPr>
            <a:xfrm>
              <a:off x="101602" y="2339797"/>
              <a:ext cx="1368611" cy="806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dirty="0">
                  <a:solidFill>
                    <a:srgbClr val="565655"/>
                  </a:solidFill>
                  <a:latin typeface="Roboto Light" panose="02000000000000000000" pitchFamily="2" charset="0"/>
                  <a:ea typeface="Roboto Light" panose="02000000000000000000" pitchFamily="2" charset="0"/>
                </a:rPr>
                <a:t>HYDRATE INTENSEMENT</a:t>
              </a:r>
              <a:endParaRPr lang="fr-FR" sz="1200" kern="1200" dirty="0">
                <a:solidFill>
                  <a:srgbClr val="565655"/>
                </a:solidFill>
                <a:latin typeface="Roboto Light" panose="02000000000000000000" pitchFamily="2" charset="0"/>
                <a:ea typeface="Roboto Light" panose="02000000000000000000" pitchFamily="2" charset="0"/>
              </a:endParaRPr>
            </a:p>
          </p:txBody>
        </p:sp>
        <p:sp>
          <p:nvSpPr>
            <p:cNvPr id="45" name="ZoneTexte 44">
              <a:extLst>
                <a:ext uri="{FF2B5EF4-FFF2-40B4-BE49-F238E27FC236}">
                  <a16:creationId xmlns:a16="http://schemas.microsoft.com/office/drawing/2014/main" id="{E1EBBAED-F59E-461E-A565-EA7533F28EBF}"/>
                </a:ext>
              </a:extLst>
            </p:cNvPr>
            <p:cNvSpPr txBox="1"/>
            <p:nvPr/>
          </p:nvSpPr>
          <p:spPr>
            <a:xfrm>
              <a:off x="115800" y="2066107"/>
              <a:ext cx="2401479" cy="338554"/>
            </a:xfrm>
            <a:prstGeom prst="rect">
              <a:avLst/>
            </a:prstGeom>
            <a:solidFill>
              <a:srgbClr val="FFF4F3"/>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HYDRA N°1</a:t>
              </a:r>
            </a:p>
          </p:txBody>
        </p:sp>
      </p:grpSp>
      <p:grpSp>
        <p:nvGrpSpPr>
          <p:cNvPr id="98" name="Groupe 97">
            <a:extLst>
              <a:ext uri="{FF2B5EF4-FFF2-40B4-BE49-F238E27FC236}">
                <a16:creationId xmlns:a16="http://schemas.microsoft.com/office/drawing/2014/main" id="{8DD005DB-F4DD-4A8D-9C68-C85E1DA889F0}"/>
              </a:ext>
            </a:extLst>
          </p:cNvPr>
          <p:cNvGrpSpPr/>
          <p:nvPr/>
        </p:nvGrpSpPr>
        <p:grpSpPr>
          <a:xfrm>
            <a:off x="6974041" y="2293643"/>
            <a:ext cx="4857319" cy="3843911"/>
            <a:chOff x="6124952" y="2054160"/>
            <a:chExt cx="4857319" cy="3843911"/>
          </a:xfrm>
        </p:grpSpPr>
        <p:sp>
          <p:nvSpPr>
            <p:cNvPr id="95" name="Rectangle 94">
              <a:extLst>
                <a:ext uri="{FF2B5EF4-FFF2-40B4-BE49-F238E27FC236}">
                  <a16:creationId xmlns:a16="http://schemas.microsoft.com/office/drawing/2014/main" id="{438E00DC-0CAE-4AC1-8569-A68B80F7F8BF}"/>
                </a:ext>
              </a:extLst>
            </p:cNvPr>
            <p:cNvSpPr/>
            <p:nvPr/>
          </p:nvSpPr>
          <p:spPr>
            <a:xfrm>
              <a:off x="6496512" y="2317125"/>
              <a:ext cx="4485759" cy="3579463"/>
            </a:xfrm>
            <a:prstGeom prst="rect">
              <a:avLst/>
            </a:prstGeom>
            <a:solidFill>
              <a:srgbClr val="F2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4" name="Picture 4">
              <a:extLst>
                <a:ext uri="{FF2B5EF4-FFF2-40B4-BE49-F238E27FC236}">
                  <a16:creationId xmlns:a16="http://schemas.microsoft.com/office/drawing/2014/main" id="{B0DB4E23-ECD9-4153-AB86-429E6B5ACF4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7503" t="26414" r="28604" b="6449"/>
            <a:stretch/>
          </p:blipFill>
          <p:spPr bwMode="auto">
            <a:xfrm>
              <a:off x="6809931" y="3200798"/>
              <a:ext cx="957004" cy="21957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a:extLst>
                <a:ext uri="{FF2B5EF4-FFF2-40B4-BE49-F238E27FC236}">
                  <a16:creationId xmlns:a16="http://schemas.microsoft.com/office/drawing/2014/main" id="{6FB0B0E0-332F-44B2-A77B-94298DC9E30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5667" t="27261" r="30977" b="6472"/>
            <a:stretch/>
          </p:blipFill>
          <p:spPr bwMode="auto">
            <a:xfrm>
              <a:off x="9644562" y="3226406"/>
              <a:ext cx="957004" cy="219401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a:extLst>
                <a:ext uri="{FF2B5EF4-FFF2-40B4-BE49-F238E27FC236}">
                  <a16:creationId xmlns:a16="http://schemas.microsoft.com/office/drawing/2014/main" id="{776A7890-D719-49FD-B896-5851C407B01C}"/>
                </a:ext>
              </a:extLst>
            </p:cNvPr>
            <p:cNvPicPr>
              <a:picLocks noChangeAspect="1" noChangeArrowheads="1"/>
            </p:cNvPicPr>
            <p:nvPr/>
          </p:nvPicPr>
          <p:blipFill rotWithShape="1">
            <a:blip r:embed="rId13">
              <a:clrChange>
                <a:clrFrom>
                  <a:srgbClr val="000000">
                    <a:alpha val="0"/>
                  </a:srgbClr>
                </a:clrFrom>
                <a:clrTo>
                  <a:srgbClr val="000000">
                    <a:alpha val="0"/>
                  </a:srgbClr>
                </a:clrTo>
              </a:clrChange>
              <a:alphaModFix/>
              <a:extLst>
                <a:ext uri="{28A0092B-C50C-407E-A947-70E740481C1C}">
                  <a14:useLocalDpi xmlns:a14="http://schemas.microsoft.com/office/drawing/2010/main" val="0"/>
                </a:ext>
              </a:extLst>
            </a:blip>
            <a:srcRect l="24703" t="22711" r="27764" b="7628"/>
            <a:stretch/>
          </p:blipFill>
          <p:spPr bwMode="auto">
            <a:xfrm>
              <a:off x="8212649" y="3232847"/>
              <a:ext cx="986199" cy="2167986"/>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Connecteur droit 76">
              <a:extLst>
                <a:ext uri="{FF2B5EF4-FFF2-40B4-BE49-F238E27FC236}">
                  <a16:creationId xmlns:a16="http://schemas.microsoft.com/office/drawing/2014/main" id="{C45716B8-6840-4454-9505-034B12712903}"/>
                </a:ext>
              </a:extLst>
            </p:cNvPr>
            <p:cNvCxnSpPr>
              <a:cxnSpLocks/>
              <a:endCxn id="86" idx="3"/>
            </p:cNvCxnSpPr>
            <p:nvPr/>
          </p:nvCxnSpPr>
          <p:spPr>
            <a:xfrm>
              <a:off x="7946042" y="2328875"/>
              <a:ext cx="20097" cy="3330370"/>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4E69605A-0A8A-433A-87E5-40905ECACCEF}"/>
                </a:ext>
              </a:extLst>
            </p:cNvPr>
            <p:cNvCxnSpPr>
              <a:cxnSpLocks/>
            </p:cNvCxnSpPr>
            <p:nvPr/>
          </p:nvCxnSpPr>
          <p:spPr>
            <a:xfrm>
              <a:off x="9490943" y="2309798"/>
              <a:ext cx="41798" cy="358827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2BBF3ED5-19D8-4EF8-8F6A-C47B39813EEB}"/>
                </a:ext>
              </a:extLst>
            </p:cNvPr>
            <p:cNvSpPr/>
            <p:nvPr/>
          </p:nvSpPr>
          <p:spPr>
            <a:xfrm>
              <a:off x="6651926" y="2349040"/>
              <a:ext cx="1171445" cy="806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a:r>
                <a:rPr lang="fr-FR" sz="1200" dirty="0">
                  <a:solidFill>
                    <a:srgbClr val="565655"/>
                  </a:solidFill>
                  <a:latin typeface="Roboto Light" panose="02000000000000000000" pitchFamily="2" charset="0"/>
                  <a:ea typeface="Roboto Light" panose="02000000000000000000" pitchFamily="2" charset="0"/>
                </a:rPr>
                <a:t>CALME LES PEAUX SENSIBLES</a:t>
              </a:r>
            </a:p>
          </p:txBody>
        </p:sp>
        <p:sp>
          <p:nvSpPr>
            <p:cNvPr id="84" name="Rectangle 83">
              <a:extLst>
                <a:ext uri="{FF2B5EF4-FFF2-40B4-BE49-F238E27FC236}">
                  <a16:creationId xmlns:a16="http://schemas.microsoft.com/office/drawing/2014/main" id="{51E0E8D6-08F6-476B-8F6A-61FA336E40E2}"/>
                </a:ext>
              </a:extLst>
            </p:cNvPr>
            <p:cNvSpPr/>
            <p:nvPr/>
          </p:nvSpPr>
          <p:spPr>
            <a:xfrm>
              <a:off x="9487645" y="2338689"/>
              <a:ext cx="1381473" cy="806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a:r>
                <a:rPr lang="fr-FR" sz="1200" dirty="0">
                  <a:solidFill>
                    <a:srgbClr val="565655"/>
                  </a:solidFill>
                  <a:latin typeface="Roboto Light" panose="02000000000000000000" pitchFamily="2" charset="0"/>
                  <a:ea typeface="Roboto Light" panose="02000000000000000000" pitchFamily="2" charset="0"/>
                </a:rPr>
                <a:t>CORRIGE </a:t>
              </a:r>
            </a:p>
          </p:txBody>
        </p:sp>
        <p:sp>
          <p:nvSpPr>
            <p:cNvPr id="85" name="Rectangle 84">
              <a:extLst>
                <a:ext uri="{FF2B5EF4-FFF2-40B4-BE49-F238E27FC236}">
                  <a16:creationId xmlns:a16="http://schemas.microsoft.com/office/drawing/2014/main" id="{280BA8C0-DC2D-49A6-9286-9E2F2CF0F1C3}"/>
                </a:ext>
              </a:extLst>
            </p:cNvPr>
            <p:cNvSpPr/>
            <p:nvPr/>
          </p:nvSpPr>
          <p:spPr>
            <a:xfrm>
              <a:off x="7954963" y="2349039"/>
              <a:ext cx="1523762" cy="806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a:buClrTx/>
                <a:defRPr/>
              </a:pPr>
              <a:r>
                <a:rPr lang="fr-FR" sz="1200" dirty="0">
                  <a:solidFill>
                    <a:srgbClr val="565655"/>
                  </a:solidFill>
                  <a:latin typeface="Roboto Light" panose="02000000000000000000" pitchFamily="2" charset="0"/>
                  <a:ea typeface="Roboto Light" panose="02000000000000000000" pitchFamily="2" charset="0"/>
                </a:rPr>
                <a:t>APAISE</a:t>
              </a:r>
            </a:p>
          </p:txBody>
        </p:sp>
        <p:sp>
          <p:nvSpPr>
            <p:cNvPr id="86" name="Rectangle 85">
              <a:extLst>
                <a:ext uri="{FF2B5EF4-FFF2-40B4-BE49-F238E27FC236}">
                  <a16:creationId xmlns:a16="http://schemas.microsoft.com/office/drawing/2014/main" id="{53A7947E-285A-4F58-B88F-05AF9F42EC6B}"/>
                </a:ext>
              </a:extLst>
            </p:cNvPr>
            <p:cNvSpPr/>
            <p:nvPr/>
          </p:nvSpPr>
          <p:spPr>
            <a:xfrm>
              <a:off x="6527842" y="5428412"/>
              <a:ext cx="1438297" cy="461665"/>
            </a:xfrm>
            <a:prstGeom prst="rect">
              <a:avLst/>
            </a:prstGeom>
          </p:spPr>
          <p:txBody>
            <a:bodyPr wrap="square">
              <a:spAutoFit/>
            </a:bodyPr>
            <a:lstStyle/>
            <a:p>
              <a:pPr algn="ctr" defTabSz="1008309">
                <a:buClrTx/>
                <a:defRPr/>
              </a:pPr>
              <a:r>
                <a:rPr lang="fr-FR" sz="1200" b="1" dirty="0">
                  <a:solidFill>
                    <a:schemeClr val="tx1">
                      <a:lumMod val="75000"/>
                      <a:lumOff val="25000"/>
                    </a:schemeClr>
                  </a:solidFill>
                  <a:latin typeface="Roboto Light" panose="02000000000000000000" pitchFamily="2" charset="0"/>
                  <a:ea typeface="Roboto Light" panose="02000000000000000000" pitchFamily="2" charset="0"/>
                </a:rPr>
                <a:t>SENSITIVE CREME PEAUX SENSIBLES</a:t>
              </a:r>
              <a:endParaRPr lang="fr-FR" sz="1200" b="1" kern="12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87" name="Rectangle 86">
              <a:extLst>
                <a:ext uri="{FF2B5EF4-FFF2-40B4-BE49-F238E27FC236}">
                  <a16:creationId xmlns:a16="http://schemas.microsoft.com/office/drawing/2014/main" id="{E34E1FD4-C624-43FD-BA39-6D5B25CC5D48}"/>
                </a:ext>
              </a:extLst>
            </p:cNvPr>
            <p:cNvSpPr/>
            <p:nvPr/>
          </p:nvSpPr>
          <p:spPr>
            <a:xfrm>
              <a:off x="9532741" y="5434923"/>
              <a:ext cx="1449530" cy="461665"/>
            </a:xfrm>
            <a:prstGeom prst="rect">
              <a:avLst/>
            </a:prstGeom>
          </p:spPr>
          <p:txBody>
            <a:bodyPr wrap="square">
              <a:spAutoFit/>
            </a:bodyPr>
            <a:lstStyle/>
            <a:p>
              <a:pPr algn="ctr" defTabSz="1008309">
                <a:buClrTx/>
                <a:defRPr/>
              </a:pPr>
              <a:r>
                <a:rPr lang="fr-FR" sz="1200" b="1" dirty="0">
                  <a:solidFill>
                    <a:schemeClr val="tx1">
                      <a:lumMod val="75000"/>
                      <a:lumOff val="25000"/>
                    </a:schemeClr>
                  </a:solidFill>
                  <a:latin typeface="Roboto Light" panose="02000000000000000000" pitchFamily="2" charset="0"/>
                  <a:ea typeface="Roboto Light" panose="02000000000000000000" pitchFamily="2" charset="0"/>
                </a:rPr>
                <a:t>SENSITIVE CREME ANTI-ROUGEURS</a:t>
              </a:r>
              <a:endParaRPr lang="fr-FR" sz="1200" b="1" kern="12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88" name="Rectangle 87">
              <a:extLst>
                <a:ext uri="{FF2B5EF4-FFF2-40B4-BE49-F238E27FC236}">
                  <a16:creationId xmlns:a16="http://schemas.microsoft.com/office/drawing/2014/main" id="{95F57E04-4FA2-4636-A8E4-714237426470}"/>
                </a:ext>
              </a:extLst>
            </p:cNvPr>
            <p:cNvSpPr/>
            <p:nvPr/>
          </p:nvSpPr>
          <p:spPr>
            <a:xfrm>
              <a:off x="7966139" y="5436406"/>
              <a:ext cx="1546505" cy="461665"/>
            </a:xfrm>
            <a:prstGeom prst="rect">
              <a:avLst/>
            </a:prstGeom>
          </p:spPr>
          <p:txBody>
            <a:bodyPr wrap="square">
              <a:spAutoFit/>
            </a:bodyPr>
            <a:lstStyle/>
            <a:p>
              <a:pPr algn="ctr" defTabSz="1008309">
                <a:buClrTx/>
                <a:defRPr/>
              </a:pPr>
              <a:r>
                <a:rPr lang="fr-FR" sz="1200" b="1" dirty="0">
                  <a:solidFill>
                    <a:schemeClr val="tx1">
                      <a:lumMod val="75000"/>
                      <a:lumOff val="25000"/>
                    </a:schemeClr>
                  </a:solidFill>
                  <a:latin typeface="Roboto Light" panose="02000000000000000000" pitchFamily="2" charset="0"/>
                  <a:ea typeface="Roboto Light" panose="02000000000000000000" pitchFamily="2" charset="0"/>
                </a:rPr>
                <a:t>SENSITIVE MASQUE PEAUX SENSIBLES</a:t>
              </a:r>
              <a:endParaRPr lang="fr-FR" sz="1200" b="1" kern="12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96" name="ZoneTexte 95">
              <a:extLst>
                <a:ext uri="{FF2B5EF4-FFF2-40B4-BE49-F238E27FC236}">
                  <a16:creationId xmlns:a16="http://schemas.microsoft.com/office/drawing/2014/main" id="{3783F4D3-EB40-4214-923F-8F4CD9166988}"/>
                </a:ext>
              </a:extLst>
            </p:cNvPr>
            <p:cNvSpPr txBox="1"/>
            <p:nvPr/>
          </p:nvSpPr>
          <p:spPr>
            <a:xfrm>
              <a:off x="6124952" y="2054160"/>
              <a:ext cx="2401479" cy="338554"/>
            </a:xfrm>
            <a:prstGeom prst="rect">
              <a:avLst/>
            </a:prstGeom>
            <a:solidFill>
              <a:srgbClr val="F2EFFE"/>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SENSITIVE</a:t>
              </a:r>
            </a:p>
          </p:txBody>
        </p:sp>
      </p:grpSp>
      <p:graphicFrame>
        <p:nvGraphicFramePr>
          <p:cNvPr id="39" name="Objet 38">
            <a:extLst>
              <a:ext uri="{FF2B5EF4-FFF2-40B4-BE49-F238E27FC236}">
                <a16:creationId xmlns:a16="http://schemas.microsoft.com/office/drawing/2014/main" id="{89AE13E6-5FB4-458B-AB4D-DFE17C6BF171}"/>
              </a:ext>
            </a:extLst>
          </p:cNvPr>
          <p:cNvGraphicFramePr>
            <a:graphicFrameLocks noChangeAspect="1"/>
          </p:cNvGraphicFramePr>
          <p:nvPr>
            <p:extLst>
              <p:ext uri="{D42A27DB-BD31-4B8C-83A1-F6EECF244321}">
                <p14:modId xmlns:p14="http://schemas.microsoft.com/office/powerpoint/2010/main" val="1025497317"/>
              </p:ext>
            </p:extLst>
          </p:nvPr>
        </p:nvGraphicFramePr>
        <p:xfrm>
          <a:off x="11070002" y="234105"/>
          <a:ext cx="851444" cy="565554"/>
        </p:xfrm>
        <a:graphic>
          <a:graphicData uri="http://schemas.openxmlformats.org/presentationml/2006/ole">
            <mc:AlternateContent xmlns:mc="http://schemas.openxmlformats.org/markup-compatibility/2006">
              <mc:Choice xmlns:v="urn:schemas-microsoft-com:vml" Requires="v">
                <p:oleObj spid="_x0000_s1029" name="Bitmap Image" r:id="rId14" imgW="3040560" imgH="2019240" progId="PBrush">
                  <p:embed/>
                </p:oleObj>
              </mc:Choice>
              <mc:Fallback>
                <p:oleObj name="Bitmap Image" r:id="rId14" imgW="3040560" imgH="2019240" progId="PBrush">
                  <p:embed/>
                  <p:pic>
                    <p:nvPicPr>
                      <p:cNvPr id="2" name="Objet 1">
                        <a:extLst>
                          <a:ext uri="{FF2B5EF4-FFF2-40B4-BE49-F238E27FC236}">
                            <a16:creationId xmlns:a16="http://schemas.microsoft.com/office/drawing/2014/main" id="{2AB833C6-F0EC-45A1-8CED-16487674FA70}"/>
                          </a:ext>
                        </a:extLst>
                      </p:cNvPr>
                      <p:cNvPicPr/>
                      <p:nvPr/>
                    </p:nvPicPr>
                    <p:blipFill>
                      <a:blip r:embed="rId15"/>
                      <a:stretch>
                        <a:fillRect/>
                      </a:stretch>
                    </p:blipFill>
                    <p:spPr>
                      <a:xfrm>
                        <a:off x="11070002" y="234105"/>
                        <a:ext cx="851444" cy="565554"/>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94730281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1796</TotalTime>
  <Words>6764</Words>
  <Application>Microsoft Office PowerPoint</Application>
  <PresentationFormat>Grand écran</PresentationFormat>
  <Paragraphs>710</Paragraphs>
  <Slides>37</Slides>
  <Notes>29</Notes>
  <HiddenSlides>0</HiddenSlides>
  <MMClips>0</MMClips>
  <ScaleCrop>false</ScaleCrop>
  <HeadingPairs>
    <vt:vector size="8" baseType="variant">
      <vt:variant>
        <vt:lpstr>Polices utilisées</vt:lpstr>
      </vt:variant>
      <vt:variant>
        <vt:i4>19</vt:i4>
      </vt:variant>
      <vt:variant>
        <vt:lpstr>Thème</vt:lpstr>
      </vt:variant>
      <vt:variant>
        <vt:i4>1</vt:i4>
      </vt:variant>
      <vt:variant>
        <vt:lpstr>Serveurs OLE incorporés</vt:lpstr>
      </vt:variant>
      <vt:variant>
        <vt:i4>1</vt:i4>
      </vt:variant>
      <vt:variant>
        <vt:lpstr>Titres des diapositives</vt:lpstr>
      </vt:variant>
      <vt:variant>
        <vt:i4>37</vt:i4>
      </vt:variant>
    </vt:vector>
  </HeadingPairs>
  <TitlesOfParts>
    <vt:vector size="58" baseType="lpstr">
      <vt:lpstr>Malgun Gothic</vt:lpstr>
      <vt:lpstr>Yu Gothic</vt:lpstr>
      <vt:lpstr>Arial</vt:lpstr>
      <vt:lpstr>Calibri</vt:lpstr>
      <vt:lpstr>Calibri Light</vt:lpstr>
      <vt:lpstr>Century Gothic</vt:lpstr>
      <vt:lpstr>KyivType Sans Light2</vt:lpstr>
      <vt:lpstr>KyivType Sans Medium2</vt:lpstr>
      <vt:lpstr>KyivType Sans2</vt:lpstr>
      <vt:lpstr>Midnight Signature</vt:lpstr>
      <vt:lpstr>Roboto</vt:lpstr>
      <vt:lpstr>Roboto Condensed Light</vt:lpstr>
      <vt:lpstr>Roboto Light</vt:lpstr>
      <vt:lpstr>Roboto Mono</vt:lpstr>
      <vt:lpstr>Sofia Pro</vt:lpstr>
      <vt:lpstr>Söhne</vt:lpstr>
      <vt:lpstr>Verdana</vt:lpstr>
      <vt:lpstr>Wingdings</vt:lpstr>
      <vt:lpstr>YACgEev4gKc 0</vt:lpstr>
      <vt:lpstr>Thème Office</vt:lpstr>
      <vt:lpstr>Bitmap Image</vt:lpstr>
      <vt:lpstr>Présentation PowerPoint</vt:lpstr>
      <vt:lpstr>Comment identifier et traiter une PEAU SENSIBLE</vt:lpstr>
      <vt:lpstr>Comment identifier une PEAU SENSIBLE</vt:lpstr>
      <vt:lpstr>Présentation PowerPoint</vt:lpstr>
      <vt:lpstr>Présentation PowerPoint</vt:lpstr>
      <vt:lpstr>Présentation PowerPoint</vt:lpstr>
      <vt:lpstr>Présentation PowerPoint</vt:lpstr>
      <vt:lpstr>Comment identifier et traiter une PEAU SENSIBLE</vt:lpstr>
      <vt:lpstr>Votre expérience :</vt:lpstr>
      <vt:lpstr>Votre expérience :</vt:lpstr>
      <vt:lpstr>Votre expérience :</vt:lpstr>
      <vt:lpstr>Votre expérience :</vt:lpstr>
      <vt:lpstr>Votre expérience :</vt:lpstr>
      <vt:lpstr>Votre expérience :</vt:lpstr>
      <vt:lpstr>Votre expérience :</vt:lpstr>
      <vt:lpstr>Comment traiter une PEAU SENSIBLE (avec ou sans rougeurs)</vt:lpstr>
      <vt:lpstr>Comment traiter une PEAU SENSIBLE</vt:lpstr>
      <vt:lpstr>Présentation PowerPoint</vt:lpstr>
      <vt:lpstr>Présentation PowerPoint</vt:lpstr>
      <vt:lpstr>Présentation PowerPoint</vt:lpstr>
      <vt:lpstr>Présentation PowerPoint</vt:lpstr>
      <vt:lpstr>Comment traiter une PEAU SENSIBLE (avec ou sans rougeurs)</vt:lpstr>
      <vt:lpstr>Présentation PowerPoint</vt:lpstr>
      <vt:lpstr>Présentation PowerPoint</vt:lpstr>
      <vt:lpstr>Présentation PowerPoint</vt:lpstr>
      <vt:lpstr>À vous de jouer </vt:lpstr>
      <vt:lpstr>Comment identifier et traiter une PEAU SENSIBLE</vt:lpstr>
      <vt:lpstr>Comment identifier et traiter une PEAU SENSIBLE</vt:lpstr>
      <vt:lpstr>Comment identifier et traiter une PEAU SENSIBLE</vt:lpstr>
      <vt:lpstr>Comment identifier et traiter une PEAU SENSIBLE</vt:lpstr>
      <vt:lpstr>Comment identifier et traiter une PEAU SENSIBLE</vt:lpstr>
      <vt:lpstr>Notre allié S.O.S</vt:lpstr>
      <vt:lpstr>Notre allié S.O.S</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BASSON Sophie</dc:creator>
  <cp:lastModifiedBy>BASSON Sophie</cp:lastModifiedBy>
  <cp:revision>22</cp:revision>
  <dcterms:created xsi:type="dcterms:W3CDTF">2023-07-20T09:56:44Z</dcterms:created>
  <dcterms:modified xsi:type="dcterms:W3CDTF">2023-09-11T12:39:06Z</dcterms:modified>
</cp:coreProperties>
</file>