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101" r:id="rId2"/>
    <p:sldId id="256" r:id="rId3"/>
    <p:sldId id="2112" r:id="rId4"/>
    <p:sldId id="2108" r:id="rId5"/>
    <p:sldId id="2113" r:id="rId6"/>
    <p:sldId id="2129" r:id="rId7"/>
    <p:sldId id="2123" r:id="rId8"/>
    <p:sldId id="2124" r:id="rId9"/>
    <p:sldId id="2107" r:id="rId10"/>
    <p:sldId id="2102" r:id="rId11"/>
    <p:sldId id="2103" r:id="rId12"/>
    <p:sldId id="2104" r:id="rId13"/>
    <p:sldId id="2105" r:id="rId14"/>
    <p:sldId id="2106" r:id="rId15"/>
    <p:sldId id="2109" r:id="rId16"/>
    <p:sldId id="2110" r:id="rId17"/>
    <p:sldId id="2111" r:id="rId18"/>
    <p:sldId id="2128" r:id="rId19"/>
    <p:sldId id="2114" r:id="rId20"/>
    <p:sldId id="2125" r:id="rId21"/>
    <p:sldId id="2126" r:id="rId22"/>
    <p:sldId id="2115" r:id="rId23"/>
    <p:sldId id="2127" r:id="rId24"/>
    <p:sldId id="2130" r:id="rId25"/>
    <p:sldId id="2116" r:id="rId26"/>
    <p:sldId id="2077" r:id="rId27"/>
    <p:sldId id="672" r:id="rId28"/>
    <p:sldId id="2132" r:id="rId29"/>
    <p:sldId id="2133" r:id="rId30"/>
    <p:sldId id="2134" r:id="rId31"/>
    <p:sldId id="2135" r:id="rId32"/>
    <p:sldId id="2117" r:id="rId33"/>
    <p:sldId id="2118" r:id="rId34"/>
    <p:sldId id="2121" r:id="rId35"/>
    <p:sldId id="2122" r:id="rId36"/>
    <p:sldId id="2008" r:id="rId37"/>
    <p:sldId id="2120" r:id="rId38"/>
  </p:sldIdLst>
  <p:sldSz cx="12192000" cy="6858000"/>
  <p:notesSz cx="6808788" cy="99409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895DA1"/>
    <a:srgbClr val="F2EFFE"/>
    <a:srgbClr val="FFF4F3"/>
    <a:srgbClr val="D0C9F1"/>
    <a:srgbClr val="D9CBE1"/>
    <a:srgbClr val="D9CCE0"/>
    <a:srgbClr val="6666FF"/>
    <a:srgbClr val="FFEC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69734" autoAdjust="0"/>
  </p:normalViewPr>
  <p:slideViewPr>
    <p:cSldViewPr snapToGrid="0" showGuides="1">
      <p:cViewPr varScale="1">
        <p:scale>
          <a:sx n="73" d="100"/>
          <a:sy n="73" d="100"/>
        </p:scale>
        <p:origin x="1998" y="72"/>
      </p:cViewPr>
      <p:guideLst>
        <p:guide orient="horz" pos="2137"/>
        <p:guide pos="3817"/>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g"/><Relationship Id="rId1" Type="http://schemas.openxmlformats.org/officeDocument/2006/relationships/image" Target="../media/image5.jpg"/><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10.jpg"/></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A0CE47-4708-48A7-8564-0EBD8427A321}" type="doc">
      <dgm:prSet loTypeId="urn:microsoft.com/office/officeart/2008/layout/AlternatingHexagons" loCatId="list" qsTypeId="urn:microsoft.com/office/officeart/2005/8/quickstyle/simple5" qsCatId="simple" csTypeId="urn:microsoft.com/office/officeart/2005/8/colors/accent3_3" csCatId="accent3" phldr="1"/>
      <dgm:spPr/>
      <dgm:t>
        <a:bodyPr/>
        <a:lstStyle/>
        <a:p>
          <a:endParaRPr lang="fr-FR"/>
        </a:p>
      </dgm:t>
    </dgm:pt>
    <dgm:pt modelId="{DFAA9ECD-87D6-42A1-86FC-0BD9692C23A9}">
      <dgm:prSet phldrT="[Texte]" custT="1"/>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fr-FR" sz="1800" b="1" dirty="0">
            <a:effectLst>
              <a:outerShdw blurRad="38100" dist="38100" dir="2700000" algn="tl">
                <a:srgbClr val="000000">
                  <a:alpha val="43137"/>
                </a:srgbClr>
              </a:outerShdw>
            </a:effectLst>
          </a:endParaRPr>
        </a:p>
      </dgm:t>
    </dgm:pt>
    <dgm:pt modelId="{D91F27CA-350B-48E8-9983-B81509E80EBA}" type="sibTrans" cxnId="{8BB59E18-C767-4F5D-BA74-29F2E27201EC}">
      <dgm:prSet custT="1"/>
      <dgm:spPr>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fr-FR" sz="1800" b="1" dirty="0">
            <a:solidFill>
              <a:schemeClr val="tx1">
                <a:lumMod val="75000"/>
                <a:lumOff val="25000"/>
              </a:schemeClr>
            </a:solidFill>
          </a:endParaRPr>
        </a:p>
      </dgm:t>
    </dgm:pt>
    <dgm:pt modelId="{E8D9088A-2D3A-42E5-AF45-CD7B69B15238}" type="parTrans" cxnId="{8BB59E18-C767-4F5D-BA74-29F2E27201EC}">
      <dgm:prSet/>
      <dgm:spPr/>
      <dgm:t>
        <a:bodyPr/>
        <a:lstStyle/>
        <a:p>
          <a:endParaRPr lang="fr-FR"/>
        </a:p>
      </dgm:t>
    </dgm:pt>
    <dgm:pt modelId="{C5BE8261-7949-457C-81E3-C9E7165B8120}">
      <dgm:prSet phldrT="[Texte]" custT="1"/>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fr-FR" sz="1800" b="1" dirty="0">
            <a:solidFill>
              <a:schemeClr val="tx1">
                <a:lumMod val="75000"/>
                <a:lumOff val="25000"/>
              </a:schemeClr>
            </a:solidFill>
          </a:endParaRPr>
        </a:p>
      </dgm:t>
    </dgm:pt>
    <dgm:pt modelId="{E77EDE90-9A8E-4CC2-8CEF-5AC2438FD962}" type="parTrans" cxnId="{AE493263-85C5-4A60-80B7-7DB460BA96A7}">
      <dgm:prSet/>
      <dgm:spPr/>
      <dgm:t>
        <a:bodyPr/>
        <a:lstStyle/>
        <a:p>
          <a:endParaRPr lang="fr-FR"/>
        </a:p>
      </dgm:t>
    </dgm:pt>
    <dgm:pt modelId="{A2EBF114-E1A6-47D5-9CED-0E3B28AAE0D7}" type="sibTrans" cxnId="{AE493263-85C5-4A60-80B7-7DB460BA96A7}">
      <dgm:prSet/>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t>
        <a:bodyPr/>
        <a:lstStyle/>
        <a:p>
          <a:endParaRPr lang="fr-FR"/>
        </a:p>
      </dgm:t>
    </dgm:pt>
    <dgm:pt modelId="{E6A53AE8-9D4C-4254-859C-D043FA8BBDFB}">
      <dgm:prSet phldrT="[Texte]"/>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t>
        <a:bodyPr/>
        <a:lstStyle/>
        <a:p>
          <a:endParaRPr lang="fr-FR" b="1" dirty="0">
            <a:effectLst>
              <a:outerShdw blurRad="38100" dist="38100" dir="2700000" algn="tl">
                <a:srgbClr val="000000">
                  <a:alpha val="43137"/>
                </a:srgbClr>
              </a:outerShdw>
            </a:effectLst>
          </a:endParaRPr>
        </a:p>
      </dgm:t>
    </dgm:pt>
    <dgm:pt modelId="{371563F6-0372-4E2C-A9D9-8804A149881E}" type="parTrans" cxnId="{5AD1CF1C-8092-472B-9080-5CDB3CA64840}">
      <dgm:prSet/>
      <dgm:spPr/>
      <dgm:t>
        <a:bodyPr/>
        <a:lstStyle/>
        <a:p>
          <a:endParaRPr lang="fr-FR"/>
        </a:p>
      </dgm:t>
    </dgm:pt>
    <dgm:pt modelId="{690B7887-1F95-4282-A885-86EAACF8CF29}" type="sibTrans" cxnId="{5AD1CF1C-8092-472B-9080-5CDB3CA64840}">
      <dgm:prSet/>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t>
        <a:bodyPr/>
        <a:lstStyle/>
        <a:p>
          <a:endParaRPr lang="fr-FR"/>
        </a:p>
      </dgm:t>
    </dgm:pt>
    <dgm:pt modelId="{FD11B48D-9EA2-41CD-9EC1-403CB517A9D4}" type="pres">
      <dgm:prSet presAssocID="{B4A0CE47-4708-48A7-8564-0EBD8427A321}" presName="Name0" presStyleCnt="0">
        <dgm:presLayoutVars>
          <dgm:chMax/>
          <dgm:chPref/>
          <dgm:dir/>
          <dgm:animLvl val="lvl"/>
        </dgm:presLayoutVars>
      </dgm:prSet>
      <dgm:spPr/>
    </dgm:pt>
    <dgm:pt modelId="{E03B4A4F-74A3-40F3-AAE1-B6026892814D}" type="pres">
      <dgm:prSet presAssocID="{DFAA9ECD-87D6-42A1-86FC-0BD9692C23A9}" presName="composite" presStyleCnt="0"/>
      <dgm:spPr/>
    </dgm:pt>
    <dgm:pt modelId="{AE26D299-6EE3-4E2C-88CD-6278CC8E20DB}" type="pres">
      <dgm:prSet presAssocID="{DFAA9ECD-87D6-42A1-86FC-0BD9692C23A9}" presName="Parent1" presStyleLbl="node1" presStyleIdx="0" presStyleCnt="6" custAng="16200000" custLinFactNeighborX="7394" custLinFactNeighborY="-7166">
        <dgm:presLayoutVars>
          <dgm:chMax val="1"/>
          <dgm:chPref val="1"/>
          <dgm:bulletEnabled val="1"/>
        </dgm:presLayoutVars>
      </dgm:prSet>
      <dgm:spPr/>
    </dgm:pt>
    <dgm:pt modelId="{E955C312-70AF-4296-9C0B-23460E67E1F6}" type="pres">
      <dgm:prSet presAssocID="{DFAA9ECD-87D6-42A1-86FC-0BD9692C23A9}" presName="Childtext1" presStyleLbl="revTx" presStyleIdx="0" presStyleCnt="3">
        <dgm:presLayoutVars>
          <dgm:chMax val="0"/>
          <dgm:chPref val="0"/>
          <dgm:bulletEnabled val="1"/>
        </dgm:presLayoutVars>
      </dgm:prSet>
      <dgm:spPr/>
    </dgm:pt>
    <dgm:pt modelId="{9A96A146-6387-47BF-95B7-FE2F25C5432A}" type="pres">
      <dgm:prSet presAssocID="{DFAA9ECD-87D6-42A1-86FC-0BD9692C23A9}" presName="BalanceSpacing" presStyleCnt="0"/>
      <dgm:spPr/>
    </dgm:pt>
    <dgm:pt modelId="{0B2EE5FE-A43B-460E-94E2-13E915476ADB}" type="pres">
      <dgm:prSet presAssocID="{DFAA9ECD-87D6-42A1-86FC-0BD9692C23A9}" presName="BalanceSpacing1" presStyleCnt="0"/>
      <dgm:spPr/>
    </dgm:pt>
    <dgm:pt modelId="{FA6DF995-2D2A-42CC-A504-AB1EBA7EE32A}" type="pres">
      <dgm:prSet presAssocID="{D91F27CA-350B-48E8-9983-B81509E80EBA}" presName="Accent1Text" presStyleLbl="node1" presStyleIdx="1" presStyleCnt="6" custAng="16200000" custLinFactX="100000" custLinFactNeighborX="111938" custLinFactNeighborY="38993"/>
      <dgm:spPr/>
    </dgm:pt>
    <dgm:pt modelId="{A53BB34E-3598-49CD-9076-6B1ACD0822E5}" type="pres">
      <dgm:prSet presAssocID="{D91F27CA-350B-48E8-9983-B81509E80EBA}" presName="spaceBetweenRectangles" presStyleCnt="0"/>
      <dgm:spPr/>
    </dgm:pt>
    <dgm:pt modelId="{3128DD57-D488-4622-8B5E-DB787D74B007}" type="pres">
      <dgm:prSet presAssocID="{E6A53AE8-9D4C-4254-859C-D043FA8BBDFB}" presName="composite" presStyleCnt="0"/>
      <dgm:spPr/>
    </dgm:pt>
    <dgm:pt modelId="{FDDD6F59-F6A6-4839-9044-9913934C0732}" type="pres">
      <dgm:prSet presAssocID="{E6A53AE8-9D4C-4254-859C-D043FA8BBDFB}" presName="Parent1" presStyleLbl="node1" presStyleIdx="2" presStyleCnt="6" custAng="16200000" custLinFactNeighborX="-37594" custLinFactNeighborY="43500">
        <dgm:presLayoutVars>
          <dgm:chMax val="1"/>
          <dgm:chPref val="1"/>
          <dgm:bulletEnabled val="1"/>
        </dgm:presLayoutVars>
      </dgm:prSet>
      <dgm:spPr/>
    </dgm:pt>
    <dgm:pt modelId="{4F706C0E-AB49-4612-9103-43EE3CBDB30F}" type="pres">
      <dgm:prSet presAssocID="{E6A53AE8-9D4C-4254-859C-D043FA8BBDFB}" presName="Childtext1" presStyleLbl="revTx" presStyleIdx="1" presStyleCnt="3">
        <dgm:presLayoutVars>
          <dgm:chMax val="0"/>
          <dgm:chPref val="0"/>
          <dgm:bulletEnabled val="1"/>
        </dgm:presLayoutVars>
      </dgm:prSet>
      <dgm:spPr/>
    </dgm:pt>
    <dgm:pt modelId="{8B0373AE-C6F1-48BF-9310-F74337DF9AD4}" type="pres">
      <dgm:prSet presAssocID="{E6A53AE8-9D4C-4254-859C-D043FA8BBDFB}" presName="BalanceSpacing" presStyleCnt="0"/>
      <dgm:spPr/>
    </dgm:pt>
    <dgm:pt modelId="{D97483EF-D1DD-4697-8488-7487D615441B}" type="pres">
      <dgm:prSet presAssocID="{E6A53AE8-9D4C-4254-859C-D043FA8BBDFB}" presName="BalanceSpacing1" presStyleCnt="0"/>
      <dgm:spPr/>
    </dgm:pt>
    <dgm:pt modelId="{4FDB632F-336F-4F15-B884-C72629B7AE16}" type="pres">
      <dgm:prSet presAssocID="{690B7887-1F95-4282-A885-86EAACF8CF29}" presName="Accent1Text" presStyleLbl="node1" presStyleIdx="3" presStyleCnt="6" custAng="16200000" custLinFactX="-42810" custLinFactNeighborX="-100000" custLinFactNeighborY="-46921"/>
      <dgm:spPr/>
    </dgm:pt>
    <dgm:pt modelId="{A2AE2877-45DB-43C2-843F-2FFD36305617}" type="pres">
      <dgm:prSet presAssocID="{690B7887-1F95-4282-A885-86EAACF8CF29}" presName="spaceBetweenRectangles" presStyleCnt="0"/>
      <dgm:spPr/>
    </dgm:pt>
    <dgm:pt modelId="{73E6BC9C-1EF2-4111-9E9E-F84E3F2CECF4}" type="pres">
      <dgm:prSet presAssocID="{C5BE8261-7949-457C-81E3-C9E7165B8120}" presName="composite" presStyleCnt="0"/>
      <dgm:spPr/>
    </dgm:pt>
    <dgm:pt modelId="{14F84E63-D01E-49C7-B26C-792D81EC4170}" type="pres">
      <dgm:prSet presAssocID="{C5BE8261-7949-457C-81E3-C9E7165B8120}" presName="Parent1" presStyleLbl="node1" presStyleIdx="4" presStyleCnt="6" custAng="16200000" custLinFactNeighborX="4558" custLinFactNeighborY="5183">
        <dgm:presLayoutVars>
          <dgm:chMax val="1"/>
          <dgm:chPref val="1"/>
          <dgm:bulletEnabled val="1"/>
        </dgm:presLayoutVars>
      </dgm:prSet>
      <dgm:spPr/>
    </dgm:pt>
    <dgm:pt modelId="{7D75943D-AD4D-4CEF-A032-D6A366EB3740}" type="pres">
      <dgm:prSet presAssocID="{C5BE8261-7949-457C-81E3-C9E7165B8120}" presName="Childtext1" presStyleLbl="revTx" presStyleIdx="2" presStyleCnt="3">
        <dgm:presLayoutVars>
          <dgm:chMax val="0"/>
          <dgm:chPref val="0"/>
          <dgm:bulletEnabled val="1"/>
        </dgm:presLayoutVars>
      </dgm:prSet>
      <dgm:spPr/>
    </dgm:pt>
    <dgm:pt modelId="{7C7BB596-6649-45A5-9052-6F3E98C0BE54}" type="pres">
      <dgm:prSet presAssocID="{C5BE8261-7949-457C-81E3-C9E7165B8120}" presName="BalanceSpacing" presStyleCnt="0"/>
      <dgm:spPr/>
    </dgm:pt>
    <dgm:pt modelId="{FEBC76C6-4AC6-4BC4-B197-54C46C007CED}" type="pres">
      <dgm:prSet presAssocID="{C5BE8261-7949-457C-81E3-C9E7165B8120}" presName="BalanceSpacing1" presStyleCnt="0"/>
      <dgm:spPr/>
    </dgm:pt>
    <dgm:pt modelId="{E0FC06BB-CF34-4CB1-B144-53B667D2CC73}" type="pres">
      <dgm:prSet presAssocID="{A2EBF114-E1A6-47D5-9CED-0E3B28AAE0D7}" presName="Accent1Text" presStyleLbl="node1" presStyleIdx="5" presStyleCnt="6" custAng="16200000" custLinFactX="100000" custLinFactNeighborX="110997" custLinFactNeighborY="-36739"/>
      <dgm:spPr/>
    </dgm:pt>
  </dgm:ptLst>
  <dgm:cxnLst>
    <dgm:cxn modelId="{8BB59E18-C767-4F5D-BA74-29F2E27201EC}" srcId="{B4A0CE47-4708-48A7-8564-0EBD8427A321}" destId="{DFAA9ECD-87D6-42A1-86FC-0BD9692C23A9}" srcOrd="0" destOrd="0" parTransId="{E8D9088A-2D3A-42E5-AF45-CD7B69B15238}" sibTransId="{D91F27CA-350B-48E8-9983-B81509E80EBA}"/>
    <dgm:cxn modelId="{5AD1CF1C-8092-472B-9080-5CDB3CA64840}" srcId="{B4A0CE47-4708-48A7-8564-0EBD8427A321}" destId="{E6A53AE8-9D4C-4254-859C-D043FA8BBDFB}" srcOrd="1" destOrd="0" parTransId="{371563F6-0372-4E2C-A9D9-8804A149881E}" sibTransId="{690B7887-1F95-4282-A885-86EAACF8CF29}"/>
    <dgm:cxn modelId="{AE493263-85C5-4A60-80B7-7DB460BA96A7}" srcId="{B4A0CE47-4708-48A7-8564-0EBD8427A321}" destId="{C5BE8261-7949-457C-81E3-C9E7165B8120}" srcOrd="2" destOrd="0" parTransId="{E77EDE90-9A8E-4CC2-8CEF-5AC2438FD962}" sibTransId="{A2EBF114-E1A6-47D5-9CED-0E3B28AAE0D7}"/>
    <dgm:cxn modelId="{C32B314B-A4AF-4505-B679-8A8EA551AF23}" type="presOf" srcId="{B4A0CE47-4708-48A7-8564-0EBD8427A321}" destId="{FD11B48D-9EA2-41CD-9EC1-403CB517A9D4}" srcOrd="0" destOrd="0" presId="urn:microsoft.com/office/officeart/2008/layout/AlternatingHexagons"/>
    <dgm:cxn modelId="{94967588-C524-47BF-ADF5-E8AA0CA0BDAF}" type="presOf" srcId="{C5BE8261-7949-457C-81E3-C9E7165B8120}" destId="{14F84E63-D01E-49C7-B26C-792D81EC4170}" srcOrd="0" destOrd="0" presId="urn:microsoft.com/office/officeart/2008/layout/AlternatingHexagons"/>
    <dgm:cxn modelId="{C0B245B2-D49C-41A4-ACCF-B9DB4AC1322A}" type="presOf" srcId="{D91F27CA-350B-48E8-9983-B81509E80EBA}" destId="{FA6DF995-2D2A-42CC-A504-AB1EBA7EE32A}" srcOrd="0" destOrd="0" presId="urn:microsoft.com/office/officeart/2008/layout/AlternatingHexagons"/>
    <dgm:cxn modelId="{BC5FA7BE-A096-4688-BC34-58B550E25E9C}" type="presOf" srcId="{A2EBF114-E1A6-47D5-9CED-0E3B28AAE0D7}" destId="{E0FC06BB-CF34-4CB1-B144-53B667D2CC73}" srcOrd="0" destOrd="0" presId="urn:microsoft.com/office/officeart/2008/layout/AlternatingHexagons"/>
    <dgm:cxn modelId="{15EF98C8-0845-4BBF-8629-30A169075DA7}" type="presOf" srcId="{E6A53AE8-9D4C-4254-859C-D043FA8BBDFB}" destId="{FDDD6F59-F6A6-4839-9044-9913934C0732}" srcOrd="0" destOrd="0" presId="urn:microsoft.com/office/officeart/2008/layout/AlternatingHexagons"/>
    <dgm:cxn modelId="{F65948E8-9BB2-4273-82AC-D2B40D864D83}" type="presOf" srcId="{690B7887-1F95-4282-A885-86EAACF8CF29}" destId="{4FDB632F-336F-4F15-B884-C72629B7AE16}" srcOrd="0" destOrd="0" presId="urn:microsoft.com/office/officeart/2008/layout/AlternatingHexagons"/>
    <dgm:cxn modelId="{871B61FE-6141-4972-8873-12E0313E4193}" type="presOf" srcId="{DFAA9ECD-87D6-42A1-86FC-0BD9692C23A9}" destId="{AE26D299-6EE3-4E2C-88CD-6278CC8E20DB}" srcOrd="0" destOrd="0" presId="urn:microsoft.com/office/officeart/2008/layout/AlternatingHexagons"/>
    <dgm:cxn modelId="{E37BE88B-AEAE-4D47-B30E-0A68FB244F9E}" type="presParOf" srcId="{FD11B48D-9EA2-41CD-9EC1-403CB517A9D4}" destId="{E03B4A4F-74A3-40F3-AAE1-B6026892814D}" srcOrd="0" destOrd="0" presId="urn:microsoft.com/office/officeart/2008/layout/AlternatingHexagons"/>
    <dgm:cxn modelId="{16D16AED-9EB8-40D2-9CD1-EC5C65A85528}" type="presParOf" srcId="{E03B4A4F-74A3-40F3-AAE1-B6026892814D}" destId="{AE26D299-6EE3-4E2C-88CD-6278CC8E20DB}" srcOrd="0" destOrd="0" presId="urn:microsoft.com/office/officeart/2008/layout/AlternatingHexagons"/>
    <dgm:cxn modelId="{6F250F6C-665F-4BD6-AC31-6A9641E51FE8}" type="presParOf" srcId="{E03B4A4F-74A3-40F3-AAE1-B6026892814D}" destId="{E955C312-70AF-4296-9C0B-23460E67E1F6}" srcOrd="1" destOrd="0" presId="urn:microsoft.com/office/officeart/2008/layout/AlternatingHexagons"/>
    <dgm:cxn modelId="{EC82D312-2D0B-4895-865F-EC7F97093433}" type="presParOf" srcId="{E03B4A4F-74A3-40F3-AAE1-B6026892814D}" destId="{9A96A146-6387-47BF-95B7-FE2F25C5432A}" srcOrd="2" destOrd="0" presId="urn:microsoft.com/office/officeart/2008/layout/AlternatingHexagons"/>
    <dgm:cxn modelId="{9061EF63-824D-4C27-BBE9-C6F40EB3536F}" type="presParOf" srcId="{E03B4A4F-74A3-40F3-AAE1-B6026892814D}" destId="{0B2EE5FE-A43B-460E-94E2-13E915476ADB}" srcOrd="3" destOrd="0" presId="urn:microsoft.com/office/officeart/2008/layout/AlternatingHexagons"/>
    <dgm:cxn modelId="{FEC58B9F-92D4-4180-85E4-8B458A4A3A66}" type="presParOf" srcId="{E03B4A4F-74A3-40F3-AAE1-B6026892814D}" destId="{FA6DF995-2D2A-42CC-A504-AB1EBA7EE32A}" srcOrd="4" destOrd="0" presId="urn:microsoft.com/office/officeart/2008/layout/AlternatingHexagons"/>
    <dgm:cxn modelId="{A60B640E-E476-4261-BB27-B504A42A0100}" type="presParOf" srcId="{FD11B48D-9EA2-41CD-9EC1-403CB517A9D4}" destId="{A53BB34E-3598-49CD-9076-6B1ACD0822E5}" srcOrd="1" destOrd="0" presId="urn:microsoft.com/office/officeart/2008/layout/AlternatingHexagons"/>
    <dgm:cxn modelId="{5A5E4B8D-7D33-463D-AC99-4F7F608408DB}" type="presParOf" srcId="{FD11B48D-9EA2-41CD-9EC1-403CB517A9D4}" destId="{3128DD57-D488-4622-8B5E-DB787D74B007}" srcOrd="2" destOrd="0" presId="urn:microsoft.com/office/officeart/2008/layout/AlternatingHexagons"/>
    <dgm:cxn modelId="{3777B9F0-83B3-4E42-8159-E32010D4680B}" type="presParOf" srcId="{3128DD57-D488-4622-8B5E-DB787D74B007}" destId="{FDDD6F59-F6A6-4839-9044-9913934C0732}" srcOrd="0" destOrd="0" presId="urn:microsoft.com/office/officeart/2008/layout/AlternatingHexagons"/>
    <dgm:cxn modelId="{78E19451-89D1-4541-A2D9-0015828EC6E3}" type="presParOf" srcId="{3128DD57-D488-4622-8B5E-DB787D74B007}" destId="{4F706C0E-AB49-4612-9103-43EE3CBDB30F}" srcOrd="1" destOrd="0" presId="urn:microsoft.com/office/officeart/2008/layout/AlternatingHexagons"/>
    <dgm:cxn modelId="{054562A8-B943-4170-A1CB-6955469287C2}" type="presParOf" srcId="{3128DD57-D488-4622-8B5E-DB787D74B007}" destId="{8B0373AE-C6F1-48BF-9310-F74337DF9AD4}" srcOrd="2" destOrd="0" presId="urn:microsoft.com/office/officeart/2008/layout/AlternatingHexagons"/>
    <dgm:cxn modelId="{185E328E-B253-43E4-B89F-569086CFB33D}" type="presParOf" srcId="{3128DD57-D488-4622-8B5E-DB787D74B007}" destId="{D97483EF-D1DD-4697-8488-7487D615441B}" srcOrd="3" destOrd="0" presId="urn:microsoft.com/office/officeart/2008/layout/AlternatingHexagons"/>
    <dgm:cxn modelId="{57773BE2-035E-4F07-832F-6728CC4B27C3}" type="presParOf" srcId="{3128DD57-D488-4622-8B5E-DB787D74B007}" destId="{4FDB632F-336F-4F15-B884-C72629B7AE16}" srcOrd="4" destOrd="0" presId="urn:microsoft.com/office/officeart/2008/layout/AlternatingHexagons"/>
    <dgm:cxn modelId="{F2B33999-5111-4D1E-B43C-F37CE18F2936}" type="presParOf" srcId="{FD11B48D-9EA2-41CD-9EC1-403CB517A9D4}" destId="{A2AE2877-45DB-43C2-843F-2FFD36305617}" srcOrd="3" destOrd="0" presId="urn:microsoft.com/office/officeart/2008/layout/AlternatingHexagons"/>
    <dgm:cxn modelId="{4C058A51-A8B6-4E8D-94FA-C35F86F91ADA}" type="presParOf" srcId="{FD11B48D-9EA2-41CD-9EC1-403CB517A9D4}" destId="{73E6BC9C-1EF2-4111-9E9E-F84E3F2CECF4}" srcOrd="4" destOrd="0" presId="urn:microsoft.com/office/officeart/2008/layout/AlternatingHexagons"/>
    <dgm:cxn modelId="{5CE98F9D-1B6E-4436-B839-FFDEC0AB16E2}" type="presParOf" srcId="{73E6BC9C-1EF2-4111-9E9E-F84E3F2CECF4}" destId="{14F84E63-D01E-49C7-B26C-792D81EC4170}" srcOrd="0" destOrd="0" presId="urn:microsoft.com/office/officeart/2008/layout/AlternatingHexagons"/>
    <dgm:cxn modelId="{0D67EA07-B0A9-413F-AD54-D2EC2D640382}" type="presParOf" srcId="{73E6BC9C-1EF2-4111-9E9E-F84E3F2CECF4}" destId="{7D75943D-AD4D-4CEF-A032-D6A366EB3740}" srcOrd="1" destOrd="0" presId="urn:microsoft.com/office/officeart/2008/layout/AlternatingHexagons"/>
    <dgm:cxn modelId="{30CB8136-076C-4687-A9E6-DDC019B0983A}" type="presParOf" srcId="{73E6BC9C-1EF2-4111-9E9E-F84E3F2CECF4}" destId="{7C7BB596-6649-45A5-9052-6F3E98C0BE54}" srcOrd="2" destOrd="0" presId="urn:microsoft.com/office/officeart/2008/layout/AlternatingHexagons"/>
    <dgm:cxn modelId="{020E2FA7-2F2E-4EA8-9470-1C7386AF7012}" type="presParOf" srcId="{73E6BC9C-1EF2-4111-9E9E-F84E3F2CECF4}" destId="{FEBC76C6-4AC6-4BC4-B197-54C46C007CED}" srcOrd="3" destOrd="0" presId="urn:microsoft.com/office/officeart/2008/layout/AlternatingHexagons"/>
    <dgm:cxn modelId="{28A9C293-CCCF-4E89-8095-ACE2D061FCEE}" type="presParOf" srcId="{73E6BC9C-1EF2-4111-9E9E-F84E3F2CECF4}" destId="{E0FC06BB-CF34-4CB1-B144-53B667D2CC73}"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6D299-6EE3-4E2C-88CD-6278CC8E20DB}">
      <dsp:nvSpPr>
        <dsp:cNvPr id="0" name=""/>
        <dsp:cNvSpPr/>
      </dsp:nvSpPr>
      <dsp:spPr>
        <a:xfrm>
          <a:off x="3602839" y="0"/>
          <a:ext cx="1727829" cy="1503211"/>
        </a:xfrm>
        <a:prstGeom prst="hexagon">
          <a:avLst>
            <a:gd name="adj" fmla="val 25000"/>
            <a:gd name="vf" fmla="val 115470"/>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fr-FR" sz="1800" b="1" kern="1200" dirty="0">
            <a:effectLst>
              <a:outerShdw blurRad="38100" dist="38100" dir="2700000" algn="tl">
                <a:srgbClr val="000000">
                  <a:alpha val="43137"/>
                </a:srgbClr>
              </a:outerShdw>
            </a:effectLst>
          </a:endParaRPr>
        </a:p>
      </dsp:txBody>
      <dsp:txXfrm rot="-5400000">
        <a:off x="3949398" y="156944"/>
        <a:ext cx="1034711" cy="1189323"/>
      </dsp:txXfrm>
    </dsp:sp>
    <dsp:sp modelId="{E955C312-70AF-4296-9C0B-23460E67E1F6}">
      <dsp:nvSpPr>
        <dsp:cNvPr id="0" name=""/>
        <dsp:cNvSpPr/>
      </dsp:nvSpPr>
      <dsp:spPr>
        <a:xfrm>
          <a:off x="5152826" y="347908"/>
          <a:ext cx="1928257" cy="1036697"/>
        </a:xfrm>
        <a:prstGeom prst="rect">
          <a:avLst/>
        </a:prstGeom>
        <a:noFill/>
        <a:ln>
          <a:noFill/>
        </a:ln>
        <a:effectLst/>
      </dsp:spPr>
      <dsp:style>
        <a:lnRef idx="0">
          <a:scrgbClr r="0" g="0" b="0"/>
        </a:lnRef>
        <a:fillRef idx="0">
          <a:scrgbClr r="0" g="0" b="0"/>
        </a:fillRef>
        <a:effectRef idx="0">
          <a:scrgbClr r="0" g="0" b="0"/>
        </a:effectRef>
        <a:fontRef idx="minor"/>
      </dsp:style>
    </dsp:sp>
    <dsp:sp modelId="{FA6DF995-2D2A-42CC-A504-AB1EBA7EE32A}">
      <dsp:nvSpPr>
        <dsp:cNvPr id="0" name=""/>
        <dsp:cNvSpPr/>
      </dsp:nvSpPr>
      <dsp:spPr>
        <a:xfrm>
          <a:off x="5054099" y="788384"/>
          <a:ext cx="1727829" cy="1503211"/>
        </a:xfrm>
        <a:prstGeom prst="hexagon">
          <a:avLst>
            <a:gd name="adj" fmla="val 25000"/>
            <a:gd name="vf" fmla="val 115470"/>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fr-FR" sz="1800" b="1" kern="1200" dirty="0">
            <a:solidFill>
              <a:schemeClr val="tx1">
                <a:lumMod val="75000"/>
                <a:lumOff val="25000"/>
              </a:schemeClr>
            </a:solidFill>
          </a:endParaRPr>
        </a:p>
      </dsp:txBody>
      <dsp:txXfrm rot="-5400000">
        <a:off x="5400658" y="945328"/>
        <a:ext cx="1034711" cy="1189323"/>
      </dsp:txXfrm>
    </dsp:sp>
    <dsp:sp modelId="{FDDD6F59-F6A6-4839-9044-9913934C0732}">
      <dsp:nvSpPr>
        <dsp:cNvPr id="0" name=""/>
        <dsp:cNvSpPr/>
      </dsp:nvSpPr>
      <dsp:spPr>
        <a:xfrm>
          <a:off x="2111729" y="2332839"/>
          <a:ext cx="1727829" cy="1503211"/>
        </a:xfrm>
        <a:prstGeom prst="hexagon">
          <a:avLst>
            <a:gd name="adj" fmla="val 25000"/>
            <a:gd name="vf" fmla="val 11547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endParaRPr lang="fr-FR" sz="5500" b="1" kern="1200" dirty="0">
            <a:effectLst>
              <a:outerShdw blurRad="38100" dist="38100" dir="2700000" algn="tl">
                <a:srgbClr val="000000">
                  <a:alpha val="43137"/>
                </a:srgbClr>
              </a:outerShdw>
            </a:effectLst>
          </a:endParaRPr>
        </a:p>
      </dsp:txBody>
      <dsp:txXfrm rot="-5400000">
        <a:off x="2458288" y="2489783"/>
        <a:ext cx="1034711" cy="1189323"/>
      </dsp:txXfrm>
    </dsp:sp>
    <dsp:sp modelId="{4F706C0E-AB49-4612-9103-43EE3CBDB30F}">
      <dsp:nvSpPr>
        <dsp:cNvPr id="0" name=""/>
        <dsp:cNvSpPr/>
      </dsp:nvSpPr>
      <dsp:spPr>
        <a:xfrm>
          <a:off x="860898" y="1814490"/>
          <a:ext cx="1866055" cy="1036697"/>
        </a:xfrm>
        <a:prstGeom prst="rect">
          <a:avLst/>
        </a:prstGeom>
        <a:noFill/>
        <a:ln>
          <a:noFill/>
        </a:ln>
        <a:effectLst/>
      </dsp:spPr>
      <dsp:style>
        <a:lnRef idx="0">
          <a:scrgbClr r="0" g="0" b="0"/>
        </a:lnRef>
        <a:fillRef idx="0">
          <a:scrgbClr r="0" g="0" b="0"/>
        </a:fillRef>
        <a:effectRef idx="0">
          <a:scrgbClr r="0" g="0" b="0"/>
        </a:effectRef>
        <a:fontRef idx="minor"/>
      </dsp:style>
    </dsp:sp>
    <dsp:sp modelId="{4FDB632F-336F-4F15-B884-C72629B7AE16}">
      <dsp:nvSpPr>
        <dsp:cNvPr id="0" name=""/>
        <dsp:cNvSpPr/>
      </dsp:nvSpPr>
      <dsp:spPr>
        <a:xfrm>
          <a:off x="2153579" y="770518"/>
          <a:ext cx="1727829" cy="1503211"/>
        </a:xfrm>
        <a:prstGeom prst="hexagon">
          <a:avLst>
            <a:gd name="adj" fmla="val 25000"/>
            <a:gd name="vf" fmla="val 115470"/>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2500138" y="927462"/>
        <a:ext cx="1034711" cy="1189323"/>
      </dsp:txXfrm>
    </dsp:sp>
    <dsp:sp modelId="{14F84E63-D01E-49C7-B26C-792D81EC4170}">
      <dsp:nvSpPr>
        <dsp:cNvPr id="0" name=""/>
        <dsp:cNvSpPr/>
      </dsp:nvSpPr>
      <dsp:spPr>
        <a:xfrm>
          <a:off x="3560208" y="3137368"/>
          <a:ext cx="1727829" cy="1503211"/>
        </a:xfrm>
        <a:prstGeom prst="hexagon">
          <a:avLst>
            <a:gd name="adj" fmla="val 25000"/>
            <a:gd name="vf" fmla="val 115470"/>
          </a:avLst>
        </a:prstGeom>
        <a:blipFill dpi="0" rotWithShape="0">
          <a:blip xmlns:r="http://schemas.openxmlformats.org/officeDocument/2006/relationships" r:embed="rId5">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fr-FR" sz="1800" b="1" kern="1200" dirty="0">
            <a:solidFill>
              <a:schemeClr val="tx1">
                <a:lumMod val="75000"/>
                <a:lumOff val="25000"/>
              </a:schemeClr>
            </a:solidFill>
          </a:endParaRPr>
        </a:p>
      </dsp:txBody>
      <dsp:txXfrm rot="-5400000">
        <a:off x="3906767" y="3294312"/>
        <a:ext cx="1034711" cy="1189323"/>
      </dsp:txXfrm>
    </dsp:sp>
    <dsp:sp modelId="{7D75943D-AD4D-4CEF-A032-D6A366EB3740}">
      <dsp:nvSpPr>
        <dsp:cNvPr id="0" name=""/>
        <dsp:cNvSpPr/>
      </dsp:nvSpPr>
      <dsp:spPr>
        <a:xfrm>
          <a:off x="5152826" y="3281071"/>
          <a:ext cx="1928257" cy="1036697"/>
        </a:xfrm>
        <a:prstGeom prst="rect">
          <a:avLst/>
        </a:prstGeom>
        <a:noFill/>
        <a:ln>
          <a:noFill/>
        </a:ln>
        <a:effectLst/>
      </dsp:spPr>
      <dsp:style>
        <a:lnRef idx="0">
          <a:scrgbClr r="0" g="0" b="0"/>
        </a:lnRef>
        <a:fillRef idx="0">
          <a:scrgbClr r="0" g="0" b="0"/>
        </a:fillRef>
        <a:effectRef idx="0">
          <a:scrgbClr r="0" g="0" b="0"/>
        </a:effectRef>
        <a:fontRef idx="minor"/>
      </dsp:style>
    </dsp:sp>
    <dsp:sp modelId="{E0FC06BB-CF34-4CB1-B144-53B667D2CC73}">
      <dsp:nvSpPr>
        <dsp:cNvPr id="0" name=""/>
        <dsp:cNvSpPr/>
      </dsp:nvSpPr>
      <dsp:spPr>
        <a:xfrm>
          <a:off x="5039954" y="2413027"/>
          <a:ext cx="1727829" cy="1503211"/>
        </a:xfrm>
        <a:prstGeom prst="hexagon">
          <a:avLst>
            <a:gd name="adj" fmla="val 25000"/>
            <a:gd name="vf" fmla="val 115470"/>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5386513" y="2569971"/>
        <a:ext cx="1034711" cy="1189323"/>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4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4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4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4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49.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image" Target="../media/image1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C7638F35-63F0-4E4A-A03B-797A7B30A5FF}" type="datetimeFigureOut">
              <a:rPr lang="fr-FR" smtClean="0"/>
              <a:t>11/09/2023</a:t>
            </a:fld>
            <a:endParaRPr lang="fr-FR"/>
          </a:p>
        </p:txBody>
      </p:sp>
      <p:sp>
        <p:nvSpPr>
          <p:cNvPr id="4" name="Espace réservé de l'image des diapositives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3471890B-BFCE-4BB6-8C33-AA23277DCFA3}" type="slidenum">
              <a:rPr lang="fr-FR" smtClean="0"/>
              <a:t>‹N°›</a:t>
            </a:fld>
            <a:endParaRPr lang="fr-FR"/>
          </a:p>
        </p:txBody>
      </p:sp>
    </p:spTree>
    <p:extLst>
      <p:ext uri="{BB962C8B-B14F-4D97-AF65-F5344CB8AC3E}">
        <p14:creationId xmlns:p14="http://schemas.microsoft.com/office/powerpoint/2010/main" val="1368608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1</a:t>
            </a:fld>
            <a:endParaRPr lang="fr-FR"/>
          </a:p>
        </p:txBody>
      </p:sp>
    </p:spTree>
    <p:extLst>
      <p:ext uri="{BB962C8B-B14F-4D97-AF65-F5344CB8AC3E}">
        <p14:creationId xmlns:p14="http://schemas.microsoft.com/office/powerpoint/2010/main" val="1069456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endParaRPr lang="fr-FR" sz="1200" kern="1200" dirty="0">
              <a:solidFill>
                <a:schemeClr val="tx1">
                  <a:lumMod val="85000"/>
                  <a:lumOff val="15000"/>
                </a:schemeClr>
              </a:solidFill>
              <a:effectLst/>
              <a:latin typeface="+mn-lt"/>
              <a:ea typeface="+mn-ea"/>
              <a:cs typeface="+mn-cs"/>
            </a:endParaRPr>
          </a:p>
          <a:p>
            <a:pPr>
              <a:lnSpc>
                <a:spcPct val="107000"/>
              </a:lnSpc>
              <a:spcAft>
                <a:spcPts val="800"/>
              </a:spcAft>
            </a:pPr>
            <a:r>
              <a:rPr lang="en-US" sz="1200" kern="1200" dirty="0">
                <a:solidFill>
                  <a:schemeClr val="tx1">
                    <a:lumMod val="85000"/>
                    <a:lumOff val="15000"/>
                  </a:schemeClr>
                </a:solidFill>
                <a:effectLst/>
                <a:latin typeface="+mn-lt"/>
                <a:ea typeface="+mn-ea"/>
                <a:cs typeface="+mn-cs"/>
              </a:rPr>
              <a:t>As a result of everything she does, there is improvement. It still responds to therapy, but the redness recovers much faster. The skin is smoothed, hydrated, complexion improved.</a:t>
            </a:r>
            <a:endParaRPr lang="fr-FR" sz="1200" kern="1200" dirty="0">
              <a:solidFill>
                <a:schemeClr val="tx1">
                  <a:lumMod val="85000"/>
                  <a:lumOff val="15000"/>
                </a:schemeClr>
              </a:solidFill>
              <a:effectLst/>
              <a:latin typeface="+mn-lt"/>
              <a:ea typeface="+mn-ea"/>
              <a:cs typeface="+mn-cs"/>
            </a:endParaRPr>
          </a:p>
          <a:p>
            <a:pPr>
              <a:lnSpc>
                <a:spcPct val="107000"/>
              </a:lnSpc>
              <a:spcAft>
                <a:spcPts val="800"/>
              </a:spcAft>
            </a:pPr>
            <a:r>
              <a:rPr lang="en-US" sz="1200" kern="1200" dirty="0">
                <a:solidFill>
                  <a:schemeClr val="tx1">
                    <a:lumMod val="85000"/>
                    <a:lumOff val="15000"/>
                  </a:schemeClr>
                </a:solidFill>
                <a:effectLst/>
                <a:latin typeface="+mn-lt"/>
                <a:ea typeface="+mn-ea"/>
                <a:cs typeface="+mn-cs"/>
              </a:rPr>
              <a:t>After the procedure, the skin is no longer as red as during the first visits.</a:t>
            </a:r>
            <a:endParaRPr lang="fr-FR" sz="1200" kern="1200" dirty="0">
              <a:solidFill>
                <a:schemeClr val="tx1">
                  <a:lumMod val="85000"/>
                  <a:lumOff val="15000"/>
                </a:schemeClr>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10</a:t>
            </a:fld>
            <a:endParaRPr lang="fr-FR"/>
          </a:p>
        </p:txBody>
      </p:sp>
    </p:spTree>
    <p:extLst>
      <p:ext uri="{BB962C8B-B14F-4D97-AF65-F5344CB8AC3E}">
        <p14:creationId xmlns:p14="http://schemas.microsoft.com/office/powerpoint/2010/main" val="4218599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algn="l" defTabSz="914400" rtl="0" eaLnBrk="1" latinLnBrk="0" hangingPunct="1">
              <a:lnSpc>
                <a:spcPct val="107000"/>
              </a:lnSpc>
              <a:spcAft>
                <a:spcPts val="800"/>
              </a:spcAft>
            </a:pPr>
            <a:r>
              <a:rPr lang="en-US" sz="1200" kern="1200" dirty="0">
                <a:solidFill>
                  <a:schemeClr val="tx1">
                    <a:lumMod val="85000"/>
                    <a:lumOff val="15000"/>
                  </a:schemeClr>
                </a:solidFill>
                <a:effectLst/>
                <a:latin typeface="+mn-lt"/>
                <a:ea typeface="+mn-ea"/>
                <a:cs typeface="+mn-cs"/>
              </a:rPr>
              <a:t>The client has been using hormonal face cream for a long time. </a:t>
            </a:r>
          </a:p>
          <a:p>
            <a:pPr marL="0" algn="l" defTabSz="914400" rtl="0" eaLnBrk="1" latinLnBrk="0" hangingPunct="1">
              <a:lnSpc>
                <a:spcPct val="107000"/>
              </a:lnSpc>
              <a:spcAft>
                <a:spcPts val="800"/>
              </a:spcAft>
            </a:pPr>
            <a:r>
              <a:rPr lang="en-US" sz="1200" kern="1200" dirty="0">
                <a:solidFill>
                  <a:schemeClr val="tx1">
                    <a:lumMod val="85000"/>
                    <a:lumOff val="15000"/>
                  </a:schemeClr>
                </a:solidFill>
                <a:effectLst/>
                <a:latin typeface="+mn-lt"/>
                <a:ea typeface="+mn-ea"/>
                <a:cs typeface="+mn-cs"/>
              </a:rPr>
              <a:t>In Russia, it is called </a:t>
            </a:r>
            <a:r>
              <a:rPr lang="en-US" sz="1200" kern="1200" dirty="0" err="1">
                <a:solidFill>
                  <a:schemeClr val="tx1">
                    <a:lumMod val="85000"/>
                    <a:lumOff val="15000"/>
                  </a:schemeClr>
                </a:solidFill>
                <a:effectLst/>
                <a:latin typeface="+mn-lt"/>
                <a:ea typeface="+mn-ea"/>
                <a:cs typeface="+mn-cs"/>
              </a:rPr>
              <a:t>Akriderm</a:t>
            </a:r>
            <a:r>
              <a:rPr lang="en-US" sz="1200" kern="1200" dirty="0">
                <a:solidFill>
                  <a:schemeClr val="tx1">
                    <a:lumMod val="85000"/>
                    <a:lumOff val="15000"/>
                  </a:schemeClr>
                </a:solidFill>
                <a:effectLst/>
                <a:latin typeface="+mn-lt"/>
                <a:ea typeface="+mn-ea"/>
                <a:cs typeface="+mn-cs"/>
              </a:rPr>
              <a:t>, the active ingredient is betamethasone dipropionate. </a:t>
            </a:r>
          </a:p>
          <a:p>
            <a:pPr marL="0" algn="l" defTabSz="914400" rtl="0" eaLnBrk="1" latinLnBrk="0" hangingPunct="1">
              <a:lnSpc>
                <a:spcPct val="107000"/>
              </a:lnSpc>
              <a:spcAft>
                <a:spcPts val="800"/>
              </a:spcAft>
            </a:pPr>
            <a:r>
              <a:rPr lang="en-US" sz="1200" kern="1200" dirty="0">
                <a:solidFill>
                  <a:schemeClr val="tx1">
                    <a:lumMod val="85000"/>
                    <a:lumOff val="15000"/>
                  </a:schemeClr>
                </a:solidFill>
                <a:effectLst/>
                <a:latin typeface="+mn-lt"/>
                <a:ea typeface="+mn-ea"/>
                <a:cs typeface="+mn-cs"/>
              </a:rPr>
              <a:t>After the cancellation, steroid dermatitis began, I attached a photo.</a:t>
            </a:r>
          </a:p>
          <a:p>
            <a:pPr marL="0" algn="l" defTabSz="914400" rtl="0" eaLnBrk="1" latinLnBrk="0" hangingPunct="1">
              <a:lnSpc>
                <a:spcPct val="107000"/>
              </a:lnSpc>
              <a:spcAft>
                <a:spcPts val="800"/>
              </a:spcAft>
            </a:pPr>
            <a:r>
              <a:rPr lang="en-US" sz="1200" kern="1200" dirty="0">
                <a:solidFill>
                  <a:schemeClr val="tx1">
                    <a:lumMod val="85000"/>
                    <a:lumOff val="15000"/>
                  </a:schemeClr>
                </a:solidFill>
                <a:effectLst/>
                <a:latin typeface="+mn-lt"/>
                <a:ea typeface="+mn-ea"/>
                <a:cs typeface="+mn-cs"/>
              </a:rPr>
              <a:t>Since the client works in another city, it was not possible to invite her to the procedures and the treatment was carried out only with the help of home care products.</a:t>
            </a:r>
          </a:p>
          <a:p>
            <a:pPr marL="0" algn="l" defTabSz="914400" rtl="0" eaLnBrk="1" latinLnBrk="0" hangingPunct="1">
              <a:lnSpc>
                <a:spcPct val="107000"/>
              </a:lnSpc>
              <a:spcAft>
                <a:spcPts val="800"/>
              </a:spcAft>
            </a:pPr>
            <a:r>
              <a:rPr lang="en-US" sz="1200" kern="1200" dirty="0">
                <a:solidFill>
                  <a:schemeClr val="tx1">
                    <a:lumMod val="85000"/>
                    <a:lumOff val="15000"/>
                  </a:schemeClr>
                </a:solidFill>
                <a:effectLst/>
                <a:latin typeface="+mn-lt"/>
                <a:ea typeface="+mn-ea"/>
                <a:cs typeface="+mn-cs"/>
              </a:rPr>
              <a:t>We got fantastic results in 1 month. The photo was taken a month later, but the client herself says that after 2 weeks it was already in such a state as in the photo. The treatment was on only three Yon-ka products:, Sensitive mask, Hydra1 mask and cleansing milk.</a:t>
            </a:r>
          </a:p>
          <a:p>
            <a:pPr marL="0" algn="l" defTabSz="914400" rtl="0" eaLnBrk="1" latinLnBrk="0" hangingPunct="1">
              <a:lnSpc>
                <a:spcPct val="107000"/>
              </a:lnSpc>
              <a:spcAft>
                <a:spcPts val="800"/>
              </a:spcAft>
            </a:pPr>
            <a:r>
              <a:rPr lang="en-US" sz="1200" kern="1200" dirty="0">
                <a:solidFill>
                  <a:schemeClr val="tx1">
                    <a:lumMod val="85000"/>
                    <a:lumOff val="15000"/>
                  </a:schemeClr>
                </a:solidFill>
                <a:effectLst/>
                <a:latin typeface="+mn-lt"/>
                <a:ea typeface="+mn-ea"/>
                <a:cs typeface="+mn-cs"/>
              </a:rPr>
              <a:t>Treatment prescribed by a doctor, our partner from Irkutsk, I advised on </a:t>
            </a:r>
            <a:r>
              <a:rPr lang="en-US" sz="1200" kern="1200" dirty="0" err="1">
                <a:solidFill>
                  <a:schemeClr val="tx1">
                    <a:lumMod val="85000"/>
                    <a:lumOff val="15000"/>
                  </a:schemeClr>
                </a:solidFill>
                <a:effectLst/>
                <a:latin typeface="+mn-lt"/>
                <a:ea typeface="+mn-ea"/>
                <a:cs typeface="+mn-cs"/>
              </a:rPr>
              <a:t>Yonka</a:t>
            </a:r>
            <a:r>
              <a:rPr lang="en-US" sz="1200" kern="1200" dirty="0">
                <a:solidFill>
                  <a:schemeClr val="tx1">
                    <a:lumMod val="85000"/>
                    <a:lumOff val="15000"/>
                  </a:schemeClr>
                </a:solidFill>
                <a:effectLst/>
                <a:latin typeface="+mn-lt"/>
                <a:ea typeface="+mn-ea"/>
                <a:cs typeface="+mn-cs"/>
              </a:rPr>
              <a:t> products.</a:t>
            </a: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11</a:t>
            </a:fld>
            <a:endParaRPr lang="fr-FR"/>
          </a:p>
        </p:txBody>
      </p:sp>
    </p:spTree>
    <p:extLst>
      <p:ext uri="{BB962C8B-B14F-4D97-AF65-F5344CB8AC3E}">
        <p14:creationId xmlns:p14="http://schemas.microsoft.com/office/powerpoint/2010/main" val="3101530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algn="l" defTabSz="914400" rtl="0" eaLnBrk="1" latinLnBrk="0" hangingPunct="1">
              <a:lnSpc>
                <a:spcPct val="107000"/>
              </a:lnSpc>
              <a:spcAft>
                <a:spcPts val="800"/>
              </a:spcAft>
            </a:pPr>
            <a:r>
              <a:rPr lang="fr-FR" sz="1200" kern="1200" dirty="0">
                <a:solidFill>
                  <a:schemeClr val="tx1">
                    <a:lumMod val="85000"/>
                    <a:lumOff val="15000"/>
                  </a:schemeClr>
                </a:solidFill>
                <a:effectLst/>
                <a:latin typeface="+mn-lt"/>
                <a:ea typeface="+mn-ea"/>
                <a:cs typeface="+mn-cs"/>
              </a:rPr>
              <a:t>I can </a:t>
            </a:r>
            <a:r>
              <a:rPr lang="fr-FR" sz="1200" kern="1200" dirty="0" err="1">
                <a:solidFill>
                  <a:schemeClr val="tx1">
                    <a:lumMod val="85000"/>
                    <a:lumOff val="15000"/>
                  </a:schemeClr>
                </a:solidFill>
                <a:effectLst/>
                <a:latin typeface="+mn-lt"/>
                <a:ea typeface="+mn-ea"/>
                <a:cs typeface="+mn-cs"/>
              </a:rPr>
              <a:t>share</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with</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you</a:t>
            </a:r>
            <a:r>
              <a:rPr lang="fr-FR" sz="1200" kern="1200" dirty="0">
                <a:solidFill>
                  <a:schemeClr val="tx1">
                    <a:lumMod val="85000"/>
                    <a:lumOff val="15000"/>
                  </a:schemeClr>
                </a:solidFill>
                <a:effectLst/>
                <a:latin typeface="+mn-lt"/>
                <a:ea typeface="+mn-ea"/>
                <a:cs typeface="+mn-cs"/>
              </a:rPr>
              <a:t> a </a:t>
            </a:r>
            <a:r>
              <a:rPr lang="fr-FR" sz="1200" kern="1200" dirty="0" err="1">
                <a:solidFill>
                  <a:schemeClr val="tx1">
                    <a:lumMod val="85000"/>
                    <a:lumOff val="15000"/>
                  </a:schemeClr>
                </a:solidFill>
                <a:effectLst/>
                <a:latin typeface="+mn-lt"/>
                <a:ea typeface="+mn-ea"/>
                <a:cs typeface="+mn-cs"/>
              </a:rPr>
              <a:t>very</a:t>
            </a:r>
            <a:r>
              <a:rPr lang="fr-FR" sz="1200" kern="1200" dirty="0">
                <a:solidFill>
                  <a:schemeClr val="tx1">
                    <a:lumMod val="85000"/>
                    <a:lumOff val="15000"/>
                  </a:schemeClr>
                </a:solidFill>
                <a:effectLst/>
                <a:latin typeface="+mn-lt"/>
                <a:ea typeface="+mn-ea"/>
                <a:cs typeface="+mn-cs"/>
              </a:rPr>
              <a:t> effective program </a:t>
            </a:r>
            <a:r>
              <a:rPr lang="fr-FR" sz="1200" kern="1200" dirty="0" err="1">
                <a:solidFill>
                  <a:schemeClr val="tx1">
                    <a:lumMod val="85000"/>
                    <a:lumOff val="15000"/>
                  </a:schemeClr>
                </a:solidFill>
                <a:effectLst/>
                <a:latin typeface="+mn-lt"/>
                <a:ea typeface="+mn-ea"/>
                <a:cs typeface="+mn-cs"/>
              </a:rPr>
              <a:t>that</a:t>
            </a:r>
            <a:r>
              <a:rPr lang="fr-FR" sz="1200" kern="1200" dirty="0">
                <a:solidFill>
                  <a:schemeClr val="tx1">
                    <a:lumMod val="85000"/>
                    <a:lumOff val="15000"/>
                  </a:schemeClr>
                </a:solidFill>
                <a:effectLst/>
                <a:latin typeface="+mn-lt"/>
                <a:ea typeface="+mn-ea"/>
                <a:cs typeface="+mn-cs"/>
              </a:rPr>
              <a:t> one of </a:t>
            </a:r>
            <a:r>
              <a:rPr lang="fr-FR" sz="1200" kern="1200" dirty="0" err="1">
                <a:solidFill>
                  <a:schemeClr val="tx1">
                    <a:lumMod val="85000"/>
                    <a:lumOff val="15000"/>
                  </a:schemeClr>
                </a:solidFill>
                <a:effectLst/>
                <a:latin typeface="+mn-lt"/>
                <a:ea typeface="+mn-ea"/>
                <a:cs typeface="+mn-cs"/>
              </a:rPr>
              <a:t>our</a:t>
            </a:r>
            <a:r>
              <a:rPr lang="fr-FR" sz="1200" kern="1200" dirty="0">
                <a:solidFill>
                  <a:schemeClr val="tx1">
                    <a:lumMod val="85000"/>
                    <a:lumOff val="15000"/>
                  </a:schemeClr>
                </a:solidFill>
                <a:effectLst/>
                <a:latin typeface="+mn-lt"/>
                <a:ea typeface="+mn-ea"/>
                <a:cs typeface="+mn-cs"/>
              </a:rPr>
              <a:t> client, uses to control </a:t>
            </a:r>
            <a:r>
              <a:rPr lang="fr-FR" sz="1200" kern="1200" dirty="0" err="1">
                <a:solidFill>
                  <a:schemeClr val="tx1">
                    <a:lumMod val="85000"/>
                    <a:lumOff val="15000"/>
                  </a:schemeClr>
                </a:solidFill>
                <a:effectLst/>
                <a:latin typeface="+mn-lt"/>
                <a:ea typeface="+mn-ea"/>
                <a:cs typeface="+mn-cs"/>
              </a:rPr>
              <a:t>her</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highly</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reactive</a:t>
            </a:r>
            <a:r>
              <a:rPr lang="fr-FR" sz="1200" kern="1200" dirty="0">
                <a:solidFill>
                  <a:schemeClr val="tx1">
                    <a:lumMod val="85000"/>
                    <a:lumOff val="15000"/>
                  </a:schemeClr>
                </a:solidFill>
                <a:effectLst/>
                <a:latin typeface="+mn-lt"/>
                <a:ea typeface="+mn-ea"/>
                <a:cs typeface="+mn-cs"/>
              </a:rPr>
              <a:t> skin.  </a:t>
            </a:r>
            <a:r>
              <a:rPr lang="fr-FR" sz="1200" kern="1200" dirty="0" err="1">
                <a:solidFill>
                  <a:schemeClr val="tx1">
                    <a:lumMod val="85000"/>
                    <a:lumOff val="15000"/>
                  </a:schemeClr>
                </a:solidFill>
                <a:effectLst/>
                <a:latin typeface="+mn-lt"/>
                <a:ea typeface="+mn-ea"/>
                <a:cs typeface="+mn-cs"/>
              </a:rPr>
              <a:t>She</a:t>
            </a:r>
            <a:r>
              <a:rPr lang="fr-FR" sz="1200" kern="1200" dirty="0">
                <a:solidFill>
                  <a:schemeClr val="tx1">
                    <a:lumMod val="85000"/>
                    <a:lumOff val="15000"/>
                  </a:schemeClr>
                </a:solidFill>
                <a:effectLst/>
                <a:latin typeface="+mn-lt"/>
                <a:ea typeface="+mn-ea"/>
                <a:cs typeface="+mn-cs"/>
              </a:rPr>
              <a:t> can </a:t>
            </a:r>
            <a:r>
              <a:rPr lang="fr-FR" sz="1200" kern="1200" dirty="0" err="1">
                <a:solidFill>
                  <a:schemeClr val="tx1">
                    <a:lumMod val="85000"/>
                    <a:lumOff val="15000"/>
                  </a:schemeClr>
                </a:solidFill>
                <a:effectLst/>
                <a:latin typeface="+mn-lt"/>
                <a:ea typeface="+mn-ea"/>
                <a:cs typeface="+mn-cs"/>
              </a:rPr>
              <a:t>be</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described</a:t>
            </a:r>
            <a:r>
              <a:rPr lang="fr-FR" sz="1200" kern="1200" dirty="0">
                <a:solidFill>
                  <a:schemeClr val="tx1">
                    <a:lumMod val="85000"/>
                    <a:lumOff val="15000"/>
                  </a:schemeClr>
                </a:solidFill>
                <a:effectLst/>
                <a:latin typeface="+mn-lt"/>
                <a:ea typeface="+mn-ea"/>
                <a:cs typeface="+mn-cs"/>
              </a:rPr>
              <a:t> as </a:t>
            </a:r>
            <a:r>
              <a:rPr lang="fr-FR" sz="1200" kern="1200" dirty="0" err="1">
                <a:solidFill>
                  <a:schemeClr val="tx1">
                    <a:lumMod val="85000"/>
                    <a:lumOff val="15000"/>
                  </a:schemeClr>
                </a:solidFill>
                <a:effectLst/>
                <a:latin typeface="+mn-lt"/>
                <a:ea typeface="+mn-ea"/>
                <a:cs typeface="+mn-cs"/>
              </a:rPr>
              <a:t>having</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pre-rosacea</a:t>
            </a:r>
            <a:r>
              <a:rPr lang="fr-FR" sz="1200" kern="1200" dirty="0">
                <a:solidFill>
                  <a:schemeClr val="tx1">
                    <a:lumMod val="85000"/>
                    <a:lumOff val="15000"/>
                  </a:schemeClr>
                </a:solidFill>
                <a:effectLst/>
                <a:latin typeface="+mn-lt"/>
                <a:ea typeface="+mn-ea"/>
                <a:cs typeface="+mn-cs"/>
              </a:rPr>
              <a:t>.</a:t>
            </a:r>
          </a:p>
          <a:p>
            <a:pPr marL="0" algn="l" defTabSz="914400" rtl="0" eaLnBrk="1" latinLnBrk="0" hangingPunct="1">
              <a:lnSpc>
                <a:spcPct val="107000"/>
              </a:lnSpc>
              <a:spcAft>
                <a:spcPts val="800"/>
              </a:spcAft>
            </a:pPr>
            <a:r>
              <a:rPr lang="fr-FR" sz="1200" kern="1200" dirty="0">
                <a:solidFill>
                  <a:schemeClr val="tx1">
                    <a:lumMod val="85000"/>
                    <a:lumOff val="15000"/>
                  </a:schemeClr>
                </a:solidFill>
                <a:effectLst/>
                <a:latin typeface="+mn-lt"/>
                <a:ea typeface="+mn-ea"/>
                <a:cs typeface="+mn-cs"/>
              </a:rPr>
              <a:t> </a:t>
            </a:r>
          </a:p>
          <a:p>
            <a:pPr marL="0" algn="l" defTabSz="914400" rtl="0" eaLnBrk="1" latinLnBrk="0" hangingPunct="1">
              <a:lnSpc>
                <a:spcPct val="107000"/>
              </a:lnSpc>
              <a:spcAft>
                <a:spcPts val="800"/>
              </a:spcAft>
            </a:pPr>
            <a:r>
              <a:rPr lang="fr-FR" sz="1200" kern="1200" dirty="0" err="1">
                <a:solidFill>
                  <a:schemeClr val="tx1">
                    <a:lumMod val="85000"/>
                    <a:lumOff val="15000"/>
                  </a:schemeClr>
                </a:solidFill>
                <a:effectLst/>
                <a:latin typeface="+mn-lt"/>
                <a:ea typeface="+mn-ea"/>
                <a:cs typeface="+mn-cs"/>
              </a:rPr>
              <a:t>Cleanse</a:t>
            </a:r>
            <a:r>
              <a:rPr lang="fr-FR" sz="1200" kern="1200" dirty="0">
                <a:solidFill>
                  <a:schemeClr val="tx1">
                    <a:lumMod val="85000"/>
                    <a:lumOff val="15000"/>
                  </a:schemeClr>
                </a:solidFill>
                <a:effectLst/>
                <a:latin typeface="+mn-lt"/>
                <a:ea typeface="+mn-ea"/>
                <a:cs typeface="+mn-cs"/>
              </a:rPr>
              <a:t> &amp; Tone:  Nettoyant </a:t>
            </a:r>
            <a:r>
              <a:rPr lang="fr-FR" sz="1200" kern="1200" dirty="0" err="1">
                <a:solidFill>
                  <a:schemeClr val="tx1">
                    <a:lumMod val="85000"/>
                    <a:lumOff val="15000"/>
                  </a:schemeClr>
                </a:solidFill>
                <a:effectLst/>
                <a:latin typeface="+mn-lt"/>
                <a:ea typeface="+mn-ea"/>
                <a:cs typeface="+mn-cs"/>
              </a:rPr>
              <a:t>Creme</a:t>
            </a:r>
            <a:r>
              <a:rPr lang="fr-FR" sz="1200" kern="1200" dirty="0">
                <a:solidFill>
                  <a:schemeClr val="tx1">
                    <a:lumMod val="85000"/>
                    <a:lumOff val="15000"/>
                  </a:schemeClr>
                </a:solidFill>
                <a:effectLst/>
                <a:latin typeface="+mn-lt"/>
                <a:ea typeface="+mn-ea"/>
                <a:cs typeface="+mn-cs"/>
              </a:rPr>
              <a:t> &amp; Lotion PS</a:t>
            </a:r>
          </a:p>
          <a:p>
            <a:pPr marL="0" algn="l" defTabSz="914400" rtl="0" eaLnBrk="1" latinLnBrk="0" hangingPunct="1">
              <a:lnSpc>
                <a:spcPct val="107000"/>
              </a:lnSpc>
              <a:spcAft>
                <a:spcPts val="800"/>
              </a:spcAft>
            </a:pPr>
            <a:r>
              <a:rPr lang="fr-FR" sz="1200" kern="1200" dirty="0">
                <a:solidFill>
                  <a:schemeClr val="tx1">
                    <a:lumMod val="85000"/>
                    <a:lumOff val="15000"/>
                  </a:schemeClr>
                </a:solidFill>
                <a:effectLst/>
                <a:latin typeface="+mn-lt"/>
                <a:ea typeface="+mn-ea"/>
                <a:cs typeface="+mn-cs"/>
              </a:rPr>
              <a:t>AM </a:t>
            </a:r>
            <a:r>
              <a:rPr lang="fr-FR" sz="1200" kern="1200" dirty="0" err="1">
                <a:solidFill>
                  <a:schemeClr val="tx1">
                    <a:lumMod val="85000"/>
                    <a:lumOff val="15000"/>
                  </a:schemeClr>
                </a:solidFill>
                <a:effectLst/>
                <a:latin typeface="+mn-lt"/>
                <a:ea typeface="+mn-ea"/>
                <a:cs typeface="+mn-cs"/>
              </a:rPr>
              <a:t>Treatments</a:t>
            </a:r>
            <a:r>
              <a:rPr lang="fr-FR" sz="1200" kern="1200" dirty="0">
                <a:solidFill>
                  <a:schemeClr val="tx1">
                    <a:lumMod val="85000"/>
                    <a:lumOff val="15000"/>
                  </a:schemeClr>
                </a:solidFill>
                <a:effectLst/>
                <a:latin typeface="+mn-lt"/>
                <a:ea typeface="+mn-ea"/>
                <a:cs typeface="+mn-cs"/>
              </a:rPr>
              <a:t>:  Elixir Vital </a:t>
            </a:r>
            <a:r>
              <a:rPr lang="fr-FR" sz="1200" kern="1200" dirty="0" err="1">
                <a:solidFill>
                  <a:schemeClr val="tx1">
                    <a:lumMod val="85000"/>
                    <a:lumOff val="15000"/>
                  </a:schemeClr>
                </a:solidFill>
                <a:effectLst/>
                <a:latin typeface="+mn-lt"/>
                <a:ea typeface="+mn-ea"/>
                <a:cs typeface="+mn-cs"/>
              </a:rPr>
              <a:t>alternated</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with</a:t>
            </a:r>
            <a:r>
              <a:rPr lang="fr-FR" sz="1200" kern="1200" dirty="0">
                <a:solidFill>
                  <a:schemeClr val="tx1">
                    <a:lumMod val="85000"/>
                    <a:lumOff val="15000"/>
                  </a:schemeClr>
                </a:solidFill>
                <a:effectLst/>
                <a:latin typeface="+mn-lt"/>
                <a:ea typeface="+mn-ea"/>
                <a:cs typeface="+mn-cs"/>
              </a:rPr>
              <a:t> Anti-</a:t>
            </a:r>
            <a:r>
              <a:rPr lang="fr-FR" sz="1200" kern="1200" dirty="0" err="1">
                <a:solidFill>
                  <a:schemeClr val="tx1">
                    <a:lumMod val="85000"/>
                    <a:lumOff val="15000"/>
                  </a:schemeClr>
                </a:solidFill>
                <a:effectLst/>
                <a:latin typeface="+mn-lt"/>
                <a:ea typeface="+mn-ea"/>
                <a:cs typeface="+mn-cs"/>
              </a:rPr>
              <a:t>REdness</a:t>
            </a:r>
            <a:r>
              <a:rPr lang="fr-FR" sz="1200" kern="1200" dirty="0">
                <a:solidFill>
                  <a:schemeClr val="tx1">
                    <a:lumMod val="85000"/>
                    <a:lumOff val="15000"/>
                  </a:schemeClr>
                </a:solidFill>
                <a:effectLst/>
                <a:latin typeface="+mn-lt"/>
                <a:ea typeface="+mn-ea"/>
                <a:cs typeface="+mn-cs"/>
              </a:rPr>
              <a:t> Cream and </a:t>
            </a:r>
            <a:r>
              <a:rPr lang="fr-FR" sz="1200" kern="1200" dirty="0" err="1">
                <a:solidFill>
                  <a:schemeClr val="tx1">
                    <a:lumMod val="85000"/>
                    <a:lumOff val="15000"/>
                  </a:schemeClr>
                </a:solidFill>
                <a:effectLst/>
                <a:latin typeface="+mn-lt"/>
                <a:ea typeface="+mn-ea"/>
                <a:cs typeface="+mn-cs"/>
              </a:rPr>
              <a:t>SEnsitive</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Creme</a:t>
            </a:r>
            <a:endParaRPr lang="fr-FR" sz="1200" kern="1200" dirty="0">
              <a:solidFill>
                <a:schemeClr val="tx1">
                  <a:lumMod val="85000"/>
                  <a:lumOff val="15000"/>
                </a:schemeClr>
              </a:solidFill>
              <a:effectLst/>
              <a:latin typeface="+mn-lt"/>
              <a:ea typeface="+mn-ea"/>
              <a:cs typeface="+mn-cs"/>
            </a:endParaRPr>
          </a:p>
          <a:p>
            <a:pPr marL="0" algn="l" defTabSz="914400" rtl="0" eaLnBrk="1" latinLnBrk="0" hangingPunct="1">
              <a:lnSpc>
                <a:spcPct val="107000"/>
              </a:lnSpc>
              <a:spcAft>
                <a:spcPts val="800"/>
              </a:spcAft>
            </a:pPr>
            <a:r>
              <a:rPr lang="fr-FR" sz="1200" kern="1200" dirty="0">
                <a:solidFill>
                  <a:schemeClr val="tx1">
                    <a:lumMod val="85000"/>
                    <a:lumOff val="15000"/>
                  </a:schemeClr>
                </a:solidFill>
                <a:effectLst/>
                <a:latin typeface="+mn-lt"/>
                <a:ea typeface="+mn-ea"/>
                <a:cs typeface="+mn-cs"/>
              </a:rPr>
              <a:t>PM </a:t>
            </a:r>
            <a:r>
              <a:rPr lang="fr-FR" sz="1200" kern="1200" dirty="0" err="1">
                <a:solidFill>
                  <a:schemeClr val="tx1">
                    <a:lumMod val="85000"/>
                    <a:lumOff val="15000"/>
                  </a:schemeClr>
                </a:solidFill>
                <a:effectLst/>
                <a:latin typeface="+mn-lt"/>
                <a:ea typeface="+mn-ea"/>
                <a:cs typeface="+mn-cs"/>
              </a:rPr>
              <a:t>TreatmentsL</a:t>
            </a:r>
            <a:r>
              <a:rPr lang="fr-FR" sz="1200" kern="1200" dirty="0">
                <a:solidFill>
                  <a:schemeClr val="tx1">
                    <a:lumMod val="85000"/>
                    <a:lumOff val="15000"/>
                  </a:schemeClr>
                </a:solidFill>
                <a:effectLst/>
                <a:latin typeface="+mn-lt"/>
                <a:ea typeface="+mn-ea"/>
                <a:cs typeface="+mn-cs"/>
              </a:rPr>
              <a:t>  Elixir Vital </a:t>
            </a:r>
            <a:r>
              <a:rPr lang="fr-FR" sz="1200" kern="1200" dirty="0" err="1">
                <a:solidFill>
                  <a:schemeClr val="tx1">
                    <a:lumMod val="85000"/>
                    <a:lumOff val="15000"/>
                  </a:schemeClr>
                </a:solidFill>
                <a:effectLst/>
                <a:latin typeface="+mn-lt"/>
                <a:ea typeface="+mn-ea"/>
                <a:cs typeface="+mn-cs"/>
              </a:rPr>
              <a:t>alone</a:t>
            </a:r>
            <a:r>
              <a:rPr lang="fr-FR" sz="1200" kern="1200" dirty="0">
                <a:solidFill>
                  <a:schemeClr val="tx1">
                    <a:lumMod val="85000"/>
                    <a:lumOff val="15000"/>
                  </a:schemeClr>
                </a:solidFill>
                <a:effectLst/>
                <a:latin typeface="+mn-lt"/>
                <a:ea typeface="+mn-ea"/>
                <a:cs typeface="+mn-cs"/>
              </a:rPr>
              <a:t> or </a:t>
            </a:r>
            <a:r>
              <a:rPr lang="fr-FR" sz="1200" kern="1200" dirty="0" err="1">
                <a:solidFill>
                  <a:schemeClr val="tx1">
                    <a:lumMod val="85000"/>
                    <a:lumOff val="15000"/>
                  </a:schemeClr>
                </a:solidFill>
                <a:effectLst/>
                <a:latin typeface="+mn-lt"/>
                <a:ea typeface="+mn-ea"/>
                <a:cs typeface="+mn-cs"/>
              </a:rPr>
              <a:t>blended</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with</a:t>
            </a:r>
            <a:r>
              <a:rPr lang="fr-FR" sz="1200" kern="1200" dirty="0">
                <a:solidFill>
                  <a:schemeClr val="tx1">
                    <a:lumMod val="85000"/>
                    <a:lumOff val="15000"/>
                  </a:schemeClr>
                </a:solidFill>
                <a:effectLst/>
                <a:latin typeface="+mn-lt"/>
                <a:ea typeface="+mn-ea"/>
                <a:cs typeface="+mn-cs"/>
              </a:rPr>
              <a:t> Phyto 58 PNG</a:t>
            </a:r>
          </a:p>
          <a:p>
            <a:pPr marL="0" algn="l" defTabSz="914400" rtl="0" eaLnBrk="1" latinLnBrk="0" hangingPunct="1">
              <a:lnSpc>
                <a:spcPct val="107000"/>
              </a:lnSpc>
              <a:spcAft>
                <a:spcPts val="800"/>
              </a:spcAft>
            </a:pPr>
            <a:r>
              <a:rPr lang="fr-FR" sz="1200" kern="1200" dirty="0">
                <a:solidFill>
                  <a:schemeClr val="tx1">
                    <a:lumMod val="85000"/>
                    <a:lumOff val="15000"/>
                  </a:schemeClr>
                </a:solidFill>
                <a:effectLst/>
                <a:latin typeface="+mn-lt"/>
                <a:ea typeface="+mn-ea"/>
                <a:cs typeface="+mn-cs"/>
              </a:rPr>
              <a:t> </a:t>
            </a:r>
          </a:p>
          <a:p>
            <a:pPr marL="0" algn="l" defTabSz="914400" rtl="0" eaLnBrk="1" latinLnBrk="0" hangingPunct="1">
              <a:lnSpc>
                <a:spcPct val="107000"/>
              </a:lnSpc>
              <a:spcAft>
                <a:spcPts val="800"/>
              </a:spcAft>
            </a:pPr>
            <a:r>
              <a:rPr lang="fr-FR" sz="1200" kern="1200" dirty="0" err="1">
                <a:solidFill>
                  <a:schemeClr val="tx1">
                    <a:lumMod val="85000"/>
                    <a:lumOff val="15000"/>
                  </a:schemeClr>
                </a:solidFill>
                <a:effectLst/>
                <a:latin typeface="+mn-lt"/>
                <a:ea typeface="+mn-ea"/>
                <a:cs typeface="+mn-cs"/>
              </a:rPr>
              <a:t>Special</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Treatments</a:t>
            </a:r>
            <a:r>
              <a:rPr lang="fr-FR" sz="1200" kern="1200" dirty="0">
                <a:solidFill>
                  <a:schemeClr val="tx1">
                    <a:lumMod val="85000"/>
                    <a:lumOff val="15000"/>
                  </a:schemeClr>
                </a:solidFill>
                <a:effectLst/>
                <a:latin typeface="+mn-lt"/>
                <a:ea typeface="+mn-ea"/>
                <a:cs typeface="+mn-cs"/>
              </a:rPr>
              <a:t>:  Gommage 2 </a:t>
            </a:r>
            <a:r>
              <a:rPr lang="fr-FR" sz="1200" kern="1200" dirty="0" err="1">
                <a:solidFill>
                  <a:schemeClr val="tx1">
                    <a:lumMod val="85000"/>
                    <a:lumOff val="15000"/>
                  </a:schemeClr>
                </a:solidFill>
                <a:effectLst/>
                <a:latin typeface="+mn-lt"/>
                <a:ea typeface="+mn-ea"/>
                <a:cs typeface="+mn-cs"/>
              </a:rPr>
              <a:t>x's</a:t>
            </a:r>
            <a:r>
              <a:rPr lang="fr-FR" sz="1200" kern="1200" dirty="0">
                <a:solidFill>
                  <a:schemeClr val="tx1">
                    <a:lumMod val="85000"/>
                    <a:lumOff val="15000"/>
                  </a:schemeClr>
                </a:solidFill>
                <a:effectLst/>
                <a:latin typeface="+mn-lt"/>
                <a:ea typeface="+mn-ea"/>
                <a:cs typeface="+mn-cs"/>
              </a:rPr>
              <a:t> per </a:t>
            </a:r>
            <a:r>
              <a:rPr lang="fr-FR" sz="1200" kern="1200" dirty="0" err="1">
                <a:solidFill>
                  <a:schemeClr val="tx1">
                    <a:lumMod val="85000"/>
                    <a:lumOff val="15000"/>
                  </a:schemeClr>
                </a:solidFill>
                <a:effectLst/>
                <a:latin typeface="+mn-lt"/>
                <a:ea typeface="+mn-ea"/>
                <a:cs typeface="+mn-cs"/>
              </a:rPr>
              <a:t>week</a:t>
            </a:r>
            <a:r>
              <a:rPr lang="fr-FR" sz="1200" kern="1200" dirty="0">
                <a:solidFill>
                  <a:schemeClr val="tx1">
                    <a:lumMod val="85000"/>
                    <a:lumOff val="15000"/>
                  </a:schemeClr>
                </a:solidFill>
                <a:effectLst/>
                <a:latin typeface="+mn-lt"/>
                <a:ea typeface="+mn-ea"/>
                <a:cs typeface="+mn-cs"/>
              </a:rPr>
              <a:t> and Sensitive Mask as </a:t>
            </a:r>
            <a:r>
              <a:rPr lang="fr-FR" sz="1200" kern="1200" dirty="0" err="1">
                <a:solidFill>
                  <a:schemeClr val="tx1">
                    <a:lumMod val="85000"/>
                    <a:lumOff val="15000"/>
                  </a:schemeClr>
                </a:solidFill>
                <a:effectLst/>
                <a:latin typeface="+mn-lt"/>
                <a:ea typeface="+mn-ea"/>
                <a:cs typeface="+mn-cs"/>
              </a:rPr>
              <a:t>needed</a:t>
            </a:r>
            <a:endParaRPr lang="fr-FR" sz="1200" kern="1200" dirty="0">
              <a:solidFill>
                <a:schemeClr val="tx1">
                  <a:lumMod val="85000"/>
                  <a:lumOff val="15000"/>
                </a:schemeClr>
              </a:solidFill>
              <a:effectLst/>
              <a:latin typeface="+mn-lt"/>
              <a:ea typeface="+mn-ea"/>
              <a:cs typeface="+mn-cs"/>
            </a:endParaRPr>
          </a:p>
          <a:p>
            <a:pPr marL="0" algn="l" defTabSz="914400" rtl="0" eaLnBrk="1" latinLnBrk="0" hangingPunct="1">
              <a:lnSpc>
                <a:spcPct val="107000"/>
              </a:lnSpc>
              <a:spcAft>
                <a:spcPts val="800"/>
              </a:spcAft>
            </a:pPr>
            <a:r>
              <a:rPr lang="fr-FR" sz="1200" kern="1200" dirty="0">
                <a:solidFill>
                  <a:schemeClr val="tx1">
                    <a:lumMod val="85000"/>
                    <a:lumOff val="15000"/>
                  </a:schemeClr>
                </a:solidFill>
                <a:effectLst/>
                <a:latin typeface="+mn-lt"/>
                <a:ea typeface="+mn-ea"/>
                <a:cs typeface="+mn-cs"/>
              </a:rPr>
              <a:t>Pro </a:t>
            </a:r>
            <a:r>
              <a:rPr lang="fr-FR" sz="1200" kern="1200" dirty="0" err="1">
                <a:solidFill>
                  <a:schemeClr val="tx1">
                    <a:lumMod val="85000"/>
                    <a:lumOff val="15000"/>
                  </a:schemeClr>
                </a:solidFill>
                <a:effectLst/>
                <a:latin typeface="+mn-lt"/>
                <a:ea typeface="+mn-ea"/>
                <a:cs typeface="+mn-cs"/>
              </a:rPr>
              <a:t>Treatment</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Calmessence</a:t>
            </a:r>
            <a:r>
              <a:rPr lang="fr-FR" sz="1200" kern="1200" dirty="0">
                <a:solidFill>
                  <a:schemeClr val="tx1">
                    <a:lumMod val="85000"/>
                    <a:lumOff val="15000"/>
                  </a:schemeClr>
                </a:solidFill>
                <a:effectLst/>
                <a:latin typeface="+mn-lt"/>
                <a:ea typeface="+mn-ea"/>
                <a:cs typeface="+mn-cs"/>
              </a:rPr>
              <a:t> and the former Sensitive </a:t>
            </a:r>
            <a:r>
              <a:rPr lang="fr-FR" sz="1200" kern="1200" dirty="0" err="1">
                <a:solidFill>
                  <a:schemeClr val="tx1">
                    <a:lumMod val="85000"/>
                    <a:lumOff val="15000"/>
                  </a:schemeClr>
                </a:solidFill>
                <a:effectLst/>
                <a:latin typeface="+mn-lt"/>
                <a:ea typeface="+mn-ea"/>
                <a:cs typeface="+mn-cs"/>
              </a:rPr>
              <a:t>Treatment</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work</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very</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well</a:t>
            </a:r>
            <a:r>
              <a:rPr lang="fr-FR" sz="1200" kern="1200" dirty="0">
                <a:solidFill>
                  <a:schemeClr val="tx1">
                    <a:lumMod val="85000"/>
                    <a:lumOff val="15000"/>
                  </a:schemeClr>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12</a:t>
            </a:fld>
            <a:endParaRPr lang="fr-FR"/>
          </a:p>
        </p:txBody>
      </p:sp>
    </p:spTree>
    <p:extLst>
      <p:ext uri="{BB962C8B-B14F-4D97-AF65-F5344CB8AC3E}">
        <p14:creationId xmlns:p14="http://schemas.microsoft.com/office/powerpoint/2010/main" val="3629492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lumMod val="85000"/>
                    <a:lumOff val="15000"/>
                  </a:schemeClr>
                </a:solidFill>
                <a:effectLst/>
                <a:latin typeface="+mn-lt"/>
                <a:ea typeface="+mn-ea"/>
                <a:cs typeface="+mn-cs"/>
              </a:rPr>
              <a:t>Women in 70s who has sensitive skin who used to use </a:t>
            </a:r>
            <a:r>
              <a:rPr lang="en-US" sz="1200" kern="1200" dirty="0" err="1">
                <a:solidFill>
                  <a:schemeClr val="tx1">
                    <a:lumMod val="85000"/>
                    <a:lumOff val="15000"/>
                  </a:schemeClr>
                </a:solidFill>
                <a:effectLst/>
                <a:latin typeface="+mn-lt"/>
                <a:ea typeface="+mn-ea"/>
                <a:cs typeface="+mn-cs"/>
              </a:rPr>
              <a:t>Decleor</a:t>
            </a:r>
            <a:r>
              <a:rPr lang="en-US" sz="1200" kern="1200" dirty="0">
                <a:solidFill>
                  <a:schemeClr val="tx1">
                    <a:lumMod val="85000"/>
                    <a:lumOff val="15000"/>
                  </a:schemeClr>
                </a:solidFill>
                <a:effectLst/>
                <a:latin typeface="+mn-lt"/>
                <a:ea typeface="+mn-ea"/>
                <a:cs typeface="+mn-cs"/>
              </a:rPr>
              <a:t> for long time.</a:t>
            </a:r>
            <a:endParaRPr lang="fr-FR" sz="1200" kern="1200" dirty="0">
              <a:solidFill>
                <a:schemeClr val="tx1">
                  <a:lumMod val="85000"/>
                  <a:lumOff val="15000"/>
                </a:schemeClr>
              </a:solidFill>
              <a:effectLst/>
              <a:latin typeface="+mn-lt"/>
              <a:ea typeface="+mn-ea"/>
              <a:cs typeface="+mn-cs"/>
            </a:endParaRPr>
          </a:p>
          <a:p>
            <a:r>
              <a:rPr lang="en-US" sz="1200" kern="1200" dirty="0">
                <a:solidFill>
                  <a:schemeClr val="tx1">
                    <a:lumMod val="85000"/>
                    <a:lumOff val="15000"/>
                  </a:schemeClr>
                </a:solidFill>
                <a:effectLst/>
                <a:latin typeface="+mn-lt"/>
                <a:ea typeface="+mn-ea"/>
                <a:cs typeface="+mn-cs"/>
              </a:rPr>
              <a:t>Now using </a:t>
            </a:r>
            <a:r>
              <a:rPr lang="en-US" sz="1200" kern="1200" dirty="0" err="1">
                <a:solidFill>
                  <a:schemeClr val="tx1">
                    <a:lumMod val="85000"/>
                    <a:lumOff val="15000"/>
                  </a:schemeClr>
                </a:solidFill>
                <a:effectLst/>
                <a:latin typeface="+mn-lt"/>
                <a:ea typeface="+mn-ea"/>
                <a:cs typeface="+mn-cs"/>
              </a:rPr>
              <a:t>Nettoyant</a:t>
            </a:r>
            <a:r>
              <a:rPr lang="en-US" sz="1200" kern="1200" dirty="0">
                <a:solidFill>
                  <a:schemeClr val="tx1">
                    <a:lumMod val="85000"/>
                    <a:lumOff val="15000"/>
                  </a:schemeClr>
                </a:solidFill>
                <a:effectLst/>
                <a:latin typeface="+mn-lt"/>
                <a:ea typeface="+mn-ea"/>
                <a:cs typeface="+mn-cs"/>
              </a:rPr>
              <a:t> Crème, Lotion YON-KA(PS), Sensitive Masque, and Elixir Vital.</a:t>
            </a:r>
            <a:endParaRPr lang="fr-FR" sz="1200" kern="1200" dirty="0">
              <a:solidFill>
                <a:schemeClr val="tx1">
                  <a:lumMod val="85000"/>
                  <a:lumOff val="15000"/>
                </a:schemeClr>
              </a:solidFill>
              <a:effectLst/>
              <a:latin typeface="+mn-lt"/>
              <a:ea typeface="+mn-ea"/>
              <a:cs typeface="+mn-cs"/>
            </a:endParaRPr>
          </a:p>
          <a:p>
            <a:r>
              <a:rPr lang="en-US" sz="1200" kern="1200" dirty="0">
                <a:solidFill>
                  <a:schemeClr val="tx1">
                    <a:lumMod val="85000"/>
                    <a:lumOff val="15000"/>
                  </a:schemeClr>
                </a:solidFill>
                <a:effectLst/>
                <a:latin typeface="+mn-lt"/>
                <a:ea typeface="+mn-ea"/>
                <a:cs typeface="+mn-cs"/>
              </a:rPr>
              <a:t>Her skin condition is getting very good using the above since then. </a:t>
            </a:r>
            <a:endParaRPr lang="fr-FR" sz="1200" kern="1200" dirty="0">
              <a:solidFill>
                <a:schemeClr val="tx1">
                  <a:lumMod val="85000"/>
                  <a:lumOff val="15000"/>
                </a:schemeClr>
              </a:solidFill>
              <a:effectLst/>
              <a:latin typeface="+mn-lt"/>
              <a:ea typeface="+mn-ea"/>
              <a:cs typeface="+mn-cs"/>
            </a:endParaRPr>
          </a:p>
          <a:p>
            <a:r>
              <a:rPr lang="en-US" sz="1200" kern="1200" dirty="0">
                <a:solidFill>
                  <a:schemeClr val="tx1">
                    <a:lumMod val="85000"/>
                    <a:lumOff val="15000"/>
                  </a:schemeClr>
                </a:solidFill>
                <a:effectLst/>
                <a:latin typeface="+mn-lt"/>
                <a:ea typeface="+mn-ea"/>
                <a:cs typeface="+mn-cs"/>
              </a:rPr>
              <a:t>As for treatment, she has received YON-KA facial for once or twice</a:t>
            </a:r>
            <a:endParaRPr lang="fr-FR" sz="1200" kern="1200" dirty="0">
              <a:solidFill>
                <a:schemeClr val="tx1">
                  <a:lumMod val="85000"/>
                  <a:lumOff val="15000"/>
                </a:schemeClr>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13</a:t>
            </a:fld>
            <a:endParaRPr lang="fr-FR"/>
          </a:p>
        </p:txBody>
      </p:sp>
    </p:spTree>
    <p:extLst>
      <p:ext uri="{BB962C8B-B14F-4D97-AF65-F5344CB8AC3E}">
        <p14:creationId xmlns:p14="http://schemas.microsoft.com/office/powerpoint/2010/main" val="4080840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14</a:t>
            </a:fld>
            <a:endParaRPr lang="fr-FR"/>
          </a:p>
        </p:txBody>
      </p:sp>
    </p:spTree>
    <p:extLst>
      <p:ext uri="{BB962C8B-B14F-4D97-AF65-F5344CB8AC3E}">
        <p14:creationId xmlns:p14="http://schemas.microsoft.com/office/powerpoint/2010/main" val="114102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gn="just" latinLnBrk="1">
              <a:lnSpc>
                <a:spcPts val="1920"/>
              </a:lnSpc>
              <a:buNone/>
            </a:pPr>
            <a:r>
              <a:rPr lang="en-US" sz="800" dirty="0">
                <a:effectLst/>
                <a:latin typeface="Malgun Gothic" panose="020B0503020000020004" pitchFamily="34" charset="-127"/>
                <a:ea typeface="Malgun Gothic" panose="020B0503020000020004" pitchFamily="34" charset="-127"/>
                <a:cs typeface="Calibri" panose="020F0502020204030204" pitchFamily="34" charset="0"/>
              </a:rPr>
              <a:t>MTS = MICRO NEEDLING THERAPY SYSTEM</a:t>
            </a:r>
          </a:p>
          <a:p>
            <a:pPr marL="0" indent="0" algn="just" latinLnBrk="1">
              <a:lnSpc>
                <a:spcPts val="1920"/>
              </a:lnSpc>
              <a:buNone/>
            </a:pPr>
            <a:r>
              <a:rPr lang="en-US" sz="800" b="0" i="0" dirty="0">
                <a:solidFill>
                  <a:srgbClr val="374151"/>
                </a:solidFill>
                <a:effectLst/>
                <a:latin typeface="Söhne"/>
              </a:rPr>
              <a:t>also known as "</a:t>
            </a:r>
            <a:r>
              <a:rPr lang="en-US" sz="800" b="0" i="0" dirty="0" err="1">
                <a:solidFill>
                  <a:srgbClr val="374151"/>
                </a:solidFill>
                <a:effectLst/>
                <a:latin typeface="Söhne"/>
              </a:rPr>
              <a:t>Microneedling</a:t>
            </a:r>
            <a:r>
              <a:rPr lang="en-US" sz="800" b="0" i="0" dirty="0">
                <a:solidFill>
                  <a:srgbClr val="374151"/>
                </a:solidFill>
                <a:effectLst/>
                <a:latin typeface="Söhne"/>
              </a:rPr>
              <a:t>" or "Collagen Induction Therapy" (CIT). MTS is a non-invasive skin treatment technique that uses micro-needles to create small punctures in the skin. These micro-needles can be mounted on an electrical device or a roller.</a:t>
            </a:r>
            <a:endParaRPr lang="en-US" sz="800" dirty="0">
              <a:effectLst/>
              <a:latin typeface="Malgun Gothic" panose="020B0503020000020004" pitchFamily="34" charset="-127"/>
              <a:ea typeface="Malgun Gothic" panose="020B0503020000020004" pitchFamily="34" charset="-127"/>
              <a:cs typeface="Calibri" panose="020F0502020204030204" pitchFamily="34" charset="0"/>
            </a:endParaRPr>
          </a:p>
          <a:p>
            <a:pPr marL="0" indent="0" algn="just" latinLnBrk="1">
              <a:lnSpc>
                <a:spcPts val="1920"/>
              </a:lnSpc>
              <a:buNone/>
            </a:pPr>
            <a:endParaRPr lang="en-US" sz="800" dirty="0">
              <a:effectLst/>
              <a:latin typeface="Malgun Gothic" panose="020B0503020000020004" pitchFamily="34" charset="-127"/>
              <a:ea typeface="Malgun Gothic" panose="020B0503020000020004" pitchFamily="34" charset="-127"/>
              <a:cs typeface="Calibri" panose="020F0502020204030204" pitchFamily="34" charset="0"/>
            </a:endParaRPr>
          </a:p>
          <a:p>
            <a:pPr marL="0" indent="0" algn="just" latinLnBrk="1">
              <a:lnSpc>
                <a:spcPts val="1920"/>
              </a:lnSpc>
              <a:buNone/>
            </a:pPr>
            <a:r>
              <a:rPr lang="en-US" sz="800" dirty="0">
                <a:effectLst/>
                <a:latin typeface="Malgun Gothic" panose="020B0503020000020004" pitchFamily="34" charset="-127"/>
                <a:ea typeface="Malgun Gothic" panose="020B0503020000020004" pitchFamily="34" charset="-127"/>
                <a:cs typeface="Calibri" panose="020F0502020204030204" pitchFamily="34" charset="0"/>
              </a:rPr>
              <a:t>I am a trainer at Korean office. I don</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a:t>
            </a:r>
            <a:r>
              <a:rPr lang="en-US" sz="800" dirty="0">
                <a:effectLst/>
                <a:latin typeface="Malgun Gothic" panose="020B0503020000020004" pitchFamily="34" charset="-127"/>
                <a:ea typeface="Malgun Gothic" panose="020B0503020000020004" pitchFamily="34" charset="-127"/>
                <a:cs typeface="Calibri" panose="020F0502020204030204" pitchFamily="34" charset="0"/>
              </a:rPr>
              <a:t>t have a sensitive skin, but I myself tested how effective Sensitive Anti-</a:t>
            </a:r>
            <a:r>
              <a:rPr lang="en-US" sz="800" dirty="0" err="1">
                <a:effectLst/>
                <a:latin typeface="Malgun Gothic" panose="020B0503020000020004" pitchFamily="34" charset="-127"/>
                <a:ea typeface="Malgun Gothic" panose="020B0503020000020004" pitchFamily="34" charset="-127"/>
                <a:cs typeface="Calibri" panose="020F0502020204030204" pitchFamily="34" charset="0"/>
              </a:rPr>
              <a:t>Rougeurs</a:t>
            </a:r>
            <a:r>
              <a:rPr lang="en-US" sz="800" dirty="0">
                <a:effectLst/>
                <a:latin typeface="Malgun Gothic" panose="020B0503020000020004" pitchFamily="34" charset="-127"/>
                <a:ea typeface="Malgun Gothic" panose="020B0503020000020004" pitchFamily="34" charset="-127"/>
                <a:cs typeface="Calibri" panose="020F0502020204030204" pitchFamily="34" charset="0"/>
              </a:rPr>
              <a:t> is in relieving heat feelings and redness caused by increase of cytokine from stimulated skin. (MTS level = 0.25&amp;0mm)</a:t>
            </a:r>
          </a:p>
          <a:p>
            <a:pPr marL="0" indent="0" algn="just" latinLnBrk="1">
              <a:lnSpc>
                <a:spcPts val="1920"/>
              </a:lnSpc>
              <a:buNone/>
            </a:pPr>
            <a:endParaRPr lang="en-US" sz="800" dirty="0">
              <a:effectLst/>
              <a:latin typeface="Malgun Gothic" panose="020B0503020000020004" pitchFamily="34" charset="-127"/>
              <a:ea typeface="Malgun Gothic" panose="020B0503020000020004" pitchFamily="34" charset="-127"/>
              <a:cs typeface="Calibri" panose="020F0502020204030204" pitchFamily="34" charset="0"/>
            </a:endParaRPr>
          </a:p>
          <a:p>
            <a:pPr>
              <a:lnSpc>
                <a:spcPts val="1920"/>
              </a:lnSpc>
            </a:pPr>
            <a:r>
              <a:rPr lang="fr-FR" sz="800" dirty="0">
                <a:effectLst/>
                <a:latin typeface="Malgun Gothic" panose="020B0503020000020004" pitchFamily="34" charset="-127"/>
                <a:ea typeface="Malgun Gothic" panose="020B0503020000020004" pitchFamily="34" charset="-127"/>
                <a:cs typeface="Calibri" panose="020F0502020204030204" pitchFamily="34" charset="0"/>
              </a:rPr>
              <a:t>1)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While</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using</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an MTS -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she</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used</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Mesonium</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2 (2 ml - a full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vial</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a:t>
            </a:r>
          </a:p>
          <a:p>
            <a:pPr>
              <a:lnSpc>
                <a:spcPts val="1920"/>
              </a:lnSpc>
            </a:pPr>
            <a:r>
              <a:rPr lang="fr-FR" sz="800" dirty="0">
                <a:effectLst/>
                <a:latin typeface="Malgun Gothic" panose="020B0503020000020004" pitchFamily="34" charset="-127"/>
                <a:ea typeface="Malgun Gothic" panose="020B0503020000020004" pitchFamily="34" charset="-127"/>
                <a:cs typeface="Calibri" panose="020F0502020204030204" pitchFamily="34" charset="0"/>
              </a:rPr>
              <a:t>2)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After</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application of MTS -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with</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a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cotton</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pad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applied</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with</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Emulsion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Concentree</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she</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washed</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away</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the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bleeding</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areas.</a:t>
            </a:r>
          </a:p>
          <a:p>
            <a:pPr>
              <a:lnSpc>
                <a:spcPts val="1920"/>
              </a:lnSpc>
            </a:pPr>
            <a:r>
              <a:rPr lang="fr-FR" sz="800" dirty="0">
                <a:effectLst/>
                <a:latin typeface="Malgun Gothic" panose="020B0503020000020004" pitchFamily="34" charset="-127"/>
                <a:ea typeface="Malgun Gothic" panose="020B0503020000020004" pitchFamily="34" charset="-127"/>
                <a:cs typeface="Calibri" panose="020F0502020204030204" pitchFamily="34" charset="0"/>
              </a:rPr>
              <a:t>3) Application of Masque -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she</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applied</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Mesonium</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1 (1ml) all over the face and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applied</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Cream 15 (3ml),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followed</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by application of Emulsion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Concentree</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12V.</a:t>
            </a:r>
          </a:p>
          <a:p>
            <a:pPr>
              <a:lnSpc>
                <a:spcPts val="1920"/>
              </a:lnSpc>
            </a:pP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She</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waited</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for 20 minutes.</a:t>
            </a:r>
          </a:p>
          <a:p>
            <a:pPr>
              <a:lnSpc>
                <a:spcPts val="1920"/>
              </a:lnSpc>
              <a:spcAft>
                <a:spcPts val="1200"/>
              </a:spcAft>
            </a:pPr>
            <a:r>
              <a:rPr lang="fr-FR" sz="800" dirty="0">
                <a:effectLst/>
                <a:latin typeface="Malgun Gothic" panose="020B0503020000020004" pitchFamily="34" charset="-127"/>
                <a:ea typeface="Malgun Gothic" panose="020B0503020000020004" pitchFamily="34" charset="-127"/>
                <a:cs typeface="Calibri" panose="020F0502020204030204" pitchFamily="34" charset="0"/>
              </a:rPr>
              <a:t>4) Conclusion -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She</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applied</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Mesonium</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1 (0.5 ml), and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applied</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Cream 15 (1.5ml),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followed</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by application of Sensitive Anti-rougeurs (1ml) on the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half</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of the face (the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arrow</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area in the </a:t>
            </a:r>
            <a:r>
              <a:rPr lang="fr-FR" sz="800" dirty="0" err="1">
                <a:effectLst/>
                <a:latin typeface="Malgun Gothic" panose="020B0503020000020004" pitchFamily="34" charset="-127"/>
                <a:ea typeface="Malgun Gothic" panose="020B0503020000020004" pitchFamily="34" charset="-127"/>
                <a:cs typeface="Calibri" panose="020F0502020204030204" pitchFamily="34" charset="0"/>
              </a:rPr>
              <a:t>picture</a:t>
            </a:r>
            <a:r>
              <a:rPr lang="fr-FR" sz="800" dirty="0">
                <a:effectLst/>
                <a:latin typeface="Malgun Gothic" panose="020B0503020000020004" pitchFamily="34" charset="-127"/>
                <a:ea typeface="Malgun Gothic" panose="020B0503020000020004" pitchFamily="34" charset="-127"/>
                <a:cs typeface="Calibri" panose="020F0502020204030204" pitchFamily="34" charset="0"/>
              </a:rPr>
              <a:t>).  </a:t>
            </a:r>
          </a:p>
          <a:p>
            <a:pPr marL="0" indent="0" algn="just" latinLnBrk="1">
              <a:lnSpc>
                <a:spcPts val="1920"/>
              </a:lnSpc>
              <a:buNone/>
            </a:pPr>
            <a:endParaRPr lang="fr-FR" sz="800" dirty="0">
              <a:effectLst/>
              <a:latin typeface="Malgun Gothic" panose="020B0503020000020004" pitchFamily="34" charset="-127"/>
              <a:ea typeface="Malgun Gothic" panose="020B0503020000020004" pitchFamily="34" charset="-127"/>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effectLst/>
                <a:latin typeface="Malgun Gothic" panose="020B0503020000020004" pitchFamily="34" charset="-127"/>
                <a:ea typeface="Malgun Gothic" panose="020B0503020000020004" pitchFamily="34" charset="-127"/>
                <a:cs typeface="Calibri" panose="020F0502020204030204" pitchFamily="34" charset="0"/>
              </a:rPr>
              <a:t>After application of MTS, I put a relieving mask pack on my face (and then apply Sensitive anti-</a:t>
            </a:r>
            <a:r>
              <a:rPr lang="en-US" sz="800" dirty="0" err="1">
                <a:effectLst/>
                <a:latin typeface="Malgun Gothic" panose="020B0503020000020004" pitchFamily="34" charset="-127"/>
                <a:ea typeface="Malgun Gothic" panose="020B0503020000020004" pitchFamily="34" charset="-127"/>
                <a:cs typeface="Calibri" panose="020F0502020204030204" pitchFamily="34" charset="0"/>
              </a:rPr>
              <a:t>Rougeurs</a:t>
            </a:r>
            <a:r>
              <a:rPr lang="en-US" sz="800" dirty="0">
                <a:effectLst/>
                <a:latin typeface="Malgun Gothic" panose="020B0503020000020004" pitchFamily="34" charset="-127"/>
                <a:ea typeface="Malgun Gothic" panose="020B0503020000020004" pitchFamily="34" charset="-127"/>
                <a:cs typeface="Calibri" panose="020F0502020204030204" pitchFamily="34" charset="0"/>
              </a:rPr>
              <a:t> inside the green area. Surprisingly, I found a great relieving effect. The stimulated areas on my face were supposed to feel heat and reddish but the relieving pack with </a:t>
            </a:r>
            <a:r>
              <a:rPr lang="en-US" sz="800" dirty="0" err="1">
                <a:effectLst/>
                <a:latin typeface="Malgun Gothic" panose="020B0503020000020004" pitchFamily="34" charset="-127"/>
                <a:ea typeface="Malgun Gothic" panose="020B0503020000020004" pitchFamily="34" charset="-127"/>
                <a:cs typeface="Calibri" panose="020F0502020204030204" pitchFamily="34" charset="0"/>
              </a:rPr>
              <a:t>Yonka</a:t>
            </a:r>
            <a:r>
              <a:rPr lang="en-US" sz="800" dirty="0">
                <a:effectLst/>
                <a:latin typeface="Malgun Gothic" panose="020B0503020000020004" pitchFamily="34" charset="-127"/>
                <a:ea typeface="Malgun Gothic" panose="020B0503020000020004" pitchFamily="34" charset="-127"/>
                <a:cs typeface="Calibri" panose="020F0502020204030204" pitchFamily="34" charset="0"/>
              </a:rPr>
              <a:t> products let the areas cool down with redness fading away.</a:t>
            </a:r>
            <a:endParaRPr lang="fr-FR" sz="800" dirty="0">
              <a:effectLst/>
              <a:latin typeface="Malgun Gothic" panose="020B0503020000020004" pitchFamily="34" charset="-127"/>
              <a:ea typeface="Malgun Gothic" panose="020B0503020000020004" pitchFamily="34" charset="-127"/>
              <a:cs typeface="Calibri" panose="020F050202020403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15</a:t>
            </a:fld>
            <a:endParaRPr lang="fr-FR"/>
          </a:p>
        </p:txBody>
      </p:sp>
    </p:spTree>
    <p:extLst>
      <p:ext uri="{BB962C8B-B14F-4D97-AF65-F5344CB8AC3E}">
        <p14:creationId xmlns:p14="http://schemas.microsoft.com/office/powerpoint/2010/main" val="1265396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16</a:t>
            </a:fld>
            <a:endParaRPr lang="fr-FR"/>
          </a:p>
        </p:txBody>
      </p:sp>
    </p:spTree>
    <p:extLst>
      <p:ext uri="{BB962C8B-B14F-4D97-AF65-F5344CB8AC3E}">
        <p14:creationId xmlns:p14="http://schemas.microsoft.com/office/powerpoint/2010/main" val="1491986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0"/>
              </a:spcBef>
            </a:pPr>
            <a:r>
              <a:rPr lang="en-US" sz="800" i="0" dirty="0">
                <a:solidFill>
                  <a:schemeClr val="tx1">
                    <a:lumMod val="75000"/>
                    <a:lumOff val="25000"/>
                  </a:schemeClr>
                </a:solidFill>
              </a:rPr>
              <a:t>Star active ingredient of this cream = SENSIBIOTIC complex, which is OUR COMPETITIVE ADVANTAGE</a:t>
            </a:r>
          </a:p>
          <a:p>
            <a:pPr algn="just">
              <a:spcBef>
                <a:spcPts val="0"/>
              </a:spcBef>
            </a:pPr>
            <a:endParaRPr lang="en-US" altLang="fr-FR" sz="800" i="0" dirty="0">
              <a:solidFill>
                <a:schemeClr val="tx1">
                  <a:lumMod val="75000"/>
                  <a:lumOff val="25000"/>
                </a:schemeClr>
              </a:solidFill>
            </a:endParaRPr>
          </a:p>
          <a:p>
            <a:pPr algn="just">
              <a:spcBef>
                <a:spcPts val="0"/>
              </a:spcBef>
            </a:pPr>
            <a:r>
              <a:rPr lang="en-US" altLang="fr-FR" sz="800" i="0" dirty="0">
                <a:solidFill>
                  <a:schemeClr val="tx1">
                    <a:lumMod val="75000"/>
                    <a:lumOff val="25000"/>
                  </a:schemeClr>
                </a:solidFill>
              </a:rPr>
              <a:t>It is made up of pre- and probiotics, and sea chamomile. </a:t>
            </a:r>
          </a:p>
          <a:p>
            <a:pPr algn="just">
              <a:spcBef>
                <a:spcPts val="0"/>
              </a:spcBef>
            </a:pPr>
            <a:endParaRPr lang="en-US" altLang="fr-FR" sz="800" i="0" dirty="0">
              <a:solidFill>
                <a:schemeClr val="tx1">
                  <a:lumMod val="75000"/>
                  <a:lumOff val="25000"/>
                </a:schemeClr>
              </a:solidFill>
            </a:endParaRPr>
          </a:p>
          <a:p>
            <a:pPr algn="just">
              <a:spcBef>
                <a:spcPts val="0"/>
              </a:spcBef>
            </a:pPr>
            <a:r>
              <a:rPr lang="en-US" altLang="fr-FR" sz="800" b="1" i="0" dirty="0">
                <a:solidFill>
                  <a:schemeClr val="tx1">
                    <a:lumMod val="75000"/>
                    <a:lumOff val="25000"/>
                  </a:schemeClr>
                </a:solidFill>
              </a:rPr>
              <a:t>Prebiotics</a:t>
            </a:r>
            <a:r>
              <a:rPr lang="en-US" altLang="fr-FR" sz="800" i="0" dirty="0">
                <a:solidFill>
                  <a:schemeClr val="tx1">
                    <a:lumMod val="75000"/>
                    <a:lumOff val="25000"/>
                  </a:schemeClr>
                </a:solidFill>
              </a:rPr>
              <a:t> are nutrients that favor the development and upkeep of the skin's </a:t>
            </a:r>
            <a:r>
              <a:rPr lang="en-US" altLang="fr-FR" sz="800" i="0" dirty="0" err="1">
                <a:solidFill>
                  <a:schemeClr val="tx1">
                    <a:lumMod val="75000"/>
                    <a:lumOff val="25000"/>
                  </a:schemeClr>
                </a:solidFill>
              </a:rPr>
              <a:t>ecoflora</a:t>
            </a:r>
            <a:r>
              <a:rPr lang="en-US" altLang="fr-FR" sz="800" i="0" dirty="0">
                <a:solidFill>
                  <a:schemeClr val="tx1">
                    <a:lumMod val="75000"/>
                    <a:lumOff val="25000"/>
                  </a:schemeClr>
                </a:solidFill>
              </a:rPr>
              <a:t>. They feed good </a:t>
            </a:r>
            <a:r>
              <a:rPr lang="en-US" altLang="fr-FR" sz="800" i="0" dirty="0" err="1">
                <a:solidFill>
                  <a:schemeClr val="tx1">
                    <a:lumMod val="75000"/>
                    <a:lumOff val="25000"/>
                  </a:schemeClr>
                </a:solidFill>
              </a:rPr>
              <a:t>ecoflora</a:t>
            </a:r>
            <a:r>
              <a:rPr lang="en-US" altLang="fr-FR" sz="800" i="0" dirty="0">
                <a:solidFill>
                  <a:schemeClr val="tx1">
                    <a:lumMod val="75000"/>
                    <a:lumOff val="25000"/>
                  </a:schemeClr>
                </a:solidFill>
              </a:rPr>
              <a:t>, that protects you from the growth of harmful bacteria that cause a number of cutaneous imbalances. </a:t>
            </a:r>
          </a:p>
          <a:p>
            <a:pPr algn="just">
              <a:spcBef>
                <a:spcPts val="0"/>
              </a:spcBef>
            </a:pPr>
            <a:r>
              <a:rPr lang="en-US" altLang="fr-FR" sz="800" i="0" dirty="0">
                <a:solidFill>
                  <a:schemeClr val="tx1">
                    <a:lumMod val="75000"/>
                    <a:lumOff val="25000"/>
                  </a:schemeClr>
                </a:solidFill>
              </a:rPr>
              <a:t>In our cream, we used oligosaccharides and the juice drawn from </a:t>
            </a:r>
            <a:r>
              <a:rPr lang="en-US" altLang="fr-FR" sz="800" i="0" dirty="0" err="1">
                <a:solidFill>
                  <a:schemeClr val="tx1">
                    <a:lumMod val="75000"/>
                    <a:lumOff val="25000"/>
                  </a:schemeClr>
                </a:solidFill>
              </a:rPr>
              <a:t>Yacon</a:t>
            </a:r>
            <a:r>
              <a:rPr lang="en-US" altLang="fr-FR" sz="800" i="0" dirty="0">
                <a:solidFill>
                  <a:schemeClr val="tx1">
                    <a:lumMod val="75000"/>
                    <a:lumOff val="25000"/>
                  </a:schemeClr>
                </a:solidFill>
              </a:rPr>
              <a:t> roots (also known as "plant-based Inca honey").</a:t>
            </a:r>
          </a:p>
          <a:p>
            <a:pPr algn="just">
              <a:spcBef>
                <a:spcPts val="0"/>
              </a:spcBef>
            </a:pPr>
            <a:r>
              <a:rPr lang="en-US" altLang="fr-FR" sz="800" b="1" i="0" dirty="0">
                <a:solidFill>
                  <a:schemeClr val="tx1">
                    <a:lumMod val="75000"/>
                    <a:lumOff val="25000"/>
                  </a:schemeClr>
                </a:solidFill>
              </a:rPr>
              <a:t>Probiotics</a:t>
            </a:r>
            <a:r>
              <a:rPr lang="en-US" altLang="fr-FR" sz="800" i="0" dirty="0">
                <a:solidFill>
                  <a:schemeClr val="tx1">
                    <a:lumMod val="75000"/>
                    <a:lumOff val="25000"/>
                  </a:schemeClr>
                </a:solidFill>
              </a:rPr>
              <a:t> are the "good bacteria" (+++) that boost the skin's natural defenses. In our cream, we used Lactobacillus (bacteria)</a:t>
            </a:r>
          </a:p>
          <a:p>
            <a:pPr algn="just">
              <a:spcBef>
                <a:spcPts val="0"/>
              </a:spcBef>
            </a:pPr>
            <a:endParaRPr lang="en-US" sz="800" i="0" dirty="0">
              <a:solidFill>
                <a:schemeClr val="tx1">
                  <a:lumMod val="75000"/>
                  <a:lumOff val="25000"/>
                </a:schemeClr>
              </a:solidFill>
            </a:endParaRPr>
          </a:p>
          <a:p>
            <a:pPr algn="just">
              <a:spcBef>
                <a:spcPts val="0"/>
              </a:spcBef>
            </a:pPr>
            <a:r>
              <a:rPr lang="en-US" sz="800" i="0" dirty="0">
                <a:solidFill>
                  <a:schemeClr val="tx1">
                    <a:lumMod val="75000"/>
                    <a:lumOff val="25000"/>
                  </a:schemeClr>
                </a:solidFill>
              </a:rPr>
              <a:t>= By boosting natural defenses and reinforcing the skin's ecosystem </a:t>
            </a:r>
            <a:r>
              <a:rPr lang="fr-FR" sz="800" i="0" baseline="0" dirty="0">
                <a:solidFill>
                  <a:schemeClr val="tx1">
                    <a:lumMod val="75000"/>
                    <a:lumOff val="25000"/>
                  </a:schemeClr>
                </a:solidFill>
                <a:sym typeface="Wingdings" panose="05000000000000000000" pitchFamily="2" charset="2"/>
              </a:rPr>
              <a:t></a:t>
            </a:r>
            <a:r>
              <a:rPr lang="en-US" sz="800" dirty="0"/>
              <a:t> fewer pathogenic elements can penetrate the skin, it will feel less attacked</a:t>
            </a:r>
            <a:r>
              <a:rPr lang="en-US" sz="800" i="0" baseline="0" dirty="0">
                <a:solidFill>
                  <a:schemeClr val="tx1">
                    <a:lumMod val="75000"/>
                    <a:lumOff val="25000"/>
                  </a:schemeClr>
                </a:solidFill>
              </a:rPr>
              <a:t> </a:t>
            </a:r>
            <a:r>
              <a:rPr lang="fr-FR" sz="800" i="0" baseline="0" dirty="0">
                <a:solidFill>
                  <a:schemeClr val="tx1">
                    <a:lumMod val="75000"/>
                    <a:lumOff val="25000"/>
                  </a:schemeClr>
                </a:solidFill>
                <a:sym typeface="Wingdings" panose="05000000000000000000" pitchFamily="2" charset="2"/>
              </a:rPr>
              <a:t></a:t>
            </a:r>
            <a:r>
              <a:rPr lang="en-US" sz="800" dirty="0"/>
              <a:t> </a:t>
            </a:r>
            <a:r>
              <a:rPr lang="en-US" sz="800" i="0" baseline="0" dirty="0">
                <a:solidFill>
                  <a:schemeClr val="tx1">
                    <a:lumMod val="75000"/>
                    <a:lumOff val="25000"/>
                  </a:schemeClr>
                </a:solidFill>
              </a:rPr>
              <a:t> REDUCED SKIN REACTIVITY.  </a:t>
            </a:r>
          </a:p>
          <a:p>
            <a:pPr algn="just">
              <a:spcBef>
                <a:spcPts val="0"/>
              </a:spcBef>
            </a:pPr>
            <a:endParaRPr lang="en-US" sz="800" i="0" dirty="0">
              <a:solidFill>
                <a:schemeClr val="tx1">
                  <a:lumMod val="75000"/>
                  <a:lumOff val="25000"/>
                </a:schemeClr>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800" i="0" dirty="0">
                <a:solidFill>
                  <a:schemeClr val="tx1">
                    <a:lumMod val="75000"/>
                    <a:lumOff val="25000"/>
                  </a:schemeClr>
                </a:solidFill>
              </a:rPr>
              <a:t>We have gone even further by associating pre- and probiotics to </a:t>
            </a:r>
            <a:r>
              <a:rPr lang="en-US" sz="800" dirty="0">
                <a:solidFill>
                  <a:prstClr val="black"/>
                </a:solidFill>
                <a:latin typeface="Roboto Light" panose="02000000000000000000" pitchFamily="2" charset="0"/>
                <a:ea typeface="Roboto Light" panose="02000000000000000000" pitchFamily="2" charset="0"/>
              </a:rPr>
              <a:t>Sea chamomile</a:t>
            </a:r>
            <a:r>
              <a:rPr lang="en-US" sz="800" i="0" dirty="0">
                <a:solidFill>
                  <a:schemeClr val="tx1">
                    <a:lumMod val="75000"/>
                    <a:lumOff val="25000"/>
                  </a:schemeClr>
                </a:solidFill>
              </a:rPr>
              <a:t>.</a:t>
            </a:r>
            <a:r>
              <a:rPr lang="en-US" sz="800" b="1" i="0" dirty="0">
                <a:solidFill>
                  <a:schemeClr val="tx1">
                    <a:lumMod val="75000"/>
                    <a:lumOff val="25000"/>
                  </a:schemeClr>
                </a:solidFill>
              </a:rPr>
              <a:t> </a:t>
            </a:r>
            <a:r>
              <a:rPr lang="en-US" sz="800" i="0" dirty="0">
                <a:solidFill>
                  <a:schemeClr val="tx1">
                    <a:lumMod val="75000"/>
                    <a:lumOff val="25000"/>
                  </a:schemeClr>
                </a:solidFill>
              </a:rPr>
              <a:t>This plant is rich in amino-acids (</a:t>
            </a:r>
            <a:r>
              <a:rPr lang="en-US" sz="800" i="0" dirty="0" err="1">
                <a:solidFill>
                  <a:schemeClr val="tx1">
                    <a:lumMod val="75000"/>
                    <a:lumOff val="25000"/>
                  </a:schemeClr>
                </a:solidFill>
              </a:rPr>
              <a:t>alanin</a:t>
            </a:r>
            <a:r>
              <a:rPr lang="en-US" sz="800" i="0" dirty="0">
                <a:solidFill>
                  <a:schemeClr val="tx1">
                    <a:lumMod val="75000"/>
                    <a:lumOff val="25000"/>
                  </a:schemeClr>
                </a:solidFill>
              </a:rPr>
              <a:t>, </a:t>
            </a:r>
            <a:r>
              <a:rPr lang="en-US" sz="800" i="0" dirty="0" err="1">
                <a:solidFill>
                  <a:schemeClr val="tx1">
                    <a:lumMod val="75000"/>
                    <a:lumOff val="25000"/>
                  </a:schemeClr>
                </a:solidFill>
              </a:rPr>
              <a:t>prolin</a:t>
            </a:r>
            <a:r>
              <a:rPr lang="en-US" sz="800" i="0" dirty="0">
                <a:solidFill>
                  <a:schemeClr val="tx1">
                    <a:lumMod val="75000"/>
                    <a:lumOff val="25000"/>
                  </a:schemeClr>
                </a:solidFill>
              </a:rPr>
              <a:t>, etc.), flavonoids (quercetin), trace elements (Zn, Se) and minerals (Mg, Ca), making it an excellent soothing and anti-inflammatory active ingredient. </a:t>
            </a:r>
          </a:p>
          <a:p>
            <a:pPr algn="just">
              <a:spcBef>
                <a:spcPts val="0"/>
              </a:spcBef>
            </a:pPr>
            <a:r>
              <a:rPr lang="en-US" sz="800" dirty="0"/>
              <a:t>It has desensitizing action, thus making it possible to increase the skin's tolerance threshold.</a:t>
            </a:r>
            <a:r>
              <a:rPr lang="en-US" sz="800" i="0" dirty="0">
                <a:solidFill>
                  <a:schemeClr val="tx1">
                    <a:lumMod val="75000"/>
                    <a:lumOff val="25000"/>
                  </a:schemeClr>
                </a:solidFill>
              </a:rPr>
              <a:t> </a:t>
            </a:r>
          </a:p>
          <a:p>
            <a:pPr algn="just">
              <a:spcBef>
                <a:spcPts val="0"/>
              </a:spcBef>
            </a:pPr>
            <a:endParaRPr lang="en-US" sz="800" i="0" dirty="0">
              <a:solidFill>
                <a:schemeClr val="tx1">
                  <a:lumMod val="75000"/>
                  <a:lumOff val="25000"/>
                </a:schemeClr>
              </a:solidFill>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800" i="0" dirty="0">
                <a:solidFill>
                  <a:schemeClr val="tx1">
                    <a:lumMod val="75000"/>
                    <a:lumOff val="25000"/>
                  </a:schemeClr>
                </a:solidFill>
              </a:rPr>
              <a:t>These two innovative active ingredients make up the </a:t>
            </a:r>
            <a:r>
              <a:rPr lang="en-US" sz="800" b="1" i="0" cap="small" baseline="0" dirty="0" err="1">
                <a:solidFill>
                  <a:schemeClr val="tx1">
                    <a:lumMod val="75000"/>
                    <a:lumOff val="25000"/>
                  </a:schemeClr>
                </a:solidFill>
              </a:rPr>
              <a:t>Sensibiotic</a:t>
            </a:r>
            <a:r>
              <a:rPr lang="en-US" sz="800" b="1" i="0" cap="small" baseline="0" dirty="0">
                <a:solidFill>
                  <a:schemeClr val="tx1">
                    <a:lumMod val="75000"/>
                    <a:lumOff val="25000"/>
                  </a:schemeClr>
                </a:solidFill>
              </a:rPr>
              <a:t> complex</a:t>
            </a:r>
            <a:r>
              <a:rPr lang="en-US" sz="800" b="1" i="0" dirty="0">
                <a:solidFill>
                  <a:schemeClr val="tx1">
                    <a:lumMod val="75000"/>
                    <a:lumOff val="25000"/>
                  </a:schemeClr>
                </a:solidFill>
              </a:rPr>
              <a:t>, a true response to sensitive skin. Skin will be calmed, soothed, comforted and less sensitive. </a:t>
            </a:r>
          </a:p>
          <a:p>
            <a:pPr algn="just">
              <a:spcBef>
                <a:spcPts val="0"/>
              </a:spcBef>
            </a:pPr>
            <a:r>
              <a:rPr lang="en-US" sz="800" i="0" dirty="0">
                <a:solidFill>
                  <a:schemeClr val="tx1">
                    <a:lumMod val="75000"/>
                    <a:lumOff val="25000"/>
                  </a:schemeClr>
                </a:solidFill>
              </a:rPr>
              <a:t>The name of this complex reminds us both of the sensitive side, the pre-/probiotic side and the all-important treatment side. </a:t>
            </a: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17</a:t>
            </a:fld>
            <a:endParaRPr lang="fr-FR"/>
          </a:p>
        </p:txBody>
      </p:sp>
    </p:spTree>
    <p:extLst>
      <p:ext uri="{BB962C8B-B14F-4D97-AF65-F5344CB8AC3E}">
        <p14:creationId xmlns:p14="http://schemas.microsoft.com/office/powerpoint/2010/main" val="1549143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ltLang="fr-FR" sz="800" dirty="0">
                <a:solidFill>
                  <a:schemeClr val="tx1">
                    <a:lumMod val="85000"/>
                    <a:lumOff val="15000"/>
                  </a:schemeClr>
                </a:solidFill>
              </a:rPr>
              <a:t>Tests were conducted on the active ingredients contained in our SENSITIVE CREME PEAUX SENSIBLES to prove their efficacy on</a:t>
            </a:r>
          </a:p>
          <a:p>
            <a:pPr marL="171450" indent="-171450">
              <a:buFontTx/>
              <a:buChar char="-"/>
            </a:pPr>
            <a:r>
              <a:rPr lang="en-US" altLang="fr-FR" sz="800" baseline="0" dirty="0">
                <a:solidFill>
                  <a:schemeClr val="tx1">
                    <a:lumMod val="85000"/>
                    <a:lumOff val="15000"/>
                  </a:schemeClr>
                </a:solidFill>
              </a:rPr>
              <a:t>The boosting of natural defenses</a:t>
            </a:r>
          </a:p>
          <a:p>
            <a:pPr marL="171450" indent="-171450">
              <a:buFontTx/>
              <a:buChar char="-"/>
            </a:pPr>
            <a:r>
              <a:rPr lang="en-US" altLang="fr-FR" sz="800" baseline="0" dirty="0">
                <a:solidFill>
                  <a:schemeClr val="tx1">
                    <a:lumMod val="85000"/>
                    <a:lumOff val="15000"/>
                  </a:schemeClr>
                </a:solidFill>
              </a:rPr>
              <a:t>The anti-inflammatory and soothing action.</a:t>
            </a:r>
          </a:p>
          <a:p>
            <a:endParaRPr lang="en-US" altLang="fr-FR" sz="800" baseline="0" dirty="0">
              <a:solidFill>
                <a:schemeClr val="tx1">
                  <a:lumMod val="85000"/>
                  <a:lumOff val="15000"/>
                </a:schemeClr>
              </a:solidFill>
            </a:endParaRPr>
          </a:p>
          <a:p>
            <a:r>
              <a:rPr lang="en-US" sz="800" dirty="0">
                <a:solidFill>
                  <a:schemeClr val="tx1">
                    <a:lumMod val="85000"/>
                    <a:lumOff val="15000"/>
                  </a:schemeClr>
                </a:solidFill>
              </a:rPr>
              <a:t>The probiotics (</a:t>
            </a:r>
            <a:r>
              <a:rPr lang="en-US" sz="800" dirty="0" err="1">
                <a:solidFill>
                  <a:schemeClr val="tx1">
                    <a:lumMod val="85000"/>
                    <a:lumOff val="15000"/>
                  </a:schemeClr>
                </a:solidFill>
              </a:rPr>
              <a:t>lactobacullus</a:t>
            </a:r>
            <a:r>
              <a:rPr lang="en-US" sz="800" dirty="0">
                <a:solidFill>
                  <a:schemeClr val="tx1">
                    <a:lumMod val="85000"/>
                    <a:lumOff val="15000"/>
                  </a:schemeClr>
                </a:solidFill>
              </a:rPr>
              <a:t>) have proven in-vitro action on skin defenses.</a:t>
            </a:r>
            <a:r>
              <a:rPr lang="en-US" altLang="fr-FR" sz="800" dirty="0">
                <a:solidFill>
                  <a:schemeClr val="tx1">
                    <a:lumMod val="85000"/>
                    <a:lumOff val="15000"/>
                  </a:schemeClr>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85000"/>
                    <a:lumOff val="15000"/>
                  </a:schemeClr>
                </a:solidFill>
              </a:rPr>
              <a:t>Indeed, they trigger the synthesis of </a:t>
            </a:r>
            <a:r>
              <a:rPr lang="en-US" altLang="fr-FR" sz="800" dirty="0">
                <a:solidFill>
                  <a:schemeClr val="tx1">
                    <a:lumMod val="85000"/>
                    <a:lumOff val="15000"/>
                  </a:schemeClr>
                </a:solidFill>
              </a:rPr>
              <a:t>β</a:t>
            </a:r>
            <a:r>
              <a:rPr lang="en-US" sz="800" dirty="0">
                <a:solidFill>
                  <a:schemeClr val="tx1">
                    <a:lumMod val="85000"/>
                    <a:lumOff val="15000"/>
                  </a:schemeClr>
                </a:solidFill>
              </a:rPr>
              <a:t> </a:t>
            </a:r>
            <a:r>
              <a:rPr lang="en-US" altLang="fr-FR" sz="800" dirty="0">
                <a:solidFill>
                  <a:schemeClr val="tx1">
                    <a:lumMod val="85000"/>
                    <a:lumOff val="15000"/>
                  </a:schemeClr>
                </a:solidFill>
              </a:rPr>
              <a:t>defensins, which are anti-bacterial peptides involved in the skin's defense system.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fr-FR" sz="800" baseline="0" dirty="0">
                <a:solidFill>
                  <a:schemeClr val="tx1">
                    <a:lumMod val="85000"/>
                    <a:lumOff val="15000"/>
                  </a:schemeClr>
                </a:solidFill>
              </a:rPr>
              <a:t>By stimulating their synthesis (+71% vs. </a:t>
            </a:r>
            <a:r>
              <a:rPr lang="en-US" sz="800" dirty="0">
                <a:solidFill>
                  <a:schemeClr val="tx1">
                    <a:lumMod val="85000"/>
                    <a:lumOff val="15000"/>
                  </a:schemeClr>
                </a:solidFill>
              </a:rPr>
              <a:t>Control</a:t>
            </a:r>
            <a:r>
              <a:rPr lang="en-US" altLang="fr-FR" sz="800" baseline="0" dirty="0">
                <a:solidFill>
                  <a:schemeClr val="tx1">
                    <a:lumMod val="85000"/>
                    <a:lumOff val="15000"/>
                  </a:schemeClr>
                </a:solidFill>
              </a:rPr>
              <a:t>), the skin's defense levels increase, its natural protection is therefore reinforced, its </a:t>
            </a:r>
            <a:r>
              <a:rPr lang="en-US" altLang="fr-FR" sz="800" baseline="0" dirty="0" err="1">
                <a:solidFill>
                  <a:schemeClr val="tx1">
                    <a:lumMod val="85000"/>
                    <a:lumOff val="15000"/>
                  </a:schemeClr>
                </a:solidFill>
              </a:rPr>
              <a:t>ecoflora</a:t>
            </a:r>
            <a:r>
              <a:rPr lang="en-US" altLang="fr-FR" sz="800" baseline="0" dirty="0">
                <a:solidFill>
                  <a:schemeClr val="tx1">
                    <a:lumMod val="85000"/>
                    <a:lumOff val="15000"/>
                  </a:schemeClr>
                </a:solidFill>
              </a:rPr>
              <a:t> recovers its balance and</a:t>
            </a:r>
            <a:r>
              <a:rPr lang="en-US" altLang="fr-FR" sz="800" b="1" dirty="0">
                <a:solidFill>
                  <a:schemeClr val="tx1">
                    <a:lumMod val="85000"/>
                    <a:lumOff val="15000"/>
                  </a:schemeClr>
                </a:solidFill>
              </a:rPr>
              <a:t> sensitive skin is able to better respond to aggressions.</a:t>
            </a:r>
            <a:r>
              <a:rPr lang="en-US" sz="800" dirty="0">
                <a:solidFill>
                  <a:schemeClr val="tx1">
                    <a:lumMod val="85000"/>
                    <a:lumOff val="15000"/>
                  </a:schemeClr>
                </a:solidFill>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1" dirty="0">
              <a:solidFill>
                <a:schemeClr val="tx1">
                  <a:lumMod val="85000"/>
                  <a:lumOff val="1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00" i="1" kern="1200" dirty="0">
                <a:solidFill>
                  <a:schemeClr val="tx1">
                    <a:lumMod val="85000"/>
                    <a:lumOff val="15000"/>
                  </a:schemeClr>
                </a:solidFill>
                <a:effectLst/>
                <a:latin typeface="+mn-lt"/>
              </a:rPr>
              <a:t>Defensins play a key role in the skin's defense system (part of immune system mechanisms), they are receptors dedicated to recognizing pathogens. They act directly by attaching themselves to the surface of pathogens and altering their cell walls, which causes them to die. hBD3 (β defensins 3) is the defensin</a:t>
            </a:r>
            <a:r>
              <a:rPr lang="en-US" sz="800" i="1" kern="1200" dirty="0">
                <a:solidFill>
                  <a:schemeClr val="tx1">
                    <a:lumMod val="85000"/>
                    <a:lumOff val="15000"/>
                  </a:schemeClr>
                </a:solidFill>
                <a:effectLst/>
              </a:rPr>
              <a:t> with the widest bacterial spectrum.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i="1" kern="1200" dirty="0">
              <a:solidFill>
                <a:schemeClr val="tx1">
                  <a:lumMod val="85000"/>
                  <a:lumOff val="15000"/>
                </a:schemeClr>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i="0" kern="1200" dirty="0">
              <a:solidFill>
                <a:schemeClr val="tx1">
                  <a:lumMod val="85000"/>
                  <a:lumOff val="15000"/>
                </a:schemeClr>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00" i="0" dirty="0">
                <a:solidFill>
                  <a:schemeClr val="tx1">
                    <a:lumMod val="85000"/>
                    <a:lumOff val="15000"/>
                  </a:schemeClr>
                </a:solidFill>
              </a:rPr>
              <a:t>As </a:t>
            </a:r>
            <a:r>
              <a:rPr lang="en-US" sz="800" b="1" i="0" dirty="0">
                <a:solidFill>
                  <a:schemeClr val="tx1">
                    <a:lumMod val="85000"/>
                    <a:lumOff val="15000"/>
                  </a:schemeClr>
                </a:solidFill>
              </a:rPr>
              <a:t>for sea chamomile, </a:t>
            </a:r>
            <a:r>
              <a:rPr lang="en-US" sz="800" i="0" dirty="0">
                <a:solidFill>
                  <a:schemeClr val="tx1">
                    <a:lumMod val="85000"/>
                    <a:lumOff val="15000"/>
                  </a:schemeClr>
                </a:solidFill>
              </a:rPr>
              <a:t>in-vitro tests proved its efficacy on inflammation and soothing (desensitizing action).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i="0" dirty="0">
              <a:solidFill>
                <a:schemeClr val="tx1">
                  <a:lumMod val="85000"/>
                  <a:lumOff val="1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00" i="0" dirty="0">
                <a:solidFill>
                  <a:schemeClr val="tx1">
                    <a:lumMod val="85000"/>
                    <a:lumOff val="15000"/>
                  </a:schemeClr>
                </a:solidFill>
              </a:rPr>
              <a:t>We noticed that the presence of aggressors caused an inflammatory reaction, and self-defense system was triggered: </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i="0" dirty="0">
                <a:solidFill>
                  <a:schemeClr val="tx1">
                    <a:lumMod val="85000"/>
                    <a:lumOff val="15000"/>
                  </a:schemeClr>
                </a:solidFill>
              </a:rPr>
              <a:t>Inflammation mediators are released </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i="0" dirty="0">
                <a:solidFill>
                  <a:schemeClr val="tx1">
                    <a:lumMod val="85000"/>
                    <a:lumOff val="15000"/>
                  </a:schemeClr>
                </a:solidFill>
              </a:rPr>
              <a:t>TNF is a cytokine (= protein synthesized by certain immune system cells) which is harmful because it causes inflammation.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1" i="0" dirty="0">
                <a:solidFill>
                  <a:schemeClr val="tx1">
                    <a:lumMod val="85000"/>
                    <a:lumOff val="15000"/>
                  </a:schemeClr>
                </a:solidFill>
              </a:rPr>
              <a:t>sea chamomile </a:t>
            </a:r>
            <a:r>
              <a:rPr lang="en-US" sz="800" i="0" dirty="0">
                <a:solidFill>
                  <a:schemeClr val="tx1">
                    <a:lumMod val="85000"/>
                    <a:lumOff val="15000"/>
                  </a:schemeClr>
                </a:solidFill>
              </a:rPr>
              <a:t>inhibits this inflammation mediator (TNF-alpha -51%) and therefore reduces inflammatory reactions. </a:t>
            </a:r>
          </a:p>
          <a:p>
            <a:pPr marL="0" marR="0" indent="0" algn="l" defTabSz="914400" rtl="0" eaLnBrk="1" fontAlgn="auto" latinLnBrk="0" hangingPunct="1">
              <a:lnSpc>
                <a:spcPct val="100000"/>
              </a:lnSpc>
              <a:spcBef>
                <a:spcPts val="0"/>
              </a:spcBef>
              <a:spcAft>
                <a:spcPts val="0"/>
              </a:spcAft>
              <a:buClrTx/>
              <a:buSzTx/>
              <a:buFontTx/>
              <a:buNone/>
              <a:tabLst/>
              <a:defRPr/>
            </a:pPr>
            <a:br>
              <a:rPr lang="en-US" sz="800" dirty="0">
                <a:solidFill>
                  <a:schemeClr val="tx1">
                    <a:lumMod val="85000"/>
                    <a:lumOff val="15000"/>
                  </a:schemeClr>
                </a:solidFill>
              </a:rPr>
            </a:br>
            <a:r>
              <a:rPr lang="en-US" sz="800" i="0" dirty="0">
                <a:solidFill>
                  <a:schemeClr val="tx1">
                    <a:lumMod val="85000"/>
                    <a:lumOff val="15000"/>
                  </a:schemeClr>
                </a:solidFill>
              </a:rPr>
              <a:t>The inflammatory reaction also triggers </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i="0" dirty="0">
                <a:solidFill>
                  <a:schemeClr val="tx1">
                    <a:lumMod val="85000"/>
                    <a:lumOff val="15000"/>
                  </a:schemeClr>
                </a:solidFill>
              </a:rPr>
              <a:t>The release of neurotransmitters, and namely substance P, which is what causes unpleasant sensations (tingling, tautness, itching, pain). </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i="0" dirty="0">
                <a:solidFill>
                  <a:schemeClr val="tx1">
                    <a:lumMod val="85000"/>
                    <a:lumOff val="15000"/>
                  </a:schemeClr>
                </a:solidFill>
              </a:rPr>
              <a:t>This contributes to increasing the skin's inflammatory response, thus accentuating the irritation.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i="0" dirty="0">
              <a:solidFill>
                <a:schemeClr val="tx1">
                  <a:lumMod val="85000"/>
                  <a:lumOff val="1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00" i="0" dirty="0">
                <a:solidFill>
                  <a:schemeClr val="tx1">
                    <a:lumMod val="85000"/>
                    <a:lumOff val="15000"/>
                  </a:schemeClr>
                </a:solidFill>
              </a:rPr>
              <a:t>The sea chamomile is capable to inhibiting the release of this substance. Consequently, there are fewer feelings of discomfort, and thus less inflammation (the vicious circle is stopped), leading to soothing and comfort. </a:t>
            </a: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18</a:t>
            </a:fld>
            <a:endParaRPr lang="fr-FR"/>
          </a:p>
        </p:txBody>
      </p:sp>
    </p:spTree>
    <p:extLst>
      <p:ext uri="{BB962C8B-B14F-4D97-AF65-F5344CB8AC3E}">
        <p14:creationId xmlns:p14="http://schemas.microsoft.com/office/powerpoint/2010/main" val="2498232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800" kern="1200" dirty="0">
                <a:solidFill>
                  <a:schemeClr val="tx1">
                    <a:lumMod val="75000"/>
                    <a:lumOff val="25000"/>
                  </a:schemeClr>
                </a:solidFill>
                <a:effectLst/>
                <a:latin typeface="+mn-lt"/>
              </a:rPr>
              <a:t>Focus on </a:t>
            </a:r>
            <a:r>
              <a:rPr lang="en-US" sz="800" kern="1200" dirty="0" err="1">
                <a:solidFill>
                  <a:schemeClr val="tx1">
                    <a:lumMod val="75000"/>
                    <a:lumOff val="25000"/>
                  </a:schemeClr>
                </a:solidFill>
                <a:effectLst/>
                <a:latin typeface="+mn-lt"/>
              </a:rPr>
              <a:t>Centella</a:t>
            </a:r>
            <a:r>
              <a:rPr lang="en-US" sz="800" dirty="0"/>
              <a:t> </a:t>
            </a:r>
            <a:r>
              <a:rPr lang="en-US" sz="800" kern="1200" dirty="0">
                <a:solidFill>
                  <a:schemeClr val="tx1">
                    <a:lumMod val="75000"/>
                    <a:lumOff val="25000"/>
                  </a:schemeClr>
                </a:solidFill>
                <a:effectLst/>
                <a:latin typeface="+mn-lt"/>
              </a:rPr>
              <a:t>asiatica and pigments, which are a bonus for this product and the competitive advantage for our SENSITIVE CREME ANTI-ROUGEURS. </a:t>
            </a:r>
            <a:endParaRPr lang="en-US" sz="800" kern="1200" dirty="0">
              <a:solidFill>
                <a:schemeClr val="tx1">
                  <a:lumMod val="75000"/>
                  <a:lumOff val="25000"/>
                </a:schemeClr>
              </a:solidFill>
              <a:effectLst/>
              <a:latin typeface="+mn-lt"/>
              <a:ea typeface="+mn-ea"/>
              <a:cs typeface="+mn-cs"/>
            </a:endParaRPr>
          </a:p>
          <a:p>
            <a:endParaRPr lang="en-US" sz="800" kern="1200" dirty="0">
              <a:solidFill>
                <a:schemeClr val="tx1">
                  <a:lumMod val="75000"/>
                  <a:lumOff val="25000"/>
                </a:schemeClr>
              </a:solidFill>
              <a:effectLst/>
              <a:latin typeface="+mn-lt"/>
              <a:ea typeface="+mn-ea"/>
              <a:cs typeface="+mn-cs"/>
            </a:endParaRPr>
          </a:p>
          <a:p>
            <a:r>
              <a:rPr lang="en-US" sz="800" kern="1200" dirty="0" err="1">
                <a:solidFill>
                  <a:schemeClr val="tx1">
                    <a:lumMod val="75000"/>
                    <a:lumOff val="25000"/>
                  </a:schemeClr>
                </a:solidFill>
                <a:effectLst/>
                <a:latin typeface="+mn-lt"/>
              </a:rPr>
              <a:t>Centella</a:t>
            </a:r>
            <a:r>
              <a:rPr lang="en-US" sz="800" dirty="0"/>
              <a:t> </a:t>
            </a:r>
            <a:r>
              <a:rPr lang="en-US" sz="800" kern="1200" dirty="0">
                <a:solidFill>
                  <a:schemeClr val="tx1">
                    <a:lumMod val="75000"/>
                    <a:lumOff val="25000"/>
                  </a:schemeClr>
                </a:solidFill>
                <a:effectLst/>
                <a:latin typeface="+mn-lt"/>
              </a:rPr>
              <a:t>asiatica is a small herbaceous plant used in traditional Indian medicine for treating skin affections, ulcers and varicose veins. Also known as "Tiger Grass". </a:t>
            </a:r>
          </a:p>
          <a:p>
            <a:r>
              <a:rPr lang="en-US" sz="800" kern="1200" baseline="0" dirty="0">
                <a:solidFill>
                  <a:schemeClr val="tx1">
                    <a:lumMod val="75000"/>
                    <a:lumOff val="25000"/>
                  </a:schemeClr>
                </a:solidFill>
                <a:effectLst/>
                <a:latin typeface="+mn-lt"/>
              </a:rPr>
              <a:t>It reduces inflammation, vascular dilation, and visibly shrinks capillaries. </a:t>
            </a:r>
          </a:p>
          <a:p>
            <a:endParaRPr lang="en-US" sz="800" kern="1200" baseline="0" dirty="0">
              <a:solidFill>
                <a:schemeClr val="tx1">
                  <a:lumMod val="75000"/>
                  <a:lumOff val="25000"/>
                </a:schemeClr>
              </a:solidFill>
              <a:effectLst/>
              <a:latin typeface="+mn-lt"/>
              <a:ea typeface="+mn-ea"/>
              <a:cs typeface="+mn-cs"/>
            </a:endParaRPr>
          </a:p>
          <a:p>
            <a:r>
              <a:rPr lang="en-US" sz="800" kern="1200" dirty="0">
                <a:solidFill>
                  <a:schemeClr val="tx1">
                    <a:lumMod val="75000"/>
                    <a:lumOff val="25000"/>
                  </a:schemeClr>
                </a:solidFill>
                <a:effectLst/>
                <a:latin typeface="+mn-lt"/>
              </a:rPr>
              <a:t>In addition to this active ingredient, we chose to use natural green pigments. Why? Green is a highly-acclaimed color by consumers looking for an immediate solution to their redness. </a:t>
            </a:r>
          </a:p>
          <a:p>
            <a:r>
              <a:rPr lang="en-US" sz="800" kern="1200" dirty="0">
                <a:solidFill>
                  <a:schemeClr val="tx1">
                    <a:lumMod val="75000"/>
                    <a:lumOff val="25000"/>
                  </a:schemeClr>
                </a:solidFill>
                <a:effectLst/>
                <a:latin typeface="+mn-lt"/>
              </a:rPr>
              <a:t>Based on the principles of colorimetry and complementary colors = when </a:t>
            </a:r>
            <a:r>
              <a:rPr lang="en-US" sz="800" b="1" kern="1200" dirty="0">
                <a:solidFill>
                  <a:schemeClr val="tx1">
                    <a:lumMod val="75000"/>
                    <a:lumOff val="25000"/>
                  </a:schemeClr>
                </a:solidFill>
                <a:effectLst/>
                <a:latin typeface="+mn-lt"/>
              </a:rPr>
              <a:t>two opposite hues are placed one on top of the other, they cancel each other out.</a:t>
            </a:r>
            <a:r>
              <a:rPr lang="en-US" sz="800" kern="1200" dirty="0">
                <a:solidFill>
                  <a:schemeClr val="tx1">
                    <a:lumMod val="75000"/>
                    <a:lumOff val="25000"/>
                  </a:schemeClr>
                </a:solidFill>
                <a:effectLst/>
                <a:latin typeface="+mn-lt"/>
              </a:rPr>
              <a:t> So all you need to do is determine the color of the problem to be hidden and apply a corrector of the opposite color for it to disappear.</a:t>
            </a:r>
          </a:p>
          <a:p>
            <a:r>
              <a:rPr lang="en-US" sz="800" kern="1200" dirty="0">
                <a:solidFill>
                  <a:schemeClr val="tx1">
                    <a:lumMod val="75000"/>
                    <a:lumOff val="25000"/>
                  </a:schemeClr>
                </a:solidFill>
                <a:effectLst/>
                <a:latin typeface="+mn-lt"/>
              </a:rPr>
              <a:t>Redness</a:t>
            </a:r>
            <a:r>
              <a:rPr lang="en-US" sz="800" dirty="0"/>
              <a:t> </a:t>
            </a:r>
            <a:r>
              <a:rPr lang="fr-FR" sz="800" kern="1200" dirty="0">
                <a:solidFill>
                  <a:schemeClr val="tx1">
                    <a:lumMod val="75000"/>
                    <a:lumOff val="25000"/>
                  </a:schemeClr>
                </a:solidFill>
                <a:effectLst/>
                <a:latin typeface="+mn-lt"/>
                <a:sym typeface="Wingdings" panose="05000000000000000000" pitchFamily="2" charset="2"/>
              </a:rPr>
              <a:t></a:t>
            </a:r>
            <a:r>
              <a:rPr lang="en-US" sz="800" dirty="0"/>
              <a:t> </a:t>
            </a:r>
            <a:r>
              <a:rPr lang="en-US" sz="800" kern="1200" dirty="0">
                <a:solidFill>
                  <a:schemeClr val="tx1">
                    <a:lumMod val="75000"/>
                    <a:lumOff val="25000"/>
                  </a:schemeClr>
                </a:solidFill>
                <a:effectLst/>
                <a:latin typeface="+mn-lt"/>
              </a:rPr>
              <a:t>red &lt;&gt; complementary color = green </a:t>
            </a:r>
          </a:p>
          <a:p>
            <a:r>
              <a:rPr lang="fr-FR" sz="800" kern="1200" dirty="0">
                <a:solidFill>
                  <a:schemeClr val="tx1">
                    <a:lumMod val="75000"/>
                    <a:lumOff val="25000"/>
                  </a:schemeClr>
                </a:solidFill>
                <a:effectLst/>
                <a:latin typeface="+mn-lt"/>
                <a:sym typeface="Wingdings" panose="05000000000000000000" pitchFamily="2" charset="2"/>
              </a:rPr>
              <a:t></a:t>
            </a:r>
            <a:r>
              <a:rPr lang="en-US" sz="800" kern="1200" dirty="0">
                <a:solidFill>
                  <a:schemeClr val="tx1">
                    <a:lumMod val="75000"/>
                    <a:lumOff val="25000"/>
                  </a:schemeClr>
                </a:solidFill>
                <a:effectLst/>
                <a:latin typeface="+mn-lt"/>
                <a:sym typeface="Wingdings" panose="05000000000000000000" pitchFamily="2" charset="2"/>
              </a:rPr>
              <a:t> CC CREAM effect (color correction), VISUAL effect</a:t>
            </a:r>
            <a:endParaRPr lang="en-US" sz="800" kern="1200" dirty="0">
              <a:solidFill>
                <a:schemeClr val="tx1">
                  <a:lumMod val="75000"/>
                  <a:lumOff val="25000"/>
                </a:schemeClr>
              </a:solidFill>
              <a:effectLst/>
              <a:latin typeface="+mn-lt"/>
              <a:ea typeface="+mn-ea"/>
              <a:cs typeface="+mn-cs"/>
            </a:endParaRPr>
          </a:p>
          <a:p>
            <a:r>
              <a:rPr lang="en-US" sz="800" dirty="0">
                <a:solidFill>
                  <a:schemeClr val="tx1">
                    <a:lumMod val="75000"/>
                    <a:lumOff val="25000"/>
                  </a:schemeClr>
                </a:solidFill>
              </a:rPr>
              <a:t>Pigment origin: mica/TiO2/SnO2</a:t>
            </a:r>
          </a:p>
          <a:p>
            <a:endParaRPr lang="en-US" sz="800" baseline="0" dirty="0">
              <a:solidFill>
                <a:schemeClr val="tx1">
                  <a:lumMod val="75000"/>
                  <a:lumOff val="25000"/>
                </a:schemeClr>
              </a:solidFill>
            </a:endParaRPr>
          </a:p>
          <a:p>
            <a:r>
              <a:rPr lang="en-US" sz="800" baseline="0" dirty="0" err="1">
                <a:solidFill>
                  <a:schemeClr val="tx1">
                    <a:lumMod val="75000"/>
                    <a:lumOff val="25000"/>
                  </a:schemeClr>
                </a:solidFill>
              </a:rPr>
              <a:t>Centella</a:t>
            </a:r>
            <a:r>
              <a:rPr lang="en-US" sz="800" baseline="0" dirty="0">
                <a:solidFill>
                  <a:schemeClr val="tx1">
                    <a:lumMod val="75000"/>
                    <a:lumOff val="25000"/>
                  </a:schemeClr>
                </a:solidFill>
              </a:rPr>
              <a:t> + pigments = diminished redness</a:t>
            </a:r>
          </a:p>
          <a:p>
            <a:pPr marL="171450" indent="-171450">
              <a:buFont typeface="Arial" panose="020B0604020202020204" pitchFamily="34" charset="0"/>
              <a:buChar char="•"/>
            </a:pPr>
            <a:r>
              <a:rPr lang="en-US" sz="800" baseline="0" dirty="0">
                <a:solidFill>
                  <a:schemeClr val="tx1">
                    <a:lumMod val="75000"/>
                    <a:lumOff val="25000"/>
                  </a:schemeClr>
                </a:solidFill>
              </a:rPr>
              <a:t>Immediately: visual effect, the green pigments neutralize the red</a:t>
            </a:r>
          </a:p>
          <a:p>
            <a:pPr marL="171450" indent="-171450">
              <a:buFont typeface="Arial" panose="020B0604020202020204" pitchFamily="34" charset="0"/>
              <a:buChar char="•"/>
            </a:pPr>
            <a:r>
              <a:rPr lang="en-US" sz="800" baseline="0" dirty="0">
                <a:solidFill>
                  <a:schemeClr val="tx1">
                    <a:lumMod val="75000"/>
                    <a:lumOff val="25000"/>
                  </a:schemeClr>
                </a:solidFill>
              </a:rPr>
              <a:t>In the long term: anti-redness action thanks to the </a:t>
            </a:r>
            <a:r>
              <a:rPr lang="en-US" sz="800" baseline="0" dirty="0" err="1">
                <a:solidFill>
                  <a:schemeClr val="tx1">
                    <a:lumMod val="75000"/>
                    <a:lumOff val="25000"/>
                  </a:schemeClr>
                </a:solidFill>
              </a:rPr>
              <a:t>centella</a:t>
            </a:r>
            <a:r>
              <a:rPr lang="en-US" sz="800" dirty="0"/>
              <a:t> </a:t>
            </a:r>
            <a:endParaRPr lang="en-US" sz="800" dirty="0">
              <a:solidFill>
                <a:schemeClr val="tx1">
                  <a:lumMod val="75000"/>
                  <a:lumOff val="25000"/>
                </a:schemeClr>
              </a:solidFill>
            </a:endParaRP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19</a:t>
            </a:fld>
            <a:endParaRPr lang="fr-FR"/>
          </a:p>
        </p:txBody>
      </p:sp>
    </p:spTree>
    <p:extLst>
      <p:ext uri="{BB962C8B-B14F-4D97-AF65-F5344CB8AC3E}">
        <p14:creationId xmlns:p14="http://schemas.microsoft.com/office/powerpoint/2010/main" val="2584478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2</a:t>
            </a:fld>
            <a:endParaRPr lang="fr-FR"/>
          </a:p>
        </p:txBody>
      </p:sp>
    </p:spTree>
    <p:extLst>
      <p:ext uri="{BB962C8B-B14F-4D97-AF65-F5344CB8AC3E}">
        <p14:creationId xmlns:p14="http://schemas.microsoft.com/office/powerpoint/2010/main" val="1431703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800" kern="1200" dirty="0">
                <a:solidFill>
                  <a:schemeClr val="tx1">
                    <a:lumMod val="75000"/>
                    <a:lumOff val="25000"/>
                  </a:schemeClr>
                </a:solidFill>
                <a:effectLst/>
              </a:rPr>
              <a:t>Regarding the proven efficacy of all active ingredients used in our SENSITIVE CREME ANTI-ROUGEURS, </a:t>
            </a:r>
            <a:r>
              <a:rPr lang="en-US" sz="800" kern="1200" dirty="0" err="1">
                <a:solidFill>
                  <a:schemeClr val="tx1">
                    <a:lumMod val="75000"/>
                    <a:lumOff val="25000"/>
                  </a:schemeClr>
                </a:solidFill>
                <a:effectLst/>
              </a:rPr>
              <a:t>centella</a:t>
            </a:r>
            <a:r>
              <a:rPr lang="en-US" sz="800" dirty="0"/>
              <a:t> </a:t>
            </a:r>
            <a:r>
              <a:rPr lang="en-US" sz="800" kern="1200" baseline="0" dirty="0">
                <a:solidFill>
                  <a:schemeClr val="tx1">
                    <a:lumMod val="75000"/>
                    <a:lumOff val="25000"/>
                  </a:schemeClr>
                </a:solidFill>
                <a:effectLst/>
              </a:rPr>
              <a:t>asiatica demonstrated its action on inflammation and vasodilation (in vitro). </a:t>
            </a:r>
          </a:p>
          <a:p>
            <a:endParaRPr lang="en-US" sz="800" kern="1200" baseline="0" dirty="0">
              <a:solidFill>
                <a:schemeClr val="tx1">
                  <a:lumMod val="75000"/>
                  <a:lumOff val="25000"/>
                </a:schemeClr>
              </a:solidFill>
              <a:effectLst/>
            </a:endParaRPr>
          </a:p>
          <a:p>
            <a:r>
              <a:rPr lang="en-US" sz="800" kern="1200" dirty="0">
                <a:solidFill>
                  <a:schemeClr val="tx1">
                    <a:lumMod val="75000"/>
                    <a:lumOff val="25000"/>
                  </a:schemeClr>
                </a:solidFill>
                <a:effectLst/>
              </a:rPr>
              <a:t>We noticed that the inflammatory response led to</a:t>
            </a:r>
            <a:r>
              <a:rPr lang="en-US" sz="800" dirty="0"/>
              <a:t> </a:t>
            </a:r>
            <a:r>
              <a:rPr lang="en-US" sz="800" kern="1200" dirty="0">
                <a:solidFill>
                  <a:schemeClr val="tx1">
                    <a:lumMod val="75000"/>
                    <a:lumOff val="25000"/>
                  </a:schemeClr>
                </a:solidFill>
                <a:effectLst/>
              </a:rPr>
              <a:t>swelling of blood vessels (= vasodilation) and the appearance of redness.</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75000"/>
                    <a:lumOff val="25000"/>
                  </a:schemeClr>
                </a:solidFill>
              </a:rPr>
              <a:t>If the inflammatory reaction is reduced, so is the vasodilation and therefore the redness.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aseline="0" dirty="0">
                <a:solidFill>
                  <a:schemeClr val="tx1">
                    <a:lumMod val="75000"/>
                    <a:lumOff val="25000"/>
                  </a:schemeClr>
                </a:solidFill>
              </a:rPr>
              <a:t>By inhibiting </a:t>
            </a:r>
            <a:r>
              <a:rPr lang="en-US" sz="800" kern="1200" baseline="0" dirty="0">
                <a:solidFill>
                  <a:schemeClr val="tx1">
                    <a:lumMod val="75000"/>
                    <a:lumOff val="25000"/>
                  </a:schemeClr>
                </a:solidFill>
                <a:effectLst/>
              </a:rPr>
              <a:t>the inflammation mediators, and namely </a:t>
            </a:r>
            <a:r>
              <a:rPr lang="en-US" sz="800" kern="1200" dirty="0">
                <a:solidFill>
                  <a:schemeClr val="tx1">
                    <a:lumMod val="75000"/>
                    <a:lumOff val="25000"/>
                  </a:schemeClr>
                </a:solidFill>
                <a:effectLst/>
              </a:rPr>
              <a:t>PGE2 (prostaglandin E2), the </a:t>
            </a:r>
            <a:r>
              <a:rPr lang="en-US" sz="800" kern="1200" dirty="0" err="1">
                <a:solidFill>
                  <a:schemeClr val="tx1">
                    <a:lumMod val="75000"/>
                    <a:lumOff val="25000"/>
                  </a:schemeClr>
                </a:solidFill>
                <a:effectLst/>
              </a:rPr>
              <a:t>centella</a:t>
            </a:r>
            <a:r>
              <a:rPr lang="en-US" sz="800" dirty="0"/>
              <a:t> </a:t>
            </a:r>
            <a:r>
              <a:rPr lang="en-US" sz="800" kern="1200" baseline="0" dirty="0">
                <a:solidFill>
                  <a:schemeClr val="tx1">
                    <a:lumMod val="75000"/>
                    <a:lumOff val="25000"/>
                  </a:schemeClr>
                </a:solidFill>
                <a:effectLst/>
              </a:rPr>
              <a:t>asiatica reduces inflammation.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i="1" baseline="0" dirty="0">
                <a:solidFill>
                  <a:schemeClr val="tx1">
                    <a:lumMod val="75000"/>
                    <a:lumOff val="25000"/>
                  </a:schemeClr>
                </a:solidFill>
              </a:rPr>
              <a:t>As a reminder, the Marvel of Peru (mirabilis </a:t>
            </a:r>
            <a:r>
              <a:rPr lang="en-US" sz="800" i="1" baseline="0" dirty="0" err="1">
                <a:solidFill>
                  <a:schemeClr val="tx1">
                    <a:lumMod val="75000"/>
                    <a:lumOff val="25000"/>
                  </a:schemeClr>
                </a:solidFill>
              </a:rPr>
              <a:t>jalapa</a:t>
            </a:r>
            <a:r>
              <a:rPr lang="en-US" sz="800" i="1" baseline="0" dirty="0">
                <a:solidFill>
                  <a:schemeClr val="tx1">
                    <a:lumMod val="75000"/>
                    <a:lumOff val="25000"/>
                  </a:schemeClr>
                </a:solidFill>
              </a:rPr>
              <a:t>) active ingredient also acts on inflammation mediators. </a:t>
            </a:r>
            <a:endParaRPr lang="en-US" sz="800" i="1" dirty="0">
              <a:solidFill>
                <a:schemeClr val="tx1">
                  <a:lumMod val="75000"/>
                  <a:lumOff val="25000"/>
                </a:schemeClr>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kern="1200" dirty="0">
                <a:solidFill>
                  <a:schemeClr val="tx1">
                    <a:lumMod val="75000"/>
                    <a:lumOff val="25000"/>
                  </a:schemeClr>
                </a:solidFill>
                <a:effectLst/>
              </a:rPr>
              <a:t>Furthermore, the </a:t>
            </a:r>
            <a:r>
              <a:rPr lang="en-US" sz="800" kern="1200" dirty="0" err="1">
                <a:solidFill>
                  <a:schemeClr val="tx1">
                    <a:lumMod val="75000"/>
                    <a:lumOff val="25000"/>
                  </a:schemeClr>
                </a:solidFill>
                <a:effectLst/>
              </a:rPr>
              <a:t>centella</a:t>
            </a:r>
            <a:r>
              <a:rPr lang="en-US" sz="800" kern="1200" dirty="0">
                <a:solidFill>
                  <a:schemeClr val="tx1">
                    <a:lumMod val="75000"/>
                    <a:lumOff val="25000"/>
                  </a:schemeClr>
                </a:solidFill>
                <a:effectLst/>
              </a:rPr>
              <a:t> reduces vasodilation in the capillaries - we can see in the photos that blood flow to the cheeks is reduced by 30% in the presence of </a:t>
            </a:r>
            <a:r>
              <a:rPr lang="en-US" sz="800" kern="1200" dirty="0" err="1">
                <a:solidFill>
                  <a:schemeClr val="tx1">
                    <a:lumMod val="75000"/>
                    <a:lumOff val="25000"/>
                  </a:schemeClr>
                </a:solidFill>
                <a:effectLst/>
              </a:rPr>
              <a:t>centella</a:t>
            </a:r>
            <a:r>
              <a:rPr lang="en-US" sz="800" dirty="0"/>
              <a:t> </a:t>
            </a:r>
            <a:r>
              <a:rPr lang="en-US" sz="800" i="1" kern="1200" baseline="0" dirty="0">
                <a:solidFill>
                  <a:schemeClr val="tx1">
                    <a:lumMod val="75000"/>
                    <a:lumOff val="25000"/>
                  </a:schemeClr>
                </a:solidFill>
                <a:effectLst/>
              </a:rPr>
              <a:t>(T6 weeks vs. </a:t>
            </a:r>
            <a:r>
              <a:rPr lang="en-US" sz="800" i="1" baseline="0" dirty="0">
                <a:solidFill>
                  <a:schemeClr val="tx1">
                    <a:lumMod val="75000"/>
                    <a:lumOff val="25000"/>
                  </a:schemeClr>
                </a:solidFill>
              </a:rPr>
              <a:t> T0 (80% of responders) </a:t>
            </a:r>
            <a:r>
              <a:rPr lang="fr-FR" sz="800" i="0" baseline="0" dirty="0">
                <a:solidFill>
                  <a:schemeClr val="tx1">
                    <a:lumMod val="75000"/>
                    <a:lumOff val="25000"/>
                  </a:schemeClr>
                </a:solidFill>
                <a:sym typeface="Wingdings" panose="05000000000000000000" pitchFamily="2" charset="2"/>
              </a:rPr>
              <a:t></a:t>
            </a:r>
            <a:r>
              <a:rPr lang="en-US" sz="800" dirty="0"/>
              <a:t> </a:t>
            </a:r>
            <a:r>
              <a:rPr lang="en-US" sz="800" i="0" dirty="0">
                <a:solidFill>
                  <a:schemeClr val="tx1">
                    <a:lumMod val="75000"/>
                    <a:lumOff val="25000"/>
                  </a:schemeClr>
                </a:solidFill>
              </a:rPr>
              <a:t>Reduced blood flow = proof of reduced vasodilation</a:t>
            </a:r>
          </a:p>
          <a:p>
            <a:endParaRPr lang="en-US" sz="800" baseline="0" dirty="0">
              <a:solidFill>
                <a:schemeClr val="tx1">
                  <a:lumMod val="75000"/>
                  <a:lumOff val="25000"/>
                </a:schemeClr>
              </a:solidFill>
            </a:endParaRPr>
          </a:p>
          <a:p>
            <a:r>
              <a:rPr lang="en-US" sz="800" baseline="0" dirty="0">
                <a:solidFill>
                  <a:schemeClr val="tx1">
                    <a:lumMod val="75000"/>
                    <a:lumOff val="25000"/>
                  </a:schemeClr>
                </a:solidFill>
              </a:rPr>
              <a:t>Less inflammatory reaction, less vasodilation = less redness and ++ soothing and comfort. </a:t>
            </a:r>
          </a:p>
          <a:p>
            <a:endParaRPr lang="en-US" sz="800" i="0" dirty="0">
              <a:solidFill>
                <a:schemeClr val="tx1">
                  <a:lumMod val="75000"/>
                  <a:lumOff val="25000"/>
                </a:schemeClr>
              </a:solidFill>
            </a:endParaRPr>
          </a:p>
          <a:p>
            <a:r>
              <a:rPr lang="en-US" sz="800" dirty="0"/>
              <a:t>Thanks to our cream, we can act on inflammation redness (active ingredients that limit inflammation and vasodilation)</a:t>
            </a:r>
          </a:p>
          <a:p>
            <a:r>
              <a:rPr lang="en-US" sz="800" i="0" kern="1200" dirty="0" err="1">
                <a:solidFill>
                  <a:schemeClr val="tx1">
                    <a:lumMod val="75000"/>
                    <a:lumOff val="25000"/>
                  </a:schemeClr>
                </a:solidFill>
                <a:effectLst/>
                <a:sym typeface="Wingdings" panose="05000000000000000000" pitchFamily="2" charset="2"/>
              </a:rPr>
              <a:t>Erythrosis</a:t>
            </a:r>
            <a:r>
              <a:rPr lang="en-US" sz="800" i="0" kern="1200" dirty="0">
                <a:solidFill>
                  <a:schemeClr val="tx1">
                    <a:lumMod val="75000"/>
                    <a:lumOff val="25000"/>
                  </a:schemeClr>
                </a:solidFill>
                <a:effectLst/>
                <a:sym typeface="Wingdings" panose="05000000000000000000" pitchFamily="2" charset="2"/>
              </a:rPr>
              <a:t> and </a:t>
            </a:r>
            <a:r>
              <a:rPr lang="en-US" sz="800" i="0" kern="1200" dirty="0" err="1">
                <a:solidFill>
                  <a:schemeClr val="tx1">
                    <a:lumMod val="75000"/>
                    <a:lumOff val="25000"/>
                  </a:schemeClr>
                </a:solidFill>
                <a:effectLst/>
                <a:sym typeface="Wingdings" panose="05000000000000000000" pitchFamily="2" charset="2"/>
              </a:rPr>
              <a:t>couperose</a:t>
            </a:r>
            <a:r>
              <a:rPr lang="en-US" sz="800" i="0" kern="1200" dirty="0">
                <a:solidFill>
                  <a:schemeClr val="tx1">
                    <a:lumMod val="75000"/>
                    <a:lumOff val="25000"/>
                  </a:schemeClr>
                </a:solidFill>
                <a:effectLst/>
                <a:sym typeface="Wingdings" panose="05000000000000000000" pitchFamily="2" charset="2"/>
              </a:rPr>
              <a:t>: we cannot act from a cosmetic point of view, but we can diminish the symptoms (green color of the cream + vessel action of the </a:t>
            </a:r>
            <a:r>
              <a:rPr lang="en-US" sz="800" i="0" kern="1200" dirty="0" err="1">
                <a:solidFill>
                  <a:schemeClr val="tx1">
                    <a:lumMod val="75000"/>
                    <a:lumOff val="25000"/>
                  </a:schemeClr>
                </a:solidFill>
                <a:effectLst/>
                <a:sym typeface="Wingdings" panose="05000000000000000000" pitchFamily="2" charset="2"/>
              </a:rPr>
              <a:t>centella</a:t>
            </a:r>
            <a:r>
              <a:rPr lang="en-US" sz="800" i="0" kern="1200" dirty="0">
                <a:solidFill>
                  <a:schemeClr val="tx1">
                    <a:lumMod val="75000"/>
                    <a:lumOff val="25000"/>
                  </a:schemeClr>
                </a:solidFill>
                <a:effectLst/>
                <a:sym typeface="Wingdings" panose="05000000000000000000" pitchFamily="2" charset="2"/>
              </a:rPr>
              <a:t>)</a:t>
            </a:r>
            <a:endParaRPr lang="en-US" sz="800" i="0" kern="1200" dirty="0">
              <a:solidFill>
                <a:schemeClr val="tx1">
                  <a:lumMod val="75000"/>
                  <a:lumOff val="25000"/>
                </a:schemeClr>
              </a:solidFill>
              <a:effectLst/>
            </a:endParaRP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20</a:t>
            </a:fld>
            <a:endParaRPr lang="fr-FR"/>
          </a:p>
        </p:txBody>
      </p:sp>
    </p:spTree>
    <p:extLst>
      <p:ext uri="{BB962C8B-B14F-4D97-AF65-F5344CB8AC3E}">
        <p14:creationId xmlns:p14="http://schemas.microsoft.com/office/powerpoint/2010/main" val="3767708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solidFill>
                  <a:schemeClr val="tx1">
                    <a:lumMod val="85000"/>
                    <a:lumOff val="15000"/>
                  </a:schemeClr>
                </a:solidFill>
              </a:rPr>
              <a:t>Clinical scoring - 20 women - Use of SENSITIVE CREME ANTI-ROUGEURS for 1 month in the morning and evening</a:t>
            </a:r>
          </a:p>
          <a:p>
            <a:r>
              <a:rPr lang="en-US" dirty="0">
                <a:solidFill>
                  <a:schemeClr val="tx1">
                    <a:lumMod val="85000"/>
                    <a:lumOff val="15000"/>
                  </a:schemeClr>
                </a:solidFill>
              </a:rPr>
              <a:t>Significantly reduced redness in the cheeks: -31%</a:t>
            </a:r>
          </a:p>
          <a:p>
            <a:endParaRPr lang="en-US" dirty="0">
              <a:solidFill>
                <a:schemeClr val="tx1">
                  <a:lumMod val="85000"/>
                  <a:lumOff val="15000"/>
                </a:schemeClr>
              </a:solidFill>
            </a:endParaRPr>
          </a:p>
          <a:p>
            <a:r>
              <a:rPr lang="en-US" dirty="0">
                <a:solidFill>
                  <a:schemeClr val="tx1">
                    <a:lumMod val="85000"/>
                    <a:lumOff val="15000"/>
                  </a:schemeClr>
                </a:solidFill>
              </a:rPr>
              <a:t>Green color (self-assessment): 90% appreciate it</a:t>
            </a:r>
          </a:p>
          <a:p>
            <a:endParaRPr lang="en-US" dirty="0">
              <a:solidFill>
                <a:schemeClr val="tx1">
                  <a:lumMod val="85000"/>
                  <a:lumOff val="1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85000"/>
                    <a:lumOff val="15000"/>
                  </a:schemeClr>
                </a:solidFill>
                <a:effectLst/>
                <a:latin typeface="+mn-lt"/>
              </a:rPr>
              <a:t>Note: </a:t>
            </a:r>
            <a:r>
              <a:rPr lang="en-US" sz="1200" b="1" kern="1200" dirty="0">
                <a:solidFill>
                  <a:schemeClr val="tx1">
                    <a:lumMod val="85000"/>
                    <a:lumOff val="15000"/>
                  </a:schemeClr>
                </a:solidFill>
                <a:effectLst/>
                <a:latin typeface="+mn-lt"/>
              </a:rPr>
              <a:t>HYDRATION TEST: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85000"/>
                    <a:lumOff val="15000"/>
                  </a:schemeClr>
                </a:solidFill>
                <a:effectLst/>
                <a:latin typeface="+mn-lt"/>
              </a:rPr>
              <a:t>Self-assessment = skin is hydrated (90%)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lumMod val="85000"/>
                    <a:lumOff val="15000"/>
                  </a:schemeClr>
                </a:solidFill>
                <a:effectLst/>
                <a:latin typeface="+mn-lt"/>
              </a:rPr>
              <a:t>Immediate and long-lasting hydration, confirmed by </a:t>
            </a:r>
            <a:r>
              <a:rPr lang="en-US" sz="1200" b="0" kern="1200" dirty="0" err="1">
                <a:solidFill>
                  <a:schemeClr val="tx1">
                    <a:lumMod val="85000"/>
                    <a:lumOff val="15000"/>
                  </a:schemeClr>
                </a:solidFill>
                <a:effectLst/>
                <a:latin typeface="+mn-lt"/>
              </a:rPr>
              <a:t>corneometry</a:t>
            </a:r>
            <a:r>
              <a:rPr lang="en-US" sz="1200" b="0" kern="1200" dirty="0">
                <a:solidFill>
                  <a:schemeClr val="tx1">
                    <a:lumMod val="85000"/>
                    <a:lumOff val="15000"/>
                  </a:schemeClr>
                </a:solidFill>
                <a:effectLst/>
                <a:latin typeface="+mn-lt"/>
              </a:rPr>
              <a:t>: </a:t>
            </a:r>
          </a:p>
          <a:p>
            <a:r>
              <a:rPr lang="en-US" dirty="0">
                <a:solidFill>
                  <a:schemeClr val="tx1">
                    <a:lumMod val="85000"/>
                    <a:lumOff val="15000"/>
                  </a:schemeClr>
                </a:solidFill>
              </a:rPr>
              <a:t>Increased hydration + 72% 2 hours after applying</a:t>
            </a:r>
          </a:p>
          <a:p>
            <a:r>
              <a:rPr lang="en-US" dirty="0">
                <a:solidFill>
                  <a:schemeClr val="tx1">
                    <a:lumMod val="85000"/>
                    <a:lumOff val="15000"/>
                  </a:schemeClr>
                </a:solidFill>
              </a:rPr>
              <a:t>                                   + 45% after 8 hours </a:t>
            </a: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21</a:t>
            </a:fld>
            <a:endParaRPr lang="fr-FR"/>
          </a:p>
        </p:txBody>
      </p:sp>
    </p:spTree>
    <p:extLst>
      <p:ext uri="{BB962C8B-B14F-4D97-AF65-F5344CB8AC3E}">
        <p14:creationId xmlns:p14="http://schemas.microsoft.com/office/powerpoint/2010/main" val="3254315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800" b="1" kern="1200" dirty="0">
                <a:solidFill>
                  <a:schemeClr val="tx1">
                    <a:lumMod val="75000"/>
                    <a:lumOff val="25000"/>
                  </a:schemeClr>
                </a:solidFill>
                <a:effectLst/>
                <a:latin typeface="+mn-lt"/>
              </a:rPr>
              <a:t>Arnica </a:t>
            </a:r>
          </a:p>
          <a:p>
            <a:r>
              <a:rPr lang="en-US" sz="800" kern="1200" dirty="0">
                <a:solidFill>
                  <a:schemeClr val="tx1">
                    <a:lumMod val="75000"/>
                    <a:lumOff val="25000"/>
                  </a:schemeClr>
                </a:solidFill>
                <a:effectLst/>
                <a:latin typeface="+mn-lt"/>
              </a:rPr>
              <a:t>We use arnica flower extract in our product. This plant is rich in flavonoids, renowned for their stimulating and </a:t>
            </a:r>
            <a:r>
              <a:rPr lang="en-US" sz="800" b="1" kern="1200" dirty="0">
                <a:solidFill>
                  <a:schemeClr val="tx1">
                    <a:lumMod val="75000"/>
                    <a:lumOff val="25000"/>
                  </a:schemeClr>
                </a:solidFill>
                <a:effectLst/>
                <a:latin typeface="+mn-lt"/>
              </a:rPr>
              <a:t>anti-inflammatory</a:t>
            </a:r>
            <a:r>
              <a:rPr lang="en-US" sz="800" kern="1200" dirty="0">
                <a:solidFill>
                  <a:schemeClr val="tx1">
                    <a:lumMod val="75000"/>
                    <a:lumOff val="25000"/>
                  </a:schemeClr>
                </a:solidFill>
                <a:effectLst/>
                <a:latin typeface="+mn-lt"/>
              </a:rPr>
              <a:t> action; they also improve irrigation. The flavonoids help with waste elimination and the circulation of extracellular liquids that cross the walls of small and weakened vessels.</a:t>
            </a:r>
          </a:p>
          <a:p>
            <a:r>
              <a:rPr lang="en-US" sz="800" dirty="0">
                <a:solidFill>
                  <a:schemeClr val="tx1">
                    <a:lumMod val="75000"/>
                    <a:lumOff val="25000"/>
                  </a:schemeClr>
                </a:solidFill>
              </a:rPr>
              <a:t>It is the star active ingredient in our SENSITIVE Masque product, thanks to its </a:t>
            </a:r>
            <a:r>
              <a:rPr lang="en-US" sz="800" b="1" dirty="0">
                <a:solidFill>
                  <a:schemeClr val="tx1">
                    <a:lumMod val="75000"/>
                    <a:lumOff val="25000"/>
                  </a:schemeClr>
                </a:solidFill>
              </a:rPr>
              <a:t>soothing</a:t>
            </a:r>
            <a:r>
              <a:rPr lang="en-US" sz="800" dirty="0">
                <a:solidFill>
                  <a:schemeClr val="tx1">
                    <a:lumMod val="75000"/>
                    <a:lumOff val="25000"/>
                  </a:schemeClr>
                </a:solidFill>
              </a:rPr>
              <a:t> effect. </a:t>
            </a:r>
          </a:p>
          <a:p>
            <a:endParaRPr lang="en-US" sz="800" dirty="0">
              <a:solidFill>
                <a:schemeClr val="tx1">
                  <a:lumMod val="75000"/>
                  <a:lumOff val="25000"/>
                </a:schemeClr>
              </a:solidFill>
            </a:endParaRPr>
          </a:p>
          <a:p>
            <a:r>
              <a:rPr lang="en-US" sz="800" b="1" dirty="0">
                <a:solidFill>
                  <a:schemeClr val="tx1">
                    <a:lumMod val="75000"/>
                    <a:lumOff val="25000"/>
                  </a:schemeClr>
                </a:solidFill>
              </a:rPr>
              <a:t>Horse chestnut</a:t>
            </a:r>
          </a:p>
          <a:p>
            <a:r>
              <a:rPr lang="en-US" sz="800" dirty="0">
                <a:solidFill>
                  <a:schemeClr val="tx1">
                    <a:lumMod val="75000"/>
                    <a:lumOff val="25000"/>
                  </a:schemeClr>
                </a:solidFill>
              </a:rPr>
              <a:t>We use seed extracts, as they contain flavonoids and </a:t>
            </a:r>
            <a:r>
              <a:rPr lang="en-US" sz="800" dirty="0" err="1">
                <a:solidFill>
                  <a:schemeClr val="tx1">
                    <a:lumMod val="75000"/>
                    <a:lumOff val="25000"/>
                  </a:schemeClr>
                </a:solidFill>
              </a:rPr>
              <a:t>aescin</a:t>
            </a:r>
            <a:r>
              <a:rPr lang="en-US" sz="800" dirty="0">
                <a:solidFill>
                  <a:schemeClr val="tx1">
                    <a:lumMod val="75000"/>
                    <a:lumOff val="25000"/>
                  </a:schemeClr>
                </a:solidFill>
              </a:rPr>
              <a:t>. </a:t>
            </a:r>
          </a:p>
          <a:p>
            <a:r>
              <a:rPr lang="en-US" sz="800" dirty="0">
                <a:solidFill>
                  <a:schemeClr val="tx1">
                    <a:lumMod val="75000"/>
                    <a:lumOff val="25000"/>
                  </a:schemeClr>
                </a:solidFill>
              </a:rPr>
              <a:t>Horse chestnut is renowned for the following actions: </a:t>
            </a:r>
          </a:p>
          <a:p>
            <a:r>
              <a:rPr lang="en-US" sz="800" baseline="0" dirty="0">
                <a:solidFill>
                  <a:schemeClr val="tx1">
                    <a:lumMod val="75000"/>
                    <a:lumOff val="25000"/>
                  </a:schemeClr>
                </a:solidFill>
              </a:rPr>
              <a:t>- </a:t>
            </a:r>
            <a:r>
              <a:rPr lang="en-US" sz="800" b="1" baseline="0" dirty="0">
                <a:solidFill>
                  <a:schemeClr val="tx1">
                    <a:lumMod val="75000"/>
                    <a:lumOff val="25000"/>
                  </a:schemeClr>
                </a:solidFill>
              </a:rPr>
              <a:t>protection of the vascular network</a:t>
            </a:r>
            <a:endParaRPr lang="en-US" sz="800" b="0" baseline="0" dirty="0">
              <a:solidFill>
                <a:schemeClr val="tx1">
                  <a:lumMod val="75000"/>
                  <a:lumOff val="25000"/>
                </a:schemeClr>
              </a:solidFill>
            </a:endParaRPr>
          </a:p>
          <a:p>
            <a:pPr marL="171450" indent="-171450">
              <a:buFontTx/>
              <a:buChar char="-"/>
            </a:pPr>
            <a:r>
              <a:rPr lang="en-US" sz="800" baseline="0" dirty="0">
                <a:solidFill>
                  <a:schemeClr val="tx1">
                    <a:lumMod val="75000"/>
                    <a:lumOff val="25000"/>
                  </a:schemeClr>
                </a:solidFill>
              </a:rPr>
              <a:t>reduced capillary permeability </a:t>
            </a:r>
          </a:p>
          <a:p>
            <a:pPr marL="171450" indent="-171450">
              <a:buFontTx/>
              <a:buChar char="-"/>
            </a:pPr>
            <a:r>
              <a:rPr lang="en-US" sz="800" baseline="0" dirty="0">
                <a:solidFill>
                  <a:schemeClr val="tx1">
                    <a:lumMod val="75000"/>
                    <a:lumOff val="25000"/>
                  </a:schemeClr>
                </a:solidFill>
              </a:rPr>
              <a:t>increased resistance of the vessel walls (flavonoids) </a:t>
            </a:r>
          </a:p>
          <a:p>
            <a:pPr marL="171450" indent="-171450">
              <a:buFontTx/>
              <a:buChar char="-"/>
            </a:pPr>
            <a:r>
              <a:rPr lang="en-US" sz="800" baseline="0" dirty="0">
                <a:solidFill>
                  <a:schemeClr val="tx1">
                    <a:lumMod val="75000"/>
                    <a:lumOff val="25000"/>
                  </a:schemeClr>
                </a:solidFill>
              </a:rPr>
              <a:t>as well as a soothing effect (</a:t>
            </a:r>
            <a:r>
              <a:rPr lang="en-US" sz="800" baseline="0" dirty="0" err="1">
                <a:solidFill>
                  <a:schemeClr val="tx1">
                    <a:lumMod val="75000"/>
                    <a:lumOff val="25000"/>
                  </a:schemeClr>
                </a:solidFill>
              </a:rPr>
              <a:t>aescin</a:t>
            </a:r>
            <a:r>
              <a:rPr lang="en-US" sz="800" baseline="0" dirty="0">
                <a:solidFill>
                  <a:schemeClr val="tx1">
                    <a:lumMod val="75000"/>
                    <a:lumOff val="25000"/>
                  </a:schemeClr>
                </a:solidFill>
              </a:rPr>
              <a:t>)</a:t>
            </a:r>
          </a:p>
          <a:p>
            <a:r>
              <a:rPr lang="en-US" sz="800" baseline="0" dirty="0">
                <a:solidFill>
                  <a:schemeClr val="tx1">
                    <a:lumMod val="75000"/>
                    <a:lumOff val="25000"/>
                  </a:schemeClr>
                </a:solidFill>
              </a:rPr>
              <a:t>It therefore has an </a:t>
            </a:r>
            <a:r>
              <a:rPr lang="en-US" sz="800" b="1" baseline="0" dirty="0">
                <a:solidFill>
                  <a:schemeClr val="tx1">
                    <a:lumMod val="75000"/>
                    <a:lumOff val="25000"/>
                  </a:schemeClr>
                </a:solidFill>
              </a:rPr>
              <a:t>anti-redness</a:t>
            </a:r>
            <a:r>
              <a:rPr lang="en-US" sz="800" baseline="0" dirty="0">
                <a:solidFill>
                  <a:schemeClr val="tx1">
                    <a:lumMod val="75000"/>
                    <a:lumOff val="25000"/>
                  </a:schemeClr>
                </a:solidFill>
              </a:rPr>
              <a:t> effect. </a:t>
            </a:r>
            <a:endParaRPr lang="en-US" sz="800" dirty="0">
              <a:solidFill>
                <a:schemeClr val="tx1">
                  <a:lumMod val="75000"/>
                  <a:lumOff val="25000"/>
                </a:schemeClr>
              </a:solidFill>
            </a:endParaRPr>
          </a:p>
          <a:p>
            <a:endParaRPr lang="fr-FR" sz="8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effectLst/>
              </a:rPr>
              <a:t>Usage test under dermatological control (self-assessment) - 20 women with sensitive and ultra-reactive skin of all types (normal, combination, oily, dry, </a:t>
            </a:r>
            <a:r>
              <a:rPr lang="en-US" sz="800" kern="1200" dirty="0" err="1">
                <a:solidFill>
                  <a:schemeClr val="tx1"/>
                </a:solidFill>
                <a:effectLst/>
              </a:rPr>
              <a:t>atopical</a:t>
            </a:r>
            <a:r>
              <a:rPr lang="en-US" sz="800" kern="1200" dirty="0">
                <a:solidFill>
                  <a:schemeClr val="tx1"/>
                </a:solidFill>
                <a:effectLst/>
              </a:rPr>
              <a:t>), 60% of which present with redness - aged 21 to 60 - Use of SENSITIVE Masque twice a week for 1 month.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kern="1200" baseline="0" dirty="0">
              <a:solidFill>
                <a:schemeClr val="tx1"/>
              </a:solidFill>
              <a:effectLst/>
            </a:endParaRPr>
          </a:p>
          <a:p>
            <a:pPr lvl="0"/>
            <a:r>
              <a:rPr lang="en-US" sz="800" b="1" kern="1200" dirty="0">
                <a:solidFill>
                  <a:schemeClr val="tx1"/>
                </a:solidFill>
                <a:effectLst/>
                <a:latin typeface="+mn-lt"/>
              </a:rPr>
              <a:t>SKIN REACTIVITY</a:t>
            </a:r>
          </a:p>
          <a:p>
            <a:pPr lvl="0"/>
            <a:r>
              <a:rPr lang="en-US" sz="800" kern="1200" dirty="0">
                <a:solidFill>
                  <a:schemeClr val="tx1"/>
                </a:solidFill>
                <a:effectLst/>
                <a:latin typeface="+mn-lt"/>
              </a:rPr>
              <a:t>20 women aged 21 to 60 with ultra-sensitive skin, 60% of which present with redness</a:t>
            </a:r>
          </a:p>
          <a:p>
            <a:r>
              <a:rPr lang="en-US" sz="800" b="1" kern="1200" dirty="0">
                <a:solidFill>
                  <a:schemeClr val="tx1"/>
                </a:solidFill>
                <a:effectLst/>
                <a:latin typeface="+mn-lt"/>
              </a:rPr>
              <a:t>Skin reactivity = -52%  </a:t>
            </a:r>
            <a:endParaRPr lang="en-US" sz="800" kern="1200" dirty="0">
              <a:solidFill>
                <a:schemeClr val="tx1"/>
              </a:solidFill>
              <a:effectLst/>
              <a:latin typeface="+mn-lt"/>
              <a:ea typeface="+mn-ea"/>
              <a:cs typeface="+mn-cs"/>
            </a:endParaRPr>
          </a:p>
          <a:p>
            <a:pPr marL="0" indent="0">
              <a:buFont typeface="Wingdings" panose="05000000000000000000" pitchFamily="2" charset="2"/>
              <a:buNone/>
            </a:pPr>
            <a:r>
              <a:rPr lang="en-US" sz="800" kern="1200" dirty="0">
                <a:solidFill>
                  <a:schemeClr val="tx1"/>
                </a:solidFill>
                <a:effectLst/>
                <a:latin typeface="+mn-lt"/>
              </a:rPr>
              <a:t>Assessed following a STINGING TEST (determines people's ability to feel tingling following the application of a lactic acid solution along their nasolabial folds. Skin reactivity is tested before the cream is applied, and again after 4 weeks of use).</a:t>
            </a:r>
          </a:p>
          <a:p>
            <a:pPr marL="0" indent="0">
              <a:buFont typeface="Wingdings" panose="05000000000000000000" pitchFamily="2" charset="2"/>
              <a:buNone/>
            </a:pPr>
            <a:r>
              <a:rPr lang="en-US" sz="800" kern="1200" dirty="0">
                <a:solidFill>
                  <a:schemeClr val="tx1"/>
                </a:solidFill>
                <a:effectLst/>
                <a:latin typeface="+mn-lt"/>
              </a:rPr>
              <a:t>Skin is less reactive = soothing effect proven by our SENSITIVE Masque</a:t>
            </a:r>
          </a:p>
          <a:p>
            <a:endParaRPr lang="fr-FR" sz="800" dirty="0"/>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22</a:t>
            </a:fld>
            <a:endParaRPr lang="fr-FR"/>
          </a:p>
        </p:txBody>
      </p:sp>
    </p:spTree>
    <p:extLst>
      <p:ext uri="{BB962C8B-B14F-4D97-AF65-F5344CB8AC3E}">
        <p14:creationId xmlns:p14="http://schemas.microsoft.com/office/powerpoint/2010/main" val="645109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rPr>
              <a:t>Usage test under dermatological control (self-assessment) - 20 women with sensitive and ultra-reactive skin of all types (normal, combination, oily, dry, </a:t>
            </a:r>
            <a:r>
              <a:rPr lang="en-US" sz="1200" kern="1200" dirty="0" err="1">
                <a:solidFill>
                  <a:schemeClr val="tx1"/>
                </a:solidFill>
                <a:effectLst/>
              </a:rPr>
              <a:t>atopical</a:t>
            </a:r>
            <a:r>
              <a:rPr lang="en-US" sz="1200" kern="1200" dirty="0">
                <a:solidFill>
                  <a:schemeClr val="tx1"/>
                </a:solidFill>
                <a:effectLst/>
              </a:rPr>
              <a:t>), 60% of which present with redness - aged 21 to 60 - Use of SENSITIVE Masque twice a week for 1 month.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endParaRPr>
          </a:p>
          <a:p>
            <a:pPr lvl="0"/>
            <a:r>
              <a:rPr lang="en-US" sz="1200" b="1" kern="1200" dirty="0">
                <a:solidFill>
                  <a:schemeClr val="tx1"/>
                </a:solidFill>
                <a:effectLst/>
                <a:latin typeface="+mn-lt"/>
              </a:rPr>
              <a:t>SKIN REACTIVITY</a:t>
            </a:r>
          </a:p>
          <a:p>
            <a:pPr lvl="0"/>
            <a:r>
              <a:rPr lang="en-US" sz="1200" kern="1200" dirty="0">
                <a:solidFill>
                  <a:schemeClr val="tx1"/>
                </a:solidFill>
                <a:effectLst/>
                <a:latin typeface="+mn-lt"/>
              </a:rPr>
              <a:t>20 women aged 21 to 60 with ultra-sensitive skin, 60% of which present with redness</a:t>
            </a:r>
          </a:p>
          <a:p>
            <a:r>
              <a:rPr lang="en-US" sz="1200" b="1" kern="1200" dirty="0">
                <a:solidFill>
                  <a:schemeClr val="tx1"/>
                </a:solidFill>
                <a:effectLst/>
                <a:latin typeface="+mn-lt"/>
              </a:rPr>
              <a:t>Skin reactivity = -52%  </a:t>
            </a:r>
            <a:endParaRPr lang="en-US" sz="1200" kern="1200" dirty="0">
              <a:solidFill>
                <a:schemeClr val="tx1"/>
              </a:solidFill>
              <a:effectLst/>
              <a:latin typeface="+mn-lt"/>
              <a:ea typeface="+mn-ea"/>
              <a:cs typeface="+mn-cs"/>
            </a:endParaRPr>
          </a:p>
          <a:p>
            <a:pPr marL="0" indent="0">
              <a:buFont typeface="Wingdings" panose="05000000000000000000" pitchFamily="2" charset="2"/>
              <a:buNone/>
            </a:pPr>
            <a:r>
              <a:rPr lang="en-US" sz="1200" kern="1200" dirty="0">
                <a:solidFill>
                  <a:schemeClr val="tx1"/>
                </a:solidFill>
                <a:effectLst/>
                <a:latin typeface="+mn-lt"/>
              </a:rPr>
              <a:t>Assessed following a STINGING TEST (determines people's ability to feel tingling following the application of a lactic acid solution along their nasolabial folds. Skin reactivity is tested before the cream is applied, and again after 4 weeks of use).</a:t>
            </a:r>
          </a:p>
          <a:p>
            <a:pPr marL="0" indent="0">
              <a:buFont typeface="Wingdings" panose="05000000000000000000" pitchFamily="2" charset="2"/>
              <a:buNone/>
            </a:pPr>
            <a:r>
              <a:rPr lang="en-US" sz="1200" kern="1200" dirty="0">
                <a:solidFill>
                  <a:schemeClr val="tx1"/>
                </a:solidFill>
                <a:effectLst/>
                <a:latin typeface="+mn-lt"/>
              </a:rPr>
              <a:t>Skin is less reactive = soothing effect proven by our SENSITIVE Masque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rPr>
              <a:t>Note: </a:t>
            </a:r>
            <a:r>
              <a:rPr lang="en-US" sz="1200" b="1" kern="1200" dirty="0">
                <a:solidFill>
                  <a:schemeClr val="tx1"/>
                </a:solidFill>
                <a:effectLst/>
                <a:latin typeface="+mn-lt"/>
              </a:rPr>
              <a:t>HYDRATION TEST: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rPr>
              <a:t>Self-assessment = skin is hydrated (89%)</a:t>
            </a: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23</a:t>
            </a:fld>
            <a:endParaRPr lang="fr-FR"/>
          </a:p>
        </p:txBody>
      </p:sp>
    </p:spTree>
    <p:extLst>
      <p:ext uri="{BB962C8B-B14F-4D97-AF65-F5344CB8AC3E}">
        <p14:creationId xmlns:p14="http://schemas.microsoft.com/office/powerpoint/2010/main" val="869091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24</a:t>
            </a:fld>
            <a:endParaRPr lang="fr-FR"/>
          </a:p>
        </p:txBody>
      </p:sp>
    </p:spTree>
    <p:extLst>
      <p:ext uri="{BB962C8B-B14F-4D97-AF65-F5344CB8AC3E}">
        <p14:creationId xmlns:p14="http://schemas.microsoft.com/office/powerpoint/2010/main" val="3504849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25</a:t>
            </a:fld>
            <a:endParaRPr lang="fr-FR"/>
          </a:p>
        </p:txBody>
      </p:sp>
    </p:spTree>
    <p:extLst>
      <p:ext uri="{BB962C8B-B14F-4D97-AF65-F5344CB8AC3E}">
        <p14:creationId xmlns:p14="http://schemas.microsoft.com/office/powerpoint/2010/main" val="2879926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26</a:t>
            </a:fld>
            <a:endParaRPr lang="fr-FR"/>
          </a:p>
        </p:txBody>
      </p:sp>
    </p:spTree>
    <p:extLst>
      <p:ext uri="{BB962C8B-B14F-4D97-AF65-F5344CB8AC3E}">
        <p14:creationId xmlns:p14="http://schemas.microsoft.com/office/powerpoint/2010/main" val="2674898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It's the natural green pigments that give CREME ANTI ROUGEURS its "CC" effect. </a:t>
            </a:r>
          </a:p>
          <a:p>
            <a:r>
              <a:rPr lang="en-US" dirty="0"/>
              <a:t>They instantly correct redness and even out the complexion. </a:t>
            </a:r>
          </a:p>
          <a:p>
            <a:r>
              <a:rPr lang="en-US" dirty="0" err="1"/>
              <a:t>Centella</a:t>
            </a:r>
            <a:r>
              <a:rPr lang="en-US" dirty="0"/>
              <a:t> asiatica is present in the cream to soothe the skin.</a:t>
            </a:r>
          </a:p>
          <a:p>
            <a:r>
              <a:rPr lang="en-US" dirty="0"/>
              <a:t>The soft focus powders are found in EXCELLENCE CODE CONTOUR and EXCELLENCE CODE CREME.</a:t>
            </a:r>
            <a:endParaRPr lang="fr-FR"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27</a:t>
            </a:fld>
            <a:endParaRPr lang="fr-FR"/>
          </a:p>
        </p:txBody>
      </p:sp>
    </p:spTree>
    <p:extLst>
      <p:ext uri="{BB962C8B-B14F-4D97-AF65-F5344CB8AC3E}">
        <p14:creationId xmlns:p14="http://schemas.microsoft.com/office/powerpoint/2010/main" val="3963405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common active ingredient in SENSITIVE CREME and CREME ANIT ROUGEURS is </a:t>
            </a:r>
            <a:r>
              <a:rPr lang="en-US" dirty="0" err="1"/>
              <a:t>Bisabolol</a:t>
            </a:r>
            <a:r>
              <a:rPr lang="en-US" dirty="0"/>
              <a:t>, which has soothing and repairing properties.</a:t>
            </a:r>
            <a:endParaRPr lang="fr-FR"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28</a:t>
            </a:fld>
            <a:endParaRPr lang="fr-FR"/>
          </a:p>
        </p:txBody>
      </p:sp>
    </p:spTree>
    <p:extLst>
      <p:ext uri="{BB962C8B-B14F-4D97-AF65-F5344CB8AC3E}">
        <p14:creationId xmlns:p14="http://schemas.microsoft.com/office/powerpoint/2010/main" val="856672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active ingredients in SENSITIVE CREME are : </a:t>
            </a:r>
            <a:r>
              <a:rPr lang="en-US" dirty="0" err="1"/>
              <a:t>Sensibiotic</a:t>
            </a:r>
            <a:r>
              <a:rPr lang="en-US" dirty="0"/>
              <a:t> complex (pre- and probiotics and sea chamomile), shea butter and </a:t>
            </a:r>
            <a:r>
              <a:rPr lang="en-US" dirty="0" err="1"/>
              <a:t>bisabolol</a:t>
            </a:r>
            <a:r>
              <a:rPr lang="en-US" dirty="0"/>
              <a:t>.</a:t>
            </a:r>
            <a:endParaRPr lang="fr-FR"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29</a:t>
            </a:fld>
            <a:endParaRPr lang="fr-FR"/>
          </a:p>
        </p:txBody>
      </p:sp>
    </p:spTree>
    <p:extLst>
      <p:ext uri="{BB962C8B-B14F-4D97-AF65-F5344CB8AC3E}">
        <p14:creationId xmlns:p14="http://schemas.microsoft.com/office/powerpoint/2010/main" val="2685592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85000"/>
                    <a:lumOff val="15000"/>
                  </a:schemeClr>
                </a:solidFill>
              </a:rPr>
              <a:t>What does it mean to have sensitive skin?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lumMod val="85000"/>
                  <a:lumOff val="15000"/>
                </a:schemeClr>
              </a:solidFill>
              <a:effectLst/>
              <a:latin typeface="+mn-lt"/>
              <a:ea typeface="+mn-ea"/>
              <a:cs typeface="+mn-cs"/>
            </a:endParaRPr>
          </a:p>
          <a:p>
            <a:r>
              <a:rPr lang="en-US" sz="800" kern="1200" dirty="0">
                <a:solidFill>
                  <a:schemeClr val="tx1">
                    <a:lumMod val="85000"/>
                    <a:lumOff val="15000"/>
                  </a:schemeClr>
                </a:solidFill>
                <a:effectLst/>
                <a:latin typeface="+mn-lt"/>
              </a:rPr>
              <a:t>It is characterized by </a:t>
            </a:r>
            <a:r>
              <a:rPr lang="en-US" sz="800" b="1" kern="1200" dirty="0">
                <a:solidFill>
                  <a:schemeClr val="tx1">
                    <a:lumMod val="85000"/>
                    <a:lumOff val="15000"/>
                  </a:schemeClr>
                </a:solidFill>
                <a:effectLst/>
                <a:latin typeface="+mn-lt"/>
              </a:rPr>
              <a:t>hyper-reactivity to certain factors </a:t>
            </a:r>
            <a:r>
              <a:rPr lang="en-US" sz="800" kern="1200" dirty="0">
                <a:solidFill>
                  <a:schemeClr val="tx1">
                    <a:lumMod val="85000"/>
                    <a:lumOff val="15000"/>
                  </a:schemeClr>
                </a:solidFill>
                <a:effectLst/>
                <a:latin typeface="+mn-lt"/>
              </a:rPr>
              <a:t>that generally have no effect on "normal" epidermises: it therefore has lower tolerance than "normal" skin. </a:t>
            </a:r>
            <a:r>
              <a:rPr lang="en-US" sz="800" dirty="0">
                <a:solidFill>
                  <a:schemeClr val="tx1">
                    <a:lumMod val="85000"/>
                    <a:lumOff val="15000"/>
                  </a:schemeClr>
                </a:solidFill>
              </a:rPr>
              <a:t> </a:t>
            </a:r>
          </a:p>
          <a:p>
            <a:endParaRPr lang="en-US" sz="800" kern="1200" dirty="0">
              <a:solidFill>
                <a:schemeClr val="tx1">
                  <a:lumMod val="85000"/>
                  <a:lumOff val="15000"/>
                </a:schemeClr>
              </a:solidFill>
              <a:effectLst/>
              <a:latin typeface="+mn-lt"/>
              <a:ea typeface="+mn-ea"/>
              <a:cs typeface="+mn-cs"/>
            </a:endParaRPr>
          </a:p>
          <a:p>
            <a:r>
              <a:rPr lang="en-US" sz="800" b="1" u="sng" kern="1200" dirty="0">
                <a:solidFill>
                  <a:schemeClr val="tx1">
                    <a:lumMod val="85000"/>
                    <a:lumOff val="15000"/>
                  </a:schemeClr>
                </a:solidFill>
                <a:effectLst/>
                <a:latin typeface="+mn-lt"/>
              </a:rPr>
              <a:t>These sensitivity-triggering factors can be</a:t>
            </a:r>
            <a:endParaRPr lang="en-US" sz="800" kern="1200" dirty="0">
              <a:solidFill>
                <a:schemeClr val="tx1">
                  <a:lumMod val="85000"/>
                  <a:lumOff val="15000"/>
                </a:schemeClr>
              </a:solidFill>
              <a:effectLst/>
              <a:latin typeface="+mn-lt"/>
            </a:endParaRPr>
          </a:p>
          <a:p>
            <a:r>
              <a:rPr lang="en-US" sz="800" b="1" kern="1200" dirty="0">
                <a:solidFill>
                  <a:schemeClr val="tx1">
                    <a:lumMod val="85000"/>
                    <a:lumOff val="15000"/>
                  </a:schemeClr>
                </a:solidFill>
                <a:effectLst/>
                <a:latin typeface="+mn-lt"/>
              </a:rPr>
              <a:t>Physical/Environmental</a:t>
            </a:r>
            <a:r>
              <a:rPr lang="en-US" sz="800" kern="1200" dirty="0">
                <a:solidFill>
                  <a:schemeClr val="tx1">
                    <a:lumMod val="85000"/>
                    <a:lumOff val="15000"/>
                  </a:schemeClr>
                </a:solidFill>
                <a:effectLst/>
                <a:latin typeface="+mn-lt"/>
              </a:rPr>
              <a:t>: UV rays, cold, changes in temperature, wind, air-conditioning, friction</a:t>
            </a:r>
          </a:p>
          <a:p>
            <a:r>
              <a:rPr lang="en-US" sz="800" b="1" kern="1200" dirty="0">
                <a:solidFill>
                  <a:schemeClr val="tx1">
                    <a:lumMod val="85000"/>
                    <a:lumOff val="15000"/>
                  </a:schemeClr>
                </a:solidFill>
                <a:effectLst/>
                <a:latin typeface="+mn-lt"/>
              </a:rPr>
              <a:t>Chemical:</a:t>
            </a:r>
            <a:r>
              <a:rPr lang="en-US" sz="800" kern="1200" dirty="0">
                <a:solidFill>
                  <a:schemeClr val="tx1">
                    <a:lumMod val="85000"/>
                    <a:lumOff val="15000"/>
                  </a:schemeClr>
                </a:solidFill>
                <a:effectLst/>
                <a:latin typeface="+mn-lt"/>
              </a:rPr>
              <a:t> cosmetics, soap, water, pollution</a:t>
            </a:r>
          </a:p>
          <a:p>
            <a:r>
              <a:rPr lang="en-US" sz="800" b="1" kern="1200" dirty="0">
                <a:solidFill>
                  <a:schemeClr val="tx1">
                    <a:lumMod val="85000"/>
                    <a:lumOff val="15000"/>
                  </a:schemeClr>
                </a:solidFill>
                <a:effectLst/>
                <a:latin typeface="+mn-lt"/>
              </a:rPr>
              <a:t>Psychological</a:t>
            </a:r>
            <a:r>
              <a:rPr lang="en-US" sz="800" dirty="0">
                <a:solidFill>
                  <a:schemeClr val="tx1">
                    <a:lumMod val="85000"/>
                    <a:lumOff val="15000"/>
                  </a:schemeClr>
                </a:solidFill>
              </a:rPr>
              <a:t>: </a:t>
            </a:r>
            <a:r>
              <a:rPr lang="en-US" sz="800" kern="1200" dirty="0">
                <a:solidFill>
                  <a:schemeClr val="tx1">
                    <a:lumMod val="85000"/>
                    <a:lumOff val="15000"/>
                  </a:schemeClr>
                </a:solidFill>
                <a:effectLst/>
                <a:latin typeface="+mn-lt"/>
              </a:rPr>
              <a:t>stress, emotions, anxiety</a:t>
            </a:r>
          </a:p>
          <a:p>
            <a:r>
              <a:rPr lang="en-US" sz="800" b="1" kern="1200" dirty="0">
                <a:solidFill>
                  <a:schemeClr val="tx1">
                    <a:lumMod val="85000"/>
                    <a:lumOff val="15000"/>
                  </a:schemeClr>
                </a:solidFill>
                <a:effectLst/>
                <a:latin typeface="+mn-lt"/>
              </a:rPr>
              <a:t>Hormonal</a:t>
            </a:r>
            <a:r>
              <a:rPr lang="en-US" sz="800" dirty="0">
                <a:solidFill>
                  <a:schemeClr val="tx1">
                    <a:lumMod val="85000"/>
                    <a:lumOff val="15000"/>
                  </a:schemeClr>
                </a:solidFill>
              </a:rPr>
              <a:t>: </a:t>
            </a:r>
            <a:r>
              <a:rPr lang="en-US" sz="800" kern="1200" dirty="0">
                <a:solidFill>
                  <a:schemeClr val="tx1">
                    <a:lumMod val="85000"/>
                    <a:lumOff val="15000"/>
                  </a:schemeClr>
                </a:solidFill>
                <a:effectLst/>
                <a:latin typeface="+mn-lt"/>
              </a:rPr>
              <a:t>menstrual cycles</a:t>
            </a:r>
          </a:p>
          <a:p>
            <a:r>
              <a:rPr lang="en-US" sz="800" b="1" kern="1200" dirty="0">
                <a:solidFill>
                  <a:schemeClr val="tx1">
                    <a:lumMod val="85000"/>
                    <a:lumOff val="15000"/>
                  </a:schemeClr>
                </a:solidFill>
                <a:effectLst/>
                <a:latin typeface="+mn-lt"/>
              </a:rPr>
              <a:t>Other factors:</a:t>
            </a:r>
            <a:r>
              <a:rPr lang="en-US" sz="800" dirty="0">
                <a:solidFill>
                  <a:schemeClr val="tx1">
                    <a:lumMod val="85000"/>
                    <a:lumOff val="15000"/>
                  </a:schemeClr>
                </a:solidFill>
              </a:rPr>
              <a:t> </a:t>
            </a:r>
            <a:r>
              <a:rPr lang="en-US" sz="800" kern="1200" dirty="0">
                <a:solidFill>
                  <a:schemeClr val="tx1">
                    <a:lumMod val="85000"/>
                    <a:lumOff val="15000"/>
                  </a:schemeClr>
                </a:solidFill>
                <a:effectLst/>
              </a:rPr>
              <a:t>food (spices), alcohol, genetics</a:t>
            </a:r>
            <a:endParaRPr lang="en-US" sz="800" dirty="0">
              <a:solidFill>
                <a:schemeClr val="tx1">
                  <a:lumMod val="85000"/>
                  <a:lumOff val="15000"/>
                </a:schemeClr>
              </a:solidFill>
            </a:endParaRPr>
          </a:p>
          <a:p>
            <a:endParaRPr lang="en-US" sz="800" kern="1200" dirty="0">
              <a:solidFill>
                <a:schemeClr val="tx1">
                  <a:lumMod val="85000"/>
                  <a:lumOff val="15000"/>
                </a:schemeClr>
              </a:solidFill>
              <a:effectLst/>
              <a:latin typeface="+mn-lt"/>
              <a:ea typeface="+mn-ea"/>
              <a:cs typeface="+mn-cs"/>
            </a:endParaRPr>
          </a:p>
          <a:p>
            <a:r>
              <a:rPr lang="en-US" sz="800" b="1" kern="1200" dirty="0">
                <a:solidFill>
                  <a:schemeClr val="tx1">
                    <a:lumMod val="85000"/>
                    <a:lumOff val="15000"/>
                  </a:schemeClr>
                </a:solidFill>
                <a:effectLst/>
                <a:latin typeface="+mn-lt"/>
              </a:rPr>
              <a:t>All skin types </a:t>
            </a:r>
            <a:r>
              <a:rPr lang="en-US" sz="800" kern="1200" dirty="0">
                <a:solidFill>
                  <a:schemeClr val="tx1">
                    <a:lumMod val="85000"/>
                    <a:lumOff val="15000"/>
                  </a:schemeClr>
                </a:solidFill>
                <a:effectLst/>
                <a:latin typeface="+mn-lt"/>
              </a:rPr>
              <a:t>(normal, oily, dry, combination) </a:t>
            </a:r>
          </a:p>
          <a:p>
            <a:r>
              <a:rPr lang="en-US" sz="800" b="1" kern="1200" dirty="0">
                <a:solidFill>
                  <a:schemeClr val="tx1">
                    <a:lumMod val="85000"/>
                    <a:lumOff val="15000"/>
                  </a:schemeClr>
                </a:solidFill>
                <a:effectLst/>
                <a:latin typeface="+mn-lt"/>
              </a:rPr>
              <a:t>All phototypes </a:t>
            </a:r>
            <a:r>
              <a:rPr lang="en-US" sz="800" kern="1200" dirty="0">
                <a:solidFill>
                  <a:schemeClr val="tx1">
                    <a:lumMod val="85000"/>
                    <a:lumOff val="15000"/>
                  </a:schemeClr>
                </a:solidFill>
                <a:effectLst/>
                <a:latin typeface="+mn-lt"/>
              </a:rPr>
              <a:t>are concerned (although dry, pale and fine skin is most likely to be affected)</a:t>
            </a:r>
          </a:p>
          <a:p>
            <a:r>
              <a:rPr lang="en-US" sz="800" b="1" kern="1200" dirty="0">
                <a:solidFill>
                  <a:schemeClr val="tx1">
                    <a:lumMod val="85000"/>
                    <a:lumOff val="15000"/>
                  </a:schemeClr>
                </a:solidFill>
                <a:effectLst/>
                <a:latin typeface="+mn-lt"/>
              </a:rPr>
              <a:t>All ages </a:t>
            </a:r>
            <a:r>
              <a:rPr lang="en-US" sz="800" kern="1200" baseline="0" dirty="0">
                <a:solidFill>
                  <a:schemeClr val="tx1">
                    <a:lumMod val="85000"/>
                    <a:lumOff val="15000"/>
                  </a:schemeClr>
                </a:solidFill>
                <a:effectLst/>
                <a:latin typeface="+mn-lt"/>
              </a:rPr>
              <a:t>as well</a:t>
            </a:r>
          </a:p>
          <a:p>
            <a:r>
              <a:rPr lang="en-US" sz="800" kern="1200" dirty="0">
                <a:solidFill>
                  <a:schemeClr val="tx1">
                    <a:lumMod val="85000"/>
                    <a:lumOff val="15000"/>
                  </a:schemeClr>
                </a:solidFill>
                <a:effectLst/>
                <a:latin typeface="+mn-lt"/>
              </a:rPr>
              <a:t>Men and women are concerned, although women are more prone to sensitivity</a:t>
            </a:r>
            <a:r>
              <a:rPr lang="en-US" sz="800" dirty="0">
                <a:solidFill>
                  <a:schemeClr val="tx1">
                    <a:lumMod val="85000"/>
                    <a:lumOff val="15000"/>
                  </a:schemeClr>
                </a:solidFill>
              </a:rPr>
              <a:t> </a:t>
            </a:r>
          </a:p>
          <a:p>
            <a:endParaRPr lang="en-US" sz="800" kern="1200" dirty="0">
              <a:solidFill>
                <a:schemeClr val="tx1">
                  <a:lumMod val="85000"/>
                  <a:lumOff val="15000"/>
                </a:schemeClr>
              </a:solidFill>
              <a:effectLst/>
              <a:latin typeface="+mn-lt"/>
              <a:ea typeface="+mn-ea"/>
              <a:cs typeface="+mn-cs"/>
            </a:endParaRPr>
          </a:p>
          <a:p>
            <a:r>
              <a:rPr lang="en-US" sz="800" b="1" dirty="0">
                <a:solidFill>
                  <a:schemeClr val="tx1">
                    <a:lumMod val="85000"/>
                    <a:lumOff val="15000"/>
                  </a:schemeClr>
                </a:solidFill>
              </a:rPr>
              <a:t>How does hyper-reactivity show itself? </a:t>
            </a:r>
          </a:p>
          <a:p>
            <a:r>
              <a:rPr lang="en-US" sz="800" dirty="0">
                <a:solidFill>
                  <a:schemeClr val="tx1">
                    <a:lumMod val="85000"/>
                    <a:lumOff val="15000"/>
                  </a:schemeClr>
                </a:solidFill>
              </a:rPr>
              <a:t>Sensitive skin is characterized by </a:t>
            </a:r>
            <a:r>
              <a:rPr lang="en-US" sz="800" b="1" dirty="0">
                <a:solidFill>
                  <a:schemeClr val="tx1">
                    <a:lumMod val="85000"/>
                    <a:lumOff val="15000"/>
                  </a:schemeClr>
                </a:solidFill>
              </a:rPr>
              <a:t>feelings of skin discomfort</a:t>
            </a:r>
            <a:endParaRPr lang="en-US" sz="800" dirty="0">
              <a:solidFill>
                <a:schemeClr val="tx1">
                  <a:lumMod val="85000"/>
                  <a:lumOff val="15000"/>
                </a:schemeClr>
              </a:solidFill>
            </a:endParaRPr>
          </a:p>
          <a:p>
            <a:r>
              <a:rPr lang="en-US" sz="800" kern="1200" dirty="0">
                <a:solidFill>
                  <a:schemeClr val="tx1">
                    <a:lumMod val="85000"/>
                    <a:lumOff val="15000"/>
                  </a:schemeClr>
                </a:solidFill>
                <a:effectLst/>
              </a:rPr>
              <a:t>Sensitivity is not necessarily permanent, </a:t>
            </a:r>
            <a:r>
              <a:rPr lang="en-US" sz="800" dirty="0">
                <a:solidFill>
                  <a:schemeClr val="tx1">
                    <a:lumMod val="85000"/>
                    <a:lumOff val="15000"/>
                  </a:schemeClr>
                </a:solidFill>
              </a:rPr>
              <a:t>its symptoms can sometimes be very discrete, not particularly clear and can happen by waves, or "episodes"</a:t>
            </a:r>
            <a:r>
              <a:rPr lang="en-US" sz="800" kern="1200" dirty="0">
                <a:solidFill>
                  <a:schemeClr val="tx1">
                    <a:lumMod val="85000"/>
                    <a:lumOff val="15000"/>
                  </a:schemeClr>
                </a:solidFill>
                <a:effectLst/>
              </a:rPr>
              <a:t> of several days, months or even depending on the season.</a:t>
            </a:r>
            <a:endParaRPr lang="en-US" sz="800" dirty="0">
              <a:solidFill>
                <a:schemeClr val="tx1">
                  <a:lumMod val="85000"/>
                  <a:lumOff val="15000"/>
                </a:schemeClr>
              </a:solidFill>
            </a:endParaRPr>
          </a:p>
          <a:p>
            <a:endParaRPr lang="en-US" sz="800" i="1" kern="1200" dirty="0">
              <a:solidFill>
                <a:schemeClr val="tx1">
                  <a:lumMod val="85000"/>
                  <a:lumOff val="15000"/>
                </a:schemeClr>
              </a:solidFill>
              <a:effectLst/>
              <a:latin typeface="+mn-lt"/>
              <a:ea typeface="+mn-ea"/>
              <a:cs typeface="+mn-cs"/>
            </a:endParaRPr>
          </a:p>
          <a:p>
            <a:r>
              <a:rPr lang="en-US" sz="800" i="1" kern="1200" dirty="0">
                <a:solidFill>
                  <a:schemeClr val="tx1">
                    <a:lumMod val="85000"/>
                    <a:lumOff val="15000"/>
                  </a:schemeClr>
                </a:solidFill>
                <a:effectLst/>
                <a:latin typeface="+mn-lt"/>
              </a:rPr>
              <a:t>All skin types can be sensitive, as sensitivity is not a skin type but rather a "skin condition", that is more or less transitory depending on each person's habits and genetics.</a:t>
            </a: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3</a:t>
            </a:fld>
            <a:endParaRPr lang="fr-FR"/>
          </a:p>
        </p:txBody>
      </p:sp>
    </p:spTree>
    <p:extLst>
      <p:ext uri="{BB962C8B-B14F-4D97-AF65-F5344CB8AC3E}">
        <p14:creationId xmlns:p14="http://schemas.microsoft.com/office/powerpoint/2010/main" val="4206424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SENSITIVE CREME ANTI ROUGEURS corrects redness and soothes sensitive, reactive skin.</a:t>
            </a:r>
            <a:endParaRPr lang="fr-FR"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30</a:t>
            </a:fld>
            <a:endParaRPr lang="fr-FR"/>
          </a:p>
        </p:txBody>
      </p:sp>
    </p:spTree>
    <p:extLst>
      <p:ext uri="{BB962C8B-B14F-4D97-AF65-F5344CB8AC3E}">
        <p14:creationId xmlns:p14="http://schemas.microsoft.com/office/powerpoint/2010/main" val="257931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SENSITIVE MASK acts like a bandage, rich in plant extracts, calming and soothing sensations of itching, tightness and overheating, reducing redness and evening out the complexion.</a:t>
            </a:r>
          </a:p>
          <a:p>
            <a:r>
              <a:rPr lang="en-US" dirty="0"/>
              <a:t>Composed of a cocktail of 10 plant </a:t>
            </a:r>
            <a:r>
              <a:rPr lang="en-US" dirty="0" err="1"/>
              <a:t>extracts.It</a:t>
            </a:r>
            <a:r>
              <a:rPr lang="en-US" dirty="0"/>
              <a:t> can be used as a sleeping mask or as a classic application.</a:t>
            </a:r>
            <a:endParaRPr lang="fr-FR"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31</a:t>
            </a:fld>
            <a:endParaRPr lang="fr-FR"/>
          </a:p>
        </p:txBody>
      </p:sp>
    </p:spTree>
    <p:extLst>
      <p:ext uri="{BB962C8B-B14F-4D97-AF65-F5344CB8AC3E}">
        <p14:creationId xmlns:p14="http://schemas.microsoft.com/office/powerpoint/2010/main" val="4264297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800" baseline="0" dirty="0"/>
              <a:t>Elixir Vital, 5th </a:t>
            </a:r>
            <a:r>
              <a:rPr lang="fr-FR" sz="800" baseline="0" dirty="0" err="1"/>
              <a:t>generation</a:t>
            </a:r>
            <a:r>
              <a:rPr lang="fr-FR" sz="800" baseline="0" dirty="0"/>
              <a:t> </a:t>
            </a:r>
            <a:r>
              <a:rPr lang="fr-FR" sz="800" baseline="0" dirty="0" err="1"/>
              <a:t>fits</a:t>
            </a:r>
            <a:r>
              <a:rPr lang="fr-FR" sz="800" baseline="0" dirty="0"/>
              <a:t> </a:t>
            </a:r>
            <a:r>
              <a:rPr lang="fr-FR" sz="800" baseline="0" dirty="0" err="1"/>
              <a:t>perfectly</a:t>
            </a:r>
            <a:r>
              <a:rPr lang="fr-FR" sz="800" baseline="0" dirty="0"/>
              <a:t> </a:t>
            </a:r>
            <a:r>
              <a:rPr lang="fr-FR" sz="800" baseline="0" dirty="0" err="1"/>
              <a:t>into</a:t>
            </a:r>
            <a:r>
              <a:rPr lang="fr-FR" sz="800" baseline="0" dirty="0"/>
              <a:t> </a:t>
            </a:r>
            <a:r>
              <a:rPr lang="fr-FR" sz="800" baseline="0" dirty="0" err="1"/>
              <a:t>this</a:t>
            </a:r>
            <a:r>
              <a:rPr lang="fr-FR" sz="800" baseline="0" dirty="0"/>
              <a:t> </a:t>
            </a:r>
            <a:r>
              <a:rPr lang="fr-FR" sz="800" baseline="0" dirty="0" err="1"/>
              <a:t>context</a:t>
            </a:r>
            <a:r>
              <a:rPr lang="fr-FR" sz="800" baseline="0" dirty="0"/>
              <a:t> of </a:t>
            </a:r>
            <a:r>
              <a:rPr lang="fr-FR" sz="800" baseline="0" dirty="0" err="1"/>
              <a:t>naturalness</a:t>
            </a:r>
            <a:r>
              <a:rPr lang="fr-FR" sz="800" baseline="0" dirty="0"/>
              <a:t> </a:t>
            </a:r>
            <a:r>
              <a:rPr lang="fr-FR" sz="800" baseline="0" dirty="0" err="1"/>
              <a:t>since</a:t>
            </a:r>
            <a:r>
              <a:rPr lang="fr-FR" sz="800" baseline="0" dirty="0"/>
              <a:t> </a:t>
            </a:r>
            <a:r>
              <a:rPr lang="fr-FR" sz="800" baseline="0" dirty="0" err="1"/>
              <a:t>it</a:t>
            </a:r>
            <a:r>
              <a:rPr lang="fr-FR" sz="800" baseline="0" dirty="0"/>
              <a:t> </a:t>
            </a:r>
            <a:r>
              <a:rPr lang="fr-FR" sz="800" baseline="0" dirty="0" err="1"/>
              <a:t>contains</a:t>
            </a:r>
            <a:r>
              <a:rPr lang="fr-FR" sz="800" baseline="0" dirty="0"/>
              <a:t> 92% of </a:t>
            </a:r>
            <a:r>
              <a:rPr lang="fr-FR" sz="800" baseline="0" dirty="0" err="1"/>
              <a:t>ingredients</a:t>
            </a:r>
            <a:r>
              <a:rPr lang="fr-FR" sz="800" baseline="0" dirty="0"/>
              <a:t> of </a:t>
            </a:r>
            <a:r>
              <a:rPr lang="fr-FR" sz="800" baseline="0" dirty="0" err="1"/>
              <a:t>natural</a:t>
            </a:r>
            <a:r>
              <a:rPr lang="fr-FR" sz="800" baseline="0" dirty="0"/>
              <a:t> </a:t>
            </a:r>
            <a:r>
              <a:rPr lang="fr-FR" sz="800" baseline="0" dirty="0" err="1"/>
              <a:t>origin</a:t>
            </a:r>
            <a:r>
              <a:rPr lang="fr-FR" sz="800" baseline="0" dirty="0"/>
              <a:t> </a:t>
            </a:r>
            <a:r>
              <a:rPr lang="fr-FR" sz="800" baseline="0" dirty="0" err="1"/>
              <a:t>including</a:t>
            </a:r>
            <a:r>
              <a:rPr lang="fr-FR" sz="800" baseline="0" dirty="0"/>
              <a:t> 43% of </a:t>
            </a:r>
            <a:r>
              <a:rPr lang="fr-FR" sz="800" baseline="0" dirty="0" err="1"/>
              <a:t>organic</a:t>
            </a:r>
            <a:r>
              <a:rPr lang="fr-FR" sz="800" baseline="0" dirty="0"/>
              <a:t> </a:t>
            </a:r>
            <a:r>
              <a:rPr lang="fr-FR" sz="800" baseline="0" dirty="0" err="1"/>
              <a:t>ingredients</a:t>
            </a:r>
            <a:r>
              <a:rPr lang="fr-FR" sz="800" baseline="0" dirty="0"/>
              <a:t>. It </a:t>
            </a:r>
            <a:r>
              <a:rPr lang="fr-FR" sz="800" baseline="0" dirty="0" err="1"/>
              <a:t>is</a:t>
            </a:r>
            <a:r>
              <a:rPr lang="fr-FR" sz="800" baseline="0" dirty="0"/>
              <a:t> </a:t>
            </a:r>
            <a:r>
              <a:rPr lang="fr-FR" sz="800" baseline="0" dirty="0" err="1"/>
              <a:t>also</a:t>
            </a:r>
            <a:r>
              <a:rPr lang="fr-FR" sz="800" baseline="0" dirty="0"/>
              <a:t> </a:t>
            </a:r>
            <a:r>
              <a:rPr lang="fr-FR" sz="800" baseline="0" dirty="0" err="1"/>
              <a:t>vegan</a:t>
            </a:r>
            <a:r>
              <a:rPr lang="fr-FR" sz="800" baseline="0" dirty="0"/>
              <a:t> and gluten-free. </a:t>
            </a:r>
            <a:endParaRPr lang="fr-FR" sz="800" dirty="0"/>
          </a:p>
          <a:p>
            <a:endParaRPr lang="fr-FR" sz="800" dirty="0"/>
          </a:p>
          <a:p>
            <a:r>
              <a:rPr lang="fr-FR" sz="800" dirty="0" err="1"/>
              <a:t>Who</a:t>
            </a:r>
            <a:r>
              <a:rPr lang="fr-FR" sz="800" dirty="0"/>
              <a:t> </a:t>
            </a:r>
            <a:r>
              <a:rPr lang="fr-FR" sz="800" dirty="0" err="1"/>
              <a:t>is</a:t>
            </a:r>
            <a:r>
              <a:rPr lang="fr-FR" sz="800" dirty="0"/>
              <a:t> </a:t>
            </a:r>
            <a:r>
              <a:rPr lang="fr-FR" sz="800" baseline="0" dirty="0"/>
              <a:t>Elixir Vital for?  </a:t>
            </a:r>
          </a:p>
          <a:p>
            <a:endParaRPr lang="fr-FR" sz="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baseline="0" dirty="0"/>
              <a:t>As a </a:t>
            </a:r>
            <a:r>
              <a:rPr lang="fr-FR" sz="800" baseline="0" dirty="0" err="1"/>
              <a:t>preventive</a:t>
            </a:r>
            <a:r>
              <a:rPr lang="fr-FR" sz="800" baseline="0" dirty="0"/>
              <a:t> </a:t>
            </a:r>
            <a:r>
              <a:rPr lang="fr-FR" sz="800" baseline="0" dirty="0" err="1"/>
              <a:t>measure</a:t>
            </a:r>
            <a:r>
              <a:rPr lang="fr-FR" sz="800" baseline="0" dirty="0"/>
              <a:t>, Elixir Vital </a:t>
            </a:r>
            <a:r>
              <a:rPr lang="fr-FR" sz="800" baseline="0" dirty="0" err="1"/>
              <a:t>is</a:t>
            </a:r>
            <a:r>
              <a:rPr lang="fr-FR" sz="800" baseline="0" dirty="0"/>
              <a:t> </a:t>
            </a:r>
            <a:r>
              <a:rPr lang="fr-FR" sz="800" baseline="0" dirty="0" err="1"/>
              <a:t>intended</a:t>
            </a:r>
            <a:r>
              <a:rPr lang="fr-FR" sz="800" baseline="0" dirty="0"/>
              <a:t> for all skin types, all </a:t>
            </a:r>
            <a:r>
              <a:rPr lang="fr-FR" sz="800" baseline="0" dirty="0" err="1"/>
              <a:t>year</a:t>
            </a:r>
            <a:r>
              <a:rPr lang="fr-FR" sz="800" baseline="0" dirty="0"/>
              <a:t> round, </a:t>
            </a:r>
            <a:r>
              <a:rPr lang="fr-FR" sz="800" baseline="0" dirty="0" err="1"/>
              <a:t>morning</a:t>
            </a:r>
            <a:r>
              <a:rPr lang="fr-FR" sz="800" baseline="0" dirty="0"/>
              <a:t> or </a:t>
            </a:r>
            <a:r>
              <a:rPr lang="fr-FR" sz="800" baseline="0" dirty="0" err="1"/>
              <a:t>evening</a:t>
            </a:r>
            <a:r>
              <a:rPr lang="fr-FR" sz="800" baseline="0" dirty="0"/>
              <a:t>. The objective </a:t>
            </a:r>
            <a:r>
              <a:rPr lang="fr-FR" sz="800" baseline="0" dirty="0" err="1"/>
              <a:t>is</a:t>
            </a:r>
            <a:r>
              <a:rPr lang="fr-FR" sz="800" baseline="0" dirty="0"/>
              <a:t> to </a:t>
            </a:r>
            <a:r>
              <a:rPr lang="fr-FR" sz="800" baseline="0" dirty="0" err="1"/>
              <a:t>maintain</a:t>
            </a:r>
            <a:r>
              <a:rPr lang="fr-FR" sz="800" baseline="0" dirty="0"/>
              <a:t> the skin in good </a:t>
            </a:r>
            <a:r>
              <a:rPr lang="fr-FR" sz="800" baseline="0" dirty="0" err="1"/>
              <a:t>health</a:t>
            </a:r>
            <a:r>
              <a:rPr lang="fr-FR" sz="800" baseline="0" dirty="0"/>
              <a:t>. in </a:t>
            </a:r>
            <a:r>
              <a:rPr lang="fr-FR" sz="800" baseline="0" dirty="0" err="1"/>
              <a:t>prevention</a:t>
            </a:r>
            <a:r>
              <a:rPr lang="fr-FR" sz="800" baseline="0" dirty="0"/>
              <a:t> </a:t>
            </a:r>
            <a:r>
              <a:rPr lang="fr-FR" sz="800" baseline="0" dirty="0" err="1"/>
              <a:t>it</a:t>
            </a:r>
            <a:r>
              <a:rPr lang="fr-FR" sz="800" baseline="0" dirty="0"/>
              <a:t> </a:t>
            </a:r>
            <a:r>
              <a:rPr lang="fr-FR" sz="800" baseline="0" dirty="0" err="1"/>
              <a:t>will</a:t>
            </a:r>
            <a:r>
              <a:rPr lang="fr-FR" sz="800" baseline="0" dirty="0"/>
              <a:t> </a:t>
            </a:r>
            <a:r>
              <a:rPr lang="fr-FR" sz="800" baseline="0" dirty="0" err="1"/>
              <a:t>moisturize</a:t>
            </a:r>
            <a:r>
              <a:rPr lang="fr-FR" sz="800" baseline="0" dirty="0"/>
              <a:t> and </a:t>
            </a:r>
            <a:r>
              <a:rPr lang="fr-FR" sz="800" baseline="0" dirty="0" err="1"/>
              <a:t>nourish</a:t>
            </a:r>
            <a:r>
              <a:rPr lang="fr-FR" sz="800" baseline="0" dirty="0"/>
              <a:t> the skin by </a:t>
            </a:r>
            <a:r>
              <a:rPr lang="fr-FR" sz="800" baseline="0" dirty="0" err="1"/>
              <a:t>recreating</a:t>
            </a:r>
            <a:r>
              <a:rPr lang="fr-FR" sz="800" baseline="0" dirty="0"/>
              <a:t> the </a:t>
            </a:r>
            <a:r>
              <a:rPr lang="fr-FR" sz="800" baseline="0" dirty="0" err="1"/>
              <a:t>hydrolipidic</a:t>
            </a:r>
            <a:r>
              <a:rPr lang="fr-FR" sz="800" baseline="0" dirty="0"/>
              <a:t> film and </a:t>
            </a:r>
            <a:r>
              <a:rPr lang="fr-FR" sz="800" baseline="0" dirty="0" err="1"/>
              <a:t>also</a:t>
            </a:r>
            <a:r>
              <a:rPr lang="fr-FR" sz="800" baseline="0" dirty="0"/>
              <a:t> </a:t>
            </a:r>
            <a:r>
              <a:rPr lang="fr-FR" sz="800" baseline="0" dirty="0" err="1"/>
              <a:t>revitalize</a:t>
            </a:r>
            <a:r>
              <a:rPr lang="fr-FR" sz="800" baseline="0" dirty="0"/>
              <a:t> the skin. In </a:t>
            </a:r>
            <a:r>
              <a:rPr lang="fr-FR" sz="800" baseline="0" dirty="0" err="1"/>
              <a:t>this</a:t>
            </a:r>
            <a:r>
              <a:rPr lang="fr-FR" sz="800" baseline="0" dirty="0"/>
              <a:t> case, </a:t>
            </a:r>
            <a:r>
              <a:rPr lang="fr-FR" sz="800" baseline="0" dirty="0" err="1"/>
              <a:t>it</a:t>
            </a:r>
            <a:r>
              <a:rPr lang="fr-FR" sz="800" baseline="0" dirty="0"/>
              <a:t> </a:t>
            </a:r>
            <a:r>
              <a:rPr lang="fr-FR" sz="800" baseline="0" dirty="0" err="1"/>
              <a:t>will</a:t>
            </a:r>
            <a:r>
              <a:rPr lang="fr-FR" sz="800" baseline="0" dirty="0"/>
              <a:t> </a:t>
            </a:r>
            <a:r>
              <a:rPr lang="fr-FR" sz="800" baseline="0" dirty="0" err="1"/>
              <a:t>be</a:t>
            </a:r>
            <a:r>
              <a:rPr lang="fr-FR" sz="800" baseline="0" dirty="0"/>
              <a:t> </a:t>
            </a:r>
            <a:r>
              <a:rPr lang="fr-FR" sz="800" baseline="0" dirty="0" err="1"/>
              <a:t>used</a:t>
            </a:r>
            <a:r>
              <a:rPr lang="fr-FR" sz="800" baseline="0" dirty="0"/>
              <a:t> in </a:t>
            </a:r>
            <a:r>
              <a:rPr lang="fr-FR" sz="800" baseline="0" dirty="0" err="1"/>
              <a:t>prevention</a:t>
            </a:r>
            <a:r>
              <a:rPr lang="fr-FR" sz="800" baseline="0" dirty="0"/>
              <a:t> all </a:t>
            </a:r>
            <a:r>
              <a:rPr lang="fr-FR" sz="800" baseline="0" dirty="0" err="1"/>
              <a:t>year</a:t>
            </a:r>
            <a:r>
              <a:rPr lang="fr-FR" sz="800" baseline="0" dirty="0"/>
              <a:t> long, </a:t>
            </a:r>
            <a:r>
              <a:rPr lang="fr-FR" sz="800" baseline="0" dirty="0" err="1"/>
              <a:t>morning</a:t>
            </a:r>
            <a:r>
              <a:rPr lang="fr-FR" sz="800" baseline="0" dirty="0"/>
              <a:t> or </a:t>
            </a:r>
            <a:r>
              <a:rPr lang="fr-FR" sz="800" baseline="0" dirty="0" err="1"/>
              <a:t>evening</a:t>
            </a:r>
            <a:r>
              <a:rPr lang="fr-FR" sz="800" baseline="0" dirty="0"/>
              <a:t>. A bit like a </a:t>
            </a:r>
            <a:r>
              <a:rPr lang="fr-FR" sz="800" baseline="0" dirty="0" err="1"/>
              <a:t>food</a:t>
            </a:r>
            <a:r>
              <a:rPr lang="fr-FR" sz="800" baseline="0" dirty="0"/>
              <a:t> </a:t>
            </a:r>
            <a:r>
              <a:rPr lang="fr-FR" sz="800" baseline="0" dirty="0" err="1"/>
              <a:t>supplement</a:t>
            </a:r>
            <a:r>
              <a:rPr lang="fr-FR" sz="800" baseline="0" dirty="0"/>
              <a:t>, </a:t>
            </a:r>
            <a:r>
              <a:rPr lang="fr-FR" sz="800" baseline="0" dirty="0" err="1"/>
              <a:t>we</a:t>
            </a:r>
            <a:r>
              <a:rPr lang="fr-FR" sz="800" baseline="0" dirty="0"/>
              <a:t> </a:t>
            </a:r>
            <a:r>
              <a:rPr lang="fr-FR" sz="800" baseline="0" dirty="0" err="1"/>
              <a:t>treat</a:t>
            </a:r>
            <a:r>
              <a:rPr lang="fr-FR" sz="800" baseline="0" dirty="0"/>
              <a:t> the skin </a:t>
            </a:r>
            <a:r>
              <a:rPr lang="fr-FR" sz="800" baseline="0" dirty="0" err="1"/>
              <a:t>upstream</a:t>
            </a:r>
            <a:r>
              <a:rPr lang="fr-FR" sz="800" baseline="0" dirty="0"/>
              <a:t> in </a:t>
            </a:r>
            <a:r>
              <a:rPr lang="fr-FR" sz="800" baseline="0" dirty="0" err="1"/>
              <a:t>order</a:t>
            </a:r>
            <a:r>
              <a:rPr lang="fr-FR" sz="800" baseline="0" dirty="0"/>
              <a:t> to </a:t>
            </a:r>
            <a:r>
              <a:rPr lang="fr-FR" sz="800" baseline="0" dirty="0" err="1"/>
              <a:t>maintain</a:t>
            </a:r>
            <a:r>
              <a:rPr lang="fr-FR" sz="800" baseline="0" dirty="0"/>
              <a:t> </a:t>
            </a:r>
            <a:r>
              <a:rPr lang="fr-FR" sz="800" baseline="0" dirty="0" err="1"/>
              <a:t>its</a:t>
            </a:r>
            <a:r>
              <a:rPr lang="fr-FR" sz="800" baseline="0" dirty="0"/>
              <a:t> </a:t>
            </a:r>
            <a:r>
              <a:rPr lang="fr-FR" sz="800" baseline="0" dirty="0" err="1"/>
              <a:t>health</a:t>
            </a:r>
            <a:r>
              <a:rPr lang="fr-FR" sz="800" baseline="0" dirty="0"/>
              <a:t> and </a:t>
            </a:r>
            <a:r>
              <a:rPr lang="fr-FR" sz="800" baseline="0" dirty="0" err="1"/>
              <a:t>avoid</a:t>
            </a:r>
            <a:r>
              <a:rPr lang="fr-FR" sz="800" baseline="0" dirty="0"/>
              <a:t> the </a:t>
            </a:r>
            <a:r>
              <a:rPr lang="fr-FR" sz="800" baseline="0" dirty="0" err="1"/>
              <a:t>appearance</a:t>
            </a:r>
            <a:r>
              <a:rPr lang="fr-FR" sz="800" baseline="0" dirty="0"/>
              <a:t> of </a:t>
            </a:r>
            <a:r>
              <a:rPr lang="fr-FR" sz="800" baseline="0" dirty="0" err="1"/>
              <a:t>imbalance</a:t>
            </a:r>
            <a:r>
              <a:rPr lang="fr-FR" sz="800" baseline="0" dirty="0"/>
              <a:t>.</a:t>
            </a:r>
          </a:p>
          <a:p>
            <a:endParaRPr lang="fr-FR" sz="800" baseline="0" dirty="0"/>
          </a:p>
          <a:p>
            <a:endParaRPr lang="fr-FR" sz="800" baseline="0" dirty="0"/>
          </a:p>
          <a:p>
            <a:r>
              <a:rPr lang="fr-FR" sz="800" dirty="0"/>
              <a:t>In </a:t>
            </a:r>
            <a:r>
              <a:rPr lang="fr-FR" sz="800" dirty="0" err="1"/>
              <a:t>repair</a:t>
            </a:r>
            <a:r>
              <a:rPr lang="fr-FR" sz="800" dirty="0"/>
              <a:t>, the Elixir Vital </a:t>
            </a:r>
            <a:r>
              <a:rPr lang="fr-FR" sz="800" dirty="0" err="1"/>
              <a:t>is</a:t>
            </a:r>
            <a:r>
              <a:rPr lang="fr-FR" sz="800" dirty="0"/>
              <a:t> </a:t>
            </a:r>
            <a:r>
              <a:rPr lang="fr-FR" sz="800" dirty="0" err="1"/>
              <a:t>ideal</a:t>
            </a:r>
            <a:r>
              <a:rPr lang="fr-FR" sz="800" dirty="0"/>
              <a:t> in intensive </a:t>
            </a:r>
            <a:r>
              <a:rPr lang="fr-FR" sz="800" dirty="0" err="1"/>
              <a:t>treatment</a:t>
            </a:r>
            <a:r>
              <a:rPr lang="fr-FR" sz="800" dirty="0"/>
              <a:t> </a:t>
            </a:r>
            <a:r>
              <a:rPr lang="fr-FR" sz="800" dirty="0" err="1"/>
              <a:t>morning</a:t>
            </a:r>
            <a:r>
              <a:rPr lang="fr-FR" sz="800" dirty="0"/>
              <a:t> and </a:t>
            </a:r>
            <a:r>
              <a:rPr lang="fr-FR" sz="800" dirty="0" err="1"/>
              <a:t>evening</a:t>
            </a:r>
            <a:r>
              <a:rPr lang="fr-FR" sz="800" dirty="0"/>
              <a:t> </a:t>
            </a:r>
            <a:r>
              <a:rPr lang="fr-FR" sz="800" baseline="0" dirty="0"/>
              <a:t>for :</a:t>
            </a:r>
          </a:p>
          <a:p>
            <a:pPr marL="171450" indent="-171450">
              <a:buFontTx/>
              <a:buChar char="-"/>
            </a:pPr>
            <a:r>
              <a:rPr lang="fr-FR" sz="800" dirty="0" err="1"/>
              <a:t>Tired</a:t>
            </a:r>
            <a:r>
              <a:rPr lang="fr-FR" sz="800" dirty="0"/>
              <a:t> skin, for </a:t>
            </a:r>
            <a:r>
              <a:rPr lang="fr-FR" sz="800" baseline="0" dirty="0" err="1"/>
              <a:t>example</a:t>
            </a:r>
            <a:r>
              <a:rPr lang="fr-FR" sz="800" baseline="0" dirty="0"/>
              <a:t> </a:t>
            </a:r>
            <a:r>
              <a:rPr lang="fr-FR" sz="800" baseline="0" dirty="0">
                <a:latin typeface="Century Gothic" panose="020B0502020202020204" pitchFamily="34" charset="0"/>
              </a:rPr>
              <a:t>post </a:t>
            </a:r>
            <a:r>
              <a:rPr lang="fr-FR" sz="800" baseline="0" dirty="0" err="1">
                <a:latin typeface="Century Gothic" panose="020B0502020202020204" pitchFamily="34" charset="0"/>
              </a:rPr>
              <a:t>pregnancy</a:t>
            </a:r>
            <a:r>
              <a:rPr lang="fr-FR" sz="800" dirty="0">
                <a:latin typeface="Century Gothic" panose="020B0502020202020204" pitchFamily="34" charset="0"/>
              </a:rPr>
              <a:t>, </a:t>
            </a:r>
            <a:r>
              <a:rPr lang="fr-FR" sz="800" dirty="0" err="1">
                <a:latin typeface="Century Gothic" panose="020B0502020202020204" pitchFamily="34" charset="0"/>
              </a:rPr>
              <a:t>illness</a:t>
            </a:r>
            <a:r>
              <a:rPr lang="fr-FR" sz="800" dirty="0">
                <a:latin typeface="Century Gothic" panose="020B0502020202020204" pitchFamily="34" charset="0"/>
              </a:rPr>
              <a:t>, night </a:t>
            </a:r>
            <a:r>
              <a:rPr lang="fr-FR" sz="800" dirty="0" err="1">
                <a:latin typeface="Century Gothic" panose="020B0502020202020204" pitchFamily="34" charset="0"/>
              </a:rPr>
              <a:t>working</a:t>
            </a:r>
            <a:r>
              <a:rPr lang="fr-FR" sz="800" dirty="0">
                <a:latin typeface="Century Gothic" panose="020B0502020202020204" pitchFamily="34" charset="0"/>
              </a:rPr>
              <a:t>, at the change of </a:t>
            </a:r>
            <a:r>
              <a:rPr lang="fr-FR" sz="800" dirty="0" err="1">
                <a:latin typeface="Century Gothic" panose="020B0502020202020204" pitchFamily="34" charset="0"/>
              </a:rPr>
              <a:t>season</a:t>
            </a:r>
            <a:endParaRPr lang="fr-FR" sz="800" dirty="0">
              <a:latin typeface="Century Gothic" panose="020B0502020202020204" pitchFamily="34" charset="0"/>
            </a:endParaRPr>
          </a:p>
          <a:p>
            <a:pPr marL="171450" indent="-171450">
              <a:buFontTx/>
              <a:buChar char="-"/>
            </a:pPr>
            <a:r>
              <a:rPr lang="fr-FR" sz="800" dirty="0" err="1"/>
              <a:t>Stressed</a:t>
            </a:r>
            <a:r>
              <a:rPr lang="fr-FR" sz="800" dirty="0"/>
              <a:t> skin: </a:t>
            </a:r>
            <a:r>
              <a:rPr lang="fr-FR" sz="800" dirty="0" err="1">
                <a:latin typeface="Century Gothic" panose="020B0502020202020204" pitchFamily="34" charset="0"/>
              </a:rPr>
              <a:t>after</a:t>
            </a:r>
            <a:r>
              <a:rPr lang="fr-FR" sz="800" dirty="0">
                <a:latin typeface="Century Gothic" panose="020B0502020202020204" pitchFamily="34" charset="0"/>
              </a:rPr>
              <a:t> a </a:t>
            </a:r>
            <a:r>
              <a:rPr lang="fr-FR" sz="800" dirty="0" err="1">
                <a:latin typeface="Century Gothic" panose="020B0502020202020204" pitchFamily="34" charset="0"/>
              </a:rPr>
              <a:t>mechanical</a:t>
            </a:r>
            <a:r>
              <a:rPr lang="fr-FR" sz="800" dirty="0">
                <a:latin typeface="Century Gothic" panose="020B0502020202020204" pitchFamily="34" charset="0"/>
              </a:rPr>
              <a:t> and/or </a:t>
            </a:r>
            <a:r>
              <a:rPr lang="fr-FR" sz="800" dirty="0" err="1">
                <a:latin typeface="Century Gothic" panose="020B0502020202020204" pitchFamily="34" charset="0"/>
              </a:rPr>
              <a:t>climatic</a:t>
            </a:r>
            <a:r>
              <a:rPr lang="fr-FR" sz="800" dirty="0">
                <a:latin typeface="Century Gothic" panose="020B0502020202020204" pitchFamily="34" charset="0"/>
              </a:rPr>
              <a:t> stress (</a:t>
            </a:r>
            <a:r>
              <a:rPr lang="fr-FR" sz="800" dirty="0" err="1">
                <a:latin typeface="Century Gothic" panose="020B0502020202020204" pitchFamily="34" charset="0"/>
              </a:rPr>
              <a:t>sun</a:t>
            </a:r>
            <a:r>
              <a:rPr lang="fr-FR" sz="800" dirty="0">
                <a:latin typeface="Century Gothic" panose="020B0502020202020204" pitchFamily="34" charset="0"/>
              </a:rPr>
              <a:t>, cold...)</a:t>
            </a:r>
          </a:p>
          <a:p>
            <a:pPr marL="171450" indent="-171450">
              <a:buFontTx/>
              <a:buChar char="-"/>
            </a:pPr>
            <a:r>
              <a:rPr lang="fr-FR" sz="800" dirty="0" err="1"/>
              <a:t>Damaged</a:t>
            </a:r>
            <a:r>
              <a:rPr lang="fr-FR" sz="800" dirty="0"/>
              <a:t> skin: </a:t>
            </a:r>
            <a:r>
              <a:rPr lang="fr-FR" sz="800" dirty="0">
                <a:latin typeface="Century Gothic" panose="020B0502020202020204" pitchFamily="34" charset="0"/>
              </a:rPr>
              <a:t>In </a:t>
            </a:r>
            <a:r>
              <a:rPr lang="fr-FR" sz="800" dirty="0" err="1">
                <a:latin typeface="Century Gothic" panose="020B0502020202020204" pitchFamily="34" charset="0"/>
              </a:rPr>
              <a:t>pre</a:t>
            </a:r>
            <a:r>
              <a:rPr lang="fr-FR" sz="800" dirty="0">
                <a:latin typeface="Century Gothic" panose="020B0502020202020204" pitchFamily="34" charset="0"/>
              </a:rPr>
              <a:t>-post </a:t>
            </a:r>
            <a:r>
              <a:rPr lang="fr-FR" sz="800" dirty="0" err="1">
                <a:latin typeface="Century Gothic" panose="020B0502020202020204" pitchFamily="34" charset="0"/>
              </a:rPr>
              <a:t>operative</a:t>
            </a:r>
            <a:r>
              <a:rPr lang="fr-FR" sz="800" dirty="0">
                <a:latin typeface="Century Gothic" panose="020B0502020202020204" pitchFamily="34" charset="0"/>
              </a:rPr>
              <a:t> </a:t>
            </a:r>
            <a:r>
              <a:rPr lang="fr-FR" sz="800" dirty="0" err="1">
                <a:latin typeface="Century Gothic" panose="020B0502020202020204" pitchFamily="34" charset="0"/>
              </a:rPr>
              <a:t>treatment</a:t>
            </a:r>
            <a:r>
              <a:rPr lang="fr-FR" sz="800" dirty="0">
                <a:latin typeface="Century Gothic" panose="020B0502020202020204" pitchFamily="34" charset="0"/>
              </a:rPr>
              <a:t>, post </a:t>
            </a:r>
            <a:r>
              <a:rPr lang="fr-FR" sz="800" dirty="0" err="1">
                <a:latin typeface="Century Gothic" panose="020B0502020202020204" pitchFamily="34" charset="0"/>
              </a:rPr>
              <a:t>acne</a:t>
            </a:r>
            <a:r>
              <a:rPr lang="fr-FR" sz="800" dirty="0">
                <a:latin typeface="Century Gothic" panose="020B0502020202020204" pitchFamily="34" charset="0"/>
              </a:rPr>
              <a:t> </a:t>
            </a:r>
            <a:r>
              <a:rPr lang="fr-FR" sz="800" dirty="0" err="1">
                <a:latin typeface="Century Gothic" panose="020B0502020202020204" pitchFamily="34" charset="0"/>
              </a:rPr>
              <a:t>treatment</a:t>
            </a:r>
            <a:r>
              <a:rPr lang="fr-FR" sz="800" dirty="0">
                <a:latin typeface="Century Gothic" panose="020B0502020202020204" pitchFamily="34" charset="0"/>
              </a:rPr>
              <a:t>, post-peeling... </a:t>
            </a:r>
          </a:p>
          <a:p>
            <a:endParaRPr lang="fr-FR" sz="800" dirty="0"/>
          </a:p>
          <a:p>
            <a:endParaRPr lang="fr-FR" sz="800" baseline="0" dirty="0"/>
          </a:p>
          <a:p>
            <a:r>
              <a:rPr lang="fr-FR" sz="800" baseline="0" dirty="0"/>
              <a:t>In </a:t>
            </a:r>
            <a:r>
              <a:rPr lang="fr-FR" sz="800" baseline="0" dirty="0" err="1"/>
              <a:t>repair</a:t>
            </a:r>
            <a:r>
              <a:rPr lang="fr-FR" sz="800" baseline="0" dirty="0"/>
              <a:t>, </a:t>
            </a:r>
            <a:r>
              <a:rPr lang="fr-FR" sz="800" baseline="0" dirty="0" err="1"/>
              <a:t>it</a:t>
            </a:r>
            <a:r>
              <a:rPr lang="fr-FR" sz="800" baseline="0" dirty="0"/>
              <a:t> </a:t>
            </a:r>
            <a:r>
              <a:rPr lang="fr-FR" sz="800" baseline="0" dirty="0" err="1"/>
              <a:t>will</a:t>
            </a:r>
            <a:r>
              <a:rPr lang="fr-FR" sz="800" baseline="0" dirty="0"/>
              <a:t> </a:t>
            </a:r>
            <a:r>
              <a:rPr lang="fr-FR" sz="800" baseline="0" dirty="0" err="1"/>
              <a:t>regenerate</a:t>
            </a:r>
            <a:r>
              <a:rPr lang="fr-FR" sz="800" baseline="0" dirty="0"/>
              <a:t>, </a:t>
            </a:r>
            <a:r>
              <a:rPr lang="fr-FR" sz="800" baseline="0" dirty="0" err="1"/>
              <a:t>soothe</a:t>
            </a:r>
            <a:r>
              <a:rPr lang="fr-FR" sz="800" baseline="0" dirty="0"/>
              <a:t> and </a:t>
            </a:r>
            <a:r>
              <a:rPr lang="fr-FR" sz="800" baseline="0" dirty="0" err="1"/>
              <a:t>smooth</a:t>
            </a:r>
            <a:r>
              <a:rPr lang="fr-FR" sz="800" baseline="0" dirty="0"/>
              <a:t> the skin. In </a:t>
            </a:r>
            <a:r>
              <a:rPr lang="fr-FR" sz="800" baseline="0" dirty="0" err="1"/>
              <a:t>this</a:t>
            </a:r>
            <a:r>
              <a:rPr lang="fr-FR" sz="800" baseline="0" dirty="0"/>
              <a:t> case, </a:t>
            </a:r>
            <a:r>
              <a:rPr lang="fr-FR" sz="800" baseline="0" dirty="0" err="1"/>
              <a:t>it</a:t>
            </a:r>
            <a:r>
              <a:rPr lang="fr-FR" sz="800" baseline="0" dirty="0"/>
              <a:t> </a:t>
            </a:r>
            <a:r>
              <a:rPr lang="fr-FR" sz="800" baseline="0" dirty="0" err="1"/>
              <a:t>will</a:t>
            </a:r>
            <a:r>
              <a:rPr lang="fr-FR" sz="800" baseline="0" dirty="0"/>
              <a:t> </a:t>
            </a:r>
            <a:r>
              <a:rPr lang="fr-FR" sz="800" baseline="0" dirty="0" err="1"/>
              <a:t>be</a:t>
            </a:r>
            <a:r>
              <a:rPr lang="fr-FR" sz="800" baseline="0" dirty="0"/>
              <a:t> </a:t>
            </a:r>
            <a:r>
              <a:rPr lang="fr-FR" sz="800" baseline="0" dirty="0" err="1"/>
              <a:t>used</a:t>
            </a:r>
            <a:r>
              <a:rPr lang="fr-FR" sz="800" baseline="0" dirty="0"/>
              <a:t> as an intensive </a:t>
            </a:r>
            <a:r>
              <a:rPr lang="fr-FR" sz="800" baseline="0" dirty="0" err="1"/>
              <a:t>treatment</a:t>
            </a:r>
            <a:r>
              <a:rPr lang="fr-FR" sz="800" baseline="0" dirty="0"/>
              <a:t> for one </a:t>
            </a:r>
            <a:r>
              <a:rPr lang="fr-FR" sz="800" baseline="0" dirty="0" err="1"/>
              <a:t>month</a:t>
            </a:r>
            <a:r>
              <a:rPr lang="fr-FR" sz="800" baseline="0" dirty="0"/>
              <a:t>, </a:t>
            </a:r>
            <a:r>
              <a:rPr lang="fr-FR" sz="800" baseline="0" dirty="0" err="1"/>
              <a:t>morning</a:t>
            </a:r>
            <a:r>
              <a:rPr lang="fr-FR" sz="800" baseline="0" dirty="0"/>
              <a:t> and night, to </a:t>
            </a:r>
            <a:r>
              <a:rPr lang="fr-FR" sz="800" baseline="0" dirty="0" err="1"/>
              <a:t>address</a:t>
            </a:r>
            <a:r>
              <a:rPr lang="fr-FR" sz="800" baseline="0" dirty="0"/>
              <a:t> a </a:t>
            </a:r>
            <a:r>
              <a:rPr lang="fr-FR" sz="800" baseline="0" dirty="0" err="1"/>
              <a:t>specific</a:t>
            </a:r>
            <a:r>
              <a:rPr lang="fr-FR" sz="800" baseline="0" dirty="0"/>
              <a:t> </a:t>
            </a:r>
            <a:r>
              <a:rPr lang="fr-FR" sz="800" baseline="0" dirty="0" err="1"/>
              <a:t>problem</a:t>
            </a:r>
            <a:r>
              <a:rPr lang="fr-FR" sz="800" baseline="0" dirty="0"/>
              <a:t>. Once </a:t>
            </a:r>
            <a:r>
              <a:rPr lang="fr-FR" sz="800" baseline="0" dirty="0" err="1"/>
              <a:t>this</a:t>
            </a:r>
            <a:r>
              <a:rPr lang="fr-FR" sz="800" baseline="0" dirty="0"/>
              <a:t> SOS </a:t>
            </a:r>
            <a:r>
              <a:rPr lang="fr-FR" sz="800" baseline="0" dirty="0" err="1"/>
              <a:t>treatment</a:t>
            </a:r>
            <a:r>
              <a:rPr lang="fr-FR" sz="800" baseline="0" dirty="0"/>
              <a:t> </a:t>
            </a:r>
            <a:r>
              <a:rPr lang="fr-FR" sz="800" baseline="0" dirty="0" err="1"/>
              <a:t>is</a:t>
            </a:r>
            <a:r>
              <a:rPr lang="fr-FR" sz="800" baseline="0" dirty="0"/>
              <a:t> </a:t>
            </a:r>
            <a:r>
              <a:rPr lang="fr-FR" sz="800" baseline="0" dirty="0" err="1"/>
              <a:t>complete</a:t>
            </a:r>
            <a:r>
              <a:rPr lang="fr-FR" sz="800" baseline="0" dirty="0"/>
              <a:t>, the client can switch back to </a:t>
            </a:r>
            <a:r>
              <a:rPr lang="fr-FR" sz="800" baseline="0" dirty="0" err="1"/>
              <a:t>his</a:t>
            </a:r>
            <a:r>
              <a:rPr lang="fr-FR" sz="800" baseline="0" dirty="0"/>
              <a:t> </a:t>
            </a:r>
            <a:r>
              <a:rPr lang="fr-FR" sz="800" baseline="0" dirty="0" err="1"/>
              <a:t>usual</a:t>
            </a:r>
            <a:r>
              <a:rPr lang="fr-FR" sz="800" baseline="0" dirty="0"/>
              <a:t> </a:t>
            </a:r>
            <a:r>
              <a:rPr lang="fr-FR" sz="800" baseline="0" dirty="0" err="1"/>
              <a:t>serum</a:t>
            </a:r>
            <a:r>
              <a:rPr lang="fr-FR" sz="800" baseline="0" dirty="0"/>
              <a:t> or stop </a:t>
            </a:r>
            <a:r>
              <a:rPr lang="fr-FR" sz="800" baseline="0" dirty="0" err="1"/>
              <a:t>using</a:t>
            </a:r>
            <a:r>
              <a:rPr lang="fr-FR" sz="800" baseline="0" dirty="0"/>
              <a:t> a </a:t>
            </a:r>
            <a:r>
              <a:rPr lang="fr-FR" sz="800" baseline="0" dirty="0" err="1"/>
              <a:t>serum</a:t>
            </a:r>
            <a:r>
              <a:rPr lang="fr-FR" sz="800" baseline="0" dirty="0"/>
              <a:t>. </a:t>
            </a:r>
            <a:endParaRPr lang="fr-FR" sz="800" dirty="0"/>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32</a:t>
            </a:fld>
            <a:endParaRPr lang="fr-FR"/>
          </a:p>
        </p:txBody>
      </p:sp>
    </p:spTree>
    <p:extLst>
      <p:ext uri="{BB962C8B-B14F-4D97-AF65-F5344CB8AC3E}">
        <p14:creationId xmlns:p14="http://schemas.microsoft.com/office/powerpoint/2010/main" val="2765466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800" baseline="0" dirty="0"/>
              <a:t>The main active </a:t>
            </a:r>
            <a:r>
              <a:rPr lang="fr-FR" sz="800" baseline="0" dirty="0" err="1"/>
              <a:t>ingredients</a:t>
            </a:r>
            <a:r>
              <a:rPr lang="fr-FR" sz="800" baseline="0" dirty="0"/>
              <a:t> of Vital Elixir are </a:t>
            </a:r>
            <a:r>
              <a:rPr lang="fr-FR" sz="800" baseline="0" dirty="0" err="1"/>
              <a:t>organic</a:t>
            </a:r>
            <a:r>
              <a:rPr lang="fr-FR" sz="800" baseline="0" dirty="0"/>
              <a:t> </a:t>
            </a:r>
            <a:r>
              <a:rPr lang="fr-FR" sz="800" baseline="0" dirty="0" err="1"/>
              <a:t>beech</a:t>
            </a:r>
            <a:r>
              <a:rPr lang="fr-FR" sz="800" baseline="0" dirty="0"/>
              <a:t> </a:t>
            </a:r>
            <a:r>
              <a:rPr lang="fr-FR" sz="800" baseline="0" dirty="0" err="1"/>
              <a:t>buds</a:t>
            </a:r>
            <a:r>
              <a:rPr lang="fr-FR" sz="800" baseline="0" dirty="0"/>
              <a:t> peptides and </a:t>
            </a:r>
            <a:r>
              <a:rPr lang="fr-FR" sz="800" baseline="0" dirty="0" err="1"/>
              <a:t>soy</a:t>
            </a:r>
            <a:r>
              <a:rPr lang="fr-FR" sz="800" baseline="0" dirty="0"/>
              <a:t> peptides. </a:t>
            </a:r>
            <a:r>
              <a:rPr lang="fr-FR" sz="800" baseline="0" dirty="0" err="1"/>
              <a:t>These</a:t>
            </a:r>
            <a:r>
              <a:rPr lang="fr-FR" sz="800" baseline="0" dirty="0"/>
              <a:t> active </a:t>
            </a:r>
            <a:r>
              <a:rPr lang="fr-FR" sz="800" baseline="0" dirty="0" err="1"/>
              <a:t>ingredients</a:t>
            </a:r>
            <a:r>
              <a:rPr lang="fr-FR" sz="800" baseline="0" dirty="0"/>
              <a:t> are </a:t>
            </a:r>
            <a:r>
              <a:rPr lang="fr-FR" sz="800" baseline="0" dirty="0" err="1"/>
              <a:t>rich</a:t>
            </a:r>
            <a:r>
              <a:rPr lang="fr-FR" sz="800" baseline="0" dirty="0"/>
              <a:t> in </a:t>
            </a:r>
            <a:r>
              <a:rPr lang="fr-FR" sz="800" baseline="0" dirty="0" err="1"/>
              <a:t>amino</a:t>
            </a:r>
            <a:r>
              <a:rPr lang="fr-FR" sz="800" baseline="0" dirty="0"/>
              <a:t> </a:t>
            </a:r>
            <a:r>
              <a:rPr lang="fr-FR" sz="800" baseline="0" dirty="0" err="1"/>
              <a:t>acids</a:t>
            </a:r>
            <a:r>
              <a:rPr lang="fr-FR" sz="800" baseline="0" dirty="0"/>
              <a:t> and have </a:t>
            </a:r>
            <a:r>
              <a:rPr lang="fr-FR" sz="800" baseline="0" dirty="0" err="1"/>
              <a:t>restructuring</a:t>
            </a:r>
            <a:r>
              <a:rPr lang="fr-FR" sz="800" baseline="0" dirty="0"/>
              <a:t> and </a:t>
            </a:r>
            <a:r>
              <a:rPr lang="fr-FR" sz="800" baseline="0" dirty="0" err="1"/>
              <a:t>moisturizing</a:t>
            </a:r>
            <a:r>
              <a:rPr lang="fr-FR" sz="800" baseline="0" dirty="0"/>
              <a:t> </a:t>
            </a:r>
            <a:r>
              <a:rPr lang="fr-FR" sz="800" baseline="0" dirty="0" err="1"/>
              <a:t>properties</a:t>
            </a:r>
            <a:r>
              <a:rPr lang="fr-FR" sz="800" baseline="0" dirty="0"/>
              <a:t>. </a:t>
            </a:r>
          </a:p>
          <a:p>
            <a:endParaRPr lang="en-US" sz="800" baseline="0" dirty="0"/>
          </a:p>
          <a:p>
            <a:r>
              <a:rPr lang="en-US" sz="800" baseline="0" dirty="0"/>
              <a:t>The buds peptides we can source contain 19 amino acids, including the 8 essential to the skin. Without compromising on the effectiveness or </a:t>
            </a:r>
            <a:r>
              <a:rPr lang="en-US" sz="800" baseline="0" dirty="0" err="1"/>
              <a:t>sensoriality</a:t>
            </a:r>
            <a:r>
              <a:rPr lang="en-US" sz="800" baseline="0" dirty="0"/>
              <a:t> of the formula.  For the moment the update has not been done on the finished products, but will be done on the next production. The update has been done everywhere it was possible: product sheets, website, product brochure, and will intervene on the packaging and instructions as soon as the current stocks are sold </a:t>
            </a:r>
            <a:endParaRPr lang="fr-FR" sz="800" baseline="0" dirty="0"/>
          </a:p>
          <a:p>
            <a:endParaRPr lang="fr-FR" sz="800" baseline="0" dirty="0"/>
          </a:p>
          <a:p>
            <a:r>
              <a:rPr lang="fr-FR" sz="800" baseline="0" dirty="0"/>
              <a:t>The Elixir Vital </a:t>
            </a:r>
            <a:r>
              <a:rPr lang="fr-FR" sz="800" baseline="0" dirty="0" err="1"/>
              <a:t>is</a:t>
            </a:r>
            <a:r>
              <a:rPr lang="fr-FR" sz="800" baseline="0" dirty="0"/>
              <a:t> </a:t>
            </a:r>
            <a:r>
              <a:rPr lang="fr-FR" sz="800" baseline="0" dirty="0" err="1"/>
              <a:t>also</a:t>
            </a:r>
            <a:r>
              <a:rPr lang="fr-FR" sz="800" baseline="0" dirty="0"/>
              <a:t> </a:t>
            </a:r>
            <a:r>
              <a:rPr lang="fr-FR" sz="800" baseline="0" dirty="0" err="1"/>
              <a:t>composed</a:t>
            </a:r>
            <a:r>
              <a:rPr lang="fr-FR" sz="800" baseline="0" dirty="0"/>
              <a:t> of a mixture of </a:t>
            </a:r>
            <a:r>
              <a:rPr lang="fr-FR" sz="800" baseline="0" dirty="0" err="1"/>
              <a:t>vegetable</a:t>
            </a:r>
            <a:r>
              <a:rPr lang="fr-FR" sz="800" baseline="0" dirty="0"/>
              <a:t> </a:t>
            </a:r>
            <a:r>
              <a:rPr lang="fr-FR" sz="800" baseline="0" dirty="0" err="1"/>
              <a:t>oils</a:t>
            </a:r>
            <a:r>
              <a:rPr lang="fr-FR" sz="800" baseline="0" dirty="0"/>
              <a:t> </a:t>
            </a:r>
            <a:r>
              <a:rPr lang="fr-FR" sz="800" baseline="0" dirty="0" err="1"/>
              <a:t>such</a:t>
            </a:r>
            <a:r>
              <a:rPr lang="fr-FR" sz="800" baseline="0" dirty="0"/>
              <a:t> as </a:t>
            </a:r>
            <a:r>
              <a:rPr lang="fr-FR" sz="800" baseline="0" dirty="0" err="1"/>
              <a:t>organic</a:t>
            </a:r>
            <a:r>
              <a:rPr lang="fr-FR" sz="800" baseline="0" dirty="0"/>
              <a:t> </a:t>
            </a:r>
            <a:r>
              <a:rPr lang="fr-FR" sz="800" baseline="0" dirty="0" err="1"/>
              <a:t>soy</a:t>
            </a:r>
            <a:r>
              <a:rPr lang="fr-FR" sz="800" baseline="0" dirty="0"/>
              <a:t> and </a:t>
            </a:r>
            <a:r>
              <a:rPr lang="fr-FR" sz="800" baseline="0" dirty="0" err="1"/>
              <a:t>sunflower</a:t>
            </a:r>
            <a:r>
              <a:rPr lang="fr-FR" sz="800" baseline="0" dirty="0"/>
              <a:t> </a:t>
            </a:r>
            <a:r>
              <a:rPr lang="fr-FR" sz="800" baseline="0" dirty="0" err="1"/>
              <a:t>oil</a:t>
            </a:r>
            <a:r>
              <a:rPr lang="fr-FR" sz="800" baseline="0" dirty="0"/>
              <a:t>, non GMO corn </a:t>
            </a:r>
            <a:r>
              <a:rPr lang="fr-FR" sz="800" baseline="0" dirty="0" err="1"/>
              <a:t>oil</a:t>
            </a:r>
            <a:r>
              <a:rPr lang="fr-FR" sz="800" baseline="0" dirty="0"/>
              <a:t> </a:t>
            </a:r>
            <a:r>
              <a:rPr lang="fr-FR" sz="800" baseline="0" dirty="0" err="1"/>
              <a:t>with</a:t>
            </a:r>
            <a:r>
              <a:rPr lang="fr-FR" sz="800" baseline="0" dirty="0"/>
              <a:t> </a:t>
            </a:r>
            <a:r>
              <a:rPr lang="fr-FR" sz="800" baseline="0" dirty="0" err="1"/>
              <a:t>nourishing</a:t>
            </a:r>
            <a:r>
              <a:rPr lang="fr-FR" sz="800" baseline="0" dirty="0"/>
              <a:t> and </a:t>
            </a:r>
            <a:r>
              <a:rPr lang="fr-FR" sz="800" baseline="0" dirty="0" err="1"/>
              <a:t>repairing</a:t>
            </a:r>
            <a:r>
              <a:rPr lang="fr-FR" sz="800" baseline="0" dirty="0"/>
              <a:t> </a:t>
            </a:r>
            <a:r>
              <a:rPr lang="fr-FR" sz="800" baseline="0" dirty="0" err="1"/>
              <a:t>properties</a:t>
            </a:r>
            <a:r>
              <a:rPr lang="fr-FR" sz="800" baseline="0" dirty="0"/>
              <a:t>. </a:t>
            </a:r>
            <a:r>
              <a:rPr lang="fr-FR" sz="800" baseline="0" dirty="0" err="1"/>
              <a:t>These</a:t>
            </a:r>
            <a:r>
              <a:rPr lang="fr-FR" sz="800" baseline="0" dirty="0"/>
              <a:t> </a:t>
            </a:r>
            <a:r>
              <a:rPr lang="fr-FR" sz="800" baseline="0" dirty="0" err="1"/>
              <a:t>vegetable</a:t>
            </a:r>
            <a:r>
              <a:rPr lang="fr-FR" sz="800" baseline="0" dirty="0"/>
              <a:t> </a:t>
            </a:r>
            <a:r>
              <a:rPr lang="fr-FR" sz="800" baseline="0" dirty="0" err="1"/>
              <a:t>oils</a:t>
            </a:r>
            <a:r>
              <a:rPr lang="fr-FR" sz="800" baseline="0" dirty="0"/>
              <a:t> </a:t>
            </a:r>
            <a:r>
              <a:rPr lang="fr-FR" sz="800" baseline="0" dirty="0" err="1"/>
              <a:t>recreate</a:t>
            </a:r>
            <a:r>
              <a:rPr lang="fr-FR" sz="800" baseline="0" dirty="0"/>
              <a:t> the </a:t>
            </a:r>
            <a:r>
              <a:rPr lang="fr-FR" sz="800" baseline="0" dirty="0" err="1"/>
              <a:t>oily</a:t>
            </a:r>
            <a:r>
              <a:rPr lang="fr-FR" sz="800" baseline="0" dirty="0"/>
              <a:t> phase of the </a:t>
            </a:r>
            <a:r>
              <a:rPr lang="fr-FR" sz="800" baseline="0" dirty="0" err="1"/>
              <a:t>hydrolipidic</a:t>
            </a:r>
            <a:r>
              <a:rPr lang="fr-FR" sz="800" baseline="0" dirty="0"/>
              <a:t> film. </a:t>
            </a:r>
            <a:r>
              <a:rPr lang="fr-FR" sz="800" baseline="0" dirty="0" err="1"/>
              <a:t>They</a:t>
            </a:r>
            <a:r>
              <a:rPr lang="fr-FR" sz="800" baseline="0" dirty="0"/>
              <a:t> are </a:t>
            </a:r>
            <a:r>
              <a:rPr lang="fr-FR" sz="800" baseline="0" dirty="0" err="1"/>
              <a:t>rich</a:t>
            </a:r>
            <a:r>
              <a:rPr lang="fr-FR" sz="800" baseline="0" dirty="0"/>
              <a:t> in </a:t>
            </a:r>
            <a:r>
              <a:rPr lang="fr-FR" sz="800" baseline="0" dirty="0" err="1"/>
              <a:t>omegas</a:t>
            </a:r>
            <a:r>
              <a:rPr lang="fr-FR" sz="800" baseline="0" dirty="0"/>
              <a:t> 3,6,9 </a:t>
            </a:r>
            <a:r>
              <a:rPr lang="fr-FR" sz="800" baseline="0" dirty="0" err="1"/>
              <a:t>which</a:t>
            </a:r>
            <a:r>
              <a:rPr lang="fr-FR" sz="800" baseline="0" dirty="0"/>
              <a:t> are essential to </a:t>
            </a:r>
            <a:r>
              <a:rPr lang="fr-FR" sz="800" baseline="0" dirty="0" err="1"/>
              <a:t>our</a:t>
            </a:r>
            <a:r>
              <a:rPr lang="fr-FR" sz="800" baseline="0" dirty="0"/>
              <a:t> body and </a:t>
            </a:r>
            <a:r>
              <a:rPr lang="fr-FR" sz="800" baseline="0" dirty="0" err="1"/>
              <a:t>which</a:t>
            </a:r>
            <a:r>
              <a:rPr lang="fr-FR" sz="800" baseline="0" dirty="0"/>
              <a:t> </a:t>
            </a:r>
            <a:r>
              <a:rPr lang="fr-FR" sz="800" baseline="0" dirty="0" err="1"/>
              <a:t>will</a:t>
            </a:r>
            <a:r>
              <a:rPr lang="fr-FR" sz="800" baseline="0" dirty="0"/>
              <a:t> </a:t>
            </a:r>
            <a:r>
              <a:rPr lang="fr-FR" sz="800" baseline="0" dirty="0" err="1"/>
              <a:t>prevent</a:t>
            </a:r>
            <a:r>
              <a:rPr lang="fr-FR" sz="800" baseline="0" dirty="0"/>
              <a:t> skin </a:t>
            </a:r>
            <a:r>
              <a:rPr lang="fr-FR" sz="800" baseline="0" dirty="0" err="1"/>
              <a:t>aging</a:t>
            </a:r>
            <a:r>
              <a:rPr lang="fr-FR" sz="800" baseline="0" dirty="0"/>
              <a:t>.  As a </a:t>
            </a:r>
            <a:r>
              <a:rPr lang="fr-FR" sz="800" baseline="0" dirty="0" err="1"/>
              <a:t>reminder</a:t>
            </a:r>
            <a:r>
              <a:rPr lang="fr-FR" sz="800" baseline="0" dirty="0"/>
              <a:t>, </a:t>
            </a:r>
            <a:r>
              <a:rPr lang="fr-FR" sz="800" baseline="0" dirty="0" err="1"/>
              <a:t>we</a:t>
            </a:r>
            <a:r>
              <a:rPr lang="fr-FR" sz="800" baseline="0" dirty="0"/>
              <a:t> do not </a:t>
            </a:r>
            <a:r>
              <a:rPr lang="fr-FR" sz="800" baseline="0" dirty="0" err="1"/>
              <a:t>synthesize</a:t>
            </a:r>
            <a:r>
              <a:rPr lang="fr-FR" sz="800" baseline="0" dirty="0"/>
              <a:t> </a:t>
            </a:r>
            <a:r>
              <a:rPr lang="fr-FR" sz="800" baseline="0" dirty="0" err="1"/>
              <a:t>omegas</a:t>
            </a:r>
            <a:r>
              <a:rPr lang="fr-FR" sz="800" baseline="0" dirty="0"/>
              <a:t>, </a:t>
            </a:r>
            <a:r>
              <a:rPr lang="fr-FR" sz="800" baseline="0" dirty="0" err="1"/>
              <a:t>so</a:t>
            </a:r>
            <a:r>
              <a:rPr lang="fr-FR" sz="800" baseline="0" dirty="0"/>
              <a:t> </a:t>
            </a:r>
            <a:r>
              <a:rPr lang="fr-FR" sz="800" baseline="0" dirty="0" err="1"/>
              <a:t>it</a:t>
            </a:r>
            <a:r>
              <a:rPr lang="fr-FR" sz="800" baseline="0" dirty="0"/>
              <a:t> </a:t>
            </a:r>
            <a:r>
              <a:rPr lang="fr-FR" sz="800" baseline="0" dirty="0" err="1"/>
              <a:t>is</a:t>
            </a:r>
            <a:r>
              <a:rPr lang="fr-FR" sz="800" baseline="0" dirty="0"/>
              <a:t> </a:t>
            </a:r>
            <a:r>
              <a:rPr lang="fr-FR" sz="800" baseline="0" dirty="0" err="1"/>
              <a:t>very</a:t>
            </a:r>
            <a:r>
              <a:rPr lang="fr-FR" sz="800" baseline="0" dirty="0"/>
              <a:t> important to </a:t>
            </a:r>
            <a:r>
              <a:rPr lang="fr-FR" sz="800" baseline="0" dirty="0" err="1"/>
              <a:t>provide</a:t>
            </a:r>
            <a:r>
              <a:rPr lang="fr-FR" sz="800" baseline="0" dirty="0"/>
              <a:t> </a:t>
            </a:r>
            <a:r>
              <a:rPr lang="fr-FR" sz="800" baseline="0" dirty="0" err="1"/>
              <a:t>them</a:t>
            </a:r>
            <a:r>
              <a:rPr lang="fr-FR" sz="800" baseline="0" dirty="0"/>
              <a:t> </a:t>
            </a:r>
            <a:r>
              <a:rPr lang="fr-FR" sz="800" baseline="0" dirty="0" err="1"/>
              <a:t>through</a:t>
            </a:r>
            <a:r>
              <a:rPr lang="fr-FR" sz="800" baseline="0" dirty="0"/>
              <a:t> </a:t>
            </a:r>
            <a:r>
              <a:rPr lang="fr-FR" sz="800" baseline="0" dirty="0" err="1"/>
              <a:t>cosmetics</a:t>
            </a:r>
            <a:r>
              <a:rPr lang="fr-FR" sz="800" baseline="0" dirty="0"/>
              <a:t>, </a:t>
            </a:r>
            <a:r>
              <a:rPr lang="fr-FR" sz="800" baseline="0" dirty="0" err="1"/>
              <a:t>food</a:t>
            </a:r>
            <a:r>
              <a:rPr lang="fr-FR" sz="800" baseline="0" dirty="0"/>
              <a:t> (</a:t>
            </a:r>
            <a:r>
              <a:rPr lang="fr-FR" sz="800" baseline="0" dirty="0" err="1"/>
              <a:t>oily</a:t>
            </a:r>
            <a:r>
              <a:rPr lang="fr-FR" sz="800" baseline="0" dirty="0"/>
              <a:t> </a:t>
            </a:r>
            <a:r>
              <a:rPr lang="fr-FR" sz="800" baseline="0" dirty="0" err="1"/>
              <a:t>fish</a:t>
            </a:r>
            <a:r>
              <a:rPr lang="fr-FR" sz="800" baseline="0" dirty="0"/>
              <a:t>, </a:t>
            </a:r>
            <a:r>
              <a:rPr lang="fr-FR" sz="800" baseline="0" dirty="0" err="1"/>
              <a:t>oilseeds</a:t>
            </a:r>
            <a:r>
              <a:rPr lang="fr-FR" sz="800" baseline="0" dirty="0"/>
              <a:t>...) and </a:t>
            </a:r>
            <a:r>
              <a:rPr lang="fr-FR" sz="800" baseline="0" dirty="0" err="1"/>
              <a:t>food</a:t>
            </a:r>
            <a:r>
              <a:rPr lang="fr-FR" sz="800" baseline="0" dirty="0"/>
              <a:t> </a:t>
            </a:r>
            <a:r>
              <a:rPr lang="fr-FR" sz="800" baseline="0" dirty="0" err="1"/>
              <a:t>supplements</a:t>
            </a:r>
            <a:r>
              <a:rPr lang="fr-FR" sz="800" baseline="0" dirty="0"/>
              <a:t>.</a:t>
            </a:r>
          </a:p>
          <a:p>
            <a:endParaRPr lang="fr-FR" sz="800" baseline="0" dirty="0"/>
          </a:p>
          <a:p>
            <a:r>
              <a:rPr lang="en-US" sz="800" baseline="0" dirty="0"/>
              <a:t>The Elixir Vital is also composed of the star ingredient of the moment, Niacinamide. We did not communicate about Niacinamide, which was already present in the product but which we called Vitamin B3 or Vitamin PP (it’s the same but with other names), but given the extent of consumer enthusiasm for this active ingredient, we wanted to name it by its best known and recognized name. Indeed, you could not miss it, we talk about this asset in the professional press, in the women's press ... Naturally synthesized by the human body, it plays a role in all our organs. It stimulates the production of ceramides (the lipids that form the cement between the cells of the epidermis), the skin is thus stronger, less permeable to external irritating agents. Associated with vitamin B5, they are thus recognized for their soothing and revitalizing virtues.</a:t>
            </a:r>
          </a:p>
          <a:p>
            <a:endParaRPr lang="fr-FR" sz="800" baseline="0" dirty="0"/>
          </a:p>
          <a:p>
            <a:r>
              <a:rPr lang="fr-FR" sz="800" baseline="0" dirty="0" err="1"/>
              <a:t>Finally</a:t>
            </a:r>
            <a:r>
              <a:rPr lang="fr-FR" sz="800" baseline="0" dirty="0"/>
              <a:t>, </a:t>
            </a:r>
            <a:r>
              <a:rPr lang="fr-FR" sz="800" baseline="0" dirty="0" err="1"/>
              <a:t>we</a:t>
            </a:r>
            <a:r>
              <a:rPr lang="fr-FR" sz="800" baseline="0" dirty="0"/>
              <a:t> </a:t>
            </a:r>
            <a:r>
              <a:rPr lang="fr-FR" sz="800" baseline="0" dirty="0" err="1"/>
              <a:t>find</a:t>
            </a:r>
            <a:r>
              <a:rPr lang="fr-FR" sz="800" baseline="0" dirty="0"/>
              <a:t> </a:t>
            </a:r>
            <a:r>
              <a:rPr lang="fr-FR" sz="800" baseline="0" dirty="0" err="1"/>
              <a:t>our</a:t>
            </a:r>
            <a:r>
              <a:rPr lang="fr-FR" sz="800" baseline="0" dirty="0"/>
              <a:t> </a:t>
            </a:r>
            <a:r>
              <a:rPr lang="fr-FR" sz="800" baseline="0" dirty="0" err="1"/>
              <a:t>olfactory</a:t>
            </a:r>
            <a:r>
              <a:rPr lang="fr-FR" sz="800" baseline="0" dirty="0"/>
              <a:t> </a:t>
            </a:r>
            <a:r>
              <a:rPr lang="fr-FR" sz="800" baseline="0" dirty="0" err="1"/>
              <a:t>imprint</a:t>
            </a:r>
            <a:r>
              <a:rPr lang="fr-FR" sz="800" baseline="0" dirty="0"/>
              <a:t>, </a:t>
            </a:r>
            <a:r>
              <a:rPr lang="fr-FR" sz="800" baseline="0" dirty="0" err="1"/>
              <a:t>our</a:t>
            </a:r>
            <a:r>
              <a:rPr lang="fr-FR" sz="800" baseline="0" dirty="0"/>
              <a:t> DNA </a:t>
            </a:r>
            <a:r>
              <a:rPr lang="fr-FR" sz="800" baseline="0" dirty="0" err="1"/>
              <a:t>that</a:t>
            </a:r>
            <a:r>
              <a:rPr lang="fr-FR" sz="800" baseline="0" dirty="0"/>
              <a:t> </a:t>
            </a:r>
            <a:r>
              <a:rPr lang="fr-FR" sz="800" baseline="0" dirty="0" err="1"/>
              <a:t>makes</a:t>
            </a:r>
            <a:r>
              <a:rPr lang="fr-FR" sz="800" baseline="0" dirty="0"/>
              <a:t> us unique, the Quintessence. </a:t>
            </a:r>
            <a:r>
              <a:rPr lang="fr-FR" sz="800" baseline="0" dirty="0" err="1"/>
              <a:t>Recognized</a:t>
            </a:r>
            <a:r>
              <a:rPr lang="fr-FR" sz="800" baseline="0" dirty="0"/>
              <a:t> for </a:t>
            </a:r>
            <a:r>
              <a:rPr lang="fr-FR" sz="800" baseline="0" dirty="0" err="1"/>
              <a:t>its</a:t>
            </a:r>
            <a:r>
              <a:rPr lang="fr-FR" sz="800" baseline="0" dirty="0"/>
              <a:t> </a:t>
            </a:r>
            <a:r>
              <a:rPr lang="fr-FR" sz="800" baseline="0" dirty="0" err="1"/>
              <a:t>rebalancing</a:t>
            </a:r>
            <a:r>
              <a:rPr lang="fr-FR" sz="800" baseline="0" dirty="0"/>
              <a:t> and </a:t>
            </a:r>
            <a:r>
              <a:rPr lang="fr-FR" sz="800" baseline="0" dirty="0" err="1"/>
              <a:t>calming</a:t>
            </a:r>
            <a:r>
              <a:rPr lang="fr-FR" sz="800" baseline="0" dirty="0"/>
              <a:t> </a:t>
            </a:r>
            <a:r>
              <a:rPr lang="fr-FR" sz="800" baseline="0" dirty="0" err="1"/>
              <a:t>virtues</a:t>
            </a:r>
            <a:r>
              <a:rPr lang="fr-FR" sz="800" baseline="0" dirty="0"/>
              <a:t>, </a:t>
            </a:r>
            <a:r>
              <a:rPr lang="fr-FR" sz="800" baseline="0" dirty="0" err="1"/>
              <a:t>it</a:t>
            </a:r>
            <a:r>
              <a:rPr lang="fr-FR" sz="800" baseline="0" dirty="0"/>
              <a:t> </a:t>
            </a:r>
            <a:r>
              <a:rPr lang="fr-FR" sz="800" baseline="0" dirty="0" err="1"/>
              <a:t>also</a:t>
            </a:r>
            <a:r>
              <a:rPr lang="fr-FR" sz="800" baseline="0" dirty="0"/>
              <a:t> </a:t>
            </a:r>
            <a:r>
              <a:rPr lang="fr-FR" sz="800" baseline="0" dirty="0" err="1"/>
              <a:t>potentiates</a:t>
            </a:r>
            <a:r>
              <a:rPr lang="fr-FR" sz="800" baseline="0" dirty="0"/>
              <a:t> and multiplies the power of </a:t>
            </a:r>
            <a:r>
              <a:rPr lang="fr-FR" sz="800" baseline="0" dirty="0" err="1"/>
              <a:t>our</a:t>
            </a:r>
            <a:r>
              <a:rPr lang="fr-FR" sz="800" baseline="0" dirty="0"/>
              <a:t> formula.</a:t>
            </a:r>
          </a:p>
          <a:p>
            <a:endParaRPr lang="fr-FR" sz="800" baseline="0" dirty="0"/>
          </a:p>
          <a:p>
            <a:endParaRPr lang="fr-FR" baseline="0" dirty="0"/>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33</a:t>
            </a:fld>
            <a:endParaRPr lang="fr-FR"/>
          </a:p>
        </p:txBody>
      </p:sp>
    </p:spTree>
    <p:extLst>
      <p:ext uri="{BB962C8B-B14F-4D97-AF65-F5344CB8AC3E}">
        <p14:creationId xmlns:p14="http://schemas.microsoft.com/office/powerpoint/2010/main" val="1456217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34</a:t>
            </a:fld>
            <a:endParaRPr lang="fr-FR"/>
          </a:p>
        </p:txBody>
      </p:sp>
    </p:spTree>
    <p:extLst>
      <p:ext uri="{BB962C8B-B14F-4D97-AF65-F5344CB8AC3E}">
        <p14:creationId xmlns:p14="http://schemas.microsoft.com/office/powerpoint/2010/main" val="32881033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35</a:t>
            </a:fld>
            <a:endParaRPr lang="fr-FR"/>
          </a:p>
        </p:txBody>
      </p:sp>
    </p:spTree>
    <p:extLst>
      <p:ext uri="{BB962C8B-B14F-4D97-AF65-F5344CB8AC3E}">
        <p14:creationId xmlns:p14="http://schemas.microsoft.com/office/powerpoint/2010/main" val="3377129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4978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37</a:t>
            </a:fld>
            <a:endParaRPr lang="fr-FR"/>
          </a:p>
        </p:txBody>
      </p:sp>
    </p:spTree>
    <p:extLst>
      <p:ext uri="{BB962C8B-B14F-4D97-AF65-F5344CB8AC3E}">
        <p14:creationId xmlns:p14="http://schemas.microsoft.com/office/powerpoint/2010/main" val="2784651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sz="1100" b="0" i="0" dirty="0">
                <a:solidFill>
                  <a:srgbClr val="374151"/>
                </a:solidFill>
                <a:effectLst/>
                <a:latin typeface="Söhne"/>
              </a:rPr>
              <a:t>Identifying sensitive skin can be a bit tricky, as it can manifest differently in different individuals. However, here are some common signs and characteristics of sensitive skin:</a:t>
            </a:r>
          </a:p>
          <a:p>
            <a:pPr algn="l">
              <a:buFont typeface="+mj-lt"/>
              <a:buAutoNum type="arabicPeriod"/>
            </a:pPr>
            <a:r>
              <a:rPr lang="en-US" sz="1100" b="1" i="0" dirty="0">
                <a:solidFill>
                  <a:srgbClr val="374151"/>
                </a:solidFill>
                <a:effectLst/>
                <a:latin typeface="Söhne"/>
              </a:rPr>
              <a:t>Reactivity</a:t>
            </a:r>
            <a:r>
              <a:rPr lang="en-US" sz="1100" b="0" i="0" dirty="0">
                <a:solidFill>
                  <a:srgbClr val="374151"/>
                </a:solidFill>
                <a:effectLst/>
                <a:latin typeface="Söhne"/>
              </a:rPr>
              <a:t>: Sensitive skin tends to react easily to various triggers, such as certain skincare products, environmental factors (wind, sun, cold), or even stress. Common reactions include redness, itching, burning, or stinging sensations.</a:t>
            </a:r>
          </a:p>
          <a:p>
            <a:pPr algn="l">
              <a:buFont typeface="+mj-lt"/>
              <a:buAutoNum type="arabicPeriod"/>
            </a:pPr>
            <a:r>
              <a:rPr lang="en-US" sz="1100" b="1" i="0" dirty="0">
                <a:solidFill>
                  <a:srgbClr val="374151"/>
                </a:solidFill>
                <a:effectLst/>
                <a:latin typeface="Söhne"/>
              </a:rPr>
              <a:t>Redness</a:t>
            </a:r>
            <a:r>
              <a:rPr lang="en-US" sz="1100" b="0" i="0" dirty="0">
                <a:solidFill>
                  <a:srgbClr val="374151"/>
                </a:solidFill>
                <a:effectLst/>
                <a:latin typeface="Söhne"/>
              </a:rPr>
              <a:t>: Persistent redness, particularly on the cheeks, nose, and forehead, can be an indicator of sensitive skin.</a:t>
            </a:r>
          </a:p>
          <a:p>
            <a:pPr algn="l">
              <a:buFont typeface="+mj-lt"/>
              <a:buAutoNum type="arabicPeriod"/>
            </a:pPr>
            <a:r>
              <a:rPr lang="en-US" sz="1100" b="1" i="0" dirty="0">
                <a:solidFill>
                  <a:srgbClr val="374151"/>
                </a:solidFill>
                <a:effectLst/>
                <a:latin typeface="Söhne"/>
              </a:rPr>
              <a:t>Dryness</a:t>
            </a:r>
            <a:r>
              <a:rPr lang="en-US" sz="1100" b="0" i="0" dirty="0">
                <a:solidFill>
                  <a:srgbClr val="374151"/>
                </a:solidFill>
                <a:effectLst/>
                <a:latin typeface="Söhne"/>
              </a:rPr>
              <a:t>: Sensitive skin often experiences dryness, flakiness, and a feeling of tightness, especially after using certain products or being exposed to harsh weather conditions.</a:t>
            </a:r>
          </a:p>
          <a:p>
            <a:pPr algn="l">
              <a:buFont typeface="+mj-lt"/>
              <a:buAutoNum type="arabicPeriod"/>
            </a:pPr>
            <a:r>
              <a:rPr lang="en-US" sz="1100" b="1" i="0" dirty="0">
                <a:solidFill>
                  <a:srgbClr val="374151"/>
                </a:solidFill>
                <a:effectLst/>
                <a:latin typeface="Söhne"/>
              </a:rPr>
              <a:t>Prone to Allergies</a:t>
            </a:r>
            <a:r>
              <a:rPr lang="en-US" sz="1100" b="0" i="0" dirty="0">
                <a:solidFill>
                  <a:srgbClr val="374151"/>
                </a:solidFill>
                <a:effectLst/>
                <a:latin typeface="Söhne"/>
              </a:rPr>
              <a:t>: Individuals with sensitive skin may be more prone to allergic reactions, which can be triggered by certain ingredients in cosmetics, detergents, or other products.</a:t>
            </a:r>
          </a:p>
          <a:p>
            <a:pPr algn="l">
              <a:buFont typeface="+mj-lt"/>
              <a:buAutoNum type="arabicPeriod"/>
            </a:pPr>
            <a:r>
              <a:rPr lang="en-US" sz="1100" b="1" i="0" dirty="0">
                <a:solidFill>
                  <a:srgbClr val="374151"/>
                </a:solidFill>
                <a:effectLst/>
                <a:latin typeface="Söhne"/>
              </a:rPr>
              <a:t>Fragile Blood Vessels</a:t>
            </a:r>
            <a:r>
              <a:rPr lang="en-US" sz="1100" b="0" i="0" dirty="0">
                <a:solidFill>
                  <a:srgbClr val="374151"/>
                </a:solidFill>
                <a:effectLst/>
                <a:latin typeface="Söhne"/>
              </a:rPr>
              <a:t>: Sensitive skin may have visible blood vessels close to the surface, especially around the cheeks and nose. This condition is known as "telangiectasia."</a:t>
            </a:r>
          </a:p>
          <a:p>
            <a:pPr algn="l">
              <a:buFont typeface="+mj-lt"/>
              <a:buAutoNum type="arabicPeriod"/>
            </a:pPr>
            <a:r>
              <a:rPr lang="en-US" sz="1100" b="1" i="0" dirty="0">
                <a:solidFill>
                  <a:srgbClr val="374151"/>
                </a:solidFill>
                <a:effectLst/>
                <a:latin typeface="Söhne"/>
              </a:rPr>
              <a:t>Bumps and Rashes</a:t>
            </a:r>
            <a:r>
              <a:rPr lang="en-US" sz="1100" b="0" i="0" dirty="0">
                <a:solidFill>
                  <a:srgbClr val="374151"/>
                </a:solidFill>
                <a:effectLst/>
                <a:latin typeface="Söhne"/>
              </a:rPr>
              <a:t>: Sensitive skin may develop small bumps, pustules, or rashes as a reaction to irritants.</a:t>
            </a:r>
          </a:p>
          <a:p>
            <a:pPr algn="l">
              <a:buFont typeface="+mj-lt"/>
              <a:buAutoNum type="arabicPeriod"/>
            </a:pPr>
            <a:r>
              <a:rPr lang="en-US" sz="1100" b="1" i="0" dirty="0">
                <a:solidFill>
                  <a:srgbClr val="374151"/>
                </a:solidFill>
                <a:effectLst/>
                <a:latin typeface="Söhne"/>
              </a:rPr>
              <a:t>Blushing and Flushing</a:t>
            </a:r>
            <a:r>
              <a:rPr lang="en-US" sz="1100" b="0" i="0" dirty="0">
                <a:solidFill>
                  <a:srgbClr val="374151"/>
                </a:solidFill>
                <a:effectLst/>
                <a:latin typeface="Söhne"/>
              </a:rPr>
              <a:t>: Sensitive skin tends to blush or flush easily in response to various triggers like emotions, heat, or spicy foods.</a:t>
            </a:r>
          </a:p>
          <a:p>
            <a:pPr algn="l">
              <a:buFont typeface="+mj-lt"/>
              <a:buAutoNum type="arabicPeriod"/>
            </a:pPr>
            <a:r>
              <a:rPr lang="en-US" sz="1100" b="1" i="0" dirty="0">
                <a:solidFill>
                  <a:srgbClr val="374151"/>
                </a:solidFill>
                <a:effectLst/>
                <a:latin typeface="Söhne"/>
              </a:rPr>
              <a:t>Prone to Sunburn</a:t>
            </a:r>
            <a:r>
              <a:rPr lang="en-US" sz="1100" b="0" i="0" dirty="0">
                <a:solidFill>
                  <a:srgbClr val="374151"/>
                </a:solidFill>
                <a:effectLst/>
                <a:latin typeface="Söhne"/>
              </a:rPr>
              <a:t>: Sensitive skin is more susceptible to sunburn and may experience a stronger reaction to sun exposure.</a:t>
            </a: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4</a:t>
            </a:fld>
            <a:endParaRPr lang="fr-FR"/>
          </a:p>
        </p:txBody>
      </p:sp>
    </p:spTree>
    <p:extLst>
      <p:ext uri="{BB962C8B-B14F-4D97-AF65-F5344CB8AC3E}">
        <p14:creationId xmlns:p14="http://schemas.microsoft.com/office/powerpoint/2010/main" val="2394612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US" sz="800" b="1" kern="1200" dirty="0">
                <a:effectLst/>
                <a:latin typeface="+mn-lt"/>
              </a:rPr>
              <a:t>Alteration of the skin's barrier function</a:t>
            </a:r>
            <a:endParaRPr lang="en-US" sz="800" kern="1200" dirty="0">
              <a:effectLst/>
              <a:latin typeface="+mn-lt"/>
              <a:ea typeface="+mn-ea"/>
              <a:cs typeface="+mn-cs"/>
            </a:endParaRPr>
          </a:p>
          <a:p>
            <a:pPr algn="just"/>
            <a:r>
              <a:rPr lang="en-US" sz="800" kern="1200" dirty="0">
                <a:effectLst/>
                <a:latin typeface="+mn-lt"/>
              </a:rPr>
              <a:t>Under the repeated influence of internal and external factors, skin barrier function is no longer optimal.</a:t>
            </a:r>
            <a:r>
              <a:rPr lang="en-US" sz="800" dirty="0"/>
              <a:t> </a:t>
            </a:r>
            <a:r>
              <a:rPr lang="en-US" sz="800" kern="1200" dirty="0">
                <a:effectLst/>
                <a:latin typeface="+mn-lt"/>
              </a:rPr>
              <a:t>This has consequences on several levels:</a:t>
            </a:r>
          </a:p>
          <a:p>
            <a:pPr algn="just"/>
            <a:r>
              <a:rPr lang="en-US" sz="800" kern="1200" dirty="0">
                <a:effectLst/>
                <a:latin typeface="+mn-lt"/>
              </a:rPr>
              <a:t> </a:t>
            </a:r>
          </a:p>
          <a:p>
            <a:pPr algn="just"/>
            <a:r>
              <a:rPr lang="en-US" sz="800" u="sng" kern="1200" dirty="0">
                <a:effectLst/>
                <a:latin typeface="+mn-lt"/>
              </a:rPr>
              <a:t>At the skin </a:t>
            </a:r>
            <a:r>
              <a:rPr lang="en-US" sz="800" u="sng" kern="1200" dirty="0" err="1">
                <a:effectLst/>
                <a:latin typeface="+mn-lt"/>
              </a:rPr>
              <a:t>ecoflora</a:t>
            </a:r>
            <a:r>
              <a:rPr lang="en-US" sz="800" u="sng" kern="1200" dirty="0">
                <a:effectLst/>
                <a:latin typeface="+mn-lt"/>
              </a:rPr>
              <a:t> level</a:t>
            </a:r>
          </a:p>
          <a:p>
            <a:pPr algn="just"/>
            <a:r>
              <a:rPr lang="en-US" sz="800" kern="1200" dirty="0">
                <a:effectLst/>
                <a:latin typeface="+mn-lt"/>
              </a:rPr>
              <a:t>The </a:t>
            </a:r>
            <a:r>
              <a:rPr lang="en-US" sz="800" kern="1200" dirty="0" err="1">
                <a:effectLst/>
                <a:latin typeface="+mn-lt"/>
              </a:rPr>
              <a:t>ecoflora</a:t>
            </a:r>
            <a:r>
              <a:rPr lang="en-US" sz="800" kern="1200" dirty="0">
                <a:effectLst/>
                <a:latin typeface="+mn-lt"/>
              </a:rPr>
              <a:t> is the skin's natural microbiological barrier. It can be found at the skin's surface, and is made up of mostly beneficial microbial flora.</a:t>
            </a:r>
            <a:r>
              <a:rPr lang="en-US" sz="800" dirty="0"/>
              <a:t> </a:t>
            </a:r>
            <a:r>
              <a:rPr lang="en-US" sz="800" kern="1200" dirty="0">
                <a:effectLst/>
                <a:latin typeface="+mn-lt"/>
              </a:rPr>
              <a:t>It protects the skin</a:t>
            </a:r>
            <a:r>
              <a:rPr lang="en-US" sz="800" dirty="0"/>
              <a:t> </a:t>
            </a:r>
            <a:r>
              <a:rPr lang="en-US" sz="800" kern="1200" dirty="0">
                <a:effectLst/>
                <a:latin typeface="+mn-lt"/>
              </a:rPr>
              <a:t>against pathogenic invasions, so serves as the first guard in charge of protecting skin: it</a:t>
            </a:r>
            <a:r>
              <a:rPr lang="en-US" sz="800" dirty="0"/>
              <a:t> </a:t>
            </a:r>
            <a:r>
              <a:rPr lang="en-US" sz="800" kern="1200" dirty="0">
                <a:effectLst/>
                <a:latin typeface="+mn-lt"/>
              </a:rPr>
              <a:t>alerts the organism and stimulates defense mechanisms.</a:t>
            </a:r>
          </a:p>
          <a:p>
            <a:pPr algn="just"/>
            <a:endParaRPr lang="en-US" sz="800" kern="1200" dirty="0">
              <a:effectLst/>
              <a:latin typeface="+mn-lt"/>
              <a:ea typeface="+mn-ea"/>
              <a:cs typeface="+mn-cs"/>
            </a:endParaRPr>
          </a:p>
          <a:p>
            <a:pPr algn="just"/>
            <a:r>
              <a:rPr lang="en-US" sz="800" kern="1200" dirty="0">
                <a:effectLst/>
                <a:latin typeface="+mn-lt"/>
              </a:rPr>
              <a:t>Skin is perfectly protected as long as its </a:t>
            </a:r>
            <a:r>
              <a:rPr lang="en-US" sz="800" kern="1200" dirty="0" err="1">
                <a:effectLst/>
                <a:latin typeface="+mn-lt"/>
              </a:rPr>
              <a:t>Ecoflora</a:t>
            </a:r>
            <a:r>
              <a:rPr lang="en-US" sz="800" kern="1200" dirty="0">
                <a:effectLst/>
                <a:latin typeface="+mn-lt"/>
              </a:rPr>
              <a:t> is present in sufficient concentrations (here represented by +++). </a:t>
            </a:r>
          </a:p>
          <a:p>
            <a:pPr algn="just"/>
            <a:r>
              <a:rPr lang="en-US" sz="800" kern="1200" dirty="0">
                <a:effectLst/>
                <a:latin typeface="+mn-lt"/>
              </a:rPr>
              <a:t>However, it gets weaker with every aggression,</a:t>
            </a:r>
            <a:r>
              <a:rPr lang="en-US" sz="800" dirty="0"/>
              <a:t> </a:t>
            </a:r>
            <a:r>
              <a:rPr lang="en-US" sz="800" kern="1200" baseline="0" dirty="0">
                <a:effectLst/>
                <a:latin typeface="+mn-lt"/>
              </a:rPr>
              <a:t>and </a:t>
            </a:r>
            <a:r>
              <a:rPr lang="en-US" sz="800" kern="1200" dirty="0">
                <a:effectLst/>
                <a:latin typeface="+mn-lt"/>
              </a:rPr>
              <a:t>is replaced by an opportunistic and pathogenic flora (represented here by the ---)</a:t>
            </a:r>
            <a:r>
              <a:rPr lang="en-US" sz="800" i="1" kern="1200" dirty="0">
                <a:effectLst/>
                <a:latin typeface="+mn-lt"/>
              </a:rPr>
              <a:t>.</a:t>
            </a:r>
            <a:r>
              <a:rPr lang="en-US" sz="800" dirty="0"/>
              <a:t> </a:t>
            </a:r>
            <a:r>
              <a:rPr lang="en-US" sz="800" kern="1200" baseline="0" dirty="0">
                <a:effectLst/>
                <a:latin typeface="+mn-lt"/>
              </a:rPr>
              <a:t>This flora </a:t>
            </a:r>
            <a:r>
              <a:rPr lang="en-US" sz="800" kern="1200" dirty="0">
                <a:effectLst/>
                <a:latin typeface="+mn-lt"/>
              </a:rPr>
              <a:t>causes</a:t>
            </a:r>
            <a:r>
              <a:rPr lang="en-US" sz="800" dirty="0"/>
              <a:t> </a:t>
            </a:r>
            <a:r>
              <a:rPr lang="en-US" sz="800" kern="1200" dirty="0">
                <a:effectLst/>
                <a:latin typeface="+mn-lt"/>
              </a:rPr>
              <a:t>skin imbalance that will lead to tingling, tautness and sources of discomfort. </a:t>
            </a:r>
          </a:p>
          <a:p>
            <a:r>
              <a:rPr lang="en-US" sz="800" b="1" kern="1200" dirty="0">
                <a:effectLst/>
                <a:latin typeface="+mn-lt"/>
              </a:rPr>
              <a:t>= Need to stimulate natural defenses + reinstate balance within the skin's ecosystem (ensure a maximum of +++). </a:t>
            </a:r>
            <a:r>
              <a:rPr lang="en-US" sz="800" dirty="0"/>
              <a:t>The skin's natural defenses can be boosted using probiotics (lactobacillus for instance) and </a:t>
            </a:r>
            <a:r>
              <a:rPr lang="en-US" sz="800" dirty="0" err="1"/>
              <a:t>ecoflora</a:t>
            </a:r>
            <a:r>
              <a:rPr lang="en-US" sz="800" dirty="0"/>
              <a:t> balance can be restored using prebiotics (food for good bacteria). </a:t>
            </a:r>
          </a:p>
          <a:p>
            <a:r>
              <a:rPr lang="en-US" sz="800" dirty="0"/>
              <a:t> </a:t>
            </a:r>
          </a:p>
          <a:p>
            <a:r>
              <a:rPr lang="en-US" sz="800" i="1" dirty="0"/>
              <a:t>Note: Skin flora = skin </a:t>
            </a:r>
            <a:r>
              <a:rPr lang="en-US" sz="800" i="1" dirty="0" err="1"/>
              <a:t>microbiotia</a:t>
            </a:r>
            <a:r>
              <a:rPr lang="en-US" sz="800" i="1" dirty="0"/>
              <a:t> = group of micro-organisms that cover the human body. Its composition varies according to the area of our body. </a:t>
            </a:r>
            <a:endParaRPr lang="en-US" sz="800" dirty="0"/>
          </a:p>
          <a:p>
            <a:r>
              <a:rPr lang="en-US" sz="800" i="1" dirty="0"/>
              <a:t>The flora is essentially made up of staphylococci and </a:t>
            </a:r>
            <a:r>
              <a:rPr lang="en-US" sz="800" i="1" dirty="0" err="1"/>
              <a:t>micrococcaceae</a:t>
            </a:r>
            <a:r>
              <a:rPr lang="en-US" sz="800" i="1" dirty="0"/>
              <a:t>. </a:t>
            </a:r>
            <a:r>
              <a:rPr lang="en-US" sz="800" i="1" dirty="0" err="1"/>
              <a:t>Corynebacteria</a:t>
            </a:r>
            <a:r>
              <a:rPr lang="en-US" sz="800" i="1" dirty="0"/>
              <a:t>, </a:t>
            </a:r>
            <a:r>
              <a:rPr lang="en-US" sz="800" i="1" dirty="0" err="1"/>
              <a:t>propionibacteria</a:t>
            </a:r>
            <a:r>
              <a:rPr lang="en-US" sz="800" i="1" dirty="0"/>
              <a:t> and yeasts can also be found, amongst others. </a:t>
            </a:r>
            <a:endParaRPr lang="en-US" sz="800" dirty="0"/>
          </a:p>
          <a:p>
            <a:r>
              <a:rPr lang="en-US" sz="800" dirty="0">
                <a:solidFill>
                  <a:srgbClr val="FF0000"/>
                </a:solidFill>
              </a:rPr>
              <a:t> </a:t>
            </a:r>
          </a:p>
          <a:p>
            <a:r>
              <a:rPr lang="en-US" sz="800" dirty="0"/>
              <a:t> </a:t>
            </a:r>
            <a:r>
              <a:rPr lang="en-US" sz="800" u="sng" kern="1200" dirty="0">
                <a:effectLst/>
                <a:latin typeface="+mn-lt"/>
              </a:rPr>
              <a:t>At the hydrolipidic film and stratum corneum level</a:t>
            </a:r>
            <a:endParaRPr lang="en-US" sz="800" kern="1200" dirty="0">
              <a:effectLst/>
              <a:latin typeface="+mn-lt"/>
              <a:ea typeface="+mn-ea"/>
              <a:cs typeface="+mn-cs"/>
            </a:endParaRPr>
          </a:p>
          <a:p>
            <a:pPr algn="just"/>
            <a:r>
              <a:rPr lang="en-US" sz="800" kern="1200" dirty="0">
                <a:effectLst/>
                <a:latin typeface="+mn-lt"/>
              </a:rPr>
              <a:t>This skin protection system becomes deficient and cause a loss of water (dehydration) and lack of lipids (drying), which in turn encourages the penetration of potentially irritating agents. </a:t>
            </a:r>
          </a:p>
          <a:p>
            <a:pPr algn="just"/>
            <a:r>
              <a:rPr lang="en-US" sz="800" b="1" kern="1200" dirty="0">
                <a:effectLst/>
              </a:rPr>
              <a:t>= Need to hydrate and nourish skin</a:t>
            </a:r>
            <a:endParaRPr lang="en-US" sz="800" b="1" dirty="0"/>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5</a:t>
            </a:fld>
            <a:endParaRPr lang="fr-FR"/>
          </a:p>
        </p:txBody>
      </p:sp>
    </p:spTree>
    <p:extLst>
      <p:ext uri="{BB962C8B-B14F-4D97-AF65-F5344CB8AC3E}">
        <p14:creationId xmlns:p14="http://schemas.microsoft.com/office/powerpoint/2010/main" val="423453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85000"/>
                    <a:lumOff val="15000"/>
                  </a:schemeClr>
                </a:solidFill>
              </a:rPr>
              <a:t>Certain people's skin suffers from redness, often making it their number 1 priority. </a:t>
            </a:r>
            <a:r>
              <a:rPr lang="en-US" sz="800" b="0" u="none" kern="1200" dirty="0">
                <a:solidFill>
                  <a:schemeClr val="tx1">
                    <a:lumMod val="85000"/>
                    <a:lumOff val="15000"/>
                  </a:schemeClr>
                </a:solidFill>
                <a:effectLst/>
              </a:rPr>
              <a:t>This concerns men as much as women</a:t>
            </a:r>
          </a:p>
          <a:p>
            <a:endParaRPr lang="en-US" sz="800" b="0" u="none" kern="1200" baseline="0" dirty="0">
              <a:solidFill>
                <a:schemeClr val="tx1">
                  <a:lumMod val="85000"/>
                  <a:lumOff val="15000"/>
                </a:schemeClr>
              </a:solidFill>
              <a:effectLst/>
            </a:endParaRPr>
          </a:p>
          <a:p>
            <a:pPr algn="just"/>
            <a:r>
              <a:rPr lang="en-US" sz="800" b="1" u="sng" dirty="0">
                <a:solidFill>
                  <a:schemeClr val="tx1">
                    <a:lumMod val="85000"/>
                    <a:lumOff val="15000"/>
                  </a:schemeClr>
                </a:solidFill>
              </a:rPr>
              <a:t>Where is redness generally located?</a:t>
            </a:r>
          </a:p>
          <a:p>
            <a:pPr algn="just"/>
            <a:r>
              <a:rPr lang="en-US" sz="800" dirty="0">
                <a:solidFill>
                  <a:schemeClr val="tx1">
                    <a:lumMod val="85000"/>
                    <a:lumOff val="15000"/>
                  </a:schemeClr>
                </a:solidFill>
              </a:rPr>
              <a:t>Redness can be </a:t>
            </a:r>
          </a:p>
          <a:p>
            <a:pPr marL="171450" marR="0" indent="-171450" algn="just" defTabSz="914400" rtl="0" eaLnBrk="1" fontAlgn="auto" latinLnBrk="0" hangingPunct="1">
              <a:spcAft>
                <a:spcPts val="0"/>
              </a:spcAft>
              <a:buClrTx/>
              <a:buSzTx/>
              <a:buFont typeface="Arial" panose="020B0604020202020204" pitchFamily="34" charset="0"/>
              <a:buChar char="•"/>
              <a:tabLst/>
              <a:defRPr/>
            </a:pPr>
            <a:r>
              <a:rPr lang="en-US" sz="800" b="1" baseline="0" dirty="0">
                <a:solidFill>
                  <a:schemeClr val="tx1">
                    <a:lumMod val="85000"/>
                    <a:lumOff val="15000"/>
                  </a:schemeClr>
                </a:solidFill>
              </a:rPr>
              <a:t>Diffuse</a:t>
            </a:r>
            <a:r>
              <a:rPr lang="en-US" sz="800" dirty="0">
                <a:solidFill>
                  <a:schemeClr val="tx1">
                    <a:lumMod val="85000"/>
                    <a:lumOff val="15000"/>
                  </a:schemeClr>
                </a:solidFill>
              </a:rPr>
              <a:t> </a:t>
            </a:r>
            <a:r>
              <a:rPr lang="en-US" sz="800" kern="1200" dirty="0">
                <a:solidFill>
                  <a:schemeClr val="tx1">
                    <a:lumMod val="85000"/>
                    <a:lumOff val="15000"/>
                  </a:schemeClr>
                </a:solidFill>
                <a:effectLst/>
              </a:rPr>
              <a:t>(= all over the face)</a:t>
            </a:r>
          </a:p>
          <a:p>
            <a:pPr marL="171450" indent="-171450" algn="just">
              <a:buFont typeface="Arial" panose="020B0604020202020204" pitchFamily="34" charset="0"/>
              <a:buChar char="•"/>
            </a:pPr>
            <a:r>
              <a:rPr lang="en-US" sz="800" baseline="0" dirty="0">
                <a:solidFill>
                  <a:schemeClr val="tx1">
                    <a:lumMod val="85000"/>
                    <a:lumOff val="15000"/>
                  </a:schemeClr>
                </a:solidFill>
              </a:rPr>
              <a:t>Or </a:t>
            </a:r>
            <a:r>
              <a:rPr lang="en-US" sz="800" b="1" baseline="0" dirty="0">
                <a:solidFill>
                  <a:schemeClr val="tx1">
                    <a:lumMod val="85000"/>
                    <a:lumOff val="15000"/>
                  </a:schemeClr>
                </a:solidFill>
              </a:rPr>
              <a:t>localized</a:t>
            </a:r>
            <a:r>
              <a:rPr lang="en-US" sz="800" baseline="0" dirty="0">
                <a:solidFill>
                  <a:schemeClr val="tx1">
                    <a:lumMod val="85000"/>
                    <a:lumOff val="15000"/>
                  </a:schemeClr>
                </a:solidFill>
              </a:rPr>
              <a:t> – </a:t>
            </a:r>
            <a:r>
              <a:rPr lang="en-US" sz="800" dirty="0">
                <a:solidFill>
                  <a:schemeClr val="tx1">
                    <a:lumMod val="85000"/>
                    <a:lumOff val="15000"/>
                  </a:schemeClr>
                </a:solidFill>
              </a:rPr>
              <a:t>in this case it is generally located in the following areas: cheeks, nose, forehead, chin. </a:t>
            </a:r>
          </a:p>
          <a:p>
            <a:endParaRPr lang="en-US" sz="800" kern="1200" dirty="0">
              <a:solidFill>
                <a:schemeClr val="tx1">
                  <a:lumMod val="85000"/>
                  <a:lumOff val="15000"/>
                </a:schemeClr>
              </a:solidFill>
              <a:effectLst/>
            </a:endParaRPr>
          </a:p>
          <a:p>
            <a:pPr lvl="0"/>
            <a:r>
              <a:rPr lang="en-US" sz="800" kern="1200" dirty="0">
                <a:solidFill>
                  <a:schemeClr val="tx1">
                    <a:lumMod val="85000"/>
                    <a:lumOff val="15000"/>
                  </a:schemeClr>
                </a:solidFill>
                <a:effectLst/>
              </a:rPr>
              <a:t>Redness can also be distinguished according to how long it lasts: </a:t>
            </a:r>
          </a:p>
          <a:p>
            <a:pPr lvl="0"/>
            <a:r>
              <a:rPr lang="en-US" sz="800" kern="1200" baseline="0" dirty="0">
                <a:solidFill>
                  <a:schemeClr val="tx1">
                    <a:lumMod val="85000"/>
                    <a:lumOff val="15000"/>
                  </a:schemeClr>
                </a:solidFill>
                <a:effectLst/>
              </a:rPr>
              <a:t>It can be </a:t>
            </a:r>
          </a:p>
          <a:p>
            <a:pPr marL="171450" indent="-171450">
              <a:buFont typeface="Arial" panose="020B0604020202020204" pitchFamily="34" charset="0"/>
              <a:buChar char="•"/>
            </a:pPr>
            <a:r>
              <a:rPr lang="en-US" sz="800" b="1" i="0" kern="1200" baseline="0" dirty="0">
                <a:solidFill>
                  <a:schemeClr val="tx1">
                    <a:lumMod val="85000"/>
                    <a:lumOff val="15000"/>
                  </a:schemeClr>
                </a:solidFill>
                <a:effectLst/>
              </a:rPr>
              <a:t>I</a:t>
            </a:r>
            <a:r>
              <a:rPr lang="en-US" sz="800" b="1" i="0" kern="1200" dirty="0">
                <a:solidFill>
                  <a:schemeClr val="tx1">
                    <a:lumMod val="85000"/>
                    <a:lumOff val="15000"/>
                  </a:schemeClr>
                </a:solidFill>
                <a:effectLst/>
              </a:rPr>
              <a:t>n</a:t>
            </a:r>
            <a:r>
              <a:rPr lang="en-US" sz="800" b="1" kern="1200" dirty="0">
                <a:solidFill>
                  <a:schemeClr val="tx1">
                    <a:lumMod val="85000"/>
                    <a:lumOff val="15000"/>
                  </a:schemeClr>
                </a:solidFill>
                <a:effectLst/>
              </a:rPr>
              <a:t>termittent</a:t>
            </a:r>
            <a:r>
              <a:rPr lang="en-US" sz="800" b="0" kern="1200" baseline="0" dirty="0">
                <a:solidFill>
                  <a:schemeClr val="tx1">
                    <a:lumMod val="85000"/>
                    <a:lumOff val="15000"/>
                  </a:schemeClr>
                </a:solidFill>
                <a:effectLst/>
              </a:rPr>
              <a:t> (</a:t>
            </a:r>
            <a:r>
              <a:rPr lang="en-US" sz="800" kern="1200" dirty="0">
                <a:solidFill>
                  <a:schemeClr val="tx1">
                    <a:lumMod val="85000"/>
                    <a:lumOff val="15000"/>
                  </a:schemeClr>
                </a:solidFill>
                <a:effectLst/>
              </a:rPr>
              <a:t>transitory, temporary, that come and go)</a:t>
            </a:r>
          </a:p>
          <a:p>
            <a:pPr marL="171450" indent="-171450">
              <a:buFont typeface="Arial" panose="020B0604020202020204" pitchFamily="34" charset="0"/>
              <a:buChar char="•"/>
            </a:pPr>
            <a:r>
              <a:rPr lang="en-US" sz="800" kern="1200" dirty="0">
                <a:solidFill>
                  <a:schemeClr val="tx1">
                    <a:lumMod val="85000"/>
                    <a:lumOff val="15000"/>
                  </a:schemeClr>
                </a:solidFill>
                <a:effectLst/>
              </a:rPr>
              <a:t>Or </a:t>
            </a:r>
            <a:r>
              <a:rPr lang="en-US" sz="800" b="1" kern="1200" dirty="0">
                <a:solidFill>
                  <a:schemeClr val="tx1">
                    <a:lumMod val="85000"/>
                    <a:lumOff val="15000"/>
                  </a:schemeClr>
                </a:solidFill>
                <a:effectLst/>
              </a:rPr>
              <a:t>permanent</a:t>
            </a:r>
            <a:r>
              <a:rPr lang="en-US" sz="800" kern="1200" dirty="0">
                <a:solidFill>
                  <a:schemeClr val="tx1">
                    <a:lumMod val="85000"/>
                    <a:lumOff val="15000"/>
                  </a:schemeClr>
                </a:solidFill>
                <a:effectLst/>
              </a:rPr>
              <a:t> (persistent)</a:t>
            </a:r>
          </a:p>
          <a:p>
            <a:endParaRPr lang="en-US" sz="800" kern="1200" dirty="0">
              <a:solidFill>
                <a:schemeClr val="tx1">
                  <a:lumMod val="85000"/>
                  <a:lumOff val="15000"/>
                </a:schemeClr>
              </a:solidFill>
              <a:effectLst/>
            </a:endParaRPr>
          </a:p>
          <a:p>
            <a:r>
              <a:rPr lang="en-US" sz="800" kern="1200" dirty="0">
                <a:solidFill>
                  <a:schemeClr val="tx1">
                    <a:lumMod val="85000"/>
                    <a:lumOff val="15000"/>
                  </a:schemeClr>
                </a:solidFill>
                <a:effectLst/>
              </a:rPr>
              <a:t>When talking about redness, we can distinguish </a:t>
            </a:r>
          </a:p>
          <a:p>
            <a:pPr lvl="0"/>
            <a:r>
              <a:rPr lang="en-US" sz="800" b="1" kern="1200" dirty="0">
                <a:solidFill>
                  <a:schemeClr val="tx1">
                    <a:lumMod val="85000"/>
                    <a:lumOff val="15000"/>
                  </a:schemeClr>
                </a:solidFill>
                <a:effectLst/>
              </a:rPr>
              <a:t>Flushes: </a:t>
            </a:r>
            <a:r>
              <a:rPr lang="en-US" sz="800" kern="1200" dirty="0">
                <a:solidFill>
                  <a:schemeClr val="tx1">
                    <a:lumMod val="85000"/>
                    <a:lumOff val="15000"/>
                  </a:schemeClr>
                </a:solidFill>
                <a:effectLst/>
              </a:rPr>
              <a:t>This is an acute vascular reaction that can result from stress or a high level of emotion, a change in temperature or food (too hot, too spicy, too much alcohol). This form of redness is temporary and can be embarrassing, but is not always a synonym of sensitivity.    </a:t>
            </a:r>
            <a:r>
              <a:rPr lang="fr-FR" sz="800" kern="1200" dirty="0">
                <a:solidFill>
                  <a:schemeClr val="tx1">
                    <a:lumMod val="85000"/>
                    <a:lumOff val="15000"/>
                  </a:schemeClr>
                </a:solidFill>
                <a:effectLst/>
                <a:sym typeface="Wingdings" panose="05000000000000000000" pitchFamily="2" charset="2"/>
              </a:rPr>
              <a:t></a:t>
            </a:r>
            <a:r>
              <a:rPr lang="en-US" sz="800" kern="1200" dirty="0">
                <a:solidFill>
                  <a:schemeClr val="tx1">
                    <a:lumMod val="85000"/>
                    <a:lumOff val="15000"/>
                  </a:schemeClr>
                </a:solidFill>
                <a:effectLst/>
                <a:sym typeface="Wingdings" panose="05000000000000000000" pitchFamily="2" charset="2"/>
              </a:rPr>
              <a:t> psychosomatic reaction</a:t>
            </a:r>
            <a:endParaRPr lang="en-US" sz="800" kern="1200" dirty="0">
              <a:solidFill>
                <a:schemeClr val="tx1">
                  <a:lumMod val="85000"/>
                  <a:lumOff val="15000"/>
                </a:schemeClr>
              </a:solidFill>
              <a:effectLst/>
            </a:endParaRPr>
          </a:p>
          <a:p>
            <a:r>
              <a:rPr lang="en-US" sz="800" b="1" kern="1200" dirty="0">
                <a:solidFill>
                  <a:schemeClr val="tx1">
                    <a:lumMod val="85000"/>
                    <a:lumOff val="15000"/>
                  </a:schemeClr>
                </a:solidFill>
                <a:effectLst/>
              </a:rPr>
              <a:t>Inflammatory redness: </a:t>
            </a:r>
            <a:r>
              <a:rPr lang="en-US" sz="800" kern="1200" dirty="0">
                <a:solidFill>
                  <a:schemeClr val="tx1">
                    <a:lumMod val="85000"/>
                    <a:lumOff val="15000"/>
                  </a:schemeClr>
                </a:solidFill>
                <a:effectLst/>
              </a:rPr>
              <a:t>They are caused by inflammatory reactions</a:t>
            </a:r>
          </a:p>
          <a:p>
            <a:pPr lvl="0"/>
            <a:r>
              <a:rPr lang="en-US" sz="800" b="1" kern="1200" dirty="0" err="1">
                <a:solidFill>
                  <a:schemeClr val="tx1">
                    <a:lumMod val="85000"/>
                    <a:lumOff val="15000"/>
                  </a:schemeClr>
                </a:solidFill>
                <a:effectLst/>
              </a:rPr>
              <a:t>Erythrosis</a:t>
            </a:r>
            <a:r>
              <a:rPr lang="en-US" sz="800" b="1" kern="1200" dirty="0">
                <a:solidFill>
                  <a:schemeClr val="tx1">
                    <a:lumMod val="85000"/>
                    <a:lumOff val="15000"/>
                  </a:schemeClr>
                </a:solidFill>
                <a:effectLst/>
              </a:rPr>
              <a:t>: </a:t>
            </a:r>
            <a:r>
              <a:rPr lang="en-US" sz="800" kern="1200" dirty="0">
                <a:solidFill>
                  <a:schemeClr val="tx1">
                    <a:lumMod val="85000"/>
                    <a:lumOff val="15000"/>
                  </a:schemeClr>
                </a:solidFill>
                <a:effectLst/>
              </a:rPr>
              <a:t>Intermittent redness that becomes permanent. The vessels that normally dilate then retract never truly go back to their original status.     </a:t>
            </a:r>
          </a:p>
          <a:p>
            <a:r>
              <a:rPr lang="en-US" sz="800" b="1" kern="1200" dirty="0" err="1">
                <a:solidFill>
                  <a:schemeClr val="tx1">
                    <a:lumMod val="85000"/>
                    <a:lumOff val="15000"/>
                  </a:schemeClr>
                </a:solidFill>
                <a:effectLst/>
              </a:rPr>
              <a:t>Couperose</a:t>
            </a:r>
            <a:r>
              <a:rPr lang="en-US" sz="800" b="1" kern="1200" dirty="0">
                <a:solidFill>
                  <a:schemeClr val="tx1">
                    <a:lumMod val="85000"/>
                    <a:lumOff val="15000"/>
                  </a:schemeClr>
                </a:solidFill>
                <a:effectLst/>
              </a:rPr>
              <a:t>: </a:t>
            </a:r>
            <a:r>
              <a:rPr lang="en-US" sz="800" kern="1200" dirty="0">
                <a:solidFill>
                  <a:schemeClr val="tx1">
                    <a:lumMod val="85000"/>
                    <a:lumOff val="15000"/>
                  </a:schemeClr>
                </a:solidFill>
                <a:effectLst/>
              </a:rPr>
              <a:t>When the </a:t>
            </a:r>
            <a:r>
              <a:rPr lang="en-US" sz="800" kern="1200" dirty="0" err="1">
                <a:solidFill>
                  <a:schemeClr val="tx1">
                    <a:lumMod val="85000"/>
                    <a:lumOff val="15000"/>
                  </a:schemeClr>
                </a:solidFill>
                <a:effectLst/>
              </a:rPr>
              <a:t>erythrosis</a:t>
            </a:r>
            <a:r>
              <a:rPr lang="en-US" sz="800" kern="1200" dirty="0">
                <a:solidFill>
                  <a:schemeClr val="tx1">
                    <a:lumMod val="85000"/>
                    <a:lumOff val="15000"/>
                  </a:schemeClr>
                </a:solidFill>
                <a:effectLst/>
              </a:rPr>
              <a:t> develops and certain vessels can be seen with the naked eye. </a:t>
            </a:r>
          </a:p>
          <a:p>
            <a:r>
              <a:rPr lang="en-US" sz="800" dirty="0">
                <a:solidFill>
                  <a:schemeClr val="tx1">
                    <a:lumMod val="85000"/>
                    <a:lumOff val="15000"/>
                  </a:schemeClr>
                </a:solidFill>
              </a:rPr>
              <a:t>Lastly, </a:t>
            </a:r>
            <a:r>
              <a:rPr lang="en-US" sz="800" b="1" kern="1200" dirty="0">
                <a:solidFill>
                  <a:schemeClr val="tx1">
                    <a:lumMod val="85000"/>
                    <a:lumOff val="15000"/>
                  </a:schemeClr>
                </a:solidFill>
                <a:effectLst/>
              </a:rPr>
              <a:t>rosacea</a:t>
            </a:r>
            <a:r>
              <a:rPr lang="en-US" sz="800" dirty="0">
                <a:solidFill>
                  <a:schemeClr val="tx1">
                    <a:lumMod val="85000"/>
                    <a:lumOff val="15000"/>
                  </a:schemeClr>
                </a:solidFill>
              </a:rPr>
              <a:t> </a:t>
            </a:r>
            <a:r>
              <a:rPr lang="en-US" sz="800" b="0" kern="1200" baseline="0" dirty="0">
                <a:solidFill>
                  <a:schemeClr val="tx1">
                    <a:lumMod val="85000"/>
                    <a:lumOff val="15000"/>
                  </a:schemeClr>
                </a:solidFill>
                <a:effectLst/>
              </a:rPr>
              <a:t>(acne rosacea) </a:t>
            </a:r>
            <a:r>
              <a:rPr lang="en-US" sz="800" kern="1200" dirty="0">
                <a:solidFill>
                  <a:schemeClr val="tx1">
                    <a:lumMod val="85000"/>
                    <a:lumOff val="15000"/>
                  </a:schemeClr>
                </a:solidFill>
                <a:effectLst/>
              </a:rPr>
              <a:t>is a skin disease that exists in several forms, with varying symptoms from one person to another. This affection requires medical attention.</a:t>
            </a:r>
            <a:endParaRPr lang="en-US" sz="800" b="1" u="none" baseline="0" dirty="0">
              <a:solidFill>
                <a:schemeClr val="tx1">
                  <a:lumMod val="85000"/>
                  <a:lumOff val="1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00" b="1" u="none" baseline="0" dirty="0">
                <a:solidFill>
                  <a:schemeClr val="tx1">
                    <a:lumMod val="85000"/>
                    <a:lumOff val="15000"/>
                  </a:schemeClr>
                </a:solidFill>
              </a:rPr>
              <a:t>The appearance of redness is brought on by a number of factors:</a:t>
            </a:r>
            <a:r>
              <a:rPr lang="en-US" sz="800" dirty="0">
                <a:solidFill>
                  <a:schemeClr val="tx1">
                    <a:lumMod val="85000"/>
                    <a:lumOff val="15000"/>
                  </a:schemeClr>
                </a:solidFill>
              </a:rPr>
              <a:t> environmental, chemical, psychological, hormonal, etc. Like we saw for sensitive skin, for instance </a:t>
            </a:r>
            <a:r>
              <a:rPr lang="en-US" sz="800" kern="1200" dirty="0">
                <a:solidFill>
                  <a:schemeClr val="tx1">
                    <a:lumMod val="85000"/>
                    <a:lumOff val="15000"/>
                  </a:schemeClr>
                </a:solidFill>
                <a:effectLst/>
                <a:latin typeface="+mn-lt"/>
              </a:rPr>
              <a:t>UV rays, brutal variations in temperature, emotions, stress, food (too spicy, hot dishes), alcohol or hot drinks, smoking, intense physical exercise, genetics, etc.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lumMod val="85000"/>
                  <a:lumOff val="15000"/>
                </a:schemeClr>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lumMod val="85000"/>
                    <a:lumOff val="15000"/>
                  </a:schemeClr>
                </a:solidFill>
                <a:effectLst/>
              </a:rPr>
              <a:t>Symptoms: Redness, obviously, but there can also be feelings of discomfort or hot sensations, etc.</a:t>
            </a:r>
            <a:endParaRPr lang="en-US" sz="800" dirty="0">
              <a:solidFill>
                <a:schemeClr val="tx1">
                  <a:lumMod val="85000"/>
                  <a:lumOff val="1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lumMod val="85000"/>
                  <a:lumOff val="15000"/>
                </a:schemeClr>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lumMod val="85000"/>
                  <a:lumOff val="15000"/>
                </a:schemeClr>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6</a:t>
            </a:fld>
            <a:endParaRPr lang="fr-FR"/>
          </a:p>
        </p:txBody>
      </p:sp>
    </p:spTree>
    <p:extLst>
      <p:ext uri="{BB962C8B-B14F-4D97-AF65-F5344CB8AC3E}">
        <p14:creationId xmlns:p14="http://schemas.microsoft.com/office/powerpoint/2010/main" val="144450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kern="1200" dirty="0">
                <a:solidFill>
                  <a:schemeClr val="tx1">
                    <a:lumMod val="85000"/>
                    <a:lumOff val="15000"/>
                  </a:schemeClr>
                </a:solidFill>
                <a:effectLst/>
              </a:rPr>
              <a:t>aggression </a:t>
            </a:r>
            <a:r>
              <a:rPr lang="en-US" kern="1200" dirty="0">
                <a:solidFill>
                  <a:schemeClr val="tx1">
                    <a:lumMod val="85000"/>
                    <a:lumOff val="15000"/>
                  </a:schemeClr>
                </a:solidFill>
                <a:effectLst/>
                <a:sym typeface="Wingdings" panose="05000000000000000000" pitchFamily="2" charset="2"/>
              </a:rPr>
              <a:t></a:t>
            </a:r>
            <a:r>
              <a:rPr lang="en-US" dirty="0">
                <a:solidFill>
                  <a:schemeClr val="tx1">
                    <a:lumMod val="85000"/>
                    <a:lumOff val="15000"/>
                  </a:schemeClr>
                </a:solidFill>
              </a:rPr>
              <a:t> </a:t>
            </a:r>
            <a:r>
              <a:rPr lang="en-US" kern="1200" dirty="0">
                <a:solidFill>
                  <a:schemeClr val="tx1">
                    <a:lumMod val="85000"/>
                    <a:lumOff val="15000"/>
                  </a:schemeClr>
                </a:solidFill>
                <a:effectLst/>
              </a:rPr>
              <a:t>inflammatory reaction </a:t>
            </a:r>
            <a:r>
              <a:rPr lang="en-US" kern="1200" dirty="0">
                <a:solidFill>
                  <a:schemeClr val="tx1">
                    <a:lumMod val="85000"/>
                    <a:lumOff val="15000"/>
                  </a:schemeClr>
                </a:solidFill>
                <a:effectLst/>
                <a:sym typeface="Wingdings" panose="05000000000000000000" pitchFamily="2" charset="2"/>
              </a:rPr>
              <a:t></a:t>
            </a:r>
            <a:r>
              <a:rPr lang="en-US" dirty="0">
                <a:solidFill>
                  <a:schemeClr val="tx1">
                    <a:lumMod val="85000"/>
                    <a:lumOff val="15000"/>
                  </a:schemeClr>
                </a:solidFill>
              </a:rPr>
              <a:t> </a:t>
            </a:r>
            <a:r>
              <a:rPr lang="en-US" kern="1200" dirty="0">
                <a:solidFill>
                  <a:schemeClr val="tx1">
                    <a:lumMod val="85000"/>
                    <a:lumOff val="15000"/>
                  </a:schemeClr>
                </a:solidFill>
                <a:effectLst/>
              </a:rPr>
              <a:t>an alert message is sent (by activating the inflammation mediators = releasing cytokines and neuropeptides).</a:t>
            </a:r>
            <a:br>
              <a:rPr lang="en-US" dirty="0">
                <a:solidFill>
                  <a:schemeClr val="tx1">
                    <a:lumMod val="85000"/>
                    <a:lumOff val="15000"/>
                  </a:schemeClr>
                </a:solidFill>
              </a:rPr>
            </a:br>
            <a:r>
              <a:rPr lang="en-US" kern="1200" dirty="0">
                <a:solidFill>
                  <a:schemeClr val="tx1">
                    <a:lumMod val="85000"/>
                    <a:lumOff val="15000"/>
                  </a:schemeClr>
                </a:solidFill>
                <a:effectLst/>
              </a:rPr>
              <a:t>This alert will lead to VASODILATION (= swelling of blood vessels), which has a bigger effect in people prone to redness. </a:t>
            </a:r>
          </a:p>
          <a:p>
            <a:pPr algn="l"/>
            <a:endParaRPr lang="en-US" dirty="0">
              <a:solidFill>
                <a:schemeClr val="tx1">
                  <a:lumMod val="85000"/>
                  <a:lumOff val="15000"/>
                </a:schemeClr>
              </a:solidFill>
            </a:endParaRPr>
          </a:p>
          <a:p>
            <a:pPr algn="l"/>
            <a:r>
              <a:rPr lang="en-US" kern="1200" dirty="0">
                <a:solidFill>
                  <a:schemeClr val="tx1">
                    <a:lumMod val="85000"/>
                    <a:lumOff val="15000"/>
                  </a:schemeClr>
                </a:solidFill>
                <a:effectLst/>
              </a:rPr>
              <a:t>Why? </a:t>
            </a:r>
          </a:p>
          <a:p>
            <a:r>
              <a:rPr lang="en-US" kern="1200" dirty="0">
                <a:solidFill>
                  <a:schemeClr val="tx1">
                    <a:lumMod val="85000"/>
                    <a:lumOff val="15000"/>
                  </a:schemeClr>
                </a:solidFill>
                <a:effectLst/>
              </a:rPr>
              <a:t>The increased blood flow helps:</a:t>
            </a:r>
          </a:p>
          <a:p>
            <a:pPr marL="171450" indent="-171450">
              <a:buFont typeface="Arial" panose="020B0604020202020204" pitchFamily="34" charset="0"/>
              <a:buChar char="•"/>
            </a:pPr>
            <a:r>
              <a:rPr lang="en-US" dirty="0">
                <a:solidFill>
                  <a:schemeClr val="tx1">
                    <a:lumMod val="85000"/>
                    <a:lumOff val="15000"/>
                  </a:schemeClr>
                </a:solidFill>
              </a:rPr>
              <a:t>Bring in combative cells into the aggression site</a:t>
            </a:r>
          </a:p>
          <a:p>
            <a:pPr marL="171450" lvl="0" indent="-171450">
              <a:buFont typeface="Arial" panose="020B0604020202020204" pitchFamily="34" charset="0"/>
              <a:buChar char="•"/>
            </a:pPr>
            <a:r>
              <a:rPr lang="en-US" kern="1200" dirty="0">
                <a:solidFill>
                  <a:schemeClr val="tx1">
                    <a:lumMod val="85000"/>
                    <a:lumOff val="15000"/>
                  </a:schemeClr>
                </a:solidFill>
                <a:effectLst/>
              </a:rPr>
              <a:t>Evacuate any destroyed cells and released toxins</a:t>
            </a:r>
          </a:p>
          <a:p>
            <a:pPr marL="0" lvl="0" indent="0">
              <a:buFont typeface="Arial" panose="020B0604020202020204" pitchFamily="34" charset="0"/>
              <a:buNone/>
            </a:pPr>
            <a:endParaRPr lang="en-US" kern="1200" dirty="0">
              <a:solidFill>
                <a:schemeClr val="tx1">
                  <a:lumMod val="85000"/>
                  <a:lumOff val="15000"/>
                </a:schemeClr>
              </a:solidFill>
              <a:effectLst/>
            </a:endParaRPr>
          </a:p>
          <a:p>
            <a:r>
              <a:rPr lang="en-US" kern="1200" dirty="0">
                <a:solidFill>
                  <a:schemeClr val="tx1">
                    <a:lumMod val="85000"/>
                    <a:lumOff val="15000"/>
                  </a:schemeClr>
                </a:solidFill>
                <a:effectLst/>
              </a:rPr>
              <a:t>As the vessels swell, local redness and hot sensations naturally appear. Discomfort can also be an issue. </a:t>
            </a:r>
            <a:r>
              <a:rPr lang="en-US" dirty="0">
                <a:solidFill>
                  <a:schemeClr val="tx1">
                    <a:lumMod val="85000"/>
                    <a:lumOff val="15000"/>
                  </a:schemeClr>
                </a:solidFill>
              </a:rPr>
              <a:t> </a:t>
            </a:r>
          </a:p>
          <a:p>
            <a:endParaRPr lang="en-US" kern="1200" dirty="0">
              <a:solidFill>
                <a:schemeClr val="tx1">
                  <a:lumMod val="85000"/>
                  <a:lumOff val="15000"/>
                </a:schemeClr>
              </a:solidFill>
              <a:effectLst/>
            </a:endParaRPr>
          </a:p>
          <a:p>
            <a:r>
              <a:rPr lang="en-US" kern="1200" dirty="0">
                <a:solidFill>
                  <a:schemeClr val="tx1">
                    <a:lumMod val="85000"/>
                    <a:lumOff val="15000"/>
                  </a:schemeClr>
                </a:solidFill>
                <a:effectLst/>
              </a:rPr>
              <a:t>To sum up, VASODILATION </a:t>
            </a:r>
            <a:r>
              <a:rPr lang="en-US" kern="1200" dirty="0">
                <a:solidFill>
                  <a:schemeClr val="tx1">
                    <a:lumMod val="85000"/>
                    <a:lumOff val="15000"/>
                  </a:schemeClr>
                </a:solidFill>
                <a:effectLst/>
                <a:sym typeface="Wingdings" panose="05000000000000000000" pitchFamily="2" charset="2"/>
              </a:rPr>
              <a:t> REDNESS</a:t>
            </a:r>
            <a:endParaRPr lang="en-US" dirty="0">
              <a:solidFill>
                <a:schemeClr val="tx1">
                  <a:lumMod val="85000"/>
                  <a:lumOff val="15000"/>
                </a:schemeClr>
              </a:solidFill>
            </a:endParaRP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7</a:t>
            </a:fld>
            <a:endParaRPr lang="fr-FR"/>
          </a:p>
        </p:txBody>
      </p:sp>
    </p:spTree>
    <p:extLst>
      <p:ext uri="{BB962C8B-B14F-4D97-AF65-F5344CB8AC3E}">
        <p14:creationId xmlns:p14="http://schemas.microsoft.com/office/powerpoint/2010/main" val="3270963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With your help, I've collected some of your testimonials which we're going to look at </a:t>
            </a:r>
            <a:r>
              <a:rPr lang="en-US" dirty="0" err="1"/>
              <a:t>together.I'd</a:t>
            </a:r>
            <a:r>
              <a:rPr lang="en-US" dirty="0"/>
              <a:t> like to thank you for sharing your stories, which have been so enriching.</a:t>
            </a:r>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8</a:t>
            </a:fld>
            <a:endParaRPr lang="fr-FR"/>
          </a:p>
        </p:txBody>
      </p:sp>
    </p:spTree>
    <p:extLst>
      <p:ext uri="{BB962C8B-B14F-4D97-AF65-F5344CB8AC3E}">
        <p14:creationId xmlns:p14="http://schemas.microsoft.com/office/powerpoint/2010/main" val="3032552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lumMod val="85000"/>
                    <a:lumOff val="15000"/>
                  </a:schemeClr>
                </a:solidFill>
                <a:effectLst/>
                <a:latin typeface="+mn-lt"/>
                <a:ea typeface="+mn-ea"/>
                <a:cs typeface="+mn-cs"/>
              </a:rPr>
              <a:t>To </a:t>
            </a:r>
            <a:r>
              <a:rPr lang="fr-FR" sz="1200" kern="1200" dirty="0" err="1">
                <a:solidFill>
                  <a:schemeClr val="tx1">
                    <a:lumMod val="85000"/>
                    <a:lumOff val="15000"/>
                  </a:schemeClr>
                </a:solidFill>
                <a:effectLst/>
                <a:latin typeface="+mn-lt"/>
                <a:ea typeface="+mn-ea"/>
                <a:cs typeface="+mn-cs"/>
              </a:rPr>
              <a:t>be</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honest</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we</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never</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really</a:t>
            </a:r>
            <a:r>
              <a:rPr lang="fr-FR" sz="1200" kern="1200" dirty="0">
                <a:solidFill>
                  <a:schemeClr val="tx1">
                    <a:lumMod val="85000"/>
                    <a:lumOff val="15000"/>
                  </a:schemeClr>
                </a:solidFill>
                <a:effectLst/>
                <a:latin typeface="+mn-lt"/>
                <a:ea typeface="+mn-ea"/>
                <a:cs typeface="+mn-cs"/>
              </a:rPr>
              <a:t> have </a:t>
            </a:r>
            <a:r>
              <a:rPr lang="fr-FR" sz="1200" kern="1200" dirty="0" err="1">
                <a:solidFill>
                  <a:schemeClr val="tx1">
                    <a:lumMod val="85000"/>
                    <a:lumOff val="15000"/>
                  </a:schemeClr>
                </a:solidFill>
                <a:effectLst/>
                <a:latin typeface="+mn-lt"/>
                <a:ea typeface="+mn-ea"/>
                <a:cs typeface="+mn-cs"/>
              </a:rPr>
              <a:t>reactions</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with</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Yonka</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Yonka</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seems</a:t>
            </a:r>
            <a:r>
              <a:rPr lang="fr-FR" sz="1200" kern="1200" dirty="0">
                <a:solidFill>
                  <a:schemeClr val="tx1">
                    <a:lumMod val="85000"/>
                    <a:lumOff val="15000"/>
                  </a:schemeClr>
                </a:solidFill>
                <a:effectLst/>
                <a:latin typeface="+mn-lt"/>
                <a:ea typeface="+mn-ea"/>
                <a:cs typeface="+mn-cs"/>
              </a:rPr>
              <a:t> to suit the Irish </a:t>
            </a:r>
            <a:r>
              <a:rPr lang="fr-FR" sz="1200" kern="1200" dirty="0" err="1">
                <a:solidFill>
                  <a:schemeClr val="tx1">
                    <a:lumMod val="85000"/>
                    <a:lumOff val="15000"/>
                  </a:schemeClr>
                </a:solidFill>
                <a:effectLst/>
                <a:latin typeface="+mn-lt"/>
                <a:ea typeface="+mn-ea"/>
                <a:cs typeface="+mn-cs"/>
              </a:rPr>
              <a:t>market</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very</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well</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It's</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very</a:t>
            </a:r>
            <a:r>
              <a:rPr lang="fr-FR" sz="1200" kern="1200" dirty="0">
                <a:solidFill>
                  <a:schemeClr val="tx1">
                    <a:lumMod val="85000"/>
                    <a:lumOff val="15000"/>
                  </a:schemeClr>
                </a:solidFill>
                <a:effectLst/>
                <a:latin typeface="+mn-lt"/>
                <a:ea typeface="+mn-ea"/>
                <a:cs typeface="+mn-cs"/>
              </a:rPr>
              <a:t> rare </a:t>
            </a:r>
            <a:r>
              <a:rPr lang="fr-FR" sz="1200" kern="1200" dirty="0" err="1">
                <a:solidFill>
                  <a:schemeClr val="tx1">
                    <a:lumMod val="85000"/>
                    <a:lumOff val="15000"/>
                  </a:schemeClr>
                </a:solidFill>
                <a:effectLst/>
                <a:latin typeface="+mn-lt"/>
                <a:ea typeface="+mn-ea"/>
                <a:cs typeface="+mn-cs"/>
              </a:rPr>
              <a:t>we</a:t>
            </a:r>
            <a:r>
              <a:rPr lang="fr-FR" sz="1200" kern="1200" dirty="0">
                <a:solidFill>
                  <a:schemeClr val="tx1">
                    <a:lumMod val="85000"/>
                    <a:lumOff val="15000"/>
                  </a:schemeClr>
                </a:solidFill>
                <a:effectLst/>
                <a:latin typeface="+mn-lt"/>
                <a:ea typeface="+mn-ea"/>
                <a:cs typeface="+mn-cs"/>
              </a:rPr>
              <a:t> have </a:t>
            </a:r>
            <a:r>
              <a:rPr lang="fr-FR" sz="1200" kern="1200" dirty="0" err="1">
                <a:solidFill>
                  <a:schemeClr val="tx1">
                    <a:lumMod val="85000"/>
                    <a:lumOff val="15000"/>
                  </a:schemeClr>
                </a:solidFill>
                <a:effectLst/>
                <a:latin typeface="+mn-lt"/>
                <a:ea typeface="+mn-ea"/>
                <a:cs typeface="+mn-cs"/>
              </a:rPr>
              <a:t>customers</a:t>
            </a:r>
            <a:r>
              <a:rPr lang="fr-FR" sz="1200" kern="1200" dirty="0">
                <a:solidFill>
                  <a:schemeClr val="tx1">
                    <a:lumMod val="85000"/>
                    <a:lumOff val="15000"/>
                  </a:schemeClr>
                </a:solidFill>
                <a:effectLst/>
                <a:latin typeface="+mn-lt"/>
                <a:ea typeface="+mn-ea"/>
                <a:cs typeface="+mn-cs"/>
              </a:rPr>
              <a:t> come back </a:t>
            </a:r>
            <a:r>
              <a:rPr lang="fr-FR" sz="1200" kern="1200" dirty="0" err="1">
                <a:solidFill>
                  <a:schemeClr val="tx1">
                    <a:lumMod val="85000"/>
                    <a:lumOff val="15000"/>
                  </a:schemeClr>
                </a:solidFill>
                <a:effectLst/>
                <a:latin typeface="+mn-lt"/>
                <a:ea typeface="+mn-ea"/>
                <a:cs typeface="+mn-cs"/>
              </a:rPr>
              <a:t>with</a:t>
            </a:r>
            <a:r>
              <a:rPr lang="fr-FR" sz="1200" kern="1200" dirty="0">
                <a:solidFill>
                  <a:schemeClr val="tx1">
                    <a:lumMod val="85000"/>
                    <a:lumOff val="15000"/>
                  </a:schemeClr>
                </a:solidFill>
                <a:effectLst/>
                <a:latin typeface="+mn-lt"/>
                <a:ea typeface="+mn-ea"/>
                <a:cs typeface="+mn-cs"/>
              </a:rPr>
              <a:t> a </a:t>
            </a:r>
            <a:r>
              <a:rPr lang="fr-FR" sz="1200" kern="1200" dirty="0" err="1">
                <a:solidFill>
                  <a:schemeClr val="tx1">
                    <a:lumMod val="85000"/>
                    <a:lumOff val="15000"/>
                  </a:schemeClr>
                </a:solidFill>
                <a:effectLst/>
                <a:latin typeface="+mn-lt"/>
                <a:ea typeface="+mn-ea"/>
                <a:cs typeface="+mn-cs"/>
              </a:rPr>
              <a:t>response</a:t>
            </a:r>
            <a:r>
              <a:rPr lang="fr-FR" sz="1200" kern="1200" dirty="0">
                <a:solidFill>
                  <a:schemeClr val="tx1">
                    <a:lumMod val="85000"/>
                    <a:lumOff val="15000"/>
                  </a:schemeClr>
                </a:solidFill>
                <a:effectLst/>
                <a:latin typeface="+mn-lt"/>
                <a:ea typeface="+mn-ea"/>
                <a:cs typeface="+mn-cs"/>
              </a:rPr>
              <a:t> to </a:t>
            </a:r>
            <a:r>
              <a:rPr lang="fr-FR" sz="1200" kern="1200" dirty="0" err="1">
                <a:solidFill>
                  <a:schemeClr val="tx1">
                    <a:lumMod val="85000"/>
                    <a:lumOff val="15000"/>
                  </a:schemeClr>
                </a:solidFill>
                <a:effectLst/>
                <a:latin typeface="+mn-lt"/>
                <a:ea typeface="+mn-ea"/>
                <a:cs typeface="+mn-cs"/>
              </a:rPr>
              <a:t>Yonka</a:t>
            </a:r>
            <a:r>
              <a:rPr lang="fr-FR" sz="1200" kern="1200" dirty="0">
                <a:solidFill>
                  <a:schemeClr val="tx1">
                    <a:lumMod val="85000"/>
                    <a:lumOff val="15000"/>
                  </a:schemeClr>
                </a:solidFill>
                <a:effectLst/>
                <a:latin typeface="+mn-lt"/>
                <a:ea typeface="+mn-ea"/>
                <a:cs typeface="+mn-cs"/>
              </a:rPr>
              <a:t>. </a:t>
            </a:r>
          </a:p>
          <a:p>
            <a:r>
              <a:rPr lang="fr-FR" sz="1200" kern="1200" dirty="0">
                <a:solidFill>
                  <a:schemeClr val="tx1">
                    <a:lumMod val="85000"/>
                    <a:lumOff val="15000"/>
                  </a:schemeClr>
                </a:solidFill>
                <a:effectLst/>
                <a:latin typeface="+mn-lt"/>
                <a:ea typeface="+mn-ea"/>
                <a:cs typeface="+mn-cs"/>
              </a:rPr>
              <a:t> </a:t>
            </a:r>
          </a:p>
          <a:p>
            <a:r>
              <a:rPr lang="fr-FR" sz="1200" kern="1200" dirty="0">
                <a:solidFill>
                  <a:schemeClr val="tx1">
                    <a:lumMod val="85000"/>
                    <a:lumOff val="15000"/>
                  </a:schemeClr>
                </a:solidFill>
                <a:effectLst/>
                <a:latin typeface="+mn-lt"/>
                <a:ea typeface="+mn-ea"/>
                <a:cs typeface="+mn-cs"/>
              </a:rPr>
              <a:t>The </a:t>
            </a:r>
            <a:r>
              <a:rPr lang="fr-FR" sz="1200" kern="1200" dirty="0" err="1">
                <a:solidFill>
                  <a:schemeClr val="tx1">
                    <a:lumMod val="85000"/>
                    <a:lumOff val="15000"/>
                  </a:schemeClr>
                </a:solidFill>
                <a:effectLst/>
                <a:latin typeface="+mn-lt"/>
                <a:ea typeface="+mn-ea"/>
                <a:cs typeface="+mn-cs"/>
              </a:rPr>
              <a:t>majority</a:t>
            </a:r>
            <a:r>
              <a:rPr lang="fr-FR" sz="1200" kern="1200" dirty="0">
                <a:solidFill>
                  <a:schemeClr val="tx1">
                    <a:lumMod val="85000"/>
                    <a:lumOff val="15000"/>
                  </a:schemeClr>
                </a:solidFill>
                <a:effectLst/>
                <a:latin typeface="+mn-lt"/>
                <a:ea typeface="+mn-ea"/>
                <a:cs typeface="+mn-cs"/>
              </a:rPr>
              <a:t> of </a:t>
            </a:r>
            <a:r>
              <a:rPr lang="fr-FR" sz="1200" kern="1200" dirty="0" err="1">
                <a:solidFill>
                  <a:schemeClr val="tx1">
                    <a:lumMod val="85000"/>
                    <a:lumOff val="15000"/>
                  </a:schemeClr>
                </a:solidFill>
                <a:effectLst/>
                <a:latin typeface="+mn-lt"/>
                <a:ea typeface="+mn-ea"/>
                <a:cs typeface="+mn-cs"/>
              </a:rPr>
              <a:t>customers</a:t>
            </a:r>
            <a:r>
              <a:rPr lang="fr-FR" sz="1200" kern="1200" dirty="0">
                <a:solidFill>
                  <a:schemeClr val="tx1">
                    <a:lumMod val="85000"/>
                    <a:lumOff val="15000"/>
                  </a:schemeClr>
                </a:solidFill>
                <a:effectLst/>
                <a:latin typeface="+mn-lt"/>
                <a:ea typeface="+mn-ea"/>
                <a:cs typeface="+mn-cs"/>
              </a:rPr>
              <a:t> are sensitive </a:t>
            </a:r>
            <a:r>
              <a:rPr lang="fr-FR" sz="1200" kern="1200" dirty="0" err="1">
                <a:solidFill>
                  <a:schemeClr val="tx1">
                    <a:lumMod val="85000"/>
                    <a:lumOff val="15000"/>
                  </a:schemeClr>
                </a:solidFill>
                <a:effectLst/>
                <a:latin typeface="+mn-lt"/>
                <a:ea typeface="+mn-ea"/>
                <a:cs typeface="+mn-cs"/>
              </a:rPr>
              <a:t>here</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with</a:t>
            </a:r>
            <a:r>
              <a:rPr lang="fr-FR" sz="1200" kern="1200" dirty="0">
                <a:solidFill>
                  <a:schemeClr val="tx1">
                    <a:lumMod val="85000"/>
                    <a:lumOff val="15000"/>
                  </a:schemeClr>
                </a:solidFill>
                <a:effectLst/>
                <a:latin typeface="+mn-lt"/>
                <a:ea typeface="+mn-ea"/>
                <a:cs typeface="+mn-cs"/>
              </a:rPr>
              <a:t> dry </a:t>
            </a:r>
            <a:r>
              <a:rPr lang="fr-FR" sz="1200" kern="1200" dirty="0" err="1">
                <a:solidFill>
                  <a:schemeClr val="tx1">
                    <a:lumMod val="85000"/>
                    <a:lumOff val="15000"/>
                  </a:schemeClr>
                </a:solidFill>
                <a:effectLst/>
                <a:latin typeface="+mn-lt"/>
                <a:ea typeface="+mn-ea"/>
                <a:cs typeface="+mn-cs"/>
              </a:rPr>
              <a:t>dehydrated</a:t>
            </a:r>
            <a:r>
              <a:rPr lang="fr-FR" sz="1200" kern="1200" dirty="0">
                <a:solidFill>
                  <a:schemeClr val="tx1">
                    <a:lumMod val="85000"/>
                    <a:lumOff val="15000"/>
                  </a:schemeClr>
                </a:solidFill>
                <a:effectLst/>
                <a:latin typeface="+mn-lt"/>
                <a:ea typeface="+mn-ea"/>
                <a:cs typeface="+mn-cs"/>
              </a:rPr>
              <a:t> skin. This </a:t>
            </a:r>
            <a:r>
              <a:rPr lang="fr-FR" sz="1200" kern="1200" dirty="0" err="1">
                <a:solidFill>
                  <a:schemeClr val="tx1">
                    <a:lumMod val="85000"/>
                    <a:lumOff val="15000"/>
                  </a:schemeClr>
                </a:solidFill>
                <a:effectLst/>
                <a:latin typeface="+mn-lt"/>
                <a:ea typeface="+mn-ea"/>
                <a:cs typeface="+mn-cs"/>
              </a:rPr>
              <a:t>is</a:t>
            </a:r>
            <a:r>
              <a:rPr lang="fr-FR" sz="1200" kern="1200" dirty="0">
                <a:solidFill>
                  <a:schemeClr val="tx1">
                    <a:lumMod val="85000"/>
                    <a:lumOff val="15000"/>
                  </a:schemeClr>
                </a:solidFill>
                <a:effectLst/>
                <a:latin typeface="+mn-lt"/>
                <a:ea typeface="+mn-ea"/>
                <a:cs typeface="+mn-cs"/>
              </a:rPr>
              <a:t> due to </a:t>
            </a:r>
            <a:r>
              <a:rPr lang="fr-FR" sz="1200" kern="1200" dirty="0" err="1">
                <a:solidFill>
                  <a:schemeClr val="tx1">
                    <a:lumMod val="85000"/>
                    <a:lumOff val="15000"/>
                  </a:schemeClr>
                </a:solidFill>
                <a:effectLst/>
                <a:latin typeface="+mn-lt"/>
                <a:ea typeface="+mn-ea"/>
                <a:cs typeface="+mn-cs"/>
              </a:rPr>
              <a:t>our</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climate</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being</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very</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harsh</a:t>
            </a:r>
            <a:r>
              <a:rPr lang="fr-FR" sz="1200" kern="1200" dirty="0">
                <a:solidFill>
                  <a:schemeClr val="tx1">
                    <a:lumMod val="85000"/>
                    <a:lumOff val="15000"/>
                  </a:schemeClr>
                </a:solidFill>
                <a:effectLst/>
                <a:latin typeface="+mn-lt"/>
                <a:ea typeface="+mn-ea"/>
                <a:cs typeface="+mn-cs"/>
              </a:rPr>
              <a:t>. The main skin </a:t>
            </a:r>
            <a:r>
              <a:rPr lang="fr-FR" sz="1200" kern="1200" dirty="0" err="1">
                <a:solidFill>
                  <a:schemeClr val="tx1">
                    <a:lumMod val="85000"/>
                    <a:lumOff val="15000"/>
                  </a:schemeClr>
                </a:solidFill>
                <a:effectLst/>
                <a:latin typeface="+mn-lt"/>
                <a:ea typeface="+mn-ea"/>
                <a:cs typeface="+mn-cs"/>
              </a:rPr>
              <a:t>concern</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here</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is</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rosacea</a:t>
            </a:r>
            <a:r>
              <a:rPr lang="fr-FR" sz="1200" kern="1200" dirty="0">
                <a:solidFill>
                  <a:schemeClr val="tx1">
                    <a:lumMod val="85000"/>
                    <a:lumOff val="15000"/>
                  </a:schemeClr>
                </a:solidFill>
                <a:effectLst/>
                <a:latin typeface="+mn-lt"/>
                <a:ea typeface="+mn-ea"/>
                <a:cs typeface="+mn-cs"/>
              </a:rPr>
              <a:t> and the sensitive line and Hydra no 1 line </a:t>
            </a:r>
            <a:r>
              <a:rPr lang="fr-FR" sz="1200" kern="1200" dirty="0" err="1">
                <a:solidFill>
                  <a:schemeClr val="tx1">
                    <a:lumMod val="85000"/>
                    <a:lumOff val="15000"/>
                  </a:schemeClr>
                </a:solidFill>
                <a:effectLst/>
                <a:latin typeface="+mn-lt"/>
                <a:ea typeface="+mn-ea"/>
                <a:cs typeface="+mn-cs"/>
              </a:rPr>
              <a:t>seem</a:t>
            </a:r>
            <a:r>
              <a:rPr lang="fr-FR" sz="1200" kern="1200" dirty="0">
                <a:solidFill>
                  <a:schemeClr val="tx1">
                    <a:lumMod val="85000"/>
                    <a:lumOff val="15000"/>
                  </a:schemeClr>
                </a:solidFill>
                <a:effectLst/>
                <a:latin typeface="+mn-lt"/>
                <a:ea typeface="+mn-ea"/>
                <a:cs typeface="+mn-cs"/>
              </a:rPr>
              <a:t> to </a:t>
            </a:r>
            <a:r>
              <a:rPr lang="fr-FR" sz="1200" kern="1200" dirty="0" err="1">
                <a:solidFill>
                  <a:schemeClr val="tx1">
                    <a:lumMod val="85000"/>
                    <a:lumOff val="15000"/>
                  </a:schemeClr>
                </a:solidFill>
                <a:effectLst/>
                <a:latin typeface="+mn-lt"/>
                <a:ea typeface="+mn-ea"/>
                <a:cs typeface="+mn-cs"/>
              </a:rPr>
              <a:t>be</a:t>
            </a:r>
            <a:r>
              <a:rPr lang="fr-FR" sz="1200" kern="1200" dirty="0">
                <a:solidFill>
                  <a:schemeClr val="tx1">
                    <a:lumMod val="85000"/>
                    <a:lumOff val="15000"/>
                  </a:schemeClr>
                </a:solidFill>
                <a:effectLst/>
                <a:latin typeface="+mn-lt"/>
                <a:ea typeface="+mn-ea"/>
                <a:cs typeface="+mn-cs"/>
              </a:rPr>
              <a:t> the </a:t>
            </a:r>
            <a:r>
              <a:rPr lang="fr-FR" sz="1200" kern="1200" dirty="0" err="1">
                <a:solidFill>
                  <a:schemeClr val="tx1">
                    <a:lumMod val="85000"/>
                    <a:lumOff val="15000"/>
                  </a:schemeClr>
                </a:solidFill>
                <a:effectLst/>
                <a:latin typeface="+mn-lt"/>
                <a:ea typeface="+mn-ea"/>
                <a:cs typeface="+mn-cs"/>
              </a:rPr>
              <a:t>perfect</a:t>
            </a:r>
            <a:r>
              <a:rPr lang="fr-FR" sz="1200" kern="1200" dirty="0">
                <a:solidFill>
                  <a:schemeClr val="tx1">
                    <a:lumMod val="85000"/>
                    <a:lumOff val="15000"/>
                  </a:schemeClr>
                </a:solidFill>
                <a:effectLst/>
                <a:latin typeface="+mn-lt"/>
                <a:ea typeface="+mn-ea"/>
                <a:cs typeface="+mn-cs"/>
              </a:rPr>
              <a:t> fit </a:t>
            </a:r>
            <a:r>
              <a:rPr lang="fr-FR" sz="1200" kern="1200" dirty="0" err="1">
                <a:solidFill>
                  <a:schemeClr val="tx1">
                    <a:lumMod val="85000"/>
                    <a:lumOff val="15000"/>
                  </a:schemeClr>
                </a:solidFill>
                <a:effectLst/>
                <a:latin typeface="+mn-lt"/>
                <a:ea typeface="+mn-ea"/>
                <a:cs typeface="+mn-cs"/>
              </a:rPr>
              <a:t>here</a:t>
            </a:r>
            <a:r>
              <a:rPr lang="fr-FR" sz="1200" kern="1200" dirty="0">
                <a:solidFill>
                  <a:schemeClr val="tx1">
                    <a:lumMod val="85000"/>
                    <a:lumOff val="15000"/>
                  </a:schemeClr>
                </a:solidFill>
                <a:effectLst/>
                <a:latin typeface="+mn-lt"/>
                <a:ea typeface="+mn-ea"/>
                <a:cs typeface="+mn-cs"/>
              </a:rPr>
              <a:t> for </a:t>
            </a:r>
            <a:r>
              <a:rPr lang="fr-FR" sz="1200" kern="1200" dirty="0" err="1">
                <a:solidFill>
                  <a:schemeClr val="tx1">
                    <a:lumMod val="85000"/>
                    <a:lumOff val="15000"/>
                  </a:schemeClr>
                </a:solidFill>
                <a:effectLst/>
                <a:latin typeface="+mn-lt"/>
                <a:ea typeface="+mn-ea"/>
                <a:cs typeface="+mn-cs"/>
              </a:rPr>
              <a:t>this</a:t>
            </a:r>
            <a:r>
              <a:rPr lang="fr-FR" sz="1200" kern="1200" dirty="0">
                <a:solidFill>
                  <a:schemeClr val="tx1">
                    <a:lumMod val="85000"/>
                    <a:lumOff val="15000"/>
                  </a:schemeClr>
                </a:solidFill>
                <a:effectLst/>
                <a:latin typeface="+mn-lt"/>
                <a:ea typeface="+mn-ea"/>
                <a:cs typeface="+mn-cs"/>
              </a:rPr>
              <a:t> </a:t>
            </a:r>
            <a:r>
              <a:rPr lang="fr-FR" sz="1200" kern="1200" dirty="0" err="1">
                <a:solidFill>
                  <a:schemeClr val="tx1">
                    <a:lumMod val="85000"/>
                    <a:lumOff val="15000"/>
                  </a:schemeClr>
                </a:solidFill>
                <a:effectLst/>
                <a:latin typeface="+mn-lt"/>
                <a:ea typeface="+mn-ea"/>
                <a:cs typeface="+mn-cs"/>
              </a:rPr>
              <a:t>concern</a:t>
            </a:r>
            <a:r>
              <a:rPr lang="fr-FR" sz="1200" kern="1200" dirty="0">
                <a:solidFill>
                  <a:schemeClr val="tx1">
                    <a:lumMod val="85000"/>
                    <a:lumOff val="15000"/>
                  </a:schemeClr>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9</a:t>
            </a:fld>
            <a:endParaRPr lang="fr-FR"/>
          </a:p>
        </p:txBody>
      </p:sp>
    </p:spTree>
    <p:extLst>
      <p:ext uri="{BB962C8B-B14F-4D97-AF65-F5344CB8AC3E}">
        <p14:creationId xmlns:p14="http://schemas.microsoft.com/office/powerpoint/2010/main" val="3408348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6F216A-7549-4DBB-A106-E81D2526938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5476C46-C17C-416A-A4B5-3DAA655781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3D2D957-A80D-4B48-B468-8745DC738B7E}"/>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5" name="Espace réservé du pied de page 4">
            <a:extLst>
              <a:ext uri="{FF2B5EF4-FFF2-40B4-BE49-F238E27FC236}">
                <a16:creationId xmlns:a16="http://schemas.microsoft.com/office/drawing/2014/main" id="{AAF6485E-45AE-4A8A-81C8-E9B418979C4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B910A01-89DE-457A-8289-AFA1EE513E03}"/>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72845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22918C-4EAB-48AF-8187-3A842C6D909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5E17B8B-3265-4089-8CFE-37325B81773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A843FF3-35E6-454A-9331-6579C64FB0EC}"/>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5" name="Espace réservé du pied de page 4">
            <a:extLst>
              <a:ext uri="{FF2B5EF4-FFF2-40B4-BE49-F238E27FC236}">
                <a16:creationId xmlns:a16="http://schemas.microsoft.com/office/drawing/2014/main" id="{A914A8BD-090F-4943-93ED-741372E8FC8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2126A9-D329-4E02-81E7-E75759C536CA}"/>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1200628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5CEF35C-32F0-4E00-B4F4-54B571B70D1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4A08367-3956-4C61-A218-30FE3E99290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3258BF2-7628-44A9-8EBF-75A3C64B0BF7}"/>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5" name="Espace réservé du pied de page 4">
            <a:extLst>
              <a:ext uri="{FF2B5EF4-FFF2-40B4-BE49-F238E27FC236}">
                <a16:creationId xmlns:a16="http://schemas.microsoft.com/office/drawing/2014/main" id="{80E58371-F0DD-4967-B1C6-AA0B82791E9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F32CE43-8DDE-4764-84F3-659413B70681}"/>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3264908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spTree>
    <p:extLst>
      <p:ext uri="{BB962C8B-B14F-4D97-AF65-F5344CB8AC3E}">
        <p14:creationId xmlns:p14="http://schemas.microsoft.com/office/powerpoint/2010/main" val="1236442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re + Texte + image droi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
        <p:nvSpPr>
          <p:cNvPr id="8" name="Espace réservé du texte 2"/>
          <p:cNvSpPr>
            <a:spLocks noGrp="1"/>
          </p:cNvSpPr>
          <p:nvPr>
            <p:ph type="body" sz="quarter" idx="10"/>
          </p:nvPr>
        </p:nvSpPr>
        <p:spPr>
          <a:xfrm>
            <a:off x="838200" y="1278543"/>
            <a:ext cx="6765616" cy="492804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3"/>
          <p:cNvSpPr>
            <a:spLocks noGrp="1"/>
          </p:cNvSpPr>
          <p:nvPr>
            <p:ph type="title"/>
          </p:nvPr>
        </p:nvSpPr>
        <p:spPr>
          <a:xfrm>
            <a:off x="838200" y="268022"/>
            <a:ext cx="10515600" cy="792036"/>
          </a:xfrm>
          <a:prstGeom prst="rect">
            <a:avLst/>
          </a:prstGeom>
        </p:spPr>
        <p:txBody>
          <a:bodyPr/>
          <a:lstStyle/>
          <a:p>
            <a:r>
              <a:rPr lang="fr-FR"/>
              <a:t>Modifiez le style du titre</a:t>
            </a:r>
          </a:p>
        </p:txBody>
      </p:sp>
      <p:sp>
        <p:nvSpPr>
          <p:cNvPr id="10" name="Espace réservé pour une image  5"/>
          <p:cNvSpPr>
            <a:spLocks noGrp="1"/>
          </p:cNvSpPr>
          <p:nvPr>
            <p:ph type="pic" sz="quarter" idx="11"/>
          </p:nvPr>
        </p:nvSpPr>
        <p:spPr>
          <a:xfrm>
            <a:off x="7895129" y="1278543"/>
            <a:ext cx="3458671" cy="4928048"/>
          </a:xfrm>
          <a:prstGeom prst="rect">
            <a:avLst/>
          </a:prstGeom>
        </p:spPr>
        <p:txBody>
          <a:bodyPr/>
          <a:lstStyle/>
          <a:p>
            <a:endParaRPr lang="fr-FR"/>
          </a:p>
        </p:txBody>
      </p:sp>
      <p:pic>
        <p:nvPicPr>
          <p:cNvPr id="6" name="Image 5">
            <a:extLst>
              <a:ext uri="{FF2B5EF4-FFF2-40B4-BE49-F238E27FC236}">
                <a16:creationId xmlns:a16="http://schemas.microsoft.com/office/drawing/2014/main" id="{BDEABD9B-35F0-4C4E-A75B-4781CBD69EDC}"/>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33454" y="0"/>
            <a:ext cx="12215321" cy="6858000"/>
          </a:xfrm>
          <a:prstGeom prst="rect">
            <a:avLst/>
          </a:prstGeom>
        </p:spPr>
      </p:pic>
    </p:spTree>
    <p:extLst>
      <p:ext uri="{BB962C8B-B14F-4D97-AF65-F5344CB8AC3E}">
        <p14:creationId xmlns:p14="http://schemas.microsoft.com/office/powerpoint/2010/main" val="289357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324171-4810-4382-A62D-347A1DCD56C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06B079-607B-49A8-8480-219E84C1588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8571B15-B5ED-4713-ACBC-CF94E740D308}"/>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5" name="Espace réservé du pied de page 4">
            <a:extLst>
              <a:ext uri="{FF2B5EF4-FFF2-40B4-BE49-F238E27FC236}">
                <a16:creationId xmlns:a16="http://schemas.microsoft.com/office/drawing/2014/main" id="{2788F384-D0F7-4CCE-8E2B-4766602343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F72A212-697B-4F63-87CF-ABAD4594AEF3}"/>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2386154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99BA25-E7F0-44B5-9EAC-8F8F3C42640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FAAC78F-4F58-44EA-8FB7-71547B90F3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54AECC7-01EE-446D-8F6E-A2279C5DC2A1}"/>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5" name="Espace réservé du pied de page 4">
            <a:extLst>
              <a:ext uri="{FF2B5EF4-FFF2-40B4-BE49-F238E27FC236}">
                <a16:creationId xmlns:a16="http://schemas.microsoft.com/office/drawing/2014/main" id="{A92B57C7-07DA-41FE-87BC-1203E6803B8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F55BD13-1A0A-4C06-8936-731DD4132A5B}"/>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278023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0EC3A2-3C7B-4CEC-BED9-1792B4FA3E7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4395F7E-F760-46BC-8009-DF9C0C84642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382E083-8C24-42B9-8126-540953D200F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B48F5A9-B5EE-48DF-AE97-BB2EC316DFBE}"/>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6" name="Espace réservé du pied de page 5">
            <a:extLst>
              <a:ext uri="{FF2B5EF4-FFF2-40B4-BE49-F238E27FC236}">
                <a16:creationId xmlns:a16="http://schemas.microsoft.com/office/drawing/2014/main" id="{1AC6FB40-5ACD-413C-B3AF-6401B7B7BEE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28EC29E-4DB7-47D9-83A9-95F26D6321FA}"/>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893301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071D8C-3BFB-4376-8685-934DEBAFB92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66739B3-F6CA-4C22-9E5B-45562FDE70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302571C-BB51-4210-A591-770AD6B0C21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CECB030-E1D2-46E8-BE83-1D8DF0BC9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B04447C-B3DF-4B86-B9FF-A0000E936DA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B23596E-2477-4C02-8B66-42B69DF8572C}"/>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8" name="Espace réservé du pied de page 7">
            <a:extLst>
              <a:ext uri="{FF2B5EF4-FFF2-40B4-BE49-F238E27FC236}">
                <a16:creationId xmlns:a16="http://schemas.microsoft.com/office/drawing/2014/main" id="{2C555B43-4652-40C2-9348-C1CB2E0C7B6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F7DDD00-2A11-4A78-A654-BBFCEB73E1F4}"/>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4166972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4CDC74-B994-4936-B64C-FB4A6D2D3D1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74B7CD3-7523-4C29-9E73-BFB3D0E0EAD7}"/>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4" name="Espace réservé du pied de page 3">
            <a:extLst>
              <a:ext uri="{FF2B5EF4-FFF2-40B4-BE49-F238E27FC236}">
                <a16:creationId xmlns:a16="http://schemas.microsoft.com/office/drawing/2014/main" id="{C8578FA1-2D82-458B-A7C7-144BA7905B2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97A44F9-0D54-4372-9437-1DCE24694C1F}"/>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3236421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ECD4EA8-5919-45B9-BF42-D6F6B343F46D}"/>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3" name="Espace réservé du pied de page 2">
            <a:extLst>
              <a:ext uri="{FF2B5EF4-FFF2-40B4-BE49-F238E27FC236}">
                <a16:creationId xmlns:a16="http://schemas.microsoft.com/office/drawing/2014/main" id="{E664B835-DD2C-4C2F-8F82-89D34B2833B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033C1ED-259E-419C-8551-35FB225E9B84}"/>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1680998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47BCF6-47C3-46D2-93A1-C4213563C42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B664F16-E646-418D-8458-7CA9D622FA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6B1354E-E341-4A98-B1B9-674DD5024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8888EF5-4D01-43C3-9DAA-1849D34CC753}"/>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6" name="Espace réservé du pied de page 5">
            <a:extLst>
              <a:ext uri="{FF2B5EF4-FFF2-40B4-BE49-F238E27FC236}">
                <a16:creationId xmlns:a16="http://schemas.microsoft.com/office/drawing/2014/main" id="{98DFE682-24D0-4952-BDDF-01F11E49D97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A9F6E8E-0EE1-4F37-B4D3-BCD79B7C299A}"/>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179625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0816E-A1DC-4F3B-A839-B7A80384247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E9A50C7-9282-41C9-B5DC-C1111CDAEB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5DB6D65-3D4C-459A-909D-749EDEAE12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654B971-30F8-4634-B454-33ED2E0B337E}"/>
              </a:ext>
            </a:extLst>
          </p:cNvPr>
          <p:cNvSpPr>
            <a:spLocks noGrp="1"/>
          </p:cNvSpPr>
          <p:nvPr>
            <p:ph type="dt" sz="half" idx="10"/>
          </p:nvPr>
        </p:nvSpPr>
        <p:spPr/>
        <p:txBody>
          <a:bodyPr/>
          <a:lstStyle/>
          <a:p>
            <a:fld id="{6D5795E2-DF01-45E4-A520-9AAE7533DA3C}" type="datetimeFigureOut">
              <a:rPr lang="fr-FR" smtClean="0"/>
              <a:t>11/09/2023</a:t>
            </a:fld>
            <a:endParaRPr lang="fr-FR"/>
          </a:p>
        </p:txBody>
      </p:sp>
      <p:sp>
        <p:nvSpPr>
          <p:cNvPr id="6" name="Espace réservé du pied de page 5">
            <a:extLst>
              <a:ext uri="{FF2B5EF4-FFF2-40B4-BE49-F238E27FC236}">
                <a16:creationId xmlns:a16="http://schemas.microsoft.com/office/drawing/2014/main" id="{BD061043-21CA-4712-807C-EE090BC88F0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48E0DBB-5111-4FCA-9C09-02BB5E17A978}"/>
              </a:ext>
            </a:extLst>
          </p:cNvPr>
          <p:cNvSpPr>
            <a:spLocks noGrp="1"/>
          </p:cNvSpPr>
          <p:nvPr>
            <p:ph type="sldNum" sz="quarter" idx="12"/>
          </p:nvPr>
        </p:nvSpPr>
        <p:spPr/>
        <p:txBody>
          <a:bodyPr/>
          <a:lstStyle/>
          <a:p>
            <a:fld id="{AD1FD63B-E0BE-45AA-89F6-A1AA4C8CFF0F}" type="slidenum">
              <a:rPr lang="fr-FR" smtClean="0"/>
              <a:t>‹N°›</a:t>
            </a:fld>
            <a:endParaRPr lang="fr-FR"/>
          </a:p>
        </p:txBody>
      </p:sp>
    </p:spTree>
    <p:extLst>
      <p:ext uri="{BB962C8B-B14F-4D97-AF65-F5344CB8AC3E}">
        <p14:creationId xmlns:p14="http://schemas.microsoft.com/office/powerpoint/2010/main" val="3713069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582A363-AEB0-444F-992F-217FEE549C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887AFDA-5126-4479-B3E9-EEAA258FB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5988A97-F4E1-48BE-8033-63FEB6EE5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795E2-DF01-45E4-A520-9AAE7533DA3C}" type="datetimeFigureOut">
              <a:rPr lang="fr-FR" smtClean="0"/>
              <a:t>11/09/2023</a:t>
            </a:fld>
            <a:endParaRPr lang="fr-FR"/>
          </a:p>
        </p:txBody>
      </p:sp>
      <p:sp>
        <p:nvSpPr>
          <p:cNvPr id="5" name="Espace réservé du pied de page 4">
            <a:extLst>
              <a:ext uri="{FF2B5EF4-FFF2-40B4-BE49-F238E27FC236}">
                <a16:creationId xmlns:a16="http://schemas.microsoft.com/office/drawing/2014/main" id="{DFAA9245-1CF5-485B-8A2A-E5E39EB72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6C09AA1-312B-4449-AFF0-F3C24B7D4C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1FD63B-E0BE-45AA-89F6-A1AA4C8CFF0F}" type="slidenum">
              <a:rPr lang="fr-FR" smtClean="0"/>
              <a:t>‹N°›</a:t>
            </a:fld>
            <a:endParaRPr lang="fr-FR"/>
          </a:p>
        </p:txBody>
      </p:sp>
    </p:spTree>
    <p:extLst>
      <p:ext uri="{BB962C8B-B14F-4D97-AF65-F5344CB8AC3E}">
        <p14:creationId xmlns:p14="http://schemas.microsoft.com/office/powerpoint/2010/main" val="2011891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png"/><Relationship Id="rId18" Type="http://schemas.openxmlformats.org/officeDocument/2006/relationships/oleObject" Target="../embeddings/oleObject3.bin"/><Relationship Id="rId3" Type="http://schemas.openxmlformats.org/officeDocument/2006/relationships/notesSlide" Target="../notesSlides/notesSlide10.xml"/><Relationship Id="rId7" Type="http://schemas.openxmlformats.org/officeDocument/2006/relationships/image" Target="../media/image60.png"/><Relationship Id="rId12" Type="http://schemas.openxmlformats.org/officeDocument/2006/relationships/image" Target="../media/image63.png"/><Relationship Id="rId17" Type="http://schemas.openxmlformats.org/officeDocument/2006/relationships/image" Target="../media/image67.png"/><Relationship Id="rId2" Type="http://schemas.openxmlformats.org/officeDocument/2006/relationships/slideLayout" Target="../slideLayouts/slideLayout13.xml"/><Relationship Id="rId16" Type="http://schemas.openxmlformats.org/officeDocument/2006/relationships/image" Target="../media/image57.png"/><Relationship Id="rId1" Type="http://schemas.openxmlformats.org/officeDocument/2006/relationships/vmlDrawing" Target="../drawings/vmlDrawing2.vml"/><Relationship Id="rId6" Type="http://schemas.openxmlformats.org/officeDocument/2006/relationships/image" Target="../media/image59.png"/><Relationship Id="rId11" Type="http://schemas.openxmlformats.org/officeDocument/2006/relationships/image" Target="../media/image54.png"/><Relationship Id="rId5" Type="http://schemas.openxmlformats.org/officeDocument/2006/relationships/image" Target="../media/image49.wmf"/><Relationship Id="rId15" Type="http://schemas.openxmlformats.org/officeDocument/2006/relationships/image" Target="../media/image66.png"/><Relationship Id="rId10" Type="http://schemas.openxmlformats.org/officeDocument/2006/relationships/image" Target="../media/image62.png"/><Relationship Id="rId19" Type="http://schemas.openxmlformats.org/officeDocument/2006/relationships/image" Target="../media/image58.wmf"/><Relationship Id="rId4" Type="http://schemas.openxmlformats.org/officeDocument/2006/relationships/oleObject" Target="../embeddings/oleObject1.bin"/><Relationship Id="rId9" Type="http://schemas.openxmlformats.org/officeDocument/2006/relationships/image" Target="../media/image55.png"/><Relationship Id="rId14" Type="http://schemas.openxmlformats.org/officeDocument/2006/relationships/image" Target="../media/image65.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8.wmf"/><Relationship Id="rId3" Type="http://schemas.openxmlformats.org/officeDocument/2006/relationships/notesSlide" Target="../notesSlides/notesSlide11.xml"/><Relationship Id="rId7" Type="http://schemas.openxmlformats.org/officeDocument/2006/relationships/image" Target="../media/image70.jpg"/><Relationship Id="rId12"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69.jpg"/><Relationship Id="rId11" Type="http://schemas.microsoft.com/office/2007/relationships/hdphoto" Target="../media/hdphoto1.wdp"/><Relationship Id="rId5" Type="http://schemas.openxmlformats.org/officeDocument/2006/relationships/image" Target="../media/image49.wmf"/><Relationship Id="rId10" Type="http://schemas.openxmlformats.org/officeDocument/2006/relationships/image" Target="../media/image51.png"/><Relationship Id="rId4" Type="http://schemas.openxmlformats.org/officeDocument/2006/relationships/oleObject" Target="../embeddings/oleObject4.bin"/><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73.png"/><Relationship Id="rId3" Type="http://schemas.openxmlformats.org/officeDocument/2006/relationships/notesSlide" Target="../notesSlides/notesSlide12.xml"/><Relationship Id="rId7" Type="http://schemas.openxmlformats.org/officeDocument/2006/relationships/image" Target="../media/image57.png"/><Relationship Id="rId12" Type="http://schemas.openxmlformats.org/officeDocument/2006/relationships/image" Target="../media/image72.png"/><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66.png"/><Relationship Id="rId11" Type="http://schemas.openxmlformats.org/officeDocument/2006/relationships/image" Target="../media/image56.png"/><Relationship Id="rId5" Type="http://schemas.openxmlformats.org/officeDocument/2006/relationships/image" Target="../media/image49.wmf"/><Relationship Id="rId15" Type="http://schemas.openxmlformats.org/officeDocument/2006/relationships/image" Target="../media/image71.wmf"/><Relationship Id="rId10" Type="http://schemas.openxmlformats.org/officeDocument/2006/relationships/image" Target="../media/image55.png"/><Relationship Id="rId4" Type="http://schemas.openxmlformats.org/officeDocument/2006/relationships/oleObject" Target="../embeddings/oleObject1.bin"/><Relationship Id="rId9" Type="http://schemas.openxmlformats.org/officeDocument/2006/relationships/image" Target="../media/image61.png"/><Relationship Id="rId1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13.xml"/><Relationship Id="rId7" Type="http://schemas.openxmlformats.org/officeDocument/2006/relationships/image" Target="../media/image61.png"/><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62.png"/><Relationship Id="rId11" Type="http://schemas.openxmlformats.org/officeDocument/2006/relationships/image" Target="../media/image74.wmf"/><Relationship Id="rId5" Type="http://schemas.openxmlformats.org/officeDocument/2006/relationships/image" Target="../media/image49.wmf"/><Relationship Id="rId10" Type="http://schemas.openxmlformats.org/officeDocument/2006/relationships/oleObject" Target="../embeddings/oleObject7.bin"/><Relationship Id="rId4" Type="http://schemas.openxmlformats.org/officeDocument/2006/relationships/oleObject" Target="../embeddings/oleObject1.bin"/><Relationship Id="rId9" Type="http://schemas.openxmlformats.org/officeDocument/2006/relationships/image" Target="../media/image73.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4.xml"/><Relationship Id="rId7" Type="http://schemas.openxmlformats.org/officeDocument/2006/relationships/image" Target="../media/image56.png"/><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image" Target="../media/image62.png"/><Relationship Id="rId11" Type="http://schemas.openxmlformats.org/officeDocument/2006/relationships/image" Target="../media/image75.wmf"/><Relationship Id="rId5" Type="http://schemas.openxmlformats.org/officeDocument/2006/relationships/image" Target="../media/image49.wmf"/><Relationship Id="rId10" Type="http://schemas.openxmlformats.org/officeDocument/2006/relationships/oleObject" Target="../embeddings/oleObject8.bin"/><Relationship Id="rId4" Type="http://schemas.openxmlformats.org/officeDocument/2006/relationships/oleObject" Target="../embeddings/oleObject1.bin"/><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15.xml"/><Relationship Id="rId7" Type="http://schemas.openxmlformats.org/officeDocument/2006/relationships/image" Target="../media/image78.png"/><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image" Target="../media/image77.png"/><Relationship Id="rId11" Type="http://schemas.openxmlformats.org/officeDocument/2006/relationships/image" Target="../media/image76.wmf"/><Relationship Id="rId5" Type="http://schemas.openxmlformats.org/officeDocument/2006/relationships/image" Target="../media/image49.wmf"/><Relationship Id="rId10" Type="http://schemas.openxmlformats.org/officeDocument/2006/relationships/oleObject" Target="../embeddings/oleObject9.bin"/><Relationship Id="rId4" Type="http://schemas.openxmlformats.org/officeDocument/2006/relationships/oleObject" Target="../embeddings/oleObject4.bin"/><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83.jpeg"/><Relationship Id="rId4" Type="http://schemas.openxmlformats.org/officeDocument/2006/relationships/image" Target="../media/image82.jpeg"/></Relationships>
</file>

<file path=ppt/slides/_rels/slide1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1.jpeg"/><Relationship Id="rId7"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1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2.jpeg"/><Relationship Id="rId7"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5.png"/><Relationship Id="rId10" Type="http://schemas.openxmlformats.org/officeDocument/2006/relationships/image" Target="../media/image95.png"/><Relationship Id="rId4" Type="http://schemas.openxmlformats.org/officeDocument/2006/relationships/image" Target="../media/image84.png"/><Relationship Id="rId9" Type="http://schemas.openxmlformats.org/officeDocument/2006/relationships/image" Target="../media/image9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92.png"/><Relationship Id="rId4" Type="http://schemas.openxmlformats.org/officeDocument/2006/relationships/image" Target="../media/image96.png"/></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jpeg"/></Relationships>
</file>

<file path=ppt/slides/_rels/slide2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3.jpeg"/><Relationship Id="rId7" Type="http://schemas.microsoft.com/office/2007/relationships/hdphoto" Target="../media/hdphoto2.wdp"/><Relationship Id="rId12"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102.png"/><Relationship Id="rId11" Type="http://schemas.openxmlformats.org/officeDocument/2006/relationships/image" Target="../media/image105.png"/><Relationship Id="rId5" Type="http://schemas.openxmlformats.org/officeDocument/2006/relationships/image" Target="../media/image84.png"/><Relationship Id="rId10" Type="http://schemas.openxmlformats.org/officeDocument/2006/relationships/image" Target="../media/image104.png"/><Relationship Id="rId4" Type="http://schemas.openxmlformats.org/officeDocument/2006/relationships/image" Target="../media/image101.png"/><Relationship Id="rId9" Type="http://schemas.openxmlformats.org/officeDocument/2006/relationships/image" Target="../media/image103.png"/></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33.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 Id="rId9" Type="http://schemas.openxmlformats.org/officeDocument/2006/relationships/image" Target="../media/image122.png"/></Relationships>
</file>

<file path=ppt/slides/_rels/slide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125.wmf"/><Relationship Id="rId2" Type="http://schemas.openxmlformats.org/officeDocument/2006/relationships/slideLayout" Target="../slideLayouts/slideLayout13.xml"/><Relationship Id="rId1" Type="http://schemas.openxmlformats.org/officeDocument/2006/relationships/vmlDrawing" Target="../drawings/vmlDrawing8.vml"/><Relationship Id="rId6" Type="http://schemas.openxmlformats.org/officeDocument/2006/relationships/oleObject" Target="../embeddings/oleObject11.bin"/><Relationship Id="rId5" Type="http://schemas.openxmlformats.org/officeDocument/2006/relationships/image" Target="../media/image124.wmf"/><Relationship Id="rId4" Type="http://schemas.openxmlformats.org/officeDocument/2006/relationships/oleObject" Target="../embeddings/oleObject10.bin"/></Relationships>
</file>

<file path=ppt/slides/_rels/slide36.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135.png"/><Relationship Id="rId3" Type="http://schemas.openxmlformats.org/officeDocument/2006/relationships/image" Target="../media/image107.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5" Type="http://schemas.openxmlformats.org/officeDocument/2006/relationships/image" Target="../media/image137.svg"/><Relationship Id="rId10" Type="http://schemas.openxmlformats.org/officeDocument/2006/relationships/image" Target="../media/image132.sv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25.svg"/><Relationship Id="rId1" Type="http://schemas.openxmlformats.org/officeDocument/2006/relationships/slideLayout" Target="../slideLayouts/slideLayout13.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notesSlide" Target="../notesSlides/notesSlide9.xml"/><Relationship Id="rId7" Type="http://schemas.microsoft.com/office/2007/relationships/hdphoto" Target="../media/hdphoto1.wdp"/><Relationship Id="rId12" Type="http://schemas.openxmlformats.org/officeDocument/2006/relationships/image" Target="../media/image56.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49.wmf"/><Relationship Id="rId15" Type="http://schemas.openxmlformats.org/officeDocument/2006/relationships/image" Target="../media/image50.wmf"/><Relationship Id="rId10" Type="http://schemas.openxmlformats.org/officeDocument/2006/relationships/image" Target="../media/image54.png"/><Relationship Id="rId4" Type="http://schemas.openxmlformats.org/officeDocument/2006/relationships/oleObject" Target="../embeddings/oleObject1.bin"/><Relationship Id="rId9" Type="http://schemas.openxmlformats.org/officeDocument/2006/relationships/image" Target="../media/image53.png"/><Relationship Id="rId1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02F070B-E641-4B47-9C62-B03E7F3AA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044" y="769557"/>
            <a:ext cx="5391912" cy="53919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05B447C-4D58-4981-809E-297D75400624}"/>
              </a:ext>
            </a:extLst>
          </p:cNvPr>
          <p:cNvSpPr/>
          <p:nvPr/>
        </p:nvSpPr>
        <p:spPr>
          <a:xfrm>
            <a:off x="5697279" y="5996763"/>
            <a:ext cx="797442" cy="680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67007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11746164-C785-4959-B216-19BAE81CE17F}"/>
              </a:ext>
            </a:extLst>
          </p:cNvPr>
          <p:cNvGraphicFramePr>
            <a:graphicFrameLocks noChangeAspect="1"/>
          </p:cNvGraphicFramePr>
          <p:nvPr>
            <p:extLst>
              <p:ext uri="{D42A27DB-BD31-4B8C-83A1-F6EECF244321}">
                <p14:modId xmlns:p14="http://schemas.microsoft.com/office/powerpoint/2010/main" val="3748390569"/>
              </p:ext>
            </p:extLst>
          </p:nvPr>
        </p:nvGraphicFramePr>
        <p:xfrm>
          <a:off x="277926" y="322820"/>
          <a:ext cx="2692797" cy="1431624"/>
        </p:xfrm>
        <a:graphic>
          <a:graphicData uri="http://schemas.openxmlformats.org/presentationml/2006/ole">
            <mc:AlternateContent xmlns:mc="http://schemas.openxmlformats.org/markup-compatibility/2006">
              <mc:Choice xmlns:v="urn:schemas-microsoft-com:vml" Requires="v">
                <p:oleObj spid="_x0000_s2062" name="Bitmap Image" r:id="rId4" imgW="7704000" imgH="5166360" progId="PBrush">
                  <p:embed/>
                </p:oleObj>
              </mc:Choice>
              <mc:Fallback>
                <p:oleObj name="Bitmap Image" r:id="rId4" imgW="7704000" imgH="5166360" progId="PBrush">
                  <p:embed/>
                  <p:pic>
                    <p:nvPicPr>
                      <p:cNvPr id="4" name="Objet 3">
                        <a:extLst>
                          <a:ext uri="{FF2B5EF4-FFF2-40B4-BE49-F238E27FC236}">
                            <a16:creationId xmlns:a16="http://schemas.microsoft.com/office/drawing/2014/main" id="{11746164-C785-4959-B216-19BAE81CE17F}"/>
                          </a:ext>
                        </a:extLst>
                      </p:cNvPr>
                      <p:cNvPicPr/>
                      <p:nvPr/>
                    </p:nvPicPr>
                    <p:blipFill>
                      <a:blip r:embed="rId5"/>
                      <a:stretch>
                        <a:fillRect/>
                      </a:stretch>
                    </p:blipFill>
                    <p:spPr>
                      <a:xfrm>
                        <a:off x="277926" y="322820"/>
                        <a:ext cx="2692797" cy="1431624"/>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52CDB293-9387-40B9-B1E1-133A88DA1616}"/>
              </a:ext>
            </a:extLst>
          </p:cNvPr>
          <p:cNvSpPr txBox="1"/>
          <p:nvPr/>
        </p:nvSpPr>
        <p:spPr>
          <a:xfrm>
            <a:off x="1129370" y="785109"/>
            <a:ext cx="953226" cy="338554"/>
          </a:xfrm>
          <a:prstGeom prst="rect">
            <a:avLst/>
          </a:prstGeom>
          <a:noFill/>
          <a:ln>
            <a:noFill/>
          </a:ln>
        </p:spPr>
        <p:txBody>
          <a:bodyPr wrap="square" rtlCol="0">
            <a:spAutoFit/>
          </a:bodyPr>
          <a:lstStyle/>
          <a:p>
            <a:pPr algn="just"/>
            <a:r>
              <a:rPr lang="en-US" sz="1600" dirty="0">
                <a:latin typeface="Roboto Light" panose="02000000000000000000" pitchFamily="2" charset="0"/>
                <a:ea typeface="Roboto Light" panose="02000000000000000000" pitchFamily="2" charset="0"/>
              </a:rPr>
              <a:t>Bulgaria</a:t>
            </a:r>
            <a:endParaRPr lang="fr-FR" sz="1600" dirty="0">
              <a:latin typeface="Roboto Light" panose="02000000000000000000" pitchFamily="2" charset="0"/>
              <a:ea typeface="Roboto Light" panose="02000000000000000000" pitchFamily="2" charset="0"/>
            </a:endParaRPr>
          </a:p>
        </p:txBody>
      </p:sp>
      <p:grpSp>
        <p:nvGrpSpPr>
          <p:cNvPr id="3" name="Groupe 2">
            <a:extLst>
              <a:ext uri="{FF2B5EF4-FFF2-40B4-BE49-F238E27FC236}">
                <a16:creationId xmlns:a16="http://schemas.microsoft.com/office/drawing/2014/main" id="{F4841710-E95C-4E60-A084-4F847F2B0C28}"/>
              </a:ext>
            </a:extLst>
          </p:cNvPr>
          <p:cNvGrpSpPr/>
          <p:nvPr/>
        </p:nvGrpSpPr>
        <p:grpSpPr>
          <a:xfrm>
            <a:off x="276947" y="4285392"/>
            <a:ext cx="3916275" cy="2354249"/>
            <a:chOff x="33444" y="4488521"/>
            <a:chExt cx="3916275" cy="2354249"/>
          </a:xfrm>
        </p:grpSpPr>
        <p:sp>
          <p:nvSpPr>
            <p:cNvPr id="21" name="Rectangle 20">
              <a:extLst>
                <a:ext uri="{FF2B5EF4-FFF2-40B4-BE49-F238E27FC236}">
                  <a16:creationId xmlns:a16="http://schemas.microsoft.com/office/drawing/2014/main" id="{63515BBB-F195-4DA0-AAB8-0C8636DADE03}"/>
                </a:ext>
              </a:extLst>
            </p:cNvPr>
            <p:cNvSpPr/>
            <p:nvPr/>
          </p:nvSpPr>
          <p:spPr>
            <a:xfrm>
              <a:off x="348584" y="4922482"/>
              <a:ext cx="3601135" cy="1904218"/>
            </a:xfrm>
            <a:prstGeom prst="rect">
              <a:avLst/>
            </a:prstGeom>
            <a:solidFill>
              <a:srgbClr val="F2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2">
              <a:extLst>
                <a:ext uri="{FF2B5EF4-FFF2-40B4-BE49-F238E27FC236}">
                  <a16:creationId xmlns:a16="http://schemas.microsoft.com/office/drawing/2014/main" id="{680D1278-27D2-49B8-A99F-D3BD036E8F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822" y="4875766"/>
              <a:ext cx="589702" cy="19334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87B7F6BD-920F-4BA0-89BA-ADC7A697D6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4664" y="4858877"/>
              <a:ext cx="578635" cy="19838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9DA27D29-68E8-40C2-B61F-B9E835E0EDE7}"/>
                </a:ext>
              </a:extLst>
            </p:cNvPr>
            <p:cNvPicPr>
              <a:picLocks noChangeAspect="1" noChangeArrowheads="1"/>
            </p:cNvPicPr>
            <p:nvPr/>
          </p:nvPicPr>
          <p:blipFill rotWithShape="1">
            <a:blip r:embed="rId8">
              <a:alphaModFix/>
              <a:extLst>
                <a:ext uri="{28A0092B-C50C-407E-A947-70E740481C1C}">
                  <a14:useLocalDpi xmlns:a14="http://schemas.microsoft.com/office/drawing/2010/main" val="0"/>
                </a:ext>
              </a:extLst>
            </a:blip>
            <a:srcRect l="36883" t="24406" r="32286" b="6395"/>
            <a:stretch/>
          </p:blipFill>
          <p:spPr bwMode="auto">
            <a:xfrm>
              <a:off x="2490389" y="5187860"/>
              <a:ext cx="481583" cy="16213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EBE5E71D-0316-4C11-B6A2-ABAEA8BF124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503" t="26414" r="28604" b="6449"/>
            <a:stretch/>
          </p:blipFill>
          <p:spPr bwMode="auto">
            <a:xfrm>
              <a:off x="3105288" y="5181927"/>
              <a:ext cx="709259" cy="1627287"/>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9E3FE418-355C-4E03-90B4-AF2FC7FB517E}"/>
                </a:ext>
              </a:extLst>
            </p:cNvPr>
            <p:cNvSpPr txBox="1"/>
            <p:nvPr/>
          </p:nvSpPr>
          <p:spPr>
            <a:xfrm>
              <a:off x="33444" y="4488521"/>
              <a:ext cx="1704846" cy="338554"/>
            </a:xfrm>
            <a:prstGeom prst="rect">
              <a:avLst/>
            </a:prstGeom>
            <a:solidFill>
              <a:srgbClr val="F2EFFE"/>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EVENING</a:t>
              </a:r>
            </a:p>
          </p:txBody>
        </p:sp>
        <p:pic>
          <p:nvPicPr>
            <p:cNvPr id="24" name="Picture 6">
              <a:extLst>
                <a:ext uri="{FF2B5EF4-FFF2-40B4-BE49-F238E27FC236}">
                  <a16:creationId xmlns:a16="http://schemas.microsoft.com/office/drawing/2014/main" id="{9FDA894C-6578-46F1-8332-99E4B6D58C7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2759" t="13188" r="32483" b="4258"/>
            <a:stretch/>
          </p:blipFill>
          <p:spPr bwMode="auto">
            <a:xfrm>
              <a:off x="1802430" y="4744176"/>
              <a:ext cx="579649" cy="20650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e 1">
            <a:extLst>
              <a:ext uri="{FF2B5EF4-FFF2-40B4-BE49-F238E27FC236}">
                <a16:creationId xmlns:a16="http://schemas.microsoft.com/office/drawing/2014/main" id="{E2C8C226-9983-46E9-81E4-734645E3E22A}"/>
              </a:ext>
            </a:extLst>
          </p:cNvPr>
          <p:cNvGrpSpPr/>
          <p:nvPr/>
        </p:nvGrpSpPr>
        <p:grpSpPr>
          <a:xfrm>
            <a:off x="277926" y="1757540"/>
            <a:ext cx="6635416" cy="2614736"/>
            <a:chOff x="33444" y="2454688"/>
            <a:chExt cx="6635416" cy="2614736"/>
          </a:xfrm>
        </p:grpSpPr>
        <p:sp>
          <p:nvSpPr>
            <p:cNvPr id="19" name="Rectangle 18">
              <a:extLst>
                <a:ext uri="{FF2B5EF4-FFF2-40B4-BE49-F238E27FC236}">
                  <a16:creationId xmlns:a16="http://schemas.microsoft.com/office/drawing/2014/main" id="{B3821809-C9E8-49AA-A714-153FBB2024D5}"/>
                </a:ext>
              </a:extLst>
            </p:cNvPr>
            <p:cNvSpPr/>
            <p:nvPr/>
          </p:nvSpPr>
          <p:spPr>
            <a:xfrm>
              <a:off x="384821" y="2705837"/>
              <a:ext cx="6284039" cy="2065038"/>
            </a:xfrm>
            <a:prstGeom prst="rect">
              <a:avLst/>
            </a:prstGeom>
            <a:solidFill>
              <a:srgbClr val="FF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6">
              <a:extLst>
                <a:ext uri="{FF2B5EF4-FFF2-40B4-BE49-F238E27FC236}">
                  <a16:creationId xmlns:a16="http://schemas.microsoft.com/office/drawing/2014/main" id="{33B7B2D1-8979-4A25-9B3E-0EE70951045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2759" t="13188" r="32483" b="4258"/>
            <a:stretch/>
          </p:blipFill>
          <p:spPr bwMode="auto">
            <a:xfrm>
              <a:off x="1770360" y="2705837"/>
              <a:ext cx="579649" cy="20650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E110FD5B-D4FC-4CFF-B0EE-FE94FDF7E86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7093" t="21049" r="26382" b="6000"/>
            <a:stretch/>
          </p:blipFill>
          <p:spPr bwMode="auto">
            <a:xfrm>
              <a:off x="3147278" y="3156300"/>
              <a:ext cx="697099" cy="1639581"/>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descr="Une image contenant texte, articles de toilette&#10;&#10;Description générée automatiquement">
              <a:extLst>
                <a:ext uri="{FF2B5EF4-FFF2-40B4-BE49-F238E27FC236}">
                  <a16:creationId xmlns:a16="http://schemas.microsoft.com/office/drawing/2014/main" id="{EDFE7486-2FD4-4870-A08E-84EB322126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54103" y="2782000"/>
              <a:ext cx="1016632" cy="2287424"/>
            </a:xfrm>
            <a:prstGeom prst="rect">
              <a:avLst/>
            </a:prstGeom>
          </p:spPr>
        </p:pic>
        <p:pic>
          <p:nvPicPr>
            <p:cNvPr id="17" name="Picture 2">
              <a:extLst>
                <a:ext uri="{FF2B5EF4-FFF2-40B4-BE49-F238E27FC236}">
                  <a16:creationId xmlns:a16="http://schemas.microsoft.com/office/drawing/2014/main" id="{364BC02C-CFB4-4998-8254-3B36F790584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3929" t="21286" r="28604" b="7627"/>
            <a:stretch/>
          </p:blipFill>
          <p:spPr bwMode="auto">
            <a:xfrm>
              <a:off x="3949719" y="3138524"/>
              <a:ext cx="730664" cy="1641359"/>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descr="Une image contenant texte&#10;&#10;Description générée automatiquement">
              <a:extLst>
                <a:ext uri="{FF2B5EF4-FFF2-40B4-BE49-F238E27FC236}">
                  <a16:creationId xmlns:a16="http://schemas.microsoft.com/office/drawing/2014/main" id="{A518CE6C-B482-4DE5-B2B7-C6125B43F4C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80" t="26305" r="29772" b="7981"/>
            <a:stretch/>
          </p:blipFill>
          <p:spPr>
            <a:xfrm>
              <a:off x="5000094" y="3213839"/>
              <a:ext cx="709259" cy="1566044"/>
            </a:xfrm>
            <a:prstGeom prst="rect">
              <a:avLst/>
            </a:prstGeom>
          </p:spPr>
        </p:pic>
        <p:sp>
          <p:nvSpPr>
            <p:cNvPr id="20" name="ZoneTexte 19">
              <a:extLst>
                <a:ext uri="{FF2B5EF4-FFF2-40B4-BE49-F238E27FC236}">
                  <a16:creationId xmlns:a16="http://schemas.microsoft.com/office/drawing/2014/main" id="{3E93DC16-7E0D-4A18-B64F-FF9B3EDE48B6}"/>
                </a:ext>
              </a:extLst>
            </p:cNvPr>
            <p:cNvSpPr txBox="1"/>
            <p:nvPr/>
          </p:nvSpPr>
          <p:spPr>
            <a:xfrm>
              <a:off x="33444" y="2454688"/>
              <a:ext cx="1704846" cy="338554"/>
            </a:xfrm>
            <a:prstGeom prst="rect">
              <a:avLst/>
            </a:prstGeom>
            <a:solidFill>
              <a:srgbClr val="FFF4F3"/>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MORNING</a:t>
              </a:r>
            </a:p>
          </p:txBody>
        </p:sp>
        <p:pic>
          <p:nvPicPr>
            <p:cNvPr id="23" name="Picture 2">
              <a:extLst>
                <a:ext uri="{FF2B5EF4-FFF2-40B4-BE49-F238E27FC236}">
                  <a16:creationId xmlns:a16="http://schemas.microsoft.com/office/drawing/2014/main" id="{FFD0C101-F605-4BC7-B763-AA50EC0C59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858" y="2810728"/>
              <a:ext cx="589702" cy="19334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6B86100D-02FE-46A1-8633-A31DFCFC9015}"/>
                </a:ext>
              </a:extLst>
            </p:cNvPr>
            <p:cNvPicPr>
              <a:picLocks noChangeAspect="1" noChangeArrowheads="1"/>
            </p:cNvPicPr>
            <p:nvPr/>
          </p:nvPicPr>
          <p:blipFill rotWithShape="1">
            <a:blip r:embed="rId8">
              <a:alphaModFix/>
              <a:extLst>
                <a:ext uri="{28A0092B-C50C-407E-A947-70E740481C1C}">
                  <a14:useLocalDpi xmlns:a14="http://schemas.microsoft.com/office/drawing/2010/main" val="0"/>
                </a:ext>
              </a:extLst>
            </a:blip>
            <a:srcRect l="36883" t="24406" r="32286" b="6395"/>
            <a:stretch/>
          </p:blipFill>
          <p:spPr bwMode="auto">
            <a:xfrm>
              <a:off x="2489140" y="3138162"/>
              <a:ext cx="481583" cy="1621354"/>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itre 2">
            <a:extLst>
              <a:ext uri="{FF2B5EF4-FFF2-40B4-BE49-F238E27FC236}">
                <a16:creationId xmlns:a16="http://schemas.microsoft.com/office/drawing/2014/main" id="{69A733D5-DD76-4EDF-AEF4-F6F2EE3A8D54}"/>
              </a:ext>
            </a:extLst>
          </p:cNvPr>
          <p:cNvSpPr>
            <a:spLocks noGrp="1"/>
          </p:cNvSpPr>
          <p:nvPr>
            <p:ph type="title"/>
          </p:nvPr>
        </p:nvSpPr>
        <p:spPr/>
        <p:txBody>
          <a:bodyPr vert="horz" lIns="91440" tIns="45720" rIns="91440" bIns="45720" rtlCol="0" anchor="ctr">
            <a:normAutofit/>
          </a:bodyPr>
          <a:lstStyle/>
          <a:p>
            <a:pPr algn="ctr"/>
            <a:r>
              <a:rPr lang="fr-FR" sz="4800" dirty="0" err="1">
                <a:solidFill>
                  <a:srgbClr val="3E3E3E"/>
                </a:solidFill>
                <a:latin typeface="KyivType Sans2" panose="00000500000000000000" pitchFamily="50" charset="0"/>
              </a:rPr>
              <a:t>Your</a:t>
            </a:r>
            <a:r>
              <a:rPr lang="fr-FR" sz="4800" dirty="0">
                <a:solidFill>
                  <a:srgbClr val="3E3E3E"/>
                </a:solidFill>
                <a:latin typeface="KyivType Sans2" panose="00000500000000000000" pitchFamily="50" charset="0"/>
              </a:rPr>
              <a:t> </a:t>
            </a:r>
            <a:r>
              <a:rPr lang="fr-FR" sz="4800" dirty="0" err="1">
                <a:solidFill>
                  <a:srgbClr val="3E3E3E"/>
                </a:solidFill>
                <a:latin typeface="KyivType Sans2" panose="00000500000000000000" pitchFamily="50" charset="0"/>
              </a:rPr>
              <a:t>experience</a:t>
            </a:r>
            <a:r>
              <a:rPr lang="fr-FR" sz="4800" dirty="0">
                <a:solidFill>
                  <a:srgbClr val="3E3E3E"/>
                </a:solidFill>
                <a:latin typeface="KyivType Sans2" panose="00000500000000000000" pitchFamily="50" charset="0"/>
              </a:rPr>
              <a:t> :</a:t>
            </a:r>
          </a:p>
        </p:txBody>
      </p:sp>
      <p:sp>
        <p:nvSpPr>
          <p:cNvPr id="34" name="Rectangle 33">
            <a:extLst>
              <a:ext uri="{FF2B5EF4-FFF2-40B4-BE49-F238E27FC236}">
                <a16:creationId xmlns:a16="http://schemas.microsoft.com/office/drawing/2014/main" id="{49B41304-CCA3-42AA-9D98-DE55B6CFEB65}"/>
              </a:ext>
            </a:extLst>
          </p:cNvPr>
          <p:cNvSpPr/>
          <p:nvPr/>
        </p:nvSpPr>
        <p:spPr>
          <a:xfrm>
            <a:off x="2934040" y="1098780"/>
            <a:ext cx="8784718" cy="738664"/>
          </a:xfrm>
          <a:prstGeom prst="rect">
            <a:avLst/>
          </a:prstGeom>
        </p:spPr>
        <p:txBody>
          <a:bodyPr wrap="square">
            <a:spAutoFit/>
          </a:bodyPr>
          <a:lstStyle/>
          <a:p>
            <a:pPr algn="ctr">
              <a:defRPr/>
            </a:pPr>
            <a:r>
              <a:rPr lang="fr-FR" sz="1400" dirty="0">
                <a:solidFill>
                  <a:prstClr val="black"/>
                </a:solidFill>
                <a:latin typeface="Roboto Light" panose="02000000000000000000" pitchFamily="2" charset="0"/>
                <a:ea typeface="Roboto Light" panose="02000000000000000000" pitchFamily="2" charset="0"/>
              </a:rPr>
              <a:t>« </a:t>
            </a:r>
            <a:r>
              <a:rPr lang="en-US" sz="1400" dirty="0">
                <a:solidFill>
                  <a:prstClr val="black"/>
                </a:solidFill>
                <a:latin typeface="Roboto Light" panose="02000000000000000000" pitchFamily="2" charset="0"/>
                <a:ea typeface="Roboto Light" panose="02000000000000000000" pitchFamily="2" charset="0"/>
              </a:rPr>
              <a:t>42-year-old woman. Skin condition : sensitive, reactive - Visibly no redness, but in contact with the skin, even with a cleaning product, it gives a reaction. She takes care of her skin, visits professional care 3 times a month (Sensitive, </a:t>
            </a:r>
            <a:r>
              <a:rPr lang="en-US" sz="1400" dirty="0" err="1">
                <a:solidFill>
                  <a:prstClr val="black"/>
                </a:solidFill>
                <a:latin typeface="Roboto Light" panose="02000000000000000000" pitchFamily="2" charset="0"/>
                <a:ea typeface="Roboto Light" panose="02000000000000000000" pitchFamily="2" charset="0"/>
              </a:rPr>
              <a:t>Hydralessense</a:t>
            </a:r>
            <a:r>
              <a:rPr lang="en-US" sz="1400" dirty="0">
                <a:solidFill>
                  <a:prstClr val="black"/>
                </a:solidFill>
                <a:latin typeface="Roboto Light" panose="02000000000000000000" pitchFamily="2" charset="0"/>
                <a:ea typeface="Roboto Light" panose="02000000000000000000" pitchFamily="2" charset="0"/>
              </a:rPr>
              <a:t>, Elastin) </a:t>
            </a:r>
            <a:r>
              <a:rPr lang="fr-FR" sz="1400" dirty="0">
                <a:solidFill>
                  <a:prstClr val="black"/>
                </a:solidFill>
                <a:latin typeface="Roboto Light" panose="02000000000000000000" pitchFamily="2" charset="0"/>
                <a:ea typeface="Roboto Light" panose="02000000000000000000" pitchFamily="2" charset="0"/>
              </a:rPr>
              <a:t>»</a:t>
            </a:r>
          </a:p>
        </p:txBody>
      </p:sp>
      <p:sp>
        <p:nvSpPr>
          <p:cNvPr id="35" name="ZoneTexte 34">
            <a:extLst>
              <a:ext uri="{FF2B5EF4-FFF2-40B4-BE49-F238E27FC236}">
                <a16:creationId xmlns:a16="http://schemas.microsoft.com/office/drawing/2014/main" id="{5D798A89-A70D-48B1-8496-6B08446B1D2D}"/>
              </a:ext>
            </a:extLst>
          </p:cNvPr>
          <p:cNvSpPr txBox="1"/>
          <p:nvPr/>
        </p:nvSpPr>
        <p:spPr>
          <a:xfrm>
            <a:off x="3288768" y="3739677"/>
            <a:ext cx="1704846" cy="338554"/>
          </a:xfrm>
          <a:prstGeom prst="rect">
            <a:avLst/>
          </a:prstGeom>
          <a:noFill/>
          <a:ln w="3175">
            <a:no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or</a:t>
            </a:r>
          </a:p>
        </p:txBody>
      </p:sp>
      <p:grpSp>
        <p:nvGrpSpPr>
          <p:cNvPr id="53" name="Groupe 52">
            <a:extLst>
              <a:ext uri="{FF2B5EF4-FFF2-40B4-BE49-F238E27FC236}">
                <a16:creationId xmlns:a16="http://schemas.microsoft.com/office/drawing/2014/main" id="{B454E96C-34EA-4526-9BA1-EB5C19B004F4}"/>
              </a:ext>
            </a:extLst>
          </p:cNvPr>
          <p:cNvGrpSpPr/>
          <p:nvPr/>
        </p:nvGrpSpPr>
        <p:grpSpPr>
          <a:xfrm>
            <a:off x="5402349" y="3496782"/>
            <a:ext cx="6512704" cy="2766991"/>
            <a:chOff x="5049993" y="3856580"/>
            <a:chExt cx="6512704" cy="2766991"/>
          </a:xfrm>
        </p:grpSpPr>
        <p:sp>
          <p:nvSpPr>
            <p:cNvPr id="26" name="Rectangle 25">
              <a:extLst>
                <a:ext uri="{FF2B5EF4-FFF2-40B4-BE49-F238E27FC236}">
                  <a16:creationId xmlns:a16="http://schemas.microsoft.com/office/drawing/2014/main" id="{303F0E00-2BD1-418D-960F-F1DF8F9AB71F}"/>
                </a:ext>
              </a:extLst>
            </p:cNvPr>
            <p:cNvSpPr/>
            <p:nvPr/>
          </p:nvSpPr>
          <p:spPr>
            <a:xfrm>
              <a:off x="6639548" y="4688053"/>
              <a:ext cx="3159869" cy="1935518"/>
            </a:xfrm>
            <a:prstGeom prst="rect">
              <a:avLst/>
            </a:prstGeom>
            <a:solidFill>
              <a:srgbClr val="FFE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2">
              <a:extLst>
                <a:ext uri="{FF2B5EF4-FFF2-40B4-BE49-F238E27FC236}">
                  <a16:creationId xmlns:a16="http://schemas.microsoft.com/office/drawing/2014/main" id="{4BC3B857-73EA-42AC-90BC-BB2441FEB37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5931" t="21049" r="25403" b="6138"/>
            <a:stretch/>
          </p:blipFill>
          <p:spPr bwMode="auto">
            <a:xfrm>
              <a:off x="6870130" y="4971084"/>
              <a:ext cx="714571" cy="16037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20EDE7CC-8D58-4FCA-AA76-EF5C57771BD1}"/>
                </a:ext>
              </a:extLst>
            </p:cNvPr>
            <p:cNvPicPr>
              <a:picLocks noChangeAspect="1" noChangeArrowheads="1"/>
            </p:cNvPicPr>
            <p:nvPr/>
          </p:nvPicPr>
          <p:blipFill rotWithShape="1">
            <a:blip r:embed="rId16">
              <a:clrChange>
                <a:clrFrom>
                  <a:srgbClr val="000000">
                    <a:alpha val="0"/>
                  </a:srgbClr>
                </a:clrFrom>
                <a:clrTo>
                  <a:srgbClr val="000000">
                    <a:alpha val="0"/>
                  </a:srgbClr>
                </a:clrTo>
              </a:clrChange>
              <a:alphaModFix/>
              <a:extLst>
                <a:ext uri="{28A0092B-C50C-407E-A947-70E740481C1C}">
                  <a14:useLocalDpi xmlns:a14="http://schemas.microsoft.com/office/drawing/2010/main" val="0"/>
                </a:ext>
              </a:extLst>
            </a:blip>
            <a:srcRect l="24703" t="22711" r="27764" b="7628"/>
            <a:stretch/>
          </p:blipFill>
          <p:spPr bwMode="auto">
            <a:xfrm>
              <a:off x="7857691" y="5032901"/>
              <a:ext cx="723582" cy="15906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FEA452C7-5272-4F96-A1FB-87A55AC7FD94}"/>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4932" t="12888" r="25020" b="5747"/>
            <a:stretch/>
          </p:blipFill>
          <p:spPr bwMode="auto">
            <a:xfrm>
              <a:off x="8854263" y="5001601"/>
              <a:ext cx="652286" cy="1590670"/>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a:extLst>
                <a:ext uri="{FF2B5EF4-FFF2-40B4-BE49-F238E27FC236}">
                  <a16:creationId xmlns:a16="http://schemas.microsoft.com/office/drawing/2014/main" id="{7F9EBA9F-E914-48C1-9808-3DFCE6D3DD60}"/>
                </a:ext>
              </a:extLst>
            </p:cNvPr>
            <p:cNvSpPr txBox="1"/>
            <p:nvPr/>
          </p:nvSpPr>
          <p:spPr>
            <a:xfrm>
              <a:off x="6457575" y="4563734"/>
              <a:ext cx="1704846" cy="338554"/>
            </a:xfrm>
            <a:prstGeom prst="rect">
              <a:avLst/>
            </a:prstGeom>
            <a:solidFill>
              <a:srgbClr val="FFECEB"/>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WEEKLY</a:t>
              </a:r>
            </a:p>
          </p:txBody>
        </p:sp>
        <p:sp>
          <p:nvSpPr>
            <p:cNvPr id="36" name="ZoneTexte 35">
              <a:extLst>
                <a:ext uri="{FF2B5EF4-FFF2-40B4-BE49-F238E27FC236}">
                  <a16:creationId xmlns:a16="http://schemas.microsoft.com/office/drawing/2014/main" id="{A626813B-AFF4-4639-A71A-CFB6ADD928EB}"/>
                </a:ext>
              </a:extLst>
            </p:cNvPr>
            <p:cNvSpPr txBox="1"/>
            <p:nvPr/>
          </p:nvSpPr>
          <p:spPr>
            <a:xfrm>
              <a:off x="5049993" y="5573566"/>
              <a:ext cx="1704846"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2x/</a:t>
              </a:r>
              <a:r>
                <a:rPr lang="fr-FR" sz="1200" dirty="0" err="1">
                  <a:latin typeface="Roboto Light" panose="02000000000000000000" pitchFamily="2" charset="0"/>
                  <a:ea typeface="Roboto Light" panose="02000000000000000000" pitchFamily="2" charset="0"/>
                </a:rPr>
                <a:t>week</a:t>
              </a:r>
              <a:endParaRPr lang="fr-FR" sz="1200" dirty="0">
                <a:latin typeface="Roboto Light" panose="02000000000000000000" pitchFamily="2" charset="0"/>
                <a:ea typeface="Roboto Light" panose="02000000000000000000" pitchFamily="2" charset="0"/>
              </a:endParaRPr>
            </a:p>
          </p:txBody>
        </p:sp>
        <p:sp>
          <p:nvSpPr>
            <p:cNvPr id="37" name="ZoneTexte 36">
              <a:extLst>
                <a:ext uri="{FF2B5EF4-FFF2-40B4-BE49-F238E27FC236}">
                  <a16:creationId xmlns:a16="http://schemas.microsoft.com/office/drawing/2014/main" id="{23A4674E-0D33-4F1D-B249-E01B85A59888}"/>
                </a:ext>
              </a:extLst>
            </p:cNvPr>
            <p:cNvSpPr txBox="1"/>
            <p:nvPr/>
          </p:nvSpPr>
          <p:spPr>
            <a:xfrm>
              <a:off x="9506549" y="6148221"/>
              <a:ext cx="1704846" cy="306467"/>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algn="ctr">
                <a:defRPr sz="1200">
                  <a:latin typeface="Roboto Light" panose="02000000000000000000" pitchFamily="2" charset="0"/>
                  <a:ea typeface="Roboto Light" panose="02000000000000000000" pitchFamily="2" charset="0"/>
                </a:defRPr>
              </a:lvl1pPr>
            </a:lstStyle>
            <a:p>
              <a:r>
                <a:rPr lang="fr-FR" dirty="0"/>
                <a:t>3x/</a:t>
              </a:r>
              <a:r>
                <a:rPr lang="fr-FR" dirty="0" err="1"/>
                <a:t>month</a:t>
              </a:r>
              <a:endParaRPr lang="fr-FR" dirty="0"/>
            </a:p>
          </p:txBody>
        </p:sp>
        <p:sp>
          <p:nvSpPr>
            <p:cNvPr id="38" name="ZoneTexte 37">
              <a:extLst>
                <a:ext uri="{FF2B5EF4-FFF2-40B4-BE49-F238E27FC236}">
                  <a16:creationId xmlns:a16="http://schemas.microsoft.com/office/drawing/2014/main" id="{32AB7C8C-F0C5-4E1E-8A12-2337E378E221}"/>
                </a:ext>
              </a:extLst>
            </p:cNvPr>
            <p:cNvSpPr txBox="1"/>
            <p:nvPr/>
          </p:nvSpPr>
          <p:spPr>
            <a:xfrm>
              <a:off x="8402829" y="3856580"/>
              <a:ext cx="3159868" cy="510778"/>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algn="ctr">
                <a:defRPr sz="1200">
                  <a:latin typeface="Roboto Light" panose="02000000000000000000" pitchFamily="2" charset="0"/>
                  <a:ea typeface="Roboto Light" panose="02000000000000000000" pitchFamily="2" charset="0"/>
                </a:defRPr>
              </a:lvl1pPr>
            </a:lstStyle>
            <a:p>
              <a:r>
                <a:rPr lang="fr-FR" dirty="0"/>
                <a:t>3x/</a:t>
              </a:r>
              <a:r>
                <a:rPr lang="fr-FR" dirty="0" err="1"/>
                <a:t>week</a:t>
              </a:r>
              <a:endParaRPr lang="fr-FR" dirty="0"/>
            </a:p>
            <a:p>
              <a:r>
                <a:rPr lang="fr-FR" dirty="0" err="1"/>
                <a:t>Instead</a:t>
              </a:r>
              <a:r>
                <a:rPr lang="fr-FR" dirty="0"/>
                <a:t> of Sensitive </a:t>
              </a:r>
              <a:r>
                <a:rPr lang="fr-FR" dirty="0" err="1"/>
                <a:t>cream</a:t>
              </a:r>
              <a:r>
                <a:rPr lang="fr-FR" dirty="0"/>
                <a:t>, as a night </a:t>
              </a:r>
              <a:r>
                <a:rPr lang="fr-FR" dirty="0" err="1"/>
                <a:t>mask</a:t>
              </a:r>
              <a:endParaRPr lang="fr-FR" dirty="0"/>
            </a:p>
          </p:txBody>
        </p:sp>
        <p:cxnSp>
          <p:nvCxnSpPr>
            <p:cNvPr id="44" name="Connecteur : en arc 43">
              <a:extLst>
                <a:ext uri="{FF2B5EF4-FFF2-40B4-BE49-F238E27FC236}">
                  <a16:creationId xmlns:a16="http://schemas.microsoft.com/office/drawing/2014/main" id="{C514C7A4-97A8-4182-9094-5136F8B3F62E}"/>
                </a:ext>
              </a:extLst>
            </p:cNvPr>
            <p:cNvCxnSpPr/>
            <p:nvPr/>
          </p:nvCxnSpPr>
          <p:spPr>
            <a:xfrm rot="5400000" flipH="1" flipV="1">
              <a:off x="8241466" y="4548269"/>
              <a:ext cx="649706" cy="382253"/>
            </a:xfrm>
            <a:prstGeom prst="curvedConnector3">
              <a:avLst/>
            </a:prstGeom>
            <a:ln>
              <a:solidFill>
                <a:srgbClr val="D0C9F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 en arc 44">
              <a:extLst>
                <a:ext uri="{FF2B5EF4-FFF2-40B4-BE49-F238E27FC236}">
                  <a16:creationId xmlns:a16="http://schemas.microsoft.com/office/drawing/2014/main" id="{63F8930E-D778-4009-BF24-0B1CB59EEDC9}"/>
                </a:ext>
              </a:extLst>
            </p:cNvPr>
            <p:cNvCxnSpPr>
              <a:cxnSpLocks/>
            </p:cNvCxnSpPr>
            <p:nvPr/>
          </p:nvCxnSpPr>
          <p:spPr>
            <a:xfrm rot="16200000" flipH="1">
              <a:off x="9544050" y="5573294"/>
              <a:ext cx="496659" cy="378026"/>
            </a:xfrm>
            <a:prstGeom prst="curvedConnector3">
              <a:avLst>
                <a:gd name="adj1" fmla="val 33042"/>
              </a:avLst>
            </a:prstGeom>
            <a:ln>
              <a:solidFill>
                <a:srgbClr val="D0C9F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 en arc 49">
              <a:extLst>
                <a:ext uri="{FF2B5EF4-FFF2-40B4-BE49-F238E27FC236}">
                  <a16:creationId xmlns:a16="http://schemas.microsoft.com/office/drawing/2014/main" id="{A157938B-B3A9-410E-B65C-7627BD5D4014}"/>
                </a:ext>
              </a:extLst>
            </p:cNvPr>
            <p:cNvCxnSpPr>
              <a:cxnSpLocks/>
            </p:cNvCxnSpPr>
            <p:nvPr/>
          </p:nvCxnSpPr>
          <p:spPr>
            <a:xfrm rot="10800000" flipV="1">
              <a:off x="6184238" y="5064249"/>
              <a:ext cx="685893" cy="449730"/>
            </a:xfrm>
            <a:prstGeom prst="curvedConnector3">
              <a:avLst>
                <a:gd name="adj1" fmla="val 50000"/>
              </a:avLst>
            </a:prstGeom>
            <a:ln>
              <a:solidFill>
                <a:srgbClr val="D0C9F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8" name="Objet 27">
            <a:extLst>
              <a:ext uri="{FF2B5EF4-FFF2-40B4-BE49-F238E27FC236}">
                <a16:creationId xmlns:a16="http://schemas.microsoft.com/office/drawing/2014/main" id="{CB1372B6-5606-4196-BB12-4794AA9DAF4F}"/>
              </a:ext>
            </a:extLst>
          </p:cNvPr>
          <p:cNvGraphicFramePr>
            <a:graphicFrameLocks noChangeAspect="1"/>
          </p:cNvGraphicFramePr>
          <p:nvPr>
            <p:extLst>
              <p:ext uri="{D42A27DB-BD31-4B8C-83A1-F6EECF244321}">
                <p14:modId xmlns:p14="http://schemas.microsoft.com/office/powerpoint/2010/main" val="3281636108"/>
              </p:ext>
            </p:extLst>
          </p:nvPr>
        </p:nvGraphicFramePr>
        <p:xfrm>
          <a:off x="11042543" y="221263"/>
          <a:ext cx="858112" cy="563846"/>
        </p:xfrm>
        <a:graphic>
          <a:graphicData uri="http://schemas.openxmlformats.org/presentationml/2006/ole">
            <mc:AlternateContent xmlns:mc="http://schemas.openxmlformats.org/markup-compatibility/2006">
              <mc:Choice xmlns:v="urn:schemas-microsoft-com:vml" Requires="v">
                <p:oleObj spid="_x0000_s2063" name="Bitmap Image" r:id="rId18" imgW="2758320" imgH="1813680" progId="PBrush">
                  <p:embed/>
                </p:oleObj>
              </mc:Choice>
              <mc:Fallback>
                <p:oleObj name="Bitmap Image" r:id="rId18" imgW="2758320" imgH="1813680" progId="PBrush">
                  <p:embed/>
                  <p:pic>
                    <p:nvPicPr>
                      <p:cNvPr id="0" name=""/>
                      <p:cNvPicPr/>
                      <p:nvPr/>
                    </p:nvPicPr>
                    <p:blipFill>
                      <a:blip r:embed="rId19"/>
                      <a:stretch>
                        <a:fillRect/>
                      </a:stretch>
                    </p:blipFill>
                    <p:spPr>
                      <a:xfrm>
                        <a:off x="11042543" y="221263"/>
                        <a:ext cx="858112" cy="563846"/>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8853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11746164-C785-4959-B216-19BAE81CE17F}"/>
              </a:ext>
            </a:extLst>
          </p:cNvPr>
          <p:cNvGraphicFramePr>
            <a:graphicFrameLocks noChangeAspect="1"/>
          </p:cNvGraphicFramePr>
          <p:nvPr/>
        </p:nvGraphicFramePr>
        <p:xfrm>
          <a:off x="277926" y="322820"/>
          <a:ext cx="2692797" cy="1431624"/>
        </p:xfrm>
        <a:graphic>
          <a:graphicData uri="http://schemas.openxmlformats.org/presentationml/2006/ole">
            <mc:AlternateContent xmlns:mc="http://schemas.openxmlformats.org/markup-compatibility/2006">
              <mc:Choice xmlns:v="urn:schemas-microsoft-com:vml" Requires="v">
                <p:oleObj spid="_x0000_s3086" name="Bitmap Image" r:id="rId4" imgW="7704000" imgH="5166360" progId="PBrush">
                  <p:embed/>
                </p:oleObj>
              </mc:Choice>
              <mc:Fallback>
                <p:oleObj name="Bitmap Image" r:id="rId4" imgW="7704000" imgH="5166360" progId="PBrush">
                  <p:embed/>
                  <p:pic>
                    <p:nvPicPr>
                      <p:cNvPr id="4" name="Objet 3">
                        <a:extLst>
                          <a:ext uri="{FF2B5EF4-FFF2-40B4-BE49-F238E27FC236}">
                            <a16:creationId xmlns:a16="http://schemas.microsoft.com/office/drawing/2014/main" id="{11746164-C785-4959-B216-19BAE81CE17F}"/>
                          </a:ext>
                        </a:extLst>
                      </p:cNvPr>
                      <p:cNvPicPr/>
                      <p:nvPr/>
                    </p:nvPicPr>
                    <p:blipFill>
                      <a:blip r:embed="rId5"/>
                      <a:stretch>
                        <a:fillRect/>
                      </a:stretch>
                    </p:blipFill>
                    <p:spPr>
                      <a:xfrm>
                        <a:off x="277926" y="322820"/>
                        <a:ext cx="2692797" cy="1431624"/>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52CDB293-9387-40B9-B1E1-133A88DA1616}"/>
              </a:ext>
            </a:extLst>
          </p:cNvPr>
          <p:cNvSpPr txBox="1"/>
          <p:nvPr/>
        </p:nvSpPr>
        <p:spPr>
          <a:xfrm>
            <a:off x="1129370" y="785109"/>
            <a:ext cx="953226" cy="338554"/>
          </a:xfrm>
          <a:prstGeom prst="rect">
            <a:avLst/>
          </a:prstGeom>
          <a:noFill/>
          <a:ln>
            <a:noFill/>
          </a:ln>
        </p:spPr>
        <p:txBody>
          <a:bodyPr wrap="square" rtlCol="0">
            <a:spAutoFit/>
          </a:bodyPr>
          <a:lstStyle/>
          <a:p>
            <a:pPr algn="just"/>
            <a:r>
              <a:rPr lang="en-US" sz="1600" dirty="0">
                <a:latin typeface="Roboto Light" panose="02000000000000000000" pitchFamily="2" charset="0"/>
                <a:ea typeface="Roboto Light" panose="02000000000000000000" pitchFamily="2" charset="0"/>
              </a:rPr>
              <a:t>Russia</a:t>
            </a:r>
            <a:endParaRPr lang="fr-FR" sz="1600" dirty="0">
              <a:latin typeface="Roboto Light" panose="02000000000000000000" pitchFamily="2" charset="0"/>
              <a:ea typeface="Roboto Light" panose="02000000000000000000" pitchFamily="2" charset="0"/>
            </a:endParaRPr>
          </a:p>
        </p:txBody>
      </p:sp>
      <p:sp>
        <p:nvSpPr>
          <p:cNvPr id="31" name="Titre 2">
            <a:extLst>
              <a:ext uri="{FF2B5EF4-FFF2-40B4-BE49-F238E27FC236}">
                <a16:creationId xmlns:a16="http://schemas.microsoft.com/office/drawing/2014/main" id="{69A733D5-DD76-4EDF-AEF4-F6F2EE3A8D54}"/>
              </a:ext>
            </a:extLst>
          </p:cNvPr>
          <p:cNvSpPr>
            <a:spLocks noGrp="1"/>
          </p:cNvSpPr>
          <p:nvPr>
            <p:ph type="title"/>
          </p:nvPr>
        </p:nvSpPr>
        <p:spPr/>
        <p:txBody>
          <a:bodyPr vert="horz" lIns="91440" tIns="45720" rIns="91440" bIns="45720" rtlCol="0" anchor="ctr">
            <a:normAutofit/>
          </a:bodyPr>
          <a:lstStyle/>
          <a:p>
            <a:pPr algn="ctr"/>
            <a:r>
              <a:rPr lang="fr-FR" sz="4800" dirty="0" err="1">
                <a:solidFill>
                  <a:srgbClr val="3E3E3E"/>
                </a:solidFill>
                <a:latin typeface="KyivType Sans2" panose="00000500000000000000" pitchFamily="50" charset="0"/>
              </a:rPr>
              <a:t>Your</a:t>
            </a:r>
            <a:r>
              <a:rPr lang="fr-FR" sz="4800" dirty="0">
                <a:solidFill>
                  <a:srgbClr val="3E3E3E"/>
                </a:solidFill>
                <a:latin typeface="KyivType Sans2" panose="00000500000000000000" pitchFamily="50" charset="0"/>
              </a:rPr>
              <a:t> </a:t>
            </a:r>
            <a:r>
              <a:rPr lang="fr-FR" sz="4800" dirty="0" err="1">
                <a:solidFill>
                  <a:srgbClr val="3E3E3E"/>
                </a:solidFill>
                <a:latin typeface="KyivType Sans2" panose="00000500000000000000" pitchFamily="50" charset="0"/>
              </a:rPr>
              <a:t>experience</a:t>
            </a:r>
            <a:r>
              <a:rPr lang="fr-FR" sz="4800" dirty="0">
                <a:solidFill>
                  <a:srgbClr val="3E3E3E"/>
                </a:solidFill>
                <a:latin typeface="KyivType Sans2" panose="00000500000000000000" pitchFamily="50" charset="0"/>
              </a:rPr>
              <a:t> :</a:t>
            </a:r>
          </a:p>
        </p:txBody>
      </p:sp>
      <p:pic>
        <p:nvPicPr>
          <p:cNvPr id="28" name="Image 27" descr="Une image contenant personne, Visage humain, habits, intérieur&#10;&#10;Description générée automatiquement">
            <a:extLst>
              <a:ext uri="{FF2B5EF4-FFF2-40B4-BE49-F238E27FC236}">
                <a16:creationId xmlns:a16="http://schemas.microsoft.com/office/drawing/2014/main" id="{DFE6CDD2-0207-49A8-9C84-4A6A49449169}"/>
              </a:ext>
            </a:extLst>
          </p:cNvPr>
          <p:cNvPicPr>
            <a:picLocks noChangeAspect="1"/>
          </p:cNvPicPr>
          <p:nvPr/>
        </p:nvPicPr>
        <p:blipFill rotWithShape="1">
          <a:blip r:embed="rId6">
            <a:extLst>
              <a:ext uri="{28A0092B-C50C-407E-A947-70E740481C1C}">
                <a14:useLocalDpi xmlns:a14="http://schemas.microsoft.com/office/drawing/2010/main" val="0"/>
              </a:ext>
            </a:extLst>
          </a:blip>
          <a:srcRect l="27502" t="33358" r="28829" b="9832"/>
          <a:stretch/>
        </p:blipFill>
        <p:spPr>
          <a:xfrm>
            <a:off x="180473" y="2216733"/>
            <a:ext cx="2358190" cy="4090441"/>
          </a:xfrm>
          <a:prstGeom prst="rect">
            <a:avLst/>
          </a:prstGeom>
        </p:spPr>
      </p:pic>
      <p:pic>
        <p:nvPicPr>
          <p:cNvPr id="30" name="Image 29" descr="Une image contenant mur, personne, intérieur, Visage humain&#10;&#10;Description générée automatiquement">
            <a:extLst>
              <a:ext uri="{FF2B5EF4-FFF2-40B4-BE49-F238E27FC236}">
                <a16:creationId xmlns:a16="http://schemas.microsoft.com/office/drawing/2014/main" id="{CD5D1DAF-CC61-47DD-9098-52B7CFFEA30D}"/>
              </a:ext>
            </a:extLst>
          </p:cNvPr>
          <p:cNvPicPr>
            <a:picLocks noChangeAspect="1"/>
          </p:cNvPicPr>
          <p:nvPr/>
        </p:nvPicPr>
        <p:blipFill rotWithShape="1">
          <a:blip r:embed="rId7">
            <a:extLst>
              <a:ext uri="{28A0092B-C50C-407E-A947-70E740481C1C}">
                <a14:useLocalDpi xmlns:a14="http://schemas.microsoft.com/office/drawing/2010/main" val="0"/>
              </a:ext>
            </a:extLst>
          </a:blip>
          <a:srcRect l="16693" t="35784" r="35326" b="5643"/>
          <a:stretch/>
        </p:blipFill>
        <p:spPr>
          <a:xfrm>
            <a:off x="9498447" y="2216733"/>
            <a:ext cx="2513080" cy="4090441"/>
          </a:xfrm>
          <a:prstGeom prst="rect">
            <a:avLst/>
          </a:prstGeom>
        </p:spPr>
      </p:pic>
      <p:sp>
        <p:nvSpPr>
          <p:cNvPr id="41" name="ZoneTexte 40">
            <a:extLst>
              <a:ext uri="{FF2B5EF4-FFF2-40B4-BE49-F238E27FC236}">
                <a16:creationId xmlns:a16="http://schemas.microsoft.com/office/drawing/2014/main" id="{4764A772-626F-4731-B0AE-BC1960345C47}"/>
              </a:ext>
            </a:extLst>
          </p:cNvPr>
          <p:cNvSpPr txBox="1"/>
          <p:nvPr/>
        </p:nvSpPr>
        <p:spPr>
          <a:xfrm>
            <a:off x="5243577" y="2047456"/>
            <a:ext cx="1704846" cy="338554"/>
          </a:xfrm>
          <a:prstGeom prst="rect">
            <a:avLst/>
          </a:prstGeom>
          <a:solidFill>
            <a:srgbClr val="F2EFFE"/>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1 MONTH</a:t>
            </a:r>
          </a:p>
        </p:txBody>
      </p:sp>
      <p:pic>
        <p:nvPicPr>
          <p:cNvPr id="42" name="Picture 2">
            <a:extLst>
              <a:ext uri="{FF2B5EF4-FFF2-40B4-BE49-F238E27FC236}">
                <a16:creationId xmlns:a16="http://schemas.microsoft.com/office/drawing/2014/main" id="{379E006F-781C-4094-B5CC-45105B2D63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6231" y="2386009"/>
            <a:ext cx="970273" cy="318122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D36D360B-7C62-4473-8A76-9B12834A2818}"/>
              </a:ext>
            </a:extLst>
          </p:cNvPr>
          <p:cNvPicPr>
            <a:picLocks noChangeAspect="1" noChangeArrowheads="1"/>
          </p:cNvPicPr>
          <p:nvPr/>
        </p:nvPicPr>
        <p:blipFill rotWithShape="1">
          <a:blip r:embed="rId9">
            <a:clrChange>
              <a:clrFrom>
                <a:srgbClr val="000000">
                  <a:alpha val="0"/>
                </a:srgbClr>
              </a:clrFrom>
              <a:clrTo>
                <a:srgbClr val="000000">
                  <a:alpha val="0"/>
                </a:srgbClr>
              </a:clrTo>
            </a:clrChange>
            <a:alphaModFix/>
            <a:extLst>
              <a:ext uri="{28A0092B-C50C-407E-A947-70E740481C1C}">
                <a14:useLocalDpi xmlns:a14="http://schemas.microsoft.com/office/drawing/2010/main" val="0"/>
              </a:ext>
            </a:extLst>
          </a:blip>
          <a:srcRect l="24703" t="22711" r="27764" b="7628"/>
          <a:stretch/>
        </p:blipFill>
        <p:spPr bwMode="auto">
          <a:xfrm>
            <a:off x="5557449" y="3079129"/>
            <a:ext cx="1125228" cy="247361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a:extLst>
              <a:ext uri="{FF2B5EF4-FFF2-40B4-BE49-F238E27FC236}">
                <a16:creationId xmlns:a16="http://schemas.microsoft.com/office/drawing/2014/main" id="{CBD14834-5F36-4057-A6CF-6863206FB809}"/>
              </a:ext>
            </a:extLst>
          </p:cNvPr>
          <p:cNvPicPr>
            <a:picLocks noChangeAspect="1" noChangeArrowheads="1"/>
          </p:cNvPicPr>
          <p:nvPr/>
        </p:nvPicPr>
        <p:blipFill rotWithShape="1">
          <a:blip r:embed="rId10">
            <a:clrChange>
              <a:clrFrom>
                <a:srgbClr val="000000">
                  <a:alpha val="0"/>
                </a:srgbClr>
              </a:clrFrom>
              <a:clrTo>
                <a:srgbClr val="000000">
                  <a:alpha val="0"/>
                </a:srgbClr>
              </a:clrTo>
            </a:clrChange>
            <a:alphaModFix/>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l="24290" t="19656" r="26255" b="7017"/>
          <a:stretch/>
        </p:blipFill>
        <p:spPr bwMode="auto">
          <a:xfrm>
            <a:off x="7514097" y="3064648"/>
            <a:ext cx="1125228" cy="2502582"/>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436B0016-B8DB-4761-914E-E2FE9CC45C52}"/>
              </a:ext>
            </a:extLst>
          </p:cNvPr>
          <p:cNvSpPr txBox="1"/>
          <p:nvPr/>
        </p:nvSpPr>
        <p:spPr>
          <a:xfrm>
            <a:off x="3038697" y="5567230"/>
            <a:ext cx="1704846"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Lait Nettoyant</a:t>
            </a:r>
          </a:p>
          <a:p>
            <a:pPr algn="ctr"/>
            <a:r>
              <a:rPr lang="fr-FR" sz="1200" dirty="0">
                <a:latin typeface="Roboto Light" panose="02000000000000000000" pitchFamily="2" charset="0"/>
                <a:ea typeface="Roboto Light" panose="02000000000000000000" pitchFamily="2" charset="0"/>
              </a:rPr>
              <a:t>Morning &amp; </a:t>
            </a:r>
            <a:r>
              <a:rPr lang="fr-FR" sz="1200" dirty="0" err="1">
                <a:latin typeface="Roboto Light" panose="02000000000000000000" pitchFamily="2" charset="0"/>
                <a:ea typeface="Roboto Light" panose="02000000000000000000" pitchFamily="2" charset="0"/>
              </a:rPr>
              <a:t>evening</a:t>
            </a:r>
            <a:endParaRPr lang="fr-FR" sz="1200" dirty="0">
              <a:latin typeface="Roboto Light" panose="02000000000000000000" pitchFamily="2" charset="0"/>
              <a:ea typeface="Roboto Light" panose="02000000000000000000" pitchFamily="2" charset="0"/>
            </a:endParaRPr>
          </a:p>
        </p:txBody>
      </p:sp>
      <p:sp>
        <p:nvSpPr>
          <p:cNvPr id="12" name="ZoneTexte 11">
            <a:extLst>
              <a:ext uri="{FF2B5EF4-FFF2-40B4-BE49-F238E27FC236}">
                <a16:creationId xmlns:a16="http://schemas.microsoft.com/office/drawing/2014/main" id="{D7564FF2-C114-4F56-BC90-BD76D6AA5803}"/>
              </a:ext>
            </a:extLst>
          </p:cNvPr>
          <p:cNvSpPr txBox="1"/>
          <p:nvPr/>
        </p:nvSpPr>
        <p:spPr>
          <a:xfrm>
            <a:off x="5243577" y="5567230"/>
            <a:ext cx="1704846"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Sensitive Masque</a:t>
            </a:r>
          </a:p>
          <a:p>
            <a:pPr algn="ctr"/>
            <a:r>
              <a:rPr lang="fr-FR" sz="1200" dirty="0">
                <a:latin typeface="Roboto Light" panose="02000000000000000000" pitchFamily="2" charset="0"/>
                <a:ea typeface="Roboto Light" panose="02000000000000000000" pitchFamily="2" charset="0"/>
              </a:rPr>
              <a:t>Morning</a:t>
            </a:r>
          </a:p>
        </p:txBody>
      </p:sp>
      <p:sp>
        <p:nvSpPr>
          <p:cNvPr id="13" name="ZoneTexte 12">
            <a:extLst>
              <a:ext uri="{FF2B5EF4-FFF2-40B4-BE49-F238E27FC236}">
                <a16:creationId xmlns:a16="http://schemas.microsoft.com/office/drawing/2014/main" id="{AA41C84A-D906-4848-A10F-CC47176192EC}"/>
              </a:ext>
            </a:extLst>
          </p:cNvPr>
          <p:cNvSpPr txBox="1"/>
          <p:nvPr/>
        </p:nvSpPr>
        <p:spPr>
          <a:xfrm>
            <a:off x="7293567" y="5567230"/>
            <a:ext cx="1704846"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Hydra n°1 Masque</a:t>
            </a:r>
          </a:p>
          <a:p>
            <a:pPr algn="ctr"/>
            <a:r>
              <a:rPr lang="fr-FR" sz="1200" dirty="0" err="1">
                <a:latin typeface="Roboto Light" panose="02000000000000000000" pitchFamily="2" charset="0"/>
                <a:ea typeface="Roboto Light" panose="02000000000000000000" pitchFamily="2" charset="0"/>
              </a:rPr>
              <a:t>Evening</a:t>
            </a:r>
            <a:endParaRPr lang="fr-FR" sz="1200" dirty="0">
              <a:latin typeface="Roboto Light" panose="02000000000000000000" pitchFamily="2" charset="0"/>
              <a:ea typeface="Roboto Light" panose="02000000000000000000" pitchFamily="2" charset="0"/>
            </a:endParaRPr>
          </a:p>
        </p:txBody>
      </p:sp>
      <p:graphicFrame>
        <p:nvGraphicFramePr>
          <p:cNvPr id="14" name="Objet 13">
            <a:extLst>
              <a:ext uri="{FF2B5EF4-FFF2-40B4-BE49-F238E27FC236}">
                <a16:creationId xmlns:a16="http://schemas.microsoft.com/office/drawing/2014/main" id="{F4308AD7-75E3-46EC-B869-B0FCF3CC5AB4}"/>
              </a:ext>
            </a:extLst>
          </p:cNvPr>
          <p:cNvGraphicFramePr>
            <a:graphicFrameLocks noChangeAspect="1"/>
          </p:cNvGraphicFramePr>
          <p:nvPr>
            <p:extLst>
              <p:ext uri="{D42A27DB-BD31-4B8C-83A1-F6EECF244321}">
                <p14:modId xmlns:p14="http://schemas.microsoft.com/office/powerpoint/2010/main" val="2210201398"/>
              </p:ext>
            </p:extLst>
          </p:nvPr>
        </p:nvGraphicFramePr>
        <p:xfrm>
          <a:off x="11062630" y="253404"/>
          <a:ext cx="858112" cy="531705"/>
        </p:xfrm>
        <a:graphic>
          <a:graphicData uri="http://schemas.openxmlformats.org/presentationml/2006/ole">
            <mc:AlternateContent xmlns:mc="http://schemas.openxmlformats.org/markup-compatibility/2006">
              <mc:Choice xmlns:v="urn:schemas-microsoft-com:vml" Requires="v">
                <p:oleObj spid="_x0000_s3087" name="Bitmap Image" r:id="rId12" imgW="3025080" imgH="1874520" progId="PBrush">
                  <p:embed/>
                </p:oleObj>
              </mc:Choice>
              <mc:Fallback>
                <p:oleObj name="Bitmap Image" r:id="rId12" imgW="3025080" imgH="1874520" progId="PBrush">
                  <p:embed/>
                  <p:pic>
                    <p:nvPicPr>
                      <p:cNvPr id="5" name="Objet 4">
                        <a:extLst>
                          <a:ext uri="{FF2B5EF4-FFF2-40B4-BE49-F238E27FC236}">
                            <a16:creationId xmlns:a16="http://schemas.microsoft.com/office/drawing/2014/main" id="{7ACC3C23-ABAA-40D9-958D-27D55F8F5192}"/>
                          </a:ext>
                        </a:extLst>
                      </p:cNvPr>
                      <p:cNvPicPr/>
                      <p:nvPr/>
                    </p:nvPicPr>
                    <p:blipFill>
                      <a:blip r:embed="rId13"/>
                      <a:stretch>
                        <a:fillRect/>
                      </a:stretch>
                    </p:blipFill>
                    <p:spPr>
                      <a:xfrm>
                        <a:off x="11062630" y="253404"/>
                        <a:ext cx="858112" cy="531705"/>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417959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11746164-C785-4959-B216-19BAE81CE17F}"/>
              </a:ext>
            </a:extLst>
          </p:cNvPr>
          <p:cNvGraphicFramePr>
            <a:graphicFrameLocks noChangeAspect="1"/>
          </p:cNvGraphicFramePr>
          <p:nvPr/>
        </p:nvGraphicFramePr>
        <p:xfrm>
          <a:off x="277926" y="322820"/>
          <a:ext cx="2692797" cy="1431624"/>
        </p:xfrm>
        <a:graphic>
          <a:graphicData uri="http://schemas.openxmlformats.org/presentationml/2006/ole">
            <mc:AlternateContent xmlns:mc="http://schemas.openxmlformats.org/markup-compatibility/2006">
              <mc:Choice xmlns:v="urn:schemas-microsoft-com:vml" Requires="v">
                <p:oleObj spid="_x0000_s4110" name="Bitmap Image" r:id="rId4" imgW="7704000" imgH="5166360" progId="PBrush">
                  <p:embed/>
                </p:oleObj>
              </mc:Choice>
              <mc:Fallback>
                <p:oleObj name="Bitmap Image" r:id="rId4" imgW="7704000" imgH="5166360" progId="PBrush">
                  <p:embed/>
                  <p:pic>
                    <p:nvPicPr>
                      <p:cNvPr id="4" name="Objet 3">
                        <a:extLst>
                          <a:ext uri="{FF2B5EF4-FFF2-40B4-BE49-F238E27FC236}">
                            <a16:creationId xmlns:a16="http://schemas.microsoft.com/office/drawing/2014/main" id="{11746164-C785-4959-B216-19BAE81CE17F}"/>
                          </a:ext>
                        </a:extLst>
                      </p:cNvPr>
                      <p:cNvPicPr/>
                      <p:nvPr/>
                    </p:nvPicPr>
                    <p:blipFill>
                      <a:blip r:embed="rId5"/>
                      <a:stretch>
                        <a:fillRect/>
                      </a:stretch>
                    </p:blipFill>
                    <p:spPr>
                      <a:xfrm>
                        <a:off x="277926" y="322820"/>
                        <a:ext cx="2692797" cy="1431624"/>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52CDB293-9387-40B9-B1E1-133A88DA1616}"/>
              </a:ext>
            </a:extLst>
          </p:cNvPr>
          <p:cNvSpPr txBox="1"/>
          <p:nvPr/>
        </p:nvSpPr>
        <p:spPr>
          <a:xfrm>
            <a:off x="1129370" y="785109"/>
            <a:ext cx="953226" cy="338554"/>
          </a:xfrm>
          <a:prstGeom prst="rect">
            <a:avLst/>
          </a:prstGeom>
          <a:noFill/>
          <a:ln>
            <a:noFill/>
          </a:ln>
        </p:spPr>
        <p:txBody>
          <a:bodyPr wrap="square" rtlCol="0">
            <a:spAutoFit/>
          </a:bodyPr>
          <a:lstStyle/>
          <a:p>
            <a:pPr algn="just"/>
            <a:r>
              <a:rPr lang="en-US" sz="1600" dirty="0">
                <a:latin typeface="Roboto Light" panose="02000000000000000000" pitchFamily="2" charset="0"/>
                <a:ea typeface="Roboto Light" panose="02000000000000000000" pitchFamily="2" charset="0"/>
              </a:rPr>
              <a:t>USA</a:t>
            </a:r>
            <a:endParaRPr lang="fr-FR" sz="1600" dirty="0">
              <a:latin typeface="Roboto Light" panose="02000000000000000000" pitchFamily="2" charset="0"/>
              <a:ea typeface="Roboto Light" panose="02000000000000000000" pitchFamily="2" charset="0"/>
            </a:endParaRPr>
          </a:p>
        </p:txBody>
      </p:sp>
      <p:sp>
        <p:nvSpPr>
          <p:cNvPr id="31" name="Titre 2">
            <a:extLst>
              <a:ext uri="{FF2B5EF4-FFF2-40B4-BE49-F238E27FC236}">
                <a16:creationId xmlns:a16="http://schemas.microsoft.com/office/drawing/2014/main" id="{69A733D5-DD76-4EDF-AEF4-F6F2EE3A8D54}"/>
              </a:ext>
            </a:extLst>
          </p:cNvPr>
          <p:cNvSpPr>
            <a:spLocks noGrp="1"/>
          </p:cNvSpPr>
          <p:nvPr>
            <p:ph type="title"/>
          </p:nvPr>
        </p:nvSpPr>
        <p:spPr/>
        <p:txBody>
          <a:bodyPr vert="horz" lIns="91440" tIns="45720" rIns="91440" bIns="45720" rtlCol="0" anchor="ctr">
            <a:normAutofit/>
          </a:bodyPr>
          <a:lstStyle/>
          <a:p>
            <a:pPr algn="ctr"/>
            <a:r>
              <a:rPr lang="fr-FR" sz="4800" dirty="0" err="1">
                <a:solidFill>
                  <a:srgbClr val="3E3E3E"/>
                </a:solidFill>
                <a:latin typeface="KyivType Sans2" panose="00000500000000000000" pitchFamily="50" charset="0"/>
              </a:rPr>
              <a:t>Your</a:t>
            </a:r>
            <a:r>
              <a:rPr lang="fr-FR" sz="4800" dirty="0">
                <a:solidFill>
                  <a:srgbClr val="3E3E3E"/>
                </a:solidFill>
                <a:latin typeface="KyivType Sans2" panose="00000500000000000000" pitchFamily="50" charset="0"/>
              </a:rPr>
              <a:t> </a:t>
            </a:r>
            <a:r>
              <a:rPr lang="fr-FR" sz="4800" dirty="0" err="1">
                <a:solidFill>
                  <a:srgbClr val="3E3E3E"/>
                </a:solidFill>
                <a:latin typeface="KyivType Sans2" panose="00000500000000000000" pitchFamily="50" charset="0"/>
              </a:rPr>
              <a:t>experience</a:t>
            </a:r>
            <a:r>
              <a:rPr lang="fr-FR" sz="4800" dirty="0">
                <a:solidFill>
                  <a:srgbClr val="3E3E3E"/>
                </a:solidFill>
                <a:latin typeface="KyivType Sans2" panose="00000500000000000000" pitchFamily="50" charset="0"/>
              </a:rPr>
              <a:t> :</a:t>
            </a:r>
          </a:p>
        </p:txBody>
      </p:sp>
      <p:sp>
        <p:nvSpPr>
          <p:cNvPr id="34" name="Rectangle 33">
            <a:extLst>
              <a:ext uri="{FF2B5EF4-FFF2-40B4-BE49-F238E27FC236}">
                <a16:creationId xmlns:a16="http://schemas.microsoft.com/office/drawing/2014/main" id="{49B41304-CCA3-42AA-9D98-DE55B6CFEB65}"/>
              </a:ext>
            </a:extLst>
          </p:cNvPr>
          <p:cNvSpPr/>
          <p:nvPr/>
        </p:nvSpPr>
        <p:spPr>
          <a:xfrm>
            <a:off x="1805212" y="1482433"/>
            <a:ext cx="8784718" cy="523220"/>
          </a:xfrm>
          <a:prstGeom prst="rect">
            <a:avLst/>
          </a:prstGeom>
        </p:spPr>
        <p:txBody>
          <a:bodyPr wrap="square">
            <a:spAutoFit/>
          </a:bodyPr>
          <a:lstStyle/>
          <a:p>
            <a:pPr algn="ctr">
              <a:defRPr/>
            </a:pPr>
            <a:r>
              <a:rPr lang="fr-FR" sz="1400" dirty="0">
                <a:solidFill>
                  <a:prstClr val="black"/>
                </a:solidFill>
                <a:latin typeface="Roboto Light" panose="02000000000000000000" pitchFamily="2" charset="0"/>
                <a:ea typeface="Roboto Light" panose="02000000000000000000" pitchFamily="2" charset="0"/>
              </a:rPr>
              <a:t>« Client </a:t>
            </a:r>
            <a:r>
              <a:rPr lang="fr-FR" sz="1400" dirty="0" err="1">
                <a:solidFill>
                  <a:prstClr val="black"/>
                </a:solidFill>
                <a:latin typeface="Roboto Light" panose="02000000000000000000" pitchFamily="2" charset="0"/>
                <a:ea typeface="Roboto Light" panose="02000000000000000000" pitchFamily="2" charset="0"/>
              </a:rPr>
              <a:t>with</a:t>
            </a:r>
            <a:r>
              <a:rPr lang="fr-FR" sz="1400" dirty="0">
                <a:solidFill>
                  <a:prstClr val="black"/>
                </a:solidFill>
                <a:latin typeface="Roboto Light" panose="02000000000000000000" pitchFamily="2" charset="0"/>
                <a:ea typeface="Roboto Light" panose="02000000000000000000" pitchFamily="2" charset="0"/>
              </a:rPr>
              <a:t> a </a:t>
            </a:r>
            <a:r>
              <a:rPr lang="en-US" sz="1400" dirty="0">
                <a:solidFill>
                  <a:prstClr val="black"/>
                </a:solidFill>
                <a:latin typeface="Roboto Light" panose="02000000000000000000" pitchFamily="2" charset="0"/>
                <a:ea typeface="Roboto Light" panose="02000000000000000000" pitchFamily="2" charset="0"/>
              </a:rPr>
              <a:t>highly reactive skin.  She can be described as having pre-rosacea </a:t>
            </a:r>
            <a:r>
              <a:rPr lang="fr-FR" sz="1400" dirty="0">
                <a:solidFill>
                  <a:prstClr val="black"/>
                </a:solidFill>
                <a:latin typeface="Roboto Light" panose="02000000000000000000" pitchFamily="2" charset="0"/>
                <a:ea typeface="Roboto Light" panose="02000000000000000000" pitchFamily="2" charset="0"/>
              </a:rPr>
              <a:t>»</a:t>
            </a:r>
          </a:p>
          <a:p>
            <a:pPr algn="ctr">
              <a:defRPr/>
            </a:pPr>
            <a:r>
              <a:rPr lang="fr-FR" sz="1400" dirty="0">
                <a:solidFill>
                  <a:prstClr val="black"/>
                </a:solidFill>
                <a:latin typeface="Roboto Light" panose="02000000000000000000" pitchFamily="2" charset="0"/>
                <a:ea typeface="Roboto Light" panose="02000000000000000000" pitchFamily="2" charset="0"/>
              </a:rPr>
              <a:t>Professional </a:t>
            </a:r>
            <a:r>
              <a:rPr lang="fr-FR" sz="1400" dirty="0" err="1">
                <a:solidFill>
                  <a:prstClr val="black"/>
                </a:solidFill>
                <a:latin typeface="Roboto Light" panose="02000000000000000000" pitchFamily="2" charset="0"/>
                <a:ea typeface="Roboto Light" panose="02000000000000000000" pitchFamily="2" charset="0"/>
              </a:rPr>
              <a:t>treatments</a:t>
            </a:r>
            <a:r>
              <a:rPr lang="fr-FR" sz="1400" dirty="0">
                <a:solidFill>
                  <a:prstClr val="black"/>
                </a:solidFill>
                <a:latin typeface="Roboto Light" panose="02000000000000000000" pitchFamily="2" charset="0"/>
                <a:ea typeface="Roboto Light" panose="02000000000000000000" pitchFamily="2" charset="0"/>
              </a:rPr>
              <a:t> : </a:t>
            </a:r>
            <a:r>
              <a:rPr lang="fr-FR" sz="1400" dirty="0" err="1">
                <a:solidFill>
                  <a:prstClr val="black"/>
                </a:solidFill>
                <a:latin typeface="Roboto Light" panose="02000000000000000000" pitchFamily="2" charset="0"/>
                <a:ea typeface="Roboto Light" panose="02000000000000000000" pitchFamily="2" charset="0"/>
              </a:rPr>
              <a:t>Calmessence</a:t>
            </a:r>
            <a:endParaRPr lang="fr-FR" sz="1400" dirty="0">
              <a:solidFill>
                <a:prstClr val="black"/>
              </a:solidFill>
              <a:latin typeface="Roboto Light" panose="02000000000000000000" pitchFamily="2" charset="0"/>
              <a:ea typeface="Roboto Light" panose="02000000000000000000" pitchFamily="2" charset="0"/>
            </a:endParaRPr>
          </a:p>
        </p:txBody>
      </p:sp>
      <p:grpSp>
        <p:nvGrpSpPr>
          <p:cNvPr id="53" name="Groupe 52">
            <a:extLst>
              <a:ext uri="{FF2B5EF4-FFF2-40B4-BE49-F238E27FC236}">
                <a16:creationId xmlns:a16="http://schemas.microsoft.com/office/drawing/2014/main" id="{B454E96C-34EA-4526-9BA1-EB5C19B004F4}"/>
              </a:ext>
            </a:extLst>
          </p:cNvPr>
          <p:cNvGrpSpPr/>
          <p:nvPr/>
        </p:nvGrpSpPr>
        <p:grpSpPr>
          <a:xfrm>
            <a:off x="8885084" y="2267449"/>
            <a:ext cx="3023606" cy="3146335"/>
            <a:chOff x="6457575" y="4042768"/>
            <a:chExt cx="3023606" cy="3146335"/>
          </a:xfrm>
        </p:grpSpPr>
        <p:sp>
          <p:nvSpPr>
            <p:cNvPr id="26" name="Rectangle 25">
              <a:extLst>
                <a:ext uri="{FF2B5EF4-FFF2-40B4-BE49-F238E27FC236}">
                  <a16:creationId xmlns:a16="http://schemas.microsoft.com/office/drawing/2014/main" id="{303F0E00-2BD1-418D-960F-F1DF8F9AB71F}"/>
                </a:ext>
              </a:extLst>
            </p:cNvPr>
            <p:cNvSpPr/>
            <p:nvPr/>
          </p:nvSpPr>
          <p:spPr>
            <a:xfrm>
              <a:off x="6639549" y="4688053"/>
              <a:ext cx="2269054" cy="1935518"/>
            </a:xfrm>
            <a:prstGeom prst="rect">
              <a:avLst/>
            </a:prstGeom>
            <a:solidFill>
              <a:srgbClr val="FFE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2">
              <a:extLst>
                <a:ext uri="{FF2B5EF4-FFF2-40B4-BE49-F238E27FC236}">
                  <a16:creationId xmlns:a16="http://schemas.microsoft.com/office/drawing/2014/main" id="{4BC3B857-73EA-42AC-90BC-BB2441FEB3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931" t="21049" r="25403" b="6138"/>
            <a:stretch/>
          </p:blipFill>
          <p:spPr bwMode="auto">
            <a:xfrm>
              <a:off x="6870130" y="4971084"/>
              <a:ext cx="714571" cy="16037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20EDE7CC-8D58-4FCA-AA76-EF5C57771BD1}"/>
                </a:ext>
              </a:extLst>
            </p:cNvPr>
            <p:cNvPicPr>
              <a:picLocks noChangeAspect="1" noChangeArrowheads="1"/>
            </p:cNvPicPr>
            <p:nvPr/>
          </p:nvPicPr>
          <p:blipFill rotWithShape="1">
            <a:blip r:embed="rId7">
              <a:clrChange>
                <a:clrFrom>
                  <a:srgbClr val="000000">
                    <a:alpha val="0"/>
                  </a:srgbClr>
                </a:clrFrom>
                <a:clrTo>
                  <a:srgbClr val="000000">
                    <a:alpha val="0"/>
                  </a:srgbClr>
                </a:clrTo>
              </a:clrChange>
              <a:alphaModFix/>
              <a:extLst>
                <a:ext uri="{28A0092B-C50C-407E-A947-70E740481C1C}">
                  <a14:useLocalDpi xmlns:a14="http://schemas.microsoft.com/office/drawing/2010/main" val="0"/>
                </a:ext>
              </a:extLst>
            </a:blip>
            <a:srcRect l="24703" t="22711" r="27764" b="7628"/>
            <a:stretch/>
          </p:blipFill>
          <p:spPr bwMode="auto">
            <a:xfrm>
              <a:off x="7857691" y="5032901"/>
              <a:ext cx="723582" cy="1590670"/>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a:extLst>
                <a:ext uri="{FF2B5EF4-FFF2-40B4-BE49-F238E27FC236}">
                  <a16:creationId xmlns:a16="http://schemas.microsoft.com/office/drawing/2014/main" id="{7F9EBA9F-E914-48C1-9808-3DFCE6D3DD60}"/>
                </a:ext>
              </a:extLst>
            </p:cNvPr>
            <p:cNvSpPr txBox="1"/>
            <p:nvPr/>
          </p:nvSpPr>
          <p:spPr>
            <a:xfrm>
              <a:off x="6457575" y="4563734"/>
              <a:ext cx="1704846" cy="338554"/>
            </a:xfrm>
            <a:prstGeom prst="rect">
              <a:avLst/>
            </a:prstGeom>
            <a:solidFill>
              <a:srgbClr val="FFECEB"/>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WEEKLY</a:t>
              </a:r>
            </a:p>
          </p:txBody>
        </p:sp>
        <p:sp>
          <p:nvSpPr>
            <p:cNvPr id="36" name="ZoneTexte 35">
              <a:extLst>
                <a:ext uri="{FF2B5EF4-FFF2-40B4-BE49-F238E27FC236}">
                  <a16:creationId xmlns:a16="http://schemas.microsoft.com/office/drawing/2014/main" id="{A626813B-AFF4-4639-A71A-CFB6ADD928EB}"/>
                </a:ext>
              </a:extLst>
            </p:cNvPr>
            <p:cNvSpPr txBox="1"/>
            <p:nvPr/>
          </p:nvSpPr>
          <p:spPr>
            <a:xfrm>
              <a:off x="6567006" y="6882636"/>
              <a:ext cx="1704846"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2x/</a:t>
              </a:r>
              <a:r>
                <a:rPr lang="fr-FR" sz="1200" dirty="0" err="1">
                  <a:latin typeface="Roboto Light" panose="02000000000000000000" pitchFamily="2" charset="0"/>
                  <a:ea typeface="Roboto Light" panose="02000000000000000000" pitchFamily="2" charset="0"/>
                </a:rPr>
                <a:t>week</a:t>
              </a:r>
              <a:endParaRPr lang="fr-FR" sz="1200" dirty="0">
                <a:latin typeface="Roboto Light" panose="02000000000000000000" pitchFamily="2" charset="0"/>
                <a:ea typeface="Roboto Light" panose="02000000000000000000" pitchFamily="2" charset="0"/>
              </a:endParaRPr>
            </a:p>
          </p:txBody>
        </p:sp>
        <p:sp>
          <p:nvSpPr>
            <p:cNvPr id="38" name="ZoneTexte 37">
              <a:extLst>
                <a:ext uri="{FF2B5EF4-FFF2-40B4-BE49-F238E27FC236}">
                  <a16:creationId xmlns:a16="http://schemas.microsoft.com/office/drawing/2014/main" id="{32AB7C8C-F0C5-4E1E-8A12-2337E378E221}"/>
                </a:ext>
              </a:extLst>
            </p:cNvPr>
            <p:cNvSpPr txBox="1"/>
            <p:nvPr/>
          </p:nvSpPr>
          <p:spPr>
            <a:xfrm>
              <a:off x="7965315" y="4042768"/>
              <a:ext cx="1515866" cy="306467"/>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algn="ctr">
                <a:defRPr sz="1200">
                  <a:latin typeface="Roboto Light" panose="02000000000000000000" pitchFamily="2" charset="0"/>
                  <a:ea typeface="Roboto Light" panose="02000000000000000000" pitchFamily="2" charset="0"/>
                </a:defRPr>
              </a:lvl1pPr>
            </a:lstStyle>
            <a:p>
              <a:r>
                <a:rPr lang="fr-FR" dirty="0"/>
                <a:t>As </a:t>
              </a:r>
              <a:r>
                <a:rPr lang="fr-FR" dirty="0" err="1"/>
                <a:t>needed</a:t>
              </a:r>
              <a:endParaRPr lang="fr-FR" dirty="0"/>
            </a:p>
          </p:txBody>
        </p:sp>
        <p:cxnSp>
          <p:nvCxnSpPr>
            <p:cNvPr id="44" name="Connecteur : en arc 43">
              <a:extLst>
                <a:ext uri="{FF2B5EF4-FFF2-40B4-BE49-F238E27FC236}">
                  <a16:creationId xmlns:a16="http://schemas.microsoft.com/office/drawing/2014/main" id="{C514C7A4-97A8-4182-9094-5136F8B3F62E}"/>
                </a:ext>
              </a:extLst>
            </p:cNvPr>
            <p:cNvCxnSpPr/>
            <p:nvPr/>
          </p:nvCxnSpPr>
          <p:spPr>
            <a:xfrm rot="5400000" flipH="1" flipV="1">
              <a:off x="8241466" y="4548269"/>
              <a:ext cx="649706" cy="382253"/>
            </a:xfrm>
            <a:prstGeom prst="curvedConnector3">
              <a:avLst/>
            </a:prstGeom>
            <a:ln>
              <a:solidFill>
                <a:srgbClr val="D0C9F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 en arc 49">
              <a:extLst>
                <a:ext uri="{FF2B5EF4-FFF2-40B4-BE49-F238E27FC236}">
                  <a16:creationId xmlns:a16="http://schemas.microsoft.com/office/drawing/2014/main" id="{A157938B-B3A9-410E-B65C-7627BD5D4014}"/>
                </a:ext>
              </a:extLst>
            </p:cNvPr>
            <p:cNvCxnSpPr>
              <a:cxnSpLocks/>
            </p:cNvCxnSpPr>
            <p:nvPr/>
          </p:nvCxnSpPr>
          <p:spPr>
            <a:xfrm rot="5400000">
              <a:off x="6544317" y="6407817"/>
              <a:ext cx="552869" cy="190331"/>
            </a:xfrm>
            <a:prstGeom prst="curvedConnector3">
              <a:avLst>
                <a:gd name="adj1" fmla="val 50000"/>
              </a:avLst>
            </a:prstGeom>
            <a:ln>
              <a:solidFill>
                <a:srgbClr val="D0C9F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e 46">
            <a:extLst>
              <a:ext uri="{FF2B5EF4-FFF2-40B4-BE49-F238E27FC236}">
                <a16:creationId xmlns:a16="http://schemas.microsoft.com/office/drawing/2014/main" id="{3995B6F8-D93F-48D8-A27F-9191E964AC2E}"/>
              </a:ext>
            </a:extLst>
          </p:cNvPr>
          <p:cNvGrpSpPr/>
          <p:nvPr/>
        </p:nvGrpSpPr>
        <p:grpSpPr>
          <a:xfrm>
            <a:off x="277926" y="2576250"/>
            <a:ext cx="4591786" cy="2836802"/>
            <a:chOff x="277926" y="2778264"/>
            <a:chExt cx="4591786" cy="2836802"/>
          </a:xfrm>
        </p:grpSpPr>
        <p:sp>
          <p:nvSpPr>
            <p:cNvPr id="19" name="Rectangle 18">
              <a:extLst>
                <a:ext uri="{FF2B5EF4-FFF2-40B4-BE49-F238E27FC236}">
                  <a16:creationId xmlns:a16="http://schemas.microsoft.com/office/drawing/2014/main" id="{B3821809-C9E8-49AA-A714-153FBB2024D5}"/>
                </a:ext>
              </a:extLst>
            </p:cNvPr>
            <p:cNvSpPr/>
            <p:nvPr/>
          </p:nvSpPr>
          <p:spPr>
            <a:xfrm>
              <a:off x="629304" y="3029413"/>
              <a:ext cx="4240408" cy="2065038"/>
            </a:xfrm>
            <a:prstGeom prst="rect">
              <a:avLst/>
            </a:prstGeom>
            <a:solidFill>
              <a:srgbClr val="FF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6">
              <a:extLst>
                <a:ext uri="{FF2B5EF4-FFF2-40B4-BE49-F238E27FC236}">
                  <a16:creationId xmlns:a16="http://schemas.microsoft.com/office/drawing/2014/main" id="{33B7B2D1-8979-4A25-9B3E-0EE70951045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759" t="13188" r="32483" b="4258"/>
            <a:stretch/>
          </p:blipFill>
          <p:spPr bwMode="auto">
            <a:xfrm>
              <a:off x="1685227" y="3029413"/>
              <a:ext cx="579649" cy="2065038"/>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3E93DC16-7E0D-4A18-B64F-FF9B3EDE48B6}"/>
                </a:ext>
              </a:extLst>
            </p:cNvPr>
            <p:cNvSpPr txBox="1"/>
            <p:nvPr/>
          </p:nvSpPr>
          <p:spPr>
            <a:xfrm>
              <a:off x="277926" y="2778264"/>
              <a:ext cx="1704846" cy="338554"/>
            </a:xfrm>
            <a:prstGeom prst="rect">
              <a:avLst/>
            </a:prstGeom>
            <a:solidFill>
              <a:srgbClr val="FFF4F3"/>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MORNING</a:t>
              </a:r>
            </a:p>
          </p:txBody>
        </p:sp>
        <p:pic>
          <p:nvPicPr>
            <p:cNvPr id="25" name="Picture 4">
              <a:extLst>
                <a:ext uri="{FF2B5EF4-FFF2-40B4-BE49-F238E27FC236}">
                  <a16:creationId xmlns:a16="http://schemas.microsoft.com/office/drawing/2014/main" id="{6B86100D-02FE-46A1-8633-A31DFCFC9015}"/>
                </a:ext>
              </a:extLst>
            </p:cNvPr>
            <p:cNvPicPr>
              <a:picLocks noChangeAspect="1" noChangeArrowheads="1"/>
            </p:cNvPicPr>
            <p:nvPr/>
          </p:nvPicPr>
          <p:blipFill rotWithShape="1">
            <a:blip r:embed="rId9">
              <a:alphaModFix/>
              <a:extLst>
                <a:ext uri="{28A0092B-C50C-407E-A947-70E740481C1C}">
                  <a14:useLocalDpi xmlns:a14="http://schemas.microsoft.com/office/drawing/2010/main" val="0"/>
                </a:ext>
              </a:extLst>
            </a:blip>
            <a:srcRect l="36883" t="24406" r="32286" b="6395"/>
            <a:stretch/>
          </p:blipFill>
          <p:spPr bwMode="auto">
            <a:xfrm>
              <a:off x="2382738" y="3461738"/>
              <a:ext cx="481583" cy="1621354"/>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a:extLst>
                <a:ext uri="{FF2B5EF4-FFF2-40B4-BE49-F238E27FC236}">
                  <a16:creationId xmlns:a16="http://schemas.microsoft.com/office/drawing/2014/main" id="{5D798A89-A70D-48B1-8496-6B08446B1D2D}"/>
                </a:ext>
              </a:extLst>
            </p:cNvPr>
            <p:cNvSpPr txBox="1"/>
            <p:nvPr/>
          </p:nvSpPr>
          <p:spPr>
            <a:xfrm>
              <a:off x="2884735" y="4760401"/>
              <a:ext cx="1704846" cy="338554"/>
            </a:xfrm>
            <a:prstGeom prst="rect">
              <a:avLst/>
            </a:prstGeom>
            <a:noFill/>
            <a:ln w="3175">
              <a:no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or</a:t>
              </a:r>
            </a:p>
          </p:txBody>
        </p:sp>
        <p:pic>
          <p:nvPicPr>
            <p:cNvPr id="39" name="Picture 4">
              <a:extLst>
                <a:ext uri="{FF2B5EF4-FFF2-40B4-BE49-F238E27FC236}">
                  <a16:creationId xmlns:a16="http://schemas.microsoft.com/office/drawing/2014/main" id="{55482D50-AD01-41D0-89FF-6D101DEF2BB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7503" t="26414" r="28604" b="6449"/>
            <a:stretch/>
          </p:blipFill>
          <p:spPr bwMode="auto">
            <a:xfrm>
              <a:off x="2943739" y="3469416"/>
              <a:ext cx="709259" cy="162728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FD97F469-E67D-4A52-A41A-389A33E496F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667" t="27261" r="30977" b="6472"/>
            <a:stretch/>
          </p:blipFill>
          <p:spPr bwMode="auto">
            <a:xfrm>
              <a:off x="3939325" y="3455549"/>
              <a:ext cx="709260" cy="1626039"/>
            </a:xfrm>
            <a:prstGeom prst="rect">
              <a:avLst/>
            </a:prstGeom>
            <a:noFill/>
            <a:extLst>
              <a:ext uri="{909E8E84-426E-40DD-AFC4-6F175D3DCCD1}">
                <a14:hiddenFill xmlns:a14="http://schemas.microsoft.com/office/drawing/2010/main">
                  <a:solidFill>
                    <a:srgbClr val="FFFFFF"/>
                  </a:solidFill>
                </a14:hiddenFill>
              </a:ext>
            </a:extLst>
          </p:spPr>
        </p:pic>
        <p:sp>
          <p:nvSpPr>
            <p:cNvPr id="43" name="ZoneTexte 42">
              <a:extLst>
                <a:ext uri="{FF2B5EF4-FFF2-40B4-BE49-F238E27FC236}">
                  <a16:creationId xmlns:a16="http://schemas.microsoft.com/office/drawing/2014/main" id="{95EEA2A7-F81B-4A9E-95F6-69BF46165652}"/>
                </a:ext>
              </a:extLst>
            </p:cNvPr>
            <p:cNvSpPr txBox="1"/>
            <p:nvPr/>
          </p:nvSpPr>
          <p:spPr>
            <a:xfrm>
              <a:off x="2864321" y="5308599"/>
              <a:ext cx="1704846"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err="1">
                  <a:latin typeface="Roboto Light" panose="02000000000000000000" pitchFamily="2" charset="0"/>
                  <a:ea typeface="Roboto Light" panose="02000000000000000000" pitchFamily="2" charset="0"/>
                </a:rPr>
                <a:t>Alternated</a:t>
              </a:r>
              <a:endParaRPr lang="fr-FR" sz="1200" dirty="0">
                <a:latin typeface="Roboto Light" panose="02000000000000000000" pitchFamily="2" charset="0"/>
                <a:ea typeface="Roboto Light" panose="02000000000000000000" pitchFamily="2" charset="0"/>
              </a:endParaRPr>
            </a:p>
          </p:txBody>
        </p:sp>
      </p:grpSp>
      <p:grpSp>
        <p:nvGrpSpPr>
          <p:cNvPr id="51" name="Groupe 50">
            <a:extLst>
              <a:ext uri="{FF2B5EF4-FFF2-40B4-BE49-F238E27FC236}">
                <a16:creationId xmlns:a16="http://schemas.microsoft.com/office/drawing/2014/main" id="{845EA61E-FA33-4A62-A3D4-4147185B90B0}"/>
              </a:ext>
            </a:extLst>
          </p:cNvPr>
          <p:cNvGrpSpPr/>
          <p:nvPr/>
        </p:nvGrpSpPr>
        <p:grpSpPr>
          <a:xfrm>
            <a:off x="4911230" y="2527559"/>
            <a:ext cx="3436617" cy="2886226"/>
            <a:chOff x="4911230" y="2208574"/>
            <a:chExt cx="3436617" cy="2886226"/>
          </a:xfrm>
        </p:grpSpPr>
        <p:grpSp>
          <p:nvGrpSpPr>
            <p:cNvPr id="49" name="Groupe 48">
              <a:extLst>
                <a:ext uri="{FF2B5EF4-FFF2-40B4-BE49-F238E27FC236}">
                  <a16:creationId xmlns:a16="http://schemas.microsoft.com/office/drawing/2014/main" id="{69B7DF03-713A-422D-838D-5ABE4253F9F0}"/>
                </a:ext>
              </a:extLst>
            </p:cNvPr>
            <p:cNvGrpSpPr/>
            <p:nvPr/>
          </p:nvGrpSpPr>
          <p:grpSpPr>
            <a:xfrm>
              <a:off x="4911230" y="2208574"/>
              <a:ext cx="3436617" cy="2886226"/>
              <a:chOff x="4911230" y="2729573"/>
              <a:chExt cx="3436617" cy="2886226"/>
            </a:xfrm>
          </p:grpSpPr>
          <p:sp>
            <p:nvSpPr>
              <p:cNvPr id="21" name="Rectangle 20">
                <a:extLst>
                  <a:ext uri="{FF2B5EF4-FFF2-40B4-BE49-F238E27FC236}">
                    <a16:creationId xmlns:a16="http://schemas.microsoft.com/office/drawing/2014/main" id="{63515BBB-F195-4DA0-AAB8-0C8636DADE03}"/>
                  </a:ext>
                </a:extLst>
              </p:cNvPr>
              <p:cNvSpPr/>
              <p:nvPr/>
            </p:nvSpPr>
            <p:spPr>
              <a:xfrm>
                <a:off x="5226370" y="3029413"/>
                <a:ext cx="3121477" cy="2038339"/>
              </a:xfrm>
              <a:prstGeom prst="rect">
                <a:avLst/>
              </a:prstGeom>
              <a:solidFill>
                <a:srgbClr val="F2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4">
                <a:extLst>
                  <a:ext uri="{FF2B5EF4-FFF2-40B4-BE49-F238E27FC236}">
                    <a16:creationId xmlns:a16="http://schemas.microsoft.com/office/drawing/2014/main" id="{9DA27D29-68E8-40C2-B61F-B9E835E0EDE7}"/>
                  </a:ext>
                </a:extLst>
              </p:cNvPr>
              <p:cNvPicPr>
                <a:picLocks noChangeAspect="1" noChangeArrowheads="1"/>
              </p:cNvPicPr>
              <p:nvPr/>
            </p:nvPicPr>
            <p:blipFill rotWithShape="1">
              <a:blip r:embed="rId9">
                <a:alphaModFix/>
                <a:extLst>
                  <a:ext uri="{28A0092B-C50C-407E-A947-70E740481C1C}">
                    <a14:useLocalDpi xmlns:a14="http://schemas.microsoft.com/office/drawing/2010/main" val="0"/>
                  </a:ext>
                </a:extLst>
              </a:blip>
              <a:srcRect l="36883" t="24406" r="32286" b="6395"/>
              <a:stretch/>
            </p:blipFill>
            <p:spPr bwMode="auto">
              <a:xfrm>
                <a:off x="6910968" y="3428912"/>
                <a:ext cx="481583" cy="16213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9FDA894C-6578-46F1-8332-99E4B6D58C7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759" t="13188" r="32483" b="4258"/>
              <a:stretch/>
            </p:blipFill>
            <p:spPr bwMode="auto">
              <a:xfrm>
                <a:off x="6244275" y="2985228"/>
                <a:ext cx="579649" cy="2065038"/>
              </a:xfrm>
              <a:prstGeom prst="rect">
                <a:avLst/>
              </a:prstGeom>
              <a:noFill/>
              <a:extLst>
                <a:ext uri="{909E8E84-426E-40DD-AFC4-6F175D3DCCD1}">
                  <a14:hiddenFill xmlns:a14="http://schemas.microsoft.com/office/drawing/2010/main">
                    <a:solidFill>
                      <a:srgbClr val="FFFFFF"/>
                    </a:solidFill>
                  </a14:hiddenFill>
                </a:ext>
              </a:extLst>
            </p:spPr>
          </p:pic>
          <p:sp>
            <p:nvSpPr>
              <p:cNvPr id="46" name="ZoneTexte 45">
                <a:extLst>
                  <a:ext uri="{FF2B5EF4-FFF2-40B4-BE49-F238E27FC236}">
                    <a16:creationId xmlns:a16="http://schemas.microsoft.com/office/drawing/2014/main" id="{AFC8C821-4A22-4F27-95A0-436CC58C4BFB}"/>
                  </a:ext>
                </a:extLst>
              </p:cNvPr>
              <p:cNvSpPr txBox="1"/>
              <p:nvPr/>
            </p:nvSpPr>
            <p:spPr>
              <a:xfrm>
                <a:off x="5762847" y="5309332"/>
                <a:ext cx="2350507"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Alone or </a:t>
                </a:r>
                <a:r>
                  <a:rPr lang="fr-FR" sz="1200" dirty="0" err="1">
                    <a:latin typeface="Roboto Light" panose="02000000000000000000" pitchFamily="2" charset="0"/>
                    <a:ea typeface="Roboto Light" panose="02000000000000000000" pitchFamily="2" charset="0"/>
                  </a:rPr>
                  <a:t>with</a:t>
                </a:r>
                <a:r>
                  <a:rPr lang="fr-FR" sz="1200" dirty="0">
                    <a:latin typeface="Roboto Light" panose="02000000000000000000" pitchFamily="2" charset="0"/>
                    <a:ea typeface="Roboto Light" panose="02000000000000000000" pitchFamily="2" charset="0"/>
                  </a:rPr>
                  <a:t> the </a:t>
                </a:r>
                <a:r>
                  <a:rPr lang="fr-FR" sz="1200" dirty="0" err="1">
                    <a:latin typeface="Roboto Light" panose="02000000000000000000" pitchFamily="2" charset="0"/>
                    <a:ea typeface="Roboto Light" panose="02000000000000000000" pitchFamily="2" charset="0"/>
                  </a:rPr>
                  <a:t>cream</a:t>
                </a:r>
                <a:r>
                  <a:rPr lang="fr-FR" sz="1200" dirty="0">
                    <a:latin typeface="Roboto Light" panose="02000000000000000000" pitchFamily="2" charset="0"/>
                    <a:ea typeface="Roboto Light" panose="02000000000000000000" pitchFamily="2" charset="0"/>
                  </a:rPr>
                  <a:t> on top</a:t>
                </a:r>
              </a:p>
            </p:txBody>
          </p:sp>
          <p:cxnSp>
            <p:nvCxnSpPr>
              <p:cNvPr id="48" name="Connecteur : en arc 47">
                <a:extLst>
                  <a:ext uri="{FF2B5EF4-FFF2-40B4-BE49-F238E27FC236}">
                    <a16:creationId xmlns:a16="http://schemas.microsoft.com/office/drawing/2014/main" id="{DEB342FB-2227-4DB8-8EF3-2C976389482D}"/>
                  </a:ext>
                </a:extLst>
              </p:cNvPr>
              <p:cNvCxnSpPr>
                <a:cxnSpLocks/>
              </p:cNvCxnSpPr>
              <p:nvPr/>
            </p:nvCxnSpPr>
            <p:spPr>
              <a:xfrm rot="5400000">
                <a:off x="7001066" y="5203761"/>
                <a:ext cx="214763" cy="31115"/>
              </a:xfrm>
              <a:prstGeom prst="curvedConnector3">
                <a:avLst>
                  <a:gd name="adj1" fmla="val 50000"/>
                </a:avLst>
              </a:prstGeom>
              <a:ln>
                <a:solidFill>
                  <a:srgbClr val="D0C9F1"/>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9E3FE418-355C-4E03-90B4-AF2FC7FB517E}"/>
                  </a:ext>
                </a:extLst>
              </p:cNvPr>
              <p:cNvSpPr txBox="1"/>
              <p:nvPr/>
            </p:nvSpPr>
            <p:spPr>
              <a:xfrm>
                <a:off x="4911230" y="2729573"/>
                <a:ext cx="1704846" cy="338554"/>
              </a:xfrm>
              <a:prstGeom prst="rect">
                <a:avLst/>
              </a:prstGeom>
              <a:solidFill>
                <a:srgbClr val="F2EFFE"/>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EVENING</a:t>
                </a:r>
              </a:p>
            </p:txBody>
          </p:sp>
        </p:grpSp>
        <p:pic>
          <p:nvPicPr>
            <p:cNvPr id="41" name="Picture 8">
              <a:extLst>
                <a:ext uri="{FF2B5EF4-FFF2-40B4-BE49-F238E27FC236}">
                  <a16:creationId xmlns:a16="http://schemas.microsoft.com/office/drawing/2014/main" id="{6A4433C9-3771-4963-897E-03C4FB086BC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7246" t="21070" r="25645" b="6542"/>
            <a:stretch/>
          </p:blipFill>
          <p:spPr bwMode="auto">
            <a:xfrm>
              <a:off x="7493767" y="2883659"/>
              <a:ext cx="705469" cy="1626039"/>
            </a:xfrm>
            <a:prstGeom prst="rect">
              <a:avLst/>
            </a:prstGeom>
            <a:noFill/>
            <a:extLst>
              <a:ext uri="{909E8E84-426E-40DD-AFC4-6F175D3DCCD1}">
                <a14:hiddenFill xmlns:a14="http://schemas.microsoft.com/office/drawing/2010/main">
                  <a:solidFill>
                    <a:srgbClr val="FFFFFF"/>
                  </a:solidFill>
                </a14:hiddenFill>
              </a:ext>
            </a:extLst>
          </p:spPr>
        </p:pic>
      </p:grpSp>
      <p:pic>
        <p:nvPicPr>
          <p:cNvPr id="54" name="Picture 6">
            <a:extLst>
              <a:ext uri="{FF2B5EF4-FFF2-40B4-BE49-F238E27FC236}">
                <a16:creationId xmlns:a16="http://schemas.microsoft.com/office/drawing/2014/main" id="{9BD8F65E-AA52-44A2-B04A-1876B11C93A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0961" y="2976475"/>
            <a:ext cx="862135" cy="193344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a:extLst>
              <a:ext uri="{FF2B5EF4-FFF2-40B4-BE49-F238E27FC236}">
                <a16:creationId xmlns:a16="http://schemas.microsoft.com/office/drawing/2014/main" id="{0D006293-C725-4C69-8E49-8EDA23F587B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09852" y="2946126"/>
            <a:ext cx="862135" cy="19334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t 1">
            <a:extLst>
              <a:ext uri="{FF2B5EF4-FFF2-40B4-BE49-F238E27FC236}">
                <a16:creationId xmlns:a16="http://schemas.microsoft.com/office/drawing/2014/main" id="{87A2CC31-CFDC-43ED-91B7-32304950513C}"/>
              </a:ext>
            </a:extLst>
          </p:cNvPr>
          <p:cNvGraphicFramePr>
            <a:graphicFrameLocks noChangeAspect="1"/>
          </p:cNvGraphicFramePr>
          <p:nvPr>
            <p:extLst>
              <p:ext uri="{D42A27DB-BD31-4B8C-83A1-F6EECF244321}">
                <p14:modId xmlns:p14="http://schemas.microsoft.com/office/powerpoint/2010/main" val="1665687829"/>
              </p:ext>
            </p:extLst>
          </p:nvPr>
        </p:nvGraphicFramePr>
        <p:xfrm>
          <a:off x="11088148" y="268022"/>
          <a:ext cx="820542" cy="464294"/>
        </p:xfrm>
        <a:graphic>
          <a:graphicData uri="http://schemas.openxmlformats.org/presentationml/2006/ole">
            <mc:AlternateContent xmlns:mc="http://schemas.openxmlformats.org/markup-compatibility/2006">
              <mc:Choice xmlns:v="urn:schemas-microsoft-com:vml" Requires="v">
                <p:oleObj spid="_x0000_s4111" name="Bitmap Image" r:id="rId14" imgW="3002400" imgH="1699200" progId="PBrush">
                  <p:embed/>
                </p:oleObj>
              </mc:Choice>
              <mc:Fallback>
                <p:oleObj name="Bitmap Image" r:id="rId14" imgW="3002400" imgH="1699200" progId="PBrush">
                  <p:embed/>
                  <p:pic>
                    <p:nvPicPr>
                      <p:cNvPr id="0" name=""/>
                      <p:cNvPicPr/>
                      <p:nvPr/>
                    </p:nvPicPr>
                    <p:blipFill>
                      <a:blip r:embed="rId15"/>
                      <a:stretch>
                        <a:fillRect/>
                      </a:stretch>
                    </p:blipFill>
                    <p:spPr>
                      <a:xfrm>
                        <a:off x="11088148" y="268022"/>
                        <a:ext cx="820542" cy="464294"/>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654108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11746164-C785-4959-B216-19BAE81CE17F}"/>
              </a:ext>
            </a:extLst>
          </p:cNvPr>
          <p:cNvGraphicFramePr>
            <a:graphicFrameLocks noChangeAspect="1"/>
          </p:cNvGraphicFramePr>
          <p:nvPr/>
        </p:nvGraphicFramePr>
        <p:xfrm>
          <a:off x="277926" y="322820"/>
          <a:ext cx="2692797" cy="1431624"/>
        </p:xfrm>
        <a:graphic>
          <a:graphicData uri="http://schemas.openxmlformats.org/presentationml/2006/ole">
            <mc:AlternateContent xmlns:mc="http://schemas.openxmlformats.org/markup-compatibility/2006">
              <mc:Choice xmlns:v="urn:schemas-microsoft-com:vml" Requires="v">
                <p:oleObj spid="_x0000_s5134" name="Bitmap Image" r:id="rId4" imgW="7704000" imgH="5166360" progId="PBrush">
                  <p:embed/>
                </p:oleObj>
              </mc:Choice>
              <mc:Fallback>
                <p:oleObj name="Bitmap Image" r:id="rId4" imgW="7704000" imgH="5166360" progId="PBrush">
                  <p:embed/>
                  <p:pic>
                    <p:nvPicPr>
                      <p:cNvPr id="4" name="Objet 3">
                        <a:extLst>
                          <a:ext uri="{FF2B5EF4-FFF2-40B4-BE49-F238E27FC236}">
                            <a16:creationId xmlns:a16="http://schemas.microsoft.com/office/drawing/2014/main" id="{11746164-C785-4959-B216-19BAE81CE17F}"/>
                          </a:ext>
                        </a:extLst>
                      </p:cNvPr>
                      <p:cNvPicPr/>
                      <p:nvPr/>
                    </p:nvPicPr>
                    <p:blipFill>
                      <a:blip r:embed="rId5"/>
                      <a:stretch>
                        <a:fillRect/>
                      </a:stretch>
                    </p:blipFill>
                    <p:spPr>
                      <a:xfrm>
                        <a:off x="277926" y="322820"/>
                        <a:ext cx="2692797" cy="1431624"/>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52CDB293-9387-40B9-B1E1-133A88DA1616}"/>
              </a:ext>
            </a:extLst>
          </p:cNvPr>
          <p:cNvSpPr txBox="1"/>
          <p:nvPr/>
        </p:nvSpPr>
        <p:spPr>
          <a:xfrm>
            <a:off x="1129370" y="785109"/>
            <a:ext cx="953226" cy="338554"/>
          </a:xfrm>
          <a:prstGeom prst="rect">
            <a:avLst/>
          </a:prstGeom>
          <a:noFill/>
          <a:ln>
            <a:noFill/>
          </a:ln>
        </p:spPr>
        <p:txBody>
          <a:bodyPr wrap="square" rtlCol="0">
            <a:spAutoFit/>
          </a:bodyPr>
          <a:lstStyle/>
          <a:p>
            <a:pPr algn="just"/>
            <a:r>
              <a:rPr lang="en-US" sz="1600" dirty="0">
                <a:latin typeface="Roboto Light" panose="02000000000000000000" pitchFamily="2" charset="0"/>
                <a:ea typeface="Roboto Light" panose="02000000000000000000" pitchFamily="2" charset="0"/>
              </a:rPr>
              <a:t>JAPAN</a:t>
            </a:r>
            <a:endParaRPr lang="fr-FR" sz="1600" dirty="0">
              <a:latin typeface="Roboto Light" panose="02000000000000000000" pitchFamily="2" charset="0"/>
              <a:ea typeface="Roboto Light" panose="02000000000000000000" pitchFamily="2" charset="0"/>
            </a:endParaRPr>
          </a:p>
        </p:txBody>
      </p:sp>
      <p:sp>
        <p:nvSpPr>
          <p:cNvPr id="31" name="Titre 2">
            <a:extLst>
              <a:ext uri="{FF2B5EF4-FFF2-40B4-BE49-F238E27FC236}">
                <a16:creationId xmlns:a16="http://schemas.microsoft.com/office/drawing/2014/main" id="{69A733D5-DD76-4EDF-AEF4-F6F2EE3A8D54}"/>
              </a:ext>
            </a:extLst>
          </p:cNvPr>
          <p:cNvSpPr>
            <a:spLocks noGrp="1"/>
          </p:cNvSpPr>
          <p:nvPr>
            <p:ph type="title"/>
          </p:nvPr>
        </p:nvSpPr>
        <p:spPr/>
        <p:txBody>
          <a:bodyPr vert="horz" lIns="91440" tIns="45720" rIns="91440" bIns="45720" rtlCol="0" anchor="ctr">
            <a:normAutofit/>
          </a:bodyPr>
          <a:lstStyle/>
          <a:p>
            <a:pPr algn="ctr"/>
            <a:r>
              <a:rPr lang="fr-FR" sz="4800" dirty="0" err="1">
                <a:solidFill>
                  <a:srgbClr val="3E3E3E"/>
                </a:solidFill>
                <a:latin typeface="KyivType Sans2" panose="00000500000000000000" pitchFamily="50" charset="0"/>
              </a:rPr>
              <a:t>Your</a:t>
            </a:r>
            <a:r>
              <a:rPr lang="fr-FR" sz="4800" dirty="0">
                <a:solidFill>
                  <a:srgbClr val="3E3E3E"/>
                </a:solidFill>
                <a:latin typeface="KyivType Sans2" panose="00000500000000000000" pitchFamily="50" charset="0"/>
              </a:rPr>
              <a:t> </a:t>
            </a:r>
            <a:r>
              <a:rPr lang="fr-FR" sz="4800" dirty="0" err="1">
                <a:solidFill>
                  <a:srgbClr val="3E3E3E"/>
                </a:solidFill>
                <a:latin typeface="KyivType Sans2" panose="00000500000000000000" pitchFamily="50" charset="0"/>
              </a:rPr>
              <a:t>experience</a:t>
            </a:r>
            <a:r>
              <a:rPr lang="fr-FR" sz="4800" dirty="0">
                <a:solidFill>
                  <a:srgbClr val="3E3E3E"/>
                </a:solidFill>
                <a:latin typeface="KyivType Sans2" panose="00000500000000000000" pitchFamily="50" charset="0"/>
              </a:rPr>
              <a:t> :</a:t>
            </a:r>
          </a:p>
        </p:txBody>
      </p:sp>
      <p:sp>
        <p:nvSpPr>
          <p:cNvPr id="34" name="Rectangle 33">
            <a:extLst>
              <a:ext uri="{FF2B5EF4-FFF2-40B4-BE49-F238E27FC236}">
                <a16:creationId xmlns:a16="http://schemas.microsoft.com/office/drawing/2014/main" id="{49B41304-CCA3-42AA-9D98-DE55B6CFEB65}"/>
              </a:ext>
            </a:extLst>
          </p:cNvPr>
          <p:cNvSpPr/>
          <p:nvPr/>
        </p:nvSpPr>
        <p:spPr>
          <a:xfrm>
            <a:off x="1805212" y="1482433"/>
            <a:ext cx="8784718" cy="307777"/>
          </a:xfrm>
          <a:prstGeom prst="rect">
            <a:avLst/>
          </a:prstGeom>
        </p:spPr>
        <p:txBody>
          <a:bodyPr wrap="square">
            <a:spAutoFit/>
          </a:bodyPr>
          <a:lstStyle/>
          <a:p>
            <a:pPr algn="ctr">
              <a:defRPr/>
            </a:pPr>
            <a:r>
              <a:rPr lang="fr-FR" sz="1400" dirty="0">
                <a:solidFill>
                  <a:prstClr val="black"/>
                </a:solidFill>
                <a:latin typeface="Roboto Light" panose="02000000000000000000" pitchFamily="2" charset="0"/>
                <a:ea typeface="Roboto Light" panose="02000000000000000000" pitchFamily="2" charset="0"/>
              </a:rPr>
              <a:t>« </a:t>
            </a:r>
            <a:r>
              <a:rPr lang="en-US" sz="1400" dirty="0">
                <a:solidFill>
                  <a:prstClr val="black"/>
                </a:solidFill>
                <a:latin typeface="Roboto Light" panose="02000000000000000000" pitchFamily="2" charset="0"/>
                <a:ea typeface="Roboto Light" panose="02000000000000000000" pitchFamily="2" charset="0"/>
              </a:rPr>
              <a:t>Women in 70s who has sensitive skin who used to use </a:t>
            </a:r>
            <a:r>
              <a:rPr lang="en-US" sz="1400" dirty="0" err="1">
                <a:solidFill>
                  <a:prstClr val="black"/>
                </a:solidFill>
                <a:latin typeface="Roboto Light" panose="02000000000000000000" pitchFamily="2" charset="0"/>
                <a:ea typeface="Roboto Light" panose="02000000000000000000" pitchFamily="2" charset="0"/>
              </a:rPr>
              <a:t>Decleor</a:t>
            </a:r>
            <a:r>
              <a:rPr lang="en-US" sz="1400" dirty="0">
                <a:solidFill>
                  <a:prstClr val="black"/>
                </a:solidFill>
                <a:latin typeface="Roboto Light" panose="02000000000000000000" pitchFamily="2" charset="0"/>
                <a:ea typeface="Roboto Light" panose="02000000000000000000" pitchFamily="2" charset="0"/>
              </a:rPr>
              <a:t> for long time.</a:t>
            </a:r>
            <a:r>
              <a:rPr lang="fr-FR" sz="1400" dirty="0">
                <a:solidFill>
                  <a:prstClr val="black"/>
                </a:solidFill>
                <a:latin typeface="Roboto Light" panose="02000000000000000000" pitchFamily="2" charset="0"/>
                <a:ea typeface="Roboto Light" panose="02000000000000000000" pitchFamily="2" charset="0"/>
              </a:rPr>
              <a:t>»</a:t>
            </a:r>
          </a:p>
        </p:txBody>
      </p:sp>
      <p:grpSp>
        <p:nvGrpSpPr>
          <p:cNvPr id="5" name="Groupe 4">
            <a:extLst>
              <a:ext uri="{FF2B5EF4-FFF2-40B4-BE49-F238E27FC236}">
                <a16:creationId xmlns:a16="http://schemas.microsoft.com/office/drawing/2014/main" id="{A293A24B-FA35-4298-B7FA-C85E11A08C71}"/>
              </a:ext>
            </a:extLst>
          </p:cNvPr>
          <p:cNvGrpSpPr/>
          <p:nvPr/>
        </p:nvGrpSpPr>
        <p:grpSpPr>
          <a:xfrm>
            <a:off x="3407127" y="2579432"/>
            <a:ext cx="4989829" cy="2796135"/>
            <a:chOff x="3183844" y="2214466"/>
            <a:chExt cx="4989829" cy="2796135"/>
          </a:xfrm>
        </p:grpSpPr>
        <p:grpSp>
          <p:nvGrpSpPr>
            <p:cNvPr id="3" name="Groupe 2">
              <a:extLst>
                <a:ext uri="{FF2B5EF4-FFF2-40B4-BE49-F238E27FC236}">
                  <a16:creationId xmlns:a16="http://schemas.microsoft.com/office/drawing/2014/main" id="{570A9491-F5C8-4B21-98F4-EA8D960AF83C}"/>
                </a:ext>
              </a:extLst>
            </p:cNvPr>
            <p:cNvGrpSpPr/>
            <p:nvPr/>
          </p:nvGrpSpPr>
          <p:grpSpPr>
            <a:xfrm>
              <a:off x="4018327" y="2553020"/>
              <a:ext cx="4155346" cy="2457581"/>
              <a:chOff x="629304" y="2827399"/>
              <a:chExt cx="3432333" cy="2065038"/>
            </a:xfrm>
          </p:grpSpPr>
          <p:sp>
            <p:nvSpPr>
              <p:cNvPr id="19" name="Rectangle 18">
                <a:extLst>
                  <a:ext uri="{FF2B5EF4-FFF2-40B4-BE49-F238E27FC236}">
                    <a16:creationId xmlns:a16="http://schemas.microsoft.com/office/drawing/2014/main" id="{B3821809-C9E8-49AA-A714-153FBB2024D5}"/>
                  </a:ext>
                </a:extLst>
              </p:cNvPr>
              <p:cNvSpPr/>
              <p:nvPr/>
            </p:nvSpPr>
            <p:spPr>
              <a:xfrm>
                <a:off x="629304" y="2827399"/>
                <a:ext cx="3432333" cy="2065038"/>
              </a:xfrm>
              <a:prstGeom prst="rect">
                <a:avLst/>
              </a:prstGeom>
              <a:solidFill>
                <a:srgbClr val="FF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6">
                <a:extLst>
                  <a:ext uri="{FF2B5EF4-FFF2-40B4-BE49-F238E27FC236}">
                    <a16:creationId xmlns:a16="http://schemas.microsoft.com/office/drawing/2014/main" id="{33B7B2D1-8979-4A25-9B3E-0EE7095104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759" t="13188" r="32483" b="4258"/>
              <a:stretch/>
            </p:blipFill>
            <p:spPr bwMode="auto">
              <a:xfrm>
                <a:off x="1685227" y="2827399"/>
                <a:ext cx="579649" cy="20650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6B86100D-02FE-46A1-8633-A31DFCFC9015}"/>
                  </a:ext>
                </a:extLst>
              </p:cNvPr>
              <p:cNvPicPr>
                <a:picLocks noChangeAspect="1" noChangeArrowheads="1"/>
              </p:cNvPicPr>
              <p:nvPr/>
            </p:nvPicPr>
            <p:blipFill rotWithShape="1">
              <a:blip r:embed="rId7">
                <a:alphaModFix/>
                <a:extLst>
                  <a:ext uri="{28A0092B-C50C-407E-A947-70E740481C1C}">
                    <a14:useLocalDpi xmlns:a14="http://schemas.microsoft.com/office/drawing/2010/main" val="0"/>
                  </a:ext>
                </a:extLst>
              </a:blip>
              <a:srcRect l="36883" t="24406" r="32286" b="6395"/>
              <a:stretch/>
            </p:blipFill>
            <p:spPr bwMode="auto">
              <a:xfrm>
                <a:off x="2382738" y="3259724"/>
                <a:ext cx="481583" cy="16213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381F1B5-95AD-4E4C-B640-CB6E8CA128ED}"/>
                  </a:ext>
                </a:extLst>
              </p:cNvPr>
              <p:cNvPicPr>
                <a:picLocks noChangeAspect="1" noChangeArrowheads="1"/>
              </p:cNvPicPr>
              <p:nvPr/>
            </p:nvPicPr>
            <p:blipFill rotWithShape="1">
              <a:blip r:embed="rId8">
                <a:clrChange>
                  <a:clrFrom>
                    <a:srgbClr val="000000">
                      <a:alpha val="0"/>
                    </a:srgbClr>
                  </a:clrFrom>
                  <a:clrTo>
                    <a:srgbClr val="000000">
                      <a:alpha val="0"/>
                    </a:srgbClr>
                  </a:clrTo>
                </a:clrChange>
                <a:alphaModFix/>
                <a:extLst>
                  <a:ext uri="{28A0092B-C50C-407E-A947-70E740481C1C}">
                    <a14:useLocalDpi xmlns:a14="http://schemas.microsoft.com/office/drawing/2010/main" val="0"/>
                  </a:ext>
                </a:extLst>
              </a:blip>
              <a:srcRect l="24703" t="22711" r="27764" b="7628"/>
              <a:stretch/>
            </p:blipFill>
            <p:spPr bwMode="auto">
              <a:xfrm>
                <a:off x="2939675" y="3288930"/>
                <a:ext cx="723582" cy="159067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a:extLst>
                  <a:ext uri="{FF2B5EF4-FFF2-40B4-BE49-F238E27FC236}">
                    <a16:creationId xmlns:a16="http://schemas.microsoft.com/office/drawing/2014/main" id="{0E9BD4DC-8E2F-453E-9AC1-F43FCDB2233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9222" y="3051544"/>
                <a:ext cx="806925" cy="1840893"/>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ZoneTexte 44">
              <a:extLst>
                <a:ext uri="{FF2B5EF4-FFF2-40B4-BE49-F238E27FC236}">
                  <a16:creationId xmlns:a16="http://schemas.microsoft.com/office/drawing/2014/main" id="{E1EBBAED-F59E-461E-A565-EA7533F28EBF}"/>
                </a:ext>
              </a:extLst>
            </p:cNvPr>
            <p:cNvSpPr txBox="1"/>
            <p:nvPr/>
          </p:nvSpPr>
          <p:spPr>
            <a:xfrm>
              <a:off x="3183844" y="2214466"/>
              <a:ext cx="2401479" cy="338554"/>
            </a:xfrm>
            <a:prstGeom prst="rect">
              <a:avLst/>
            </a:prstGeom>
            <a:solidFill>
              <a:srgbClr val="FFF4F3"/>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BEAUTY PRESCRIPTION</a:t>
              </a:r>
            </a:p>
          </p:txBody>
        </p:sp>
      </p:grpSp>
      <p:graphicFrame>
        <p:nvGraphicFramePr>
          <p:cNvPr id="2" name="Objet 1">
            <a:extLst>
              <a:ext uri="{FF2B5EF4-FFF2-40B4-BE49-F238E27FC236}">
                <a16:creationId xmlns:a16="http://schemas.microsoft.com/office/drawing/2014/main" id="{A60053AF-BAA0-4F31-9607-451D2E0EA5F6}"/>
              </a:ext>
            </a:extLst>
          </p:cNvPr>
          <p:cNvGraphicFramePr>
            <a:graphicFrameLocks noChangeAspect="1"/>
          </p:cNvGraphicFramePr>
          <p:nvPr>
            <p:extLst>
              <p:ext uri="{D42A27DB-BD31-4B8C-83A1-F6EECF244321}">
                <p14:modId xmlns:p14="http://schemas.microsoft.com/office/powerpoint/2010/main" val="344524362"/>
              </p:ext>
            </p:extLst>
          </p:nvPr>
        </p:nvGraphicFramePr>
        <p:xfrm>
          <a:off x="11062630" y="204417"/>
          <a:ext cx="838919" cy="615827"/>
        </p:xfrm>
        <a:graphic>
          <a:graphicData uri="http://schemas.openxmlformats.org/presentationml/2006/ole">
            <mc:AlternateContent xmlns:mc="http://schemas.openxmlformats.org/markup-compatibility/2006">
              <mc:Choice xmlns:v="urn:schemas-microsoft-com:vml" Requires="v">
                <p:oleObj spid="_x0000_s5135" name="Bitmap Image" r:id="rId10" imgW="2865240" imgH="2103120" progId="PBrush">
                  <p:embed/>
                </p:oleObj>
              </mc:Choice>
              <mc:Fallback>
                <p:oleObj name="Bitmap Image" r:id="rId10" imgW="2865240" imgH="2103120" progId="PBrush">
                  <p:embed/>
                  <p:pic>
                    <p:nvPicPr>
                      <p:cNvPr id="0" name=""/>
                      <p:cNvPicPr/>
                      <p:nvPr/>
                    </p:nvPicPr>
                    <p:blipFill>
                      <a:blip r:embed="rId11"/>
                      <a:stretch>
                        <a:fillRect/>
                      </a:stretch>
                    </p:blipFill>
                    <p:spPr>
                      <a:xfrm>
                        <a:off x="11062630" y="204417"/>
                        <a:ext cx="838919" cy="615827"/>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3172649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11746164-C785-4959-B216-19BAE81CE17F}"/>
              </a:ext>
            </a:extLst>
          </p:cNvPr>
          <p:cNvGraphicFramePr>
            <a:graphicFrameLocks noChangeAspect="1"/>
          </p:cNvGraphicFramePr>
          <p:nvPr/>
        </p:nvGraphicFramePr>
        <p:xfrm>
          <a:off x="277926" y="322820"/>
          <a:ext cx="2692797" cy="1431624"/>
        </p:xfrm>
        <a:graphic>
          <a:graphicData uri="http://schemas.openxmlformats.org/presentationml/2006/ole">
            <mc:AlternateContent xmlns:mc="http://schemas.openxmlformats.org/markup-compatibility/2006">
              <mc:Choice xmlns:v="urn:schemas-microsoft-com:vml" Requires="v">
                <p:oleObj spid="_x0000_s6158" name="Bitmap Image" r:id="rId4" imgW="7704000" imgH="5166360" progId="PBrush">
                  <p:embed/>
                </p:oleObj>
              </mc:Choice>
              <mc:Fallback>
                <p:oleObj name="Bitmap Image" r:id="rId4" imgW="7704000" imgH="5166360" progId="PBrush">
                  <p:embed/>
                  <p:pic>
                    <p:nvPicPr>
                      <p:cNvPr id="4" name="Objet 3">
                        <a:extLst>
                          <a:ext uri="{FF2B5EF4-FFF2-40B4-BE49-F238E27FC236}">
                            <a16:creationId xmlns:a16="http://schemas.microsoft.com/office/drawing/2014/main" id="{11746164-C785-4959-B216-19BAE81CE17F}"/>
                          </a:ext>
                        </a:extLst>
                      </p:cNvPr>
                      <p:cNvPicPr/>
                      <p:nvPr/>
                    </p:nvPicPr>
                    <p:blipFill>
                      <a:blip r:embed="rId5"/>
                      <a:stretch>
                        <a:fillRect/>
                      </a:stretch>
                    </p:blipFill>
                    <p:spPr>
                      <a:xfrm>
                        <a:off x="277926" y="322820"/>
                        <a:ext cx="2692797" cy="1431624"/>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52CDB293-9387-40B9-B1E1-133A88DA1616}"/>
              </a:ext>
            </a:extLst>
          </p:cNvPr>
          <p:cNvSpPr txBox="1"/>
          <p:nvPr/>
        </p:nvSpPr>
        <p:spPr>
          <a:xfrm>
            <a:off x="1129370" y="785109"/>
            <a:ext cx="953226" cy="338554"/>
          </a:xfrm>
          <a:prstGeom prst="rect">
            <a:avLst/>
          </a:prstGeom>
          <a:noFill/>
          <a:ln>
            <a:noFill/>
          </a:ln>
        </p:spPr>
        <p:txBody>
          <a:bodyPr wrap="square" rtlCol="0">
            <a:spAutoFit/>
          </a:bodyPr>
          <a:lstStyle/>
          <a:p>
            <a:pPr algn="ctr"/>
            <a:r>
              <a:rPr lang="en-US" sz="1600" dirty="0">
                <a:latin typeface="Roboto Light" panose="02000000000000000000" pitchFamily="2" charset="0"/>
                <a:ea typeface="Roboto Light" panose="02000000000000000000" pitchFamily="2" charset="0"/>
              </a:rPr>
              <a:t>UK</a:t>
            </a:r>
            <a:endParaRPr lang="fr-FR" sz="1600" dirty="0">
              <a:latin typeface="Roboto Light" panose="02000000000000000000" pitchFamily="2" charset="0"/>
              <a:ea typeface="Roboto Light" panose="02000000000000000000" pitchFamily="2" charset="0"/>
            </a:endParaRPr>
          </a:p>
        </p:txBody>
      </p:sp>
      <p:sp>
        <p:nvSpPr>
          <p:cNvPr id="31" name="Titre 2">
            <a:extLst>
              <a:ext uri="{FF2B5EF4-FFF2-40B4-BE49-F238E27FC236}">
                <a16:creationId xmlns:a16="http://schemas.microsoft.com/office/drawing/2014/main" id="{69A733D5-DD76-4EDF-AEF4-F6F2EE3A8D54}"/>
              </a:ext>
            </a:extLst>
          </p:cNvPr>
          <p:cNvSpPr>
            <a:spLocks noGrp="1"/>
          </p:cNvSpPr>
          <p:nvPr>
            <p:ph type="title"/>
          </p:nvPr>
        </p:nvSpPr>
        <p:spPr/>
        <p:txBody>
          <a:bodyPr vert="horz" lIns="91440" tIns="45720" rIns="91440" bIns="45720" rtlCol="0" anchor="ctr">
            <a:normAutofit/>
          </a:bodyPr>
          <a:lstStyle/>
          <a:p>
            <a:pPr algn="ctr"/>
            <a:r>
              <a:rPr lang="fr-FR" sz="4800" dirty="0" err="1">
                <a:solidFill>
                  <a:srgbClr val="3E3E3E"/>
                </a:solidFill>
                <a:latin typeface="KyivType Sans2" panose="00000500000000000000" pitchFamily="50" charset="0"/>
              </a:rPr>
              <a:t>Your</a:t>
            </a:r>
            <a:r>
              <a:rPr lang="fr-FR" sz="4800" dirty="0">
                <a:solidFill>
                  <a:srgbClr val="3E3E3E"/>
                </a:solidFill>
                <a:latin typeface="KyivType Sans2" panose="00000500000000000000" pitchFamily="50" charset="0"/>
              </a:rPr>
              <a:t> </a:t>
            </a:r>
            <a:r>
              <a:rPr lang="fr-FR" sz="4800" dirty="0" err="1">
                <a:solidFill>
                  <a:srgbClr val="3E3E3E"/>
                </a:solidFill>
                <a:latin typeface="KyivType Sans2" panose="00000500000000000000" pitchFamily="50" charset="0"/>
              </a:rPr>
              <a:t>experience</a:t>
            </a:r>
            <a:r>
              <a:rPr lang="fr-FR" sz="4800" dirty="0">
                <a:solidFill>
                  <a:srgbClr val="3E3E3E"/>
                </a:solidFill>
                <a:latin typeface="KyivType Sans2" panose="00000500000000000000" pitchFamily="50" charset="0"/>
              </a:rPr>
              <a:t> :</a:t>
            </a:r>
          </a:p>
        </p:txBody>
      </p:sp>
      <p:sp>
        <p:nvSpPr>
          <p:cNvPr id="34" name="Rectangle 33">
            <a:extLst>
              <a:ext uri="{FF2B5EF4-FFF2-40B4-BE49-F238E27FC236}">
                <a16:creationId xmlns:a16="http://schemas.microsoft.com/office/drawing/2014/main" id="{49B41304-CCA3-42AA-9D98-DE55B6CFEB65}"/>
              </a:ext>
            </a:extLst>
          </p:cNvPr>
          <p:cNvSpPr/>
          <p:nvPr/>
        </p:nvSpPr>
        <p:spPr>
          <a:xfrm>
            <a:off x="1805212" y="1482433"/>
            <a:ext cx="8784718" cy="1661993"/>
          </a:xfrm>
          <a:prstGeom prst="rect">
            <a:avLst/>
          </a:prstGeom>
        </p:spPr>
        <p:txBody>
          <a:bodyPr wrap="square">
            <a:spAutoFit/>
          </a:bodyPr>
          <a:lstStyle/>
          <a:p>
            <a:pPr algn="ctr">
              <a:defRPr/>
            </a:pPr>
            <a:r>
              <a:rPr lang="fr-FR" sz="1400" u="sng" dirty="0">
                <a:solidFill>
                  <a:prstClr val="black"/>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rPr>
              <a:t>CUSTOMER TESTIMONIAL :</a:t>
            </a:r>
          </a:p>
          <a:p>
            <a:pPr algn="ctr">
              <a:defRPr/>
            </a:pPr>
            <a:endParaRPr lang="fr-FR" sz="1400" u="sng" dirty="0">
              <a:solidFill>
                <a:prstClr val="black"/>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endParaRPr>
          </a:p>
          <a:p>
            <a:pPr algn="just">
              <a:defRPr/>
            </a:pPr>
            <a:r>
              <a:rPr lang="en-US" sz="1400" dirty="0">
                <a:solidFill>
                  <a:prstClr val="black"/>
                </a:solidFill>
                <a:latin typeface="Roboto Light" panose="02000000000000000000" pitchFamily="2" charset="0"/>
                <a:ea typeface="Roboto Light" panose="02000000000000000000" pitchFamily="2" charset="0"/>
              </a:rPr>
              <a:t>Ever since I came to Elaine with skin issues  I feel that Yon-Ka products have really helped calm my skin, kept it looking fresh and healthy. I have dehydrated skin and the </a:t>
            </a:r>
            <a:r>
              <a:rPr lang="en-US" sz="1600" b="1" dirty="0">
                <a:solidFill>
                  <a:prstClr val="black"/>
                </a:solidFill>
                <a:latin typeface="Roboto Light" panose="02000000000000000000" pitchFamily="2" charset="0"/>
                <a:ea typeface="Roboto Light" panose="02000000000000000000" pitchFamily="2" charset="0"/>
              </a:rPr>
              <a:t>Yon-KA Lotion </a:t>
            </a:r>
            <a:r>
              <a:rPr lang="en-US" sz="1400" dirty="0">
                <a:solidFill>
                  <a:prstClr val="black"/>
                </a:solidFill>
                <a:latin typeface="Roboto Light" panose="02000000000000000000" pitchFamily="2" charset="0"/>
                <a:ea typeface="Roboto Light" panose="02000000000000000000" pitchFamily="2" charset="0"/>
              </a:rPr>
              <a:t>really helps along with </a:t>
            </a:r>
            <a:r>
              <a:rPr lang="en-US" sz="1600" b="1" dirty="0">
                <a:solidFill>
                  <a:prstClr val="black"/>
                </a:solidFill>
                <a:latin typeface="Roboto Light" panose="02000000000000000000" pitchFamily="2" charset="0"/>
                <a:ea typeface="Roboto Light" panose="02000000000000000000" pitchFamily="2" charset="0"/>
              </a:rPr>
              <a:t>Hydra n°1 Masque</a:t>
            </a:r>
            <a:r>
              <a:rPr lang="en-US" sz="1400" dirty="0">
                <a:solidFill>
                  <a:prstClr val="black"/>
                </a:solidFill>
                <a:latin typeface="Roboto Light" panose="02000000000000000000" pitchFamily="2" charset="0"/>
                <a:ea typeface="Roboto Light" panose="02000000000000000000" pitchFamily="2" charset="0"/>
              </a:rPr>
              <a:t>, I have also had the </a:t>
            </a:r>
            <a:r>
              <a:rPr lang="en-US" sz="1600" b="1" dirty="0">
                <a:solidFill>
                  <a:prstClr val="black"/>
                </a:solidFill>
                <a:latin typeface="Roboto Light" panose="02000000000000000000" pitchFamily="2" charset="0"/>
                <a:ea typeface="Roboto Light" panose="02000000000000000000" pitchFamily="2" charset="0"/>
              </a:rPr>
              <a:t>Sensitive Crème Anti-</a:t>
            </a:r>
            <a:r>
              <a:rPr lang="en-US" sz="1600" b="1" dirty="0" err="1">
                <a:solidFill>
                  <a:prstClr val="black"/>
                </a:solidFill>
                <a:latin typeface="Roboto Light" panose="02000000000000000000" pitchFamily="2" charset="0"/>
                <a:ea typeface="Roboto Light" panose="02000000000000000000" pitchFamily="2" charset="0"/>
              </a:rPr>
              <a:t>rougeurs</a:t>
            </a:r>
            <a:r>
              <a:rPr lang="en-US" sz="1600" b="1" dirty="0">
                <a:solidFill>
                  <a:prstClr val="black"/>
                </a:solidFill>
                <a:latin typeface="Roboto Light" panose="02000000000000000000" pitchFamily="2" charset="0"/>
                <a:ea typeface="Roboto Light" panose="02000000000000000000" pitchFamily="2" charset="0"/>
              </a:rPr>
              <a:t> </a:t>
            </a:r>
            <a:r>
              <a:rPr lang="en-US" sz="1400" dirty="0">
                <a:solidFill>
                  <a:prstClr val="black"/>
                </a:solidFill>
                <a:latin typeface="Roboto Light" panose="02000000000000000000" pitchFamily="2" charset="0"/>
                <a:ea typeface="Roboto Light" panose="02000000000000000000" pitchFamily="2" charset="0"/>
              </a:rPr>
              <a:t>in desperate times when my skin had broke out due to stressful times or when I have been more active with dance and fitness. I have been using these products for at least 7 years now and they are my go to products for everyday. </a:t>
            </a:r>
            <a:endParaRPr lang="fr-FR" sz="1400" dirty="0">
              <a:solidFill>
                <a:prstClr val="black"/>
              </a:solidFill>
              <a:latin typeface="Roboto Light" panose="02000000000000000000" pitchFamily="2" charset="0"/>
              <a:ea typeface="Roboto Light" panose="02000000000000000000" pitchFamily="2" charset="0"/>
            </a:endParaRPr>
          </a:p>
        </p:txBody>
      </p:sp>
      <p:grpSp>
        <p:nvGrpSpPr>
          <p:cNvPr id="2" name="Groupe 1">
            <a:extLst>
              <a:ext uri="{FF2B5EF4-FFF2-40B4-BE49-F238E27FC236}">
                <a16:creationId xmlns:a16="http://schemas.microsoft.com/office/drawing/2014/main" id="{98D69373-780D-44B6-9616-A9B98C7E158B}"/>
              </a:ext>
            </a:extLst>
          </p:cNvPr>
          <p:cNvGrpSpPr/>
          <p:nvPr/>
        </p:nvGrpSpPr>
        <p:grpSpPr>
          <a:xfrm>
            <a:off x="3227366" y="3237614"/>
            <a:ext cx="4789583" cy="2856950"/>
            <a:chOff x="3227366" y="3237614"/>
            <a:chExt cx="4789583" cy="2856950"/>
          </a:xfrm>
        </p:grpSpPr>
        <p:grpSp>
          <p:nvGrpSpPr>
            <p:cNvPr id="5" name="Groupe 4">
              <a:extLst>
                <a:ext uri="{FF2B5EF4-FFF2-40B4-BE49-F238E27FC236}">
                  <a16:creationId xmlns:a16="http://schemas.microsoft.com/office/drawing/2014/main" id="{A293A24B-FA35-4298-B7FA-C85E11A08C71}"/>
                </a:ext>
              </a:extLst>
            </p:cNvPr>
            <p:cNvGrpSpPr/>
            <p:nvPr/>
          </p:nvGrpSpPr>
          <p:grpSpPr>
            <a:xfrm>
              <a:off x="3227366" y="3237614"/>
              <a:ext cx="4789583" cy="2796135"/>
              <a:chOff x="3183844" y="2214466"/>
              <a:chExt cx="4789583" cy="2796135"/>
            </a:xfrm>
          </p:grpSpPr>
          <p:grpSp>
            <p:nvGrpSpPr>
              <p:cNvPr id="3" name="Groupe 2">
                <a:extLst>
                  <a:ext uri="{FF2B5EF4-FFF2-40B4-BE49-F238E27FC236}">
                    <a16:creationId xmlns:a16="http://schemas.microsoft.com/office/drawing/2014/main" id="{570A9491-F5C8-4B21-98F4-EA8D960AF83C}"/>
                  </a:ext>
                </a:extLst>
              </p:cNvPr>
              <p:cNvGrpSpPr/>
              <p:nvPr/>
            </p:nvGrpSpPr>
            <p:grpSpPr>
              <a:xfrm>
                <a:off x="4018327" y="2553020"/>
                <a:ext cx="3955100" cy="2457581"/>
                <a:chOff x="629304" y="2827399"/>
                <a:chExt cx="3266929" cy="2065038"/>
              </a:xfrm>
            </p:grpSpPr>
            <p:sp>
              <p:nvSpPr>
                <p:cNvPr id="19" name="Rectangle 18">
                  <a:extLst>
                    <a:ext uri="{FF2B5EF4-FFF2-40B4-BE49-F238E27FC236}">
                      <a16:creationId xmlns:a16="http://schemas.microsoft.com/office/drawing/2014/main" id="{B3821809-C9E8-49AA-A714-153FBB2024D5}"/>
                    </a:ext>
                  </a:extLst>
                </p:cNvPr>
                <p:cNvSpPr/>
                <p:nvPr/>
              </p:nvSpPr>
              <p:spPr>
                <a:xfrm>
                  <a:off x="629304" y="2827399"/>
                  <a:ext cx="3266929" cy="2065038"/>
                </a:xfrm>
                <a:prstGeom prst="rect">
                  <a:avLst/>
                </a:prstGeom>
                <a:solidFill>
                  <a:srgbClr val="FF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6">
                  <a:extLst>
                    <a:ext uri="{FF2B5EF4-FFF2-40B4-BE49-F238E27FC236}">
                      <a16:creationId xmlns:a16="http://schemas.microsoft.com/office/drawing/2014/main" id="{33B7B2D1-8979-4A25-9B3E-0EE7095104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759" t="13188" r="32483" b="4258"/>
                <a:stretch/>
              </p:blipFill>
              <p:spPr bwMode="auto">
                <a:xfrm>
                  <a:off x="1175837" y="2827399"/>
                  <a:ext cx="579649" cy="2065038"/>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ZoneTexte 44">
                <a:extLst>
                  <a:ext uri="{FF2B5EF4-FFF2-40B4-BE49-F238E27FC236}">
                    <a16:creationId xmlns:a16="http://schemas.microsoft.com/office/drawing/2014/main" id="{E1EBBAED-F59E-461E-A565-EA7533F28EBF}"/>
                  </a:ext>
                </a:extLst>
              </p:cNvPr>
              <p:cNvSpPr txBox="1"/>
              <p:nvPr/>
            </p:nvSpPr>
            <p:spPr>
              <a:xfrm>
                <a:off x="3183844" y="2214466"/>
                <a:ext cx="2401479" cy="338554"/>
              </a:xfrm>
              <a:prstGeom prst="rect">
                <a:avLst/>
              </a:prstGeom>
              <a:solidFill>
                <a:srgbClr val="FFF4F3"/>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FAVORITE PRODUCTS</a:t>
                </a:r>
              </a:p>
            </p:txBody>
          </p:sp>
        </p:grpSp>
        <p:pic>
          <p:nvPicPr>
            <p:cNvPr id="14" name="Picture 2">
              <a:extLst>
                <a:ext uri="{FF2B5EF4-FFF2-40B4-BE49-F238E27FC236}">
                  <a16:creationId xmlns:a16="http://schemas.microsoft.com/office/drawing/2014/main" id="{73EB780A-21BD-4F07-9973-52017554974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667" t="27261" r="30977" b="6472"/>
            <a:stretch/>
          </p:blipFill>
          <p:spPr bwMode="auto">
            <a:xfrm>
              <a:off x="5518293" y="3995349"/>
              <a:ext cx="889128" cy="2038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E3F13410-2C23-41DD-B825-B8DDADE064FD}"/>
                </a:ext>
              </a:extLst>
            </p:cNvPr>
            <p:cNvPicPr>
              <a:picLocks noChangeAspect="1" noChangeArrowheads="1"/>
            </p:cNvPicPr>
            <p:nvPr/>
          </p:nvPicPr>
          <p:blipFill rotWithShape="1">
            <a:blip r:embed="rId8">
              <a:clrChange>
                <a:clrFrom>
                  <a:srgbClr val="000000">
                    <a:alpha val="0"/>
                  </a:srgbClr>
                </a:clrFrom>
                <a:clrTo>
                  <a:srgbClr val="000000">
                    <a:alpha val="0"/>
                  </a:srgbClr>
                </a:clrTo>
              </a:clrChange>
              <a:alphaModFix/>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24290" t="19656" r="26255" b="7017"/>
            <a:stretch/>
          </p:blipFill>
          <p:spPr bwMode="auto">
            <a:xfrm>
              <a:off x="6511299" y="3934534"/>
              <a:ext cx="971207" cy="216003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8" name="Objet 7">
            <a:extLst>
              <a:ext uri="{FF2B5EF4-FFF2-40B4-BE49-F238E27FC236}">
                <a16:creationId xmlns:a16="http://schemas.microsoft.com/office/drawing/2014/main" id="{5287A0B1-68ED-47C6-9EAE-AAD1DFC00877}"/>
              </a:ext>
            </a:extLst>
          </p:cNvPr>
          <p:cNvGraphicFramePr>
            <a:graphicFrameLocks noChangeAspect="1"/>
          </p:cNvGraphicFramePr>
          <p:nvPr>
            <p:extLst>
              <p:ext uri="{D42A27DB-BD31-4B8C-83A1-F6EECF244321}">
                <p14:modId xmlns:p14="http://schemas.microsoft.com/office/powerpoint/2010/main" val="1394859979"/>
              </p:ext>
            </p:extLst>
          </p:nvPr>
        </p:nvGraphicFramePr>
        <p:xfrm>
          <a:off x="10942867" y="204417"/>
          <a:ext cx="971207" cy="487403"/>
        </p:xfrm>
        <a:graphic>
          <a:graphicData uri="http://schemas.openxmlformats.org/presentationml/2006/ole">
            <mc:AlternateContent xmlns:mc="http://schemas.openxmlformats.org/markup-compatibility/2006">
              <mc:Choice xmlns:v="urn:schemas-microsoft-com:vml" Requires="v">
                <p:oleObj spid="_x0000_s6159" name="Bitmap Image" r:id="rId10" imgW="3855600" imgH="1935360" progId="PBrush">
                  <p:embed/>
                </p:oleObj>
              </mc:Choice>
              <mc:Fallback>
                <p:oleObj name="Bitmap Image" r:id="rId10" imgW="3855600" imgH="1935360" progId="PBrush">
                  <p:embed/>
                  <p:pic>
                    <p:nvPicPr>
                      <p:cNvPr id="0" name=""/>
                      <p:cNvPicPr/>
                      <p:nvPr/>
                    </p:nvPicPr>
                    <p:blipFill>
                      <a:blip r:embed="rId11"/>
                      <a:stretch>
                        <a:fillRect/>
                      </a:stretch>
                    </p:blipFill>
                    <p:spPr>
                      <a:xfrm>
                        <a:off x="10942867" y="204417"/>
                        <a:ext cx="971207" cy="487403"/>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288524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11746164-C785-4959-B216-19BAE81CE17F}"/>
              </a:ext>
            </a:extLst>
          </p:cNvPr>
          <p:cNvGraphicFramePr>
            <a:graphicFrameLocks noChangeAspect="1"/>
          </p:cNvGraphicFramePr>
          <p:nvPr/>
        </p:nvGraphicFramePr>
        <p:xfrm>
          <a:off x="277926" y="322820"/>
          <a:ext cx="2692797" cy="1431624"/>
        </p:xfrm>
        <a:graphic>
          <a:graphicData uri="http://schemas.openxmlformats.org/presentationml/2006/ole">
            <mc:AlternateContent xmlns:mc="http://schemas.openxmlformats.org/markup-compatibility/2006">
              <mc:Choice xmlns:v="urn:schemas-microsoft-com:vml" Requires="v">
                <p:oleObj spid="_x0000_s7182" name="Bitmap Image" r:id="rId4" imgW="7704000" imgH="5166360" progId="PBrush">
                  <p:embed/>
                </p:oleObj>
              </mc:Choice>
              <mc:Fallback>
                <p:oleObj name="Bitmap Image" r:id="rId4" imgW="7704000" imgH="5166360" progId="PBrush">
                  <p:embed/>
                  <p:pic>
                    <p:nvPicPr>
                      <p:cNvPr id="4" name="Objet 3">
                        <a:extLst>
                          <a:ext uri="{FF2B5EF4-FFF2-40B4-BE49-F238E27FC236}">
                            <a16:creationId xmlns:a16="http://schemas.microsoft.com/office/drawing/2014/main" id="{11746164-C785-4959-B216-19BAE81CE17F}"/>
                          </a:ext>
                        </a:extLst>
                      </p:cNvPr>
                      <p:cNvPicPr/>
                      <p:nvPr/>
                    </p:nvPicPr>
                    <p:blipFill>
                      <a:blip r:embed="rId5"/>
                      <a:stretch>
                        <a:fillRect/>
                      </a:stretch>
                    </p:blipFill>
                    <p:spPr>
                      <a:xfrm>
                        <a:off x="277926" y="322820"/>
                        <a:ext cx="2692797" cy="1431624"/>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52CDB293-9387-40B9-B1E1-133A88DA1616}"/>
              </a:ext>
            </a:extLst>
          </p:cNvPr>
          <p:cNvSpPr txBox="1"/>
          <p:nvPr/>
        </p:nvSpPr>
        <p:spPr>
          <a:xfrm>
            <a:off x="1129370" y="785109"/>
            <a:ext cx="953226" cy="338554"/>
          </a:xfrm>
          <a:prstGeom prst="rect">
            <a:avLst/>
          </a:prstGeom>
          <a:noFill/>
          <a:ln>
            <a:noFill/>
          </a:ln>
        </p:spPr>
        <p:txBody>
          <a:bodyPr wrap="square" rtlCol="0">
            <a:spAutoFit/>
          </a:bodyPr>
          <a:lstStyle/>
          <a:p>
            <a:pPr algn="just"/>
            <a:r>
              <a:rPr lang="en-US" sz="1600" dirty="0">
                <a:latin typeface="Roboto Light" panose="02000000000000000000" pitchFamily="2" charset="0"/>
                <a:ea typeface="Roboto Light" panose="02000000000000000000" pitchFamily="2" charset="0"/>
              </a:rPr>
              <a:t>Korea</a:t>
            </a:r>
            <a:endParaRPr lang="fr-FR" sz="1600" dirty="0">
              <a:latin typeface="Roboto Light" panose="02000000000000000000" pitchFamily="2" charset="0"/>
              <a:ea typeface="Roboto Light" panose="02000000000000000000" pitchFamily="2" charset="0"/>
            </a:endParaRPr>
          </a:p>
        </p:txBody>
      </p:sp>
      <p:sp>
        <p:nvSpPr>
          <p:cNvPr id="31" name="Titre 2">
            <a:extLst>
              <a:ext uri="{FF2B5EF4-FFF2-40B4-BE49-F238E27FC236}">
                <a16:creationId xmlns:a16="http://schemas.microsoft.com/office/drawing/2014/main" id="{69A733D5-DD76-4EDF-AEF4-F6F2EE3A8D54}"/>
              </a:ext>
            </a:extLst>
          </p:cNvPr>
          <p:cNvSpPr>
            <a:spLocks noGrp="1"/>
          </p:cNvSpPr>
          <p:nvPr>
            <p:ph type="title"/>
          </p:nvPr>
        </p:nvSpPr>
        <p:spPr/>
        <p:txBody>
          <a:bodyPr vert="horz" lIns="91440" tIns="45720" rIns="91440" bIns="45720" rtlCol="0" anchor="ctr">
            <a:normAutofit/>
          </a:bodyPr>
          <a:lstStyle/>
          <a:p>
            <a:pPr algn="ctr"/>
            <a:r>
              <a:rPr lang="fr-FR" sz="4800" dirty="0" err="1">
                <a:solidFill>
                  <a:srgbClr val="3E3E3E"/>
                </a:solidFill>
                <a:latin typeface="KyivType Sans2" panose="00000500000000000000" pitchFamily="50" charset="0"/>
              </a:rPr>
              <a:t>Your</a:t>
            </a:r>
            <a:r>
              <a:rPr lang="fr-FR" sz="4800" dirty="0">
                <a:solidFill>
                  <a:srgbClr val="3E3E3E"/>
                </a:solidFill>
                <a:latin typeface="KyivType Sans2" panose="00000500000000000000" pitchFamily="50" charset="0"/>
              </a:rPr>
              <a:t> </a:t>
            </a:r>
            <a:r>
              <a:rPr lang="fr-FR" sz="4800" dirty="0" err="1">
                <a:solidFill>
                  <a:srgbClr val="3E3E3E"/>
                </a:solidFill>
                <a:latin typeface="KyivType Sans2" panose="00000500000000000000" pitchFamily="50" charset="0"/>
              </a:rPr>
              <a:t>experience</a:t>
            </a:r>
            <a:r>
              <a:rPr lang="fr-FR" sz="4800" dirty="0">
                <a:solidFill>
                  <a:srgbClr val="3E3E3E"/>
                </a:solidFill>
                <a:latin typeface="KyivType Sans2" panose="00000500000000000000" pitchFamily="50" charset="0"/>
              </a:rPr>
              <a:t> :</a:t>
            </a:r>
          </a:p>
        </p:txBody>
      </p:sp>
      <p:sp>
        <p:nvSpPr>
          <p:cNvPr id="41" name="ZoneTexte 40">
            <a:extLst>
              <a:ext uri="{FF2B5EF4-FFF2-40B4-BE49-F238E27FC236}">
                <a16:creationId xmlns:a16="http://schemas.microsoft.com/office/drawing/2014/main" id="{4764A772-626F-4731-B0AE-BC1960345C47}"/>
              </a:ext>
            </a:extLst>
          </p:cNvPr>
          <p:cNvSpPr txBox="1"/>
          <p:nvPr/>
        </p:nvSpPr>
        <p:spPr>
          <a:xfrm>
            <a:off x="5071005" y="1754444"/>
            <a:ext cx="2049990" cy="338554"/>
          </a:xfrm>
          <a:prstGeom prst="rect">
            <a:avLst/>
          </a:prstGeom>
          <a:solidFill>
            <a:srgbClr val="F2EFFE"/>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PROFESSIONAL USE</a:t>
            </a:r>
          </a:p>
        </p:txBody>
      </p:sp>
      <p:sp>
        <p:nvSpPr>
          <p:cNvPr id="11" name="ZoneTexte 10">
            <a:extLst>
              <a:ext uri="{FF2B5EF4-FFF2-40B4-BE49-F238E27FC236}">
                <a16:creationId xmlns:a16="http://schemas.microsoft.com/office/drawing/2014/main" id="{436B0016-B8DB-4761-914E-E2FE9CC45C52}"/>
              </a:ext>
            </a:extLst>
          </p:cNvPr>
          <p:cNvSpPr txBox="1"/>
          <p:nvPr/>
        </p:nvSpPr>
        <p:spPr>
          <a:xfrm>
            <a:off x="1230173" y="5567230"/>
            <a:ext cx="1704846"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MTS </a:t>
            </a:r>
            <a:r>
              <a:rPr lang="fr-FR" sz="1200" dirty="0" err="1">
                <a:latin typeface="Roboto Light" panose="02000000000000000000" pitchFamily="2" charset="0"/>
                <a:ea typeface="Roboto Light" panose="02000000000000000000" pitchFamily="2" charset="0"/>
              </a:rPr>
              <a:t>with</a:t>
            </a:r>
            <a:r>
              <a:rPr lang="fr-FR" sz="1200" dirty="0">
                <a:latin typeface="Roboto Light" panose="02000000000000000000" pitchFamily="2" charset="0"/>
                <a:ea typeface="Roboto Light" panose="02000000000000000000" pitchFamily="2" charset="0"/>
              </a:rPr>
              <a:t> </a:t>
            </a:r>
          </a:p>
          <a:p>
            <a:pPr algn="ctr"/>
            <a:r>
              <a:rPr lang="fr-FR" sz="1200" dirty="0" err="1">
                <a:latin typeface="Roboto Light" panose="02000000000000000000" pitchFamily="2" charset="0"/>
                <a:ea typeface="Roboto Light" panose="02000000000000000000" pitchFamily="2" charset="0"/>
              </a:rPr>
              <a:t>Mesonium</a:t>
            </a:r>
            <a:r>
              <a:rPr lang="fr-FR" sz="1200" dirty="0">
                <a:latin typeface="Roboto Light" panose="02000000000000000000" pitchFamily="2" charset="0"/>
                <a:ea typeface="Roboto Light" panose="02000000000000000000" pitchFamily="2" charset="0"/>
              </a:rPr>
              <a:t> 2</a:t>
            </a:r>
          </a:p>
        </p:txBody>
      </p:sp>
      <p:sp>
        <p:nvSpPr>
          <p:cNvPr id="12" name="ZoneTexte 11">
            <a:extLst>
              <a:ext uri="{FF2B5EF4-FFF2-40B4-BE49-F238E27FC236}">
                <a16:creationId xmlns:a16="http://schemas.microsoft.com/office/drawing/2014/main" id="{D7564FF2-C114-4F56-BC90-BD76D6AA5803}"/>
              </a:ext>
            </a:extLst>
          </p:cNvPr>
          <p:cNvSpPr txBox="1"/>
          <p:nvPr/>
        </p:nvSpPr>
        <p:spPr>
          <a:xfrm>
            <a:off x="3762579" y="5567230"/>
            <a:ext cx="1704846" cy="919401"/>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err="1">
                <a:latin typeface="Roboto Light" panose="02000000000000000000" pitchFamily="2" charset="0"/>
                <a:ea typeface="Roboto Light" panose="02000000000000000000" pitchFamily="2" charset="0"/>
              </a:rPr>
              <a:t>After</a:t>
            </a:r>
            <a:r>
              <a:rPr lang="fr-FR" sz="1200" dirty="0">
                <a:latin typeface="Roboto Light" panose="02000000000000000000" pitchFamily="2" charset="0"/>
                <a:ea typeface="Roboto Light" panose="02000000000000000000" pitchFamily="2" charset="0"/>
              </a:rPr>
              <a:t> </a:t>
            </a:r>
            <a:r>
              <a:rPr lang="fr-FR" sz="1200" dirty="0" err="1">
                <a:latin typeface="Roboto Light" panose="02000000000000000000" pitchFamily="2" charset="0"/>
                <a:ea typeface="Roboto Light" panose="02000000000000000000" pitchFamily="2" charset="0"/>
              </a:rPr>
              <a:t>procedure</a:t>
            </a: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Emulsion Concentrée on a </a:t>
            </a:r>
            <a:r>
              <a:rPr lang="fr-FR" sz="1200" dirty="0" err="1">
                <a:latin typeface="Roboto Light" panose="02000000000000000000" pitchFamily="2" charset="0"/>
                <a:ea typeface="Roboto Light" panose="02000000000000000000" pitchFamily="2" charset="0"/>
              </a:rPr>
              <a:t>cotton</a:t>
            </a:r>
            <a:r>
              <a:rPr lang="fr-FR" sz="1200" dirty="0">
                <a:latin typeface="Roboto Light" panose="02000000000000000000" pitchFamily="2" charset="0"/>
                <a:ea typeface="Roboto Light" panose="02000000000000000000" pitchFamily="2" charset="0"/>
              </a:rPr>
              <a:t> pad</a:t>
            </a:r>
          </a:p>
          <a:p>
            <a:pPr algn="ctr"/>
            <a:endParaRPr lang="fr-FR" sz="1200" dirty="0">
              <a:latin typeface="Roboto Light" panose="02000000000000000000" pitchFamily="2" charset="0"/>
              <a:ea typeface="Roboto Light" panose="02000000000000000000" pitchFamily="2" charset="0"/>
            </a:endParaRPr>
          </a:p>
        </p:txBody>
      </p:sp>
      <p:sp>
        <p:nvSpPr>
          <p:cNvPr id="13" name="ZoneTexte 12">
            <a:extLst>
              <a:ext uri="{FF2B5EF4-FFF2-40B4-BE49-F238E27FC236}">
                <a16:creationId xmlns:a16="http://schemas.microsoft.com/office/drawing/2014/main" id="{AA41C84A-D906-4848-A10F-CC47176192EC}"/>
              </a:ext>
            </a:extLst>
          </p:cNvPr>
          <p:cNvSpPr txBox="1"/>
          <p:nvPr/>
        </p:nvSpPr>
        <p:spPr>
          <a:xfrm>
            <a:off x="6578742" y="5567230"/>
            <a:ext cx="1704846" cy="919401"/>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½ </a:t>
            </a:r>
            <a:r>
              <a:rPr lang="fr-FR" sz="1200" dirty="0" err="1">
                <a:latin typeface="Roboto Light" panose="02000000000000000000" pitchFamily="2" charset="0"/>
                <a:ea typeface="Roboto Light" panose="02000000000000000000" pitchFamily="2" charset="0"/>
              </a:rPr>
              <a:t>Mesonium</a:t>
            </a:r>
            <a:r>
              <a:rPr lang="fr-FR" sz="1200" dirty="0">
                <a:latin typeface="Roboto Light" panose="02000000000000000000" pitchFamily="2" charset="0"/>
                <a:ea typeface="Roboto Light" panose="02000000000000000000" pitchFamily="2" charset="0"/>
              </a:rPr>
              <a:t> 1, Crème 15, Emulsion Concentré </a:t>
            </a:r>
            <a:r>
              <a:rPr lang="fr-FR" sz="1200" dirty="0" err="1">
                <a:latin typeface="Roboto Light" panose="02000000000000000000" pitchFamily="2" charset="0"/>
                <a:ea typeface="Roboto Light" panose="02000000000000000000" pitchFamily="2" charset="0"/>
              </a:rPr>
              <a:t>diluted</a:t>
            </a:r>
            <a:r>
              <a:rPr lang="fr-FR" sz="1200" dirty="0">
                <a:latin typeface="Roboto Light" panose="02000000000000000000" pitchFamily="2" charset="0"/>
                <a:ea typeface="Roboto Light" panose="02000000000000000000" pitchFamily="2" charset="0"/>
              </a:rPr>
              <a:t> solution 12V</a:t>
            </a:r>
          </a:p>
        </p:txBody>
      </p:sp>
      <p:pic>
        <p:nvPicPr>
          <p:cNvPr id="9218" name="Picture 2">
            <a:extLst>
              <a:ext uri="{FF2B5EF4-FFF2-40B4-BE49-F238E27FC236}">
                <a16:creationId xmlns:a16="http://schemas.microsoft.com/office/drawing/2014/main" id="{E79F45A8-817A-459E-B1F5-F2926C9C10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0822"/>
          <a:stretch/>
        </p:blipFill>
        <p:spPr bwMode="auto">
          <a:xfrm>
            <a:off x="719924" y="2399166"/>
            <a:ext cx="24098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a:extLst>
              <a:ext uri="{FF2B5EF4-FFF2-40B4-BE49-F238E27FC236}">
                <a16:creationId xmlns:a16="http://schemas.microsoft.com/office/drawing/2014/main" id="{A4356944-A6E8-451B-95B5-B2FDD6B3A0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9770" b="20605"/>
          <a:stretch/>
        </p:blipFill>
        <p:spPr bwMode="auto">
          <a:xfrm>
            <a:off x="3281502" y="2399166"/>
            <a:ext cx="26670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a:extLst>
              <a:ext uri="{FF2B5EF4-FFF2-40B4-BE49-F238E27FC236}">
                <a16:creationId xmlns:a16="http://schemas.microsoft.com/office/drawing/2014/main" id="{B30543CB-B01D-4C1F-A88F-827F9483C4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7665" y="2399167"/>
            <a:ext cx="26670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a:extLst>
              <a:ext uri="{FF2B5EF4-FFF2-40B4-BE49-F238E27FC236}">
                <a16:creationId xmlns:a16="http://schemas.microsoft.com/office/drawing/2014/main" id="{5CF30033-2CF2-4FCD-AC3E-1CE51BE083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13828" y="2404305"/>
            <a:ext cx="25908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17">
            <a:extLst>
              <a:ext uri="{FF2B5EF4-FFF2-40B4-BE49-F238E27FC236}">
                <a16:creationId xmlns:a16="http://schemas.microsoft.com/office/drawing/2014/main" id="{E0CAC95A-E31D-4B0A-AAD4-4A4BAF284440}"/>
              </a:ext>
            </a:extLst>
          </p:cNvPr>
          <p:cNvSpPr txBox="1"/>
          <p:nvPr/>
        </p:nvSpPr>
        <p:spPr>
          <a:xfrm>
            <a:off x="9356805" y="5567230"/>
            <a:ext cx="1704846" cy="919401"/>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½ </a:t>
            </a:r>
            <a:r>
              <a:rPr lang="fr-FR" sz="1200" dirty="0" err="1">
                <a:latin typeface="Roboto Light" panose="02000000000000000000" pitchFamily="2" charset="0"/>
                <a:ea typeface="Roboto Light" panose="02000000000000000000" pitchFamily="2" charset="0"/>
              </a:rPr>
              <a:t>Mesonium</a:t>
            </a:r>
            <a:r>
              <a:rPr lang="fr-FR" sz="1200" dirty="0">
                <a:latin typeface="Roboto Light" panose="02000000000000000000" pitchFamily="2" charset="0"/>
                <a:ea typeface="Roboto Light" panose="02000000000000000000" pitchFamily="2" charset="0"/>
              </a:rPr>
              <a:t> 1 Crème 15</a:t>
            </a:r>
          </a:p>
          <a:p>
            <a:pPr algn="ctr"/>
            <a:r>
              <a:rPr lang="fr-FR" sz="1200" dirty="0">
                <a:latin typeface="Roboto Light" panose="02000000000000000000" pitchFamily="2" charset="0"/>
                <a:ea typeface="Roboto Light" panose="02000000000000000000" pitchFamily="2" charset="0"/>
              </a:rPr>
              <a:t>Sensitive </a:t>
            </a:r>
            <a:r>
              <a:rPr lang="fr-FR" sz="1200" dirty="0" err="1">
                <a:latin typeface="Roboto Light" panose="02000000000000000000" pitchFamily="2" charset="0"/>
                <a:ea typeface="Roboto Light" panose="02000000000000000000" pitchFamily="2" charset="0"/>
              </a:rPr>
              <a:t>Creme</a:t>
            </a: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Anti-rougeurs</a:t>
            </a:r>
          </a:p>
        </p:txBody>
      </p:sp>
      <p:cxnSp>
        <p:nvCxnSpPr>
          <p:cNvPr id="14" name="Connecteur : en arc 13">
            <a:extLst>
              <a:ext uri="{FF2B5EF4-FFF2-40B4-BE49-F238E27FC236}">
                <a16:creationId xmlns:a16="http://schemas.microsoft.com/office/drawing/2014/main" id="{99B897E2-4C23-4623-9F0F-0F21BCBADFD0}"/>
              </a:ext>
            </a:extLst>
          </p:cNvPr>
          <p:cNvCxnSpPr>
            <a:cxnSpLocks/>
          </p:cNvCxnSpPr>
          <p:nvPr/>
        </p:nvCxnSpPr>
        <p:spPr>
          <a:xfrm flipV="1">
            <a:off x="8416069" y="6018188"/>
            <a:ext cx="808254" cy="119640"/>
          </a:xfrm>
          <a:prstGeom prst="curvedConnector3">
            <a:avLst>
              <a:gd name="adj1" fmla="val 44613"/>
            </a:avLst>
          </a:prstGeom>
          <a:ln>
            <a:solidFill>
              <a:srgbClr val="D0C9F1"/>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DC126268-2D57-4A2B-8E69-53464E430DC5}"/>
              </a:ext>
            </a:extLst>
          </p:cNvPr>
          <p:cNvSpPr txBox="1"/>
          <p:nvPr/>
        </p:nvSpPr>
        <p:spPr>
          <a:xfrm>
            <a:off x="8338261" y="5484065"/>
            <a:ext cx="963869" cy="338554"/>
          </a:xfrm>
          <a:prstGeom prst="rect">
            <a:avLst/>
          </a:prstGeom>
          <a:solidFill>
            <a:srgbClr val="FFF4F3"/>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20 min</a:t>
            </a:r>
          </a:p>
        </p:txBody>
      </p:sp>
      <p:graphicFrame>
        <p:nvGraphicFramePr>
          <p:cNvPr id="16" name="Objet 15">
            <a:extLst>
              <a:ext uri="{FF2B5EF4-FFF2-40B4-BE49-F238E27FC236}">
                <a16:creationId xmlns:a16="http://schemas.microsoft.com/office/drawing/2014/main" id="{1D2B38E6-31FF-426E-9D77-DE055C2E79AE}"/>
              </a:ext>
            </a:extLst>
          </p:cNvPr>
          <p:cNvGraphicFramePr>
            <a:graphicFrameLocks noChangeAspect="1"/>
          </p:cNvGraphicFramePr>
          <p:nvPr>
            <p:extLst>
              <p:ext uri="{D42A27DB-BD31-4B8C-83A1-F6EECF244321}">
                <p14:modId xmlns:p14="http://schemas.microsoft.com/office/powerpoint/2010/main" val="3893868806"/>
              </p:ext>
            </p:extLst>
          </p:nvPr>
        </p:nvGraphicFramePr>
        <p:xfrm>
          <a:off x="10958945" y="238799"/>
          <a:ext cx="955129" cy="688298"/>
        </p:xfrm>
        <a:graphic>
          <a:graphicData uri="http://schemas.openxmlformats.org/presentationml/2006/ole">
            <mc:AlternateContent xmlns:mc="http://schemas.openxmlformats.org/markup-compatibility/2006">
              <mc:Choice xmlns:v="urn:schemas-microsoft-com:vml" Requires="v">
                <p:oleObj spid="_x0000_s7183" name="Bitmap Image" r:id="rId10" imgW="3108960" imgH="2240280" progId="PBrush">
                  <p:embed/>
                </p:oleObj>
              </mc:Choice>
              <mc:Fallback>
                <p:oleObj name="Bitmap Image" r:id="rId10" imgW="3108960" imgH="2240280" progId="PBrush">
                  <p:embed/>
                  <p:pic>
                    <p:nvPicPr>
                      <p:cNvPr id="7" name="Objet 6">
                        <a:extLst>
                          <a:ext uri="{FF2B5EF4-FFF2-40B4-BE49-F238E27FC236}">
                            <a16:creationId xmlns:a16="http://schemas.microsoft.com/office/drawing/2014/main" id="{7766ACE7-65F1-48C5-B223-D5FC9F175AB2}"/>
                          </a:ext>
                        </a:extLst>
                      </p:cNvPr>
                      <p:cNvPicPr/>
                      <p:nvPr/>
                    </p:nvPicPr>
                    <p:blipFill>
                      <a:blip r:embed="rId11"/>
                      <a:stretch>
                        <a:fillRect/>
                      </a:stretch>
                    </p:blipFill>
                    <p:spPr>
                      <a:xfrm>
                        <a:off x="10958945" y="238799"/>
                        <a:ext cx="955129" cy="688298"/>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2100756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85676D41-25E2-4015-AD09-FA2AA50CF53A}"/>
              </a:ext>
            </a:extLst>
          </p:cNvPr>
          <p:cNvSpPr>
            <a:spLocks noGrp="1"/>
          </p:cNvSpPr>
          <p:nvPr>
            <p:ph type="title"/>
          </p:nvPr>
        </p:nvSpPr>
        <p:spPr>
          <a:xfrm>
            <a:off x="838200" y="536470"/>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How to treat a</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SENSITIVE SKIN</a:t>
            </a:r>
            <a:endParaRPr lang="fr-FR" sz="2800" dirty="0">
              <a:solidFill>
                <a:srgbClr val="3E3E3E"/>
              </a:solidFill>
              <a:latin typeface="KyivType Sans2" panose="00000500000000000000" pitchFamily="50" charset="0"/>
            </a:endParaRPr>
          </a:p>
        </p:txBody>
      </p:sp>
      <p:sp>
        <p:nvSpPr>
          <p:cNvPr id="3" name="Rectangle 2">
            <a:extLst>
              <a:ext uri="{FF2B5EF4-FFF2-40B4-BE49-F238E27FC236}">
                <a16:creationId xmlns:a16="http://schemas.microsoft.com/office/drawing/2014/main" id="{5D4ACC8C-19D1-4947-86E9-B963A845A6AB}"/>
              </a:ext>
            </a:extLst>
          </p:cNvPr>
          <p:cNvSpPr/>
          <p:nvPr/>
        </p:nvSpPr>
        <p:spPr>
          <a:xfrm>
            <a:off x="1805212" y="1482433"/>
            <a:ext cx="8784718" cy="307777"/>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SENSITIVE range</a:t>
            </a:r>
          </a:p>
        </p:txBody>
      </p:sp>
      <p:pic>
        <p:nvPicPr>
          <p:cNvPr id="41" name="Image 40">
            <a:extLst>
              <a:ext uri="{FF2B5EF4-FFF2-40B4-BE49-F238E27FC236}">
                <a16:creationId xmlns:a16="http://schemas.microsoft.com/office/drawing/2014/main" id="{A1965AC1-DEDB-4C75-B140-A1662D57BC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87864" y="2038900"/>
            <a:ext cx="1876215" cy="4722732"/>
          </a:xfrm>
          <a:prstGeom prst="rect">
            <a:avLst/>
          </a:prstGeom>
        </p:spPr>
      </p:pic>
      <p:pic>
        <p:nvPicPr>
          <p:cNvPr id="42" name="Image 41">
            <a:extLst>
              <a:ext uri="{FF2B5EF4-FFF2-40B4-BE49-F238E27FC236}">
                <a16:creationId xmlns:a16="http://schemas.microsoft.com/office/drawing/2014/main" id="{7D165734-2DDD-4A2D-986C-30496A3A1D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167848" y="2141866"/>
            <a:ext cx="1756527" cy="4587797"/>
          </a:xfrm>
          <a:prstGeom prst="rect">
            <a:avLst/>
          </a:prstGeom>
        </p:spPr>
      </p:pic>
      <p:pic>
        <p:nvPicPr>
          <p:cNvPr id="43" name="Image 42">
            <a:extLst>
              <a:ext uri="{FF2B5EF4-FFF2-40B4-BE49-F238E27FC236}">
                <a16:creationId xmlns:a16="http://schemas.microsoft.com/office/drawing/2014/main" id="{514DC3C6-F28B-4660-92A1-742CAC0097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703816" y="2100594"/>
            <a:ext cx="1707509" cy="4661038"/>
          </a:xfrm>
          <a:prstGeom prst="rect">
            <a:avLst/>
          </a:prstGeom>
        </p:spPr>
      </p:pic>
    </p:spTree>
    <p:extLst>
      <p:ext uri="{BB962C8B-B14F-4D97-AF65-F5344CB8AC3E}">
        <p14:creationId xmlns:p14="http://schemas.microsoft.com/office/powerpoint/2010/main" val="3827254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85676D41-25E2-4015-AD09-FA2AA50CF53A}"/>
              </a:ext>
            </a:extLst>
          </p:cNvPr>
          <p:cNvSpPr>
            <a:spLocks noGrp="1"/>
          </p:cNvSpPr>
          <p:nvPr>
            <p:ph type="title"/>
          </p:nvPr>
        </p:nvSpPr>
        <p:spPr>
          <a:xfrm>
            <a:off x="838200" y="536470"/>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How to treat a</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SENSITIVE SKIN</a:t>
            </a:r>
            <a:endParaRPr lang="fr-FR" sz="2800" dirty="0">
              <a:solidFill>
                <a:srgbClr val="3E3E3E"/>
              </a:solidFill>
              <a:latin typeface="KyivType Sans2" panose="00000500000000000000" pitchFamily="50" charset="0"/>
            </a:endParaRPr>
          </a:p>
        </p:txBody>
      </p:sp>
      <p:sp>
        <p:nvSpPr>
          <p:cNvPr id="3" name="Rectangle 2">
            <a:extLst>
              <a:ext uri="{FF2B5EF4-FFF2-40B4-BE49-F238E27FC236}">
                <a16:creationId xmlns:a16="http://schemas.microsoft.com/office/drawing/2014/main" id="{5D4ACC8C-19D1-4947-86E9-B963A845A6AB}"/>
              </a:ext>
            </a:extLst>
          </p:cNvPr>
          <p:cNvSpPr/>
          <p:nvPr/>
        </p:nvSpPr>
        <p:spPr>
          <a:xfrm>
            <a:off x="1805212" y="1482433"/>
            <a:ext cx="8784718" cy="954107"/>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Sensitive Crème </a:t>
            </a:r>
            <a:r>
              <a:rPr lang="en-US" sz="1400" dirty="0" err="1">
                <a:solidFill>
                  <a:prstClr val="black"/>
                </a:solidFill>
                <a:latin typeface="Roboto Light" panose="02000000000000000000" pitchFamily="2" charset="0"/>
                <a:ea typeface="Roboto Light" panose="02000000000000000000" pitchFamily="2" charset="0"/>
              </a:rPr>
              <a:t>Peaux</a:t>
            </a:r>
            <a:r>
              <a:rPr lang="en-US" sz="1400" dirty="0">
                <a:solidFill>
                  <a:prstClr val="black"/>
                </a:solidFill>
                <a:latin typeface="Roboto Light" panose="02000000000000000000" pitchFamily="2" charset="0"/>
                <a:ea typeface="Roboto Light" panose="02000000000000000000" pitchFamily="2" charset="0"/>
              </a:rPr>
              <a:t> </a:t>
            </a:r>
            <a:r>
              <a:rPr lang="en-US" sz="1400" dirty="0" err="1">
                <a:solidFill>
                  <a:prstClr val="black"/>
                </a:solidFill>
                <a:latin typeface="Roboto Light" panose="02000000000000000000" pitchFamily="2" charset="0"/>
                <a:ea typeface="Roboto Light" panose="02000000000000000000" pitchFamily="2" charset="0"/>
              </a:rPr>
              <a:t>Sensibles</a:t>
            </a:r>
            <a:endParaRPr lang="en-US" sz="1400" dirty="0">
              <a:solidFill>
                <a:prstClr val="black"/>
              </a:solidFill>
              <a:latin typeface="Roboto Light" panose="02000000000000000000" pitchFamily="2" charset="0"/>
              <a:ea typeface="Roboto Light" panose="02000000000000000000" pitchFamily="2" charset="0"/>
            </a:endParaRPr>
          </a:p>
          <a:p>
            <a:pPr algn="ctr">
              <a:defRPr/>
            </a:pPr>
            <a:endParaRPr lang="en-US" sz="1400" dirty="0">
              <a:solidFill>
                <a:prstClr val="black"/>
              </a:solidFill>
              <a:latin typeface="Roboto Light" panose="02000000000000000000" pitchFamily="2" charset="0"/>
              <a:ea typeface="Roboto Light" panose="02000000000000000000" pitchFamily="2" charset="0"/>
            </a:endParaRPr>
          </a:p>
          <a:p>
            <a:pPr algn="ctr">
              <a:defRPr/>
            </a:pPr>
            <a:r>
              <a:rPr lang="en-US" sz="1400" dirty="0">
                <a:solidFill>
                  <a:prstClr val="black"/>
                </a:solidFill>
                <a:latin typeface="Roboto Light" panose="02000000000000000000" pitchFamily="2" charset="0"/>
                <a:ea typeface="Roboto Light" panose="02000000000000000000" pitchFamily="2" charset="0"/>
              </a:rPr>
              <a:t>Reducing skin hyper-reactivity and increasing skin tolerance</a:t>
            </a:r>
          </a:p>
          <a:p>
            <a:pPr algn="ctr">
              <a:defRPr/>
            </a:pPr>
            <a:endParaRPr lang="en-US" sz="1400" dirty="0">
              <a:solidFill>
                <a:prstClr val="black"/>
              </a:solidFill>
              <a:latin typeface="Roboto Light" panose="02000000000000000000" pitchFamily="2" charset="0"/>
              <a:ea typeface="Roboto Light" panose="02000000000000000000" pitchFamily="2" charset="0"/>
            </a:endParaRPr>
          </a:p>
        </p:txBody>
      </p:sp>
      <p:pic>
        <p:nvPicPr>
          <p:cNvPr id="41" name="Image 40">
            <a:extLst>
              <a:ext uri="{FF2B5EF4-FFF2-40B4-BE49-F238E27FC236}">
                <a16:creationId xmlns:a16="http://schemas.microsoft.com/office/drawing/2014/main" id="{A1965AC1-DEDB-4C75-B140-A1662D57BC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5528" y="1944137"/>
            <a:ext cx="1876215" cy="4722732"/>
          </a:xfrm>
          <a:prstGeom prst="rect">
            <a:avLst/>
          </a:prstGeom>
        </p:spPr>
      </p:pic>
      <p:grpSp>
        <p:nvGrpSpPr>
          <p:cNvPr id="7" name="Groupe 6">
            <a:extLst>
              <a:ext uri="{FF2B5EF4-FFF2-40B4-BE49-F238E27FC236}">
                <a16:creationId xmlns:a16="http://schemas.microsoft.com/office/drawing/2014/main" id="{D7C6981A-C420-4E96-8594-6BD8A3E7671E}"/>
              </a:ext>
            </a:extLst>
          </p:cNvPr>
          <p:cNvGrpSpPr/>
          <p:nvPr/>
        </p:nvGrpSpPr>
        <p:grpSpPr>
          <a:xfrm>
            <a:off x="8733697" y="3006863"/>
            <a:ext cx="3322775" cy="1754170"/>
            <a:chOff x="9006506" y="2492037"/>
            <a:chExt cx="3117957" cy="1754170"/>
          </a:xfrm>
        </p:grpSpPr>
        <p:pic>
          <p:nvPicPr>
            <p:cNvPr id="8" name="Picture 14" descr="produit-sans-parabenes">
              <a:extLst>
                <a:ext uri="{FF2B5EF4-FFF2-40B4-BE49-F238E27FC236}">
                  <a16:creationId xmlns:a16="http://schemas.microsoft.com/office/drawing/2014/main" id="{8D5ED8C3-544A-4C76-AB06-EBC1CB8DF2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6506" y="3373941"/>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produit-sans-parfums-artificiels">
              <a:extLst>
                <a:ext uri="{FF2B5EF4-FFF2-40B4-BE49-F238E27FC236}">
                  <a16:creationId xmlns:a16="http://schemas.microsoft.com/office/drawing/2014/main" id="{37AE4D5B-2A3D-48E5-A47E-812D1F0833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45190" y="2492037"/>
              <a:ext cx="800789" cy="8722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549846F-27AD-48FF-992C-5DD195686169}"/>
                </a:ext>
              </a:extLst>
            </p:cNvPr>
            <p:cNvSpPr/>
            <p:nvPr/>
          </p:nvSpPr>
          <p:spPr>
            <a:xfrm>
              <a:off x="9845978" y="2843260"/>
              <a:ext cx="2278485" cy="461665"/>
            </a:xfrm>
            <a:prstGeom prst="rect">
              <a:avLst/>
            </a:prstGeom>
          </p:spPr>
          <p:txBody>
            <a:bodyPr wrap="square">
              <a:spAutoFit/>
            </a:bodyPr>
            <a:lstStyle/>
            <a:p>
              <a:pPr>
                <a:defRPr/>
              </a:pPr>
              <a:r>
                <a:rPr lang="fr-FR" sz="1200" dirty="0" err="1">
                  <a:solidFill>
                    <a:prstClr val="black"/>
                  </a:solidFill>
                  <a:latin typeface="Roboto Light" panose="02000000000000000000" pitchFamily="2" charset="0"/>
                  <a:ea typeface="Roboto Light" panose="02000000000000000000" pitchFamily="2" charset="0"/>
                </a:rPr>
                <a:t>Without</a:t>
              </a:r>
              <a:r>
                <a:rPr lang="fr-FR" sz="1200" dirty="0">
                  <a:solidFill>
                    <a:prstClr val="black"/>
                  </a:solidFill>
                  <a:latin typeface="Roboto Light" panose="02000000000000000000" pitchFamily="2" charset="0"/>
                  <a:ea typeface="Roboto Light" panose="02000000000000000000" pitchFamily="2" charset="0"/>
                </a:rPr>
                <a:t> </a:t>
              </a:r>
              <a:r>
                <a:rPr lang="fr-FR" sz="1200" dirty="0" err="1">
                  <a:solidFill>
                    <a:prstClr val="black"/>
                  </a:solidFill>
                  <a:latin typeface="Roboto Light" panose="02000000000000000000" pitchFamily="2" charset="0"/>
                  <a:ea typeface="Roboto Light" panose="02000000000000000000" pitchFamily="2" charset="0"/>
                </a:rPr>
                <a:t>perfume</a:t>
              </a:r>
              <a:r>
                <a:rPr lang="fr-FR" sz="1200" dirty="0">
                  <a:solidFill>
                    <a:prstClr val="black"/>
                  </a:solidFill>
                  <a:latin typeface="Roboto Light" panose="02000000000000000000" pitchFamily="2" charset="0"/>
                  <a:ea typeface="Roboto Light" panose="02000000000000000000" pitchFamily="2" charset="0"/>
                </a:rPr>
                <a:t> or essential </a:t>
              </a:r>
              <a:r>
                <a:rPr lang="fr-FR" sz="1200" dirty="0" err="1">
                  <a:solidFill>
                    <a:prstClr val="black"/>
                  </a:solidFill>
                  <a:latin typeface="Roboto Light" panose="02000000000000000000" pitchFamily="2" charset="0"/>
                  <a:ea typeface="Roboto Light" panose="02000000000000000000" pitchFamily="2" charset="0"/>
                </a:rPr>
                <a:t>oil</a:t>
              </a:r>
              <a:endParaRPr lang="fr-FR" sz="1200" dirty="0">
                <a:solidFill>
                  <a:prstClr val="black"/>
                </a:solidFill>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1200B93B-2753-4E5B-92D8-E35A04C12F48}"/>
                </a:ext>
              </a:extLst>
            </p:cNvPr>
            <p:cNvSpPr/>
            <p:nvPr/>
          </p:nvSpPr>
          <p:spPr>
            <a:xfrm>
              <a:off x="9845978" y="3810074"/>
              <a:ext cx="2278485" cy="276999"/>
            </a:xfrm>
            <a:prstGeom prst="rect">
              <a:avLst/>
            </a:prstGeom>
          </p:spPr>
          <p:txBody>
            <a:bodyPr wrap="square">
              <a:spAutoFit/>
            </a:bodyPr>
            <a:lstStyle/>
            <a:p>
              <a:pPr>
                <a:defRPr/>
              </a:pPr>
              <a:r>
                <a:rPr lang="fr-FR" sz="1200" dirty="0">
                  <a:solidFill>
                    <a:prstClr val="black"/>
                  </a:solidFill>
                  <a:latin typeface="Roboto Light" panose="02000000000000000000" pitchFamily="2" charset="0"/>
                  <a:ea typeface="Roboto Light" panose="02000000000000000000" pitchFamily="2" charset="0"/>
                </a:rPr>
                <a:t>98% </a:t>
              </a:r>
              <a:r>
                <a:rPr lang="fr-FR" sz="1200" dirty="0" err="1">
                  <a:solidFill>
                    <a:prstClr val="black"/>
                  </a:solidFill>
                  <a:latin typeface="Roboto Light" panose="02000000000000000000" pitchFamily="2" charset="0"/>
                  <a:ea typeface="Roboto Light" panose="02000000000000000000" pitchFamily="2" charset="0"/>
                </a:rPr>
                <a:t>natural</a:t>
              </a:r>
              <a:r>
                <a:rPr lang="fr-FR" sz="1200" dirty="0">
                  <a:solidFill>
                    <a:prstClr val="black"/>
                  </a:solidFill>
                  <a:latin typeface="Roboto Light" panose="02000000000000000000" pitchFamily="2" charset="0"/>
                  <a:ea typeface="Roboto Light" panose="02000000000000000000" pitchFamily="2" charset="0"/>
                </a:rPr>
                <a:t> </a:t>
              </a:r>
              <a:r>
                <a:rPr lang="fr-FR" sz="1200" dirty="0" err="1">
                  <a:solidFill>
                    <a:prstClr val="black"/>
                  </a:solidFill>
                  <a:latin typeface="Roboto Light" panose="02000000000000000000" pitchFamily="2" charset="0"/>
                  <a:ea typeface="Roboto Light" panose="02000000000000000000" pitchFamily="2" charset="0"/>
                </a:rPr>
                <a:t>ingredients</a:t>
              </a:r>
              <a:endParaRPr lang="fr-FR" sz="1200" dirty="0">
                <a:solidFill>
                  <a:prstClr val="black"/>
                </a:solidFill>
                <a:latin typeface="Roboto Light" panose="02000000000000000000" pitchFamily="2" charset="0"/>
                <a:ea typeface="Roboto Light" panose="02000000000000000000" pitchFamily="2" charset="0"/>
              </a:endParaRPr>
            </a:p>
          </p:txBody>
        </p:sp>
      </p:grpSp>
      <p:pic>
        <p:nvPicPr>
          <p:cNvPr id="10242" name="Picture 2" descr="ingredient-complexe-sensibiotic">
            <a:extLst>
              <a:ext uri="{FF2B5EF4-FFF2-40B4-BE49-F238E27FC236}">
                <a16:creationId xmlns:a16="http://schemas.microsoft.com/office/drawing/2014/main" id="{7F61DA90-09C5-46EC-9435-669039088F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4903" y="3461972"/>
            <a:ext cx="1628904" cy="133653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ngredient-beurre-de-karite">
            <a:extLst>
              <a:ext uri="{FF2B5EF4-FFF2-40B4-BE49-F238E27FC236}">
                <a16:creationId xmlns:a16="http://schemas.microsoft.com/office/drawing/2014/main" id="{A62FA0D9-31E4-43A1-B10A-429140F95C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7023" y="5732888"/>
            <a:ext cx="1114425" cy="71913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ngredient-bisabolol">
            <a:extLst>
              <a:ext uri="{FF2B5EF4-FFF2-40B4-BE49-F238E27FC236}">
                <a16:creationId xmlns:a16="http://schemas.microsoft.com/office/drawing/2014/main" id="{53E32C66-D820-449D-A6F3-15EEEA010B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6410" y="5618586"/>
            <a:ext cx="607554" cy="83344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ngredient-phytosqualane-d-olive">
            <a:extLst>
              <a:ext uri="{FF2B5EF4-FFF2-40B4-BE49-F238E27FC236}">
                <a16:creationId xmlns:a16="http://schemas.microsoft.com/office/drawing/2014/main" id="{774DA960-9605-467A-B3A4-055957F4B3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7882" y="5732888"/>
            <a:ext cx="800789" cy="865811"/>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F6ABC6BE-CFF4-465F-A131-985055EDC69F}"/>
              </a:ext>
            </a:extLst>
          </p:cNvPr>
          <p:cNvSpPr txBox="1"/>
          <p:nvPr/>
        </p:nvSpPr>
        <p:spPr>
          <a:xfrm>
            <a:off x="1750050" y="3119061"/>
            <a:ext cx="4903414"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SENSIBIOTIC COMPLEX : CALMING – SOOTHING - DESENSITIZING</a:t>
            </a:r>
          </a:p>
        </p:txBody>
      </p:sp>
      <p:sp>
        <p:nvSpPr>
          <p:cNvPr id="19" name="ZoneTexte 10">
            <a:extLst>
              <a:ext uri="{FF2B5EF4-FFF2-40B4-BE49-F238E27FC236}">
                <a16:creationId xmlns:a16="http://schemas.microsoft.com/office/drawing/2014/main" id="{D20BBA50-E814-4970-8026-6B580DE975B8}"/>
              </a:ext>
            </a:extLst>
          </p:cNvPr>
          <p:cNvSpPr txBox="1"/>
          <p:nvPr/>
        </p:nvSpPr>
        <p:spPr bwMode="auto">
          <a:xfrm>
            <a:off x="3407038" y="3622405"/>
            <a:ext cx="3126104" cy="1200329"/>
          </a:xfrm>
          <a:prstGeom prst="rect">
            <a:avLst/>
          </a:prstGeom>
          <a:noFill/>
          <a:ln w="3175">
            <a:noFill/>
          </a:ln>
        </p:spPr>
        <p:txBody>
          <a:bodyPr wrap="square" rtlCol="0">
            <a:spAutoFit/>
          </a:bodyPr>
          <a:lstStyle>
            <a:defPPr>
              <a:defRPr lang="fr-FR"/>
            </a:defPPr>
            <a:lvl1pPr algn="r">
              <a:defRPr sz="1100" i="1">
                <a:latin typeface="Roboto Light" panose="02000000000000000000" pitchFamily="2" charset="0"/>
                <a:ea typeface="Roboto Light" panose="02000000000000000000" pitchFamily="2"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171450" indent="-171450" algn="l">
              <a:buFont typeface="Arial" panose="020B0604020202020204" pitchFamily="34" charset="0"/>
              <a:buChar char="•"/>
            </a:pPr>
            <a:r>
              <a:rPr lang="en-US" sz="1200" i="0" dirty="0"/>
              <a:t>Pre &amp; Probiotics : reinforced skin ecosystem and boosted natural defense</a:t>
            </a:r>
          </a:p>
          <a:p>
            <a:pPr algn="l"/>
            <a:endParaRPr lang="en-US" sz="1200" i="0" dirty="0"/>
          </a:p>
          <a:p>
            <a:pPr marL="171450" indent="-171450" algn="l">
              <a:buFont typeface="Arial" panose="020B0604020202020204" pitchFamily="34" charset="0"/>
              <a:buChar char="•"/>
            </a:pPr>
            <a:r>
              <a:rPr lang="en-US" sz="1200" i="0" dirty="0"/>
              <a:t>Sea chamomile : desensitizing action</a:t>
            </a:r>
          </a:p>
          <a:p>
            <a:pPr algn="l"/>
            <a:endParaRPr lang="en-US" sz="1200" i="0" dirty="0"/>
          </a:p>
          <a:p>
            <a:pPr algn="l"/>
            <a:endParaRPr lang="en-US" sz="1200" i="0" dirty="0"/>
          </a:p>
        </p:txBody>
      </p:sp>
      <p:sp>
        <p:nvSpPr>
          <p:cNvPr id="20" name="ZoneTexte 19">
            <a:extLst>
              <a:ext uri="{FF2B5EF4-FFF2-40B4-BE49-F238E27FC236}">
                <a16:creationId xmlns:a16="http://schemas.microsoft.com/office/drawing/2014/main" id="{6AD3E49F-6803-4037-B03D-5D483306B257}"/>
              </a:ext>
            </a:extLst>
          </p:cNvPr>
          <p:cNvSpPr txBox="1"/>
          <p:nvPr/>
        </p:nvSpPr>
        <p:spPr>
          <a:xfrm>
            <a:off x="1567592" y="5107808"/>
            <a:ext cx="1876215"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BISABOLOL : </a:t>
            </a:r>
          </a:p>
          <a:p>
            <a:pPr algn="ctr"/>
            <a:r>
              <a:rPr lang="fr-FR" sz="1200" dirty="0">
                <a:latin typeface="Roboto Light" panose="02000000000000000000" pitchFamily="2" charset="0"/>
                <a:ea typeface="Roboto Light" panose="02000000000000000000" pitchFamily="2" charset="0"/>
              </a:rPr>
              <a:t>SOOTHING - REPAIRING</a:t>
            </a:r>
          </a:p>
        </p:txBody>
      </p:sp>
      <p:sp>
        <p:nvSpPr>
          <p:cNvPr id="21" name="ZoneTexte 20">
            <a:extLst>
              <a:ext uri="{FF2B5EF4-FFF2-40B4-BE49-F238E27FC236}">
                <a16:creationId xmlns:a16="http://schemas.microsoft.com/office/drawing/2014/main" id="{F7DC914E-96CB-4124-A68A-CF66F5711E95}"/>
              </a:ext>
            </a:extLst>
          </p:cNvPr>
          <p:cNvSpPr txBox="1"/>
          <p:nvPr/>
        </p:nvSpPr>
        <p:spPr>
          <a:xfrm>
            <a:off x="3553315" y="5120178"/>
            <a:ext cx="2221843"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SHEA BUTTER : </a:t>
            </a:r>
          </a:p>
          <a:p>
            <a:pPr algn="ctr"/>
            <a:r>
              <a:rPr lang="fr-FR" sz="1200" dirty="0">
                <a:latin typeface="Roboto Light" panose="02000000000000000000" pitchFamily="2" charset="0"/>
                <a:ea typeface="Roboto Light" panose="02000000000000000000" pitchFamily="2" charset="0"/>
              </a:rPr>
              <a:t>NOURISHING - PROTECTIVE</a:t>
            </a:r>
          </a:p>
        </p:txBody>
      </p:sp>
      <p:sp>
        <p:nvSpPr>
          <p:cNvPr id="22" name="ZoneTexte 21">
            <a:extLst>
              <a:ext uri="{FF2B5EF4-FFF2-40B4-BE49-F238E27FC236}">
                <a16:creationId xmlns:a16="http://schemas.microsoft.com/office/drawing/2014/main" id="{91DB41B6-A0CE-4103-BBF5-97C66B8C6E27}"/>
              </a:ext>
            </a:extLst>
          </p:cNvPr>
          <p:cNvSpPr txBox="1"/>
          <p:nvPr/>
        </p:nvSpPr>
        <p:spPr>
          <a:xfrm>
            <a:off x="5884666" y="5120178"/>
            <a:ext cx="2221843"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OLIVE PHYTOSQUALANE : </a:t>
            </a:r>
          </a:p>
          <a:p>
            <a:pPr algn="ctr"/>
            <a:r>
              <a:rPr lang="fr-FR" sz="1200" dirty="0">
                <a:latin typeface="Roboto Light" panose="02000000000000000000" pitchFamily="2" charset="0"/>
                <a:ea typeface="Roboto Light" panose="02000000000000000000" pitchFamily="2" charset="0"/>
              </a:rPr>
              <a:t>HYDRATING</a:t>
            </a:r>
          </a:p>
        </p:txBody>
      </p:sp>
    </p:spTree>
    <p:extLst>
      <p:ext uri="{BB962C8B-B14F-4D97-AF65-F5344CB8AC3E}">
        <p14:creationId xmlns:p14="http://schemas.microsoft.com/office/powerpoint/2010/main" val="46580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0246"/>
                                        </p:tgtEl>
                                        <p:attrNameLst>
                                          <p:attrName>style.visibility</p:attrName>
                                        </p:attrNameLst>
                                      </p:cBhvr>
                                      <p:to>
                                        <p:strVal val="visible"/>
                                      </p:to>
                                    </p:set>
                                    <p:animEffect transition="in" filter="fade">
                                      <p:cBhvr>
                                        <p:cTn id="10" dur="500"/>
                                        <p:tgtEl>
                                          <p:spTgt spid="102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10244"/>
                                        </p:tgtEl>
                                        <p:attrNameLst>
                                          <p:attrName>style.visibility</p:attrName>
                                        </p:attrNameLst>
                                      </p:cBhvr>
                                      <p:to>
                                        <p:strVal val="visible"/>
                                      </p:to>
                                    </p:set>
                                    <p:animEffect transition="in" filter="fade">
                                      <p:cBhvr>
                                        <p:cTn id="16" dur="500"/>
                                        <p:tgtEl>
                                          <p:spTgt spid="102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0248"/>
                                        </p:tgtEl>
                                        <p:attrNameLst>
                                          <p:attrName>style.visibility</p:attrName>
                                        </p:attrNameLst>
                                      </p:cBhvr>
                                      <p:to>
                                        <p:strVal val="visible"/>
                                      </p:to>
                                    </p:set>
                                    <p:animEffect transition="in" filter="fade">
                                      <p:cBhvr>
                                        <p:cTn id="22" dur="500"/>
                                        <p:tgtEl>
                                          <p:spTgt spid="102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648A5A-C42A-467F-92A1-3C495D2FDE1B}"/>
              </a:ext>
            </a:extLst>
          </p:cNvPr>
          <p:cNvSpPr/>
          <p:nvPr/>
        </p:nvSpPr>
        <p:spPr>
          <a:xfrm>
            <a:off x="1640627" y="1470104"/>
            <a:ext cx="8784718" cy="738664"/>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Sensitive Crème </a:t>
            </a:r>
            <a:r>
              <a:rPr lang="en-US" sz="1400" dirty="0" err="1">
                <a:solidFill>
                  <a:prstClr val="black"/>
                </a:solidFill>
                <a:latin typeface="Roboto Light" panose="02000000000000000000" pitchFamily="2" charset="0"/>
                <a:ea typeface="Roboto Light" panose="02000000000000000000" pitchFamily="2" charset="0"/>
              </a:rPr>
              <a:t>Peaux</a:t>
            </a:r>
            <a:r>
              <a:rPr lang="en-US" sz="1400" dirty="0">
                <a:solidFill>
                  <a:prstClr val="black"/>
                </a:solidFill>
                <a:latin typeface="Roboto Light" panose="02000000000000000000" pitchFamily="2" charset="0"/>
                <a:ea typeface="Roboto Light" panose="02000000000000000000" pitchFamily="2" charset="0"/>
              </a:rPr>
              <a:t> </a:t>
            </a:r>
            <a:r>
              <a:rPr lang="en-US" sz="1400" dirty="0" err="1">
                <a:solidFill>
                  <a:prstClr val="black"/>
                </a:solidFill>
                <a:latin typeface="Roboto Light" panose="02000000000000000000" pitchFamily="2" charset="0"/>
                <a:ea typeface="Roboto Light" panose="02000000000000000000" pitchFamily="2" charset="0"/>
              </a:rPr>
              <a:t>Sensibles</a:t>
            </a:r>
            <a:endParaRPr lang="en-US" sz="1400" dirty="0">
              <a:solidFill>
                <a:prstClr val="black"/>
              </a:solidFill>
              <a:latin typeface="Roboto Light" panose="02000000000000000000" pitchFamily="2" charset="0"/>
              <a:ea typeface="Roboto Light" panose="02000000000000000000" pitchFamily="2" charset="0"/>
            </a:endParaRPr>
          </a:p>
          <a:p>
            <a:pPr algn="ctr">
              <a:defRPr/>
            </a:pPr>
            <a:endParaRPr lang="en-US" sz="1400" dirty="0">
              <a:solidFill>
                <a:prstClr val="black"/>
              </a:solidFill>
              <a:latin typeface="Roboto Light" panose="02000000000000000000" pitchFamily="2" charset="0"/>
              <a:ea typeface="Roboto Light" panose="02000000000000000000" pitchFamily="2" charset="0"/>
            </a:endParaRPr>
          </a:p>
          <a:p>
            <a:pPr algn="ctr">
              <a:defRPr/>
            </a:pPr>
            <a:r>
              <a:rPr lang="en-US" sz="1400" dirty="0">
                <a:solidFill>
                  <a:prstClr val="black"/>
                </a:solidFill>
                <a:latin typeface="Roboto Light" panose="02000000000000000000" pitchFamily="2" charset="0"/>
                <a:ea typeface="Roboto Light" panose="02000000000000000000" pitchFamily="2" charset="0"/>
              </a:rPr>
              <a:t>EFFECTIVENESS OF ACTIVE INGREDIENTS</a:t>
            </a:r>
          </a:p>
        </p:txBody>
      </p:sp>
      <p:pic>
        <p:nvPicPr>
          <p:cNvPr id="8" name="Picture 2" descr="ingredient-complexe-sensibiotic">
            <a:extLst>
              <a:ext uri="{FF2B5EF4-FFF2-40B4-BE49-F238E27FC236}">
                <a16:creationId xmlns:a16="http://schemas.microsoft.com/office/drawing/2014/main" id="{4D2A166E-2F87-4DC3-90BE-DDC191A19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348" y="2328916"/>
            <a:ext cx="1628904" cy="133653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DD43940-97FD-45AE-B42D-DE15582F6136}"/>
              </a:ext>
            </a:extLst>
          </p:cNvPr>
          <p:cNvSpPr/>
          <p:nvPr/>
        </p:nvSpPr>
        <p:spPr>
          <a:xfrm>
            <a:off x="170152" y="3736658"/>
            <a:ext cx="1838100" cy="1384995"/>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prstClr val="black"/>
                </a:solidFill>
                <a:latin typeface="Roboto Light" panose="02000000000000000000" pitchFamily="2" charset="0"/>
                <a:ea typeface="Roboto Light" panose="02000000000000000000" pitchFamily="2" charset="0"/>
              </a:rPr>
              <a:t>In vitro tests </a:t>
            </a:r>
          </a:p>
          <a:p>
            <a:pPr algn="ctr"/>
            <a:r>
              <a:rPr lang="en-US" sz="1200" dirty="0">
                <a:solidFill>
                  <a:prstClr val="black"/>
                </a:solidFill>
                <a:latin typeface="Roboto Light" panose="02000000000000000000" pitchFamily="2" charset="0"/>
                <a:ea typeface="Roboto Light" panose="02000000000000000000" pitchFamily="2" charset="0"/>
              </a:rPr>
              <a:t>on the active ingredients </a:t>
            </a:r>
          </a:p>
          <a:p>
            <a:pPr algn="ctr"/>
            <a:r>
              <a:rPr lang="en-US" sz="1200" dirty="0">
                <a:solidFill>
                  <a:prstClr val="black"/>
                </a:solidFill>
                <a:latin typeface="Roboto Light" panose="02000000000000000000" pitchFamily="2" charset="0"/>
                <a:ea typeface="Roboto Light" panose="02000000000000000000" pitchFamily="2" charset="0"/>
              </a:rPr>
              <a:t>contained in the </a:t>
            </a:r>
            <a:r>
              <a:rPr lang="en-US" sz="1200" dirty="0" err="1">
                <a:solidFill>
                  <a:prstClr val="black"/>
                </a:solidFill>
                <a:latin typeface="Roboto Light" panose="02000000000000000000" pitchFamily="2" charset="0"/>
                <a:ea typeface="Roboto Light" panose="02000000000000000000" pitchFamily="2" charset="0"/>
              </a:rPr>
              <a:t>Sensibiotic</a:t>
            </a:r>
            <a:r>
              <a:rPr lang="en-US" sz="1200" dirty="0">
                <a:solidFill>
                  <a:prstClr val="black"/>
                </a:solidFill>
                <a:latin typeface="Roboto Light" panose="02000000000000000000" pitchFamily="2" charset="0"/>
                <a:ea typeface="Roboto Light" panose="02000000000000000000" pitchFamily="2" charset="0"/>
              </a:rPr>
              <a:t> complex</a:t>
            </a:r>
          </a:p>
          <a:p>
            <a:pPr marL="171450" indent="-171450">
              <a:buFont typeface="Arial" panose="020B0604020202020204" pitchFamily="34" charset="0"/>
              <a:buChar char="•"/>
            </a:pPr>
            <a:r>
              <a:rPr lang="en-US" sz="1200" dirty="0">
                <a:solidFill>
                  <a:prstClr val="black"/>
                </a:solidFill>
                <a:latin typeface="Roboto Light" panose="02000000000000000000" pitchFamily="2" charset="0"/>
                <a:ea typeface="Roboto Light" panose="02000000000000000000" pitchFamily="2" charset="0"/>
              </a:rPr>
              <a:t>Probiotics (lactobacillus)</a:t>
            </a:r>
          </a:p>
          <a:p>
            <a:pPr marL="171450" indent="-171450">
              <a:buFont typeface="Arial" panose="020B0604020202020204" pitchFamily="34" charset="0"/>
              <a:buChar char="•"/>
            </a:pPr>
            <a:r>
              <a:rPr lang="en-US" sz="1200" dirty="0">
                <a:solidFill>
                  <a:prstClr val="black"/>
                </a:solidFill>
                <a:latin typeface="Roboto Light" panose="02000000000000000000" pitchFamily="2" charset="0"/>
                <a:ea typeface="Roboto Light" panose="02000000000000000000" pitchFamily="2" charset="0"/>
              </a:rPr>
              <a:t>Sea chamomile</a:t>
            </a:r>
          </a:p>
        </p:txBody>
      </p:sp>
      <p:sp>
        <p:nvSpPr>
          <p:cNvPr id="10" name="Rectangle à coins arrondis 20">
            <a:extLst>
              <a:ext uri="{FF2B5EF4-FFF2-40B4-BE49-F238E27FC236}">
                <a16:creationId xmlns:a16="http://schemas.microsoft.com/office/drawing/2014/main" id="{B2547A8C-9E7C-48D9-B0F8-258284C5F155}"/>
              </a:ext>
            </a:extLst>
          </p:cNvPr>
          <p:cNvSpPr/>
          <p:nvPr/>
        </p:nvSpPr>
        <p:spPr>
          <a:xfrm>
            <a:off x="6508799" y="5981011"/>
            <a:ext cx="5384996" cy="340519"/>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Roboto Light" panose="02000000000000000000" pitchFamily="2" charset="0"/>
                <a:ea typeface="Roboto Light" panose="02000000000000000000" pitchFamily="2" charset="0"/>
              </a:rPr>
              <a:t>Soothing/Comforting - Less sensitive skin </a:t>
            </a:r>
          </a:p>
        </p:txBody>
      </p:sp>
      <p:grpSp>
        <p:nvGrpSpPr>
          <p:cNvPr id="11" name="Groupe 10">
            <a:extLst>
              <a:ext uri="{FF2B5EF4-FFF2-40B4-BE49-F238E27FC236}">
                <a16:creationId xmlns:a16="http://schemas.microsoft.com/office/drawing/2014/main" id="{3BD7C090-D7EA-430C-9650-B18C74A904FD}"/>
              </a:ext>
            </a:extLst>
          </p:cNvPr>
          <p:cNvGrpSpPr/>
          <p:nvPr/>
        </p:nvGrpSpPr>
        <p:grpSpPr>
          <a:xfrm>
            <a:off x="6059488" y="3335208"/>
            <a:ext cx="3060591" cy="2150255"/>
            <a:chOff x="4197459" y="2781466"/>
            <a:chExt cx="3060591" cy="2150255"/>
          </a:xfrm>
        </p:grpSpPr>
        <p:sp>
          <p:nvSpPr>
            <p:cNvPr id="22" name="ZoneTexte 22">
              <a:extLst>
                <a:ext uri="{FF2B5EF4-FFF2-40B4-BE49-F238E27FC236}">
                  <a16:creationId xmlns:a16="http://schemas.microsoft.com/office/drawing/2014/main" id="{B257D875-4B2B-4BBA-891A-B66E85C5FF8C}"/>
                </a:ext>
              </a:extLst>
            </p:cNvPr>
            <p:cNvSpPr txBox="1"/>
            <p:nvPr/>
          </p:nvSpPr>
          <p:spPr>
            <a:xfrm>
              <a:off x="4197459" y="2781466"/>
              <a:ext cx="3060591" cy="163121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solidFill>
                    <a:schemeClr val="tx1">
                      <a:lumMod val="75000"/>
                      <a:lumOff val="25000"/>
                    </a:schemeClr>
                  </a:solidFill>
                  <a:latin typeface="Roboto Light" panose="02000000000000000000" pitchFamily="2" charset="0"/>
                  <a:ea typeface="Roboto Light" panose="02000000000000000000" pitchFamily="2" charset="0"/>
                </a:rPr>
                <a:t> </a:t>
              </a:r>
            </a:p>
            <a:p>
              <a:pPr algn="ctr"/>
              <a:r>
                <a:rPr lang="fr-FR" altLang="fr-FR" dirty="0">
                  <a:solidFill>
                    <a:schemeClr val="tx1">
                      <a:lumMod val="75000"/>
                      <a:lumOff val="25000"/>
                    </a:schemeClr>
                  </a:solidFill>
                  <a:latin typeface="Roboto Light" panose="02000000000000000000" pitchFamily="2" charset="0"/>
                  <a:ea typeface="Roboto Light" panose="02000000000000000000" pitchFamily="2" charset="0"/>
                </a:rPr>
                <a:t>Anti-</a:t>
              </a:r>
              <a:r>
                <a:rPr lang="fr-FR" altLang="fr-FR" dirty="0" err="1">
                  <a:solidFill>
                    <a:schemeClr val="tx1">
                      <a:lumMod val="75000"/>
                      <a:lumOff val="25000"/>
                    </a:schemeClr>
                  </a:solidFill>
                  <a:latin typeface="Roboto Light" panose="02000000000000000000" pitchFamily="2" charset="0"/>
                  <a:ea typeface="Roboto Light" panose="02000000000000000000" pitchFamily="2" charset="0"/>
                </a:rPr>
                <a:t>inflammatory</a:t>
              </a:r>
              <a:r>
                <a:rPr lang="fr-FR" altLang="fr-FR" dirty="0">
                  <a:solidFill>
                    <a:schemeClr val="tx1">
                      <a:lumMod val="75000"/>
                      <a:lumOff val="25000"/>
                    </a:schemeClr>
                  </a:solidFill>
                  <a:latin typeface="Roboto Light" panose="02000000000000000000" pitchFamily="2" charset="0"/>
                  <a:ea typeface="Roboto Light" panose="02000000000000000000" pitchFamily="2" charset="0"/>
                </a:rPr>
                <a:t> and </a:t>
              </a:r>
              <a:r>
                <a:rPr lang="fr-FR" altLang="fr-FR" dirty="0" err="1">
                  <a:solidFill>
                    <a:schemeClr val="tx1">
                      <a:lumMod val="75000"/>
                      <a:lumOff val="25000"/>
                    </a:schemeClr>
                  </a:solidFill>
                  <a:latin typeface="Roboto Light" panose="02000000000000000000" pitchFamily="2" charset="0"/>
                  <a:ea typeface="Roboto Light" panose="02000000000000000000" pitchFamily="2" charset="0"/>
                </a:rPr>
                <a:t>soothing</a:t>
              </a:r>
              <a:r>
                <a:rPr lang="fr-FR" altLang="fr-FR" dirty="0">
                  <a:solidFill>
                    <a:schemeClr val="tx1">
                      <a:lumMod val="75000"/>
                      <a:lumOff val="25000"/>
                    </a:schemeClr>
                  </a:solidFill>
                  <a:latin typeface="Roboto Light" panose="02000000000000000000" pitchFamily="2" charset="0"/>
                  <a:ea typeface="Roboto Light" panose="02000000000000000000" pitchFamily="2" charset="0"/>
                </a:rPr>
                <a:t> action</a:t>
              </a:r>
            </a:p>
            <a:p>
              <a:pPr algn="ctr"/>
              <a:r>
                <a:rPr lang="fr-FR" altLang="fr-FR" sz="2800" b="1" dirty="0">
                  <a:solidFill>
                    <a:schemeClr val="tx1">
                      <a:lumMod val="75000"/>
                      <a:lumOff val="25000"/>
                    </a:schemeClr>
                  </a:solidFill>
                  <a:latin typeface="Roboto Light" panose="02000000000000000000" pitchFamily="2" charset="0"/>
                  <a:ea typeface="Roboto Light" panose="02000000000000000000" pitchFamily="2" charset="0"/>
                </a:rPr>
                <a:t>-51% </a:t>
              </a:r>
              <a:r>
                <a:rPr lang="fr-FR" altLang="fr-FR" sz="1200" dirty="0">
                  <a:solidFill>
                    <a:schemeClr val="tx1">
                      <a:lumMod val="75000"/>
                      <a:lumOff val="25000"/>
                    </a:schemeClr>
                  </a:solidFill>
                  <a:latin typeface="Roboto Light" panose="02000000000000000000" pitchFamily="2" charset="0"/>
                  <a:ea typeface="Roboto Light" panose="02000000000000000000" pitchFamily="2" charset="0"/>
                </a:rPr>
                <a:t>(TNF-</a:t>
              </a:r>
              <a:r>
                <a:rPr lang="el-GR" altLang="fr-FR" sz="1200" dirty="0">
                  <a:solidFill>
                    <a:schemeClr val="tx1">
                      <a:lumMod val="75000"/>
                      <a:lumOff val="25000"/>
                    </a:schemeClr>
                  </a:solidFill>
                  <a:latin typeface="Roboto Light" panose="02000000000000000000" pitchFamily="2" charset="0"/>
                  <a:ea typeface="Roboto Light" panose="02000000000000000000" pitchFamily="2" charset="0"/>
                </a:rPr>
                <a:t>α</a:t>
              </a:r>
              <a:r>
                <a:rPr lang="fr-FR" altLang="fr-FR" sz="1200" dirty="0">
                  <a:solidFill>
                    <a:schemeClr val="tx1">
                      <a:lumMod val="75000"/>
                      <a:lumOff val="25000"/>
                    </a:schemeClr>
                  </a:solidFill>
                  <a:latin typeface="Roboto Light" panose="02000000000000000000" pitchFamily="2" charset="0"/>
                  <a:ea typeface="Roboto Light" panose="02000000000000000000" pitchFamily="2" charset="0"/>
                </a:rPr>
                <a:t>)</a:t>
              </a:r>
            </a:p>
            <a:p>
              <a:endParaRPr lang="fr-FR" altLang="fr-FR" b="1"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23" name="Rectangle à coins arrondis 23">
              <a:extLst>
                <a:ext uri="{FF2B5EF4-FFF2-40B4-BE49-F238E27FC236}">
                  <a16:creationId xmlns:a16="http://schemas.microsoft.com/office/drawing/2014/main" id="{402D4D72-7EFC-4D70-966C-02E176883C22}"/>
                </a:ext>
              </a:extLst>
            </p:cNvPr>
            <p:cNvSpPr/>
            <p:nvPr/>
          </p:nvSpPr>
          <p:spPr>
            <a:xfrm>
              <a:off x="4649225" y="4352839"/>
              <a:ext cx="1989700" cy="578882"/>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err="1">
                  <a:solidFill>
                    <a:schemeClr val="tx1"/>
                  </a:solidFill>
                  <a:latin typeface="Roboto Light" panose="02000000000000000000" pitchFamily="2" charset="0"/>
                  <a:ea typeface="Roboto Light" panose="02000000000000000000" pitchFamily="2" charset="0"/>
                </a:rPr>
                <a:t>Inflammatory</a:t>
              </a:r>
              <a:r>
                <a:rPr lang="fr-FR" sz="1400" dirty="0">
                  <a:solidFill>
                    <a:schemeClr val="tx1"/>
                  </a:solidFill>
                  <a:latin typeface="Roboto Light" panose="02000000000000000000" pitchFamily="2" charset="0"/>
                  <a:ea typeface="Roboto Light" panose="02000000000000000000" pitchFamily="2" charset="0"/>
                </a:rPr>
                <a:t> </a:t>
              </a:r>
            </a:p>
            <a:p>
              <a:pPr algn="ctr"/>
              <a:r>
                <a:rPr lang="fr-FR" sz="1400" dirty="0">
                  <a:solidFill>
                    <a:schemeClr val="tx1"/>
                  </a:solidFill>
                  <a:latin typeface="Roboto Light" panose="02000000000000000000" pitchFamily="2" charset="0"/>
                  <a:ea typeface="Roboto Light" panose="02000000000000000000" pitchFamily="2" charset="0"/>
                </a:rPr>
                <a:t>    </a:t>
              </a:r>
              <a:r>
                <a:rPr lang="fr-FR" sz="1400" dirty="0" err="1">
                  <a:solidFill>
                    <a:schemeClr val="tx1"/>
                  </a:solidFill>
                  <a:latin typeface="Roboto Light" panose="02000000000000000000" pitchFamily="2" charset="0"/>
                  <a:ea typeface="Roboto Light" panose="02000000000000000000" pitchFamily="2" charset="0"/>
                </a:rPr>
                <a:t>reaction</a:t>
              </a:r>
              <a:endParaRPr lang="fr-FR" sz="1400" dirty="0">
                <a:solidFill>
                  <a:schemeClr val="tx1"/>
                </a:solidFill>
                <a:latin typeface="Roboto Light" panose="02000000000000000000" pitchFamily="2" charset="0"/>
                <a:ea typeface="Roboto Light" panose="02000000000000000000" pitchFamily="2" charset="0"/>
              </a:endParaRPr>
            </a:p>
          </p:txBody>
        </p:sp>
        <p:sp>
          <p:nvSpPr>
            <p:cNvPr id="24" name="Flèche droite 24">
              <a:extLst>
                <a:ext uri="{FF2B5EF4-FFF2-40B4-BE49-F238E27FC236}">
                  <a16:creationId xmlns:a16="http://schemas.microsoft.com/office/drawing/2014/main" id="{5D8E1186-8459-41DF-B2F7-43699355357B}"/>
                </a:ext>
              </a:extLst>
            </p:cNvPr>
            <p:cNvSpPr/>
            <p:nvPr/>
          </p:nvSpPr>
          <p:spPr>
            <a:xfrm rot="3086211" flipV="1">
              <a:off x="4756051" y="4546791"/>
              <a:ext cx="415902" cy="150583"/>
            </a:xfrm>
            <a:prstGeom prst="rightArrow">
              <a:avLst/>
            </a:prstGeom>
            <a:solidFill>
              <a:srgbClr val="D0C9F1"/>
            </a:solidFill>
            <a:ln>
              <a:solidFill>
                <a:srgbClr val="6D6665"/>
              </a:solid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FR">
                <a:latin typeface="Roboto Light" panose="02000000000000000000" pitchFamily="2" charset="0"/>
                <a:ea typeface="Roboto Light" panose="02000000000000000000" pitchFamily="2" charset="0"/>
              </a:endParaRPr>
            </a:p>
          </p:txBody>
        </p:sp>
      </p:grpSp>
      <p:grpSp>
        <p:nvGrpSpPr>
          <p:cNvPr id="12" name="Groupe 11">
            <a:extLst>
              <a:ext uri="{FF2B5EF4-FFF2-40B4-BE49-F238E27FC236}">
                <a16:creationId xmlns:a16="http://schemas.microsoft.com/office/drawing/2014/main" id="{BC91C3A5-3BE3-4F09-8E07-A4E87C0F5876}"/>
              </a:ext>
            </a:extLst>
          </p:cNvPr>
          <p:cNvGrpSpPr/>
          <p:nvPr/>
        </p:nvGrpSpPr>
        <p:grpSpPr>
          <a:xfrm>
            <a:off x="9120079" y="3335208"/>
            <a:ext cx="2901769" cy="2448325"/>
            <a:chOff x="9175896" y="2703640"/>
            <a:chExt cx="2901769" cy="2448325"/>
          </a:xfrm>
        </p:grpSpPr>
        <p:sp>
          <p:nvSpPr>
            <p:cNvPr id="19" name="ZoneTexte 27">
              <a:extLst>
                <a:ext uri="{FF2B5EF4-FFF2-40B4-BE49-F238E27FC236}">
                  <a16:creationId xmlns:a16="http://schemas.microsoft.com/office/drawing/2014/main" id="{3067147B-C968-4455-A9FE-9F51A701835E}"/>
                </a:ext>
              </a:extLst>
            </p:cNvPr>
            <p:cNvSpPr txBox="1"/>
            <p:nvPr/>
          </p:nvSpPr>
          <p:spPr>
            <a:xfrm>
              <a:off x="9175896" y="2703640"/>
              <a:ext cx="2901769" cy="135421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solidFill>
                    <a:schemeClr val="tx1">
                      <a:lumMod val="75000"/>
                      <a:lumOff val="25000"/>
                    </a:schemeClr>
                  </a:solidFill>
                  <a:latin typeface="Roboto Light" panose="02000000000000000000" pitchFamily="2" charset="0"/>
                  <a:ea typeface="Roboto Light" panose="02000000000000000000" pitchFamily="2" charset="0"/>
                </a:rPr>
                <a:t> </a:t>
              </a:r>
            </a:p>
            <a:p>
              <a:pPr algn="ctr"/>
              <a:r>
                <a:rPr lang="en-US" altLang="fr-FR" dirty="0">
                  <a:solidFill>
                    <a:schemeClr val="tx1">
                      <a:lumMod val="75000"/>
                      <a:lumOff val="25000"/>
                    </a:schemeClr>
                  </a:solidFill>
                  <a:latin typeface="Roboto Light" panose="02000000000000000000" pitchFamily="2" charset="0"/>
                  <a:ea typeface="Roboto Light" panose="02000000000000000000" pitchFamily="2" charset="0"/>
                </a:rPr>
                <a:t>Inhibited </a:t>
              </a:r>
            </a:p>
            <a:p>
              <a:pPr algn="ctr"/>
              <a:r>
                <a:rPr lang="en-US" altLang="fr-FR" dirty="0">
                  <a:solidFill>
                    <a:schemeClr val="tx1">
                      <a:lumMod val="75000"/>
                      <a:lumOff val="25000"/>
                    </a:schemeClr>
                  </a:solidFill>
                  <a:latin typeface="Roboto Light" panose="02000000000000000000" pitchFamily="2" charset="0"/>
                  <a:ea typeface="Roboto Light" panose="02000000000000000000" pitchFamily="2" charset="0"/>
                </a:rPr>
                <a:t>release of substance P</a:t>
              </a:r>
            </a:p>
            <a:p>
              <a:pPr algn="ctr"/>
              <a:r>
                <a:rPr lang="fr-FR" sz="2800" b="1" dirty="0">
                  <a:solidFill>
                    <a:schemeClr val="tx1">
                      <a:lumMod val="75000"/>
                      <a:lumOff val="25000"/>
                    </a:schemeClr>
                  </a:solidFill>
                  <a:latin typeface="Roboto Light" panose="02000000000000000000" pitchFamily="2" charset="0"/>
                  <a:ea typeface="Roboto Light" panose="02000000000000000000" pitchFamily="2" charset="0"/>
                </a:rPr>
                <a:t>-27% </a:t>
              </a:r>
              <a:r>
                <a:rPr lang="fr-FR" altLang="fr-FR" sz="1200" dirty="0">
                  <a:solidFill>
                    <a:schemeClr val="tx1">
                      <a:lumMod val="75000"/>
                      <a:lumOff val="25000"/>
                    </a:schemeClr>
                  </a:solidFill>
                  <a:latin typeface="Roboto Light" panose="02000000000000000000" pitchFamily="2" charset="0"/>
                  <a:ea typeface="Roboto Light" panose="02000000000000000000" pitchFamily="2" charset="0"/>
                </a:rPr>
                <a:t>(release of substance P)</a:t>
              </a:r>
              <a:endParaRPr lang="fr-FR" altLang="fr-FR" b="1"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20" name="Rectangle à coins arrondis 28">
              <a:extLst>
                <a:ext uri="{FF2B5EF4-FFF2-40B4-BE49-F238E27FC236}">
                  <a16:creationId xmlns:a16="http://schemas.microsoft.com/office/drawing/2014/main" id="{59BC46DA-5CED-4509-8538-6E82C822FE19}"/>
                </a:ext>
              </a:extLst>
            </p:cNvPr>
            <p:cNvSpPr/>
            <p:nvPr/>
          </p:nvSpPr>
          <p:spPr>
            <a:xfrm>
              <a:off x="9309259" y="4334720"/>
              <a:ext cx="2211823" cy="817245"/>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err="1">
                  <a:solidFill>
                    <a:schemeClr val="tx1"/>
                  </a:solidFill>
                  <a:latin typeface="Roboto Light" panose="02000000000000000000" pitchFamily="2" charset="0"/>
                  <a:ea typeface="Roboto Light" panose="02000000000000000000" pitchFamily="2" charset="0"/>
                </a:rPr>
                <a:t>Tingling</a:t>
              </a:r>
              <a:r>
                <a:rPr lang="fr-FR" sz="1400" dirty="0">
                  <a:solidFill>
                    <a:schemeClr val="tx1"/>
                  </a:solidFill>
                  <a:latin typeface="Roboto Light" panose="02000000000000000000" pitchFamily="2" charset="0"/>
                  <a:ea typeface="Roboto Light" panose="02000000000000000000" pitchFamily="2" charset="0"/>
                </a:rPr>
                <a:t>, </a:t>
              </a:r>
            </a:p>
            <a:p>
              <a:pPr algn="ctr"/>
              <a:r>
                <a:rPr lang="fr-FR" sz="1400" dirty="0" err="1">
                  <a:solidFill>
                    <a:schemeClr val="tx1"/>
                  </a:solidFill>
                  <a:latin typeface="Roboto Light" panose="02000000000000000000" pitchFamily="2" charset="0"/>
                  <a:ea typeface="Roboto Light" panose="02000000000000000000" pitchFamily="2" charset="0"/>
                </a:rPr>
                <a:t>tautness</a:t>
              </a:r>
              <a:r>
                <a:rPr lang="fr-FR" sz="1400" dirty="0">
                  <a:solidFill>
                    <a:schemeClr val="tx1"/>
                  </a:solidFill>
                  <a:latin typeface="Roboto Light" panose="02000000000000000000" pitchFamily="2" charset="0"/>
                  <a:ea typeface="Roboto Light" panose="02000000000000000000" pitchFamily="2" charset="0"/>
                </a:rPr>
                <a:t>, </a:t>
              </a:r>
            </a:p>
            <a:p>
              <a:pPr algn="ctr"/>
              <a:r>
                <a:rPr lang="fr-FR" sz="1400" dirty="0" err="1">
                  <a:solidFill>
                    <a:schemeClr val="tx1"/>
                  </a:solidFill>
                  <a:latin typeface="Roboto Light" panose="02000000000000000000" pitchFamily="2" charset="0"/>
                  <a:ea typeface="Roboto Light" panose="02000000000000000000" pitchFamily="2" charset="0"/>
                </a:rPr>
                <a:t>itching</a:t>
              </a:r>
              <a:endParaRPr lang="fr-FR" sz="1400" dirty="0">
                <a:solidFill>
                  <a:schemeClr val="tx1"/>
                </a:solidFill>
                <a:latin typeface="Roboto Light" panose="02000000000000000000" pitchFamily="2" charset="0"/>
                <a:ea typeface="Roboto Light" panose="02000000000000000000" pitchFamily="2" charset="0"/>
              </a:endParaRPr>
            </a:p>
          </p:txBody>
        </p:sp>
        <p:sp>
          <p:nvSpPr>
            <p:cNvPr id="21" name="Flèche droite 32">
              <a:extLst>
                <a:ext uri="{FF2B5EF4-FFF2-40B4-BE49-F238E27FC236}">
                  <a16:creationId xmlns:a16="http://schemas.microsoft.com/office/drawing/2014/main" id="{E31DA3FD-9C19-42D4-B38F-9A833D347848}"/>
                </a:ext>
              </a:extLst>
            </p:cNvPr>
            <p:cNvSpPr/>
            <p:nvPr/>
          </p:nvSpPr>
          <p:spPr>
            <a:xfrm rot="3086211" flipV="1">
              <a:off x="9406603" y="4536564"/>
              <a:ext cx="415902" cy="150583"/>
            </a:xfrm>
            <a:prstGeom prst="rightArrow">
              <a:avLst/>
            </a:prstGeom>
            <a:solidFill>
              <a:srgbClr val="D0C9F1"/>
            </a:solidFill>
            <a:ln>
              <a:solidFill>
                <a:srgbClr val="6D6665"/>
              </a:solid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FR">
                <a:latin typeface="Roboto Light" panose="02000000000000000000" pitchFamily="2" charset="0"/>
                <a:ea typeface="Roboto Light" panose="02000000000000000000" pitchFamily="2" charset="0"/>
              </a:endParaRPr>
            </a:p>
          </p:txBody>
        </p:sp>
      </p:grpSp>
      <p:sp>
        <p:nvSpPr>
          <p:cNvPr id="13" name="Rectangle 12">
            <a:extLst>
              <a:ext uri="{FF2B5EF4-FFF2-40B4-BE49-F238E27FC236}">
                <a16:creationId xmlns:a16="http://schemas.microsoft.com/office/drawing/2014/main" id="{2EBF7403-FA56-4AD5-A0E8-D12ABA5E7686}"/>
              </a:ext>
            </a:extLst>
          </p:cNvPr>
          <p:cNvSpPr/>
          <p:nvPr/>
        </p:nvSpPr>
        <p:spPr>
          <a:xfrm>
            <a:off x="7122630" y="2819057"/>
            <a:ext cx="3988592" cy="3693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fr-FR" b="1" dirty="0">
                <a:solidFill>
                  <a:schemeClr val="tx1">
                    <a:lumMod val="75000"/>
                    <a:lumOff val="25000"/>
                  </a:schemeClr>
                </a:solidFill>
                <a:latin typeface="Roboto Light" panose="02000000000000000000" pitchFamily="2" charset="0"/>
                <a:ea typeface="Roboto Light" panose="02000000000000000000" pitchFamily="2" charset="0"/>
              </a:rPr>
              <a:t>Anti-</a:t>
            </a:r>
            <a:r>
              <a:rPr lang="fr-FR" b="1" dirty="0" err="1">
                <a:solidFill>
                  <a:schemeClr val="tx1">
                    <a:lumMod val="75000"/>
                    <a:lumOff val="25000"/>
                  </a:schemeClr>
                </a:solidFill>
                <a:latin typeface="Roboto Light" panose="02000000000000000000" pitchFamily="2" charset="0"/>
                <a:ea typeface="Roboto Light" panose="02000000000000000000" pitchFamily="2" charset="0"/>
              </a:rPr>
              <a:t>inflammatory</a:t>
            </a:r>
            <a:r>
              <a:rPr lang="fr-FR" b="1" dirty="0">
                <a:solidFill>
                  <a:schemeClr val="tx1">
                    <a:lumMod val="75000"/>
                    <a:lumOff val="25000"/>
                  </a:schemeClr>
                </a:solidFill>
                <a:latin typeface="Roboto Light" panose="02000000000000000000" pitchFamily="2" charset="0"/>
                <a:ea typeface="Roboto Light" panose="02000000000000000000" pitchFamily="2" charset="0"/>
              </a:rPr>
              <a:t> and </a:t>
            </a:r>
            <a:r>
              <a:rPr lang="fr-FR" b="1" dirty="0" err="1">
                <a:solidFill>
                  <a:schemeClr val="tx1">
                    <a:lumMod val="75000"/>
                    <a:lumOff val="25000"/>
                  </a:schemeClr>
                </a:solidFill>
                <a:latin typeface="Roboto Light" panose="02000000000000000000" pitchFamily="2" charset="0"/>
                <a:ea typeface="Roboto Light" panose="02000000000000000000" pitchFamily="2" charset="0"/>
              </a:rPr>
              <a:t>soothing</a:t>
            </a:r>
            <a:r>
              <a:rPr lang="fr-FR" b="1" dirty="0">
                <a:solidFill>
                  <a:schemeClr val="tx1">
                    <a:lumMod val="75000"/>
                    <a:lumOff val="25000"/>
                  </a:schemeClr>
                </a:solidFill>
                <a:latin typeface="Roboto Light" panose="02000000000000000000" pitchFamily="2" charset="0"/>
                <a:ea typeface="Roboto Light" panose="02000000000000000000" pitchFamily="2" charset="0"/>
              </a:rPr>
              <a:t> action</a:t>
            </a:r>
          </a:p>
        </p:txBody>
      </p:sp>
      <p:sp>
        <p:nvSpPr>
          <p:cNvPr id="14" name="Rectangle 13">
            <a:extLst>
              <a:ext uri="{FF2B5EF4-FFF2-40B4-BE49-F238E27FC236}">
                <a16:creationId xmlns:a16="http://schemas.microsoft.com/office/drawing/2014/main" id="{57901B69-34E8-4791-B38A-2FABCD2486E1}"/>
              </a:ext>
            </a:extLst>
          </p:cNvPr>
          <p:cNvSpPr/>
          <p:nvPr/>
        </p:nvSpPr>
        <p:spPr>
          <a:xfrm>
            <a:off x="2182950" y="2863644"/>
            <a:ext cx="3724070" cy="553998"/>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fr-FR" sz="1600" b="1" dirty="0">
                <a:latin typeface="Roboto Light" panose="02000000000000000000" pitchFamily="2" charset="0"/>
                <a:ea typeface="Roboto Light" panose="02000000000000000000" pitchFamily="2" charset="0"/>
              </a:rPr>
              <a:t>Action on skin </a:t>
            </a:r>
            <a:r>
              <a:rPr lang="fr-FR" sz="1600" b="1" dirty="0" err="1">
                <a:latin typeface="Roboto Light" panose="02000000000000000000" pitchFamily="2" charset="0"/>
                <a:ea typeface="Roboto Light" panose="02000000000000000000" pitchFamily="2" charset="0"/>
              </a:rPr>
              <a:t>defense</a:t>
            </a:r>
            <a:r>
              <a:rPr lang="fr-FR" sz="1600" b="1" dirty="0">
                <a:latin typeface="Roboto Light" panose="02000000000000000000" pitchFamily="2" charset="0"/>
                <a:ea typeface="Roboto Light" panose="02000000000000000000" pitchFamily="2" charset="0"/>
              </a:rPr>
              <a:t> </a:t>
            </a:r>
          </a:p>
          <a:p>
            <a:pPr lvl="0" algn="ctr"/>
            <a:r>
              <a:rPr lang="fr-FR" sz="1400" dirty="0">
                <a:latin typeface="Roboto Light" panose="02000000000000000000" pitchFamily="2" charset="0"/>
                <a:ea typeface="Roboto Light" panose="02000000000000000000" pitchFamily="2" charset="0"/>
              </a:rPr>
              <a:t>(</a:t>
            </a:r>
            <a:r>
              <a:rPr lang="fr-FR" sz="1400" dirty="0" err="1">
                <a:latin typeface="Roboto Light" panose="02000000000000000000" pitchFamily="2" charset="0"/>
                <a:ea typeface="Roboto Light" panose="02000000000000000000" pitchFamily="2" charset="0"/>
              </a:rPr>
              <a:t>boosted</a:t>
            </a:r>
            <a:r>
              <a:rPr lang="fr-FR" sz="1400" dirty="0">
                <a:latin typeface="Roboto Light" panose="02000000000000000000" pitchFamily="2" charset="0"/>
                <a:ea typeface="Roboto Light" panose="02000000000000000000" pitchFamily="2" charset="0"/>
              </a:rPr>
              <a:t> </a:t>
            </a:r>
            <a:r>
              <a:rPr lang="fr-FR" sz="1400" dirty="0" err="1">
                <a:latin typeface="Roboto Light" panose="02000000000000000000" pitchFamily="2" charset="0"/>
                <a:ea typeface="Roboto Light" panose="02000000000000000000" pitchFamily="2" charset="0"/>
              </a:rPr>
              <a:t>natural</a:t>
            </a:r>
            <a:r>
              <a:rPr lang="fr-FR" sz="1400" dirty="0">
                <a:latin typeface="Roboto Light" panose="02000000000000000000" pitchFamily="2" charset="0"/>
                <a:ea typeface="Roboto Light" panose="02000000000000000000" pitchFamily="2" charset="0"/>
              </a:rPr>
              <a:t> </a:t>
            </a:r>
            <a:r>
              <a:rPr lang="fr-FR" sz="1400" dirty="0" err="1">
                <a:latin typeface="Roboto Light" panose="02000000000000000000" pitchFamily="2" charset="0"/>
                <a:ea typeface="Roboto Light" panose="02000000000000000000" pitchFamily="2" charset="0"/>
              </a:rPr>
              <a:t>defenses</a:t>
            </a:r>
            <a:r>
              <a:rPr lang="fr-FR" sz="1400" dirty="0">
                <a:latin typeface="Roboto Light" panose="02000000000000000000" pitchFamily="2" charset="0"/>
                <a:ea typeface="Roboto Light" panose="02000000000000000000" pitchFamily="2" charset="0"/>
              </a:rPr>
              <a:t>)</a:t>
            </a:r>
          </a:p>
        </p:txBody>
      </p:sp>
      <p:grpSp>
        <p:nvGrpSpPr>
          <p:cNvPr id="15" name="Groupe 14">
            <a:extLst>
              <a:ext uri="{FF2B5EF4-FFF2-40B4-BE49-F238E27FC236}">
                <a16:creationId xmlns:a16="http://schemas.microsoft.com/office/drawing/2014/main" id="{73D8D3F7-85BA-4999-A92B-EB245B399E28}"/>
              </a:ext>
            </a:extLst>
          </p:cNvPr>
          <p:cNvGrpSpPr/>
          <p:nvPr/>
        </p:nvGrpSpPr>
        <p:grpSpPr>
          <a:xfrm>
            <a:off x="1930268" y="3368239"/>
            <a:ext cx="4229434" cy="1934657"/>
            <a:chOff x="1922990" y="3082299"/>
            <a:chExt cx="4229434" cy="1934657"/>
          </a:xfrm>
        </p:grpSpPr>
        <p:sp>
          <p:nvSpPr>
            <p:cNvPr id="17" name="ZoneTexte 15">
              <a:extLst>
                <a:ext uri="{FF2B5EF4-FFF2-40B4-BE49-F238E27FC236}">
                  <a16:creationId xmlns:a16="http://schemas.microsoft.com/office/drawing/2014/main" id="{9796E483-43C9-4A8A-A5DC-5F6C7FA9377D}"/>
                </a:ext>
              </a:extLst>
            </p:cNvPr>
            <p:cNvSpPr txBox="1"/>
            <p:nvPr/>
          </p:nvSpPr>
          <p:spPr>
            <a:xfrm>
              <a:off x="1922990" y="3082299"/>
              <a:ext cx="4229434" cy="107721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solidFill>
                    <a:schemeClr val="tx1">
                      <a:lumMod val="75000"/>
                      <a:lumOff val="25000"/>
                    </a:schemeClr>
                  </a:solidFill>
                  <a:latin typeface="Roboto Light" panose="02000000000000000000" pitchFamily="2" charset="0"/>
                  <a:ea typeface="Roboto Light" panose="02000000000000000000" pitchFamily="2" charset="0"/>
                </a:rPr>
                <a:t> </a:t>
              </a:r>
            </a:p>
            <a:p>
              <a:pPr algn="ctr"/>
              <a:r>
                <a:rPr lang="fr-FR" altLang="fr-FR" dirty="0" err="1">
                  <a:solidFill>
                    <a:schemeClr val="tx1">
                      <a:lumMod val="75000"/>
                      <a:lumOff val="25000"/>
                    </a:schemeClr>
                  </a:solidFill>
                  <a:latin typeface="Roboto Light" panose="02000000000000000000" pitchFamily="2" charset="0"/>
                  <a:ea typeface="Roboto Light" panose="02000000000000000000" pitchFamily="2" charset="0"/>
                </a:rPr>
                <a:t>Level</a:t>
              </a:r>
              <a:r>
                <a:rPr lang="fr-FR" altLang="fr-FR" dirty="0">
                  <a:solidFill>
                    <a:schemeClr val="tx1">
                      <a:lumMod val="75000"/>
                      <a:lumOff val="25000"/>
                    </a:schemeClr>
                  </a:solidFill>
                  <a:latin typeface="Roboto Light" panose="02000000000000000000" pitchFamily="2" charset="0"/>
                  <a:ea typeface="Roboto Light" panose="02000000000000000000" pitchFamily="2" charset="0"/>
                </a:rPr>
                <a:t> of skin </a:t>
              </a:r>
              <a:r>
                <a:rPr lang="fr-FR" altLang="fr-FR" dirty="0" err="1">
                  <a:solidFill>
                    <a:schemeClr val="tx1">
                      <a:lumMod val="75000"/>
                      <a:lumOff val="25000"/>
                    </a:schemeClr>
                  </a:solidFill>
                  <a:latin typeface="Roboto Light" panose="02000000000000000000" pitchFamily="2" charset="0"/>
                  <a:ea typeface="Roboto Light" panose="02000000000000000000" pitchFamily="2" charset="0"/>
                </a:rPr>
                <a:t>defense</a:t>
              </a:r>
              <a:r>
                <a:rPr lang="fr-FR" altLang="fr-FR" dirty="0">
                  <a:solidFill>
                    <a:schemeClr val="tx1">
                      <a:lumMod val="75000"/>
                      <a:lumOff val="25000"/>
                    </a:schemeClr>
                  </a:solidFill>
                  <a:latin typeface="Roboto Light" panose="02000000000000000000" pitchFamily="2" charset="0"/>
                  <a:ea typeface="Roboto Light" panose="02000000000000000000" pitchFamily="2" charset="0"/>
                </a:rPr>
                <a:t>* </a:t>
              </a:r>
            </a:p>
            <a:p>
              <a:pPr algn="ctr"/>
              <a:r>
                <a:rPr lang="fr-FR" altLang="fr-FR" sz="2800" b="1" dirty="0">
                  <a:solidFill>
                    <a:schemeClr val="tx1">
                      <a:lumMod val="75000"/>
                      <a:lumOff val="25000"/>
                    </a:schemeClr>
                  </a:solidFill>
                  <a:latin typeface="Roboto Light" panose="02000000000000000000" pitchFamily="2" charset="0"/>
                  <a:ea typeface="Roboto Light" panose="02000000000000000000" pitchFamily="2" charset="0"/>
                </a:rPr>
                <a:t>+ 71% </a:t>
              </a:r>
              <a:r>
                <a:rPr lang="fr-FR" altLang="fr-FR" sz="1200" dirty="0">
                  <a:solidFill>
                    <a:schemeClr val="tx1">
                      <a:lumMod val="75000"/>
                      <a:lumOff val="25000"/>
                    </a:schemeClr>
                  </a:solidFill>
                  <a:latin typeface="Roboto Light" panose="02000000000000000000" pitchFamily="2" charset="0"/>
                  <a:ea typeface="Roboto Light" panose="02000000000000000000" pitchFamily="2" charset="0"/>
                </a:rPr>
                <a:t>(</a:t>
              </a:r>
              <a:r>
                <a:rPr lang="el-GR" altLang="fr-FR" sz="1200" dirty="0">
                  <a:solidFill>
                    <a:schemeClr val="tx1">
                      <a:lumMod val="75000"/>
                      <a:lumOff val="25000"/>
                    </a:schemeClr>
                  </a:solidFill>
                  <a:latin typeface="Roboto Light" panose="02000000000000000000" pitchFamily="2" charset="0"/>
                  <a:ea typeface="Roboto Light" panose="02000000000000000000" pitchFamily="2" charset="0"/>
                </a:rPr>
                <a:t>β</a:t>
              </a:r>
              <a:r>
                <a:rPr lang="fr-FR" altLang="fr-FR" sz="1200" dirty="0">
                  <a:solidFill>
                    <a:schemeClr val="tx1">
                      <a:lumMod val="75000"/>
                      <a:lumOff val="25000"/>
                    </a:schemeClr>
                  </a:solidFill>
                  <a:latin typeface="Roboto Light" panose="02000000000000000000" pitchFamily="2" charset="0"/>
                  <a:ea typeface="Roboto Light" panose="02000000000000000000" pitchFamily="2" charset="0"/>
                </a:rPr>
                <a:t> défensine 3)</a:t>
              </a:r>
            </a:p>
          </p:txBody>
        </p:sp>
        <p:sp>
          <p:nvSpPr>
            <p:cNvPr id="18" name="Rectangle à coins arrondis 33">
              <a:extLst>
                <a:ext uri="{FF2B5EF4-FFF2-40B4-BE49-F238E27FC236}">
                  <a16:creationId xmlns:a16="http://schemas.microsoft.com/office/drawing/2014/main" id="{DBD31E5F-F525-495C-B397-610EF72844D5}"/>
                </a:ext>
              </a:extLst>
            </p:cNvPr>
            <p:cNvSpPr/>
            <p:nvPr/>
          </p:nvSpPr>
          <p:spPr>
            <a:xfrm>
              <a:off x="2823234" y="4438074"/>
              <a:ext cx="1989700" cy="578882"/>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err="1">
                  <a:solidFill>
                    <a:schemeClr val="tx1"/>
                  </a:solidFill>
                  <a:latin typeface="Roboto Light" panose="02000000000000000000" pitchFamily="2" charset="0"/>
                  <a:ea typeface="Roboto Light" panose="02000000000000000000" pitchFamily="2" charset="0"/>
                </a:rPr>
                <a:t>Improved</a:t>
              </a:r>
              <a:r>
                <a:rPr lang="fr-FR" sz="1400" dirty="0">
                  <a:solidFill>
                    <a:schemeClr val="tx1"/>
                  </a:solidFill>
                  <a:latin typeface="Roboto Light" panose="02000000000000000000" pitchFamily="2" charset="0"/>
                  <a:ea typeface="Roboto Light" panose="02000000000000000000" pitchFamily="2" charset="0"/>
                </a:rPr>
                <a:t> </a:t>
              </a:r>
              <a:r>
                <a:rPr lang="fr-FR" sz="1400" dirty="0" err="1">
                  <a:solidFill>
                    <a:schemeClr val="tx1"/>
                  </a:solidFill>
                  <a:latin typeface="Roboto Light" panose="02000000000000000000" pitchFamily="2" charset="0"/>
                  <a:ea typeface="Roboto Light" panose="02000000000000000000" pitchFamily="2" charset="0"/>
                </a:rPr>
                <a:t>response</a:t>
              </a:r>
              <a:r>
                <a:rPr lang="fr-FR" sz="1400" dirty="0">
                  <a:solidFill>
                    <a:schemeClr val="tx1"/>
                  </a:solidFill>
                  <a:latin typeface="Roboto Light" panose="02000000000000000000" pitchFamily="2" charset="0"/>
                  <a:ea typeface="Roboto Light" panose="02000000000000000000" pitchFamily="2" charset="0"/>
                </a:rPr>
                <a:t> to </a:t>
              </a:r>
              <a:r>
                <a:rPr lang="fr-FR" sz="1400" dirty="0" err="1">
                  <a:solidFill>
                    <a:schemeClr val="tx1"/>
                  </a:solidFill>
                  <a:latin typeface="Roboto Light" panose="02000000000000000000" pitchFamily="2" charset="0"/>
                  <a:ea typeface="Roboto Light" panose="02000000000000000000" pitchFamily="2" charset="0"/>
                </a:rPr>
                <a:t>aggressions</a:t>
              </a:r>
              <a:endParaRPr lang="fr-FR" sz="1400" dirty="0">
                <a:solidFill>
                  <a:schemeClr val="tx1"/>
                </a:solidFill>
                <a:latin typeface="Roboto Light" panose="02000000000000000000" pitchFamily="2" charset="0"/>
                <a:ea typeface="Roboto Light" panose="02000000000000000000" pitchFamily="2" charset="0"/>
              </a:endParaRPr>
            </a:p>
          </p:txBody>
        </p:sp>
      </p:grpSp>
      <p:pic>
        <p:nvPicPr>
          <p:cNvPr id="26" name="Graphique 25" descr="Bouclier coche avec un remplissage uni">
            <a:extLst>
              <a:ext uri="{FF2B5EF4-FFF2-40B4-BE49-F238E27FC236}">
                <a16:creationId xmlns:a16="http://schemas.microsoft.com/office/drawing/2014/main" id="{06777D67-6BF6-4511-826F-A459E2822C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8162" y="5581453"/>
            <a:ext cx="914400" cy="914400"/>
          </a:xfrm>
          <a:prstGeom prst="rect">
            <a:avLst/>
          </a:prstGeom>
        </p:spPr>
      </p:pic>
      <p:sp>
        <p:nvSpPr>
          <p:cNvPr id="25" name="Titre 2">
            <a:extLst>
              <a:ext uri="{FF2B5EF4-FFF2-40B4-BE49-F238E27FC236}">
                <a16:creationId xmlns:a16="http://schemas.microsoft.com/office/drawing/2014/main" id="{34DBDD90-37B3-4872-A60E-8CDE4F530C20}"/>
              </a:ext>
            </a:extLst>
          </p:cNvPr>
          <p:cNvSpPr>
            <a:spLocks noGrp="1"/>
          </p:cNvSpPr>
          <p:nvPr>
            <p:ph type="title"/>
          </p:nvPr>
        </p:nvSpPr>
        <p:spPr>
          <a:xfrm>
            <a:off x="838200" y="536470"/>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How to treat a</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SENSITIVE SKIN</a:t>
            </a:r>
            <a:endParaRPr lang="fr-FR" sz="2800" dirty="0">
              <a:solidFill>
                <a:srgbClr val="3E3E3E"/>
              </a:solidFill>
              <a:latin typeface="KyivType Sans2" panose="00000500000000000000" pitchFamily="50" charset="0"/>
            </a:endParaRPr>
          </a:p>
        </p:txBody>
      </p:sp>
      <p:pic>
        <p:nvPicPr>
          <p:cNvPr id="27" name="Image 26">
            <a:extLst>
              <a:ext uri="{FF2B5EF4-FFF2-40B4-BE49-F238E27FC236}">
                <a16:creationId xmlns:a16="http://schemas.microsoft.com/office/drawing/2014/main" id="{C0E3A815-97AD-4143-B08A-15644195CF9E}"/>
              </a:ext>
            </a:extLst>
          </p:cNvPr>
          <p:cNvPicPr>
            <a:picLocks noChangeAspect="1"/>
          </p:cNvPicPr>
          <p:nvPr/>
        </p:nvPicPr>
        <p:blipFill>
          <a:blip r:embed="rId6"/>
          <a:stretch>
            <a:fillRect/>
          </a:stretch>
        </p:blipFill>
        <p:spPr>
          <a:xfrm>
            <a:off x="152563" y="326135"/>
            <a:ext cx="2029004" cy="1291882"/>
          </a:xfrm>
          <a:prstGeom prst="rect">
            <a:avLst/>
          </a:prstGeom>
        </p:spPr>
      </p:pic>
    </p:spTree>
    <p:extLst>
      <p:ext uri="{BB962C8B-B14F-4D97-AF65-F5344CB8AC3E}">
        <p14:creationId xmlns:p14="http://schemas.microsoft.com/office/powerpoint/2010/main" val="259006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A901F5B0-73A2-47D8-A73D-26CE6E6482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1410" y="2161806"/>
            <a:ext cx="1756527" cy="4587797"/>
          </a:xfrm>
          <a:prstGeom prst="rect">
            <a:avLst/>
          </a:prstGeom>
        </p:spPr>
      </p:pic>
      <p:sp>
        <p:nvSpPr>
          <p:cNvPr id="2" name="Titre 2">
            <a:extLst>
              <a:ext uri="{FF2B5EF4-FFF2-40B4-BE49-F238E27FC236}">
                <a16:creationId xmlns:a16="http://schemas.microsoft.com/office/drawing/2014/main" id="{85676D41-25E2-4015-AD09-FA2AA50CF53A}"/>
              </a:ext>
            </a:extLst>
          </p:cNvPr>
          <p:cNvSpPr>
            <a:spLocks noGrp="1"/>
          </p:cNvSpPr>
          <p:nvPr>
            <p:ph type="title"/>
          </p:nvPr>
        </p:nvSpPr>
        <p:spPr>
          <a:xfrm>
            <a:off x="838200" y="536470"/>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How to treat a</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SENSITIVE SKIN with redness</a:t>
            </a:r>
            <a:endParaRPr lang="fr-FR" sz="2800" dirty="0">
              <a:solidFill>
                <a:srgbClr val="3E3E3E"/>
              </a:solidFill>
              <a:latin typeface="KyivType Sans2" panose="00000500000000000000" pitchFamily="50" charset="0"/>
            </a:endParaRPr>
          </a:p>
        </p:txBody>
      </p:sp>
      <p:sp>
        <p:nvSpPr>
          <p:cNvPr id="3" name="Rectangle 2">
            <a:extLst>
              <a:ext uri="{FF2B5EF4-FFF2-40B4-BE49-F238E27FC236}">
                <a16:creationId xmlns:a16="http://schemas.microsoft.com/office/drawing/2014/main" id="{5D4ACC8C-19D1-4947-86E9-B963A845A6AB}"/>
              </a:ext>
            </a:extLst>
          </p:cNvPr>
          <p:cNvSpPr/>
          <p:nvPr/>
        </p:nvSpPr>
        <p:spPr>
          <a:xfrm>
            <a:off x="1805212" y="1482433"/>
            <a:ext cx="8784718" cy="954107"/>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Sensitive Creme Anti-</a:t>
            </a:r>
            <a:r>
              <a:rPr lang="en-US" sz="1400" dirty="0" err="1">
                <a:solidFill>
                  <a:prstClr val="black"/>
                </a:solidFill>
                <a:latin typeface="Roboto Light" panose="02000000000000000000" pitchFamily="2" charset="0"/>
                <a:ea typeface="Roboto Light" panose="02000000000000000000" pitchFamily="2" charset="0"/>
              </a:rPr>
              <a:t>rougeurs</a:t>
            </a:r>
            <a:endParaRPr lang="en-US" sz="1400" dirty="0">
              <a:solidFill>
                <a:prstClr val="black"/>
              </a:solidFill>
              <a:latin typeface="Roboto Light" panose="02000000000000000000" pitchFamily="2" charset="0"/>
              <a:ea typeface="Roboto Light" panose="02000000000000000000" pitchFamily="2" charset="0"/>
            </a:endParaRPr>
          </a:p>
          <a:p>
            <a:pPr algn="ctr">
              <a:defRPr/>
            </a:pPr>
            <a:endParaRPr lang="en-US" sz="1400" dirty="0">
              <a:solidFill>
                <a:prstClr val="black"/>
              </a:solidFill>
              <a:latin typeface="Roboto Light" panose="02000000000000000000" pitchFamily="2" charset="0"/>
              <a:ea typeface="Roboto Light" panose="02000000000000000000" pitchFamily="2" charset="0"/>
            </a:endParaRPr>
          </a:p>
          <a:p>
            <a:pPr algn="ctr">
              <a:defRPr/>
            </a:pPr>
            <a:r>
              <a:rPr lang="en-US" sz="1400" dirty="0">
                <a:solidFill>
                  <a:prstClr val="black"/>
                </a:solidFill>
                <a:latin typeface="Roboto Light" panose="02000000000000000000" pitchFamily="2" charset="0"/>
                <a:ea typeface="Roboto Light" panose="02000000000000000000" pitchFamily="2" charset="0"/>
              </a:rPr>
              <a:t>Soothing, corrective redness</a:t>
            </a:r>
          </a:p>
          <a:p>
            <a:pPr algn="ctr">
              <a:defRPr/>
            </a:pPr>
            <a:endParaRPr lang="en-US" sz="1400" dirty="0">
              <a:solidFill>
                <a:prstClr val="black"/>
              </a:solidFill>
              <a:latin typeface="Roboto Light" panose="02000000000000000000" pitchFamily="2" charset="0"/>
              <a:ea typeface="Roboto Light" panose="02000000000000000000" pitchFamily="2" charset="0"/>
            </a:endParaRPr>
          </a:p>
        </p:txBody>
      </p:sp>
      <p:grpSp>
        <p:nvGrpSpPr>
          <p:cNvPr id="7" name="Groupe 6">
            <a:extLst>
              <a:ext uri="{FF2B5EF4-FFF2-40B4-BE49-F238E27FC236}">
                <a16:creationId xmlns:a16="http://schemas.microsoft.com/office/drawing/2014/main" id="{D7C6981A-C420-4E96-8594-6BD8A3E7671E}"/>
              </a:ext>
            </a:extLst>
          </p:cNvPr>
          <p:cNvGrpSpPr/>
          <p:nvPr/>
        </p:nvGrpSpPr>
        <p:grpSpPr>
          <a:xfrm>
            <a:off x="8733697" y="3006863"/>
            <a:ext cx="3249037" cy="1754170"/>
            <a:chOff x="9006506" y="2492037"/>
            <a:chExt cx="3117957" cy="1754170"/>
          </a:xfrm>
        </p:grpSpPr>
        <p:pic>
          <p:nvPicPr>
            <p:cNvPr id="8" name="Picture 14" descr="produit-sans-parabenes">
              <a:extLst>
                <a:ext uri="{FF2B5EF4-FFF2-40B4-BE49-F238E27FC236}">
                  <a16:creationId xmlns:a16="http://schemas.microsoft.com/office/drawing/2014/main" id="{8D5ED8C3-544A-4C76-AB06-EBC1CB8DF2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6506" y="3373941"/>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produit-sans-parfums-artificiels">
              <a:extLst>
                <a:ext uri="{FF2B5EF4-FFF2-40B4-BE49-F238E27FC236}">
                  <a16:creationId xmlns:a16="http://schemas.microsoft.com/office/drawing/2014/main" id="{37AE4D5B-2A3D-48E5-A47E-812D1F0833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45190" y="2492037"/>
              <a:ext cx="800789" cy="8722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549846F-27AD-48FF-992C-5DD195686169}"/>
                </a:ext>
              </a:extLst>
            </p:cNvPr>
            <p:cNvSpPr/>
            <p:nvPr/>
          </p:nvSpPr>
          <p:spPr>
            <a:xfrm>
              <a:off x="9845978" y="2843260"/>
              <a:ext cx="2278485" cy="461665"/>
            </a:xfrm>
            <a:prstGeom prst="rect">
              <a:avLst/>
            </a:prstGeom>
          </p:spPr>
          <p:txBody>
            <a:bodyPr wrap="square">
              <a:spAutoFit/>
            </a:bodyPr>
            <a:lstStyle/>
            <a:p>
              <a:pPr>
                <a:defRPr/>
              </a:pPr>
              <a:r>
                <a:rPr lang="fr-FR" sz="1200" dirty="0" err="1">
                  <a:solidFill>
                    <a:prstClr val="black"/>
                  </a:solidFill>
                  <a:latin typeface="Roboto Light" panose="02000000000000000000" pitchFamily="2" charset="0"/>
                  <a:ea typeface="Roboto Light" panose="02000000000000000000" pitchFamily="2" charset="0"/>
                </a:rPr>
                <a:t>Without</a:t>
              </a:r>
              <a:r>
                <a:rPr lang="fr-FR" sz="1200" dirty="0">
                  <a:solidFill>
                    <a:prstClr val="black"/>
                  </a:solidFill>
                  <a:latin typeface="Roboto Light" panose="02000000000000000000" pitchFamily="2" charset="0"/>
                  <a:ea typeface="Roboto Light" panose="02000000000000000000" pitchFamily="2" charset="0"/>
                </a:rPr>
                <a:t> </a:t>
              </a:r>
              <a:r>
                <a:rPr lang="fr-FR" sz="1200" dirty="0" err="1">
                  <a:solidFill>
                    <a:prstClr val="black"/>
                  </a:solidFill>
                  <a:latin typeface="Roboto Light" panose="02000000000000000000" pitchFamily="2" charset="0"/>
                  <a:ea typeface="Roboto Light" panose="02000000000000000000" pitchFamily="2" charset="0"/>
                </a:rPr>
                <a:t>perfume</a:t>
              </a:r>
              <a:r>
                <a:rPr lang="fr-FR" sz="1200" dirty="0">
                  <a:solidFill>
                    <a:prstClr val="black"/>
                  </a:solidFill>
                  <a:latin typeface="Roboto Light" panose="02000000000000000000" pitchFamily="2" charset="0"/>
                  <a:ea typeface="Roboto Light" panose="02000000000000000000" pitchFamily="2" charset="0"/>
                </a:rPr>
                <a:t> or essential </a:t>
              </a:r>
              <a:r>
                <a:rPr lang="fr-FR" sz="1200" dirty="0" err="1">
                  <a:solidFill>
                    <a:prstClr val="black"/>
                  </a:solidFill>
                  <a:latin typeface="Roboto Light" panose="02000000000000000000" pitchFamily="2" charset="0"/>
                  <a:ea typeface="Roboto Light" panose="02000000000000000000" pitchFamily="2" charset="0"/>
                </a:rPr>
                <a:t>oil</a:t>
              </a:r>
              <a:endParaRPr lang="fr-FR" sz="1200" dirty="0">
                <a:solidFill>
                  <a:prstClr val="black"/>
                </a:solidFill>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1200B93B-2753-4E5B-92D8-E35A04C12F48}"/>
                </a:ext>
              </a:extLst>
            </p:cNvPr>
            <p:cNvSpPr/>
            <p:nvPr/>
          </p:nvSpPr>
          <p:spPr>
            <a:xfrm>
              <a:off x="9845978" y="3810074"/>
              <a:ext cx="2278485" cy="276999"/>
            </a:xfrm>
            <a:prstGeom prst="rect">
              <a:avLst/>
            </a:prstGeom>
          </p:spPr>
          <p:txBody>
            <a:bodyPr wrap="square">
              <a:spAutoFit/>
            </a:bodyPr>
            <a:lstStyle/>
            <a:p>
              <a:pPr>
                <a:defRPr/>
              </a:pPr>
              <a:r>
                <a:rPr lang="fr-FR" sz="1200" dirty="0">
                  <a:solidFill>
                    <a:prstClr val="black"/>
                  </a:solidFill>
                  <a:latin typeface="Roboto Light" panose="02000000000000000000" pitchFamily="2" charset="0"/>
                  <a:ea typeface="Roboto Light" panose="02000000000000000000" pitchFamily="2" charset="0"/>
                </a:rPr>
                <a:t>98% </a:t>
              </a:r>
              <a:r>
                <a:rPr lang="fr-FR" sz="1200" dirty="0" err="1">
                  <a:solidFill>
                    <a:prstClr val="black"/>
                  </a:solidFill>
                  <a:latin typeface="Roboto Light" panose="02000000000000000000" pitchFamily="2" charset="0"/>
                  <a:ea typeface="Roboto Light" panose="02000000000000000000" pitchFamily="2" charset="0"/>
                </a:rPr>
                <a:t>natural</a:t>
              </a:r>
              <a:r>
                <a:rPr lang="fr-FR" sz="1200" dirty="0">
                  <a:solidFill>
                    <a:prstClr val="black"/>
                  </a:solidFill>
                  <a:latin typeface="Roboto Light" panose="02000000000000000000" pitchFamily="2" charset="0"/>
                  <a:ea typeface="Roboto Light" panose="02000000000000000000" pitchFamily="2" charset="0"/>
                </a:rPr>
                <a:t> </a:t>
              </a:r>
              <a:r>
                <a:rPr lang="fr-FR" sz="1200" dirty="0" err="1">
                  <a:solidFill>
                    <a:prstClr val="black"/>
                  </a:solidFill>
                  <a:latin typeface="Roboto Light" panose="02000000000000000000" pitchFamily="2" charset="0"/>
                  <a:ea typeface="Roboto Light" panose="02000000000000000000" pitchFamily="2" charset="0"/>
                </a:rPr>
                <a:t>ingredients</a:t>
              </a:r>
              <a:endParaRPr lang="fr-FR" sz="1200" dirty="0">
                <a:solidFill>
                  <a:prstClr val="black"/>
                </a:solidFill>
                <a:latin typeface="Roboto Light" panose="02000000000000000000" pitchFamily="2" charset="0"/>
                <a:ea typeface="Roboto Light" panose="02000000000000000000" pitchFamily="2" charset="0"/>
              </a:endParaRPr>
            </a:p>
          </p:txBody>
        </p:sp>
      </p:grpSp>
      <p:sp>
        <p:nvSpPr>
          <p:cNvPr id="18" name="ZoneTexte 17">
            <a:extLst>
              <a:ext uri="{FF2B5EF4-FFF2-40B4-BE49-F238E27FC236}">
                <a16:creationId xmlns:a16="http://schemas.microsoft.com/office/drawing/2014/main" id="{F6ABC6BE-CFF4-465F-A131-985055EDC69F}"/>
              </a:ext>
            </a:extLst>
          </p:cNvPr>
          <p:cNvSpPr txBox="1"/>
          <p:nvPr/>
        </p:nvSpPr>
        <p:spPr>
          <a:xfrm>
            <a:off x="1750050" y="3119061"/>
            <a:ext cx="4470278"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CENTELLA ASIATICA + MIRABILIS JALAPA : anti-</a:t>
            </a:r>
            <a:r>
              <a:rPr lang="fr-FR" sz="1200" dirty="0" err="1">
                <a:latin typeface="Roboto Light" panose="02000000000000000000" pitchFamily="2" charset="0"/>
                <a:ea typeface="Roboto Light" panose="02000000000000000000" pitchFamily="2" charset="0"/>
              </a:rPr>
              <a:t>redness</a:t>
            </a:r>
            <a:endParaRPr lang="fr-FR" sz="1200" dirty="0">
              <a:latin typeface="Roboto Light" panose="02000000000000000000" pitchFamily="2" charset="0"/>
              <a:ea typeface="Roboto Light" panose="02000000000000000000" pitchFamily="2" charset="0"/>
            </a:endParaRPr>
          </a:p>
        </p:txBody>
      </p:sp>
      <p:sp>
        <p:nvSpPr>
          <p:cNvPr id="19" name="ZoneTexte 10">
            <a:extLst>
              <a:ext uri="{FF2B5EF4-FFF2-40B4-BE49-F238E27FC236}">
                <a16:creationId xmlns:a16="http://schemas.microsoft.com/office/drawing/2014/main" id="{D20BBA50-E814-4970-8026-6B580DE975B8}"/>
              </a:ext>
            </a:extLst>
          </p:cNvPr>
          <p:cNvSpPr txBox="1"/>
          <p:nvPr/>
        </p:nvSpPr>
        <p:spPr bwMode="auto">
          <a:xfrm>
            <a:off x="3139617" y="4001734"/>
            <a:ext cx="3080711" cy="646331"/>
          </a:xfrm>
          <a:prstGeom prst="rect">
            <a:avLst/>
          </a:prstGeom>
          <a:noFill/>
          <a:ln w="3175">
            <a:noFill/>
          </a:ln>
        </p:spPr>
        <p:txBody>
          <a:bodyPr wrap="square" rtlCol="0">
            <a:spAutoFit/>
          </a:bodyPr>
          <a:lstStyle>
            <a:defPPr>
              <a:defRPr lang="fr-FR"/>
            </a:defPPr>
            <a:lvl1pPr algn="r">
              <a:defRPr sz="1100" i="1">
                <a:latin typeface="Roboto Light" panose="02000000000000000000" pitchFamily="2" charset="0"/>
                <a:ea typeface="Roboto Light" panose="02000000000000000000" pitchFamily="2"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l"/>
            <a:r>
              <a:rPr lang="en-US" sz="1200" i="0" dirty="0"/>
              <a:t>Reduced inflammation, vasodilatation and capillary visibility</a:t>
            </a:r>
          </a:p>
          <a:p>
            <a:pPr algn="l"/>
            <a:endParaRPr lang="en-US" sz="1200" i="0" dirty="0"/>
          </a:p>
        </p:txBody>
      </p:sp>
      <p:sp>
        <p:nvSpPr>
          <p:cNvPr id="20" name="ZoneTexte 19">
            <a:extLst>
              <a:ext uri="{FF2B5EF4-FFF2-40B4-BE49-F238E27FC236}">
                <a16:creationId xmlns:a16="http://schemas.microsoft.com/office/drawing/2014/main" id="{6AD3E49F-6803-4037-B03D-5D483306B257}"/>
              </a:ext>
            </a:extLst>
          </p:cNvPr>
          <p:cNvSpPr txBox="1"/>
          <p:nvPr/>
        </p:nvSpPr>
        <p:spPr>
          <a:xfrm>
            <a:off x="1567592" y="5107808"/>
            <a:ext cx="2318608"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NATURAL GREEN PIGMENTS : </a:t>
            </a:r>
          </a:p>
          <a:p>
            <a:pPr algn="ctr"/>
            <a:r>
              <a:rPr lang="fr-FR" sz="1200" dirty="0">
                <a:latin typeface="Roboto Light" panose="02000000000000000000" pitchFamily="2" charset="0"/>
                <a:ea typeface="Roboto Light" panose="02000000000000000000" pitchFamily="2" charset="0"/>
              </a:rPr>
              <a:t>« CC » </a:t>
            </a:r>
            <a:r>
              <a:rPr lang="fr-FR" sz="1200" dirty="0" err="1">
                <a:latin typeface="Roboto Light" panose="02000000000000000000" pitchFamily="2" charset="0"/>
                <a:ea typeface="Roboto Light" panose="02000000000000000000" pitchFamily="2" charset="0"/>
              </a:rPr>
              <a:t>effect</a:t>
            </a:r>
            <a:r>
              <a:rPr lang="fr-FR" sz="1200" dirty="0">
                <a:latin typeface="Roboto Light" panose="02000000000000000000" pitchFamily="2" charset="0"/>
                <a:ea typeface="Roboto Light" panose="02000000000000000000" pitchFamily="2" charset="0"/>
              </a:rPr>
              <a:t>, </a:t>
            </a:r>
            <a:r>
              <a:rPr lang="fr-FR" sz="1200" dirty="0" err="1">
                <a:latin typeface="Roboto Light" panose="02000000000000000000" pitchFamily="2" charset="0"/>
                <a:ea typeface="Roboto Light" panose="02000000000000000000" pitchFamily="2" charset="0"/>
              </a:rPr>
              <a:t>color</a:t>
            </a:r>
            <a:r>
              <a:rPr lang="fr-FR" sz="1200" dirty="0">
                <a:latin typeface="Roboto Light" panose="02000000000000000000" pitchFamily="2" charset="0"/>
                <a:ea typeface="Roboto Light" panose="02000000000000000000" pitchFamily="2" charset="0"/>
              </a:rPr>
              <a:t> correction</a:t>
            </a:r>
          </a:p>
        </p:txBody>
      </p:sp>
      <p:sp>
        <p:nvSpPr>
          <p:cNvPr id="21" name="ZoneTexte 20">
            <a:extLst>
              <a:ext uri="{FF2B5EF4-FFF2-40B4-BE49-F238E27FC236}">
                <a16:creationId xmlns:a16="http://schemas.microsoft.com/office/drawing/2014/main" id="{F7DC914E-96CB-4124-A68A-CF66F5711E95}"/>
              </a:ext>
            </a:extLst>
          </p:cNvPr>
          <p:cNvSpPr txBox="1"/>
          <p:nvPr/>
        </p:nvSpPr>
        <p:spPr>
          <a:xfrm>
            <a:off x="3998485" y="5120178"/>
            <a:ext cx="2221843"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BISABOLOL : </a:t>
            </a:r>
          </a:p>
          <a:p>
            <a:pPr algn="ctr"/>
            <a:r>
              <a:rPr lang="fr-FR" sz="1200" dirty="0">
                <a:latin typeface="Roboto Light" panose="02000000000000000000" pitchFamily="2" charset="0"/>
                <a:ea typeface="Roboto Light" panose="02000000000000000000" pitchFamily="2" charset="0"/>
              </a:rPr>
              <a:t>SOOTHING - REPAIRING</a:t>
            </a:r>
          </a:p>
        </p:txBody>
      </p:sp>
      <p:sp>
        <p:nvSpPr>
          <p:cNvPr id="22" name="ZoneTexte 21">
            <a:extLst>
              <a:ext uri="{FF2B5EF4-FFF2-40B4-BE49-F238E27FC236}">
                <a16:creationId xmlns:a16="http://schemas.microsoft.com/office/drawing/2014/main" id="{91DB41B6-A0CE-4103-BBF5-97C66B8C6E27}"/>
              </a:ext>
            </a:extLst>
          </p:cNvPr>
          <p:cNvSpPr txBox="1"/>
          <p:nvPr/>
        </p:nvSpPr>
        <p:spPr>
          <a:xfrm>
            <a:off x="6329836" y="5120178"/>
            <a:ext cx="2221843"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OLIVE PHYTOSQUALANE : </a:t>
            </a:r>
          </a:p>
          <a:p>
            <a:pPr algn="ctr"/>
            <a:r>
              <a:rPr lang="fr-FR" sz="1200" dirty="0">
                <a:latin typeface="Roboto Light" panose="02000000000000000000" pitchFamily="2" charset="0"/>
                <a:ea typeface="Roboto Light" panose="02000000000000000000" pitchFamily="2" charset="0"/>
              </a:rPr>
              <a:t>HYDRATING</a:t>
            </a:r>
          </a:p>
        </p:txBody>
      </p:sp>
      <p:pic>
        <p:nvPicPr>
          <p:cNvPr id="24" name="Picture 6" descr="ingredient-bisabolol">
            <a:extLst>
              <a:ext uri="{FF2B5EF4-FFF2-40B4-BE49-F238E27FC236}">
                <a16:creationId xmlns:a16="http://schemas.microsoft.com/office/drawing/2014/main" id="{E5C3DA1C-744F-486D-AE99-1437D6E585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5629" y="5630956"/>
            <a:ext cx="607554" cy="83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ingredient-phytosqualane-d-olive">
            <a:extLst>
              <a:ext uri="{FF2B5EF4-FFF2-40B4-BE49-F238E27FC236}">
                <a16:creationId xmlns:a16="http://schemas.microsoft.com/office/drawing/2014/main" id="{353A67CC-BEBC-4C03-A7B7-70D328066A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0362" y="5720856"/>
            <a:ext cx="800789" cy="865811"/>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ingredient-pigments-naturels-verts">
            <a:extLst>
              <a:ext uri="{FF2B5EF4-FFF2-40B4-BE49-F238E27FC236}">
                <a16:creationId xmlns:a16="http://schemas.microsoft.com/office/drawing/2014/main" id="{8BEC917D-3176-4796-97C6-482D551939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2902" y="5720856"/>
            <a:ext cx="1174139" cy="54692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ngredient-mirabilis-jalapa">
            <a:extLst>
              <a:ext uri="{FF2B5EF4-FFF2-40B4-BE49-F238E27FC236}">
                <a16:creationId xmlns:a16="http://schemas.microsoft.com/office/drawing/2014/main" id="{49C4780B-EA03-47ED-94E2-701C282369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2889" y="4168309"/>
            <a:ext cx="994179" cy="76475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ngredient-centella-asiatica">
            <a:extLst>
              <a:ext uri="{FF2B5EF4-FFF2-40B4-BE49-F238E27FC236}">
                <a16:creationId xmlns:a16="http://schemas.microsoft.com/office/drawing/2014/main" id="{14B1278D-522F-43FF-B1F3-8E3F62E25E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8502" y="3553876"/>
            <a:ext cx="879808" cy="1218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80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fade">
                                      <p:cBhvr>
                                        <p:cTn id="10" dur="500"/>
                                        <p:tgtEl>
                                          <p:spTgt spid="1229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2">
            <a:extLst>
              <a:ext uri="{FF2B5EF4-FFF2-40B4-BE49-F238E27FC236}">
                <a16:creationId xmlns:a16="http://schemas.microsoft.com/office/drawing/2014/main" id="{B41960FA-CF6F-4879-95FE-51736B3E8685}"/>
              </a:ext>
            </a:extLst>
          </p:cNvPr>
          <p:cNvSpPr>
            <a:spLocks noGrp="1"/>
          </p:cNvSpPr>
          <p:nvPr>
            <p:ph type="title"/>
          </p:nvPr>
        </p:nvSpPr>
        <p:spPr>
          <a:xfrm>
            <a:off x="838200" y="536470"/>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How to identify and treat </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SENSITIVE SKIN</a:t>
            </a:r>
            <a:endParaRPr lang="fr-FR" sz="2800" dirty="0">
              <a:solidFill>
                <a:srgbClr val="3E3E3E"/>
              </a:solidFill>
              <a:latin typeface="KyivType Sans2" panose="00000500000000000000" pitchFamily="50" charset="0"/>
            </a:endParaRPr>
          </a:p>
        </p:txBody>
      </p:sp>
      <p:pic>
        <p:nvPicPr>
          <p:cNvPr id="4" name="Image 3" descr="Une image contenant Visage humain, sourire, personne, peau&#10;&#10;Description générée automatiquement">
            <a:extLst>
              <a:ext uri="{FF2B5EF4-FFF2-40B4-BE49-F238E27FC236}">
                <a16:creationId xmlns:a16="http://schemas.microsoft.com/office/drawing/2014/main" id="{9EE1751C-C2E2-4431-9AF5-8ACD708DFEF5}"/>
              </a:ext>
            </a:extLst>
          </p:cNvPr>
          <p:cNvPicPr>
            <a:picLocks noChangeAspect="1"/>
          </p:cNvPicPr>
          <p:nvPr/>
        </p:nvPicPr>
        <p:blipFill rotWithShape="1">
          <a:blip r:embed="rId3">
            <a:extLst>
              <a:ext uri="{28A0092B-C50C-407E-A947-70E740481C1C}">
                <a14:useLocalDpi xmlns:a14="http://schemas.microsoft.com/office/drawing/2010/main" val="0"/>
              </a:ext>
            </a:extLst>
          </a:blip>
          <a:srcRect l="10116" t="15302" r="9628" b="15846"/>
          <a:stretch/>
        </p:blipFill>
        <p:spPr>
          <a:xfrm>
            <a:off x="3072984" y="1328506"/>
            <a:ext cx="6565692" cy="4721900"/>
          </a:xfrm>
          <a:prstGeom prst="rect">
            <a:avLst/>
          </a:prstGeom>
        </p:spPr>
      </p:pic>
    </p:spTree>
    <p:extLst>
      <p:ext uri="{BB962C8B-B14F-4D97-AF65-F5344CB8AC3E}">
        <p14:creationId xmlns:p14="http://schemas.microsoft.com/office/powerpoint/2010/main" val="3273335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D43940-97FD-45AE-B42D-DE15582F6136}"/>
              </a:ext>
            </a:extLst>
          </p:cNvPr>
          <p:cNvSpPr/>
          <p:nvPr/>
        </p:nvSpPr>
        <p:spPr>
          <a:xfrm>
            <a:off x="170152" y="3736658"/>
            <a:ext cx="1838100" cy="430887"/>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100" dirty="0">
                <a:solidFill>
                  <a:prstClr val="black"/>
                </a:solidFill>
                <a:latin typeface="Roboto Light" panose="02000000000000000000" pitchFamily="2" charset="0"/>
                <a:ea typeface="Roboto Light" panose="02000000000000000000" pitchFamily="2" charset="0"/>
              </a:rPr>
              <a:t>In vitro test on the centella asiatica</a:t>
            </a:r>
          </a:p>
        </p:txBody>
      </p:sp>
      <p:sp>
        <p:nvSpPr>
          <p:cNvPr id="14" name="Rectangle 13">
            <a:extLst>
              <a:ext uri="{FF2B5EF4-FFF2-40B4-BE49-F238E27FC236}">
                <a16:creationId xmlns:a16="http://schemas.microsoft.com/office/drawing/2014/main" id="{57901B69-34E8-4791-B38A-2FABCD2486E1}"/>
              </a:ext>
            </a:extLst>
          </p:cNvPr>
          <p:cNvSpPr/>
          <p:nvPr/>
        </p:nvSpPr>
        <p:spPr>
          <a:xfrm>
            <a:off x="2495045" y="2596232"/>
            <a:ext cx="9601011" cy="338554"/>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sz="1600" b="1" dirty="0">
                <a:latin typeface="Roboto Light" panose="02000000000000000000" pitchFamily="2" charset="0"/>
                <a:ea typeface="Roboto Light" panose="02000000000000000000" pitchFamily="2" charset="0"/>
              </a:rPr>
              <a:t>Acts on reducing inflammation and vasodilation</a:t>
            </a:r>
          </a:p>
        </p:txBody>
      </p:sp>
      <p:sp>
        <p:nvSpPr>
          <p:cNvPr id="28" name="Rectangle 27">
            <a:extLst>
              <a:ext uri="{FF2B5EF4-FFF2-40B4-BE49-F238E27FC236}">
                <a16:creationId xmlns:a16="http://schemas.microsoft.com/office/drawing/2014/main" id="{1118C7F1-019F-4365-942E-C821DC8DC676}"/>
              </a:ext>
            </a:extLst>
          </p:cNvPr>
          <p:cNvSpPr/>
          <p:nvPr/>
        </p:nvSpPr>
        <p:spPr>
          <a:xfrm>
            <a:off x="1805212" y="1482433"/>
            <a:ext cx="8784718" cy="954107"/>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Sensitive Creme Anti-</a:t>
            </a:r>
            <a:r>
              <a:rPr lang="en-US" sz="1400" dirty="0" err="1">
                <a:solidFill>
                  <a:prstClr val="black"/>
                </a:solidFill>
                <a:latin typeface="Roboto Light" panose="02000000000000000000" pitchFamily="2" charset="0"/>
                <a:ea typeface="Roboto Light" panose="02000000000000000000" pitchFamily="2" charset="0"/>
              </a:rPr>
              <a:t>rougeurs</a:t>
            </a:r>
            <a:endParaRPr lang="en-US" sz="1400" dirty="0">
              <a:solidFill>
                <a:prstClr val="black"/>
              </a:solidFill>
              <a:latin typeface="Roboto Light" panose="02000000000000000000" pitchFamily="2" charset="0"/>
              <a:ea typeface="Roboto Light" panose="02000000000000000000" pitchFamily="2" charset="0"/>
            </a:endParaRPr>
          </a:p>
          <a:p>
            <a:pPr algn="ctr">
              <a:defRPr/>
            </a:pPr>
            <a:endParaRPr lang="en-US" sz="1400" dirty="0">
              <a:solidFill>
                <a:prstClr val="black"/>
              </a:solidFill>
              <a:latin typeface="Roboto Light" panose="02000000000000000000" pitchFamily="2" charset="0"/>
              <a:ea typeface="Roboto Light" panose="02000000000000000000" pitchFamily="2" charset="0"/>
            </a:endParaRPr>
          </a:p>
          <a:p>
            <a:pPr algn="ctr">
              <a:defRPr/>
            </a:pPr>
            <a:r>
              <a:rPr lang="en-US" sz="1400" dirty="0">
                <a:solidFill>
                  <a:prstClr val="black"/>
                </a:solidFill>
                <a:latin typeface="Roboto Light" panose="02000000000000000000" pitchFamily="2" charset="0"/>
                <a:ea typeface="Roboto Light" panose="02000000000000000000" pitchFamily="2" charset="0"/>
              </a:rPr>
              <a:t>EFFECTIVENESS OF ACTIVE INGREDIENTS</a:t>
            </a:r>
          </a:p>
          <a:p>
            <a:pPr algn="ctr">
              <a:defRPr/>
            </a:pPr>
            <a:endParaRPr lang="en-US" sz="1400" dirty="0">
              <a:solidFill>
                <a:prstClr val="black"/>
              </a:solidFill>
              <a:latin typeface="Roboto Light" panose="02000000000000000000" pitchFamily="2" charset="0"/>
              <a:ea typeface="Roboto Light" panose="02000000000000000000" pitchFamily="2" charset="0"/>
            </a:endParaRPr>
          </a:p>
        </p:txBody>
      </p:sp>
      <p:pic>
        <p:nvPicPr>
          <p:cNvPr id="30" name="Picture 4" descr="ingredient-centella-asiatica">
            <a:extLst>
              <a:ext uri="{FF2B5EF4-FFF2-40B4-BE49-F238E27FC236}">
                <a16:creationId xmlns:a16="http://schemas.microsoft.com/office/drawing/2014/main" id="{865D89BA-59BA-4E3E-A183-B9E22BDD0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14" y="2027818"/>
            <a:ext cx="1207303" cy="167165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à coins arrondis 13">
            <a:extLst>
              <a:ext uri="{FF2B5EF4-FFF2-40B4-BE49-F238E27FC236}">
                <a16:creationId xmlns:a16="http://schemas.microsoft.com/office/drawing/2014/main" id="{2C368E20-FFE4-4095-AE86-19FC603BD9A7}"/>
              </a:ext>
            </a:extLst>
          </p:cNvPr>
          <p:cNvSpPr/>
          <p:nvPr/>
        </p:nvSpPr>
        <p:spPr>
          <a:xfrm>
            <a:off x="6997699" y="6341887"/>
            <a:ext cx="4786261" cy="340519"/>
          </a:xfrm>
          <a:prstGeom prst="roundRect">
            <a:avLst/>
          </a:prstGeom>
          <a:solidFill>
            <a:schemeClr val="bg1">
              <a:lumMod val="95000"/>
            </a:schemeClr>
          </a:solidFill>
          <a:ln w="3175">
            <a:no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err="1">
                <a:solidFill>
                  <a:schemeClr val="tx1"/>
                </a:solidFill>
                <a:latin typeface="Roboto Light" panose="02000000000000000000" pitchFamily="2" charset="0"/>
                <a:ea typeface="Roboto Light" panose="02000000000000000000" pitchFamily="2" charset="0"/>
              </a:rPr>
              <a:t>Less</a:t>
            </a:r>
            <a:r>
              <a:rPr lang="fr-FR" sz="1400" dirty="0">
                <a:solidFill>
                  <a:schemeClr val="tx1"/>
                </a:solidFill>
                <a:latin typeface="Roboto Light" panose="02000000000000000000" pitchFamily="2" charset="0"/>
                <a:ea typeface="Roboto Light" panose="02000000000000000000" pitchFamily="2" charset="0"/>
              </a:rPr>
              <a:t> </a:t>
            </a:r>
            <a:r>
              <a:rPr lang="fr-FR" sz="1400" dirty="0" err="1">
                <a:solidFill>
                  <a:schemeClr val="tx1"/>
                </a:solidFill>
                <a:latin typeface="Roboto Light" panose="02000000000000000000" pitchFamily="2" charset="0"/>
                <a:ea typeface="Roboto Light" panose="02000000000000000000" pitchFamily="2" charset="0"/>
              </a:rPr>
              <a:t>redness</a:t>
            </a:r>
            <a:r>
              <a:rPr lang="fr-FR" sz="1400" dirty="0">
                <a:solidFill>
                  <a:schemeClr val="tx1"/>
                </a:solidFill>
                <a:latin typeface="Roboto Light" panose="02000000000000000000" pitchFamily="2" charset="0"/>
                <a:ea typeface="Roboto Light" panose="02000000000000000000" pitchFamily="2" charset="0"/>
              </a:rPr>
              <a:t> - </a:t>
            </a:r>
            <a:r>
              <a:rPr lang="fr-FR" sz="1400" dirty="0" err="1">
                <a:solidFill>
                  <a:schemeClr val="tx1"/>
                </a:solidFill>
                <a:latin typeface="Roboto Light" panose="02000000000000000000" pitchFamily="2" charset="0"/>
                <a:ea typeface="Roboto Light" panose="02000000000000000000" pitchFamily="2" charset="0"/>
              </a:rPr>
              <a:t>Soothing</a:t>
            </a:r>
            <a:r>
              <a:rPr lang="fr-FR" sz="1400" dirty="0">
                <a:solidFill>
                  <a:schemeClr val="tx1"/>
                </a:solidFill>
                <a:latin typeface="Roboto Light" panose="02000000000000000000" pitchFamily="2" charset="0"/>
                <a:ea typeface="Roboto Light" panose="02000000000000000000" pitchFamily="2" charset="0"/>
              </a:rPr>
              <a:t>/</a:t>
            </a:r>
            <a:r>
              <a:rPr lang="fr-FR" sz="1400" dirty="0" err="1">
                <a:solidFill>
                  <a:schemeClr val="tx1"/>
                </a:solidFill>
                <a:latin typeface="Roboto Light" panose="02000000000000000000" pitchFamily="2" charset="0"/>
                <a:ea typeface="Roboto Light" panose="02000000000000000000" pitchFamily="2" charset="0"/>
              </a:rPr>
              <a:t>Comfort</a:t>
            </a:r>
            <a:endParaRPr lang="fr-FR" sz="1400" dirty="0">
              <a:solidFill>
                <a:schemeClr val="tx1"/>
              </a:solidFill>
              <a:latin typeface="Roboto Light" panose="02000000000000000000" pitchFamily="2" charset="0"/>
              <a:ea typeface="Roboto Light" panose="02000000000000000000" pitchFamily="2" charset="0"/>
            </a:endParaRPr>
          </a:p>
        </p:txBody>
      </p:sp>
      <p:grpSp>
        <p:nvGrpSpPr>
          <p:cNvPr id="32" name="Groupe 31">
            <a:extLst>
              <a:ext uri="{FF2B5EF4-FFF2-40B4-BE49-F238E27FC236}">
                <a16:creationId xmlns:a16="http://schemas.microsoft.com/office/drawing/2014/main" id="{EC427C9B-6E58-455A-8F61-2E5510793DA0}"/>
              </a:ext>
            </a:extLst>
          </p:cNvPr>
          <p:cNvGrpSpPr/>
          <p:nvPr/>
        </p:nvGrpSpPr>
        <p:grpSpPr>
          <a:xfrm>
            <a:off x="1770717" y="3199409"/>
            <a:ext cx="5524834" cy="1786838"/>
            <a:chOff x="2514266" y="2524291"/>
            <a:chExt cx="5524834" cy="1786838"/>
          </a:xfrm>
        </p:grpSpPr>
        <p:grpSp>
          <p:nvGrpSpPr>
            <p:cNvPr id="45" name="Groupe 44">
              <a:extLst>
                <a:ext uri="{FF2B5EF4-FFF2-40B4-BE49-F238E27FC236}">
                  <a16:creationId xmlns:a16="http://schemas.microsoft.com/office/drawing/2014/main" id="{79F2CC1D-59E6-42EA-8CF9-9A44249F0851}"/>
                </a:ext>
              </a:extLst>
            </p:cNvPr>
            <p:cNvGrpSpPr/>
            <p:nvPr/>
          </p:nvGrpSpPr>
          <p:grpSpPr>
            <a:xfrm>
              <a:off x="2514266" y="2524291"/>
              <a:ext cx="5524834" cy="1786838"/>
              <a:chOff x="2514266" y="2524291"/>
              <a:chExt cx="5524834" cy="1786838"/>
            </a:xfrm>
          </p:grpSpPr>
          <p:sp>
            <p:nvSpPr>
              <p:cNvPr id="47" name="ZoneTexte 10">
                <a:extLst>
                  <a:ext uri="{FF2B5EF4-FFF2-40B4-BE49-F238E27FC236}">
                    <a16:creationId xmlns:a16="http://schemas.microsoft.com/office/drawing/2014/main" id="{CB0CCC62-74D4-49FE-8ECF-782B84EBF4F1}"/>
                  </a:ext>
                </a:extLst>
              </p:cNvPr>
              <p:cNvSpPr txBox="1"/>
              <p:nvPr/>
            </p:nvSpPr>
            <p:spPr>
              <a:xfrm>
                <a:off x="2514266" y="2524291"/>
                <a:ext cx="5524834" cy="107721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solidFill>
                      <a:schemeClr val="tx1">
                        <a:lumMod val="75000"/>
                        <a:lumOff val="25000"/>
                      </a:schemeClr>
                    </a:solidFill>
                    <a:latin typeface="Roboto Light" panose="02000000000000000000" pitchFamily="2" charset="0"/>
                    <a:ea typeface="Roboto Light" panose="02000000000000000000" pitchFamily="2" charset="0"/>
                  </a:rPr>
                  <a:t> </a:t>
                </a:r>
              </a:p>
              <a:p>
                <a:pPr algn="ctr"/>
                <a:r>
                  <a:rPr lang="fr-FR" altLang="fr-FR" dirty="0" err="1">
                    <a:solidFill>
                      <a:schemeClr val="tx1">
                        <a:lumMod val="75000"/>
                        <a:lumOff val="25000"/>
                      </a:schemeClr>
                    </a:solidFill>
                    <a:latin typeface="Roboto Light" panose="02000000000000000000" pitchFamily="2" charset="0"/>
                    <a:ea typeface="Roboto Light" panose="02000000000000000000" pitchFamily="2" charset="0"/>
                  </a:rPr>
                  <a:t>Inhibits</a:t>
                </a:r>
                <a:r>
                  <a:rPr lang="fr-FR" altLang="fr-FR" dirty="0">
                    <a:solidFill>
                      <a:schemeClr val="tx1">
                        <a:lumMod val="75000"/>
                        <a:lumOff val="25000"/>
                      </a:schemeClr>
                    </a:solidFill>
                    <a:latin typeface="Roboto Light" panose="02000000000000000000" pitchFamily="2" charset="0"/>
                    <a:ea typeface="Roboto Light" panose="02000000000000000000" pitchFamily="2" charset="0"/>
                  </a:rPr>
                  <a:t> inflammation </a:t>
                </a:r>
                <a:r>
                  <a:rPr lang="fr-FR" altLang="fr-FR" dirty="0" err="1">
                    <a:solidFill>
                      <a:schemeClr val="tx1">
                        <a:lumMod val="75000"/>
                        <a:lumOff val="25000"/>
                      </a:schemeClr>
                    </a:solidFill>
                    <a:latin typeface="Roboto Light" panose="02000000000000000000" pitchFamily="2" charset="0"/>
                    <a:ea typeface="Roboto Light" panose="02000000000000000000" pitchFamily="2" charset="0"/>
                  </a:rPr>
                  <a:t>mediators</a:t>
                </a:r>
                <a:r>
                  <a:rPr lang="fr-FR" altLang="fr-FR" dirty="0">
                    <a:solidFill>
                      <a:schemeClr val="tx1">
                        <a:lumMod val="75000"/>
                        <a:lumOff val="25000"/>
                      </a:schemeClr>
                    </a:solidFill>
                    <a:latin typeface="Roboto Light" panose="02000000000000000000" pitchFamily="2" charset="0"/>
                    <a:ea typeface="Roboto Light" panose="02000000000000000000" pitchFamily="2" charset="0"/>
                  </a:rPr>
                  <a:t> </a:t>
                </a:r>
              </a:p>
              <a:p>
                <a:pPr algn="ctr"/>
                <a:r>
                  <a:rPr lang="fr-FR" altLang="fr-FR" sz="2800" b="1" dirty="0">
                    <a:solidFill>
                      <a:schemeClr val="tx1">
                        <a:lumMod val="75000"/>
                        <a:lumOff val="25000"/>
                      </a:schemeClr>
                    </a:solidFill>
                    <a:latin typeface="Roboto Light" panose="02000000000000000000" pitchFamily="2" charset="0"/>
                    <a:ea typeface="Roboto Light" panose="02000000000000000000" pitchFamily="2" charset="0"/>
                  </a:rPr>
                  <a:t>-54% </a:t>
                </a:r>
                <a:r>
                  <a:rPr lang="fr-FR" altLang="fr-FR" sz="1200" dirty="0">
                    <a:solidFill>
                      <a:schemeClr val="tx1">
                        <a:lumMod val="75000"/>
                        <a:lumOff val="25000"/>
                      </a:schemeClr>
                    </a:solidFill>
                    <a:latin typeface="Roboto Light" panose="02000000000000000000" pitchFamily="2" charset="0"/>
                    <a:ea typeface="Roboto Light" panose="02000000000000000000" pitchFamily="2" charset="0"/>
                  </a:rPr>
                  <a:t>(PGE2)</a:t>
                </a:r>
              </a:p>
            </p:txBody>
          </p:sp>
          <p:sp>
            <p:nvSpPr>
              <p:cNvPr id="48" name="Rectangle à coins arrondis 12">
                <a:extLst>
                  <a:ext uri="{FF2B5EF4-FFF2-40B4-BE49-F238E27FC236}">
                    <a16:creationId xmlns:a16="http://schemas.microsoft.com/office/drawing/2014/main" id="{D21E8370-2CDA-4861-ADD0-6609CCE4D58B}"/>
                  </a:ext>
                </a:extLst>
              </p:cNvPr>
              <p:cNvSpPr/>
              <p:nvPr/>
            </p:nvSpPr>
            <p:spPr>
              <a:xfrm>
                <a:off x="3586830" y="3732247"/>
                <a:ext cx="3379705" cy="578882"/>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err="1">
                    <a:solidFill>
                      <a:schemeClr val="tx1"/>
                    </a:solidFill>
                    <a:latin typeface="Roboto Light" panose="02000000000000000000" pitchFamily="2" charset="0"/>
                    <a:ea typeface="Roboto Light" panose="02000000000000000000" pitchFamily="2" charset="0"/>
                  </a:rPr>
                  <a:t>Inflammatory</a:t>
                </a:r>
                <a:r>
                  <a:rPr lang="fr-FR" sz="1400" dirty="0">
                    <a:solidFill>
                      <a:schemeClr val="tx1"/>
                    </a:solidFill>
                    <a:latin typeface="Roboto Light" panose="02000000000000000000" pitchFamily="2" charset="0"/>
                    <a:ea typeface="Roboto Light" panose="02000000000000000000" pitchFamily="2" charset="0"/>
                  </a:rPr>
                  <a:t> </a:t>
                </a:r>
              </a:p>
              <a:p>
                <a:pPr algn="ctr"/>
                <a:r>
                  <a:rPr lang="fr-FR" sz="1400" dirty="0" err="1">
                    <a:solidFill>
                      <a:schemeClr val="tx1"/>
                    </a:solidFill>
                    <a:latin typeface="Roboto Light" panose="02000000000000000000" pitchFamily="2" charset="0"/>
                    <a:ea typeface="Roboto Light" panose="02000000000000000000" pitchFamily="2" charset="0"/>
                  </a:rPr>
                  <a:t>reaction</a:t>
                </a:r>
                <a:endParaRPr lang="fr-FR" sz="1400" dirty="0">
                  <a:solidFill>
                    <a:schemeClr val="tx1"/>
                  </a:solidFill>
                  <a:latin typeface="Roboto Light" panose="02000000000000000000" pitchFamily="2" charset="0"/>
                  <a:ea typeface="Roboto Light" panose="02000000000000000000" pitchFamily="2" charset="0"/>
                </a:endParaRPr>
              </a:p>
            </p:txBody>
          </p:sp>
        </p:grpSp>
        <p:sp>
          <p:nvSpPr>
            <p:cNvPr id="46" name="Flèche droite 14">
              <a:extLst>
                <a:ext uri="{FF2B5EF4-FFF2-40B4-BE49-F238E27FC236}">
                  <a16:creationId xmlns:a16="http://schemas.microsoft.com/office/drawing/2014/main" id="{8FDFDE44-C0DA-4AC7-BCFC-C59938A1979D}"/>
                </a:ext>
              </a:extLst>
            </p:cNvPr>
            <p:cNvSpPr/>
            <p:nvPr/>
          </p:nvSpPr>
          <p:spPr>
            <a:xfrm rot="3086211" flipV="1">
              <a:off x="3740675" y="3986925"/>
              <a:ext cx="415902" cy="150583"/>
            </a:xfrm>
            <a:prstGeom prst="rightArrow">
              <a:avLst/>
            </a:prstGeom>
            <a:solidFill>
              <a:srgbClr val="D9CBE1"/>
            </a:solidFill>
            <a:ln>
              <a:solidFill>
                <a:srgbClr val="6D6665"/>
              </a:solid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FR"/>
            </a:p>
          </p:txBody>
        </p:sp>
      </p:grpSp>
      <p:grpSp>
        <p:nvGrpSpPr>
          <p:cNvPr id="35" name="Groupe 34">
            <a:extLst>
              <a:ext uri="{FF2B5EF4-FFF2-40B4-BE49-F238E27FC236}">
                <a16:creationId xmlns:a16="http://schemas.microsoft.com/office/drawing/2014/main" id="{79A20CDC-497A-4FAD-8368-71BC36787963}"/>
              </a:ext>
            </a:extLst>
          </p:cNvPr>
          <p:cNvGrpSpPr/>
          <p:nvPr/>
        </p:nvGrpSpPr>
        <p:grpSpPr>
          <a:xfrm>
            <a:off x="8142970" y="3307380"/>
            <a:ext cx="3738491" cy="2679613"/>
            <a:chOff x="8305800" y="2732975"/>
            <a:chExt cx="3738491" cy="2679613"/>
          </a:xfrm>
        </p:grpSpPr>
        <p:sp>
          <p:nvSpPr>
            <p:cNvPr id="36" name="Rectangle à coins arrondis 21">
              <a:extLst>
                <a:ext uri="{FF2B5EF4-FFF2-40B4-BE49-F238E27FC236}">
                  <a16:creationId xmlns:a16="http://schemas.microsoft.com/office/drawing/2014/main" id="{58C9B88E-ACEC-45BE-9594-4DE619780890}"/>
                </a:ext>
              </a:extLst>
            </p:cNvPr>
            <p:cNvSpPr/>
            <p:nvPr/>
          </p:nvSpPr>
          <p:spPr>
            <a:xfrm>
              <a:off x="8305800" y="5034377"/>
              <a:ext cx="3379705" cy="340519"/>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a:solidFill>
                    <a:schemeClr val="tx1"/>
                  </a:solidFill>
                  <a:latin typeface="Roboto Light" panose="02000000000000000000" pitchFamily="2" charset="0"/>
                  <a:ea typeface="Roboto Light" panose="02000000000000000000" pitchFamily="2" charset="0"/>
                </a:rPr>
                <a:t>Vessel dilation</a:t>
              </a:r>
            </a:p>
          </p:txBody>
        </p:sp>
        <p:sp>
          <p:nvSpPr>
            <p:cNvPr id="37" name="Flèche droite 22">
              <a:extLst>
                <a:ext uri="{FF2B5EF4-FFF2-40B4-BE49-F238E27FC236}">
                  <a16:creationId xmlns:a16="http://schemas.microsoft.com/office/drawing/2014/main" id="{013966C4-1B7E-48E9-BFDF-6C8B8A018A5B}"/>
                </a:ext>
              </a:extLst>
            </p:cNvPr>
            <p:cNvSpPr/>
            <p:nvPr/>
          </p:nvSpPr>
          <p:spPr>
            <a:xfrm rot="3086211" flipV="1">
              <a:off x="8492246" y="5129345"/>
              <a:ext cx="415902" cy="150583"/>
            </a:xfrm>
            <a:prstGeom prst="rightArrow">
              <a:avLst/>
            </a:prstGeom>
            <a:solidFill>
              <a:srgbClr val="D9CBE1"/>
            </a:solidFill>
            <a:ln>
              <a:solidFill>
                <a:srgbClr val="6D6665"/>
              </a:solid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FR">
                <a:latin typeface="Roboto Light" panose="02000000000000000000" pitchFamily="2" charset="0"/>
                <a:ea typeface="Roboto Light" panose="02000000000000000000" pitchFamily="2" charset="0"/>
              </a:endParaRPr>
            </a:p>
          </p:txBody>
        </p:sp>
        <p:grpSp>
          <p:nvGrpSpPr>
            <p:cNvPr id="38" name="Groupe 37">
              <a:extLst>
                <a:ext uri="{FF2B5EF4-FFF2-40B4-BE49-F238E27FC236}">
                  <a16:creationId xmlns:a16="http://schemas.microsoft.com/office/drawing/2014/main" id="{EFB08E00-1885-4459-8A36-6C140F646F57}"/>
                </a:ext>
              </a:extLst>
            </p:cNvPr>
            <p:cNvGrpSpPr/>
            <p:nvPr/>
          </p:nvGrpSpPr>
          <p:grpSpPr>
            <a:xfrm>
              <a:off x="8511693" y="2732975"/>
              <a:ext cx="3532598" cy="2181203"/>
              <a:chOff x="8511693" y="2732975"/>
              <a:chExt cx="3532598" cy="2181203"/>
            </a:xfrm>
          </p:grpSpPr>
          <p:pic>
            <p:nvPicPr>
              <p:cNvPr id="39" name="Image 38">
                <a:extLst>
                  <a:ext uri="{FF2B5EF4-FFF2-40B4-BE49-F238E27FC236}">
                    <a16:creationId xmlns:a16="http://schemas.microsoft.com/office/drawing/2014/main" id="{79931252-68A5-4258-8451-438460A45A2F}"/>
                  </a:ext>
                </a:extLst>
              </p:cNvPr>
              <p:cNvPicPr/>
              <p:nvPr/>
            </p:nvPicPr>
            <p:blipFill rotWithShape="1">
              <a:blip r:embed="rId4" cstate="print">
                <a:extLst>
                  <a:ext uri="{28A0092B-C50C-407E-A947-70E740481C1C}">
                    <a14:useLocalDpi xmlns:a14="http://schemas.microsoft.com/office/drawing/2010/main" val="0"/>
                  </a:ext>
                </a:extLst>
              </a:blip>
              <a:srcRect/>
              <a:stretch/>
            </p:blipFill>
            <p:spPr>
              <a:xfrm>
                <a:off x="8670786" y="3175732"/>
                <a:ext cx="2273581" cy="1495273"/>
              </a:xfrm>
              <a:prstGeom prst="rect">
                <a:avLst/>
              </a:prstGeom>
              <a:solidFill>
                <a:schemeClr val="bg1">
                  <a:lumMod val="95000"/>
                </a:schemeClr>
              </a:solidFill>
              <a:ln w="3175">
                <a:solidFill>
                  <a:srgbClr val="D0C9F1"/>
                </a:solidFill>
              </a:ln>
            </p:spPr>
          </p:pic>
          <p:sp>
            <p:nvSpPr>
              <p:cNvPr id="40" name="ZoneTexte 2">
                <a:extLst>
                  <a:ext uri="{FF2B5EF4-FFF2-40B4-BE49-F238E27FC236}">
                    <a16:creationId xmlns:a16="http://schemas.microsoft.com/office/drawing/2014/main" id="{C9ED87D1-8A8B-455C-8BEC-7909E7915709}"/>
                  </a:ext>
                </a:extLst>
              </p:cNvPr>
              <p:cNvSpPr txBox="1"/>
              <p:nvPr/>
            </p:nvSpPr>
            <p:spPr>
              <a:xfrm>
                <a:off x="8700197" y="4652568"/>
                <a:ext cx="681928" cy="2616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dirty="0">
                    <a:solidFill>
                      <a:schemeClr val="tx1">
                        <a:lumMod val="85000"/>
                        <a:lumOff val="15000"/>
                      </a:schemeClr>
                    </a:solidFill>
                    <a:latin typeface="Roboto Light" panose="02000000000000000000" pitchFamily="2" charset="0"/>
                    <a:ea typeface="Roboto Light" panose="02000000000000000000" pitchFamily="2" charset="0"/>
                  </a:rPr>
                  <a:t>T0</a:t>
                </a:r>
              </a:p>
            </p:txBody>
          </p:sp>
          <p:sp>
            <p:nvSpPr>
              <p:cNvPr id="41" name="ZoneTexte 35">
                <a:extLst>
                  <a:ext uri="{FF2B5EF4-FFF2-40B4-BE49-F238E27FC236}">
                    <a16:creationId xmlns:a16="http://schemas.microsoft.com/office/drawing/2014/main" id="{BBB90FC8-29BE-45A9-BCC1-7311782B0D39}"/>
                  </a:ext>
                </a:extLst>
              </p:cNvPr>
              <p:cNvSpPr txBox="1"/>
              <p:nvPr/>
            </p:nvSpPr>
            <p:spPr>
              <a:xfrm>
                <a:off x="9467708" y="4634154"/>
                <a:ext cx="1863028" cy="2616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dirty="0">
                    <a:solidFill>
                      <a:schemeClr val="tx1">
                        <a:lumMod val="85000"/>
                        <a:lumOff val="15000"/>
                      </a:schemeClr>
                    </a:solidFill>
                    <a:latin typeface="Roboto Light" panose="02000000000000000000" pitchFamily="2" charset="0"/>
                    <a:ea typeface="Roboto Light" panose="02000000000000000000" pitchFamily="2" charset="0"/>
                  </a:rPr>
                  <a:t>T6 semaines</a:t>
                </a:r>
              </a:p>
            </p:txBody>
          </p:sp>
          <p:sp>
            <p:nvSpPr>
              <p:cNvPr id="42" name="ZoneTexte 36">
                <a:extLst>
                  <a:ext uri="{FF2B5EF4-FFF2-40B4-BE49-F238E27FC236}">
                    <a16:creationId xmlns:a16="http://schemas.microsoft.com/office/drawing/2014/main" id="{B57C98AF-0413-4144-881B-53A7C26DA37F}"/>
                  </a:ext>
                </a:extLst>
              </p:cNvPr>
              <p:cNvSpPr txBox="1"/>
              <p:nvPr/>
            </p:nvSpPr>
            <p:spPr>
              <a:xfrm>
                <a:off x="8511693" y="2732975"/>
                <a:ext cx="256470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schemeClr val="tx1">
                        <a:lumMod val="75000"/>
                        <a:lumOff val="25000"/>
                      </a:schemeClr>
                    </a:solidFill>
                    <a:latin typeface="Roboto Light" panose="02000000000000000000" pitchFamily="2" charset="0"/>
                    <a:ea typeface="Roboto Light" panose="02000000000000000000" pitchFamily="2" charset="0"/>
                  </a:rPr>
                  <a:t>Blood flow</a:t>
                </a:r>
              </a:p>
            </p:txBody>
          </p:sp>
          <p:sp>
            <p:nvSpPr>
              <p:cNvPr id="43" name="Flèche droite 37">
                <a:extLst>
                  <a:ext uri="{FF2B5EF4-FFF2-40B4-BE49-F238E27FC236}">
                    <a16:creationId xmlns:a16="http://schemas.microsoft.com/office/drawing/2014/main" id="{F1D59B3E-AD9E-4705-A7A2-175D1FA15C96}"/>
                  </a:ext>
                </a:extLst>
              </p:cNvPr>
              <p:cNvSpPr/>
              <p:nvPr/>
            </p:nvSpPr>
            <p:spPr>
              <a:xfrm rot="19705834" flipH="1" flipV="1">
                <a:off x="10319319" y="3740931"/>
                <a:ext cx="875160" cy="122626"/>
              </a:xfrm>
              <a:prstGeom prst="rightArrow">
                <a:avLst/>
              </a:prstGeom>
              <a:solidFill>
                <a:schemeClr val="tx1">
                  <a:lumMod val="85000"/>
                  <a:lumOff val="1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latin typeface="Roboto Light" panose="02000000000000000000" pitchFamily="2" charset="0"/>
                  <a:ea typeface="Roboto Light" panose="02000000000000000000" pitchFamily="2" charset="0"/>
                </a:endParaRPr>
              </a:p>
            </p:txBody>
          </p:sp>
          <p:sp>
            <p:nvSpPr>
              <p:cNvPr id="44" name="Rectangle 43">
                <a:extLst>
                  <a:ext uri="{FF2B5EF4-FFF2-40B4-BE49-F238E27FC236}">
                    <a16:creationId xmlns:a16="http://schemas.microsoft.com/office/drawing/2014/main" id="{A0BC38D6-E685-4265-B97F-685B5EC31979}"/>
                  </a:ext>
                </a:extLst>
              </p:cNvPr>
              <p:cNvSpPr/>
              <p:nvPr/>
            </p:nvSpPr>
            <p:spPr>
              <a:xfrm>
                <a:off x="11107816" y="3185549"/>
                <a:ext cx="936475" cy="523220"/>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altLang="fr-FR" sz="2800" b="1" dirty="0">
                    <a:solidFill>
                      <a:schemeClr val="tx1">
                        <a:lumMod val="75000"/>
                        <a:lumOff val="25000"/>
                      </a:schemeClr>
                    </a:solidFill>
                    <a:latin typeface="Roboto Light" panose="02000000000000000000" pitchFamily="2" charset="0"/>
                    <a:ea typeface="Roboto Light" panose="02000000000000000000" pitchFamily="2" charset="0"/>
                  </a:rPr>
                  <a:t>-30%</a:t>
                </a:r>
                <a:endParaRPr lang="fr-FR" altLang="fr-FR" sz="1200" dirty="0">
                  <a:solidFill>
                    <a:schemeClr val="tx1">
                      <a:lumMod val="75000"/>
                      <a:lumOff val="25000"/>
                    </a:schemeClr>
                  </a:solidFill>
                  <a:latin typeface="Roboto Light" panose="02000000000000000000" pitchFamily="2" charset="0"/>
                  <a:ea typeface="Roboto Light" panose="02000000000000000000" pitchFamily="2" charset="0"/>
                </a:endParaRPr>
              </a:p>
            </p:txBody>
          </p:sp>
        </p:grpSp>
      </p:grpSp>
      <p:cxnSp>
        <p:nvCxnSpPr>
          <p:cNvPr id="49" name="Connecteur droit avec flèche 48">
            <a:extLst>
              <a:ext uri="{FF2B5EF4-FFF2-40B4-BE49-F238E27FC236}">
                <a16:creationId xmlns:a16="http://schemas.microsoft.com/office/drawing/2014/main" id="{F8C8DFC0-6994-42C0-9329-A7DA68126183}"/>
              </a:ext>
            </a:extLst>
          </p:cNvPr>
          <p:cNvCxnSpPr>
            <a:cxnSpLocks/>
          </p:cNvCxnSpPr>
          <p:nvPr/>
        </p:nvCxnSpPr>
        <p:spPr>
          <a:xfrm>
            <a:off x="6473103" y="4946871"/>
            <a:ext cx="1073522" cy="661911"/>
          </a:xfrm>
          <a:prstGeom prst="straightConnector1">
            <a:avLst/>
          </a:prstGeom>
          <a:ln w="0">
            <a:tailEnd type="triangle"/>
          </a:ln>
        </p:spPr>
        <p:style>
          <a:lnRef idx="3">
            <a:schemeClr val="dk1"/>
          </a:lnRef>
          <a:fillRef idx="0">
            <a:schemeClr val="dk1"/>
          </a:fillRef>
          <a:effectRef idx="2">
            <a:schemeClr val="dk1"/>
          </a:effectRef>
          <a:fontRef idx="minor">
            <a:schemeClr val="tx1"/>
          </a:fontRef>
        </p:style>
      </p:cxnSp>
      <p:sp>
        <p:nvSpPr>
          <p:cNvPr id="25" name="Titre 2">
            <a:extLst>
              <a:ext uri="{FF2B5EF4-FFF2-40B4-BE49-F238E27FC236}">
                <a16:creationId xmlns:a16="http://schemas.microsoft.com/office/drawing/2014/main" id="{84B65F99-B9FB-4724-8879-5BD43F8CC1EB}"/>
              </a:ext>
            </a:extLst>
          </p:cNvPr>
          <p:cNvSpPr>
            <a:spLocks noGrp="1"/>
          </p:cNvSpPr>
          <p:nvPr>
            <p:ph type="title"/>
          </p:nvPr>
        </p:nvSpPr>
        <p:spPr>
          <a:xfrm>
            <a:off x="838200" y="536470"/>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How to treat a</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SENSITIVE SKIN with redness</a:t>
            </a:r>
            <a:endParaRPr lang="fr-FR" sz="2800" dirty="0">
              <a:solidFill>
                <a:srgbClr val="3E3E3E"/>
              </a:solidFill>
              <a:latin typeface="KyivType Sans2" panose="00000500000000000000" pitchFamily="50" charset="0"/>
            </a:endParaRPr>
          </a:p>
        </p:txBody>
      </p:sp>
      <p:pic>
        <p:nvPicPr>
          <p:cNvPr id="26" name="Image 25">
            <a:extLst>
              <a:ext uri="{FF2B5EF4-FFF2-40B4-BE49-F238E27FC236}">
                <a16:creationId xmlns:a16="http://schemas.microsoft.com/office/drawing/2014/main" id="{BFB7084A-06BF-4E1B-914D-6F64B41A7CFE}"/>
              </a:ext>
            </a:extLst>
          </p:cNvPr>
          <p:cNvPicPr>
            <a:picLocks noChangeAspect="1"/>
          </p:cNvPicPr>
          <p:nvPr/>
        </p:nvPicPr>
        <p:blipFill>
          <a:blip r:embed="rId5"/>
          <a:stretch>
            <a:fillRect/>
          </a:stretch>
        </p:blipFill>
        <p:spPr>
          <a:xfrm>
            <a:off x="152563" y="326135"/>
            <a:ext cx="2029004" cy="1291882"/>
          </a:xfrm>
          <a:prstGeom prst="rect">
            <a:avLst/>
          </a:prstGeom>
        </p:spPr>
      </p:pic>
    </p:spTree>
    <p:extLst>
      <p:ext uri="{BB962C8B-B14F-4D97-AF65-F5344CB8AC3E}">
        <p14:creationId xmlns:p14="http://schemas.microsoft.com/office/powerpoint/2010/main" val="416250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5EAD72-5061-42FA-B2A8-183D3B5F6FD0}"/>
              </a:ext>
            </a:extLst>
          </p:cNvPr>
          <p:cNvSpPr/>
          <p:nvPr/>
        </p:nvSpPr>
        <p:spPr>
          <a:xfrm>
            <a:off x="1805212" y="1482433"/>
            <a:ext cx="8784718" cy="738664"/>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Sensitive Creme Anti-</a:t>
            </a:r>
            <a:r>
              <a:rPr lang="en-US" sz="1400" dirty="0" err="1">
                <a:solidFill>
                  <a:prstClr val="black"/>
                </a:solidFill>
                <a:latin typeface="Roboto Light" panose="02000000000000000000" pitchFamily="2" charset="0"/>
                <a:ea typeface="Roboto Light" panose="02000000000000000000" pitchFamily="2" charset="0"/>
              </a:rPr>
              <a:t>rougeurs</a:t>
            </a:r>
            <a:endParaRPr lang="en-US" sz="1400" dirty="0">
              <a:solidFill>
                <a:prstClr val="black"/>
              </a:solidFill>
              <a:latin typeface="Roboto Light" panose="02000000000000000000" pitchFamily="2" charset="0"/>
              <a:ea typeface="Roboto Light" panose="02000000000000000000" pitchFamily="2" charset="0"/>
            </a:endParaRPr>
          </a:p>
          <a:p>
            <a:pPr algn="ctr">
              <a:defRPr/>
            </a:pPr>
            <a:endParaRPr lang="en-US" sz="1400" dirty="0">
              <a:solidFill>
                <a:prstClr val="black"/>
              </a:solidFill>
              <a:latin typeface="Roboto Light" panose="02000000000000000000" pitchFamily="2" charset="0"/>
              <a:ea typeface="Roboto Light" panose="02000000000000000000" pitchFamily="2" charset="0"/>
            </a:endParaRPr>
          </a:p>
          <a:p>
            <a:pPr algn="ctr">
              <a:defRPr/>
            </a:pPr>
            <a:endParaRPr lang="en-US" sz="1400" dirty="0">
              <a:solidFill>
                <a:prstClr val="black"/>
              </a:solidFill>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15E4A309-5346-4E44-B1CC-BEF412DE119A}"/>
              </a:ext>
            </a:extLst>
          </p:cNvPr>
          <p:cNvSpPr txBox="1"/>
          <p:nvPr/>
        </p:nvSpPr>
        <p:spPr>
          <a:xfrm>
            <a:off x="1133809" y="2228887"/>
            <a:ext cx="8001000" cy="432426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kumimoji="0" lang="fr-FR" sz="1600" b="1" i="0" u="none" strike="noStrike" kern="1200" cap="none" spc="0" normalizeH="0" baseline="0" noProof="0" dirty="0" err="1">
                <a:ln>
                  <a:noFill/>
                </a:ln>
                <a:solidFill>
                  <a:prstClr val="black">
                    <a:lumMod val="75000"/>
                    <a:lumOff val="25000"/>
                  </a:prstClr>
                </a:solidFill>
                <a:effectLst/>
                <a:uLnTx/>
                <a:uFillTx/>
                <a:latin typeface="Roboto Light" panose="02000000000000000000" pitchFamily="2" charset="0"/>
                <a:ea typeface="Roboto Light" panose="02000000000000000000" pitchFamily="2" charset="0"/>
              </a:rPr>
              <a:t>Clinical</a:t>
            </a:r>
            <a:r>
              <a:rPr kumimoji="0" lang="fr-FR" sz="160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rPr>
              <a:t> </a:t>
            </a:r>
            <a:r>
              <a:rPr kumimoji="0" lang="fr-FR" sz="1600" b="1" i="0" u="none" strike="noStrike" kern="1200" cap="none" spc="0" normalizeH="0" baseline="0" noProof="0" dirty="0" err="1">
                <a:ln>
                  <a:noFill/>
                </a:ln>
                <a:solidFill>
                  <a:prstClr val="black">
                    <a:lumMod val="75000"/>
                    <a:lumOff val="25000"/>
                  </a:prstClr>
                </a:solidFill>
                <a:effectLst/>
                <a:uLnTx/>
                <a:uFillTx/>
                <a:latin typeface="Roboto Light" panose="02000000000000000000" pitchFamily="2" charset="0"/>
                <a:ea typeface="Roboto Light" panose="02000000000000000000" pitchFamily="2" charset="0"/>
              </a:rPr>
              <a:t>scoring</a:t>
            </a:r>
            <a:endParaRPr kumimoji="0" lang="fr-FR" sz="160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lumMod val="75000"/>
                    <a:lumOff val="25000"/>
                  </a:prstClr>
                </a:solidFill>
                <a:latin typeface="Roboto Light" panose="02000000000000000000" pitchFamily="2" charset="0"/>
                <a:ea typeface="Roboto Light" panose="02000000000000000000" pitchFamily="2" charset="0"/>
              </a:rPr>
              <a:t>Appearance of redness (cheeks): </a:t>
            </a:r>
            <a:r>
              <a:rPr lang="en-US" sz="2000" b="1" dirty="0">
                <a:solidFill>
                  <a:schemeClr val="tx1">
                    <a:lumMod val="75000"/>
                    <a:lumOff val="25000"/>
                  </a:schemeClr>
                </a:solidFill>
                <a:latin typeface="Roboto Light" panose="02000000000000000000" pitchFamily="2" charset="0"/>
                <a:ea typeface="Roboto Light" panose="02000000000000000000" pitchFamily="2" charset="0"/>
              </a:rPr>
              <a:t>-31% </a:t>
            </a:r>
            <a:r>
              <a:rPr lang="en-US" sz="1600" dirty="0">
                <a:solidFill>
                  <a:prstClr val="black">
                    <a:lumMod val="75000"/>
                    <a:lumOff val="25000"/>
                  </a:prstClr>
                </a:solidFill>
                <a:latin typeface="Roboto Light" panose="02000000000000000000" pitchFamily="2" charset="0"/>
                <a:ea typeface="Roboto Light" panose="02000000000000000000" pitchFamily="2" charset="0"/>
              </a:rPr>
              <a:t>in 1 month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FF0000"/>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FF0000"/>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FF0000"/>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FF0000"/>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FF0000"/>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FF0000"/>
              </a:solidFill>
              <a:effectLst/>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FF0000"/>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FF0000"/>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FF0000"/>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srgbClr val="FF0000"/>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dirty="0">
              <a:solidFill>
                <a:prstClr val="black">
                  <a:lumMod val="75000"/>
                  <a:lumOff val="25000"/>
                </a:prstClr>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lumMod val="75000"/>
                    <a:lumOff val="25000"/>
                  </a:prstClr>
                </a:solidFill>
                <a:latin typeface="Roboto Light" panose="02000000000000000000" pitchFamily="2" charset="0"/>
                <a:ea typeface="Roboto Light" panose="02000000000000000000" pitchFamily="2" charset="0"/>
              </a:rPr>
              <a:t>Self-assessment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lumMod val="75000"/>
                    <a:lumOff val="25000"/>
                  </a:prstClr>
                </a:solidFill>
                <a:latin typeface="Roboto Light" panose="02000000000000000000" pitchFamily="2" charset="0"/>
                <a:ea typeface="Roboto Light" panose="02000000000000000000" pitchFamily="2" charset="0"/>
              </a:rPr>
              <a:t>I love that this cream is green: </a:t>
            </a:r>
            <a:r>
              <a:rPr lang="en-US" sz="2000" b="1" dirty="0">
                <a:solidFill>
                  <a:schemeClr val="tx1">
                    <a:lumMod val="75000"/>
                    <a:lumOff val="25000"/>
                  </a:schemeClr>
                </a:solidFill>
                <a:latin typeface="Roboto Light" panose="02000000000000000000" pitchFamily="2" charset="0"/>
                <a:ea typeface="Roboto Light" panose="02000000000000000000" pitchFamily="2" charset="0"/>
              </a:rPr>
              <a:t>90%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lumMod val="75000"/>
                    <a:lumOff val="25000"/>
                  </a:prstClr>
                </a:solidFill>
                <a:latin typeface="Roboto Light" panose="02000000000000000000" pitchFamily="2" charset="0"/>
                <a:ea typeface="Roboto Light" panose="02000000000000000000" pitchFamily="2" charset="0"/>
              </a:rPr>
              <a:t>Soothed skin: 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lumMod val="75000"/>
                    <a:lumOff val="25000"/>
                  </a:prstClr>
                </a:solidFill>
                <a:latin typeface="Roboto Light" panose="02000000000000000000" pitchFamily="2" charset="0"/>
                <a:ea typeface="Roboto Light" panose="02000000000000000000" pitchFamily="2" charset="0"/>
              </a:rPr>
              <a:t>Hydrated skin: 90% - Nourished skin: 85%</a:t>
            </a:r>
          </a:p>
        </p:txBody>
      </p:sp>
      <p:pic>
        <p:nvPicPr>
          <p:cNvPr id="9" name="Image 8">
            <a:extLst>
              <a:ext uri="{FF2B5EF4-FFF2-40B4-BE49-F238E27FC236}">
                <a16:creationId xmlns:a16="http://schemas.microsoft.com/office/drawing/2014/main" id="{7BEEF485-FACD-4430-87DA-61D3BA1F48C9}"/>
              </a:ext>
            </a:extLst>
          </p:cNvPr>
          <p:cNvPicPr>
            <a:picLocks noChangeAspect="1"/>
          </p:cNvPicPr>
          <p:nvPr/>
        </p:nvPicPr>
        <p:blipFill>
          <a:blip r:embed="rId3"/>
          <a:stretch>
            <a:fillRect/>
          </a:stretch>
        </p:blipFill>
        <p:spPr>
          <a:xfrm>
            <a:off x="489257" y="3196416"/>
            <a:ext cx="5275959" cy="1667633"/>
          </a:xfrm>
          <a:prstGeom prst="rect">
            <a:avLst/>
          </a:prstGeom>
        </p:spPr>
      </p:pic>
      <p:pic>
        <p:nvPicPr>
          <p:cNvPr id="10" name="Image 9">
            <a:extLst>
              <a:ext uri="{FF2B5EF4-FFF2-40B4-BE49-F238E27FC236}">
                <a16:creationId xmlns:a16="http://schemas.microsoft.com/office/drawing/2014/main" id="{D46E41A8-F6F1-4529-8C88-FC25778534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801" t="34797" r="50175" b="32520"/>
          <a:stretch/>
        </p:blipFill>
        <p:spPr>
          <a:xfrm>
            <a:off x="7696466" y="3061649"/>
            <a:ext cx="1552653" cy="1950520"/>
          </a:xfrm>
          <a:prstGeom prst="rect">
            <a:avLst/>
          </a:prstGeom>
        </p:spPr>
      </p:pic>
      <p:pic>
        <p:nvPicPr>
          <p:cNvPr id="11" name="Image 10">
            <a:extLst>
              <a:ext uri="{FF2B5EF4-FFF2-40B4-BE49-F238E27FC236}">
                <a16:creationId xmlns:a16="http://schemas.microsoft.com/office/drawing/2014/main" id="{E42F0196-FD35-448F-BD14-1805A69251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95" t="34714" r="48872" b="32353"/>
          <a:stretch/>
        </p:blipFill>
        <p:spPr>
          <a:xfrm>
            <a:off x="9681062" y="3044015"/>
            <a:ext cx="1541086" cy="1965413"/>
          </a:xfrm>
          <a:prstGeom prst="rect">
            <a:avLst/>
          </a:prstGeom>
        </p:spPr>
      </p:pic>
      <p:sp>
        <p:nvSpPr>
          <p:cNvPr id="12" name="ZoneTexte 6">
            <a:extLst>
              <a:ext uri="{FF2B5EF4-FFF2-40B4-BE49-F238E27FC236}">
                <a16:creationId xmlns:a16="http://schemas.microsoft.com/office/drawing/2014/main" id="{3F6EF398-7162-4D9A-B828-40F9F7A0F9B3}"/>
              </a:ext>
            </a:extLst>
          </p:cNvPr>
          <p:cNvSpPr txBox="1"/>
          <p:nvPr/>
        </p:nvSpPr>
        <p:spPr>
          <a:xfrm>
            <a:off x="544686" y="4885375"/>
            <a:ext cx="2502279"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prstClr val="black">
                    <a:lumMod val="75000"/>
                    <a:lumOff val="25000"/>
                  </a:prstClr>
                </a:solidFill>
                <a:latin typeface="Roboto Light" panose="02000000000000000000" pitchFamily="2" charset="0"/>
                <a:ea typeface="Roboto Light" panose="02000000000000000000" pitchFamily="2" charset="0"/>
              </a:rPr>
              <a:t>T0</a:t>
            </a:r>
          </a:p>
        </p:txBody>
      </p:sp>
      <p:sp>
        <p:nvSpPr>
          <p:cNvPr id="13" name="ZoneTexte 9">
            <a:extLst>
              <a:ext uri="{FF2B5EF4-FFF2-40B4-BE49-F238E27FC236}">
                <a16:creationId xmlns:a16="http://schemas.microsoft.com/office/drawing/2014/main" id="{CF6B8997-3593-48A1-9E7B-C0004684AE9F}"/>
              </a:ext>
            </a:extLst>
          </p:cNvPr>
          <p:cNvSpPr txBox="1"/>
          <p:nvPr/>
        </p:nvSpPr>
        <p:spPr>
          <a:xfrm>
            <a:off x="3262937" y="4885375"/>
            <a:ext cx="2502279"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prstClr val="black">
                    <a:lumMod val="75000"/>
                    <a:lumOff val="25000"/>
                  </a:prstClr>
                </a:solidFill>
                <a:latin typeface="Roboto Light" panose="02000000000000000000" pitchFamily="2" charset="0"/>
                <a:ea typeface="Roboto Light" panose="02000000000000000000" pitchFamily="2" charset="0"/>
              </a:rPr>
              <a:t>T 1 </a:t>
            </a:r>
            <a:r>
              <a:rPr lang="fr-FR" dirty="0" err="1">
                <a:solidFill>
                  <a:prstClr val="black">
                    <a:lumMod val="75000"/>
                    <a:lumOff val="25000"/>
                  </a:prstClr>
                </a:solidFill>
                <a:latin typeface="Roboto Light" panose="02000000000000000000" pitchFamily="2" charset="0"/>
                <a:ea typeface="Roboto Light" panose="02000000000000000000" pitchFamily="2" charset="0"/>
              </a:rPr>
              <a:t>month</a:t>
            </a:r>
            <a:endParaRPr lang="fr-FR"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14" name="ZoneTexte 10">
            <a:extLst>
              <a:ext uri="{FF2B5EF4-FFF2-40B4-BE49-F238E27FC236}">
                <a16:creationId xmlns:a16="http://schemas.microsoft.com/office/drawing/2014/main" id="{6F88F8E9-D849-40F8-83A9-DB2C7C1C542A}"/>
              </a:ext>
            </a:extLst>
          </p:cNvPr>
          <p:cNvSpPr txBox="1"/>
          <p:nvPr/>
        </p:nvSpPr>
        <p:spPr>
          <a:xfrm>
            <a:off x="7221652" y="5012124"/>
            <a:ext cx="2502279"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prstClr val="black">
                    <a:lumMod val="75000"/>
                    <a:lumOff val="25000"/>
                  </a:prstClr>
                </a:solidFill>
                <a:latin typeface="Roboto Light" panose="02000000000000000000" pitchFamily="2" charset="0"/>
                <a:ea typeface="Roboto Light" panose="02000000000000000000" pitchFamily="2" charset="0"/>
              </a:rPr>
              <a:t>T0</a:t>
            </a:r>
          </a:p>
        </p:txBody>
      </p:sp>
      <p:sp>
        <p:nvSpPr>
          <p:cNvPr id="15" name="ZoneTexte 13">
            <a:extLst>
              <a:ext uri="{FF2B5EF4-FFF2-40B4-BE49-F238E27FC236}">
                <a16:creationId xmlns:a16="http://schemas.microsoft.com/office/drawing/2014/main" id="{4F7A2BBE-7A84-4D11-A827-054A7422C8F5}"/>
              </a:ext>
            </a:extLst>
          </p:cNvPr>
          <p:cNvSpPr txBox="1"/>
          <p:nvPr/>
        </p:nvSpPr>
        <p:spPr>
          <a:xfrm>
            <a:off x="9200465" y="5009406"/>
            <a:ext cx="2502279"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prstClr val="black">
                    <a:lumMod val="75000"/>
                    <a:lumOff val="25000"/>
                  </a:prstClr>
                </a:solidFill>
                <a:latin typeface="Roboto Light" panose="02000000000000000000" pitchFamily="2" charset="0"/>
                <a:ea typeface="Roboto Light" panose="02000000000000000000" pitchFamily="2" charset="0"/>
              </a:rPr>
              <a:t>T 1 </a:t>
            </a:r>
            <a:r>
              <a:rPr lang="fr-FR" dirty="0" err="1">
                <a:solidFill>
                  <a:prstClr val="black">
                    <a:lumMod val="75000"/>
                    <a:lumOff val="25000"/>
                  </a:prstClr>
                </a:solidFill>
                <a:latin typeface="Roboto Light" panose="02000000000000000000" pitchFamily="2" charset="0"/>
                <a:ea typeface="Roboto Light" panose="02000000000000000000" pitchFamily="2" charset="0"/>
              </a:rPr>
              <a:t>month</a:t>
            </a:r>
            <a:endParaRPr lang="fr-FR" dirty="0">
              <a:solidFill>
                <a:prstClr val="black">
                  <a:lumMod val="75000"/>
                  <a:lumOff val="25000"/>
                </a:prstClr>
              </a:solidFill>
              <a:latin typeface="Roboto Light" panose="02000000000000000000" pitchFamily="2" charset="0"/>
              <a:ea typeface="Roboto Light" panose="02000000000000000000" pitchFamily="2" charset="0"/>
            </a:endParaRPr>
          </a:p>
        </p:txBody>
      </p:sp>
      <p:pic>
        <p:nvPicPr>
          <p:cNvPr id="17" name="Image 16">
            <a:extLst>
              <a:ext uri="{FF2B5EF4-FFF2-40B4-BE49-F238E27FC236}">
                <a16:creationId xmlns:a16="http://schemas.microsoft.com/office/drawing/2014/main" id="{9050F973-0A86-4EB4-A7B7-80F87312A159}"/>
              </a:ext>
            </a:extLst>
          </p:cNvPr>
          <p:cNvPicPr>
            <a:picLocks noChangeAspect="1"/>
          </p:cNvPicPr>
          <p:nvPr/>
        </p:nvPicPr>
        <p:blipFill>
          <a:blip r:embed="rId6"/>
          <a:stretch>
            <a:fillRect/>
          </a:stretch>
        </p:blipFill>
        <p:spPr>
          <a:xfrm>
            <a:off x="172477" y="662241"/>
            <a:ext cx="2234879" cy="1375181"/>
          </a:xfrm>
          <a:prstGeom prst="rect">
            <a:avLst/>
          </a:prstGeom>
        </p:spPr>
      </p:pic>
      <p:sp>
        <p:nvSpPr>
          <p:cNvPr id="16" name="Titre 2">
            <a:extLst>
              <a:ext uri="{FF2B5EF4-FFF2-40B4-BE49-F238E27FC236}">
                <a16:creationId xmlns:a16="http://schemas.microsoft.com/office/drawing/2014/main" id="{9B5E53B7-82CD-442B-8E72-0CCBACE0A650}"/>
              </a:ext>
            </a:extLst>
          </p:cNvPr>
          <p:cNvSpPr>
            <a:spLocks noGrp="1"/>
          </p:cNvSpPr>
          <p:nvPr>
            <p:ph type="title"/>
          </p:nvPr>
        </p:nvSpPr>
        <p:spPr>
          <a:xfrm>
            <a:off x="838200" y="536470"/>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How to treat a</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SENSITIVE SKIN with redness</a:t>
            </a:r>
            <a:endParaRPr lang="fr-FR" sz="28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395572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ADC5947F-4243-46D2-9C79-0F487A05E0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2424" y="2089090"/>
            <a:ext cx="1707509" cy="4661038"/>
          </a:xfrm>
          <a:prstGeom prst="rect">
            <a:avLst/>
          </a:prstGeom>
        </p:spPr>
      </p:pic>
      <p:sp>
        <p:nvSpPr>
          <p:cNvPr id="3" name="Rectangle 2">
            <a:extLst>
              <a:ext uri="{FF2B5EF4-FFF2-40B4-BE49-F238E27FC236}">
                <a16:creationId xmlns:a16="http://schemas.microsoft.com/office/drawing/2014/main" id="{5D4ACC8C-19D1-4947-86E9-B963A845A6AB}"/>
              </a:ext>
            </a:extLst>
          </p:cNvPr>
          <p:cNvSpPr/>
          <p:nvPr/>
        </p:nvSpPr>
        <p:spPr>
          <a:xfrm>
            <a:off x="1805212" y="1482433"/>
            <a:ext cx="8784718" cy="954107"/>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Sensitive Masque</a:t>
            </a:r>
          </a:p>
          <a:p>
            <a:pPr algn="ctr">
              <a:defRPr/>
            </a:pPr>
            <a:endParaRPr lang="en-US" sz="1400" dirty="0">
              <a:solidFill>
                <a:prstClr val="black"/>
              </a:solidFill>
              <a:latin typeface="Roboto Light" panose="02000000000000000000" pitchFamily="2" charset="0"/>
              <a:ea typeface="Roboto Light" panose="02000000000000000000" pitchFamily="2" charset="0"/>
            </a:endParaRPr>
          </a:p>
          <a:p>
            <a:pPr algn="ctr">
              <a:defRPr/>
            </a:pPr>
            <a:r>
              <a:rPr lang="en-US" sz="1400" dirty="0">
                <a:solidFill>
                  <a:prstClr val="black"/>
                </a:solidFill>
                <a:latin typeface="Roboto Light" panose="02000000000000000000" pitchFamily="2" charset="0"/>
                <a:ea typeface="Roboto Light" panose="02000000000000000000" pitchFamily="2" charset="0"/>
              </a:rPr>
              <a:t>Soothing, calming mask for sensitive skin – Redness-prone skin</a:t>
            </a:r>
          </a:p>
          <a:p>
            <a:pPr algn="ctr">
              <a:defRPr/>
            </a:pPr>
            <a:endParaRPr lang="en-US" sz="1400" dirty="0">
              <a:solidFill>
                <a:prstClr val="black"/>
              </a:solidFill>
              <a:latin typeface="Roboto Light" panose="02000000000000000000" pitchFamily="2" charset="0"/>
              <a:ea typeface="Roboto Light" panose="02000000000000000000" pitchFamily="2" charset="0"/>
            </a:endParaRPr>
          </a:p>
        </p:txBody>
      </p:sp>
      <p:sp>
        <p:nvSpPr>
          <p:cNvPr id="18" name="ZoneTexte 17">
            <a:extLst>
              <a:ext uri="{FF2B5EF4-FFF2-40B4-BE49-F238E27FC236}">
                <a16:creationId xmlns:a16="http://schemas.microsoft.com/office/drawing/2014/main" id="{F6ABC6BE-CFF4-465F-A131-985055EDC69F}"/>
              </a:ext>
            </a:extLst>
          </p:cNvPr>
          <p:cNvSpPr txBox="1"/>
          <p:nvPr/>
        </p:nvSpPr>
        <p:spPr>
          <a:xfrm>
            <a:off x="1750050" y="3152665"/>
            <a:ext cx="3292475"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ARNICA: SOOTHING</a:t>
            </a:r>
          </a:p>
        </p:txBody>
      </p:sp>
      <p:sp>
        <p:nvSpPr>
          <p:cNvPr id="19" name="ZoneTexte 10">
            <a:extLst>
              <a:ext uri="{FF2B5EF4-FFF2-40B4-BE49-F238E27FC236}">
                <a16:creationId xmlns:a16="http://schemas.microsoft.com/office/drawing/2014/main" id="{D20BBA50-E814-4970-8026-6B580DE975B8}"/>
              </a:ext>
            </a:extLst>
          </p:cNvPr>
          <p:cNvSpPr txBox="1"/>
          <p:nvPr/>
        </p:nvSpPr>
        <p:spPr bwMode="auto">
          <a:xfrm>
            <a:off x="2697350" y="3622405"/>
            <a:ext cx="2368120" cy="1015663"/>
          </a:xfrm>
          <a:prstGeom prst="rect">
            <a:avLst/>
          </a:prstGeom>
          <a:noFill/>
          <a:ln w="3175">
            <a:noFill/>
          </a:ln>
        </p:spPr>
        <p:txBody>
          <a:bodyPr wrap="square" rtlCol="0">
            <a:spAutoFit/>
          </a:bodyPr>
          <a:lstStyle>
            <a:defPPr>
              <a:defRPr lang="fr-FR"/>
            </a:defPPr>
            <a:lvl1pPr algn="r">
              <a:defRPr sz="1100" i="1">
                <a:latin typeface="Roboto Light" panose="02000000000000000000" pitchFamily="2" charset="0"/>
                <a:ea typeface="Roboto Light" panose="02000000000000000000" pitchFamily="2"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171450" indent="-171450" algn="l">
              <a:buFont typeface="Arial" panose="020B0604020202020204" pitchFamily="34" charset="0"/>
              <a:buChar char="•"/>
            </a:pPr>
            <a:r>
              <a:rPr lang="en-US" sz="1200" i="0" dirty="0"/>
              <a:t>Rich in flavonoids, renowned for their stimulating and anti-inflammatory action</a:t>
            </a:r>
          </a:p>
          <a:p>
            <a:pPr marL="171450" indent="-171450" algn="l">
              <a:buFont typeface="Arial" panose="020B0604020202020204" pitchFamily="34" charset="0"/>
              <a:buChar char="•"/>
            </a:pPr>
            <a:endParaRPr lang="en-US" sz="1200" i="0" dirty="0"/>
          </a:p>
          <a:p>
            <a:pPr marL="171450" indent="-171450" algn="l">
              <a:buFont typeface="Arial" panose="020B0604020202020204" pitchFamily="34" charset="0"/>
              <a:buChar char="•"/>
            </a:pPr>
            <a:r>
              <a:rPr lang="en-US" sz="1200" i="0" dirty="0"/>
              <a:t>Improve irrigation</a:t>
            </a:r>
          </a:p>
        </p:txBody>
      </p:sp>
      <p:sp>
        <p:nvSpPr>
          <p:cNvPr id="20" name="ZoneTexte 19">
            <a:extLst>
              <a:ext uri="{FF2B5EF4-FFF2-40B4-BE49-F238E27FC236}">
                <a16:creationId xmlns:a16="http://schemas.microsoft.com/office/drawing/2014/main" id="{6AD3E49F-6803-4037-B03D-5D483306B257}"/>
              </a:ext>
            </a:extLst>
          </p:cNvPr>
          <p:cNvSpPr txBox="1"/>
          <p:nvPr/>
        </p:nvSpPr>
        <p:spPr>
          <a:xfrm>
            <a:off x="1567592" y="5107808"/>
            <a:ext cx="1876215"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YARROW : </a:t>
            </a:r>
          </a:p>
          <a:p>
            <a:pPr algn="ctr"/>
            <a:r>
              <a:rPr lang="fr-FR" sz="1200" dirty="0">
                <a:latin typeface="Roboto Light" panose="02000000000000000000" pitchFamily="2" charset="0"/>
                <a:ea typeface="Roboto Light" panose="02000000000000000000" pitchFamily="2" charset="0"/>
              </a:rPr>
              <a:t>SOOTHING</a:t>
            </a:r>
          </a:p>
        </p:txBody>
      </p:sp>
      <p:sp>
        <p:nvSpPr>
          <p:cNvPr id="21" name="ZoneTexte 20">
            <a:extLst>
              <a:ext uri="{FF2B5EF4-FFF2-40B4-BE49-F238E27FC236}">
                <a16:creationId xmlns:a16="http://schemas.microsoft.com/office/drawing/2014/main" id="{F7DC914E-96CB-4124-A68A-CF66F5711E95}"/>
              </a:ext>
            </a:extLst>
          </p:cNvPr>
          <p:cNvSpPr txBox="1"/>
          <p:nvPr/>
        </p:nvSpPr>
        <p:spPr>
          <a:xfrm>
            <a:off x="3553315" y="5120178"/>
            <a:ext cx="2221843"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GERMAN CHAMOMILE: </a:t>
            </a:r>
          </a:p>
          <a:p>
            <a:pPr algn="ctr"/>
            <a:r>
              <a:rPr lang="fr-FR" sz="1200" dirty="0">
                <a:latin typeface="Roboto Light" panose="02000000000000000000" pitchFamily="2" charset="0"/>
                <a:ea typeface="Roboto Light" panose="02000000000000000000" pitchFamily="2" charset="0"/>
              </a:rPr>
              <a:t>CALMING - SOOTHING</a:t>
            </a:r>
          </a:p>
        </p:txBody>
      </p:sp>
      <p:sp>
        <p:nvSpPr>
          <p:cNvPr id="22" name="ZoneTexte 21">
            <a:extLst>
              <a:ext uri="{FF2B5EF4-FFF2-40B4-BE49-F238E27FC236}">
                <a16:creationId xmlns:a16="http://schemas.microsoft.com/office/drawing/2014/main" id="{91DB41B6-A0CE-4103-BBF5-97C66B8C6E27}"/>
              </a:ext>
            </a:extLst>
          </p:cNvPr>
          <p:cNvSpPr txBox="1"/>
          <p:nvPr/>
        </p:nvSpPr>
        <p:spPr>
          <a:xfrm>
            <a:off x="5884666" y="5120178"/>
            <a:ext cx="2467764"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HORSETAIL: </a:t>
            </a:r>
          </a:p>
          <a:p>
            <a:pPr algn="ctr"/>
            <a:r>
              <a:rPr lang="fr-FR" sz="1200" dirty="0">
                <a:latin typeface="Roboto Light" panose="02000000000000000000" pitchFamily="2" charset="0"/>
                <a:ea typeface="Roboto Light" panose="02000000000000000000" pitchFamily="2" charset="0"/>
              </a:rPr>
              <a:t>NOURISHING - REGENERATING</a:t>
            </a:r>
          </a:p>
        </p:txBody>
      </p:sp>
      <p:pic>
        <p:nvPicPr>
          <p:cNvPr id="5" name="Picture 2" descr="ingredient-arnica">
            <a:extLst>
              <a:ext uri="{FF2B5EF4-FFF2-40B4-BE49-F238E27FC236}">
                <a16:creationId xmlns:a16="http://schemas.microsoft.com/office/drawing/2014/main" id="{6041DC0A-3E1B-4713-857E-D2B2E064AC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8154" y="3616010"/>
            <a:ext cx="1436511" cy="9576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e 5">
            <a:extLst>
              <a:ext uri="{FF2B5EF4-FFF2-40B4-BE49-F238E27FC236}">
                <a16:creationId xmlns:a16="http://schemas.microsoft.com/office/drawing/2014/main" id="{53FE854E-8533-4971-9CB5-D9C6CDB5C548}"/>
              </a:ext>
            </a:extLst>
          </p:cNvPr>
          <p:cNvGrpSpPr/>
          <p:nvPr/>
        </p:nvGrpSpPr>
        <p:grpSpPr>
          <a:xfrm>
            <a:off x="9050283" y="2614516"/>
            <a:ext cx="2877865" cy="2853313"/>
            <a:chOff x="8668139" y="2914768"/>
            <a:chExt cx="3183515" cy="2853313"/>
          </a:xfrm>
        </p:grpSpPr>
        <p:grpSp>
          <p:nvGrpSpPr>
            <p:cNvPr id="4" name="Groupe 3">
              <a:extLst>
                <a:ext uri="{FF2B5EF4-FFF2-40B4-BE49-F238E27FC236}">
                  <a16:creationId xmlns:a16="http://schemas.microsoft.com/office/drawing/2014/main" id="{BF906E84-8045-4EDE-9A48-BE3D7ED823BF}"/>
                </a:ext>
              </a:extLst>
            </p:cNvPr>
            <p:cNvGrpSpPr/>
            <p:nvPr/>
          </p:nvGrpSpPr>
          <p:grpSpPr>
            <a:xfrm>
              <a:off x="8668139" y="2914768"/>
              <a:ext cx="3183515" cy="1846265"/>
              <a:chOff x="8668139" y="2914768"/>
              <a:chExt cx="3183515" cy="1846265"/>
            </a:xfrm>
          </p:grpSpPr>
          <p:grpSp>
            <p:nvGrpSpPr>
              <p:cNvPr id="7" name="Groupe 6">
                <a:extLst>
                  <a:ext uri="{FF2B5EF4-FFF2-40B4-BE49-F238E27FC236}">
                    <a16:creationId xmlns:a16="http://schemas.microsoft.com/office/drawing/2014/main" id="{D7C6981A-C420-4E96-8594-6BD8A3E7671E}"/>
                  </a:ext>
                </a:extLst>
              </p:cNvPr>
              <p:cNvGrpSpPr/>
              <p:nvPr/>
            </p:nvGrpSpPr>
            <p:grpSpPr>
              <a:xfrm>
                <a:off x="8733697" y="3249915"/>
                <a:ext cx="3117957" cy="1511118"/>
                <a:chOff x="9006506" y="2735089"/>
                <a:chExt cx="3117957" cy="1511118"/>
              </a:xfrm>
            </p:grpSpPr>
            <p:pic>
              <p:nvPicPr>
                <p:cNvPr id="8" name="Picture 14" descr="produit-sans-parabenes">
                  <a:extLst>
                    <a:ext uri="{FF2B5EF4-FFF2-40B4-BE49-F238E27FC236}">
                      <a16:creationId xmlns:a16="http://schemas.microsoft.com/office/drawing/2014/main" id="{8D5ED8C3-544A-4C76-AB06-EBC1CB8DF2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6506" y="3373941"/>
                  <a:ext cx="800789" cy="8722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549846F-27AD-48FF-992C-5DD195686169}"/>
                    </a:ext>
                  </a:extLst>
                </p:cNvPr>
                <p:cNvSpPr/>
                <p:nvPr/>
              </p:nvSpPr>
              <p:spPr>
                <a:xfrm>
                  <a:off x="9845978" y="2735089"/>
                  <a:ext cx="2278485" cy="461665"/>
                </a:xfrm>
                <a:prstGeom prst="rect">
                  <a:avLst/>
                </a:prstGeom>
              </p:spPr>
              <p:txBody>
                <a:bodyPr wrap="square">
                  <a:spAutoFit/>
                </a:bodyPr>
                <a:lstStyle/>
                <a:p>
                  <a:pPr>
                    <a:defRPr/>
                  </a:pPr>
                  <a:r>
                    <a:rPr lang="fr-FR" sz="1200" dirty="0" err="1">
                      <a:solidFill>
                        <a:prstClr val="black"/>
                      </a:solidFill>
                      <a:latin typeface="Roboto Light" panose="02000000000000000000" pitchFamily="2" charset="0"/>
                      <a:ea typeface="Roboto Light" panose="02000000000000000000" pitchFamily="2" charset="0"/>
                    </a:rPr>
                    <a:t>With</a:t>
                  </a:r>
                  <a:r>
                    <a:rPr lang="fr-FR" sz="1200" dirty="0">
                      <a:solidFill>
                        <a:prstClr val="black"/>
                      </a:solidFill>
                      <a:latin typeface="Roboto Light" panose="02000000000000000000" pitchFamily="2" charset="0"/>
                      <a:ea typeface="Roboto Light" panose="02000000000000000000" pitchFamily="2" charset="0"/>
                    </a:rPr>
                    <a:t> the </a:t>
                  </a:r>
                  <a:r>
                    <a:rPr lang="fr-FR" sz="1200" dirty="0" err="1">
                      <a:solidFill>
                        <a:prstClr val="black"/>
                      </a:solidFill>
                      <a:latin typeface="Roboto Light" panose="02000000000000000000" pitchFamily="2" charset="0"/>
                      <a:ea typeface="Roboto Light" panose="02000000000000000000" pitchFamily="2" charset="0"/>
                    </a:rPr>
                    <a:t>Yon</a:t>
                  </a:r>
                  <a:r>
                    <a:rPr lang="fr-FR" sz="1200" dirty="0">
                      <a:solidFill>
                        <a:prstClr val="black"/>
                      </a:solidFill>
                      <a:latin typeface="Roboto Light" panose="02000000000000000000" pitchFamily="2" charset="0"/>
                      <a:ea typeface="Roboto Light" panose="02000000000000000000" pitchFamily="2" charset="0"/>
                    </a:rPr>
                    <a:t>-Ka Quintessence</a:t>
                  </a:r>
                </a:p>
              </p:txBody>
            </p:sp>
            <p:sp>
              <p:nvSpPr>
                <p:cNvPr id="13" name="Rectangle 12">
                  <a:extLst>
                    <a:ext uri="{FF2B5EF4-FFF2-40B4-BE49-F238E27FC236}">
                      <a16:creationId xmlns:a16="http://schemas.microsoft.com/office/drawing/2014/main" id="{1200B93B-2753-4E5B-92D8-E35A04C12F48}"/>
                    </a:ext>
                  </a:extLst>
                </p:cNvPr>
                <p:cNvSpPr/>
                <p:nvPr/>
              </p:nvSpPr>
              <p:spPr>
                <a:xfrm>
                  <a:off x="9845978" y="3810074"/>
                  <a:ext cx="2278485" cy="276999"/>
                </a:xfrm>
                <a:prstGeom prst="rect">
                  <a:avLst/>
                </a:prstGeom>
              </p:spPr>
              <p:txBody>
                <a:bodyPr wrap="square">
                  <a:spAutoFit/>
                </a:bodyPr>
                <a:lstStyle/>
                <a:p>
                  <a:pPr>
                    <a:defRPr/>
                  </a:pPr>
                  <a:r>
                    <a:rPr lang="fr-FR" sz="1200" dirty="0">
                      <a:solidFill>
                        <a:prstClr val="black"/>
                      </a:solidFill>
                      <a:latin typeface="Roboto Light" panose="02000000000000000000" pitchFamily="2" charset="0"/>
                      <a:ea typeface="Roboto Light" panose="02000000000000000000" pitchFamily="2" charset="0"/>
                    </a:rPr>
                    <a:t>94% </a:t>
                  </a:r>
                  <a:r>
                    <a:rPr lang="fr-FR" sz="1200" dirty="0" err="1">
                      <a:solidFill>
                        <a:prstClr val="black"/>
                      </a:solidFill>
                      <a:latin typeface="Roboto Light" panose="02000000000000000000" pitchFamily="2" charset="0"/>
                      <a:ea typeface="Roboto Light" panose="02000000000000000000" pitchFamily="2" charset="0"/>
                    </a:rPr>
                    <a:t>natural</a:t>
                  </a:r>
                  <a:r>
                    <a:rPr lang="fr-FR" sz="1200" dirty="0">
                      <a:solidFill>
                        <a:prstClr val="black"/>
                      </a:solidFill>
                      <a:latin typeface="Roboto Light" panose="02000000000000000000" pitchFamily="2" charset="0"/>
                      <a:ea typeface="Roboto Light" panose="02000000000000000000" pitchFamily="2" charset="0"/>
                    </a:rPr>
                    <a:t> </a:t>
                  </a:r>
                  <a:r>
                    <a:rPr lang="fr-FR" sz="1200" dirty="0" err="1">
                      <a:solidFill>
                        <a:prstClr val="black"/>
                      </a:solidFill>
                      <a:latin typeface="Roboto Light" panose="02000000000000000000" pitchFamily="2" charset="0"/>
                      <a:ea typeface="Roboto Light" panose="02000000000000000000" pitchFamily="2" charset="0"/>
                    </a:rPr>
                    <a:t>ingredients</a:t>
                  </a:r>
                  <a:endParaRPr lang="fr-FR" sz="1200" dirty="0">
                    <a:solidFill>
                      <a:prstClr val="black"/>
                    </a:solidFill>
                    <a:latin typeface="Roboto Light" panose="02000000000000000000" pitchFamily="2" charset="0"/>
                    <a:ea typeface="Roboto Light" panose="02000000000000000000" pitchFamily="2" charset="0"/>
                  </a:endParaRPr>
                </a:p>
              </p:txBody>
            </p:sp>
          </p:grpSp>
          <p:pic>
            <p:nvPicPr>
              <p:cNvPr id="24" name="Image 23">
                <a:extLst>
                  <a:ext uri="{FF2B5EF4-FFF2-40B4-BE49-F238E27FC236}">
                    <a16:creationId xmlns:a16="http://schemas.microsoft.com/office/drawing/2014/main" id="{5CE803D3-679C-4BB8-80C8-A0B2C5DAFAF7}"/>
                  </a:ext>
                </a:extLst>
              </p:cNvPr>
              <p:cNvPicPr>
                <a:picLocks noChangeAspect="1"/>
              </p:cNvPicPr>
              <p:nvPr/>
            </p:nvPicPr>
            <p:blipFill>
              <a:blip r:embed="rId6" cstate="print">
                <a:duotone>
                  <a:prstClr val="black"/>
                  <a:srgbClr val="D9CBE1">
                    <a:tint val="45000"/>
                    <a:satMod val="400000"/>
                  </a:srgb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68139" y="2914768"/>
                <a:ext cx="931904" cy="931904"/>
              </a:xfrm>
              <a:prstGeom prst="rect">
                <a:avLst/>
              </a:prstGeom>
            </p:spPr>
          </p:pic>
        </p:grpSp>
        <p:pic>
          <p:nvPicPr>
            <p:cNvPr id="25" name="Picture 18" descr="produit-sans-parfums-artificiels">
              <a:extLst>
                <a:ext uri="{FF2B5EF4-FFF2-40B4-BE49-F238E27FC236}">
                  <a16:creationId xmlns:a16="http://schemas.microsoft.com/office/drawing/2014/main" id="{BF1000DD-2E3C-444F-A891-0F0959AEB2B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48195" y="4895815"/>
              <a:ext cx="800789" cy="87226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69BDE261-0012-49BC-9072-E9557D80B76D}"/>
                </a:ext>
              </a:extLst>
            </p:cNvPr>
            <p:cNvSpPr/>
            <p:nvPr/>
          </p:nvSpPr>
          <p:spPr>
            <a:xfrm>
              <a:off x="9548983" y="5247038"/>
              <a:ext cx="2278485" cy="276999"/>
            </a:xfrm>
            <a:prstGeom prst="rect">
              <a:avLst/>
            </a:prstGeom>
          </p:spPr>
          <p:txBody>
            <a:bodyPr wrap="square">
              <a:spAutoFit/>
            </a:bodyPr>
            <a:lstStyle/>
            <a:p>
              <a:pPr>
                <a:defRPr/>
              </a:pPr>
              <a:r>
                <a:rPr lang="fr-FR" sz="1200" dirty="0" err="1">
                  <a:solidFill>
                    <a:prstClr val="black"/>
                  </a:solidFill>
                  <a:latin typeface="Roboto Light" panose="02000000000000000000" pitchFamily="2" charset="0"/>
                  <a:ea typeface="Roboto Light" panose="02000000000000000000" pitchFamily="2" charset="0"/>
                </a:rPr>
                <a:t>Without</a:t>
              </a:r>
              <a:r>
                <a:rPr lang="fr-FR" sz="1200" dirty="0">
                  <a:solidFill>
                    <a:prstClr val="black"/>
                  </a:solidFill>
                  <a:latin typeface="Roboto Light" panose="02000000000000000000" pitchFamily="2" charset="0"/>
                  <a:ea typeface="Roboto Light" panose="02000000000000000000" pitchFamily="2" charset="0"/>
                </a:rPr>
                <a:t> </a:t>
              </a:r>
              <a:r>
                <a:rPr lang="fr-FR" sz="1200" dirty="0" err="1">
                  <a:solidFill>
                    <a:prstClr val="black"/>
                  </a:solidFill>
                  <a:latin typeface="Roboto Light" panose="02000000000000000000" pitchFamily="2" charset="0"/>
                  <a:ea typeface="Roboto Light" panose="02000000000000000000" pitchFamily="2" charset="0"/>
                </a:rPr>
                <a:t>perfume</a:t>
              </a:r>
              <a:endParaRPr lang="fr-FR" sz="1200" dirty="0">
                <a:solidFill>
                  <a:prstClr val="black"/>
                </a:solidFill>
                <a:latin typeface="Roboto Light" panose="02000000000000000000" pitchFamily="2" charset="0"/>
                <a:ea typeface="Roboto Light" panose="02000000000000000000" pitchFamily="2" charset="0"/>
              </a:endParaRPr>
            </a:p>
          </p:txBody>
        </p:sp>
      </p:grpSp>
      <p:sp>
        <p:nvSpPr>
          <p:cNvPr id="27" name="ZoneTexte 26">
            <a:extLst>
              <a:ext uri="{FF2B5EF4-FFF2-40B4-BE49-F238E27FC236}">
                <a16:creationId xmlns:a16="http://schemas.microsoft.com/office/drawing/2014/main" id="{6B13E8E7-EE8C-43FF-B8D3-F8F689F79664}"/>
              </a:ext>
            </a:extLst>
          </p:cNvPr>
          <p:cNvSpPr txBox="1"/>
          <p:nvPr/>
        </p:nvSpPr>
        <p:spPr>
          <a:xfrm>
            <a:off x="5221448" y="3152665"/>
            <a:ext cx="3543897"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HORSE CHESTNUT : ANTI-REDNESS</a:t>
            </a:r>
          </a:p>
        </p:txBody>
      </p:sp>
      <p:sp>
        <p:nvSpPr>
          <p:cNvPr id="28" name="ZoneTexte 10">
            <a:extLst>
              <a:ext uri="{FF2B5EF4-FFF2-40B4-BE49-F238E27FC236}">
                <a16:creationId xmlns:a16="http://schemas.microsoft.com/office/drawing/2014/main" id="{FB2CCF10-9B5E-4384-85C2-19B99CC029E7}"/>
              </a:ext>
            </a:extLst>
          </p:cNvPr>
          <p:cNvSpPr txBox="1"/>
          <p:nvPr/>
        </p:nvSpPr>
        <p:spPr bwMode="auto">
          <a:xfrm>
            <a:off x="6397226" y="3742687"/>
            <a:ext cx="2368120" cy="830997"/>
          </a:xfrm>
          <a:prstGeom prst="rect">
            <a:avLst/>
          </a:prstGeom>
          <a:noFill/>
          <a:ln w="3175">
            <a:noFill/>
          </a:ln>
        </p:spPr>
        <p:txBody>
          <a:bodyPr wrap="square" rtlCol="0">
            <a:spAutoFit/>
          </a:bodyPr>
          <a:lstStyle>
            <a:defPPr>
              <a:defRPr lang="fr-FR"/>
            </a:defPPr>
            <a:lvl1pPr algn="r">
              <a:defRPr sz="1100" i="1">
                <a:latin typeface="Roboto Light" panose="02000000000000000000" pitchFamily="2" charset="0"/>
                <a:ea typeface="Roboto Light" panose="02000000000000000000" pitchFamily="2"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171450" indent="-171450" algn="l">
              <a:buFont typeface="Arial" panose="020B0604020202020204" pitchFamily="34" charset="0"/>
              <a:buChar char="•"/>
            </a:pPr>
            <a:r>
              <a:rPr lang="en-US" sz="1200" i="0" dirty="0"/>
              <a:t>reduced capillary permeability </a:t>
            </a:r>
          </a:p>
          <a:p>
            <a:pPr marL="171450" indent="-171450" algn="l">
              <a:buFont typeface="Arial" panose="020B0604020202020204" pitchFamily="34" charset="0"/>
              <a:buChar char="•"/>
            </a:pPr>
            <a:r>
              <a:rPr lang="en-US" sz="1200" i="0" dirty="0"/>
              <a:t>increased resistance of the vessel walls </a:t>
            </a:r>
          </a:p>
          <a:p>
            <a:pPr marL="171450" indent="-171450" algn="l">
              <a:buFont typeface="Arial" panose="020B0604020202020204" pitchFamily="34" charset="0"/>
              <a:buChar char="•"/>
            </a:pPr>
            <a:r>
              <a:rPr lang="en-US" sz="1200" i="0" dirty="0"/>
              <a:t>soothing effect </a:t>
            </a:r>
          </a:p>
        </p:txBody>
      </p:sp>
      <p:pic>
        <p:nvPicPr>
          <p:cNvPr id="9" name="Picture 4" descr="ingredient-marron-d-inde-bio">
            <a:extLst>
              <a:ext uri="{FF2B5EF4-FFF2-40B4-BE49-F238E27FC236}">
                <a16:creationId xmlns:a16="http://schemas.microsoft.com/office/drawing/2014/main" id="{62B487B0-2C0B-444B-8442-D0D6C75F7A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0078" y="3658714"/>
            <a:ext cx="1369867" cy="8722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ngredient-achillee-millefeuille">
            <a:extLst>
              <a:ext uri="{FF2B5EF4-FFF2-40B4-BE49-F238E27FC236}">
                <a16:creationId xmlns:a16="http://schemas.microsoft.com/office/drawing/2014/main" id="{C95C34EE-9E4E-4D95-8E0C-17738E9D29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2199" y="5802335"/>
            <a:ext cx="1207000" cy="6808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ingredient-matricaire">
            <a:extLst>
              <a:ext uri="{FF2B5EF4-FFF2-40B4-BE49-F238E27FC236}">
                <a16:creationId xmlns:a16="http://schemas.microsoft.com/office/drawing/2014/main" id="{51E62B2E-4D32-430E-9EC0-ACF80E699A6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984802">
            <a:off x="4163359" y="5515356"/>
            <a:ext cx="991994" cy="125483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ingredient-prele">
            <a:extLst>
              <a:ext uri="{FF2B5EF4-FFF2-40B4-BE49-F238E27FC236}">
                <a16:creationId xmlns:a16="http://schemas.microsoft.com/office/drawing/2014/main" id="{0C182216-E3E7-434F-936A-52DA97D5EA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00429" y="5657908"/>
            <a:ext cx="1207000" cy="825299"/>
          </a:xfrm>
          <a:prstGeom prst="rect">
            <a:avLst/>
          </a:prstGeom>
          <a:noFill/>
          <a:extLst>
            <a:ext uri="{909E8E84-426E-40DD-AFC4-6F175D3DCCD1}">
              <a14:hiddenFill xmlns:a14="http://schemas.microsoft.com/office/drawing/2010/main">
                <a:solidFill>
                  <a:srgbClr val="FFFFFF"/>
                </a:solidFill>
              </a14:hiddenFill>
            </a:ext>
          </a:extLst>
        </p:spPr>
      </p:pic>
      <p:sp>
        <p:nvSpPr>
          <p:cNvPr id="29" name="Titre 2">
            <a:extLst>
              <a:ext uri="{FF2B5EF4-FFF2-40B4-BE49-F238E27FC236}">
                <a16:creationId xmlns:a16="http://schemas.microsoft.com/office/drawing/2014/main" id="{2B507ED6-A242-4C3A-BA7E-235202CA98A0}"/>
              </a:ext>
            </a:extLst>
          </p:cNvPr>
          <p:cNvSpPr txBox="1">
            <a:spLocks/>
          </p:cNvSpPr>
          <p:nvPr/>
        </p:nvSpPr>
        <p:spPr>
          <a:xfrm>
            <a:off x="139701" y="536470"/>
            <a:ext cx="11880474" cy="7920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a:solidFill>
                  <a:srgbClr val="3E3E3E"/>
                </a:solidFill>
                <a:latin typeface="KyivType Sans2" panose="00000500000000000000" pitchFamily="50" charset="0"/>
              </a:rPr>
              <a:t>How to treat a</a:t>
            </a:r>
            <a:br>
              <a:rPr lang="en-US" sz="2800">
                <a:solidFill>
                  <a:srgbClr val="3E3E3E"/>
                </a:solidFill>
                <a:latin typeface="KyivType Sans2" panose="00000500000000000000" pitchFamily="50" charset="0"/>
              </a:rPr>
            </a:br>
            <a:r>
              <a:rPr lang="en-US" sz="4000">
                <a:solidFill>
                  <a:srgbClr val="3E3E3E"/>
                </a:solidFill>
                <a:latin typeface="KyivType Sans2" panose="00000500000000000000" pitchFamily="50" charset="0"/>
              </a:rPr>
              <a:t>SENSITIVE SKIN (with or without redness)</a:t>
            </a:r>
            <a:endParaRPr lang="fr-FR" sz="28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16331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0250"/>
                                        </p:tgtEl>
                                        <p:attrNameLst>
                                          <p:attrName>style.visibility</p:attrName>
                                        </p:attrNameLst>
                                      </p:cBhvr>
                                      <p:to>
                                        <p:strVal val="visible"/>
                                      </p:to>
                                    </p:set>
                                    <p:animEffect transition="in" filter="fade">
                                      <p:cBhvr>
                                        <p:cTn id="22" dur="500"/>
                                        <p:tgtEl>
                                          <p:spTgt spid="102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1D0055-5BEF-4073-8816-F96A3A6D50A2}"/>
              </a:ext>
            </a:extLst>
          </p:cNvPr>
          <p:cNvSpPr/>
          <p:nvPr/>
        </p:nvSpPr>
        <p:spPr>
          <a:xfrm>
            <a:off x="1805212" y="1482433"/>
            <a:ext cx="8784718" cy="738664"/>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Masque Sensitive</a:t>
            </a:r>
          </a:p>
          <a:p>
            <a:pPr algn="ctr">
              <a:defRPr/>
            </a:pPr>
            <a:endParaRPr lang="en-US" sz="1400" dirty="0">
              <a:solidFill>
                <a:prstClr val="black"/>
              </a:solidFill>
              <a:latin typeface="Roboto Light" panose="02000000000000000000" pitchFamily="2" charset="0"/>
              <a:ea typeface="Roboto Light" panose="02000000000000000000" pitchFamily="2" charset="0"/>
            </a:endParaRPr>
          </a:p>
          <a:p>
            <a:pPr algn="ctr">
              <a:defRPr/>
            </a:pPr>
            <a:endParaRPr lang="en-US" sz="1400" dirty="0">
              <a:solidFill>
                <a:prstClr val="black"/>
              </a:solidFill>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4C7FEEC4-E25C-4EF7-835C-1F2DF8A73E41}"/>
              </a:ext>
            </a:extLst>
          </p:cNvPr>
          <p:cNvSpPr txBox="1"/>
          <p:nvPr/>
        </p:nvSpPr>
        <p:spPr>
          <a:xfrm>
            <a:off x="4019175" y="1793240"/>
            <a:ext cx="8001000" cy="406265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rPr>
              <a:t>Usage test </a:t>
            </a:r>
            <a:r>
              <a:rPr kumimoji="0" lang="en-US" sz="240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rPr>
              <a:t>(self-assessment)</a:t>
            </a:r>
            <a:endParaRPr kumimoji="0" lang="en-US" sz="2400" i="0" u="none" strike="noStrike" kern="1200" cap="none" spc="0" normalizeH="0" baseline="0" noProof="0" dirty="0">
              <a:ln>
                <a:noFill/>
              </a:ln>
              <a:solidFill>
                <a:srgbClr val="FF0000"/>
              </a:solidFill>
              <a:effectLst/>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Skin is soothed: </a:t>
            </a:r>
            <a:r>
              <a:rPr lang="en-US" sz="2800" b="1" dirty="0">
                <a:solidFill>
                  <a:schemeClr val="tx1">
                    <a:lumMod val="75000"/>
                    <a:lumOff val="25000"/>
                  </a:schemeClr>
                </a:solidFill>
                <a:latin typeface="Roboto Light" panose="02000000000000000000" pitchFamily="2" charset="0"/>
                <a:ea typeface="Roboto Light" panose="02000000000000000000" pitchFamily="2" charset="0"/>
              </a:rPr>
              <a:t>84%</a:t>
            </a:r>
            <a:endParaRPr lang="en-US" sz="2000" b="1" dirty="0">
              <a:solidFill>
                <a:schemeClr val="tx1">
                  <a:lumMod val="75000"/>
                  <a:lumOff val="25000"/>
                </a:schemeClr>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Skin is durably comfortable: </a:t>
            </a:r>
            <a:r>
              <a:rPr lang="en-US" sz="2800" b="1" dirty="0">
                <a:solidFill>
                  <a:schemeClr val="tx1">
                    <a:lumMod val="75000"/>
                    <a:lumOff val="25000"/>
                  </a:schemeClr>
                </a:solidFill>
                <a:latin typeface="Roboto Light" panose="02000000000000000000" pitchFamily="2" charset="0"/>
                <a:ea typeface="Roboto Light" panose="02000000000000000000" pitchFamily="2" charset="0"/>
              </a:rPr>
              <a:t>89%</a:t>
            </a:r>
            <a:endParaRPr lang="en-US" sz="2000" b="1" dirty="0">
              <a:solidFill>
                <a:schemeClr val="tx1">
                  <a:lumMod val="75000"/>
                  <a:lumOff val="25000"/>
                </a:schemeClr>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75000"/>
                    <a:lumOff val="25000"/>
                  </a:schemeClr>
                </a:solidFill>
                <a:latin typeface="Roboto Light" panose="02000000000000000000" pitchFamily="2" charset="0"/>
                <a:ea typeface="Roboto Light" panose="02000000000000000000" pitchFamily="2" charset="0"/>
              </a:rPr>
              <a:t>Soft and velvety skin: </a:t>
            </a:r>
            <a:r>
              <a:rPr lang="en-US" sz="2800" b="1" dirty="0">
                <a:solidFill>
                  <a:schemeClr val="tx1">
                    <a:lumMod val="75000"/>
                    <a:lumOff val="25000"/>
                  </a:schemeClr>
                </a:solidFill>
                <a:latin typeface="Roboto Light" panose="02000000000000000000" pitchFamily="2" charset="0"/>
                <a:ea typeface="Roboto Light" panose="02000000000000000000" pitchFamily="2" charset="0"/>
              </a:rPr>
              <a:t>95%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Roboto Light" panose="02000000000000000000" pitchFamily="2" charset="0"/>
              <a:ea typeface="Roboto Light" panose="02000000000000000000" pitchFamily="2" charset="0"/>
            </a:endParaRPr>
          </a:p>
          <a:p>
            <a:endParaRPr lang="en-US" sz="2400" b="1" dirty="0">
              <a:solidFill>
                <a:prstClr val="black">
                  <a:lumMod val="75000"/>
                  <a:lumOff val="25000"/>
                </a:prstClr>
              </a:solidFill>
              <a:latin typeface="Roboto Light" panose="02000000000000000000" pitchFamily="2" charset="0"/>
              <a:ea typeface="Roboto Light" panose="02000000000000000000" pitchFamily="2" charset="0"/>
            </a:endParaRPr>
          </a:p>
          <a:p>
            <a:r>
              <a:rPr lang="en-US" sz="2400" b="1" dirty="0">
                <a:solidFill>
                  <a:prstClr val="black">
                    <a:lumMod val="75000"/>
                    <a:lumOff val="25000"/>
                  </a:prstClr>
                </a:solidFill>
                <a:latin typeface="Roboto Light" panose="02000000000000000000" pitchFamily="2" charset="0"/>
                <a:ea typeface="Roboto Light" panose="02000000000000000000" pitchFamily="2" charset="0"/>
              </a:rPr>
              <a:t>Skin reactivity: </a:t>
            </a:r>
            <a:r>
              <a:rPr lang="en-US" sz="2800" b="1" dirty="0">
                <a:solidFill>
                  <a:schemeClr val="tx1">
                    <a:lumMod val="75000"/>
                    <a:lumOff val="25000"/>
                  </a:schemeClr>
                </a:solidFill>
                <a:latin typeface="Roboto Light" panose="02000000000000000000" pitchFamily="2" charset="0"/>
                <a:ea typeface="Roboto Light" panose="02000000000000000000" pitchFamily="2" charset="0"/>
              </a:rPr>
              <a:t>-52% </a:t>
            </a:r>
            <a:r>
              <a:rPr lang="en-US" sz="2000" b="1" dirty="0">
                <a:solidFill>
                  <a:schemeClr val="tx1">
                    <a:lumMod val="75000"/>
                    <a:lumOff val="25000"/>
                  </a:schemeClr>
                </a:solidFill>
                <a:latin typeface="Roboto Light" panose="02000000000000000000" pitchFamily="2" charset="0"/>
                <a:ea typeface="Roboto Light" panose="02000000000000000000" pitchFamily="2" charset="0"/>
              </a:rPr>
              <a:t>after 28 days</a:t>
            </a:r>
          </a:p>
          <a:p>
            <a:r>
              <a:rPr lang="fr-FR" sz="2000" dirty="0">
                <a:solidFill>
                  <a:schemeClr val="tx1">
                    <a:lumMod val="75000"/>
                    <a:lumOff val="25000"/>
                  </a:schemeClr>
                </a:solidFill>
                <a:latin typeface="Roboto Light" panose="02000000000000000000" pitchFamily="2" charset="0"/>
                <a:ea typeface="Roboto Light" panose="02000000000000000000" pitchFamily="2" charset="0"/>
                <a:sym typeface="Wingdings" panose="05000000000000000000" pitchFamily="2" charset="2"/>
              </a:rPr>
              <a:t></a:t>
            </a:r>
            <a:r>
              <a:rPr lang="en-US" sz="2000" dirty="0">
                <a:solidFill>
                  <a:schemeClr val="tx1">
                    <a:lumMod val="75000"/>
                    <a:lumOff val="25000"/>
                  </a:schemeClr>
                </a:solidFill>
                <a:latin typeface="Roboto Light" panose="02000000000000000000" pitchFamily="2" charset="0"/>
                <a:ea typeface="Roboto Light" panose="02000000000000000000" pitchFamily="2" charset="0"/>
                <a:sym typeface="Wingdings" panose="05000000000000000000" pitchFamily="2" charset="2"/>
              </a:rPr>
              <a:t> The product's soothing effect was confirmed</a:t>
            </a:r>
            <a:endParaRPr lang="en-US" sz="2000" dirty="0">
              <a:solidFill>
                <a:schemeClr val="tx1">
                  <a:lumMod val="75000"/>
                  <a:lumOff val="25000"/>
                </a:schemeClr>
              </a:solidFill>
              <a:latin typeface="Roboto Light" panose="02000000000000000000" pitchFamily="2" charset="0"/>
              <a:ea typeface="Roboto Light" panose="02000000000000000000" pitchFamily="2" charset="0"/>
            </a:endParaRPr>
          </a:p>
          <a:p>
            <a:pPr lvl="0">
              <a:defRPr/>
            </a:pPr>
            <a:endParaRPr kumimoji="0" lang="fr-FR" sz="1800" b="0" i="0" u="none" strike="noStrike" kern="1200" cap="none" spc="0" normalizeH="0" baseline="0" noProof="0" dirty="0">
              <a:ln>
                <a:noFill/>
              </a:ln>
              <a:solidFill>
                <a:srgbClr val="FF0000"/>
              </a:solidFill>
              <a:effectLst/>
              <a:uLnTx/>
              <a:uFillTx/>
              <a:latin typeface="Roboto Light" panose="02000000000000000000" pitchFamily="2" charset="0"/>
              <a:ea typeface="Roboto Light" panose="02000000000000000000" pitchFamily="2" charset="0"/>
            </a:endParaRPr>
          </a:p>
        </p:txBody>
      </p:sp>
      <p:pic>
        <p:nvPicPr>
          <p:cNvPr id="9" name="Image 8">
            <a:extLst>
              <a:ext uri="{FF2B5EF4-FFF2-40B4-BE49-F238E27FC236}">
                <a16:creationId xmlns:a16="http://schemas.microsoft.com/office/drawing/2014/main" id="{D0798DDF-EC7B-4929-B6AC-1D343932862D}"/>
              </a:ext>
            </a:extLst>
          </p:cNvPr>
          <p:cNvPicPr>
            <a:picLocks noChangeAspect="1"/>
          </p:cNvPicPr>
          <p:nvPr/>
        </p:nvPicPr>
        <p:blipFill>
          <a:blip r:embed="rId3"/>
          <a:stretch>
            <a:fillRect/>
          </a:stretch>
        </p:blipFill>
        <p:spPr>
          <a:xfrm>
            <a:off x="389354" y="4946349"/>
            <a:ext cx="2234879" cy="1375181"/>
          </a:xfrm>
          <a:prstGeom prst="rect">
            <a:avLst/>
          </a:prstGeom>
        </p:spPr>
      </p:pic>
      <p:sp>
        <p:nvSpPr>
          <p:cNvPr id="10" name="Titre 2">
            <a:extLst>
              <a:ext uri="{FF2B5EF4-FFF2-40B4-BE49-F238E27FC236}">
                <a16:creationId xmlns:a16="http://schemas.microsoft.com/office/drawing/2014/main" id="{AA6703B4-0D40-412F-9BD1-37BA2FD6E223}"/>
              </a:ext>
            </a:extLst>
          </p:cNvPr>
          <p:cNvSpPr>
            <a:spLocks noGrp="1"/>
          </p:cNvSpPr>
          <p:nvPr>
            <p:ph type="title"/>
          </p:nvPr>
        </p:nvSpPr>
        <p:spPr>
          <a:xfrm>
            <a:off x="139701" y="536470"/>
            <a:ext cx="11880474"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How to treat a</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SENSITIVE SKIN (with or without redness)</a:t>
            </a:r>
            <a:endParaRPr lang="fr-FR" sz="28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2807528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etoure">
            <a:extLst>
              <a:ext uri="{FF2B5EF4-FFF2-40B4-BE49-F238E27FC236}">
                <a16:creationId xmlns:a16="http://schemas.microsoft.com/office/drawing/2014/main" id="{36680D7C-9DDE-40A6-9207-643A48C01F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44" t="11468" r="26282"/>
          <a:stretch/>
        </p:blipFill>
        <p:spPr bwMode="auto">
          <a:xfrm>
            <a:off x="379680" y="1222966"/>
            <a:ext cx="2198627" cy="5520451"/>
          </a:xfrm>
          <a:prstGeom prst="rect">
            <a:avLst/>
          </a:prstGeom>
          <a:noFill/>
          <a:extLst>
            <a:ext uri="{909E8E84-426E-40DD-AFC4-6F175D3DCCD1}">
              <a14:hiddenFill xmlns:a14="http://schemas.microsoft.com/office/drawing/2010/main">
                <a:solidFill>
                  <a:srgbClr val="FFFFFF"/>
                </a:solidFill>
              </a14:hiddenFill>
            </a:ext>
          </a:extLst>
        </p:spPr>
      </p:pic>
      <p:sp>
        <p:nvSpPr>
          <p:cNvPr id="8" name="Titre 2">
            <a:extLst>
              <a:ext uri="{FF2B5EF4-FFF2-40B4-BE49-F238E27FC236}">
                <a16:creationId xmlns:a16="http://schemas.microsoft.com/office/drawing/2014/main" id="{91F357AC-576D-4618-9C41-44AE33AA3147}"/>
              </a:ext>
            </a:extLst>
          </p:cNvPr>
          <p:cNvSpPr txBox="1">
            <a:spLocks/>
          </p:cNvSpPr>
          <p:nvPr/>
        </p:nvSpPr>
        <p:spPr>
          <a:xfrm>
            <a:off x="269822" y="536470"/>
            <a:ext cx="11636461" cy="7920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A “MUST HAVE” in cabin</a:t>
            </a:r>
            <a:endParaRPr lang="fr-FR" sz="2800" dirty="0">
              <a:solidFill>
                <a:srgbClr val="3E3E3E"/>
              </a:solidFill>
              <a:latin typeface="KyivType Sans2" panose="00000500000000000000" pitchFamily="50" charset="0"/>
            </a:endParaRPr>
          </a:p>
        </p:txBody>
      </p:sp>
      <p:sp>
        <p:nvSpPr>
          <p:cNvPr id="9" name="Rectangle 8">
            <a:extLst>
              <a:ext uri="{FF2B5EF4-FFF2-40B4-BE49-F238E27FC236}">
                <a16:creationId xmlns:a16="http://schemas.microsoft.com/office/drawing/2014/main" id="{0156CA29-E8DD-4BE2-9FFE-8A6145302909}"/>
              </a:ext>
            </a:extLst>
          </p:cNvPr>
          <p:cNvSpPr/>
          <p:nvPr/>
        </p:nvSpPr>
        <p:spPr>
          <a:xfrm>
            <a:off x="1805212" y="1482433"/>
            <a:ext cx="8784718" cy="923330"/>
          </a:xfrm>
          <a:prstGeom prst="rect">
            <a:avLst/>
          </a:prstGeom>
        </p:spPr>
        <p:txBody>
          <a:bodyPr wrap="square">
            <a:spAutoFit/>
          </a:bodyPr>
          <a:lstStyle/>
          <a:p>
            <a:pPr algn="ctr">
              <a:defRPr/>
            </a:pPr>
            <a:r>
              <a:rPr lang="en-US" dirty="0">
                <a:solidFill>
                  <a:prstClr val="black"/>
                </a:solidFill>
                <a:latin typeface="Roboto Light" panose="02000000000000000000" pitchFamily="2" charset="0"/>
                <a:ea typeface="Roboto Light" panose="02000000000000000000" pitchFamily="2" charset="0"/>
              </a:rPr>
              <a:t>MASQUE SENSITIVE</a:t>
            </a:r>
          </a:p>
          <a:p>
            <a:pPr algn="ctr">
              <a:defRPr/>
            </a:pPr>
            <a:endParaRPr lang="en-US" dirty="0">
              <a:solidFill>
                <a:prstClr val="black"/>
              </a:solidFill>
              <a:latin typeface="Roboto Light" panose="02000000000000000000" pitchFamily="2" charset="0"/>
              <a:ea typeface="Roboto Light" panose="02000000000000000000" pitchFamily="2" charset="0"/>
            </a:endParaRPr>
          </a:p>
          <a:p>
            <a:pPr algn="ctr">
              <a:defRPr/>
            </a:pPr>
            <a:endParaRPr lang="en-US" dirty="0">
              <a:solidFill>
                <a:prstClr val="black"/>
              </a:solidFill>
              <a:latin typeface="Roboto Light" panose="02000000000000000000" pitchFamily="2" charset="0"/>
              <a:ea typeface="Roboto Light" panose="02000000000000000000" pitchFamily="2" charset="0"/>
            </a:endParaRPr>
          </a:p>
        </p:txBody>
      </p:sp>
      <p:sp>
        <p:nvSpPr>
          <p:cNvPr id="12" name="ZoneTexte 11">
            <a:extLst>
              <a:ext uri="{FF2B5EF4-FFF2-40B4-BE49-F238E27FC236}">
                <a16:creationId xmlns:a16="http://schemas.microsoft.com/office/drawing/2014/main" id="{D2D607E0-073E-4124-BBBE-B5BA326C6D3A}"/>
              </a:ext>
            </a:extLst>
          </p:cNvPr>
          <p:cNvSpPr txBox="1"/>
          <p:nvPr/>
        </p:nvSpPr>
        <p:spPr>
          <a:xfrm>
            <a:off x="6990142" y="4546715"/>
            <a:ext cx="3292475" cy="374571"/>
          </a:xfrm>
          <a:prstGeom prst="roundRect">
            <a:avLst/>
          </a:prstGeom>
          <a:solidFill>
            <a:schemeClr val="bg1">
              <a:lumMod val="95000"/>
            </a:schemeClr>
          </a:solidFill>
          <a:ln w="3175">
            <a:solidFill>
              <a:srgbClr val="D0C9F1"/>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AFTER WAXING</a:t>
            </a:r>
          </a:p>
        </p:txBody>
      </p:sp>
      <p:sp>
        <p:nvSpPr>
          <p:cNvPr id="13" name="ZoneTexte 12">
            <a:extLst>
              <a:ext uri="{FF2B5EF4-FFF2-40B4-BE49-F238E27FC236}">
                <a16:creationId xmlns:a16="http://schemas.microsoft.com/office/drawing/2014/main" id="{EAC5D5CB-1C9E-4E70-B132-42B91E1F436D}"/>
              </a:ext>
            </a:extLst>
          </p:cNvPr>
          <p:cNvSpPr txBox="1"/>
          <p:nvPr/>
        </p:nvSpPr>
        <p:spPr>
          <a:xfrm>
            <a:off x="3630678" y="2505760"/>
            <a:ext cx="1657791" cy="646986"/>
          </a:xfrm>
          <a:prstGeom prst="roundRect">
            <a:avLst/>
          </a:prstGeom>
          <a:solidFill>
            <a:schemeClr val="bg1">
              <a:lumMod val="95000"/>
            </a:schemeClr>
          </a:solidFill>
          <a:ln w="3175">
            <a:solidFill>
              <a:srgbClr val="D0C9F1"/>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AFTER A PEELING</a:t>
            </a:r>
          </a:p>
        </p:txBody>
      </p:sp>
      <p:sp>
        <p:nvSpPr>
          <p:cNvPr id="14" name="ZoneTexte 13">
            <a:extLst>
              <a:ext uri="{FF2B5EF4-FFF2-40B4-BE49-F238E27FC236}">
                <a16:creationId xmlns:a16="http://schemas.microsoft.com/office/drawing/2014/main" id="{9E4A6EEF-B5F2-4127-ADE1-1BF0788EC297}"/>
              </a:ext>
            </a:extLst>
          </p:cNvPr>
          <p:cNvSpPr txBox="1"/>
          <p:nvPr/>
        </p:nvSpPr>
        <p:spPr>
          <a:xfrm>
            <a:off x="2688165" y="4546715"/>
            <a:ext cx="2391020" cy="646986"/>
          </a:xfrm>
          <a:prstGeom prst="roundRect">
            <a:avLst/>
          </a:prstGeom>
          <a:solidFill>
            <a:schemeClr val="bg1">
              <a:lumMod val="95000"/>
            </a:schemeClr>
          </a:solidFill>
          <a:ln w="3175">
            <a:solidFill>
              <a:srgbClr val="D0C9F1"/>
            </a:solidFill>
          </a:ln>
        </p:spPr>
        <p:txBody>
          <a:bodyPr wrap="square" rtlCol="0">
            <a:spAutoFit/>
          </a:bodyPr>
          <a:lstStyle/>
          <a:p>
            <a:pPr algn="ctr"/>
            <a:r>
              <a:rPr lang="en-US" sz="1600" dirty="0">
                <a:latin typeface="Roboto Light" panose="02000000000000000000" pitchFamily="2" charset="0"/>
                <a:ea typeface="Roboto Light" panose="02000000000000000000" pitchFamily="2" charset="0"/>
              </a:rPr>
              <a:t>AFTER AN AESTHETIC MEDICAL PROCEDURE</a:t>
            </a:r>
            <a:endParaRPr lang="fr-FR" sz="1600" dirty="0">
              <a:latin typeface="Roboto Light" panose="02000000000000000000" pitchFamily="2" charset="0"/>
              <a:ea typeface="Roboto Light" panose="02000000000000000000" pitchFamily="2" charset="0"/>
            </a:endParaRPr>
          </a:p>
        </p:txBody>
      </p:sp>
      <p:sp>
        <p:nvSpPr>
          <p:cNvPr id="15" name="ZoneTexte 14">
            <a:extLst>
              <a:ext uri="{FF2B5EF4-FFF2-40B4-BE49-F238E27FC236}">
                <a16:creationId xmlns:a16="http://schemas.microsoft.com/office/drawing/2014/main" id="{D263A675-D7EC-4179-A055-D72438BAF8BB}"/>
              </a:ext>
            </a:extLst>
          </p:cNvPr>
          <p:cNvSpPr txBox="1"/>
          <p:nvPr/>
        </p:nvSpPr>
        <p:spPr>
          <a:xfrm>
            <a:off x="6760564" y="3042232"/>
            <a:ext cx="3292475" cy="374571"/>
          </a:xfrm>
          <a:prstGeom prst="roundRect">
            <a:avLst/>
          </a:prstGeom>
          <a:solidFill>
            <a:schemeClr val="bg1">
              <a:lumMod val="95000"/>
            </a:schemeClr>
          </a:solidFill>
          <a:ln w="3175">
            <a:solidFill>
              <a:srgbClr val="D0C9F1"/>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IN CASE OF PRODUCT REACTION</a:t>
            </a:r>
          </a:p>
        </p:txBody>
      </p:sp>
    </p:spTree>
    <p:extLst>
      <p:ext uri="{BB962C8B-B14F-4D97-AF65-F5344CB8AC3E}">
        <p14:creationId xmlns:p14="http://schemas.microsoft.com/office/powerpoint/2010/main" val="292819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E5D6B49F-3280-4EBA-80CE-C9680C2E7C28}"/>
              </a:ext>
            </a:extLst>
          </p:cNvPr>
          <p:cNvGraphicFramePr>
            <a:graphicFrameLocks noGrp="1"/>
          </p:cNvGraphicFramePr>
          <p:nvPr>
            <p:extLst>
              <p:ext uri="{D42A27DB-BD31-4B8C-83A1-F6EECF244321}">
                <p14:modId xmlns:p14="http://schemas.microsoft.com/office/powerpoint/2010/main" val="648291705"/>
              </p:ext>
            </p:extLst>
          </p:nvPr>
        </p:nvGraphicFramePr>
        <p:xfrm>
          <a:off x="301872" y="562911"/>
          <a:ext cx="11580588" cy="5460300"/>
        </p:xfrm>
        <a:graphic>
          <a:graphicData uri="http://schemas.openxmlformats.org/drawingml/2006/table">
            <a:tbl>
              <a:tblPr firstRow="1" firstCol="1" bandRow="1">
                <a:tableStyleId>{F5AB1C69-6EDB-4FF4-983F-18BD219EF322}</a:tableStyleId>
              </a:tblPr>
              <a:tblGrid>
                <a:gridCol w="1824500">
                  <a:extLst>
                    <a:ext uri="{9D8B030D-6E8A-4147-A177-3AD203B41FA5}">
                      <a16:colId xmlns:a16="http://schemas.microsoft.com/office/drawing/2014/main" val="1187716496"/>
                    </a:ext>
                  </a:extLst>
                </a:gridCol>
                <a:gridCol w="3491777">
                  <a:extLst>
                    <a:ext uri="{9D8B030D-6E8A-4147-A177-3AD203B41FA5}">
                      <a16:colId xmlns:a16="http://schemas.microsoft.com/office/drawing/2014/main" val="1052594061"/>
                    </a:ext>
                  </a:extLst>
                </a:gridCol>
                <a:gridCol w="3160901">
                  <a:extLst>
                    <a:ext uri="{9D8B030D-6E8A-4147-A177-3AD203B41FA5}">
                      <a16:colId xmlns:a16="http://schemas.microsoft.com/office/drawing/2014/main" val="2563101518"/>
                    </a:ext>
                  </a:extLst>
                </a:gridCol>
                <a:gridCol w="3103410">
                  <a:extLst>
                    <a:ext uri="{9D8B030D-6E8A-4147-A177-3AD203B41FA5}">
                      <a16:colId xmlns:a16="http://schemas.microsoft.com/office/drawing/2014/main" val="745582572"/>
                    </a:ext>
                  </a:extLst>
                </a:gridCol>
              </a:tblGrid>
              <a:tr h="770291">
                <a:tc>
                  <a:txBody>
                    <a:bodyPr/>
                    <a:lstStyle/>
                    <a:p>
                      <a:pPr algn="ctr">
                        <a:spcAft>
                          <a:spcPts val="0"/>
                        </a:spcAft>
                      </a:pPr>
                      <a:r>
                        <a:rPr lang="en-US" sz="1600" dirty="0">
                          <a:solidFill>
                            <a:schemeClr val="tx1">
                              <a:lumMod val="75000"/>
                              <a:lumOff val="25000"/>
                            </a:schemeClr>
                          </a:solidFill>
                          <a:effectLst/>
                          <a:latin typeface="KyivType Sans Light2" panose="00000400000000000000" pitchFamily="50" charset="0"/>
                        </a:rPr>
                        <a:t>Product name</a:t>
                      </a:r>
                      <a:endParaRPr lang="en-US" sz="1600" dirty="0">
                        <a:solidFill>
                          <a:schemeClr val="tx1">
                            <a:lumMod val="75000"/>
                            <a:lumOff val="25000"/>
                          </a:schemeClr>
                        </a:solidFill>
                        <a:effectLst/>
                        <a:latin typeface="KyivType Sans Light2" panose="00000400000000000000" pitchFamily="50" charset="0"/>
                        <a:ea typeface="Calibri" panose="020F0502020204030204" pitchFamily="34" charset="0"/>
                        <a:cs typeface="Times New Roman" panose="02020603050405020304" pitchFamily="18" charset="0"/>
                      </a:endParaRP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CCE0"/>
                    </a:solidFill>
                  </a:tcPr>
                </a:tc>
                <a:tc>
                  <a:txBody>
                    <a:bodyPr/>
                    <a:lstStyle/>
                    <a:p>
                      <a:pPr algn="ctr">
                        <a:spcAft>
                          <a:spcPts val="0"/>
                        </a:spcAft>
                      </a:pPr>
                      <a:r>
                        <a:rPr lang="en-US" sz="1600" dirty="0">
                          <a:solidFill>
                            <a:schemeClr val="tx1">
                              <a:lumMod val="75000"/>
                              <a:lumOff val="25000"/>
                            </a:schemeClr>
                          </a:solidFill>
                          <a:effectLst/>
                          <a:latin typeface="KyivType Sans Light2" panose="00000400000000000000" pitchFamily="50" charset="0"/>
                        </a:rPr>
                        <a:t>SENSITIVE</a:t>
                      </a:r>
                    </a:p>
                    <a:p>
                      <a:pPr algn="ctr">
                        <a:spcAft>
                          <a:spcPts val="0"/>
                        </a:spcAft>
                      </a:pPr>
                      <a:r>
                        <a:rPr lang="en-US" sz="1600" dirty="0">
                          <a:solidFill>
                            <a:schemeClr val="tx1">
                              <a:lumMod val="75000"/>
                              <a:lumOff val="25000"/>
                            </a:schemeClr>
                          </a:solidFill>
                          <a:effectLst/>
                          <a:latin typeface="KyivType Sans Light2" panose="00000400000000000000" pitchFamily="50" charset="0"/>
                        </a:rPr>
                        <a:t>CRÈME</a:t>
                      </a:r>
                      <a:r>
                        <a:rPr lang="en-US" sz="1600" baseline="0" dirty="0">
                          <a:solidFill>
                            <a:schemeClr val="tx1">
                              <a:lumMod val="75000"/>
                              <a:lumOff val="25000"/>
                            </a:schemeClr>
                          </a:solidFill>
                          <a:effectLst/>
                          <a:latin typeface="KyivType Sans Light2" panose="00000400000000000000" pitchFamily="50" charset="0"/>
                        </a:rPr>
                        <a:t> PEAUX SENSIBLES</a:t>
                      </a:r>
                      <a:endParaRPr lang="en-US" sz="1600" dirty="0">
                        <a:solidFill>
                          <a:schemeClr val="tx1">
                            <a:lumMod val="75000"/>
                            <a:lumOff val="25000"/>
                          </a:schemeClr>
                        </a:solidFill>
                        <a:effectLst/>
                        <a:latin typeface="KyivType Sans Light2" panose="00000400000000000000" pitchFamily="50" charset="0"/>
                        <a:ea typeface="Calibri" panose="020F0502020204030204" pitchFamily="34" charset="0"/>
                        <a:cs typeface="Times New Roman" panose="02020603050405020304" pitchFamily="18" charset="0"/>
                      </a:endParaRP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CCE0"/>
                    </a:solidFill>
                  </a:tcPr>
                </a:tc>
                <a:tc>
                  <a:txBody>
                    <a:bodyPr/>
                    <a:lstStyle/>
                    <a:p>
                      <a:pPr algn="ctr">
                        <a:spcAft>
                          <a:spcPts val="0"/>
                        </a:spcAft>
                      </a:pPr>
                      <a:r>
                        <a:rPr lang="en-US" sz="1600" dirty="0">
                          <a:solidFill>
                            <a:schemeClr val="tx1">
                              <a:lumMod val="75000"/>
                              <a:lumOff val="25000"/>
                            </a:schemeClr>
                          </a:solidFill>
                          <a:effectLst/>
                          <a:latin typeface="KyivType Sans Light2" panose="00000400000000000000" pitchFamily="50" charset="0"/>
                        </a:rPr>
                        <a:t>SENSITIVE </a:t>
                      </a:r>
                    </a:p>
                    <a:p>
                      <a:pPr algn="ctr">
                        <a:spcAft>
                          <a:spcPts val="0"/>
                        </a:spcAft>
                      </a:pPr>
                      <a:r>
                        <a:rPr lang="en-US" sz="1600" dirty="0">
                          <a:solidFill>
                            <a:schemeClr val="tx1">
                              <a:lumMod val="75000"/>
                              <a:lumOff val="25000"/>
                            </a:schemeClr>
                          </a:solidFill>
                          <a:effectLst/>
                          <a:latin typeface="KyivType Sans Light2" panose="00000400000000000000" pitchFamily="50" charset="0"/>
                        </a:rPr>
                        <a:t>CRÈME ANTI-ROUGEURS</a:t>
                      </a:r>
                      <a:endParaRPr lang="en-US" sz="1600" dirty="0">
                        <a:solidFill>
                          <a:schemeClr val="tx1">
                            <a:lumMod val="75000"/>
                            <a:lumOff val="25000"/>
                          </a:schemeClr>
                        </a:solidFill>
                        <a:effectLst/>
                        <a:latin typeface="KyivType Sans Light2" panose="00000400000000000000" pitchFamily="50" charset="0"/>
                        <a:ea typeface="Calibri" panose="020F0502020204030204" pitchFamily="34" charset="0"/>
                        <a:cs typeface="Times New Roman" panose="02020603050405020304" pitchFamily="18" charset="0"/>
                      </a:endParaRP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CCE0"/>
                    </a:solidFill>
                  </a:tcPr>
                </a:tc>
                <a:tc>
                  <a:txBody>
                    <a:bodyPr/>
                    <a:lstStyle/>
                    <a:p>
                      <a:pPr algn="ctr">
                        <a:spcAft>
                          <a:spcPts val="0"/>
                        </a:spcAft>
                      </a:pPr>
                      <a:r>
                        <a:rPr lang="en-US" sz="1600" dirty="0">
                          <a:solidFill>
                            <a:schemeClr val="tx1">
                              <a:lumMod val="75000"/>
                              <a:lumOff val="25000"/>
                            </a:schemeClr>
                          </a:solidFill>
                          <a:effectLst/>
                          <a:latin typeface="KyivType Sans Light2" panose="00000400000000000000" pitchFamily="50" charset="0"/>
                        </a:rPr>
                        <a:t>SENSITIVE </a:t>
                      </a:r>
                    </a:p>
                    <a:p>
                      <a:pPr algn="ctr">
                        <a:spcAft>
                          <a:spcPts val="0"/>
                        </a:spcAft>
                      </a:pPr>
                      <a:r>
                        <a:rPr lang="en-US" sz="1600" dirty="0">
                          <a:solidFill>
                            <a:schemeClr val="tx1">
                              <a:lumMod val="75000"/>
                              <a:lumOff val="25000"/>
                            </a:schemeClr>
                          </a:solidFill>
                          <a:effectLst/>
                          <a:latin typeface="KyivType Sans Light2" panose="00000400000000000000" pitchFamily="50" charset="0"/>
                        </a:rPr>
                        <a:t>MASQUE</a:t>
                      </a:r>
                      <a:endParaRPr lang="en-US" sz="1600" dirty="0">
                        <a:solidFill>
                          <a:schemeClr val="tx1">
                            <a:lumMod val="75000"/>
                            <a:lumOff val="25000"/>
                          </a:schemeClr>
                        </a:solidFill>
                        <a:effectLst/>
                        <a:latin typeface="KyivType Sans Light2" panose="00000400000000000000" pitchFamily="50" charset="0"/>
                        <a:ea typeface="Calibri" panose="020F0502020204030204" pitchFamily="34" charset="0"/>
                        <a:cs typeface="Times New Roman" panose="02020603050405020304" pitchFamily="18" charset="0"/>
                      </a:endParaRP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CCE0"/>
                    </a:solidFill>
                  </a:tcPr>
                </a:tc>
                <a:extLst>
                  <a:ext uri="{0D108BD9-81ED-4DB2-BD59-A6C34878D82A}">
                    <a16:rowId xmlns:a16="http://schemas.microsoft.com/office/drawing/2014/main" val="3772939760"/>
                  </a:ext>
                </a:extLst>
              </a:tr>
              <a:tr h="516789">
                <a:tc>
                  <a:txBody>
                    <a:bodyPr/>
                    <a:lstStyle/>
                    <a:p>
                      <a:pPr marL="0" algn="ctr" defTabSz="914400" rtl="0" eaLnBrk="1" latinLnBrk="0" hangingPunct="1">
                        <a:spcAft>
                          <a:spcPts val="0"/>
                        </a:spcAft>
                      </a:pPr>
                      <a:r>
                        <a:rPr lang="en-US" sz="1600" b="1" kern="1200" dirty="0">
                          <a:solidFill>
                            <a:schemeClr val="tx1">
                              <a:lumMod val="75000"/>
                              <a:lumOff val="25000"/>
                            </a:schemeClr>
                          </a:solidFill>
                          <a:effectLst/>
                          <a:latin typeface="KyivType Sans Light2" panose="00000400000000000000" pitchFamily="50" charset="0"/>
                          <a:ea typeface="+mn-ea"/>
                          <a:cs typeface="+mn-cs"/>
                        </a:rPr>
                        <a:t>Target</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CCE0"/>
                    </a:solidFill>
                  </a:tcPr>
                </a:tc>
                <a:tc>
                  <a:txBody>
                    <a:bodyPr/>
                    <a:lstStyle/>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Sensitive skin</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Redness</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Sensitive skin - Redness</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1573780"/>
                  </a:ext>
                </a:extLst>
              </a:tr>
              <a:tr h="759331">
                <a:tc>
                  <a:txBody>
                    <a:bodyPr/>
                    <a:lstStyle/>
                    <a:p>
                      <a:pPr marL="0" algn="ctr" defTabSz="914400" rtl="0" eaLnBrk="1" latinLnBrk="0" hangingPunct="1">
                        <a:spcAft>
                          <a:spcPts val="0"/>
                        </a:spcAft>
                      </a:pPr>
                      <a:r>
                        <a:rPr lang="en-US" sz="1600" b="1" kern="1200" dirty="0">
                          <a:solidFill>
                            <a:schemeClr val="tx1">
                              <a:lumMod val="75000"/>
                              <a:lumOff val="25000"/>
                            </a:schemeClr>
                          </a:solidFill>
                          <a:effectLst/>
                          <a:latin typeface="KyivType Sans Light2" panose="00000400000000000000" pitchFamily="50" charset="0"/>
                          <a:ea typeface="+mn-ea"/>
                          <a:cs typeface="+mn-cs"/>
                        </a:rPr>
                        <a:t>Star active ingredient</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CCE0"/>
                    </a:solidFill>
                  </a:tcPr>
                </a:tc>
                <a:tc>
                  <a:txBody>
                    <a:bodyPr/>
                    <a:lstStyle/>
                    <a:p>
                      <a:pPr algn="ctr">
                        <a:spcAft>
                          <a:spcPts val="0"/>
                        </a:spcAft>
                      </a:pPr>
                      <a:r>
                        <a:rPr lang="en-US" sz="1600" kern="1200" dirty="0" err="1">
                          <a:solidFill>
                            <a:schemeClr val="tx1"/>
                          </a:solidFill>
                          <a:latin typeface="Roboto Light" panose="02000000000000000000" pitchFamily="2" charset="0"/>
                          <a:ea typeface="Roboto Light" panose="02000000000000000000" pitchFamily="2" charset="0"/>
                          <a:cs typeface="+mn-cs"/>
                        </a:rPr>
                        <a:t>Sensibiotic</a:t>
                      </a:r>
                      <a:r>
                        <a:rPr lang="en-US" sz="1600" kern="1200" dirty="0">
                          <a:solidFill>
                            <a:schemeClr val="tx1"/>
                          </a:solidFill>
                          <a:latin typeface="Roboto Light" panose="02000000000000000000" pitchFamily="2" charset="0"/>
                          <a:ea typeface="Roboto Light" panose="02000000000000000000" pitchFamily="2" charset="0"/>
                          <a:cs typeface="+mn-cs"/>
                        </a:rPr>
                        <a:t> complex</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US" sz="1600" kern="1200" dirty="0" err="1">
                          <a:solidFill>
                            <a:schemeClr val="tx1"/>
                          </a:solidFill>
                          <a:latin typeface="Roboto Light" panose="02000000000000000000" pitchFamily="2" charset="0"/>
                          <a:ea typeface="Roboto Light" panose="02000000000000000000" pitchFamily="2" charset="0"/>
                          <a:cs typeface="+mn-cs"/>
                        </a:rPr>
                        <a:t>Centella</a:t>
                      </a:r>
                      <a:r>
                        <a:rPr sz="1600" kern="1200" dirty="0">
                          <a:solidFill>
                            <a:schemeClr val="tx1"/>
                          </a:solidFill>
                          <a:latin typeface="Roboto Light" panose="02000000000000000000" pitchFamily="2" charset="0"/>
                          <a:ea typeface="Roboto Light" panose="02000000000000000000" pitchFamily="2" charset="0"/>
                          <a:cs typeface="+mn-cs"/>
                        </a:rPr>
                        <a:t> </a:t>
                      </a:r>
                      <a:r>
                        <a:rPr lang="en-US" sz="1600" kern="1200" dirty="0">
                          <a:solidFill>
                            <a:schemeClr val="tx1"/>
                          </a:solidFill>
                          <a:latin typeface="Roboto Light" panose="02000000000000000000" pitchFamily="2" charset="0"/>
                          <a:ea typeface="Roboto Light" panose="02000000000000000000" pitchFamily="2" charset="0"/>
                          <a:cs typeface="+mn-cs"/>
                        </a:rPr>
                        <a:t>asiatica</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Arnica</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2985131"/>
                  </a:ext>
                </a:extLst>
              </a:tr>
              <a:tr h="849996">
                <a:tc>
                  <a:txBody>
                    <a:bodyPr/>
                    <a:lstStyle/>
                    <a:p>
                      <a:pPr marL="0" algn="ctr" defTabSz="914400" rtl="0" eaLnBrk="1" latinLnBrk="0" hangingPunct="1">
                        <a:spcAft>
                          <a:spcPts val="0"/>
                        </a:spcAft>
                      </a:pPr>
                      <a:r>
                        <a:rPr lang="fr-FR" sz="1600" b="1" kern="1200" dirty="0">
                          <a:solidFill>
                            <a:schemeClr val="tx1">
                              <a:lumMod val="75000"/>
                              <a:lumOff val="25000"/>
                            </a:schemeClr>
                          </a:solidFill>
                          <a:effectLst/>
                          <a:latin typeface="KyivType Sans Light2" panose="00000400000000000000" pitchFamily="50" charset="0"/>
                          <a:ea typeface="+mn-ea"/>
                          <a:cs typeface="+mn-cs"/>
                        </a:rPr>
                        <a:t>Product </a:t>
                      </a:r>
                      <a:r>
                        <a:rPr lang="fr-FR" sz="1600" b="1" kern="1200" dirty="0" err="1">
                          <a:solidFill>
                            <a:schemeClr val="tx1">
                              <a:lumMod val="75000"/>
                              <a:lumOff val="25000"/>
                            </a:schemeClr>
                          </a:solidFill>
                          <a:effectLst/>
                          <a:latin typeface="KyivType Sans Light2" panose="00000400000000000000" pitchFamily="50" charset="0"/>
                          <a:ea typeface="+mn-ea"/>
                          <a:cs typeface="+mn-cs"/>
                        </a:rPr>
                        <a:t>advantages</a:t>
                      </a:r>
                      <a:endParaRPr lang="fr-FR" sz="1600" b="1" kern="1200" dirty="0">
                        <a:solidFill>
                          <a:schemeClr val="tx1">
                            <a:lumMod val="75000"/>
                            <a:lumOff val="25000"/>
                          </a:schemeClr>
                        </a:solidFill>
                        <a:effectLst/>
                        <a:latin typeface="KyivType Sans Light2" panose="00000400000000000000" pitchFamily="50" charset="0"/>
                        <a:ea typeface="+mn-ea"/>
                        <a:cs typeface="+mn-cs"/>
                      </a:endParaRPr>
                    </a:p>
                    <a:p>
                      <a:pPr marL="0" algn="ctr" defTabSz="914400" rtl="0" eaLnBrk="1" latinLnBrk="0" hangingPunct="1">
                        <a:spcAft>
                          <a:spcPts val="0"/>
                        </a:spcAft>
                      </a:pPr>
                      <a:r>
                        <a:rPr lang="fr-FR" sz="1600" b="1" kern="1200" dirty="0">
                          <a:solidFill>
                            <a:schemeClr val="tx1">
                              <a:lumMod val="75000"/>
                              <a:lumOff val="25000"/>
                            </a:schemeClr>
                          </a:solidFill>
                          <a:effectLst/>
                          <a:latin typeface="KyivType Sans Light2" panose="00000400000000000000" pitchFamily="50" charset="0"/>
                          <a:ea typeface="+mn-ea"/>
                          <a:cs typeface="+mn-cs"/>
                        </a:rPr>
                        <a:t>+</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CCE0"/>
                    </a:solidFill>
                  </a:tcPr>
                </a:tc>
                <a:tc>
                  <a:txBody>
                    <a:bodyPr/>
                    <a:lstStyle/>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Sensibiotic</a:t>
                      </a:r>
                      <a:r>
                        <a:rPr sz="1600" kern="1200" dirty="0">
                          <a:solidFill>
                            <a:schemeClr val="tx1"/>
                          </a:solidFill>
                          <a:latin typeface="Roboto Light" panose="02000000000000000000" pitchFamily="2" charset="0"/>
                          <a:ea typeface="Roboto Light" panose="02000000000000000000" pitchFamily="2" charset="0"/>
                          <a:cs typeface="+mn-cs"/>
                        </a:rPr>
                        <a:t> </a:t>
                      </a:r>
                      <a:r>
                        <a:rPr lang="en-US" sz="1600" kern="1200" dirty="0">
                          <a:solidFill>
                            <a:schemeClr val="tx1"/>
                          </a:solidFill>
                          <a:latin typeface="Roboto Light" panose="02000000000000000000" pitchFamily="2" charset="0"/>
                          <a:ea typeface="Roboto Light" panose="02000000000000000000" pitchFamily="2" charset="0"/>
                          <a:cs typeface="+mn-cs"/>
                        </a:rPr>
                        <a:t>Complex</a:t>
                      </a:r>
                    </a:p>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 action on the skin's ecoflora + desensitizing</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Centella + pigments </a:t>
                      </a:r>
                    </a:p>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 immediate and long-term action on redness</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Mask-cream rich in plant extracts </a:t>
                      </a:r>
                    </a:p>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 optimal soothing effect</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7863383"/>
                  </a:ext>
                </a:extLst>
              </a:tr>
              <a:tr h="734086">
                <a:tc>
                  <a:txBody>
                    <a:bodyPr/>
                    <a:lstStyle/>
                    <a:p>
                      <a:pPr marL="0" algn="ctr" defTabSz="914400" rtl="0" eaLnBrk="1" latinLnBrk="0" hangingPunct="1">
                        <a:spcAft>
                          <a:spcPts val="0"/>
                        </a:spcAft>
                      </a:pPr>
                      <a:r>
                        <a:rPr lang="en-US" sz="1600" b="1" kern="1200" dirty="0">
                          <a:solidFill>
                            <a:schemeClr val="tx1">
                              <a:lumMod val="75000"/>
                              <a:lumOff val="25000"/>
                            </a:schemeClr>
                          </a:solidFill>
                          <a:effectLst/>
                          <a:latin typeface="KyivType Sans Light2" panose="00000400000000000000" pitchFamily="50" charset="0"/>
                          <a:ea typeface="+mn-ea"/>
                          <a:cs typeface="+mn-cs"/>
                        </a:rPr>
                        <a:t>Result </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CCE0"/>
                    </a:solidFill>
                  </a:tcPr>
                </a:tc>
                <a:tc>
                  <a:txBody>
                    <a:bodyPr/>
                    <a:lstStyle/>
                    <a:p>
                      <a:pPr lvl="0" algn="ctr"/>
                      <a:r>
                        <a:rPr lang="fr-FR" sz="1600" kern="1200" dirty="0">
                          <a:solidFill>
                            <a:schemeClr val="tx1"/>
                          </a:solidFill>
                          <a:latin typeface="Roboto Light" panose="02000000000000000000" pitchFamily="2" charset="0"/>
                          <a:ea typeface="Roboto Light" panose="02000000000000000000" pitchFamily="2" charset="0"/>
                          <a:cs typeface="+mn-cs"/>
                        </a:rPr>
                        <a:t>Less sensitive and less reactive skin</a:t>
                      </a:r>
                    </a:p>
                    <a:p>
                      <a:pPr lvl="0" algn="ctr"/>
                      <a:r>
                        <a:rPr lang="fr-FR" sz="1600" kern="1200" dirty="0">
                          <a:solidFill>
                            <a:schemeClr val="tx1"/>
                          </a:solidFill>
                          <a:latin typeface="Roboto Light" panose="02000000000000000000" pitchFamily="2" charset="0"/>
                          <a:ea typeface="Roboto Light" panose="02000000000000000000" pitchFamily="2" charset="0"/>
                          <a:cs typeface="+mn-cs"/>
                        </a:rPr>
                        <a:t>calmed, comforted</a:t>
                      </a:r>
                      <a:endParaRPr lang="en-US" sz="1600" kern="1200" dirty="0">
                        <a:solidFill>
                          <a:schemeClr val="tx1"/>
                        </a:solidFill>
                        <a:latin typeface="Roboto Light" panose="02000000000000000000" pitchFamily="2" charset="0"/>
                        <a:ea typeface="Roboto Light" panose="02000000000000000000" pitchFamily="2" charset="0"/>
                        <a:cs typeface="+mn-cs"/>
                      </a:endParaRP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600" kern="1200" dirty="0">
                          <a:solidFill>
                            <a:schemeClr val="tx1"/>
                          </a:solidFill>
                          <a:latin typeface="Roboto Light" panose="02000000000000000000" pitchFamily="2" charset="0"/>
                          <a:ea typeface="Roboto Light" panose="02000000000000000000" pitchFamily="2" charset="0"/>
                          <a:cs typeface="+mn-cs"/>
                        </a:rPr>
                        <a:t>Less redness  </a:t>
                      </a:r>
                    </a:p>
                    <a:p>
                      <a:pPr algn="ctr"/>
                      <a:r>
                        <a:rPr lang="fr-FR" sz="1600" kern="1200" dirty="0">
                          <a:solidFill>
                            <a:schemeClr val="tx1"/>
                          </a:solidFill>
                          <a:latin typeface="Roboto Light" panose="02000000000000000000" pitchFamily="2" charset="0"/>
                          <a:ea typeface="Roboto Light" panose="02000000000000000000" pitchFamily="2" charset="0"/>
                          <a:cs typeface="+mn-cs"/>
                        </a:rPr>
                        <a:t>Complexion even</a:t>
                      </a:r>
                    </a:p>
                    <a:p>
                      <a:pPr algn="ctr"/>
                      <a:r>
                        <a:rPr lang="fr-FR" sz="1600" kern="1200" dirty="0">
                          <a:solidFill>
                            <a:schemeClr val="tx1"/>
                          </a:solidFill>
                          <a:latin typeface="Roboto Light" panose="02000000000000000000" pitchFamily="2" charset="0"/>
                          <a:ea typeface="Roboto Light" panose="02000000000000000000" pitchFamily="2" charset="0"/>
                          <a:cs typeface="+mn-cs"/>
                        </a:rPr>
                        <a:t>Soothed skin</a:t>
                      </a:r>
                      <a:endParaRPr lang="en-US" sz="1600" kern="1200" dirty="0">
                        <a:solidFill>
                          <a:schemeClr val="tx1"/>
                        </a:solidFill>
                        <a:latin typeface="Roboto Light" panose="02000000000000000000" pitchFamily="2" charset="0"/>
                        <a:ea typeface="Roboto Light" panose="02000000000000000000" pitchFamily="2" charset="0"/>
                        <a:cs typeface="+mn-cs"/>
                      </a:endParaRP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defRPr/>
                      </a:pPr>
                      <a:r>
                        <a:rPr lang="fr-FR" sz="1600" kern="1200" dirty="0">
                          <a:solidFill>
                            <a:schemeClr val="tx1"/>
                          </a:solidFill>
                          <a:latin typeface="Roboto Light" panose="02000000000000000000" pitchFamily="2" charset="0"/>
                          <a:ea typeface="Roboto Light" panose="02000000000000000000" pitchFamily="2" charset="0"/>
                          <a:cs typeface="+mn-cs"/>
                        </a:rPr>
                        <a:t>Soothed skin</a:t>
                      </a:r>
                    </a:p>
                    <a:p>
                      <a:pPr lvl="0" algn="ctr">
                        <a:defRPr/>
                      </a:pPr>
                      <a:r>
                        <a:rPr lang="fr-FR" sz="1600" kern="1200" dirty="0">
                          <a:solidFill>
                            <a:schemeClr val="tx1"/>
                          </a:solidFill>
                          <a:latin typeface="Roboto Light" panose="02000000000000000000" pitchFamily="2" charset="0"/>
                          <a:ea typeface="Roboto Light" panose="02000000000000000000" pitchFamily="2" charset="0"/>
                          <a:cs typeface="+mn-cs"/>
                        </a:rPr>
                        <a:t>Skin is comfortable</a:t>
                      </a:r>
                    </a:p>
                    <a:p>
                      <a:pPr lvl="0" algn="ctr">
                        <a:defRPr/>
                      </a:pPr>
                      <a:r>
                        <a:rPr lang="fr-FR" sz="1600" kern="1200" dirty="0">
                          <a:solidFill>
                            <a:schemeClr val="tx1"/>
                          </a:solidFill>
                          <a:latin typeface="Roboto Light" panose="02000000000000000000" pitchFamily="2" charset="0"/>
                          <a:ea typeface="Roboto Light" panose="02000000000000000000" pitchFamily="2" charset="0"/>
                          <a:cs typeface="+mn-cs"/>
                        </a:rPr>
                        <a:t>Less redness</a:t>
                      </a:r>
                      <a:endParaRPr lang="en-US" sz="1600" kern="1200" dirty="0">
                        <a:solidFill>
                          <a:schemeClr val="tx1"/>
                        </a:solidFill>
                        <a:latin typeface="Roboto Light" panose="02000000000000000000" pitchFamily="2" charset="0"/>
                        <a:ea typeface="Roboto Light" panose="02000000000000000000" pitchFamily="2" charset="0"/>
                        <a:cs typeface="+mn-cs"/>
                      </a:endParaRP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3115337"/>
                  </a:ext>
                </a:extLst>
              </a:tr>
              <a:tr h="1829807">
                <a:tc>
                  <a:txBody>
                    <a:bodyPr/>
                    <a:lstStyle/>
                    <a:p>
                      <a:pPr marL="0" algn="ctr" defTabSz="914400" rtl="0" eaLnBrk="1" latinLnBrk="0" hangingPunct="1">
                        <a:spcAft>
                          <a:spcPts val="0"/>
                        </a:spcAft>
                      </a:pPr>
                      <a:r>
                        <a:rPr lang="en-US" sz="1600" b="1" kern="1200" dirty="0">
                          <a:solidFill>
                            <a:schemeClr val="tx1">
                              <a:lumMod val="75000"/>
                              <a:lumOff val="25000"/>
                            </a:schemeClr>
                          </a:solidFill>
                          <a:effectLst/>
                          <a:latin typeface="KyivType Sans Light2" panose="00000400000000000000" pitchFamily="50" charset="0"/>
                          <a:ea typeface="+mn-ea"/>
                          <a:cs typeface="+mn-cs"/>
                        </a:rPr>
                        <a:t>Key figures</a:t>
                      </a:r>
                    </a:p>
                  </a:txBody>
                  <a:tcPr marL="64874" marR="64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CCE0"/>
                    </a:solidFill>
                  </a:tcPr>
                </a:tc>
                <a:tc>
                  <a:txBody>
                    <a:bodyPr/>
                    <a:lstStyle/>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Less sensitive and irritated skin: 90%</a:t>
                      </a:r>
                    </a:p>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Feelings of discomfort relieved immediately and durably: 90%</a:t>
                      </a:r>
                    </a:p>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(tautness, tingling, itching)</a:t>
                      </a:r>
                    </a:p>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 </a:t>
                      </a:r>
                    </a:p>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Skin reactivity: -47% </a:t>
                      </a:r>
                    </a:p>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after 28 days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Appearance of redness (cheeks): </a:t>
                      </a:r>
                    </a:p>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-31% after 1 month</a:t>
                      </a:r>
                    </a:p>
                    <a:p>
                      <a:pPr algn="ctr">
                        <a:spcAft>
                          <a:spcPts val="0"/>
                        </a:spcAft>
                      </a:pPr>
                      <a:endParaRPr lang="en-US" sz="1600" kern="1200" dirty="0">
                        <a:solidFill>
                          <a:schemeClr val="tx1"/>
                        </a:solidFill>
                        <a:latin typeface="Roboto Light" panose="02000000000000000000" pitchFamily="2" charset="0"/>
                        <a:ea typeface="Roboto Light" panose="02000000000000000000" pitchFamily="2" charset="0"/>
                        <a:cs typeface="+mn-cs"/>
                      </a:endParaRPr>
                    </a:p>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Soothed skin: 85%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Skin is soothed: 84%</a:t>
                      </a:r>
                    </a:p>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Skin is durably comfortable: 89%</a:t>
                      </a:r>
                    </a:p>
                    <a:p>
                      <a:pPr algn="ctr">
                        <a:spcAft>
                          <a:spcPts val="0"/>
                        </a:spcAft>
                      </a:pPr>
                      <a:endParaRPr lang="en-US" sz="1600" kern="1200" dirty="0">
                        <a:solidFill>
                          <a:schemeClr val="tx1"/>
                        </a:solidFill>
                        <a:latin typeface="Roboto Light" panose="02000000000000000000" pitchFamily="2" charset="0"/>
                        <a:ea typeface="Roboto Light" panose="02000000000000000000" pitchFamily="2" charset="0"/>
                        <a:cs typeface="+mn-cs"/>
                      </a:endParaRPr>
                    </a:p>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Skin reactivity: -52%</a:t>
                      </a:r>
                      <a:r>
                        <a:rPr sz="1600" kern="1200" dirty="0">
                          <a:solidFill>
                            <a:schemeClr val="tx1"/>
                          </a:solidFill>
                          <a:latin typeface="Roboto Light" panose="02000000000000000000" pitchFamily="2" charset="0"/>
                          <a:ea typeface="Roboto Light" panose="02000000000000000000" pitchFamily="2" charset="0"/>
                          <a:cs typeface="+mn-cs"/>
                        </a:rPr>
                        <a:t> </a:t>
                      </a:r>
                      <a:endParaRPr lang="en-US" sz="1600" kern="1200" dirty="0">
                        <a:solidFill>
                          <a:schemeClr val="tx1"/>
                        </a:solidFill>
                        <a:latin typeface="Roboto Light" panose="02000000000000000000" pitchFamily="2" charset="0"/>
                        <a:ea typeface="Roboto Light" panose="02000000000000000000" pitchFamily="2" charset="0"/>
                        <a:cs typeface="+mn-cs"/>
                      </a:endParaRPr>
                    </a:p>
                    <a:p>
                      <a:pPr algn="ctr">
                        <a:spcAft>
                          <a:spcPts val="0"/>
                        </a:spcAft>
                      </a:pPr>
                      <a:r>
                        <a:rPr lang="en-US" sz="1600" kern="1200" dirty="0">
                          <a:solidFill>
                            <a:schemeClr val="tx1"/>
                          </a:solidFill>
                          <a:latin typeface="Roboto Light" panose="02000000000000000000" pitchFamily="2" charset="0"/>
                          <a:ea typeface="Roboto Light" panose="02000000000000000000" pitchFamily="2" charset="0"/>
                          <a:cs typeface="+mn-cs"/>
                        </a:rPr>
                        <a:t>after 28 days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4374210"/>
                  </a:ext>
                </a:extLst>
              </a:tr>
            </a:tbl>
          </a:graphicData>
        </a:graphic>
      </p:graphicFrame>
    </p:spTree>
    <p:extLst>
      <p:ext uri="{BB962C8B-B14F-4D97-AF65-F5344CB8AC3E}">
        <p14:creationId xmlns:p14="http://schemas.microsoft.com/office/powerpoint/2010/main" val="1059190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uage 6">
            <a:extLst>
              <a:ext uri="{FF2B5EF4-FFF2-40B4-BE49-F238E27FC236}">
                <a16:creationId xmlns:a16="http://schemas.microsoft.com/office/drawing/2014/main" id="{611DBD44-F368-49EB-9FE2-363DE3DAD61E}"/>
              </a:ext>
            </a:extLst>
          </p:cNvPr>
          <p:cNvSpPr/>
          <p:nvPr/>
        </p:nvSpPr>
        <p:spPr>
          <a:xfrm>
            <a:off x="5459105" y="2497540"/>
            <a:ext cx="5704764" cy="3002507"/>
          </a:xfrm>
          <a:prstGeom prst="cloud">
            <a:avLst/>
          </a:prstGeom>
          <a:solidFill>
            <a:srgbClr val="D9C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a:extLst>
              <a:ext uri="{FF2B5EF4-FFF2-40B4-BE49-F238E27FC236}">
                <a16:creationId xmlns:a16="http://schemas.microsoft.com/office/drawing/2014/main" id="{6755A731-E314-4A5D-831E-932B7CEA7BE0}"/>
              </a:ext>
            </a:extLst>
          </p:cNvPr>
          <p:cNvSpPr>
            <a:spLocks noGrp="1"/>
          </p:cNvSpPr>
          <p:nvPr>
            <p:ph type="title"/>
          </p:nvPr>
        </p:nvSpPr>
        <p:spPr>
          <a:xfrm>
            <a:off x="4790364" y="3392488"/>
            <a:ext cx="7246961" cy="792036"/>
          </a:xfrm>
        </p:spPr>
        <p:txBody>
          <a:bodyPr/>
          <a:lstStyle/>
          <a:p>
            <a:pPr algn="ctr"/>
            <a:r>
              <a:rPr lang="fr-FR" dirty="0" err="1">
                <a:latin typeface="KyivType Sans2" panose="00000500000000000000" pitchFamily="50" charset="0"/>
              </a:rPr>
              <a:t>Your</a:t>
            </a:r>
            <a:r>
              <a:rPr lang="fr-FR" dirty="0">
                <a:latin typeface="KyivType Sans2" panose="00000500000000000000" pitchFamily="50" charset="0"/>
              </a:rPr>
              <a:t> </a:t>
            </a:r>
            <a:r>
              <a:rPr lang="fr-FR" dirty="0" err="1">
                <a:latin typeface="KyivType Sans2" panose="00000500000000000000" pitchFamily="50" charset="0"/>
              </a:rPr>
              <a:t>turn</a:t>
            </a:r>
            <a:r>
              <a:rPr lang="fr-FR" dirty="0">
                <a:latin typeface="KyivType Sans2" panose="00000500000000000000" pitchFamily="50" charset="0"/>
              </a:rPr>
              <a:t> to </a:t>
            </a:r>
            <a:r>
              <a:rPr lang="fr-FR" dirty="0" err="1">
                <a:latin typeface="KyivType Sans2" panose="00000500000000000000" pitchFamily="50" charset="0"/>
              </a:rPr>
              <a:t>play</a:t>
            </a:r>
            <a:endParaRPr lang="fr-FR" dirty="0">
              <a:latin typeface="KyivType Sans2" panose="00000500000000000000" pitchFamily="50" charset="0"/>
            </a:endParaRPr>
          </a:p>
        </p:txBody>
      </p:sp>
      <p:pic>
        <p:nvPicPr>
          <p:cNvPr id="6" name="Image 5" descr="Une image contenant Visage humain, sourire, personne, peau&#10;&#10;Description générée automatiquement">
            <a:extLst>
              <a:ext uri="{FF2B5EF4-FFF2-40B4-BE49-F238E27FC236}">
                <a16:creationId xmlns:a16="http://schemas.microsoft.com/office/drawing/2014/main" id="{1F6FB2C3-74AB-4FD0-8101-E24AE2F1C9F1}"/>
              </a:ext>
            </a:extLst>
          </p:cNvPr>
          <p:cNvPicPr>
            <a:picLocks noChangeAspect="1"/>
          </p:cNvPicPr>
          <p:nvPr/>
        </p:nvPicPr>
        <p:blipFill rotWithShape="1">
          <a:blip r:embed="rId3">
            <a:extLst>
              <a:ext uri="{28A0092B-C50C-407E-A947-70E740481C1C}">
                <a14:useLocalDpi xmlns:a14="http://schemas.microsoft.com/office/drawing/2010/main" val="0"/>
              </a:ext>
            </a:extLst>
          </a:blip>
          <a:srcRect l="10116" t="15302" r="9628" b="15846"/>
          <a:stretch/>
        </p:blipFill>
        <p:spPr>
          <a:xfrm>
            <a:off x="586853" y="1844108"/>
            <a:ext cx="4861959" cy="3496613"/>
          </a:xfrm>
          <a:prstGeom prst="rect">
            <a:avLst/>
          </a:prstGeom>
        </p:spPr>
      </p:pic>
      <p:sp>
        <p:nvSpPr>
          <p:cNvPr id="8" name="Titre 2">
            <a:extLst>
              <a:ext uri="{FF2B5EF4-FFF2-40B4-BE49-F238E27FC236}">
                <a16:creationId xmlns:a16="http://schemas.microsoft.com/office/drawing/2014/main" id="{687EDF0B-C3DC-4E1E-891E-792DF0B0C5F9}"/>
              </a:ext>
            </a:extLst>
          </p:cNvPr>
          <p:cNvSpPr txBox="1">
            <a:spLocks/>
          </p:cNvSpPr>
          <p:nvPr/>
        </p:nvSpPr>
        <p:spPr>
          <a:xfrm>
            <a:off x="838200" y="536470"/>
            <a:ext cx="10515600" cy="7920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How to identify and treat </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SENSITIVE SKIN</a:t>
            </a:r>
            <a:endParaRPr lang="fr-FR" sz="28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2101090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54C7573-C2A2-4DEE-9849-12458BC6F6D2}"/>
              </a:ext>
            </a:extLst>
          </p:cNvPr>
          <p:cNvSpPr/>
          <p:nvPr/>
        </p:nvSpPr>
        <p:spPr>
          <a:xfrm>
            <a:off x="1503343" y="2239538"/>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F92F09AB-E164-44B4-81D5-E537F5B51879}"/>
              </a:ext>
            </a:extLst>
          </p:cNvPr>
          <p:cNvSpPr/>
          <p:nvPr/>
        </p:nvSpPr>
        <p:spPr>
          <a:xfrm>
            <a:off x="1512487" y="345305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756F8618-99D7-452C-BC9B-F17545ACC85C}"/>
              </a:ext>
            </a:extLst>
          </p:cNvPr>
          <p:cNvSpPr/>
          <p:nvPr/>
        </p:nvSpPr>
        <p:spPr>
          <a:xfrm>
            <a:off x="1512487" y="4639806"/>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re 2">
            <a:extLst>
              <a:ext uri="{FF2B5EF4-FFF2-40B4-BE49-F238E27FC236}">
                <a16:creationId xmlns:a16="http://schemas.microsoft.com/office/drawing/2014/main" id="{34FA0AE3-B73D-4935-AEA0-6E89B8845FA7}"/>
              </a:ext>
            </a:extLst>
          </p:cNvPr>
          <p:cNvSpPr>
            <a:spLocks noGrp="1"/>
          </p:cNvSpPr>
          <p:nvPr>
            <p:ph type="title"/>
          </p:nvPr>
        </p:nvSpPr>
        <p:spPr>
          <a:xfrm>
            <a:off x="838200" y="390854"/>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How to identify and treat </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SENSITIVE SKIN</a:t>
            </a:r>
            <a:endParaRPr lang="fr-FR" sz="2800" dirty="0">
              <a:solidFill>
                <a:srgbClr val="3E3E3E"/>
              </a:solidFill>
              <a:latin typeface="KyivType Sans2" panose="00000500000000000000" pitchFamily="50" charset="0"/>
            </a:endParaRPr>
          </a:p>
        </p:txBody>
      </p:sp>
      <p:sp>
        <p:nvSpPr>
          <p:cNvPr id="41" name="ZoneTexte 40">
            <a:extLst>
              <a:ext uri="{FF2B5EF4-FFF2-40B4-BE49-F238E27FC236}">
                <a16:creationId xmlns:a16="http://schemas.microsoft.com/office/drawing/2014/main" id="{1EC0E5E9-B090-428F-A05E-E7EF0124ABFF}"/>
              </a:ext>
            </a:extLst>
          </p:cNvPr>
          <p:cNvSpPr txBox="1"/>
          <p:nvPr/>
        </p:nvSpPr>
        <p:spPr>
          <a:xfrm>
            <a:off x="1761976" y="2425366"/>
            <a:ext cx="7391604"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A. </a:t>
            </a:r>
            <a:r>
              <a:rPr lang="fr-FR" sz="2400" noProof="0" dirty="0">
                <a:solidFill>
                  <a:prstClr val="black"/>
                </a:solidFill>
                <a:latin typeface="Roboto Light"/>
                <a:ea typeface="Roboto" panose="02000000000000000000" pitchFamily="2" charset="0"/>
              </a:rPr>
              <a:t>S</a:t>
            </a:r>
            <a:r>
              <a:rPr lang="fr-FR" sz="2400" dirty="0" err="1">
                <a:solidFill>
                  <a:prstClr val="black"/>
                </a:solidFill>
                <a:latin typeface="Roboto Light"/>
                <a:ea typeface="Roboto" panose="02000000000000000000" pitchFamily="2" charset="0"/>
              </a:rPr>
              <a:t>oft</a:t>
            </a:r>
            <a:r>
              <a:rPr lang="fr-FR" sz="2400" dirty="0">
                <a:solidFill>
                  <a:prstClr val="black"/>
                </a:solidFill>
                <a:latin typeface="Roboto Light"/>
                <a:ea typeface="Roboto" panose="02000000000000000000" pitchFamily="2" charset="0"/>
              </a:rPr>
              <a:t> focus </a:t>
            </a:r>
            <a:r>
              <a:rPr lang="fr-FR" sz="2400" dirty="0" err="1">
                <a:solidFill>
                  <a:prstClr val="black"/>
                </a:solidFill>
                <a:latin typeface="Roboto Light"/>
                <a:ea typeface="Roboto" panose="02000000000000000000" pitchFamily="2" charset="0"/>
              </a:rPr>
              <a:t>powders</a:t>
            </a:r>
            <a:r>
              <a:rPr lang="fr-FR" sz="2400" dirty="0">
                <a:solidFill>
                  <a:prstClr val="black"/>
                </a:solidFill>
                <a:latin typeface="Roboto Light"/>
                <a:ea typeface="Roboto" panose="02000000000000000000" pitchFamily="2" charset="0"/>
              </a:rPr>
              <a:t>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3" name="ZoneTexte 12">
            <a:extLst>
              <a:ext uri="{FF2B5EF4-FFF2-40B4-BE49-F238E27FC236}">
                <a16:creationId xmlns:a16="http://schemas.microsoft.com/office/drawing/2014/main" id="{0B552C52-DF53-E004-7DD8-3EA3089B7EDC}"/>
              </a:ext>
            </a:extLst>
          </p:cNvPr>
          <p:cNvSpPr txBox="1"/>
          <p:nvPr/>
        </p:nvSpPr>
        <p:spPr>
          <a:xfrm>
            <a:off x="97536" y="1557122"/>
            <a:ext cx="11948160" cy="461665"/>
          </a:xfrm>
          <a:prstGeom prst="rect">
            <a:avLst/>
          </a:prstGeom>
          <a:noFill/>
        </p:spPr>
        <p:txBody>
          <a:bodyPr wrap="square">
            <a:spAutoFit/>
          </a:bodyPr>
          <a:lstStyle/>
          <a:p>
            <a:pPr lvl="0" algn="ctr"/>
            <a:r>
              <a:rPr lang="en-US" sz="2400" noProof="0" dirty="0">
                <a:solidFill>
                  <a:prstClr val="black"/>
                </a:solidFill>
                <a:latin typeface="Roboto Light"/>
                <a:ea typeface="Roboto" panose="02000000000000000000" pitchFamily="2" charset="0"/>
              </a:rPr>
              <a:t>What gives </a:t>
            </a:r>
            <a:r>
              <a:rPr lang="en-US" sz="2400" b="1" noProof="0" dirty="0">
                <a:solidFill>
                  <a:prstClr val="black"/>
                </a:solidFill>
                <a:latin typeface="Roboto Light"/>
                <a:ea typeface="Roboto" panose="02000000000000000000" pitchFamily="2" charset="0"/>
              </a:rPr>
              <a:t>SENSTIVIE CREME ANTI ROUGEURS </a:t>
            </a:r>
            <a:r>
              <a:rPr lang="en-US" sz="2400" noProof="0" dirty="0">
                <a:solidFill>
                  <a:prstClr val="black"/>
                </a:solidFill>
                <a:latin typeface="Roboto Light"/>
                <a:ea typeface="Roboto" panose="02000000000000000000" pitchFamily="2" charset="0"/>
              </a:rPr>
              <a:t>its "CC" effect?</a:t>
            </a:r>
            <a:endParaRPr kumimoji="0" lang="fr-FR" sz="2400" b="1" i="0" u="none" strike="noStrike" kern="1200" cap="none" spc="-200" normalizeH="0" baseline="0" noProof="0" dirty="0">
              <a:ln>
                <a:noFill/>
              </a:ln>
              <a:solidFill>
                <a:prstClr val="black">
                  <a:lumMod val="75000"/>
                  <a:lumOff val="25000"/>
                </a:prstClr>
              </a:solidFill>
              <a:effectLst/>
              <a:uLnTx/>
              <a:uFillTx/>
              <a:latin typeface="Sofia Pro"/>
              <a:ea typeface="+mn-ea"/>
              <a:cs typeface="+mn-cs"/>
            </a:endParaRPr>
          </a:p>
        </p:txBody>
      </p:sp>
      <p:sp>
        <p:nvSpPr>
          <p:cNvPr id="15" name="ZoneTexte 14">
            <a:extLst>
              <a:ext uri="{FF2B5EF4-FFF2-40B4-BE49-F238E27FC236}">
                <a16:creationId xmlns:a16="http://schemas.microsoft.com/office/drawing/2014/main" id="{42533EE4-CB67-215D-568A-82F8E06821F0}"/>
              </a:ext>
            </a:extLst>
          </p:cNvPr>
          <p:cNvSpPr txBox="1"/>
          <p:nvPr/>
        </p:nvSpPr>
        <p:spPr>
          <a:xfrm>
            <a:off x="1720694" y="4839213"/>
            <a:ext cx="7150345"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C. </a:t>
            </a:r>
            <a:r>
              <a:rPr lang="fr-FR" sz="2400" dirty="0" err="1">
                <a:solidFill>
                  <a:prstClr val="black"/>
                </a:solidFill>
                <a:latin typeface="Roboto Light"/>
                <a:ea typeface="Roboto" panose="02000000000000000000" pitchFamily="2" charset="0"/>
              </a:rPr>
              <a:t>Centella</a:t>
            </a:r>
            <a:r>
              <a:rPr lang="fr-FR" sz="2400" dirty="0">
                <a:solidFill>
                  <a:prstClr val="black"/>
                </a:solidFill>
                <a:latin typeface="Roboto Light"/>
                <a:ea typeface="Roboto" panose="02000000000000000000" pitchFamily="2" charset="0"/>
              </a:rPr>
              <a:t> </a:t>
            </a:r>
            <a:r>
              <a:rPr lang="fr-FR" sz="2400" dirty="0" err="1">
                <a:solidFill>
                  <a:prstClr val="black"/>
                </a:solidFill>
                <a:latin typeface="Roboto Light"/>
                <a:ea typeface="Roboto" panose="02000000000000000000" pitchFamily="2" charset="0"/>
              </a:rPr>
              <a:t>asiatica</a:t>
            </a:r>
            <a:r>
              <a:rPr lang="fr-FR" sz="2400" dirty="0">
                <a:solidFill>
                  <a:prstClr val="black"/>
                </a:solidFill>
                <a:latin typeface="Roboto Light"/>
                <a:ea typeface="Roboto" panose="02000000000000000000" pitchFamily="2" charset="0"/>
              </a:rPr>
              <a:t>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5" name="Rectangle 4">
            <a:extLst>
              <a:ext uri="{FF2B5EF4-FFF2-40B4-BE49-F238E27FC236}">
                <a16:creationId xmlns:a16="http://schemas.microsoft.com/office/drawing/2014/main" id="{D886D1E3-D692-6EF3-0CCA-CB406E976D5A}"/>
              </a:ext>
            </a:extLst>
          </p:cNvPr>
          <p:cNvSpPr/>
          <p:nvPr/>
        </p:nvSpPr>
        <p:spPr>
          <a:xfrm>
            <a:off x="1523371" y="581546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3A5EE7CB-A014-8687-9289-DF4F9BA2B04C}"/>
              </a:ext>
            </a:extLst>
          </p:cNvPr>
          <p:cNvSpPr txBox="1"/>
          <p:nvPr/>
        </p:nvSpPr>
        <p:spPr>
          <a:xfrm>
            <a:off x="1731577" y="6024221"/>
            <a:ext cx="8869803" cy="461665"/>
          </a:xfrm>
          <a:prstGeom prst="rect">
            <a:avLst/>
          </a:prstGeom>
          <a:noFill/>
        </p:spPr>
        <p:txBody>
          <a:bodyPr wrap="square">
            <a:spAutoFit/>
          </a:bodyPr>
          <a:lstStyle/>
          <a:p>
            <a:pPr lvl="0" defTabSz="1219170">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D. </a:t>
            </a:r>
            <a:r>
              <a:rPr lang="fr-FR" sz="2400" dirty="0" err="1">
                <a:solidFill>
                  <a:prstClr val="black"/>
                </a:solidFill>
                <a:latin typeface="Roboto Light"/>
                <a:ea typeface="Roboto" panose="02000000000000000000" pitchFamily="2" charset="0"/>
              </a:rPr>
              <a:t>Mineral</a:t>
            </a:r>
            <a:r>
              <a:rPr lang="fr-FR" sz="2400" dirty="0">
                <a:solidFill>
                  <a:prstClr val="black"/>
                </a:solidFill>
                <a:latin typeface="Roboto Light"/>
                <a:ea typeface="Roboto" panose="02000000000000000000" pitchFamily="2" charset="0"/>
              </a:rPr>
              <a:t> </a:t>
            </a:r>
            <a:r>
              <a:rPr lang="fr-FR" sz="2400" dirty="0" err="1">
                <a:solidFill>
                  <a:prstClr val="black"/>
                </a:solidFill>
                <a:latin typeface="Roboto Light"/>
                <a:ea typeface="Roboto" panose="02000000000000000000" pitchFamily="2" charset="0"/>
              </a:rPr>
              <a:t>sheets</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9" name="ZoneTexte 18">
            <a:extLst>
              <a:ext uri="{FF2B5EF4-FFF2-40B4-BE49-F238E27FC236}">
                <a16:creationId xmlns:a16="http://schemas.microsoft.com/office/drawing/2014/main" id="{4B48260A-62A2-C5BB-3068-3F9D036A57B8}"/>
              </a:ext>
            </a:extLst>
          </p:cNvPr>
          <p:cNvSpPr txBox="1"/>
          <p:nvPr/>
        </p:nvSpPr>
        <p:spPr>
          <a:xfrm>
            <a:off x="1720694" y="3640888"/>
            <a:ext cx="8571532"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B. </a:t>
            </a:r>
            <a:r>
              <a:rPr lang="fr-FR" sz="2400" dirty="0">
                <a:solidFill>
                  <a:prstClr val="black"/>
                </a:solidFill>
                <a:latin typeface="Roboto Light"/>
                <a:ea typeface="Roboto" panose="02000000000000000000" pitchFamily="2" charset="0"/>
              </a:rPr>
              <a:t>N</a:t>
            </a:r>
            <a:r>
              <a:rPr lang="fr-FR" sz="2400" dirty="0" err="1">
                <a:solidFill>
                  <a:prstClr val="black"/>
                </a:solidFill>
                <a:latin typeface="Roboto Light"/>
                <a:ea typeface="Roboto" panose="02000000000000000000" pitchFamily="2" charset="0"/>
              </a:rPr>
              <a:t>atural</a:t>
            </a:r>
            <a:r>
              <a:rPr lang="fr-FR" sz="2400" dirty="0">
                <a:solidFill>
                  <a:prstClr val="black"/>
                </a:solidFill>
                <a:latin typeface="Roboto Light"/>
                <a:ea typeface="Roboto" panose="02000000000000000000" pitchFamily="2" charset="0"/>
              </a:rPr>
              <a:t> green pigments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Tree>
    <p:extLst>
      <p:ext uri="{BB962C8B-B14F-4D97-AF65-F5344CB8AC3E}">
        <p14:creationId xmlns:p14="http://schemas.microsoft.com/office/powerpoint/2010/main" val="423216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0"/>
                                        </p:tgtEl>
                                      </p:cBhvr>
                                    </p:animEffect>
                                    <p:set>
                                      <p:cBhvr>
                                        <p:cTn id="10" dur="1" fill="hold">
                                          <p:stCondLst>
                                            <p:cond delay="499"/>
                                          </p:stCondLst>
                                        </p:cTn>
                                        <p:tgtEl>
                                          <p:spTgt spid="3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3"/>
                                        </p:tgtEl>
                                      </p:cBhvr>
                                    </p:animEffect>
                                    <p:set>
                                      <p:cBhvr>
                                        <p:cTn id="16" dur="1" fill="hold">
                                          <p:stCondLst>
                                            <p:cond delay="499"/>
                                          </p:stCondLst>
                                        </p:cTn>
                                        <p:tgtEl>
                                          <p:spTgt spid="3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41" grpId="0"/>
      <p:bldP spid="15" grpId="0"/>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54C7573-C2A2-4DEE-9849-12458BC6F6D2}"/>
              </a:ext>
            </a:extLst>
          </p:cNvPr>
          <p:cNvSpPr/>
          <p:nvPr/>
        </p:nvSpPr>
        <p:spPr>
          <a:xfrm>
            <a:off x="1503343" y="2239538"/>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F92F09AB-E164-44B4-81D5-E537F5B51879}"/>
              </a:ext>
            </a:extLst>
          </p:cNvPr>
          <p:cNvSpPr/>
          <p:nvPr/>
        </p:nvSpPr>
        <p:spPr>
          <a:xfrm>
            <a:off x="1512487" y="345305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756F8618-99D7-452C-BC9B-F17545ACC85C}"/>
              </a:ext>
            </a:extLst>
          </p:cNvPr>
          <p:cNvSpPr/>
          <p:nvPr/>
        </p:nvSpPr>
        <p:spPr>
          <a:xfrm>
            <a:off x="1512487" y="4639806"/>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re 2">
            <a:extLst>
              <a:ext uri="{FF2B5EF4-FFF2-40B4-BE49-F238E27FC236}">
                <a16:creationId xmlns:a16="http://schemas.microsoft.com/office/drawing/2014/main" id="{34FA0AE3-B73D-4935-AEA0-6E89B8845FA7}"/>
              </a:ext>
            </a:extLst>
          </p:cNvPr>
          <p:cNvSpPr>
            <a:spLocks noGrp="1"/>
          </p:cNvSpPr>
          <p:nvPr>
            <p:ph type="title"/>
          </p:nvPr>
        </p:nvSpPr>
        <p:spPr>
          <a:xfrm>
            <a:off x="838200" y="390854"/>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How to identify and treat </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SENSITIVE SKIN</a:t>
            </a:r>
            <a:endParaRPr lang="fr-FR" sz="2800" dirty="0">
              <a:solidFill>
                <a:srgbClr val="3E3E3E"/>
              </a:solidFill>
              <a:latin typeface="KyivType Sans2" panose="00000500000000000000" pitchFamily="50" charset="0"/>
            </a:endParaRPr>
          </a:p>
        </p:txBody>
      </p:sp>
      <p:sp>
        <p:nvSpPr>
          <p:cNvPr id="41" name="ZoneTexte 40">
            <a:extLst>
              <a:ext uri="{FF2B5EF4-FFF2-40B4-BE49-F238E27FC236}">
                <a16:creationId xmlns:a16="http://schemas.microsoft.com/office/drawing/2014/main" id="{1EC0E5E9-B090-428F-A05E-E7EF0124ABFF}"/>
              </a:ext>
            </a:extLst>
          </p:cNvPr>
          <p:cNvSpPr txBox="1"/>
          <p:nvPr/>
        </p:nvSpPr>
        <p:spPr>
          <a:xfrm>
            <a:off x="1761976" y="2425366"/>
            <a:ext cx="7391604"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A. </a:t>
            </a:r>
            <a:r>
              <a:rPr lang="fr-FR" sz="2400" dirty="0" err="1">
                <a:solidFill>
                  <a:prstClr val="black"/>
                </a:solidFill>
                <a:latin typeface="Roboto Light"/>
                <a:ea typeface="Roboto" panose="02000000000000000000" pitchFamily="2" charset="0"/>
              </a:rPr>
              <a:t>Shea</a:t>
            </a:r>
            <a:r>
              <a:rPr lang="fr-FR" sz="2400" dirty="0">
                <a:solidFill>
                  <a:prstClr val="black"/>
                </a:solidFill>
                <a:latin typeface="Roboto Light"/>
                <a:ea typeface="Roboto" panose="02000000000000000000" pitchFamily="2" charset="0"/>
              </a:rPr>
              <a:t> butter</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3" name="ZoneTexte 12">
            <a:extLst>
              <a:ext uri="{FF2B5EF4-FFF2-40B4-BE49-F238E27FC236}">
                <a16:creationId xmlns:a16="http://schemas.microsoft.com/office/drawing/2014/main" id="{0B552C52-DF53-E004-7DD8-3EA3089B7EDC}"/>
              </a:ext>
            </a:extLst>
          </p:cNvPr>
          <p:cNvSpPr txBox="1"/>
          <p:nvPr/>
        </p:nvSpPr>
        <p:spPr>
          <a:xfrm>
            <a:off x="97536" y="1386994"/>
            <a:ext cx="11948160" cy="830997"/>
          </a:xfrm>
          <a:prstGeom prst="rect">
            <a:avLst/>
          </a:prstGeom>
          <a:noFill/>
        </p:spPr>
        <p:txBody>
          <a:bodyPr wrap="square">
            <a:spAutoFit/>
          </a:bodyPr>
          <a:lstStyle/>
          <a:p>
            <a:pPr lvl="0" algn="ctr"/>
            <a:r>
              <a:rPr lang="en-US" sz="2400" dirty="0">
                <a:solidFill>
                  <a:prstClr val="black"/>
                </a:solidFill>
                <a:latin typeface="Roboto Light"/>
                <a:ea typeface="Roboto" panose="02000000000000000000" pitchFamily="2" charset="0"/>
              </a:rPr>
              <a:t>What is the common active ingredient in </a:t>
            </a:r>
            <a:r>
              <a:rPr lang="en-US" sz="2400" b="1" dirty="0">
                <a:solidFill>
                  <a:prstClr val="black"/>
                </a:solidFill>
                <a:latin typeface="Roboto Light"/>
                <a:ea typeface="Roboto" panose="02000000000000000000" pitchFamily="2" charset="0"/>
              </a:rPr>
              <a:t>SENSITIVE CREME </a:t>
            </a:r>
          </a:p>
          <a:p>
            <a:pPr lvl="0" algn="ctr"/>
            <a:r>
              <a:rPr lang="en-US" sz="2400" dirty="0">
                <a:solidFill>
                  <a:prstClr val="black"/>
                </a:solidFill>
                <a:latin typeface="Roboto Light"/>
                <a:ea typeface="Roboto" panose="02000000000000000000" pitchFamily="2" charset="0"/>
              </a:rPr>
              <a:t>and </a:t>
            </a:r>
            <a:r>
              <a:rPr lang="en-US" sz="2400" b="1" dirty="0">
                <a:solidFill>
                  <a:prstClr val="black"/>
                </a:solidFill>
                <a:latin typeface="Roboto Light"/>
                <a:ea typeface="Roboto" panose="02000000000000000000" pitchFamily="2" charset="0"/>
              </a:rPr>
              <a:t>CREME ANTI ROUGEURS </a:t>
            </a:r>
            <a:r>
              <a:rPr lang="en-US" sz="2400" dirty="0">
                <a:solidFill>
                  <a:prstClr val="black"/>
                </a:solidFill>
                <a:latin typeface="Roboto Light"/>
                <a:ea typeface="Roboto" panose="02000000000000000000" pitchFamily="2" charset="0"/>
              </a:rPr>
              <a:t>?</a:t>
            </a:r>
            <a:endParaRPr kumimoji="0" lang="fr-FR" sz="2400" b="1" i="0" u="none" strike="noStrike" kern="1200" cap="none" spc="-200" normalizeH="0" baseline="0" noProof="0" dirty="0">
              <a:ln>
                <a:noFill/>
              </a:ln>
              <a:solidFill>
                <a:prstClr val="black">
                  <a:lumMod val="75000"/>
                  <a:lumOff val="25000"/>
                </a:prstClr>
              </a:solidFill>
              <a:effectLst/>
              <a:uLnTx/>
              <a:uFillTx/>
              <a:latin typeface="Sofia Pro"/>
              <a:ea typeface="+mn-ea"/>
              <a:cs typeface="+mn-cs"/>
            </a:endParaRPr>
          </a:p>
        </p:txBody>
      </p:sp>
      <p:sp>
        <p:nvSpPr>
          <p:cNvPr id="15" name="ZoneTexte 14">
            <a:extLst>
              <a:ext uri="{FF2B5EF4-FFF2-40B4-BE49-F238E27FC236}">
                <a16:creationId xmlns:a16="http://schemas.microsoft.com/office/drawing/2014/main" id="{42533EE4-CB67-215D-568A-82F8E06821F0}"/>
              </a:ext>
            </a:extLst>
          </p:cNvPr>
          <p:cNvSpPr txBox="1"/>
          <p:nvPr/>
        </p:nvSpPr>
        <p:spPr>
          <a:xfrm>
            <a:off x="1720694" y="4839213"/>
            <a:ext cx="7150345"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C. </a:t>
            </a:r>
            <a:r>
              <a:rPr lang="fr-FR" sz="2400" dirty="0">
                <a:solidFill>
                  <a:prstClr val="black"/>
                </a:solidFill>
                <a:latin typeface="Roboto Light"/>
                <a:ea typeface="Roboto" panose="02000000000000000000" pitchFamily="2" charset="0"/>
              </a:rPr>
              <a:t>B</a:t>
            </a:r>
            <a:r>
              <a:rPr lang="fr-FR" sz="2400" dirty="0" err="1">
                <a:solidFill>
                  <a:prstClr val="black"/>
                </a:solidFill>
                <a:latin typeface="Roboto Light"/>
                <a:ea typeface="Roboto" panose="02000000000000000000" pitchFamily="2" charset="0"/>
              </a:rPr>
              <a:t>isabolol</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5" name="Rectangle 4">
            <a:extLst>
              <a:ext uri="{FF2B5EF4-FFF2-40B4-BE49-F238E27FC236}">
                <a16:creationId xmlns:a16="http://schemas.microsoft.com/office/drawing/2014/main" id="{D886D1E3-D692-6EF3-0CCA-CB406E976D5A}"/>
              </a:ext>
            </a:extLst>
          </p:cNvPr>
          <p:cNvSpPr/>
          <p:nvPr/>
        </p:nvSpPr>
        <p:spPr>
          <a:xfrm>
            <a:off x="1523371" y="581546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3A5EE7CB-A014-8687-9289-DF4F9BA2B04C}"/>
              </a:ext>
            </a:extLst>
          </p:cNvPr>
          <p:cNvSpPr txBox="1"/>
          <p:nvPr/>
        </p:nvSpPr>
        <p:spPr>
          <a:xfrm>
            <a:off x="1731577" y="6024221"/>
            <a:ext cx="8869803" cy="461665"/>
          </a:xfrm>
          <a:prstGeom prst="rect">
            <a:avLst/>
          </a:prstGeom>
          <a:noFill/>
        </p:spPr>
        <p:txBody>
          <a:bodyPr wrap="square">
            <a:spAutoFit/>
          </a:bodyPr>
          <a:lstStyle/>
          <a:p>
            <a:pPr lvl="0" defTabSz="1219170">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D. </a:t>
            </a:r>
            <a:r>
              <a:rPr lang="fr-FR" sz="2400" dirty="0">
                <a:solidFill>
                  <a:prstClr val="black"/>
                </a:solidFill>
                <a:latin typeface="Roboto Light"/>
                <a:ea typeface="Roboto" panose="02000000000000000000" pitchFamily="2" charset="0"/>
              </a:rPr>
              <a:t>Arnica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9" name="ZoneTexte 18">
            <a:extLst>
              <a:ext uri="{FF2B5EF4-FFF2-40B4-BE49-F238E27FC236}">
                <a16:creationId xmlns:a16="http://schemas.microsoft.com/office/drawing/2014/main" id="{4B48260A-62A2-C5BB-3068-3F9D036A57B8}"/>
              </a:ext>
            </a:extLst>
          </p:cNvPr>
          <p:cNvSpPr txBox="1"/>
          <p:nvPr/>
        </p:nvSpPr>
        <p:spPr>
          <a:xfrm>
            <a:off x="1720694" y="3640888"/>
            <a:ext cx="8571532" cy="461665"/>
          </a:xfrm>
          <a:prstGeom prst="rect">
            <a:avLst/>
          </a:prstGeom>
          <a:noFill/>
        </p:spPr>
        <p:txBody>
          <a:bodyPr wrap="square">
            <a:spAutoFit/>
          </a:bodyPr>
          <a:lstStyle/>
          <a:p>
            <a:pPr lvl="0" defTabSz="1219170">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B. </a:t>
            </a:r>
            <a:r>
              <a:rPr lang="fr-FR" sz="2400" noProof="0" dirty="0">
                <a:solidFill>
                  <a:prstClr val="black"/>
                </a:solidFill>
                <a:latin typeface="Roboto Light"/>
                <a:ea typeface="Roboto" panose="02000000000000000000" pitchFamily="2" charset="0"/>
              </a:rPr>
              <a:t>A</a:t>
            </a:r>
            <a:r>
              <a:rPr lang="fr-FR" sz="2400" dirty="0" err="1">
                <a:solidFill>
                  <a:prstClr val="black"/>
                </a:solidFill>
                <a:latin typeface="Roboto Light"/>
                <a:ea typeface="Roboto" panose="02000000000000000000" pitchFamily="2" charset="0"/>
              </a:rPr>
              <a:t>loe</a:t>
            </a:r>
            <a:r>
              <a:rPr lang="fr-FR" sz="2400" dirty="0">
                <a:solidFill>
                  <a:prstClr val="black"/>
                </a:solidFill>
                <a:latin typeface="Roboto Light"/>
                <a:ea typeface="Roboto" panose="02000000000000000000" pitchFamily="2" charset="0"/>
              </a:rPr>
              <a:t> </a:t>
            </a:r>
            <a:r>
              <a:rPr lang="fr-FR" sz="2400" dirty="0" err="1">
                <a:solidFill>
                  <a:prstClr val="black"/>
                </a:solidFill>
                <a:latin typeface="Roboto Light"/>
                <a:ea typeface="Roboto" panose="02000000000000000000" pitchFamily="2" charset="0"/>
              </a:rPr>
              <a:t>vera</a:t>
            </a:r>
            <a:r>
              <a:rPr lang="fr-FR" sz="2400" dirty="0">
                <a:solidFill>
                  <a:prstClr val="black"/>
                </a:solidFill>
                <a:latin typeface="Roboto Light"/>
                <a:ea typeface="Roboto" panose="02000000000000000000" pitchFamily="2" charset="0"/>
              </a:rPr>
              <a:t>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Tree>
    <p:extLst>
      <p:ext uri="{BB962C8B-B14F-4D97-AF65-F5344CB8AC3E}">
        <p14:creationId xmlns:p14="http://schemas.microsoft.com/office/powerpoint/2010/main" val="202244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41"/>
                                        </p:tgtEl>
                                      </p:cBhvr>
                                    </p:animEffect>
                                    <p:set>
                                      <p:cBhvr>
                                        <p:cTn id="22"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41" grpId="0"/>
      <p:bldP spid="5" grpId="0" animBg="1"/>
      <p:bldP spid="6"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54C7573-C2A2-4DEE-9849-12458BC6F6D2}"/>
              </a:ext>
            </a:extLst>
          </p:cNvPr>
          <p:cNvSpPr/>
          <p:nvPr/>
        </p:nvSpPr>
        <p:spPr>
          <a:xfrm>
            <a:off x="1503343" y="2239538"/>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F92F09AB-E164-44B4-81D5-E537F5B51879}"/>
              </a:ext>
            </a:extLst>
          </p:cNvPr>
          <p:cNvSpPr/>
          <p:nvPr/>
        </p:nvSpPr>
        <p:spPr>
          <a:xfrm>
            <a:off x="1512487" y="345305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756F8618-99D7-452C-BC9B-F17545ACC85C}"/>
              </a:ext>
            </a:extLst>
          </p:cNvPr>
          <p:cNvSpPr/>
          <p:nvPr/>
        </p:nvSpPr>
        <p:spPr>
          <a:xfrm>
            <a:off x="1512487" y="4639806"/>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re 2">
            <a:extLst>
              <a:ext uri="{FF2B5EF4-FFF2-40B4-BE49-F238E27FC236}">
                <a16:creationId xmlns:a16="http://schemas.microsoft.com/office/drawing/2014/main" id="{34FA0AE3-B73D-4935-AEA0-6E89B8845FA7}"/>
              </a:ext>
            </a:extLst>
          </p:cNvPr>
          <p:cNvSpPr>
            <a:spLocks noGrp="1"/>
          </p:cNvSpPr>
          <p:nvPr>
            <p:ph type="title"/>
          </p:nvPr>
        </p:nvSpPr>
        <p:spPr>
          <a:xfrm>
            <a:off x="838200" y="390854"/>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How to identify and treat </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SENSITIVE SKIN</a:t>
            </a:r>
            <a:endParaRPr lang="fr-FR" sz="2800" dirty="0">
              <a:solidFill>
                <a:srgbClr val="3E3E3E"/>
              </a:solidFill>
              <a:latin typeface="KyivType Sans2" panose="00000500000000000000" pitchFamily="50" charset="0"/>
            </a:endParaRPr>
          </a:p>
        </p:txBody>
      </p:sp>
      <p:sp>
        <p:nvSpPr>
          <p:cNvPr id="41" name="ZoneTexte 40">
            <a:extLst>
              <a:ext uri="{FF2B5EF4-FFF2-40B4-BE49-F238E27FC236}">
                <a16:creationId xmlns:a16="http://schemas.microsoft.com/office/drawing/2014/main" id="{1EC0E5E9-B090-428F-A05E-E7EF0124ABFF}"/>
              </a:ext>
            </a:extLst>
          </p:cNvPr>
          <p:cNvSpPr txBox="1"/>
          <p:nvPr/>
        </p:nvSpPr>
        <p:spPr>
          <a:xfrm>
            <a:off x="1761976" y="2425366"/>
            <a:ext cx="7391604"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A. </a:t>
            </a:r>
            <a:r>
              <a:rPr lang="fr-FR" sz="2400" dirty="0">
                <a:solidFill>
                  <a:prstClr val="black"/>
                </a:solidFill>
                <a:latin typeface="Roboto Light"/>
                <a:ea typeface="Roboto" panose="02000000000000000000" pitchFamily="2" charset="0"/>
              </a:rPr>
              <a:t>Quintessence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3" name="ZoneTexte 12">
            <a:extLst>
              <a:ext uri="{FF2B5EF4-FFF2-40B4-BE49-F238E27FC236}">
                <a16:creationId xmlns:a16="http://schemas.microsoft.com/office/drawing/2014/main" id="{0B552C52-DF53-E004-7DD8-3EA3089B7EDC}"/>
              </a:ext>
            </a:extLst>
          </p:cNvPr>
          <p:cNvSpPr txBox="1"/>
          <p:nvPr/>
        </p:nvSpPr>
        <p:spPr>
          <a:xfrm>
            <a:off x="97536" y="1557122"/>
            <a:ext cx="11948160" cy="461665"/>
          </a:xfrm>
          <a:prstGeom prst="rect">
            <a:avLst/>
          </a:prstGeom>
          <a:noFill/>
        </p:spPr>
        <p:txBody>
          <a:bodyPr wrap="square">
            <a:spAutoFit/>
          </a:bodyPr>
          <a:lstStyle/>
          <a:p>
            <a:pPr lvl="0" algn="ctr"/>
            <a:r>
              <a:rPr lang="en-US" sz="2400" dirty="0">
                <a:solidFill>
                  <a:prstClr val="black"/>
                </a:solidFill>
                <a:latin typeface="Roboto Light"/>
                <a:ea typeface="Roboto" panose="02000000000000000000" pitchFamily="2" charset="0"/>
              </a:rPr>
              <a:t>What are the active ingredients in </a:t>
            </a:r>
            <a:r>
              <a:rPr lang="en-US" sz="2400" b="1" dirty="0">
                <a:solidFill>
                  <a:prstClr val="black"/>
                </a:solidFill>
                <a:latin typeface="Roboto Light"/>
                <a:ea typeface="Roboto" panose="02000000000000000000" pitchFamily="2" charset="0"/>
              </a:rPr>
              <a:t>SENSITIVE CRÈME </a:t>
            </a:r>
            <a:r>
              <a:rPr lang="en-US" sz="2400" dirty="0">
                <a:solidFill>
                  <a:prstClr val="black"/>
                </a:solidFill>
                <a:latin typeface="Roboto Light"/>
                <a:ea typeface="Roboto" panose="02000000000000000000" pitchFamily="2" charset="0"/>
              </a:rPr>
              <a:t>?</a:t>
            </a:r>
            <a:endParaRPr kumimoji="0" lang="fr-FR" sz="2400" b="1" i="0" u="none" strike="noStrike" kern="1200" cap="none" spc="-200" normalizeH="0" baseline="0" noProof="0" dirty="0">
              <a:ln>
                <a:noFill/>
              </a:ln>
              <a:solidFill>
                <a:prstClr val="black">
                  <a:lumMod val="75000"/>
                  <a:lumOff val="25000"/>
                </a:prstClr>
              </a:solidFill>
              <a:effectLst/>
              <a:uLnTx/>
              <a:uFillTx/>
              <a:latin typeface="Sofia Pro"/>
              <a:ea typeface="+mn-ea"/>
              <a:cs typeface="+mn-cs"/>
            </a:endParaRPr>
          </a:p>
        </p:txBody>
      </p:sp>
      <p:sp>
        <p:nvSpPr>
          <p:cNvPr id="15" name="ZoneTexte 14">
            <a:extLst>
              <a:ext uri="{FF2B5EF4-FFF2-40B4-BE49-F238E27FC236}">
                <a16:creationId xmlns:a16="http://schemas.microsoft.com/office/drawing/2014/main" id="{42533EE4-CB67-215D-568A-82F8E06821F0}"/>
              </a:ext>
            </a:extLst>
          </p:cNvPr>
          <p:cNvSpPr txBox="1"/>
          <p:nvPr/>
        </p:nvSpPr>
        <p:spPr>
          <a:xfrm>
            <a:off x="1720694" y="4839213"/>
            <a:ext cx="7150345"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C. </a:t>
            </a:r>
            <a:r>
              <a:rPr lang="fr-FR" sz="2400" dirty="0">
                <a:solidFill>
                  <a:prstClr val="black"/>
                </a:solidFill>
                <a:latin typeface="Roboto Light"/>
                <a:ea typeface="Roboto" panose="02000000000000000000" pitchFamily="2" charset="0"/>
              </a:rPr>
              <a:t>Aloe </a:t>
            </a:r>
            <a:r>
              <a:rPr lang="fr-FR" sz="2400" dirty="0" err="1">
                <a:solidFill>
                  <a:prstClr val="black"/>
                </a:solidFill>
                <a:latin typeface="Roboto Light"/>
                <a:ea typeface="Roboto" panose="02000000000000000000" pitchFamily="2" charset="0"/>
              </a:rPr>
              <a:t>vera</a:t>
            </a:r>
            <a:r>
              <a:rPr lang="fr-FR" sz="2400" dirty="0">
                <a:solidFill>
                  <a:prstClr val="black"/>
                </a:solidFill>
                <a:latin typeface="Roboto Light"/>
                <a:ea typeface="Roboto" panose="02000000000000000000" pitchFamily="2" charset="0"/>
              </a:rPr>
              <a:t>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5" name="Rectangle 4">
            <a:extLst>
              <a:ext uri="{FF2B5EF4-FFF2-40B4-BE49-F238E27FC236}">
                <a16:creationId xmlns:a16="http://schemas.microsoft.com/office/drawing/2014/main" id="{D886D1E3-D692-6EF3-0CCA-CB406E976D5A}"/>
              </a:ext>
            </a:extLst>
          </p:cNvPr>
          <p:cNvSpPr/>
          <p:nvPr/>
        </p:nvSpPr>
        <p:spPr>
          <a:xfrm>
            <a:off x="1523371" y="581546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3A5EE7CB-A014-8687-9289-DF4F9BA2B04C}"/>
              </a:ext>
            </a:extLst>
          </p:cNvPr>
          <p:cNvSpPr txBox="1"/>
          <p:nvPr/>
        </p:nvSpPr>
        <p:spPr>
          <a:xfrm>
            <a:off x="1731577" y="6024221"/>
            <a:ext cx="8869803" cy="461665"/>
          </a:xfrm>
          <a:prstGeom prst="rect">
            <a:avLst/>
          </a:prstGeom>
          <a:noFill/>
        </p:spPr>
        <p:txBody>
          <a:bodyPr wrap="square">
            <a:spAutoFit/>
          </a:bodyPr>
          <a:lstStyle/>
          <a:p>
            <a:pPr lvl="0" defTabSz="1219170">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D. </a:t>
            </a:r>
            <a:r>
              <a:rPr lang="fr-FR" sz="2400" dirty="0" err="1">
                <a:solidFill>
                  <a:prstClr val="black"/>
                </a:solidFill>
                <a:latin typeface="Roboto Light"/>
                <a:ea typeface="Roboto" panose="02000000000000000000" pitchFamily="2" charset="0"/>
              </a:rPr>
              <a:t>Shea</a:t>
            </a:r>
            <a:r>
              <a:rPr lang="fr-FR" sz="2400" dirty="0">
                <a:solidFill>
                  <a:prstClr val="black"/>
                </a:solidFill>
                <a:latin typeface="Roboto Light"/>
                <a:ea typeface="Roboto" panose="02000000000000000000" pitchFamily="2" charset="0"/>
              </a:rPr>
              <a:t> butter</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9" name="ZoneTexte 18">
            <a:extLst>
              <a:ext uri="{FF2B5EF4-FFF2-40B4-BE49-F238E27FC236}">
                <a16:creationId xmlns:a16="http://schemas.microsoft.com/office/drawing/2014/main" id="{4B48260A-62A2-C5BB-3068-3F9D036A57B8}"/>
              </a:ext>
            </a:extLst>
          </p:cNvPr>
          <p:cNvSpPr txBox="1"/>
          <p:nvPr/>
        </p:nvSpPr>
        <p:spPr>
          <a:xfrm>
            <a:off x="1720694" y="3640888"/>
            <a:ext cx="8571532" cy="461665"/>
          </a:xfrm>
          <a:prstGeom prst="rect">
            <a:avLst/>
          </a:prstGeom>
          <a:noFill/>
        </p:spPr>
        <p:txBody>
          <a:bodyPr wrap="square">
            <a:spAutoFit/>
          </a:bodyPr>
          <a:lstStyle/>
          <a:p>
            <a:pPr lvl="0" defTabSz="1219170">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B. </a:t>
            </a:r>
            <a:r>
              <a:rPr lang="en-US" sz="2400" dirty="0">
                <a:solidFill>
                  <a:prstClr val="black"/>
                </a:solidFill>
                <a:latin typeface="Roboto Light"/>
                <a:ea typeface="Roboto" panose="02000000000000000000" pitchFamily="2" charset="0"/>
              </a:rPr>
              <a:t>Pre and probiotics and sea chamomile</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Tree>
    <p:extLst>
      <p:ext uri="{BB962C8B-B14F-4D97-AF65-F5344CB8AC3E}">
        <p14:creationId xmlns:p14="http://schemas.microsoft.com/office/powerpoint/2010/main" val="128890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0"/>
                                        </p:tgtEl>
                                      </p:cBhvr>
                                    </p:animEffect>
                                    <p:set>
                                      <p:cBhvr>
                                        <p:cTn id="10" dur="1" fill="hold">
                                          <p:stCondLst>
                                            <p:cond delay="499"/>
                                          </p:stCondLst>
                                        </p:cTn>
                                        <p:tgtEl>
                                          <p:spTgt spid="3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3"/>
                                        </p:tgtEl>
                                      </p:cBhvr>
                                    </p:animEffect>
                                    <p:set>
                                      <p:cBhvr>
                                        <p:cTn id="16"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41"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contenu 5">
            <a:extLst>
              <a:ext uri="{FF2B5EF4-FFF2-40B4-BE49-F238E27FC236}">
                <a16:creationId xmlns:a16="http://schemas.microsoft.com/office/drawing/2014/main" id="{389E94D4-EB7F-4931-AF74-92BF1163487E}"/>
              </a:ext>
            </a:extLst>
          </p:cNvPr>
          <p:cNvSpPr txBox="1">
            <a:spLocks/>
          </p:cNvSpPr>
          <p:nvPr/>
        </p:nvSpPr>
        <p:spPr>
          <a:xfrm>
            <a:off x="492142" y="2730681"/>
            <a:ext cx="5064278" cy="2554545"/>
          </a:xfrm>
          <a:prstGeom prst="rect">
            <a:avLst/>
          </a:prstGeom>
          <a:solidFill>
            <a:schemeClr val="bg1">
              <a:lumMod val="95000"/>
            </a:schemeClr>
          </a:solidFill>
          <a:ln w="3175">
            <a:solidFill>
              <a:srgbClr val="D0C9F1"/>
            </a:solidFill>
          </a:ln>
        </p:spPr>
        <p:txBody>
          <a:bodyPr wrap="square" rtlCol="0">
            <a:spAutoFit/>
          </a:bodyPr>
          <a:lstStyle>
            <a:defPPr>
              <a:defRPr lang="fr-FR"/>
            </a:defPPr>
            <a:lvl1pPr algn="ctr">
              <a:defRPr sz="1200">
                <a:latin typeface="Roboto Light" panose="02000000000000000000" pitchFamily="2" charset="0"/>
                <a:ea typeface="Roboto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Skin hyper-reactivity to various factors :</a:t>
            </a:r>
          </a:p>
          <a:p>
            <a:endParaRPr lang="en-US" sz="1600" b="1" dirty="0"/>
          </a:p>
          <a:p>
            <a:pPr marL="285750" indent="-285750" algn="l">
              <a:buFont typeface="Arial" panose="020B0604020202020204" pitchFamily="34" charset="0"/>
              <a:buChar char="•"/>
            </a:pPr>
            <a:r>
              <a:rPr lang="en-US" sz="1600" dirty="0"/>
              <a:t>Physical/Environmental</a:t>
            </a:r>
          </a:p>
          <a:p>
            <a:pPr marL="285750" indent="-285750" algn="l">
              <a:buFont typeface="Arial" panose="020B0604020202020204" pitchFamily="34" charset="0"/>
              <a:buChar char="•"/>
            </a:pPr>
            <a:r>
              <a:rPr lang="en-US" sz="1600" dirty="0"/>
              <a:t>Chemical</a:t>
            </a:r>
          </a:p>
          <a:p>
            <a:pPr marL="285750" indent="-285750" algn="l">
              <a:buFont typeface="Arial" panose="020B0604020202020204" pitchFamily="34" charset="0"/>
              <a:buChar char="•"/>
            </a:pPr>
            <a:r>
              <a:rPr lang="en-US" sz="1600" dirty="0"/>
              <a:t>Psychological</a:t>
            </a:r>
          </a:p>
          <a:p>
            <a:pPr marL="285750" indent="-285750" algn="l">
              <a:buFont typeface="Arial" panose="020B0604020202020204" pitchFamily="34" charset="0"/>
              <a:buChar char="•"/>
            </a:pPr>
            <a:r>
              <a:rPr lang="en-US" sz="1600" dirty="0"/>
              <a:t>Hormonal, etc.</a:t>
            </a:r>
          </a:p>
          <a:p>
            <a:endParaRPr lang="en-US" sz="1600" dirty="0"/>
          </a:p>
          <a:p>
            <a:r>
              <a:rPr lang="en-US" sz="1600" dirty="0"/>
              <a:t>All skin types, all phototypes and all ages </a:t>
            </a:r>
          </a:p>
          <a:p>
            <a:endParaRPr lang="en-US" sz="1600" dirty="0"/>
          </a:p>
          <a:p>
            <a:r>
              <a:rPr lang="en-US" sz="1600" dirty="0"/>
              <a:t>Subjective…and sometimes objective signs </a:t>
            </a:r>
          </a:p>
        </p:txBody>
      </p:sp>
      <p:sp>
        <p:nvSpPr>
          <p:cNvPr id="5" name="Titre 2">
            <a:extLst>
              <a:ext uri="{FF2B5EF4-FFF2-40B4-BE49-F238E27FC236}">
                <a16:creationId xmlns:a16="http://schemas.microsoft.com/office/drawing/2014/main" id="{48945F3C-D84C-4274-AFF5-4F24C32115E0}"/>
              </a:ext>
            </a:extLst>
          </p:cNvPr>
          <p:cNvSpPr>
            <a:spLocks noGrp="1"/>
          </p:cNvSpPr>
          <p:nvPr>
            <p:ph type="title"/>
          </p:nvPr>
        </p:nvSpPr>
        <p:spPr>
          <a:xfrm>
            <a:off x="838200" y="536470"/>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How to identify a</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SENSITIVE SKIN</a:t>
            </a:r>
            <a:endParaRPr lang="fr-FR" sz="2800" dirty="0">
              <a:solidFill>
                <a:srgbClr val="3E3E3E"/>
              </a:solidFill>
              <a:latin typeface="KyivType Sans2" panose="00000500000000000000" pitchFamily="50" charset="0"/>
            </a:endParaRPr>
          </a:p>
        </p:txBody>
      </p:sp>
      <p:graphicFrame>
        <p:nvGraphicFramePr>
          <p:cNvPr id="6" name="Diagramme 5">
            <a:extLst>
              <a:ext uri="{FF2B5EF4-FFF2-40B4-BE49-F238E27FC236}">
                <a16:creationId xmlns:a16="http://schemas.microsoft.com/office/drawing/2014/main" id="{0A300AE3-97BB-4904-9F23-B723F80309A6}"/>
              </a:ext>
            </a:extLst>
          </p:cNvPr>
          <p:cNvGraphicFramePr/>
          <p:nvPr>
            <p:extLst>
              <p:ext uri="{D42A27DB-BD31-4B8C-83A1-F6EECF244321}">
                <p14:modId xmlns:p14="http://schemas.microsoft.com/office/powerpoint/2010/main" val="2016320438"/>
              </p:ext>
            </p:extLst>
          </p:nvPr>
        </p:nvGraphicFramePr>
        <p:xfrm>
          <a:off x="4983959" y="1588324"/>
          <a:ext cx="7941983" cy="4665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Hexagone 6">
            <a:extLst>
              <a:ext uri="{FF2B5EF4-FFF2-40B4-BE49-F238E27FC236}">
                <a16:creationId xmlns:a16="http://schemas.microsoft.com/office/drawing/2014/main" id="{31D6AF9E-B663-4D63-94CB-CA3065F28339}"/>
              </a:ext>
            </a:extLst>
          </p:cNvPr>
          <p:cNvSpPr/>
          <p:nvPr/>
        </p:nvSpPr>
        <p:spPr>
          <a:xfrm>
            <a:off x="8550799" y="3169557"/>
            <a:ext cx="1727829" cy="1503211"/>
          </a:xfrm>
          <a:prstGeom prst="hexagon">
            <a:avLst>
              <a:gd name="adj" fmla="val 25000"/>
              <a:gd name="vf" fmla="val 115470"/>
            </a:avLst>
          </a:prstGeom>
          <a:blipFill dpi="0" rotWithShape="1">
            <a:blip r:embed="rId8"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3">
            <a:scrgbClr r="0" g="0" b="0"/>
          </a:fillRef>
          <a:effectRef idx="3">
            <a:schemeClr val="accent3">
              <a:shade val="80000"/>
              <a:hueOff val="0"/>
              <a:satOff val="0"/>
              <a:lumOff val="7637"/>
              <a:alphaOff val="0"/>
            </a:schemeClr>
          </a:effectRef>
          <a:fontRef idx="minor">
            <a:schemeClr val="lt1"/>
          </a:fontRef>
        </p:style>
        <p:txBody>
          <a:bodyPr/>
          <a:lstStyle/>
          <a:p>
            <a:endParaRPr lang="fr-FR"/>
          </a:p>
        </p:txBody>
      </p:sp>
    </p:spTree>
    <p:extLst>
      <p:ext uri="{BB962C8B-B14F-4D97-AF65-F5344CB8AC3E}">
        <p14:creationId xmlns:p14="http://schemas.microsoft.com/office/powerpoint/2010/main" val="93916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54C7573-C2A2-4DEE-9849-12458BC6F6D2}"/>
              </a:ext>
            </a:extLst>
          </p:cNvPr>
          <p:cNvSpPr/>
          <p:nvPr/>
        </p:nvSpPr>
        <p:spPr>
          <a:xfrm>
            <a:off x="1503343" y="2239538"/>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F92F09AB-E164-44B4-81D5-E537F5B51879}"/>
              </a:ext>
            </a:extLst>
          </p:cNvPr>
          <p:cNvSpPr/>
          <p:nvPr/>
        </p:nvSpPr>
        <p:spPr>
          <a:xfrm>
            <a:off x="1512487" y="345305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756F8618-99D7-452C-BC9B-F17545ACC85C}"/>
              </a:ext>
            </a:extLst>
          </p:cNvPr>
          <p:cNvSpPr/>
          <p:nvPr/>
        </p:nvSpPr>
        <p:spPr>
          <a:xfrm>
            <a:off x="1512487" y="4639806"/>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re 2">
            <a:extLst>
              <a:ext uri="{FF2B5EF4-FFF2-40B4-BE49-F238E27FC236}">
                <a16:creationId xmlns:a16="http://schemas.microsoft.com/office/drawing/2014/main" id="{34FA0AE3-B73D-4935-AEA0-6E89B8845FA7}"/>
              </a:ext>
            </a:extLst>
          </p:cNvPr>
          <p:cNvSpPr>
            <a:spLocks noGrp="1"/>
          </p:cNvSpPr>
          <p:nvPr>
            <p:ph type="title"/>
          </p:nvPr>
        </p:nvSpPr>
        <p:spPr>
          <a:xfrm>
            <a:off x="838200" y="390854"/>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How to identify and treat </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SENSITIVE SKIN</a:t>
            </a:r>
            <a:endParaRPr lang="fr-FR" sz="2800" dirty="0">
              <a:solidFill>
                <a:srgbClr val="3E3E3E"/>
              </a:solidFill>
              <a:latin typeface="KyivType Sans2" panose="00000500000000000000" pitchFamily="50" charset="0"/>
            </a:endParaRPr>
          </a:p>
        </p:txBody>
      </p:sp>
      <p:sp>
        <p:nvSpPr>
          <p:cNvPr id="41" name="ZoneTexte 40">
            <a:extLst>
              <a:ext uri="{FF2B5EF4-FFF2-40B4-BE49-F238E27FC236}">
                <a16:creationId xmlns:a16="http://schemas.microsoft.com/office/drawing/2014/main" id="{1EC0E5E9-B090-428F-A05E-E7EF0124ABFF}"/>
              </a:ext>
            </a:extLst>
          </p:cNvPr>
          <p:cNvSpPr txBox="1"/>
          <p:nvPr/>
        </p:nvSpPr>
        <p:spPr>
          <a:xfrm>
            <a:off x="1761976" y="2425366"/>
            <a:ext cx="7391604"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A. </a:t>
            </a:r>
            <a:r>
              <a:rPr lang="fr-FR" sz="2400" dirty="0" err="1">
                <a:solidFill>
                  <a:prstClr val="black"/>
                </a:solidFill>
                <a:latin typeface="Roboto Light"/>
                <a:ea typeface="Roboto" panose="02000000000000000000" pitchFamily="2" charset="0"/>
              </a:rPr>
              <a:t>Soothing</a:t>
            </a:r>
            <a:r>
              <a:rPr lang="fr-FR" sz="2400" dirty="0">
                <a:solidFill>
                  <a:prstClr val="black"/>
                </a:solidFill>
                <a:latin typeface="Roboto Light"/>
                <a:ea typeface="Roboto" panose="02000000000000000000" pitchFamily="2" charset="0"/>
              </a:rPr>
              <a:t>  </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3" name="ZoneTexte 12">
            <a:extLst>
              <a:ext uri="{FF2B5EF4-FFF2-40B4-BE49-F238E27FC236}">
                <a16:creationId xmlns:a16="http://schemas.microsoft.com/office/drawing/2014/main" id="{0B552C52-DF53-E004-7DD8-3EA3089B7EDC}"/>
              </a:ext>
            </a:extLst>
          </p:cNvPr>
          <p:cNvSpPr txBox="1"/>
          <p:nvPr/>
        </p:nvSpPr>
        <p:spPr>
          <a:xfrm>
            <a:off x="97536" y="1557122"/>
            <a:ext cx="11948160" cy="461665"/>
          </a:xfrm>
          <a:prstGeom prst="rect">
            <a:avLst/>
          </a:prstGeom>
          <a:noFill/>
        </p:spPr>
        <p:txBody>
          <a:bodyPr wrap="square">
            <a:spAutoFit/>
          </a:bodyPr>
          <a:lstStyle/>
          <a:p>
            <a:pPr lvl="0" algn="ctr"/>
            <a:r>
              <a:rPr lang="en-US" sz="2400" dirty="0">
                <a:solidFill>
                  <a:prstClr val="black"/>
                </a:solidFill>
                <a:latin typeface="Roboto Light"/>
                <a:ea typeface="Roboto" panose="02000000000000000000" pitchFamily="2" charset="0"/>
              </a:rPr>
              <a:t>What are the benefits of </a:t>
            </a:r>
            <a:r>
              <a:rPr lang="en-US" sz="2400" b="1" dirty="0">
                <a:solidFill>
                  <a:prstClr val="black"/>
                </a:solidFill>
                <a:latin typeface="Roboto Light"/>
                <a:ea typeface="Roboto" panose="02000000000000000000" pitchFamily="2" charset="0"/>
              </a:rPr>
              <a:t>CREME ANTI ROUGEURS </a:t>
            </a:r>
            <a:r>
              <a:rPr lang="en-US" sz="2400" dirty="0">
                <a:solidFill>
                  <a:prstClr val="black"/>
                </a:solidFill>
                <a:latin typeface="Roboto Light"/>
                <a:ea typeface="Roboto" panose="02000000000000000000" pitchFamily="2" charset="0"/>
              </a:rPr>
              <a:t>?</a:t>
            </a:r>
            <a:endParaRPr kumimoji="0" lang="fr-FR" sz="2400" b="1" i="0" u="none" strike="noStrike" kern="1200" cap="none" spc="-200" normalizeH="0" baseline="0" noProof="0" dirty="0">
              <a:ln>
                <a:noFill/>
              </a:ln>
              <a:solidFill>
                <a:prstClr val="black">
                  <a:lumMod val="75000"/>
                  <a:lumOff val="25000"/>
                </a:prstClr>
              </a:solidFill>
              <a:effectLst/>
              <a:uLnTx/>
              <a:uFillTx/>
              <a:latin typeface="Sofia Pro"/>
              <a:ea typeface="+mn-ea"/>
              <a:cs typeface="+mn-cs"/>
            </a:endParaRPr>
          </a:p>
        </p:txBody>
      </p:sp>
      <p:sp>
        <p:nvSpPr>
          <p:cNvPr id="15" name="ZoneTexte 14">
            <a:extLst>
              <a:ext uri="{FF2B5EF4-FFF2-40B4-BE49-F238E27FC236}">
                <a16:creationId xmlns:a16="http://schemas.microsoft.com/office/drawing/2014/main" id="{42533EE4-CB67-215D-568A-82F8E06821F0}"/>
              </a:ext>
            </a:extLst>
          </p:cNvPr>
          <p:cNvSpPr txBox="1"/>
          <p:nvPr/>
        </p:nvSpPr>
        <p:spPr>
          <a:xfrm>
            <a:off x="1720694" y="4839213"/>
            <a:ext cx="7150345"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C. </a:t>
            </a:r>
            <a:r>
              <a:rPr lang="fr-FR" sz="2400" dirty="0">
                <a:solidFill>
                  <a:prstClr val="black"/>
                </a:solidFill>
                <a:latin typeface="Roboto Light"/>
                <a:ea typeface="Roboto" panose="02000000000000000000" pitchFamily="2" charset="0"/>
              </a:rPr>
              <a:t>Corrector</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5" name="Rectangle 4">
            <a:extLst>
              <a:ext uri="{FF2B5EF4-FFF2-40B4-BE49-F238E27FC236}">
                <a16:creationId xmlns:a16="http://schemas.microsoft.com/office/drawing/2014/main" id="{D886D1E3-D692-6EF3-0CCA-CB406E976D5A}"/>
              </a:ext>
            </a:extLst>
          </p:cNvPr>
          <p:cNvSpPr/>
          <p:nvPr/>
        </p:nvSpPr>
        <p:spPr>
          <a:xfrm>
            <a:off x="1523371" y="581546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3A5EE7CB-A014-8687-9289-DF4F9BA2B04C}"/>
              </a:ext>
            </a:extLst>
          </p:cNvPr>
          <p:cNvSpPr txBox="1"/>
          <p:nvPr/>
        </p:nvSpPr>
        <p:spPr>
          <a:xfrm>
            <a:off x="1731577" y="6024221"/>
            <a:ext cx="8869803" cy="461665"/>
          </a:xfrm>
          <a:prstGeom prst="rect">
            <a:avLst/>
          </a:prstGeom>
          <a:noFill/>
        </p:spPr>
        <p:txBody>
          <a:bodyPr wrap="square">
            <a:spAutoFit/>
          </a:bodyPr>
          <a:lstStyle/>
          <a:p>
            <a:pPr lvl="0" defTabSz="1219170">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D. </a:t>
            </a:r>
            <a:r>
              <a:rPr lang="fr-FR" sz="2400" dirty="0" err="1">
                <a:solidFill>
                  <a:prstClr val="black"/>
                </a:solidFill>
                <a:latin typeface="Roboto Light"/>
                <a:ea typeface="Roboto" panose="02000000000000000000" pitchFamily="2" charset="0"/>
              </a:rPr>
              <a:t>Comforting</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9" name="ZoneTexte 18">
            <a:extLst>
              <a:ext uri="{FF2B5EF4-FFF2-40B4-BE49-F238E27FC236}">
                <a16:creationId xmlns:a16="http://schemas.microsoft.com/office/drawing/2014/main" id="{4B48260A-62A2-C5BB-3068-3F9D036A57B8}"/>
              </a:ext>
            </a:extLst>
          </p:cNvPr>
          <p:cNvSpPr txBox="1"/>
          <p:nvPr/>
        </p:nvSpPr>
        <p:spPr>
          <a:xfrm>
            <a:off x="1720694" y="3640888"/>
            <a:ext cx="8571532" cy="461665"/>
          </a:xfrm>
          <a:prstGeom prst="rect">
            <a:avLst/>
          </a:prstGeom>
          <a:noFill/>
        </p:spPr>
        <p:txBody>
          <a:bodyPr wrap="square">
            <a:spAutoFit/>
          </a:bodyPr>
          <a:lstStyle/>
          <a:p>
            <a:pPr lvl="0" defTabSz="1219170">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B. </a:t>
            </a:r>
            <a:r>
              <a:rPr lang="fr-FR" sz="2400" dirty="0">
                <a:solidFill>
                  <a:prstClr val="black"/>
                </a:solidFill>
                <a:latin typeface="Roboto Light"/>
                <a:ea typeface="Roboto" panose="02000000000000000000" pitchFamily="2" charset="0"/>
              </a:rPr>
              <a:t>Anti pollution</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Tree>
    <p:extLst>
      <p:ext uri="{BB962C8B-B14F-4D97-AF65-F5344CB8AC3E}">
        <p14:creationId xmlns:p14="http://schemas.microsoft.com/office/powerpoint/2010/main" val="220053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54C7573-C2A2-4DEE-9849-12458BC6F6D2}"/>
              </a:ext>
            </a:extLst>
          </p:cNvPr>
          <p:cNvSpPr/>
          <p:nvPr/>
        </p:nvSpPr>
        <p:spPr>
          <a:xfrm>
            <a:off x="1503343" y="2239538"/>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F92F09AB-E164-44B4-81D5-E537F5B51879}"/>
              </a:ext>
            </a:extLst>
          </p:cNvPr>
          <p:cNvSpPr/>
          <p:nvPr/>
        </p:nvSpPr>
        <p:spPr>
          <a:xfrm>
            <a:off x="1512487" y="345305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756F8618-99D7-452C-BC9B-F17545ACC85C}"/>
              </a:ext>
            </a:extLst>
          </p:cNvPr>
          <p:cNvSpPr/>
          <p:nvPr/>
        </p:nvSpPr>
        <p:spPr>
          <a:xfrm>
            <a:off x="1512487" y="4639806"/>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re 2">
            <a:extLst>
              <a:ext uri="{FF2B5EF4-FFF2-40B4-BE49-F238E27FC236}">
                <a16:creationId xmlns:a16="http://schemas.microsoft.com/office/drawing/2014/main" id="{34FA0AE3-B73D-4935-AEA0-6E89B8845FA7}"/>
              </a:ext>
            </a:extLst>
          </p:cNvPr>
          <p:cNvSpPr>
            <a:spLocks noGrp="1"/>
          </p:cNvSpPr>
          <p:nvPr>
            <p:ph type="title"/>
          </p:nvPr>
        </p:nvSpPr>
        <p:spPr>
          <a:xfrm>
            <a:off x="838200" y="390854"/>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How to identify and treat </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SENSITIVE SKIN</a:t>
            </a:r>
            <a:endParaRPr lang="fr-FR" sz="2800" dirty="0">
              <a:solidFill>
                <a:srgbClr val="3E3E3E"/>
              </a:solidFill>
              <a:latin typeface="KyivType Sans2" panose="00000500000000000000" pitchFamily="50" charset="0"/>
            </a:endParaRPr>
          </a:p>
        </p:txBody>
      </p:sp>
      <p:sp>
        <p:nvSpPr>
          <p:cNvPr id="41" name="ZoneTexte 40">
            <a:extLst>
              <a:ext uri="{FF2B5EF4-FFF2-40B4-BE49-F238E27FC236}">
                <a16:creationId xmlns:a16="http://schemas.microsoft.com/office/drawing/2014/main" id="{1EC0E5E9-B090-428F-A05E-E7EF0124ABFF}"/>
              </a:ext>
            </a:extLst>
          </p:cNvPr>
          <p:cNvSpPr txBox="1"/>
          <p:nvPr/>
        </p:nvSpPr>
        <p:spPr>
          <a:xfrm>
            <a:off x="1761976" y="2425366"/>
            <a:ext cx="7391604"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A. </a:t>
            </a:r>
            <a:r>
              <a:rPr lang="fr-FR" sz="2400" dirty="0" err="1">
                <a:solidFill>
                  <a:prstClr val="black"/>
                </a:solidFill>
                <a:latin typeface="Roboto Light"/>
                <a:ea typeface="Roboto" panose="02000000000000000000" pitchFamily="2" charset="0"/>
              </a:rPr>
              <a:t>Without</a:t>
            </a:r>
            <a:r>
              <a:rPr lang="fr-FR" sz="2400" dirty="0">
                <a:solidFill>
                  <a:prstClr val="black"/>
                </a:solidFill>
                <a:latin typeface="Roboto Light"/>
                <a:ea typeface="Roboto" panose="02000000000000000000" pitchFamily="2" charset="0"/>
              </a:rPr>
              <a:t> essential </a:t>
            </a:r>
            <a:r>
              <a:rPr lang="fr-FR" sz="2400" dirty="0" err="1">
                <a:solidFill>
                  <a:prstClr val="black"/>
                </a:solidFill>
                <a:latin typeface="Roboto Light"/>
                <a:ea typeface="Roboto" panose="02000000000000000000" pitchFamily="2" charset="0"/>
              </a:rPr>
              <a:t>oils</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3" name="ZoneTexte 12">
            <a:extLst>
              <a:ext uri="{FF2B5EF4-FFF2-40B4-BE49-F238E27FC236}">
                <a16:creationId xmlns:a16="http://schemas.microsoft.com/office/drawing/2014/main" id="{0B552C52-DF53-E004-7DD8-3EA3089B7EDC}"/>
              </a:ext>
            </a:extLst>
          </p:cNvPr>
          <p:cNvSpPr txBox="1"/>
          <p:nvPr/>
        </p:nvSpPr>
        <p:spPr>
          <a:xfrm>
            <a:off x="97536" y="1557122"/>
            <a:ext cx="11948160" cy="461665"/>
          </a:xfrm>
          <a:prstGeom prst="rect">
            <a:avLst/>
          </a:prstGeom>
          <a:noFill/>
        </p:spPr>
        <p:txBody>
          <a:bodyPr wrap="square">
            <a:spAutoFit/>
          </a:bodyPr>
          <a:lstStyle/>
          <a:p>
            <a:pPr lvl="0" algn="ctr"/>
            <a:r>
              <a:rPr lang="en-US" sz="2400" dirty="0">
                <a:solidFill>
                  <a:prstClr val="black"/>
                </a:solidFill>
                <a:latin typeface="Roboto Light"/>
                <a:ea typeface="Roboto" panose="02000000000000000000" pitchFamily="2" charset="0"/>
              </a:rPr>
              <a:t>Which statements are true about the </a:t>
            </a:r>
            <a:r>
              <a:rPr lang="en-US" sz="2400" b="1" dirty="0">
                <a:solidFill>
                  <a:prstClr val="black"/>
                </a:solidFill>
                <a:latin typeface="Roboto Light"/>
                <a:ea typeface="Roboto" panose="02000000000000000000" pitchFamily="2" charset="0"/>
              </a:rPr>
              <a:t>SENSITIVE MASQUE </a:t>
            </a:r>
            <a:r>
              <a:rPr lang="en-US" sz="2400" dirty="0">
                <a:solidFill>
                  <a:prstClr val="black"/>
                </a:solidFill>
                <a:latin typeface="Roboto Light"/>
                <a:ea typeface="Roboto" panose="02000000000000000000" pitchFamily="2" charset="0"/>
              </a:rPr>
              <a:t>?</a:t>
            </a:r>
            <a:endParaRPr kumimoji="0" lang="fr-FR" sz="2400" b="1" i="0" u="none" strike="noStrike" kern="1200" cap="none" spc="-200" normalizeH="0" baseline="0" noProof="0" dirty="0">
              <a:ln>
                <a:noFill/>
              </a:ln>
              <a:solidFill>
                <a:prstClr val="black">
                  <a:lumMod val="75000"/>
                  <a:lumOff val="25000"/>
                </a:prstClr>
              </a:solidFill>
              <a:effectLst/>
              <a:uLnTx/>
              <a:uFillTx/>
              <a:latin typeface="Sofia Pro"/>
              <a:ea typeface="+mn-ea"/>
              <a:cs typeface="+mn-cs"/>
            </a:endParaRPr>
          </a:p>
        </p:txBody>
      </p:sp>
      <p:sp>
        <p:nvSpPr>
          <p:cNvPr id="15" name="ZoneTexte 14">
            <a:extLst>
              <a:ext uri="{FF2B5EF4-FFF2-40B4-BE49-F238E27FC236}">
                <a16:creationId xmlns:a16="http://schemas.microsoft.com/office/drawing/2014/main" id="{42533EE4-CB67-215D-568A-82F8E06821F0}"/>
              </a:ext>
            </a:extLst>
          </p:cNvPr>
          <p:cNvSpPr txBox="1"/>
          <p:nvPr/>
        </p:nvSpPr>
        <p:spPr>
          <a:xfrm>
            <a:off x="1720694" y="4839213"/>
            <a:ext cx="7150345" cy="461665"/>
          </a:xfrm>
          <a:prstGeom prst="rect">
            <a:avLst/>
          </a:prstGeom>
          <a:noFill/>
        </p:spPr>
        <p:txBody>
          <a:bodyPr wrap="square">
            <a:spAutoFit/>
          </a:bodyPr>
          <a:lstStyle/>
          <a:p>
            <a:pPr lvl="0" defTabSz="1219170"/>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C. </a:t>
            </a:r>
            <a:r>
              <a:rPr lang="en-US" sz="2400" dirty="0">
                <a:solidFill>
                  <a:prstClr val="black"/>
                </a:solidFill>
                <a:latin typeface="Roboto Light"/>
                <a:ea typeface="Roboto" panose="02000000000000000000" pitchFamily="2" charset="0"/>
              </a:rPr>
              <a:t>Can be applied after waxing</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5" name="Rectangle 4">
            <a:extLst>
              <a:ext uri="{FF2B5EF4-FFF2-40B4-BE49-F238E27FC236}">
                <a16:creationId xmlns:a16="http://schemas.microsoft.com/office/drawing/2014/main" id="{D886D1E3-D692-6EF3-0CCA-CB406E976D5A}"/>
              </a:ext>
            </a:extLst>
          </p:cNvPr>
          <p:cNvSpPr/>
          <p:nvPr/>
        </p:nvSpPr>
        <p:spPr>
          <a:xfrm>
            <a:off x="1523371" y="5815463"/>
            <a:ext cx="9194185" cy="864096"/>
          </a:xfrm>
          <a:prstGeom prst="rect">
            <a:avLst/>
          </a:prstGeom>
          <a:solidFill>
            <a:schemeClr val="bg1"/>
          </a:solidFill>
          <a:ln>
            <a:solidFill>
              <a:srgbClr val="C5B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3A5EE7CB-A014-8687-9289-DF4F9BA2B04C}"/>
              </a:ext>
            </a:extLst>
          </p:cNvPr>
          <p:cNvSpPr txBox="1"/>
          <p:nvPr/>
        </p:nvSpPr>
        <p:spPr>
          <a:xfrm>
            <a:off x="1731577" y="6024221"/>
            <a:ext cx="8869803" cy="461665"/>
          </a:xfrm>
          <a:prstGeom prst="rect">
            <a:avLst/>
          </a:prstGeom>
          <a:noFill/>
        </p:spPr>
        <p:txBody>
          <a:bodyPr wrap="square">
            <a:spAutoFit/>
          </a:bodyPr>
          <a:lstStyle/>
          <a:p>
            <a:pPr lvl="0" defTabSz="1219170">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D. </a:t>
            </a:r>
            <a:r>
              <a:rPr lang="fr-FR" sz="2400" dirty="0" err="1">
                <a:solidFill>
                  <a:prstClr val="black"/>
                </a:solidFill>
                <a:latin typeface="Roboto Light"/>
                <a:ea typeface="Roboto" panose="02000000000000000000" pitchFamily="2" charset="0"/>
              </a:rPr>
              <a:t>Evens</a:t>
            </a:r>
            <a:r>
              <a:rPr lang="fr-FR" sz="2400" dirty="0">
                <a:solidFill>
                  <a:prstClr val="black"/>
                </a:solidFill>
                <a:latin typeface="Roboto Light"/>
                <a:ea typeface="Roboto" panose="02000000000000000000" pitchFamily="2" charset="0"/>
              </a:rPr>
              <a:t> the complexion</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
        <p:nvSpPr>
          <p:cNvPr id="19" name="ZoneTexte 18">
            <a:extLst>
              <a:ext uri="{FF2B5EF4-FFF2-40B4-BE49-F238E27FC236}">
                <a16:creationId xmlns:a16="http://schemas.microsoft.com/office/drawing/2014/main" id="{4B48260A-62A2-C5BB-3068-3F9D036A57B8}"/>
              </a:ext>
            </a:extLst>
          </p:cNvPr>
          <p:cNvSpPr txBox="1"/>
          <p:nvPr/>
        </p:nvSpPr>
        <p:spPr>
          <a:xfrm>
            <a:off x="1720694" y="3640888"/>
            <a:ext cx="8571532" cy="461665"/>
          </a:xfrm>
          <a:prstGeom prst="rect">
            <a:avLst/>
          </a:prstGeom>
          <a:noFill/>
        </p:spPr>
        <p:txBody>
          <a:bodyPr wrap="square">
            <a:spAutoFit/>
          </a:bodyPr>
          <a:lstStyle/>
          <a:p>
            <a:pPr lvl="0" defTabSz="1219170">
              <a:defRPr/>
            </a:pPr>
            <a:r>
              <a:rPr kumimoji="0" lang="fr-FR" sz="2400" b="1" i="0" u="none" strike="noStrike" kern="1200" cap="none" spc="0" normalizeH="0" baseline="0" noProof="0" dirty="0">
                <a:ln>
                  <a:noFill/>
                </a:ln>
                <a:solidFill>
                  <a:srgbClr val="C5BEEA"/>
                </a:solidFill>
                <a:effectLst/>
                <a:uLnTx/>
                <a:uFillTx/>
                <a:latin typeface="Roboto Light"/>
                <a:ea typeface="Roboto" panose="02000000000000000000" pitchFamily="2" charset="0"/>
                <a:cs typeface="+mn-cs"/>
              </a:rPr>
              <a:t>B. </a:t>
            </a:r>
            <a:r>
              <a:rPr lang="en-US" sz="2400" dirty="0">
                <a:solidFill>
                  <a:prstClr val="black"/>
                </a:solidFill>
                <a:latin typeface="Roboto Light"/>
                <a:ea typeface="Roboto" panose="02000000000000000000" pitchFamily="2" charset="0"/>
              </a:rPr>
              <a:t>Cocktail of 20 plant extracts</a:t>
            </a:r>
            <a:endParaRPr kumimoji="0" lang="fr-FR" sz="2400" i="0" u="none" strike="noStrike" kern="1200" cap="none" spc="0" normalizeH="0" baseline="0" noProof="0" dirty="0">
              <a:ln>
                <a:noFill/>
              </a:ln>
              <a:solidFill>
                <a:prstClr val="black"/>
              </a:solidFill>
              <a:effectLst/>
              <a:uLnTx/>
              <a:uFillTx/>
              <a:latin typeface="Roboto Light"/>
              <a:ea typeface="Roboto" panose="02000000000000000000" pitchFamily="2" charset="0"/>
              <a:cs typeface="+mn-cs"/>
            </a:endParaRPr>
          </a:p>
        </p:txBody>
      </p:sp>
    </p:spTree>
    <p:extLst>
      <p:ext uri="{BB962C8B-B14F-4D97-AF65-F5344CB8AC3E}">
        <p14:creationId xmlns:p14="http://schemas.microsoft.com/office/powerpoint/2010/main" val="301591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0"/>
                                        </p:tgtEl>
                                      </p:cBhvr>
                                    </p:animEffect>
                                    <p:set>
                                      <p:cBhvr>
                                        <p:cTn id="10" dur="1" fill="hold">
                                          <p:stCondLst>
                                            <p:cond delay="499"/>
                                          </p:stCondLst>
                                        </p:cTn>
                                        <p:tgtEl>
                                          <p:spTgt spid="3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41"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6054526-ED0E-4C9A-9B04-225C49A474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06"/>
          <a:stretch/>
        </p:blipFill>
        <p:spPr>
          <a:xfrm>
            <a:off x="170459" y="1186517"/>
            <a:ext cx="3599418" cy="4940355"/>
          </a:xfrm>
          <a:prstGeom prst="rect">
            <a:avLst/>
          </a:prstGeom>
        </p:spPr>
      </p:pic>
      <p:sp>
        <p:nvSpPr>
          <p:cNvPr id="6" name="Titre 2">
            <a:extLst>
              <a:ext uri="{FF2B5EF4-FFF2-40B4-BE49-F238E27FC236}">
                <a16:creationId xmlns:a16="http://schemas.microsoft.com/office/drawing/2014/main" id="{60DB8DBE-D4E4-4DB2-BD09-03F4F5E6B2EC}"/>
              </a:ext>
            </a:extLst>
          </p:cNvPr>
          <p:cNvSpPr>
            <a:spLocks noGrp="1"/>
          </p:cNvSpPr>
          <p:nvPr>
            <p:ph type="title"/>
          </p:nvPr>
        </p:nvSpPr>
        <p:spPr>
          <a:xfrm>
            <a:off x="838200" y="536470"/>
            <a:ext cx="10515600" cy="792036"/>
          </a:xfrm>
        </p:spPr>
        <p:txBody>
          <a:bodyPr vert="horz" lIns="91440" tIns="45720" rIns="91440" bIns="45720" rtlCol="0" anchor="ctr">
            <a:noAutofit/>
          </a:bodyPr>
          <a:lstStyle/>
          <a:p>
            <a:pPr algn="ctr"/>
            <a:r>
              <a:rPr lang="en-US" sz="3200" dirty="0">
                <a:solidFill>
                  <a:srgbClr val="3E3E3E"/>
                </a:solidFill>
                <a:latin typeface="KyivType Sans2" panose="00000500000000000000" pitchFamily="50" charset="0"/>
              </a:rPr>
              <a:t>Our S.O.S ally</a:t>
            </a:r>
            <a:endParaRPr lang="fr-FR" sz="3200" dirty="0">
              <a:solidFill>
                <a:srgbClr val="3E3E3E"/>
              </a:solidFill>
              <a:latin typeface="KyivType Sans2" panose="00000500000000000000" pitchFamily="50" charset="0"/>
            </a:endParaRPr>
          </a:p>
        </p:txBody>
      </p:sp>
      <p:sp>
        <p:nvSpPr>
          <p:cNvPr id="7" name="Rectangle 6">
            <a:extLst>
              <a:ext uri="{FF2B5EF4-FFF2-40B4-BE49-F238E27FC236}">
                <a16:creationId xmlns:a16="http://schemas.microsoft.com/office/drawing/2014/main" id="{7275877C-C545-4953-8F72-83F8A3989260}"/>
              </a:ext>
            </a:extLst>
          </p:cNvPr>
          <p:cNvSpPr/>
          <p:nvPr/>
        </p:nvSpPr>
        <p:spPr>
          <a:xfrm>
            <a:off x="1805212" y="1482433"/>
            <a:ext cx="8784718" cy="307777"/>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ELIXIR VITAL</a:t>
            </a:r>
          </a:p>
        </p:txBody>
      </p:sp>
      <p:grpSp>
        <p:nvGrpSpPr>
          <p:cNvPr id="26" name="Groupe 25">
            <a:extLst>
              <a:ext uri="{FF2B5EF4-FFF2-40B4-BE49-F238E27FC236}">
                <a16:creationId xmlns:a16="http://schemas.microsoft.com/office/drawing/2014/main" id="{4938760A-C5EE-43D5-87D5-E88156C53658}"/>
              </a:ext>
            </a:extLst>
          </p:cNvPr>
          <p:cNvGrpSpPr/>
          <p:nvPr/>
        </p:nvGrpSpPr>
        <p:grpSpPr>
          <a:xfrm>
            <a:off x="8009980" y="1790210"/>
            <a:ext cx="4122574" cy="4212212"/>
            <a:chOff x="7336996" y="2079894"/>
            <a:chExt cx="4122574" cy="4212212"/>
          </a:xfrm>
        </p:grpSpPr>
        <p:sp>
          <p:nvSpPr>
            <p:cNvPr id="27" name="object 28">
              <a:extLst>
                <a:ext uri="{FF2B5EF4-FFF2-40B4-BE49-F238E27FC236}">
                  <a16:creationId xmlns:a16="http://schemas.microsoft.com/office/drawing/2014/main" id="{99F91CD6-3357-439F-8535-90B3788B939D}"/>
                </a:ext>
              </a:extLst>
            </p:cNvPr>
            <p:cNvSpPr txBox="1"/>
            <p:nvPr/>
          </p:nvSpPr>
          <p:spPr>
            <a:xfrm>
              <a:off x="8740278" y="2281754"/>
              <a:ext cx="2719292" cy="469358"/>
            </a:xfrm>
            <a:prstGeom prst="rect">
              <a:avLst/>
            </a:prstGeom>
          </p:spPr>
          <p:txBody>
            <a:bodyPr vert="horz" wrap="square" lIns="0" tIns="220979" rIns="0" bIns="0" rtlCol="0">
              <a:spAutoFit/>
            </a:bodyPr>
            <a:lstStyle>
              <a:defPPr>
                <a:defRPr lang="fr-FR"/>
              </a:defPPr>
              <a:lvl1pPr marL="136525" algn="ctr">
                <a:lnSpc>
                  <a:spcPct val="100000"/>
                </a:lnSpc>
                <a:spcBef>
                  <a:spcPts val="1739"/>
                </a:spcBef>
                <a:defRPr sz="1200">
                  <a:solidFill>
                    <a:prstClr val="black"/>
                  </a:solidFill>
                  <a:latin typeface="Roboto Light" panose="02000000000000000000" pitchFamily="2" charset="0"/>
                  <a:ea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sz="1600" dirty="0"/>
                <a:t>92%</a:t>
              </a:r>
              <a:r>
                <a:rPr lang="fr-FR" sz="1600" dirty="0"/>
                <a:t> </a:t>
              </a:r>
              <a:r>
                <a:rPr dirty="0"/>
                <a:t>of ingredients  of natural origin</a:t>
              </a:r>
            </a:p>
          </p:txBody>
        </p:sp>
        <p:grpSp>
          <p:nvGrpSpPr>
            <p:cNvPr id="28" name="Groupe 27">
              <a:extLst>
                <a:ext uri="{FF2B5EF4-FFF2-40B4-BE49-F238E27FC236}">
                  <a16:creationId xmlns:a16="http://schemas.microsoft.com/office/drawing/2014/main" id="{93CF9960-C9EF-4A6F-ADCF-C7E1F3FC3FA9}"/>
                </a:ext>
              </a:extLst>
            </p:cNvPr>
            <p:cNvGrpSpPr/>
            <p:nvPr/>
          </p:nvGrpSpPr>
          <p:grpSpPr>
            <a:xfrm>
              <a:off x="7709483" y="2079894"/>
              <a:ext cx="904616" cy="855690"/>
              <a:chOff x="8681068" y="1864659"/>
              <a:chExt cx="795655" cy="795655"/>
            </a:xfrm>
          </p:grpSpPr>
          <p:sp>
            <p:nvSpPr>
              <p:cNvPr id="35" name="object 27">
                <a:extLst>
                  <a:ext uri="{FF2B5EF4-FFF2-40B4-BE49-F238E27FC236}">
                    <a16:creationId xmlns:a16="http://schemas.microsoft.com/office/drawing/2014/main" id="{A8E2FFF0-8B80-4E3C-9293-F44E03ABA7EF}"/>
                  </a:ext>
                </a:extLst>
              </p:cNvPr>
              <p:cNvSpPr/>
              <p:nvPr/>
            </p:nvSpPr>
            <p:spPr>
              <a:xfrm>
                <a:off x="8681068" y="1864659"/>
                <a:ext cx="795655" cy="795655"/>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latin typeface="Roboto" panose="02000000000000000000" pitchFamily="2" charset="0"/>
                  <a:ea typeface="Roboto" panose="02000000000000000000" pitchFamily="2" charset="0"/>
                </a:endParaRPr>
              </a:p>
            </p:txBody>
          </p:sp>
          <p:grpSp>
            <p:nvGrpSpPr>
              <p:cNvPr id="36" name="object 29">
                <a:extLst>
                  <a:ext uri="{FF2B5EF4-FFF2-40B4-BE49-F238E27FC236}">
                    <a16:creationId xmlns:a16="http://schemas.microsoft.com/office/drawing/2014/main" id="{468FE4F1-E62D-43E1-83A6-2ED8AF41E60C}"/>
                  </a:ext>
                </a:extLst>
              </p:cNvPr>
              <p:cNvGrpSpPr/>
              <p:nvPr/>
            </p:nvGrpSpPr>
            <p:grpSpPr>
              <a:xfrm>
                <a:off x="8848323" y="1934210"/>
                <a:ext cx="434340" cy="662305"/>
                <a:chOff x="3566109" y="2227173"/>
                <a:chExt cx="434340" cy="662305"/>
              </a:xfrm>
            </p:grpSpPr>
            <p:sp>
              <p:nvSpPr>
                <p:cNvPr id="37" name="object 30">
                  <a:extLst>
                    <a:ext uri="{FF2B5EF4-FFF2-40B4-BE49-F238E27FC236}">
                      <a16:creationId xmlns:a16="http://schemas.microsoft.com/office/drawing/2014/main" id="{17854A96-E75C-4BA4-85FE-EC248333C342}"/>
                    </a:ext>
                  </a:extLst>
                </p:cNvPr>
                <p:cNvSpPr/>
                <p:nvPr/>
              </p:nvSpPr>
              <p:spPr>
                <a:xfrm>
                  <a:off x="3566109" y="2227173"/>
                  <a:ext cx="434340" cy="662305"/>
                </a:xfrm>
                <a:custGeom>
                  <a:avLst/>
                  <a:gdLst/>
                  <a:ahLst/>
                  <a:cxnLst/>
                  <a:rect l="l" t="t" r="r" b="b"/>
                  <a:pathLst>
                    <a:path w="434339" h="662305">
                      <a:moveTo>
                        <a:pt x="309194" y="504583"/>
                      </a:moveTo>
                      <a:lnTo>
                        <a:pt x="291922" y="509473"/>
                      </a:lnTo>
                      <a:lnTo>
                        <a:pt x="302120" y="505701"/>
                      </a:lnTo>
                      <a:lnTo>
                        <a:pt x="308635" y="503682"/>
                      </a:lnTo>
                      <a:lnTo>
                        <a:pt x="306336" y="503605"/>
                      </a:lnTo>
                      <a:lnTo>
                        <a:pt x="303034" y="502437"/>
                      </a:lnTo>
                      <a:lnTo>
                        <a:pt x="295910" y="500278"/>
                      </a:lnTo>
                      <a:lnTo>
                        <a:pt x="286461" y="498792"/>
                      </a:lnTo>
                      <a:lnTo>
                        <a:pt x="275158" y="499262"/>
                      </a:lnTo>
                      <a:lnTo>
                        <a:pt x="262458" y="503008"/>
                      </a:lnTo>
                      <a:lnTo>
                        <a:pt x="249262" y="512622"/>
                      </a:lnTo>
                      <a:lnTo>
                        <a:pt x="244767" y="522998"/>
                      </a:lnTo>
                      <a:lnTo>
                        <a:pt x="245008" y="531317"/>
                      </a:lnTo>
                      <a:lnTo>
                        <a:pt x="245973" y="534708"/>
                      </a:lnTo>
                      <a:lnTo>
                        <a:pt x="259575" y="525462"/>
                      </a:lnTo>
                      <a:lnTo>
                        <a:pt x="246341" y="536448"/>
                      </a:lnTo>
                      <a:lnTo>
                        <a:pt x="252310" y="552348"/>
                      </a:lnTo>
                      <a:lnTo>
                        <a:pt x="257975" y="559269"/>
                      </a:lnTo>
                      <a:lnTo>
                        <a:pt x="266649" y="558673"/>
                      </a:lnTo>
                      <a:lnTo>
                        <a:pt x="300913" y="531660"/>
                      </a:lnTo>
                      <a:lnTo>
                        <a:pt x="307784" y="506628"/>
                      </a:lnTo>
                      <a:lnTo>
                        <a:pt x="309194" y="504583"/>
                      </a:lnTo>
                      <a:close/>
                    </a:path>
                    <a:path w="434339" h="662305">
                      <a:moveTo>
                        <a:pt x="434035" y="607352"/>
                      </a:moveTo>
                      <a:lnTo>
                        <a:pt x="433692" y="592569"/>
                      </a:lnTo>
                      <a:lnTo>
                        <a:pt x="429704" y="578091"/>
                      </a:lnTo>
                      <a:lnTo>
                        <a:pt x="423011" y="561898"/>
                      </a:lnTo>
                      <a:lnTo>
                        <a:pt x="423011" y="606259"/>
                      </a:lnTo>
                      <a:lnTo>
                        <a:pt x="420370" y="618058"/>
                      </a:lnTo>
                      <a:lnTo>
                        <a:pt x="385622" y="649655"/>
                      </a:lnTo>
                      <a:lnTo>
                        <a:pt x="373430" y="651167"/>
                      </a:lnTo>
                      <a:lnTo>
                        <a:pt x="221284" y="651167"/>
                      </a:lnTo>
                      <a:lnTo>
                        <a:pt x="174625" y="651167"/>
                      </a:lnTo>
                      <a:lnTo>
                        <a:pt x="60604" y="651167"/>
                      </a:lnTo>
                      <a:lnTo>
                        <a:pt x="48412" y="649655"/>
                      </a:lnTo>
                      <a:lnTo>
                        <a:pt x="13665" y="618058"/>
                      </a:lnTo>
                      <a:lnTo>
                        <a:pt x="11023" y="606259"/>
                      </a:lnTo>
                      <a:lnTo>
                        <a:pt x="11303" y="594169"/>
                      </a:lnTo>
                      <a:lnTo>
                        <a:pt x="14566" y="582320"/>
                      </a:lnTo>
                      <a:lnTo>
                        <a:pt x="159194" y="232397"/>
                      </a:lnTo>
                      <a:lnTo>
                        <a:pt x="159613" y="231000"/>
                      </a:lnTo>
                      <a:lnTo>
                        <a:pt x="159613" y="59499"/>
                      </a:lnTo>
                      <a:lnTo>
                        <a:pt x="226250" y="59499"/>
                      </a:lnTo>
                      <a:lnTo>
                        <a:pt x="228727" y="57023"/>
                      </a:lnTo>
                      <a:lnTo>
                        <a:pt x="228727" y="50914"/>
                      </a:lnTo>
                      <a:lnTo>
                        <a:pt x="226250" y="48425"/>
                      </a:lnTo>
                      <a:lnTo>
                        <a:pt x="157137" y="48425"/>
                      </a:lnTo>
                      <a:lnTo>
                        <a:pt x="151028" y="48425"/>
                      </a:lnTo>
                      <a:lnTo>
                        <a:pt x="144373" y="48425"/>
                      </a:lnTo>
                      <a:lnTo>
                        <a:pt x="137096" y="46951"/>
                      </a:lnTo>
                      <a:lnTo>
                        <a:pt x="131152" y="42951"/>
                      </a:lnTo>
                      <a:lnTo>
                        <a:pt x="127139" y="37007"/>
                      </a:lnTo>
                      <a:lnTo>
                        <a:pt x="125679" y="29743"/>
                      </a:lnTo>
                      <a:lnTo>
                        <a:pt x="127139" y="22479"/>
                      </a:lnTo>
                      <a:lnTo>
                        <a:pt x="131152" y="16535"/>
                      </a:lnTo>
                      <a:lnTo>
                        <a:pt x="137096" y="12534"/>
                      </a:lnTo>
                      <a:lnTo>
                        <a:pt x="144373" y="11061"/>
                      </a:lnTo>
                      <a:lnTo>
                        <a:pt x="289674" y="11061"/>
                      </a:lnTo>
                      <a:lnTo>
                        <a:pt x="296938" y="12534"/>
                      </a:lnTo>
                      <a:lnTo>
                        <a:pt x="302869" y="16535"/>
                      </a:lnTo>
                      <a:lnTo>
                        <a:pt x="306882" y="22479"/>
                      </a:lnTo>
                      <a:lnTo>
                        <a:pt x="308356" y="29743"/>
                      </a:lnTo>
                      <a:lnTo>
                        <a:pt x="306882" y="37007"/>
                      </a:lnTo>
                      <a:lnTo>
                        <a:pt x="302869" y="42951"/>
                      </a:lnTo>
                      <a:lnTo>
                        <a:pt x="296938" y="46951"/>
                      </a:lnTo>
                      <a:lnTo>
                        <a:pt x="289674" y="48425"/>
                      </a:lnTo>
                      <a:lnTo>
                        <a:pt x="276898" y="48425"/>
                      </a:lnTo>
                      <a:lnTo>
                        <a:pt x="274421" y="50914"/>
                      </a:lnTo>
                      <a:lnTo>
                        <a:pt x="274421" y="230276"/>
                      </a:lnTo>
                      <a:lnTo>
                        <a:pt x="274561" y="231724"/>
                      </a:lnTo>
                      <a:lnTo>
                        <a:pt x="419468" y="582320"/>
                      </a:lnTo>
                      <a:lnTo>
                        <a:pt x="422732" y="594169"/>
                      </a:lnTo>
                      <a:lnTo>
                        <a:pt x="423011" y="606259"/>
                      </a:lnTo>
                      <a:lnTo>
                        <a:pt x="423011" y="561898"/>
                      </a:lnTo>
                      <a:lnTo>
                        <a:pt x="285496" y="229184"/>
                      </a:lnTo>
                      <a:lnTo>
                        <a:pt x="285496" y="59499"/>
                      </a:lnTo>
                      <a:lnTo>
                        <a:pt x="289674" y="59499"/>
                      </a:lnTo>
                      <a:lnTo>
                        <a:pt x="301244" y="57150"/>
                      </a:lnTo>
                      <a:lnTo>
                        <a:pt x="310705" y="50774"/>
                      </a:lnTo>
                      <a:lnTo>
                        <a:pt x="317080" y="41313"/>
                      </a:lnTo>
                      <a:lnTo>
                        <a:pt x="319430" y="29743"/>
                      </a:lnTo>
                      <a:lnTo>
                        <a:pt x="317080" y="18173"/>
                      </a:lnTo>
                      <a:lnTo>
                        <a:pt x="310705" y="8724"/>
                      </a:lnTo>
                      <a:lnTo>
                        <a:pt x="301244" y="2336"/>
                      </a:lnTo>
                      <a:lnTo>
                        <a:pt x="289674" y="0"/>
                      </a:lnTo>
                      <a:lnTo>
                        <a:pt x="144373" y="0"/>
                      </a:lnTo>
                      <a:lnTo>
                        <a:pt x="132791" y="2336"/>
                      </a:lnTo>
                      <a:lnTo>
                        <a:pt x="123342" y="8724"/>
                      </a:lnTo>
                      <a:lnTo>
                        <a:pt x="116954" y="18173"/>
                      </a:lnTo>
                      <a:lnTo>
                        <a:pt x="114617" y="29743"/>
                      </a:lnTo>
                      <a:lnTo>
                        <a:pt x="116954" y="41313"/>
                      </a:lnTo>
                      <a:lnTo>
                        <a:pt x="123342" y="50774"/>
                      </a:lnTo>
                      <a:lnTo>
                        <a:pt x="132791" y="57150"/>
                      </a:lnTo>
                      <a:lnTo>
                        <a:pt x="144373" y="59499"/>
                      </a:lnTo>
                      <a:lnTo>
                        <a:pt x="148551" y="59499"/>
                      </a:lnTo>
                      <a:lnTo>
                        <a:pt x="148551" y="229184"/>
                      </a:lnTo>
                      <a:lnTo>
                        <a:pt x="4330" y="578091"/>
                      </a:lnTo>
                      <a:lnTo>
                        <a:pt x="342" y="592569"/>
                      </a:lnTo>
                      <a:lnTo>
                        <a:pt x="0" y="607352"/>
                      </a:lnTo>
                      <a:lnTo>
                        <a:pt x="3238" y="621779"/>
                      </a:lnTo>
                      <a:lnTo>
                        <a:pt x="31902" y="655066"/>
                      </a:lnTo>
                      <a:lnTo>
                        <a:pt x="60604" y="662241"/>
                      </a:lnTo>
                      <a:lnTo>
                        <a:pt x="174625" y="662241"/>
                      </a:lnTo>
                      <a:lnTo>
                        <a:pt x="218224" y="662241"/>
                      </a:lnTo>
                      <a:lnTo>
                        <a:pt x="221284" y="662241"/>
                      </a:lnTo>
                      <a:lnTo>
                        <a:pt x="373430" y="662241"/>
                      </a:lnTo>
                      <a:lnTo>
                        <a:pt x="388340" y="660400"/>
                      </a:lnTo>
                      <a:lnTo>
                        <a:pt x="402132" y="655066"/>
                      </a:lnTo>
                      <a:lnTo>
                        <a:pt x="414223" y="646569"/>
                      </a:lnTo>
                      <a:lnTo>
                        <a:pt x="424053" y="635203"/>
                      </a:lnTo>
                      <a:lnTo>
                        <a:pt x="430796" y="621779"/>
                      </a:lnTo>
                      <a:lnTo>
                        <a:pt x="434035" y="607352"/>
                      </a:lnTo>
                      <a:close/>
                    </a:path>
                  </a:pathLst>
                </a:custGeom>
                <a:solidFill>
                  <a:srgbClr val="4F5252"/>
                </a:solidFill>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latin typeface="Roboto" panose="02000000000000000000" pitchFamily="2" charset="0"/>
                    <a:ea typeface="Roboto" panose="02000000000000000000" pitchFamily="2" charset="0"/>
                  </a:endParaRPr>
                </a:p>
              </p:txBody>
            </p:sp>
            <p:pic>
              <p:nvPicPr>
                <p:cNvPr id="38" name="object 31">
                  <a:extLst>
                    <a:ext uri="{FF2B5EF4-FFF2-40B4-BE49-F238E27FC236}">
                      <a16:creationId xmlns:a16="http://schemas.microsoft.com/office/drawing/2014/main" id="{05D7E0A2-F748-4784-A1BC-7F1B01B43F0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825318" y="2608649"/>
                  <a:ext cx="92963" cy="73198"/>
                </a:xfrm>
                <a:prstGeom prst="rect">
                  <a:avLst/>
                </a:prstGeom>
              </p:spPr>
            </p:pic>
            <p:pic>
              <p:nvPicPr>
                <p:cNvPr id="39" name="object 32">
                  <a:extLst>
                    <a:ext uri="{FF2B5EF4-FFF2-40B4-BE49-F238E27FC236}">
                      <a16:creationId xmlns:a16="http://schemas.microsoft.com/office/drawing/2014/main" id="{58B2224A-FC39-4C4B-8084-D073D8457F2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703415" y="2656965"/>
                  <a:ext cx="82426" cy="79541"/>
                </a:xfrm>
                <a:prstGeom prst="rect">
                  <a:avLst/>
                </a:prstGeom>
              </p:spPr>
            </p:pic>
            <p:sp>
              <p:nvSpPr>
                <p:cNvPr id="40" name="object 33">
                  <a:extLst>
                    <a:ext uri="{FF2B5EF4-FFF2-40B4-BE49-F238E27FC236}">
                      <a16:creationId xmlns:a16="http://schemas.microsoft.com/office/drawing/2014/main" id="{C7C33151-EC66-40F1-9B76-E9B6F33A8104}"/>
                    </a:ext>
                  </a:extLst>
                </p:cNvPr>
                <p:cNvSpPr/>
                <p:nvPr/>
              </p:nvSpPr>
              <p:spPr>
                <a:xfrm>
                  <a:off x="3788827" y="2599471"/>
                  <a:ext cx="36830" cy="285115"/>
                </a:xfrm>
                <a:custGeom>
                  <a:avLst/>
                  <a:gdLst/>
                  <a:ahLst/>
                  <a:cxnLst/>
                  <a:rect l="l" t="t" r="r" b="b"/>
                  <a:pathLst>
                    <a:path w="36829" h="285114">
                      <a:moveTo>
                        <a:pt x="2793" y="0"/>
                      </a:moveTo>
                      <a:lnTo>
                        <a:pt x="0" y="6019"/>
                      </a:lnTo>
                      <a:lnTo>
                        <a:pt x="8720" y="12422"/>
                      </a:lnTo>
                      <a:lnTo>
                        <a:pt x="11407" y="20840"/>
                      </a:lnTo>
                      <a:lnTo>
                        <a:pt x="10737" y="29001"/>
                      </a:lnTo>
                      <a:lnTo>
                        <a:pt x="9385" y="34632"/>
                      </a:lnTo>
                      <a:lnTo>
                        <a:pt x="8747" y="39429"/>
                      </a:lnTo>
                      <a:lnTo>
                        <a:pt x="6872" y="98561"/>
                      </a:lnTo>
                      <a:lnTo>
                        <a:pt x="6670" y="124395"/>
                      </a:lnTo>
                      <a:lnTo>
                        <a:pt x="7010" y="144373"/>
                      </a:lnTo>
                      <a:lnTo>
                        <a:pt x="7585" y="157426"/>
                      </a:lnTo>
                      <a:lnTo>
                        <a:pt x="8037" y="176407"/>
                      </a:lnTo>
                      <a:lnTo>
                        <a:pt x="8601" y="214484"/>
                      </a:lnTo>
                      <a:lnTo>
                        <a:pt x="9512" y="284822"/>
                      </a:lnTo>
                      <a:lnTo>
                        <a:pt x="10799" y="244840"/>
                      </a:lnTo>
                      <a:lnTo>
                        <a:pt x="12174" y="172596"/>
                      </a:lnTo>
                      <a:lnTo>
                        <a:pt x="13875" y="101099"/>
                      </a:lnTo>
                      <a:lnTo>
                        <a:pt x="18431" y="55617"/>
                      </a:lnTo>
                      <a:lnTo>
                        <a:pt x="18862" y="54889"/>
                      </a:lnTo>
                      <a:lnTo>
                        <a:pt x="14846" y="54889"/>
                      </a:lnTo>
                      <a:lnTo>
                        <a:pt x="13952" y="49805"/>
                      </a:lnTo>
                      <a:lnTo>
                        <a:pt x="13894" y="48553"/>
                      </a:lnTo>
                      <a:lnTo>
                        <a:pt x="15112" y="38866"/>
                      </a:lnTo>
                      <a:lnTo>
                        <a:pt x="17189" y="28094"/>
                      </a:lnTo>
                      <a:lnTo>
                        <a:pt x="18541" y="20662"/>
                      </a:lnTo>
                      <a:lnTo>
                        <a:pt x="18660" y="16989"/>
                      </a:lnTo>
                      <a:lnTo>
                        <a:pt x="17059" y="13612"/>
                      </a:lnTo>
                      <a:lnTo>
                        <a:pt x="12262" y="8595"/>
                      </a:lnTo>
                      <a:lnTo>
                        <a:pt x="2793" y="0"/>
                      </a:lnTo>
                      <a:close/>
                    </a:path>
                    <a:path w="36829" h="285114">
                      <a:moveTo>
                        <a:pt x="20878" y="51490"/>
                      </a:moveTo>
                      <a:lnTo>
                        <a:pt x="18549" y="53793"/>
                      </a:lnTo>
                      <a:lnTo>
                        <a:pt x="14846" y="54889"/>
                      </a:lnTo>
                      <a:lnTo>
                        <a:pt x="18862" y="54889"/>
                      </a:lnTo>
                      <a:lnTo>
                        <a:pt x="20878" y="51490"/>
                      </a:lnTo>
                      <a:close/>
                    </a:path>
                    <a:path w="36829" h="285114">
                      <a:moveTo>
                        <a:pt x="22581" y="49805"/>
                      </a:moveTo>
                      <a:lnTo>
                        <a:pt x="21313" y="50755"/>
                      </a:lnTo>
                      <a:lnTo>
                        <a:pt x="20878" y="51490"/>
                      </a:lnTo>
                      <a:lnTo>
                        <a:pt x="22581" y="49805"/>
                      </a:lnTo>
                      <a:close/>
                    </a:path>
                    <a:path w="36829" h="285114">
                      <a:moveTo>
                        <a:pt x="36487" y="41465"/>
                      </a:moveTo>
                      <a:lnTo>
                        <a:pt x="30055" y="43125"/>
                      </a:lnTo>
                      <a:lnTo>
                        <a:pt x="23847" y="48553"/>
                      </a:lnTo>
                      <a:lnTo>
                        <a:pt x="22581" y="49805"/>
                      </a:lnTo>
                      <a:lnTo>
                        <a:pt x="26696" y="46722"/>
                      </a:lnTo>
                      <a:lnTo>
                        <a:pt x="36487" y="41465"/>
                      </a:lnTo>
                      <a:close/>
                    </a:path>
                  </a:pathLst>
                </a:custGeom>
                <a:solidFill>
                  <a:srgbClr val="4F5252"/>
                </a:solidFill>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latin typeface="Roboto" panose="02000000000000000000" pitchFamily="2" charset="0"/>
                    <a:ea typeface="Roboto" panose="02000000000000000000" pitchFamily="2" charset="0"/>
                  </a:endParaRPr>
                </a:p>
              </p:txBody>
            </p:sp>
            <p:pic>
              <p:nvPicPr>
                <p:cNvPr id="41" name="object 34">
                  <a:extLst>
                    <a:ext uri="{FF2B5EF4-FFF2-40B4-BE49-F238E27FC236}">
                      <a16:creationId xmlns:a16="http://schemas.microsoft.com/office/drawing/2014/main" id="{5D252120-1324-490F-AC3D-5C8ED1F75109}"/>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677846" y="2534063"/>
                  <a:ext cx="125188" cy="104656"/>
                </a:xfrm>
                <a:prstGeom prst="rect">
                  <a:avLst/>
                </a:prstGeom>
              </p:spPr>
            </p:pic>
          </p:grpSp>
        </p:grpSp>
        <p:pic>
          <p:nvPicPr>
            <p:cNvPr id="29" name="Image 28">
              <a:extLst>
                <a:ext uri="{FF2B5EF4-FFF2-40B4-BE49-F238E27FC236}">
                  <a16:creationId xmlns:a16="http://schemas.microsoft.com/office/drawing/2014/main" id="{0FF0014B-CFB8-4E6A-8BEB-A723F666E28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6996" y="4185237"/>
              <a:ext cx="1684174" cy="1037165"/>
            </a:xfrm>
            <a:prstGeom prst="rect">
              <a:avLst/>
            </a:prstGeom>
          </p:spPr>
        </p:pic>
        <p:pic>
          <p:nvPicPr>
            <p:cNvPr id="30" name="Image 29">
              <a:extLst>
                <a:ext uri="{FF2B5EF4-FFF2-40B4-BE49-F238E27FC236}">
                  <a16:creationId xmlns:a16="http://schemas.microsoft.com/office/drawing/2014/main" id="{E5C87E72-25BE-4659-BD20-981ED7B9C1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582856" y="5270681"/>
              <a:ext cx="1334723" cy="1021425"/>
            </a:xfrm>
            <a:prstGeom prst="rect">
              <a:avLst/>
            </a:prstGeom>
          </p:spPr>
        </p:pic>
        <p:sp>
          <p:nvSpPr>
            <p:cNvPr id="31" name="object 12">
              <a:extLst>
                <a:ext uri="{FF2B5EF4-FFF2-40B4-BE49-F238E27FC236}">
                  <a16:creationId xmlns:a16="http://schemas.microsoft.com/office/drawing/2014/main" id="{A3260201-5EE8-4367-AF78-A044FD7E2934}"/>
                </a:ext>
              </a:extLst>
            </p:cNvPr>
            <p:cNvSpPr txBox="1"/>
            <p:nvPr/>
          </p:nvSpPr>
          <p:spPr>
            <a:xfrm>
              <a:off x="8614099" y="3416193"/>
              <a:ext cx="2211129" cy="469358"/>
            </a:xfrm>
            <a:prstGeom prst="rect">
              <a:avLst/>
            </a:prstGeom>
          </p:spPr>
          <p:txBody>
            <a:bodyPr vert="horz" wrap="square" lIns="0" tIns="220979" rIns="0" bIns="0" rtlCol="0">
              <a:spAutoFit/>
            </a:bodyPr>
            <a:lstStyle>
              <a:defPPr>
                <a:defRPr lang="fr-FR"/>
              </a:defPPr>
              <a:lvl1pPr marL="136525" algn="ctr">
                <a:lnSpc>
                  <a:spcPct val="100000"/>
                </a:lnSpc>
                <a:spcBef>
                  <a:spcPts val="1739"/>
                </a:spcBef>
                <a:defRPr sz="1200">
                  <a:solidFill>
                    <a:prstClr val="black"/>
                  </a:solidFill>
                  <a:latin typeface="Roboto Light" panose="02000000000000000000" pitchFamily="2" charset="0"/>
                  <a:ea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sz="1600" dirty="0"/>
                <a:t>43%</a:t>
              </a:r>
              <a:r>
                <a:rPr lang="fr-FR" sz="1600" dirty="0"/>
                <a:t> </a:t>
              </a:r>
              <a:r>
                <a:rPr dirty="0"/>
                <a:t>of organic ingredients</a:t>
              </a:r>
            </a:p>
          </p:txBody>
        </p:sp>
        <p:pic>
          <p:nvPicPr>
            <p:cNvPr id="32" name="Image 31">
              <a:extLst>
                <a:ext uri="{FF2B5EF4-FFF2-40B4-BE49-F238E27FC236}">
                  <a16:creationId xmlns:a16="http://schemas.microsoft.com/office/drawing/2014/main" id="{8DCBC72A-670C-48D6-9D38-11EE23A9D9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602845" y="3127722"/>
              <a:ext cx="1117893" cy="1005375"/>
            </a:xfrm>
            <a:prstGeom prst="rect">
              <a:avLst/>
            </a:prstGeom>
          </p:spPr>
        </p:pic>
        <p:sp>
          <p:nvSpPr>
            <p:cNvPr id="33" name="object 12">
              <a:extLst>
                <a:ext uri="{FF2B5EF4-FFF2-40B4-BE49-F238E27FC236}">
                  <a16:creationId xmlns:a16="http://schemas.microsoft.com/office/drawing/2014/main" id="{AB8CD92E-40D2-4B8D-89B2-866ED9D64521}"/>
                </a:ext>
              </a:extLst>
            </p:cNvPr>
            <p:cNvSpPr txBox="1"/>
            <p:nvPr/>
          </p:nvSpPr>
          <p:spPr>
            <a:xfrm>
              <a:off x="8286202" y="4499917"/>
              <a:ext cx="1622255" cy="407803"/>
            </a:xfrm>
            <a:prstGeom prst="rect">
              <a:avLst/>
            </a:prstGeom>
          </p:spPr>
          <p:txBody>
            <a:bodyPr vert="horz" wrap="square" lIns="0" tIns="220979" rIns="0" bIns="0" rtlCol="0">
              <a:spAutoFit/>
            </a:bodyPr>
            <a:lstStyle>
              <a:defPPr>
                <a:defRPr lang="fr-FR"/>
              </a:defPPr>
              <a:lvl1pPr marL="136525" algn="ctr">
                <a:lnSpc>
                  <a:spcPct val="100000"/>
                </a:lnSpc>
                <a:spcBef>
                  <a:spcPts val="1739"/>
                </a:spcBef>
                <a:defRPr sz="1200">
                  <a:solidFill>
                    <a:prstClr val="black"/>
                  </a:solidFill>
                  <a:latin typeface="Roboto Light" panose="02000000000000000000" pitchFamily="2" charset="0"/>
                  <a:ea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Vegan</a:t>
              </a:r>
              <a:endParaRPr dirty="0"/>
            </a:p>
          </p:txBody>
        </p:sp>
        <p:sp>
          <p:nvSpPr>
            <p:cNvPr id="34" name="object 12">
              <a:extLst>
                <a:ext uri="{FF2B5EF4-FFF2-40B4-BE49-F238E27FC236}">
                  <a16:creationId xmlns:a16="http://schemas.microsoft.com/office/drawing/2014/main" id="{DE4AC506-3304-42D7-9085-E9F8A77DEC61}"/>
                </a:ext>
              </a:extLst>
            </p:cNvPr>
            <p:cNvSpPr txBox="1"/>
            <p:nvPr/>
          </p:nvSpPr>
          <p:spPr>
            <a:xfrm>
              <a:off x="8375976" y="5464999"/>
              <a:ext cx="1622255" cy="407803"/>
            </a:xfrm>
            <a:prstGeom prst="rect">
              <a:avLst/>
            </a:prstGeom>
          </p:spPr>
          <p:txBody>
            <a:bodyPr vert="horz" wrap="square" lIns="0" tIns="220979"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36525" algn="ctr">
                <a:lnSpc>
                  <a:spcPct val="100000"/>
                </a:lnSpc>
                <a:spcBef>
                  <a:spcPts val="1739"/>
                </a:spcBef>
              </a:pPr>
              <a:r>
                <a:rPr lang="fr-FR" sz="1200" dirty="0">
                  <a:solidFill>
                    <a:prstClr val="black"/>
                  </a:solidFill>
                  <a:latin typeface="Roboto Light" panose="02000000000000000000" pitchFamily="2" charset="0"/>
                  <a:ea typeface="Roboto Light" panose="02000000000000000000" pitchFamily="2" charset="0"/>
                </a:rPr>
                <a:t>Gluten-free</a:t>
              </a:r>
              <a:endParaRPr sz="1200" dirty="0">
                <a:solidFill>
                  <a:prstClr val="black"/>
                </a:solidFill>
                <a:latin typeface="Roboto Light" panose="02000000000000000000" pitchFamily="2" charset="0"/>
                <a:ea typeface="Roboto Light" panose="02000000000000000000" pitchFamily="2" charset="0"/>
              </a:endParaRPr>
            </a:p>
          </p:txBody>
        </p:sp>
      </p:grpSp>
      <p:grpSp>
        <p:nvGrpSpPr>
          <p:cNvPr id="58" name="Groupe 57">
            <a:extLst>
              <a:ext uri="{FF2B5EF4-FFF2-40B4-BE49-F238E27FC236}">
                <a16:creationId xmlns:a16="http://schemas.microsoft.com/office/drawing/2014/main" id="{C996FB8F-ED8A-4007-B570-08F59F7E8148}"/>
              </a:ext>
            </a:extLst>
          </p:cNvPr>
          <p:cNvGrpSpPr/>
          <p:nvPr/>
        </p:nvGrpSpPr>
        <p:grpSpPr>
          <a:xfrm>
            <a:off x="4607844" y="2228913"/>
            <a:ext cx="2992870" cy="1427782"/>
            <a:chOff x="4607844" y="2228913"/>
            <a:chExt cx="2992870" cy="1427782"/>
          </a:xfrm>
        </p:grpSpPr>
        <p:sp>
          <p:nvSpPr>
            <p:cNvPr id="43" name="Rectangle 42">
              <a:extLst>
                <a:ext uri="{FF2B5EF4-FFF2-40B4-BE49-F238E27FC236}">
                  <a16:creationId xmlns:a16="http://schemas.microsoft.com/office/drawing/2014/main" id="{A53D8ABB-6313-4BA7-81C5-0349DA3E107C}"/>
                </a:ext>
              </a:extLst>
            </p:cNvPr>
            <p:cNvSpPr/>
            <p:nvPr/>
          </p:nvSpPr>
          <p:spPr>
            <a:xfrm>
              <a:off x="5263483" y="2629688"/>
              <a:ext cx="1681592" cy="395610"/>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b="1" cap="small" dirty="0">
                  <a:solidFill>
                    <a:srgbClr val="3E3E3E"/>
                  </a:solidFill>
                  <a:latin typeface="Roboto" panose="02000000000000000000" pitchFamily="2" charset="0"/>
                  <a:ea typeface="Roboto" panose="02000000000000000000" pitchFamily="2" charset="0"/>
                </a:rPr>
                <a:t>All skins </a:t>
              </a:r>
              <a:endParaRPr lang="fr-FR" sz="1400" b="1" dirty="0">
                <a:solidFill>
                  <a:srgbClr val="3E3E3E"/>
                </a:solidFill>
                <a:latin typeface="Roboto" panose="02000000000000000000" pitchFamily="2" charset="0"/>
                <a:ea typeface="Roboto" panose="02000000000000000000" pitchFamily="2" charset="0"/>
              </a:endParaRPr>
            </a:p>
          </p:txBody>
        </p:sp>
        <p:grpSp>
          <p:nvGrpSpPr>
            <p:cNvPr id="44" name="Groupe 43">
              <a:extLst>
                <a:ext uri="{FF2B5EF4-FFF2-40B4-BE49-F238E27FC236}">
                  <a16:creationId xmlns:a16="http://schemas.microsoft.com/office/drawing/2014/main" id="{2ED2DAA1-0572-4AFA-A8EE-CA16931D52D7}"/>
                </a:ext>
              </a:extLst>
            </p:cNvPr>
            <p:cNvGrpSpPr/>
            <p:nvPr/>
          </p:nvGrpSpPr>
          <p:grpSpPr>
            <a:xfrm>
              <a:off x="4607844" y="3051559"/>
              <a:ext cx="2992870" cy="605136"/>
              <a:chOff x="2020944" y="5223853"/>
              <a:chExt cx="3026075" cy="630541"/>
            </a:xfrm>
          </p:grpSpPr>
          <p:sp>
            <p:nvSpPr>
              <p:cNvPr id="46" name="ZoneTexte 27">
                <a:extLst>
                  <a:ext uri="{FF2B5EF4-FFF2-40B4-BE49-F238E27FC236}">
                    <a16:creationId xmlns:a16="http://schemas.microsoft.com/office/drawing/2014/main" id="{3DF454F8-2C3F-4FEB-AC9C-2E74042FEC39}"/>
                  </a:ext>
                </a:extLst>
              </p:cNvPr>
              <p:cNvSpPr txBox="1"/>
              <p:nvPr/>
            </p:nvSpPr>
            <p:spPr>
              <a:xfrm>
                <a:off x="2063264" y="5265358"/>
                <a:ext cx="2983755" cy="48104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200" dirty="0">
                    <a:solidFill>
                      <a:srgbClr val="3E3E3E"/>
                    </a:solidFill>
                    <a:latin typeface="Roboto Mono" panose="00000009000000000000" pitchFamily="49" charset="0"/>
                    <a:ea typeface="Roboto Mono" panose="00000009000000000000" pitchFamily="49" charset="0"/>
                  </a:rPr>
                  <a:t>In anticipation all year round</a:t>
                </a:r>
              </a:p>
              <a:p>
                <a:pPr algn="ctr"/>
                <a:r>
                  <a:rPr lang="fr-FR" sz="1200" dirty="0">
                    <a:solidFill>
                      <a:srgbClr val="3E3E3E"/>
                    </a:solidFill>
                    <a:latin typeface="Roboto Mono" panose="00000009000000000000" pitchFamily="49" charset="0"/>
                    <a:ea typeface="Roboto Mono" panose="00000009000000000000" pitchFamily="49" charset="0"/>
                  </a:rPr>
                  <a:t>Morning or evening</a:t>
                </a:r>
              </a:p>
            </p:txBody>
          </p:sp>
          <p:sp>
            <p:nvSpPr>
              <p:cNvPr id="47" name="object 27">
                <a:extLst>
                  <a:ext uri="{FF2B5EF4-FFF2-40B4-BE49-F238E27FC236}">
                    <a16:creationId xmlns:a16="http://schemas.microsoft.com/office/drawing/2014/main" id="{E36B156D-3D41-4C3B-9F2F-AB811461D76B}"/>
                  </a:ext>
                </a:extLst>
              </p:cNvPr>
              <p:cNvSpPr/>
              <p:nvPr/>
            </p:nvSpPr>
            <p:spPr>
              <a:xfrm rot="5400000">
                <a:off x="3200509" y="4044288"/>
                <a:ext cx="630541" cy="2989671"/>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a:solidFill>
                    <a:srgbClr val="3E3E3E"/>
                  </a:solidFill>
                  <a:latin typeface="Roboto Mono" panose="00000009000000000000" pitchFamily="49" charset="0"/>
                  <a:ea typeface="Roboto Mono" panose="00000009000000000000" pitchFamily="49" charset="0"/>
                </a:endParaRPr>
              </a:p>
            </p:txBody>
          </p:sp>
        </p:grpSp>
        <p:sp>
          <p:nvSpPr>
            <p:cNvPr id="45" name="Rectangle 44">
              <a:extLst>
                <a:ext uri="{FF2B5EF4-FFF2-40B4-BE49-F238E27FC236}">
                  <a16:creationId xmlns:a16="http://schemas.microsoft.com/office/drawing/2014/main" id="{E202181A-CCBC-42B0-AE0E-3BE64D78DE56}"/>
                </a:ext>
              </a:extLst>
            </p:cNvPr>
            <p:cNvSpPr/>
            <p:nvPr/>
          </p:nvSpPr>
          <p:spPr>
            <a:xfrm>
              <a:off x="5312501" y="2228913"/>
              <a:ext cx="1636987" cy="307777"/>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indent="0" fontAlgn="auto">
                <a:lnSpc>
                  <a:spcPct val="100000"/>
                </a:lnSpc>
                <a:spcBef>
                  <a:spcPts val="0"/>
                </a:spcBef>
                <a:spcAft>
                  <a:spcPts val="0"/>
                </a:spcAft>
                <a:buClrTx/>
                <a:buSzTx/>
                <a:buFontTx/>
                <a:buNone/>
                <a:tabLst/>
                <a:defRPr/>
              </a:pPr>
              <a:r>
                <a:rPr lang="fr-FR" sz="1400" dirty="0">
                  <a:solidFill>
                    <a:srgbClr val="3E3E3E"/>
                  </a:solidFill>
                  <a:latin typeface="KyivType Sans Medium2" panose="00000600000000000000" pitchFamily="50" charset="0"/>
                  <a:ea typeface="Roboto" panose="02000000000000000000" pitchFamily="2" charset="0"/>
                </a:rPr>
                <a:t>PREVENTATIVE </a:t>
              </a:r>
            </a:p>
          </p:txBody>
        </p:sp>
      </p:grpSp>
      <p:grpSp>
        <p:nvGrpSpPr>
          <p:cNvPr id="59" name="Groupe 58">
            <a:extLst>
              <a:ext uri="{FF2B5EF4-FFF2-40B4-BE49-F238E27FC236}">
                <a16:creationId xmlns:a16="http://schemas.microsoft.com/office/drawing/2014/main" id="{2264A82B-224D-49E8-AF3E-34D2942F0EBA}"/>
              </a:ext>
            </a:extLst>
          </p:cNvPr>
          <p:cNvGrpSpPr/>
          <p:nvPr/>
        </p:nvGrpSpPr>
        <p:grpSpPr>
          <a:xfrm>
            <a:off x="4143363" y="4373912"/>
            <a:ext cx="3885828" cy="1602805"/>
            <a:chOff x="4215274" y="4376510"/>
            <a:chExt cx="3885828" cy="1602805"/>
          </a:xfrm>
        </p:grpSpPr>
        <p:sp>
          <p:nvSpPr>
            <p:cNvPr id="48" name="Rectangle 47">
              <a:extLst>
                <a:ext uri="{FF2B5EF4-FFF2-40B4-BE49-F238E27FC236}">
                  <a16:creationId xmlns:a16="http://schemas.microsoft.com/office/drawing/2014/main" id="{E1F1CC02-8BD1-4E9A-98DE-B41331ECEDDF}"/>
                </a:ext>
              </a:extLst>
            </p:cNvPr>
            <p:cNvSpPr/>
            <p:nvPr/>
          </p:nvSpPr>
          <p:spPr>
            <a:xfrm>
              <a:off x="4215274" y="4684287"/>
              <a:ext cx="1165652" cy="359659"/>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b="1" cap="small" dirty="0" err="1">
                  <a:solidFill>
                    <a:srgbClr val="3E3E3E"/>
                  </a:solidFill>
                  <a:latin typeface="Roboto" panose="02000000000000000000" pitchFamily="2" charset="0"/>
                  <a:ea typeface="Roboto" panose="02000000000000000000" pitchFamily="2" charset="0"/>
                </a:rPr>
                <a:t>Tired</a:t>
              </a:r>
              <a:r>
                <a:rPr lang="fr-FR" sz="1400" b="1" cap="small" dirty="0">
                  <a:solidFill>
                    <a:srgbClr val="3E3E3E"/>
                  </a:solidFill>
                  <a:latin typeface="Roboto" panose="02000000000000000000" pitchFamily="2" charset="0"/>
                  <a:ea typeface="Roboto" panose="02000000000000000000" pitchFamily="2" charset="0"/>
                </a:rPr>
                <a:t> skins</a:t>
              </a:r>
            </a:p>
          </p:txBody>
        </p:sp>
        <p:sp>
          <p:nvSpPr>
            <p:cNvPr id="52" name="Rectangle 51">
              <a:extLst>
                <a:ext uri="{FF2B5EF4-FFF2-40B4-BE49-F238E27FC236}">
                  <a16:creationId xmlns:a16="http://schemas.microsoft.com/office/drawing/2014/main" id="{FF407579-2B9F-4A98-8F60-687B4562A4E3}"/>
                </a:ext>
              </a:extLst>
            </p:cNvPr>
            <p:cNvSpPr/>
            <p:nvPr/>
          </p:nvSpPr>
          <p:spPr>
            <a:xfrm>
              <a:off x="5397189" y="5071196"/>
              <a:ext cx="1384671" cy="359659"/>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b="1" cap="small" dirty="0" err="1">
                  <a:solidFill>
                    <a:srgbClr val="3E3E3E"/>
                  </a:solidFill>
                  <a:latin typeface="Roboto" panose="02000000000000000000" pitchFamily="2" charset="0"/>
                  <a:ea typeface="Roboto" panose="02000000000000000000" pitchFamily="2" charset="0"/>
                </a:rPr>
                <a:t>Stressed</a:t>
              </a:r>
              <a:r>
                <a:rPr lang="fr-FR" sz="1400" b="1" cap="small" dirty="0">
                  <a:solidFill>
                    <a:srgbClr val="3E3E3E"/>
                  </a:solidFill>
                  <a:latin typeface="Roboto" panose="02000000000000000000" pitchFamily="2" charset="0"/>
                  <a:ea typeface="Roboto" panose="02000000000000000000" pitchFamily="2" charset="0"/>
                </a:rPr>
                <a:t> skins</a:t>
              </a:r>
            </a:p>
          </p:txBody>
        </p:sp>
        <p:sp>
          <p:nvSpPr>
            <p:cNvPr id="53" name="Rectangle 52">
              <a:extLst>
                <a:ext uri="{FF2B5EF4-FFF2-40B4-BE49-F238E27FC236}">
                  <a16:creationId xmlns:a16="http://schemas.microsoft.com/office/drawing/2014/main" id="{ED8DF2D0-E3E1-4FB2-BB53-04F2B50CFD03}"/>
                </a:ext>
              </a:extLst>
            </p:cNvPr>
            <p:cNvSpPr/>
            <p:nvPr/>
          </p:nvSpPr>
          <p:spPr>
            <a:xfrm>
              <a:off x="6716430" y="4678217"/>
              <a:ext cx="1384672" cy="359658"/>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b="1" cap="small" dirty="0" err="1">
                  <a:solidFill>
                    <a:srgbClr val="3E3E3E"/>
                  </a:solidFill>
                  <a:latin typeface="Roboto" panose="02000000000000000000" pitchFamily="2" charset="0"/>
                  <a:ea typeface="Roboto" panose="02000000000000000000" pitchFamily="2" charset="0"/>
                </a:rPr>
                <a:t>Damaged</a:t>
              </a:r>
              <a:r>
                <a:rPr lang="fr-FR" sz="1400" b="1" cap="small" dirty="0">
                  <a:solidFill>
                    <a:srgbClr val="3E3E3E"/>
                  </a:solidFill>
                  <a:latin typeface="Roboto" panose="02000000000000000000" pitchFamily="2" charset="0"/>
                  <a:ea typeface="Roboto" panose="02000000000000000000" pitchFamily="2" charset="0"/>
                </a:rPr>
                <a:t> skins</a:t>
              </a:r>
            </a:p>
          </p:txBody>
        </p:sp>
        <p:grpSp>
          <p:nvGrpSpPr>
            <p:cNvPr id="54" name="Groupe 53">
              <a:extLst>
                <a:ext uri="{FF2B5EF4-FFF2-40B4-BE49-F238E27FC236}">
                  <a16:creationId xmlns:a16="http://schemas.microsoft.com/office/drawing/2014/main" id="{32F544A1-B6F4-43E4-9C29-76EC91A4BC47}"/>
                </a:ext>
              </a:extLst>
            </p:cNvPr>
            <p:cNvGrpSpPr/>
            <p:nvPr/>
          </p:nvGrpSpPr>
          <p:grpSpPr>
            <a:xfrm>
              <a:off x="4607845" y="5464176"/>
              <a:ext cx="2992870" cy="515139"/>
              <a:chOff x="1246706" y="5223854"/>
              <a:chExt cx="3800313" cy="399819"/>
            </a:xfrm>
          </p:grpSpPr>
          <p:sp>
            <p:nvSpPr>
              <p:cNvPr id="56" name="ZoneTexte 24">
                <a:extLst>
                  <a:ext uri="{FF2B5EF4-FFF2-40B4-BE49-F238E27FC236}">
                    <a16:creationId xmlns:a16="http://schemas.microsoft.com/office/drawing/2014/main" id="{58D6860F-CD42-4BC1-8B75-B1237552392C}"/>
                  </a:ext>
                </a:extLst>
              </p:cNvPr>
              <p:cNvSpPr txBox="1"/>
              <p:nvPr/>
            </p:nvSpPr>
            <p:spPr>
              <a:xfrm>
                <a:off x="1246706" y="5265358"/>
                <a:ext cx="3800313" cy="358315"/>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200" dirty="0">
                    <a:solidFill>
                      <a:srgbClr val="3E3E3E"/>
                    </a:solidFill>
                    <a:latin typeface="Roboto Mono" panose="00000009000000000000" pitchFamily="49" charset="0"/>
                    <a:ea typeface="Roboto Mono" panose="00000009000000000000" pitchFamily="49" charset="0"/>
                  </a:rPr>
                  <a:t>One </a:t>
                </a:r>
                <a:r>
                  <a:rPr lang="fr-FR" sz="1200" dirty="0" err="1">
                    <a:solidFill>
                      <a:srgbClr val="3E3E3E"/>
                    </a:solidFill>
                    <a:latin typeface="Roboto Mono" panose="00000009000000000000" pitchFamily="49" charset="0"/>
                    <a:ea typeface="Roboto Mono" panose="00000009000000000000" pitchFamily="49" charset="0"/>
                  </a:rPr>
                  <a:t>month</a:t>
                </a:r>
                <a:r>
                  <a:rPr lang="fr-FR" sz="1200" dirty="0">
                    <a:solidFill>
                      <a:srgbClr val="3E3E3E"/>
                    </a:solidFill>
                    <a:latin typeface="Roboto Mono" panose="00000009000000000000" pitchFamily="49" charset="0"/>
                    <a:ea typeface="Roboto Mono" panose="00000009000000000000" pitchFamily="49" charset="0"/>
                  </a:rPr>
                  <a:t> intensive treatment</a:t>
                </a:r>
              </a:p>
              <a:p>
                <a:pPr algn="ctr"/>
                <a:r>
                  <a:rPr lang="fr-FR" sz="1200" dirty="0">
                    <a:solidFill>
                      <a:srgbClr val="3E3E3E"/>
                    </a:solidFill>
                    <a:latin typeface="Roboto Mono" panose="00000009000000000000" pitchFamily="49" charset="0"/>
                    <a:ea typeface="Roboto Mono" panose="00000009000000000000" pitchFamily="49" charset="0"/>
                  </a:rPr>
                  <a:t>Morning and evening</a:t>
                </a:r>
              </a:p>
            </p:txBody>
          </p:sp>
          <p:sp>
            <p:nvSpPr>
              <p:cNvPr id="57" name="object 27">
                <a:extLst>
                  <a:ext uri="{FF2B5EF4-FFF2-40B4-BE49-F238E27FC236}">
                    <a16:creationId xmlns:a16="http://schemas.microsoft.com/office/drawing/2014/main" id="{3F3D0579-0EDE-4D36-BA76-4BA02AD236A5}"/>
                  </a:ext>
                </a:extLst>
              </p:cNvPr>
              <p:cNvSpPr/>
              <p:nvPr/>
            </p:nvSpPr>
            <p:spPr>
              <a:xfrm rot="5400000">
                <a:off x="2952169" y="3565227"/>
                <a:ext cx="399819" cy="3717074"/>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a:solidFill>
                    <a:srgbClr val="3E3E3E"/>
                  </a:solidFill>
                  <a:latin typeface="Roboto Mono" panose="00000009000000000000" pitchFamily="49" charset="0"/>
                  <a:ea typeface="Roboto Mono" panose="00000009000000000000" pitchFamily="49" charset="0"/>
                </a:endParaRPr>
              </a:p>
            </p:txBody>
          </p:sp>
        </p:grpSp>
        <p:sp>
          <p:nvSpPr>
            <p:cNvPr id="55" name="Rectangle 54">
              <a:extLst>
                <a:ext uri="{FF2B5EF4-FFF2-40B4-BE49-F238E27FC236}">
                  <a16:creationId xmlns:a16="http://schemas.microsoft.com/office/drawing/2014/main" id="{ECF8C055-78CC-4363-860A-9A6D85420161}"/>
                </a:ext>
              </a:extLst>
            </p:cNvPr>
            <p:cNvSpPr/>
            <p:nvPr/>
          </p:nvSpPr>
          <p:spPr>
            <a:xfrm>
              <a:off x="5243749" y="4376510"/>
              <a:ext cx="1684174" cy="307777"/>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indent="0" algn="ctr" fontAlgn="auto">
                <a:lnSpc>
                  <a:spcPct val="100000"/>
                </a:lnSpc>
                <a:spcBef>
                  <a:spcPts val="0"/>
                </a:spcBef>
                <a:spcAft>
                  <a:spcPts val="0"/>
                </a:spcAft>
                <a:buClrTx/>
                <a:buSzTx/>
                <a:buFontTx/>
                <a:buNone/>
                <a:tabLst/>
                <a:defRPr/>
              </a:pPr>
              <a:r>
                <a:rPr lang="fr-FR" sz="1400" dirty="0">
                  <a:solidFill>
                    <a:srgbClr val="3E3E3E"/>
                  </a:solidFill>
                  <a:latin typeface="KyivType Sans Medium2" panose="00000600000000000000" pitchFamily="50" charset="0"/>
                  <a:ea typeface="Roboto" panose="02000000000000000000" pitchFamily="2" charset="0"/>
                </a:rPr>
                <a:t>REPARATIVE</a:t>
              </a:r>
            </a:p>
          </p:txBody>
        </p:sp>
      </p:grpSp>
    </p:spTree>
    <p:extLst>
      <p:ext uri="{BB962C8B-B14F-4D97-AF65-F5344CB8AC3E}">
        <p14:creationId xmlns:p14="http://schemas.microsoft.com/office/powerpoint/2010/main" val="267310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34AB79-014D-4A5A-8574-87E2E6CEA606}"/>
              </a:ext>
            </a:extLst>
          </p:cNvPr>
          <p:cNvSpPr/>
          <p:nvPr/>
        </p:nvSpPr>
        <p:spPr>
          <a:xfrm>
            <a:off x="1805212" y="1376103"/>
            <a:ext cx="8784718" cy="738664"/>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ELIXIR VITAL</a:t>
            </a:r>
          </a:p>
          <a:p>
            <a:pPr algn="ctr">
              <a:defRPr/>
            </a:pPr>
            <a:endParaRPr lang="en-US" sz="1400" dirty="0">
              <a:solidFill>
                <a:prstClr val="black"/>
              </a:solidFill>
              <a:latin typeface="Roboto Light" panose="02000000000000000000" pitchFamily="2" charset="0"/>
              <a:ea typeface="Roboto Light" panose="02000000000000000000" pitchFamily="2" charset="0"/>
            </a:endParaRPr>
          </a:p>
          <a:p>
            <a:pPr algn="ctr">
              <a:defRPr/>
            </a:pPr>
            <a:r>
              <a:rPr lang="en-US" sz="1400" dirty="0">
                <a:solidFill>
                  <a:prstClr val="black"/>
                </a:solidFill>
                <a:latin typeface="Roboto Light" panose="02000000000000000000" pitchFamily="2" charset="0"/>
                <a:ea typeface="Roboto Light" panose="02000000000000000000" pitchFamily="2" charset="0"/>
              </a:rPr>
              <a:t>Double </a:t>
            </a:r>
            <a:r>
              <a:rPr lang="en-US" sz="1400" dirty="0" err="1">
                <a:solidFill>
                  <a:prstClr val="black"/>
                </a:solidFill>
                <a:latin typeface="Roboto Light" panose="02000000000000000000" pitchFamily="2" charset="0"/>
                <a:ea typeface="Roboto Light" panose="02000000000000000000" pitchFamily="2" charset="0"/>
              </a:rPr>
              <a:t>phyto</a:t>
            </a:r>
            <a:r>
              <a:rPr lang="en-US" sz="1400" dirty="0">
                <a:solidFill>
                  <a:prstClr val="black"/>
                </a:solidFill>
                <a:latin typeface="Roboto Light" panose="02000000000000000000" pitchFamily="2" charset="0"/>
                <a:ea typeface="Roboto Light" panose="02000000000000000000" pitchFamily="2" charset="0"/>
              </a:rPr>
              <a:t>-aromatic serum for skin aging prevention and repair </a:t>
            </a:r>
          </a:p>
        </p:txBody>
      </p:sp>
      <p:pic>
        <p:nvPicPr>
          <p:cNvPr id="7" name="object 4">
            <a:extLst>
              <a:ext uri="{FF2B5EF4-FFF2-40B4-BE49-F238E27FC236}">
                <a16:creationId xmlns:a16="http://schemas.microsoft.com/office/drawing/2014/main" id="{F255D2D7-7DE4-4081-93C9-6BC7F0BD45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029" y="931743"/>
            <a:ext cx="1165625" cy="5824414"/>
          </a:xfrm>
          <a:prstGeom prst="rect">
            <a:avLst/>
          </a:prstGeom>
        </p:spPr>
      </p:pic>
      <p:grpSp>
        <p:nvGrpSpPr>
          <p:cNvPr id="51" name="Groupe 50">
            <a:extLst>
              <a:ext uri="{FF2B5EF4-FFF2-40B4-BE49-F238E27FC236}">
                <a16:creationId xmlns:a16="http://schemas.microsoft.com/office/drawing/2014/main" id="{479DD015-63A5-4F80-B3C2-C3CA972BB3C4}"/>
              </a:ext>
            </a:extLst>
          </p:cNvPr>
          <p:cNvGrpSpPr/>
          <p:nvPr/>
        </p:nvGrpSpPr>
        <p:grpSpPr>
          <a:xfrm>
            <a:off x="1640979" y="1925400"/>
            <a:ext cx="4336790" cy="2127086"/>
            <a:chOff x="1951388" y="1757184"/>
            <a:chExt cx="4336790" cy="2127086"/>
          </a:xfrm>
        </p:grpSpPr>
        <p:pic>
          <p:nvPicPr>
            <p:cNvPr id="36" name="object 3">
              <a:extLst>
                <a:ext uri="{FF2B5EF4-FFF2-40B4-BE49-F238E27FC236}">
                  <a16:creationId xmlns:a16="http://schemas.microsoft.com/office/drawing/2014/main" id="{87CF352C-53FE-4D07-A272-1ABB7AF2370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979660" y="1757184"/>
              <a:ext cx="1594106" cy="600083"/>
            </a:xfrm>
            <a:prstGeom prst="rect">
              <a:avLst/>
            </a:prstGeom>
          </p:spPr>
        </p:pic>
        <p:sp>
          <p:nvSpPr>
            <p:cNvPr id="39" name="object 12">
              <a:extLst>
                <a:ext uri="{FF2B5EF4-FFF2-40B4-BE49-F238E27FC236}">
                  <a16:creationId xmlns:a16="http://schemas.microsoft.com/office/drawing/2014/main" id="{BD946684-CE69-4D8A-968E-5F60A05CBB88}"/>
                </a:ext>
              </a:extLst>
            </p:cNvPr>
            <p:cNvSpPr txBox="1"/>
            <p:nvPr/>
          </p:nvSpPr>
          <p:spPr>
            <a:xfrm>
              <a:off x="1951388" y="3019931"/>
              <a:ext cx="4336790" cy="864339"/>
            </a:xfrm>
            <a:prstGeom prst="rect">
              <a:avLst/>
            </a:prstGeom>
          </p:spPr>
          <p:txBody>
            <a:bodyPr vert="horz" wrap="square" lIns="0" tIns="6096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480"/>
                </a:spcBef>
              </a:pPr>
              <a:r>
                <a:rPr lang="en-US" sz="1600" dirty="0">
                  <a:latin typeface="Roboto Light" panose="02000000000000000000" pitchFamily="2" charset="0"/>
                  <a:ea typeface="Roboto Light" panose="02000000000000000000" pitchFamily="2" charset="0"/>
                </a:rPr>
                <a:t>Stimulates the production of ceramide, making the skin less permeable to external irritants</a:t>
              </a:r>
            </a:p>
            <a:p>
              <a:pPr>
                <a:lnSpc>
                  <a:spcPct val="100000"/>
                </a:lnSpc>
                <a:spcBef>
                  <a:spcPts val="480"/>
                </a:spcBef>
              </a:pPr>
              <a:r>
                <a:rPr lang="en-US" sz="1600" dirty="0">
                  <a:latin typeface="Roboto Light" panose="02000000000000000000" pitchFamily="2" charset="0"/>
                  <a:ea typeface="Roboto Light" panose="02000000000000000000" pitchFamily="2" charset="0"/>
                </a:rPr>
                <a:t>Soothing and revitalizing</a:t>
              </a:r>
              <a:endParaRPr sz="1600" dirty="0">
                <a:latin typeface="Roboto Light" panose="02000000000000000000" pitchFamily="2" charset="0"/>
                <a:ea typeface="Roboto Light" panose="02000000000000000000" pitchFamily="2" charset="0"/>
              </a:endParaRPr>
            </a:p>
          </p:txBody>
        </p:sp>
        <p:sp>
          <p:nvSpPr>
            <p:cNvPr id="47" name="ZoneTexte 46">
              <a:extLst>
                <a:ext uri="{FF2B5EF4-FFF2-40B4-BE49-F238E27FC236}">
                  <a16:creationId xmlns:a16="http://schemas.microsoft.com/office/drawing/2014/main" id="{7F106C89-5806-4A6D-A8FD-9496538768B0}"/>
                </a:ext>
              </a:extLst>
            </p:cNvPr>
            <p:cNvSpPr txBox="1"/>
            <p:nvPr/>
          </p:nvSpPr>
          <p:spPr>
            <a:xfrm>
              <a:off x="1979660" y="2340657"/>
              <a:ext cx="4308518" cy="578882"/>
            </a:xfrm>
            <a:prstGeom prst="roundRect">
              <a:avLst/>
            </a:prstGeom>
            <a:solidFill>
              <a:schemeClr val="bg1">
                <a:lumMod val="95000"/>
              </a:schemeClr>
            </a:solidFill>
            <a:ln w="3175">
              <a:solidFill>
                <a:srgbClr val="D0C9F1"/>
              </a:solidFill>
            </a:ln>
          </p:spPr>
          <p:txBody>
            <a:bodyPr wrap="square" rtlCol="0">
              <a:spAutoFit/>
            </a:bodyPr>
            <a:lstStyle/>
            <a:p>
              <a:pPr algn="ctr"/>
              <a:r>
                <a:rPr lang="fr-FR" sz="1400" b="1" dirty="0">
                  <a:latin typeface="Roboto Light" panose="02000000000000000000" pitchFamily="2" charset="0"/>
                  <a:ea typeface="Roboto Light" panose="02000000000000000000" pitchFamily="2" charset="0"/>
                </a:rPr>
                <a:t>NIACINAMIDE</a:t>
              </a:r>
            </a:p>
            <a:p>
              <a:pPr algn="ctr"/>
              <a:r>
                <a:rPr lang="fr-FR" sz="1400" b="1" dirty="0">
                  <a:latin typeface="Roboto Light" panose="02000000000000000000" pitchFamily="2" charset="0"/>
                  <a:ea typeface="Roboto Light" panose="02000000000000000000" pitchFamily="2" charset="0"/>
                </a:rPr>
                <a:t>VITAMIN B5</a:t>
              </a:r>
            </a:p>
          </p:txBody>
        </p:sp>
      </p:grpSp>
      <p:grpSp>
        <p:nvGrpSpPr>
          <p:cNvPr id="53" name="Groupe 52">
            <a:extLst>
              <a:ext uri="{FF2B5EF4-FFF2-40B4-BE49-F238E27FC236}">
                <a16:creationId xmlns:a16="http://schemas.microsoft.com/office/drawing/2014/main" id="{C9ADD4A7-55C5-457D-8F5C-ED4717DAC921}"/>
              </a:ext>
            </a:extLst>
          </p:cNvPr>
          <p:cNvGrpSpPr/>
          <p:nvPr/>
        </p:nvGrpSpPr>
        <p:grpSpPr>
          <a:xfrm>
            <a:off x="6576546" y="1704237"/>
            <a:ext cx="4450475" cy="2350252"/>
            <a:chOff x="6576546" y="1704237"/>
            <a:chExt cx="4450475" cy="2350252"/>
          </a:xfrm>
        </p:grpSpPr>
        <p:pic>
          <p:nvPicPr>
            <p:cNvPr id="32" name="object 10">
              <a:extLst>
                <a:ext uri="{FF2B5EF4-FFF2-40B4-BE49-F238E27FC236}">
                  <a16:creationId xmlns:a16="http://schemas.microsoft.com/office/drawing/2014/main" id="{B5ACCD24-AFFA-431D-A044-E0811342067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750530" y="1704237"/>
              <a:ext cx="1243312" cy="842849"/>
            </a:xfrm>
            <a:prstGeom prst="rect">
              <a:avLst/>
            </a:prstGeom>
          </p:spPr>
        </p:pic>
        <p:sp>
          <p:nvSpPr>
            <p:cNvPr id="33" name="object 11">
              <a:extLst>
                <a:ext uri="{FF2B5EF4-FFF2-40B4-BE49-F238E27FC236}">
                  <a16:creationId xmlns:a16="http://schemas.microsoft.com/office/drawing/2014/main" id="{9A11D318-4150-4D08-8FFD-3163B67B3234}"/>
                </a:ext>
              </a:extLst>
            </p:cNvPr>
            <p:cNvSpPr txBox="1"/>
            <p:nvPr/>
          </p:nvSpPr>
          <p:spPr>
            <a:xfrm>
              <a:off x="6576546" y="3243370"/>
              <a:ext cx="4450475" cy="811119"/>
            </a:xfrm>
            <a:prstGeom prst="rect">
              <a:avLst/>
            </a:prstGeom>
          </p:spPr>
          <p:txBody>
            <a:bodyPr vert="horz" wrap="square" lIns="0" tIns="46355"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34290" indent="19050">
                <a:lnSpc>
                  <a:spcPct val="100000"/>
                </a:lnSpc>
                <a:spcBef>
                  <a:spcPts val="120"/>
                </a:spcBef>
              </a:pPr>
              <a:r>
                <a:rPr lang="en-US" sz="1600" dirty="0">
                  <a:latin typeface="Roboto Light" panose="02000000000000000000" pitchFamily="2" charset="0"/>
                  <a:ea typeface="Roboto Light" panose="02000000000000000000" pitchFamily="2" charset="0"/>
                </a:rPr>
                <a:t>Rich in omegas 3, 6 and 9</a:t>
              </a:r>
            </a:p>
            <a:p>
              <a:pPr marR="34290" indent="19050">
                <a:lnSpc>
                  <a:spcPct val="100000"/>
                </a:lnSpc>
                <a:spcBef>
                  <a:spcPts val="120"/>
                </a:spcBef>
              </a:pPr>
              <a:r>
                <a:rPr lang="en-US" sz="1600" dirty="0">
                  <a:latin typeface="Roboto Light" panose="02000000000000000000" pitchFamily="2" charset="0"/>
                  <a:ea typeface="Roboto Light" panose="02000000000000000000" pitchFamily="2" charset="0"/>
                </a:rPr>
                <a:t>Recreates the oily phase of the hydrolipidic film</a:t>
              </a:r>
            </a:p>
            <a:p>
              <a:pPr marR="34290" indent="19050">
                <a:lnSpc>
                  <a:spcPct val="100000"/>
                </a:lnSpc>
                <a:spcBef>
                  <a:spcPts val="120"/>
                </a:spcBef>
              </a:pPr>
              <a:r>
                <a:rPr lang="en-US" sz="1600" dirty="0">
                  <a:latin typeface="Roboto Light" panose="02000000000000000000" pitchFamily="2" charset="0"/>
                  <a:ea typeface="Roboto Light" panose="02000000000000000000" pitchFamily="2" charset="0"/>
                </a:rPr>
                <a:t>Nourishing and repairing</a:t>
              </a:r>
              <a:endParaRPr lang="fr-FR" sz="1600" dirty="0">
                <a:latin typeface="Roboto Light" panose="02000000000000000000" pitchFamily="2" charset="0"/>
                <a:ea typeface="Roboto Light" panose="02000000000000000000" pitchFamily="2" charset="0"/>
              </a:endParaRPr>
            </a:p>
          </p:txBody>
        </p:sp>
        <p:sp>
          <p:nvSpPr>
            <p:cNvPr id="49" name="ZoneTexte 48">
              <a:extLst>
                <a:ext uri="{FF2B5EF4-FFF2-40B4-BE49-F238E27FC236}">
                  <a16:creationId xmlns:a16="http://schemas.microsoft.com/office/drawing/2014/main" id="{3C4A32B4-1F3D-4721-8BE2-8EFD4C40AA87}"/>
                </a:ext>
              </a:extLst>
            </p:cNvPr>
            <p:cNvSpPr txBox="1"/>
            <p:nvPr/>
          </p:nvSpPr>
          <p:spPr>
            <a:xfrm>
              <a:off x="6576546" y="2504428"/>
              <a:ext cx="4308518" cy="578882"/>
            </a:xfrm>
            <a:prstGeom prst="roundRect">
              <a:avLst/>
            </a:prstGeom>
            <a:solidFill>
              <a:schemeClr val="bg1">
                <a:lumMod val="95000"/>
              </a:schemeClr>
            </a:solidFill>
            <a:ln w="3175">
              <a:solidFill>
                <a:srgbClr val="D0C9F1"/>
              </a:solidFill>
            </a:ln>
          </p:spPr>
          <p:txBody>
            <a:bodyPr wrap="square" rtlCol="0">
              <a:spAutoFit/>
            </a:bodyPr>
            <a:lstStyle/>
            <a:p>
              <a:pPr algn="ctr"/>
              <a:r>
                <a:rPr lang="en-US" sz="1400" b="1" dirty="0">
                  <a:latin typeface="Roboto Light" panose="02000000000000000000" pitchFamily="2" charset="0"/>
                  <a:ea typeface="Roboto Light" panose="02000000000000000000" pitchFamily="2" charset="0"/>
                </a:rPr>
                <a:t>ORGANIC SOY AND SUNFLOWER OIL, </a:t>
              </a:r>
            </a:p>
            <a:p>
              <a:pPr algn="ctr"/>
              <a:r>
                <a:rPr lang="en-US" sz="1400" b="1" dirty="0">
                  <a:latin typeface="Roboto Light" panose="02000000000000000000" pitchFamily="2" charset="0"/>
                  <a:ea typeface="Roboto Light" panose="02000000000000000000" pitchFamily="2" charset="0"/>
                </a:rPr>
                <a:t>NON-GMO CORN OIL</a:t>
              </a:r>
            </a:p>
          </p:txBody>
        </p:sp>
      </p:grpSp>
      <p:grpSp>
        <p:nvGrpSpPr>
          <p:cNvPr id="4" name="Groupe 3">
            <a:extLst>
              <a:ext uri="{FF2B5EF4-FFF2-40B4-BE49-F238E27FC236}">
                <a16:creationId xmlns:a16="http://schemas.microsoft.com/office/drawing/2014/main" id="{4178643D-1E94-414C-B88C-9502FAE3CBD4}"/>
              </a:ext>
            </a:extLst>
          </p:cNvPr>
          <p:cNvGrpSpPr/>
          <p:nvPr/>
        </p:nvGrpSpPr>
        <p:grpSpPr>
          <a:xfrm>
            <a:off x="1978095" y="4723517"/>
            <a:ext cx="8906969" cy="1692666"/>
            <a:chOff x="1978095" y="4723517"/>
            <a:chExt cx="8906969" cy="1692666"/>
          </a:xfrm>
        </p:grpSpPr>
        <p:grpSp>
          <p:nvGrpSpPr>
            <p:cNvPr id="54" name="Groupe 53">
              <a:extLst>
                <a:ext uri="{FF2B5EF4-FFF2-40B4-BE49-F238E27FC236}">
                  <a16:creationId xmlns:a16="http://schemas.microsoft.com/office/drawing/2014/main" id="{651CBA58-C9E5-4F7F-8DF8-9F5072D5CA5E}"/>
                </a:ext>
              </a:extLst>
            </p:cNvPr>
            <p:cNvGrpSpPr/>
            <p:nvPr/>
          </p:nvGrpSpPr>
          <p:grpSpPr>
            <a:xfrm>
              <a:off x="6742617" y="5152076"/>
              <a:ext cx="1683860" cy="1264107"/>
              <a:chOff x="8075980" y="4329762"/>
              <a:chExt cx="1683860" cy="1264107"/>
            </a:xfrm>
          </p:grpSpPr>
          <p:pic>
            <p:nvPicPr>
              <p:cNvPr id="42" name="object 15">
                <a:extLst>
                  <a:ext uri="{FF2B5EF4-FFF2-40B4-BE49-F238E27FC236}">
                    <a16:creationId xmlns:a16="http://schemas.microsoft.com/office/drawing/2014/main" id="{F14C77BE-C53F-4DC7-9B48-5DC312AE557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075980" y="4418594"/>
                <a:ext cx="264549" cy="1175273"/>
              </a:xfrm>
              <a:prstGeom prst="rect">
                <a:avLst/>
              </a:prstGeom>
            </p:spPr>
          </p:pic>
          <p:pic>
            <p:nvPicPr>
              <p:cNvPr id="43" name="object 16">
                <a:extLst>
                  <a:ext uri="{FF2B5EF4-FFF2-40B4-BE49-F238E27FC236}">
                    <a16:creationId xmlns:a16="http://schemas.microsoft.com/office/drawing/2014/main" id="{C9FF7CF5-EF89-4823-9FD2-37D019A92F78}"/>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291302" y="4329762"/>
                <a:ext cx="1151000" cy="1264107"/>
              </a:xfrm>
              <a:prstGeom prst="rect">
                <a:avLst/>
              </a:prstGeom>
            </p:spPr>
          </p:pic>
          <p:pic>
            <p:nvPicPr>
              <p:cNvPr id="44" name="object 17">
                <a:extLst>
                  <a:ext uri="{FF2B5EF4-FFF2-40B4-BE49-F238E27FC236}">
                    <a16:creationId xmlns:a16="http://schemas.microsoft.com/office/drawing/2014/main" id="{E50DE971-EE3B-40C4-B821-447E285062A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9495300" y="4411953"/>
                <a:ext cx="264540" cy="1175273"/>
              </a:xfrm>
              <a:prstGeom prst="rect">
                <a:avLst/>
              </a:prstGeom>
            </p:spPr>
          </p:pic>
        </p:grpSp>
        <p:sp>
          <p:nvSpPr>
            <p:cNvPr id="46" name="object 12">
              <a:extLst>
                <a:ext uri="{FF2B5EF4-FFF2-40B4-BE49-F238E27FC236}">
                  <a16:creationId xmlns:a16="http://schemas.microsoft.com/office/drawing/2014/main" id="{7701648B-C476-4CCF-94BE-828B015E3CE2}"/>
                </a:ext>
              </a:extLst>
            </p:cNvPr>
            <p:cNvSpPr txBox="1"/>
            <p:nvPr/>
          </p:nvSpPr>
          <p:spPr>
            <a:xfrm>
              <a:off x="8615997" y="5597070"/>
              <a:ext cx="2269067" cy="490519"/>
            </a:xfrm>
            <a:prstGeom prst="rect">
              <a:avLst/>
            </a:prstGeom>
          </p:spPr>
          <p:txBody>
            <a:bodyPr vert="horz" wrap="square" lIns="0" tIns="46355" rIns="0" bIns="0" rtlCol="0">
              <a:spAutoFit/>
            </a:bodyPr>
            <a:lstStyle>
              <a:defPPr>
                <a:defRPr lang="fr-FR"/>
              </a:defPPr>
              <a:lvl1pPr marL="527050" marR="34290" indent="-508000">
                <a:lnSpc>
                  <a:spcPct val="100000"/>
                </a:lnSpc>
                <a:spcBef>
                  <a:spcPts val="120"/>
                </a:spcBef>
                <a:defRPr sz="1200">
                  <a:latin typeface="Roboto Light" panose="02000000000000000000" pitchFamily="2" charset="0"/>
                  <a:ea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err="1"/>
                <a:t>Rebalancing</a:t>
              </a:r>
              <a:r>
                <a:rPr lang="fr-FR" sz="1400" dirty="0"/>
                <a:t> and intensifies</a:t>
              </a:r>
            </a:p>
            <a:p>
              <a:r>
                <a:rPr lang="fr-FR" sz="1400" dirty="0"/>
                <a:t>the power of the formula</a:t>
              </a:r>
              <a:endParaRPr sz="1400" dirty="0"/>
            </a:p>
          </p:txBody>
        </p:sp>
        <p:grpSp>
          <p:nvGrpSpPr>
            <p:cNvPr id="52" name="Groupe 51">
              <a:extLst>
                <a:ext uri="{FF2B5EF4-FFF2-40B4-BE49-F238E27FC236}">
                  <a16:creationId xmlns:a16="http://schemas.microsoft.com/office/drawing/2014/main" id="{316B4D0D-DAFF-49A9-BF83-A72F8D9DDEA0}"/>
                </a:ext>
              </a:extLst>
            </p:cNvPr>
            <p:cNvGrpSpPr/>
            <p:nvPr/>
          </p:nvGrpSpPr>
          <p:grpSpPr>
            <a:xfrm>
              <a:off x="1978095" y="4723517"/>
              <a:ext cx="3999675" cy="1686023"/>
              <a:chOff x="1978095" y="4128090"/>
              <a:chExt cx="3999675" cy="1686023"/>
            </a:xfrm>
          </p:grpSpPr>
          <p:pic>
            <p:nvPicPr>
              <p:cNvPr id="25" name="object 2">
                <a:extLst>
                  <a:ext uri="{FF2B5EF4-FFF2-40B4-BE49-F238E27FC236}">
                    <a16:creationId xmlns:a16="http://schemas.microsoft.com/office/drawing/2014/main" id="{EC03A89B-DD26-4C2E-AB8B-117E5F871F55}"/>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978095" y="4514865"/>
                <a:ext cx="1789125" cy="1299248"/>
              </a:xfrm>
              <a:prstGeom prst="rect">
                <a:avLst/>
              </a:prstGeom>
            </p:spPr>
          </p:pic>
          <p:sp>
            <p:nvSpPr>
              <p:cNvPr id="28" name="object 12">
                <a:extLst>
                  <a:ext uri="{FF2B5EF4-FFF2-40B4-BE49-F238E27FC236}">
                    <a16:creationId xmlns:a16="http://schemas.microsoft.com/office/drawing/2014/main" id="{234E0237-0540-4DFE-9766-EC3B332780EF}"/>
                  </a:ext>
                </a:extLst>
              </p:cNvPr>
              <p:cNvSpPr txBox="1"/>
              <p:nvPr/>
            </p:nvSpPr>
            <p:spPr>
              <a:xfrm>
                <a:off x="3062178" y="5066711"/>
                <a:ext cx="2915592" cy="556563"/>
              </a:xfrm>
              <a:prstGeom prst="rect">
                <a:avLst/>
              </a:prstGeom>
            </p:spPr>
            <p:txBody>
              <a:bodyPr vert="horz" wrap="square" lIns="0" tIns="60960" rIns="0" bIns="0" rtlCol="0">
                <a:spAutoFit/>
              </a:bodyPr>
              <a:lstStyle>
                <a:defPPr>
                  <a:defRPr lang="fr-FR"/>
                </a:defPPr>
                <a:lvl1pPr marL="474980">
                  <a:lnSpc>
                    <a:spcPct val="100000"/>
                  </a:lnSpc>
                  <a:spcBef>
                    <a:spcPts val="480"/>
                  </a:spcBef>
                  <a:defRPr sz="1200">
                    <a:latin typeface="Roboto Light" panose="02000000000000000000" pitchFamily="2" charset="0"/>
                    <a:ea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7800"/>
                <a:r>
                  <a:rPr lang="fr-FR" sz="1400" dirty="0"/>
                  <a:t>Rich in </a:t>
                </a:r>
                <a:r>
                  <a:rPr lang="fr-FR" sz="1400" dirty="0" err="1"/>
                  <a:t>amino</a:t>
                </a:r>
                <a:r>
                  <a:rPr lang="fr-FR" sz="1400" dirty="0"/>
                  <a:t> </a:t>
                </a:r>
                <a:r>
                  <a:rPr lang="fr-FR" sz="1400" dirty="0" err="1"/>
                  <a:t>acids</a:t>
                </a:r>
                <a:endParaRPr lang="fr-FR" sz="1400" dirty="0"/>
              </a:p>
              <a:p>
                <a:pPr marL="474663" indent="-296863"/>
                <a:r>
                  <a:rPr lang="fr-FR" sz="1400" dirty="0" err="1"/>
                  <a:t>Restructuring</a:t>
                </a:r>
                <a:r>
                  <a:rPr lang="fr-FR" sz="1400" dirty="0"/>
                  <a:t> and </a:t>
                </a:r>
                <a:r>
                  <a:rPr lang="fr-FR" sz="1400" dirty="0" err="1"/>
                  <a:t>hydrating</a:t>
                </a:r>
                <a:endParaRPr sz="1400" dirty="0"/>
              </a:p>
            </p:txBody>
          </p:sp>
          <p:sp>
            <p:nvSpPr>
              <p:cNvPr id="48" name="ZoneTexte 47">
                <a:extLst>
                  <a:ext uri="{FF2B5EF4-FFF2-40B4-BE49-F238E27FC236}">
                    <a16:creationId xmlns:a16="http://schemas.microsoft.com/office/drawing/2014/main" id="{4FAFBBE0-C201-4169-8B2F-C3D0E786FC5F}"/>
                  </a:ext>
                </a:extLst>
              </p:cNvPr>
              <p:cNvSpPr txBox="1"/>
              <p:nvPr/>
            </p:nvSpPr>
            <p:spPr>
              <a:xfrm>
                <a:off x="2371060" y="4128090"/>
                <a:ext cx="3094076" cy="510778"/>
              </a:xfrm>
              <a:prstGeom prst="roundRect">
                <a:avLst/>
              </a:prstGeom>
              <a:solidFill>
                <a:schemeClr val="bg1">
                  <a:lumMod val="95000"/>
                </a:schemeClr>
              </a:solidFill>
              <a:ln w="3175">
                <a:solidFill>
                  <a:srgbClr val="D0C9F1"/>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ORGANIC BEECH BUDS PEPTIDES</a:t>
                </a:r>
              </a:p>
              <a:p>
                <a:pPr algn="ctr"/>
                <a:r>
                  <a:rPr lang="en-US" sz="1200" dirty="0">
                    <a:latin typeface="Roboto Light" panose="02000000000000000000" pitchFamily="2" charset="0"/>
                    <a:ea typeface="Roboto Light" panose="02000000000000000000" pitchFamily="2" charset="0"/>
                  </a:rPr>
                  <a:t>SOY PEPTIDES</a:t>
                </a:r>
              </a:p>
            </p:txBody>
          </p:sp>
        </p:grpSp>
        <p:sp>
          <p:nvSpPr>
            <p:cNvPr id="50" name="ZoneTexte 49">
              <a:extLst>
                <a:ext uri="{FF2B5EF4-FFF2-40B4-BE49-F238E27FC236}">
                  <a16:creationId xmlns:a16="http://schemas.microsoft.com/office/drawing/2014/main" id="{5723528E-0843-4B1D-83C1-325FC7999A4C}"/>
                </a:ext>
              </a:extLst>
            </p:cNvPr>
            <p:cNvSpPr txBox="1"/>
            <p:nvPr/>
          </p:nvSpPr>
          <p:spPr>
            <a:xfrm>
              <a:off x="6576546" y="4723517"/>
              <a:ext cx="4308518" cy="306467"/>
            </a:xfrm>
            <a:prstGeom prst="roundRect">
              <a:avLst/>
            </a:prstGeom>
            <a:solidFill>
              <a:schemeClr val="bg1">
                <a:lumMod val="95000"/>
              </a:schemeClr>
            </a:solidFill>
            <a:ln w="3175">
              <a:solidFill>
                <a:srgbClr val="D0C9F1"/>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YON-KA QUINTESSENCE </a:t>
              </a:r>
            </a:p>
          </p:txBody>
        </p:sp>
      </p:grpSp>
      <p:sp>
        <p:nvSpPr>
          <p:cNvPr id="26" name="Titre 2">
            <a:extLst>
              <a:ext uri="{FF2B5EF4-FFF2-40B4-BE49-F238E27FC236}">
                <a16:creationId xmlns:a16="http://schemas.microsoft.com/office/drawing/2014/main" id="{E0A4E896-BFB9-4069-B25C-BB53D59A50E2}"/>
              </a:ext>
            </a:extLst>
          </p:cNvPr>
          <p:cNvSpPr txBox="1">
            <a:spLocks/>
          </p:cNvSpPr>
          <p:nvPr/>
        </p:nvSpPr>
        <p:spPr>
          <a:xfrm>
            <a:off x="838200" y="536470"/>
            <a:ext cx="10515600" cy="7920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3E3E3E"/>
                </a:solidFill>
                <a:latin typeface="KyivType Sans2" panose="00000500000000000000" pitchFamily="50" charset="0"/>
              </a:rPr>
              <a:t>Our S.O.S ally</a:t>
            </a:r>
            <a:endParaRPr lang="fr-FR" sz="32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283919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7ADEE3-62FE-49F1-A6CC-F4D387303F37}"/>
              </a:ext>
            </a:extLst>
          </p:cNvPr>
          <p:cNvPicPr>
            <a:picLocks noChangeAspect="1"/>
          </p:cNvPicPr>
          <p:nvPr/>
        </p:nvPicPr>
        <p:blipFill>
          <a:blip r:embed="rId3"/>
          <a:stretch>
            <a:fillRect/>
          </a:stretch>
        </p:blipFill>
        <p:spPr>
          <a:xfrm>
            <a:off x="174329" y="139607"/>
            <a:ext cx="5118107" cy="6580372"/>
          </a:xfrm>
          <a:prstGeom prst="rect">
            <a:avLst/>
          </a:prstGeom>
        </p:spPr>
      </p:pic>
      <p:sp>
        <p:nvSpPr>
          <p:cNvPr id="5" name="Titre 2">
            <a:extLst>
              <a:ext uri="{FF2B5EF4-FFF2-40B4-BE49-F238E27FC236}">
                <a16:creationId xmlns:a16="http://schemas.microsoft.com/office/drawing/2014/main" id="{45E46A4B-8150-479E-92BC-1E7A6B758EC1}"/>
              </a:ext>
            </a:extLst>
          </p:cNvPr>
          <p:cNvSpPr>
            <a:spLocks noGrp="1"/>
          </p:cNvSpPr>
          <p:nvPr>
            <p:ph type="title"/>
          </p:nvPr>
        </p:nvSpPr>
        <p:spPr>
          <a:xfrm>
            <a:off x="3752706" y="614055"/>
            <a:ext cx="4613563" cy="792036"/>
          </a:xfrm>
          <a:solidFill>
            <a:srgbClr val="FFF4F3">
              <a:alpha val="38824"/>
            </a:srgbClr>
          </a:solidFill>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How to treat a</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SENSITIVE SKIN </a:t>
            </a:r>
            <a:br>
              <a:rPr lang="en-US" sz="40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in cabin</a:t>
            </a:r>
            <a:endParaRPr lang="fr-FR" sz="2800" dirty="0">
              <a:solidFill>
                <a:srgbClr val="3E3E3E"/>
              </a:solidFill>
              <a:latin typeface="KyivType Sans2" panose="00000500000000000000" pitchFamily="50" charset="0"/>
            </a:endParaRPr>
          </a:p>
        </p:txBody>
      </p:sp>
      <p:sp>
        <p:nvSpPr>
          <p:cNvPr id="6" name="Titre 2">
            <a:extLst>
              <a:ext uri="{FF2B5EF4-FFF2-40B4-BE49-F238E27FC236}">
                <a16:creationId xmlns:a16="http://schemas.microsoft.com/office/drawing/2014/main" id="{CDD1D923-C92C-429A-A41C-0F58B92027DA}"/>
              </a:ext>
            </a:extLst>
          </p:cNvPr>
          <p:cNvSpPr txBox="1">
            <a:spLocks/>
          </p:cNvSpPr>
          <p:nvPr/>
        </p:nvSpPr>
        <p:spPr>
          <a:xfrm>
            <a:off x="174329" y="3667017"/>
            <a:ext cx="11843342" cy="792036"/>
          </a:xfrm>
          <a:prstGeom prst="rect">
            <a:avLst/>
          </a:prstGeom>
          <a:solidFill>
            <a:srgbClr val="FFF4F3">
              <a:alpha val="34118"/>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a:solidFill>
                  <a:srgbClr val="3E3E3E"/>
                </a:solidFill>
                <a:latin typeface="KyivType Sans2" panose="00000500000000000000" pitchFamily="50" charset="0"/>
              </a:rPr>
              <a:t>CALMESSENCE</a:t>
            </a:r>
            <a:endParaRPr lang="fr-FR" sz="72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2827749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a:extLst>
              <a:ext uri="{FF2B5EF4-FFF2-40B4-BE49-F238E27FC236}">
                <a16:creationId xmlns:a16="http://schemas.microsoft.com/office/drawing/2014/main" id="{D7A64280-4A5D-489D-98C3-FC2027E3CFF2}"/>
              </a:ext>
            </a:extLst>
          </p:cNvPr>
          <p:cNvGraphicFramePr>
            <a:graphicFrameLocks noChangeAspect="1"/>
          </p:cNvGraphicFramePr>
          <p:nvPr>
            <p:extLst>
              <p:ext uri="{D42A27DB-BD31-4B8C-83A1-F6EECF244321}">
                <p14:modId xmlns:p14="http://schemas.microsoft.com/office/powerpoint/2010/main" val="892030883"/>
              </p:ext>
            </p:extLst>
          </p:nvPr>
        </p:nvGraphicFramePr>
        <p:xfrm>
          <a:off x="721176" y="171609"/>
          <a:ext cx="4475664" cy="6514782"/>
        </p:xfrm>
        <a:graphic>
          <a:graphicData uri="http://schemas.openxmlformats.org/presentationml/2006/ole">
            <mc:AlternateContent xmlns:mc="http://schemas.openxmlformats.org/markup-compatibility/2006">
              <mc:Choice xmlns:v="urn:schemas-microsoft-com:vml" Requires="v">
                <p:oleObj spid="_x0000_s8206" name="Bitmap Image" r:id="rId4" imgW="4648320" imgH="6766560" progId="PBrush">
                  <p:embed/>
                </p:oleObj>
              </mc:Choice>
              <mc:Fallback>
                <p:oleObj name="Bitmap Image" r:id="rId4" imgW="4648320" imgH="6766560" progId="PBrush">
                  <p:embed/>
                  <p:pic>
                    <p:nvPicPr>
                      <p:cNvPr id="0" name=""/>
                      <p:cNvPicPr/>
                      <p:nvPr/>
                    </p:nvPicPr>
                    <p:blipFill>
                      <a:blip r:embed="rId5"/>
                      <a:stretch>
                        <a:fillRect/>
                      </a:stretch>
                    </p:blipFill>
                    <p:spPr>
                      <a:xfrm>
                        <a:off x="721176" y="171609"/>
                        <a:ext cx="4475664" cy="6514782"/>
                      </a:xfrm>
                      <a:prstGeom prst="rect">
                        <a:avLst/>
                      </a:prstGeom>
                    </p:spPr>
                  </p:pic>
                </p:oleObj>
              </mc:Fallback>
            </mc:AlternateContent>
          </a:graphicData>
        </a:graphic>
      </p:graphicFrame>
      <p:graphicFrame>
        <p:nvGraphicFramePr>
          <p:cNvPr id="6" name="Objet 5">
            <a:extLst>
              <a:ext uri="{FF2B5EF4-FFF2-40B4-BE49-F238E27FC236}">
                <a16:creationId xmlns:a16="http://schemas.microsoft.com/office/drawing/2014/main" id="{ED5BE7BE-94B3-4883-AF38-A2FD4EEAC76C}"/>
              </a:ext>
            </a:extLst>
          </p:cNvPr>
          <p:cNvGraphicFramePr>
            <a:graphicFrameLocks noChangeAspect="1"/>
          </p:cNvGraphicFramePr>
          <p:nvPr>
            <p:extLst>
              <p:ext uri="{D42A27DB-BD31-4B8C-83A1-F6EECF244321}">
                <p14:modId xmlns:p14="http://schemas.microsoft.com/office/powerpoint/2010/main" val="817392301"/>
              </p:ext>
            </p:extLst>
          </p:nvPr>
        </p:nvGraphicFramePr>
        <p:xfrm>
          <a:off x="6521768" y="513080"/>
          <a:ext cx="5297739" cy="5758815"/>
        </p:xfrm>
        <a:graphic>
          <a:graphicData uri="http://schemas.openxmlformats.org/presentationml/2006/ole">
            <mc:AlternateContent xmlns:mc="http://schemas.openxmlformats.org/markup-compatibility/2006">
              <mc:Choice xmlns:v="urn:schemas-microsoft-com:vml" Requires="v">
                <p:oleObj spid="_x0000_s8207" name="Bitmap Image" r:id="rId6" imgW="4541400" imgH="4937760" progId="PBrush">
                  <p:embed/>
                </p:oleObj>
              </mc:Choice>
              <mc:Fallback>
                <p:oleObj name="Bitmap Image" r:id="rId6" imgW="4541400" imgH="4937760" progId="PBrush">
                  <p:embed/>
                  <p:pic>
                    <p:nvPicPr>
                      <p:cNvPr id="0" name=""/>
                      <p:cNvPicPr/>
                      <p:nvPr/>
                    </p:nvPicPr>
                    <p:blipFill>
                      <a:blip r:embed="rId7"/>
                      <a:stretch>
                        <a:fillRect/>
                      </a:stretch>
                    </p:blipFill>
                    <p:spPr>
                      <a:xfrm>
                        <a:off x="6521768" y="513080"/>
                        <a:ext cx="5297739" cy="5758815"/>
                      </a:xfrm>
                      <a:prstGeom prst="rect">
                        <a:avLst/>
                      </a:prstGeom>
                    </p:spPr>
                  </p:pic>
                </p:oleObj>
              </mc:Fallback>
            </mc:AlternateContent>
          </a:graphicData>
        </a:graphic>
      </p:graphicFrame>
    </p:spTree>
    <p:extLst>
      <p:ext uri="{BB962C8B-B14F-4D97-AF65-F5344CB8AC3E}">
        <p14:creationId xmlns:p14="http://schemas.microsoft.com/office/powerpoint/2010/main" val="1500708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Espace réservé du titre 1">
            <a:extLst>
              <a:ext uri="{FF2B5EF4-FFF2-40B4-BE49-F238E27FC236}">
                <a16:creationId xmlns:a16="http://schemas.microsoft.com/office/drawing/2014/main" id="{0C4DB8BA-1E0F-1F0C-F77A-739AE19E5761}"/>
              </a:ext>
            </a:extLst>
          </p:cNvPr>
          <p:cNvSpPr txBox="1">
            <a:spLocks/>
          </p:cNvSpPr>
          <p:nvPr/>
        </p:nvSpPr>
        <p:spPr>
          <a:xfrm>
            <a:off x="1108933" y="108284"/>
            <a:ext cx="10496568" cy="9016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rPr>
              <a:t>Key </a:t>
            </a:r>
            <a:r>
              <a:rPr kumimoji="0" lang="fr-FR" sz="4800" b="0" i="0" u="none" strike="noStrike" kern="1200" cap="none" spc="0" normalizeH="0" baseline="0" noProof="0" dirty="0" err="1">
                <a:ln>
                  <a:noFill/>
                </a:ln>
                <a:solidFill>
                  <a:srgbClr val="3E3E3E"/>
                </a:solidFill>
                <a:effectLst/>
                <a:uLnTx/>
                <a:uFillTx/>
                <a:latin typeface="KyivType Sans2" panose="00000500000000000000" pitchFamily="50" charset="0"/>
                <a:ea typeface="+mj-ea"/>
                <a:cs typeface="+mj-cs"/>
              </a:rPr>
              <a:t>products</a:t>
            </a:r>
            <a:r>
              <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rPr>
              <a:t> </a:t>
            </a:r>
            <a:r>
              <a:rPr lang="fr-FR" dirty="0"/>
              <a:t>&amp; </a:t>
            </a:r>
            <a:r>
              <a:rPr kumimoji="0" lang="fr-FR" sz="4800" b="0" i="0" u="none" strike="noStrike" kern="1200" cap="none" spc="0" normalizeH="0" baseline="0" noProof="0" dirty="0" err="1">
                <a:ln>
                  <a:noFill/>
                </a:ln>
                <a:solidFill>
                  <a:srgbClr val="3E3E3E"/>
                </a:solidFill>
                <a:effectLst/>
                <a:uLnTx/>
                <a:uFillTx/>
                <a:latin typeface="KyivType Sans2" panose="00000500000000000000" pitchFamily="50" charset="0"/>
                <a:ea typeface="+mj-ea"/>
                <a:cs typeface="+mj-cs"/>
              </a:rPr>
              <a:t>steps</a:t>
            </a:r>
            <a:r>
              <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rPr>
              <a:t> </a:t>
            </a:r>
          </a:p>
        </p:txBody>
      </p:sp>
      <p:sp>
        <p:nvSpPr>
          <p:cNvPr id="3" name="Rectangle 2">
            <a:extLst>
              <a:ext uri="{FF2B5EF4-FFF2-40B4-BE49-F238E27FC236}">
                <a16:creationId xmlns:a16="http://schemas.microsoft.com/office/drawing/2014/main" id="{D2F083FF-643D-673E-0706-7F2BD778EDD3}"/>
              </a:ext>
            </a:extLst>
          </p:cNvPr>
          <p:cNvSpPr/>
          <p:nvPr/>
        </p:nvSpPr>
        <p:spPr>
          <a:xfrm>
            <a:off x="7109230" y="1699864"/>
            <a:ext cx="2552320" cy="502324"/>
          </a:xfrm>
          <a:prstGeom prst="rect">
            <a:avLst/>
          </a:prstGeom>
          <a:solidFill>
            <a:srgbClr val="FFF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3. MASQUE MODELANT</a:t>
            </a:r>
          </a:p>
        </p:txBody>
      </p:sp>
      <p:sp>
        <p:nvSpPr>
          <p:cNvPr id="48" name="Rectangle 47">
            <a:extLst>
              <a:ext uri="{FF2B5EF4-FFF2-40B4-BE49-F238E27FC236}">
                <a16:creationId xmlns:a16="http://schemas.microsoft.com/office/drawing/2014/main" id="{FE6110C5-CB9C-BD51-CCBF-A2A98B13A1F2}"/>
              </a:ext>
            </a:extLst>
          </p:cNvPr>
          <p:cNvSpPr/>
          <p:nvPr/>
        </p:nvSpPr>
        <p:spPr>
          <a:xfrm>
            <a:off x="3935799" y="1699864"/>
            <a:ext cx="2552320" cy="502324"/>
          </a:xfrm>
          <a:prstGeom prst="rect">
            <a:avLst/>
          </a:prstGeom>
          <a:solidFill>
            <a:srgbClr val="FFF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2. </a:t>
            </a:r>
            <a:r>
              <a:rPr lang="fr-FR" sz="1600" dirty="0">
                <a:solidFill>
                  <a:prstClr val="black">
                    <a:lumMod val="75000"/>
                    <a:lumOff val="25000"/>
                  </a:prstClr>
                </a:solidFill>
                <a:latin typeface="Roboto Light" panose="02000000000000000000" pitchFamily="2" charset="0"/>
                <a:ea typeface="Roboto Light" panose="02000000000000000000" pitchFamily="2" charset="0"/>
              </a:rPr>
              <a:t>SENSITIVE MASQUE</a:t>
            </a:r>
            <a:endParaRPr kumimoji="0" lang="fr-FR" sz="16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endParaRPr>
          </a:p>
        </p:txBody>
      </p:sp>
      <p:sp>
        <p:nvSpPr>
          <p:cNvPr id="7" name="Rectangle 6">
            <a:extLst>
              <a:ext uri="{FF2B5EF4-FFF2-40B4-BE49-F238E27FC236}">
                <a16:creationId xmlns:a16="http://schemas.microsoft.com/office/drawing/2014/main" id="{5E7A1A7D-C724-4D2C-BBB8-E70E36C55218}"/>
              </a:ext>
            </a:extLst>
          </p:cNvPr>
          <p:cNvSpPr/>
          <p:nvPr/>
        </p:nvSpPr>
        <p:spPr>
          <a:xfrm>
            <a:off x="308244" y="1699864"/>
            <a:ext cx="2998481" cy="502324"/>
          </a:xfrm>
          <a:prstGeom prst="rect">
            <a:avLst/>
          </a:prstGeom>
          <a:solidFill>
            <a:srgbClr val="FFF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1. </a:t>
            </a:r>
            <a:r>
              <a:rPr lang="fr-FR" sz="1600" dirty="0" err="1">
                <a:solidFill>
                  <a:prstClr val="black">
                    <a:lumMod val="75000"/>
                    <a:lumOff val="25000"/>
                  </a:prstClr>
                </a:solidFill>
                <a:latin typeface="Roboto Light" panose="02000000000000000000" pitchFamily="2" charset="0"/>
                <a:ea typeface="Roboto Light" panose="02000000000000000000" pitchFamily="2" charset="0"/>
              </a:rPr>
              <a:t>Pulverization</a:t>
            </a:r>
            <a:r>
              <a:rPr lang="fr-FR" sz="1600" dirty="0">
                <a:solidFill>
                  <a:prstClr val="black">
                    <a:lumMod val="75000"/>
                    <a:lumOff val="25000"/>
                  </a:prstClr>
                </a:solidFill>
                <a:latin typeface="Roboto Light" panose="02000000000000000000" pitchFamily="2" charset="0"/>
                <a:ea typeface="Roboto Light" panose="02000000000000000000" pitchFamily="2" charset="0"/>
              </a:rPr>
              <a:t> w/ 12V dilution</a:t>
            </a:r>
            <a:endParaRPr kumimoji="0" lang="fr-FR" sz="1600" b="0"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endParaRPr>
          </a:p>
        </p:txBody>
      </p:sp>
      <p:pic>
        <p:nvPicPr>
          <p:cNvPr id="10242" name="Picture 2" descr="Detoure">
            <a:extLst>
              <a:ext uri="{FF2B5EF4-FFF2-40B4-BE49-F238E27FC236}">
                <a16:creationId xmlns:a16="http://schemas.microsoft.com/office/drawing/2014/main" id="{B7DC1943-57CE-46ED-8029-E4D9A3C6C2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44" t="11468" r="26282"/>
          <a:stretch/>
        </p:blipFill>
        <p:spPr bwMode="auto">
          <a:xfrm>
            <a:off x="4516966" y="2717178"/>
            <a:ext cx="1316962" cy="330671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etoure">
            <a:extLst>
              <a:ext uri="{FF2B5EF4-FFF2-40B4-BE49-F238E27FC236}">
                <a16:creationId xmlns:a16="http://schemas.microsoft.com/office/drawing/2014/main" id="{139C0333-8AAD-4E82-AB2B-BC17D649E0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77" t="50884" r="14986" b="6015"/>
          <a:stretch/>
        </p:blipFill>
        <p:spPr bwMode="auto">
          <a:xfrm>
            <a:off x="6868184" y="3473224"/>
            <a:ext cx="3377609" cy="2365177"/>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Detoure">
            <a:extLst>
              <a:ext uri="{FF2B5EF4-FFF2-40B4-BE49-F238E27FC236}">
                <a16:creationId xmlns:a16="http://schemas.microsoft.com/office/drawing/2014/main" id="{51E23B8E-B4E0-4C2D-B8D8-3FD7C28B2F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810" t="33636"/>
          <a:stretch/>
        </p:blipFill>
        <p:spPr bwMode="auto">
          <a:xfrm>
            <a:off x="159488" y="3009365"/>
            <a:ext cx="2846846" cy="309958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Detoure">
            <a:extLst>
              <a:ext uri="{FF2B5EF4-FFF2-40B4-BE49-F238E27FC236}">
                <a16:creationId xmlns:a16="http://schemas.microsoft.com/office/drawing/2014/main" id="{26BDF584-4217-47DB-BCDF-3F6418E524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017" t="12156" r="23996"/>
          <a:stretch/>
        </p:blipFill>
        <p:spPr bwMode="auto">
          <a:xfrm>
            <a:off x="2071268" y="2924304"/>
            <a:ext cx="1411442" cy="3099585"/>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que 11" descr="Flocon de neige avec un remplissage uni">
            <a:extLst>
              <a:ext uri="{FF2B5EF4-FFF2-40B4-BE49-F238E27FC236}">
                <a16:creationId xmlns:a16="http://schemas.microsoft.com/office/drawing/2014/main" id="{169BE36D-B90B-4DA4-9770-375D2BA75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2493685"/>
            <a:ext cx="1031359" cy="1031359"/>
          </a:xfrm>
          <a:prstGeom prst="rect">
            <a:avLst/>
          </a:prstGeom>
        </p:spPr>
      </p:pic>
      <p:pic>
        <p:nvPicPr>
          <p:cNvPr id="22" name="Picture 2" descr="Detoure">
            <a:extLst>
              <a:ext uri="{FF2B5EF4-FFF2-40B4-BE49-F238E27FC236}">
                <a16:creationId xmlns:a16="http://schemas.microsoft.com/office/drawing/2014/main" id="{A1FD0920-5335-41DB-B61C-A24B610A3E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44" t="11468" r="26282"/>
          <a:stretch/>
        </p:blipFill>
        <p:spPr bwMode="auto">
          <a:xfrm>
            <a:off x="10500974" y="2717178"/>
            <a:ext cx="1316962" cy="3306711"/>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que 13" descr="Cuillère avec un remplissage uni">
            <a:extLst>
              <a:ext uri="{FF2B5EF4-FFF2-40B4-BE49-F238E27FC236}">
                <a16:creationId xmlns:a16="http://schemas.microsoft.com/office/drawing/2014/main" id="{AD929B03-2BC0-4E9D-9D65-3479826ACE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4241111">
            <a:off x="9971162" y="5056167"/>
            <a:ext cx="1059622" cy="1059622"/>
          </a:xfrm>
          <a:prstGeom prst="rect">
            <a:avLst/>
          </a:prstGeom>
        </p:spPr>
      </p:pic>
      <p:grpSp>
        <p:nvGrpSpPr>
          <p:cNvPr id="15" name="Groupe 14">
            <a:extLst>
              <a:ext uri="{FF2B5EF4-FFF2-40B4-BE49-F238E27FC236}">
                <a16:creationId xmlns:a16="http://schemas.microsoft.com/office/drawing/2014/main" id="{A797F53A-AE85-4DD9-9CC9-F1D5C6C8F903}"/>
              </a:ext>
            </a:extLst>
          </p:cNvPr>
          <p:cNvGrpSpPr/>
          <p:nvPr/>
        </p:nvGrpSpPr>
        <p:grpSpPr>
          <a:xfrm>
            <a:off x="8020037" y="5685540"/>
            <a:ext cx="1542897" cy="1094706"/>
            <a:chOff x="7515314" y="5651501"/>
            <a:chExt cx="1542897" cy="1094706"/>
          </a:xfrm>
        </p:grpSpPr>
        <p:pic>
          <p:nvPicPr>
            <p:cNvPr id="23" name="Picture 4">
              <a:extLst>
                <a:ext uri="{FF2B5EF4-FFF2-40B4-BE49-F238E27FC236}">
                  <a16:creationId xmlns:a16="http://schemas.microsoft.com/office/drawing/2014/main" id="{59523AF1-6B65-EF56-DCA6-65C9ADE965E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19364" y="5809239"/>
              <a:ext cx="738847" cy="4644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a:extLst>
                <a:ext uri="{FF2B5EF4-FFF2-40B4-BE49-F238E27FC236}">
                  <a16:creationId xmlns:a16="http://schemas.microsoft.com/office/drawing/2014/main" id="{461A6BA8-2179-8A77-217B-8CB179B1848E}"/>
                </a:ext>
              </a:extLst>
            </p:cNvPr>
            <p:cNvPicPr>
              <a:picLocks noChangeAspect="1" noChangeArrowheads="1"/>
            </p:cNvPicPr>
            <p:nvPr/>
          </p:nvPicPr>
          <p:blipFill>
            <a:blip r:embed="rId12">
              <a:duotone>
                <a:prstClr val="black"/>
                <a:srgbClr val="B1A7CF">
                  <a:tint val="45000"/>
                  <a:satMod val="400000"/>
                </a:srgbClr>
              </a:duotone>
              <a:extLst>
                <a:ext uri="{28A0092B-C50C-407E-A947-70E740481C1C}">
                  <a14:useLocalDpi xmlns:a14="http://schemas.microsoft.com/office/drawing/2010/main" val="0"/>
                </a:ext>
              </a:extLst>
            </a:blip>
            <a:srcRect/>
            <a:stretch>
              <a:fillRect/>
            </a:stretch>
          </p:blipFill>
          <p:spPr bwMode="auto">
            <a:xfrm>
              <a:off x="8446603" y="6202435"/>
              <a:ext cx="484368" cy="5437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a:extLst>
                <a:ext uri="{FF2B5EF4-FFF2-40B4-BE49-F238E27FC236}">
                  <a16:creationId xmlns:a16="http://schemas.microsoft.com/office/drawing/2014/main" id="{A0AACA1F-3C51-FCDE-A198-EF8898B9BCB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15314" y="5651501"/>
              <a:ext cx="725690" cy="7256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a:extLst>
                <a:ext uri="{FF2B5EF4-FFF2-40B4-BE49-F238E27FC236}">
                  <a16:creationId xmlns:a16="http://schemas.microsoft.com/office/drawing/2014/main" id="{B938F3FE-7291-3488-6EF6-3452D0873AED}"/>
                </a:ext>
              </a:extLst>
            </p:cNvPr>
            <p:cNvPicPr>
              <a:picLocks noChangeAspect="1" noChangeArrowheads="1"/>
            </p:cNvPicPr>
            <p:nvPr/>
          </p:nvPicPr>
          <p:blipFill>
            <a:blip r:embed="rId12">
              <a:duotone>
                <a:prstClr val="black"/>
                <a:srgbClr val="B1A7CF">
                  <a:tint val="45000"/>
                  <a:satMod val="400000"/>
                </a:srgbClr>
              </a:duotone>
              <a:extLst>
                <a:ext uri="{28A0092B-C50C-407E-A947-70E740481C1C}">
                  <a14:useLocalDpi xmlns:a14="http://schemas.microsoft.com/office/drawing/2010/main" val="0"/>
                </a:ext>
              </a:extLst>
            </a:blip>
            <a:srcRect/>
            <a:stretch>
              <a:fillRect/>
            </a:stretch>
          </p:blipFill>
          <p:spPr bwMode="auto">
            <a:xfrm>
              <a:off x="7635975" y="6174045"/>
              <a:ext cx="484368" cy="543772"/>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Graphique 16" descr="Badge à suivre contour">
            <a:extLst>
              <a:ext uri="{FF2B5EF4-FFF2-40B4-BE49-F238E27FC236}">
                <a16:creationId xmlns:a16="http://schemas.microsoft.com/office/drawing/2014/main" id="{5A2DF55F-E07B-44A9-B717-1701D30E178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215429" y="4655812"/>
            <a:ext cx="571088" cy="571088"/>
          </a:xfrm>
          <a:prstGeom prst="rect">
            <a:avLst/>
          </a:prstGeom>
        </p:spPr>
      </p:pic>
    </p:spTree>
    <p:extLst>
      <p:ext uri="{BB962C8B-B14F-4D97-AF65-F5344CB8AC3E}">
        <p14:creationId xmlns:p14="http://schemas.microsoft.com/office/powerpoint/2010/main" val="352506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0248"/>
                                        </p:tgtEl>
                                        <p:attrNameLst>
                                          <p:attrName>style.visibility</p:attrName>
                                        </p:attrNameLst>
                                      </p:cBhvr>
                                      <p:to>
                                        <p:strVal val="visible"/>
                                      </p:to>
                                    </p:set>
                                    <p:animEffect transition="in" filter="fade">
                                      <p:cBhvr>
                                        <p:cTn id="13" dur="500"/>
                                        <p:tgtEl>
                                          <p:spTgt spid="10248"/>
                                        </p:tgtEl>
                                      </p:cBhvr>
                                    </p:animEffect>
                                  </p:childTnLst>
                                </p:cTn>
                              </p:par>
                              <p:par>
                                <p:cTn id="14" presetID="10" presetClass="entr" presetSubtype="0" fill="hold" nodeType="withEffect">
                                  <p:stCondLst>
                                    <p:cond delay="0"/>
                                  </p:stCondLst>
                                  <p:childTnLst>
                                    <p:set>
                                      <p:cBhvr>
                                        <p:cTn id="15" dur="1" fill="hold">
                                          <p:stCondLst>
                                            <p:cond delay="0"/>
                                          </p:stCondLst>
                                        </p:cTn>
                                        <p:tgtEl>
                                          <p:spTgt spid="10246"/>
                                        </p:tgtEl>
                                        <p:attrNameLst>
                                          <p:attrName>style.visibility</p:attrName>
                                        </p:attrNameLst>
                                      </p:cBhvr>
                                      <p:to>
                                        <p:strVal val="visible"/>
                                      </p:to>
                                    </p:set>
                                    <p:animEffect transition="in" filter="fade">
                                      <p:cBhvr>
                                        <p:cTn id="16" dur="500"/>
                                        <p:tgtEl>
                                          <p:spTgt spid="1024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nodeType="withEffect">
                                  <p:stCondLst>
                                    <p:cond delay="0"/>
                                  </p:stCondLst>
                                  <p:childTnLst>
                                    <p:set>
                                      <p:cBhvr>
                                        <p:cTn id="23" dur="1" fill="hold">
                                          <p:stCondLst>
                                            <p:cond delay="0"/>
                                          </p:stCondLst>
                                        </p:cTn>
                                        <p:tgtEl>
                                          <p:spTgt spid="10242"/>
                                        </p:tgtEl>
                                        <p:attrNameLst>
                                          <p:attrName>style.visibility</p:attrName>
                                        </p:attrNameLst>
                                      </p:cBhvr>
                                      <p:to>
                                        <p:strVal val="visible"/>
                                      </p:to>
                                    </p:set>
                                    <p:animEffect transition="in" filter="fade">
                                      <p:cBhvr>
                                        <p:cTn id="24" dur="500"/>
                                        <p:tgtEl>
                                          <p:spTgt spid="1024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10244"/>
                                        </p:tgtEl>
                                        <p:attrNameLst>
                                          <p:attrName>style.visibility</p:attrName>
                                        </p:attrNameLst>
                                      </p:cBhvr>
                                      <p:to>
                                        <p:strVal val="visible"/>
                                      </p:to>
                                    </p:set>
                                    <p:animEffect transition="in" filter="fade">
                                      <p:cBhvr>
                                        <p:cTn id="32" dur="500"/>
                                        <p:tgtEl>
                                          <p:spTgt spid="10244"/>
                                        </p:tgtEl>
                                      </p:cBhvr>
                                    </p:animEffec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8"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itre 1">
            <a:extLst>
              <a:ext uri="{FF2B5EF4-FFF2-40B4-BE49-F238E27FC236}">
                <a16:creationId xmlns:a16="http://schemas.microsoft.com/office/drawing/2014/main" id="{9B922B51-415A-4C3D-884A-D26EF22FB663}"/>
              </a:ext>
            </a:extLst>
          </p:cNvPr>
          <p:cNvSpPr txBox="1">
            <a:spLocks/>
          </p:cNvSpPr>
          <p:nvPr/>
        </p:nvSpPr>
        <p:spPr>
          <a:xfrm>
            <a:off x="636105" y="934278"/>
            <a:ext cx="10919790" cy="57845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6600" dirty="0" err="1">
                <a:latin typeface="Midnight Signature" panose="02000500000000090000" pitchFamily="50" charset="0"/>
              </a:rPr>
              <a:t>Thanhs</a:t>
            </a:r>
            <a:r>
              <a:rPr lang="fr-FR" sz="16600" dirty="0">
                <a:latin typeface="Midnight Signature" panose="02000500000000090000" pitchFamily="50" charset="0"/>
              </a:rPr>
              <a:t> !</a:t>
            </a:r>
          </a:p>
        </p:txBody>
      </p:sp>
    </p:spTree>
    <p:extLst>
      <p:ext uri="{BB962C8B-B14F-4D97-AF65-F5344CB8AC3E}">
        <p14:creationId xmlns:p14="http://schemas.microsoft.com/office/powerpoint/2010/main" val="672006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85676D41-25E2-4015-AD09-FA2AA50CF53A}"/>
              </a:ext>
            </a:extLst>
          </p:cNvPr>
          <p:cNvSpPr>
            <a:spLocks noGrp="1"/>
          </p:cNvSpPr>
          <p:nvPr>
            <p:ph type="title"/>
          </p:nvPr>
        </p:nvSpPr>
        <p:spPr>
          <a:xfrm>
            <a:off x="838200" y="536470"/>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How to identify a</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SENSITIVE SKIN</a:t>
            </a:r>
            <a:endParaRPr lang="fr-FR" sz="2800" dirty="0">
              <a:solidFill>
                <a:srgbClr val="3E3E3E"/>
              </a:solidFill>
              <a:latin typeface="KyivType Sans2" panose="00000500000000000000" pitchFamily="50" charset="0"/>
            </a:endParaRPr>
          </a:p>
        </p:txBody>
      </p:sp>
      <p:sp>
        <p:nvSpPr>
          <p:cNvPr id="3" name="Rectangle 2">
            <a:extLst>
              <a:ext uri="{FF2B5EF4-FFF2-40B4-BE49-F238E27FC236}">
                <a16:creationId xmlns:a16="http://schemas.microsoft.com/office/drawing/2014/main" id="{5D4ACC8C-19D1-4947-86E9-B963A845A6AB}"/>
              </a:ext>
            </a:extLst>
          </p:cNvPr>
          <p:cNvSpPr/>
          <p:nvPr/>
        </p:nvSpPr>
        <p:spPr>
          <a:xfrm>
            <a:off x="1805212" y="1482433"/>
            <a:ext cx="8784718" cy="523220"/>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Sensitive skin can manifest differently in different individuals.</a:t>
            </a:r>
          </a:p>
          <a:p>
            <a:pPr algn="ctr">
              <a:defRPr/>
            </a:pPr>
            <a:r>
              <a:rPr lang="en-US" sz="1400" dirty="0">
                <a:solidFill>
                  <a:prstClr val="black"/>
                </a:solidFill>
                <a:latin typeface="Roboto Light" panose="02000000000000000000" pitchFamily="2" charset="0"/>
                <a:ea typeface="Roboto Light" panose="02000000000000000000" pitchFamily="2" charset="0"/>
              </a:rPr>
              <a:t>Common signs and characteristics of sensitive skin :</a:t>
            </a:r>
          </a:p>
        </p:txBody>
      </p:sp>
      <p:grpSp>
        <p:nvGrpSpPr>
          <p:cNvPr id="22" name="Groupe 21">
            <a:extLst>
              <a:ext uri="{FF2B5EF4-FFF2-40B4-BE49-F238E27FC236}">
                <a16:creationId xmlns:a16="http://schemas.microsoft.com/office/drawing/2014/main" id="{FBD2D196-2BE2-49E3-959D-3E73B297A3CA}"/>
              </a:ext>
            </a:extLst>
          </p:cNvPr>
          <p:cNvGrpSpPr/>
          <p:nvPr/>
        </p:nvGrpSpPr>
        <p:grpSpPr>
          <a:xfrm>
            <a:off x="468458" y="2935288"/>
            <a:ext cx="1309623" cy="1917060"/>
            <a:chOff x="684358" y="2935288"/>
            <a:chExt cx="1309623" cy="1917060"/>
          </a:xfrm>
        </p:grpSpPr>
        <p:pic>
          <p:nvPicPr>
            <p:cNvPr id="19" name="Graphique 18" descr="Badge 1 avec un remplissage uni">
              <a:extLst>
                <a:ext uri="{FF2B5EF4-FFF2-40B4-BE49-F238E27FC236}">
                  <a16:creationId xmlns:a16="http://schemas.microsoft.com/office/drawing/2014/main" id="{3B118A4D-C814-4AFD-A4A6-77C48F2293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1970" y="2935288"/>
              <a:ext cx="914400" cy="914400"/>
            </a:xfrm>
            <a:prstGeom prst="rect">
              <a:avLst/>
            </a:prstGeom>
          </p:spPr>
        </p:pic>
        <p:sp>
          <p:nvSpPr>
            <p:cNvPr id="27" name="ZoneTexte 26">
              <a:extLst>
                <a:ext uri="{FF2B5EF4-FFF2-40B4-BE49-F238E27FC236}">
                  <a16:creationId xmlns:a16="http://schemas.microsoft.com/office/drawing/2014/main" id="{82832A2C-08DE-48C2-A005-9E3FC75541E0}"/>
                </a:ext>
              </a:extLst>
            </p:cNvPr>
            <p:cNvSpPr txBox="1"/>
            <p:nvPr/>
          </p:nvSpPr>
          <p:spPr>
            <a:xfrm>
              <a:off x="684358" y="4545881"/>
              <a:ext cx="1309623"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REACTIVITY</a:t>
              </a:r>
            </a:p>
          </p:txBody>
        </p:sp>
      </p:grpSp>
      <p:grpSp>
        <p:nvGrpSpPr>
          <p:cNvPr id="23" name="Groupe 22">
            <a:extLst>
              <a:ext uri="{FF2B5EF4-FFF2-40B4-BE49-F238E27FC236}">
                <a16:creationId xmlns:a16="http://schemas.microsoft.com/office/drawing/2014/main" id="{11850DFB-1D82-4886-9870-F31A225C4E7C}"/>
              </a:ext>
            </a:extLst>
          </p:cNvPr>
          <p:cNvGrpSpPr/>
          <p:nvPr/>
        </p:nvGrpSpPr>
        <p:grpSpPr>
          <a:xfrm>
            <a:off x="1876772" y="2935288"/>
            <a:ext cx="1309623" cy="1917059"/>
            <a:chOff x="1698972" y="2935288"/>
            <a:chExt cx="1309623" cy="1917059"/>
          </a:xfrm>
        </p:grpSpPr>
        <p:pic>
          <p:nvPicPr>
            <p:cNvPr id="17" name="Graphique 16" descr="Badge avec un remplissage uni">
              <a:extLst>
                <a:ext uri="{FF2B5EF4-FFF2-40B4-BE49-F238E27FC236}">
                  <a16:creationId xmlns:a16="http://schemas.microsoft.com/office/drawing/2014/main" id="{209D7DF1-B52C-4072-9F2F-D9AACC526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95159" y="2935288"/>
              <a:ext cx="914400" cy="914400"/>
            </a:xfrm>
            <a:prstGeom prst="rect">
              <a:avLst/>
            </a:prstGeom>
          </p:spPr>
        </p:pic>
        <p:sp>
          <p:nvSpPr>
            <p:cNvPr id="28" name="ZoneTexte 27">
              <a:extLst>
                <a:ext uri="{FF2B5EF4-FFF2-40B4-BE49-F238E27FC236}">
                  <a16:creationId xmlns:a16="http://schemas.microsoft.com/office/drawing/2014/main" id="{76FD91E0-F3B3-4FA1-93DE-CD7073582CB2}"/>
                </a:ext>
              </a:extLst>
            </p:cNvPr>
            <p:cNvSpPr txBox="1"/>
            <p:nvPr/>
          </p:nvSpPr>
          <p:spPr>
            <a:xfrm>
              <a:off x="1698972" y="4545880"/>
              <a:ext cx="1309623"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REDNESS</a:t>
              </a:r>
            </a:p>
          </p:txBody>
        </p:sp>
      </p:grpSp>
      <p:grpSp>
        <p:nvGrpSpPr>
          <p:cNvPr id="30" name="Groupe 29">
            <a:extLst>
              <a:ext uri="{FF2B5EF4-FFF2-40B4-BE49-F238E27FC236}">
                <a16:creationId xmlns:a16="http://schemas.microsoft.com/office/drawing/2014/main" id="{407E6139-5CB8-4F63-9CFB-7BD492ACF024}"/>
              </a:ext>
            </a:extLst>
          </p:cNvPr>
          <p:cNvGrpSpPr/>
          <p:nvPr/>
        </p:nvGrpSpPr>
        <p:grpSpPr>
          <a:xfrm>
            <a:off x="3285086" y="2971800"/>
            <a:ext cx="1309623" cy="1880547"/>
            <a:chOff x="3107286" y="2971800"/>
            <a:chExt cx="1309623" cy="1880547"/>
          </a:xfrm>
        </p:grpSpPr>
        <p:pic>
          <p:nvPicPr>
            <p:cNvPr id="15" name="Graphique 14" descr="Badge 3 avec un remplissage uni">
              <a:extLst>
                <a:ext uri="{FF2B5EF4-FFF2-40B4-BE49-F238E27FC236}">
                  <a16:creationId xmlns:a16="http://schemas.microsoft.com/office/drawing/2014/main" id="{3699F68E-5C84-404D-AB2C-7B72C06787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52047" y="2971800"/>
              <a:ext cx="914400" cy="914400"/>
            </a:xfrm>
            <a:prstGeom prst="rect">
              <a:avLst/>
            </a:prstGeom>
          </p:spPr>
        </p:pic>
        <p:sp>
          <p:nvSpPr>
            <p:cNvPr id="29" name="ZoneTexte 28">
              <a:extLst>
                <a:ext uri="{FF2B5EF4-FFF2-40B4-BE49-F238E27FC236}">
                  <a16:creationId xmlns:a16="http://schemas.microsoft.com/office/drawing/2014/main" id="{4099668D-2144-41D5-9666-02960108AC02}"/>
                </a:ext>
              </a:extLst>
            </p:cNvPr>
            <p:cNvSpPr txBox="1"/>
            <p:nvPr/>
          </p:nvSpPr>
          <p:spPr>
            <a:xfrm>
              <a:off x="3107286" y="4545880"/>
              <a:ext cx="1309623"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DRYNESS</a:t>
              </a:r>
            </a:p>
          </p:txBody>
        </p:sp>
      </p:grpSp>
      <p:grpSp>
        <p:nvGrpSpPr>
          <p:cNvPr id="32" name="Groupe 31">
            <a:extLst>
              <a:ext uri="{FF2B5EF4-FFF2-40B4-BE49-F238E27FC236}">
                <a16:creationId xmlns:a16="http://schemas.microsoft.com/office/drawing/2014/main" id="{F51889D0-4101-486C-A207-74E210F204A3}"/>
              </a:ext>
            </a:extLst>
          </p:cNvPr>
          <p:cNvGrpSpPr/>
          <p:nvPr/>
        </p:nvGrpSpPr>
        <p:grpSpPr>
          <a:xfrm>
            <a:off x="4693400" y="2935288"/>
            <a:ext cx="1309623" cy="2121370"/>
            <a:chOff x="4515600" y="2935288"/>
            <a:chExt cx="1309623" cy="2121370"/>
          </a:xfrm>
        </p:grpSpPr>
        <p:pic>
          <p:nvPicPr>
            <p:cNvPr id="13" name="Graphique 12" descr="Badge 4 avec un remplissage uni">
              <a:extLst>
                <a:ext uri="{FF2B5EF4-FFF2-40B4-BE49-F238E27FC236}">
                  <a16:creationId xmlns:a16="http://schemas.microsoft.com/office/drawing/2014/main" id="{C17EC2B1-F5AC-4722-B053-3CB1FE0CC88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11781" y="2935288"/>
              <a:ext cx="914400" cy="914400"/>
            </a:xfrm>
            <a:prstGeom prst="rect">
              <a:avLst/>
            </a:prstGeom>
          </p:spPr>
        </p:pic>
        <p:sp>
          <p:nvSpPr>
            <p:cNvPr id="31" name="ZoneTexte 30">
              <a:extLst>
                <a:ext uri="{FF2B5EF4-FFF2-40B4-BE49-F238E27FC236}">
                  <a16:creationId xmlns:a16="http://schemas.microsoft.com/office/drawing/2014/main" id="{E1B4FF9D-D50A-423B-8FFE-6781448AC13E}"/>
                </a:ext>
              </a:extLst>
            </p:cNvPr>
            <p:cNvSpPr txBox="1"/>
            <p:nvPr/>
          </p:nvSpPr>
          <p:spPr>
            <a:xfrm>
              <a:off x="4515600" y="4545880"/>
              <a:ext cx="1309623"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PRONE TO</a:t>
              </a:r>
            </a:p>
            <a:p>
              <a:pPr algn="ctr"/>
              <a:r>
                <a:rPr lang="fr-FR" sz="1200" dirty="0">
                  <a:latin typeface="Roboto Light" panose="02000000000000000000" pitchFamily="2" charset="0"/>
                  <a:ea typeface="Roboto Light" panose="02000000000000000000" pitchFamily="2" charset="0"/>
                </a:rPr>
                <a:t>ALLERGIE</a:t>
              </a:r>
            </a:p>
          </p:txBody>
        </p:sp>
      </p:grpSp>
      <p:grpSp>
        <p:nvGrpSpPr>
          <p:cNvPr id="34" name="Groupe 33">
            <a:extLst>
              <a:ext uri="{FF2B5EF4-FFF2-40B4-BE49-F238E27FC236}">
                <a16:creationId xmlns:a16="http://schemas.microsoft.com/office/drawing/2014/main" id="{E44DEF9F-73D5-4E38-8A5B-0D9249C971C3}"/>
              </a:ext>
            </a:extLst>
          </p:cNvPr>
          <p:cNvGrpSpPr/>
          <p:nvPr/>
        </p:nvGrpSpPr>
        <p:grpSpPr>
          <a:xfrm>
            <a:off x="6101714" y="2935288"/>
            <a:ext cx="1309623" cy="2325681"/>
            <a:chOff x="5923914" y="2935288"/>
            <a:chExt cx="1309623" cy="2325681"/>
          </a:xfrm>
        </p:grpSpPr>
        <p:pic>
          <p:nvPicPr>
            <p:cNvPr id="11" name="Graphique 10" descr="Badge 5 avec un remplissage uni">
              <a:extLst>
                <a:ext uri="{FF2B5EF4-FFF2-40B4-BE49-F238E27FC236}">
                  <a16:creationId xmlns:a16="http://schemas.microsoft.com/office/drawing/2014/main" id="{5A51DD98-29BF-4C82-BC0B-FF8288E88D3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71515" y="2935288"/>
              <a:ext cx="914400" cy="914400"/>
            </a:xfrm>
            <a:prstGeom prst="rect">
              <a:avLst/>
            </a:prstGeom>
          </p:spPr>
        </p:pic>
        <p:sp>
          <p:nvSpPr>
            <p:cNvPr id="33" name="ZoneTexte 32">
              <a:extLst>
                <a:ext uri="{FF2B5EF4-FFF2-40B4-BE49-F238E27FC236}">
                  <a16:creationId xmlns:a16="http://schemas.microsoft.com/office/drawing/2014/main" id="{333A061F-C363-4BF2-8C64-F517DDA05E1C}"/>
                </a:ext>
              </a:extLst>
            </p:cNvPr>
            <p:cNvSpPr txBox="1"/>
            <p:nvPr/>
          </p:nvSpPr>
          <p:spPr>
            <a:xfrm>
              <a:off x="5923914" y="4545880"/>
              <a:ext cx="1309623" cy="715089"/>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FRAGILE BLOOD VESSELS</a:t>
              </a:r>
            </a:p>
          </p:txBody>
        </p:sp>
      </p:grpSp>
      <p:grpSp>
        <p:nvGrpSpPr>
          <p:cNvPr id="36" name="Groupe 35">
            <a:extLst>
              <a:ext uri="{FF2B5EF4-FFF2-40B4-BE49-F238E27FC236}">
                <a16:creationId xmlns:a16="http://schemas.microsoft.com/office/drawing/2014/main" id="{E1F96E1A-BB04-4A4A-86B9-4C98C93967ED}"/>
              </a:ext>
            </a:extLst>
          </p:cNvPr>
          <p:cNvGrpSpPr/>
          <p:nvPr/>
        </p:nvGrpSpPr>
        <p:grpSpPr>
          <a:xfrm>
            <a:off x="7510028" y="2935288"/>
            <a:ext cx="1309623" cy="2121370"/>
            <a:chOff x="7332228" y="2935288"/>
            <a:chExt cx="1309623" cy="2121370"/>
          </a:xfrm>
        </p:grpSpPr>
        <p:pic>
          <p:nvPicPr>
            <p:cNvPr id="9" name="Graphique 8" descr="Badge 6 avec un remplissage uni">
              <a:extLst>
                <a:ext uri="{FF2B5EF4-FFF2-40B4-BE49-F238E27FC236}">
                  <a16:creationId xmlns:a16="http://schemas.microsoft.com/office/drawing/2014/main" id="{79C887E9-9DD3-4DFE-B44C-6D4262802F6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535221" y="2935288"/>
              <a:ext cx="914400" cy="914400"/>
            </a:xfrm>
            <a:prstGeom prst="rect">
              <a:avLst/>
            </a:prstGeom>
          </p:spPr>
        </p:pic>
        <p:sp>
          <p:nvSpPr>
            <p:cNvPr id="35" name="ZoneTexte 34">
              <a:extLst>
                <a:ext uri="{FF2B5EF4-FFF2-40B4-BE49-F238E27FC236}">
                  <a16:creationId xmlns:a16="http://schemas.microsoft.com/office/drawing/2014/main" id="{ACF7BB88-4E91-4216-8E6B-B18F087D08D6}"/>
                </a:ext>
              </a:extLst>
            </p:cNvPr>
            <p:cNvSpPr txBox="1"/>
            <p:nvPr/>
          </p:nvSpPr>
          <p:spPr>
            <a:xfrm>
              <a:off x="7332228" y="4545880"/>
              <a:ext cx="1309623"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BUMPS &amp; RASHES</a:t>
              </a:r>
            </a:p>
          </p:txBody>
        </p:sp>
      </p:grpSp>
      <p:grpSp>
        <p:nvGrpSpPr>
          <p:cNvPr id="38" name="Groupe 37">
            <a:extLst>
              <a:ext uri="{FF2B5EF4-FFF2-40B4-BE49-F238E27FC236}">
                <a16:creationId xmlns:a16="http://schemas.microsoft.com/office/drawing/2014/main" id="{45E8705F-2097-4E87-9523-933ED1E3F628}"/>
              </a:ext>
            </a:extLst>
          </p:cNvPr>
          <p:cNvGrpSpPr/>
          <p:nvPr/>
        </p:nvGrpSpPr>
        <p:grpSpPr>
          <a:xfrm>
            <a:off x="8918342" y="2935288"/>
            <a:ext cx="1309623" cy="2121370"/>
            <a:chOff x="8740542" y="2935288"/>
            <a:chExt cx="1309623" cy="2121370"/>
          </a:xfrm>
        </p:grpSpPr>
        <p:pic>
          <p:nvPicPr>
            <p:cNvPr id="7" name="Graphique 6" descr="Badge 7 avec un remplissage uni">
              <a:extLst>
                <a:ext uri="{FF2B5EF4-FFF2-40B4-BE49-F238E27FC236}">
                  <a16:creationId xmlns:a16="http://schemas.microsoft.com/office/drawing/2014/main" id="{66263F15-AEC2-41D8-8F16-F0B5A5BDF68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942799" y="2935288"/>
              <a:ext cx="914400" cy="914400"/>
            </a:xfrm>
            <a:prstGeom prst="rect">
              <a:avLst/>
            </a:prstGeom>
          </p:spPr>
        </p:pic>
        <p:sp>
          <p:nvSpPr>
            <p:cNvPr id="37" name="ZoneTexte 36">
              <a:extLst>
                <a:ext uri="{FF2B5EF4-FFF2-40B4-BE49-F238E27FC236}">
                  <a16:creationId xmlns:a16="http://schemas.microsoft.com/office/drawing/2014/main" id="{BC67869E-C7D7-4C81-8405-640E60B8927B}"/>
                </a:ext>
              </a:extLst>
            </p:cNvPr>
            <p:cNvSpPr txBox="1"/>
            <p:nvPr/>
          </p:nvSpPr>
          <p:spPr>
            <a:xfrm>
              <a:off x="8740542" y="4545880"/>
              <a:ext cx="1309623"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BLUSHING &amp; FLUSHING</a:t>
              </a:r>
            </a:p>
          </p:txBody>
        </p:sp>
      </p:grpSp>
      <p:grpSp>
        <p:nvGrpSpPr>
          <p:cNvPr id="40" name="Groupe 39">
            <a:extLst>
              <a:ext uri="{FF2B5EF4-FFF2-40B4-BE49-F238E27FC236}">
                <a16:creationId xmlns:a16="http://schemas.microsoft.com/office/drawing/2014/main" id="{1C32DF10-F643-42BF-A2C2-2D94D13072C4}"/>
              </a:ext>
            </a:extLst>
          </p:cNvPr>
          <p:cNvGrpSpPr/>
          <p:nvPr/>
        </p:nvGrpSpPr>
        <p:grpSpPr>
          <a:xfrm>
            <a:off x="10326656" y="2935288"/>
            <a:ext cx="1309623" cy="2121369"/>
            <a:chOff x="10148856" y="2935288"/>
            <a:chExt cx="1309623" cy="2121369"/>
          </a:xfrm>
        </p:grpSpPr>
        <p:pic>
          <p:nvPicPr>
            <p:cNvPr id="5" name="Graphique 4" descr="Badge 8 avec un remplissage uni">
              <a:extLst>
                <a:ext uri="{FF2B5EF4-FFF2-40B4-BE49-F238E27FC236}">
                  <a16:creationId xmlns:a16="http://schemas.microsoft.com/office/drawing/2014/main" id="{09EEA17C-8C25-45C4-9A70-9DF2856769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346467" y="2935288"/>
              <a:ext cx="914400" cy="914400"/>
            </a:xfrm>
            <a:prstGeom prst="rect">
              <a:avLst/>
            </a:prstGeom>
          </p:spPr>
        </p:pic>
        <p:sp>
          <p:nvSpPr>
            <p:cNvPr id="39" name="ZoneTexte 38">
              <a:extLst>
                <a:ext uri="{FF2B5EF4-FFF2-40B4-BE49-F238E27FC236}">
                  <a16:creationId xmlns:a16="http://schemas.microsoft.com/office/drawing/2014/main" id="{C50B991F-3F2A-4598-BC0C-5C63DDE203E6}"/>
                </a:ext>
              </a:extLst>
            </p:cNvPr>
            <p:cNvSpPr txBox="1"/>
            <p:nvPr/>
          </p:nvSpPr>
          <p:spPr>
            <a:xfrm>
              <a:off x="10148856" y="4545879"/>
              <a:ext cx="1309623" cy="510778"/>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PRONE TO SUNBURN</a:t>
              </a:r>
            </a:p>
          </p:txBody>
        </p:sp>
      </p:grpSp>
    </p:spTree>
    <p:extLst>
      <p:ext uri="{BB962C8B-B14F-4D97-AF65-F5344CB8AC3E}">
        <p14:creationId xmlns:p14="http://schemas.microsoft.com/office/powerpoint/2010/main" val="118636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ectangle 159">
            <a:extLst>
              <a:ext uri="{FF2B5EF4-FFF2-40B4-BE49-F238E27FC236}">
                <a16:creationId xmlns:a16="http://schemas.microsoft.com/office/drawing/2014/main" id="{5AF2F411-CAA7-435F-AA0F-80628AEFD9D5}"/>
              </a:ext>
            </a:extLst>
          </p:cNvPr>
          <p:cNvSpPr/>
          <p:nvPr/>
        </p:nvSpPr>
        <p:spPr>
          <a:xfrm>
            <a:off x="339637" y="5389639"/>
            <a:ext cx="2300893" cy="1139805"/>
          </a:xfrm>
          <a:prstGeom prst="rect">
            <a:avLst/>
          </a:prstGeom>
          <a:solidFill>
            <a:srgbClr val="F2EFFE"/>
          </a:solid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400" u="sng" dirty="0" err="1">
                <a:solidFill>
                  <a:schemeClr val="tx1"/>
                </a:solidFill>
                <a:latin typeface="Roboto Condensed Light" panose="02000000000000000000" pitchFamily="2" charset="0"/>
                <a:ea typeface="Roboto Condensed Light" panose="02000000000000000000" pitchFamily="2" charset="0"/>
              </a:rPr>
              <a:t>Ecoflora</a:t>
            </a:r>
            <a:r>
              <a:rPr lang="fr-FR" sz="1400" dirty="0">
                <a:solidFill>
                  <a:schemeClr val="tx1"/>
                </a:solidFill>
                <a:latin typeface="Roboto Condensed Light" panose="02000000000000000000" pitchFamily="2" charset="0"/>
                <a:ea typeface="Roboto Condensed Light" panose="02000000000000000000" pitchFamily="2" charset="0"/>
              </a:rPr>
              <a:t> : </a:t>
            </a:r>
            <a:r>
              <a:rPr lang="fr-FR" sz="1400" dirty="0" err="1">
                <a:solidFill>
                  <a:schemeClr val="tx1"/>
                </a:solidFill>
                <a:latin typeface="Roboto Condensed Light" panose="02000000000000000000" pitchFamily="2" charset="0"/>
                <a:ea typeface="Roboto Condensed Light" panose="02000000000000000000" pitchFamily="2" charset="0"/>
              </a:rPr>
              <a:t>skin’s</a:t>
            </a:r>
            <a:r>
              <a:rPr lang="fr-FR" sz="1400" dirty="0">
                <a:solidFill>
                  <a:schemeClr val="tx1"/>
                </a:solidFill>
                <a:latin typeface="Roboto Condensed Light" panose="02000000000000000000" pitchFamily="2" charset="0"/>
                <a:ea typeface="Roboto Condensed Light" panose="02000000000000000000" pitchFamily="2" charset="0"/>
              </a:rPr>
              <a:t> </a:t>
            </a:r>
            <a:r>
              <a:rPr lang="fr-FR" sz="1600" b="1" dirty="0" err="1">
                <a:solidFill>
                  <a:schemeClr val="tx1"/>
                </a:solidFill>
                <a:latin typeface="Roboto Condensed Light" panose="02000000000000000000" pitchFamily="2" charset="0"/>
                <a:ea typeface="Roboto Condensed Light" panose="02000000000000000000" pitchFamily="2" charset="0"/>
              </a:rPr>
              <a:t>natural</a:t>
            </a:r>
            <a:r>
              <a:rPr lang="fr-FR" sz="1400" dirty="0">
                <a:solidFill>
                  <a:schemeClr val="tx1"/>
                </a:solidFill>
                <a:latin typeface="Roboto Condensed Light" panose="02000000000000000000" pitchFamily="2" charset="0"/>
                <a:ea typeface="Roboto Condensed Light" panose="02000000000000000000" pitchFamily="2" charset="0"/>
              </a:rPr>
              <a:t> </a:t>
            </a:r>
            <a:r>
              <a:rPr lang="fr-FR" sz="1400" dirty="0" err="1">
                <a:solidFill>
                  <a:schemeClr val="tx1"/>
                </a:solidFill>
                <a:latin typeface="Roboto Condensed Light" panose="02000000000000000000" pitchFamily="2" charset="0"/>
                <a:ea typeface="Roboto Condensed Light" panose="02000000000000000000" pitchFamily="2" charset="0"/>
              </a:rPr>
              <a:t>microbiological</a:t>
            </a:r>
            <a:r>
              <a:rPr lang="fr-FR" sz="1400" dirty="0">
                <a:solidFill>
                  <a:schemeClr val="tx1"/>
                </a:solidFill>
                <a:latin typeface="Roboto Condensed Light" panose="02000000000000000000" pitchFamily="2" charset="0"/>
                <a:ea typeface="Roboto Condensed Light" panose="02000000000000000000" pitchFamily="2" charset="0"/>
              </a:rPr>
              <a:t> </a:t>
            </a:r>
            <a:r>
              <a:rPr lang="fr-FR" sz="1600" b="1" dirty="0" err="1">
                <a:solidFill>
                  <a:schemeClr val="tx1"/>
                </a:solidFill>
                <a:latin typeface="Roboto Condensed Light" panose="02000000000000000000" pitchFamily="2" charset="0"/>
                <a:ea typeface="Roboto Condensed Light" panose="02000000000000000000" pitchFamily="2" charset="0"/>
              </a:rPr>
              <a:t>barrier</a:t>
            </a:r>
            <a:r>
              <a:rPr lang="fr-FR" sz="1400" dirty="0">
                <a:solidFill>
                  <a:schemeClr val="tx1"/>
                </a:solidFill>
                <a:latin typeface="Roboto Condensed Light" panose="02000000000000000000" pitchFamily="2" charset="0"/>
                <a:ea typeface="Roboto Condensed Light" panose="02000000000000000000" pitchFamily="2" charset="0"/>
              </a:rPr>
              <a:t> </a:t>
            </a:r>
            <a:r>
              <a:rPr lang="en-US" sz="1400" dirty="0">
                <a:solidFill>
                  <a:schemeClr val="tx1"/>
                </a:solidFill>
                <a:latin typeface="Roboto Condensed Light" panose="02000000000000000000" pitchFamily="2" charset="0"/>
                <a:ea typeface="Roboto Condensed Light" panose="02000000000000000000" pitchFamily="2" charset="0"/>
              </a:rPr>
              <a:t>made up of beneficial microbial flora</a:t>
            </a:r>
            <a:r>
              <a:rPr lang="fr-FR" sz="1400" dirty="0">
                <a:solidFill>
                  <a:schemeClr val="tx1"/>
                </a:solidFill>
                <a:latin typeface="Roboto Condensed Light" panose="02000000000000000000" pitchFamily="2" charset="0"/>
                <a:ea typeface="Roboto Condensed Light" panose="02000000000000000000" pitchFamily="2" charset="0"/>
              </a:rPr>
              <a:t> </a:t>
            </a:r>
          </a:p>
        </p:txBody>
      </p:sp>
      <p:sp>
        <p:nvSpPr>
          <p:cNvPr id="5" name="Titre 2">
            <a:extLst>
              <a:ext uri="{FF2B5EF4-FFF2-40B4-BE49-F238E27FC236}">
                <a16:creationId xmlns:a16="http://schemas.microsoft.com/office/drawing/2014/main" id="{5958F726-F21C-46CA-9906-BB41B007885C}"/>
              </a:ext>
            </a:extLst>
          </p:cNvPr>
          <p:cNvSpPr>
            <a:spLocks noGrp="1"/>
          </p:cNvSpPr>
          <p:nvPr>
            <p:ph type="title"/>
          </p:nvPr>
        </p:nvSpPr>
        <p:spPr>
          <a:xfrm>
            <a:off x="838200" y="536470"/>
            <a:ext cx="10515600" cy="792036"/>
          </a:xfrm>
        </p:spPr>
        <p:txBody>
          <a:bodyPr vert="horz" lIns="91440" tIns="45720" rIns="91440" bIns="45720" rtlCol="0" anchor="ctr">
            <a:noAutofit/>
          </a:bodyPr>
          <a:lstStyle/>
          <a:p>
            <a:pPr algn="ctr"/>
            <a:r>
              <a:rPr lang="en-US" sz="2800" dirty="0">
                <a:solidFill>
                  <a:srgbClr val="3E3E3E"/>
                </a:solidFill>
                <a:latin typeface="KyivType Sans2" panose="00000500000000000000" pitchFamily="50" charset="0"/>
              </a:rPr>
              <a:t>How to identify a</a:t>
            </a:r>
            <a:br>
              <a:rPr lang="en-US" sz="2800" dirty="0">
                <a:solidFill>
                  <a:srgbClr val="3E3E3E"/>
                </a:solidFill>
                <a:latin typeface="KyivType Sans2" panose="00000500000000000000" pitchFamily="50" charset="0"/>
              </a:rPr>
            </a:br>
            <a:r>
              <a:rPr lang="en-US" sz="4000" dirty="0">
                <a:solidFill>
                  <a:srgbClr val="3E3E3E"/>
                </a:solidFill>
                <a:latin typeface="KyivType Sans2" panose="00000500000000000000" pitchFamily="50" charset="0"/>
              </a:rPr>
              <a:t>SENSITIVE SKIN</a:t>
            </a:r>
            <a:endParaRPr lang="fr-FR" sz="2800" dirty="0">
              <a:solidFill>
                <a:srgbClr val="3E3E3E"/>
              </a:solidFill>
              <a:latin typeface="KyivType Sans2" panose="00000500000000000000" pitchFamily="50" charset="0"/>
            </a:endParaRPr>
          </a:p>
        </p:txBody>
      </p:sp>
      <p:grpSp>
        <p:nvGrpSpPr>
          <p:cNvPr id="151" name="Groupe 150">
            <a:extLst>
              <a:ext uri="{FF2B5EF4-FFF2-40B4-BE49-F238E27FC236}">
                <a16:creationId xmlns:a16="http://schemas.microsoft.com/office/drawing/2014/main" id="{CF6EDDBF-694A-40AA-B13D-EC1C6601057E}"/>
              </a:ext>
            </a:extLst>
          </p:cNvPr>
          <p:cNvGrpSpPr/>
          <p:nvPr/>
        </p:nvGrpSpPr>
        <p:grpSpPr>
          <a:xfrm>
            <a:off x="1369476" y="3498389"/>
            <a:ext cx="3388360" cy="769002"/>
            <a:chOff x="7244585" y="2755415"/>
            <a:chExt cx="3388360" cy="769002"/>
          </a:xfrm>
        </p:grpSpPr>
        <p:cxnSp>
          <p:nvCxnSpPr>
            <p:cNvPr id="42" name="Connecteur droit 41">
              <a:extLst>
                <a:ext uri="{FF2B5EF4-FFF2-40B4-BE49-F238E27FC236}">
                  <a16:creationId xmlns:a16="http://schemas.microsoft.com/office/drawing/2014/main" id="{8D2A5D1D-C0C3-4DFC-B357-7096BE4F53F1}"/>
                </a:ext>
              </a:extLst>
            </p:cNvPr>
            <p:cNvCxnSpPr/>
            <p:nvPr/>
          </p:nvCxnSpPr>
          <p:spPr>
            <a:xfrm>
              <a:off x="7244585" y="3012316"/>
              <a:ext cx="3388360" cy="7036"/>
            </a:xfrm>
            <a:prstGeom prst="line">
              <a:avLst/>
            </a:prstGeom>
          </p:spPr>
          <p:style>
            <a:lnRef idx="3">
              <a:schemeClr val="accent4"/>
            </a:lnRef>
            <a:fillRef idx="0">
              <a:schemeClr val="accent4"/>
            </a:fillRef>
            <a:effectRef idx="2">
              <a:schemeClr val="accent4"/>
            </a:effectRef>
            <a:fontRef idx="minor">
              <a:schemeClr val="tx1"/>
            </a:fontRef>
          </p:style>
        </p:cxnSp>
        <p:sp>
          <p:nvSpPr>
            <p:cNvPr id="49" name="ZoneTexte 11">
              <a:extLst>
                <a:ext uri="{FF2B5EF4-FFF2-40B4-BE49-F238E27FC236}">
                  <a16:creationId xmlns:a16="http://schemas.microsoft.com/office/drawing/2014/main" id="{EAF07F5C-FDC9-40A7-9D6D-0F2B9FB6D302}"/>
                </a:ext>
              </a:extLst>
            </p:cNvPr>
            <p:cNvSpPr txBox="1"/>
            <p:nvPr/>
          </p:nvSpPr>
          <p:spPr bwMode="auto">
            <a:xfrm>
              <a:off x="7507656" y="2755415"/>
              <a:ext cx="2952751" cy="368300"/>
            </a:xfrm>
            <a:prstGeom prst="rect">
              <a:avLst/>
            </a:prstGeom>
            <a:noFill/>
          </p:spPr>
          <p:txBody>
            <a:bodyP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defRPr/>
              </a:pPr>
              <a:r>
                <a:rPr lang="en-US" dirty="0">
                  <a:latin typeface="+mj-lt"/>
                </a:rPr>
                <a:t>+++++++++++++++++++++++</a:t>
              </a:r>
            </a:p>
          </p:txBody>
        </p:sp>
        <p:grpSp>
          <p:nvGrpSpPr>
            <p:cNvPr id="50" name="Groupe 49">
              <a:extLst>
                <a:ext uri="{FF2B5EF4-FFF2-40B4-BE49-F238E27FC236}">
                  <a16:creationId xmlns:a16="http://schemas.microsoft.com/office/drawing/2014/main" id="{54B9D836-0CD8-47EB-A55B-481A1BE06164}"/>
                </a:ext>
              </a:extLst>
            </p:cNvPr>
            <p:cNvGrpSpPr/>
            <p:nvPr/>
          </p:nvGrpSpPr>
          <p:grpSpPr>
            <a:xfrm>
              <a:off x="7246752" y="3037942"/>
              <a:ext cx="3381316" cy="486475"/>
              <a:chOff x="7246752" y="3037942"/>
              <a:chExt cx="3381316" cy="486475"/>
            </a:xfrm>
          </p:grpSpPr>
          <p:sp>
            <p:nvSpPr>
              <p:cNvPr id="51" name="Rectangle 50">
                <a:extLst>
                  <a:ext uri="{FF2B5EF4-FFF2-40B4-BE49-F238E27FC236}">
                    <a16:creationId xmlns:a16="http://schemas.microsoft.com/office/drawing/2014/main" id="{3BE7EFC6-126A-4947-AA22-890C78759215}"/>
                  </a:ext>
                </a:extLst>
              </p:cNvPr>
              <p:cNvSpPr/>
              <p:nvPr/>
            </p:nvSpPr>
            <p:spPr>
              <a:xfrm>
                <a:off x="7246752" y="303809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F1589C4E-A8C4-4BBE-BAC1-CFF1ED3A06EE}"/>
                  </a:ext>
                </a:extLst>
              </p:cNvPr>
              <p:cNvSpPr/>
              <p:nvPr/>
            </p:nvSpPr>
            <p:spPr>
              <a:xfrm>
                <a:off x="7669715" y="303809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68FFC84F-A9C4-4981-9B61-C75394B66FEA}"/>
                  </a:ext>
                </a:extLst>
              </p:cNvPr>
              <p:cNvSpPr/>
              <p:nvPr/>
            </p:nvSpPr>
            <p:spPr>
              <a:xfrm>
                <a:off x="8092677" y="3038539"/>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BC1B6A86-3F2C-4132-808D-F1917DDC5B92}"/>
                  </a:ext>
                </a:extLst>
              </p:cNvPr>
              <p:cNvSpPr/>
              <p:nvPr/>
            </p:nvSpPr>
            <p:spPr>
              <a:xfrm>
                <a:off x="8515639" y="3038539"/>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DEDD5C69-9C0C-4C70-82E9-6F8D4FAF7EC6}"/>
                  </a:ext>
                </a:extLst>
              </p:cNvPr>
              <p:cNvSpPr/>
              <p:nvPr/>
            </p:nvSpPr>
            <p:spPr>
              <a:xfrm>
                <a:off x="8938601" y="303809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363D92FB-D25E-4309-B164-ABCF95516305}"/>
                  </a:ext>
                </a:extLst>
              </p:cNvPr>
              <p:cNvSpPr/>
              <p:nvPr/>
            </p:nvSpPr>
            <p:spPr>
              <a:xfrm>
                <a:off x="9358626" y="303809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7E170CA9-7411-4DE5-85FD-04BD7883F37D}"/>
                  </a:ext>
                </a:extLst>
              </p:cNvPr>
              <p:cNvSpPr/>
              <p:nvPr/>
            </p:nvSpPr>
            <p:spPr>
              <a:xfrm>
                <a:off x="10201612" y="3037948"/>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AFE7FF2B-F2D6-474A-9E86-59914665CB85}"/>
                  </a:ext>
                </a:extLst>
              </p:cNvPr>
              <p:cNvSpPr/>
              <p:nvPr/>
            </p:nvSpPr>
            <p:spPr>
              <a:xfrm>
                <a:off x="9782144" y="3037942"/>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4A0E2CA6-ED76-4829-AA02-4374C70D802B}"/>
                  </a:ext>
                </a:extLst>
              </p:cNvPr>
              <p:cNvSpPr/>
              <p:nvPr/>
            </p:nvSpPr>
            <p:spPr>
              <a:xfrm>
                <a:off x="7249690" y="3157670"/>
                <a:ext cx="236388"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2346804C-59D7-4335-9153-9E0D64929CDE}"/>
                  </a:ext>
                </a:extLst>
              </p:cNvPr>
              <p:cNvSpPr/>
              <p:nvPr/>
            </p:nvSpPr>
            <p:spPr>
              <a:xfrm>
                <a:off x="7486079" y="3157670"/>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4D9294E4-0694-447A-AF8A-3F253E55C217}"/>
                  </a:ext>
                </a:extLst>
              </p:cNvPr>
              <p:cNvSpPr/>
              <p:nvPr/>
            </p:nvSpPr>
            <p:spPr>
              <a:xfrm>
                <a:off x="7909041" y="3158118"/>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739AE079-9546-4404-8EB4-10F3093D664D}"/>
                  </a:ext>
                </a:extLst>
              </p:cNvPr>
              <p:cNvSpPr/>
              <p:nvPr/>
            </p:nvSpPr>
            <p:spPr>
              <a:xfrm>
                <a:off x="8332003" y="3158118"/>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A126D78F-794D-46C7-8F83-BE82101C3776}"/>
                  </a:ext>
                </a:extLst>
              </p:cNvPr>
              <p:cNvSpPr/>
              <p:nvPr/>
            </p:nvSpPr>
            <p:spPr>
              <a:xfrm>
                <a:off x="8754965" y="3157670"/>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12C0F948-D7CC-4668-ADE7-C8597FB5D8AD}"/>
                  </a:ext>
                </a:extLst>
              </p:cNvPr>
              <p:cNvSpPr/>
              <p:nvPr/>
            </p:nvSpPr>
            <p:spPr>
              <a:xfrm>
                <a:off x="9174990" y="3157670"/>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266F10F3-80FE-4159-92DC-C7C5C8AC302E}"/>
                  </a:ext>
                </a:extLst>
              </p:cNvPr>
              <p:cNvSpPr/>
              <p:nvPr/>
            </p:nvSpPr>
            <p:spPr>
              <a:xfrm>
                <a:off x="10017976" y="315752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a:extLst>
                  <a:ext uri="{FF2B5EF4-FFF2-40B4-BE49-F238E27FC236}">
                    <a16:creationId xmlns:a16="http://schemas.microsoft.com/office/drawing/2014/main" id="{BE9CF527-4AA8-4961-A509-18CA7AB722D7}"/>
                  </a:ext>
                </a:extLst>
              </p:cNvPr>
              <p:cNvSpPr/>
              <p:nvPr/>
            </p:nvSpPr>
            <p:spPr>
              <a:xfrm>
                <a:off x="9598508" y="315752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a:extLst>
                  <a:ext uri="{FF2B5EF4-FFF2-40B4-BE49-F238E27FC236}">
                    <a16:creationId xmlns:a16="http://schemas.microsoft.com/office/drawing/2014/main" id="{58C048DE-09F3-4DCA-8E1B-AEE505113553}"/>
                  </a:ext>
                </a:extLst>
              </p:cNvPr>
              <p:cNvSpPr/>
              <p:nvPr/>
            </p:nvSpPr>
            <p:spPr>
              <a:xfrm>
                <a:off x="10440938" y="3157521"/>
                <a:ext cx="186574"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E5E62B0A-B797-4D94-96B5-07E68CF32C0B}"/>
                  </a:ext>
                </a:extLst>
              </p:cNvPr>
              <p:cNvSpPr/>
              <p:nvPr/>
            </p:nvSpPr>
            <p:spPr>
              <a:xfrm>
                <a:off x="7246752" y="328204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47210D37-39FC-44BE-88A8-F0DE5944B8D7}"/>
                  </a:ext>
                </a:extLst>
              </p:cNvPr>
              <p:cNvSpPr/>
              <p:nvPr/>
            </p:nvSpPr>
            <p:spPr>
              <a:xfrm>
                <a:off x="7669715" y="328204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5386CDDD-187F-4E7C-A765-36091AF91FF1}"/>
                  </a:ext>
                </a:extLst>
              </p:cNvPr>
              <p:cNvSpPr/>
              <p:nvPr/>
            </p:nvSpPr>
            <p:spPr>
              <a:xfrm>
                <a:off x="8092677" y="3282495"/>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81ACD57F-42DA-45AE-8F29-B2BAEA48AF48}"/>
                  </a:ext>
                </a:extLst>
              </p:cNvPr>
              <p:cNvSpPr/>
              <p:nvPr/>
            </p:nvSpPr>
            <p:spPr>
              <a:xfrm>
                <a:off x="8515639" y="3282495"/>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654BFC8C-D072-43EF-8B77-C318A39AB07E}"/>
                  </a:ext>
                </a:extLst>
              </p:cNvPr>
              <p:cNvSpPr/>
              <p:nvPr/>
            </p:nvSpPr>
            <p:spPr>
              <a:xfrm>
                <a:off x="8938601" y="328204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7CC01C32-2D55-4E04-A669-A808AB879826}"/>
                  </a:ext>
                </a:extLst>
              </p:cNvPr>
              <p:cNvSpPr/>
              <p:nvPr/>
            </p:nvSpPr>
            <p:spPr>
              <a:xfrm>
                <a:off x="9358626" y="328204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20ADE8D4-1ACB-4E98-B2E1-DD5DC8EA49B2}"/>
                  </a:ext>
                </a:extLst>
              </p:cNvPr>
              <p:cNvSpPr/>
              <p:nvPr/>
            </p:nvSpPr>
            <p:spPr>
              <a:xfrm>
                <a:off x="10201612" y="328190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1CD779D0-99ED-482D-908C-88C23A08C9D2}"/>
                  </a:ext>
                </a:extLst>
              </p:cNvPr>
              <p:cNvSpPr/>
              <p:nvPr/>
            </p:nvSpPr>
            <p:spPr>
              <a:xfrm>
                <a:off x="9782144" y="3281898"/>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5AAD0792-9C84-462A-B933-772785BA3465}"/>
                  </a:ext>
                </a:extLst>
              </p:cNvPr>
              <p:cNvSpPr/>
              <p:nvPr/>
            </p:nvSpPr>
            <p:spPr>
              <a:xfrm>
                <a:off x="7249690" y="3401626"/>
                <a:ext cx="236388"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FBA532E9-B9B3-4FAE-92BB-6ED862AD0226}"/>
                  </a:ext>
                </a:extLst>
              </p:cNvPr>
              <p:cNvSpPr/>
              <p:nvPr/>
            </p:nvSpPr>
            <p:spPr>
              <a:xfrm>
                <a:off x="7486079" y="340162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a:extLst>
                  <a:ext uri="{FF2B5EF4-FFF2-40B4-BE49-F238E27FC236}">
                    <a16:creationId xmlns:a16="http://schemas.microsoft.com/office/drawing/2014/main" id="{DCB168B3-0F79-4809-9D56-1943C4F75DF9}"/>
                  </a:ext>
                </a:extLst>
              </p:cNvPr>
              <p:cNvSpPr/>
              <p:nvPr/>
            </p:nvSpPr>
            <p:spPr>
              <a:xfrm>
                <a:off x="7909041" y="340207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a:extLst>
                  <a:ext uri="{FF2B5EF4-FFF2-40B4-BE49-F238E27FC236}">
                    <a16:creationId xmlns:a16="http://schemas.microsoft.com/office/drawing/2014/main" id="{2EC1C14C-2AEA-4E3F-BA3F-D758A023EF40}"/>
                  </a:ext>
                </a:extLst>
              </p:cNvPr>
              <p:cNvSpPr/>
              <p:nvPr/>
            </p:nvSpPr>
            <p:spPr>
              <a:xfrm>
                <a:off x="8332003" y="340207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a:extLst>
                  <a:ext uri="{FF2B5EF4-FFF2-40B4-BE49-F238E27FC236}">
                    <a16:creationId xmlns:a16="http://schemas.microsoft.com/office/drawing/2014/main" id="{FAD587A6-CF30-4B76-848A-3279BC1421FC}"/>
                  </a:ext>
                </a:extLst>
              </p:cNvPr>
              <p:cNvSpPr/>
              <p:nvPr/>
            </p:nvSpPr>
            <p:spPr>
              <a:xfrm>
                <a:off x="8754965" y="340162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id="{13C8AE00-4172-4F39-BB86-CED80A525246}"/>
                  </a:ext>
                </a:extLst>
              </p:cNvPr>
              <p:cNvSpPr/>
              <p:nvPr/>
            </p:nvSpPr>
            <p:spPr>
              <a:xfrm>
                <a:off x="9174990" y="340162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a:extLst>
                  <a:ext uri="{FF2B5EF4-FFF2-40B4-BE49-F238E27FC236}">
                    <a16:creationId xmlns:a16="http://schemas.microsoft.com/office/drawing/2014/main" id="{099DE742-2C69-4EAA-9D6A-173F7D879136}"/>
                  </a:ext>
                </a:extLst>
              </p:cNvPr>
              <p:cNvSpPr/>
              <p:nvPr/>
            </p:nvSpPr>
            <p:spPr>
              <a:xfrm>
                <a:off x="10017976" y="3401483"/>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0743339D-05AB-4527-8240-2A22A86CC56D}"/>
                  </a:ext>
                </a:extLst>
              </p:cNvPr>
              <p:cNvSpPr/>
              <p:nvPr/>
            </p:nvSpPr>
            <p:spPr>
              <a:xfrm>
                <a:off x="9598508" y="340147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a:extLst>
                  <a:ext uri="{FF2B5EF4-FFF2-40B4-BE49-F238E27FC236}">
                    <a16:creationId xmlns:a16="http://schemas.microsoft.com/office/drawing/2014/main" id="{3E8F7458-E96E-4663-B63D-5BAA64964EAD}"/>
                  </a:ext>
                </a:extLst>
              </p:cNvPr>
              <p:cNvSpPr/>
              <p:nvPr/>
            </p:nvSpPr>
            <p:spPr>
              <a:xfrm>
                <a:off x="10440938" y="3401477"/>
                <a:ext cx="187130"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152" name="Groupe 151">
            <a:extLst>
              <a:ext uri="{FF2B5EF4-FFF2-40B4-BE49-F238E27FC236}">
                <a16:creationId xmlns:a16="http://schemas.microsoft.com/office/drawing/2014/main" id="{069E5115-D141-4395-A62E-7C67FADB6B92}"/>
              </a:ext>
            </a:extLst>
          </p:cNvPr>
          <p:cNvGrpSpPr/>
          <p:nvPr/>
        </p:nvGrpSpPr>
        <p:grpSpPr>
          <a:xfrm>
            <a:off x="4954953" y="3514590"/>
            <a:ext cx="3389687" cy="772615"/>
            <a:chOff x="7243258" y="3924246"/>
            <a:chExt cx="3389687" cy="772615"/>
          </a:xfrm>
        </p:grpSpPr>
        <p:sp>
          <p:nvSpPr>
            <p:cNvPr id="43" name="ZoneTexte 11">
              <a:extLst>
                <a:ext uri="{FF2B5EF4-FFF2-40B4-BE49-F238E27FC236}">
                  <a16:creationId xmlns:a16="http://schemas.microsoft.com/office/drawing/2014/main" id="{C2798414-AAB2-409C-AFA9-73D904D18FAB}"/>
                </a:ext>
              </a:extLst>
            </p:cNvPr>
            <p:cNvSpPr txBox="1"/>
            <p:nvPr/>
          </p:nvSpPr>
          <p:spPr bwMode="auto">
            <a:xfrm>
              <a:off x="7507656" y="3924246"/>
              <a:ext cx="2952751" cy="368300"/>
            </a:xfrm>
            <a:prstGeom prst="rect">
              <a:avLst/>
            </a:prstGeom>
            <a:noFill/>
          </p:spPr>
          <p:txBody>
            <a:bodyP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defRPr/>
              </a:pPr>
              <a:r>
                <a:rPr lang="en-US" dirty="0">
                  <a:latin typeface="+mj-lt"/>
                </a:rPr>
                <a:t>+  +  +  +  +  +  +  +</a:t>
              </a:r>
              <a:endParaRPr lang="en-US" dirty="0">
                <a:latin typeface="+mj-lt"/>
                <a:cs typeface="Arial" charset="0"/>
              </a:endParaRPr>
            </a:p>
          </p:txBody>
        </p:sp>
        <p:cxnSp>
          <p:nvCxnSpPr>
            <p:cNvPr id="44" name="Connecteur droit 43">
              <a:extLst>
                <a:ext uri="{FF2B5EF4-FFF2-40B4-BE49-F238E27FC236}">
                  <a16:creationId xmlns:a16="http://schemas.microsoft.com/office/drawing/2014/main" id="{EF2E3B47-9016-4F87-A793-0CB9D081EEF8}"/>
                </a:ext>
              </a:extLst>
            </p:cNvPr>
            <p:cNvCxnSpPr/>
            <p:nvPr/>
          </p:nvCxnSpPr>
          <p:spPr>
            <a:xfrm>
              <a:off x="7244585" y="4177973"/>
              <a:ext cx="3388360" cy="7036"/>
            </a:xfrm>
            <a:prstGeom prst="line">
              <a:avLst/>
            </a:prstGeom>
          </p:spPr>
          <p:style>
            <a:lnRef idx="3">
              <a:schemeClr val="accent4"/>
            </a:lnRef>
            <a:fillRef idx="0">
              <a:schemeClr val="accent4"/>
            </a:fillRef>
            <a:effectRef idx="2">
              <a:schemeClr val="accent4"/>
            </a:effectRef>
            <a:fontRef idx="minor">
              <a:schemeClr val="tx1"/>
            </a:fontRef>
          </p:style>
        </p:cxnSp>
        <p:grpSp>
          <p:nvGrpSpPr>
            <p:cNvPr id="85" name="Groupe 84">
              <a:extLst>
                <a:ext uri="{FF2B5EF4-FFF2-40B4-BE49-F238E27FC236}">
                  <a16:creationId xmlns:a16="http://schemas.microsoft.com/office/drawing/2014/main" id="{ED80D6C4-BC25-483E-AD73-A93BC9D3518E}"/>
                </a:ext>
              </a:extLst>
            </p:cNvPr>
            <p:cNvGrpSpPr/>
            <p:nvPr/>
          </p:nvGrpSpPr>
          <p:grpSpPr>
            <a:xfrm>
              <a:off x="7243258" y="4210386"/>
              <a:ext cx="3381316" cy="486475"/>
              <a:chOff x="7246752" y="3037942"/>
              <a:chExt cx="3381316" cy="486475"/>
            </a:xfrm>
          </p:grpSpPr>
          <p:sp>
            <p:nvSpPr>
              <p:cNvPr id="86" name="Rectangle 85">
                <a:extLst>
                  <a:ext uri="{FF2B5EF4-FFF2-40B4-BE49-F238E27FC236}">
                    <a16:creationId xmlns:a16="http://schemas.microsoft.com/office/drawing/2014/main" id="{3605A1B0-BD30-485D-A312-1F5EF03E7581}"/>
                  </a:ext>
                </a:extLst>
              </p:cNvPr>
              <p:cNvSpPr/>
              <p:nvPr/>
            </p:nvSpPr>
            <p:spPr>
              <a:xfrm>
                <a:off x="7246752" y="303809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a:extLst>
                  <a:ext uri="{FF2B5EF4-FFF2-40B4-BE49-F238E27FC236}">
                    <a16:creationId xmlns:a16="http://schemas.microsoft.com/office/drawing/2014/main" id="{50DF314F-AE3C-4862-A0BE-C2C3665F1237}"/>
                  </a:ext>
                </a:extLst>
              </p:cNvPr>
              <p:cNvSpPr/>
              <p:nvPr/>
            </p:nvSpPr>
            <p:spPr>
              <a:xfrm>
                <a:off x="7669715" y="303809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a:extLst>
                  <a:ext uri="{FF2B5EF4-FFF2-40B4-BE49-F238E27FC236}">
                    <a16:creationId xmlns:a16="http://schemas.microsoft.com/office/drawing/2014/main" id="{3741EBCF-332F-4470-B30C-829040E03C9D}"/>
                  </a:ext>
                </a:extLst>
              </p:cNvPr>
              <p:cNvSpPr/>
              <p:nvPr/>
            </p:nvSpPr>
            <p:spPr>
              <a:xfrm>
                <a:off x="8092677" y="3038539"/>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Rectangle 88">
                <a:extLst>
                  <a:ext uri="{FF2B5EF4-FFF2-40B4-BE49-F238E27FC236}">
                    <a16:creationId xmlns:a16="http://schemas.microsoft.com/office/drawing/2014/main" id="{D1DACF9E-4141-47DC-9BAE-85C4D749EC4B}"/>
                  </a:ext>
                </a:extLst>
              </p:cNvPr>
              <p:cNvSpPr/>
              <p:nvPr/>
            </p:nvSpPr>
            <p:spPr>
              <a:xfrm>
                <a:off x="8515639" y="3038539"/>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a:extLst>
                  <a:ext uri="{FF2B5EF4-FFF2-40B4-BE49-F238E27FC236}">
                    <a16:creationId xmlns:a16="http://schemas.microsoft.com/office/drawing/2014/main" id="{4BD18358-5BBE-4493-8554-AFB9A341E863}"/>
                  </a:ext>
                </a:extLst>
              </p:cNvPr>
              <p:cNvSpPr/>
              <p:nvPr/>
            </p:nvSpPr>
            <p:spPr>
              <a:xfrm>
                <a:off x="8938601" y="303809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a:extLst>
                  <a:ext uri="{FF2B5EF4-FFF2-40B4-BE49-F238E27FC236}">
                    <a16:creationId xmlns:a16="http://schemas.microsoft.com/office/drawing/2014/main" id="{09A2C889-4528-436E-BC01-DF7C2FB9D9E2}"/>
                  </a:ext>
                </a:extLst>
              </p:cNvPr>
              <p:cNvSpPr/>
              <p:nvPr/>
            </p:nvSpPr>
            <p:spPr>
              <a:xfrm>
                <a:off x="9358626" y="303809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a:extLst>
                  <a:ext uri="{FF2B5EF4-FFF2-40B4-BE49-F238E27FC236}">
                    <a16:creationId xmlns:a16="http://schemas.microsoft.com/office/drawing/2014/main" id="{E5697781-5BEF-42FB-8488-A9473D7408D2}"/>
                  </a:ext>
                </a:extLst>
              </p:cNvPr>
              <p:cNvSpPr/>
              <p:nvPr/>
            </p:nvSpPr>
            <p:spPr>
              <a:xfrm>
                <a:off x="10201612" y="3037948"/>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id="{3D6199B4-6D30-4EDD-9329-6FD72E826D28}"/>
                  </a:ext>
                </a:extLst>
              </p:cNvPr>
              <p:cNvSpPr/>
              <p:nvPr/>
            </p:nvSpPr>
            <p:spPr>
              <a:xfrm>
                <a:off x="9782144" y="3037942"/>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Rectangle 93">
                <a:extLst>
                  <a:ext uri="{FF2B5EF4-FFF2-40B4-BE49-F238E27FC236}">
                    <a16:creationId xmlns:a16="http://schemas.microsoft.com/office/drawing/2014/main" id="{0F0B5871-2DE6-4035-926D-4D06D4C1AA67}"/>
                  </a:ext>
                </a:extLst>
              </p:cNvPr>
              <p:cNvSpPr/>
              <p:nvPr/>
            </p:nvSpPr>
            <p:spPr>
              <a:xfrm>
                <a:off x="7249690" y="3157670"/>
                <a:ext cx="236388"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94">
                <a:extLst>
                  <a:ext uri="{FF2B5EF4-FFF2-40B4-BE49-F238E27FC236}">
                    <a16:creationId xmlns:a16="http://schemas.microsoft.com/office/drawing/2014/main" id="{57C88C12-1E24-41C2-A060-F3B92B271908}"/>
                  </a:ext>
                </a:extLst>
              </p:cNvPr>
              <p:cNvSpPr/>
              <p:nvPr/>
            </p:nvSpPr>
            <p:spPr>
              <a:xfrm>
                <a:off x="7486079" y="3157670"/>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Rectangle 95">
                <a:extLst>
                  <a:ext uri="{FF2B5EF4-FFF2-40B4-BE49-F238E27FC236}">
                    <a16:creationId xmlns:a16="http://schemas.microsoft.com/office/drawing/2014/main" id="{A7DA9C7C-CD09-444A-9421-A8242EBD498E}"/>
                  </a:ext>
                </a:extLst>
              </p:cNvPr>
              <p:cNvSpPr/>
              <p:nvPr/>
            </p:nvSpPr>
            <p:spPr>
              <a:xfrm>
                <a:off x="7909041" y="3158118"/>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Rectangle 96">
                <a:extLst>
                  <a:ext uri="{FF2B5EF4-FFF2-40B4-BE49-F238E27FC236}">
                    <a16:creationId xmlns:a16="http://schemas.microsoft.com/office/drawing/2014/main" id="{333FA33A-FD07-4578-BED8-8708F050FF9F}"/>
                  </a:ext>
                </a:extLst>
              </p:cNvPr>
              <p:cNvSpPr/>
              <p:nvPr/>
            </p:nvSpPr>
            <p:spPr>
              <a:xfrm>
                <a:off x="8332003" y="3158118"/>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Rectangle 97">
                <a:extLst>
                  <a:ext uri="{FF2B5EF4-FFF2-40B4-BE49-F238E27FC236}">
                    <a16:creationId xmlns:a16="http://schemas.microsoft.com/office/drawing/2014/main" id="{6DDF5440-4E55-4B63-8235-32C1B0612C8E}"/>
                  </a:ext>
                </a:extLst>
              </p:cNvPr>
              <p:cNvSpPr/>
              <p:nvPr/>
            </p:nvSpPr>
            <p:spPr>
              <a:xfrm>
                <a:off x="8754965" y="3157670"/>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Rectangle 98">
                <a:extLst>
                  <a:ext uri="{FF2B5EF4-FFF2-40B4-BE49-F238E27FC236}">
                    <a16:creationId xmlns:a16="http://schemas.microsoft.com/office/drawing/2014/main" id="{321B8E42-AC3F-42DF-BE64-D64176AAD12F}"/>
                  </a:ext>
                </a:extLst>
              </p:cNvPr>
              <p:cNvSpPr/>
              <p:nvPr/>
            </p:nvSpPr>
            <p:spPr>
              <a:xfrm>
                <a:off x="9174990" y="3157670"/>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Rectangle 99">
                <a:extLst>
                  <a:ext uri="{FF2B5EF4-FFF2-40B4-BE49-F238E27FC236}">
                    <a16:creationId xmlns:a16="http://schemas.microsoft.com/office/drawing/2014/main" id="{9BB14F5E-2326-4738-8B20-6C8E19575639}"/>
                  </a:ext>
                </a:extLst>
              </p:cNvPr>
              <p:cNvSpPr/>
              <p:nvPr/>
            </p:nvSpPr>
            <p:spPr>
              <a:xfrm>
                <a:off x="10017976" y="315752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Rectangle 100">
                <a:extLst>
                  <a:ext uri="{FF2B5EF4-FFF2-40B4-BE49-F238E27FC236}">
                    <a16:creationId xmlns:a16="http://schemas.microsoft.com/office/drawing/2014/main" id="{96EFF035-AF0A-48C2-A793-61B4B768D3FD}"/>
                  </a:ext>
                </a:extLst>
              </p:cNvPr>
              <p:cNvSpPr/>
              <p:nvPr/>
            </p:nvSpPr>
            <p:spPr>
              <a:xfrm>
                <a:off x="9598508" y="315752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Rectangle 101">
                <a:extLst>
                  <a:ext uri="{FF2B5EF4-FFF2-40B4-BE49-F238E27FC236}">
                    <a16:creationId xmlns:a16="http://schemas.microsoft.com/office/drawing/2014/main" id="{37D2B22C-50F5-4684-9B61-D014E9ADD94A}"/>
                  </a:ext>
                </a:extLst>
              </p:cNvPr>
              <p:cNvSpPr/>
              <p:nvPr/>
            </p:nvSpPr>
            <p:spPr>
              <a:xfrm>
                <a:off x="10440938" y="3157521"/>
                <a:ext cx="186574"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Rectangle 102">
                <a:extLst>
                  <a:ext uri="{FF2B5EF4-FFF2-40B4-BE49-F238E27FC236}">
                    <a16:creationId xmlns:a16="http://schemas.microsoft.com/office/drawing/2014/main" id="{051D13DF-8840-4AFC-B21E-4341B6A8B4F1}"/>
                  </a:ext>
                </a:extLst>
              </p:cNvPr>
              <p:cNvSpPr/>
              <p:nvPr/>
            </p:nvSpPr>
            <p:spPr>
              <a:xfrm>
                <a:off x="7246752" y="328204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Rectangle 103">
                <a:extLst>
                  <a:ext uri="{FF2B5EF4-FFF2-40B4-BE49-F238E27FC236}">
                    <a16:creationId xmlns:a16="http://schemas.microsoft.com/office/drawing/2014/main" id="{3C092099-4A99-4BC2-95BE-5AFC3BB51D23}"/>
                  </a:ext>
                </a:extLst>
              </p:cNvPr>
              <p:cNvSpPr/>
              <p:nvPr/>
            </p:nvSpPr>
            <p:spPr>
              <a:xfrm>
                <a:off x="7669715" y="328204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Rectangle 104">
                <a:extLst>
                  <a:ext uri="{FF2B5EF4-FFF2-40B4-BE49-F238E27FC236}">
                    <a16:creationId xmlns:a16="http://schemas.microsoft.com/office/drawing/2014/main" id="{A3761A06-2BDF-40B2-93B8-0C6D783B70C4}"/>
                  </a:ext>
                </a:extLst>
              </p:cNvPr>
              <p:cNvSpPr/>
              <p:nvPr/>
            </p:nvSpPr>
            <p:spPr>
              <a:xfrm>
                <a:off x="8092677" y="3282495"/>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Rectangle 105">
                <a:extLst>
                  <a:ext uri="{FF2B5EF4-FFF2-40B4-BE49-F238E27FC236}">
                    <a16:creationId xmlns:a16="http://schemas.microsoft.com/office/drawing/2014/main" id="{04EA0808-B353-488F-A20A-68CC7D0DAFDF}"/>
                  </a:ext>
                </a:extLst>
              </p:cNvPr>
              <p:cNvSpPr/>
              <p:nvPr/>
            </p:nvSpPr>
            <p:spPr>
              <a:xfrm>
                <a:off x="8515639" y="3282495"/>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Rectangle 106">
                <a:extLst>
                  <a:ext uri="{FF2B5EF4-FFF2-40B4-BE49-F238E27FC236}">
                    <a16:creationId xmlns:a16="http://schemas.microsoft.com/office/drawing/2014/main" id="{715C4BE5-9B4F-4983-8971-10CAFB16250B}"/>
                  </a:ext>
                </a:extLst>
              </p:cNvPr>
              <p:cNvSpPr/>
              <p:nvPr/>
            </p:nvSpPr>
            <p:spPr>
              <a:xfrm>
                <a:off x="8938601" y="328204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Rectangle 107">
                <a:extLst>
                  <a:ext uri="{FF2B5EF4-FFF2-40B4-BE49-F238E27FC236}">
                    <a16:creationId xmlns:a16="http://schemas.microsoft.com/office/drawing/2014/main" id="{0614D3C0-346A-4CF5-8DF9-E66C4CAD4C45}"/>
                  </a:ext>
                </a:extLst>
              </p:cNvPr>
              <p:cNvSpPr/>
              <p:nvPr/>
            </p:nvSpPr>
            <p:spPr>
              <a:xfrm>
                <a:off x="9358626" y="328204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Rectangle 108">
                <a:extLst>
                  <a:ext uri="{FF2B5EF4-FFF2-40B4-BE49-F238E27FC236}">
                    <a16:creationId xmlns:a16="http://schemas.microsoft.com/office/drawing/2014/main" id="{FFBF87E0-A835-4256-9830-97D56FCD2272}"/>
                  </a:ext>
                </a:extLst>
              </p:cNvPr>
              <p:cNvSpPr/>
              <p:nvPr/>
            </p:nvSpPr>
            <p:spPr>
              <a:xfrm>
                <a:off x="10201612" y="328190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Rectangle 109">
                <a:extLst>
                  <a:ext uri="{FF2B5EF4-FFF2-40B4-BE49-F238E27FC236}">
                    <a16:creationId xmlns:a16="http://schemas.microsoft.com/office/drawing/2014/main" id="{E1B15D77-DACD-4C82-97A1-8A6D75EA65E4}"/>
                  </a:ext>
                </a:extLst>
              </p:cNvPr>
              <p:cNvSpPr/>
              <p:nvPr/>
            </p:nvSpPr>
            <p:spPr>
              <a:xfrm>
                <a:off x="9782144" y="3281898"/>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Rectangle 110">
                <a:extLst>
                  <a:ext uri="{FF2B5EF4-FFF2-40B4-BE49-F238E27FC236}">
                    <a16:creationId xmlns:a16="http://schemas.microsoft.com/office/drawing/2014/main" id="{A8039D6C-8A61-4EC1-9EBD-4C6FEA2051D3}"/>
                  </a:ext>
                </a:extLst>
              </p:cNvPr>
              <p:cNvSpPr/>
              <p:nvPr/>
            </p:nvSpPr>
            <p:spPr>
              <a:xfrm>
                <a:off x="7249690" y="3401626"/>
                <a:ext cx="236388"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 name="Rectangle 111">
                <a:extLst>
                  <a:ext uri="{FF2B5EF4-FFF2-40B4-BE49-F238E27FC236}">
                    <a16:creationId xmlns:a16="http://schemas.microsoft.com/office/drawing/2014/main" id="{C3F71F08-6D40-4BB6-9024-60029D5B35D9}"/>
                  </a:ext>
                </a:extLst>
              </p:cNvPr>
              <p:cNvSpPr/>
              <p:nvPr/>
            </p:nvSpPr>
            <p:spPr>
              <a:xfrm>
                <a:off x="7486079" y="340162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Rectangle 112">
                <a:extLst>
                  <a:ext uri="{FF2B5EF4-FFF2-40B4-BE49-F238E27FC236}">
                    <a16:creationId xmlns:a16="http://schemas.microsoft.com/office/drawing/2014/main" id="{9C951F5B-8410-4ABF-B740-20A69A45BE26}"/>
                  </a:ext>
                </a:extLst>
              </p:cNvPr>
              <p:cNvSpPr/>
              <p:nvPr/>
            </p:nvSpPr>
            <p:spPr>
              <a:xfrm>
                <a:off x="7909041" y="340207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 name="Rectangle 113">
                <a:extLst>
                  <a:ext uri="{FF2B5EF4-FFF2-40B4-BE49-F238E27FC236}">
                    <a16:creationId xmlns:a16="http://schemas.microsoft.com/office/drawing/2014/main" id="{8008E7E9-2C4A-431A-B554-30033098BBF8}"/>
                  </a:ext>
                </a:extLst>
              </p:cNvPr>
              <p:cNvSpPr/>
              <p:nvPr/>
            </p:nvSpPr>
            <p:spPr>
              <a:xfrm>
                <a:off x="8332003" y="340207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 name="Rectangle 114">
                <a:extLst>
                  <a:ext uri="{FF2B5EF4-FFF2-40B4-BE49-F238E27FC236}">
                    <a16:creationId xmlns:a16="http://schemas.microsoft.com/office/drawing/2014/main" id="{2CE76543-ED02-4582-B2F1-0807A9127D8C}"/>
                  </a:ext>
                </a:extLst>
              </p:cNvPr>
              <p:cNvSpPr/>
              <p:nvPr/>
            </p:nvSpPr>
            <p:spPr>
              <a:xfrm>
                <a:off x="8754965" y="340162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Rectangle 115">
                <a:extLst>
                  <a:ext uri="{FF2B5EF4-FFF2-40B4-BE49-F238E27FC236}">
                    <a16:creationId xmlns:a16="http://schemas.microsoft.com/office/drawing/2014/main" id="{3CC7DC63-C435-4E3B-9FB3-D8ECFB4C9B2F}"/>
                  </a:ext>
                </a:extLst>
              </p:cNvPr>
              <p:cNvSpPr/>
              <p:nvPr/>
            </p:nvSpPr>
            <p:spPr>
              <a:xfrm>
                <a:off x="9174990" y="340162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Rectangle 116">
                <a:extLst>
                  <a:ext uri="{FF2B5EF4-FFF2-40B4-BE49-F238E27FC236}">
                    <a16:creationId xmlns:a16="http://schemas.microsoft.com/office/drawing/2014/main" id="{A6C77EF6-4489-4ECA-8404-EEEB1615F974}"/>
                  </a:ext>
                </a:extLst>
              </p:cNvPr>
              <p:cNvSpPr/>
              <p:nvPr/>
            </p:nvSpPr>
            <p:spPr>
              <a:xfrm>
                <a:off x="10017976" y="3401483"/>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Rectangle 117">
                <a:extLst>
                  <a:ext uri="{FF2B5EF4-FFF2-40B4-BE49-F238E27FC236}">
                    <a16:creationId xmlns:a16="http://schemas.microsoft.com/office/drawing/2014/main" id="{FD897565-8A28-4E7F-BD76-5654161EC08E}"/>
                  </a:ext>
                </a:extLst>
              </p:cNvPr>
              <p:cNvSpPr/>
              <p:nvPr/>
            </p:nvSpPr>
            <p:spPr>
              <a:xfrm>
                <a:off x="9598508" y="340147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 name="Rectangle 118">
                <a:extLst>
                  <a:ext uri="{FF2B5EF4-FFF2-40B4-BE49-F238E27FC236}">
                    <a16:creationId xmlns:a16="http://schemas.microsoft.com/office/drawing/2014/main" id="{8528FCA2-7312-48C6-8C14-E7454C4F0907}"/>
                  </a:ext>
                </a:extLst>
              </p:cNvPr>
              <p:cNvSpPr/>
              <p:nvPr/>
            </p:nvSpPr>
            <p:spPr>
              <a:xfrm>
                <a:off x="10440938" y="3401477"/>
                <a:ext cx="187130"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153" name="Groupe 152">
            <a:extLst>
              <a:ext uri="{FF2B5EF4-FFF2-40B4-BE49-F238E27FC236}">
                <a16:creationId xmlns:a16="http://schemas.microsoft.com/office/drawing/2014/main" id="{E7AB1DED-E778-4FC8-A964-C9ACB070485E}"/>
              </a:ext>
            </a:extLst>
          </p:cNvPr>
          <p:cNvGrpSpPr/>
          <p:nvPr/>
        </p:nvGrpSpPr>
        <p:grpSpPr>
          <a:xfrm>
            <a:off x="8549572" y="3514590"/>
            <a:ext cx="3387343" cy="859980"/>
            <a:chOff x="7240169" y="5377787"/>
            <a:chExt cx="3387343" cy="859980"/>
          </a:xfrm>
        </p:grpSpPr>
        <p:cxnSp>
          <p:nvCxnSpPr>
            <p:cNvPr id="45" name="Connecteur droit 44">
              <a:extLst>
                <a:ext uri="{FF2B5EF4-FFF2-40B4-BE49-F238E27FC236}">
                  <a16:creationId xmlns:a16="http://schemas.microsoft.com/office/drawing/2014/main" id="{EEF86BDE-10B1-4D52-90CB-FC3CFE8E3D5A}"/>
                </a:ext>
              </a:extLst>
            </p:cNvPr>
            <p:cNvCxnSpPr/>
            <p:nvPr/>
          </p:nvCxnSpPr>
          <p:spPr>
            <a:xfrm>
              <a:off x="7244585" y="5645787"/>
              <a:ext cx="869105" cy="6116"/>
            </a:xfrm>
            <a:prstGeom prst="line">
              <a:avLst/>
            </a:prstGeom>
            <a:ln>
              <a:solidFill>
                <a:schemeClr val="accent4"/>
              </a:solidFill>
            </a:ln>
          </p:spPr>
          <p:style>
            <a:lnRef idx="3">
              <a:schemeClr val="dk1"/>
            </a:lnRef>
            <a:fillRef idx="0">
              <a:schemeClr val="dk1"/>
            </a:fillRef>
            <a:effectRef idx="2">
              <a:schemeClr val="dk1"/>
            </a:effectRef>
            <a:fontRef idx="minor">
              <a:schemeClr val="tx1"/>
            </a:fontRef>
          </p:style>
        </p:cxnSp>
        <p:cxnSp>
          <p:nvCxnSpPr>
            <p:cNvPr id="46" name="Connecteur droit 45">
              <a:extLst>
                <a:ext uri="{FF2B5EF4-FFF2-40B4-BE49-F238E27FC236}">
                  <a16:creationId xmlns:a16="http://schemas.microsoft.com/office/drawing/2014/main" id="{A151DB32-0E8B-4431-81B3-C7E6437541E0}"/>
                </a:ext>
              </a:extLst>
            </p:cNvPr>
            <p:cNvCxnSpPr/>
            <p:nvPr/>
          </p:nvCxnSpPr>
          <p:spPr>
            <a:xfrm>
              <a:off x="8214855" y="5645787"/>
              <a:ext cx="869105" cy="6116"/>
            </a:xfrm>
            <a:prstGeom prst="line">
              <a:avLst/>
            </a:prstGeom>
            <a:ln>
              <a:solidFill>
                <a:schemeClr val="accent4"/>
              </a:solidFill>
            </a:ln>
          </p:spPr>
          <p:style>
            <a:lnRef idx="3">
              <a:schemeClr val="dk1"/>
            </a:lnRef>
            <a:fillRef idx="0">
              <a:schemeClr val="dk1"/>
            </a:fillRef>
            <a:effectRef idx="2">
              <a:schemeClr val="dk1"/>
            </a:effectRef>
            <a:fontRef idx="minor">
              <a:schemeClr val="tx1"/>
            </a:fontRef>
          </p:style>
        </p:cxnSp>
        <p:cxnSp>
          <p:nvCxnSpPr>
            <p:cNvPr id="47" name="Connecteur droit 46">
              <a:extLst>
                <a:ext uri="{FF2B5EF4-FFF2-40B4-BE49-F238E27FC236}">
                  <a16:creationId xmlns:a16="http://schemas.microsoft.com/office/drawing/2014/main" id="{EF5C83F1-82D1-4F9D-A11D-B7CFAA87EAC8}"/>
                </a:ext>
              </a:extLst>
            </p:cNvPr>
            <p:cNvCxnSpPr/>
            <p:nvPr/>
          </p:nvCxnSpPr>
          <p:spPr>
            <a:xfrm>
              <a:off x="9173990" y="5645787"/>
              <a:ext cx="869105" cy="6116"/>
            </a:xfrm>
            <a:prstGeom prst="line">
              <a:avLst/>
            </a:prstGeom>
            <a:ln>
              <a:solidFill>
                <a:schemeClr val="accent4"/>
              </a:solidFill>
            </a:ln>
          </p:spPr>
          <p:style>
            <a:lnRef idx="3">
              <a:schemeClr val="dk1"/>
            </a:lnRef>
            <a:fillRef idx="0">
              <a:schemeClr val="dk1"/>
            </a:fillRef>
            <a:effectRef idx="2">
              <a:schemeClr val="dk1"/>
            </a:effectRef>
            <a:fontRef idx="minor">
              <a:schemeClr val="tx1"/>
            </a:fontRef>
          </p:style>
        </p:cxnSp>
        <p:cxnSp>
          <p:nvCxnSpPr>
            <p:cNvPr id="48" name="Connecteur droit 47">
              <a:extLst>
                <a:ext uri="{FF2B5EF4-FFF2-40B4-BE49-F238E27FC236}">
                  <a16:creationId xmlns:a16="http://schemas.microsoft.com/office/drawing/2014/main" id="{3FDEC27E-BC79-41DD-AC19-0A643707FA58}"/>
                </a:ext>
              </a:extLst>
            </p:cNvPr>
            <p:cNvCxnSpPr/>
            <p:nvPr/>
          </p:nvCxnSpPr>
          <p:spPr>
            <a:xfrm>
              <a:off x="10198392" y="5645787"/>
              <a:ext cx="429120" cy="0"/>
            </a:xfrm>
            <a:prstGeom prst="line">
              <a:avLst/>
            </a:prstGeom>
            <a:ln>
              <a:solidFill>
                <a:schemeClr val="accent4"/>
              </a:solidFill>
            </a:ln>
          </p:spPr>
          <p:style>
            <a:lnRef idx="3">
              <a:schemeClr val="dk1"/>
            </a:lnRef>
            <a:fillRef idx="0">
              <a:schemeClr val="dk1"/>
            </a:fillRef>
            <a:effectRef idx="2">
              <a:schemeClr val="dk1"/>
            </a:effectRef>
            <a:fontRef idx="minor">
              <a:schemeClr val="tx1"/>
            </a:fontRef>
          </p:style>
        </p:cxnSp>
        <p:grpSp>
          <p:nvGrpSpPr>
            <p:cNvPr id="120" name="Groupe 119">
              <a:extLst>
                <a:ext uri="{FF2B5EF4-FFF2-40B4-BE49-F238E27FC236}">
                  <a16:creationId xmlns:a16="http://schemas.microsoft.com/office/drawing/2014/main" id="{1A3AD1E8-254B-4431-B83A-CB5D3C188EFE}"/>
                </a:ext>
              </a:extLst>
            </p:cNvPr>
            <p:cNvGrpSpPr/>
            <p:nvPr/>
          </p:nvGrpSpPr>
          <p:grpSpPr>
            <a:xfrm>
              <a:off x="7240169" y="5674998"/>
              <a:ext cx="3387343" cy="562769"/>
              <a:chOff x="7257283" y="6350990"/>
              <a:chExt cx="3387343" cy="562769"/>
            </a:xfrm>
          </p:grpSpPr>
          <p:sp>
            <p:nvSpPr>
              <p:cNvPr id="121" name="Rectangle 120">
                <a:extLst>
                  <a:ext uri="{FF2B5EF4-FFF2-40B4-BE49-F238E27FC236}">
                    <a16:creationId xmlns:a16="http://schemas.microsoft.com/office/drawing/2014/main" id="{731CE4DF-B18E-4E70-922C-1E4B7E253687}"/>
                  </a:ext>
                </a:extLst>
              </p:cNvPr>
              <p:cNvSpPr/>
              <p:nvPr/>
            </p:nvSpPr>
            <p:spPr>
              <a:xfrm>
                <a:off x="7257283" y="6352222"/>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Rectangle 121">
                <a:extLst>
                  <a:ext uri="{FF2B5EF4-FFF2-40B4-BE49-F238E27FC236}">
                    <a16:creationId xmlns:a16="http://schemas.microsoft.com/office/drawing/2014/main" id="{FF42938A-7F03-44AD-84AF-3009722B2CFD}"/>
                  </a:ext>
                </a:extLst>
              </p:cNvPr>
              <p:cNvSpPr/>
              <p:nvPr/>
            </p:nvSpPr>
            <p:spPr>
              <a:xfrm>
                <a:off x="7756446" y="6352222"/>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 name="Rectangle 122">
                <a:extLst>
                  <a:ext uri="{FF2B5EF4-FFF2-40B4-BE49-F238E27FC236}">
                    <a16:creationId xmlns:a16="http://schemas.microsoft.com/office/drawing/2014/main" id="{CD08882B-8243-4968-9E20-FD965F668FBD}"/>
                  </a:ext>
                </a:extLst>
              </p:cNvPr>
              <p:cNvSpPr/>
              <p:nvPr/>
            </p:nvSpPr>
            <p:spPr>
              <a:xfrm>
                <a:off x="8230894" y="6352670"/>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Rectangle 123">
                <a:extLst>
                  <a:ext uri="{FF2B5EF4-FFF2-40B4-BE49-F238E27FC236}">
                    <a16:creationId xmlns:a16="http://schemas.microsoft.com/office/drawing/2014/main" id="{E34D0989-D249-41F0-99AF-55C3DB9D28A7}"/>
                  </a:ext>
                </a:extLst>
              </p:cNvPr>
              <p:cNvSpPr/>
              <p:nvPr/>
            </p:nvSpPr>
            <p:spPr>
              <a:xfrm>
                <a:off x="8730966" y="6352222"/>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 name="Rectangle 124">
                <a:extLst>
                  <a:ext uri="{FF2B5EF4-FFF2-40B4-BE49-F238E27FC236}">
                    <a16:creationId xmlns:a16="http://schemas.microsoft.com/office/drawing/2014/main" id="{68915C8E-72E6-4621-86BB-242FA8A05460}"/>
                  </a:ext>
                </a:extLst>
              </p:cNvPr>
              <p:cNvSpPr/>
              <p:nvPr/>
            </p:nvSpPr>
            <p:spPr>
              <a:xfrm>
                <a:off x="9273917" y="6352079"/>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 name="Rectangle 125">
                <a:extLst>
                  <a:ext uri="{FF2B5EF4-FFF2-40B4-BE49-F238E27FC236}">
                    <a16:creationId xmlns:a16="http://schemas.microsoft.com/office/drawing/2014/main" id="{CBA46864-7917-41F8-9E53-52EE616E9E71}"/>
                  </a:ext>
                </a:extLst>
              </p:cNvPr>
              <p:cNvSpPr/>
              <p:nvPr/>
            </p:nvSpPr>
            <p:spPr>
              <a:xfrm>
                <a:off x="7260221" y="6495616"/>
                <a:ext cx="236388"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Rectangle 126">
                <a:extLst>
                  <a:ext uri="{FF2B5EF4-FFF2-40B4-BE49-F238E27FC236}">
                    <a16:creationId xmlns:a16="http://schemas.microsoft.com/office/drawing/2014/main" id="{560F6619-CCFA-4C90-AF90-D5146143044A}"/>
                  </a:ext>
                </a:extLst>
              </p:cNvPr>
              <p:cNvSpPr/>
              <p:nvPr/>
            </p:nvSpPr>
            <p:spPr>
              <a:xfrm>
                <a:off x="7601386" y="649561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Rectangle 127">
                <a:extLst>
                  <a:ext uri="{FF2B5EF4-FFF2-40B4-BE49-F238E27FC236}">
                    <a16:creationId xmlns:a16="http://schemas.microsoft.com/office/drawing/2014/main" id="{C562BA3F-2542-4E22-B2A7-656B91E24A68}"/>
                  </a:ext>
                </a:extLst>
              </p:cNvPr>
              <p:cNvSpPr/>
              <p:nvPr/>
            </p:nvSpPr>
            <p:spPr>
              <a:xfrm>
                <a:off x="8081502" y="649606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Rectangle 128">
                <a:extLst>
                  <a:ext uri="{FF2B5EF4-FFF2-40B4-BE49-F238E27FC236}">
                    <a16:creationId xmlns:a16="http://schemas.microsoft.com/office/drawing/2014/main" id="{E37499CC-CC0C-4AF3-B7E2-1B671E7C6BB6}"/>
                  </a:ext>
                </a:extLst>
              </p:cNvPr>
              <p:cNvSpPr/>
              <p:nvPr/>
            </p:nvSpPr>
            <p:spPr>
              <a:xfrm>
                <a:off x="8599708" y="649606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 name="Rectangle 129">
                <a:extLst>
                  <a:ext uri="{FF2B5EF4-FFF2-40B4-BE49-F238E27FC236}">
                    <a16:creationId xmlns:a16="http://schemas.microsoft.com/office/drawing/2014/main" id="{B1397D8F-A814-47AD-BAC1-DA55F8BDE46F}"/>
                  </a:ext>
                </a:extLst>
              </p:cNvPr>
              <p:cNvSpPr/>
              <p:nvPr/>
            </p:nvSpPr>
            <p:spPr>
              <a:xfrm>
                <a:off x="9104551" y="649561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Rectangle 130">
                <a:extLst>
                  <a:ext uri="{FF2B5EF4-FFF2-40B4-BE49-F238E27FC236}">
                    <a16:creationId xmlns:a16="http://schemas.microsoft.com/office/drawing/2014/main" id="{C741DCE5-7078-4814-B809-77EA031DF004}"/>
                  </a:ext>
                </a:extLst>
              </p:cNvPr>
              <p:cNvSpPr/>
              <p:nvPr/>
            </p:nvSpPr>
            <p:spPr>
              <a:xfrm>
                <a:off x="10071368" y="6495473"/>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Rectangle 131">
                <a:extLst>
                  <a:ext uri="{FF2B5EF4-FFF2-40B4-BE49-F238E27FC236}">
                    <a16:creationId xmlns:a16="http://schemas.microsoft.com/office/drawing/2014/main" id="{A10BD1E2-D5BE-48B9-B446-E17D5AA02BFF}"/>
                  </a:ext>
                </a:extLst>
              </p:cNvPr>
              <p:cNvSpPr/>
              <p:nvPr/>
            </p:nvSpPr>
            <p:spPr>
              <a:xfrm>
                <a:off x="9599516" y="6495467"/>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Rectangle 132">
                <a:extLst>
                  <a:ext uri="{FF2B5EF4-FFF2-40B4-BE49-F238E27FC236}">
                    <a16:creationId xmlns:a16="http://schemas.microsoft.com/office/drawing/2014/main" id="{352C2FDD-FB24-45F5-AAC5-B384614C0141}"/>
                  </a:ext>
                </a:extLst>
              </p:cNvPr>
              <p:cNvSpPr/>
              <p:nvPr/>
            </p:nvSpPr>
            <p:spPr>
              <a:xfrm>
                <a:off x="9768819" y="6350990"/>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Rectangle 133">
                <a:extLst>
                  <a:ext uri="{FF2B5EF4-FFF2-40B4-BE49-F238E27FC236}">
                    <a16:creationId xmlns:a16="http://schemas.microsoft.com/office/drawing/2014/main" id="{827BE439-AE3B-4CA2-BEF9-A2EC9959E45A}"/>
                  </a:ext>
                </a:extLst>
              </p:cNvPr>
              <p:cNvSpPr/>
              <p:nvPr/>
            </p:nvSpPr>
            <p:spPr>
              <a:xfrm>
                <a:off x="10221664" y="635167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Rectangle 134">
                <a:extLst>
                  <a:ext uri="{FF2B5EF4-FFF2-40B4-BE49-F238E27FC236}">
                    <a16:creationId xmlns:a16="http://schemas.microsoft.com/office/drawing/2014/main" id="{8C697B68-103B-4708-A240-3CB088280620}"/>
                  </a:ext>
                </a:extLst>
              </p:cNvPr>
              <p:cNvSpPr/>
              <p:nvPr/>
            </p:nvSpPr>
            <p:spPr>
              <a:xfrm>
                <a:off x="7257283" y="664757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Rectangle 135">
                <a:extLst>
                  <a:ext uri="{FF2B5EF4-FFF2-40B4-BE49-F238E27FC236}">
                    <a16:creationId xmlns:a16="http://schemas.microsoft.com/office/drawing/2014/main" id="{7A3094F0-546D-4771-9D5B-66511775E822}"/>
                  </a:ext>
                </a:extLst>
              </p:cNvPr>
              <p:cNvSpPr/>
              <p:nvPr/>
            </p:nvSpPr>
            <p:spPr>
              <a:xfrm>
                <a:off x="7756446" y="664757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Rectangle 136">
                <a:extLst>
                  <a:ext uri="{FF2B5EF4-FFF2-40B4-BE49-F238E27FC236}">
                    <a16:creationId xmlns:a16="http://schemas.microsoft.com/office/drawing/2014/main" id="{A226215A-6874-4FAA-9B8A-AA81CA677248}"/>
                  </a:ext>
                </a:extLst>
              </p:cNvPr>
              <p:cNvSpPr/>
              <p:nvPr/>
            </p:nvSpPr>
            <p:spPr>
              <a:xfrm>
                <a:off x="8230894" y="6648022"/>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Rectangle 137">
                <a:extLst>
                  <a:ext uri="{FF2B5EF4-FFF2-40B4-BE49-F238E27FC236}">
                    <a16:creationId xmlns:a16="http://schemas.microsoft.com/office/drawing/2014/main" id="{E2E1C994-BA93-4C20-B447-F241D6482542}"/>
                  </a:ext>
                </a:extLst>
              </p:cNvPr>
              <p:cNvSpPr/>
              <p:nvPr/>
            </p:nvSpPr>
            <p:spPr>
              <a:xfrm>
                <a:off x="8730966" y="6647574"/>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Rectangle 138">
                <a:extLst>
                  <a:ext uri="{FF2B5EF4-FFF2-40B4-BE49-F238E27FC236}">
                    <a16:creationId xmlns:a16="http://schemas.microsoft.com/office/drawing/2014/main" id="{8F42D296-1ED1-417F-96EC-96720826AF28}"/>
                  </a:ext>
                </a:extLst>
              </p:cNvPr>
              <p:cNvSpPr/>
              <p:nvPr/>
            </p:nvSpPr>
            <p:spPr>
              <a:xfrm>
                <a:off x="9273917" y="6647431"/>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Rectangle 139">
                <a:extLst>
                  <a:ext uri="{FF2B5EF4-FFF2-40B4-BE49-F238E27FC236}">
                    <a16:creationId xmlns:a16="http://schemas.microsoft.com/office/drawing/2014/main" id="{D47B2AFB-9946-477C-A958-ED9AFEC2CC08}"/>
                  </a:ext>
                </a:extLst>
              </p:cNvPr>
              <p:cNvSpPr/>
              <p:nvPr/>
            </p:nvSpPr>
            <p:spPr>
              <a:xfrm>
                <a:off x="7260221" y="6790968"/>
                <a:ext cx="236388"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Rectangle 140">
                <a:extLst>
                  <a:ext uri="{FF2B5EF4-FFF2-40B4-BE49-F238E27FC236}">
                    <a16:creationId xmlns:a16="http://schemas.microsoft.com/office/drawing/2014/main" id="{3D7E4E98-0B69-4236-B53B-C0F5719E751C}"/>
                  </a:ext>
                </a:extLst>
              </p:cNvPr>
              <p:cNvSpPr/>
              <p:nvPr/>
            </p:nvSpPr>
            <p:spPr>
              <a:xfrm>
                <a:off x="7601386" y="6790968"/>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Rectangle 141">
                <a:extLst>
                  <a:ext uri="{FF2B5EF4-FFF2-40B4-BE49-F238E27FC236}">
                    <a16:creationId xmlns:a16="http://schemas.microsoft.com/office/drawing/2014/main" id="{98403172-2FEB-4AC9-A230-8F9269C7BCEE}"/>
                  </a:ext>
                </a:extLst>
              </p:cNvPr>
              <p:cNvSpPr/>
              <p:nvPr/>
            </p:nvSpPr>
            <p:spPr>
              <a:xfrm>
                <a:off x="8081502" y="679141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Rectangle 142">
                <a:extLst>
                  <a:ext uri="{FF2B5EF4-FFF2-40B4-BE49-F238E27FC236}">
                    <a16:creationId xmlns:a16="http://schemas.microsoft.com/office/drawing/2014/main" id="{3543D844-1D42-43DC-9A31-BE15CD1AFF9E}"/>
                  </a:ext>
                </a:extLst>
              </p:cNvPr>
              <p:cNvSpPr/>
              <p:nvPr/>
            </p:nvSpPr>
            <p:spPr>
              <a:xfrm>
                <a:off x="8599708" y="679141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Rectangle 143">
                <a:extLst>
                  <a:ext uri="{FF2B5EF4-FFF2-40B4-BE49-F238E27FC236}">
                    <a16:creationId xmlns:a16="http://schemas.microsoft.com/office/drawing/2014/main" id="{E186E6CA-D09F-400E-99BB-279ADFD6B03A}"/>
                  </a:ext>
                </a:extLst>
              </p:cNvPr>
              <p:cNvSpPr/>
              <p:nvPr/>
            </p:nvSpPr>
            <p:spPr>
              <a:xfrm>
                <a:off x="9147417" y="6790968"/>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Rectangle 144">
                <a:extLst>
                  <a:ext uri="{FF2B5EF4-FFF2-40B4-BE49-F238E27FC236}">
                    <a16:creationId xmlns:a16="http://schemas.microsoft.com/office/drawing/2014/main" id="{806458B0-97B3-4A5F-AACF-97CEC652287F}"/>
                  </a:ext>
                </a:extLst>
              </p:cNvPr>
              <p:cNvSpPr/>
              <p:nvPr/>
            </p:nvSpPr>
            <p:spPr>
              <a:xfrm>
                <a:off x="10214252" y="6790825"/>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Rectangle 145">
                <a:extLst>
                  <a:ext uri="{FF2B5EF4-FFF2-40B4-BE49-F238E27FC236}">
                    <a16:creationId xmlns:a16="http://schemas.microsoft.com/office/drawing/2014/main" id="{F08DCBFD-B94A-4645-B4C7-2C0E57D011EE}"/>
                  </a:ext>
                </a:extLst>
              </p:cNvPr>
              <p:cNvSpPr/>
              <p:nvPr/>
            </p:nvSpPr>
            <p:spPr>
              <a:xfrm>
                <a:off x="9656669" y="6790819"/>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Rectangle 146">
                <a:extLst>
                  <a:ext uri="{FF2B5EF4-FFF2-40B4-BE49-F238E27FC236}">
                    <a16:creationId xmlns:a16="http://schemas.microsoft.com/office/drawing/2014/main" id="{72676D3C-136E-48B8-9265-F64FBBFF2806}"/>
                  </a:ext>
                </a:extLst>
              </p:cNvPr>
              <p:cNvSpPr/>
              <p:nvPr/>
            </p:nvSpPr>
            <p:spPr>
              <a:xfrm>
                <a:off x="9768819" y="6646342"/>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Rectangle 147">
                <a:extLst>
                  <a:ext uri="{FF2B5EF4-FFF2-40B4-BE49-F238E27FC236}">
                    <a16:creationId xmlns:a16="http://schemas.microsoft.com/office/drawing/2014/main" id="{234EE55A-5356-41DD-9FB8-2E99AC19F82A}"/>
                  </a:ext>
                </a:extLst>
              </p:cNvPr>
              <p:cNvSpPr/>
              <p:nvPr/>
            </p:nvSpPr>
            <p:spPr>
              <a:xfrm>
                <a:off x="10221664" y="6647026"/>
                <a:ext cx="422962"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9" name="Rectangle 148">
              <a:extLst>
                <a:ext uri="{FF2B5EF4-FFF2-40B4-BE49-F238E27FC236}">
                  <a16:creationId xmlns:a16="http://schemas.microsoft.com/office/drawing/2014/main" id="{27FE3C6C-3A93-4FFB-8358-65582365398B}"/>
                </a:ext>
              </a:extLst>
            </p:cNvPr>
            <p:cNvSpPr/>
            <p:nvPr/>
          </p:nvSpPr>
          <p:spPr>
            <a:xfrm>
              <a:off x="10515704" y="5823448"/>
              <a:ext cx="111808" cy="122343"/>
            </a:xfrm>
            <a:prstGeom prst="rect">
              <a:avLst/>
            </a:prstGeom>
            <a:solidFill>
              <a:srgbClr val="C76976"/>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ZoneTexte 11">
              <a:extLst>
                <a:ext uri="{FF2B5EF4-FFF2-40B4-BE49-F238E27FC236}">
                  <a16:creationId xmlns:a16="http://schemas.microsoft.com/office/drawing/2014/main" id="{C508DDA0-A2D5-450F-864B-91AE68CCD755}"/>
                </a:ext>
              </a:extLst>
            </p:cNvPr>
            <p:cNvSpPr txBox="1"/>
            <p:nvPr/>
          </p:nvSpPr>
          <p:spPr bwMode="auto">
            <a:xfrm>
              <a:off x="7507656" y="5377787"/>
              <a:ext cx="2952751" cy="369333"/>
            </a:xfrm>
            <a:prstGeom prst="rect">
              <a:avLst/>
            </a:prstGeom>
            <a:noFill/>
          </p:spPr>
          <p:txBody>
            <a:bodyP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defRPr/>
              </a:pPr>
              <a:r>
                <a:rPr lang="en-US" dirty="0">
                  <a:latin typeface="+mj-lt"/>
                </a:rPr>
                <a:t>+ - - + - - + - - + - - + - - + - - +</a:t>
              </a:r>
              <a:endParaRPr lang="en-US" dirty="0">
                <a:latin typeface="+mj-lt"/>
                <a:cs typeface="Arial" charset="0"/>
              </a:endParaRPr>
            </a:p>
          </p:txBody>
        </p:sp>
      </p:grpSp>
      <p:grpSp>
        <p:nvGrpSpPr>
          <p:cNvPr id="154" name="Groupe 153">
            <a:extLst>
              <a:ext uri="{FF2B5EF4-FFF2-40B4-BE49-F238E27FC236}">
                <a16:creationId xmlns:a16="http://schemas.microsoft.com/office/drawing/2014/main" id="{BB074A61-835C-455C-A644-397AE908E2D1}"/>
              </a:ext>
            </a:extLst>
          </p:cNvPr>
          <p:cNvGrpSpPr/>
          <p:nvPr/>
        </p:nvGrpSpPr>
        <p:grpSpPr>
          <a:xfrm>
            <a:off x="3168580" y="2012635"/>
            <a:ext cx="6020663" cy="993702"/>
            <a:chOff x="5876364" y="1624004"/>
            <a:chExt cx="6020663" cy="993702"/>
          </a:xfrm>
        </p:grpSpPr>
        <p:sp>
          <p:nvSpPr>
            <p:cNvPr id="155" name="ZoneTexte 154">
              <a:extLst>
                <a:ext uri="{FF2B5EF4-FFF2-40B4-BE49-F238E27FC236}">
                  <a16:creationId xmlns:a16="http://schemas.microsoft.com/office/drawing/2014/main" id="{00B65F4D-FFA5-4988-A42A-FFF499A81D24}"/>
                </a:ext>
              </a:extLst>
            </p:cNvPr>
            <p:cNvSpPr txBox="1"/>
            <p:nvPr/>
          </p:nvSpPr>
          <p:spPr>
            <a:xfrm>
              <a:off x="5876364" y="1630676"/>
              <a:ext cx="2095657" cy="646331"/>
            </a:xfrm>
            <a:prstGeom prst="rect">
              <a:avLst/>
            </a:prstGeom>
            <a:noFill/>
          </p:spPr>
          <p:txBody>
            <a:bodyPr wrap="square" rtlCol="0">
              <a:spAutoFit/>
            </a:bodyPr>
            <a:lstStyle/>
            <a:p>
              <a:pPr algn="ctr"/>
              <a:r>
                <a:rPr lang="en-US" sz="1200" b="1" dirty="0">
                  <a:latin typeface="Roboto Condensed Light" panose="02000000000000000000" pitchFamily="2" charset="0"/>
                  <a:ea typeface="Roboto Condensed Light" panose="02000000000000000000" pitchFamily="2" charset="0"/>
                </a:rPr>
                <a:t>Environmental aggressions</a:t>
              </a:r>
            </a:p>
            <a:p>
              <a:pPr algn="ctr"/>
              <a:r>
                <a:rPr lang="en-US" sz="1200" dirty="0">
                  <a:latin typeface="Roboto Condensed Light" panose="02000000000000000000" pitchFamily="2" charset="0"/>
                  <a:ea typeface="Roboto Condensed Light" panose="02000000000000000000" pitchFamily="2" charset="0"/>
                </a:rPr>
                <a:t>Pollution, temperature variations, etc.</a:t>
              </a:r>
            </a:p>
          </p:txBody>
        </p:sp>
        <p:sp>
          <p:nvSpPr>
            <p:cNvPr id="156" name="ZoneTexte 155">
              <a:extLst>
                <a:ext uri="{FF2B5EF4-FFF2-40B4-BE49-F238E27FC236}">
                  <a16:creationId xmlns:a16="http://schemas.microsoft.com/office/drawing/2014/main" id="{8FBB26E0-A058-48D6-8DD9-08AF49308562}"/>
                </a:ext>
              </a:extLst>
            </p:cNvPr>
            <p:cNvSpPr txBox="1"/>
            <p:nvPr/>
          </p:nvSpPr>
          <p:spPr>
            <a:xfrm>
              <a:off x="9801370" y="1624004"/>
              <a:ext cx="2095657" cy="646331"/>
            </a:xfrm>
            <a:prstGeom prst="rect">
              <a:avLst/>
            </a:prstGeom>
            <a:noFill/>
          </p:spPr>
          <p:txBody>
            <a:bodyPr wrap="square" rtlCol="0">
              <a:spAutoFit/>
            </a:bodyPr>
            <a:lstStyle/>
            <a:p>
              <a:pPr algn="ctr"/>
              <a:r>
                <a:rPr lang="en-US" sz="1200" b="1" dirty="0">
                  <a:latin typeface="Roboto Condensed Light" panose="02000000000000000000" pitchFamily="2" charset="0"/>
                  <a:ea typeface="Roboto Condensed Light" panose="02000000000000000000" pitchFamily="2" charset="0"/>
                </a:rPr>
                <a:t>Lifestyle</a:t>
              </a:r>
            </a:p>
            <a:p>
              <a:pPr algn="ctr"/>
              <a:r>
                <a:rPr lang="en-US" sz="1200" dirty="0">
                  <a:latin typeface="Roboto Condensed Light" panose="02000000000000000000" pitchFamily="2" charset="0"/>
                  <a:ea typeface="Roboto Condensed Light" panose="02000000000000000000" pitchFamily="2" charset="0"/>
                </a:rPr>
                <a:t>Hygiene, cleaning products, stress, etc.</a:t>
              </a:r>
            </a:p>
          </p:txBody>
        </p:sp>
        <p:sp>
          <p:nvSpPr>
            <p:cNvPr id="157" name="Éclair 156">
              <a:extLst>
                <a:ext uri="{FF2B5EF4-FFF2-40B4-BE49-F238E27FC236}">
                  <a16:creationId xmlns:a16="http://schemas.microsoft.com/office/drawing/2014/main" id="{AFB8E81C-128F-40C8-AC7A-4F43FE08FF76}"/>
                </a:ext>
              </a:extLst>
            </p:cNvPr>
            <p:cNvSpPr/>
            <p:nvPr/>
          </p:nvSpPr>
          <p:spPr>
            <a:xfrm>
              <a:off x="8113690" y="1825307"/>
              <a:ext cx="321972" cy="792399"/>
            </a:xfrm>
            <a:prstGeom prst="lightningBolt">
              <a:avLst/>
            </a:prstGeom>
            <a:solidFill>
              <a:srgbClr val="CDD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Roboto Condensed Light" panose="02000000000000000000" pitchFamily="2" charset="0"/>
                <a:ea typeface="Roboto Condensed Light" panose="02000000000000000000" pitchFamily="2" charset="0"/>
              </a:endParaRPr>
            </a:p>
          </p:txBody>
        </p:sp>
        <p:sp>
          <p:nvSpPr>
            <p:cNvPr id="158" name="Éclair 157">
              <a:extLst>
                <a:ext uri="{FF2B5EF4-FFF2-40B4-BE49-F238E27FC236}">
                  <a16:creationId xmlns:a16="http://schemas.microsoft.com/office/drawing/2014/main" id="{A98B3769-B108-4CF3-B145-60C8335DC4BF}"/>
                </a:ext>
              </a:extLst>
            </p:cNvPr>
            <p:cNvSpPr/>
            <p:nvPr/>
          </p:nvSpPr>
          <p:spPr>
            <a:xfrm flipH="1">
              <a:off x="9469388" y="1820626"/>
              <a:ext cx="331981" cy="792399"/>
            </a:xfrm>
            <a:prstGeom prst="lightningBolt">
              <a:avLst/>
            </a:prstGeom>
            <a:solidFill>
              <a:srgbClr val="CDD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Roboto Condensed Light" panose="02000000000000000000" pitchFamily="2" charset="0"/>
                <a:ea typeface="Roboto Condensed Light" panose="02000000000000000000" pitchFamily="2" charset="0"/>
              </a:endParaRPr>
            </a:p>
          </p:txBody>
        </p:sp>
      </p:grpSp>
      <p:sp>
        <p:nvSpPr>
          <p:cNvPr id="159" name="ZoneTexte 158">
            <a:extLst>
              <a:ext uri="{FF2B5EF4-FFF2-40B4-BE49-F238E27FC236}">
                <a16:creationId xmlns:a16="http://schemas.microsoft.com/office/drawing/2014/main" id="{A1400825-6CF9-4503-AB21-5181224335EA}"/>
              </a:ext>
            </a:extLst>
          </p:cNvPr>
          <p:cNvSpPr txBox="1"/>
          <p:nvPr/>
        </p:nvSpPr>
        <p:spPr>
          <a:xfrm>
            <a:off x="2448552" y="4757778"/>
            <a:ext cx="1309623"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Normal skin</a:t>
            </a:r>
          </a:p>
        </p:txBody>
      </p:sp>
      <p:sp>
        <p:nvSpPr>
          <p:cNvPr id="161" name="ZoneTexte 160">
            <a:extLst>
              <a:ext uri="{FF2B5EF4-FFF2-40B4-BE49-F238E27FC236}">
                <a16:creationId xmlns:a16="http://schemas.microsoft.com/office/drawing/2014/main" id="{AFA73FE7-50CB-47D4-A813-356E043C33AB}"/>
              </a:ext>
            </a:extLst>
          </p:cNvPr>
          <p:cNvSpPr txBox="1"/>
          <p:nvPr/>
        </p:nvSpPr>
        <p:spPr>
          <a:xfrm>
            <a:off x="0" y="3002698"/>
            <a:ext cx="1251647" cy="289441"/>
          </a:xfrm>
          <a:prstGeom prst="roundRect">
            <a:avLst/>
          </a:prstGeom>
          <a:noFill/>
          <a:ln w="3175">
            <a:noFill/>
          </a:ln>
        </p:spPr>
        <p:txBody>
          <a:bodyPr wrap="square" rtlCol="0">
            <a:spAutoFit/>
          </a:bodyPr>
          <a:lstStyle/>
          <a:p>
            <a:pPr algn="r"/>
            <a:r>
              <a:rPr lang="fr-FR" sz="1100" i="1" dirty="0" err="1">
                <a:latin typeface="Roboto Light" panose="02000000000000000000" pitchFamily="2" charset="0"/>
                <a:ea typeface="Roboto Light" panose="02000000000000000000" pitchFamily="2" charset="0"/>
              </a:rPr>
              <a:t>Ecoflora</a:t>
            </a:r>
            <a:endParaRPr lang="fr-FR" sz="1100" i="1" dirty="0">
              <a:latin typeface="Roboto Light" panose="02000000000000000000" pitchFamily="2" charset="0"/>
              <a:ea typeface="Roboto Light" panose="02000000000000000000" pitchFamily="2" charset="0"/>
            </a:endParaRPr>
          </a:p>
        </p:txBody>
      </p:sp>
      <p:sp>
        <p:nvSpPr>
          <p:cNvPr id="162" name="ZoneTexte 161">
            <a:extLst>
              <a:ext uri="{FF2B5EF4-FFF2-40B4-BE49-F238E27FC236}">
                <a16:creationId xmlns:a16="http://schemas.microsoft.com/office/drawing/2014/main" id="{CEA5911C-45AE-4D36-B5C7-B6A263D99993}"/>
              </a:ext>
            </a:extLst>
          </p:cNvPr>
          <p:cNvSpPr txBox="1"/>
          <p:nvPr/>
        </p:nvSpPr>
        <p:spPr>
          <a:xfrm>
            <a:off x="-33835" y="3590789"/>
            <a:ext cx="1247503" cy="289441"/>
          </a:xfrm>
          <a:prstGeom prst="roundRect">
            <a:avLst/>
          </a:prstGeom>
          <a:noFill/>
          <a:ln w="3175">
            <a:noFill/>
          </a:ln>
        </p:spPr>
        <p:txBody>
          <a:bodyPr wrap="square" rtlCol="0">
            <a:spAutoFit/>
          </a:bodyPr>
          <a:lstStyle/>
          <a:p>
            <a:pPr algn="r"/>
            <a:r>
              <a:rPr lang="fr-FR" sz="1100" i="1" dirty="0" err="1">
                <a:latin typeface="Roboto Light" panose="02000000000000000000" pitchFamily="2" charset="0"/>
                <a:ea typeface="Roboto Light" panose="02000000000000000000" pitchFamily="2" charset="0"/>
              </a:rPr>
              <a:t>Hydrolipidic</a:t>
            </a:r>
            <a:r>
              <a:rPr lang="fr-FR" sz="1100" i="1" dirty="0">
                <a:latin typeface="Roboto Light" panose="02000000000000000000" pitchFamily="2" charset="0"/>
                <a:ea typeface="Roboto Light" panose="02000000000000000000" pitchFamily="2" charset="0"/>
              </a:rPr>
              <a:t> film</a:t>
            </a:r>
          </a:p>
        </p:txBody>
      </p:sp>
      <p:sp>
        <p:nvSpPr>
          <p:cNvPr id="163" name="ZoneTexte 162">
            <a:extLst>
              <a:ext uri="{FF2B5EF4-FFF2-40B4-BE49-F238E27FC236}">
                <a16:creationId xmlns:a16="http://schemas.microsoft.com/office/drawing/2014/main" id="{51A7AC7F-4001-42D7-A55B-6DD3832D9BF7}"/>
              </a:ext>
            </a:extLst>
          </p:cNvPr>
          <p:cNvSpPr txBox="1"/>
          <p:nvPr/>
        </p:nvSpPr>
        <p:spPr>
          <a:xfrm>
            <a:off x="0" y="3914155"/>
            <a:ext cx="1284266" cy="289441"/>
          </a:xfrm>
          <a:prstGeom prst="roundRect">
            <a:avLst/>
          </a:prstGeom>
          <a:noFill/>
          <a:ln w="3175">
            <a:noFill/>
          </a:ln>
        </p:spPr>
        <p:txBody>
          <a:bodyPr wrap="square" rtlCol="0">
            <a:spAutoFit/>
          </a:bodyPr>
          <a:lstStyle/>
          <a:p>
            <a:pPr algn="r"/>
            <a:r>
              <a:rPr lang="fr-FR" sz="1100" i="1" dirty="0">
                <a:latin typeface="Roboto Light" panose="02000000000000000000" pitchFamily="2" charset="0"/>
                <a:ea typeface="Roboto Light" panose="02000000000000000000" pitchFamily="2" charset="0"/>
              </a:rPr>
              <a:t>Stratum </a:t>
            </a:r>
            <a:r>
              <a:rPr lang="fr-FR" sz="1100" i="1" dirty="0" err="1">
                <a:latin typeface="Roboto Light" panose="02000000000000000000" pitchFamily="2" charset="0"/>
                <a:ea typeface="Roboto Light" panose="02000000000000000000" pitchFamily="2" charset="0"/>
              </a:rPr>
              <a:t>corneum</a:t>
            </a:r>
            <a:endParaRPr lang="fr-FR" sz="1100" i="1" dirty="0">
              <a:latin typeface="Roboto Light" panose="02000000000000000000" pitchFamily="2" charset="0"/>
              <a:ea typeface="Roboto Light" panose="02000000000000000000" pitchFamily="2" charset="0"/>
            </a:endParaRPr>
          </a:p>
        </p:txBody>
      </p:sp>
      <p:sp>
        <p:nvSpPr>
          <p:cNvPr id="164" name="ZoneTexte 163">
            <a:extLst>
              <a:ext uri="{FF2B5EF4-FFF2-40B4-BE49-F238E27FC236}">
                <a16:creationId xmlns:a16="http://schemas.microsoft.com/office/drawing/2014/main" id="{AEF06D75-1B59-4B37-BA30-6C57AE760A83}"/>
              </a:ext>
            </a:extLst>
          </p:cNvPr>
          <p:cNvSpPr txBox="1"/>
          <p:nvPr/>
        </p:nvSpPr>
        <p:spPr>
          <a:xfrm>
            <a:off x="9911394" y="4757778"/>
            <a:ext cx="1309623" cy="306467"/>
          </a:xfrm>
          <a:prstGeom prst="roundRect">
            <a:avLst/>
          </a:prstGeom>
          <a:solidFill>
            <a:schemeClr val="bg1">
              <a:lumMod val="95000"/>
            </a:schemeClr>
          </a:solidFill>
          <a:ln w="3175">
            <a:solidFill>
              <a:srgbClr val="D0C9F1"/>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Sensitive skin</a:t>
            </a:r>
          </a:p>
        </p:txBody>
      </p:sp>
      <p:sp>
        <p:nvSpPr>
          <p:cNvPr id="165" name="Éclair 164">
            <a:extLst>
              <a:ext uri="{FF2B5EF4-FFF2-40B4-BE49-F238E27FC236}">
                <a16:creationId xmlns:a16="http://schemas.microsoft.com/office/drawing/2014/main" id="{7E25E8B8-CD82-4A85-B189-5E6EF2A9FF46}"/>
              </a:ext>
            </a:extLst>
          </p:cNvPr>
          <p:cNvSpPr/>
          <p:nvPr/>
        </p:nvSpPr>
        <p:spPr>
          <a:xfrm>
            <a:off x="9198725" y="3204405"/>
            <a:ext cx="321972" cy="792399"/>
          </a:xfrm>
          <a:prstGeom prst="lightningBolt">
            <a:avLst/>
          </a:prstGeom>
          <a:solidFill>
            <a:srgbClr val="CDD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Éclair 165">
            <a:extLst>
              <a:ext uri="{FF2B5EF4-FFF2-40B4-BE49-F238E27FC236}">
                <a16:creationId xmlns:a16="http://schemas.microsoft.com/office/drawing/2014/main" id="{C9BDD7C0-A0BA-46A5-8077-CA65C001AE29}"/>
              </a:ext>
            </a:extLst>
          </p:cNvPr>
          <p:cNvSpPr/>
          <p:nvPr/>
        </p:nvSpPr>
        <p:spPr>
          <a:xfrm flipH="1">
            <a:off x="11240399" y="3404440"/>
            <a:ext cx="331981" cy="792399"/>
          </a:xfrm>
          <a:prstGeom prst="lightningBolt">
            <a:avLst/>
          </a:prstGeom>
          <a:solidFill>
            <a:srgbClr val="CDD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Flèche vers le bas 137">
            <a:extLst>
              <a:ext uri="{FF2B5EF4-FFF2-40B4-BE49-F238E27FC236}">
                <a16:creationId xmlns:a16="http://schemas.microsoft.com/office/drawing/2014/main" id="{57E7226D-675E-40CE-91C0-CE39311569AD}"/>
              </a:ext>
            </a:extLst>
          </p:cNvPr>
          <p:cNvSpPr/>
          <p:nvPr/>
        </p:nvSpPr>
        <p:spPr>
          <a:xfrm rot="16200000">
            <a:off x="6660004" y="4672846"/>
            <a:ext cx="203200" cy="476329"/>
          </a:xfrm>
          <a:prstGeom prst="downArrow">
            <a:avLst/>
          </a:prstGeom>
          <a:solidFill>
            <a:srgbClr val="D9CCE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solidFill>
                <a:prstClr val="white"/>
              </a:solidFill>
            </a:endParaRPr>
          </a:p>
        </p:txBody>
      </p:sp>
      <p:cxnSp>
        <p:nvCxnSpPr>
          <p:cNvPr id="168" name="Connecteur : en arc 167">
            <a:extLst>
              <a:ext uri="{FF2B5EF4-FFF2-40B4-BE49-F238E27FC236}">
                <a16:creationId xmlns:a16="http://schemas.microsoft.com/office/drawing/2014/main" id="{8E10F5E1-729A-49FE-AD8D-C481B4965721}"/>
              </a:ext>
            </a:extLst>
          </p:cNvPr>
          <p:cNvCxnSpPr>
            <a:cxnSpLocks/>
            <a:stCxn id="161" idx="3"/>
          </p:cNvCxnSpPr>
          <p:nvPr/>
        </p:nvCxnSpPr>
        <p:spPr>
          <a:xfrm>
            <a:off x="1251647" y="3147419"/>
            <a:ext cx="782285" cy="362968"/>
          </a:xfrm>
          <a:prstGeom prst="curvedConnector3">
            <a:avLst>
              <a:gd name="adj1" fmla="val 100754"/>
            </a:avLst>
          </a:prstGeom>
          <a:ln>
            <a:solidFill>
              <a:srgbClr val="D0C9F1"/>
            </a:solidFill>
            <a:tailEnd type="triangle"/>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F66A72A8-4CA3-480C-885D-0BC5A35CFE32}"/>
              </a:ext>
            </a:extLst>
          </p:cNvPr>
          <p:cNvSpPr/>
          <p:nvPr/>
        </p:nvSpPr>
        <p:spPr>
          <a:xfrm>
            <a:off x="1805212" y="1482433"/>
            <a:ext cx="8784718" cy="307777"/>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Alternation of the skin’s barrier function</a:t>
            </a:r>
          </a:p>
        </p:txBody>
      </p:sp>
      <p:sp>
        <p:nvSpPr>
          <p:cNvPr id="173" name="ZoneTexte 10">
            <a:extLst>
              <a:ext uri="{FF2B5EF4-FFF2-40B4-BE49-F238E27FC236}">
                <a16:creationId xmlns:a16="http://schemas.microsoft.com/office/drawing/2014/main" id="{44C58E88-91D7-4FB7-B6F3-ACCD44665197}"/>
              </a:ext>
            </a:extLst>
          </p:cNvPr>
          <p:cNvSpPr txBox="1"/>
          <p:nvPr/>
        </p:nvSpPr>
        <p:spPr bwMode="auto">
          <a:xfrm>
            <a:off x="8549572" y="5608303"/>
            <a:ext cx="3387343" cy="938719"/>
          </a:xfrm>
          <a:prstGeom prst="rect">
            <a:avLst/>
          </a:prstGeom>
          <a:noFill/>
          <a:ln w="3175">
            <a:noFill/>
          </a:ln>
        </p:spPr>
        <p:txBody>
          <a:bodyPr wrap="square" rtlCol="0">
            <a:spAutoFit/>
          </a:bodyPr>
          <a:lstStyle>
            <a:defPPr>
              <a:defRPr lang="fr-FR"/>
            </a:defPPr>
            <a:lvl1pPr algn="r">
              <a:defRPr sz="1100" i="1">
                <a:latin typeface="Roboto Light" panose="02000000000000000000" pitchFamily="2" charset="0"/>
                <a:ea typeface="Roboto Light" panose="02000000000000000000" pitchFamily="2"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dirty="0" err="1"/>
              <a:t>Ecoflora</a:t>
            </a:r>
            <a:r>
              <a:rPr lang="en-US" dirty="0"/>
              <a:t> replaced by an opportunistic flora (-)</a:t>
            </a:r>
          </a:p>
          <a:p>
            <a:pPr algn="ctr"/>
            <a:endParaRPr lang="en-US" dirty="0"/>
          </a:p>
          <a:p>
            <a:pPr algn="ctr"/>
            <a:r>
              <a:rPr lang="en-US" dirty="0"/>
              <a:t>Hydrolipidic film  + Stratum corneum is deficient</a:t>
            </a:r>
          </a:p>
          <a:p>
            <a:pPr algn="ctr"/>
            <a:endParaRPr lang="en-US" dirty="0"/>
          </a:p>
          <a:p>
            <a:pPr algn="ctr"/>
            <a:endParaRPr lang="en-US" dirty="0"/>
          </a:p>
        </p:txBody>
      </p:sp>
    </p:spTree>
    <p:extLst>
      <p:ext uri="{BB962C8B-B14F-4D97-AF65-F5344CB8AC3E}">
        <p14:creationId xmlns:p14="http://schemas.microsoft.com/office/powerpoint/2010/main" val="216899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par>
                                <p:cTn id="8" presetID="10" presetClass="entr" presetSubtype="0"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fade">
                                      <p:cBhvr>
                                        <p:cTn id="10" dur="500"/>
                                        <p:tgtEl>
                                          <p:spTgt spid="1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7"/>
                                        </p:tgtEl>
                                        <p:attrNameLst>
                                          <p:attrName>style.visibility</p:attrName>
                                        </p:attrNameLst>
                                      </p:cBhvr>
                                      <p:to>
                                        <p:strVal val="visible"/>
                                      </p:to>
                                    </p:set>
                                    <p:animEffect transition="in" filter="fade">
                                      <p:cBhvr>
                                        <p:cTn id="15" dur="500"/>
                                        <p:tgtEl>
                                          <p:spTgt spid="1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5"/>
                                        </p:tgtEl>
                                        <p:attrNameLst>
                                          <p:attrName>style.visibility</p:attrName>
                                        </p:attrNameLst>
                                      </p:cBhvr>
                                      <p:to>
                                        <p:strVal val="visible"/>
                                      </p:to>
                                    </p:set>
                                    <p:animEffect transition="in" filter="fade">
                                      <p:cBhvr>
                                        <p:cTn id="18" dur="500"/>
                                        <p:tgtEl>
                                          <p:spTgt spid="16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6"/>
                                        </p:tgtEl>
                                        <p:attrNameLst>
                                          <p:attrName>style.visibility</p:attrName>
                                        </p:attrNameLst>
                                      </p:cBhvr>
                                      <p:to>
                                        <p:strVal val="visible"/>
                                      </p:to>
                                    </p:set>
                                    <p:animEffect transition="in" filter="fade">
                                      <p:cBhvr>
                                        <p:cTn id="21" dur="500"/>
                                        <p:tgtEl>
                                          <p:spTgt spid="166"/>
                                        </p:tgtEl>
                                      </p:cBhvr>
                                    </p:animEffect>
                                  </p:childTnLst>
                                </p:cTn>
                              </p:par>
                              <p:par>
                                <p:cTn id="22" presetID="10" presetClass="entr" presetSubtype="0" fill="hold" nodeType="withEffect">
                                  <p:stCondLst>
                                    <p:cond delay="0"/>
                                  </p:stCondLst>
                                  <p:childTnLst>
                                    <p:set>
                                      <p:cBhvr>
                                        <p:cTn id="23" dur="1" fill="hold">
                                          <p:stCondLst>
                                            <p:cond delay="0"/>
                                          </p:stCondLst>
                                        </p:cTn>
                                        <p:tgtEl>
                                          <p:spTgt spid="153"/>
                                        </p:tgtEl>
                                        <p:attrNameLst>
                                          <p:attrName>style.visibility</p:attrName>
                                        </p:attrNameLst>
                                      </p:cBhvr>
                                      <p:to>
                                        <p:strVal val="visible"/>
                                      </p:to>
                                    </p:set>
                                    <p:animEffect transition="in" filter="fade">
                                      <p:cBhvr>
                                        <p:cTn id="24" dur="500"/>
                                        <p:tgtEl>
                                          <p:spTgt spid="15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4"/>
                                        </p:tgtEl>
                                        <p:attrNameLst>
                                          <p:attrName>style.visibility</p:attrName>
                                        </p:attrNameLst>
                                      </p:cBhvr>
                                      <p:to>
                                        <p:strVal val="visible"/>
                                      </p:to>
                                    </p:set>
                                    <p:animEffect transition="in" filter="fade">
                                      <p:cBhvr>
                                        <p:cTn id="27" dur="500"/>
                                        <p:tgtEl>
                                          <p:spTgt spid="16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3"/>
                                        </p:tgtEl>
                                        <p:attrNameLst>
                                          <p:attrName>style.visibility</p:attrName>
                                        </p:attrNameLst>
                                      </p:cBhvr>
                                      <p:to>
                                        <p:strVal val="visible"/>
                                      </p:to>
                                    </p:set>
                                    <p:animEffect transition="in" filter="fade">
                                      <p:cBhvr>
                                        <p:cTn id="30"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P spid="165" grpId="0" animBg="1"/>
      <p:bldP spid="166" grpId="0" animBg="1"/>
      <p:bldP spid="167" grpId="0" animBg="1"/>
      <p:bldP spid="1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7BADE270-A187-4CDA-8A7E-1FB634FF3037}"/>
              </a:ext>
            </a:extLst>
          </p:cNvPr>
          <p:cNvSpPr txBox="1">
            <a:spLocks/>
          </p:cNvSpPr>
          <p:nvPr/>
        </p:nvSpPr>
        <p:spPr>
          <a:xfrm>
            <a:off x="838200" y="536470"/>
            <a:ext cx="10515600" cy="792036"/>
          </a:xfrm>
          <a:prstGeom prst="rect">
            <a:avLst/>
          </a:prstGeom>
        </p:spPr>
        <p:txBody>
          <a:bodyPr vert="horz" lIns="91440" tIns="45720" rIns="91440" bIns="45720" rtlCol="0" anchor="ctr">
            <a:noAutofit/>
          </a:bodyPr>
          <a:lstStyle>
            <a:lvl1pPr algn="ctr">
              <a:lnSpc>
                <a:spcPct val="90000"/>
              </a:lnSpc>
              <a:spcBef>
                <a:spcPct val="0"/>
              </a:spcBef>
              <a:buNone/>
              <a:defRPr sz="2800">
                <a:solidFill>
                  <a:srgbClr val="3E3E3E"/>
                </a:solidFill>
                <a:latin typeface="KyivType Sans2" panose="00000500000000000000" pitchFamily="50" charset="0"/>
                <a:ea typeface="+mj-ea"/>
                <a:cs typeface="+mj-cs"/>
              </a:defRPr>
            </a:lvl1pPr>
          </a:lstStyle>
          <a:p>
            <a:r>
              <a:rPr lang="en-US" dirty="0"/>
              <a:t>How to identify </a:t>
            </a:r>
          </a:p>
          <a:p>
            <a:r>
              <a:rPr lang="en-US" sz="4000" dirty="0"/>
              <a:t>SKIN WITH REDNESS</a:t>
            </a:r>
            <a:endParaRPr lang="fr-FR" sz="4000" dirty="0"/>
          </a:p>
        </p:txBody>
      </p:sp>
      <p:grpSp>
        <p:nvGrpSpPr>
          <p:cNvPr id="2" name="Groupe 1">
            <a:extLst>
              <a:ext uri="{FF2B5EF4-FFF2-40B4-BE49-F238E27FC236}">
                <a16:creationId xmlns:a16="http://schemas.microsoft.com/office/drawing/2014/main" id="{6CB2D1E2-03D2-4952-A2FE-E21526752969}"/>
              </a:ext>
            </a:extLst>
          </p:cNvPr>
          <p:cNvGrpSpPr/>
          <p:nvPr/>
        </p:nvGrpSpPr>
        <p:grpSpPr>
          <a:xfrm>
            <a:off x="1161393" y="1847033"/>
            <a:ext cx="9869213" cy="2666824"/>
            <a:chOff x="926098" y="1569447"/>
            <a:chExt cx="9869213" cy="2666824"/>
          </a:xfrm>
        </p:grpSpPr>
        <p:grpSp>
          <p:nvGrpSpPr>
            <p:cNvPr id="6" name="Groupe 5">
              <a:extLst>
                <a:ext uri="{FF2B5EF4-FFF2-40B4-BE49-F238E27FC236}">
                  <a16:creationId xmlns:a16="http://schemas.microsoft.com/office/drawing/2014/main" id="{D3202A91-D864-4310-AFC5-F1FB38380F30}"/>
                </a:ext>
              </a:extLst>
            </p:cNvPr>
            <p:cNvGrpSpPr/>
            <p:nvPr/>
          </p:nvGrpSpPr>
          <p:grpSpPr>
            <a:xfrm>
              <a:off x="926098" y="1569447"/>
              <a:ext cx="3069419" cy="2629601"/>
              <a:chOff x="3845590" y="1733699"/>
              <a:chExt cx="3069419" cy="2629601"/>
            </a:xfrm>
          </p:grpSpPr>
          <p:pic>
            <p:nvPicPr>
              <p:cNvPr id="15" name="Image 14">
                <a:extLst>
                  <a:ext uri="{FF2B5EF4-FFF2-40B4-BE49-F238E27FC236}">
                    <a16:creationId xmlns:a16="http://schemas.microsoft.com/office/drawing/2014/main" id="{D67D4346-82DD-454D-A3AA-4F43E37D3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5440" y="2243749"/>
                <a:ext cx="2224573" cy="2119551"/>
              </a:xfrm>
              <a:prstGeom prst="rect">
                <a:avLst/>
              </a:prstGeom>
              <a:effectLst>
                <a:softEdge rad="38100"/>
              </a:effectLst>
            </p:spPr>
          </p:pic>
          <p:sp>
            <p:nvSpPr>
              <p:cNvPr id="16" name="Espace réservé du contenu 5">
                <a:extLst>
                  <a:ext uri="{FF2B5EF4-FFF2-40B4-BE49-F238E27FC236}">
                    <a16:creationId xmlns:a16="http://schemas.microsoft.com/office/drawing/2014/main" id="{A5E6F138-3482-4ADD-B61B-B08B0116ADFD}"/>
                  </a:ext>
                </a:extLst>
              </p:cNvPr>
              <p:cNvSpPr txBox="1">
                <a:spLocks/>
              </p:cNvSpPr>
              <p:nvPr/>
            </p:nvSpPr>
            <p:spPr>
              <a:xfrm>
                <a:off x="3845590" y="1733699"/>
                <a:ext cx="3069419" cy="564811"/>
              </a:xfrm>
              <a:prstGeom prst="rect">
                <a:avLst/>
              </a:prstGeom>
            </p:spPr>
            <p:txBody>
              <a:bodyP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50000"/>
                  </a:lnSpc>
                  <a:spcBef>
                    <a:spcPts val="0"/>
                  </a:spcBef>
                  <a:buNone/>
                </a:pPr>
                <a:r>
                  <a:rPr lang="fr-FR" sz="1800" b="1" dirty="0">
                    <a:solidFill>
                      <a:schemeClr val="tx1">
                        <a:lumMod val="75000"/>
                        <a:lumOff val="25000"/>
                      </a:schemeClr>
                    </a:solidFill>
                  </a:rPr>
                  <a:t>Diffuse or </a:t>
                </a:r>
                <a:r>
                  <a:rPr lang="fr-FR" sz="1800" b="1" dirty="0" err="1">
                    <a:solidFill>
                      <a:schemeClr val="tx1">
                        <a:lumMod val="75000"/>
                        <a:lumOff val="25000"/>
                      </a:schemeClr>
                    </a:solidFill>
                  </a:rPr>
                  <a:t>localized</a:t>
                </a:r>
                <a:endParaRPr lang="fr-FR" sz="1800" b="1" dirty="0">
                  <a:solidFill>
                    <a:schemeClr val="tx1">
                      <a:lumMod val="75000"/>
                      <a:lumOff val="25000"/>
                    </a:schemeClr>
                  </a:solidFill>
                </a:endParaRPr>
              </a:p>
            </p:txBody>
          </p:sp>
        </p:grpSp>
        <p:grpSp>
          <p:nvGrpSpPr>
            <p:cNvPr id="7" name="Groupe 6">
              <a:extLst>
                <a:ext uri="{FF2B5EF4-FFF2-40B4-BE49-F238E27FC236}">
                  <a16:creationId xmlns:a16="http://schemas.microsoft.com/office/drawing/2014/main" id="{C872155D-A553-4999-919C-E0313BC6D82A}"/>
                </a:ext>
              </a:extLst>
            </p:cNvPr>
            <p:cNvGrpSpPr/>
            <p:nvPr/>
          </p:nvGrpSpPr>
          <p:grpSpPr>
            <a:xfrm>
              <a:off x="4412195" y="1569447"/>
              <a:ext cx="6383116" cy="2666824"/>
              <a:chOff x="5734555" y="1694164"/>
              <a:chExt cx="6383116" cy="2666824"/>
            </a:xfrm>
          </p:grpSpPr>
          <p:sp>
            <p:nvSpPr>
              <p:cNvPr id="8" name="Espace réservé du contenu 5">
                <a:extLst>
                  <a:ext uri="{FF2B5EF4-FFF2-40B4-BE49-F238E27FC236}">
                    <a16:creationId xmlns:a16="http://schemas.microsoft.com/office/drawing/2014/main" id="{670218A1-0ED1-48A5-8F4E-475751BFCA8D}"/>
                  </a:ext>
                </a:extLst>
              </p:cNvPr>
              <p:cNvSpPr txBox="1">
                <a:spLocks/>
              </p:cNvSpPr>
              <p:nvPr/>
            </p:nvSpPr>
            <p:spPr>
              <a:xfrm>
                <a:off x="6408770" y="1694164"/>
                <a:ext cx="3069419" cy="1208692"/>
              </a:xfrm>
              <a:prstGeom prst="rect">
                <a:avLst/>
              </a:prstGeom>
            </p:spPr>
            <p:txBody>
              <a:bodyP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0"/>
                  </a:spcBef>
                </a:pPr>
                <a:r>
                  <a:rPr lang="fr-FR" sz="1800" b="1" dirty="0">
                    <a:solidFill>
                      <a:schemeClr val="tx1">
                        <a:lumMod val="75000"/>
                        <a:lumOff val="25000"/>
                      </a:schemeClr>
                    </a:solidFill>
                  </a:rPr>
                  <a:t>Persistance</a:t>
                </a:r>
              </a:p>
            </p:txBody>
          </p:sp>
          <p:pic>
            <p:nvPicPr>
              <p:cNvPr id="9" name="Image 8">
                <a:extLst>
                  <a:ext uri="{FF2B5EF4-FFF2-40B4-BE49-F238E27FC236}">
                    <a16:creationId xmlns:a16="http://schemas.microsoft.com/office/drawing/2014/main" id="{100524B8-381E-4E33-9FB0-E27702039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4555" y="2291376"/>
                <a:ext cx="2085250" cy="2069612"/>
              </a:xfrm>
              <a:prstGeom prst="rect">
                <a:avLst/>
              </a:prstGeom>
            </p:spPr>
          </p:pic>
          <p:pic>
            <p:nvPicPr>
              <p:cNvPr id="10" name="Image 9">
                <a:extLst>
                  <a:ext uri="{FF2B5EF4-FFF2-40B4-BE49-F238E27FC236}">
                    <a16:creationId xmlns:a16="http://schemas.microsoft.com/office/drawing/2014/main" id="{9DB408B3-194D-4D46-963C-CF21A76969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9082" y="2477467"/>
                <a:ext cx="1548589" cy="1727112"/>
              </a:xfrm>
              <a:prstGeom prst="rect">
                <a:avLst/>
              </a:prstGeom>
            </p:spPr>
          </p:pic>
          <p:pic>
            <p:nvPicPr>
              <p:cNvPr id="11" name="Image 10">
                <a:extLst>
                  <a:ext uri="{FF2B5EF4-FFF2-40B4-BE49-F238E27FC236}">
                    <a16:creationId xmlns:a16="http://schemas.microsoft.com/office/drawing/2014/main" id="{47D6BB9D-D96E-46A4-93EB-35F132B74A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8319" y="3025291"/>
                <a:ext cx="884010" cy="841914"/>
              </a:xfrm>
              <a:prstGeom prst="rect">
                <a:avLst/>
              </a:prstGeom>
            </p:spPr>
          </p:pic>
          <p:pic>
            <p:nvPicPr>
              <p:cNvPr id="12" name="Image 11">
                <a:extLst>
                  <a:ext uri="{FF2B5EF4-FFF2-40B4-BE49-F238E27FC236}">
                    <a16:creationId xmlns:a16="http://schemas.microsoft.com/office/drawing/2014/main" id="{762CBCE4-2FC3-435B-87C5-0565DED87C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2329" y="2496516"/>
                <a:ext cx="982434" cy="947876"/>
              </a:xfrm>
              <a:prstGeom prst="rect">
                <a:avLst/>
              </a:prstGeom>
            </p:spPr>
          </p:pic>
          <p:sp>
            <p:nvSpPr>
              <p:cNvPr id="13" name="Espace réservé du contenu 5">
                <a:extLst>
                  <a:ext uri="{FF2B5EF4-FFF2-40B4-BE49-F238E27FC236}">
                    <a16:creationId xmlns:a16="http://schemas.microsoft.com/office/drawing/2014/main" id="{64C0E41B-5E1F-48C8-8793-2F12D022D0C3}"/>
                  </a:ext>
                </a:extLst>
              </p:cNvPr>
              <p:cNvSpPr txBox="1">
                <a:spLocks/>
              </p:cNvSpPr>
              <p:nvPr/>
            </p:nvSpPr>
            <p:spPr>
              <a:xfrm>
                <a:off x="8750677" y="1694164"/>
                <a:ext cx="3069419" cy="564811"/>
              </a:xfrm>
              <a:prstGeom prst="rect">
                <a:avLst/>
              </a:prstGeom>
            </p:spPr>
            <p:txBody>
              <a:bodyP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50000"/>
                  </a:lnSpc>
                  <a:spcBef>
                    <a:spcPts val="0"/>
                  </a:spcBef>
                  <a:buNone/>
                </a:pPr>
                <a:r>
                  <a:rPr lang="fr-FR" sz="1800" b="1" dirty="0">
                    <a:solidFill>
                      <a:schemeClr val="tx1">
                        <a:lumMod val="75000"/>
                        <a:lumOff val="25000"/>
                      </a:schemeClr>
                    </a:solidFill>
                  </a:rPr>
                  <a:t>Intermittent or permanent</a:t>
                </a:r>
              </a:p>
            </p:txBody>
          </p:sp>
        </p:grpSp>
      </p:grpSp>
      <p:sp>
        <p:nvSpPr>
          <p:cNvPr id="17" name="ZoneTexte 16">
            <a:extLst>
              <a:ext uri="{FF2B5EF4-FFF2-40B4-BE49-F238E27FC236}">
                <a16:creationId xmlns:a16="http://schemas.microsoft.com/office/drawing/2014/main" id="{1C08DAA0-E957-4BEF-878B-FCB6D1EF40C0}"/>
              </a:ext>
            </a:extLst>
          </p:cNvPr>
          <p:cNvSpPr txBox="1"/>
          <p:nvPr/>
        </p:nvSpPr>
        <p:spPr>
          <a:xfrm>
            <a:off x="182644" y="4830320"/>
            <a:ext cx="2224573" cy="817245"/>
          </a:xfrm>
          <a:prstGeom prst="roundRect">
            <a:avLst/>
          </a:prstGeom>
          <a:solidFill>
            <a:schemeClr val="bg1">
              <a:lumMod val="95000"/>
            </a:schemeClr>
          </a:solidFill>
          <a:ln w="3175">
            <a:solidFill>
              <a:srgbClr val="D0C9F1"/>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FLUSHES</a:t>
            </a:r>
          </a:p>
          <a:p>
            <a:pPr algn="ctr"/>
            <a:r>
              <a:rPr lang="fr-FR" sz="1400" i="1" dirty="0" err="1">
                <a:latin typeface="Roboto Light" panose="02000000000000000000" pitchFamily="2" charset="0"/>
                <a:ea typeface="Roboto Light" panose="02000000000000000000" pitchFamily="2" charset="0"/>
              </a:rPr>
              <a:t>Temporary</a:t>
            </a:r>
            <a:r>
              <a:rPr lang="fr-FR" sz="1400" i="1" dirty="0">
                <a:latin typeface="Roboto Light" panose="02000000000000000000" pitchFamily="2" charset="0"/>
                <a:ea typeface="Roboto Light" panose="02000000000000000000" pitchFamily="2" charset="0"/>
              </a:rPr>
              <a:t> acute </a:t>
            </a:r>
          </a:p>
          <a:p>
            <a:pPr algn="ctr"/>
            <a:r>
              <a:rPr lang="fr-FR" sz="1400" i="1" dirty="0" err="1">
                <a:latin typeface="Roboto Light" panose="02000000000000000000" pitchFamily="2" charset="0"/>
                <a:ea typeface="Roboto Light" panose="02000000000000000000" pitchFamily="2" charset="0"/>
              </a:rPr>
              <a:t>vascular</a:t>
            </a:r>
            <a:r>
              <a:rPr lang="fr-FR" sz="1400" i="1" dirty="0">
                <a:latin typeface="Roboto Light" panose="02000000000000000000" pitchFamily="2" charset="0"/>
                <a:ea typeface="Roboto Light" panose="02000000000000000000" pitchFamily="2" charset="0"/>
              </a:rPr>
              <a:t> </a:t>
            </a:r>
            <a:r>
              <a:rPr lang="fr-FR" sz="1400" i="1" dirty="0" err="1">
                <a:latin typeface="Roboto Light" panose="02000000000000000000" pitchFamily="2" charset="0"/>
                <a:ea typeface="Roboto Light" panose="02000000000000000000" pitchFamily="2" charset="0"/>
              </a:rPr>
              <a:t>reaction</a:t>
            </a:r>
            <a:endParaRPr lang="fr-FR" sz="1400" i="1" dirty="0">
              <a:latin typeface="Roboto Light" panose="02000000000000000000" pitchFamily="2" charset="0"/>
              <a:ea typeface="Roboto Light" panose="02000000000000000000" pitchFamily="2" charset="0"/>
            </a:endParaRPr>
          </a:p>
        </p:txBody>
      </p:sp>
      <p:sp>
        <p:nvSpPr>
          <p:cNvPr id="18" name="ZoneTexte 17">
            <a:extLst>
              <a:ext uri="{FF2B5EF4-FFF2-40B4-BE49-F238E27FC236}">
                <a16:creationId xmlns:a16="http://schemas.microsoft.com/office/drawing/2014/main" id="{1B4441C8-8F03-448A-AA31-91704E54D901}"/>
              </a:ext>
            </a:extLst>
          </p:cNvPr>
          <p:cNvSpPr txBox="1"/>
          <p:nvPr/>
        </p:nvSpPr>
        <p:spPr>
          <a:xfrm>
            <a:off x="2647115" y="5238943"/>
            <a:ext cx="2224573" cy="1055608"/>
          </a:xfrm>
          <a:prstGeom prst="roundRect">
            <a:avLst/>
          </a:prstGeom>
          <a:solidFill>
            <a:schemeClr val="bg1">
              <a:lumMod val="95000"/>
            </a:schemeClr>
          </a:solidFill>
          <a:ln w="3175">
            <a:solidFill>
              <a:srgbClr val="D0C9F1"/>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INFLAMMATORY REDNESS</a:t>
            </a:r>
          </a:p>
          <a:p>
            <a:pPr algn="ctr"/>
            <a:r>
              <a:rPr lang="en-US" sz="1400" i="1" dirty="0">
                <a:latin typeface="Roboto Light" panose="02000000000000000000" pitchFamily="2" charset="0"/>
                <a:ea typeface="Roboto Light" panose="02000000000000000000" pitchFamily="2" charset="0"/>
              </a:rPr>
              <a:t>caused by inflammatory reactions</a:t>
            </a:r>
            <a:endParaRPr lang="fr-FR" sz="1400" i="1" dirty="0">
              <a:latin typeface="Roboto Light" panose="02000000000000000000" pitchFamily="2" charset="0"/>
              <a:ea typeface="Roboto Light" panose="02000000000000000000" pitchFamily="2" charset="0"/>
            </a:endParaRPr>
          </a:p>
        </p:txBody>
      </p:sp>
      <p:sp>
        <p:nvSpPr>
          <p:cNvPr id="19" name="ZoneTexte 18">
            <a:extLst>
              <a:ext uri="{FF2B5EF4-FFF2-40B4-BE49-F238E27FC236}">
                <a16:creationId xmlns:a16="http://schemas.microsoft.com/office/drawing/2014/main" id="{320A366C-7F1C-4140-9E0C-C06616F0FA39}"/>
              </a:ext>
            </a:extLst>
          </p:cNvPr>
          <p:cNvSpPr txBox="1"/>
          <p:nvPr/>
        </p:nvSpPr>
        <p:spPr>
          <a:xfrm>
            <a:off x="5105519" y="4711139"/>
            <a:ext cx="2116821" cy="1055608"/>
          </a:xfrm>
          <a:prstGeom prst="roundRect">
            <a:avLst/>
          </a:prstGeom>
          <a:solidFill>
            <a:schemeClr val="bg1">
              <a:lumMod val="95000"/>
            </a:schemeClr>
          </a:solidFill>
          <a:ln w="3175">
            <a:solidFill>
              <a:srgbClr val="D0C9F1"/>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ERYTHROSIS</a:t>
            </a:r>
          </a:p>
          <a:p>
            <a:pPr algn="ctr"/>
            <a:r>
              <a:rPr lang="en-US" sz="1400" i="1" dirty="0">
                <a:latin typeface="Roboto Light" panose="02000000000000000000" pitchFamily="2" charset="0"/>
                <a:ea typeface="Roboto Light" panose="02000000000000000000" pitchFamily="2" charset="0"/>
              </a:rPr>
              <a:t>Intermittent redness that becomes permanent</a:t>
            </a:r>
            <a:endParaRPr lang="fr-FR" sz="1400" i="1" dirty="0">
              <a:latin typeface="Roboto Light" panose="02000000000000000000" pitchFamily="2" charset="0"/>
              <a:ea typeface="Roboto Light" panose="02000000000000000000" pitchFamily="2" charset="0"/>
            </a:endParaRPr>
          </a:p>
        </p:txBody>
      </p:sp>
      <p:sp>
        <p:nvSpPr>
          <p:cNvPr id="20" name="ZoneTexte 19">
            <a:extLst>
              <a:ext uri="{FF2B5EF4-FFF2-40B4-BE49-F238E27FC236}">
                <a16:creationId xmlns:a16="http://schemas.microsoft.com/office/drawing/2014/main" id="{C39E7513-7BA0-403B-B464-AC546822EFEF}"/>
              </a:ext>
            </a:extLst>
          </p:cNvPr>
          <p:cNvSpPr txBox="1"/>
          <p:nvPr/>
        </p:nvSpPr>
        <p:spPr>
          <a:xfrm>
            <a:off x="7462240" y="5515803"/>
            <a:ext cx="1984671" cy="1055608"/>
          </a:xfrm>
          <a:prstGeom prst="roundRect">
            <a:avLst/>
          </a:prstGeom>
          <a:solidFill>
            <a:schemeClr val="bg1">
              <a:lumMod val="95000"/>
            </a:schemeClr>
          </a:solidFill>
          <a:ln w="3175">
            <a:solidFill>
              <a:srgbClr val="D0C9F1"/>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COUPEROSE</a:t>
            </a:r>
          </a:p>
          <a:p>
            <a:pPr algn="ctr"/>
            <a:r>
              <a:rPr lang="en-US" sz="1400" i="1" dirty="0">
                <a:latin typeface="Roboto Light" panose="02000000000000000000" pitchFamily="2" charset="0"/>
                <a:ea typeface="Roboto Light" panose="02000000000000000000" pitchFamily="2" charset="0"/>
              </a:rPr>
              <a:t>When the </a:t>
            </a:r>
            <a:r>
              <a:rPr lang="en-US" sz="1400" i="1" dirty="0" err="1">
                <a:latin typeface="Roboto Light" panose="02000000000000000000" pitchFamily="2" charset="0"/>
                <a:ea typeface="Roboto Light" panose="02000000000000000000" pitchFamily="2" charset="0"/>
              </a:rPr>
              <a:t>erythrosis</a:t>
            </a:r>
            <a:r>
              <a:rPr lang="en-US" sz="1400" i="1" dirty="0">
                <a:latin typeface="Roboto Light" panose="02000000000000000000" pitchFamily="2" charset="0"/>
                <a:ea typeface="Roboto Light" panose="02000000000000000000" pitchFamily="2" charset="0"/>
              </a:rPr>
              <a:t> develops and  vessels can be seen </a:t>
            </a:r>
            <a:endParaRPr lang="fr-FR" sz="1400" i="1" dirty="0">
              <a:latin typeface="Roboto Light" panose="02000000000000000000" pitchFamily="2" charset="0"/>
              <a:ea typeface="Roboto Light" panose="02000000000000000000" pitchFamily="2" charset="0"/>
            </a:endParaRPr>
          </a:p>
        </p:txBody>
      </p:sp>
      <p:sp>
        <p:nvSpPr>
          <p:cNvPr id="21" name="ZoneTexte 20">
            <a:extLst>
              <a:ext uri="{FF2B5EF4-FFF2-40B4-BE49-F238E27FC236}">
                <a16:creationId xmlns:a16="http://schemas.microsoft.com/office/drawing/2014/main" id="{B6E83FC6-FEE3-4630-B5E5-2D12C0D73A0E}"/>
              </a:ext>
            </a:extLst>
          </p:cNvPr>
          <p:cNvSpPr txBox="1"/>
          <p:nvPr/>
        </p:nvSpPr>
        <p:spPr>
          <a:xfrm>
            <a:off x="9686811" y="5107180"/>
            <a:ext cx="2291403" cy="817245"/>
          </a:xfrm>
          <a:prstGeom prst="roundRect">
            <a:avLst/>
          </a:prstGeom>
          <a:solidFill>
            <a:schemeClr val="bg1">
              <a:lumMod val="95000"/>
            </a:schemeClr>
          </a:solidFill>
          <a:ln w="3175">
            <a:solidFill>
              <a:srgbClr val="D0C9F1"/>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ROSACEA</a:t>
            </a:r>
          </a:p>
          <a:p>
            <a:pPr algn="ctr"/>
            <a:r>
              <a:rPr lang="en-US" sz="1400" i="1" dirty="0">
                <a:latin typeface="Roboto Light" panose="02000000000000000000" pitchFamily="2" charset="0"/>
                <a:ea typeface="Roboto Light" panose="02000000000000000000" pitchFamily="2" charset="0"/>
              </a:rPr>
              <a:t>skin disease </a:t>
            </a:r>
            <a:r>
              <a:rPr lang="fr-FR" sz="1400" i="1" dirty="0" err="1">
                <a:latin typeface="Roboto Light" panose="02000000000000000000" pitchFamily="2" charset="0"/>
                <a:ea typeface="Roboto Light" panose="02000000000000000000" pitchFamily="2" charset="0"/>
              </a:rPr>
              <a:t>that</a:t>
            </a:r>
            <a:r>
              <a:rPr lang="fr-FR" sz="1400" i="1" dirty="0">
                <a:latin typeface="Roboto Light" panose="02000000000000000000" pitchFamily="2" charset="0"/>
                <a:ea typeface="Roboto Light" panose="02000000000000000000" pitchFamily="2" charset="0"/>
              </a:rPr>
              <a:t> </a:t>
            </a:r>
            <a:r>
              <a:rPr lang="fr-FR" sz="1400" i="1" dirty="0" err="1">
                <a:latin typeface="Roboto Light" panose="02000000000000000000" pitchFamily="2" charset="0"/>
                <a:ea typeface="Roboto Light" panose="02000000000000000000" pitchFamily="2" charset="0"/>
              </a:rPr>
              <a:t>requires</a:t>
            </a:r>
            <a:r>
              <a:rPr lang="fr-FR" sz="1400" i="1" dirty="0">
                <a:latin typeface="Roboto Light" panose="02000000000000000000" pitchFamily="2" charset="0"/>
                <a:ea typeface="Roboto Light" panose="02000000000000000000" pitchFamily="2" charset="0"/>
              </a:rPr>
              <a:t> </a:t>
            </a:r>
            <a:r>
              <a:rPr lang="fr-FR" sz="1400" i="1" dirty="0" err="1">
                <a:latin typeface="Roboto Light" panose="02000000000000000000" pitchFamily="2" charset="0"/>
                <a:ea typeface="Roboto Light" panose="02000000000000000000" pitchFamily="2" charset="0"/>
              </a:rPr>
              <a:t>medical</a:t>
            </a:r>
            <a:r>
              <a:rPr lang="fr-FR" sz="1400" i="1" dirty="0">
                <a:latin typeface="Roboto Light" panose="02000000000000000000" pitchFamily="2" charset="0"/>
                <a:ea typeface="Roboto Light" panose="02000000000000000000" pitchFamily="2" charset="0"/>
              </a:rPr>
              <a:t> attention</a:t>
            </a:r>
          </a:p>
        </p:txBody>
      </p:sp>
    </p:spTree>
    <p:extLst>
      <p:ext uri="{BB962C8B-B14F-4D97-AF65-F5344CB8AC3E}">
        <p14:creationId xmlns:p14="http://schemas.microsoft.com/office/powerpoint/2010/main" val="165026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4A3BFF0A-CB2C-4384-8454-77C19310AAC5}"/>
              </a:ext>
            </a:extLst>
          </p:cNvPr>
          <p:cNvSpPr txBox="1">
            <a:spLocks/>
          </p:cNvSpPr>
          <p:nvPr/>
        </p:nvSpPr>
        <p:spPr>
          <a:xfrm>
            <a:off x="187387" y="1977760"/>
            <a:ext cx="3069419" cy="1208692"/>
          </a:xfrm>
          <a:prstGeom prst="rect">
            <a:avLst/>
          </a:prstGeom>
        </p:spPr>
        <p:txBody>
          <a:bodyP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0"/>
              </a:spcBef>
            </a:pP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From</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a skin point of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view</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a:t>
            </a:r>
          </a:p>
        </p:txBody>
      </p:sp>
      <p:sp>
        <p:nvSpPr>
          <p:cNvPr id="7" name="Rectangle à coins arrondis 25">
            <a:extLst>
              <a:ext uri="{FF2B5EF4-FFF2-40B4-BE49-F238E27FC236}">
                <a16:creationId xmlns:a16="http://schemas.microsoft.com/office/drawing/2014/main" id="{8BBFD0B5-79A7-4B55-903C-5E335FFC1D55}"/>
              </a:ext>
            </a:extLst>
          </p:cNvPr>
          <p:cNvSpPr/>
          <p:nvPr/>
        </p:nvSpPr>
        <p:spPr>
          <a:xfrm>
            <a:off x="2540361" y="2096941"/>
            <a:ext cx="1255911" cy="340519"/>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a:solidFill>
                  <a:schemeClr val="tx1"/>
                </a:solidFill>
                <a:latin typeface="Roboto Light" panose="02000000000000000000" pitchFamily="2" charset="0"/>
                <a:ea typeface="Roboto Light" panose="02000000000000000000" pitchFamily="2" charset="0"/>
              </a:rPr>
              <a:t>Agressions</a:t>
            </a:r>
          </a:p>
        </p:txBody>
      </p:sp>
      <p:sp>
        <p:nvSpPr>
          <p:cNvPr id="8" name="Rectangle à coins arrondis 22">
            <a:extLst>
              <a:ext uri="{FF2B5EF4-FFF2-40B4-BE49-F238E27FC236}">
                <a16:creationId xmlns:a16="http://schemas.microsoft.com/office/drawing/2014/main" id="{FC7FA9F6-9E5A-450A-81A2-EFB96EA7EFF0}"/>
              </a:ext>
            </a:extLst>
          </p:cNvPr>
          <p:cNvSpPr/>
          <p:nvPr/>
        </p:nvSpPr>
        <p:spPr>
          <a:xfrm>
            <a:off x="5151089" y="2096940"/>
            <a:ext cx="2695947" cy="340519"/>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a:solidFill>
                  <a:schemeClr val="tx1"/>
                </a:solidFill>
                <a:latin typeface="Roboto Light" panose="02000000000000000000" pitchFamily="2" charset="0"/>
                <a:ea typeface="Roboto Light" panose="02000000000000000000" pitchFamily="2" charset="0"/>
              </a:rPr>
              <a:t> </a:t>
            </a:r>
            <a:r>
              <a:rPr lang="fr-FR" sz="1400" dirty="0" err="1">
                <a:solidFill>
                  <a:schemeClr val="tx1"/>
                </a:solidFill>
                <a:latin typeface="Roboto Light" panose="02000000000000000000" pitchFamily="2" charset="0"/>
                <a:ea typeface="Roboto Light" panose="02000000000000000000" pitchFamily="2" charset="0"/>
              </a:rPr>
              <a:t>Inflammatory</a:t>
            </a:r>
            <a:r>
              <a:rPr lang="fr-FR" sz="1400" dirty="0">
                <a:solidFill>
                  <a:schemeClr val="tx1"/>
                </a:solidFill>
                <a:latin typeface="Roboto Light" panose="02000000000000000000" pitchFamily="2" charset="0"/>
                <a:ea typeface="Roboto Light" panose="02000000000000000000" pitchFamily="2" charset="0"/>
              </a:rPr>
              <a:t> </a:t>
            </a:r>
            <a:r>
              <a:rPr lang="fr-FR" sz="1400" dirty="0" err="1">
                <a:solidFill>
                  <a:schemeClr val="tx1"/>
                </a:solidFill>
                <a:latin typeface="Roboto Light" panose="02000000000000000000" pitchFamily="2" charset="0"/>
                <a:ea typeface="Roboto Light" panose="02000000000000000000" pitchFamily="2" charset="0"/>
              </a:rPr>
              <a:t>reaction</a:t>
            </a:r>
            <a:endParaRPr lang="fr-FR" sz="1400" dirty="0">
              <a:solidFill>
                <a:schemeClr val="tx1"/>
              </a:solidFill>
              <a:latin typeface="Roboto Light" panose="02000000000000000000" pitchFamily="2" charset="0"/>
              <a:ea typeface="Roboto Light" panose="02000000000000000000" pitchFamily="2" charset="0"/>
            </a:endParaRPr>
          </a:p>
        </p:txBody>
      </p:sp>
      <p:sp>
        <p:nvSpPr>
          <p:cNvPr id="9" name="Flèche droite 26">
            <a:extLst>
              <a:ext uri="{FF2B5EF4-FFF2-40B4-BE49-F238E27FC236}">
                <a16:creationId xmlns:a16="http://schemas.microsoft.com/office/drawing/2014/main" id="{AAE00A16-14D1-4A51-9AFD-77C3CC22215E}"/>
              </a:ext>
            </a:extLst>
          </p:cNvPr>
          <p:cNvSpPr/>
          <p:nvPr/>
        </p:nvSpPr>
        <p:spPr>
          <a:xfrm>
            <a:off x="4019648" y="2178300"/>
            <a:ext cx="896483" cy="177800"/>
          </a:xfrm>
          <a:prstGeom prst="rightArrow">
            <a:avLst/>
          </a:prstGeom>
          <a:solidFill>
            <a:srgbClr val="D9CCE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0" name="Flèche droite 26">
            <a:extLst>
              <a:ext uri="{FF2B5EF4-FFF2-40B4-BE49-F238E27FC236}">
                <a16:creationId xmlns:a16="http://schemas.microsoft.com/office/drawing/2014/main" id="{6DDBDD58-F6DD-4155-A2F9-7D4EF6090E76}"/>
              </a:ext>
            </a:extLst>
          </p:cNvPr>
          <p:cNvSpPr/>
          <p:nvPr/>
        </p:nvSpPr>
        <p:spPr>
          <a:xfrm>
            <a:off x="8081994" y="2182276"/>
            <a:ext cx="896483" cy="177800"/>
          </a:xfrm>
          <a:prstGeom prst="rightArrow">
            <a:avLst/>
          </a:prstGeom>
          <a:solidFill>
            <a:srgbClr val="D9CCE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1" name="Rectangle à coins arrondis 9">
            <a:extLst>
              <a:ext uri="{FF2B5EF4-FFF2-40B4-BE49-F238E27FC236}">
                <a16:creationId xmlns:a16="http://schemas.microsoft.com/office/drawing/2014/main" id="{C23CEBB9-9399-4619-9FD8-0CBCA6C74067}"/>
              </a:ext>
            </a:extLst>
          </p:cNvPr>
          <p:cNvSpPr/>
          <p:nvPr/>
        </p:nvSpPr>
        <p:spPr>
          <a:xfrm>
            <a:off x="9201853" y="2066659"/>
            <a:ext cx="2346617" cy="578882"/>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Roboto Light" panose="02000000000000000000" pitchFamily="2" charset="0"/>
                <a:ea typeface="Roboto Light" panose="02000000000000000000" pitchFamily="2" charset="0"/>
              </a:rPr>
              <a:t>Redness - Heat </a:t>
            </a:r>
          </a:p>
          <a:p>
            <a:pPr algn="ctr"/>
            <a:r>
              <a:rPr lang="en-US" sz="1400" dirty="0">
                <a:solidFill>
                  <a:schemeClr val="tx1"/>
                </a:solidFill>
                <a:latin typeface="Roboto Light" panose="02000000000000000000" pitchFamily="2" charset="0"/>
                <a:ea typeface="Roboto Light" panose="02000000000000000000" pitchFamily="2" charset="0"/>
              </a:rPr>
              <a:t>- Feelings of discomfort</a:t>
            </a:r>
          </a:p>
        </p:txBody>
      </p:sp>
      <p:sp>
        <p:nvSpPr>
          <p:cNvPr id="12" name="Bulle narrative : ronde 11">
            <a:extLst>
              <a:ext uri="{FF2B5EF4-FFF2-40B4-BE49-F238E27FC236}">
                <a16:creationId xmlns:a16="http://schemas.microsoft.com/office/drawing/2014/main" id="{F593D98B-1A3B-482B-9E75-32AB64278F85}"/>
              </a:ext>
            </a:extLst>
          </p:cNvPr>
          <p:cNvSpPr/>
          <p:nvPr/>
        </p:nvSpPr>
        <p:spPr>
          <a:xfrm>
            <a:off x="187387" y="2964426"/>
            <a:ext cx="11522832" cy="3716593"/>
          </a:xfrm>
          <a:prstGeom prst="wedgeEllipseCallout">
            <a:avLst>
              <a:gd name="adj1" fmla="val 13403"/>
              <a:gd name="adj2" fmla="val -58567"/>
            </a:avLst>
          </a:prstGeom>
          <a:no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0ADDBB9A-C86F-4DD6-A9AD-E3D3099358B9}"/>
              </a:ext>
            </a:extLst>
          </p:cNvPr>
          <p:cNvCxnSpPr/>
          <p:nvPr/>
        </p:nvCxnSpPr>
        <p:spPr>
          <a:xfrm flipV="1">
            <a:off x="2333572" y="4926549"/>
            <a:ext cx="1119407" cy="448888"/>
          </a:xfrm>
          <a:prstGeom prst="straightConnector1">
            <a:avLst/>
          </a:prstGeom>
          <a:ln w="0">
            <a:tailEnd type="triangle"/>
          </a:ln>
        </p:spPr>
        <p:style>
          <a:lnRef idx="3">
            <a:schemeClr val="dk1"/>
          </a:lnRef>
          <a:fillRef idx="0">
            <a:schemeClr val="dk1"/>
          </a:fillRef>
          <a:effectRef idx="2">
            <a:schemeClr val="dk1"/>
          </a:effectRef>
          <a:fontRef idx="minor">
            <a:schemeClr val="tx1"/>
          </a:fontRef>
        </p:style>
      </p:cxnSp>
      <p:sp>
        <p:nvSpPr>
          <p:cNvPr id="17" name="ZoneTexte 71">
            <a:extLst>
              <a:ext uri="{FF2B5EF4-FFF2-40B4-BE49-F238E27FC236}">
                <a16:creationId xmlns:a16="http://schemas.microsoft.com/office/drawing/2014/main" id="{D7D03166-1609-465B-829E-12475CB263C9}"/>
              </a:ext>
            </a:extLst>
          </p:cNvPr>
          <p:cNvSpPr txBox="1"/>
          <p:nvPr/>
        </p:nvSpPr>
        <p:spPr>
          <a:xfrm>
            <a:off x="442024" y="5940553"/>
            <a:ext cx="2162490" cy="52322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Triggers</a:t>
            </a:r>
          </a:p>
          <a:p>
            <a:pPr algn="ctr"/>
            <a:endParaRPr lang="fr-FR" sz="1400" dirty="0"/>
          </a:p>
        </p:txBody>
      </p:sp>
      <p:cxnSp>
        <p:nvCxnSpPr>
          <p:cNvPr id="20" name="Connecteur droit avec flèche 19">
            <a:extLst>
              <a:ext uri="{FF2B5EF4-FFF2-40B4-BE49-F238E27FC236}">
                <a16:creationId xmlns:a16="http://schemas.microsoft.com/office/drawing/2014/main" id="{BD912441-359E-4CD4-A8A5-543DAD8A404A}"/>
              </a:ext>
            </a:extLst>
          </p:cNvPr>
          <p:cNvCxnSpPr/>
          <p:nvPr/>
        </p:nvCxnSpPr>
        <p:spPr>
          <a:xfrm>
            <a:off x="2360191" y="4417194"/>
            <a:ext cx="1125740" cy="345258"/>
          </a:xfrm>
          <a:prstGeom prst="straightConnector1">
            <a:avLst/>
          </a:prstGeom>
          <a:ln w="0">
            <a:tailEnd type="triangle"/>
          </a:ln>
        </p:spPr>
        <p:style>
          <a:lnRef idx="3">
            <a:schemeClr val="dk1"/>
          </a:lnRef>
          <a:fillRef idx="0">
            <a:schemeClr val="dk1"/>
          </a:fillRef>
          <a:effectRef idx="2">
            <a:schemeClr val="dk1"/>
          </a:effectRef>
          <a:fontRef idx="minor">
            <a:schemeClr val="tx1"/>
          </a:fontRef>
        </p:style>
      </p:cxnSp>
      <p:cxnSp>
        <p:nvCxnSpPr>
          <p:cNvPr id="21" name="Connecteur droit avec flèche 20">
            <a:extLst>
              <a:ext uri="{FF2B5EF4-FFF2-40B4-BE49-F238E27FC236}">
                <a16:creationId xmlns:a16="http://schemas.microsoft.com/office/drawing/2014/main" id="{E12C1AC7-CE42-4AAB-B0F4-7339F56756B8}"/>
              </a:ext>
            </a:extLst>
          </p:cNvPr>
          <p:cNvCxnSpPr/>
          <p:nvPr/>
        </p:nvCxnSpPr>
        <p:spPr>
          <a:xfrm flipV="1">
            <a:off x="2364531" y="4845498"/>
            <a:ext cx="893585" cy="2829"/>
          </a:xfrm>
          <a:prstGeom prst="straightConnector1">
            <a:avLst/>
          </a:prstGeom>
          <a:ln w="0">
            <a:tailEnd type="triangle"/>
          </a:ln>
        </p:spPr>
        <p:style>
          <a:lnRef idx="3">
            <a:schemeClr val="dk1"/>
          </a:lnRef>
          <a:fillRef idx="0">
            <a:schemeClr val="dk1"/>
          </a:fillRef>
          <a:effectRef idx="2">
            <a:schemeClr val="dk1"/>
          </a:effectRef>
          <a:fontRef idx="minor">
            <a:schemeClr val="tx1"/>
          </a:fontRef>
        </p:style>
      </p:cxnSp>
      <p:sp>
        <p:nvSpPr>
          <p:cNvPr id="24" name="Rectangle à coins arrondis 89">
            <a:extLst>
              <a:ext uri="{FF2B5EF4-FFF2-40B4-BE49-F238E27FC236}">
                <a16:creationId xmlns:a16="http://schemas.microsoft.com/office/drawing/2014/main" id="{85015FE6-AB53-4AA7-BA1E-E4E6AC364025}"/>
              </a:ext>
            </a:extLst>
          </p:cNvPr>
          <p:cNvSpPr/>
          <p:nvPr/>
        </p:nvSpPr>
        <p:spPr>
          <a:xfrm>
            <a:off x="3552898" y="4627082"/>
            <a:ext cx="1371959" cy="340519"/>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a:solidFill>
                  <a:schemeClr val="tx1"/>
                </a:solidFill>
                <a:latin typeface="Roboto Light" panose="02000000000000000000" pitchFamily="2" charset="0"/>
                <a:ea typeface="Roboto Light" panose="02000000000000000000" pitchFamily="2" charset="0"/>
              </a:rPr>
              <a:t>Free </a:t>
            </a:r>
            <a:r>
              <a:rPr lang="fr-FR" sz="1400" dirty="0" err="1">
                <a:solidFill>
                  <a:schemeClr val="tx1"/>
                </a:solidFill>
                <a:latin typeface="Roboto Light" panose="02000000000000000000" pitchFamily="2" charset="0"/>
                <a:ea typeface="Roboto Light" panose="02000000000000000000" pitchFamily="2" charset="0"/>
              </a:rPr>
              <a:t>radicals</a:t>
            </a:r>
            <a:endParaRPr lang="fr-FR" sz="1400" dirty="0">
              <a:solidFill>
                <a:schemeClr val="tx1"/>
              </a:solidFill>
              <a:latin typeface="Roboto Light" panose="02000000000000000000" pitchFamily="2" charset="0"/>
              <a:ea typeface="Roboto Light" panose="02000000000000000000" pitchFamily="2" charset="0"/>
            </a:endParaRPr>
          </a:p>
        </p:txBody>
      </p:sp>
      <p:cxnSp>
        <p:nvCxnSpPr>
          <p:cNvPr id="27" name="Connecteur droit avec flèche 26">
            <a:extLst>
              <a:ext uri="{FF2B5EF4-FFF2-40B4-BE49-F238E27FC236}">
                <a16:creationId xmlns:a16="http://schemas.microsoft.com/office/drawing/2014/main" id="{E1718A5E-68C0-49D7-AC3C-CBF83D4669BA}"/>
              </a:ext>
            </a:extLst>
          </p:cNvPr>
          <p:cNvCxnSpPr/>
          <p:nvPr/>
        </p:nvCxnSpPr>
        <p:spPr>
          <a:xfrm flipV="1">
            <a:off x="4933806" y="4830991"/>
            <a:ext cx="360000" cy="2829"/>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à coins arrondis 95">
            <a:extLst>
              <a:ext uri="{FF2B5EF4-FFF2-40B4-BE49-F238E27FC236}">
                <a16:creationId xmlns:a16="http://schemas.microsoft.com/office/drawing/2014/main" id="{FF2EF8BC-947A-466A-9129-C9D044F61D43}"/>
              </a:ext>
            </a:extLst>
          </p:cNvPr>
          <p:cNvSpPr/>
          <p:nvPr/>
        </p:nvSpPr>
        <p:spPr>
          <a:xfrm>
            <a:off x="5359820" y="4630416"/>
            <a:ext cx="1371959" cy="578882"/>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err="1">
                <a:solidFill>
                  <a:schemeClr val="tx1"/>
                </a:solidFill>
                <a:latin typeface="Roboto Light" panose="02000000000000000000" pitchFamily="2" charset="0"/>
                <a:ea typeface="Roboto Light" panose="02000000000000000000" pitchFamily="2" charset="0"/>
              </a:rPr>
              <a:t>Oxidative</a:t>
            </a:r>
            <a:r>
              <a:rPr lang="fr-FR" sz="1400" dirty="0">
                <a:solidFill>
                  <a:schemeClr val="tx1"/>
                </a:solidFill>
                <a:latin typeface="Roboto Light" panose="02000000000000000000" pitchFamily="2" charset="0"/>
                <a:ea typeface="Roboto Light" panose="02000000000000000000" pitchFamily="2" charset="0"/>
              </a:rPr>
              <a:t> stress</a:t>
            </a:r>
          </a:p>
        </p:txBody>
      </p:sp>
      <p:sp>
        <p:nvSpPr>
          <p:cNvPr id="29" name="Rectangle à coins arrondis 96">
            <a:extLst>
              <a:ext uri="{FF2B5EF4-FFF2-40B4-BE49-F238E27FC236}">
                <a16:creationId xmlns:a16="http://schemas.microsoft.com/office/drawing/2014/main" id="{863FF435-A91D-44DE-9859-27A3E8B38650}"/>
              </a:ext>
            </a:extLst>
          </p:cNvPr>
          <p:cNvSpPr/>
          <p:nvPr/>
        </p:nvSpPr>
        <p:spPr>
          <a:xfrm>
            <a:off x="7142807" y="4175736"/>
            <a:ext cx="2495194" cy="1293971"/>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Roboto Light" panose="02000000000000000000" pitchFamily="2" charset="0"/>
                <a:ea typeface="Roboto Light" panose="02000000000000000000" pitchFamily="2" charset="0"/>
              </a:rPr>
              <a:t>Inflammation mediators are activated</a:t>
            </a:r>
          </a:p>
          <a:p>
            <a:pPr algn="ctr"/>
            <a:endParaRPr lang="en-US" sz="1400" dirty="0">
              <a:solidFill>
                <a:schemeClr val="tx1"/>
              </a:solidFill>
              <a:latin typeface="Roboto Light" panose="02000000000000000000" pitchFamily="2" charset="0"/>
              <a:ea typeface="Roboto Light" panose="02000000000000000000" pitchFamily="2" charset="0"/>
            </a:endParaRPr>
          </a:p>
          <a:p>
            <a:pPr algn="ctr"/>
            <a:r>
              <a:rPr lang="en-US" sz="1400" dirty="0">
                <a:solidFill>
                  <a:schemeClr val="tx1"/>
                </a:solidFill>
                <a:latin typeface="Roboto Light" panose="02000000000000000000" pitchFamily="2" charset="0"/>
                <a:ea typeface="Roboto Light" panose="02000000000000000000" pitchFamily="2" charset="0"/>
              </a:rPr>
              <a:t>Neuropeptides are released</a:t>
            </a:r>
          </a:p>
          <a:p>
            <a:pPr algn="ctr"/>
            <a:r>
              <a:rPr lang="en-US" sz="1400" dirty="0">
                <a:solidFill>
                  <a:schemeClr val="tx1"/>
                </a:solidFill>
                <a:latin typeface="Roboto Light" panose="02000000000000000000" pitchFamily="2" charset="0"/>
                <a:ea typeface="Roboto Light" panose="02000000000000000000" pitchFamily="2" charset="0"/>
              </a:rPr>
              <a:t>Vasodilation +++ </a:t>
            </a:r>
          </a:p>
        </p:txBody>
      </p:sp>
      <p:cxnSp>
        <p:nvCxnSpPr>
          <p:cNvPr id="30" name="Connecteur droit avec flèche 29">
            <a:extLst>
              <a:ext uri="{FF2B5EF4-FFF2-40B4-BE49-F238E27FC236}">
                <a16:creationId xmlns:a16="http://schemas.microsoft.com/office/drawing/2014/main" id="{CA71FA63-4B2C-4C4B-B393-470394A6E07E}"/>
              </a:ext>
            </a:extLst>
          </p:cNvPr>
          <p:cNvCxnSpPr/>
          <p:nvPr/>
        </p:nvCxnSpPr>
        <p:spPr>
          <a:xfrm flipV="1">
            <a:off x="6745386" y="4842669"/>
            <a:ext cx="360000" cy="2829"/>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8ACF69EE-C216-4F7A-8139-D4B33F805A9A}"/>
              </a:ext>
            </a:extLst>
          </p:cNvPr>
          <p:cNvCxnSpPr/>
          <p:nvPr/>
        </p:nvCxnSpPr>
        <p:spPr>
          <a:xfrm flipV="1">
            <a:off x="9634006" y="4845602"/>
            <a:ext cx="360000" cy="2829"/>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à coins arrondis 99">
            <a:extLst>
              <a:ext uri="{FF2B5EF4-FFF2-40B4-BE49-F238E27FC236}">
                <a16:creationId xmlns:a16="http://schemas.microsoft.com/office/drawing/2014/main" id="{254DEF01-3920-4488-AE2B-6A4489DD1B88}"/>
              </a:ext>
            </a:extLst>
          </p:cNvPr>
          <p:cNvSpPr/>
          <p:nvPr/>
        </p:nvSpPr>
        <p:spPr>
          <a:xfrm>
            <a:off x="10049029" y="4434046"/>
            <a:ext cx="1371959" cy="817245"/>
          </a:xfrm>
          <a:prstGeom prst="roundRect">
            <a:avLst/>
          </a:prstGeom>
          <a:solidFill>
            <a:schemeClr val="bg1">
              <a:lumMod val="95000"/>
            </a:schemeClr>
          </a:solidFill>
          <a:ln w="3175">
            <a:solidFill>
              <a:srgbClr val="D0C9F1"/>
            </a:solidFill>
          </a:ln>
        </p:spPr>
        <p:txBody>
          <a:bodyPr wrap="square" rtlCol="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dirty="0" err="1">
                <a:solidFill>
                  <a:schemeClr val="tx1"/>
                </a:solidFill>
                <a:latin typeface="Roboto Light" panose="02000000000000000000" pitchFamily="2" charset="0"/>
                <a:ea typeface="Roboto Light" panose="02000000000000000000" pitchFamily="2" charset="0"/>
              </a:rPr>
              <a:t>Redness</a:t>
            </a:r>
            <a:endParaRPr lang="fr-FR" sz="1400" dirty="0">
              <a:solidFill>
                <a:schemeClr val="tx1"/>
              </a:solidFill>
              <a:latin typeface="Roboto Light" panose="02000000000000000000" pitchFamily="2" charset="0"/>
              <a:ea typeface="Roboto Light" panose="02000000000000000000" pitchFamily="2" charset="0"/>
            </a:endParaRPr>
          </a:p>
          <a:p>
            <a:pPr algn="ctr"/>
            <a:r>
              <a:rPr lang="fr-FR" sz="1400" dirty="0" err="1">
                <a:solidFill>
                  <a:schemeClr val="tx1"/>
                </a:solidFill>
                <a:latin typeface="Roboto Light" panose="02000000000000000000" pitchFamily="2" charset="0"/>
                <a:ea typeface="Roboto Light" panose="02000000000000000000" pitchFamily="2" charset="0"/>
              </a:rPr>
              <a:t>Heat</a:t>
            </a:r>
            <a:endParaRPr lang="fr-FR" sz="1400" dirty="0">
              <a:solidFill>
                <a:schemeClr val="tx1"/>
              </a:solidFill>
              <a:latin typeface="Roboto Light" panose="02000000000000000000" pitchFamily="2" charset="0"/>
              <a:ea typeface="Roboto Light" panose="02000000000000000000" pitchFamily="2" charset="0"/>
            </a:endParaRPr>
          </a:p>
          <a:p>
            <a:pPr algn="ctr"/>
            <a:r>
              <a:rPr lang="fr-FR" sz="1400" dirty="0" err="1">
                <a:solidFill>
                  <a:schemeClr val="tx1"/>
                </a:solidFill>
                <a:latin typeface="Roboto Light" panose="02000000000000000000" pitchFamily="2" charset="0"/>
                <a:ea typeface="Roboto Light" panose="02000000000000000000" pitchFamily="2" charset="0"/>
              </a:rPr>
              <a:t>Discomfort</a:t>
            </a:r>
            <a:endParaRPr lang="fr-FR" sz="1400" dirty="0">
              <a:solidFill>
                <a:schemeClr val="tx1"/>
              </a:solidFill>
              <a:latin typeface="Roboto Light" panose="02000000000000000000" pitchFamily="2" charset="0"/>
              <a:ea typeface="Roboto Light" panose="02000000000000000000" pitchFamily="2" charset="0"/>
            </a:endParaRPr>
          </a:p>
        </p:txBody>
      </p:sp>
      <p:pic>
        <p:nvPicPr>
          <p:cNvPr id="34" name="Graphique 33" descr="Burger et boisson avec un remplissage uni">
            <a:extLst>
              <a:ext uri="{FF2B5EF4-FFF2-40B4-BE49-F238E27FC236}">
                <a16:creationId xmlns:a16="http://schemas.microsoft.com/office/drawing/2014/main" id="{5E16CEA9-8656-4652-8285-4436090A8C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82519" y="4324826"/>
            <a:ext cx="674408" cy="674408"/>
          </a:xfrm>
          <a:prstGeom prst="rect">
            <a:avLst/>
          </a:prstGeom>
        </p:spPr>
      </p:pic>
      <p:pic>
        <p:nvPicPr>
          <p:cNvPr id="36" name="Graphique 35" descr="Fumer avec un remplissage uni">
            <a:extLst>
              <a:ext uri="{FF2B5EF4-FFF2-40B4-BE49-F238E27FC236}">
                <a16:creationId xmlns:a16="http://schemas.microsoft.com/office/drawing/2014/main" id="{4CB563B9-32C0-4CB5-B887-4F5BAF2A0E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2187" y="4842669"/>
            <a:ext cx="674408" cy="674408"/>
          </a:xfrm>
          <a:prstGeom prst="rect">
            <a:avLst/>
          </a:prstGeom>
        </p:spPr>
      </p:pic>
      <p:pic>
        <p:nvPicPr>
          <p:cNvPr id="38" name="Graphique 37" descr="Martini contour">
            <a:extLst>
              <a:ext uri="{FF2B5EF4-FFF2-40B4-BE49-F238E27FC236}">
                <a16:creationId xmlns:a16="http://schemas.microsoft.com/office/drawing/2014/main" id="{DAA87584-1186-4A1A-ABB9-0AD84F7383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41619" y="5025893"/>
            <a:ext cx="674408" cy="674408"/>
          </a:xfrm>
          <a:prstGeom prst="rect">
            <a:avLst/>
          </a:prstGeom>
        </p:spPr>
      </p:pic>
      <p:pic>
        <p:nvPicPr>
          <p:cNvPr id="40" name="Graphique 39" descr="Nuage avec un remplissage uni">
            <a:extLst>
              <a:ext uri="{FF2B5EF4-FFF2-40B4-BE49-F238E27FC236}">
                <a16:creationId xmlns:a16="http://schemas.microsoft.com/office/drawing/2014/main" id="{9D8E440D-F96B-45A2-B6A9-EE2B510A56B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53318" y="3697760"/>
            <a:ext cx="674408" cy="674408"/>
          </a:xfrm>
          <a:prstGeom prst="rect">
            <a:avLst/>
          </a:prstGeom>
        </p:spPr>
      </p:pic>
      <p:pic>
        <p:nvPicPr>
          <p:cNvPr id="42" name="Graphique 41" descr="Faible (soleil réduit) contour">
            <a:extLst>
              <a:ext uri="{FF2B5EF4-FFF2-40B4-BE49-F238E27FC236}">
                <a16:creationId xmlns:a16="http://schemas.microsoft.com/office/drawing/2014/main" id="{B50C5639-6B0E-4DA2-91DE-412DB683ED7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8403" y="5318119"/>
            <a:ext cx="674408" cy="674408"/>
          </a:xfrm>
          <a:prstGeom prst="rect">
            <a:avLst/>
          </a:prstGeom>
        </p:spPr>
      </p:pic>
      <p:pic>
        <p:nvPicPr>
          <p:cNvPr id="44" name="Graphique 43" descr="Tête avec engrenages contour">
            <a:extLst>
              <a:ext uri="{FF2B5EF4-FFF2-40B4-BE49-F238E27FC236}">
                <a16:creationId xmlns:a16="http://schemas.microsoft.com/office/drawing/2014/main" id="{1089CEDE-938A-4F73-9204-C5261F8C8B6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1390" y="4012132"/>
            <a:ext cx="674408" cy="674408"/>
          </a:xfrm>
          <a:prstGeom prst="rect">
            <a:avLst/>
          </a:prstGeom>
        </p:spPr>
      </p:pic>
      <p:sp>
        <p:nvSpPr>
          <p:cNvPr id="33" name="Titre 2">
            <a:extLst>
              <a:ext uri="{FF2B5EF4-FFF2-40B4-BE49-F238E27FC236}">
                <a16:creationId xmlns:a16="http://schemas.microsoft.com/office/drawing/2014/main" id="{3E0AB3C4-2A18-4214-B7EF-EA28B3BDB90C}"/>
              </a:ext>
            </a:extLst>
          </p:cNvPr>
          <p:cNvSpPr txBox="1">
            <a:spLocks/>
          </p:cNvSpPr>
          <p:nvPr/>
        </p:nvSpPr>
        <p:spPr>
          <a:xfrm>
            <a:off x="838200" y="536470"/>
            <a:ext cx="10515600" cy="792036"/>
          </a:xfrm>
          <a:prstGeom prst="rect">
            <a:avLst/>
          </a:prstGeom>
        </p:spPr>
        <p:txBody>
          <a:bodyPr vert="horz" lIns="91440" tIns="45720" rIns="91440" bIns="45720" rtlCol="0" anchor="ctr">
            <a:noAutofit/>
          </a:bodyPr>
          <a:lstStyle>
            <a:lvl1pPr algn="ctr">
              <a:lnSpc>
                <a:spcPct val="90000"/>
              </a:lnSpc>
              <a:spcBef>
                <a:spcPct val="0"/>
              </a:spcBef>
              <a:buNone/>
              <a:defRPr sz="2800">
                <a:solidFill>
                  <a:srgbClr val="3E3E3E"/>
                </a:solidFill>
                <a:latin typeface="KyivType Sans2" panose="00000500000000000000" pitchFamily="50" charset="0"/>
                <a:ea typeface="+mj-ea"/>
                <a:cs typeface="+mj-cs"/>
              </a:defRPr>
            </a:lvl1pPr>
          </a:lstStyle>
          <a:p>
            <a:r>
              <a:rPr lang="en-US" dirty="0"/>
              <a:t>How to identify </a:t>
            </a:r>
          </a:p>
          <a:p>
            <a:r>
              <a:rPr lang="en-US" sz="4000" dirty="0"/>
              <a:t>SKIN WITH REDNESS</a:t>
            </a:r>
            <a:endParaRPr lang="fr-FR" sz="4000" dirty="0"/>
          </a:p>
        </p:txBody>
      </p:sp>
    </p:spTree>
    <p:extLst>
      <p:ext uri="{BB962C8B-B14F-4D97-AF65-F5344CB8AC3E}">
        <p14:creationId xmlns:p14="http://schemas.microsoft.com/office/powerpoint/2010/main" val="81199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down)">
                                      <p:cBhvr>
                                        <p:cTn id="40" dur="500"/>
                                        <p:tgtEl>
                                          <p:spTgt spid="32"/>
                                        </p:tgtEl>
                                      </p:cBhvr>
                                    </p:animEffect>
                                  </p:childTnLst>
                                </p:cTn>
                              </p:par>
                              <p:par>
                                <p:cTn id="41" presetID="22" presetClass="entr" presetSubtype="4"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down)">
                                      <p:cBhvr>
                                        <p:cTn id="43" dur="500"/>
                                        <p:tgtEl>
                                          <p:spTgt spid="34"/>
                                        </p:tgtEl>
                                      </p:cBhvr>
                                    </p:animEffect>
                                  </p:childTnLst>
                                </p:cTn>
                              </p:par>
                              <p:par>
                                <p:cTn id="44" presetID="22" presetClass="entr" presetSubtype="4"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down)">
                                      <p:cBhvr>
                                        <p:cTn id="46" dur="500"/>
                                        <p:tgtEl>
                                          <p:spTgt spid="36"/>
                                        </p:tgtEl>
                                      </p:cBhvr>
                                    </p:animEffect>
                                  </p:childTnLst>
                                </p:cTn>
                              </p:par>
                              <p:par>
                                <p:cTn id="47" presetID="22" presetClass="entr" presetSubtype="4"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down)">
                                      <p:cBhvr>
                                        <p:cTn id="49" dur="500"/>
                                        <p:tgtEl>
                                          <p:spTgt spid="38"/>
                                        </p:tgtEl>
                                      </p:cBhvr>
                                    </p:animEffect>
                                  </p:childTnLst>
                                </p:cTn>
                              </p:par>
                              <p:par>
                                <p:cTn id="50" presetID="22" presetClass="entr" presetSubtype="4" fill="hold"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down)">
                                      <p:cBhvr>
                                        <p:cTn id="52" dur="500"/>
                                        <p:tgtEl>
                                          <p:spTgt spid="40"/>
                                        </p:tgtEl>
                                      </p:cBhvr>
                                    </p:animEffect>
                                  </p:childTnLst>
                                </p:cTn>
                              </p:par>
                              <p:par>
                                <p:cTn id="53" presetID="22" presetClass="entr" presetSubtype="4"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ipe(down)">
                                      <p:cBhvr>
                                        <p:cTn id="55" dur="500"/>
                                        <p:tgtEl>
                                          <p:spTgt spid="42"/>
                                        </p:tgtEl>
                                      </p:cBhvr>
                                    </p:animEffect>
                                  </p:childTnLst>
                                </p:cTn>
                              </p:par>
                              <p:par>
                                <p:cTn id="56" presetID="22" presetClass="entr" presetSubtype="4"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down)">
                                      <p:cBhvr>
                                        <p:cTn id="5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P spid="24" grpId="0" animBg="1"/>
      <p:bldP spid="28" grpId="0" animBg="1"/>
      <p:bldP spid="29"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que 5" descr="Mégaphone avec un remplissage uni">
            <a:extLst>
              <a:ext uri="{FF2B5EF4-FFF2-40B4-BE49-F238E27FC236}">
                <a16:creationId xmlns:a16="http://schemas.microsoft.com/office/drawing/2014/main" id="{F59D4B19-BE6C-42D6-A1F1-F9110F77A8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14810" y="2384322"/>
            <a:ext cx="2089355" cy="2089355"/>
          </a:xfrm>
          <a:prstGeom prst="rect">
            <a:avLst/>
          </a:prstGeom>
        </p:spPr>
      </p:pic>
      <p:sp>
        <p:nvSpPr>
          <p:cNvPr id="8" name="Titre 2">
            <a:extLst>
              <a:ext uri="{FF2B5EF4-FFF2-40B4-BE49-F238E27FC236}">
                <a16:creationId xmlns:a16="http://schemas.microsoft.com/office/drawing/2014/main" id="{EB59E384-86E0-4E1C-B186-339B49997B97}"/>
              </a:ext>
            </a:extLst>
          </p:cNvPr>
          <p:cNvSpPr txBox="1">
            <a:spLocks/>
          </p:cNvSpPr>
          <p:nvPr/>
        </p:nvSpPr>
        <p:spPr>
          <a:xfrm>
            <a:off x="990600" y="4737457"/>
            <a:ext cx="10515600" cy="7920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Your experiences</a:t>
            </a:r>
            <a:endParaRPr lang="fr-FR" sz="2800" dirty="0">
              <a:solidFill>
                <a:srgbClr val="3E3E3E"/>
              </a:solidFill>
              <a:latin typeface="KyivType Sans2" panose="00000500000000000000" pitchFamily="50" charset="0"/>
            </a:endParaRPr>
          </a:p>
        </p:txBody>
      </p:sp>
      <p:pic>
        <p:nvPicPr>
          <p:cNvPr id="10" name="Graphique 9" descr="Globe contour">
            <a:extLst>
              <a:ext uri="{FF2B5EF4-FFF2-40B4-BE49-F238E27FC236}">
                <a16:creationId xmlns:a16="http://schemas.microsoft.com/office/drawing/2014/main" id="{E61891BC-7683-446F-B6ED-D5374505F9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37755" y="4607719"/>
            <a:ext cx="914400" cy="914400"/>
          </a:xfrm>
          <a:prstGeom prst="rect">
            <a:avLst/>
          </a:prstGeom>
        </p:spPr>
      </p:pic>
      <p:sp>
        <p:nvSpPr>
          <p:cNvPr id="9" name="Titre 2">
            <a:extLst>
              <a:ext uri="{FF2B5EF4-FFF2-40B4-BE49-F238E27FC236}">
                <a16:creationId xmlns:a16="http://schemas.microsoft.com/office/drawing/2014/main" id="{22CC25D3-291A-4C49-887F-FE70EB4463AB}"/>
              </a:ext>
            </a:extLst>
          </p:cNvPr>
          <p:cNvSpPr txBox="1">
            <a:spLocks/>
          </p:cNvSpPr>
          <p:nvPr/>
        </p:nvSpPr>
        <p:spPr>
          <a:xfrm>
            <a:off x="838200" y="536470"/>
            <a:ext cx="10515600" cy="7920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a:solidFill>
                  <a:srgbClr val="3E3E3E"/>
                </a:solidFill>
                <a:latin typeface="KyivType Sans2" panose="00000500000000000000" pitchFamily="50" charset="0"/>
              </a:rPr>
              <a:t>How to identify and treat </a:t>
            </a:r>
            <a:br>
              <a:rPr lang="en-US" sz="2800">
                <a:solidFill>
                  <a:srgbClr val="3E3E3E"/>
                </a:solidFill>
                <a:latin typeface="KyivType Sans2" panose="00000500000000000000" pitchFamily="50" charset="0"/>
              </a:rPr>
            </a:br>
            <a:r>
              <a:rPr lang="en-US" sz="4000">
                <a:solidFill>
                  <a:srgbClr val="3E3E3E"/>
                </a:solidFill>
                <a:latin typeface="KyivType Sans2" panose="00000500000000000000" pitchFamily="50" charset="0"/>
              </a:rPr>
              <a:t>SENSITIVE SKIN</a:t>
            </a:r>
            <a:endParaRPr lang="fr-FR" sz="28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258417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11746164-C785-4959-B216-19BAE81CE17F}"/>
              </a:ext>
            </a:extLst>
          </p:cNvPr>
          <p:cNvGraphicFramePr>
            <a:graphicFrameLocks noChangeAspect="1"/>
          </p:cNvGraphicFramePr>
          <p:nvPr/>
        </p:nvGraphicFramePr>
        <p:xfrm>
          <a:off x="277926" y="322820"/>
          <a:ext cx="2692797" cy="1431624"/>
        </p:xfrm>
        <a:graphic>
          <a:graphicData uri="http://schemas.openxmlformats.org/presentationml/2006/ole">
            <mc:AlternateContent xmlns:mc="http://schemas.openxmlformats.org/markup-compatibility/2006">
              <mc:Choice xmlns:v="urn:schemas-microsoft-com:vml" Requires="v">
                <p:oleObj spid="_x0000_s1038" name="Bitmap Image" r:id="rId4" imgW="7704000" imgH="5166360" progId="PBrush">
                  <p:embed/>
                </p:oleObj>
              </mc:Choice>
              <mc:Fallback>
                <p:oleObj name="Bitmap Image" r:id="rId4" imgW="7704000" imgH="5166360" progId="PBrush">
                  <p:embed/>
                  <p:pic>
                    <p:nvPicPr>
                      <p:cNvPr id="4" name="Objet 3">
                        <a:extLst>
                          <a:ext uri="{FF2B5EF4-FFF2-40B4-BE49-F238E27FC236}">
                            <a16:creationId xmlns:a16="http://schemas.microsoft.com/office/drawing/2014/main" id="{11746164-C785-4959-B216-19BAE81CE17F}"/>
                          </a:ext>
                        </a:extLst>
                      </p:cNvPr>
                      <p:cNvPicPr/>
                      <p:nvPr/>
                    </p:nvPicPr>
                    <p:blipFill>
                      <a:blip r:embed="rId5"/>
                      <a:stretch>
                        <a:fillRect/>
                      </a:stretch>
                    </p:blipFill>
                    <p:spPr>
                      <a:xfrm>
                        <a:off x="277926" y="322820"/>
                        <a:ext cx="2692797" cy="1431624"/>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52CDB293-9387-40B9-B1E1-133A88DA1616}"/>
              </a:ext>
            </a:extLst>
          </p:cNvPr>
          <p:cNvSpPr txBox="1"/>
          <p:nvPr/>
        </p:nvSpPr>
        <p:spPr>
          <a:xfrm>
            <a:off x="1129370" y="785109"/>
            <a:ext cx="953226" cy="338554"/>
          </a:xfrm>
          <a:prstGeom prst="rect">
            <a:avLst/>
          </a:prstGeom>
          <a:noFill/>
          <a:ln>
            <a:noFill/>
          </a:ln>
        </p:spPr>
        <p:txBody>
          <a:bodyPr wrap="square" rtlCol="0">
            <a:spAutoFit/>
          </a:bodyPr>
          <a:lstStyle/>
          <a:p>
            <a:pPr algn="just"/>
            <a:r>
              <a:rPr lang="fr-FR" sz="1600" dirty="0">
                <a:latin typeface="Roboto Light" panose="02000000000000000000" pitchFamily="2" charset="0"/>
                <a:ea typeface="Roboto Light" panose="02000000000000000000" pitchFamily="2" charset="0"/>
              </a:rPr>
              <a:t>Ireland</a:t>
            </a:r>
          </a:p>
        </p:txBody>
      </p:sp>
      <p:sp>
        <p:nvSpPr>
          <p:cNvPr id="31" name="Titre 2">
            <a:extLst>
              <a:ext uri="{FF2B5EF4-FFF2-40B4-BE49-F238E27FC236}">
                <a16:creationId xmlns:a16="http://schemas.microsoft.com/office/drawing/2014/main" id="{69A733D5-DD76-4EDF-AEF4-F6F2EE3A8D54}"/>
              </a:ext>
            </a:extLst>
          </p:cNvPr>
          <p:cNvSpPr>
            <a:spLocks noGrp="1"/>
          </p:cNvSpPr>
          <p:nvPr>
            <p:ph type="title"/>
          </p:nvPr>
        </p:nvSpPr>
        <p:spPr/>
        <p:txBody>
          <a:bodyPr vert="horz" lIns="91440" tIns="45720" rIns="91440" bIns="45720" rtlCol="0" anchor="ctr">
            <a:normAutofit/>
          </a:bodyPr>
          <a:lstStyle/>
          <a:p>
            <a:pPr algn="ctr"/>
            <a:r>
              <a:rPr lang="fr-FR" sz="4800" dirty="0" err="1">
                <a:solidFill>
                  <a:srgbClr val="3E3E3E"/>
                </a:solidFill>
                <a:latin typeface="KyivType Sans2" panose="00000500000000000000" pitchFamily="50" charset="0"/>
              </a:rPr>
              <a:t>Your</a:t>
            </a:r>
            <a:r>
              <a:rPr lang="fr-FR" sz="4800" dirty="0">
                <a:solidFill>
                  <a:srgbClr val="3E3E3E"/>
                </a:solidFill>
                <a:latin typeface="KyivType Sans2" panose="00000500000000000000" pitchFamily="50" charset="0"/>
              </a:rPr>
              <a:t> </a:t>
            </a:r>
            <a:r>
              <a:rPr lang="fr-FR" sz="4800" dirty="0" err="1">
                <a:solidFill>
                  <a:srgbClr val="3E3E3E"/>
                </a:solidFill>
                <a:latin typeface="KyivType Sans2" panose="00000500000000000000" pitchFamily="50" charset="0"/>
              </a:rPr>
              <a:t>experience</a:t>
            </a:r>
            <a:r>
              <a:rPr lang="fr-FR" sz="4800" dirty="0">
                <a:solidFill>
                  <a:srgbClr val="3E3E3E"/>
                </a:solidFill>
                <a:latin typeface="KyivType Sans2" panose="00000500000000000000" pitchFamily="50" charset="0"/>
              </a:rPr>
              <a:t> :</a:t>
            </a:r>
          </a:p>
        </p:txBody>
      </p:sp>
      <p:sp>
        <p:nvSpPr>
          <p:cNvPr id="34" name="Rectangle 33">
            <a:extLst>
              <a:ext uri="{FF2B5EF4-FFF2-40B4-BE49-F238E27FC236}">
                <a16:creationId xmlns:a16="http://schemas.microsoft.com/office/drawing/2014/main" id="{49B41304-CCA3-42AA-9D98-DE55B6CFEB65}"/>
              </a:ext>
            </a:extLst>
          </p:cNvPr>
          <p:cNvSpPr/>
          <p:nvPr/>
        </p:nvSpPr>
        <p:spPr>
          <a:xfrm>
            <a:off x="2933613" y="1177633"/>
            <a:ext cx="8115383" cy="738664"/>
          </a:xfrm>
          <a:prstGeom prst="rect">
            <a:avLst/>
          </a:prstGeom>
        </p:spPr>
        <p:txBody>
          <a:bodyPr wrap="square">
            <a:spAutoFit/>
          </a:bodyPr>
          <a:lstStyle/>
          <a:p>
            <a:pPr algn="ctr">
              <a:defRPr/>
            </a:pPr>
            <a:r>
              <a:rPr lang="fr-FR" sz="1400" dirty="0">
                <a:solidFill>
                  <a:prstClr val="black"/>
                </a:solidFill>
                <a:latin typeface="Roboto Light" panose="02000000000000000000" pitchFamily="2" charset="0"/>
                <a:ea typeface="Roboto Light" panose="02000000000000000000" pitchFamily="2" charset="0"/>
              </a:rPr>
              <a:t>« </a:t>
            </a:r>
            <a:r>
              <a:rPr lang="en-US" sz="1400" dirty="0">
                <a:solidFill>
                  <a:prstClr val="black"/>
                </a:solidFill>
                <a:latin typeface="Roboto Light" panose="02000000000000000000" pitchFamily="2" charset="0"/>
                <a:ea typeface="Roboto Light" panose="02000000000000000000" pitchFamily="2" charset="0"/>
              </a:rPr>
              <a:t>The majority of customers are sensitive here with dry dehydrated skin. </a:t>
            </a:r>
          </a:p>
          <a:p>
            <a:pPr algn="ctr">
              <a:defRPr/>
            </a:pPr>
            <a:r>
              <a:rPr lang="en-US" sz="1400" dirty="0">
                <a:solidFill>
                  <a:prstClr val="black"/>
                </a:solidFill>
                <a:latin typeface="Roboto Light" panose="02000000000000000000" pitchFamily="2" charset="0"/>
                <a:ea typeface="Roboto Light" panose="02000000000000000000" pitchFamily="2" charset="0"/>
              </a:rPr>
              <a:t>This is due to our climate being very harsh. The main skin concern here is rosacea and the Sensitive line and Hydra no 1 line seem to be the perfect fit here for this concern .</a:t>
            </a:r>
            <a:r>
              <a:rPr lang="fr-FR" sz="1400" dirty="0">
                <a:solidFill>
                  <a:prstClr val="black"/>
                </a:solidFill>
                <a:latin typeface="Roboto Light" panose="02000000000000000000" pitchFamily="2" charset="0"/>
                <a:ea typeface="Roboto Light" panose="02000000000000000000" pitchFamily="2" charset="0"/>
              </a:rPr>
              <a:t>»</a:t>
            </a:r>
          </a:p>
        </p:txBody>
      </p:sp>
      <p:grpSp>
        <p:nvGrpSpPr>
          <p:cNvPr id="99" name="Groupe 98">
            <a:extLst>
              <a:ext uri="{FF2B5EF4-FFF2-40B4-BE49-F238E27FC236}">
                <a16:creationId xmlns:a16="http://schemas.microsoft.com/office/drawing/2014/main" id="{69C647D1-49B0-41DC-B13D-BC522863DB84}"/>
              </a:ext>
            </a:extLst>
          </p:cNvPr>
          <p:cNvGrpSpPr/>
          <p:nvPr/>
        </p:nvGrpSpPr>
        <p:grpSpPr>
          <a:xfrm>
            <a:off x="84886" y="2305590"/>
            <a:ext cx="5950156" cy="3823969"/>
            <a:chOff x="84886" y="2066107"/>
            <a:chExt cx="5950156" cy="3823969"/>
          </a:xfrm>
        </p:grpSpPr>
        <p:sp>
          <p:nvSpPr>
            <p:cNvPr id="19" name="Rectangle 18">
              <a:extLst>
                <a:ext uri="{FF2B5EF4-FFF2-40B4-BE49-F238E27FC236}">
                  <a16:creationId xmlns:a16="http://schemas.microsoft.com/office/drawing/2014/main" id="{B3821809-C9E8-49AA-A714-153FBB2024D5}"/>
                </a:ext>
              </a:extLst>
            </p:cNvPr>
            <p:cNvSpPr/>
            <p:nvPr/>
          </p:nvSpPr>
          <p:spPr>
            <a:xfrm>
              <a:off x="230624" y="2327985"/>
              <a:ext cx="5786969" cy="3562091"/>
            </a:xfrm>
            <a:prstGeom prst="rect">
              <a:avLst/>
            </a:prstGeom>
            <a:solidFill>
              <a:srgbClr val="FF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1AE3BF1F-3828-477B-ADEA-0D688CA1D7B6}"/>
                </a:ext>
              </a:extLst>
            </p:cNvPr>
            <p:cNvSpPr/>
            <p:nvPr/>
          </p:nvSpPr>
          <p:spPr>
            <a:xfrm>
              <a:off x="1544656" y="5423811"/>
              <a:ext cx="1527285" cy="276999"/>
            </a:xfrm>
            <a:prstGeom prst="rect">
              <a:avLst/>
            </a:prstGeom>
          </p:spPr>
          <p:txBody>
            <a:bodyPr wrap="square">
              <a:spAutoFit/>
            </a:bodyPr>
            <a:lstStyle/>
            <a:p>
              <a:pPr algn="ctr" defTabSz="1008309">
                <a:buClrTx/>
                <a:defRPr/>
              </a:pPr>
              <a:r>
                <a:rPr lang="fr-FR" sz="1200" b="1" dirty="0">
                  <a:solidFill>
                    <a:schemeClr val="tx1">
                      <a:lumMod val="75000"/>
                      <a:lumOff val="25000"/>
                    </a:schemeClr>
                  </a:solidFill>
                  <a:latin typeface="Roboto Light" panose="02000000000000000000" pitchFamily="2" charset="0"/>
                  <a:ea typeface="Roboto Light" panose="02000000000000000000" pitchFamily="2" charset="0"/>
                </a:rPr>
                <a:t>HYDRA N1 FLUIDE</a:t>
              </a:r>
              <a:endParaRPr lang="fr-FR" sz="1200" b="1" kern="12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6" name="Rectangle 15">
              <a:extLst>
                <a:ext uri="{FF2B5EF4-FFF2-40B4-BE49-F238E27FC236}">
                  <a16:creationId xmlns:a16="http://schemas.microsoft.com/office/drawing/2014/main" id="{0ACED957-5444-45C2-BBD6-3ABBB86DD556}"/>
                </a:ext>
              </a:extLst>
            </p:cNvPr>
            <p:cNvSpPr/>
            <p:nvPr/>
          </p:nvSpPr>
          <p:spPr>
            <a:xfrm>
              <a:off x="4420028" y="5423810"/>
              <a:ext cx="1615014" cy="276999"/>
            </a:xfrm>
            <a:prstGeom prst="rect">
              <a:avLst/>
            </a:prstGeom>
          </p:spPr>
          <p:txBody>
            <a:bodyPr wrap="square">
              <a:spAutoFit/>
            </a:bodyPr>
            <a:lstStyle/>
            <a:p>
              <a:pPr algn="ctr" defTabSz="1008309">
                <a:buClrTx/>
                <a:defRPr/>
              </a:pPr>
              <a:r>
                <a:rPr lang="fr-FR" sz="1200" b="1" kern="1200" dirty="0">
                  <a:solidFill>
                    <a:schemeClr val="tx1">
                      <a:lumMod val="75000"/>
                      <a:lumOff val="25000"/>
                    </a:schemeClr>
                  </a:solidFill>
                  <a:latin typeface="Roboto Light" panose="02000000000000000000" pitchFamily="2" charset="0"/>
                  <a:ea typeface="Roboto Light" panose="02000000000000000000" pitchFamily="2" charset="0"/>
                </a:rPr>
                <a:t>HYDRA N1 MASQUE </a:t>
              </a:r>
            </a:p>
          </p:txBody>
        </p:sp>
        <p:sp>
          <p:nvSpPr>
            <p:cNvPr id="20" name="Rectangle 19">
              <a:extLst>
                <a:ext uri="{FF2B5EF4-FFF2-40B4-BE49-F238E27FC236}">
                  <a16:creationId xmlns:a16="http://schemas.microsoft.com/office/drawing/2014/main" id="{ED4FBEDD-BABA-49B9-94D0-CB7CB6CE81C2}"/>
                </a:ext>
              </a:extLst>
            </p:cNvPr>
            <p:cNvSpPr/>
            <p:nvPr/>
          </p:nvSpPr>
          <p:spPr>
            <a:xfrm>
              <a:off x="2996199" y="2288785"/>
              <a:ext cx="1332923" cy="806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dirty="0">
                  <a:solidFill>
                    <a:srgbClr val="565655"/>
                  </a:solidFill>
                  <a:latin typeface="Roboto Light" panose="02000000000000000000" pitchFamily="2" charset="0"/>
                  <a:ea typeface="Roboto Light" panose="02000000000000000000" pitchFamily="2" charset="0"/>
                </a:rPr>
                <a:t>HYDRATE</a:t>
              </a:r>
            </a:p>
            <a:p>
              <a:pPr lvl="0" algn="ctr">
                <a:defRPr/>
              </a:pPr>
              <a:r>
                <a:rPr lang="fr-FR" sz="1200" dirty="0">
                  <a:solidFill>
                    <a:srgbClr val="565655"/>
                  </a:solidFill>
                  <a:latin typeface="Roboto Light" panose="02000000000000000000" pitchFamily="2" charset="0"/>
                  <a:ea typeface="Roboto Light" panose="02000000000000000000" pitchFamily="2" charset="0"/>
                </a:rPr>
                <a:t>COMFORTE</a:t>
              </a:r>
              <a:endParaRPr lang="fr-FR" sz="1200" kern="1200" dirty="0">
                <a:solidFill>
                  <a:srgbClr val="565655"/>
                </a:solidFill>
                <a:latin typeface="Roboto Light" panose="02000000000000000000" pitchFamily="2" charset="0"/>
                <a:ea typeface="Roboto Light" panose="02000000000000000000" pitchFamily="2" charset="0"/>
              </a:endParaRPr>
            </a:p>
          </p:txBody>
        </p:sp>
        <p:sp>
          <p:nvSpPr>
            <p:cNvPr id="21" name="Rectangle 20">
              <a:extLst>
                <a:ext uri="{FF2B5EF4-FFF2-40B4-BE49-F238E27FC236}">
                  <a16:creationId xmlns:a16="http://schemas.microsoft.com/office/drawing/2014/main" id="{18FA3B01-7ADA-43B7-A144-071E36614B50}"/>
                </a:ext>
              </a:extLst>
            </p:cNvPr>
            <p:cNvSpPr/>
            <p:nvPr/>
          </p:nvSpPr>
          <p:spPr>
            <a:xfrm>
              <a:off x="4502457" y="2313780"/>
              <a:ext cx="1029543" cy="806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dirty="0">
                  <a:solidFill>
                    <a:srgbClr val="565655"/>
                  </a:solidFill>
                  <a:latin typeface="Roboto Light" panose="02000000000000000000" pitchFamily="2" charset="0"/>
                  <a:ea typeface="Roboto Light" panose="02000000000000000000" pitchFamily="2" charset="0"/>
                </a:rPr>
                <a:t>HYDRATING</a:t>
              </a:r>
            </a:p>
            <a:p>
              <a:pPr lvl="0" algn="ctr">
                <a:defRPr/>
              </a:pPr>
              <a:r>
                <a:rPr lang="fr-FR" sz="1200" dirty="0">
                  <a:solidFill>
                    <a:srgbClr val="565655"/>
                  </a:solidFill>
                  <a:latin typeface="Roboto Light" panose="02000000000000000000" pitchFamily="2" charset="0"/>
                  <a:ea typeface="Roboto Light" panose="02000000000000000000" pitchFamily="2" charset="0"/>
                </a:rPr>
                <a:t>REPAIRING</a:t>
              </a:r>
            </a:p>
          </p:txBody>
        </p:sp>
        <p:cxnSp>
          <p:nvCxnSpPr>
            <p:cNvPr id="23" name="Connecteur droit 22">
              <a:extLst>
                <a:ext uri="{FF2B5EF4-FFF2-40B4-BE49-F238E27FC236}">
                  <a16:creationId xmlns:a16="http://schemas.microsoft.com/office/drawing/2014/main" id="{CCC5E918-13B0-4AC2-9CFE-F5D8149EE18F}"/>
                </a:ext>
              </a:extLst>
            </p:cNvPr>
            <p:cNvCxnSpPr>
              <a:cxnSpLocks/>
            </p:cNvCxnSpPr>
            <p:nvPr/>
          </p:nvCxnSpPr>
          <p:spPr>
            <a:xfrm>
              <a:off x="1530892" y="2339797"/>
              <a:ext cx="0" cy="3372125"/>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5AF5D79E-DFC4-4B24-86F2-BC602FE1077E}"/>
                </a:ext>
              </a:extLst>
            </p:cNvPr>
            <p:cNvCxnSpPr>
              <a:cxnSpLocks/>
            </p:cNvCxnSpPr>
            <p:nvPr/>
          </p:nvCxnSpPr>
          <p:spPr>
            <a:xfrm>
              <a:off x="2978362" y="2309798"/>
              <a:ext cx="0" cy="3413236"/>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A629D802-D077-4745-8689-2F5A4EC59469}"/>
                </a:ext>
              </a:extLst>
            </p:cNvPr>
            <p:cNvCxnSpPr>
              <a:cxnSpLocks/>
            </p:cNvCxnSpPr>
            <p:nvPr/>
          </p:nvCxnSpPr>
          <p:spPr>
            <a:xfrm flipH="1">
              <a:off x="4415668" y="2327986"/>
              <a:ext cx="1591" cy="337282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5675B97-956C-4D2A-96A5-BF8EC2EEFCEA}"/>
                </a:ext>
              </a:extLst>
            </p:cNvPr>
            <p:cNvSpPr/>
            <p:nvPr/>
          </p:nvSpPr>
          <p:spPr>
            <a:xfrm>
              <a:off x="1553105" y="2309798"/>
              <a:ext cx="1338711" cy="806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dirty="0">
                  <a:solidFill>
                    <a:srgbClr val="565655"/>
                  </a:solidFill>
                  <a:latin typeface="Roboto Light" panose="02000000000000000000" pitchFamily="2" charset="0"/>
                  <a:ea typeface="Roboto Light" panose="02000000000000000000" pitchFamily="2" charset="0"/>
                </a:rPr>
                <a:t>HYDRATING</a:t>
              </a:r>
            </a:p>
            <a:p>
              <a:pPr lvl="0" algn="ctr">
                <a:defRPr/>
              </a:pPr>
              <a:r>
                <a:rPr lang="fr-FR" sz="1200" dirty="0">
                  <a:solidFill>
                    <a:srgbClr val="565655"/>
                  </a:solidFill>
                  <a:latin typeface="Roboto Light" panose="02000000000000000000" pitchFamily="2" charset="0"/>
                  <a:ea typeface="Roboto Light" panose="02000000000000000000" pitchFamily="2" charset="0"/>
                </a:rPr>
                <a:t>MATIFYING </a:t>
              </a:r>
            </a:p>
          </p:txBody>
        </p:sp>
        <p:sp>
          <p:nvSpPr>
            <p:cNvPr id="28" name="Rectangle 27">
              <a:extLst>
                <a:ext uri="{FF2B5EF4-FFF2-40B4-BE49-F238E27FC236}">
                  <a16:creationId xmlns:a16="http://schemas.microsoft.com/office/drawing/2014/main" id="{D326CFD5-491D-43F5-BAA8-4EE09C3D0436}"/>
                </a:ext>
              </a:extLst>
            </p:cNvPr>
            <p:cNvSpPr/>
            <p:nvPr/>
          </p:nvSpPr>
          <p:spPr>
            <a:xfrm>
              <a:off x="3008512" y="5434923"/>
              <a:ext cx="1451728" cy="276999"/>
            </a:xfrm>
            <a:prstGeom prst="rect">
              <a:avLst/>
            </a:prstGeom>
          </p:spPr>
          <p:txBody>
            <a:bodyPr wrap="square">
              <a:spAutoFit/>
            </a:bodyPr>
            <a:lstStyle/>
            <a:p>
              <a:pPr algn="ctr" defTabSz="1008309">
                <a:buClrTx/>
                <a:defRPr/>
              </a:pPr>
              <a:r>
                <a:rPr lang="fr-FR" sz="1200" b="1" kern="1200" dirty="0">
                  <a:solidFill>
                    <a:schemeClr val="tx1">
                      <a:lumMod val="75000"/>
                      <a:lumOff val="25000"/>
                    </a:schemeClr>
                  </a:solidFill>
                  <a:latin typeface="Roboto Light" panose="02000000000000000000" pitchFamily="2" charset="0"/>
                  <a:ea typeface="Roboto Light" panose="02000000000000000000" pitchFamily="2" charset="0"/>
                </a:rPr>
                <a:t>HYDRA N1 CREME</a:t>
              </a:r>
            </a:p>
          </p:txBody>
        </p:sp>
        <p:pic>
          <p:nvPicPr>
            <p:cNvPr id="29" name="Picture 2">
              <a:extLst>
                <a:ext uri="{FF2B5EF4-FFF2-40B4-BE49-F238E27FC236}">
                  <a16:creationId xmlns:a16="http://schemas.microsoft.com/office/drawing/2014/main" id="{7F03FDD5-C271-40FE-88D1-C2400C28BDD1}"/>
                </a:ext>
              </a:extLst>
            </p:cNvPr>
            <p:cNvPicPr>
              <a:picLocks noChangeAspect="1" noChangeArrowheads="1"/>
            </p:cNvPicPr>
            <p:nvPr/>
          </p:nvPicPr>
          <p:blipFill rotWithShape="1">
            <a:blip r:embed="rId6">
              <a:clrChange>
                <a:clrFrom>
                  <a:srgbClr val="000000">
                    <a:alpha val="0"/>
                  </a:srgbClr>
                </a:clrFrom>
                <a:clrTo>
                  <a:srgbClr val="000000">
                    <a:alpha val="0"/>
                  </a:srgbClr>
                </a:clrTo>
              </a:clrChange>
              <a:alphaModFix/>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24290" t="19656" r="26255" b="7017"/>
            <a:stretch/>
          </p:blipFill>
          <p:spPr bwMode="auto">
            <a:xfrm>
              <a:off x="4726951" y="3211196"/>
              <a:ext cx="980950" cy="218169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EB57282B-DC0D-4DD3-B92C-AF32C35AB1F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964" t="23153" r="35563" b="5990"/>
            <a:stretch/>
          </p:blipFill>
          <p:spPr bwMode="auto">
            <a:xfrm>
              <a:off x="563813" y="3159760"/>
              <a:ext cx="584350" cy="22606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BF50FB2F-7C2B-4DF2-A0A3-6B717FCCFF1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3617" t="11440" r="34326" b="5814"/>
            <a:stretch/>
          </p:blipFill>
          <p:spPr bwMode="auto">
            <a:xfrm>
              <a:off x="1996654" y="3162938"/>
              <a:ext cx="584350" cy="226247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a:extLst>
                <a:ext uri="{FF2B5EF4-FFF2-40B4-BE49-F238E27FC236}">
                  <a16:creationId xmlns:a16="http://schemas.microsoft.com/office/drawing/2014/main" id="{5ED221B5-FBA9-47AC-881C-B6645EAC96C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7093" t="21049" r="26382" b="6000"/>
            <a:stretch/>
          </p:blipFill>
          <p:spPr bwMode="auto">
            <a:xfrm>
              <a:off x="3197341" y="3266513"/>
              <a:ext cx="921941" cy="216841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5AB77D95-23E6-42F2-A3CE-08E67CE360DF}"/>
                </a:ext>
              </a:extLst>
            </p:cNvPr>
            <p:cNvSpPr/>
            <p:nvPr/>
          </p:nvSpPr>
          <p:spPr>
            <a:xfrm>
              <a:off x="84886" y="5434923"/>
              <a:ext cx="1527286" cy="276999"/>
            </a:xfrm>
            <a:prstGeom prst="rect">
              <a:avLst/>
            </a:prstGeom>
          </p:spPr>
          <p:txBody>
            <a:bodyPr wrap="square">
              <a:spAutoFit/>
            </a:bodyPr>
            <a:lstStyle/>
            <a:p>
              <a:pPr algn="ctr" defTabSz="1008309">
                <a:buClrTx/>
                <a:defRPr/>
              </a:pPr>
              <a:r>
                <a:rPr lang="fr-FR" sz="1200" b="1" kern="1200" dirty="0">
                  <a:solidFill>
                    <a:schemeClr val="tx1">
                      <a:lumMod val="75000"/>
                      <a:lumOff val="25000"/>
                    </a:schemeClr>
                  </a:solidFill>
                  <a:latin typeface="Roboto Light" panose="02000000000000000000" pitchFamily="2" charset="0"/>
                  <a:ea typeface="Roboto Light" panose="02000000000000000000" pitchFamily="2" charset="0"/>
                </a:rPr>
                <a:t>HYDRA N1 SERUM</a:t>
              </a:r>
            </a:p>
          </p:txBody>
        </p:sp>
        <p:sp>
          <p:nvSpPr>
            <p:cNvPr id="38" name="Rectangle 37">
              <a:extLst>
                <a:ext uri="{FF2B5EF4-FFF2-40B4-BE49-F238E27FC236}">
                  <a16:creationId xmlns:a16="http://schemas.microsoft.com/office/drawing/2014/main" id="{B730C879-8D48-42EC-ADCA-AB1BB6B9B9C6}"/>
                </a:ext>
              </a:extLst>
            </p:cNvPr>
            <p:cNvSpPr/>
            <p:nvPr/>
          </p:nvSpPr>
          <p:spPr>
            <a:xfrm>
              <a:off x="101602" y="2339797"/>
              <a:ext cx="1368611" cy="806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200" dirty="0">
                  <a:solidFill>
                    <a:srgbClr val="565655"/>
                  </a:solidFill>
                  <a:latin typeface="Roboto Light" panose="02000000000000000000" pitchFamily="2" charset="0"/>
                  <a:ea typeface="Roboto Light" panose="02000000000000000000" pitchFamily="2" charset="0"/>
                </a:rPr>
                <a:t>HYDRATE </a:t>
              </a:r>
            </a:p>
            <a:p>
              <a:pPr lvl="0" algn="ctr">
                <a:defRPr/>
              </a:pPr>
              <a:r>
                <a:rPr lang="fr-FR" sz="1200" dirty="0">
                  <a:solidFill>
                    <a:srgbClr val="565655"/>
                  </a:solidFill>
                  <a:latin typeface="Roboto Light" panose="02000000000000000000" pitchFamily="2" charset="0"/>
                  <a:ea typeface="Roboto Light" panose="02000000000000000000" pitchFamily="2" charset="0"/>
                </a:rPr>
                <a:t>INTENSIVELY</a:t>
              </a:r>
              <a:endParaRPr lang="fr-FR" sz="1200" kern="1200" dirty="0">
                <a:solidFill>
                  <a:srgbClr val="565655"/>
                </a:solidFill>
                <a:latin typeface="Roboto Light" panose="02000000000000000000" pitchFamily="2" charset="0"/>
                <a:ea typeface="Roboto Light" panose="02000000000000000000" pitchFamily="2" charset="0"/>
              </a:endParaRPr>
            </a:p>
          </p:txBody>
        </p:sp>
        <p:sp>
          <p:nvSpPr>
            <p:cNvPr id="45" name="ZoneTexte 44">
              <a:extLst>
                <a:ext uri="{FF2B5EF4-FFF2-40B4-BE49-F238E27FC236}">
                  <a16:creationId xmlns:a16="http://schemas.microsoft.com/office/drawing/2014/main" id="{E1EBBAED-F59E-461E-A565-EA7533F28EBF}"/>
                </a:ext>
              </a:extLst>
            </p:cNvPr>
            <p:cNvSpPr txBox="1"/>
            <p:nvPr/>
          </p:nvSpPr>
          <p:spPr>
            <a:xfrm>
              <a:off x="115800" y="2066107"/>
              <a:ext cx="2401479" cy="338554"/>
            </a:xfrm>
            <a:prstGeom prst="rect">
              <a:avLst/>
            </a:prstGeom>
            <a:solidFill>
              <a:srgbClr val="FFF4F3"/>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HYDRA N°1</a:t>
              </a:r>
            </a:p>
          </p:txBody>
        </p:sp>
      </p:grpSp>
      <p:grpSp>
        <p:nvGrpSpPr>
          <p:cNvPr id="98" name="Groupe 97">
            <a:extLst>
              <a:ext uri="{FF2B5EF4-FFF2-40B4-BE49-F238E27FC236}">
                <a16:creationId xmlns:a16="http://schemas.microsoft.com/office/drawing/2014/main" id="{8DD005DB-F4DD-4A8D-9C68-C85E1DA889F0}"/>
              </a:ext>
            </a:extLst>
          </p:cNvPr>
          <p:cNvGrpSpPr/>
          <p:nvPr/>
        </p:nvGrpSpPr>
        <p:grpSpPr>
          <a:xfrm>
            <a:off x="6974041" y="2293643"/>
            <a:ext cx="4857319" cy="3843911"/>
            <a:chOff x="6124952" y="2054160"/>
            <a:chExt cx="4857319" cy="3843911"/>
          </a:xfrm>
        </p:grpSpPr>
        <p:sp>
          <p:nvSpPr>
            <p:cNvPr id="95" name="Rectangle 94">
              <a:extLst>
                <a:ext uri="{FF2B5EF4-FFF2-40B4-BE49-F238E27FC236}">
                  <a16:creationId xmlns:a16="http://schemas.microsoft.com/office/drawing/2014/main" id="{438E00DC-0CAE-4AC1-8569-A68B80F7F8BF}"/>
                </a:ext>
              </a:extLst>
            </p:cNvPr>
            <p:cNvSpPr/>
            <p:nvPr/>
          </p:nvSpPr>
          <p:spPr>
            <a:xfrm>
              <a:off x="6496512" y="2317125"/>
              <a:ext cx="4485759" cy="3579463"/>
            </a:xfrm>
            <a:prstGeom prst="rect">
              <a:avLst/>
            </a:prstGeom>
            <a:solidFill>
              <a:srgbClr val="F2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4" name="Picture 4">
              <a:extLst>
                <a:ext uri="{FF2B5EF4-FFF2-40B4-BE49-F238E27FC236}">
                  <a16:creationId xmlns:a16="http://schemas.microsoft.com/office/drawing/2014/main" id="{B0DB4E23-ECD9-4153-AB86-429E6B5ACF4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7503" t="26414" r="28604" b="6449"/>
            <a:stretch/>
          </p:blipFill>
          <p:spPr bwMode="auto">
            <a:xfrm>
              <a:off x="6809931" y="3200798"/>
              <a:ext cx="957004" cy="21957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a:extLst>
                <a:ext uri="{FF2B5EF4-FFF2-40B4-BE49-F238E27FC236}">
                  <a16:creationId xmlns:a16="http://schemas.microsoft.com/office/drawing/2014/main" id="{6FB0B0E0-332F-44B2-A77B-94298DC9E30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5667" t="27261" r="30977" b="6472"/>
            <a:stretch/>
          </p:blipFill>
          <p:spPr bwMode="auto">
            <a:xfrm>
              <a:off x="9644562" y="3226406"/>
              <a:ext cx="957004" cy="219401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a:extLst>
                <a:ext uri="{FF2B5EF4-FFF2-40B4-BE49-F238E27FC236}">
                  <a16:creationId xmlns:a16="http://schemas.microsoft.com/office/drawing/2014/main" id="{776A7890-D719-49FD-B896-5851C407B01C}"/>
                </a:ext>
              </a:extLst>
            </p:cNvPr>
            <p:cNvPicPr>
              <a:picLocks noChangeAspect="1" noChangeArrowheads="1"/>
            </p:cNvPicPr>
            <p:nvPr/>
          </p:nvPicPr>
          <p:blipFill rotWithShape="1">
            <a:blip r:embed="rId13">
              <a:clrChange>
                <a:clrFrom>
                  <a:srgbClr val="000000">
                    <a:alpha val="0"/>
                  </a:srgbClr>
                </a:clrFrom>
                <a:clrTo>
                  <a:srgbClr val="000000">
                    <a:alpha val="0"/>
                  </a:srgbClr>
                </a:clrTo>
              </a:clrChange>
              <a:alphaModFix/>
              <a:extLst>
                <a:ext uri="{28A0092B-C50C-407E-A947-70E740481C1C}">
                  <a14:useLocalDpi xmlns:a14="http://schemas.microsoft.com/office/drawing/2010/main" val="0"/>
                </a:ext>
              </a:extLst>
            </a:blip>
            <a:srcRect l="24703" t="22711" r="27764" b="7628"/>
            <a:stretch/>
          </p:blipFill>
          <p:spPr bwMode="auto">
            <a:xfrm>
              <a:off x="8212649" y="3232847"/>
              <a:ext cx="986199" cy="2167986"/>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Connecteur droit 76">
              <a:extLst>
                <a:ext uri="{FF2B5EF4-FFF2-40B4-BE49-F238E27FC236}">
                  <a16:creationId xmlns:a16="http://schemas.microsoft.com/office/drawing/2014/main" id="{C45716B8-6840-4454-9505-034B12712903}"/>
                </a:ext>
              </a:extLst>
            </p:cNvPr>
            <p:cNvCxnSpPr>
              <a:cxnSpLocks/>
              <a:endCxn id="86" idx="3"/>
            </p:cNvCxnSpPr>
            <p:nvPr/>
          </p:nvCxnSpPr>
          <p:spPr>
            <a:xfrm>
              <a:off x="7946042" y="2328875"/>
              <a:ext cx="20097" cy="3330370"/>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4E69605A-0A8A-433A-87E5-40905ECACCEF}"/>
                </a:ext>
              </a:extLst>
            </p:cNvPr>
            <p:cNvCxnSpPr>
              <a:cxnSpLocks/>
            </p:cNvCxnSpPr>
            <p:nvPr/>
          </p:nvCxnSpPr>
          <p:spPr>
            <a:xfrm>
              <a:off x="9490943" y="2309798"/>
              <a:ext cx="41798" cy="358827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2BBF3ED5-19D8-4EF8-8F6A-C47B39813EEB}"/>
                </a:ext>
              </a:extLst>
            </p:cNvPr>
            <p:cNvSpPr/>
            <p:nvPr/>
          </p:nvSpPr>
          <p:spPr>
            <a:xfrm>
              <a:off x="6651926" y="2349040"/>
              <a:ext cx="1171445" cy="806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a:r>
                <a:rPr lang="fr-FR" sz="1200" dirty="0">
                  <a:solidFill>
                    <a:srgbClr val="565655"/>
                  </a:solidFill>
                  <a:latin typeface="Roboto Light" panose="02000000000000000000" pitchFamily="2" charset="0"/>
                  <a:ea typeface="Roboto Light" panose="02000000000000000000" pitchFamily="2" charset="0"/>
                </a:rPr>
                <a:t>DESENSITIZE</a:t>
              </a:r>
            </a:p>
          </p:txBody>
        </p:sp>
        <p:sp>
          <p:nvSpPr>
            <p:cNvPr id="84" name="Rectangle 83">
              <a:extLst>
                <a:ext uri="{FF2B5EF4-FFF2-40B4-BE49-F238E27FC236}">
                  <a16:creationId xmlns:a16="http://schemas.microsoft.com/office/drawing/2014/main" id="{51E0E8D6-08F6-476B-8F6A-61FA336E40E2}"/>
                </a:ext>
              </a:extLst>
            </p:cNvPr>
            <p:cNvSpPr/>
            <p:nvPr/>
          </p:nvSpPr>
          <p:spPr>
            <a:xfrm>
              <a:off x="9487645" y="2338689"/>
              <a:ext cx="1381473" cy="806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a:r>
                <a:rPr lang="fr-FR" sz="1200" dirty="0">
                  <a:solidFill>
                    <a:srgbClr val="565655"/>
                  </a:solidFill>
                  <a:latin typeface="Roboto Light" panose="02000000000000000000" pitchFamily="2" charset="0"/>
                  <a:ea typeface="Roboto Light" panose="02000000000000000000" pitchFamily="2" charset="0"/>
                </a:rPr>
                <a:t>CORRECT </a:t>
              </a:r>
            </a:p>
          </p:txBody>
        </p:sp>
        <p:sp>
          <p:nvSpPr>
            <p:cNvPr id="85" name="Rectangle 84">
              <a:extLst>
                <a:ext uri="{FF2B5EF4-FFF2-40B4-BE49-F238E27FC236}">
                  <a16:creationId xmlns:a16="http://schemas.microsoft.com/office/drawing/2014/main" id="{280BA8C0-DC2D-49A6-9286-9E2F2CF0F1C3}"/>
                </a:ext>
              </a:extLst>
            </p:cNvPr>
            <p:cNvSpPr/>
            <p:nvPr/>
          </p:nvSpPr>
          <p:spPr>
            <a:xfrm>
              <a:off x="7954963" y="2349039"/>
              <a:ext cx="1523762" cy="806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a:buClrTx/>
                <a:defRPr/>
              </a:pPr>
              <a:r>
                <a:rPr lang="fr-FR" sz="1200" dirty="0">
                  <a:solidFill>
                    <a:srgbClr val="565655"/>
                  </a:solidFill>
                  <a:latin typeface="Roboto Light" panose="02000000000000000000" pitchFamily="2" charset="0"/>
                  <a:ea typeface="Roboto Light" panose="02000000000000000000" pitchFamily="2" charset="0"/>
                </a:rPr>
                <a:t>SOOTHE</a:t>
              </a:r>
            </a:p>
          </p:txBody>
        </p:sp>
        <p:sp>
          <p:nvSpPr>
            <p:cNvPr id="86" name="Rectangle 85">
              <a:extLst>
                <a:ext uri="{FF2B5EF4-FFF2-40B4-BE49-F238E27FC236}">
                  <a16:creationId xmlns:a16="http://schemas.microsoft.com/office/drawing/2014/main" id="{53A7947E-285A-4F58-B88F-05AF9F42EC6B}"/>
                </a:ext>
              </a:extLst>
            </p:cNvPr>
            <p:cNvSpPr/>
            <p:nvPr/>
          </p:nvSpPr>
          <p:spPr>
            <a:xfrm>
              <a:off x="6527842" y="5428412"/>
              <a:ext cx="1438297" cy="461665"/>
            </a:xfrm>
            <a:prstGeom prst="rect">
              <a:avLst/>
            </a:prstGeom>
          </p:spPr>
          <p:txBody>
            <a:bodyPr wrap="square">
              <a:spAutoFit/>
            </a:bodyPr>
            <a:lstStyle/>
            <a:p>
              <a:pPr algn="ctr" defTabSz="1008309">
                <a:buClrTx/>
                <a:defRPr/>
              </a:pPr>
              <a:r>
                <a:rPr lang="fr-FR" sz="1200" b="1" dirty="0">
                  <a:solidFill>
                    <a:schemeClr val="tx1">
                      <a:lumMod val="75000"/>
                      <a:lumOff val="25000"/>
                    </a:schemeClr>
                  </a:solidFill>
                  <a:latin typeface="Roboto Light" panose="02000000000000000000" pitchFamily="2" charset="0"/>
                  <a:ea typeface="Roboto Light" panose="02000000000000000000" pitchFamily="2" charset="0"/>
                </a:rPr>
                <a:t>SENSITIVE CREME PEAUX SENSIBLES</a:t>
              </a:r>
              <a:endParaRPr lang="fr-FR" sz="1200" b="1" kern="12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87" name="Rectangle 86">
              <a:extLst>
                <a:ext uri="{FF2B5EF4-FFF2-40B4-BE49-F238E27FC236}">
                  <a16:creationId xmlns:a16="http://schemas.microsoft.com/office/drawing/2014/main" id="{E34E1FD4-C624-43FD-BA39-6D5B25CC5D48}"/>
                </a:ext>
              </a:extLst>
            </p:cNvPr>
            <p:cNvSpPr/>
            <p:nvPr/>
          </p:nvSpPr>
          <p:spPr>
            <a:xfrm>
              <a:off x="9532741" y="5434923"/>
              <a:ext cx="1449530" cy="461665"/>
            </a:xfrm>
            <a:prstGeom prst="rect">
              <a:avLst/>
            </a:prstGeom>
          </p:spPr>
          <p:txBody>
            <a:bodyPr wrap="square">
              <a:spAutoFit/>
            </a:bodyPr>
            <a:lstStyle/>
            <a:p>
              <a:pPr algn="ctr" defTabSz="1008309">
                <a:buClrTx/>
                <a:defRPr/>
              </a:pPr>
              <a:r>
                <a:rPr lang="fr-FR" sz="1200" b="1" dirty="0">
                  <a:solidFill>
                    <a:schemeClr val="tx1">
                      <a:lumMod val="75000"/>
                      <a:lumOff val="25000"/>
                    </a:schemeClr>
                  </a:solidFill>
                  <a:latin typeface="Roboto Light" panose="02000000000000000000" pitchFamily="2" charset="0"/>
                  <a:ea typeface="Roboto Light" panose="02000000000000000000" pitchFamily="2" charset="0"/>
                </a:rPr>
                <a:t>SENSITIVE CREME ANTI-ROUGEURS</a:t>
              </a:r>
              <a:endParaRPr lang="fr-FR" sz="1200" b="1" kern="12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88" name="Rectangle 87">
              <a:extLst>
                <a:ext uri="{FF2B5EF4-FFF2-40B4-BE49-F238E27FC236}">
                  <a16:creationId xmlns:a16="http://schemas.microsoft.com/office/drawing/2014/main" id="{95F57E04-4FA2-4636-A8E4-714237426470}"/>
                </a:ext>
              </a:extLst>
            </p:cNvPr>
            <p:cNvSpPr/>
            <p:nvPr/>
          </p:nvSpPr>
          <p:spPr>
            <a:xfrm>
              <a:off x="7966139" y="5436406"/>
              <a:ext cx="1546505" cy="461665"/>
            </a:xfrm>
            <a:prstGeom prst="rect">
              <a:avLst/>
            </a:prstGeom>
          </p:spPr>
          <p:txBody>
            <a:bodyPr wrap="square">
              <a:spAutoFit/>
            </a:bodyPr>
            <a:lstStyle/>
            <a:p>
              <a:pPr algn="ctr" defTabSz="1008309">
                <a:buClrTx/>
                <a:defRPr/>
              </a:pPr>
              <a:r>
                <a:rPr lang="fr-FR" sz="1200" b="1" dirty="0">
                  <a:solidFill>
                    <a:schemeClr val="tx1">
                      <a:lumMod val="75000"/>
                      <a:lumOff val="25000"/>
                    </a:schemeClr>
                  </a:solidFill>
                  <a:latin typeface="Roboto Light" panose="02000000000000000000" pitchFamily="2" charset="0"/>
                  <a:ea typeface="Roboto Light" panose="02000000000000000000" pitchFamily="2" charset="0"/>
                </a:rPr>
                <a:t>SENSITIVE MASQUE PEAUX SENSIBLES</a:t>
              </a:r>
              <a:endParaRPr lang="fr-FR" sz="1200" b="1" kern="12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96" name="ZoneTexte 95">
              <a:extLst>
                <a:ext uri="{FF2B5EF4-FFF2-40B4-BE49-F238E27FC236}">
                  <a16:creationId xmlns:a16="http://schemas.microsoft.com/office/drawing/2014/main" id="{3783F4D3-EB40-4214-923F-8F4CD9166988}"/>
                </a:ext>
              </a:extLst>
            </p:cNvPr>
            <p:cNvSpPr txBox="1"/>
            <p:nvPr/>
          </p:nvSpPr>
          <p:spPr>
            <a:xfrm>
              <a:off x="6124952" y="2054160"/>
              <a:ext cx="2401479" cy="338554"/>
            </a:xfrm>
            <a:prstGeom prst="rect">
              <a:avLst/>
            </a:prstGeom>
            <a:solidFill>
              <a:srgbClr val="F2EFFE"/>
            </a:solidFill>
            <a:ln w="3175">
              <a:solidFill>
                <a:schemeClr val="tx1">
                  <a:lumMod val="50000"/>
                  <a:lumOff val="50000"/>
                </a:schemeClr>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SENSITIVE</a:t>
              </a:r>
            </a:p>
          </p:txBody>
        </p:sp>
      </p:grpSp>
      <p:graphicFrame>
        <p:nvGraphicFramePr>
          <p:cNvPr id="2" name="Objet 1">
            <a:extLst>
              <a:ext uri="{FF2B5EF4-FFF2-40B4-BE49-F238E27FC236}">
                <a16:creationId xmlns:a16="http://schemas.microsoft.com/office/drawing/2014/main" id="{2AB833C6-F0EC-45A1-8CED-16487674FA70}"/>
              </a:ext>
            </a:extLst>
          </p:cNvPr>
          <p:cNvGraphicFramePr>
            <a:graphicFrameLocks noChangeAspect="1"/>
          </p:cNvGraphicFramePr>
          <p:nvPr>
            <p:extLst>
              <p:ext uri="{D42A27DB-BD31-4B8C-83A1-F6EECF244321}">
                <p14:modId xmlns:p14="http://schemas.microsoft.com/office/powerpoint/2010/main" val="4197638977"/>
              </p:ext>
            </p:extLst>
          </p:nvPr>
        </p:nvGraphicFramePr>
        <p:xfrm>
          <a:off x="11070002" y="234105"/>
          <a:ext cx="851444" cy="565554"/>
        </p:xfrm>
        <a:graphic>
          <a:graphicData uri="http://schemas.openxmlformats.org/presentationml/2006/ole">
            <mc:AlternateContent xmlns:mc="http://schemas.openxmlformats.org/markup-compatibility/2006">
              <mc:Choice xmlns:v="urn:schemas-microsoft-com:vml" Requires="v">
                <p:oleObj spid="_x0000_s1039" name="Bitmap Image" r:id="rId14" imgW="3040560" imgH="2019240" progId="PBrush">
                  <p:embed/>
                </p:oleObj>
              </mc:Choice>
              <mc:Fallback>
                <p:oleObj name="Bitmap Image" r:id="rId14" imgW="3040560" imgH="2019240" progId="PBrush">
                  <p:embed/>
                  <p:pic>
                    <p:nvPicPr>
                      <p:cNvPr id="0" name=""/>
                      <p:cNvPicPr/>
                      <p:nvPr/>
                    </p:nvPicPr>
                    <p:blipFill>
                      <a:blip r:embed="rId15"/>
                      <a:stretch>
                        <a:fillRect/>
                      </a:stretch>
                    </p:blipFill>
                    <p:spPr>
                      <a:xfrm>
                        <a:off x="11070002" y="234105"/>
                        <a:ext cx="851444" cy="565554"/>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94730281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1884</TotalTime>
  <Words>6082</Words>
  <Application>Microsoft Office PowerPoint</Application>
  <PresentationFormat>Grand écran</PresentationFormat>
  <Paragraphs>707</Paragraphs>
  <Slides>37</Slides>
  <Notes>37</Notes>
  <HiddenSlides>0</HiddenSlides>
  <MMClips>0</MMClips>
  <ScaleCrop>false</ScaleCrop>
  <HeadingPairs>
    <vt:vector size="8" baseType="variant">
      <vt:variant>
        <vt:lpstr>Polices utilisées</vt:lpstr>
      </vt:variant>
      <vt:variant>
        <vt:i4>16</vt:i4>
      </vt:variant>
      <vt:variant>
        <vt:lpstr>Thème</vt:lpstr>
      </vt:variant>
      <vt:variant>
        <vt:i4>1</vt:i4>
      </vt:variant>
      <vt:variant>
        <vt:lpstr>Serveurs OLE incorporés</vt:lpstr>
      </vt:variant>
      <vt:variant>
        <vt:i4>1</vt:i4>
      </vt:variant>
      <vt:variant>
        <vt:lpstr>Titres des diapositives</vt:lpstr>
      </vt:variant>
      <vt:variant>
        <vt:i4>37</vt:i4>
      </vt:variant>
    </vt:vector>
  </HeadingPairs>
  <TitlesOfParts>
    <vt:vector size="55" baseType="lpstr">
      <vt:lpstr>Malgun Gothic</vt:lpstr>
      <vt:lpstr>Arial</vt:lpstr>
      <vt:lpstr>Calibri</vt:lpstr>
      <vt:lpstr>Calibri Light</vt:lpstr>
      <vt:lpstr>Century Gothic</vt:lpstr>
      <vt:lpstr>KyivType Sans Light2</vt:lpstr>
      <vt:lpstr>KyivType Sans Medium2</vt:lpstr>
      <vt:lpstr>KyivType Sans2</vt:lpstr>
      <vt:lpstr>Midnight Signature</vt:lpstr>
      <vt:lpstr>Roboto</vt:lpstr>
      <vt:lpstr>Roboto Condensed Light</vt:lpstr>
      <vt:lpstr>Roboto Light</vt:lpstr>
      <vt:lpstr>Roboto Mono</vt:lpstr>
      <vt:lpstr>Sofia Pro</vt:lpstr>
      <vt:lpstr>Söhne</vt:lpstr>
      <vt:lpstr>Wingdings</vt:lpstr>
      <vt:lpstr>Thème Office</vt:lpstr>
      <vt:lpstr>Bitmap Image</vt:lpstr>
      <vt:lpstr>Présentation PowerPoint</vt:lpstr>
      <vt:lpstr>How to identify and treat  SENSITIVE SKIN</vt:lpstr>
      <vt:lpstr>How to identify a SENSITIVE SKIN</vt:lpstr>
      <vt:lpstr>How to identify a SENSITIVE SKIN</vt:lpstr>
      <vt:lpstr>How to identify a SENSITIVE SKIN</vt:lpstr>
      <vt:lpstr>Présentation PowerPoint</vt:lpstr>
      <vt:lpstr>Présentation PowerPoint</vt:lpstr>
      <vt:lpstr>Présentation PowerPoint</vt:lpstr>
      <vt:lpstr>Your experience :</vt:lpstr>
      <vt:lpstr>Your experience :</vt:lpstr>
      <vt:lpstr>Your experience :</vt:lpstr>
      <vt:lpstr>Your experience :</vt:lpstr>
      <vt:lpstr>Your experience :</vt:lpstr>
      <vt:lpstr>Your experience :</vt:lpstr>
      <vt:lpstr>Your experience :</vt:lpstr>
      <vt:lpstr>How to treat a SENSITIVE SKIN</vt:lpstr>
      <vt:lpstr>How to treat a SENSITIVE SKIN</vt:lpstr>
      <vt:lpstr>How to treat a SENSITIVE SKIN</vt:lpstr>
      <vt:lpstr>How to treat a SENSITIVE SKIN with redness</vt:lpstr>
      <vt:lpstr>How to treat a SENSITIVE SKIN with redness</vt:lpstr>
      <vt:lpstr>How to treat a SENSITIVE SKIN with redness</vt:lpstr>
      <vt:lpstr>Présentation PowerPoint</vt:lpstr>
      <vt:lpstr>How to treat a SENSITIVE SKIN (with or without redness)</vt:lpstr>
      <vt:lpstr>Présentation PowerPoint</vt:lpstr>
      <vt:lpstr>Présentation PowerPoint</vt:lpstr>
      <vt:lpstr>Your turn to play</vt:lpstr>
      <vt:lpstr>How to identify and treat  SENSITIVE SKIN</vt:lpstr>
      <vt:lpstr>How to identify and treat  SENSITIVE SKIN</vt:lpstr>
      <vt:lpstr>How to identify and treat  SENSITIVE SKIN</vt:lpstr>
      <vt:lpstr>How to identify and treat  SENSITIVE SKIN</vt:lpstr>
      <vt:lpstr>How to identify and treat  SENSITIVE SKIN</vt:lpstr>
      <vt:lpstr>Our S.O.S ally</vt:lpstr>
      <vt:lpstr>Présentation PowerPoint</vt:lpstr>
      <vt:lpstr>How to treat a SENSITIVE SKIN  in cabin</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BASSON Sophie</dc:creator>
  <cp:lastModifiedBy>BASSON Sophie</cp:lastModifiedBy>
  <cp:revision>24</cp:revision>
  <cp:lastPrinted>2023-09-05T07:56:33Z</cp:lastPrinted>
  <dcterms:created xsi:type="dcterms:W3CDTF">2023-07-20T09:56:44Z</dcterms:created>
  <dcterms:modified xsi:type="dcterms:W3CDTF">2023-09-11T09:41:46Z</dcterms:modified>
</cp:coreProperties>
</file>