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42"/>
  </p:notesMasterIdLst>
  <p:sldIdLst>
    <p:sldId id="2115" r:id="rId3"/>
    <p:sldId id="2116" r:id="rId4"/>
    <p:sldId id="464" r:id="rId5"/>
    <p:sldId id="311" r:id="rId6"/>
    <p:sldId id="296" r:id="rId7"/>
    <p:sldId id="297" r:id="rId8"/>
    <p:sldId id="2111" r:id="rId9"/>
    <p:sldId id="2102" r:id="rId10"/>
    <p:sldId id="2103" r:id="rId11"/>
    <p:sldId id="2104" r:id="rId12"/>
    <p:sldId id="2105" r:id="rId13"/>
    <p:sldId id="2112" r:id="rId14"/>
    <p:sldId id="376" r:id="rId15"/>
    <p:sldId id="377" r:id="rId16"/>
    <p:sldId id="2106" r:id="rId17"/>
    <p:sldId id="2107" r:id="rId18"/>
    <p:sldId id="2113" r:id="rId19"/>
    <p:sldId id="371" r:id="rId20"/>
    <p:sldId id="2035" r:id="rId21"/>
    <p:sldId id="2117" r:id="rId22"/>
    <p:sldId id="257" r:id="rId23"/>
    <p:sldId id="259" r:id="rId24"/>
    <p:sldId id="474" r:id="rId25"/>
    <p:sldId id="459" r:id="rId26"/>
    <p:sldId id="461" r:id="rId27"/>
    <p:sldId id="2114" r:id="rId28"/>
    <p:sldId id="258" r:id="rId29"/>
    <p:sldId id="261" r:id="rId30"/>
    <p:sldId id="263" r:id="rId31"/>
    <p:sldId id="264" r:id="rId32"/>
    <p:sldId id="260" r:id="rId33"/>
    <p:sldId id="262" r:id="rId34"/>
    <p:sldId id="265" r:id="rId35"/>
    <p:sldId id="266" r:id="rId36"/>
    <p:sldId id="267" r:id="rId37"/>
    <p:sldId id="462" r:id="rId38"/>
    <p:sldId id="1808" r:id="rId39"/>
    <p:sldId id="2118" r:id="rId40"/>
    <p:sldId id="2119"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3D7"/>
    <a:srgbClr val="C2AAD0"/>
    <a:srgbClr val="FFFFFF"/>
    <a:srgbClr val="F3D7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5033" autoAdjust="0"/>
  </p:normalViewPr>
  <p:slideViewPr>
    <p:cSldViewPr snapToGrid="0" showGuides="1">
      <p:cViewPr varScale="1">
        <p:scale>
          <a:sx n="101" d="100"/>
          <a:sy n="101" d="100"/>
        </p:scale>
        <p:origin x="558" y="114"/>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4" Type="http://schemas.openxmlformats.org/officeDocument/2006/relationships/image" Target="../media/image1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D76B2-22B5-4DDA-8F7F-5A83A6A0B95A}" type="datetimeFigureOut">
              <a:rPr lang="fr-FR" smtClean="0"/>
              <a:t>25/10/2023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61B33-522A-4F60-8A73-71F50321E764}" type="slidenum">
              <a:rPr lang="fr-FR" smtClean="0"/>
              <a:t>‹N°›</a:t>
            </a:fld>
            <a:endParaRPr lang="fr-FR"/>
          </a:p>
        </p:txBody>
      </p:sp>
    </p:spTree>
    <p:extLst>
      <p:ext uri="{BB962C8B-B14F-4D97-AF65-F5344CB8AC3E}">
        <p14:creationId xmlns:p14="http://schemas.microsoft.com/office/powerpoint/2010/main" val="319401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ncoreungateau.com/extrait-naturel-de-vanill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encoreungateau.com/tag/gingembre/" TargetMode="External"/><Relationship Id="rId4" Type="http://schemas.openxmlformats.org/officeDocument/2006/relationships/hyperlink" Target="https://www.encoreungateau.com/tag/cannell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a:t>
            </a:fld>
            <a:endParaRPr lang="fr-FR"/>
          </a:p>
        </p:txBody>
      </p:sp>
    </p:spTree>
    <p:extLst>
      <p:ext uri="{BB962C8B-B14F-4D97-AF65-F5344CB8AC3E}">
        <p14:creationId xmlns:p14="http://schemas.microsoft.com/office/powerpoint/2010/main" val="4048728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41: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fr-FR" sz="1100"/>
              <a:t>LOTION YON-KA PS TAILLE VOYAGE 18e</a:t>
            </a:r>
            <a:endParaRPr/>
          </a:p>
          <a:p>
            <a:pPr marL="457200" lvl="0" indent="-298450" algn="l" rtl="0">
              <a:lnSpc>
                <a:spcPct val="100000"/>
              </a:lnSpc>
              <a:spcBef>
                <a:spcPts val="0"/>
              </a:spcBef>
              <a:spcAft>
                <a:spcPts val="0"/>
              </a:spcAft>
              <a:buSzPts val="1100"/>
              <a:buChar char="●"/>
            </a:pPr>
            <a:r>
              <a:rPr lang="fr-FR" sz="1100"/>
              <a:t>GLYCONIGHT 10% MASQUE 50ML 62e</a:t>
            </a:r>
            <a:endParaRPr/>
          </a:p>
          <a:p>
            <a:pPr marL="457200" lvl="0" indent="-298450" algn="l" rtl="0">
              <a:lnSpc>
                <a:spcPct val="100000"/>
              </a:lnSpc>
              <a:spcBef>
                <a:spcPts val="0"/>
              </a:spcBef>
              <a:spcAft>
                <a:spcPts val="0"/>
              </a:spcAft>
              <a:buSzPts val="1100"/>
              <a:buChar char="●"/>
            </a:pPr>
            <a:r>
              <a:rPr lang="fr-FR" sz="1100"/>
              <a:t>SERUM C20 5ML 35e</a:t>
            </a:r>
            <a:endParaRPr/>
          </a:p>
          <a:p>
            <a:pPr marL="457200" marR="0" lvl="0" indent="-298450" algn="l" rtl="0">
              <a:lnSpc>
                <a:spcPct val="100000"/>
              </a:lnSpc>
              <a:spcBef>
                <a:spcPts val="0"/>
              </a:spcBef>
              <a:spcAft>
                <a:spcPts val="0"/>
              </a:spcAft>
              <a:buClr>
                <a:srgbClr val="000000"/>
              </a:buClr>
              <a:buSzPts val="1100"/>
              <a:buFont typeface="Arial"/>
              <a:buChar char="●"/>
            </a:pPr>
            <a:r>
              <a:rPr lang="fr-FR" sz="1100"/>
              <a:t>TROUSSE – 19e</a:t>
            </a:r>
            <a:endParaRPr/>
          </a:p>
          <a:p>
            <a:pPr marL="457200" lvl="0" indent="-228600" algn="l" rtl="0">
              <a:lnSpc>
                <a:spcPct val="100000"/>
              </a:lnSpc>
              <a:spcBef>
                <a:spcPts val="0"/>
              </a:spcBef>
              <a:spcAft>
                <a:spcPts val="0"/>
              </a:spcAft>
              <a:buSzPts val="1100"/>
              <a:buNone/>
            </a:pPr>
            <a:endParaRPr sz="1100"/>
          </a:p>
          <a:p>
            <a:pPr marL="0" lvl="0" indent="0" algn="l" rtl="0">
              <a:lnSpc>
                <a:spcPct val="100000"/>
              </a:lnSpc>
              <a:spcBef>
                <a:spcPts val="0"/>
              </a:spcBef>
              <a:spcAft>
                <a:spcPts val="0"/>
              </a:spcAft>
              <a:buClr>
                <a:schemeClr val="dk1"/>
              </a:buClr>
              <a:buSzPts val="1400"/>
              <a:buFont typeface="Calibri"/>
              <a:buNone/>
            </a:pPr>
            <a:endParaRPr/>
          </a:p>
        </p:txBody>
      </p:sp>
      <p:sp>
        <p:nvSpPr>
          <p:cNvPr id="818" name="Google Shape;818;p41:notes"/>
          <p:cNvSpPr txBox="1">
            <a:spLocks noGrp="1"/>
          </p:cNvSpPr>
          <p:nvPr>
            <p:ph type="sldNum" idx="12"/>
          </p:nvPr>
        </p:nvSpPr>
        <p:spPr>
          <a:xfrm>
            <a:off x="3856737" y="9442154"/>
            <a:ext cx="2950500" cy="498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4942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GLYCONIGHT 10% MASQUE    81% 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mn-lt"/>
                <a:ea typeface="+mn-ea"/>
                <a:cs typeface="+mn-cs"/>
              </a:rPr>
              <a:t>Descriptif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Le peeling clean qui donne un nouveau souffle à la peau.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mn-lt"/>
                <a:ea typeface="+mn-ea"/>
                <a:cs typeface="+mn-cs"/>
              </a:rPr>
              <a:t>Bénéfices</a:t>
            </a:r>
          </a:p>
          <a:p>
            <a:pPr lvl="0">
              <a:defRPr/>
            </a:pPr>
            <a:r>
              <a:rPr lang="fr-FR" dirty="0">
                <a:solidFill>
                  <a:prstClr val="black"/>
                </a:solidFill>
                <a:latin typeface="Roboto Light" panose="020B0604020202020204" charset="0"/>
                <a:ea typeface="Roboto Light" panose="020B0604020202020204" charset="0"/>
              </a:rPr>
              <a:t>Eclat immédiat dès la première utilisation</a:t>
            </a:r>
          </a:p>
          <a:p>
            <a:pPr lvl="0">
              <a:defRPr/>
            </a:pPr>
            <a:r>
              <a:rPr lang="fr-FR" dirty="0">
                <a:solidFill>
                  <a:prstClr val="black"/>
                </a:solidFill>
                <a:latin typeface="Roboto Light" panose="020B0604020202020204" charset="0"/>
                <a:ea typeface="Roboto Light" panose="020B0604020202020204" charset="0"/>
              </a:rPr>
              <a:t>Le grain de peau est affiné et les pores resserrés</a:t>
            </a:r>
          </a:p>
          <a:p>
            <a:pPr lvl="0">
              <a:defRPr/>
            </a:pPr>
            <a:r>
              <a:rPr lang="fr-FR" dirty="0">
                <a:solidFill>
                  <a:prstClr val="black"/>
                </a:solidFill>
                <a:latin typeface="Roboto Light" panose="020B0604020202020204" charset="0"/>
                <a:ea typeface="Roboto Light" panose="020B0604020202020204" charset="0"/>
              </a:rPr>
              <a:t>Lisse les rides et ridules</a:t>
            </a:r>
            <a:endParaRPr kumimoji="0" lang="fr-FR"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mn-lt"/>
                <a:ea typeface="+mn-ea"/>
                <a:cs typeface="+mn-cs"/>
              </a:rPr>
              <a:t>Pour qui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Pour les </a:t>
            </a:r>
            <a:r>
              <a:rPr kumimoji="0" lang="fr-FR" sz="1200" b="0" i="0" u="none" strike="noStrike" kern="1200" cap="none" spc="0" normalizeH="0" baseline="0" noProof="0" dirty="0" err="1">
                <a:ln>
                  <a:noFill/>
                </a:ln>
                <a:solidFill>
                  <a:prstClr val="black"/>
                </a:solidFill>
                <a:effectLst/>
                <a:uLnTx/>
                <a:uFillTx/>
                <a:latin typeface="+mn-lt"/>
                <a:ea typeface="+mn-ea"/>
                <a:cs typeface="+mn-cs"/>
              </a:rPr>
              <a:t>millenials</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Une peau sans imperfections, de l’éclat et un traitement des premières rides)</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Pour les peaux plus matures </a:t>
            </a:r>
            <a:r>
              <a:rPr kumimoji="0" lang="fr-FR" sz="1200" b="0" i="0" u="sng"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Un effet anti-âge (rides++/ fermeté/taches) et de l’éclat)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mn-lt"/>
                <a:ea typeface="+mn-ea"/>
                <a:cs typeface="+mn-cs"/>
              </a:rPr>
              <a:t>Résultats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Eclat du teint : + 24%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Diamètre des pores : -19%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Profondeur des rides de la patte d’oie : -30%</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fr-FR" sz="1200" b="0" i="0" u="none" strike="noStrike" kern="1200" cap="none" spc="0" normalizeH="0" baseline="0" noProof="0" dirty="0">
                <a:ln>
                  <a:noFill/>
                </a:ln>
                <a:solidFill>
                  <a:prstClr val="black"/>
                </a:solidFill>
                <a:effectLst/>
                <a:uLnTx/>
                <a:uFillTx/>
                <a:latin typeface="+mn-lt"/>
                <a:ea typeface="+mn-ea"/>
                <a:cs typeface="+mn-cs"/>
              </a:rPr>
              <a:t>Etude clinique réalisée sous le contrôle d’un dermatologue sur 15 volontaires de 20 à 39 ans (1 mois) et 15 volontaires de 40 à 55 ans (2mois) - Moyenne des résultats sur l'ensemble des 2 groupes à 1 mois sauf densité du derme groupe 40-55 ans uniquement.</a:t>
            </a:r>
            <a:endParaRPr kumimoji="0" lang="fr-FR" sz="1200" b="0" i="1" u="none" strike="noStrike" kern="1200" cap="none" spc="0" normalizeH="0" baseline="0" noProof="0" dirty="0">
              <a:ln>
                <a:noFill/>
              </a:ln>
              <a:solidFill>
                <a:srgbClr val="FF0000"/>
              </a:solidFill>
              <a:effectLst/>
              <a:uLnTx/>
              <a:uFillTx/>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13</a:t>
            </a:fld>
            <a:endParaRPr lang="fr-FR"/>
          </a:p>
        </p:txBody>
      </p:sp>
    </p:spTree>
    <p:extLst>
      <p:ext uri="{BB962C8B-B14F-4D97-AF65-F5344CB8AC3E}">
        <p14:creationId xmlns:p14="http://schemas.microsoft.com/office/powerpoint/2010/main" val="402193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mn-lt"/>
                <a:ea typeface="+mn-ea"/>
                <a:cs typeface="+mn-cs"/>
              </a:rPr>
              <a:t>Utilisation à domicile </a:t>
            </a:r>
          </a:p>
          <a:p>
            <a:r>
              <a:rPr lang="fr-FR" sz="1200" dirty="0"/>
              <a:t>Le soir, après nettoyage-démaquillage, </a:t>
            </a:r>
            <a:r>
              <a:rPr lang="fr-FR" sz="1200" dirty="0" err="1"/>
              <a:t>brumiser</a:t>
            </a:r>
            <a:r>
              <a:rPr lang="fr-FR" sz="1200" dirty="0"/>
              <a:t> la LOTION YON-KA et bien faire pénétrer par</a:t>
            </a:r>
            <a:r>
              <a:rPr lang="fr-FR" sz="1200" baseline="0" dirty="0"/>
              <a:t> </a:t>
            </a:r>
            <a:r>
              <a:rPr lang="fr-FR" sz="1200" dirty="0"/>
              <a:t>effleurages. Appliquer le GLYCONIGHT 10% MASQUE en couche fine sur le visage et le cou. </a:t>
            </a:r>
          </a:p>
          <a:p>
            <a:r>
              <a:rPr lang="fr-FR" sz="1200" dirty="0"/>
              <a:t>Laisser agir toute la nuit. Rincer à l’eau tiède le lendemain matin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3 façons d’utiliser son GLYCONIGHT 10% MASQUE : </a:t>
            </a:r>
          </a:p>
          <a:p>
            <a:pPr lvl="0">
              <a:defRPr/>
            </a:pPr>
            <a:r>
              <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En </a:t>
            </a:r>
            <a:r>
              <a:rPr lang="fr-FR" sz="1200" b="1" cap="small" dirty="0"/>
              <a:t>masque coup d’</a:t>
            </a:r>
            <a:r>
              <a:rPr lang="fr-FR" sz="1200" b="1" cap="small" dirty="0" err="1"/>
              <a:t>eclat</a:t>
            </a:r>
            <a:r>
              <a:rPr lang="fr-FR" sz="1200" b="1" cap="small" dirty="0"/>
              <a:t> </a:t>
            </a:r>
            <a:r>
              <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a:t>
            </a:r>
            <a:r>
              <a:rPr lang="fr-FR" sz="1200" dirty="0"/>
              <a:t>1 application le soir pour un effet bluffant sur la </a:t>
            </a:r>
            <a:r>
              <a:rPr lang="fr-FR" sz="1200" b="1" dirty="0"/>
              <a:t>luminosité du teint</a:t>
            </a:r>
            <a:r>
              <a:rPr lang="fr-FR" sz="1200" b="0" baseline="0" dirty="0"/>
              <a:t> </a:t>
            </a:r>
            <a:r>
              <a:rPr lang="fr-FR" sz="1200" dirty="0"/>
              <a:t>dès le lendemain matin. </a:t>
            </a:r>
          </a:p>
          <a:p>
            <a:pPr lvl="0">
              <a:defRPr/>
            </a:pPr>
            <a:r>
              <a:rPr lang="fr-FR" sz="1200" dirty="0"/>
              <a:t>- En </a:t>
            </a:r>
            <a:r>
              <a:rPr lang="fr-FR" sz="1200" b="1" kern="0" cap="small" dirty="0">
                <a:solidFill>
                  <a:schemeClr val="tx1">
                    <a:lumMod val="75000"/>
                    <a:lumOff val="25000"/>
                  </a:schemeClr>
                </a:solidFill>
              </a:rPr>
              <a:t>Cure flash ou d’entretien </a:t>
            </a:r>
            <a:r>
              <a:rPr lang="fr-FR" sz="1200" kern="0" cap="small" dirty="0">
                <a:solidFill>
                  <a:schemeClr val="tx1">
                    <a:lumMod val="75000"/>
                    <a:lumOff val="25000"/>
                  </a:schemeClr>
                </a:solidFill>
              </a:rPr>
              <a:t>: </a:t>
            </a:r>
            <a:r>
              <a:rPr lang="fr-FR" sz="1200" dirty="0"/>
              <a:t>Un soir sur deux pendant 1 semaine pour un effet </a:t>
            </a:r>
            <a:r>
              <a:rPr lang="fr-FR" sz="1200" b="1" dirty="0"/>
              <a:t>peau neuve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En </a:t>
            </a:r>
            <a:r>
              <a:rPr lang="fr-FR" sz="1200" b="1" kern="0" cap="small" dirty="0">
                <a:solidFill>
                  <a:schemeClr val="tx1">
                    <a:lumMod val="75000"/>
                    <a:lumOff val="25000"/>
                  </a:schemeClr>
                </a:solidFill>
              </a:rPr>
              <a:t>Cure intensive </a:t>
            </a:r>
            <a:r>
              <a:rPr lang="fr-FR" sz="1200" kern="0" cap="small" dirty="0">
                <a:solidFill>
                  <a:schemeClr val="tx1">
                    <a:lumMod val="75000"/>
                    <a:lumOff val="25000"/>
                  </a:schemeClr>
                </a:solidFill>
              </a:rPr>
              <a:t>(1 à 2 mois) : </a:t>
            </a:r>
            <a:r>
              <a:rPr lang="fr-FR" sz="1200" dirty="0"/>
              <a:t>Un soir sur deux la 1ère semaine puis tous les soirs les semaines suivantes.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Cure à renouveler 2 à 3 fois dans l’année pour un résultat </a:t>
            </a:r>
            <a:r>
              <a:rPr lang="fr-FR" sz="1200" b="1" dirty="0"/>
              <a:t>anti-âge ou peau neuve renforcé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r>
              <a:rPr lang="fr-FR" sz="1200" dirty="0"/>
              <a:t>S’applique également sur le décolleté pour le défroisser visiblement et faire peau neuve !</a:t>
            </a:r>
          </a:p>
          <a:p>
            <a:r>
              <a:rPr lang="fr-FR" sz="1200" dirty="0"/>
              <a:t>Constitue une excellente préparation de la peau avant un peeling dermatologique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 d’acide glycolique pur : lissant,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anti-rides</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de noyau d’abricot bio et algue brune : éclat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Polysaccharides naturels : apaisant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Glycérine végétale : hydratant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Quintessence : Equilibrant, calmant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Précaution d’emploi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Eviter tout contact avec les yeux et les lèvres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Utiliser systématiquement un écran solaire la journée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En cas d’irritation ou rougeurs persistantes, cesser l’utilisation et consulter un médecin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Ne pas appliquer avant ou après une épilation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Ne pas utiliser lors de la prise d’un traitement à base d’acide rétinoïque ou en cas de sensibilité particulière à l’acide glycolique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L’utilisation de ce produit doit être de fréquence ou de durée limitée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Afin de voir si vous supportez l’acide glycolique, appliquer une petite quantité à l’intérieur du coude ou derrière l’oreille.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Si des rougeurs et sensations d’inconfort violentes apparaissent retirer et réessayer le lendemain afin de confirmer ou non l’intolérance.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Pensez à utiliser l’échantillonnage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Ce masque peeling de nuit avec 10% d’acide glycolique pur a une triple efficacité prouvée : anti-âge, effet peau neuve, éclat.</a:t>
            </a:r>
            <a:br>
              <a:rPr kumimoji="0" lang="fr-FR" sz="1200" b="0" i="0" u="none" strike="noStrike" kern="1200" cap="none" spc="0" normalizeH="0" baseline="0" noProof="0" dirty="0">
                <a:ln>
                  <a:noFill/>
                </a:ln>
                <a:solidFill>
                  <a:prstClr val="black"/>
                </a:solidFill>
                <a:effectLst/>
                <a:uLnTx/>
                <a:uFillTx/>
                <a:latin typeface="+mn-lt"/>
                <a:ea typeface="+mn-ea"/>
                <a:cs typeface="+mn-cs"/>
              </a:rPr>
            </a:br>
            <a:r>
              <a:rPr kumimoji="0" lang="fr-FR" sz="1200" b="0" i="0" u="none" strike="noStrike" kern="1200" cap="none" spc="0" normalizeH="0" baseline="0" noProof="0" dirty="0">
                <a:ln>
                  <a:noFill/>
                </a:ln>
                <a:solidFill>
                  <a:prstClr val="black"/>
                </a:solidFill>
                <a:effectLst/>
                <a:uLnTx/>
                <a:uFillTx/>
                <a:latin typeface="+mn-lt"/>
                <a:ea typeface="+mn-ea"/>
                <a:cs typeface="+mn-cs"/>
              </a:rPr>
              <a:t>Il s'utilise en coup d’éclat, cure flash ou intensive. Les résultats sont constatés dès le premier réveil, et se renforcent au fil des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14</a:t>
            </a:fld>
            <a:endParaRPr lang="fr-FR"/>
          </a:p>
        </p:txBody>
      </p:sp>
    </p:spTree>
    <p:extLst>
      <p:ext uri="{BB962C8B-B14F-4D97-AF65-F5344CB8AC3E}">
        <p14:creationId xmlns:p14="http://schemas.microsoft.com/office/powerpoint/2010/main" val="926746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b="1" i="0" dirty="0">
                <a:solidFill>
                  <a:srgbClr val="3E3E3E"/>
                </a:solidFill>
                <a:effectLst/>
                <a:latin typeface="Sofia Pro" panose="00000500000000000000" pitchFamily="50" charset="0"/>
              </a:rPr>
              <a:t>Dès 5 jours :</a:t>
            </a:r>
            <a:br>
              <a:rPr lang="fr-FR" dirty="0"/>
            </a:br>
            <a:r>
              <a:rPr lang="fr-FR" b="0" i="0" dirty="0">
                <a:solidFill>
                  <a:srgbClr val="3E3E3E"/>
                </a:solidFill>
                <a:effectLst/>
                <a:latin typeface="Sofia Pro" panose="00000500000000000000" pitchFamily="50" charset="0"/>
              </a:rPr>
              <a:t>Une efficacité mesurée* et visible* sur l’éclat et l’homogénéité du teint :</a:t>
            </a:r>
            <a:br>
              <a:rPr lang="fr-FR" dirty="0"/>
            </a:br>
            <a:r>
              <a:rPr lang="fr-FR" b="0" i="0" dirty="0">
                <a:solidFill>
                  <a:srgbClr val="3E3E3E"/>
                </a:solidFill>
                <a:effectLst/>
                <a:latin typeface="Sofia Pro" panose="00000500000000000000" pitchFamily="50" charset="0"/>
              </a:rPr>
              <a:t>Près de 9 femmes sur 10 : convaincues par l’effet coup d’éclat et l’action bonne mine**</a:t>
            </a:r>
            <a:br>
              <a:rPr lang="fr-FR" dirty="0"/>
            </a:br>
            <a:r>
              <a:rPr lang="fr-FR" b="0" i="0" dirty="0">
                <a:solidFill>
                  <a:srgbClr val="3E3E3E"/>
                </a:solidFill>
                <a:effectLst/>
                <a:latin typeface="Sofia Pro" panose="00000500000000000000" pitchFamily="50" charset="0"/>
              </a:rPr>
              <a:t>100% des femmes : ont adopté le produit**' &amp; souhaitent poursuivre son utilisation**</a:t>
            </a:r>
            <a:br>
              <a:rPr lang="fr-FR" dirty="0"/>
            </a:br>
            <a:br>
              <a:rPr lang="fr-FR" dirty="0"/>
            </a:br>
            <a:r>
              <a:rPr lang="fr-FR" b="1" i="0" dirty="0">
                <a:solidFill>
                  <a:srgbClr val="3E3E3E"/>
                </a:solidFill>
                <a:effectLst/>
                <a:latin typeface="Sofia Pro" panose="00000500000000000000" pitchFamily="50" charset="0"/>
              </a:rPr>
              <a:t>Dès 14 jours :</a:t>
            </a:r>
            <a:br>
              <a:rPr lang="fr-FR" dirty="0"/>
            </a:br>
            <a:r>
              <a:rPr lang="fr-FR" b="0" i="0" dirty="0">
                <a:solidFill>
                  <a:srgbClr val="3E3E3E"/>
                </a:solidFill>
                <a:effectLst/>
                <a:latin typeface="Sofia Pro" panose="00000500000000000000" pitchFamily="50" charset="0"/>
              </a:rPr>
              <a:t>Le volume des rides est réduit*** la peau est visiblement plus lisse :</a:t>
            </a:r>
            <a:br>
              <a:rPr lang="fr-FR" dirty="0"/>
            </a:br>
            <a:r>
              <a:rPr lang="fr-FR" b="0" i="0" dirty="0">
                <a:solidFill>
                  <a:srgbClr val="3E3E3E"/>
                </a:solidFill>
                <a:effectLst/>
                <a:latin typeface="Sofia Pro" panose="00000500000000000000" pitchFamily="50" charset="0"/>
              </a:rPr>
              <a:t>Près de 9 femmes sur 10 : la peau est de meilleure qualité, plus belle**</a:t>
            </a:r>
            <a:br>
              <a:rPr lang="fr-FR" dirty="0"/>
            </a:br>
            <a:r>
              <a:rPr lang="fr-FR" b="0" i="0" dirty="0">
                <a:solidFill>
                  <a:srgbClr val="3E3E3E"/>
                </a:solidFill>
                <a:effectLst/>
                <a:latin typeface="Sofia Pro" panose="00000500000000000000" pitchFamily="50" charset="0"/>
              </a:rPr>
              <a:t>100% des femmes : trouvent que la peau est réveillée, plus lumineuse et le teint éclatant**</a:t>
            </a:r>
            <a:br>
              <a:rPr lang="fr-FR" dirty="0"/>
            </a:br>
            <a:br>
              <a:rPr lang="fr-FR" dirty="0"/>
            </a:br>
            <a:r>
              <a:rPr lang="fr-FR" b="1" i="0" dirty="0">
                <a:solidFill>
                  <a:srgbClr val="3E3E3E"/>
                </a:solidFill>
                <a:effectLst/>
                <a:latin typeface="Sofia Pro" panose="00000500000000000000" pitchFamily="50" charset="0"/>
              </a:rPr>
              <a:t>Dès 28 jours :</a:t>
            </a:r>
            <a:br>
              <a:rPr lang="fr-FR" dirty="0"/>
            </a:br>
            <a:r>
              <a:rPr lang="fr-FR" b="0" i="0" dirty="0">
                <a:solidFill>
                  <a:srgbClr val="3E3E3E"/>
                </a:solidFill>
                <a:effectLst/>
                <a:latin typeface="Sofia Pro" panose="00000500000000000000" pitchFamily="50" charset="0"/>
              </a:rPr>
              <a:t>Les traits sont lissés*, la peau est visiblement plus jeune et rebondie, la couleur des taches est moins intense** :</a:t>
            </a:r>
            <a:br>
              <a:rPr lang="fr-FR" dirty="0"/>
            </a:br>
            <a:r>
              <a:rPr lang="fr-FR" b="0" i="0" dirty="0">
                <a:solidFill>
                  <a:srgbClr val="3E3E3E"/>
                </a:solidFill>
                <a:effectLst/>
                <a:latin typeface="Sofia Pro" panose="00000500000000000000" pitchFamily="50" charset="0"/>
              </a:rPr>
              <a:t>+58% d'homogénéité du teint***</a:t>
            </a:r>
            <a:br>
              <a:rPr lang="fr-FR" dirty="0"/>
            </a:br>
            <a:r>
              <a:rPr lang="fr-FR" b="0" i="0" dirty="0">
                <a:solidFill>
                  <a:srgbClr val="3E3E3E"/>
                </a:solidFill>
                <a:effectLst/>
                <a:latin typeface="Sofia Pro" panose="00000500000000000000" pitchFamily="50" charset="0"/>
              </a:rPr>
              <a:t>+18% de tonicité cutanée***</a:t>
            </a:r>
            <a:br>
              <a:rPr lang="fr-FR" dirty="0"/>
            </a:br>
            <a:r>
              <a:rPr lang="fr-FR" b="0" i="0" dirty="0">
                <a:solidFill>
                  <a:srgbClr val="3E3E3E"/>
                </a:solidFill>
                <a:effectLst/>
                <a:latin typeface="Sofia Pro" panose="00000500000000000000" pitchFamily="50" charset="0"/>
              </a:rPr>
              <a:t>-30% de profondeur des rides***</a:t>
            </a:r>
            <a:br>
              <a:rPr lang="fr-FR" dirty="0"/>
            </a:br>
            <a:br>
              <a:rPr lang="fr-FR" dirty="0"/>
            </a:br>
            <a:r>
              <a:rPr lang="fr-FR" b="1" i="0" dirty="0">
                <a:solidFill>
                  <a:srgbClr val="3E3E3E"/>
                </a:solidFill>
                <a:effectLst/>
                <a:latin typeface="Sofia Pro" panose="00000500000000000000" pitchFamily="50" charset="0"/>
              </a:rPr>
              <a:t>Dès 56 jours :</a:t>
            </a:r>
            <a:br>
              <a:rPr lang="fr-FR" dirty="0"/>
            </a:br>
            <a:r>
              <a:rPr lang="fr-FR" b="0" i="0" dirty="0">
                <a:solidFill>
                  <a:srgbClr val="3E3E3E"/>
                </a:solidFill>
                <a:effectLst/>
                <a:latin typeface="Sofia Pro" panose="00000500000000000000" pitchFamily="50" charset="0"/>
              </a:rPr>
              <a:t>L'efficacité </a:t>
            </a:r>
            <a:r>
              <a:rPr lang="fr-FR" b="0" i="0" dirty="0" err="1">
                <a:solidFill>
                  <a:srgbClr val="3E3E3E"/>
                </a:solidFill>
                <a:effectLst/>
                <a:latin typeface="Sofia Pro" panose="00000500000000000000" pitchFamily="50" charset="0"/>
              </a:rPr>
              <a:t>anti-taches</a:t>
            </a:r>
            <a:r>
              <a:rPr lang="fr-FR" b="0" i="0" dirty="0">
                <a:solidFill>
                  <a:srgbClr val="3E3E3E"/>
                </a:solidFill>
                <a:effectLst/>
                <a:latin typeface="Sofia Pro" panose="00000500000000000000" pitchFamily="50" charset="0"/>
              </a:rPr>
              <a:t> s'intensifie :</a:t>
            </a:r>
            <a:br>
              <a:rPr lang="fr-FR" dirty="0"/>
            </a:br>
            <a:r>
              <a:rPr lang="fr-FR" b="0" i="0" dirty="0">
                <a:solidFill>
                  <a:srgbClr val="3E3E3E"/>
                </a:solidFill>
                <a:effectLst/>
                <a:latin typeface="Sofia Pro" panose="00000500000000000000" pitchFamily="50" charset="0"/>
              </a:rPr>
              <a:t>Jusqu'à 44% de réduction du nombre de taches****</a:t>
            </a:r>
            <a:br>
              <a:rPr lang="fr-FR" dirty="0"/>
            </a:br>
            <a:r>
              <a:rPr lang="fr-FR" b="0" i="0" dirty="0">
                <a:solidFill>
                  <a:srgbClr val="3E3E3E"/>
                </a:solidFill>
                <a:effectLst/>
                <a:latin typeface="Sofia Pro" panose="00000500000000000000" pitchFamily="50" charset="0"/>
              </a:rPr>
              <a:t>Jusqu'à 50% de réduction de la coloration des taches*****</a:t>
            </a:r>
            <a:br>
              <a:rPr lang="fr-FR" dirty="0"/>
            </a:br>
            <a:r>
              <a:rPr lang="fr-FR" b="0" i="0" dirty="0">
                <a:solidFill>
                  <a:srgbClr val="3E3E3E"/>
                </a:solidFill>
                <a:effectLst/>
                <a:latin typeface="Sofia Pro" panose="00000500000000000000" pitchFamily="50" charset="0"/>
              </a:rPr>
              <a:t>Pour 80% des femmes, les taches sont moins-intenses**</a:t>
            </a:r>
          </a:p>
          <a:p>
            <a:pPr marL="0" indent="0">
              <a:buFont typeface="Arial" panose="020B0604020202020204" pitchFamily="34" charset="0"/>
              <a:buNone/>
            </a:pPr>
            <a:endParaRPr lang="fr-FR" b="0" i="0" dirty="0">
              <a:solidFill>
                <a:srgbClr val="3E3E3E"/>
              </a:solidFill>
              <a:effectLst/>
              <a:latin typeface="Sofia Pro" panose="00000500000000000000" pitchFamily="50" charset="0"/>
            </a:endParaRPr>
          </a:p>
          <a:p>
            <a:pPr marL="158750" lvl="0" indent="0" algn="l" rtl="0">
              <a:lnSpc>
                <a:spcPct val="107000"/>
              </a:lnSpc>
              <a:spcBef>
                <a:spcPts val="0"/>
              </a:spcBef>
              <a:spcAft>
                <a:spcPts val="0"/>
              </a:spcAft>
              <a:buSzPts val="1100"/>
              <a:buNone/>
            </a:pPr>
            <a:r>
              <a:rPr lang="fr-FR" sz="1200" dirty="0">
                <a:solidFill>
                  <a:srgbClr val="FF0000"/>
                </a:solidFill>
                <a:latin typeface="Calibri"/>
                <a:ea typeface="Calibri"/>
                <a:cs typeface="Calibri"/>
                <a:sym typeface="Calibri"/>
              </a:rPr>
              <a:t>Le Sérum C20 s’adresse à tous, de tous </a:t>
            </a:r>
            <a:r>
              <a:rPr lang="fr-FR" sz="1200" dirty="0" err="1">
                <a:solidFill>
                  <a:srgbClr val="FF0000"/>
                </a:solidFill>
                <a:latin typeface="Calibri"/>
                <a:ea typeface="Calibri"/>
                <a:cs typeface="Calibri"/>
                <a:sym typeface="Calibri"/>
              </a:rPr>
              <a:t>age</a:t>
            </a:r>
            <a:r>
              <a:rPr lang="fr-FR" sz="1200" dirty="0">
                <a:solidFill>
                  <a:srgbClr val="FF0000"/>
                </a:solidFill>
                <a:latin typeface="Calibri"/>
                <a:ea typeface="Calibri"/>
                <a:cs typeface="Calibri"/>
                <a:sym typeface="Calibri"/>
              </a:rPr>
              <a:t> et de toute carnation.</a:t>
            </a:r>
            <a:endParaRPr lang="fr-FR" sz="1200" dirty="0">
              <a:latin typeface="Calibri"/>
              <a:ea typeface="Calibri"/>
              <a:cs typeface="Calibri"/>
              <a:sym typeface="Calibri"/>
            </a:endParaRPr>
          </a:p>
          <a:p>
            <a:pPr marL="158750" lvl="0" indent="0" algn="l" rtl="0">
              <a:lnSpc>
                <a:spcPct val="107000"/>
              </a:lnSpc>
              <a:spcBef>
                <a:spcPts val="800"/>
              </a:spcBef>
              <a:spcAft>
                <a:spcPts val="0"/>
              </a:spcAft>
              <a:buSzPts val="1100"/>
              <a:buNone/>
            </a:pPr>
            <a:r>
              <a:rPr lang="fr-FR" sz="1200" dirty="0">
                <a:solidFill>
                  <a:srgbClr val="FF0000"/>
                </a:solidFill>
                <a:latin typeface="Calibri"/>
                <a:ea typeface="Calibri"/>
                <a:cs typeface="Calibri"/>
                <a:sym typeface="Calibri"/>
              </a:rPr>
              <a:t>On peut l’utiliser seul ou sous son soin habituel en fonction des besoins.</a:t>
            </a:r>
            <a:endParaRPr lang="fr-FR" sz="1200" dirty="0">
              <a:latin typeface="Calibri"/>
              <a:ea typeface="Calibri"/>
              <a:cs typeface="Calibri"/>
              <a:sym typeface="Calibri"/>
            </a:endParaRPr>
          </a:p>
          <a:p>
            <a:pPr marL="158750" lvl="0" indent="0" algn="l" rtl="0">
              <a:lnSpc>
                <a:spcPct val="107000"/>
              </a:lnSpc>
              <a:spcBef>
                <a:spcPts val="800"/>
              </a:spcBef>
              <a:spcAft>
                <a:spcPts val="0"/>
              </a:spcAft>
              <a:buSzPts val="1100"/>
              <a:buNone/>
            </a:pPr>
            <a:r>
              <a:rPr lang="fr-FR" sz="1200" dirty="0">
                <a:solidFill>
                  <a:srgbClr val="FF0000"/>
                </a:solidFill>
                <a:latin typeface="Calibri"/>
                <a:ea typeface="Calibri"/>
                <a:cs typeface="Calibri"/>
                <a:sym typeface="Calibri"/>
              </a:rPr>
              <a:t>On commence donc par le nettoyage, la brumisation de la lotion </a:t>
            </a:r>
            <a:r>
              <a:rPr lang="fr-FR" sz="1200" dirty="0" err="1">
                <a:solidFill>
                  <a:srgbClr val="FF0000"/>
                </a:solidFill>
                <a:latin typeface="Calibri"/>
                <a:ea typeface="Calibri"/>
                <a:cs typeface="Calibri"/>
                <a:sym typeface="Calibri"/>
              </a:rPr>
              <a:t>Yon</a:t>
            </a:r>
            <a:r>
              <a:rPr lang="fr-FR" sz="1200" dirty="0">
                <a:solidFill>
                  <a:srgbClr val="FF0000"/>
                </a:solidFill>
                <a:latin typeface="Calibri"/>
                <a:ea typeface="Calibri"/>
                <a:cs typeface="Calibri"/>
                <a:sym typeface="Calibri"/>
              </a:rPr>
              <a:t>-ka adaptée. On vient prélever 6 à 8 gouttes au creux de la mains pour l’ensemble du visage et du coup, on vient inspirer profondément et profiter de la senteur d’orange douce associée à la quintessence pour se dynamiser puis on l’applique .</a:t>
            </a:r>
            <a:endParaRPr lang="fr-FR" dirty="0"/>
          </a:p>
          <a:p>
            <a:pPr marL="228600" lvl="0" indent="0" algn="l" rtl="0">
              <a:lnSpc>
                <a:spcPct val="107000"/>
              </a:lnSpc>
              <a:spcBef>
                <a:spcPts val="800"/>
              </a:spcBef>
              <a:spcAft>
                <a:spcPts val="0"/>
              </a:spcAft>
              <a:buSzPts val="1100"/>
              <a:buFont typeface="Arial" panose="020B0604020202020204" pitchFamily="34" charset="0"/>
              <a:buNone/>
            </a:pPr>
            <a:endParaRPr lang="fr-FR" sz="1200" dirty="0">
              <a:latin typeface="Calibri"/>
              <a:ea typeface="Calibri"/>
              <a:cs typeface="Calibri"/>
              <a:sym typeface="Calibri"/>
            </a:endParaRPr>
          </a:p>
          <a:p>
            <a:pPr marL="158750" lvl="0" indent="0" algn="l" rtl="0">
              <a:lnSpc>
                <a:spcPct val="107000"/>
              </a:lnSpc>
              <a:spcBef>
                <a:spcPts val="800"/>
              </a:spcBef>
              <a:spcAft>
                <a:spcPts val="0"/>
              </a:spcAft>
              <a:buSzPts val="1100"/>
              <a:buNone/>
            </a:pPr>
            <a:r>
              <a:rPr lang="fr-FR" sz="1200" dirty="0">
                <a:solidFill>
                  <a:srgbClr val="FF0000"/>
                </a:solidFill>
                <a:latin typeface="Calibri"/>
                <a:ea typeface="Calibri"/>
                <a:cs typeface="Calibri"/>
                <a:sym typeface="Calibri"/>
              </a:rPr>
              <a:t>On peut utiliser le </a:t>
            </a:r>
            <a:r>
              <a:rPr lang="fr-FR" sz="1200" dirty="0" err="1">
                <a:solidFill>
                  <a:srgbClr val="FF0000"/>
                </a:solidFill>
                <a:latin typeface="Calibri"/>
                <a:ea typeface="Calibri"/>
                <a:cs typeface="Calibri"/>
                <a:sym typeface="Calibri"/>
              </a:rPr>
              <a:t>Serum</a:t>
            </a:r>
            <a:r>
              <a:rPr lang="fr-FR" sz="1200" dirty="0">
                <a:solidFill>
                  <a:srgbClr val="FF0000"/>
                </a:solidFill>
                <a:latin typeface="Calibri"/>
                <a:ea typeface="Calibri"/>
                <a:cs typeface="Calibri"/>
                <a:sym typeface="Calibri"/>
              </a:rPr>
              <a:t> C20 toute l’année le matin pour une action continue anti </a:t>
            </a:r>
            <a:r>
              <a:rPr lang="fr-FR" sz="1200" dirty="0" err="1">
                <a:solidFill>
                  <a:srgbClr val="FF0000"/>
                </a:solidFill>
                <a:latin typeface="Calibri"/>
                <a:ea typeface="Calibri"/>
                <a:cs typeface="Calibri"/>
                <a:sym typeface="Calibri"/>
              </a:rPr>
              <a:t>age</a:t>
            </a:r>
            <a:r>
              <a:rPr lang="fr-FR" sz="1200" dirty="0">
                <a:solidFill>
                  <a:srgbClr val="FF0000"/>
                </a:solidFill>
                <a:latin typeface="Calibri"/>
                <a:ea typeface="Calibri"/>
                <a:cs typeface="Calibri"/>
                <a:sym typeface="Calibri"/>
              </a:rPr>
              <a:t>, éclat et unifiant</a:t>
            </a:r>
            <a:endParaRPr lang="fr-FR" sz="1200" dirty="0">
              <a:latin typeface="Calibri"/>
              <a:ea typeface="Calibri"/>
              <a:cs typeface="Calibri"/>
              <a:sym typeface="Calibri"/>
            </a:endParaRPr>
          </a:p>
          <a:p>
            <a:pPr marL="158750" lvl="0" indent="0" algn="l" rtl="0">
              <a:lnSpc>
                <a:spcPct val="107000"/>
              </a:lnSpc>
              <a:spcBef>
                <a:spcPts val="800"/>
              </a:spcBef>
              <a:spcAft>
                <a:spcPts val="0"/>
              </a:spcAft>
              <a:buSzPts val="1100"/>
              <a:buNone/>
            </a:pPr>
            <a:r>
              <a:rPr lang="fr-FR" sz="1200" dirty="0">
                <a:solidFill>
                  <a:srgbClr val="FF0000"/>
                </a:solidFill>
                <a:latin typeface="Calibri"/>
                <a:ea typeface="Calibri"/>
                <a:cs typeface="Calibri"/>
                <a:sym typeface="Calibri"/>
              </a:rPr>
              <a:t>Ou sous forme de cure,</a:t>
            </a:r>
            <a:endParaRPr lang="fr-FR" sz="1200" dirty="0">
              <a:latin typeface="Calibri"/>
              <a:ea typeface="Calibri"/>
              <a:cs typeface="Calibri"/>
              <a:sym typeface="Calibri"/>
            </a:endParaRPr>
          </a:p>
          <a:p>
            <a:pPr marL="158750" lvl="0" indent="0" algn="l" rtl="0">
              <a:lnSpc>
                <a:spcPct val="107000"/>
              </a:lnSpc>
              <a:spcBef>
                <a:spcPts val="800"/>
              </a:spcBef>
              <a:spcAft>
                <a:spcPts val="0"/>
              </a:spcAft>
              <a:buSzPts val="1100"/>
              <a:buNone/>
            </a:pPr>
            <a:r>
              <a:rPr lang="fr-FR" sz="1200" dirty="0">
                <a:solidFill>
                  <a:srgbClr val="FF0000"/>
                </a:solidFill>
                <a:latin typeface="Calibri"/>
                <a:ea typeface="Calibri"/>
                <a:cs typeface="Calibri"/>
                <a:sym typeface="Calibri"/>
              </a:rPr>
              <a:t>Une cure flash de 5 jour, application matin et soir pour une action coup d’éclat flash</a:t>
            </a:r>
            <a:endParaRPr lang="fr-FR" sz="1200" dirty="0">
              <a:latin typeface="Calibri"/>
              <a:ea typeface="Calibri"/>
              <a:cs typeface="Calibri"/>
              <a:sym typeface="Calibri"/>
            </a:endParaRPr>
          </a:p>
          <a:p>
            <a:pPr marL="158750" lvl="0" indent="0" algn="l" rtl="0">
              <a:lnSpc>
                <a:spcPct val="107000"/>
              </a:lnSpc>
              <a:spcBef>
                <a:spcPts val="800"/>
              </a:spcBef>
              <a:spcAft>
                <a:spcPts val="0"/>
              </a:spcAft>
              <a:buSzPts val="1100"/>
              <a:buNone/>
            </a:pPr>
            <a:r>
              <a:rPr lang="fr-FR" sz="1200" dirty="0">
                <a:solidFill>
                  <a:srgbClr val="FF0000"/>
                </a:solidFill>
                <a:latin typeface="Calibri"/>
                <a:ea typeface="Calibri"/>
                <a:cs typeface="Calibri"/>
                <a:sym typeface="Calibri"/>
              </a:rPr>
              <a:t>Une cure intense de 4 à 8 semaines matin et soir pour des actions anti </a:t>
            </a:r>
            <a:r>
              <a:rPr lang="fr-FR" sz="1200" dirty="0" err="1">
                <a:solidFill>
                  <a:srgbClr val="FF0000"/>
                </a:solidFill>
                <a:latin typeface="Calibri"/>
                <a:ea typeface="Calibri"/>
                <a:cs typeface="Calibri"/>
                <a:sym typeface="Calibri"/>
              </a:rPr>
              <a:t>age</a:t>
            </a:r>
            <a:r>
              <a:rPr lang="fr-FR" sz="1200" dirty="0">
                <a:solidFill>
                  <a:srgbClr val="FF0000"/>
                </a:solidFill>
                <a:latin typeface="Calibri"/>
                <a:ea typeface="Calibri"/>
                <a:cs typeface="Calibri"/>
                <a:sym typeface="Calibri"/>
              </a:rPr>
              <a:t>, anti tache et </a:t>
            </a:r>
            <a:r>
              <a:rPr lang="fr-FR" sz="1200" dirty="0" err="1">
                <a:solidFill>
                  <a:srgbClr val="FF0000"/>
                </a:solidFill>
                <a:latin typeface="Calibri"/>
                <a:ea typeface="Calibri"/>
                <a:cs typeface="Calibri"/>
                <a:sym typeface="Calibri"/>
              </a:rPr>
              <a:t>eclat</a:t>
            </a:r>
            <a:endParaRPr lang="fr-FR" sz="1200" dirty="0">
              <a:latin typeface="Calibri"/>
              <a:ea typeface="Calibri"/>
              <a:cs typeface="Calibri"/>
              <a:sym typeface="Calibri"/>
            </a:endParaRPr>
          </a:p>
          <a:p>
            <a:br>
              <a:rPr lang="fr-FR" dirty="0"/>
            </a:br>
            <a:endParaRPr lang="fr-FR" sz="1200" i="0" u="non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1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0"/>
              </a:spcAft>
            </a:pPr>
            <a:r>
              <a:rPr lang="fr-FR" dirty="0"/>
              <a:t>Pour résumer la formule :</a:t>
            </a:r>
          </a:p>
          <a:p>
            <a:br>
              <a:rPr lang="fr-FR" sz="1000" dirty="0">
                <a:solidFill>
                  <a:srgbClr val="3E3E3E"/>
                </a:solidFill>
                <a:latin typeface="Roboto Light" panose="02000000000000000000" pitchFamily="2" charset="0"/>
                <a:ea typeface="Roboto Light" panose="02000000000000000000" pitchFamily="2" charset="0"/>
              </a:rPr>
            </a:br>
            <a:r>
              <a:rPr lang="fr-FR" sz="1000" dirty="0">
                <a:solidFill>
                  <a:srgbClr val="3E3E3E"/>
                </a:solidFill>
                <a:latin typeface="Roboto Light" panose="02000000000000000000" pitchFamily="2" charset="0"/>
                <a:ea typeface="Roboto Light" panose="02000000000000000000" pitchFamily="2" charset="0"/>
              </a:rPr>
              <a:t>20% de vitamine C stable :</a:t>
            </a:r>
          </a:p>
          <a:p>
            <a:r>
              <a:rPr lang="fr-FR" sz="1000" dirty="0">
                <a:solidFill>
                  <a:srgbClr val="3E3E3E"/>
                </a:solidFill>
                <a:latin typeface="Roboto Light" panose="02000000000000000000" pitchFamily="2" charset="0"/>
                <a:ea typeface="Roboto Light" panose="02000000000000000000" pitchFamily="2" charset="0"/>
              </a:rPr>
              <a:t>D'origine 100% naturelle, cette forme stable de la vitamine C concentre toute la puissance et l'efficacité de la vitamine C sans ses inconvénients :</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Ultra-stable à la lumière, à la chaleur, à l'air (la molécule de vitamine C est stabilisée 4 fois), sa puissance est garantie tout au long de son utilisation.</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Non acide et donc mieux tolérée, elle est biocompatible avec tous les types de peau (testée </a:t>
            </a:r>
            <a:r>
              <a:rPr lang="fr-FR" sz="1000" dirty="0" err="1">
                <a:solidFill>
                  <a:srgbClr val="3E3E3E"/>
                </a:solidFill>
                <a:latin typeface="Roboto Light" panose="02000000000000000000" pitchFamily="2" charset="0"/>
                <a:ea typeface="Roboto Light" panose="02000000000000000000" pitchFamily="2" charset="0"/>
              </a:rPr>
              <a:t>dermatologiquement</a:t>
            </a:r>
            <a:r>
              <a:rPr lang="fr-FR" sz="1000" dirty="0">
                <a:solidFill>
                  <a:srgbClr val="3E3E3E"/>
                </a:solidFill>
                <a:latin typeface="Roboto Light" panose="02000000000000000000" pitchFamily="2" charset="0"/>
                <a:ea typeface="Roboto Light" panose="02000000000000000000" pitchFamily="2" charset="0"/>
              </a:rPr>
              <a:t> sur tous les types de peau, même sensibles. Bonne tolérance).</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Liposoluble pour une bio-assimilation et une pénétration optimisées. </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Curcuma ; </a:t>
            </a:r>
          </a:p>
          <a:p>
            <a:r>
              <a:rPr lang="fr-FR" sz="1000" dirty="0">
                <a:solidFill>
                  <a:srgbClr val="3E3E3E"/>
                </a:solidFill>
                <a:latin typeface="Roboto Light" panose="02000000000000000000" pitchFamily="2" charset="0"/>
                <a:ea typeface="Roboto Light" panose="02000000000000000000" pitchFamily="2" charset="0"/>
              </a:rPr>
              <a:t>Action stimulante sur l'épiderme et le derme</a:t>
            </a:r>
          </a:p>
          <a:p>
            <a:r>
              <a:rPr lang="fr-FR" sz="1000" dirty="0">
                <a:solidFill>
                  <a:srgbClr val="3E3E3E"/>
                </a:solidFill>
                <a:latin typeface="Roboto Light" panose="02000000000000000000" pitchFamily="2" charset="0"/>
                <a:ea typeface="Roboto Light" panose="02000000000000000000" pitchFamily="2" charset="0"/>
              </a:rPr>
              <a:t>Aide la peau à être plus ferme et plus élastique. </a:t>
            </a:r>
          </a:p>
          <a:p>
            <a:r>
              <a:rPr lang="fr-FR" sz="1000" dirty="0">
                <a:solidFill>
                  <a:srgbClr val="3E3E3E"/>
                </a:solidFill>
                <a:latin typeface="Roboto Light" panose="02000000000000000000" pitchFamily="2" charset="0"/>
                <a:ea typeface="Roboto Light" panose="02000000000000000000" pitchFamily="2" charset="0"/>
              </a:rPr>
              <a:t>Il complète l'action protectrice et anti-âge de la vitamine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Grenade : </a:t>
            </a:r>
          </a:p>
          <a:p>
            <a:r>
              <a:rPr lang="fr-FR" sz="1000" dirty="0">
                <a:solidFill>
                  <a:srgbClr val="3E3E3E"/>
                </a:solidFill>
                <a:latin typeface="Roboto Light" panose="02000000000000000000" pitchFamily="2" charset="0"/>
                <a:ea typeface="Roboto Light" panose="02000000000000000000" pitchFamily="2" charset="0"/>
              </a:rPr>
              <a:t>Action sur l'oxygénation cellulaire et la mélanogénèse.</a:t>
            </a:r>
          </a:p>
          <a:p>
            <a:r>
              <a:rPr lang="fr-FR" sz="1000" dirty="0">
                <a:solidFill>
                  <a:srgbClr val="3E3E3E"/>
                </a:solidFill>
                <a:latin typeface="Roboto Light" panose="02000000000000000000" pitchFamily="2" charset="0"/>
                <a:ea typeface="Roboto Light" panose="02000000000000000000" pitchFamily="2" charset="0"/>
              </a:rPr>
              <a:t>Aide la peau à être plus lumineuse et plus uniforme. </a:t>
            </a:r>
          </a:p>
          <a:p>
            <a:r>
              <a:rPr lang="fr-FR" sz="1000" dirty="0">
                <a:solidFill>
                  <a:srgbClr val="3E3E3E"/>
                </a:solidFill>
                <a:latin typeface="Roboto Light" panose="02000000000000000000" pitchFamily="2" charset="0"/>
                <a:ea typeface="Roboto Light" panose="02000000000000000000" pitchFamily="2" charset="0"/>
              </a:rPr>
              <a:t>Elle renforce l'éclat et l'action </a:t>
            </a:r>
            <a:r>
              <a:rPr lang="fr-FR" sz="1000" dirty="0" err="1">
                <a:solidFill>
                  <a:srgbClr val="3E3E3E"/>
                </a:solidFill>
                <a:latin typeface="Roboto Light" panose="02000000000000000000" pitchFamily="2" charset="0"/>
                <a:ea typeface="Roboto Light" panose="02000000000000000000" pitchFamily="2" charset="0"/>
              </a:rPr>
              <a:t>anti-taches</a:t>
            </a:r>
            <a:r>
              <a:rPr lang="fr-FR" sz="1000" dirty="0">
                <a:solidFill>
                  <a:srgbClr val="3E3E3E"/>
                </a:solidFill>
                <a:latin typeface="Roboto Light" panose="02000000000000000000" pitchFamily="2" charset="0"/>
                <a:ea typeface="Roboto Light" panose="02000000000000000000" pitchFamily="2" charset="0"/>
              </a:rPr>
              <a:t> de la vitamine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Huile d'abricot biologique :</a:t>
            </a:r>
          </a:p>
          <a:p>
            <a:r>
              <a:rPr lang="fr-FR" sz="1000" dirty="0">
                <a:solidFill>
                  <a:srgbClr val="3E3E3E"/>
                </a:solidFill>
                <a:latin typeface="Roboto Light" panose="02000000000000000000" pitchFamily="2" charset="0"/>
                <a:ea typeface="Roboto Light" panose="02000000000000000000" pitchFamily="2" charset="0"/>
              </a:rPr>
              <a:t>extraite du noyau est composée principalement d'oméga 9 et d'oméga 6, connus pour leurs propriétés nourrissantes, adoucissantes et lissantes.</a:t>
            </a:r>
          </a:p>
          <a:p>
            <a:r>
              <a:rPr lang="fr-FR" sz="1000" dirty="0">
                <a:solidFill>
                  <a:srgbClr val="3E3E3E"/>
                </a:solidFill>
                <a:latin typeface="Roboto Light" panose="02000000000000000000" pitchFamily="2" charset="0"/>
                <a:ea typeface="Roboto Light" panose="02000000000000000000" pitchFamily="2" charset="0"/>
              </a:rPr>
              <a:t>Cette huile d'abricot bio est également riche en vitamines A et E (photo-protectrices, </a:t>
            </a:r>
            <a:r>
              <a:rPr lang="fr-FR" sz="1000" dirty="0" err="1">
                <a:solidFill>
                  <a:srgbClr val="3E3E3E"/>
                </a:solidFill>
                <a:latin typeface="Roboto Light" panose="02000000000000000000" pitchFamily="2" charset="0"/>
                <a:ea typeface="Roboto Light" panose="02000000000000000000" pitchFamily="2" charset="0"/>
              </a:rPr>
              <a:t>anti-oxydantes</a:t>
            </a:r>
            <a:r>
              <a:rPr lang="fr-FR" sz="1000" dirty="0">
                <a:solidFill>
                  <a:srgbClr val="3E3E3E"/>
                </a:solidFill>
                <a:latin typeface="Roboto Light" panose="02000000000000000000" pitchFamily="2" charset="0"/>
                <a:ea typeface="Roboto Light" panose="02000000000000000000" pitchFamily="2" charset="0"/>
              </a:rPr>
              <a:t>), en phytostérols (restauration de la fonction barrière, protection UV, anti-âge de la peau). Dotée d'un pouvoir "illuminateur de teint" (effet bonne mine), elle est donc particulièrement recommandée dans les formules de soin toniques destinées aux peaux ternes, dévitalisées et déshydratées. Sa pénétration rapide, sans laisser de sensation grasse, convient à tous les types de peaux, même grasses et mixtes.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36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5: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45: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fr-FR" sz="1100"/>
              <a:t>LOTION YON-KA PS TAILLE VOYAGE – 18e</a:t>
            </a:r>
            <a:endParaRPr/>
          </a:p>
          <a:p>
            <a:pPr marL="457200" lvl="0" indent="-298450" algn="l" rtl="0">
              <a:lnSpc>
                <a:spcPct val="100000"/>
              </a:lnSpc>
              <a:spcBef>
                <a:spcPts val="0"/>
              </a:spcBef>
              <a:spcAft>
                <a:spcPts val="0"/>
              </a:spcAft>
              <a:buSzPts val="1100"/>
              <a:buChar char="●"/>
            </a:pPr>
            <a:r>
              <a:rPr lang="fr-FR" sz="1100"/>
              <a:t>TIME RESIST JOUR 50ML – 87e</a:t>
            </a:r>
            <a:endParaRPr/>
          </a:p>
          <a:p>
            <a:pPr marL="457200" lvl="0" indent="-298450" algn="l" rtl="0">
              <a:lnSpc>
                <a:spcPct val="100000"/>
              </a:lnSpc>
              <a:spcBef>
                <a:spcPts val="0"/>
              </a:spcBef>
              <a:spcAft>
                <a:spcPts val="0"/>
              </a:spcAft>
              <a:buSzPts val="1100"/>
              <a:buChar char="●"/>
            </a:pPr>
            <a:r>
              <a:rPr lang="fr-FR" sz="1100"/>
              <a:t>TIME RESIST NUIT 50ML – 87e</a:t>
            </a:r>
            <a:endParaRPr/>
          </a:p>
          <a:p>
            <a:pPr marL="457200" lvl="0" indent="-298450" algn="l" rtl="0">
              <a:lnSpc>
                <a:spcPct val="100000"/>
              </a:lnSpc>
              <a:spcBef>
                <a:spcPts val="0"/>
              </a:spcBef>
              <a:spcAft>
                <a:spcPts val="0"/>
              </a:spcAft>
              <a:buSzPts val="1100"/>
              <a:buChar char="●"/>
            </a:pPr>
            <a:r>
              <a:rPr lang="fr-FR" sz="1100"/>
              <a:t>TROUSSE – 19e</a:t>
            </a:r>
            <a:endParaRPr/>
          </a:p>
          <a:p>
            <a:pPr marL="0" lvl="0" indent="0" algn="l" rtl="0">
              <a:lnSpc>
                <a:spcPct val="100000"/>
              </a:lnSpc>
              <a:spcBef>
                <a:spcPts val="0"/>
              </a:spcBef>
              <a:spcAft>
                <a:spcPts val="0"/>
              </a:spcAft>
              <a:buClr>
                <a:schemeClr val="dk1"/>
              </a:buClr>
              <a:buSzPts val="1400"/>
              <a:buFont typeface="Calibri"/>
              <a:buNone/>
            </a:pPr>
            <a:r>
              <a:rPr lang="fr-FR"/>
              <a:t>26.5 %</a:t>
            </a:r>
            <a:endParaRPr/>
          </a:p>
        </p:txBody>
      </p:sp>
      <p:sp>
        <p:nvSpPr>
          <p:cNvPr id="882" name="Google Shape;882;p45:notes"/>
          <p:cNvSpPr txBox="1">
            <a:spLocks noGrp="1"/>
          </p:cNvSpPr>
          <p:nvPr>
            <p:ph type="sldNum" idx="12"/>
          </p:nvPr>
        </p:nvSpPr>
        <p:spPr>
          <a:xfrm>
            <a:off x="3856737" y="9442154"/>
            <a:ext cx="2950500" cy="498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9431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fr-FR" sz="1200" b="1" i="0" kern="1200" baseline="0" dirty="0">
                <a:solidFill>
                  <a:schemeClr val="tx1"/>
                </a:solidFill>
                <a:effectLst/>
                <a:latin typeface="+mn-lt"/>
                <a:ea typeface="+mn-ea"/>
                <a:cs typeface="+mn-cs"/>
              </a:rPr>
              <a:t>TIME RESIST JOUR/NUIT	</a:t>
            </a:r>
          </a:p>
          <a:p>
            <a:pPr marL="158750" indent="0">
              <a:buNone/>
            </a:pPr>
            <a:endParaRPr lang="fr-FR" sz="1200" i="0" kern="1200" baseline="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Descriptif</a:t>
            </a:r>
          </a:p>
          <a:p>
            <a:pPr marL="158750" indent="0">
              <a:buNone/>
            </a:pPr>
            <a:r>
              <a:rPr lang="fr-FR" sz="1200" b="0" i="0" u="none" strike="noStrike" kern="1200" dirty="0">
                <a:solidFill>
                  <a:schemeClr val="tx1"/>
                </a:solidFill>
                <a:effectLst/>
                <a:latin typeface="+mn-lt"/>
                <a:ea typeface="+mn-ea"/>
                <a:cs typeface="+mn-cs"/>
              </a:rPr>
              <a:t>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Jour, activateur de jeunesse, agit en duo avec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Nuit pour </a:t>
            </a:r>
            <a:r>
              <a:rPr lang="fr-FR" sz="1200" b="0" i="0" u="none" strike="noStrike" kern="1200" dirty="0" err="1">
                <a:solidFill>
                  <a:schemeClr val="tx1"/>
                </a:solidFill>
                <a:effectLst/>
                <a:latin typeface="+mn-lt"/>
                <a:ea typeface="+mn-ea"/>
                <a:cs typeface="+mn-cs"/>
              </a:rPr>
              <a:t>prévienir</a:t>
            </a:r>
            <a:r>
              <a:rPr lang="fr-FR" sz="1200" b="0" i="0" u="none" strike="noStrike" kern="1200" dirty="0">
                <a:solidFill>
                  <a:schemeClr val="tx1"/>
                </a:solidFill>
                <a:effectLst/>
                <a:latin typeface="+mn-lt"/>
                <a:ea typeface="+mn-ea"/>
                <a:cs typeface="+mn-cs"/>
              </a:rPr>
              <a:t> et corriger les signes de l’</a:t>
            </a:r>
            <a:r>
              <a:rPr lang="fr-FR" sz="1200" b="0" i="0" u="none" strike="noStrike" kern="1200" dirty="0" err="1">
                <a:solidFill>
                  <a:schemeClr val="tx1"/>
                </a:solidFill>
                <a:effectLst/>
                <a:latin typeface="+mn-lt"/>
                <a:ea typeface="+mn-ea"/>
                <a:cs typeface="+mn-cs"/>
              </a:rPr>
              <a:t>âge</a:t>
            </a:r>
            <a:r>
              <a:rPr lang="fr-FR" sz="1200" b="0" i="0" u="none" strike="noStrike" kern="1200" dirty="0">
                <a:solidFill>
                  <a:schemeClr val="tx1"/>
                </a:solidFill>
                <a:effectLst/>
                <a:latin typeface="+mn-lt"/>
                <a:ea typeface="+mn-ea"/>
                <a:cs typeface="+mn-cs"/>
              </a:rPr>
              <a:t> en combattant les processus responsables du vieillissement </a:t>
            </a:r>
            <a:r>
              <a:rPr lang="fr-FR" sz="1200" b="0" i="0" u="none" strike="noStrike" kern="1200" dirty="0" err="1">
                <a:solidFill>
                  <a:schemeClr val="tx1"/>
                </a:solidFill>
                <a:effectLst/>
                <a:latin typeface="+mn-lt"/>
                <a:ea typeface="+mn-ea"/>
                <a:cs typeface="+mn-cs"/>
              </a:rPr>
              <a:t>prémature</a:t>
            </a:r>
            <a:r>
              <a:rPr lang="fr-FR" sz="1200" b="0" i="0" u="none" strike="noStrike" kern="1200" dirty="0">
                <a:solidFill>
                  <a:schemeClr val="tx1"/>
                </a:solidFill>
                <a:effectLst/>
                <a:latin typeface="+mn-lt"/>
                <a:ea typeface="+mn-ea"/>
                <a:cs typeface="+mn-cs"/>
              </a:rPr>
              <a:t>́ de la peau, communément appelés "</a:t>
            </a:r>
            <a:r>
              <a:rPr lang="fr-FR" sz="1200" b="0" i="0" u="none" strike="noStrike" kern="1200" dirty="0" err="1">
                <a:solidFill>
                  <a:schemeClr val="tx1"/>
                </a:solidFill>
                <a:effectLst/>
                <a:latin typeface="+mn-lt"/>
                <a:ea typeface="+mn-ea"/>
                <a:cs typeface="+mn-cs"/>
              </a:rPr>
              <a:t>Inflamm'aging</a:t>
            </a:r>
            <a:r>
              <a:rPr lang="fr-FR" sz="1200" b="0" i="0" u="none" strike="noStrike" kern="1200" dirty="0">
                <a:solidFill>
                  <a:schemeClr val="tx1"/>
                </a:solidFill>
                <a:effectLst/>
                <a:latin typeface="+mn-lt"/>
                <a:ea typeface="+mn-ea"/>
                <a:cs typeface="+mn-cs"/>
              </a:rPr>
              <a:t>". Une efficacité liée à l'association inédite de cellules souches d'une plante alpine, la </a:t>
            </a:r>
            <a:r>
              <a:rPr lang="fr-FR" sz="1200" b="0" i="0" u="none" strike="noStrike" kern="1200" dirty="0" err="1">
                <a:solidFill>
                  <a:schemeClr val="tx1"/>
                </a:solidFill>
                <a:effectLst/>
                <a:latin typeface="+mn-lt"/>
                <a:ea typeface="+mn-ea"/>
                <a:cs typeface="+mn-cs"/>
              </a:rPr>
              <a:t>saponaria</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pumila</a:t>
            </a:r>
            <a:r>
              <a:rPr lang="fr-FR" sz="1200" b="0" i="0" u="none" strike="noStrike" kern="1200" dirty="0">
                <a:solidFill>
                  <a:schemeClr val="tx1"/>
                </a:solidFill>
                <a:effectLst/>
                <a:latin typeface="+mn-lt"/>
                <a:ea typeface="+mn-ea"/>
                <a:cs typeface="+mn-cs"/>
              </a:rPr>
              <a:t> et du complexe d'amino-acides </a:t>
            </a:r>
            <a:r>
              <a:rPr lang="fr-FR" sz="1200" b="0" i="0" u="none" strike="noStrike" kern="1200" dirty="0" err="1">
                <a:solidFill>
                  <a:schemeClr val="tx1"/>
                </a:solidFill>
                <a:effectLst/>
                <a:latin typeface="+mn-lt"/>
                <a:ea typeface="+mn-ea"/>
                <a:cs typeface="+mn-cs"/>
              </a:rPr>
              <a:t>Youth</a:t>
            </a:r>
            <a:r>
              <a:rPr lang="fr-FR" sz="1200" b="0" i="0" u="none" strike="noStrike" kern="1200" dirty="0">
                <a:solidFill>
                  <a:schemeClr val="tx1"/>
                </a:solidFill>
                <a:effectLst/>
                <a:latin typeface="+mn-lt"/>
                <a:ea typeface="+mn-ea"/>
                <a:cs typeface="+mn-cs"/>
              </a:rPr>
              <a:t> Energy !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Jour s'enrichit de </a:t>
            </a:r>
            <a:r>
              <a:rPr lang="fr-FR" sz="1200" b="0" i="0" u="none" strike="noStrike" kern="1200" dirty="0" err="1">
                <a:solidFill>
                  <a:schemeClr val="tx1"/>
                </a:solidFill>
                <a:effectLst/>
                <a:latin typeface="+mn-lt"/>
                <a:ea typeface="+mn-ea"/>
                <a:cs typeface="+mn-cs"/>
              </a:rPr>
              <a:t>polyoses</a:t>
            </a:r>
            <a:r>
              <a:rPr lang="fr-FR" sz="1200" b="0" i="0" u="none" strike="noStrike" kern="1200" dirty="0">
                <a:solidFill>
                  <a:schemeClr val="tx1"/>
                </a:solidFill>
                <a:effectLst/>
                <a:latin typeface="+mn-lt"/>
                <a:ea typeface="+mn-ea"/>
                <a:cs typeface="+mn-cs"/>
              </a:rPr>
              <a:t> d'avoine à effet lissant, de sphères de konjac, </a:t>
            </a:r>
            <a:r>
              <a:rPr lang="fr-FR" sz="1200" b="0" i="0" u="none" strike="noStrike" kern="1200" dirty="0" err="1">
                <a:solidFill>
                  <a:schemeClr val="tx1"/>
                </a:solidFill>
                <a:effectLst/>
                <a:latin typeface="+mn-lt"/>
                <a:ea typeface="+mn-ea"/>
                <a:cs typeface="+mn-cs"/>
              </a:rPr>
              <a:t>combleur</a:t>
            </a:r>
            <a:r>
              <a:rPr lang="fr-FR" sz="1200" b="0" i="0" u="none" strike="noStrike" kern="1200" dirty="0">
                <a:solidFill>
                  <a:schemeClr val="tx1"/>
                </a:solidFill>
                <a:effectLst/>
                <a:latin typeface="+mn-lt"/>
                <a:ea typeface="+mn-ea"/>
                <a:cs typeface="+mn-cs"/>
              </a:rPr>
              <a:t> de rides, et d'acide hyaluronique pour apporter à la peau toute l'hydratation dont elle a besoin. Votre peau est repulpée et protégée des effets du temps; elle devient plus tonique, apparaît comme lissée et visiblement plus jeune et éclatante. On apprécie son pot </a:t>
            </a:r>
            <a:r>
              <a:rPr lang="fr-FR" sz="1200" b="0" i="0" u="none" strike="noStrike" kern="1200" dirty="0" err="1">
                <a:solidFill>
                  <a:schemeClr val="tx1"/>
                </a:solidFill>
                <a:effectLst/>
                <a:latin typeface="+mn-lt"/>
                <a:ea typeface="+mn-ea"/>
                <a:cs typeface="+mn-cs"/>
              </a:rPr>
              <a:t>airless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touch</a:t>
            </a:r>
            <a:r>
              <a:rPr lang="fr-FR" sz="1200" b="0" i="0" u="none" strike="noStrike" kern="1200" dirty="0">
                <a:solidFill>
                  <a:schemeClr val="tx1"/>
                </a:solidFill>
                <a:effectLst/>
                <a:latin typeface="+mn-lt"/>
                <a:ea typeface="+mn-ea"/>
                <a:cs typeface="+mn-cs"/>
              </a:rPr>
              <a:t> and slide", sa senteur douce et naturelle.</a:t>
            </a:r>
          </a:p>
          <a:p>
            <a:pPr marL="158750" indent="0">
              <a:buNone/>
            </a:pPr>
            <a:r>
              <a:rPr lang="fr-FR" sz="1200" i="0" u="none" kern="1200" dirty="0">
                <a:solidFill>
                  <a:schemeClr val="tx1"/>
                </a:solidFill>
                <a:effectLst/>
                <a:latin typeface="+mn-lt"/>
                <a:ea typeface="+mn-ea"/>
                <a:cs typeface="+mn-cs"/>
              </a:rPr>
              <a:t>Time </a:t>
            </a:r>
            <a:r>
              <a:rPr lang="fr-FR" sz="1200" i="0" u="none" kern="1200" dirty="0" err="1">
                <a:solidFill>
                  <a:schemeClr val="tx1"/>
                </a:solidFill>
                <a:effectLst/>
                <a:latin typeface="+mn-lt"/>
                <a:ea typeface="+mn-ea"/>
                <a:cs typeface="+mn-cs"/>
              </a:rPr>
              <a:t>Resist</a:t>
            </a:r>
            <a:r>
              <a:rPr lang="fr-FR" sz="1200" i="0" u="none" kern="1200" dirty="0">
                <a:solidFill>
                  <a:schemeClr val="tx1"/>
                </a:solidFill>
                <a:effectLst/>
                <a:latin typeface="+mn-lt"/>
                <a:ea typeface="+mn-ea"/>
                <a:cs typeface="+mn-cs"/>
              </a:rPr>
              <a:t> Nuit </a:t>
            </a:r>
            <a:r>
              <a:rPr lang="fr-FR" sz="1200" b="0" i="0" u="none" kern="1200" dirty="0">
                <a:solidFill>
                  <a:schemeClr val="tx1"/>
                </a:solidFill>
                <a:effectLst/>
                <a:latin typeface="+mn-lt"/>
                <a:ea typeface="+mn-ea"/>
                <a:cs typeface="+mn-cs"/>
              </a:rPr>
              <a:t>s’enrichit </a:t>
            </a:r>
            <a:r>
              <a:rPr lang="fr-FR" sz="1200" b="0" i="0" kern="1200" dirty="0">
                <a:solidFill>
                  <a:schemeClr val="tx1"/>
                </a:solidFill>
                <a:effectLst/>
                <a:latin typeface="+mn-lt"/>
                <a:ea typeface="+mn-ea"/>
                <a:cs typeface="+mn-cs"/>
              </a:rPr>
              <a:t>en actifs anti-rides, lissants : extraits d'</a:t>
            </a:r>
            <a:r>
              <a:rPr lang="fr-FR" sz="1200" b="0" i="0" kern="1200" dirty="0" err="1">
                <a:solidFill>
                  <a:schemeClr val="tx1"/>
                </a:solidFill>
                <a:effectLst/>
                <a:latin typeface="+mn-lt"/>
                <a:ea typeface="+mn-ea"/>
                <a:cs typeface="+mn-cs"/>
              </a:rPr>
              <a:t>euglena</a:t>
            </a:r>
            <a:r>
              <a:rPr lang="fr-FR" sz="1200" b="0" i="0" kern="1200" dirty="0">
                <a:solidFill>
                  <a:schemeClr val="tx1"/>
                </a:solidFill>
                <a:effectLst/>
                <a:latin typeface="+mn-lt"/>
                <a:ea typeface="+mn-ea"/>
                <a:cs typeface="+mn-cs"/>
              </a:rPr>
              <a:t> gracilis, régénérants, d'arbre à soie, anti-glycation et d'huile d'inca </a:t>
            </a:r>
            <a:r>
              <a:rPr lang="fr-FR" sz="1200" b="0" i="0" kern="1200" dirty="0" err="1">
                <a:solidFill>
                  <a:schemeClr val="tx1"/>
                </a:solidFill>
                <a:effectLst/>
                <a:latin typeface="+mn-lt"/>
                <a:ea typeface="+mn-ea"/>
                <a:cs typeface="+mn-cs"/>
              </a:rPr>
              <a:t>inchi</a:t>
            </a:r>
            <a:r>
              <a:rPr lang="fr-FR" sz="1200" b="0" i="0" kern="1200" dirty="0">
                <a:solidFill>
                  <a:schemeClr val="tx1"/>
                </a:solidFill>
                <a:effectLst/>
                <a:latin typeface="+mn-lt"/>
                <a:ea typeface="+mn-ea"/>
                <a:cs typeface="+mn-cs"/>
              </a:rPr>
              <a:t> à haut pouvoir nutritif. Au fil des nuits, la peau est nourrie, lissée, les signes de fatigue s’atténuent, le teint rayonne d’un nouvel éclat.</a:t>
            </a: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Promesse</a:t>
            </a:r>
          </a:p>
          <a:p>
            <a:pPr marL="158750" indent="0">
              <a:buNone/>
            </a:pPr>
            <a:r>
              <a:rPr lang="fr-FR" sz="1200" dirty="0">
                <a:solidFill>
                  <a:prstClr val="black"/>
                </a:solidFill>
                <a:latin typeface="Century Gothic" panose="020B0502020202020204" pitchFamily="34" charset="0"/>
              </a:rPr>
              <a:t>Duo activateur de jeunesse</a:t>
            </a:r>
          </a:p>
          <a:p>
            <a:pPr marL="158750" indent="0">
              <a:buNone/>
            </a:pPr>
            <a:r>
              <a:rPr lang="fr-FR" sz="1200" dirty="0">
                <a:solidFill>
                  <a:prstClr val="black"/>
                </a:solidFill>
                <a:latin typeface="Century Gothic" panose="020B0502020202020204" pitchFamily="34" charset="0"/>
              </a:rPr>
              <a:t>Time </a:t>
            </a:r>
            <a:r>
              <a:rPr lang="fr-FR" sz="1200" dirty="0" err="1">
                <a:solidFill>
                  <a:prstClr val="black"/>
                </a:solidFill>
                <a:latin typeface="Century Gothic" panose="020B0502020202020204" pitchFamily="34" charset="0"/>
              </a:rPr>
              <a:t>Resist</a:t>
            </a:r>
            <a:r>
              <a:rPr lang="fr-FR" sz="1200" dirty="0">
                <a:solidFill>
                  <a:prstClr val="black"/>
                </a:solidFill>
                <a:latin typeface="Century Gothic" panose="020B0502020202020204" pitchFamily="34" charset="0"/>
              </a:rPr>
              <a:t> Jour </a:t>
            </a:r>
            <a:r>
              <a:rPr lang="fr-FR" sz="1200" dirty="0" err="1">
                <a:solidFill>
                  <a:prstClr val="black"/>
                </a:solidFill>
                <a:latin typeface="Century Gothic" panose="020B0502020202020204" pitchFamily="34" charset="0"/>
              </a:rPr>
              <a:t>combleur</a:t>
            </a:r>
            <a:r>
              <a:rPr lang="fr-FR" sz="1200" dirty="0">
                <a:solidFill>
                  <a:prstClr val="black"/>
                </a:solidFill>
                <a:latin typeface="Century Gothic" panose="020B0502020202020204" pitchFamily="34" charset="0"/>
              </a:rPr>
              <a:t> de rides</a:t>
            </a:r>
          </a:p>
          <a:p>
            <a:pPr marL="158750" indent="0">
              <a:buNone/>
            </a:pPr>
            <a:r>
              <a:rPr lang="fr-FR" sz="1200" dirty="0">
                <a:solidFill>
                  <a:prstClr val="black"/>
                </a:solidFill>
                <a:latin typeface="Century Gothic" panose="020B0502020202020204" pitchFamily="34" charset="0"/>
              </a:rPr>
              <a:t>Time </a:t>
            </a:r>
            <a:r>
              <a:rPr lang="fr-FR" sz="1200" dirty="0" err="1">
                <a:solidFill>
                  <a:prstClr val="black"/>
                </a:solidFill>
                <a:latin typeface="Century Gothic" panose="020B0502020202020204" pitchFamily="34" charset="0"/>
              </a:rPr>
              <a:t>Resist</a:t>
            </a:r>
            <a:r>
              <a:rPr lang="fr-FR" sz="1200" dirty="0">
                <a:solidFill>
                  <a:prstClr val="black"/>
                </a:solidFill>
                <a:latin typeface="Century Gothic" panose="020B0502020202020204" pitchFamily="34" charset="0"/>
              </a:rPr>
              <a:t> Nuit</a:t>
            </a:r>
            <a:r>
              <a:rPr lang="fr-FR" sz="1200" baseline="0" dirty="0">
                <a:solidFill>
                  <a:prstClr val="black"/>
                </a:solidFill>
                <a:latin typeface="Century Gothic" panose="020B0502020202020204" pitchFamily="34" charset="0"/>
              </a:rPr>
              <a:t> </a:t>
            </a:r>
            <a:r>
              <a:rPr lang="fr-FR" sz="1200" dirty="0">
                <a:solidFill>
                  <a:prstClr val="black"/>
                </a:solidFill>
                <a:latin typeface="Century Gothic" panose="020B0502020202020204" pitchFamily="34" charset="0"/>
              </a:rPr>
              <a:t>anti-fatigue lissant</a:t>
            </a: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pPr marL="158750" indent="0">
              <a:buNone/>
            </a:pPr>
            <a:r>
              <a:rPr lang="fr-FR" sz="1200" dirty="0">
                <a:solidFill>
                  <a:prstClr val="black"/>
                </a:solidFill>
                <a:latin typeface="Century Gothic" panose="020B0502020202020204" pitchFamily="34" charset="0"/>
              </a:rPr>
              <a:t>Peaux présentant des rides profondes</a:t>
            </a:r>
          </a:p>
          <a:p>
            <a:pPr marL="158750" indent="0">
              <a:buNone/>
            </a:pPr>
            <a:endParaRPr lang="fr-FR" sz="1200" dirty="0">
              <a:solidFill>
                <a:prstClr val="black"/>
              </a:solidFill>
              <a:latin typeface="Century Gothic" panose="020B0502020202020204" pitchFamily="34" charset="0"/>
            </a:endParaRPr>
          </a:p>
          <a:p>
            <a:pPr marL="158750" indent="0">
              <a:buNone/>
            </a:pPr>
            <a:r>
              <a:rPr lang="fr-FR" sz="1200" dirty="0">
                <a:solidFill>
                  <a:prstClr val="black"/>
                </a:solidFill>
                <a:latin typeface="Century Gothic" panose="020B0502020202020204" pitchFamily="34" charset="0"/>
              </a:rPr>
              <a:t>« J’ai des rides marquées sur l’ensemble du visage »</a:t>
            </a:r>
          </a:p>
          <a:p>
            <a:pPr marL="158750" indent="0">
              <a:buNone/>
            </a:pPr>
            <a:r>
              <a:rPr lang="fr-FR" sz="1200" dirty="0">
                <a:solidFill>
                  <a:prstClr val="black"/>
                </a:solidFill>
                <a:latin typeface="Century Gothic" panose="020B0502020202020204" pitchFamily="34" charset="0"/>
              </a:rPr>
              <a:t>« J’ai la peau fripée »</a:t>
            </a:r>
          </a:p>
          <a:p>
            <a:pPr marL="158750" indent="0">
              <a:buNone/>
            </a:pPr>
            <a:r>
              <a:rPr lang="fr-FR" sz="1200" dirty="0">
                <a:solidFill>
                  <a:prstClr val="black"/>
                </a:solidFill>
                <a:latin typeface="Century Gothic" panose="020B0502020202020204" pitchFamily="34" charset="0"/>
              </a:rPr>
              <a:t>« Ma peau est desséchée »</a:t>
            </a:r>
          </a:p>
          <a:p>
            <a:pPr marL="158750" indent="0">
              <a:buNone/>
            </a:pPr>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 commune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Cellules souches végétales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Saponaria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Pumila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Lipoaminoacide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Youth</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Energy) : activateur de jeunesse</a:t>
            </a:r>
          </a:p>
          <a:p>
            <a:pPr marL="158750" indent="0" defTabSz="911291">
              <a:buNone/>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Saponaria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Pumila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chemeClr val="tx1"/>
                </a:solidFill>
                <a:effectLst/>
                <a:uLnTx/>
                <a:uFillTx/>
                <a:latin typeface="+mn-lt"/>
                <a:ea typeface="+mn-ea"/>
                <a:cs typeface="+mn-cs"/>
              </a:rPr>
              <a:t>p</a:t>
            </a:r>
            <a:r>
              <a:rPr lang="fr-FR" dirty="0" err="1"/>
              <a:t>rotège</a:t>
            </a:r>
            <a:r>
              <a:rPr lang="fr-FR" dirty="0"/>
              <a:t> et préserve les cellules souches dermiques.</a:t>
            </a:r>
          </a:p>
          <a:p>
            <a:pPr marL="158750" indent="0">
              <a:buNone/>
            </a:pPr>
            <a:r>
              <a:rPr lang="fr-FR" b="0" u="none" dirty="0"/>
              <a:t>Histoire </a:t>
            </a:r>
            <a:r>
              <a:rPr lang="fr-FR" b="0" dirty="0"/>
              <a:t>: Pendant la période glaciaire de 110 000 av JC à 10000 av JC, 90 % de la vie terrestre a disparu. Quelques plantes ont survécu à cette période glaciaire c’est notamment le cas des nunataks. Ces plantes alpines extrémophiles ont survécu à la période glaciaire car elles ont migré durant les périodes de grands froids vers des sommets non glacés des montagnes appelés justement Nunatak (d’où leur nom). Elles peuvent encore être trouvées dans les Alpes et sont considérées comme les espèces les plus historiques de la faune alpine. </a:t>
            </a:r>
            <a:r>
              <a:rPr lang="fr-FR" b="0" dirty="0" err="1"/>
              <a:t>Saponaria</a:t>
            </a:r>
            <a:r>
              <a:rPr lang="fr-FR" b="0" dirty="0"/>
              <a:t> </a:t>
            </a:r>
            <a:r>
              <a:rPr lang="fr-FR" b="0" dirty="0" err="1"/>
              <a:t>Pumila</a:t>
            </a:r>
            <a:r>
              <a:rPr lang="fr-FR" b="0" dirty="0"/>
              <a:t> </a:t>
            </a:r>
            <a:r>
              <a:rPr lang="fr-FR" dirty="0"/>
              <a:t>est une de ces nunataks qui, étant constamment exposées à de fortes radiations UV mais aussi des températures très froides, a développé des propriétés protectrices et réparatrices pour survivre à son environnement extrême.</a:t>
            </a:r>
          </a:p>
          <a:p>
            <a:pPr marL="158750" indent="0">
              <a:buNone/>
            </a:pPr>
            <a:r>
              <a:rPr lang="fr-FR" b="0" u="none" dirty="0"/>
              <a:t>Méthode d’obtention : Eco-Innovation</a:t>
            </a:r>
          </a:p>
          <a:p>
            <a:pPr marL="0" indent="0">
              <a:buFont typeface="Arial" panose="020B0604020202020204" pitchFamily="34" charset="0"/>
              <a:buNone/>
            </a:pPr>
            <a:r>
              <a:rPr lang="fr-FR" dirty="0"/>
              <a:t>Une quantité infime de matériel végétal (ex : un fruit ou une feuille) est nécessaire à l’établissement d’une culture de cellules souches végétales. Ainsi les plantes rares et menacées sont préservées.</a:t>
            </a:r>
          </a:p>
          <a:p>
            <a:pPr marL="0" indent="0">
              <a:buFont typeface="Arial" panose="020B0604020202020204" pitchFamily="34" charset="0"/>
              <a:buNone/>
            </a:pPr>
            <a:r>
              <a:rPr lang="fr-FR" dirty="0"/>
              <a:t>Cette technique ne requiert pas de terre agricole</a:t>
            </a:r>
          </a:p>
          <a:p>
            <a:pPr marL="0" indent="0">
              <a:buFont typeface="Arial" panose="020B0604020202020204" pitchFamily="34" charset="0"/>
              <a:buNone/>
            </a:pPr>
            <a:r>
              <a:rPr lang="fr-FR" dirty="0"/>
              <a:t>Elle est économe en eau par rapport aux procédés conventionnels </a:t>
            </a:r>
          </a:p>
          <a:p>
            <a:pPr marL="0" indent="0">
              <a:buFont typeface="Arial" panose="020B0604020202020204" pitchFamily="34" charset="0"/>
              <a:buNone/>
            </a:pPr>
            <a:r>
              <a:rPr lang="fr-FR" dirty="0"/>
              <a:t>Elle ne nécessite ni pesticides ni fertilisants. </a:t>
            </a:r>
          </a:p>
          <a:p>
            <a:pPr marL="158750" indent="0">
              <a:buNone/>
            </a:pPr>
            <a:r>
              <a:rPr lang="fr-FR" b="0" u="none" dirty="0"/>
              <a:t>Action : </a:t>
            </a:r>
          </a:p>
          <a:p>
            <a:pPr marL="158750" indent="0">
              <a:buNone/>
            </a:pPr>
            <a:r>
              <a:rPr lang="fr-FR" dirty="0"/>
              <a:t>L’extraordinaire potentiel de survie de </a:t>
            </a:r>
            <a:r>
              <a:rPr lang="fr-FR" dirty="0" err="1"/>
              <a:t>Saponaria</a:t>
            </a:r>
            <a:r>
              <a:rPr lang="fr-FR" dirty="0"/>
              <a:t> </a:t>
            </a:r>
            <a:r>
              <a:rPr lang="fr-FR" dirty="0" err="1"/>
              <a:t>Pumila</a:t>
            </a:r>
            <a:r>
              <a:rPr lang="fr-FR" dirty="0"/>
              <a:t> leur permet de protéger et revitaliser les cellules souches de la peau (cellules souches dermiques) afin qu’elles aient les armes pour se protéger contre les stress environnementaux qui sont la cause principale du vieillissement cutané. Cette capacité se traduit par : </a:t>
            </a:r>
          </a:p>
          <a:p>
            <a:pPr marL="158750" lvl="0" indent="0">
              <a:buNone/>
            </a:pPr>
            <a:r>
              <a:rPr lang="fr-FR" dirty="0"/>
              <a:t>Protection des cellules souches dermiques des effets néfastes des UV et de la lumière visible</a:t>
            </a:r>
          </a:p>
          <a:p>
            <a:pPr marL="158750" lvl="0" indent="0">
              <a:buNone/>
            </a:pPr>
            <a:r>
              <a:rPr lang="fr-FR" dirty="0"/>
              <a:t>Augmentation de la densité du derme en le protégeant contre les ruptures dans son architecture (arrangement des fibres élastines et collagènes).</a:t>
            </a:r>
          </a:p>
          <a:p>
            <a:pPr marL="158750" indent="0">
              <a:buNone/>
            </a:pPr>
            <a:r>
              <a:rPr lang="fr-FR" dirty="0"/>
              <a:t> Ainsi les cellules souches de </a:t>
            </a:r>
            <a:r>
              <a:rPr lang="fr-FR" dirty="0" err="1"/>
              <a:t>Saponaria</a:t>
            </a:r>
            <a:r>
              <a:rPr lang="fr-FR" dirty="0"/>
              <a:t> </a:t>
            </a:r>
            <a:r>
              <a:rPr lang="fr-FR" dirty="0" err="1"/>
              <a:t>pumila</a:t>
            </a:r>
            <a:r>
              <a:rPr lang="fr-FR" dirty="0"/>
              <a:t> sont capables de permettre aux cellules souches dermiques de maintenir leur potentiel régénératif malgré les expositions UV. </a:t>
            </a:r>
          </a:p>
          <a:p>
            <a:pPr marL="158750" indent="0">
              <a:buNone/>
            </a:pPr>
            <a:endParaRPr lang="fr-FR" dirty="0"/>
          </a:p>
          <a:p>
            <a:pPr marL="158750" indent="0">
              <a:buNone/>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Youth</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Energy p</a:t>
            </a:r>
            <a:r>
              <a:rPr lang="fr-FR" dirty="0" err="1"/>
              <a:t>rotège</a:t>
            </a:r>
            <a:r>
              <a:rPr lang="fr-FR" dirty="0"/>
              <a:t> et renforce les défenses de la peau contre les réactions chroniques et silencieuses.</a:t>
            </a:r>
          </a:p>
          <a:p>
            <a:pPr marL="158750" indent="0" defTabSz="911291">
              <a:buNone/>
              <a:defRPr/>
            </a:pPr>
            <a:r>
              <a:rPr lang="fr-FR" dirty="0"/>
              <a:t>Certains individus ont développé une résistance à l’</a:t>
            </a:r>
            <a:r>
              <a:rPr lang="fr-FR" dirty="0" err="1"/>
              <a:t>inflamm’aging</a:t>
            </a:r>
            <a:r>
              <a:rPr lang="fr-FR" dirty="0"/>
              <a:t> leur assurant un vieillissement harmonieux. Ils résistent naturellement au stress et aux maladies liées à l’âge. Les centenaires sont les principaux représentants de cette population. Lors d’une étude sur la douleur et l’inflammation, une équipe américaine de chercheurs en pharmacologie découvre en 2008 la molécule </a:t>
            </a:r>
            <a:r>
              <a:rPr lang="fr-FR" dirty="0" err="1"/>
              <a:t>PalGly</a:t>
            </a:r>
            <a:r>
              <a:rPr lang="fr-FR" dirty="0"/>
              <a:t>. Naturellement présente dans le cerveau et la peau, elle présente des propriétés anti-stress et anti-inflammatoires lui valant le nom de « molécule de sérénité ». </a:t>
            </a:r>
            <a:r>
              <a:rPr lang="fr-FR" dirty="0" err="1"/>
              <a:t>Yon</a:t>
            </a:r>
            <a:r>
              <a:rPr lang="fr-FR" dirty="0"/>
              <a:t>-Ka s’est inspiré de cette molécule de la sérénité pour offrir à la peau grâce, aux crèmes Time </a:t>
            </a:r>
            <a:r>
              <a:rPr lang="fr-FR" dirty="0" err="1"/>
              <a:t>Resist</a:t>
            </a:r>
            <a:r>
              <a:rPr lang="fr-FR" dirty="0"/>
              <a:t>, les secrets biologiques d’une longévité harmonieuse en insérant au cœur des formules un actif biotechnologique mimétique de la molécule </a:t>
            </a:r>
            <a:r>
              <a:rPr lang="fr-FR" dirty="0" err="1"/>
              <a:t>PalGly</a:t>
            </a:r>
            <a:r>
              <a:rPr lang="fr-FR" dirty="0"/>
              <a:t>.</a:t>
            </a:r>
          </a:p>
          <a:p>
            <a:pPr marL="158750" indent="0" defTabSz="911291">
              <a:buNone/>
              <a:defRPr/>
            </a:pPr>
            <a:endParaRPr lang="fr-FR" dirty="0"/>
          </a:p>
          <a:p>
            <a:pPr marL="158750" indent="0" defTabSz="911291">
              <a:buNone/>
              <a:defRPr/>
            </a:pPr>
            <a:r>
              <a:rPr lang="fr-FR" dirty="0"/>
              <a:t> </a:t>
            </a:r>
            <a:r>
              <a:rPr lang="fr-FR" sz="1000" dirty="0"/>
              <a:t>Le </a:t>
            </a:r>
            <a:r>
              <a:rPr lang="fr-FR" sz="1000" dirty="0" err="1"/>
              <a:t>lipoaminoacide</a:t>
            </a:r>
            <a:r>
              <a:rPr lang="fr-FR" sz="1000" dirty="0"/>
              <a:t> </a:t>
            </a:r>
            <a:r>
              <a:rPr lang="fr-FR" sz="1000" dirty="0" err="1"/>
              <a:t>Youth</a:t>
            </a:r>
            <a:r>
              <a:rPr lang="fr-FR" sz="1000" dirty="0"/>
              <a:t>-Energy est une molécule mimétique de </a:t>
            </a:r>
            <a:r>
              <a:rPr lang="fr-FR" sz="1000" dirty="0" err="1"/>
              <a:t>Palgly</a:t>
            </a:r>
            <a:r>
              <a:rPr lang="fr-FR" sz="1000" dirty="0"/>
              <a:t>. Ce </a:t>
            </a:r>
            <a:r>
              <a:rPr lang="fr-FR" sz="1000" dirty="0" err="1"/>
              <a:t>lipoaminoacide</a:t>
            </a:r>
            <a:r>
              <a:rPr lang="fr-FR" sz="1000" dirty="0"/>
              <a:t> de par son activité anti-</a:t>
            </a:r>
            <a:r>
              <a:rPr lang="fr-FR" sz="1000" dirty="0" err="1"/>
              <a:t>inflamm’aging</a:t>
            </a:r>
            <a:r>
              <a:rPr lang="fr-FR" sz="1000" dirty="0"/>
              <a:t> a plusieurs actions plus ou moins directes à l’échelle de la peau et des cellules, il agit notamment directement sur la réduction de la quantité d’IL-6, marqueur clé de l’inflammation  </a:t>
            </a:r>
          </a:p>
          <a:p>
            <a:pPr marL="158750" indent="0" defTabSz="911291">
              <a:buNone/>
              <a:defRPr/>
            </a:pPr>
            <a:r>
              <a:rPr lang="fr-FR" sz="1000" dirty="0"/>
              <a:t> </a:t>
            </a:r>
            <a:r>
              <a:rPr lang="fr-FR" sz="1000" dirty="0" err="1"/>
              <a:t>Youth</a:t>
            </a:r>
            <a:r>
              <a:rPr lang="fr-FR" sz="1000" dirty="0"/>
              <a:t>-Energy , molécule de la sérénité, protège la peau des réactions chroniques et silencieuses induites par les agressions extérieures et responsables du vieillissement cutané. </a:t>
            </a:r>
          </a:p>
          <a:p>
            <a:pPr marL="0" indent="0">
              <a:buFontTx/>
              <a:buNone/>
            </a:pPr>
            <a:r>
              <a:rPr lang="fr-FR" sz="1000" dirty="0"/>
              <a:t>Réduction de la quantité d’IL-6 ( marqueur d’</a:t>
            </a:r>
            <a:r>
              <a:rPr lang="fr-FR" sz="1000" dirty="0" err="1"/>
              <a:t>inflamm’aging</a:t>
            </a:r>
            <a:r>
              <a:rPr lang="fr-FR" sz="1000" dirty="0"/>
              <a:t>)</a:t>
            </a:r>
          </a:p>
          <a:p>
            <a:pPr marL="0" indent="0">
              <a:buFontTx/>
              <a:buNone/>
            </a:pPr>
            <a:r>
              <a:rPr lang="fr-FR" sz="1000" dirty="0"/>
              <a:t>Protection de la matrice extracellulaire</a:t>
            </a:r>
            <a:r>
              <a:rPr lang="fr-FR" sz="1000" baseline="0" dirty="0"/>
              <a:t> </a:t>
            </a:r>
            <a:r>
              <a:rPr lang="fr-FR" sz="1000" dirty="0"/>
              <a:t> ( réduction activité collagénase)</a:t>
            </a:r>
          </a:p>
          <a:p>
            <a:pPr marL="0" indent="0">
              <a:buFontTx/>
              <a:buNone/>
            </a:pPr>
            <a:r>
              <a:rPr lang="fr-FR" sz="1000" dirty="0"/>
              <a:t>Construction du réseau de collagène</a:t>
            </a:r>
          </a:p>
          <a:p>
            <a:pPr marL="0" indent="0">
              <a:buFontTx/>
              <a:buNone/>
            </a:pPr>
            <a:r>
              <a:rPr lang="fr-FR" sz="1000" dirty="0"/>
              <a:t>Amélioration du réseau </a:t>
            </a:r>
            <a:r>
              <a:rPr lang="fr-FR" sz="1000" dirty="0" err="1"/>
              <a:t>micro-vasculaire</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Wakamé : redensifiant</a:t>
            </a:r>
          </a:p>
          <a:p>
            <a:pPr marL="158750" indent="0" defTabSz="911291">
              <a:buNone/>
              <a:defRPr/>
            </a:pPr>
            <a:r>
              <a:rPr lang="fr-FR" b="0" dirty="0"/>
              <a:t>Il</a:t>
            </a:r>
            <a:r>
              <a:rPr lang="fr-FR" b="0" baseline="0" dirty="0"/>
              <a:t> </a:t>
            </a:r>
            <a:r>
              <a:rPr lang="fr-FR" b="0" baseline="0" dirty="0" err="1"/>
              <a:t>r</a:t>
            </a:r>
            <a:r>
              <a:rPr lang="fr-FR" b="0" dirty="0" err="1"/>
              <a:t>e-active</a:t>
            </a:r>
            <a:r>
              <a:rPr lang="fr-FR" b="0" dirty="0"/>
              <a:t> </a:t>
            </a:r>
            <a:r>
              <a:rPr lang="fr-FR" dirty="0"/>
              <a:t>14 </a:t>
            </a:r>
            <a:r>
              <a:rPr lang="fr-FR" dirty="0" err="1"/>
              <a:t>génes</a:t>
            </a:r>
            <a:r>
              <a:rPr lang="fr-FR" dirty="0"/>
              <a:t> impliqués dans la re-densification de la matrice extracellulaire</a:t>
            </a:r>
            <a:r>
              <a:rPr lang="fr-FR" baseline="0" dirty="0"/>
              <a:t> </a:t>
            </a:r>
            <a:r>
              <a:rPr lang="fr-FR" dirty="0"/>
              <a:t>du derme en agissant sur 3 éléments : </a:t>
            </a:r>
          </a:p>
          <a:p>
            <a:pPr marL="0" indent="0">
              <a:buFont typeface="Arial" panose="020B0604020202020204" pitchFamily="34" charset="0"/>
              <a:buNone/>
            </a:pPr>
            <a:r>
              <a:rPr lang="fr-FR" dirty="0"/>
              <a:t>Collagène : Active les gènes impliqués dans la synthèse, maturation et l’assemblement des fibres de collagène</a:t>
            </a:r>
          </a:p>
          <a:p>
            <a:pPr marL="0" indent="0">
              <a:buFont typeface="Arial" panose="020B0604020202020204" pitchFamily="34" charset="0"/>
              <a:buNone/>
            </a:pPr>
            <a:r>
              <a:rPr lang="fr-FR" dirty="0"/>
              <a:t>Elastine : Active les gènes impliqués dans la synthèse, maturation et assemblement des fibres d’élastine. </a:t>
            </a:r>
          </a:p>
          <a:p>
            <a:pPr marL="0" indent="0">
              <a:buFont typeface="Arial" panose="020B0604020202020204" pitchFamily="34" charset="0"/>
              <a:buNone/>
            </a:pPr>
            <a:r>
              <a:rPr lang="fr-FR" dirty="0"/>
              <a:t>Acide Hyaluronique : Active les gènes impliqués dans la synthèse d’acide hyaluronique</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de pépins de raisin : hydratant, nourrissant</a:t>
            </a: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Time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Resit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Jour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Polyose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d’avoine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combleur</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 rides</a:t>
            </a:r>
          </a:p>
          <a:p>
            <a:pPr marL="0" marR="0" lvl="0" indent="0" algn="l" defTabSz="914400" rtl="0" eaLnBrk="1" fontAlgn="auto" latinLnBrk="0" hangingPunct="1">
              <a:lnSpc>
                <a:spcPct val="100000"/>
              </a:lnSpc>
              <a:spcBef>
                <a:spcPts val="0"/>
              </a:spcBef>
              <a:spcAft>
                <a:spcPts val="0"/>
              </a:spcAft>
              <a:buClrTx/>
              <a:buSzTx/>
              <a:buNone/>
              <a:tabLst/>
              <a:defRPr/>
            </a:pPr>
            <a:r>
              <a:rPr lang="fr-FR" dirty="0"/>
              <a:t>Les </a:t>
            </a:r>
            <a:r>
              <a:rPr lang="fr-FR" dirty="0" err="1"/>
              <a:t>Polyoses</a:t>
            </a:r>
            <a:r>
              <a:rPr lang="fr-FR" dirty="0"/>
              <a:t> d’avoine permettent de lisser et lifter immédiatement et visiblement le </a:t>
            </a:r>
            <a:r>
              <a:rPr lang="fr-FR" dirty="0" err="1"/>
              <a:t>micro-relief</a:t>
            </a:r>
            <a:r>
              <a:rPr lang="fr-FR" dirty="0"/>
              <a:t> cutané. En effet, il se fixe à la surface cutanée et forme un film biologique fortement cohésif capable de tendre visiblement la peau. L’effet lissant/tenseur est visible immédiatement, une efficacité long terme anti-rides a également été démontrée.</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Sphères de comblement (konjac + </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acide hyaluronique bas poids moléculaire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combleur</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 rides</a:t>
            </a:r>
          </a:p>
          <a:p>
            <a:pPr marL="158750" indent="0">
              <a:buNone/>
            </a:pPr>
            <a:r>
              <a:rPr lang="fr-FR" dirty="0"/>
              <a:t>Le</a:t>
            </a:r>
            <a:r>
              <a:rPr lang="fr-FR" baseline="0" dirty="0"/>
              <a:t> k</a:t>
            </a:r>
            <a:r>
              <a:rPr lang="fr-FR" dirty="0"/>
              <a:t>onjac est</a:t>
            </a:r>
            <a:r>
              <a:rPr lang="fr-FR" baseline="0" dirty="0"/>
              <a:t> une</a:t>
            </a:r>
            <a:r>
              <a:rPr lang="fr-FR" dirty="0"/>
              <a:t> racine originaire d’Asie</a:t>
            </a:r>
            <a:r>
              <a:rPr lang="fr-FR" baseline="0" dirty="0"/>
              <a:t> qui u</a:t>
            </a:r>
            <a:r>
              <a:rPr lang="fr-FR" dirty="0"/>
              <a:t>ne fois humide se transforme en gel. Souvent utilisé en coupe faim. </a:t>
            </a:r>
          </a:p>
          <a:p>
            <a:pPr marL="158750" indent="0">
              <a:buNone/>
            </a:pPr>
            <a:r>
              <a:rPr lang="fr-FR" dirty="0"/>
              <a:t>Konjac</a:t>
            </a:r>
            <a:r>
              <a:rPr lang="fr-FR" baseline="0" dirty="0"/>
              <a:t> + acide hyaluronique encapsulé dans les sphères de comblement permettent de repulper jusqu’à 6 fois la ride.</a:t>
            </a:r>
          </a:p>
          <a:p>
            <a:pPr marL="158750" indent="0">
              <a:buNone/>
            </a:pPr>
            <a:r>
              <a:rPr lang="fr-FR" b="0" dirty="0"/>
              <a:t>L’Acide hyaluronique bas poids moléculaire</a:t>
            </a:r>
            <a:r>
              <a:rPr lang="fr-FR" b="0" baseline="0" dirty="0"/>
              <a:t> a une </a:t>
            </a:r>
            <a:r>
              <a:rPr lang="fr-FR" dirty="0"/>
              <a:t>action en surface (effet lissant et repulpant)</a:t>
            </a:r>
            <a:r>
              <a:rPr lang="fr-FR" baseline="0" dirty="0"/>
              <a:t> car il f</a:t>
            </a:r>
            <a:r>
              <a:rPr lang="fr-FR" dirty="0"/>
              <a:t>orme un film hydraté et protecteur,</a:t>
            </a:r>
            <a:r>
              <a:rPr lang="fr-FR" baseline="0" dirty="0"/>
              <a:t> est c</a:t>
            </a:r>
            <a:r>
              <a:rPr lang="fr-FR" dirty="0"/>
              <a:t>apable de maintenir l’eau dans les tissus,</a:t>
            </a:r>
            <a:r>
              <a:rPr lang="fr-FR" baseline="0" dirty="0"/>
              <a:t> d</a:t>
            </a:r>
            <a:r>
              <a:rPr lang="fr-FR" dirty="0"/>
              <a:t>e ralentir son évaporation (Perte insensible en eau)</a:t>
            </a:r>
            <a:r>
              <a:rPr lang="fr-FR" baseline="0" dirty="0"/>
              <a:t> et </a:t>
            </a:r>
            <a:r>
              <a:rPr lang="fr-FR" dirty="0"/>
              <a:t>sans pour autant être occlusif ou gras.</a:t>
            </a: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Time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Resit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Nuit</a:t>
            </a: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d’inca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inchi</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nourrrissant</a:t>
            </a:r>
            <a:endPar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Arbre à soie : anti-glycation</a:t>
            </a:r>
          </a:p>
          <a:p>
            <a:pPr marL="158750" indent="0" eaLnBrk="0" fontAlgn="base" hangingPunct="0">
              <a:buNone/>
            </a:pPr>
            <a:r>
              <a:rPr lang="fr-FR" dirty="0"/>
              <a:t>C’est un extrait végétal spécialement développé pour lutter contre les marques de fatigue grâce à ses actions sur les processus de détoxification du métabolisme cellulaire. Il combat les signes cutanés de fatigue causés par la glycation et la </a:t>
            </a:r>
            <a:r>
              <a:rPr lang="fr-FR" dirty="0" err="1"/>
              <a:t>glycoxydation</a:t>
            </a:r>
            <a:r>
              <a:rPr lang="fr-FR" dirty="0"/>
              <a:t>. Il</a:t>
            </a:r>
            <a:r>
              <a:rPr lang="fr-FR" baseline="0" dirty="0"/>
              <a:t> m</a:t>
            </a:r>
            <a:r>
              <a:rPr lang="fr-FR" dirty="0"/>
              <a:t>aintient la viabilité mécanique des cellules et leur production optimale d’énergie,</a:t>
            </a:r>
            <a:r>
              <a:rPr lang="fr-FR" baseline="0" dirty="0"/>
              <a:t> r</a:t>
            </a:r>
            <a:r>
              <a:rPr lang="fr-FR" dirty="0"/>
              <a:t>ééquilibre la synthèse de mélatonine par les fibroblastes fatigués par la glycation</a:t>
            </a:r>
            <a:r>
              <a:rPr lang="fr-FR" baseline="0" dirty="0"/>
              <a:t> et garantit l’é</a:t>
            </a:r>
            <a:r>
              <a:rPr lang="fr-FR" dirty="0"/>
              <a:t>limination des déchets cellulaires.</a:t>
            </a:r>
          </a:p>
          <a:p>
            <a:pPr marL="158750" indent="0">
              <a:buNone/>
            </a:pPr>
            <a:r>
              <a:rPr lang="fr-FR" u="none" dirty="0"/>
              <a:t>Note : </a:t>
            </a:r>
            <a:r>
              <a:rPr lang="fr-FR" dirty="0"/>
              <a:t>Glycation : fixation d’un sucre sur les protéines provoquant un réarrangement structural. Ces protéines glyquées ne peuvent être détruites naturellement par les systèmes de destruction de nos cellules. Ces produits s'entassent alors dans les cellules sans qu'elle puisse s'en débarrasser. Petit à petit, ces substances entraînent un dysfonctionnement du métabolisme de la cellule et finissent par engendrer sa mort.  </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Euglena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gracilis : régénérant</a:t>
            </a:r>
          </a:p>
          <a:p>
            <a:pPr marL="158750" indent="0">
              <a:buNone/>
            </a:pPr>
            <a:r>
              <a:rPr lang="fr-FR" dirty="0"/>
              <a:t>L’euglène présente un métabolisme proche de celui des cellules cutanées avec un métabolisme contrôlé par l’alternance lumière/obscurité (jour/nuit). De plus elle contient des phosphoinositides qui vont pouvoir agir en tant que précurseur pour stimuler les cellules cutanées. L’Euglène est donc source de vitalité et d’énergie cellulaire grâce à la stimulation de la production d’ATP : + 48 % en 2h,</a:t>
            </a:r>
            <a:r>
              <a:rPr lang="fr-FR" baseline="0" dirty="0"/>
              <a:t> l’a</a:t>
            </a:r>
            <a:r>
              <a:rPr lang="fr-FR" dirty="0"/>
              <a:t>ugmentation de la production d’IP3 (molécule impliquée dans la communication </a:t>
            </a:r>
            <a:r>
              <a:rPr lang="fr-FR" dirty="0" err="1"/>
              <a:t>fibrobastes</a:t>
            </a:r>
            <a:r>
              <a:rPr lang="fr-FR" dirty="0"/>
              <a:t>/collagène) et</a:t>
            </a:r>
            <a:r>
              <a:rPr lang="fr-FR" baseline="0" dirty="0"/>
              <a:t> l’a</a:t>
            </a:r>
            <a:r>
              <a:rPr lang="fr-FR" dirty="0"/>
              <a:t>ctivation du déstockage du calcium signifiant le passage de la cellule de l’état « repos » à l’état « activé ». ( Ca intervient dans de nombreuses réactions métaboliques), </a:t>
            </a: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58750" indent="0">
              <a:buNone/>
            </a:pPr>
            <a:r>
              <a:rPr lang="fr-FR" sz="1200" i="0" u="sng" kern="1200" dirty="0">
                <a:solidFill>
                  <a:schemeClr val="tx1"/>
                </a:solidFill>
                <a:effectLst/>
                <a:latin typeface="+mn-lt"/>
                <a:ea typeface="+mn-ea"/>
                <a:cs typeface="+mn-cs"/>
              </a:rPr>
              <a:t>Utilisation à domicile </a:t>
            </a:r>
          </a:p>
          <a:p>
            <a:pPr marL="158750" indent="0">
              <a:buNone/>
            </a:pPr>
            <a:r>
              <a:rPr lang="fr-FR" sz="1200" b="0" i="0" u="none" strike="noStrike" kern="1200" dirty="0">
                <a:solidFill>
                  <a:schemeClr val="tx1"/>
                </a:solidFill>
                <a:effectLst/>
                <a:latin typeface="+mn-lt"/>
                <a:ea typeface="+mn-ea"/>
                <a:cs typeface="+mn-cs"/>
              </a:rPr>
              <a:t>Le matin, après le nettoyage et la brumisation de la</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Lotion </a:t>
            </a:r>
            <a:r>
              <a:rPr lang="fr-FR" sz="1200" b="0" i="0" u="none" strike="noStrike" kern="1200" dirty="0" err="1">
                <a:solidFill>
                  <a:schemeClr val="tx1"/>
                </a:solidFill>
                <a:effectLst/>
                <a:latin typeface="+mn-lt"/>
                <a:ea typeface="+mn-ea"/>
                <a:cs typeface="+mn-cs"/>
              </a:rPr>
              <a:t>Yon</a:t>
            </a:r>
            <a:r>
              <a:rPr lang="fr-FR" sz="1200" b="0" i="0" u="none" strike="noStrike" kern="1200" dirty="0">
                <a:solidFill>
                  <a:schemeClr val="tx1"/>
                </a:solidFill>
                <a:effectLst/>
                <a:latin typeface="+mn-lt"/>
                <a:ea typeface="+mn-ea"/>
                <a:cs typeface="+mn-cs"/>
              </a:rPr>
              <a:t>-Ka adaptée, appliquer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Jour sur l'ensemble du visage, du cou et du décolleté. Faire pénétrer la crème par effleurages et petits pincements toniques. Le soir, après le nettoyage/démaquillage et la brumisation de la Lotion </a:t>
            </a:r>
            <a:r>
              <a:rPr lang="fr-FR" sz="1200" b="0" i="0" u="none" strike="noStrike" kern="1200" dirty="0" err="1">
                <a:solidFill>
                  <a:schemeClr val="tx1"/>
                </a:solidFill>
                <a:effectLst/>
                <a:latin typeface="+mn-lt"/>
                <a:ea typeface="+mn-ea"/>
                <a:cs typeface="+mn-cs"/>
              </a:rPr>
              <a:t>Yon</a:t>
            </a:r>
            <a:r>
              <a:rPr lang="fr-FR" sz="1200" b="0" i="0" u="none" strike="noStrike" kern="1200" dirty="0">
                <a:solidFill>
                  <a:schemeClr val="tx1"/>
                </a:solidFill>
                <a:effectLst/>
                <a:latin typeface="+mn-lt"/>
                <a:ea typeface="+mn-ea"/>
                <a:cs typeface="+mn-cs"/>
              </a:rPr>
              <a:t>-Ka adaptée, appliquer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Nuit sur l'ensemble du visage, du cou et du décolleté.</a:t>
            </a:r>
            <a:endParaRPr lang="fr-FR" sz="1200" b="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None/>
              <a:tabLst/>
              <a:defRPr/>
            </a:pP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None/>
              <a:tabLst/>
              <a:defRPr/>
            </a:pPr>
            <a:r>
              <a:rPr lang="fr-FR" sz="1200" i="0" u="sng" kern="1200" dirty="0">
                <a:solidFill>
                  <a:schemeClr val="tx1"/>
                </a:solidFill>
                <a:effectLst/>
                <a:latin typeface="+mn-lt"/>
                <a:ea typeface="+mn-ea"/>
                <a:cs typeface="+mn-cs"/>
              </a:rPr>
              <a:t>Utilisation en salle de soin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none" kern="1200" dirty="0">
                <a:solidFill>
                  <a:schemeClr val="tx1"/>
                </a:solidFill>
                <a:effectLst/>
                <a:latin typeface="+mn-lt"/>
                <a:ea typeface="+mn-ea"/>
                <a:cs typeface="+mn-cs"/>
              </a:rPr>
              <a:t>Massage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none" kern="1200" dirty="0">
                <a:solidFill>
                  <a:schemeClr val="tx1"/>
                </a:solidFill>
                <a:effectLst/>
                <a:latin typeface="+mn-lt"/>
                <a:ea typeface="+mn-ea"/>
                <a:cs typeface="+mn-cs"/>
              </a:rPr>
              <a:t>Crème de fin de</a:t>
            </a:r>
            <a:r>
              <a:rPr lang="fr-FR" sz="1200" i="0" u="none" kern="1200" baseline="0" dirty="0">
                <a:solidFill>
                  <a:schemeClr val="tx1"/>
                </a:solidFill>
                <a:effectLst/>
                <a:latin typeface="+mn-lt"/>
                <a:ea typeface="+mn-ea"/>
                <a:cs typeface="+mn-cs"/>
              </a:rPr>
              <a:t> soin</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a:p>
            <a:pPr marL="158750" indent="0">
              <a:buNone/>
            </a:pPr>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pPr marL="158750" indent="0">
              <a:buNone/>
            </a:pPr>
            <a:r>
              <a:rPr lang="fr-FR" sz="1200" b="0" i="0" u="none" strike="noStrike" kern="1200" baseline="0" dirty="0">
                <a:solidFill>
                  <a:schemeClr val="tx1"/>
                </a:solidFill>
                <a:effectLst/>
                <a:latin typeface="+mn-lt"/>
                <a:ea typeface="+mn-ea"/>
                <a:cs typeface="+mn-cs"/>
              </a:rPr>
              <a:t>?</a:t>
            </a:r>
          </a:p>
          <a:p>
            <a:pPr marL="158750" indent="0">
              <a:buNone/>
            </a:pPr>
            <a:endParaRPr lang="fr-FR" sz="1200" b="0" i="0" u="none" strike="noStrike" kern="1200" baseline="0" dirty="0">
              <a:solidFill>
                <a:schemeClr val="tx1"/>
              </a:solidFill>
              <a:effectLst/>
              <a:latin typeface="+mn-lt"/>
              <a:ea typeface="+mn-ea"/>
              <a:cs typeface="+mn-cs"/>
            </a:endParaRPr>
          </a:p>
          <a:p>
            <a:pPr marL="158750" indent="0">
              <a:buNone/>
            </a:pPr>
            <a:r>
              <a:rPr lang="fr-FR" sz="1200" b="0" i="0" u="sng" kern="1200" dirty="0">
                <a:solidFill>
                  <a:schemeClr val="tx1"/>
                </a:solidFill>
                <a:effectLst/>
                <a:latin typeface="+mn-lt"/>
                <a:ea typeface="+mn-ea"/>
                <a:cs typeface="+mn-cs"/>
              </a:rPr>
              <a:t>Les + produits</a:t>
            </a:r>
          </a:p>
          <a:p>
            <a:pPr marL="158750" indent="0">
              <a:buNone/>
            </a:pPr>
            <a:r>
              <a:rPr lang="fr-FR" b="0" dirty="0"/>
              <a:t>Time </a:t>
            </a:r>
            <a:r>
              <a:rPr lang="fr-FR" b="0" dirty="0" err="1"/>
              <a:t>Resist</a:t>
            </a:r>
            <a:r>
              <a:rPr lang="fr-FR" b="0" dirty="0"/>
              <a:t> Jour</a:t>
            </a:r>
          </a:p>
          <a:p>
            <a:pPr marL="0" indent="0">
              <a:buFontTx/>
              <a:buNone/>
            </a:pPr>
            <a:r>
              <a:rPr lang="fr-FR" sz="1200" b="0" i="0" u="none" strike="noStrike" kern="1200" dirty="0">
                <a:solidFill>
                  <a:schemeClr val="tx1"/>
                </a:solidFill>
                <a:effectLst/>
                <a:latin typeface="+mn-lt"/>
                <a:ea typeface="+mn-ea"/>
                <a:cs typeface="+mn-cs"/>
              </a:rPr>
              <a:t>Contient 96% d’ingrédients d’origine naturelle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black"/>
                </a:solidFill>
                <a:latin typeface="+mn-lt"/>
                <a:ea typeface="+mn-ea"/>
                <a:cs typeface="+mn-cs"/>
              </a:rPr>
              <a:t>Association inédite de cellules souches et du complexe </a:t>
            </a:r>
            <a:r>
              <a:rPr lang="fr-FR" sz="1200" kern="1200" dirty="0" err="1">
                <a:solidFill>
                  <a:prstClr val="black"/>
                </a:solidFill>
                <a:latin typeface="+mn-lt"/>
                <a:ea typeface="+mn-ea"/>
                <a:cs typeface="+mn-cs"/>
              </a:rPr>
              <a:t>Youth</a:t>
            </a:r>
            <a:r>
              <a:rPr lang="fr-FR" sz="1200" kern="1200" dirty="0">
                <a:solidFill>
                  <a:prstClr val="black"/>
                </a:solidFill>
                <a:latin typeface="+mn-lt"/>
                <a:ea typeface="+mn-ea"/>
                <a:cs typeface="+mn-cs"/>
              </a:rPr>
              <a:t> Energy </a:t>
            </a:r>
            <a:endParaRPr lang="fr-FR" sz="1200" b="0" i="0" u="none" strike="noStrike" kern="1200" dirty="0">
              <a:solidFill>
                <a:schemeClr val="tx1"/>
              </a:solidFill>
              <a:effectLst/>
              <a:latin typeface="+mn-lt"/>
              <a:ea typeface="+mn-ea"/>
              <a:cs typeface="+mn-cs"/>
            </a:endParaRPr>
          </a:p>
          <a:p>
            <a:pPr marL="0" indent="0">
              <a:buFontTx/>
              <a:buNone/>
            </a:pPr>
            <a:r>
              <a:rPr lang="fr-FR" sz="1200" b="0" i="0" u="none" strike="noStrike" kern="1200" dirty="0">
                <a:solidFill>
                  <a:schemeClr val="tx1"/>
                </a:solidFill>
                <a:effectLst/>
                <a:latin typeface="+mn-lt"/>
                <a:ea typeface="+mn-ea"/>
                <a:cs typeface="+mn-cs"/>
              </a:rPr>
              <a:t>Prévient et corrige les signes de l’âge </a:t>
            </a:r>
          </a:p>
          <a:p>
            <a:pPr marL="0" indent="0">
              <a:buFontTx/>
              <a:buNone/>
            </a:pPr>
            <a:r>
              <a:rPr lang="fr-FR" sz="1200" b="0" i="0" u="none" strike="noStrike" kern="1200" dirty="0">
                <a:solidFill>
                  <a:schemeClr val="tx1"/>
                </a:solidFill>
                <a:effectLst/>
                <a:latin typeface="+mn-lt"/>
                <a:ea typeface="+mn-ea"/>
                <a:cs typeface="+mn-cs"/>
              </a:rPr>
              <a:t>Les rides sont comblées et lissées </a:t>
            </a:r>
          </a:p>
          <a:p>
            <a:pPr marL="0" indent="0">
              <a:buFontTx/>
              <a:buNone/>
            </a:pPr>
            <a:r>
              <a:rPr lang="fr-FR" sz="1200" b="0" i="0" u="none" strike="noStrike" kern="1200" dirty="0">
                <a:solidFill>
                  <a:schemeClr val="tx1"/>
                </a:solidFill>
                <a:effectLst/>
                <a:latin typeface="+mn-lt"/>
                <a:ea typeface="+mn-ea"/>
                <a:cs typeface="+mn-cs"/>
              </a:rPr>
              <a:t>La peau est douce, hydratée et repulpée </a:t>
            </a:r>
          </a:p>
          <a:p>
            <a:pPr marL="0" indent="0">
              <a:buFontTx/>
              <a:buNone/>
            </a:pPr>
            <a:r>
              <a:rPr lang="fr-FR" sz="1200" b="0" i="0" u="none" strike="noStrike" kern="1200" dirty="0">
                <a:solidFill>
                  <a:schemeClr val="tx1"/>
                </a:solidFill>
                <a:effectLst/>
                <a:latin typeface="+mn-lt"/>
                <a:ea typeface="+mn-ea"/>
                <a:cs typeface="+mn-cs"/>
              </a:rPr>
              <a:t>Pot </a:t>
            </a:r>
            <a:r>
              <a:rPr lang="fr-FR" sz="1200" b="0" i="0" u="none" strike="noStrike" kern="1200" dirty="0" err="1">
                <a:solidFill>
                  <a:schemeClr val="tx1"/>
                </a:solidFill>
                <a:effectLst/>
                <a:latin typeface="+mn-lt"/>
                <a:ea typeface="+mn-ea"/>
                <a:cs typeface="+mn-cs"/>
              </a:rPr>
              <a:t>airless</a:t>
            </a:r>
            <a:r>
              <a:rPr lang="fr-FR" sz="1200" b="0" i="0" u="none" strike="noStrike" kern="1200" dirty="0">
                <a:solidFill>
                  <a:schemeClr val="tx1"/>
                </a:solidFill>
                <a:effectLst/>
                <a:latin typeface="+mn-lt"/>
                <a:ea typeface="+mn-ea"/>
                <a:cs typeface="+mn-cs"/>
              </a:rPr>
              <a:t> « </a:t>
            </a:r>
            <a:r>
              <a:rPr lang="fr-FR" sz="1200" b="0" i="0" u="none" strike="noStrike" kern="1200" dirty="0" err="1">
                <a:solidFill>
                  <a:schemeClr val="tx1"/>
                </a:solidFill>
                <a:effectLst/>
                <a:latin typeface="+mn-lt"/>
                <a:ea typeface="+mn-ea"/>
                <a:cs typeface="+mn-cs"/>
              </a:rPr>
              <a:t>touch</a:t>
            </a:r>
            <a:r>
              <a:rPr lang="fr-FR" sz="1200" b="0" i="0" u="none" strike="noStrike" kern="1200" dirty="0">
                <a:solidFill>
                  <a:schemeClr val="tx1"/>
                </a:solidFill>
                <a:effectLst/>
                <a:latin typeface="+mn-lt"/>
                <a:ea typeface="+mn-ea"/>
                <a:cs typeface="+mn-cs"/>
              </a:rPr>
              <a:t> &amp; slide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black"/>
                </a:solidFill>
                <a:latin typeface="+mn-lt"/>
                <a:ea typeface="+mn-ea"/>
                <a:cs typeface="+mn-cs"/>
              </a:rPr>
              <a:t>La peau est plus jeune : 100%</a:t>
            </a:r>
            <a:r>
              <a:rPr lang="fr-FR" sz="1200" kern="1200" baseline="0" dirty="0">
                <a:solidFill>
                  <a:prstClr val="black"/>
                </a:solidFill>
                <a:latin typeface="+mn-lt"/>
                <a:ea typeface="+mn-ea"/>
                <a:cs typeface="+mn-cs"/>
              </a:rPr>
              <a:t> (</a:t>
            </a:r>
            <a:r>
              <a:rPr lang="fr-FR" sz="1200" dirty="0">
                <a:latin typeface="Gadugi" panose="020B0502040204020203" pitchFamily="34" charset="0"/>
              </a:rPr>
              <a:t>Test clinique - Evaluation par un dermatologue de la sévérité des rides du sillon-nasogénien après application du duo TIME RESIST matin et soir par 20 femmes de 40 à 55 ans pendant 4 semaines (meilleur résultat obtenu). </a:t>
            </a:r>
            <a:endParaRPr lang="fr-FR" sz="1200" kern="1200" baseline="0" dirty="0">
              <a:solidFill>
                <a:prstClr val="black"/>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black"/>
                </a:solidFill>
                <a:latin typeface="+mn-lt"/>
                <a:ea typeface="+mn-ea"/>
                <a:cs typeface="+mn-cs"/>
              </a:rPr>
              <a:t>Les rides sont moins visibles : 75% </a:t>
            </a:r>
            <a:r>
              <a:rPr lang="fr-FR" sz="1200" kern="1200" baseline="0" dirty="0">
                <a:solidFill>
                  <a:prstClr val="black"/>
                </a:solidFill>
                <a:latin typeface="+mn-lt"/>
                <a:ea typeface="+mn-ea"/>
                <a:cs typeface="+mn-cs"/>
              </a:rPr>
              <a:t>(</a:t>
            </a:r>
            <a:r>
              <a:rPr lang="fr-FR" sz="1200" dirty="0">
                <a:latin typeface="Gadugi" panose="020B0502040204020203" pitchFamily="34" charset="0"/>
              </a:rPr>
              <a:t>Test clinique - Evaluation par un dermatologue de la sévérité des rides du sillon-nasogénien après application du duo TIME RESIST matin et soir par 20 femmes de 40 à 55 ans pendant 4 semaines (meilleur résultat obtenu). </a:t>
            </a:r>
            <a:endParaRPr lang="fr-FR" sz="1200" b="0" i="0" u="none" kern="1200" baseline="0" dirty="0">
              <a:solidFill>
                <a:schemeClr val="tx1"/>
              </a:solidFill>
              <a:effectLst/>
              <a:latin typeface="+mn-lt"/>
              <a:ea typeface="+mn-ea"/>
              <a:cs typeface="+mn-cs"/>
            </a:endParaRPr>
          </a:p>
          <a:p>
            <a:pPr marL="0" indent="0">
              <a:buNone/>
            </a:pPr>
            <a:endParaRPr lang="fr-FR" sz="1200" b="0" i="0" u="none" strike="noStrike" kern="1200" dirty="0">
              <a:solidFill>
                <a:schemeClr val="tx1"/>
              </a:solidFill>
              <a:effectLst/>
              <a:latin typeface="+mn-lt"/>
              <a:ea typeface="+mn-ea"/>
              <a:cs typeface="+mn-cs"/>
            </a:endParaRPr>
          </a:p>
          <a:p>
            <a:pPr marL="0" indent="0">
              <a:buNone/>
            </a:pPr>
            <a:r>
              <a:rPr lang="fr-FR" sz="1200" b="0" i="0" u="none" strike="noStrike" kern="1200" dirty="0">
                <a:solidFill>
                  <a:schemeClr val="tx1"/>
                </a:solidFill>
                <a:effectLst/>
                <a:latin typeface="+mn-lt"/>
                <a:ea typeface="+mn-ea"/>
                <a:cs typeface="+mn-cs"/>
              </a:rPr>
              <a:t>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Nuit</a:t>
            </a:r>
          </a:p>
          <a:p>
            <a:pPr marL="0" indent="0">
              <a:buFontTx/>
              <a:buNone/>
            </a:pPr>
            <a:r>
              <a:rPr lang="fr-FR" sz="1200" b="0" i="0" u="none" strike="noStrike" kern="1200" dirty="0">
                <a:solidFill>
                  <a:schemeClr val="tx1"/>
                </a:solidFill>
                <a:effectLst/>
                <a:latin typeface="+mn-lt"/>
                <a:ea typeface="+mn-ea"/>
                <a:cs typeface="+mn-cs"/>
              </a:rPr>
              <a:t>Contient 90% d’ingrédients d’origine naturelle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black"/>
                </a:solidFill>
                <a:latin typeface="+mn-lt"/>
                <a:ea typeface="+mn-ea"/>
                <a:cs typeface="+mn-cs"/>
              </a:rPr>
              <a:t>Association inédite de cellules souches et du complexe </a:t>
            </a:r>
            <a:r>
              <a:rPr lang="fr-FR" sz="1200" kern="1200" dirty="0" err="1">
                <a:solidFill>
                  <a:prstClr val="black"/>
                </a:solidFill>
                <a:latin typeface="+mn-lt"/>
                <a:ea typeface="+mn-ea"/>
                <a:cs typeface="+mn-cs"/>
              </a:rPr>
              <a:t>Youth</a:t>
            </a:r>
            <a:r>
              <a:rPr lang="fr-FR" sz="1200" kern="1200" dirty="0">
                <a:solidFill>
                  <a:prstClr val="black"/>
                </a:solidFill>
                <a:latin typeface="+mn-lt"/>
                <a:ea typeface="+mn-ea"/>
                <a:cs typeface="+mn-cs"/>
              </a:rPr>
              <a:t> Energy </a:t>
            </a:r>
            <a:endParaRPr lang="fr-FR" sz="1200" b="0" i="0" u="none" strike="noStrike" kern="1200" dirty="0">
              <a:solidFill>
                <a:schemeClr val="tx1"/>
              </a:solidFill>
              <a:effectLst/>
              <a:latin typeface="+mn-lt"/>
              <a:ea typeface="+mn-ea"/>
              <a:cs typeface="+mn-cs"/>
            </a:endParaRPr>
          </a:p>
          <a:p>
            <a:pPr marL="0" indent="0">
              <a:buFontTx/>
              <a:buNone/>
            </a:pPr>
            <a:r>
              <a:rPr lang="fr-FR" sz="1200" b="0" i="0" u="none" strike="noStrike" kern="1200" dirty="0">
                <a:solidFill>
                  <a:schemeClr val="tx1"/>
                </a:solidFill>
                <a:effectLst/>
                <a:latin typeface="+mn-lt"/>
                <a:ea typeface="+mn-ea"/>
                <a:cs typeface="+mn-cs"/>
              </a:rPr>
              <a:t>Lisse rides et ridules et atténue les signes de fatigue </a:t>
            </a:r>
          </a:p>
          <a:p>
            <a:pPr marL="0" indent="0">
              <a:buFontTx/>
              <a:buNone/>
            </a:pPr>
            <a:r>
              <a:rPr lang="fr-FR" sz="1200" b="0" i="0" u="none" strike="noStrike" kern="1200" dirty="0">
                <a:solidFill>
                  <a:schemeClr val="tx1"/>
                </a:solidFill>
                <a:effectLst/>
                <a:latin typeface="+mn-lt"/>
                <a:ea typeface="+mn-ea"/>
                <a:cs typeface="+mn-cs"/>
              </a:rPr>
              <a:t>La peau est régénérée</a:t>
            </a:r>
          </a:p>
          <a:p>
            <a:pPr marL="0" indent="0">
              <a:buFontTx/>
              <a:buNone/>
            </a:pPr>
            <a:r>
              <a:rPr lang="fr-FR" sz="1200" b="0" i="0" u="none" strike="noStrike" kern="1200" dirty="0">
                <a:solidFill>
                  <a:schemeClr val="tx1"/>
                </a:solidFill>
                <a:effectLst/>
                <a:latin typeface="+mn-lt"/>
                <a:ea typeface="+mn-ea"/>
                <a:cs typeface="+mn-cs"/>
              </a:rPr>
              <a:t>Le teint gagne en éclat au réveil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Pot </a:t>
            </a:r>
            <a:r>
              <a:rPr lang="fr-FR" sz="1200" b="0" i="0" u="none" strike="noStrike" kern="1200" dirty="0" err="1">
                <a:solidFill>
                  <a:schemeClr val="tx1"/>
                </a:solidFill>
                <a:effectLst/>
                <a:latin typeface="+mn-lt"/>
                <a:ea typeface="+mn-ea"/>
                <a:cs typeface="+mn-cs"/>
              </a:rPr>
              <a:t>airless</a:t>
            </a:r>
            <a:r>
              <a:rPr lang="fr-FR" sz="1200" b="0" i="0" u="none" strike="noStrike" kern="1200" dirty="0">
                <a:solidFill>
                  <a:schemeClr val="tx1"/>
                </a:solidFill>
                <a:effectLst/>
                <a:latin typeface="+mn-lt"/>
                <a:ea typeface="+mn-ea"/>
                <a:cs typeface="+mn-cs"/>
              </a:rPr>
              <a:t> « </a:t>
            </a:r>
            <a:r>
              <a:rPr lang="fr-FR" sz="1200" b="0" i="0" u="none" strike="noStrike" kern="1200" dirty="0" err="1">
                <a:solidFill>
                  <a:schemeClr val="tx1"/>
                </a:solidFill>
                <a:effectLst/>
                <a:latin typeface="+mn-lt"/>
                <a:ea typeface="+mn-ea"/>
                <a:cs typeface="+mn-cs"/>
              </a:rPr>
              <a:t>touch</a:t>
            </a:r>
            <a:r>
              <a:rPr lang="fr-FR" sz="1200" b="0" i="0" u="none" strike="noStrike" kern="1200" dirty="0">
                <a:solidFill>
                  <a:schemeClr val="tx1"/>
                </a:solidFill>
                <a:effectLst/>
                <a:latin typeface="+mn-lt"/>
                <a:ea typeface="+mn-ea"/>
                <a:cs typeface="+mn-cs"/>
              </a:rPr>
              <a:t> &amp; slide »</a:t>
            </a:r>
          </a:p>
          <a:p>
            <a:pPr marL="0" indent="0">
              <a:buFontTx/>
              <a:buNone/>
            </a:pPr>
            <a:endParaRPr lang="fr-FR" sz="1200" b="0" i="0" u="none" strike="noStrike" kern="1200" dirty="0">
              <a:solidFill>
                <a:schemeClr val="tx1"/>
              </a:solidFill>
              <a:effectLst/>
              <a:latin typeface="+mn-lt"/>
              <a:ea typeface="+mn-ea"/>
              <a:cs typeface="+mn-cs"/>
            </a:endParaRPr>
          </a:p>
          <a:p>
            <a:endParaRPr lang="fr-FR" sz="1200" i="0" u="sng"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18</a:t>
            </a:fld>
            <a:endParaRPr lang="fr-FR"/>
          </a:p>
        </p:txBody>
      </p:sp>
    </p:spTree>
    <p:extLst>
      <p:ext uri="{BB962C8B-B14F-4D97-AF65-F5344CB8AC3E}">
        <p14:creationId xmlns:p14="http://schemas.microsoft.com/office/powerpoint/2010/main" val="339970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après le nettoyage/démaquillage et la brumisation de la Lotion Yon-Ka adaptée, appliquer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sur l'ensemble du visage, du cou et du décolleté.</a:t>
            </a:r>
            <a:endParaRPr lang="fr-FR"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b="0" i="0" u="sng" kern="1200" dirty="0">
                <a:solidFill>
                  <a:schemeClr val="tx1"/>
                </a:solidFill>
                <a:effectLst/>
                <a:latin typeface="+mn-lt"/>
                <a:ea typeface="+mn-ea"/>
                <a:cs typeface="+mn-cs"/>
              </a:rPr>
              <a:t>Les + produits</a:t>
            </a:r>
          </a:p>
          <a:p>
            <a:pPr>
              <a:defRPr/>
            </a:pPr>
            <a:r>
              <a:rPr lang="fr-FR" dirty="0"/>
              <a:t>Son pot </a:t>
            </a:r>
            <a:r>
              <a:rPr lang="fr-FR" dirty="0" err="1"/>
              <a:t>Airless</a:t>
            </a:r>
            <a:r>
              <a:rPr lang="fr-FR" dirty="0"/>
              <a:t> « </a:t>
            </a:r>
            <a:r>
              <a:rPr lang="fr-FR" dirty="0" err="1"/>
              <a:t>touch</a:t>
            </a:r>
            <a:r>
              <a:rPr lang="fr-FR" dirty="0"/>
              <a:t> and slide » pour une formule protégée.</a:t>
            </a:r>
          </a:p>
          <a:p>
            <a:pPr>
              <a:defRPr/>
            </a:pPr>
            <a:r>
              <a:rPr lang="fr-FR" dirty="0"/>
              <a:t>Une seule pression délivre la juste dose pour une application optimale, ce qui permet d’économiser le produit sur le long terme.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a:solidFill>
                <a:schemeClr val="tx1"/>
              </a:solidFill>
              <a:effectLst/>
              <a:latin typeface="+mn-lt"/>
              <a:ea typeface="+mn-ea"/>
              <a:cs typeface="+mn-cs"/>
            </a:endParaRPr>
          </a:p>
          <a:p>
            <a:endParaRPr lang="fr-FR" dirty="0"/>
          </a:p>
          <a:p>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 commune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Cellules souches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Saponaria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Pumila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chemeClr val="tx1"/>
                </a:solidFill>
                <a:effectLst/>
                <a:uLnTx/>
                <a:uFillTx/>
                <a:latin typeface="+mn-lt"/>
                <a:ea typeface="+mn-ea"/>
                <a:cs typeface="+mn-cs"/>
              </a:rPr>
              <a:t>p</a:t>
            </a:r>
            <a:r>
              <a:rPr lang="fr-FR" dirty="0" err="1"/>
              <a:t>rotège</a:t>
            </a:r>
            <a:r>
              <a:rPr lang="fr-FR" dirty="0"/>
              <a:t> et préserve les cellules souches dermiques.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b="0" u="none" dirty="0"/>
              <a:t>Action : </a:t>
            </a:r>
          </a:p>
          <a:p>
            <a:r>
              <a:rPr lang="fr-FR" dirty="0"/>
              <a:t>L’extraordinaire potentiel de survie de la </a:t>
            </a:r>
            <a:r>
              <a:rPr lang="fr-FR" dirty="0" err="1"/>
              <a:t>Saponaria</a:t>
            </a:r>
            <a:r>
              <a:rPr lang="fr-FR" dirty="0"/>
              <a:t> </a:t>
            </a:r>
            <a:r>
              <a:rPr lang="fr-FR" dirty="0" err="1"/>
              <a:t>Pumila</a:t>
            </a:r>
            <a:r>
              <a:rPr lang="fr-FR" dirty="0"/>
              <a:t> leur permet de </a:t>
            </a:r>
            <a:r>
              <a:rPr lang="fr-FR" b="1" dirty="0"/>
              <a:t>protéger et revitaliser les cellules souches de la peau </a:t>
            </a:r>
            <a:r>
              <a:rPr lang="fr-FR" dirty="0"/>
              <a:t>(cellules souches dermiques) afin qu’elles aient les armes pour se protéger contre les stress environnementaux qui sont la cause principale du vieillissement cutané.</a:t>
            </a:r>
          </a:p>
          <a:p>
            <a:r>
              <a:rPr lang="fr-FR" dirty="0"/>
              <a:t> </a:t>
            </a:r>
          </a:p>
          <a:p>
            <a:r>
              <a:rPr lang="fr-FR" sz="1200" kern="1200" dirty="0">
                <a:solidFill>
                  <a:schemeClr val="tx1"/>
                </a:solidFill>
                <a:effectLst/>
                <a:latin typeface="+mn-lt"/>
                <a:ea typeface="+mn-ea"/>
                <a:cs typeface="+mn-cs"/>
              </a:rPr>
              <a:t>Concrètement, au cœur de la formule TIME RESIST, les cellules souches végétales de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 </a:t>
            </a:r>
          </a:p>
          <a:p>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 Protège les cellules souches dermiques des effets néfastes des UV et de la lumière visible</a:t>
            </a:r>
          </a:p>
          <a:p>
            <a:pPr lvl="0"/>
            <a:r>
              <a:rPr lang="fr-FR" sz="1200" kern="1200" dirty="0">
                <a:solidFill>
                  <a:schemeClr val="tx1"/>
                </a:solidFill>
                <a:effectLst/>
                <a:latin typeface="+mn-lt"/>
                <a:ea typeface="+mn-ea"/>
                <a:cs typeface="+mn-cs"/>
              </a:rPr>
              <a:t>- Maintient la vitalité des cellules souches dermiques et donc leur capacité d’autorenouvèlement. </a:t>
            </a:r>
          </a:p>
          <a:p>
            <a:pPr marL="0" lvl="0" indent="0">
              <a:buFontTx/>
              <a:buNone/>
            </a:pPr>
            <a:r>
              <a:rPr lang="fr-FR" sz="1200" kern="1200" dirty="0">
                <a:solidFill>
                  <a:schemeClr val="tx1"/>
                </a:solidFill>
                <a:effectLst/>
                <a:latin typeface="+mn-lt"/>
                <a:ea typeface="+mn-ea"/>
                <a:cs typeface="+mn-cs"/>
              </a:rPr>
              <a:t>- Augmente la densité du derme en le protégeant contre les ruptures dans son architecture (arrangement des fibres élastines et collagènes).</a:t>
            </a:r>
          </a:p>
          <a:p>
            <a:pPr marL="0" lvl="0" indent="0">
              <a:buFontTx/>
              <a:buNone/>
            </a:pPr>
            <a:endParaRPr lang="fr-FR"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Améliore la fermeté et l’élasticité de la peau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Les cellules souches végétales créent comme un cocon autour des cellules souches de la peau les protégeant ainsi des agressions extérieures et de leur dégradation au fil du temps. </a:t>
            </a:r>
            <a:endParaRPr lang="fr-FR" b="1" dirty="0"/>
          </a:p>
          <a:p>
            <a:pPr lvl="0"/>
            <a:endParaRPr lang="fr-FR" sz="1200" kern="1200" dirty="0">
              <a:solidFill>
                <a:schemeClr val="tx1"/>
              </a:solidFill>
              <a:effectLst/>
              <a:latin typeface="+mn-lt"/>
              <a:ea typeface="+mn-ea"/>
              <a:cs typeface="+mn-cs"/>
            </a:endParaRPr>
          </a:p>
          <a:p>
            <a:endParaRPr lang="fr-FR" dirty="0"/>
          </a:p>
          <a:p>
            <a:pPr marL="171450" indent="-171450">
              <a:buFont typeface="Arial" panose="020B0604020202020204" pitchFamily="34" charset="0"/>
              <a:buChar cha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lipoaminoacide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Youth</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Energy</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r>
              <a:rPr lang="fr-FR" dirty="0" err="1"/>
              <a:t>rotège</a:t>
            </a:r>
            <a:r>
              <a:rPr lang="fr-FR" dirty="0"/>
              <a:t> et renforce les défenses de la peau contre les réactions chroniques et silencieuses</a:t>
            </a:r>
            <a:r>
              <a:rPr lang="fr-FR" baseline="0" dirty="0"/>
              <a:t> &gt; L’</a:t>
            </a:r>
            <a:r>
              <a:rPr lang="fr-FR" baseline="0" dirty="0" err="1"/>
              <a:t>inflamma’aging</a:t>
            </a:r>
            <a:r>
              <a:rPr lang="fr-FR"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Rompt le cercle vicieux</a:t>
            </a:r>
            <a:r>
              <a:rPr lang="fr-FR" sz="1200" b="1" baseline="0" dirty="0"/>
              <a:t> : agressions &gt; radicaux libre &gt; </a:t>
            </a:r>
            <a:r>
              <a:rPr lang="fr-FR" sz="1200" b="1" baseline="0" dirty="0" err="1"/>
              <a:t>inflammaging</a:t>
            </a:r>
            <a:r>
              <a:rPr lang="fr-FR" sz="1200" b="1" baseline="0" dirty="0"/>
              <a:t> &gt; radicaux libre &gt; </a:t>
            </a:r>
            <a:r>
              <a:rPr lang="fr-FR" sz="1200" b="1" baseline="0" dirty="0" err="1"/>
              <a:t>inflammaging</a:t>
            </a:r>
            <a:r>
              <a:rPr lang="fr-FR" sz="1200" b="1" baseline="0" dirty="0"/>
              <a:t>…</a:t>
            </a:r>
          </a:p>
          <a:p>
            <a:endParaRPr lang="fr-FR" dirty="0"/>
          </a:p>
          <a:p>
            <a:pPr defTabSz="911291">
              <a:defRPr/>
            </a:pPr>
            <a:r>
              <a:rPr lang="fr-FR" dirty="0"/>
              <a:t>Certains individus ont développé une résistance à l’</a:t>
            </a:r>
            <a:r>
              <a:rPr lang="fr-FR" dirty="0" err="1"/>
              <a:t>inflamm’aging</a:t>
            </a:r>
            <a:r>
              <a:rPr lang="fr-FR" dirty="0"/>
              <a:t> leur assurant un vieillissement harmonieux. Ils résistent naturellement au stress et aux maladies liées à l’âge</a:t>
            </a:r>
          </a:p>
          <a:p>
            <a:pPr defTabSz="911291">
              <a:defRPr/>
            </a:pPr>
            <a:r>
              <a:rPr lang="fr-FR" sz="1000" dirty="0"/>
              <a:t>Ce </a:t>
            </a:r>
            <a:r>
              <a:rPr lang="fr-FR" sz="1000" dirty="0" err="1"/>
              <a:t>lipoaminoacide</a:t>
            </a:r>
            <a:r>
              <a:rPr lang="fr-FR" sz="1000" dirty="0"/>
              <a:t> de par son </a:t>
            </a:r>
            <a:r>
              <a:rPr lang="fr-FR" sz="1000" b="1" dirty="0"/>
              <a:t>activité anti-</a:t>
            </a:r>
            <a:r>
              <a:rPr lang="fr-FR" sz="1000" b="1" dirty="0" err="1"/>
              <a:t>inflamm’aging</a:t>
            </a:r>
            <a:r>
              <a:rPr lang="fr-FR" sz="1000" b="1" dirty="0"/>
              <a:t> </a:t>
            </a:r>
            <a:r>
              <a:rPr lang="fr-FR" sz="1000" dirty="0"/>
              <a:t>a plusieurs actions plus ou moins directes à l’échelle de la peau et des cellules, il agit notamment directement sur la réduction de la quantité d’IL-6, marqueur clé de l’inflammation  </a:t>
            </a:r>
          </a:p>
          <a:p>
            <a:pPr marL="170867" indent="-170867">
              <a:buFontTx/>
              <a:buChar char="-"/>
            </a:pPr>
            <a:r>
              <a:rPr lang="fr-FR" sz="1000" dirty="0"/>
              <a:t>Réduction de la quantité d’IL-6 ( marqueur d’</a:t>
            </a:r>
            <a:r>
              <a:rPr lang="fr-FR" sz="1000" dirty="0" err="1"/>
              <a:t>inflamm’aging</a:t>
            </a:r>
            <a:r>
              <a:rPr lang="fr-FR" sz="1000" dirty="0"/>
              <a:t>)</a:t>
            </a:r>
          </a:p>
          <a:p>
            <a:pPr marL="170867" indent="-170867">
              <a:buFontTx/>
              <a:buChar char="-"/>
            </a:pPr>
            <a:r>
              <a:rPr lang="fr-FR" sz="1000" dirty="0"/>
              <a:t>Protection de la matrice extracellulaire</a:t>
            </a:r>
            <a:r>
              <a:rPr lang="fr-FR" sz="1000" baseline="0" dirty="0"/>
              <a:t> </a:t>
            </a:r>
            <a:r>
              <a:rPr lang="fr-FR" sz="1000" dirty="0"/>
              <a:t> ( réduction activité collagénase)</a:t>
            </a:r>
          </a:p>
          <a:p>
            <a:pPr marL="170867" indent="-170867">
              <a:buFontTx/>
              <a:buChar char="-"/>
            </a:pPr>
            <a:r>
              <a:rPr lang="fr-FR" sz="1000" dirty="0"/>
              <a:t>Construction du réseau de collagène</a:t>
            </a:r>
          </a:p>
          <a:p>
            <a:pPr marL="170867" indent="-170867">
              <a:buFontTx/>
              <a:buChar char="-"/>
            </a:pPr>
            <a:r>
              <a:rPr lang="fr-FR" sz="1000" dirty="0"/>
              <a:t>Amélioration du réseau micro-vasculaire</a:t>
            </a:r>
          </a:p>
          <a:p>
            <a:pPr marL="0" indent="0">
              <a:buFont typeface="Wingdings" panose="05000000000000000000" pitchFamily="2" charset="2"/>
              <a:buNone/>
            </a:pPr>
            <a:endParaRPr lang="fr-FR"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Wakamé</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redensifiant</a:t>
            </a:r>
            <a:endPar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911291">
              <a:defRPr/>
            </a:pPr>
            <a:r>
              <a:rPr lang="fr-FR" b="1" dirty="0"/>
              <a:t>Il</a:t>
            </a:r>
            <a:r>
              <a:rPr lang="fr-FR" b="1" baseline="0" dirty="0"/>
              <a:t> </a:t>
            </a:r>
            <a:r>
              <a:rPr lang="fr-FR" b="1" baseline="0" dirty="0" err="1"/>
              <a:t>r</a:t>
            </a:r>
            <a:r>
              <a:rPr lang="fr-FR" b="1" dirty="0" err="1"/>
              <a:t>e-active</a:t>
            </a:r>
            <a:r>
              <a:rPr lang="fr-FR" b="1" dirty="0"/>
              <a:t> 14 </a:t>
            </a:r>
            <a:r>
              <a:rPr lang="fr-FR" b="1" dirty="0" err="1"/>
              <a:t>génes</a:t>
            </a:r>
            <a:r>
              <a:rPr lang="fr-FR" b="1" dirty="0"/>
              <a:t> impliqués dans la </a:t>
            </a:r>
            <a:r>
              <a:rPr lang="fr-FR" b="1" dirty="0" err="1"/>
              <a:t>re</a:t>
            </a:r>
            <a:r>
              <a:rPr lang="fr-FR" b="1" dirty="0"/>
              <a:t>-densification de la matrice extracellulaire</a:t>
            </a:r>
            <a:r>
              <a:rPr lang="fr-FR" b="1" baseline="0" dirty="0"/>
              <a:t> </a:t>
            </a:r>
            <a:r>
              <a:rPr lang="fr-FR" b="1" dirty="0"/>
              <a:t>du derme en agissant sur 3 éléments : </a:t>
            </a:r>
          </a:p>
          <a:p>
            <a:pPr marL="0" indent="0">
              <a:buFont typeface="Arial" panose="020B0604020202020204" pitchFamily="34" charset="0"/>
              <a:buNone/>
            </a:pPr>
            <a:r>
              <a:rPr lang="fr-FR" dirty="0"/>
              <a:t>Collagène : Active les gènes impliqués dans la synthèse, maturation et l’assemblement des fibres de collagène</a:t>
            </a:r>
          </a:p>
          <a:p>
            <a:pPr marL="0" indent="0">
              <a:buFont typeface="Arial" panose="020B0604020202020204" pitchFamily="34" charset="0"/>
              <a:buNone/>
            </a:pPr>
            <a:r>
              <a:rPr lang="fr-FR" dirty="0"/>
              <a:t>Elastine : Active les gènes impliqués dans la synthèse, maturation et assemblement des fibres d’élastine. </a:t>
            </a:r>
          </a:p>
          <a:p>
            <a:pPr marL="0" indent="0">
              <a:buFont typeface="Arial" panose="020B0604020202020204" pitchFamily="34" charset="0"/>
              <a:buNone/>
            </a:pPr>
            <a:r>
              <a:rPr lang="fr-FR" dirty="0"/>
              <a:t>Acide Hyaluronique : Active les gènes impliqués dans la synthèse d’acide hyaluronique</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TIME RESIST JOUR :</a:t>
            </a:r>
          </a:p>
          <a:p>
            <a:r>
              <a:rPr lang="fr-FR" b="1" dirty="0" err="1"/>
              <a:t>Sphére</a:t>
            </a:r>
            <a:r>
              <a:rPr lang="fr-FR" b="1" baseline="0" dirty="0"/>
              <a:t> de comblement</a:t>
            </a:r>
          </a:p>
          <a:p>
            <a:r>
              <a:rPr lang="fr-FR" sz="1200" kern="1200" dirty="0">
                <a:solidFill>
                  <a:schemeClr val="tx1"/>
                </a:solidFill>
                <a:effectLst/>
                <a:latin typeface="+mn-lt"/>
                <a:ea typeface="+mn-ea"/>
                <a:cs typeface="+mn-cs"/>
              </a:rPr>
              <a:t>Associé avec </a:t>
            </a:r>
            <a:r>
              <a:rPr lang="fr-FR" sz="1200" b="0" kern="1200" dirty="0">
                <a:solidFill>
                  <a:schemeClr val="tx1"/>
                </a:solidFill>
                <a:effectLst/>
                <a:latin typeface="+mn-lt"/>
                <a:ea typeface="+mn-ea"/>
                <a:cs typeface="+mn-cs"/>
              </a:rPr>
              <a:t>l’acide hyaluronique de bas poids moléculaire </a:t>
            </a:r>
            <a:r>
              <a:rPr lang="fr-FR" sz="1200" b="0" kern="1200" dirty="0">
                <a:solidFill>
                  <a:schemeClr val="tx1"/>
                </a:solidFill>
                <a:effectLst/>
                <a:latin typeface="+mn-lt"/>
                <a:ea typeface="+mn-ea"/>
                <a:cs typeface="+mn-cs"/>
                <a:sym typeface="Wingdings" panose="05000000000000000000" pitchFamily="2" charset="2"/>
              </a:rPr>
              <a:t></a:t>
            </a:r>
            <a:r>
              <a:rPr lang="fr-FR" sz="1200" b="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forme des sphères de comblement qui une fois dans l’épiderme absorbent l’eau qui s’évapore naturellement du derme (Perte insensible en eau), gonflement de ces sphères (x6 – test in vitro) pour un effet </a:t>
            </a:r>
            <a:r>
              <a:rPr lang="fr-FR" sz="1200" kern="1200" dirty="0" err="1">
                <a:solidFill>
                  <a:schemeClr val="tx1"/>
                </a:solidFill>
                <a:effectLst/>
                <a:latin typeface="+mn-lt"/>
                <a:ea typeface="+mn-ea"/>
                <a:cs typeface="+mn-cs"/>
              </a:rPr>
              <a:t>combleur</a:t>
            </a:r>
            <a:r>
              <a:rPr lang="fr-FR" sz="1200" kern="1200" dirty="0">
                <a:solidFill>
                  <a:schemeClr val="tx1"/>
                </a:solidFill>
                <a:effectLst/>
                <a:latin typeface="+mn-lt"/>
                <a:ea typeface="+mn-ea"/>
                <a:cs typeface="+mn-cs"/>
              </a:rPr>
              <a:t> de rides, lissant et hydratant longue durée.</a:t>
            </a:r>
          </a:p>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Acide hyaluronique haut poids moléculaire</a:t>
            </a:r>
          </a:p>
          <a:p>
            <a:r>
              <a:rPr lang="fr-FR" sz="1200" kern="1200" dirty="0">
                <a:solidFill>
                  <a:schemeClr val="tx1"/>
                </a:solidFill>
                <a:effectLst/>
                <a:latin typeface="+mn-lt"/>
                <a:ea typeface="+mn-ea"/>
                <a:cs typeface="+mn-cs"/>
              </a:rPr>
              <a:t>action en surface (effet lissant et repulpant)</a:t>
            </a:r>
          </a:p>
          <a:p>
            <a:pPr lvl="0"/>
            <a:r>
              <a:rPr lang="fr-FR" sz="1200" kern="1200" dirty="0">
                <a:solidFill>
                  <a:schemeClr val="tx1"/>
                </a:solidFill>
                <a:effectLst/>
                <a:latin typeface="+mn-lt"/>
                <a:ea typeface="+mn-ea"/>
                <a:cs typeface="+mn-cs"/>
              </a:rPr>
              <a:t>- Forme un film hydraté et protecteur</a:t>
            </a:r>
          </a:p>
          <a:p>
            <a:pPr lvl="0"/>
            <a:r>
              <a:rPr lang="fr-FR" sz="1200" kern="1200" dirty="0">
                <a:solidFill>
                  <a:schemeClr val="tx1"/>
                </a:solidFill>
                <a:effectLst/>
                <a:latin typeface="+mn-lt"/>
                <a:ea typeface="+mn-ea"/>
                <a:cs typeface="+mn-cs"/>
              </a:rPr>
              <a:t>- Capable de maintenir l’eau dans les tissus </a:t>
            </a:r>
          </a:p>
          <a:p>
            <a:pPr lvl="0"/>
            <a:r>
              <a:rPr lang="fr-FR" sz="1200" kern="1200" dirty="0">
                <a:solidFill>
                  <a:schemeClr val="tx1"/>
                </a:solidFill>
                <a:effectLst/>
                <a:latin typeface="+mn-lt"/>
                <a:ea typeface="+mn-ea"/>
                <a:cs typeface="+mn-cs"/>
              </a:rPr>
              <a:t>- De ralentir son évaporation (Perte insensible en eau)</a:t>
            </a:r>
          </a:p>
          <a:p>
            <a:pPr marL="171450" lvl="0" indent="-171450">
              <a:buFontTx/>
              <a:buChar char="-"/>
            </a:pPr>
            <a:r>
              <a:rPr lang="fr-FR" sz="1200" kern="1200" dirty="0">
                <a:solidFill>
                  <a:schemeClr val="tx1"/>
                </a:solidFill>
                <a:effectLst/>
                <a:latin typeface="+mn-lt"/>
                <a:ea typeface="+mn-ea"/>
                <a:cs typeface="+mn-cs"/>
              </a:rPr>
              <a:t>sans pour autant être occlusif ou gras</a:t>
            </a:r>
          </a:p>
          <a:p>
            <a:pPr marL="171450" lvl="0" indent="-171450">
              <a:buFontTx/>
              <a:buChar char="-"/>
            </a:pPr>
            <a:endParaRPr lang="fr-FR" sz="1200" kern="1200" dirty="0">
              <a:solidFill>
                <a:schemeClr val="tx1"/>
              </a:solidFill>
              <a:effectLst/>
              <a:latin typeface="+mn-lt"/>
              <a:ea typeface="+mn-ea"/>
              <a:cs typeface="+mn-cs"/>
            </a:endParaRPr>
          </a:p>
          <a:p>
            <a:pPr marL="0" lvl="0" indent="0">
              <a:buFontTx/>
              <a:buNone/>
            </a:pPr>
            <a:r>
              <a:rPr lang="fr-FR" sz="1200" b="1" kern="1200" dirty="0" err="1">
                <a:solidFill>
                  <a:schemeClr val="tx1"/>
                </a:solidFill>
                <a:effectLst/>
                <a:latin typeface="+mn-lt"/>
                <a:ea typeface="+mn-ea"/>
                <a:cs typeface="+mn-cs"/>
              </a:rPr>
              <a:t>Polyose</a:t>
            </a:r>
            <a:r>
              <a:rPr lang="fr-FR" sz="1200" b="1" kern="1200" baseline="0" dirty="0">
                <a:solidFill>
                  <a:schemeClr val="tx1"/>
                </a:solidFill>
                <a:effectLst/>
                <a:latin typeface="+mn-lt"/>
                <a:ea typeface="+mn-ea"/>
                <a:cs typeface="+mn-cs"/>
              </a:rPr>
              <a:t> d’avoine</a:t>
            </a:r>
          </a:p>
          <a:p>
            <a:pPr marL="0" lvl="0" indent="0">
              <a:buFontTx/>
              <a:buNone/>
            </a:pPr>
            <a:r>
              <a:rPr lang="fr-FR" sz="1200" kern="1200" dirty="0">
                <a:solidFill>
                  <a:schemeClr val="tx1"/>
                </a:solidFill>
                <a:effectLst/>
                <a:latin typeface="+mn-lt"/>
                <a:ea typeface="+mn-ea"/>
                <a:cs typeface="+mn-cs"/>
              </a:rPr>
              <a:t>Les </a:t>
            </a:r>
            <a:r>
              <a:rPr lang="fr-FR" sz="1200" kern="1200" dirty="0" err="1">
                <a:solidFill>
                  <a:schemeClr val="tx1"/>
                </a:solidFill>
                <a:effectLst/>
                <a:latin typeface="+mn-lt"/>
                <a:ea typeface="+mn-ea"/>
                <a:cs typeface="+mn-cs"/>
              </a:rPr>
              <a:t>Polyoses</a:t>
            </a:r>
            <a:r>
              <a:rPr lang="fr-FR" sz="1200" kern="1200" dirty="0">
                <a:solidFill>
                  <a:schemeClr val="tx1"/>
                </a:solidFill>
                <a:effectLst/>
                <a:latin typeface="+mn-lt"/>
                <a:ea typeface="+mn-ea"/>
                <a:cs typeface="+mn-cs"/>
              </a:rPr>
              <a:t> d’avoine permettent de lisser et lifter immédiatement et visiblement le </a:t>
            </a:r>
            <a:r>
              <a:rPr lang="fr-FR" sz="1200" kern="1200" dirty="0" err="1">
                <a:solidFill>
                  <a:schemeClr val="tx1"/>
                </a:solidFill>
                <a:effectLst/>
                <a:latin typeface="+mn-lt"/>
                <a:ea typeface="+mn-ea"/>
                <a:cs typeface="+mn-cs"/>
              </a:rPr>
              <a:t>micro-relief</a:t>
            </a:r>
            <a:r>
              <a:rPr lang="fr-FR" sz="1200" kern="1200" dirty="0">
                <a:solidFill>
                  <a:schemeClr val="tx1"/>
                </a:solidFill>
                <a:effectLst/>
                <a:latin typeface="+mn-lt"/>
                <a:ea typeface="+mn-ea"/>
                <a:cs typeface="+mn-cs"/>
              </a:rPr>
              <a:t> cutané. En effet il se fixe à la surface cutanée et forme un film biologique fortement cohésif capable de tendre visiblement la peau. L’effet lissant/tenseur est visible immédiatement, une efficacité long terme anti-rides a également été démontrée.</a:t>
            </a:r>
          </a:p>
          <a:p>
            <a:pPr marL="0" lvl="0" indent="0">
              <a:buFontTx/>
              <a:buNone/>
            </a:pPr>
            <a:endParaRPr lang="fr-FR" sz="1200" kern="1200" dirty="0">
              <a:solidFill>
                <a:schemeClr val="tx1"/>
              </a:solidFill>
              <a:effectLst/>
              <a:latin typeface="+mn-lt"/>
              <a:ea typeface="+mn-ea"/>
              <a:cs typeface="+mn-cs"/>
            </a:endParaRPr>
          </a:p>
          <a:p>
            <a:pPr marL="0" lvl="0" indent="0">
              <a:buFontTx/>
              <a:buNone/>
            </a:pPr>
            <a:r>
              <a:rPr lang="fr-FR" sz="1200" kern="1200" dirty="0">
                <a:solidFill>
                  <a:schemeClr val="tx1"/>
                </a:solidFill>
                <a:effectLst/>
                <a:latin typeface="+mn-lt"/>
                <a:ea typeface="+mn-ea"/>
                <a:cs typeface="+mn-cs"/>
              </a:rPr>
              <a:t>TIME RESIST NUIT:</a:t>
            </a:r>
          </a:p>
          <a:p>
            <a:r>
              <a:rPr lang="fr-FR" sz="1200" b="1" kern="1200" dirty="0" err="1">
                <a:solidFill>
                  <a:schemeClr val="tx1"/>
                </a:solidFill>
                <a:effectLst/>
                <a:latin typeface="+mn-lt"/>
                <a:ea typeface="+mn-ea"/>
                <a:cs typeface="+mn-cs"/>
              </a:rPr>
              <a:t>Euglena</a:t>
            </a:r>
            <a:r>
              <a:rPr lang="fr-FR" sz="1200" b="1" kern="1200" baseline="0" dirty="0">
                <a:solidFill>
                  <a:schemeClr val="tx1"/>
                </a:solidFill>
                <a:effectLst/>
                <a:latin typeface="+mn-lt"/>
                <a:ea typeface="+mn-ea"/>
                <a:cs typeface="+mn-cs"/>
              </a:rPr>
              <a:t> Gracilis </a:t>
            </a:r>
            <a:endParaRPr lang="fr-FR" sz="1200" b="1"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L’euglène présente un métabolisme proche de celui des cellules cutanées avec un métabolisme contrôlé par l’alternance lumière/obscurité (jour/nuit). De plus elle contient des phosphoinositides qui vont pouvoir agir en tant que précurseur pour stimuler les cellules cutanées. L’Euglène est donc source de vitalité et d’énergie cellulaire </a:t>
            </a:r>
          </a:p>
          <a:p>
            <a:pPr lvl="0"/>
            <a:r>
              <a:rPr lang="fr-FR" sz="1200" kern="1200" dirty="0">
                <a:solidFill>
                  <a:schemeClr val="tx1"/>
                </a:solidFill>
                <a:effectLst/>
                <a:latin typeface="+mn-lt"/>
                <a:ea typeface="+mn-ea"/>
                <a:cs typeface="+mn-cs"/>
              </a:rPr>
              <a:t>- Stimulation de la production d’ATP : + 48 % en 2h</a:t>
            </a:r>
          </a:p>
          <a:p>
            <a:pPr lvl="0"/>
            <a:r>
              <a:rPr lang="fr-FR" sz="1200" kern="1200" dirty="0">
                <a:solidFill>
                  <a:schemeClr val="tx1"/>
                </a:solidFill>
                <a:effectLst/>
                <a:latin typeface="+mn-lt"/>
                <a:ea typeface="+mn-ea"/>
                <a:cs typeface="+mn-cs"/>
              </a:rPr>
              <a:t>- Augmentation de la production d’IP3 (molécule impliquée dans la communication </a:t>
            </a:r>
            <a:r>
              <a:rPr lang="fr-FR" sz="1200" kern="1200" dirty="0" err="1">
                <a:solidFill>
                  <a:schemeClr val="tx1"/>
                </a:solidFill>
                <a:effectLst/>
                <a:latin typeface="+mn-lt"/>
                <a:ea typeface="+mn-ea"/>
                <a:cs typeface="+mn-cs"/>
              </a:rPr>
              <a:t>fibrobastes</a:t>
            </a:r>
            <a:r>
              <a:rPr lang="fr-FR" sz="1200" kern="1200" dirty="0">
                <a:solidFill>
                  <a:schemeClr val="tx1"/>
                </a:solidFill>
                <a:effectLst/>
                <a:latin typeface="+mn-lt"/>
                <a:ea typeface="+mn-ea"/>
                <a:cs typeface="+mn-cs"/>
              </a:rPr>
              <a:t>/collagène) </a:t>
            </a:r>
          </a:p>
          <a:p>
            <a:pPr lvl="0"/>
            <a:r>
              <a:rPr lang="fr-FR" sz="1200" kern="1200" dirty="0">
                <a:solidFill>
                  <a:schemeClr val="tx1"/>
                </a:solidFill>
                <a:effectLst/>
                <a:latin typeface="+mn-lt"/>
                <a:ea typeface="+mn-ea"/>
                <a:cs typeface="+mn-cs"/>
              </a:rPr>
              <a:t>- Activation du déstockage du calcium signifiant le passage de la cellule de l’état « repos » à l’état « activé ». ( Ca</a:t>
            </a:r>
            <a:r>
              <a:rPr lang="fr-FR" sz="1200" kern="1200" baseline="0" dirty="0">
                <a:solidFill>
                  <a:schemeClr val="tx1"/>
                </a:solidFill>
                <a:effectLst/>
                <a:latin typeface="+mn-lt"/>
                <a:ea typeface="+mn-ea"/>
                <a:cs typeface="+mn-cs"/>
              </a:rPr>
              <a:t> intervient dans de nombreuses réactions métaboliques), </a:t>
            </a:r>
            <a:endParaRPr lang="fr-FR" sz="1200" kern="1200" dirty="0">
              <a:solidFill>
                <a:schemeClr val="tx1"/>
              </a:solidFill>
              <a:effectLst/>
              <a:latin typeface="+mn-lt"/>
              <a:ea typeface="+mn-ea"/>
              <a:cs typeface="+mn-cs"/>
            </a:endParaRPr>
          </a:p>
          <a:p>
            <a:endParaRPr lang="fr-FR" dirty="0"/>
          </a:p>
          <a:p>
            <a:r>
              <a:rPr lang="fr-FR" b="1" dirty="0"/>
              <a:t>Huile Inca </a:t>
            </a:r>
            <a:r>
              <a:rPr lang="fr-FR" b="1" dirty="0" err="1"/>
              <a:t>Inchi</a:t>
            </a:r>
            <a:r>
              <a:rPr lang="fr-FR" b="1" dirty="0"/>
              <a:t> </a:t>
            </a:r>
          </a:p>
          <a:p>
            <a:r>
              <a:rPr lang="fr-FR" sz="1200" kern="1200" dirty="0">
                <a:solidFill>
                  <a:schemeClr val="tx1"/>
                </a:solidFill>
                <a:effectLst/>
                <a:latin typeface="+mn-lt"/>
                <a:ea typeface="+mn-ea"/>
                <a:cs typeface="+mn-cs"/>
              </a:rPr>
              <a:t>Reconstitue les lipides épidermiques, prévient, rougeurs, irritations</a:t>
            </a:r>
          </a:p>
          <a:p>
            <a:pPr lvl="0"/>
            <a:r>
              <a:rPr lang="fr-FR" sz="1200" kern="1200" dirty="0">
                <a:solidFill>
                  <a:schemeClr val="tx1"/>
                </a:solidFill>
                <a:effectLst/>
                <a:latin typeface="+mn-lt"/>
                <a:ea typeface="+mn-ea"/>
                <a:cs typeface="+mn-cs"/>
              </a:rPr>
              <a:t>Omégas 3 </a:t>
            </a:r>
            <a:r>
              <a:rPr lang="fr-FR" sz="1200" kern="1200" dirty="0">
                <a:solidFill>
                  <a:schemeClr val="tx1"/>
                </a:solidFill>
                <a:effectLst/>
                <a:latin typeface="+mn-lt"/>
                <a:ea typeface="+mn-ea"/>
                <a:cs typeface="+mn-cs"/>
                <a:sym typeface="Wingdings" panose="05000000000000000000" pitchFamily="2" charset="2"/>
              </a:rPr>
              <a:t></a:t>
            </a:r>
            <a:r>
              <a:rPr lang="fr-FR" sz="1200" kern="1200" dirty="0">
                <a:solidFill>
                  <a:schemeClr val="tx1"/>
                </a:solidFill>
                <a:effectLst/>
                <a:latin typeface="+mn-lt"/>
                <a:ea typeface="+mn-ea"/>
                <a:cs typeface="+mn-cs"/>
              </a:rPr>
              <a:t> anti-inflammatoires, apaisants</a:t>
            </a:r>
          </a:p>
          <a:p>
            <a:pPr lvl="0"/>
            <a:r>
              <a:rPr lang="fr-FR" sz="1200" kern="1200" dirty="0">
                <a:solidFill>
                  <a:schemeClr val="tx1"/>
                </a:solidFill>
                <a:effectLst/>
                <a:latin typeface="+mn-lt"/>
                <a:ea typeface="+mn-ea"/>
                <a:cs typeface="+mn-cs"/>
              </a:rPr>
              <a:t>Omégas 6 </a:t>
            </a:r>
            <a:r>
              <a:rPr lang="fr-FR" sz="1200" kern="1200" dirty="0">
                <a:solidFill>
                  <a:schemeClr val="tx1"/>
                </a:solidFill>
                <a:effectLst/>
                <a:latin typeface="+mn-lt"/>
                <a:ea typeface="+mn-ea"/>
                <a:cs typeface="+mn-cs"/>
                <a:sym typeface="Wingdings" panose="05000000000000000000" pitchFamily="2" charset="2"/>
              </a:rPr>
              <a:t></a:t>
            </a:r>
            <a:r>
              <a:rPr lang="fr-FR" sz="1200" kern="1200" dirty="0">
                <a:solidFill>
                  <a:schemeClr val="tx1"/>
                </a:solidFill>
                <a:effectLst/>
                <a:latin typeface="+mn-lt"/>
                <a:ea typeface="+mn-ea"/>
                <a:cs typeface="+mn-cs"/>
              </a:rPr>
              <a:t> adoucissants, nourrissants</a:t>
            </a:r>
          </a:p>
          <a:p>
            <a:pPr lvl="0"/>
            <a:r>
              <a:rPr lang="fr-FR" sz="1200" kern="1200" dirty="0">
                <a:solidFill>
                  <a:schemeClr val="tx1"/>
                </a:solidFill>
                <a:effectLst/>
                <a:latin typeface="+mn-lt"/>
                <a:ea typeface="+mn-ea"/>
                <a:cs typeface="+mn-cs"/>
              </a:rPr>
              <a:t>Omégas 9 </a:t>
            </a:r>
            <a:r>
              <a:rPr lang="fr-FR" sz="1200" kern="1200" dirty="0">
                <a:solidFill>
                  <a:schemeClr val="tx1"/>
                </a:solidFill>
                <a:effectLst/>
                <a:latin typeface="+mn-lt"/>
                <a:ea typeface="+mn-ea"/>
                <a:cs typeface="+mn-cs"/>
                <a:sym typeface="Wingdings" panose="05000000000000000000" pitchFamily="2" charset="2"/>
              </a:rPr>
              <a:t></a:t>
            </a:r>
            <a:r>
              <a:rPr lang="fr-FR" sz="1200" kern="1200" dirty="0">
                <a:solidFill>
                  <a:schemeClr val="tx1"/>
                </a:solidFill>
                <a:effectLst/>
                <a:latin typeface="+mn-lt"/>
                <a:ea typeface="+mn-ea"/>
                <a:cs typeface="+mn-cs"/>
              </a:rPr>
              <a:t> nourrissants, adoucissants, assouplissants</a:t>
            </a:r>
          </a:p>
          <a:p>
            <a:endParaRPr lang="fr-FR" b="1" dirty="0"/>
          </a:p>
          <a:p>
            <a:r>
              <a:rPr lang="fr-FR" b="1" dirty="0"/>
              <a:t>Extrait d’arbre à soie</a:t>
            </a:r>
            <a:r>
              <a:rPr lang="fr-FR" b="1" baseline="0" dirty="0"/>
              <a:t> : </a:t>
            </a:r>
          </a:p>
          <a:p>
            <a:pPr eaLnBrk="0" fontAlgn="base" hangingPunct="0"/>
            <a:r>
              <a:rPr lang="fr-FR" sz="1200" kern="1200" dirty="0">
                <a:solidFill>
                  <a:schemeClr val="tx1"/>
                </a:solidFill>
                <a:effectLst/>
                <a:latin typeface="+mn-lt"/>
                <a:ea typeface="+mn-ea"/>
                <a:cs typeface="+mn-cs"/>
              </a:rPr>
              <a:t>Extrait végétal spécialement développé pour lutter contre les marques de fatigue grâce à ses actions sur les processus de détoxification du métabolisme cellulaire. Il combat les signes cutanés de fatigue causés par la glycation et la </a:t>
            </a:r>
            <a:r>
              <a:rPr lang="fr-FR" sz="1200" kern="1200" dirty="0" err="1">
                <a:solidFill>
                  <a:schemeClr val="tx1"/>
                </a:solidFill>
                <a:effectLst/>
                <a:latin typeface="+mn-lt"/>
                <a:ea typeface="+mn-ea"/>
                <a:cs typeface="+mn-cs"/>
              </a:rPr>
              <a:t>glycoxydation</a:t>
            </a:r>
            <a:r>
              <a:rPr lang="fr-FR" sz="1200" kern="1200" dirty="0">
                <a:solidFill>
                  <a:schemeClr val="tx1"/>
                </a:solidFill>
                <a:effectLst/>
                <a:latin typeface="+mn-lt"/>
                <a:ea typeface="+mn-ea"/>
                <a:cs typeface="+mn-cs"/>
              </a:rPr>
              <a:t>. </a:t>
            </a:r>
          </a:p>
          <a:p>
            <a:pPr lvl="0" eaLnBrk="0" fontAlgn="base" hangingPunct="0"/>
            <a:r>
              <a:rPr lang="fr-FR" sz="1200" kern="1200" dirty="0">
                <a:solidFill>
                  <a:schemeClr val="tx1"/>
                </a:solidFill>
                <a:effectLst/>
                <a:latin typeface="+mn-lt"/>
                <a:ea typeface="+mn-ea"/>
                <a:cs typeface="+mn-cs"/>
              </a:rPr>
              <a:t>- Maintient la viabilité mécanique des cellules et leur production optimale d’énergie</a:t>
            </a:r>
          </a:p>
          <a:p>
            <a:pPr lvl="0" eaLnBrk="0" fontAlgn="base" hangingPunct="0"/>
            <a:r>
              <a:rPr lang="fr-FR" sz="1200" kern="1200" dirty="0">
                <a:solidFill>
                  <a:schemeClr val="tx1"/>
                </a:solidFill>
                <a:effectLst/>
                <a:latin typeface="+mn-lt"/>
                <a:ea typeface="+mn-ea"/>
                <a:cs typeface="+mn-cs"/>
              </a:rPr>
              <a:t>- Rééquilibre la synthèse de mélatonine par les fibroblastes fatigués par la glycation.</a:t>
            </a:r>
          </a:p>
          <a:p>
            <a:pPr lvl="0" eaLnBrk="0" fontAlgn="base" hangingPunct="0"/>
            <a:r>
              <a:rPr lang="fr-FR" sz="1200" kern="1200" dirty="0">
                <a:solidFill>
                  <a:schemeClr val="tx1"/>
                </a:solidFill>
                <a:effectLst/>
                <a:latin typeface="+mn-lt"/>
                <a:ea typeface="+mn-ea"/>
                <a:cs typeface="+mn-cs"/>
              </a:rPr>
              <a:t>- Elimination des déchets cellulaires</a:t>
            </a:r>
          </a:p>
          <a:p>
            <a:pPr marL="0" lvl="0" indent="0">
              <a:buFontTx/>
              <a:buNone/>
            </a:pP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19</a:t>
            </a:fld>
            <a:endParaRPr lang="fr-FR"/>
          </a:p>
        </p:txBody>
      </p:sp>
    </p:spTree>
    <p:extLst>
      <p:ext uri="{BB962C8B-B14F-4D97-AF65-F5344CB8AC3E}">
        <p14:creationId xmlns:p14="http://schemas.microsoft.com/office/powerpoint/2010/main" val="825186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20</a:t>
            </a:fld>
            <a:endParaRPr lang="fr-FR"/>
          </a:p>
        </p:txBody>
      </p:sp>
    </p:spTree>
    <p:extLst>
      <p:ext uri="{BB962C8B-B14F-4D97-AF65-F5344CB8AC3E}">
        <p14:creationId xmlns:p14="http://schemas.microsoft.com/office/powerpoint/2010/main" val="4274265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374151"/>
                </a:solidFill>
                <a:effectLst/>
                <a:latin typeface="Söhne"/>
              </a:rPr>
              <a:t>Booster les ventes dans votre institut de beauté pour les fêtes de Noël peut être une excellente opportunité de stimuler vos revenus. Voici quelques stratégies que vous pouvez envisager pour attirer plus de clients pendant cette période festive :</a:t>
            </a:r>
          </a:p>
          <a:p>
            <a:pPr algn="l">
              <a:buFont typeface="+mj-lt"/>
              <a:buAutoNum type="arabicPeriod"/>
            </a:pPr>
            <a:r>
              <a:rPr lang="fr-FR" b="0" i="0" dirty="0">
                <a:solidFill>
                  <a:srgbClr val="374151"/>
                </a:solidFill>
                <a:effectLst/>
                <a:latin typeface="Söhne"/>
              </a:rPr>
              <a:t>Offres spéciales de Noël :</a:t>
            </a:r>
          </a:p>
          <a:p>
            <a:pPr marL="742950" lvl="1" indent="-285750" algn="l">
              <a:buFont typeface="+mj-lt"/>
              <a:buAutoNum type="arabicPeriod"/>
            </a:pPr>
            <a:r>
              <a:rPr lang="fr-FR" b="0" i="0" dirty="0">
                <a:solidFill>
                  <a:srgbClr val="374151"/>
                </a:solidFill>
                <a:effectLst/>
                <a:latin typeface="Söhne"/>
              </a:rPr>
              <a:t>Proposez des forfaits ou des promotions spéciales pour les soins de beauté liés à Noël, tels que des soins du visage, des massages relaxants, ou des manucures/pédicures avec des motifs de Noël.</a:t>
            </a:r>
          </a:p>
          <a:p>
            <a:pPr marL="742950" lvl="1" indent="-285750" algn="l">
              <a:buFont typeface="+mj-lt"/>
              <a:buAutoNum type="arabicPeriod"/>
            </a:pPr>
            <a:r>
              <a:rPr lang="fr-FR" b="0" i="0" dirty="0">
                <a:solidFill>
                  <a:srgbClr val="374151"/>
                </a:solidFill>
                <a:effectLst/>
                <a:latin typeface="Söhne"/>
              </a:rPr>
              <a:t>Créez des cartes-cadeaux de Noël attrayantes pour inciter les clients à offrir des soins à leurs proches.</a:t>
            </a:r>
          </a:p>
          <a:p>
            <a:pPr algn="l">
              <a:buFont typeface="+mj-lt"/>
              <a:buAutoNum type="arabicPeriod"/>
            </a:pPr>
            <a:r>
              <a:rPr lang="fr-FR" b="0" i="0" dirty="0">
                <a:solidFill>
                  <a:srgbClr val="374151"/>
                </a:solidFill>
                <a:effectLst/>
                <a:latin typeface="Söhne"/>
              </a:rPr>
              <a:t>Décoration festive :</a:t>
            </a:r>
          </a:p>
          <a:p>
            <a:pPr marL="742950" lvl="1" indent="-285750" algn="l">
              <a:buFont typeface="+mj-lt"/>
              <a:buAutoNum type="arabicPeriod"/>
            </a:pPr>
            <a:r>
              <a:rPr lang="fr-FR" b="0" i="0" dirty="0">
                <a:solidFill>
                  <a:srgbClr val="374151"/>
                </a:solidFill>
                <a:effectLst/>
                <a:latin typeface="Söhne"/>
              </a:rPr>
              <a:t>Décorez votre institut de beauté avec des décorations de Noël pour créer une ambiance festive.</a:t>
            </a:r>
          </a:p>
          <a:p>
            <a:pPr marL="742950" lvl="1" indent="-285750" algn="l">
              <a:buFont typeface="+mj-lt"/>
              <a:buAutoNum type="arabicPeriod"/>
            </a:pPr>
            <a:r>
              <a:rPr lang="fr-FR" b="0" i="0" dirty="0">
                <a:solidFill>
                  <a:srgbClr val="374151"/>
                </a:solidFill>
                <a:effectLst/>
                <a:latin typeface="Söhne"/>
              </a:rPr>
              <a:t>Jouez de la musique de Noël douce en arrière-plan pour renforcer l'ambiance.</a:t>
            </a:r>
          </a:p>
          <a:p>
            <a:pPr algn="l">
              <a:buFont typeface="+mj-lt"/>
              <a:buAutoNum type="arabicPeriod"/>
            </a:pPr>
            <a:r>
              <a:rPr lang="fr-FR" b="0" i="0" dirty="0">
                <a:solidFill>
                  <a:srgbClr val="374151"/>
                </a:solidFill>
                <a:effectLst/>
                <a:latin typeface="Söhne"/>
              </a:rPr>
              <a:t>Réseaux sociaux et marketing en ligne :</a:t>
            </a:r>
          </a:p>
          <a:p>
            <a:pPr marL="742950" lvl="1" indent="-285750" algn="l">
              <a:buFont typeface="+mj-lt"/>
              <a:buAutoNum type="arabicPeriod"/>
            </a:pPr>
            <a:r>
              <a:rPr lang="fr-FR" b="0" i="0" dirty="0">
                <a:solidFill>
                  <a:srgbClr val="374151"/>
                </a:solidFill>
                <a:effectLst/>
                <a:latin typeface="Söhne"/>
              </a:rPr>
              <a:t>Utilisez les réseaux sociaux pour promouvoir vos offres spéciales de Noël et publiez des images attrayantes de vos services de beauté.</a:t>
            </a:r>
          </a:p>
          <a:p>
            <a:pPr marL="742950" lvl="1" indent="-285750" algn="l">
              <a:buFont typeface="+mj-lt"/>
              <a:buAutoNum type="arabicPeriod"/>
            </a:pPr>
            <a:r>
              <a:rPr lang="fr-FR" b="0" i="0" dirty="0">
                <a:solidFill>
                  <a:srgbClr val="374151"/>
                </a:solidFill>
                <a:effectLst/>
                <a:latin typeface="Söhne"/>
              </a:rPr>
              <a:t>Organisez des concours en ligne pour attirer l'attention de nouveaux clients.</a:t>
            </a:r>
          </a:p>
          <a:p>
            <a:pPr algn="l">
              <a:buFont typeface="+mj-lt"/>
              <a:buAutoNum type="arabicPeriod"/>
            </a:pPr>
            <a:r>
              <a:rPr lang="fr-FR" b="0" i="0" dirty="0">
                <a:solidFill>
                  <a:srgbClr val="374151"/>
                </a:solidFill>
                <a:effectLst/>
                <a:latin typeface="Söhne"/>
              </a:rPr>
              <a:t>Événements de démonstration :</a:t>
            </a:r>
          </a:p>
          <a:p>
            <a:pPr marL="742950" lvl="1" indent="-285750" algn="l">
              <a:buFont typeface="+mj-lt"/>
              <a:buAutoNum type="arabicPeriod"/>
            </a:pPr>
            <a:r>
              <a:rPr lang="fr-FR" b="0" i="0" dirty="0">
                <a:solidFill>
                  <a:srgbClr val="374151"/>
                </a:solidFill>
                <a:effectLst/>
                <a:latin typeface="Söhne"/>
              </a:rPr>
              <a:t>Organisez des ateliers de maquillage ou de soins de la peau axés sur les looks de fêtes.</a:t>
            </a:r>
          </a:p>
          <a:p>
            <a:pPr marL="742950" lvl="1" indent="-285750" algn="l">
              <a:buFont typeface="+mj-lt"/>
              <a:buAutoNum type="arabicPeriod"/>
            </a:pPr>
            <a:r>
              <a:rPr lang="fr-FR" b="0" i="0" dirty="0">
                <a:solidFill>
                  <a:srgbClr val="374151"/>
                </a:solidFill>
                <a:effectLst/>
                <a:latin typeface="Söhne"/>
              </a:rPr>
              <a:t>Proposez des séances de démonstration gratuites pour montrer à vos clients les avantages de vos produits et services.</a:t>
            </a:r>
          </a:p>
          <a:p>
            <a:pPr algn="l">
              <a:buFont typeface="+mj-lt"/>
              <a:buAutoNum type="arabicPeriod"/>
            </a:pPr>
            <a:r>
              <a:rPr lang="fr-FR" b="0" i="0" dirty="0">
                <a:solidFill>
                  <a:srgbClr val="374151"/>
                </a:solidFill>
                <a:effectLst/>
                <a:latin typeface="Söhne"/>
              </a:rPr>
              <a:t>Service client exceptionnel :</a:t>
            </a:r>
          </a:p>
          <a:p>
            <a:pPr marL="742950" lvl="1" indent="-285750" algn="l">
              <a:buFont typeface="+mj-lt"/>
              <a:buAutoNum type="arabicPeriod"/>
            </a:pPr>
            <a:r>
              <a:rPr lang="fr-FR" b="0" i="0" dirty="0">
                <a:solidFill>
                  <a:srgbClr val="374151"/>
                </a:solidFill>
                <a:effectLst/>
                <a:latin typeface="Söhne"/>
              </a:rPr>
              <a:t>Offrez un excellent service client pour fidéliser vos clients existants et les inciter à revenir.</a:t>
            </a:r>
          </a:p>
          <a:p>
            <a:pPr marL="742950" lvl="1" indent="-285750" algn="l">
              <a:buFont typeface="+mj-lt"/>
              <a:buAutoNum type="arabicPeriod"/>
            </a:pPr>
            <a:r>
              <a:rPr lang="fr-FR" b="0" i="0" dirty="0">
                <a:solidFill>
                  <a:srgbClr val="374151"/>
                </a:solidFill>
                <a:effectLst/>
                <a:latin typeface="Söhne"/>
              </a:rPr>
              <a:t>Considérez des remises ou des avantages spéciaux pour les clients fidèles.</a:t>
            </a:r>
          </a:p>
          <a:p>
            <a:pPr algn="l">
              <a:buFont typeface="+mj-lt"/>
              <a:buAutoNum type="arabicPeriod"/>
            </a:pPr>
            <a:r>
              <a:rPr lang="fr-FR" b="0" i="0" dirty="0">
                <a:solidFill>
                  <a:srgbClr val="374151"/>
                </a:solidFill>
                <a:effectLst/>
                <a:latin typeface="Söhne"/>
              </a:rPr>
              <a:t>Collaborations locales :</a:t>
            </a:r>
          </a:p>
          <a:p>
            <a:pPr marL="742950" lvl="1" indent="-285750" algn="l">
              <a:buFont typeface="+mj-lt"/>
              <a:buAutoNum type="arabicPeriod"/>
            </a:pPr>
            <a:r>
              <a:rPr lang="fr-FR" b="0" i="0" dirty="0">
                <a:solidFill>
                  <a:srgbClr val="374151"/>
                </a:solidFill>
                <a:effectLst/>
                <a:latin typeface="Söhne"/>
              </a:rPr>
              <a:t>Collaborez avec d'autres entreprises locales pour des offres croisées. Par exemple, travaillez avec un salon de coiffure pour offrir un forfait beauté complet.</a:t>
            </a:r>
          </a:p>
          <a:p>
            <a:pPr marL="742950" lvl="1" indent="-285750" algn="l">
              <a:buFont typeface="+mj-lt"/>
              <a:buAutoNum type="arabicPeriod"/>
            </a:pPr>
            <a:r>
              <a:rPr lang="fr-FR" b="0" i="0" dirty="0">
                <a:solidFill>
                  <a:srgbClr val="374151"/>
                </a:solidFill>
                <a:effectLst/>
                <a:latin typeface="Söhne"/>
              </a:rPr>
              <a:t>Participez à des marchés de Noël locaux pour promouvoir votre institut.</a:t>
            </a:r>
          </a:p>
          <a:p>
            <a:pPr algn="l">
              <a:buFont typeface="+mj-lt"/>
              <a:buAutoNum type="arabicPeriod"/>
            </a:pPr>
            <a:r>
              <a:rPr lang="fr-FR" b="0" i="0" dirty="0">
                <a:solidFill>
                  <a:srgbClr val="374151"/>
                </a:solidFill>
                <a:effectLst/>
                <a:latin typeface="Söhne"/>
              </a:rPr>
              <a:t>Cartes de fidélité de Noël :</a:t>
            </a:r>
          </a:p>
          <a:p>
            <a:pPr marL="742950" lvl="1" indent="-285750" algn="l">
              <a:buFont typeface="+mj-lt"/>
              <a:buAutoNum type="arabicPeriod"/>
            </a:pPr>
            <a:r>
              <a:rPr lang="fr-FR" b="0" i="0" dirty="0">
                <a:solidFill>
                  <a:srgbClr val="374151"/>
                </a:solidFill>
                <a:effectLst/>
                <a:latin typeface="Söhne"/>
              </a:rPr>
              <a:t>Créez des cartes de fidélité de Noël où les clients peuvent gagner des récompenses spéciales s'ils fréquentent votre institut régulièrement pendant la saison des fêtes.</a:t>
            </a:r>
          </a:p>
          <a:p>
            <a:pPr algn="l">
              <a:buFont typeface="+mj-lt"/>
              <a:buAutoNum type="arabicPeriod"/>
            </a:pPr>
            <a:r>
              <a:rPr lang="fr-FR" b="0" i="0" dirty="0">
                <a:solidFill>
                  <a:srgbClr val="374151"/>
                </a:solidFill>
                <a:effectLst/>
                <a:latin typeface="Söhne"/>
              </a:rPr>
              <a:t>Communication personnalisée :</a:t>
            </a:r>
          </a:p>
          <a:p>
            <a:pPr marL="742950" lvl="1" indent="-285750" algn="l">
              <a:buFont typeface="+mj-lt"/>
              <a:buAutoNum type="arabicPeriod"/>
            </a:pPr>
            <a:r>
              <a:rPr lang="fr-FR" b="0" i="0" dirty="0">
                <a:solidFill>
                  <a:srgbClr val="374151"/>
                </a:solidFill>
                <a:effectLst/>
                <a:latin typeface="Söhne"/>
              </a:rPr>
              <a:t>Envoyez des emails ou des SMS personnalisés à vos clients existants pour les informer de vos offres de Noël.</a:t>
            </a:r>
          </a:p>
          <a:p>
            <a:pPr marL="742950" lvl="1" indent="-285750" algn="l">
              <a:buFont typeface="+mj-lt"/>
              <a:buAutoNum type="arabicPeriod"/>
            </a:pPr>
            <a:r>
              <a:rPr lang="fr-FR" b="0" i="0" dirty="0">
                <a:solidFill>
                  <a:srgbClr val="374151"/>
                </a:solidFill>
                <a:effectLst/>
                <a:latin typeface="Söhne"/>
              </a:rPr>
              <a:t>Utilisez les données de vos clients pour leur proposer des offres spéciales en fonction de leurs préférences.</a:t>
            </a:r>
          </a:p>
          <a:p>
            <a:pPr algn="l">
              <a:buFont typeface="+mj-lt"/>
              <a:buAutoNum type="arabicPeriod"/>
            </a:pPr>
            <a:r>
              <a:rPr lang="fr-FR" b="0" i="0" dirty="0">
                <a:solidFill>
                  <a:srgbClr val="374151"/>
                </a:solidFill>
                <a:effectLst/>
                <a:latin typeface="Söhne"/>
              </a:rPr>
              <a:t>Horaires d'ouverture étendus :</a:t>
            </a:r>
          </a:p>
          <a:p>
            <a:pPr marL="742950" lvl="1" indent="-285750" algn="l">
              <a:buFont typeface="+mj-lt"/>
              <a:buAutoNum type="arabicPeriod"/>
            </a:pPr>
            <a:r>
              <a:rPr lang="fr-FR" b="0" i="0" dirty="0">
                <a:solidFill>
                  <a:srgbClr val="374151"/>
                </a:solidFill>
                <a:effectLst/>
                <a:latin typeface="Söhne"/>
              </a:rPr>
              <a:t>Proposez des horaires d'ouverture étendus pour permettre à vos clients de prendre rendez-vous à des heures qui leur conviennent.</a:t>
            </a:r>
          </a:p>
          <a:p>
            <a:pPr algn="l">
              <a:buFont typeface="+mj-lt"/>
              <a:buAutoNum type="arabicPeriod"/>
            </a:pPr>
            <a:r>
              <a:rPr lang="fr-FR" b="0" i="0" dirty="0">
                <a:solidFill>
                  <a:srgbClr val="374151"/>
                </a:solidFill>
                <a:effectLst/>
                <a:latin typeface="Söhne"/>
              </a:rPr>
              <a:t>Service de réservation en ligne :</a:t>
            </a:r>
          </a:p>
          <a:p>
            <a:pPr marL="742950" lvl="1" indent="-285750" algn="l">
              <a:buFont typeface="+mj-lt"/>
              <a:buAutoNum type="arabicPeriod"/>
            </a:pPr>
            <a:r>
              <a:rPr lang="fr-FR" b="0" i="0" dirty="0">
                <a:solidFill>
                  <a:srgbClr val="374151"/>
                </a:solidFill>
                <a:effectLst/>
                <a:latin typeface="Söhne"/>
              </a:rPr>
              <a:t>Mettez en place un système de réservation en ligne pour simplifier le processus de réservation et augmenter la disponibilité de vos services.</a:t>
            </a:r>
          </a:p>
          <a:p>
            <a:pPr algn="l"/>
            <a:r>
              <a:rPr lang="fr-FR" b="0" i="0" dirty="0">
                <a:solidFill>
                  <a:srgbClr val="374151"/>
                </a:solidFill>
                <a:effectLst/>
                <a:latin typeface="Söhne"/>
              </a:rPr>
              <a:t>En adoptant ces stratégies, vous pouvez maximiser vos ventes pendant la saison des fêtes de Noël et attirer de nouveaux clients tout en fidélisant votre clientèle existante. Assurez-vous de personnaliser ces idées en fonction de votre clientèle et de votre institut de beauté spécifique.</a:t>
            </a:r>
          </a:p>
          <a:p>
            <a:pPr algn="l"/>
            <a:endParaRPr lang="fr-FR" b="0" i="0" dirty="0">
              <a:solidFill>
                <a:srgbClr val="374151"/>
              </a:solidFill>
              <a:effectLst/>
              <a:latin typeface="Söhne"/>
            </a:endParaRPr>
          </a:p>
          <a:p>
            <a:pPr algn="l"/>
            <a:endParaRPr lang="fr-FR" b="0" i="0" dirty="0">
              <a:solidFill>
                <a:srgbClr val="374151"/>
              </a:solidFill>
              <a:effectLst/>
              <a:latin typeface="Söhne"/>
            </a:endParaRPr>
          </a:p>
          <a:p>
            <a:r>
              <a:rPr lang="fr-FR" dirty="0">
                <a:effectLst/>
              </a:rPr>
              <a:t>Les raisons de cette augmentation du chiffre d'affaires pendant la période de Noël comprennent :</a:t>
            </a:r>
          </a:p>
          <a:p>
            <a:pPr>
              <a:buFont typeface="+mj-lt"/>
              <a:buAutoNum type="arabicPeriod"/>
            </a:pPr>
            <a:r>
              <a:rPr lang="fr-FR" dirty="0">
                <a:effectLst/>
              </a:rPr>
              <a:t>Cadeaux : De nombreuses personnes achètent des cartes-cadeaux pour des services de beauté ou des produits de beauté en cadeau pour leurs proches pendant les fêtes.</a:t>
            </a:r>
          </a:p>
          <a:p>
            <a:pPr>
              <a:buFont typeface="+mj-lt"/>
              <a:buAutoNum type="arabicPeriod"/>
            </a:pPr>
            <a:r>
              <a:rPr lang="fr-FR" dirty="0">
                <a:effectLst/>
              </a:rPr>
              <a:t>Événements festifs : Les fêtes de fin d'année, y compris les réveillons du Nouvel An, les fêtes d'entreprise et autres événements sociaux, incitent les gens à se faire dorloter et à investir dans leur apparence.</a:t>
            </a:r>
          </a:p>
          <a:p>
            <a:pPr>
              <a:buFont typeface="+mj-lt"/>
              <a:buAutoNum type="arabicPeriod"/>
            </a:pPr>
            <a:r>
              <a:rPr lang="fr-FR" dirty="0">
                <a:effectLst/>
              </a:rPr>
              <a:t>Soins spéciaux de Noël : Les instituts de beauté proposent souvent des soins spéciaux de Noël, des forfaits saisonniers et des produits de beauté aux motifs festifs qui attirent les clients.</a:t>
            </a:r>
          </a:p>
          <a:p>
            <a:pPr>
              <a:buFont typeface="+mj-lt"/>
              <a:buAutoNum type="arabicPeriod"/>
            </a:pPr>
            <a:r>
              <a:rPr lang="fr-FR" dirty="0">
                <a:effectLst/>
              </a:rPr>
              <a:t>Besoin de détente : La période de Noël peut être stressante, ce qui pousse de nombreuses personnes à rechercher des soins de spa, des massages relaxants, des manucures et des pédicures pour se détendre.</a:t>
            </a:r>
          </a:p>
          <a:p>
            <a:pPr>
              <a:buFont typeface="+mj-lt"/>
              <a:buAutoNum type="arabicPeriod"/>
            </a:pPr>
            <a:r>
              <a:rPr lang="fr-FR" dirty="0">
                <a:effectLst/>
              </a:rPr>
              <a:t>Tendances de maquillage et de coiffure : Les tendances en matière de maquillage et de coiffure évoluent souvent pendant la période des fêtes, incitant les clients à visiter les salons de beauté pour obtenir le look désiré.</a:t>
            </a:r>
          </a:p>
          <a:p>
            <a:r>
              <a:rPr lang="fr-FR" dirty="0">
                <a:effectLst/>
              </a:rPr>
              <a:t>Pour obtenir des données spécifiques à votre région ou à votre entreprise, vous pouvez envisager de consulter des associations professionnelles de l'industrie de la beauté, des instituts de recherche marketing, ou des sources de données locales qui suivent les tendances de consommation pendant la période de Noël. Ces ressources pourraient fournir des informations plus détaillées sur la manière dont votre entreprise pourrait bénéficier de la saison des fêtes.</a:t>
            </a:r>
          </a:p>
          <a:p>
            <a:endParaRPr lang="fr-FR" b="0" i="0" dirty="0">
              <a:solidFill>
                <a:srgbClr val="000000"/>
              </a:solidFill>
              <a:effectLst/>
              <a:latin typeface="Söhne"/>
            </a:endParaRPr>
          </a:p>
          <a:p>
            <a:endParaRPr lang="fr-FR" b="0" i="0" dirty="0">
              <a:solidFill>
                <a:srgbClr val="000000"/>
              </a:solidFill>
              <a:effectLst/>
              <a:latin typeface="Söhne"/>
            </a:endParaRPr>
          </a:p>
          <a:p>
            <a:r>
              <a:rPr lang="fr-FR" b="0" i="0" dirty="0">
                <a:solidFill>
                  <a:srgbClr val="374151"/>
                </a:solidFill>
                <a:effectLst/>
                <a:latin typeface="Söhne"/>
              </a:rPr>
              <a:t>de manière générale, de nombreux instituts de beauté enregistrent une augmentation significative de leur chiffre d'affaires pendant la période de Noël, parfois de 20 % à 50 % ou plus par rapport aux autres périodes de l'année.</a:t>
            </a:r>
            <a:br>
              <a:rPr lang="fr-FR" b="0" i="0" dirty="0">
                <a:solidFill>
                  <a:srgbClr val="000000"/>
                </a:solidFill>
                <a:effectLst/>
                <a:latin typeface="Söhne"/>
              </a:rPr>
            </a:br>
            <a:endParaRPr lang="fr-FR" b="0" i="0" dirty="0">
              <a:solidFill>
                <a:srgbClr val="374151"/>
              </a:solidFill>
              <a:effectLst/>
              <a:latin typeface="Söhne"/>
            </a:endParaRPr>
          </a:p>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21</a:t>
            </a:fld>
            <a:endParaRPr lang="fr-FR"/>
          </a:p>
        </p:txBody>
      </p:sp>
    </p:spTree>
    <p:extLst>
      <p:ext uri="{BB962C8B-B14F-4D97-AF65-F5344CB8AC3E}">
        <p14:creationId xmlns:p14="http://schemas.microsoft.com/office/powerpoint/2010/main" val="3989208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30% , soit presque un tiers du chiffre de l’année. En effet, c’est la période idéale pour offrir des cadeaux, souvent sous formes de coffrets produits s mais aussi et surtout soins sous forme de bons cadeaux. C’est d’ailleurs indispensable de faire ce chiffre en amont car les mois de janvier et février sont souvent des périodes creuses où les clients viennent profiter des soins des bons cadeaux ou dont le budget est réduit après les fêtes.</a:t>
            </a:r>
          </a:p>
          <a:p>
            <a:r>
              <a:rPr lang="fr-FR" dirty="0"/>
              <a:t>A l’approche des fêtes l’ambiance est plus festive, l’esprit plus léger. C’est le moment idéal pour renforcer ses liens avec ses clients et pour mettre des paillettes dans vos points de vente.</a:t>
            </a:r>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a:t>
            </a:fld>
            <a:endParaRPr lang="fr-FR"/>
          </a:p>
        </p:txBody>
      </p:sp>
    </p:spTree>
    <p:extLst>
      <p:ext uri="{BB962C8B-B14F-4D97-AF65-F5344CB8AC3E}">
        <p14:creationId xmlns:p14="http://schemas.microsoft.com/office/powerpoint/2010/main" val="796847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rgbClr val="374151"/>
                </a:solidFill>
                <a:effectLst/>
                <a:latin typeface="Roboto Light" panose="02000000000000000000" pitchFamily="2" charset="0"/>
                <a:ea typeface="Roboto Light" panose="02000000000000000000" pitchFamily="2" charset="0"/>
              </a:rPr>
              <a:t>Jouez de la musique de Noël douce en arrière-plan pour renforcer l'ambiance, plaids moelleux aux couleurs de noël, des gourmandises (biscuits de noël, pain d’épices, chocolat chaud, brochettes de guimauves, sucre d’orge…, c’est aussi le moment de sortir les thés de noël !), pourquoi pas ajouter des petits contes de noël dans l’espace attente ?</a:t>
            </a:r>
          </a:p>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22</a:t>
            </a:fld>
            <a:endParaRPr lang="fr-FR"/>
          </a:p>
        </p:txBody>
      </p:sp>
    </p:spTree>
    <p:extLst>
      <p:ext uri="{BB962C8B-B14F-4D97-AF65-F5344CB8AC3E}">
        <p14:creationId xmlns:p14="http://schemas.microsoft.com/office/powerpoint/2010/main" val="450616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 </a:t>
            </a:r>
            <a:r>
              <a:rPr lang="fr-FR" b="0" i="0" dirty="0">
                <a:solidFill>
                  <a:srgbClr val="374151"/>
                </a:solidFill>
                <a:effectLst/>
                <a:latin typeface="Roboto Light" panose="02000000000000000000" pitchFamily="2" charset="0"/>
                <a:ea typeface="Roboto Light" panose="02000000000000000000" pitchFamily="2" charset="0"/>
              </a:rPr>
              <a:t>Proposez des forfaits ou des promotions spéciales pour les soins de beauté</a:t>
            </a:r>
            <a:endParaRPr lang="fr-FR" dirty="0">
              <a:latin typeface="Roboto Light" panose="02000000000000000000" pitchFamily="2" charset="0"/>
              <a:ea typeface="Roboto Light" panose="02000000000000000000" pitchFamily="2" charset="0"/>
            </a:endParaRPr>
          </a:p>
          <a:p>
            <a:r>
              <a:rPr lang="fr-FR" dirty="0"/>
              <a:t>N’</a:t>
            </a:r>
            <a:r>
              <a:rPr lang="fr-FR" dirty="0" err="1"/>
              <a:t>hesitez</a:t>
            </a:r>
            <a:r>
              <a:rPr lang="fr-FR" dirty="0"/>
              <a:t> pas à associer les coffrets de Noel avec un soin visage adapté en proposant une remise attractive.</a:t>
            </a:r>
          </a:p>
          <a:p>
            <a:r>
              <a:rPr lang="fr-FR" dirty="0"/>
              <a:t>Vous pouvez décider de mettre ces offres en place sur tout le mois de décembre par exemple, sur des bons cadeaux valable 6 mois …</a:t>
            </a:r>
          </a:p>
          <a:p>
            <a:endParaRPr lang="fr-FR" dirty="0"/>
          </a:p>
          <a:p>
            <a:r>
              <a:rPr lang="fr-FR" dirty="0"/>
              <a:t>2. </a:t>
            </a:r>
            <a:r>
              <a:rPr lang="fr-FR" dirty="0">
                <a:solidFill>
                  <a:srgbClr val="374151"/>
                </a:solidFill>
                <a:latin typeface="Roboto Light" panose="02000000000000000000" pitchFamily="2" charset="0"/>
                <a:ea typeface="Roboto Light" panose="02000000000000000000" pitchFamily="2" charset="0"/>
              </a:rPr>
              <a:t>Proposez les cartes-cadeaux YON-KA attrayantes pour inciter les clients à offrir des soins à leurs proches </a:t>
            </a:r>
          </a:p>
          <a:p>
            <a:r>
              <a:rPr lang="fr-FR" dirty="0">
                <a:solidFill>
                  <a:srgbClr val="374151"/>
                </a:solidFill>
                <a:latin typeface="Roboto Light" panose="02000000000000000000" pitchFamily="2" charset="0"/>
                <a:ea typeface="Roboto Light" panose="02000000000000000000" pitchFamily="2" charset="0"/>
              </a:rPr>
              <a:t>Proposer un emballage cadeau en mettant en avant que c’est possible d’emballer des produits, coffrets dans un beau papier.</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27</a:t>
            </a:fld>
            <a:endParaRPr lang="fr-FR"/>
          </a:p>
        </p:txBody>
      </p:sp>
    </p:spTree>
    <p:extLst>
      <p:ext uri="{BB962C8B-B14F-4D97-AF65-F5344CB8AC3E}">
        <p14:creationId xmlns:p14="http://schemas.microsoft.com/office/powerpoint/2010/main" val="428966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Atelier coaching </a:t>
            </a:r>
            <a:r>
              <a:rPr lang="fr-FR" dirty="0"/>
              <a:t>: il s’agit d’un atelier où  l’esthéticienne réalise un diagnostic de peau, une analyse complète en profondeur grâce à un appareil de diagnostic, à l’issue duquel elle recommande une routine beauté complète. </a:t>
            </a:r>
          </a:p>
          <a:p>
            <a:r>
              <a:rPr lang="fr-FR" sz="1800" dirty="0">
                <a:solidFill>
                  <a:srgbClr val="000000"/>
                </a:solidFill>
                <a:latin typeface="Adobe Clean DC"/>
              </a:rPr>
              <a:t>30 min de rdv. </a:t>
            </a:r>
          </a:p>
          <a:p>
            <a:r>
              <a:rPr lang="fr-FR" sz="1800" dirty="0" err="1">
                <a:solidFill>
                  <a:srgbClr val="000000"/>
                </a:solidFill>
                <a:latin typeface="Adobe Clean DC"/>
              </a:rPr>
              <a:t>Yon</a:t>
            </a:r>
            <a:r>
              <a:rPr lang="fr-FR" sz="1800" dirty="0">
                <a:solidFill>
                  <a:srgbClr val="000000"/>
                </a:solidFill>
                <a:latin typeface="Adobe Clean DC"/>
              </a:rPr>
              <a:t>-Ka commercialise d’ailleurs un appareil dernière génération, le SOFT FX.</a:t>
            </a:r>
          </a:p>
          <a:p>
            <a:endParaRPr lang="fr-FR" sz="1800" dirty="0">
              <a:solidFill>
                <a:srgbClr val="000000"/>
              </a:solidFill>
              <a:latin typeface="Adobe Clean DC"/>
            </a:endParaRPr>
          </a:p>
          <a:p>
            <a:pPr algn="just"/>
            <a:r>
              <a:rPr lang="fr-FR" sz="1800" b="1" u="sng" dirty="0">
                <a:solidFill>
                  <a:srgbClr val="000000"/>
                </a:solidFill>
                <a:latin typeface="Adobe Clean DC"/>
              </a:rPr>
              <a:t>Mini soin Eclat : </a:t>
            </a:r>
            <a:r>
              <a:rPr lang="fr-FR" sz="1800" b="0" dirty="0">
                <a:solidFill>
                  <a:schemeClr val="tx1"/>
                </a:solidFill>
                <a:latin typeface="Roboto Condensed Light" panose="02000000000000000000" pitchFamily="2" charset="0"/>
                <a:ea typeface="Roboto Condensed Light" panose="02000000000000000000" pitchFamily="2" charset="0"/>
              </a:rPr>
              <a:t>Mise en avant du Sérum C20 et du soin Vitamine C25 pour un maximum d’Eclat pour les fêtes</a:t>
            </a:r>
          </a:p>
          <a:p>
            <a:pPr algn="just"/>
            <a:r>
              <a:rPr lang="fr-FR" sz="1800" dirty="0">
                <a:solidFill>
                  <a:schemeClr val="tx1"/>
                </a:solidFill>
                <a:latin typeface="Roboto Condensed Light" panose="02000000000000000000" pitchFamily="2" charset="0"/>
                <a:ea typeface="Roboto Condensed Light" panose="02000000000000000000" pitchFamily="2" charset="0"/>
              </a:rPr>
              <a:t>20 min de rdv</a:t>
            </a:r>
          </a:p>
          <a:p>
            <a:pPr marL="285750" indent="-285750" algn="just">
              <a:buFont typeface="Arial" panose="020B0604020202020204" pitchFamily="34" charset="0"/>
              <a:buChar char="•"/>
            </a:pPr>
            <a:r>
              <a:rPr lang="fr-FR" sz="1800" dirty="0">
                <a:solidFill>
                  <a:schemeClr val="tx1"/>
                </a:solidFill>
                <a:latin typeface="Roboto Condensed Light" panose="02000000000000000000" pitchFamily="2" charset="0"/>
                <a:ea typeface="Roboto Condensed Light" panose="02000000000000000000" pitchFamily="2" charset="0"/>
              </a:rPr>
              <a:t>Nettoyage de peau</a:t>
            </a:r>
          </a:p>
          <a:p>
            <a:pPr marL="285750" indent="-285750" algn="just">
              <a:buFont typeface="Arial" panose="020B0604020202020204" pitchFamily="34" charset="0"/>
              <a:buChar char="•"/>
            </a:pPr>
            <a:r>
              <a:rPr lang="fr-FR" sz="1800" dirty="0">
                <a:solidFill>
                  <a:schemeClr val="tx1"/>
                </a:solidFill>
                <a:latin typeface="Roboto Condensed Light" panose="02000000000000000000" pitchFamily="2" charset="0"/>
                <a:ea typeface="Roboto Condensed Light" panose="02000000000000000000" pitchFamily="2" charset="0"/>
              </a:rPr>
              <a:t>Peeling Lumière</a:t>
            </a:r>
          </a:p>
          <a:p>
            <a:pPr marL="285750" indent="-285750" algn="just">
              <a:buFont typeface="Arial" panose="020B0604020202020204" pitchFamily="34" charset="0"/>
              <a:buChar char="•"/>
            </a:pPr>
            <a:r>
              <a:rPr lang="fr-FR" sz="1800" dirty="0">
                <a:solidFill>
                  <a:schemeClr val="tx1"/>
                </a:solidFill>
                <a:latin typeface="Roboto Condensed Light" panose="02000000000000000000" pitchFamily="2" charset="0"/>
                <a:ea typeface="Roboto Condensed Light" panose="02000000000000000000" pitchFamily="2" charset="0"/>
              </a:rPr>
              <a:t>Application Sérum C25</a:t>
            </a:r>
          </a:p>
          <a:p>
            <a:endParaRPr lang="fr-FR" sz="1800" b="1" u="sng" dirty="0">
              <a:solidFill>
                <a:srgbClr val="000000"/>
              </a:solidFill>
              <a:latin typeface="Adobe Clean D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Atelier beauté </a:t>
            </a:r>
            <a:r>
              <a:rPr lang="fr-FR" dirty="0"/>
              <a:t>: il s’agit d’un nouveau type d’atelier où les consommatrices se réunissent en groupe (4 max) pour parfaire leurs routines beauté (les bons gestes avec les bons produits, chacune devant un miroir) avec une esthéticienne YON-KA.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Crée un moment convivial avec des boissons et collation (en lien avec Noel)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la période des fêtes, n’hésitez pas à mettre en avant le </a:t>
            </a:r>
            <a:r>
              <a:rPr lang="fr-FR" dirty="0" err="1"/>
              <a:t>Serum</a:t>
            </a:r>
            <a:r>
              <a:rPr lang="fr-FR" dirty="0"/>
              <a:t> C20 et le soin Vitamine C25, nos alliés pour retrouver une peau éclatante pour célébrer les fêtes de fin d’années.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 ateliers peuvent être réalisé en journée mais aussi en soirée.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28</a:t>
            </a:fld>
            <a:endParaRPr lang="fr-FR"/>
          </a:p>
        </p:txBody>
      </p:sp>
    </p:spTree>
    <p:extLst>
      <p:ext uri="{BB962C8B-B14F-4D97-AF65-F5344CB8AC3E}">
        <p14:creationId xmlns:p14="http://schemas.microsoft.com/office/powerpoint/2010/main" val="3477952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u="sng" dirty="0"/>
              <a:t>Partenariat : </a:t>
            </a:r>
          </a:p>
          <a:p>
            <a:r>
              <a:rPr lang="fr-FR" dirty="0"/>
              <a:t>Mettre en place avec les commerçants de votre rue / quartier des offres croisées. C’est-à-dire, les clients qui visite un commerce (et achète / consomme) - (vêtements, chocolaterie, bijoux, restaurant…) – peuvent bénéficier de 10% de remise dans votre institut sur les soins visage et corps (par exemple). A l’inverse, remettez à chaque client un bon de remise dans les commerces </a:t>
            </a:r>
            <a:r>
              <a:rPr lang="fr-FR" dirty="0" err="1"/>
              <a:t>paticipants</a:t>
            </a:r>
            <a:r>
              <a:rPr lang="fr-FR" dirty="0"/>
              <a:t>.</a:t>
            </a:r>
          </a:p>
          <a:p>
            <a:endParaRPr lang="fr-FR" dirty="0"/>
          </a:p>
          <a:p>
            <a:r>
              <a:rPr lang="fr-FR" u="sng" dirty="0"/>
              <a:t>Marché de Noël :</a:t>
            </a:r>
          </a:p>
          <a:p>
            <a:r>
              <a:rPr lang="fr-FR" dirty="0"/>
              <a:t>Participer à un marché de Noel proche de votre institut permet d’apporter de la visibilité, de vendre des produits et soins en proposant une remise exceptionnel « marché de </a:t>
            </a:r>
            <a:r>
              <a:rPr lang="fr-FR" dirty="0" err="1"/>
              <a:t>noel</a:t>
            </a:r>
            <a:r>
              <a:rPr lang="fr-FR" dirty="0"/>
              <a:t> ».</a:t>
            </a:r>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29</a:t>
            </a:fld>
            <a:endParaRPr lang="fr-FR"/>
          </a:p>
        </p:txBody>
      </p:sp>
    </p:spTree>
    <p:extLst>
      <p:ext uri="{BB962C8B-B14F-4D97-AF65-F5344CB8AC3E}">
        <p14:creationId xmlns:p14="http://schemas.microsoft.com/office/powerpoint/2010/main" val="3507366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u="sng" dirty="0"/>
              <a:t>Calendrier de l’Avent :</a:t>
            </a:r>
            <a:r>
              <a:rPr lang="fr-FR" u="none" dirty="0"/>
              <a:t> digitale et/ou physique, c’est un super moyen de célébrer chaque jour de cette période festive et d’avoir un gagnant chaque jour. Pour décider du gagnant, tirage au sort à la fin de chaque journée parmi les clients du jour (calendrier physique) ou tirage au sort parmi les likes + partage de la publication du jour en story par exemple (calendrier digitale).</a:t>
            </a:r>
          </a:p>
          <a:p>
            <a:endParaRPr lang="fr-FR" u="sng" dirty="0"/>
          </a:p>
          <a:p>
            <a:r>
              <a:rPr lang="fr-FR" u="sng" dirty="0"/>
              <a:t>Tombola : </a:t>
            </a:r>
            <a:r>
              <a:rPr lang="fr-FR" u="none" dirty="0"/>
              <a:t>après chaque passage en caisse, du 1</a:t>
            </a:r>
            <a:r>
              <a:rPr lang="fr-FR" u="none" baseline="30000" dirty="0"/>
              <a:t>er</a:t>
            </a:r>
            <a:r>
              <a:rPr lang="fr-FR" u="none" dirty="0"/>
              <a:t> décembre au 24 décembre, la et le client(e) glisse un papier avec ses coordonnées dans une urne. A la fin de la journée du 24 décembre, tirage au sort (en ligne, live sur les réseaux) et le ticket gagnant se verra offrir un cadeau très attractif, ici 12 soins visage d’une heure.</a:t>
            </a:r>
          </a:p>
          <a:p>
            <a:pPr algn="l"/>
            <a:endParaRPr lang="fr-FR" sz="1200" u="sng" dirty="0">
              <a:solidFill>
                <a:schemeClr val="tx1"/>
              </a:solidFill>
              <a:latin typeface="Roboto Condensed Light" panose="02000000000000000000" pitchFamily="2" charset="0"/>
              <a:ea typeface="Roboto Condensed Light" panose="02000000000000000000" pitchFamily="2" charset="0"/>
            </a:endParaRPr>
          </a:p>
          <a:p>
            <a:pPr algn="l"/>
            <a:r>
              <a:rPr lang="fr-FR" sz="1200" u="sng" dirty="0">
                <a:solidFill>
                  <a:schemeClr val="tx1"/>
                </a:solidFill>
                <a:latin typeface="Roboto Condensed Light" panose="02000000000000000000" pitchFamily="2" charset="0"/>
                <a:ea typeface="Roboto Condensed Light" panose="02000000000000000000" pitchFamily="2" charset="0"/>
              </a:rPr>
              <a:t>Roue de la fortune</a:t>
            </a:r>
            <a:r>
              <a:rPr lang="fr-FR" sz="1200" dirty="0">
                <a:solidFill>
                  <a:schemeClr val="tx1"/>
                </a:solidFill>
                <a:latin typeface="Roboto Condensed Light" panose="02000000000000000000" pitchFamily="2" charset="0"/>
                <a:ea typeface="Roboto Condensed Light" panose="02000000000000000000" pitchFamily="2" charset="0"/>
              </a:rPr>
              <a:t>: </a:t>
            </a:r>
            <a:r>
              <a:rPr lang="fr-FR" sz="1200" b="1" dirty="0">
                <a:solidFill>
                  <a:schemeClr val="tx1"/>
                </a:solidFill>
                <a:latin typeface="Roboto Condensed Light" panose="02000000000000000000" pitchFamily="2" charset="0"/>
                <a:ea typeface="Roboto Condensed Light" panose="02000000000000000000" pitchFamily="2" charset="0"/>
              </a:rPr>
              <a:t>faire tourner la roue à chaque cliente </a:t>
            </a:r>
            <a:r>
              <a:rPr lang="fr-FR" sz="1200" b="0" dirty="0">
                <a:solidFill>
                  <a:schemeClr val="tx1"/>
                </a:solidFill>
                <a:latin typeface="Roboto Condensed Light" panose="02000000000000000000" pitchFamily="2" charset="0"/>
                <a:ea typeface="Roboto Condensed Light" panose="02000000000000000000" pitchFamily="2" charset="0"/>
              </a:rPr>
              <a:t>(avec ou sans obligation d’achat) dans la limite d’une fois par jour par cliente.</a:t>
            </a:r>
          </a:p>
          <a:p>
            <a:pPr algn="l"/>
            <a:r>
              <a:rPr lang="fr-FR" sz="1200" b="0" dirty="0">
                <a:solidFill>
                  <a:schemeClr val="tx1"/>
                </a:solidFill>
                <a:latin typeface="Roboto Condensed Light" panose="02000000000000000000" pitchFamily="2" charset="0"/>
                <a:ea typeface="Roboto Condensed Light" panose="02000000000000000000" pitchFamily="2" charset="0"/>
              </a:rPr>
              <a:t>Vous pouvez décider de combien de temps reste la roue (tout le mois de décembre, une semaine, …), choisir les lots à gagner et le temps de validité des bons</a:t>
            </a:r>
          </a:p>
          <a:p>
            <a:pPr algn="l"/>
            <a:r>
              <a:rPr lang="fr-FR" sz="1200" i="1" dirty="0">
                <a:solidFill>
                  <a:schemeClr val="tx1"/>
                </a:solidFill>
                <a:latin typeface="Roboto Condensed Light" panose="02000000000000000000" pitchFamily="2" charset="0"/>
                <a:ea typeface="Roboto Condensed Light" panose="02000000000000000000" pitchFamily="2" charset="0"/>
              </a:rPr>
              <a:t>Exemples de lots à gagner :</a:t>
            </a:r>
          </a:p>
          <a:p>
            <a:pPr marL="285750" indent="-285750" algn="l">
              <a:buFont typeface="Arial" panose="020B0604020202020204" pitchFamily="34" charset="0"/>
              <a:buChar char="•"/>
            </a:pPr>
            <a:r>
              <a:rPr lang="fr-FR" sz="1200" dirty="0">
                <a:solidFill>
                  <a:schemeClr val="tx1"/>
                </a:solidFill>
                <a:latin typeface="Roboto Condensed Light" panose="02000000000000000000" pitchFamily="2" charset="0"/>
                <a:ea typeface="Roboto Condensed Light" panose="02000000000000000000" pitchFamily="2" charset="0"/>
              </a:rPr>
              <a:t>Produits </a:t>
            </a:r>
            <a:r>
              <a:rPr lang="fr-FR" sz="1200" dirty="0" err="1">
                <a:solidFill>
                  <a:schemeClr val="tx1"/>
                </a:solidFill>
                <a:latin typeface="Roboto Condensed Light" panose="02000000000000000000" pitchFamily="2" charset="0"/>
                <a:ea typeface="Roboto Condensed Light" panose="02000000000000000000" pitchFamily="2" charset="0"/>
              </a:rPr>
              <a:t>Yon</a:t>
            </a:r>
            <a:r>
              <a:rPr lang="fr-FR" sz="1200" dirty="0">
                <a:solidFill>
                  <a:schemeClr val="tx1"/>
                </a:solidFill>
                <a:latin typeface="Roboto Condensed Light" panose="02000000000000000000" pitchFamily="2" charset="0"/>
                <a:ea typeface="Roboto Condensed Light" panose="02000000000000000000" pitchFamily="2" charset="0"/>
              </a:rPr>
              <a:t>-Ka taille voyage</a:t>
            </a:r>
          </a:p>
          <a:p>
            <a:pPr marL="285750" indent="-285750" algn="l">
              <a:buFont typeface="Arial" panose="020B0604020202020204" pitchFamily="34" charset="0"/>
              <a:buChar char="•"/>
            </a:pPr>
            <a:r>
              <a:rPr lang="fr-FR" sz="1200" dirty="0">
                <a:solidFill>
                  <a:schemeClr val="tx1"/>
                </a:solidFill>
                <a:latin typeface="Roboto Condensed Light" panose="02000000000000000000" pitchFamily="2" charset="0"/>
                <a:ea typeface="Roboto Condensed Light" panose="02000000000000000000" pitchFamily="2" charset="0"/>
              </a:rPr>
              <a:t>10% de remise sur un soin visage</a:t>
            </a:r>
          </a:p>
          <a:p>
            <a:pPr marL="285750" indent="-285750" algn="l">
              <a:buFont typeface="Arial" panose="020B0604020202020204" pitchFamily="34" charset="0"/>
              <a:buChar char="•"/>
            </a:pPr>
            <a:r>
              <a:rPr lang="fr-FR" sz="1200" dirty="0">
                <a:solidFill>
                  <a:schemeClr val="tx1"/>
                </a:solidFill>
                <a:latin typeface="Roboto Condensed Light" panose="02000000000000000000" pitchFamily="2" charset="0"/>
                <a:ea typeface="Roboto Condensed Light" panose="02000000000000000000" pitchFamily="2" charset="0"/>
              </a:rPr>
              <a:t>15% de remise sur un soin corps</a:t>
            </a:r>
          </a:p>
          <a:p>
            <a:pPr marL="285750" indent="-285750" algn="l">
              <a:buFont typeface="Arial" panose="020B0604020202020204" pitchFamily="34" charset="0"/>
              <a:buChar char="•"/>
            </a:pPr>
            <a:r>
              <a:rPr lang="fr-FR" sz="1200" dirty="0">
                <a:solidFill>
                  <a:schemeClr val="tx1"/>
                </a:solidFill>
                <a:latin typeface="Roboto Condensed Light" panose="02000000000000000000" pitchFamily="2" charset="0"/>
                <a:ea typeface="Roboto Condensed Light" panose="02000000000000000000" pitchFamily="2" charset="0"/>
              </a:rPr>
              <a:t>20% de remise dès 100 euros d’achat</a:t>
            </a:r>
          </a:p>
          <a:p>
            <a:pPr marL="285750" indent="-285750" algn="l">
              <a:buFont typeface="Arial" panose="020B0604020202020204" pitchFamily="34" charset="0"/>
              <a:buChar char="•"/>
            </a:pPr>
            <a:r>
              <a:rPr lang="fr-FR" sz="1200" dirty="0">
                <a:solidFill>
                  <a:schemeClr val="tx1"/>
                </a:solidFill>
                <a:latin typeface="Roboto Condensed Light" panose="02000000000000000000" pitchFamily="2" charset="0"/>
                <a:ea typeface="Roboto Condensed Light" panose="02000000000000000000" pitchFamily="2" charset="0"/>
              </a:rPr>
              <a:t>…</a:t>
            </a:r>
          </a:p>
          <a:p>
            <a:endParaRPr lang="fr-FR" dirty="0"/>
          </a:p>
          <a:p>
            <a:r>
              <a:rPr lang="fr-FR" u="sng" dirty="0"/>
              <a:t>Ticket d’or : </a:t>
            </a:r>
            <a:r>
              <a:rPr lang="fr-FR" u="none" dirty="0"/>
              <a:t>même principe que Charly et la chocolaterie, créer un évènement sur la présence d’un ticket d’or caché dans un de vos produits </a:t>
            </a:r>
            <a:r>
              <a:rPr lang="fr-FR" u="none" dirty="0" err="1"/>
              <a:t>retail</a:t>
            </a:r>
            <a:r>
              <a:rPr lang="fr-FR" u="none" dirty="0"/>
              <a:t>.</a:t>
            </a:r>
          </a:p>
          <a:p>
            <a:r>
              <a:rPr lang="fr-FR" u="none" dirty="0"/>
              <a:t>L’heureux détenteur bénéficiera d’un cadeau très attractif, ici 9 soins d’une valeur de 600 euros. </a:t>
            </a:r>
          </a:p>
          <a:p>
            <a:r>
              <a:rPr lang="fr-FR" u="none" dirty="0"/>
              <a:t>Ce qui est très important pour ce genre d’offre, c’est d’en parler un maximum, de la rendre visible sur l’ensemble de vos réseaux, sites et de la faire en amont (publication le 15 novembre). Créer l’engouement autour d’un cadeau incroyable.</a:t>
            </a:r>
          </a:p>
          <a:p>
            <a:endParaRPr lang="fr-FR" u="sng"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30</a:t>
            </a:fld>
            <a:endParaRPr lang="fr-FR"/>
          </a:p>
        </p:txBody>
      </p:sp>
    </p:spTree>
    <p:extLst>
      <p:ext uri="{BB962C8B-B14F-4D97-AF65-F5344CB8AC3E}">
        <p14:creationId xmlns:p14="http://schemas.microsoft.com/office/powerpoint/2010/main" val="4011348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Utilisez le media kit préparer par notre service digital afin d'animer vos réseaux sociaux. </a:t>
            </a:r>
            <a:r>
              <a:rPr lang="fr-FR"/>
              <a:t>N'oublier pas de prévenir vos clients de vos animations, jeux et offres sur chacun de vos canaux de communication</a:t>
            </a:r>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31</a:t>
            </a:fld>
            <a:endParaRPr lang="fr-FR"/>
          </a:p>
        </p:txBody>
      </p:sp>
    </p:spTree>
    <p:extLst>
      <p:ext uri="{BB962C8B-B14F-4D97-AF65-F5344CB8AC3E}">
        <p14:creationId xmlns:p14="http://schemas.microsoft.com/office/powerpoint/2010/main" val="3274608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fidélité est primordiale tout au long de l’année. La période festive est le moment idéal pour les récompenser :</a:t>
            </a:r>
          </a:p>
          <a:p>
            <a:r>
              <a:rPr lang="fr-FR" dirty="0"/>
              <a:t>Offrir une rose , une douceur, une boule de Noël à accrocher dans le sapin … une délicate attention pour remercier vos clients pour leur fidélité.</a:t>
            </a:r>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32</a:t>
            </a:fld>
            <a:endParaRPr lang="fr-FR"/>
          </a:p>
        </p:txBody>
      </p:sp>
    </p:spTree>
    <p:extLst>
      <p:ext uri="{BB962C8B-B14F-4D97-AF65-F5344CB8AC3E}">
        <p14:creationId xmlns:p14="http://schemas.microsoft.com/office/powerpoint/2010/main" val="3294505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Afin de récompenser vos clients les plus fidèles, ceux qui font parti de votre fichier client, vous pouvez envoyer en avant première les offres de Noël, les convier à une soirée VIP avec une remise exceptionnel </a:t>
            </a:r>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33</a:t>
            </a:fld>
            <a:endParaRPr lang="fr-FR"/>
          </a:p>
        </p:txBody>
      </p:sp>
    </p:spTree>
    <p:extLst>
      <p:ext uri="{BB962C8B-B14F-4D97-AF65-F5344CB8AC3E}">
        <p14:creationId xmlns:p14="http://schemas.microsoft.com/office/powerpoint/2010/main" val="1212866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Organiser une soirée de </a:t>
            </a:r>
            <a:r>
              <a:rPr lang="fr-FR" dirty="0" err="1"/>
              <a:t>noel</a:t>
            </a:r>
            <a:r>
              <a:rPr lang="fr-FR" dirty="0"/>
              <a:t> et convier vos plus fidèle clients en leur proposant une offre exceptionnelle valable uniquement pendant la soirée</a:t>
            </a:r>
          </a:p>
          <a:p>
            <a:r>
              <a:rPr lang="fr-FR" dirty="0"/>
              <a:t>Exemple : -20% dès 3 produits acheté</a:t>
            </a:r>
          </a:p>
          <a:p>
            <a:r>
              <a:rPr lang="fr-FR" dirty="0"/>
              <a:t>Le moment idéal pour faire ses cadeaux de </a:t>
            </a:r>
            <a:r>
              <a:rPr lang="fr-FR" dirty="0" err="1"/>
              <a:t>noel</a:t>
            </a:r>
            <a:r>
              <a:rPr lang="fr-FR" dirty="0"/>
              <a:t> et se faire plaisir !</a:t>
            </a:r>
          </a:p>
          <a:p>
            <a:endParaRPr lang="fr-FR" dirty="0"/>
          </a:p>
          <a:p>
            <a:r>
              <a:rPr lang="fr-FR" dirty="0"/>
              <a:t>Pensez à prévoir un buffet adapté à la période festive, pourquoi pas une animation (groupe de musique, peintre de caricature, atelier création boule de Noël …)</a:t>
            </a:r>
          </a:p>
          <a:p>
            <a:r>
              <a:rPr lang="fr-FR" dirty="0"/>
              <a:t>Idéalement organiser cette soirée en début de mois de novembre et en parlant aux clients 15 jours à 30 jours en avant avec des rappels.</a:t>
            </a:r>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34</a:t>
            </a:fld>
            <a:endParaRPr lang="fr-FR"/>
          </a:p>
        </p:txBody>
      </p:sp>
    </p:spTree>
    <p:extLst>
      <p:ext uri="{BB962C8B-B14F-4D97-AF65-F5344CB8AC3E}">
        <p14:creationId xmlns:p14="http://schemas.microsoft.com/office/powerpoint/2010/main" val="3290863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rPr>
              <a:t>MAHANA :</a:t>
            </a:r>
          </a:p>
          <a:p>
            <a:r>
              <a:rPr lang="fr-FR" sz="1200" baseline="0" dirty="0">
                <a:latin typeface="Roboto Light" panose="02000000000000000000" pitchFamily="2" charset="0"/>
                <a:ea typeface="Roboto Light" panose="02000000000000000000" pitchFamily="2" charset="0"/>
              </a:rPr>
              <a:t>Un soin pour tous qui correspond au besoin de se relaxer, de se dynamiser et de s’évader</a:t>
            </a:r>
            <a:r>
              <a:rPr lang="fr-FR" sz="1200" baseline="0" dirty="0">
                <a:effectLst/>
                <a:latin typeface="Roboto Light" panose="02000000000000000000" pitchFamily="2" charset="0"/>
                <a:ea typeface="Roboto Light" panose="02000000000000000000" pitchFamily="2" charset="0"/>
              </a:rPr>
              <a:t>.</a:t>
            </a:r>
          </a:p>
          <a:p>
            <a:r>
              <a:rPr lang="fr-FR" sz="1200" baseline="0" dirty="0" err="1">
                <a:solidFill>
                  <a:schemeClr val="tx1"/>
                </a:solidFill>
                <a:latin typeface="Roboto Light" panose="02000000000000000000" pitchFamily="2" charset="0"/>
                <a:ea typeface="Roboto Light" panose="02000000000000000000" pitchFamily="2" charset="0"/>
              </a:rPr>
              <a:t>Mahana</a:t>
            </a:r>
            <a:r>
              <a:rPr lang="fr-FR" sz="1200" baseline="0" dirty="0">
                <a:solidFill>
                  <a:schemeClr val="tx1"/>
                </a:solidFill>
                <a:latin typeface="Roboto Light" panose="02000000000000000000" pitchFamily="2" charset="0"/>
                <a:ea typeface="Roboto Light" panose="02000000000000000000" pitchFamily="2" charset="0"/>
              </a:rPr>
              <a:t> va relaxer intensément le corps et l’esprit, délier les zones de tensions, relancer l’énergie et apaiser le mental. </a:t>
            </a:r>
          </a:p>
          <a:p>
            <a:r>
              <a:rPr lang="fr-FR" sz="1200" baseline="0" dirty="0">
                <a:solidFill>
                  <a:schemeClr val="tx1"/>
                </a:solidFill>
                <a:latin typeface="Roboto Light" panose="02000000000000000000" pitchFamily="2" charset="0"/>
                <a:ea typeface="Roboto Light" panose="02000000000000000000" pitchFamily="2" charset="0"/>
              </a:rPr>
              <a:t>Pour la version 60min, le soin visage va illuminer le teint et apporter une hydratation intense. </a:t>
            </a:r>
          </a:p>
          <a:p>
            <a:r>
              <a:rPr lang="fr-FR" sz="1200" baseline="0" dirty="0">
                <a:solidFill>
                  <a:schemeClr val="tx1"/>
                </a:solidFill>
                <a:latin typeface="Roboto Light" panose="02000000000000000000" pitchFamily="2" charset="0"/>
                <a:ea typeface="Roboto Light" panose="02000000000000000000" pitchFamily="2" charset="0"/>
              </a:rPr>
              <a:t>L’option 30min, est quant à elle, le soin court de détente immédiate par excellence, le soin complémentaire idéal qu’on peut additionner à un autre soin.</a:t>
            </a:r>
          </a:p>
          <a:p>
            <a:endParaRPr lang="fr-FR" sz="1200" baseline="0" dirty="0">
              <a:solidFill>
                <a:schemeClr val="tx1"/>
              </a:solidFill>
              <a:effectLst/>
              <a:latin typeface="Roboto Light" panose="02000000000000000000" pitchFamily="2" charset="0"/>
              <a:ea typeface="Roboto Light" panose="02000000000000000000" pitchFamily="2" charset="0"/>
            </a:endParaRPr>
          </a:p>
          <a:p>
            <a:r>
              <a:rPr lang="fr-FR" sz="1200" baseline="0" dirty="0">
                <a:solidFill>
                  <a:schemeClr val="tx1"/>
                </a:solidFill>
                <a:effectLst/>
                <a:latin typeface="Roboto Light" panose="02000000000000000000" pitchFamily="2" charset="0"/>
                <a:ea typeface="Roboto Light" panose="02000000000000000000" pitchFamily="2" charset="0"/>
              </a:rPr>
              <a:t>ECLAT COCOON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Soin unique d’absolu bien-être, relaxant et hydratant aux pierres chaudes.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Bénéfices : hydrate en profondeur, illumine le teint et relaxe intensément. Double massage manuel + pierre chaudes</a:t>
            </a:r>
          </a:p>
          <a:p>
            <a:endParaRPr lang="fr-FR" dirty="0">
              <a:effectLst/>
            </a:endParaRPr>
          </a:p>
          <a:p>
            <a:endParaRPr lang="fr-FR" dirty="0">
              <a:effectLst/>
            </a:endParaRPr>
          </a:p>
          <a:p>
            <a:r>
              <a:rPr lang="fr-FR" dirty="0">
                <a:effectLst/>
              </a:rPr>
              <a:t>BOUGIE TAIGA :</a:t>
            </a:r>
          </a:p>
          <a:p>
            <a:pPr marL="0" indent="0">
              <a:buFont typeface="Arial" panose="020B0604020202020204" pitchFamily="34" charset="0"/>
              <a:buNone/>
            </a:pPr>
            <a:r>
              <a:rPr lang="fr-FR" dirty="0">
                <a:effectLst/>
              </a:rPr>
              <a:t>Avec cette bougie de massage Taïga vivifiante, </a:t>
            </a:r>
            <a:r>
              <a:rPr lang="fr-FR" dirty="0" err="1">
                <a:effectLst/>
              </a:rPr>
              <a:t>retouvez</a:t>
            </a:r>
            <a:r>
              <a:rPr lang="fr-FR" dirty="0">
                <a:effectLst/>
              </a:rPr>
              <a:t> toute la magie de la cire qui fond sur votre peau et vous enveloppe d'une douce chaleur.</a:t>
            </a:r>
            <a:br>
              <a:rPr lang="fr-FR" dirty="0">
                <a:effectLst/>
              </a:rPr>
            </a:br>
            <a:r>
              <a:rPr lang="fr-FR" dirty="0">
                <a:effectLst/>
              </a:rPr>
              <a:t>Vous obtiendrez une peau de pêche grâce à l'huile de sésame bio, aux beurres de karité et de mangue bio riche en vitamine E, C'est une parenthèse </a:t>
            </a:r>
            <a:r>
              <a:rPr lang="fr-FR" dirty="0" err="1">
                <a:effectLst/>
              </a:rPr>
              <a:t>ressourçante</a:t>
            </a:r>
            <a:r>
              <a:rPr lang="fr-FR" dirty="0">
                <a:effectLst/>
              </a:rPr>
              <a:t> et relaxante, un moment de détente absolue grâce notamment aux arômes subtils où se mêlent les senteurs boisées du pin de Sibérie, du cyprès et du cèdre de Virginie.</a:t>
            </a:r>
            <a:br>
              <a:rPr lang="fr-FR" dirty="0">
                <a:effectLst/>
              </a:rPr>
            </a:br>
            <a:r>
              <a:rPr lang="fr-FR" b="0" i="0" dirty="0">
                <a:solidFill>
                  <a:srgbClr val="3E3E3E"/>
                </a:solidFill>
                <a:effectLst/>
                <a:latin typeface="Sofia Pro" panose="00000500000000000000" pitchFamily="50" charset="0"/>
              </a:rPr>
              <a:t>Contient 99% d'Ingrédients d'Origine Naturelle</a:t>
            </a:r>
          </a:p>
          <a:p>
            <a:pPr marL="171450" indent="-171450" algn="l">
              <a:buFont typeface="Arial" panose="020B0604020202020204" pitchFamily="34" charset="0"/>
              <a:buChar char="•"/>
            </a:pPr>
            <a:r>
              <a:rPr lang="fr-FR" b="0" i="0" dirty="0">
                <a:solidFill>
                  <a:srgbClr val="3E3E3E"/>
                </a:solidFill>
                <a:effectLst/>
                <a:latin typeface="Sofia Pro" panose="00000500000000000000" pitchFamily="50" charset="0"/>
              </a:rPr>
              <a:t>Nourrit la peau et relâche les tensions</a:t>
            </a:r>
          </a:p>
          <a:p>
            <a:pPr marL="171450" indent="-171450" algn="l">
              <a:buFont typeface="Arial" panose="020B0604020202020204" pitchFamily="34" charset="0"/>
              <a:buChar char="•"/>
            </a:pPr>
            <a:r>
              <a:rPr lang="fr-FR" b="0" i="0" dirty="0">
                <a:solidFill>
                  <a:srgbClr val="3E3E3E"/>
                </a:solidFill>
                <a:effectLst/>
                <a:latin typeface="Sofia Pro" panose="00000500000000000000" pitchFamily="50" charset="0"/>
              </a:rPr>
              <a:t>La peau est soyeuse et régénérée</a:t>
            </a:r>
          </a:p>
          <a:p>
            <a:pPr marL="171450" indent="-171450" algn="l">
              <a:buFont typeface="Arial" panose="020B0604020202020204" pitchFamily="34" charset="0"/>
              <a:buChar char="•"/>
            </a:pPr>
            <a:r>
              <a:rPr lang="fr-FR" b="0" i="0" dirty="0">
                <a:solidFill>
                  <a:srgbClr val="3E3E3E"/>
                </a:solidFill>
                <a:effectLst/>
                <a:latin typeface="Sofia Pro" panose="00000500000000000000" pitchFamily="50" charset="0"/>
              </a:rPr>
              <a:t>Sa senteur boisée enveloppante</a:t>
            </a:r>
          </a:p>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35</a:t>
            </a:fld>
            <a:endParaRPr lang="fr-FR"/>
          </a:p>
        </p:txBody>
      </p:sp>
    </p:spTree>
    <p:extLst>
      <p:ext uri="{BB962C8B-B14F-4D97-AF65-F5344CB8AC3E}">
        <p14:creationId xmlns:p14="http://schemas.microsoft.com/office/powerpoint/2010/main" val="459085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4: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34: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71" name="Google Shape;671;p34:notes"/>
          <p:cNvSpPr txBox="1">
            <a:spLocks noGrp="1"/>
          </p:cNvSpPr>
          <p:nvPr>
            <p:ph type="sldNum" idx="12"/>
          </p:nvPr>
        </p:nvSpPr>
        <p:spPr>
          <a:xfrm>
            <a:off x="3856737" y="9442154"/>
            <a:ext cx="2950500" cy="498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i="0" dirty="0">
                <a:solidFill>
                  <a:srgbClr val="999999"/>
                </a:solidFill>
                <a:effectLst/>
                <a:latin typeface="var(--heading-font)"/>
              </a:rPr>
              <a:t>Pour le sirop de potimarron épicé</a:t>
            </a:r>
          </a:p>
          <a:p>
            <a:pPr algn="l">
              <a:buFont typeface="Arial" panose="020B0604020202020204" pitchFamily="34" charset="0"/>
              <a:buChar char="•"/>
            </a:pPr>
            <a:r>
              <a:rPr lang="fr-FR" b="0" i="0" dirty="0">
                <a:solidFill>
                  <a:srgbClr val="000000"/>
                </a:solidFill>
                <a:effectLst/>
                <a:latin typeface="Nunito Sans" pitchFamily="2" charset="0"/>
              </a:rPr>
              <a:t>300 g </a:t>
            </a:r>
            <a:r>
              <a:rPr lang="fr-FR" b="1" i="0" dirty="0">
                <a:solidFill>
                  <a:srgbClr val="000000"/>
                </a:solidFill>
                <a:effectLst/>
                <a:latin typeface="Nunito Sans" pitchFamily="2" charset="0"/>
              </a:rPr>
              <a:t>de potimarron</a:t>
            </a:r>
            <a:r>
              <a:rPr lang="fr-FR" b="0" i="0" dirty="0">
                <a:solidFill>
                  <a:srgbClr val="000000"/>
                </a:solidFill>
                <a:effectLst/>
                <a:latin typeface="Nunito Sans" pitchFamily="2" charset="0"/>
              </a:rPr>
              <a:t> coupé en cubes</a:t>
            </a:r>
          </a:p>
          <a:p>
            <a:pPr algn="l">
              <a:buFont typeface="Arial" panose="020B0604020202020204" pitchFamily="34" charset="0"/>
              <a:buChar char="•"/>
            </a:pPr>
            <a:r>
              <a:rPr lang="fr-FR" b="0" i="0" dirty="0">
                <a:solidFill>
                  <a:srgbClr val="000000"/>
                </a:solidFill>
                <a:effectLst/>
                <a:latin typeface="Nunito Sans" pitchFamily="2" charset="0"/>
              </a:rPr>
              <a:t>80 g </a:t>
            </a:r>
            <a:r>
              <a:rPr lang="fr-FR" b="1" i="0" dirty="0">
                <a:solidFill>
                  <a:srgbClr val="000000"/>
                </a:solidFill>
                <a:effectLst/>
                <a:latin typeface="Nunito Sans" pitchFamily="2" charset="0"/>
              </a:rPr>
              <a:t>de cassonade</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5 cuillères à soupe </a:t>
            </a:r>
            <a:r>
              <a:rPr lang="fr-FR" b="1" i="0" dirty="0">
                <a:solidFill>
                  <a:srgbClr val="000000"/>
                </a:solidFill>
                <a:effectLst/>
                <a:latin typeface="Nunito Sans" pitchFamily="2" charset="0"/>
              </a:rPr>
              <a:t>de sirop d'érable</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1 cuillère à soupe </a:t>
            </a:r>
            <a:r>
              <a:rPr lang="fr-FR" b="1" i="0" u="none" strike="noStrike" dirty="0">
                <a:solidFill>
                  <a:srgbClr val="000000"/>
                </a:solidFill>
                <a:effectLst/>
                <a:latin typeface="Nunito Sans" pitchFamily="2" charset="0"/>
                <a:hlinkClick r:id="rId3"/>
              </a:rPr>
              <a:t>d'extrait de vanille liquide</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1 cuillère à café </a:t>
            </a:r>
            <a:r>
              <a:rPr lang="fr-FR" b="1" i="0" u="none" strike="noStrike" dirty="0">
                <a:solidFill>
                  <a:srgbClr val="000000"/>
                </a:solidFill>
                <a:effectLst/>
                <a:latin typeface="Nunito Sans" pitchFamily="2" charset="0"/>
                <a:hlinkClick r:id="rId4"/>
              </a:rPr>
              <a:t>de cannelle en poudre</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1/2 cuillère à café </a:t>
            </a:r>
            <a:r>
              <a:rPr lang="fr-FR" b="1" i="0" u="none" strike="noStrike" dirty="0">
                <a:solidFill>
                  <a:srgbClr val="000000"/>
                </a:solidFill>
                <a:effectLst/>
                <a:latin typeface="Nunito Sans" pitchFamily="2" charset="0"/>
                <a:hlinkClick r:id="rId5"/>
              </a:rPr>
              <a:t>de gingembre moulu</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1/4 cuillère à café </a:t>
            </a:r>
            <a:r>
              <a:rPr lang="fr-FR" b="1" i="0" dirty="0">
                <a:solidFill>
                  <a:srgbClr val="000000"/>
                </a:solidFill>
                <a:effectLst/>
                <a:latin typeface="Nunito Sans" pitchFamily="2" charset="0"/>
              </a:rPr>
              <a:t>de cardamome</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1/2 cuillère à café </a:t>
            </a:r>
            <a:r>
              <a:rPr lang="fr-FR" b="1" i="0" dirty="0">
                <a:solidFill>
                  <a:srgbClr val="000000"/>
                </a:solidFill>
                <a:effectLst/>
                <a:latin typeface="Nunito Sans" pitchFamily="2" charset="0"/>
              </a:rPr>
              <a:t>de noix de muscade râpée</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1 </a:t>
            </a:r>
            <a:r>
              <a:rPr lang="fr-FR" b="1" i="0" dirty="0">
                <a:solidFill>
                  <a:srgbClr val="000000"/>
                </a:solidFill>
                <a:effectLst/>
                <a:latin typeface="Nunito Sans" pitchFamily="2" charset="0"/>
              </a:rPr>
              <a:t>anis étoilée</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1 pincée </a:t>
            </a:r>
            <a:r>
              <a:rPr lang="fr-FR" b="1" i="0" dirty="0">
                <a:solidFill>
                  <a:srgbClr val="000000"/>
                </a:solidFill>
                <a:effectLst/>
                <a:latin typeface="Nunito Sans" pitchFamily="2" charset="0"/>
              </a:rPr>
              <a:t>de poivre noir moulu</a:t>
            </a: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5 cuillères à soupe </a:t>
            </a:r>
            <a:r>
              <a:rPr lang="fr-FR" b="1" i="0" dirty="0">
                <a:solidFill>
                  <a:srgbClr val="000000"/>
                </a:solidFill>
                <a:effectLst/>
                <a:latin typeface="Nunito Sans" pitchFamily="2" charset="0"/>
              </a:rPr>
              <a:t>d'eau</a:t>
            </a:r>
            <a:r>
              <a:rPr lang="fr-FR" b="0" i="0" dirty="0">
                <a:solidFill>
                  <a:srgbClr val="000000"/>
                </a:solidFill>
                <a:effectLst/>
                <a:latin typeface="Nunito Sans" pitchFamily="2" charset="0"/>
              </a:rPr>
              <a:t> minérale de préférence</a:t>
            </a:r>
          </a:p>
          <a:p>
            <a:pPr algn="l">
              <a:buFont typeface="Arial" panose="020B0604020202020204" pitchFamily="34" charset="0"/>
              <a:buChar char="•"/>
            </a:pPr>
            <a:endParaRPr lang="fr-FR" b="0" i="0" dirty="0">
              <a:solidFill>
                <a:srgbClr val="000000"/>
              </a:solidFill>
              <a:effectLst/>
              <a:latin typeface="Nunito Sans" pitchFamily="2" charset="0"/>
            </a:endParaRPr>
          </a:p>
          <a:p>
            <a:pPr algn="l">
              <a:buFont typeface="Arial" panose="020B0604020202020204" pitchFamily="34" charset="0"/>
              <a:buChar char="•"/>
            </a:pPr>
            <a:r>
              <a:rPr lang="fr-FR" b="0" i="0" dirty="0">
                <a:solidFill>
                  <a:srgbClr val="000000"/>
                </a:solidFill>
                <a:effectLst/>
                <a:latin typeface="Nunito Sans" pitchFamily="2" charset="0"/>
              </a:rPr>
              <a:t>Instructions </a:t>
            </a:r>
          </a:p>
          <a:p>
            <a:pPr algn="l"/>
            <a:r>
              <a:rPr lang="fr-FR" b="1" i="0" dirty="0">
                <a:solidFill>
                  <a:srgbClr val="999999"/>
                </a:solidFill>
                <a:effectLst/>
                <a:latin typeface="var(--heading-font)"/>
              </a:rPr>
              <a:t>Préparez le sirop de potimarron épicé</a:t>
            </a:r>
          </a:p>
          <a:p>
            <a:pPr algn="l">
              <a:buFont typeface="Arial" panose="020B0604020202020204" pitchFamily="34" charset="0"/>
              <a:buChar char="•"/>
            </a:pPr>
            <a:r>
              <a:rPr lang="fr-FR" b="0" i="0" dirty="0">
                <a:solidFill>
                  <a:srgbClr val="000000"/>
                </a:solidFill>
                <a:effectLst/>
                <a:latin typeface="Nunito Sans" pitchFamily="2" charset="0"/>
              </a:rPr>
              <a:t>Préchauffez le four à 180° (th6) chaleur tournante et chemisez un plat de papier sulfurisé.</a:t>
            </a:r>
          </a:p>
          <a:p>
            <a:pPr algn="l">
              <a:buFont typeface="Arial" panose="020B0604020202020204" pitchFamily="34" charset="0"/>
              <a:buChar char="•"/>
            </a:pPr>
            <a:r>
              <a:rPr lang="fr-FR" b="0" i="0" dirty="0">
                <a:solidFill>
                  <a:srgbClr val="000000"/>
                </a:solidFill>
                <a:effectLst/>
                <a:latin typeface="Nunito Sans" pitchFamily="2" charset="0"/>
              </a:rPr>
              <a:t>Lavez et grattez le potimarron puis coupez le en petits dés en ôtant les graines.</a:t>
            </a:r>
          </a:p>
          <a:p>
            <a:pPr algn="l">
              <a:buFont typeface="Arial" panose="020B0604020202020204" pitchFamily="34" charset="0"/>
              <a:buChar char="•"/>
            </a:pPr>
            <a:r>
              <a:rPr lang="fr-FR" b="0" i="0" dirty="0">
                <a:solidFill>
                  <a:srgbClr val="000000"/>
                </a:solidFill>
                <a:effectLst/>
                <a:latin typeface="Nunito Sans" pitchFamily="2" charset="0"/>
              </a:rPr>
              <a:t>Placez les cubes de potimarron dans le papier sulfurisé et ajoutez la cannelle, la vanille, le sucre, le sirop d'érable, le gingembre, la cardamome, la noix de muscade, l'anis étoilé, le poivre et l'eau.</a:t>
            </a:r>
          </a:p>
          <a:p>
            <a:pPr algn="l">
              <a:buFont typeface="Arial" panose="020B0604020202020204" pitchFamily="34" charset="0"/>
              <a:buChar char="•"/>
            </a:pPr>
            <a:r>
              <a:rPr lang="fr-FR" b="0" i="0" dirty="0">
                <a:solidFill>
                  <a:srgbClr val="000000"/>
                </a:solidFill>
                <a:effectLst/>
                <a:latin typeface="Nunito Sans" pitchFamily="2" charset="0"/>
              </a:rPr>
              <a:t>Mélangez bien et refermez la papillote de papier sulfurisé.</a:t>
            </a:r>
          </a:p>
          <a:p>
            <a:pPr algn="l">
              <a:buFont typeface="Arial" panose="020B0604020202020204" pitchFamily="34" charset="0"/>
              <a:buChar char="•"/>
            </a:pPr>
            <a:r>
              <a:rPr lang="fr-FR" b="0" i="0" dirty="0">
                <a:solidFill>
                  <a:srgbClr val="000000"/>
                </a:solidFill>
                <a:effectLst/>
                <a:latin typeface="Nunito Sans" pitchFamily="2" charset="0"/>
              </a:rPr>
              <a:t>Enfournez pour 50 minutes.</a:t>
            </a:r>
          </a:p>
          <a:p>
            <a:pPr algn="l">
              <a:buFont typeface="Arial" panose="020B0604020202020204" pitchFamily="34" charset="0"/>
              <a:buChar char="•"/>
            </a:pPr>
            <a:r>
              <a:rPr lang="fr-FR" b="0" i="0" dirty="0">
                <a:solidFill>
                  <a:srgbClr val="000000"/>
                </a:solidFill>
                <a:effectLst/>
                <a:latin typeface="Nunito Sans" pitchFamily="2" charset="0"/>
              </a:rPr>
              <a:t>Lorsque la cuisson est terminée, versez le contenu de la papillote dans le bol d'un mixeur plongeant et mixez jusqu'à obtenir une purée lisse.</a:t>
            </a:r>
          </a:p>
          <a:p>
            <a:pPr algn="l">
              <a:buFont typeface="Arial" panose="020B0604020202020204" pitchFamily="34" charset="0"/>
              <a:buChar char="•"/>
            </a:pPr>
            <a:r>
              <a:rPr lang="fr-FR" b="0" i="0" dirty="0">
                <a:solidFill>
                  <a:srgbClr val="000000"/>
                </a:solidFill>
                <a:effectLst/>
                <a:latin typeface="Nunito Sans" pitchFamily="2" charset="0"/>
              </a:rPr>
              <a:t>Allongez éventuellement d'un peu d'eau minérale pour obtenir une texture proche de celle d'un sirop.</a:t>
            </a:r>
          </a:p>
          <a:p>
            <a:pPr algn="l">
              <a:buFont typeface="Arial" panose="020B0604020202020204" pitchFamily="34" charset="0"/>
              <a:buChar char="•"/>
            </a:pPr>
            <a:r>
              <a:rPr lang="fr-FR" b="0" i="0" dirty="0">
                <a:solidFill>
                  <a:srgbClr val="000000"/>
                </a:solidFill>
                <a:effectLst/>
                <a:latin typeface="Nunito Sans" pitchFamily="2" charset="0"/>
              </a:rPr>
              <a:t>Après refroidissement, versez le sirop dans un pot en verre propre, hermétiquement fermé et réservez à température ambiante.</a:t>
            </a:r>
          </a:p>
          <a:p>
            <a:pPr algn="l">
              <a:buFont typeface="Arial" panose="020B0604020202020204" pitchFamily="34" charset="0"/>
              <a:buChar char="•"/>
            </a:pPr>
            <a:r>
              <a:rPr lang="fr-FR" b="0" i="0" dirty="0">
                <a:solidFill>
                  <a:srgbClr val="000000"/>
                </a:solidFill>
                <a:effectLst/>
                <a:latin typeface="Nunito Sans" pitchFamily="2" charset="0"/>
              </a:rPr>
              <a:t>Vous pouvez bien sûr vous préparer un </a:t>
            </a:r>
            <a:r>
              <a:rPr lang="fr-FR" b="0" i="0" dirty="0" err="1">
                <a:solidFill>
                  <a:srgbClr val="000000"/>
                </a:solidFill>
                <a:effectLst/>
                <a:latin typeface="Nunito Sans" pitchFamily="2" charset="0"/>
              </a:rPr>
              <a:t>pumpkin</a:t>
            </a:r>
            <a:r>
              <a:rPr lang="fr-FR" b="0" i="0" dirty="0">
                <a:solidFill>
                  <a:srgbClr val="000000"/>
                </a:solidFill>
                <a:effectLst/>
                <a:latin typeface="Nunito Sans" pitchFamily="2" charset="0"/>
              </a:rPr>
              <a:t> spice latte avant le refroidissement du sirop !</a:t>
            </a:r>
          </a:p>
          <a:p>
            <a:pPr algn="l"/>
            <a:r>
              <a:rPr lang="fr-FR" b="1" i="0" dirty="0">
                <a:solidFill>
                  <a:srgbClr val="999999"/>
                </a:solidFill>
                <a:effectLst/>
                <a:latin typeface="var(--heading-font)"/>
              </a:rPr>
              <a:t>Préparez le </a:t>
            </a:r>
            <a:r>
              <a:rPr lang="fr-FR" b="1" i="0" dirty="0" err="1">
                <a:solidFill>
                  <a:srgbClr val="999999"/>
                </a:solidFill>
                <a:effectLst/>
                <a:latin typeface="var(--heading-font)"/>
              </a:rPr>
              <a:t>pumpkin</a:t>
            </a:r>
            <a:r>
              <a:rPr lang="fr-FR" b="1" i="0" dirty="0">
                <a:solidFill>
                  <a:srgbClr val="999999"/>
                </a:solidFill>
                <a:effectLst/>
                <a:latin typeface="var(--heading-font)"/>
              </a:rPr>
              <a:t> spice latte</a:t>
            </a:r>
          </a:p>
          <a:p>
            <a:pPr algn="l">
              <a:buFont typeface="Arial" panose="020B0604020202020204" pitchFamily="34" charset="0"/>
              <a:buChar char="•"/>
            </a:pPr>
            <a:r>
              <a:rPr lang="fr-FR" b="0" i="0" dirty="0">
                <a:solidFill>
                  <a:srgbClr val="000000"/>
                </a:solidFill>
                <a:effectLst/>
                <a:latin typeface="Nunito Sans" pitchFamily="2" charset="0"/>
              </a:rPr>
              <a:t>Faites couler une tasse de bon café et faites chauffer le lait à la casserole ou au micro-ondes.</a:t>
            </a:r>
          </a:p>
          <a:p>
            <a:pPr algn="l">
              <a:buFont typeface="Arial" panose="020B0604020202020204" pitchFamily="34" charset="0"/>
              <a:buChar char="•"/>
            </a:pPr>
            <a:r>
              <a:rPr lang="fr-FR" b="0" i="0" dirty="0">
                <a:solidFill>
                  <a:srgbClr val="000000"/>
                </a:solidFill>
                <a:effectLst/>
                <a:latin typeface="Nunito Sans" pitchFamily="2" charset="0"/>
              </a:rPr>
              <a:t>Dans une tasse, versez deux cuillères à soupe de sirop de potimarron épicé et recouvrez avec le café chaud.</a:t>
            </a:r>
          </a:p>
          <a:p>
            <a:pPr algn="l">
              <a:buFont typeface="Arial" panose="020B0604020202020204" pitchFamily="34" charset="0"/>
              <a:buChar char="•"/>
            </a:pPr>
            <a:r>
              <a:rPr lang="fr-FR" b="0" i="0" dirty="0">
                <a:solidFill>
                  <a:srgbClr val="000000"/>
                </a:solidFill>
                <a:effectLst/>
                <a:latin typeface="Nunito Sans" pitchFamily="2" charset="0"/>
              </a:rPr>
              <a:t>Mélangez bien.</a:t>
            </a:r>
          </a:p>
          <a:p>
            <a:pPr algn="l">
              <a:buFont typeface="Arial" panose="020B0604020202020204" pitchFamily="34" charset="0"/>
              <a:buChar char="•"/>
            </a:pPr>
            <a:r>
              <a:rPr lang="fr-FR" b="0" i="0" dirty="0">
                <a:solidFill>
                  <a:srgbClr val="000000"/>
                </a:solidFill>
                <a:effectLst/>
                <a:latin typeface="Nunito Sans" pitchFamily="2" charset="0"/>
              </a:rPr>
              <a:t>Ajoutez le lait chaud et mélangez à nouveau.</a:t>
            </a:r>
          </a:p>
          <a:p>
            <a:pPr algn="l">
              <a:buFont typeface="Arial" panose="020B0604020202020204" pitchFamily="34" charset="0"/>
              <a:buChar char="•"/>
            </a:pPr>
            <a:r>
              <a:rPr lang="fr-FR" b="0" i="0" dirty="0">
                <a:solidFill>
                  <a:srgbClr val="000000"/>
                </a:solidFill>
                <a:effectLst/>
                <a:latin typeface="Nunito Sans" pitchFamily="2" charset="0"/>
              </a:rPr>
              <a:t>Fouettez la crème liquide entière pour obtenir une crème montée qui tient entre les branches du fouet.</a:t>
            </a:r>
          </a:p>
          <a:p>
            <a:pPr algn="l">
              <a:buFont typeface="Arial" panose="020B0604020202020204" pitchFamily="34" charset="0"/>
              <a:buChar char="•"/>
            </a:pPr>
            <a:r>
              <a:rPr lang="fr-FR" b="0" i="0" dirty="0">
                <a:solidFill>
                  <a:srgbClr val="000000"/>
                </a:solidFill>
                <a:effectLst/>
                <a:latin typeface="Nunito Sans" pitchFamily="2" charset="0"/>
              </a:rPr>
              <a:t>Pochez la crème sur la boisson chaude, saupoudrez de cannelle moulue et régalez vous </a:t>
            </a:r>
          </a:p>
          <a:p>
            <a:endParaRPr lang="fr-FR" dirty="0"/>
          </a:p>
        </p:txBody>
      </p:sp>
      <p:sp>
        <p:nvSpPr>
          <p:cNvPr id="4" name="Espace réservé du numéro de diapositive 3"/>
          <p:cNvSpPr>
            <a:spLocks noGrp="1"/>
          </p:cNvSpPr>
          <p:nvPr>
            <p:ph type="sldNum" sz="quarter" idx="5"/>
          </p:nvPr>
        </p:nvSpPr>
        <p:spPr/>
        <p:txBody>
          <a:bodyPr/>
          <a:lstStyle/>
          <a:p>
            <a:fld id="{DFB74168-2BE9-4606-825F-9FA206E01C58}" type="slidenum">
              <a:rPr lang="fr-FR" smtClean="0"/>
              <a:t>36</a:t>
            </a:fld>
            <a:endParaRPr lang="fr-FR"/>
          </a:p>
        </p:txBody>
      </p:sp>
    </p:spTree>
    <p:extLst>
      <p:ext uri="{BB962C8B-B14F-4D97-AF65-F5344CB8AC3E}">
        <p14:creationId xmlns:p14="http://schemas.microsoft.com/office/powerpoint/2010/main" val="2048115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38</a:t>
            </a:fld>
            <a:endParaRPr lang="fr-FR"/>
          </a:p>
        </p:txBody>
      </p:sp>
    </p:spTree>
    <p:extLst>
      <p:ext uri="{BB962C8B-B14F-4D97-AF65-F5344CB8AC3E}">
        <p14:creationId xmlns:p14="http://schemas.microsoft.com/office/powerpoint/2010/main" val="151471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5: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35: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81" name="Google Shape;681;p35:notes"/>
          <p:cNvSpPr txBox="1">
            <a:spLocks noGrp="1"/>
          </p:cNvSpPr>
          <p:nvPr>
            <p:ph type="sldNum" idx="12"/>
          </p:nvPr>
        </p:nvSpPr>
        <p:spPr>
          <a:xfrm>
            <a:off x="3856737" y="9442154"/>
            <a:ext cx="2950500" cy="498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3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36: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fr-FR" sz="1100"/>
              <a:t>LOTION YON-KA PS TAILLE VOYAGE 18e</a:t>
            </a:r>
            <a:endParaRPr/>
          </a:p>
          <a:p>
            <a:pPr marL="457200" lvl="0" indent="-298450" algn="l" rtl="0">
              <a:lnSpc>
                <a:spcPct val="100000"/>
              </a:lnSpc>
              <a:spcBef>
                <a:spcPts val="0"/>
              </a:spcBef>
              <a:spcAft>
                <a:spcPts val="0"/>
              </a:spcAft>
              <a:buSzPts val="1100"/>
              <a:buChar char="●"/>
            </a:pPr>
            <a:r>
              <a:rPr lang="fr-FR" sz="1100"/>
              <a:t>HYDRA N1 CRÈME 50ML – 54e</a:t>
            </a:r>
            <a:endParaRPr/>
          </a:p>
          <a:p>
            <a:pPr marL="457200" lvl="0" indent="-298450" algn="l" rtl="0">
              <a:lnSpc>
                <a:spcPct val="100000"/>
              </a:lnSpc>
              <a:spcBef>
                <a:spcPts val="0"/>
              </a:spcBef>
              <a:spcAft>
                <a:spcPts val="0"/>
              </a:spcAft>
              <a:buSzPts val="1100"/>
              <a:buChar char="●"/>
            </a:pPr>
            <a:r>
              <a:rPr lang="fr-FR" sz="1100"/>
              <a:t>HYDRA N1 MASQUE 15ML – 21e</a:t>
            </a:r>
            <a:endParaRPr/>
          </a:p>
          <a:p>
            <a:pPr marL="457200" marR="0" lvl="0" indent="-298450" algn="l" rtl="0">
              <a:lnSpc>
                <a:spcPct val="100000"/>
              </a:lnSpc>
              <a:spcBef>
                <a:spcPts val="0"/>
              </a:spcBef>
              <a:spcAft>
                <a:spcPts val="0"/>
              </a:spcAft>
              <a:buClr>
                <a:srgbClr val="000000"/>
              </a:buClr>
              <a:buSzPts val="1100"/>
              <a:buFont typeface="Arial"/>
              <a:buChar char="●"/>
            </a:pPr>
            <a:r>
              <a:rPr lang="fr-FR" sz="1100"/>
              <a:t>TROUSSE – 19e</a:t>
            </a:r>
            <a:endParaRPr/>
          </a:p>
          <a:p>
            <a:pPr marL="457200" lvl="0" indent="-228600" algn="l" rtl="0">
              <a:lnSpc>
                <a:spcPct val="100000"/>
              </a:lnSpc>
              <a:spcBef>
                <a:spcPts val="0"/>
              </a:spcBef>
              <a:spcAft>
                <a:spcPts val="0"/>
              </a:spcAft>
              <a:buSzPts val="1100"/>
              <a:buNone/>
            </a:pPr>
            <a:endParaRPr sz="1100"/>
          </a:p>
          <a:p>
            <a:pPr marL="0" lvl="0" indent="0" algn="l" rtl="0">
              <a:lnSpc>
                <a:spcPct val="100000"/>
              </a:lnSpc>
              <a:spcBef>
                <a:spcPts val="0"/>
              </a:spcBef>
              <a:spcAft>
                <a:spcPts val="0"/>
              </a:spcAft>
              <a:buClr>
                <a:schemeClr val="dk1"/>
              </a:buClr>
              <a:buSzPts val="1400"/>
              <a:buFont typeface="Calibri"/>
              <a:buNone/>
            </a:pPr>
            <a:endParaRPr/>
          </a:p>
        </p:txBody>
      </p:sp>
      <p:sp>
        <p:nvSpPr>
          <p:cNvPr id="693" name="Google Shape;693;p36:notes"/>
          <p:cNvSpPr txBox="1">
            <a:spLocks noGrp="1"/>
          </p:cNvSpPr>
          <p:nvPr>
            <p:ph type="sldNum" idx="12"/>
          </p:nvPr>
        </p:nvSpPr>
        <p:spPr>
          <a:xfrm>
            <a:off x="3856737" y="9442154"/>
            <a:ext cx="2950500" cy="498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523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CREME : 94%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Bénéfices</a:t>
            </a:r>
          </a:p>
          <a:p>
            <a:pPr defTabSz="812770"/>
            <a:r>
              <a:rPr lang="fr-FR" sz="1200" dirty="0">
                <a:solidFill>
                  <a:srgbClr val="3E3E3E"/>
                </a:solidFill>
                <a:latin typeface="Roboto" panose="020B0604020202020204" charset="0"/>
                <a:ea typeface="Roboto" panose="020B0604020202020204" charset="0"/>
              </a:rPr>
              <a:t>Riche en ingrédients réparateurs </a:t>
            </a:r>
          </a:p>
          <a:p>
            <a:pPr defTabSz="812770"/>
            <a:r>
              <a:rPr lang="fr-FR" sz="1200" dirty="0">
                <a:solidFill>
                  <a:srgbClr val="3E3E3E"/>
                </a:solidFill>
                <a:latin typeface="Roboto" panose="020B0604020202020204" charset="0"/>
                <a:ea typeface="Roboto" panose="020B0604020202020204" charset="0"/>
              </a:rPr>
              <a:t>Renforce la fonction barrière de la peau </a:t>
            </a:r>
          </a:p>
          <a:p>
            <a:pPr defTabSz="812770"/>
            <a:r>
              <a:rPr lang="fr-FR" sz="1200" dirty="0">
                <a:solidFill>
                  <a:srgbClr val="3E3E3E"/>
                </a:solidFill>
                <a:latin typeface="Roboto" panose="020B0604020202020204" charset="0"/>
                <a:ea typeface="Roboto" panose="020B0604020202020204" charset="0"/>
              </a:rPr>
              <a:t>Apporte un confort immédiat </a:t>
            </a:r>
          </a:p>
          <a:p>
            <a:pPr defTabSz="812770"/>
            <a:r>
              <a:rPr lang="fr-FR" sz="1200" dirty="0">
                <a:solidFill>
                  <a:srgbClr val="3E3E3E"/>
                </a:solidFill>
                <a:latin typeface="Roboto" panose="020B0604020202020204" charset="0"/>
                <a:ea typeface="Roboto" panose="020B0604020202020204" charset="0"/>
              </a:rPr>
              <a:t>Peaux souples, douces, éclatantes et rebondie</a:t>
            </a:r>
          </a:p>
          <a:p>
            <a:pPr defTabSz="812770"/>
            <a:endParaRPr lang="fr-FR" sz="1200" dirty="0">
              <a:solidFill>
                <a:srgbClr val="3E3E3E"/>
              </a:solidFill>
              <a:latin typeface="Roboto" panose="020B0604020202020204" charset="0"/>
              <a:ea typeface="Roboto" panose="020B0604020202020204" charset="0"/>
            </a:endParaRPr>
          </a:p>
          <a:p>
            <a:pPr defTabSz="812770"/>
            <a:r>
              <a:rPr lang="fr-FR" sz="1200" u="sng" dirty="0">
                <a:solidFill>
                  <a:srgbClr val="3E3E3E"/>
                </a:solidFill>
                <a:latin typeface="Roboto" panose="020B0604020202020204" charset="0"/>
                <a:ea typeface="Roboto" panose="020B0604020202020204" charset="0"/>
              </a:rPr>
              <a:t>Résultats</a:t>
            </a:r>
          </a:p>
          <a:p>
            <a:pPr lvl="0"/>
            <a:r>
              <a:rPr lang="fr-FR" sz="1200" dirty="0">
                <a:solidFill>
                  <a:srgbClr val="3E3E3E"/>
                </a:solidFill>
                <a:latin typeface="Roboto" panose="02000000000000000000" pitchFamily="2" charset="0"/>
                <a:ea typeface="Roboto" panose="02000000000000000000" pitchFamily="2" charset="0"/>
              </a:rPr>
              <a:t>Hydratation intense et longue durée </a:t>
            </a:r>
            <a:endParaRPr lang="fr-FR" sz="12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050" i="1" dirty="0">
                <a:solidFill>
                  <a:srgbClr val="3E3E3E"/>
                </a:solidFill>
                <a:latin typeface="Roboto" panose="02000000000000000000" pitchFamily="2" charset="0"/>
                <a:ea typeface="Roboto" panose="02000000000000000000" pitchFamily="2" charset="0"/>
              </a:rPr>
              <a:t> +138% immédiatement  +86% après 8h</a:t>
            </a:r>
          </a:p>
          <a:p>
            <a:r>
              <a:rPr lang="fr-FR" sz="1200" dirty="0">
                <a:solidFill>
                  <a:srgbClr val="3E3E3E"/>
                </a:solidFill>
                <a:latin typeface="Roboto" panose="02000000000000000000" pitchFamily="2" charset="0"/>
                <a:ea typeface="Roboto" panose="02000000000000000000" pitchFamily="2" charset="0"/>
              </a:rPr>
              <a:t>Combiné avec le </a:t>
            </a:r>
            <a:r>
              <a:rPr lang="fr-FR" sz="1200" cap="small" dirty="0">
                <a:solidFill>
                  <a:srgbClr val="3E3E3E"/>
                </a:solidFill>
                <a:latin typeface="Roboto" panose="02000000000000000000" pitchFamily="2" charset="0"/>
                <a:ea typeface="Roboto" panose="02000000000000000000" pitchFamily="2" charset="0"/>
              </a:rPr>
              <a:t>Sérum hydra n°1 </a:t>
            </a:r>
          </a:p>
          <a:p>
            <a:pPr marL="171450" indent="-171450">
              <a:buFont typeface="Wingdings" panose="05000000000000000000" pitchFamily="2" charset="2"/>
              <a:buChar char="Ø"/>
            </a:pPr>
            <a:r>
              <a:rPr lang="fr-FR" sz="1000" i="1" dirty="0">
                <a:solidFill>
                  <a:srgbClr val="3E3E3E"/>
                </a:solidFill>
                <a:latin typeface="Roboto" panose="02000000000000000000" pitchFamily="2" charset="0"/>
                <a:ea typeface="Roboto" panose="02000000000000000000" pitchFamily="2" charset="0"/>
              </a:rPr>
              <a:t> +144% immédiatement  +102% après 8h</a:t>
            </a:r>
          </a:p>
          <a:p>
            <a:pPr marL="171450" indent="-171450">
              <a:buFont typeface="Wingdings" panose="05000000000000000000" pitchFamily="2" charset="2"/>
              <a:buChar char="Ø"/>
            </a:pPr>
            <a:endParaRPr lang="fr-FR" sz="1000" i="1" dirty="0">
              <a:solidFill>
                <a:srgbClr val="3E3E3E"/>
              </a:solidFill>
              <a:latin typeface="Roboto" panose="02000000000000000000" pitchFamily="2" charset="0"/>
              <a:ea typeface="Roboto" panose="02000000000000000000" pitchFamily="2" charset="0"/>
            </a:endParaRPr>
          </a:p>
          <a:p>
            <a:r>
              <a:rPr lang="fr-FR" sz="1050" b="0" i="0" u="sng" kern="1200" dirty="0">
                <a:solidFill>
                  <a:schemeClr val="tx1"/>
                </a:solidFill>
                <a:effectLst/>
                <a:latin typeface="+mn-lt"/>
                <a:ea typeface="+mn-ea"/>
                <a:cs typeface="+mn-cs"/>
              </a:rPr>
              <a:t>Les + produits</a:t>
            </a:r>
          </a:p>
          <a:p>
            <a:pPr marL="171450" indent="-171450">
              <a:buFontTx/>
              <a:buChar char="-"/>
            </a:pPr>
            <a:r>
              <a:rPr lang="fr-FR" sz="1050" b="0" i="0" u="none" strike="noStrike" kern="1200" dirty="0">
                <a:solidFill>
                  <a:schemeClr val="tx1"/>
                </a:solidFill>
                <a:effectLst/>
                <a:latin typeface="+mn-lt"/>
                <a:ea typeface="+mn-ea"/>
                <a:cs typeface="+mn-cs"/>
              </a:rPr>
              <a:t>Contient 94% d’ingrédients d’origine naturelle </a:t>
            </a:r>
          </a:p>
          <a:p>
            <a:pPr marL="171450" indent="-171450">
              <a:buFontTx/>
              <a:buChar char="-"/>
            </a:pPr>
            <a:r>
              <a:rPr lang="fr-FR" sz="1050" b="0" i="0" u="none" strike="noStrike" kern="1200" dirty="0">
                <a:solidFill>
                  <a:schemeClr val="tx1"/>
                </a:solidFill>
                <a:effectLst/>
                <a:latin typeface="+mn-lt"/>
                <a:ea typeface="+mn-ea"/>
                <a:cs typeface="+mn-cs"/>
              </a:rPr>
              <a:t>Hydrate intensément la peau </a:t>
            </a:r>
          </a:p>
          <a:p>
            <a:pPr marL="171450" indent="-171450">
              <a:buFontTx/>
              <a:buChar char="-"/>
            </a:pPr>
            <a:r>
              <a:rPr lang="fr-FR" sz="1050" b="0" i="0" u="none" strike="noStrike" kern="1200" dirty="0">
                <a:solidFill>
                  <a:schemeClr val="tx1"/>
                </a:solidFill>
                <a:effectLst/>
                <a:latin typeface="+mn-lt"/>
                <a:ea typeface="+mn-ea"/>
                <a:cs typeface="+mn-cs"/>
              </a:rPr>
              <a:t>Préserve la jeunesse de la peau</a:t>
            </a:r>
            <a:endParaRPr lang="fr-FR" sz="1050" b="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01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Lorsque je</a:t>
            </a:r>
            <a:r>
              <a:rPr lang="fr-FR" sz="1200" baseline="0" dirty="0">
                <a:solidFill>
                  <a:prstClr val="black"/>
                </a:solidFill>
                <a:latin typeface="Century Gothic" panose="020B0502020202020204" pitchFamily="34" charset="0"/>
              </a:rPr>
              <a:t> sors de la douche, m</a:t>
            </a:r>
            <a:r>
              <a:rPr lang="fr-FR" sz="1200" dirty="0">
                <a:solidFill>
                  <a:prstClr val="black"/>
                </a:solidFill>
                <a:latin typeface="Century Gothic" panose="020B0502020202020204" pitchFamily="34" charset="0"/>
              </a:rPr>
              <a:t>a peau est inconfortable et tiraille »</a:t>
            </a:r>
          </a:p>
          <a:p>
            <a:r>
              <a:rPr lang="fr-FR" sz="1200" dirty="0">
                <a:solidFill>
                  <a:prstClr val="black"/>
                </a:solidFill>
                <a:latin typeface="Century Gothic" panose="020B0502020202020204" pitchFamily="34" charset="0"/>
              </a:rPr>
              <a:t>« Lorsque</a:t>
            </a:r>
            <a:r>
              <a:rPr lang="fr-FR" sz="1200" baseline="0" dirty="0">
                <a:solidFill>
                  <a:prstClr val="black"/>
                </a:solidFill>
                <a:latin typeface="Century Gothic" panose="020B0502020202020204" pitchFamily="34" charset="0"/>
              </a:rPr>
              <a:t> je me maquille, mon fond de teint file dans les stries</a:t>
            </a:r>
            <a:r>
              <a:rPr lang="fr-FR" sz="1200" dirty="0">
                <a:solidFill>
                  <a:prstClr val="black"/>
                </a:solidFill>
                <a:latin typeface="Century Gothic" panose="020B0502020202020204" pitchFamily="34" charset="0"/>
              </a:rPr>
              <a:t> »</a:t>
            </a:r>
          </a:p>
          <a:p>
            <a:endParaRPr lang="fr-FR" sz="1200" dirty="0">
              <a:solidFill>
                <a:prstClr val="black"/>
              </a:solidFill>
              <a:latin typeface="Century Gothic" panose="020B0502020202020204" pitchFamily="34" charset="0"/>
            </a:endParaRPr>
          </a:p>
          <a:p>
            <a:r>
              <a:rPr lang="fr-FR" sz="1200" b="0" i="0" u="sng" strike="noStrike" kern="1200" dirty="0">
                <a:solidFill>
                  <a:schemeClr val="tx1"/>
                </a:solidFill>
                <a:effectLst/>
                <a:latin typeface="+mn-lt"/>
                <a:ea typeface="+mn-ea"/>
                <a:cs typeface="+mn-cs"/>
              </a:rPr>
              <a:t>Tips</a:t>
            </a:r>
          </a:p>
          <a:p>
            <a:r>
              <a:rPr lang="fr-FR" sz="1200" b="0" i="0" u="none" strike="noStrike" kern="1200" dirty="0">
                <a:solidFill>
                  <a:schemeClr val="tx1"/>
                </a:solidFill>
                <a:effectLst/>
                <a:latin typeface="+mn-lt"/>
                <a:ea typeface="+mn-ea"/>
                <a:cs typeface="+mn-cs"/>
              </a:rPr>
              <a:t> </a:t>
            </a:r>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Texture cocooning ultra-réconfortante</a:t>
            </a:r>
          </a:p>
          <a:p>
            <a:pPr algn="just">
              <a:defRPr/>
            </a:pPr>
            <a:r>
              <a:rPr lang="fr-FR" dirty="0">
                <a:solidFill>
                  <a:srgbClr val="3E3E3E"/>
                </a:solidFill>
                <a:latin typeface="Roboto" panose="02000000000000000000" pitchFamily="2" charset="0"/>
                <a:ea typeface="Roboto" panose="02000000000000000000" pitchFamily="2" charset="0"/>
              </a:rPr>
              <a:t>▪ Idéal mélangée au fond de teint pour les peaux très déshydratées. </a:t>
            </a:r>
          </a:p>
          <a:p>
            <a:pPr algn="just">
              <a:defRPr/>
            </a:pPr>
            <a:r>
              <a:rPr lang="fr-FR" dirty="0">
                <a:solidFill>
                  <a:srgbClr val="3E3E3E"/>
                </a:solidFill>
                <a:latin typeface="Roboto" panose="02000000000000000000" pitchFamily="2" charset="0"/>
                <a:ea typeface="Roboto" panose="02000000000000000000" pitchFamily="2" charset="0"/>
              </a:rPr>
              <a:t>▪ En complément, utiliser le </a:t>
            </a:r>
            <a:r>
              <a:rPr lang="fr-FR" cap="small" dirty="0">
                <a:solidFill>
                  <a:srgbClr val="3E3E3E"/>
                </a:solidFill>
                <a:latin typeface="Roboto" panose="02000000000000000000" pitchFamily="2" charset="0"/>
                <a:ea typeface="Roboto" panose="02000000000000000000" pitchFamily="2" charset="0"/>
              </a:rPr>
              <a:t>masque hydra n°1 </a:t>
            </a:r>
          </a:p>
          <a:p>
            <a:pPr algn="just">
              <a:defRPr/>
            </a:pPr>
            <a:r>
              <a:rPr lang="fr-FR" dirty="0">
                <a:solidFill>
                  <a:srgbClr val="3E3E3E"/>
                </a:solidFill>
                <a:latin typeface="Roboto" panose="02000000000000000000" pitchFamily="2" charset="0"/>
                <a:ea typeface="Roboto" panose="02000000000000000000" pitchFamily="2" charset="0"/>
              </a:rPr>
              <a:t>une à trois fois par semaine, en masque de nuit.  </a:t>
            </a:r>
          </a:p>
          <a:p>
            <a:pPr algn="just">
              <a:defRPr/>
            </a:pPr>
            <a:r>
              <a:rPr lang="fr-FR" dirty="0">
                <a:solidFill>
                  <a:srgbClr val="3E3E3E"/>
                </a:solidFill>
                <a:latin typeface="Roboto" panose="02000000000000000000" pitchFamily="2" charset="0"/>
                <a:ea typeface="Roboto" panose="02000000000000000000" pitchFamily="2" charset="0"/>
              </a:rPr>
              <a:t>▪ Pour maximiser les résultats, combiner avec un</a:t>
            </a:r>
            <a:r>
              <a:rPr lang="fr-FR" cap="small" dirty="0">
                <a:solidFill>
                  <a:srgbClr val="3E3E3E"/>
                </a:solidFill>
                <a:latin typeface="Roboto" panose="02000000000000000000" pitchFamily="2" charset="0"/>
                <a:ea typeface="Roboto" panose="02000000000000000000" pitchFamily="2" charset="0"/>
              </a:rPr>
              <a:t> Sérum </a:t>
            </a:r>
            <a:r>
              <a:rPr lang="fr-FR" dirty="0">
                <a:solidFill>
                  <a:srgbClr val="3E3E3E"/>
                </a:solidFill>
                <a:latin typeface="Roboto" panose="02000000000000000000" pitchFamily="2" charset="0"/>
                <a:ea typeface="Roboto" panose="02000000000000000000" pitchFamily="2" charset="0"/>
              </a:rPr>
              <a:t>ou un </a:t>
            </a:r>
            <a:r>
              <a:rPr lang="fr-FR" cap="small" dirty="0">
                <a:solidFill>
                  <a:srgbClr val="3E3E3E"/>
                </a:solidFill>
                <a:latin typeface="Roboto" panose="02000000000000000000" pitchFamily="2" charset="0"/>
                <a:ea typeface="Roboto" panose="02000000000000000000" pitchFamily="2" charset="0"/>
              </a:rPr>
              <a:t>Booster</a:t>
            </a:r>
          </a:p>
          <a:p>
            <a:endParaRPr lang="fr-FR" sz="1200" dirty="0">
              <a:solidFill>
                <a:prstClr val="black"/>
              </a:solidFill>
              <a:latin typeface="Century Gothic" panose="020B0502020202020204" pitchFamily="34" charset="0"/>
            </a:endParaRP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aloe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&amp;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d’olive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Hydratant, renforce la fonction barrière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action hygroscopique = hydratation intense et longue durée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AH de BPM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Bas poids moléculaire : Hydratation</a:t>
            </a:r>
            <a:r>
              <a:rPr lang="fr-FR" altLang="zh-TW" u="none" dirty="0">
                <a:latin typeface="Optima" pitchFamily="34" charset="0"/>
                <a:sym typeface="Wingdings" panose="05000000000000000000" pitchFamily="2" charset="2"/>
              </a:rPr>
              <a:t> en profondeur,</a:t>
            </a:r>
            <a:r>
              <a:rPr lang="fr-FR" altLang="zh-TW" u="none" baseline="0" dirty="0">
                <a:latin typeface="Optima" pitchFamily="34" charset="0"/>
                <a:sym typeface="Wingdings" panose="05000000000000000000" pitchFamily="2" charset="2"/>
              </a:rPr>
              <a:t> </a:t>
            </a:r>
            <a:r>
              <a:rPr lang="fr-FR" altLang="zh-TW" u="none" dirty="0">
                <a:latin typeface="Optima" pitchFamily="34" charset="0"/>
                <a:sym typeface="Wingdings" panose="05000000000000000000" pitchFamily="2" charset="2"/>
              </a:rPr>
              <a:t>renouvellement des cellules, action </a:t>
            </a:r>
            <a:r>
              <a:rPr lang="fr-FR" altLang="zh-TW" u="none" dirty="0" err="1">
                <a:latin typeface="Optima" pitchFamily="34" charset="0"/>
                <a:sym typeface="Wingdings" panose="05000000000000000000" pitchFamily="2" charset="2"/>
              </a:rPr>
              <a:t>rede</a:t>
            </a:r>
            <a:r>
              <a:rPr lang="fr-FR" altLang="zh-TW" u="none" baseline="0" dirty="0" err="1">
                <a:latin typeface="Optima" pitchFamily="34" charset="0"/>
                <a:sym typeface="Wingdings" panose="05000000000000000000" pitchFamily="2" charset="2"/>
              </a:rPr>
              <a:t>nsifiante</a:t>
            </a:r>
            <a:r>
              <a:rPr lang="fr-FR" altLang="zh-TW" u="none" baseline="0" dirty="0">
                <a:latin typeface="Optima" pitchFamily="34" charset="0"/>
                <a:sym typeface="Wingdings" panose="05000000000000000000" pitchFamily="2" charset="2"/>
              </a:rPr>
              <a:t> / </a:t>
            </a:r>
            <a:r>
              <a:rPr lang="fr-FR" altLang="zh-TW" u="none" baseline="0" dirty="0" err="1">
                <a:latin typeface="Optima" pitchFamily="34" charset="0"/>
                <a:sym typeface="Wingdings" panose="05000000000000000000" pitchFamily="2" charset="2"/>
              </a:rPr>
              <a:t>restructurante</a:t>
            </a:r>
            <a:r>
              <a:rPr lang="fr-FR" altLang="zh-TW" u="none" baseline="0" dirty="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b="1" u="none" baseline="0" dirty="0">
                <a:latin typeface="Optima" pitchFamily="34" charset="0"/>
                <a:sym typeface="Wingdings" panose="05000000000000000000" pitchFamily="2" charset="2"/>
              </a:rPr>
              <a:t>AH de HPM </a:t>
            </a:r>
            <a:r>
              <a:rPr lang="fr-FR" altLang="zh-TW" u="none" baseline="0" dirty="0">
                <a:latin typeface="Optima" pitchFamily="34" charset="0"/>
                <a:sym typeface="Wingdings" panose="05000000000000000000" pitchFamily="2" charset="2"/>
              </a:rPr>
              <a:t>: </a:t>
            </a:r>
            <a:r>
              <a:rPr lang="fr-FR" altLang="zh-TW" b="0" dirty="0">
                <a:latin typeface="Optima" pitchFamily="34" charset="0"/>
                <a:sym typeface="Wingdings" panose="05000000000000000000" pitchFamily="2" charset="2"/>
              </a:rPr>
              <a:t>Haut poids Moléculaire</a:t>
            </a:r>
            <a:r>
              <a:rPr lang="fr-FR" altLang="zh-TW" b="0" baseline="0" dirty="0">
                <a:latin typeface="Optima" pitchFamily="34" charset="0"/>
                <a:sym typeface="Wingdings" panose="05000000000000000000" pitchFamily="2" charset="2"/>
              </a:rPr>
              <a:t> </a:t>
            </a:r>
            <a:r>
              <a:rPr lang="fr-FR" altLang="zh-TW" b="1" dirty="0">
                <a:latin typeface="Optima" pitchFamily="34" charset="0"/>
                <a:sym typeface="Wingdings" panose="05000000000000000000" pitchFamily="2" charset="2"/>
              </a:rPr>
              <a:t>= action en surface </a:t>
            </a:r>
          </a:p>
          <a:p>
            <a:pPr defTabSz="1041400"/>
            <a:r>
              <a:rPr lang="fr-FR" altLang="zh-TW" dirty="0">
                <a:latin typeface="Optima" pitchFamily="34" charset="0"/>
                <a:sym typeface="Wingdings" panose="05000000000000000000" pitchFamily="2" charset="2"/>
              </a:rPr>
              <a:t>forme un film hydratant et protecteur capable de maintenir un taux d’hydratation et de ralentir son évaporation sans pour autant être occlusif ou gras + effet lissant et </a:t>
            </a:r>
            <a:r>
              <a:rPr lang="fr-FR" altLang="zh-TW" dirty="0" err="1">
                <a:latin typeface="Optima" pitchFamily="34" charset="0"/>
                <a:sym typeface="Wingdings" panose="05000000000000000000" pitchFamily="2" charset="2"/>
              </a:rPr>
              <a:t>repulpant</a:t>
            </a:r>
            <a:r>
              <a:rPr lang="fr-FR" altLang="zh-TW" dirty="0">
                <a:latin typeface="Optima" pitchFamily="34" charset="0"/>
                <a:sym typeface="Wingdings" panose="05000000000000000000" pitchFamily="2" charset="2"/>
              </a:rPr>
              <a:t> immédiat</a:t>
            </a: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Vitamines ACE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Protège les cellules, actions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antioxydante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régénérante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a:spcBef>
                <a:spcPct val="0"/>
              </a:spcBef>
              <a:defRPr/>
            </a:pPr>
            <a:r>
              <a:rPr lang="fr-FR" altLang="zh-TW" sz="1200" b="1" dirty="0">
                <a:solidFill>
                  <a:srgbClr val="000000"/>
                </a:solidFill>
                <a:latin typeface="Optima" pitchFamily="34" charset="0"/>
                <a:sym typeface="Wingdings" pitchFamily="2" charset="2"/>
              </a:rPr>
              <a:t>BEURRE DE KARITE</a:t>
            </a:r>
            <a:endParaRPr lang="fr-FR" sz="1200" dirty="0">
              <a:solidFill>
                <a:srgbClr val="000000"/>
              </a:solidFill>
              <a:latin typeface="Optima" pitchFamily="34" charset="0"/>
            </a:endParaRPr>
          </a:p>
          <a:p>
            <a:pPr>
              <a:spcBef>
                <a:spcPct val="0"/>
              </a:spcBef>
              <a:buFont typeface="Wingdings" pitchFamily="2" charset="2"/>
              <a:buChar char="Ø"/>
              <a:defRPr/>
            </a:pPr>
            <a:r>
              <a:rPr lang="fr-FR" sz="1200" dirty="0">
                <a:solidFill>
                  <a:srgbClr val="000000"/>
                </a:solidFill>
                <a:latin typeface="Optima" pitchFamily="34" charset="0"/>
              </a:rPr>
              <a:t> Beurre végétal extrait de la noix de karité (arbre de karité: Afrique centrale, savanes arborées)</a:t>
            </a:r>
          </a:p>
          <a:p>
            <a:pPr>
              <a:spcBef>
                <a:spcPct val="0"/>
              </a:spcBef>
              <a:buFont typeface="Wingdings" pitchFamily="2" charset="2"/>
              <a:buChar char="Ø"/>
              <a:defRPr/>
            </a:pPr>
            <a:r>
              <a:rPr lang="fr-FR" sz="1200" dirty="0">
                <a:latin typeface="Optima" pitchFamily="34" charset="0"/>
              </a:rPr>
              <a:t> Riche en insaponifiables et en vitamines (A, D, E, F) </a:t>
            </a:r>
            <a:endParaRPr lang="fr-FR" altLang="zh-TW" sz="1200" dirty="0">
              <a:solidFill>
                <a:srgbClr val="000000"/>
              </a:solidFill>
              <a:latin typeface="Optima" pitchFamily="34" charset="0"/>
              <a:sym typeface="Wingdings" pitchFamily="2" charset="2"/>
            </a:endParaRPr>
          </a:p>
          <a:p>
            <a:pPr>
              <a:spcBef>
                <a:spcPct val="0"/>
              </a:spcBef>
              <a:buFont typeface="Wingdings" pitchFamily="2" charset="2"/>
              <a:buChar char="à"/>
              <a:defRPr/>
            </a:pPr>
            <a:r>
              <a:rPr lang="fr-FR" sz="1200" dirty="0">
                <a:solidFill>
                  <a:srgbClr val="000000"/>
                </a:solidFill>
                <a:latin typeface="Optima" pitchFamily="34" charset="0"/>
              </a:rPr>
              <a:t>Nourrissant, lissant, cicatrisant et anti-inflammatoire </a:t>
            </a:r>
          </a:p>
          <a:p>
            <a:pPr>
              <a:defRPr/>
            </a:pPr>
            <a:r>
              <a:rPr lang="fr-FR" sz="1200" b="1" dirty="0">
                <a:latin typeface="Optima" pitchFamily="34" charset="0"/>
              </a:rPr>
              <a:t>HUILE DE PEPINS DE RAISIN :</a:t>
            </a:r>
            <a:br>
              <a:rPr lang="fr-FR" sz="1200" dirty="0">
                <a:latin typeface="Optima" pitchFamily="34" charset="0"/>
              </a:rPr>
            </a:br>
            <a:r>
              <a:rPr lang="fr-FR" sz="1200" u="sng" dirty="0">
                <a:latin typeface="Optima" pitchFamily="34" charset="0"/>
              </a:rPr>
              <a:t>Action</a:t>
            </a:r>
            <a:r>
              <a:rPr lang="fr-FR" sz="1200" dirty="0">
                <a:latin typeface="Optima" pitchFamily="34" charset="0"/>
              </a:rPr>
              <a:t> : Sa richesse en acide linoléique (75%) lui confère des vertus hydratantes et </a:t>
            </a:r>
            <a:r>
              <a:rPr lang="fr-FR" sz="1200" dirty="0" err="1">
                <a:latin typeface="Optima" pitchFamily="34" charset="0"/>
              </a:rPr>
              <a:t>restructurantes</a:t>
            </a:r>
            <a:r>
              <a:rPr lang="fr-FR" sz="1200" dirty="0">
                <a:latin typeface="Optima" pitchFamily="34" charset="0"/>
              </a:rPr>
              <a:t>, en réduisant la perte insensible en eau, restaurant l'élasticité de la peau.</a:t>
            </a:r>
            <a:br>
              <a:rPr lang="fr-FR" sz="1200" dirty="0">
                <a:latin typeface="Optima" pitchFamily="34" charset="0"/>
              </a:rPr>
            </a:br>
            <a:r>
              <a:rPr lang="fr-FR" sz="1200" dirty="0">
                <a:latin typeface="Optima" pitchFamily="34" charset="0"/>
              </a:rPr>
              <a:t>Apporte à la peau les acides gras essentiels (Acide linoléique, Acide oléique, Acide stéarique, Acide palmitique)</a:t>
            </a:r>
            <a:br>
              <a:rPr lang="fr-FR" sz="1200" dirty="0">
                <a:latin typeface="Optima" pitchFamily="34" charset="0"/>
              </a:rPr>
            </a:br>
            <a:r>
              <a:rPr lang="fr-FR" sz="1200" dirty="0">
                <a:latin typeface="Optima" pitchFamily="34" charset="0"/>
              </a:rPr>
              <a:t>Présence de </a:t>
            </a:r>
            <a:r>
              <a:rPr lang="fr-FR" sz="1200" dirty="0" err="1">
                <a:latin typeface="Optima" pitchFamily="34" charset="0"/>
              </a:rPr>
              <a:t>bioflavonoïdes</a:t>
            </a:r>
            <a:r>
              <a:rPr lang="fr-FR" sz="1200" dirty="0">
                <a:latin typeface="Optima" pitchFamily="34" charset="0"/>
              </a:rPr>
              <a:t>, </a:t>
            </a:r>
            <a:r>
              <a:rPr lang="fr-FR" sz="1200" dirty="0" err="1">
                <a:latin typeface="Optima" pitchFamily="34" charset="0"/>
              </a:rPr>
              <a:t>proanthocyanidines</a:t>
            </a:r>
            <a:r>
              <a:rPr lang="fr-FR" sz="1200" dirty="0">
                <a:latin typeface="Optima" pitchFamily="34" charset="0"/>
              </a:rPr>
              <a:t> </a:t>
            </a:r>
            <a:r>
              <a:rPr lang="fr-FR" sz="1200" dirty="0" err="1">
                <a:latin typeface="Optima" pitchFamily="34" charset="0"/>
              </a:rPr>
              <a:t>oligomérique</a:t>
            </a:r>
            <a:r>
              <a:rPr lang="fr-FR" sz="1200" dirty="0">
                <a:latin typeface="Optima" pitchFamily="34" charset="0"/>
              </a:rPr>
              <a:t>, qui sont d’excellents </a:t>
            </a:r>
            <a:r>
              <a:rPr lang="fr-FR" sz="1200" dirty="0" err="1">
                <a:latin typeface="Optima" pitchFamily="34" charset="0"/>
              </a:rPr>
              <a:t>anti-oxydants</a:t>
            </a:r>
            <a:r>
              <a:rPr lang="fr-FR" sz="1200" dirty="0">
                <a:latin typeface="Optima" pitchFamily="34" charset="0"/>
              </a:rPr>
              <a:t>.</a:t>
            </a:r>
            <a:br>
              <a:rPr lang="fr-FR" sz="1200" dirty="0">
                <a:latin typeface="Optima" pitchFamily="34" charset="0"/>
              </a:rPr>
            </a:br>
            <a:r>
              <a:rPr lang="fr-FR" sz="1200" dirty="0">
                <a:latin typeface="Optima" pitchFamily="34" charset="0"/>
              </a:rPr>
              <a:t>Plusieurs recherches ont démontré l'influence des </a:t>
            </a:r>
            <a:r>
              <a:rPr lang="fr-FR" sz="1200" dirty="0" err="1">
                <a:latin typeface="Optima" pitchFamily="34" charset="0"/>
              </a:rPr>
              <a:t>proanthocyanidines</a:t>
            </a:r>
            <a:r>
              <a:rPr lang="fr-FR" sz="1200" dirty="0">
                <a:latin typeface="Optima" pitchFamily="34" charset="0"/>
              </a:rPr>
              <a:t> sur la stabilité du collagène et la bonne santé de l'élastine. </a:t>
            </a:r>
            <a:br>
              <a:rPr lang="fr-FR" sz="1200" dirty="0">
                <a:latin typeface="Optima" pitchFamily="34" charset="0"/>
              </a:rPr>
            </a:br>
            <a:r>
              <a:rPr lang="fr-FR" sz="1200" b="1" dirty="0">
                <a:latin typeface="Optima" pitchFamily="34" charset="0"/>
              </a:rPr>
              <a:t>HUILE DE NOISETTE </a:t>
            </a:r>
            <a:endParaRPr lang="fr-FR" sz="1200" dirty="0">
              <a:latin typeface="Optima" pitchFamily="34" charset="0"/>
            </a:endParaRPr>
          </a:p>
          <a:p>
            <a:pPr>
              <a:spcBef>
                <a:spcPct val="0"/>
              </a:spcBef>
              <a:defRPr/>
            </a:pPr>
            <a:r>
              <a:rPr lang="fr-FR" sz="1200" u="sng" dirty="0">
                <a:latin typeface="Optima" pitchFamily="34" charset="0"/>
              </a:rPr>
              <a:t>Origine:</a:t>
            </a:r>
            <a:r>
              <a:rPr lang="fr-FR" sz="1200" dirty="0">
                <a:latin typeface="Optima" pitchFamily="34" charset="0"/>
              </a:rPr>
              <a:t> extraite du fruit du noisetier (</a:t>
            </a:r>
            <a:r>
              <a:rPr lang="fr-FR" sz="1200" dirty="0" err="1">
                <a:latin typeface="Optima" pitchFamily="34" charset="0"/>
              </a:rPr>
              <a:t>Corylus</a:t>
            </a:r>
            <a:r>
              <a:rPr lang="fr-FR" sz="1200" dirty="0">
                <a:latin typeface="Optima" pitchFamily="34" charset="0"/>
              </a:rPr>
              <a:t> </a:t>
            </a:r>
            <a:r>
              <a:rPr lang="fr-FR" sz="1200" dirty="0" err="1">
                <a:latin typeface="Optima" pitchFamily="34" charset="0"/>
              </a:rPr>
              <a:t>Avellana</a:t>
            </a:r>
            <a:r>
              <a:rPr lang="fr-FR" sz="1200" dirty="0">
                <a:latin typeface="Optima" pitchFamily="34" charset="0"/>
              </a:rPr>
              <a:t>) </a:t>
            </a:r>
          </a:p>
          <a:p>
            <a:pPr>
              <a:spcBef>
                <a:spcPct val="0"/>
              </a:spcBef>
              <a:defRPr/>
            </a:pPr>
            <a:r>
              <a:rPr lang="fr-FR" sz="1200" dirty="0">
                <a:latin typeface="Optima" pitchFamily="34" charset="0"/>
              </a:rPr>
              <a:t>Action: Fort pouvoir hydratant: teneur élevée en phospholipides / grande résistance à l'oxydation / non comédogène </a:t>
            </a:r>
          </a:p>
          <a:p>
            <a:pPr>
              <a:spcBef>
                <a:spcPct val="0"/>
              </a:spcBef>
              <a:defRPr/>
            </a:pPr>
            <a:r>
              <a:rPr lang="fr-FR" sz="1200" dirty="0">
                <a:latin typeface="Optima" pitchFamily="34" charset="0"/>
              </a:rPr>
              <a:t>Aide la pénétration d’éléments actifs, comme l'aromathérapie. </a:t>
            </a:r>
            <a:endParaRPr lang="fr-FR" altLang="zh-TW" sz="1200" dirty="0">
              <a:latin typeface="Optima"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 </a:t>
            </a:r>
          </a:p>
          <a:p>
            <a:pPr defTabSz="1041400">
              <a:spcBef>
                <a:spcPct val="0"/>
              </a:spcBef>
            </a:pPr>
            <a:endParaRPr lang="fr-FR" altLang="fr-FR" sz="1200" b="1" dirty="0">
              <a:latin typeface="Optima" pitchFamily="34" charset="0"/>
            </a:endParaRPr>
          </a:p>
          <a:p>
            <a:pPr defTabSz="1041400">
              <a:spcBef>
                <a:spcPct val="0"/>
              </a:spcBef>
            </a:pPr>
            <a:r>
              <a:rPr lang="fr-FR" altLang="fr-FR" sz="1200" b="1" dirty="0">
                <a:latin typeface="Optima" pitchFamily="34" charset="0"/>
              </a:rPr>
              <a:t>GLYCERINE VEGETALE </a:t>
            </a:r>
            <a:r>
              <a:rPr lang="fr-FR" altLang="fr-FR" sz="1200" b="0" dirty="0">
                <a:latin typeface="Optima" pitchFamily="34" charset="0"/>
              </a:rPr>
              <a:t>(ingrédient ECOCERT, provient du colza</a:t>
            </a:r>
            <a:r>
              <a:rPr lang="fr-FR" altLang="fr-FR" sz="1200" b="0" baseline="0" dirty="0">
                <a:latin typeface="Optima" pitchFamily="34" charset="0"/>
              </a:rPr>
              <a:t> européen) </a:t>
            </a:r>
            <a:r>
              <a:rPr lang="fr-FR" sz="1200" b="0" kern="1200" dirty="0">
                <a:solidFill>
                  <a:schemeClr val="tx1"/>
                </a:solidFill>
                <a:effectLst/>
                <a:latin typeface="+mn-lt"/>
                <a:ea typeface="+mn-ea"/>
                <a:cs typeface="+mn-cs"/>
              </a:rPr>
              <a:t>Action </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Humectante</a:t>
            </a:r>
            <a:r>
              <a:rPr lang="fr-FR" sz="1200" kern="1200" dirty="0">
                <a:solidFill>
                  <a:schemeClr val="tx1"/>
                </a:solidFill>
                <a:effectLst/>
                <a:latin typeface="+mn-lt"/>
                <a:ea typeface="+mn-ea"/>
                <a:cs typeface="+mn-cs"/>
              </a:rPr>
              <a:t> et hydratante, elle réduit la vitesse d’évaporation de l’eau à la surface de la peau, assouplit,  adoucit et atténue les rugosités.</a:t>
            </a:r>
            <a:endParaRPr lang="fr-FR" altLang="fr-FR" sz="1200" b="1" dirty="0">
              <a:latin typeface="Optima" pitchFamily="34" charset="0"/>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EXTRAIT DE LEVURE: </a:t>
            </a:r>
            <a:r>
              <a:rPr lang="fr-FR" altLang="fr-FR" sz="1200" dirty="0">
                <a:latin typeface="Optima" pitchFamily="34" charset="0"/>
              </a:rPr>
              <a:t>favorise la formation d'un ciment lipidique</a:t>
            </a:r>
            <a:endParaRPr lang="fr-FR" sz="1200" kern="1200" dirty="0">
              <a:solidFill>
                <a:schemeClr val="tx1"/>
              </a:solidFill>
              <a:effectLst/>
              <a:latin typeface="+mn-lt"/>
              <a:ea typeface="+mn-ea"/>
              <a:cs typeface="+mn-cs"/>
            </a:endParaRPr>
          </a:p>
          <a:p>
            <a:pPr defTabSz="1041400"/>
            <a:r>
              <a:rPr lang="fr-FR" altLang="fr-FR" sz="1200" b="1" dirty="0">
                <a:latin typeface="Optima" pitchFamily="34" charset="0"/>
              </a:rPr>
              <a:t>SILICIUM: reconstitue</a:t>
            </a:r>
            <a:r>
              <a:rPr lang="fr-FR" altLang="fr-FR" sz="1200" b="1" baseline="0" dirty="0">
                <a:latin typeface="Optima" pitchFamily="34" charset="0"/>
              </a:rPr>
              <a:t> les réserves en eau de la peau. </a:t>
            </a:r>
            <a:r>
              <a:rPr lang="fr-FR" altLang="fr-FR" sz="1200" dirty="0">
                <a:latin typeface="Optima" pitchFamily="34" charset="0"/>
              </a:rPr>
              <a:t>Présent dans de nombreux aliments. Il induit ou régule la multiplication des fibroblastes. </a:t>
            </a:r>
          </a:p>
          <a:p>
            <a:pPr defTabSz="1041400">
              <a:spcBef>
                <a:spcPct val="0"/>
              </a:spcBef>
            </a:pPr>
            <a:r>
              <a:rPr lang="fr-FR" altLang="fr-FR" sz="1200" dirty="0">
                <a:latin typeface="Optima" pitchFamily="34" charset="0"/>
              </a:rPr>
              <a:t>Il a été observé que le silicium est</a:t>
            </a:r>
            <a:r>
              <a:rPr lang="fr-FR" altLang="fr-FR" sz="1200" b="1" dirty="0">
                <a:latin typeface="Optima" pitchFamily="34" charset="0"/>
              </a:rPr>
              <a:t> indispensable pour la synthèse des fibres de collagène et d'élastine</a:t>
            </a:r>
            <a:r>
              <a:rPr lang="fr-FR" altLang="fr-FR" sz="1200" dirty="0">
                <a:latin typeface="Optima" pitchFamily="34" charset="0"/>
              </a:rPr>
              <a:t>. Le déficit en silicium organique à partir de la quarantaine provoque un dessèchement important de la peau et l'apparition des rides. </a:t>
            </a:r>
            <a:br>
              <a:rPr lang="fr-FR" altLang="fr-FR" sz="1200" dirty="0">
                <a:latin typeface="Optima" pitchFamily="34" charset="0"/>
              </a:rPr>
            </a:br>
            <a:r>
              <a:rPr lang="fr-FR" altLang="fr-FR" sz="1200" dirty="0">
                <a:latin typeface="Optima" pitchFamily="34" charset="0"/>
              </a:rPr>
              <a:t>Les </a:t>
            </a:r>
            <a:r>
              <a:rPr lang="fr-FR" altLang="fr-FR" sz="1200" dirty="0" err="1">
                <a:latin typeface="Optima" pitchFamily="34" charset="0"/>
              </a:rPr>
              <a:t>derivés</a:t>
            </a:r>
            <a:r>
              <a:rPr lang="fr-FR" altLang="fr-FR" sz="1200" dirty="0">
                <a:latin typeface="Optima" pitchFamily="34" charset="0"/>
              </a:rPr>
              <a:t> organiques </a:t>
            </a:r>
            <a:r>
              <a:rPr lang="fr-FR" altLang="fr-FR" sz="1200" dirty="0" err="1">
                <a:latin typeface="Optima" pitchFamily="34" charset="0"/>
              </a:rPr>
              <a:t>silicés</a:t>
            </a:r>
            <a:r>
              <a:rPr lang="fr-FR" altLang="fr-FR" sz="1200" dirty="0">
                <a:latin typeface="Optima" pitchFamily="34" charset="0"/>
              </a:rPr>
              <a:t> (</a:t>
            </a:r>
            <a:r>
              <a:rPr lang="fr-FR" altLang="fr-FR" sz="1200" dirty="0" err="1">
                <a:latin typeface="Optima" pitchFamily="34" charset="0"/>
              </a:rPr>
              <a:t>silanols</a:t>
            </a:r>
            <a:r>
              <a:rPr lang="fr-FR" altLang="fr-FR" sz="1200" dirty="0">
                <a:latin typeface="Optima" pitchFamily="34" charset="0"/>
              </a:rPr>
              <a:t>) sont donc indiqués pour agir sur les rides, les vergetures et pour améliorer l’élasticité de la peau.</a:t>
            </a:r>
            <a:endParaRPr lang="fr-FR" altLang="fr-FR" sz="1200" b="1" dirty="0">
              <a:latin typeface="Optima" pitchFamily="34" charset="0"/>
            </a:endParaRPr>
          </a:p>
          <a:p>
            <a:pPr defTabSz="1041400">
              <a:spcBef>
                <a:spcPct val="0"/>
              </a:spcBef>
            </a:pPr>
            <a:endParaRPr lang="fr-FR" altLang="fr-FR" sz="1200" dirty="0">
              <a:latin typeface="Optima" pitchFamily="34" charset="0"/>
            </a:endParaRPr>
          </a:p>
          <a:p>
            <a:pPr defTabSz="1041400">
              <a:spcBef>
                <a:spcPct val="0"/>
              </a:spcBef>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spcBef>
                <a:spcPct val="0"/>
              </a:spcBef>
              <a:defRPr/>
            </a:pPr>
            <a:r>
              <a:rPr lang="fr-FR" b="1" dirty="0">
                <a:latin typeface="Optima" pitchFamily="34" charset="0"/>
              </a:rPr>
              <a:t>VITAMINE B5 : Apaisante</a:t>
            </a:r>
            <a:r>
              <a:rPr lang="fr-FR" b="1" baseline="0" dirty="0">
                <a:latin typeface="Optima" pitchFamily="34" charset="0"/>
              </a:rPr>
              <a:t> </a:t>
            </a:r>
            <a:endParaRPr lang="fr-FR" b="1" dirty="0">
              <a:latin typeface="Optima" pitchFamily="34" charset="0"/>
            </a:endParaRPr>
          </a:p>
          <a:p>
            <a:pPr>
              <a:spcBef>
                <a:spcPct val="0"/>
              </a:spcBef>
              <a:defRPr/>
            </a:pPr>
            <a:r>
              <a:rPr lang="fr-FR" dirty="0">
                <a:latin typeface="Optima" pitchFamily="34" charset="0"/>
              </a:rPr>
              <a:t>hygroscopique ~ cicatrisante ~ anti-inflammatoire </a:t>
            </a:r>
          </a:p>
          <a:p>
            <a:pPr>
              <a:spcBef>
                <a:spcPct val="0"/>
              </a:spcBef>
              <a:defRPr/>
            </a:pPr>
            <a:r>
              <a:rPr lang="fr-FR" dirty="0">
                <a:latin typeface="Optima" pitchFamily="34" charset="0"/>
              </a:rPr>
              <a:t>atteint les couches profondes de la peau tout en laissant un film fin à la surface. </a:t>
            </a:r>
          </a:p>
          <a:p>
            <a:pPr>
              <a:spcBef>
                <a:spcPct val="0"/>
              </a:spcBef>
              <a:defRPr/>
            </a:pPr>
            <a:r>
              <a:rPr lang="fr-FR" b="1" dirty="0">
                <a:latin typeface="Optima" pitchFamily="34" charset="0"/>
              </a:rPr>
              <a:t>VITAMINE F : Anti</a:t>
            </a:r>
            <a:r>
              <a:rPr lang="fr-FR" b="1" baseline="0" dirty="0">
                <a:latin typeface="Optima" pitchFamily="34" charset="0"/>
              </a:rPr>
              <a:t> </a:t>
            </a:r>
            <a:r>
              <a:rPr lang="fr-FR" b="1" baseline="0" dirty="0" err="1">
                <a:latin typeface="Optima" pitchFamily="34" charset="0"/>
              </a:rPr>
              <a:t>deshydratante</a:t>
            </a:r>
            <a:r>
              <a:rPr lang="fr-FR" b="1" baseline="0" dirty="0">
                <a:latin typeface="Optima" pitchFamily="34" charset="0"/>
              </a:rPr>
              <a:t> </a:t>
            </a:r>
            <a:endParaRPr lang="fr-FR" dirty="0">
              <a:latin typeface="Optima" pitchFamily="34" charset="0"/>
            </a:endParaRPr>
          </a:p>
          <a:p>
            <a:pPr>
              <a:spcBef>
                <a:spcPct val="0"/>
              </a:spcBef>
              <a:defRPr/>
            </a:pPr>
            <a:r>
              <a:rPr lang="fr-FR" dirty="0">
                <a:latin typeface="Optima" pitchFamily="34" charset="0"/>
              </a:rPr>
              <a:t>~ composée principalement d'acide linoléique </a:t>
            </a:r>
          </a:p>
          <a:p>
            <a:pPr>
              <a:spcBef>
                <a:spcPct val="0"/>
              </a:spcBef>
              <a:defRPr/>
            </a:pPr>
            <a:r>
              <a:rPr lang="fr-FR" dirty="0">
                <a:latin typeface="Optima" pitchFamily="34" charset="0"/>
              </a:rPr>
              <a:t>~ permet aux cellules de l'épiderme de retrouver toute leur tension en eau en diminuant leur imperméabilité </a:t>
            </a:r>
          </a:p>
          <a:p>
            <a:pPr>
              <a:spcBef>
                <a:spcPct val="0"/>
              </a:spcBef>
              <a:defRPr/>
            </a:pPr>
            <a:r>
              <a:rPr lang="fr-FR" dirty="0">
                <a:latin typeface="Optima" pitchFamily="34" charset="0"/>
              </a:rPr>
              <a:t>~ rôle dans le processus d'</a:t>
            </a:r>
            <a:r>
              <a:rPr lang="fr-FR" dirty="0" err="1">
                <a:latin typeface="Optima" pitchFamily="34" charset="0"/>
              </a:rPr>
              <a:t>hyperkératinisation</a:t>
            </a:r>
            <a:r>
              <a:rPr lang="fr-FR" dirty="0">
                <a:latin typeface="Optima" pitchFamily="34" charset="0"/>
              </a:rPr>
              <a:t> : normalise la barrière lipidique épidermique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DE ROSE CAMOMILLE ET JASMIN :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Equilibrant et relaxant</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 soir, appliquer Hydra N°1 Crème sur le visage et le cou après le nettoyage/démaquillage et la brumisation de la Lotion Yon-Ka pour peaux sèches. </a:t>
            </a:r>
            <a:r>
              <a:rPr lang="fr-FR" sz="1200" b="0" i="0" kern="1200" dirty="0">
                <a:solidFill>
                  <a:schemeClr val="tx1"/>
                </a:solidFill>
                <a:effectLst/>
                <a:latin typeface="+mn-lt"/>
                <a:ea typeface="+mn-ea"/>
                <a:cs typeface="+mn-cs"/>
              </a:rPr>
              <a:t>Faire pénétrer la crème par effleurages.</a:t>
            </a:r>
            <a:endParaRPr lang="fr-FR" sz="1200" i="0" u="sng"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Utilisation en salle de soin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Crème de fin de soin</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9</a:t>
            </a:fld>
            <a:endParaRPr lang="fr-FR"/>
          </a:p>
        </p:txBody>
      </p:sp>
    </p:spTree>
    <p:extLst>
      <p:ext uri="{BB962C8B-B14F-4D97-AF65-F5344CB8AC3E}">
        <p14:creationId xmlns:p14="http://schemas.microsoft.com/office/powerpoint/2010/main" val="381039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MASQUE : 89%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Bénéfices</a:t>
            </a:r>
          </a:p>
          <a:p>
            <a:pPr defTabSz="812770"/>
            <a:r>
              <a:rPr lang="fr-FR" sz="1200" dirty="0">
                <a:solidFill>
                  <a:srgbClr val="3E3E3E"/>
                </a:solidFill>
                <a:latin typeface="Roboto" panose="020B0604020202020204" charset="0"/>
                <a:ea typeface="Roboto" panose="020B0604020202020204" charset="0"/>
              </a:rPr>
              <a:t>Lisse le relief cutané</a:t>
            </a:r>
          </a:p>
          <a:p>
            <a:pPr defTabSz="812770"/>
            <a:r>
              <a:rPr lang="fr-FR" sz="1200" dirty="0">
                <a:solidFill>
                  <a:srgbClr val="3E3E3E"/>
                </a:solidFill>
                <a:latin typeface="Roboto" panose="020B0604020202020204" charset="0"/>
                <a:ea typeface="Roboto" panose="020B0604020202020204" charset="0"/>
              </a:rPr>
              <a:t>Atténue les ridules </a:t>
            </a:r>
          </a:p>
          <a:p>
            <a:pPr defTabSz="812770"/>
            <a:r>
              <a:rPr lang="fr-FR" sz="1200" dirty="0">
                <a:solidFill>
                  <a:srgbClr val="3E3E3E"/>
                </a:solidFill>
                <a:latin typeface="Roboto" panose="020B0604020202020204" charset="0"/>
                <a:ea typeface="Roboto" panose="020B0604020202020204" charset="0"/>
              </a:rPr>
              <a:t>Peau plus douce et plus ferme</a:t>
            </a:r>
          </a:p>
          <a:p>
            <a:pPr defTabSz="812770"/>
            <a:r>
              <a:rPr lang="fr-FR" sz="1200" dirty="0">
                <a:solidFill>
                  <a:srgbClr val="3E3E3E"/>
                </a:solidFill>
                <a:latin typeface="Roboto" panose="020B0604020202020204" charset="0"/>
                <a:ea typeface="Roboto" panose="020B0604020202020204" charset="0"/>
              </a:rPr>
              <a:t>Préserve la jeunesse de la peau</a:t>
            </a:r>
          </a:p>
          <a:p>
            <a:pPr defTabSz="812770"/>
            <a:endParaRPr lang="fr-FR" sz="1200" dirty="0">
              <a:solidFill>
                <a:srgbClr val="3E3E3E"/>
              </a:solidFill>
              <a:latin typeface="Roboto" panose="020B0604020202020204" charset="0"/>
              <a:ea typeface="Roboto" panose="020B0604020202020204" charset="0"/>
            </a:endParaRPr>
          </a:p>
          <a:p>
            <a:pPr defTabSz="812770"/>
            <a:r>
              <a:rPr lang="fr-FR" sz="1200" u="sng" dirty="0">
                <a:solidFill>
                  <a:srgbClr val="3E3E3E"/>
                </a:solidFill>
                <a:latin typeface="Roboto" panose="020B0604020202020204" charset="0"/>
                <a:ea typeface="Roboto" panose="020B0604020202020204" charset="0"/>
              </a:rPr>
              <a:t>Résultats</a:t>
            </a:r>
          </a:p>
          <a:p>
            <a:pPr lvl="0"/>
            <a:r>
              <a:rPr lang="fr-FR" sz="1600" dirty="0">
                <a:solidFill>
                  <a:srgbClr val="3E3E3E"/>
                </a:solidFill>
                <a:latin typeface="Roboto" panose="02000000000000000000" pitchFamily="2" charset="0"/>
                <a:ea typeface="Roboto" panose="02000000000000000000" pitchFamily="2" charset="0"/>
              </a:rPr>
              <a:t>Action hydratante intensive</a:t>
            </a:r>
            <a:endParaRPr lang="fr-FR" sz="16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+124% après 2h </a:t>
            </a: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+73% après 8h</a:t>
            </a:r>
          </a:p>
          <a:p>
            <a:pPr marL="171450" lvl="0" indent="-171450">
              <a:buFont typeface="Wingdings" panose="05000000000000000000" pitchFamily="2" charset="2"/>
              <a:buChar char="Ø"/>
            </a:pPr>
            <a:endParaRPr lang="fr-FR" sz="1200" i="1" dirty="0">
              <a:solidFill>
                <a:srgbClr val="3E3E3E"/>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kern="1200" dirty="0">
                <a:solidFill>
                  <a:prstClr val="black"/>
                </a:solidFill>
                <a:latin typeface="+mn-lt"/>
                <a:ea typeface="+mn-ea"/>
                <a:cs typeface="+mn-cs"/>
              </a:rPr>
              <a:t>(</a:t>
            </a:r>
            <a:r>
              <a:rPr lang="fr-FR" sz="1200" dirty="0">
                <a:latin typeface="Gadugi" panose="020B0502040204020203" pitchFamily="34" charset="0"/>
                <a:ea typeface="Times New Roman"/>
              </a:rPr>
              <a:t>Test d’hydratation par </a:t>
            </a:r>
            <a:r>
              <a:rPr lang="fr-FR" sz="1200" dirty="0" err="1">
                <a:latin typeface="Gadugi" panose="020B0502040204020203" pitchFamily="34" charset="0"/>
                <a:ea typeface="Times New Roman"/>
              </a:rPr>
              <a:t>cornéométrie</a:t>
            </a:r>
            <a:r>
              <a:rPr lang="fr-FR" sz="1200" dirty="0">
                <a:latin typeface="Gadugi" panose="020B0502040204020203" pitchFamily="34" charset="0"/>
                <a:ea typeface="Times New Roman"/>
              </a:rPr>
              <a:t>, 10 volontaires, de sexe féminin, âgés de 48 à 70 ans, à la peau à tendance sèche)</a:t>
            </a:r>
          </a:p>
          <a:p>
            <a:pPr marL="0" lvl="0" indent="0">
              <a:buFont typeface="Wingdings" panose="05000000000000000000" pitchFamily="2" charset="2"/>
              <a:buNone/>
            </a:pPr>
            <a:endParaRPr lang="fr-FR" sz="1200" i="1" dirty="0">
              <a:solidFill>
                <a:srgbClr val="3E3E3E"/>
              </a:solidFill>
              <a:latin typeface="Roboto" panose="02000000000000000000" pitchFamily="2" charset="0"/>
              <a:ea typeface="Roboto" panose="02000000000000000000" pitchFamily="2" charset="0"/>
            </a:endParaRPr>
          </a:p>
          <a:p>
            <a:pPr marL="0" indent="0">
              <a:buFont typeface="Wingdings" panose="05000000000000000000" pitchFamily="2" charset="2"/>
              <a:buNone/>
            </a:pPr>
            <a:endParaRPr lang="fr-FR" sz="1000" i="1" dirty="0">
              <a:solidFill>
                <a:srgbClr val="3E3E3E"/>
              </a:solidFill>
              <a:latin typeface="Roboto" panose="02000000000000000000" pitchFamily="2" charset="0"/>
              <a:ea typeface="Roboto" panose="02000000000000000000" pitchFamily="2" charset="0"/>
            </a:endParaRPr>
          </a:p>
          <a:p>
            <a:r>
              <a:rPr lang="fr-FR" sz="1050" b="0" i="0" u="sng" kern="1200" dirty="0">
                <a:solidFill>
                  <a:schemeClr val="tx1"/>
                </a:solidFill>
                <a:effectLst/>
                <a:latin typeface="+mn-lt"/>
                <a:ea typeface="+mn-ea"/>
                <a:cs typeface="+mn-cs"/>
              </a:rPr>
              <a:t>Les + produits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Pour toutes les peaux déshydratées, agressées, sèches ou grasses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Enrichi en vitamines A, E, C, B5 et en Jojoba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Texture gel</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S’utilise en masque de nuit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401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endParaRPr lang="fr-FR" sz="1200" dirty="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Ce masque est le meilleur masque visage pour les peaux déshydratées ou agressées, sèches ou grasses :</a:t>
            </a:r>
          </a:p>
          <a:p>
            <a:r>
              <a:rPr lang="fr-FR" sz="1200" dirty="0">
                <a:solidFill>
                  <a:prstClr val="black"/>
                </a:solidFill>
                <a:latin typeface="Century Gothic" panose="020B0502020202020204" pitchFamily="34" charset="0"/>
              </a:rPr>
              <a:t>« Ma peau est inconfortable et tiraille »</a:t>
            </a:r>
          </a:p>
          <a:p>
            <a:r>
              <a:rPr lang="fr-FR" sz="1200" dirty="0">
                <a:solidFill>
                  <a:prstClr val="black"/>
                </a:solidFill>
                <a:latin typeface="Century Gothic" panose="020B0502020202020204" pitchFamily="34" charset="0"/>
              </a:rPr>
              <a:t>« Je suis partie aux sports d’hiver, je suis bronzée mais j’ai l’impression de voir des rides apparaitre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prstClr val="black"/>
              </a:solidFill>
              <a:latin typeface="Century Gothic" panose="020B0502020202020204" pitchFamily="34" charset="0"/>
            </a:endParaRPr>
          </a:p>
          <a:p>
            <a:r>
              <a:rPr lang="fr-FR" sz="1200" b="0" i="0" u="sng" strike="noStrike" kern="1200" dirty="0">
                <a:solidFill>
                  <a:schemeClr val="tx1"/>
                </a:solidFill>
                <a:effectLst/>
                <a:latin typeface="+mn-lt"/>
                <a:ea typeface="+mn-ea"/>
                <a:cs typeface="+mn-cs"/>
              </a:rPr>
              <a:t>Tips</a:t>
            </a:r>
          </a:p>
          <a:p>
            <a:endParaRPr lang="fr-FR" sz="1200" b="0" i="0" u="none" strike="noStrike"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b="0" i="0" u="none" strike="noStrike" kern="1200" dirty="0">
                <a:solidFill>
                  <a:schemeClr val="tx1"/>
                </a:solidFill>
                <a:effectLst/>
                <a:latin typeface="+mn-lt"/>
                <a:ea typeface="+mn-ea"/>
                <a:cs typeface="+mn-cs"/>
              </a:rPr>
              <a:t>Masque</a:t>
            </a:r>
            <a:r>
              <a:rPr lang="fr-FR" sz="1200" b="0" i="0" u="none" strike="noStrike" kern="1200" baseline="0" dirty="0">
                <a:solidFill>
                  <a:schemeClr val="tx1"/>
                </a:solidFill>
                <a:effectLst/>
                <a:latin typeface="+mn-lt"/>
                <a:ea typeface="+mn-ea"/>
                <a:cs typeface="+mn-cs"/>
              </a:rPr>
              <a:t> sous vapeur </a:t>
            </a:r>
          </a:p>
          <a:p>
            <a:pPr marL="0" indent="0">
              <a:buFont typeface="Wingdings" panose="05000000000000000000" pitchFamily="2" charset="2"/>
              <a:buNone/>
            </a:pPr>
            <a:endParaRPr lang="fr-F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Ajouter hydra N°1 sérum avant d’appliquer son masque </a:t>
            </a:r>
          </a:p>
          <a:p>
            <a:endParaRPr lang="fr-FR" sz="1200" b="0" i="0" u="none" strike="noStrike" kern="1200" dirty="0">
              <a:solidFill>
                <a:schemeClr val="tx1"/>
              </a:solidFill>
              <a:effectLst/>
              <a:latin typeface="+mn-lt"/>
              <a:ea typeface="+mn-ea"/>
              <a:cs typeface="+mn-cs"/>
            </a:endParaRPr>
          </a:p>
          <a:p>
            <a:r>
              <a:rPr lang="fr-FR" sz="1200" dirty="0">
                <a:solidFill>
                  <a:srgbClr val="3E3E3E"/>
                </a:solidFill>
                <a:latin typeface="Roboto" panose="02000000000000000000" pitchFamily="2" charset="0"/>
                <a:ea typeface="Roboto" panose="02000000000000000000" pitchFamily="2" charset="0"/>
              </a:rPr>
              <a:t>▪ </a:t>
            </a:r>
            <a:r>
              <a:rPr lang="fr-FR" sz="1200" b="0" i="0" u="none" strike="noStrike" kern="1200" dirty="0">
                <a:solidFill>
                  <a:schemeClr val="tx1"/>
                </a:solidFill>
                <a:effectLst/>
                <a:latin typeface="+mn-lt"/>
                <a:ea typeface="+mn-ea"/>
                <a:cs typeface="+mn-cs"/>
              </a:rPr>
              <a:t>1 à 3 fois par semaine, après le nettoyage/démaquillage et la brumisation de Lotion Yon-Ka adaptée, appliquer le masque généreusement sur le visage, le cou et le décolleté. </a:t>
            </a:r>
            <a:r>
              <a:rPr lang="fr-FR" sz="1200" b="0" i="0" kern="1200" dirty="0">
                <a:solidFill>
                  <a:schemeClr val="tx1"/>
                </a:solidFill>
                <a:effectLst/>
                <a:latin typeface="+mn-lt"/>
                <a:ea typeface="+mn-ea"/>
                <a:cs typeface="+mn-cs"/>
              </a:rPr>
              <a:t>Laissez agir de 20 minutes à 1 heure selon les besoins, puis absorbez l'excédent avec un mouchoir en papier. Ne pas rincer.</a:t>
            </a:r>
          </a:p>
          <a:p>
            <a:pPr algn="just">
              <a:defRPr/>
            </a:pPr>
            <a:endParaRPr lang="fr-FR" sz="1200" dirty="0">
              <a:solidFill>
                <a:srgbClr val="3E3E3E"/>
              </a:solidFill>
              <a:latin typeface="Roboto" panose="02000000000000000000" pitchFamily="2" charset="0"/>
              <a:ea typeface="Roboto" panose="02000000000000000000" pitchFamily="2" charset="0"/>
            </a:endParaRPr>
          </a:p>
          <a:p>
            <a:pPr algn="just">
              <a:defRPr/>
            </a:pPr>
            <a:r>
              <a:rPr lang="fr-FR" sz="1200" dirty="0">
                <a:solidFill>
                  <a:srgbClr val="3E3E3E"/>
                </a:solidFill>
                <a:latin typeface="Roboto" panose="02000000000000000000" pitchFamily="2" charset="0"/>
                <a:ea typeface="Roboto" panose="02000000000000000000" pitchFamily="2" charset="0"/>
              </a:rPr>
              <a:t>▪ Pour les peaux très déshydratées : Utiliser en masque de nuit pendant 1 semaine en remplacement de notre crème habituelle. </a:t>
            </a:r>
          </a:p>
          <a:p>
            <a:pPr algn="just">
              <a:defRPr/>
            </a:pPr>
            <a:endParaRPr lang="fr-FR" sz="1200" dirty="0">
              <a:solidFill>
                <a:srgbClr val="3E3E3E"/>
              </a:solidFill>
              <a:latin typeface="Roboto" panose="02000000000000000000" pitchFamily="2" charset="0"/>
              <a:ea typeface="Roboto" panose="02000000000000000000" pitchFamily="2" charset="0"/>
            </a:endParaRPr>
          </a:p>
          <a:p>
            <a:pPr algn="just">
              <a:defRPr/>
            </a:pPr>
            <a:r>
              <a:rPr lang="fr-FR" sz="1200" dirty="0">
                <a:solidFill>
                  <a:srgbClr val="3E3E3E"/>
                </a:solidFill>
                <a:latin typeface="Roboto" panose="02000000000000000000" pitchFamily="2" charset="0"/>
                <a:ea typeface="Roboto" panose="02000000000000000000" pitchFamily="2" charset="0"/>
              </a:rPr>
              <a:t>▪ En soin SOS pour les peaux en détresse, agressées par le soleil : Utiliser en masque de nuit pendant 3 semaines.</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aloe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d’olive, glycérine végétale, PCA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Hydratant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Vitamines A et silicium : Régénérant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r>
              <a:rPr lang="fr-FR" altLang="fr-FR" sz="1200" b="1" dirty="0">
                <a:latin typeface="Optima" pitchFamily="34" charset="0"/>
              </a:rPr>
              <a:t>SILICIUM: reconstitue</a:t>
            </a:r>
            <a:r>
              <a:rPr lang="fr-FR" altLang="fr-FR" sz="1200" b="1" baseline="0" dirty="0">
                <a:latin typeface="Optima" pitchFamily="34" charset="0"/>
              </a:rPr>
              <a:t> les réserves en eau de la peau. </a:t>
            </a:r>
            <a:r>
              <a:rPr lang="fr-FR" altLang="fr-FR" sz="1200" dirty="0">
                <a:latin typeface="Optima" pitchFamily="34" charset="0"/>
              </a:rPr>
              <a:t>Présent dans de nombreux aliments. Il induit ou régule la multiplication des fibroblastes. </a:t>
            </a:r>
          </a:p>
          <a:p>
            <a:pPr defTabSz="1041400">
              <a:spcBef>
                <a:spcPct val="0"/>
              </a:spcBef>
            </a:pPr>
            <a:r>
              <a:rPr lang="fr-FR" altLang="fr-FR" sz="1200" dirty="0">
                <a:latin typeface="Optima" pitchFamily="34" charset="0"/>
              </a:rPr>
              <a:t>Il a été observé que le silicium est</a:t>
            </a:r>
            <a:r>
              <a:rPr lang="fr-FR" altLang="fr-FR" sz="1200" b="1" dirty="0">
                <a:latin typeface="Optima" pitchFamily="34" charset="0"/>
              </a:rPr>
              <a:t> indispensable pour la synthèse des fibres de collagène et d'élastine</a:t>
            </a:r>
            <a:r>
              <a:rPr lang="fr-FR" altLang="fr-FR" sz="1200" dirty="0">
                <a:latin typeface="Optima" pitchFamily="34" charset="0"/>
              </a:rPr>
              <a:t>. Le déficit en silicium organique à partir de la quarantaine provoque un dessèchement important de la peau et l'apparition des rides. </a:t>
            </a:r>
            <a:br>
              <a:rPr lang="fr-FR" altLang="fr-FR" sz="1200" dirty="0">
                <a:latin typeface="Optima" pitchFamily="34" charset="0"/>
              </a:rPr>
            </a:br>
            <a:r>
              <a:rPr lang="fr-FR" altLang="fr-FR" sz="1200" dirty="0">
                <a:latin typeface="Optima" pitchFamily="34" charset="0"/>
              </a:rPr>
              <a:t>Les </a:t>
            </a:r>
            <a:r>
              <a:rPr lang="fr-FR" altLang="fr-FR" sz="1200" dirty="0" err="1">
                <a:latin typeface="Optima" pitchFamily="34" charset="0"/>
              </a:rPr>
              <a:t>derivés</a:t>
            </a:r>
            <a:r>
              <a:rPr lang="fr-FR" altLang="fr-FR" sz="1200" dirty="0">
                <a:latin typeface="Optima" pitchFamily="34" charset="0"/>
              </a:rPr>
              <a:t> organiques </a:t>
            </a:r>
            <a:r>
              <a:rPr lang="fr-FR" altLang="fr-FR" sz="1200" dirty="0" err="1">
                <a:latin typeface="Optima" pitchFamily="34" charset="0"/>
              </a:rPr>
              <a:t>silicés</a:t>
            </a:r>
            <a:r>
              <a:rPr lang="fr-FR" altLang="fr-FR" sz="1200" dirty="0">
                <a:latin typeface="Optima" pitchFamily="34" charset="0"/>
              </a:rPr>
              <a:t> (</a:t>
            </a:r>
            <a:r>
              <a:rPr lang="fr-FR" altLang="fr-FR" sz="1200" dirty="0" err="1">
                <a:latin typeface="Optima" pitchFamily="34" charset="0"/>
              </a:rPr>
              <a:t>silanols</a:t>
            </a:r>
            <a:r>
              <a:rPr lang="fr-FR" altLang="fr-FR" sz="1200" dirty="0">
                <a:latin typeface="Optima" pitchFamily="34" charset="0"/>
              </a:rPr>
              <a:t>) sont donc indiqués pour agir sur les rides, les vergetures et pour améliorer l’élasticité de la peau.</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a:defRPr/>
            </a:pPr>
            <a:r>
              <a:rPr lang="fr-FR" b="1" cap="all" dirty="0" err="1">
                <a:latin typeface="Optima" pitchFamily="34" charset="0"/>
              </a:rPr>
              <a:t>Bacopa</a:t>
            </a:r>
            <a:r>
              <a:rPr lang="fr-FR" b="1" cap="all" dirty="0">
                <a:latin typeface="Optima" pitchFamily="34" charset="0"/>
              </a:rPr>
              <a:t> </a:t>
            </a:r>
            <a:r>
              <a:rPr lang="fr-FR" b="1" cap="all" dirty="0" err="1">
                <a:latin typeface="Optima" pitchFamily="34" charset="0"/>
              </a:rPr>
              <a:t>monniera</a:t>
            </a:r>
            <a:r>
              <a:rPr lang="fr-FR" b="1" cap="all" dirty="0">
                <a:latin typeface="Optima" pitchFamily="34" charset="0"/>
              </a:rPr>
              <a:t>, Vitamines</a:t>
            </a:r>
            <a:r>
              <a:rPr lang="fr-FR" b="1" cap="all" baseline="0" dirty="0">
                <a:latin typeface="Optima" pitchFamily="34" charset="0"/>
              </a:rPr>
              <a:t> e ET c : Anti OXYDANT, ANTI RADICALLAIRE </a:t>
            </a:r>
            <a:endParaRPr lang="fr-FR" dirty="0">
              <a:latin typeface="Optima" pitchFamily="34" charset="0"/>
            </a:endParaRPr>
          </a:p>
          <a:p>
            <a:pPr>
              <a:spcBef>
                <a:spcPts val="0"/>
              </a:spcBef>
              <a:defRPr/>
            </a:pPr>
            <a:r>
              <a:rPr lang="fr-FR" u="sng" dirty="0">
                <a:latin typeface="Optima" pitchFamily="34" charset="0"/>
              </a:rPr>
              <a:t>Origine</a:t>
            </a:r>
            <a:r>
              <a:rPr lang="fr-FR" dirty="0">
                <a:latin typeface="Optima" pitchFamily="34" charset="0"/>
              </a:rPr>
              <a:t> : Continent </a:t>
            </a:r>
            <a:r>
              <a:rPr lang="fr-FR" dirty="0" err="1">
                <a:latin typeface="Optima" pitchFamily="34" charset="0"/>
              </a:rPr>
              <a:t>indo-pakistanais.Extrait</a:t>
            </a:r>
            <a:r>
              <a:rPr lang="fr-FR" dirty="0">
                <a:latin typeface="Optima" pitchFamily="34" charset="0"/>
              </a:rPr>
              <a:t> des feuilles </a:t>
            </a:r>
          </a:p>
          <a:p>
            <a:pPr>
              <a:spcBef>
                <a:spcPts val="0"/>
              </a:spcBef>
              <a:defRPr/>
            </a:pPr>
            <a:r>
              <a:rPr lang="fr-FR" u="sng" dirty="0">
                <a:latin typeface="Optima" pitchFamily="34" charset="0"/>
              </a:rPr>
              <a:t>Action</a:t>
            </a:r>
            <a:r>
              <a:rPr lang="fr-FR" dirty="0">
                <a:latin typeface="Optima" pitchFamily="34" charset="0"/>
              </a:rPr>
              <a:t> : anti-inflammatoire (prévention du déclenchement de l’irritation en agissant sur les oxydations induites par les produits générateurs de radicaux libres et les UV). anti-radicalaire et anti-oxydante</a:t>
            </a:r>
          </a:p>
          <a:p>
            <a:pPr>
              <a:spcBef>
                <a:spcPts val="0"/>
              </a:spcBef>
              <a:defRPr/>
            </a:pPr>
            <a:r>
              <a:rPr lang="fr-FR" dirty="0">
                <a:latin typeface="Optima" pitchFamily="34" charset="0"/>
              </a:rPr>
              <a:t>Information complémentaire : Plante reconnue pour ses propriétés calmantes dans la médecine ayurvédique</a:t>
            </a:r>
          </a:p>
          <a:p>
            <a:pPr>
              <a:spcBef>
                <a:spcPts val="0"/>
              </a:spcBef>
              <a:defRPr/>
            </a:pPr>
            <a:r>
              <a:rPr lang="fr-FR" dirty="0">
                <a:latin typeface="Optima" pitchFamily="34" charset="0"/>
              </a:rPr>
              <a:t>Principaux composants :  alcaloïdes, </a:t>
            </a:r>
            <a:r>
              <a:rPr lang="fr-FR" dirty="0" err="1">
                <a:latin typeface="Optima" pitchFamily="34" charset="0"/>
              </a:rPr>
              <a:t>glycosaponines</a:t>
            </a:r>
            <a:r>
              <a:rPr lang="fr-FR" dirty="0">
                <a:latin typeface="Optima" pitchFamily="34" charset="0"/>
              </a:rPr>
              <a:t>, </a:t>
            </a:r>
            <a:r>
              <a:rPr lang="fr-FR" dirty="0" err="1">
                <a:latin typeface="Optima" pitchFamily="34" charset="0"/>
              </a:rPr>
              <a:t>triterpénoïdes</a:t>
            </a:r>
            <a:r>
              <a:rPr lang="fr-FR" dirty="0">
                <a:latin typeface="Optima" pitchFamily="34" charset="0"/>
              </a:rPr>
              <a:t> dont </a:t>
            </a:r>
            <a:r>
              <a:rPr lang="fr-FR" dirty="0" err="1">
                <a:latin typeface="Optima" pitchFamily="34" charset="0"/>
              </a:rPr>
              <a:t>bacosine</a:t>
            </a:r>
            <a:r>
              <a:rPr lang="fr-FR" dirty="0">
                <a:latin typeface="Optima" pitchFamily="34" charset="0"/>
              </a:rPr>
              <a:t>.</a:t>
            </a:r>
          </a:p>
          <a:p>
            <a:pPr>
              <a:spcBef>
                <a:spcPts val="0"/>
              </a:spcBef>
              <a:defRPr/>
            </a:pPr>
            <a:endParaRPr lang="fr-FR" altLang="fr-FR" sz="1200" b="1" dirty="0">
              <a:latin typeface="Optima" pitchFamily="34" charset="0"/>
            </a:endParaRPr>
          </a:p>
          <a:p>
            <a:pPr>
              <a:spcBef>
                <a:spcPts val="0"/>
              </a:spcBef>
              <a:defRPr/>
            </a:pPr>
            <a:r>
              <a:rPr lang="fr-FR" altLang="fr-FR" sz="1200" b="1" dirty="0">
                <a:latin typeface="Optima" pitchFamily="34" charset="0"/>
              </a:rPr>
              <a:t>JOJOBA : ANTI DESHYDRATANT,</a:t>
            </a:r>
            <a:r>
              <a:rPr lang="fr-FR" altLang="fr-FR" sz="1200" b="1" baseline="0" dirty="0">
                <a:latin typeface="Optima" pitchFamily="34" charset="0"/>
              </a:rPr>
              <a:t> REPARATEUR </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r>
              <a:rPr lang="fr-FR" sz="1200" kern="1200" dirty="0">
                <a:solidFill>
                  <a:schemeClr val="tx1"/>
                </a:solidFill>
                <a:effectLst/>
                <a:latin typeface="+mn-lt"/>
                <a:ea typeface="+mn-ea"/>
                <a:cs typeface="+mn-cs"/>
              </a:rPr>
              <a:t> </a:t>
            </a:r>
            <a:r>
              <a:rPr lang="fr-FR" b="1" dirty="0">
                <a:latin typeface="Optima" pitchFamily="34" charset="0"/>
              </a:rPr>
              <a:t>VITAMINE B5 : Apaisante</a:t>
            </a:r>
            <a:r>
              <a:rPr lang="fr-FR" b="1" baseline="0" dirty="0">
                <a:latin typeface="Optima" pitchFamily="34" charset="0"/>
              </a:rPr>
              <a:t> </a:t>
            </a:r>
            <a:endParaRPr lang="fr-FR" b="1" dirty="0">
              <a:latin typeface="Optima" pitchFamily="34" charset="0"/>
            </a:endParaRPr>
          </a:p>
          <a:p>
            <a:pPr>
              <a:spcBef>
                <a:spcPct val="0"/>
              </a:spcBef>
              <a:defRPr/>
            </a:pPr>
            <a:r>
              <a:rPr lang="fr-FR" dirty="0">
                <a:latin typeface="Optima" pitchFamily="34" charset="0"/>
              </a:rPr>
              <a:t>hygroscopique ~ cicatrisante ~ anti-inflammatoire </a:t>
            </a:r>
          </a:p>
          <a:p>
            <a:pPr>
              <a:spcBef>
                <a:spcPct val="0"/>
              </a:spcBef>
              <a:defRPr/>
            </a:pPr>
            <a:r>
              <a:rPr lang="fr-FR" dirty="0">
                <a:latin typeface="Optima" pitchFamily="34" charset="0"/>
              </a:rPr>
              <a:t>atteint les couches profondes de la peau tout en laissant un film fin à la surface. </a:t>
            </a:r>
          </a:p>
          <a:p>
            <a:pPr>
              <a:spcBef>
                <a:spcPct val="0"/>
              </a:spcBef>
              <a:defRPr/>
            </a:pPr>
            <a:endParaRPr lang="fr-FR" dirty="0">
              <a:latin typeface="Optima" pitchFamily="34" charset="0"/>
            </a:endParaRPr>
          </a:p>
          <a:p>
            <a:pPr>
              <a:defRPr/>
            </a:pPr>
            <a:r>
              <a:rPr lang="fr-FR" b="1" dirty="0">
                <a:latin typeface="Optima" pitchFamily="34" charset="0"/>
              </a:rPr>
              <a:t>BISABOLOL</a:t>
            </a:r>
          </a:p>
          <a:p>
            <a:pPr>
              <a:spcBef>
                <a:spcPts val="0"/>
              </a:spcBef>
              <a:defRPr/>
            </a:pPr>
            <a:r>
              <a:rPr lang="fr-FR" dirty="0">
                <a:latin typeface="Optima" pitchFamily="34" charset="0"/>
              </a:rPr>
              <a:t>Origine :Brésil, extrait d’un arbre, le </a:t>
            </a:r>
            <a:r>
              <a:rPr lang="fr-FR" dirty="0" err="1">
                <a:latin typeface="Optima" pitchFamily="34" charset="0"/>
              </a:rPr>
              <a:t>Vanillosmopsis</a:t>
            </a:r>
            <a:r>
              <a:rPr lang="fr-FR" dirty="0">
                <a:latin typeface="Optima" pitchFamily="34" charset="0"/>
              </a:rPr>
              <a:t> </a:t>
            </a:r>
            <a:r>
              <a:rPr lang="fr-FR" dirty="0" err="1">
                <a:latin typeface="Optima" pitchFamily="34" charset="0"/>
              </a:rPr>
              <a:t>erythropappa</a:t>
            </a:r>
            <a:r>
              <a:rPr lang="fr-FR" dirty="0">
                <a:latin typeface="Optima" pitchFamily="34" charset="0"/>
              </a:rPr>
              <a:t> - même actif que celui de la camomille</a:t>
            </a:r>
          </a:p>
          <a:p>
            <a:pPr>
              <a:spcBef>
                <a:spcPts val="0"/>
              </a:spcBef>
              <a:defRPr/>
            </a:pPr>
            <a:r>
              <a:rPr lang="fr-FR" dirty="0">
                <a:latin typeface="Optima" pitchFamily="34" charset="0"/>
              </a:rPr>
              <a:t>Extrait de l’huile de bois</a:t>
            </a:r>
          </a:p>
          <a:p>
            <a:pPr>
              <a:spcBef>
                <a:spcPts val="0"/>
              </a:spcBef>
              <a:defRPr/>
            </a:pPr>
            <a:r>
              <a:rPr lang="fr-FR" dirty="0">
                <a:latin typeface="Optima" pitchFamily="34" charset="0"/>
              </a:rPr>
              <a:t>Action :anti-inflammatoire, antibactérien et antimycosique, action inhibitrice vis-à-vis de l’érythème induit par les UV </a:t>
            </a:r>
          </a:p>
          <a:p>
            <a:pPr>
              <a:spcBef>
                <a:spcPct val="0"/>
              </a:spcBef>
              <a:defRPr/>
            </a:pPr>
            <a:endParaRPr lang="fr-FR" dirty="0">
              <a:latin typeface="Optima" pitchFamily="34" charset="0"/>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DE ROSE CAMOMILLE ET SHIU :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Equilibrant et relaxant</a:t>
            </a:r>
          </a:p>
          <a:p>
            <a:pPr>
              <a:spcBef>
                <a:spcPts val="0"/>
              </a:spcBef>
              <a:defRPr/>
            </a:pPr>
            <a:r>
              <a:rPr lang="fr-FR" b="1" cap="all" dirty="0" err="1">
                <a:latin typeface="Optima" pitchFamily="34" charset="0"/>
              </a:rPr>
              <a:t>Cinnamomum</a:t>
            </a:r>
            <a:r>
              <a:rPr lang="fr-FR" b="1" cap="all" dirty="0">
                <a:latin typeface="Optima" pitchFamily="34" charset="0"/>
              </a:rPr>
              <a:t> </a:t>
            </a:r>
            <a:r>
              <a:rPr lang="fr-FR" b="1" cap="all" dirty="0" err="1">
                <a:latin typeface="Optima" pitchFamily="34" charset="0"/>
              </a:rPr>
              <a:t>camphora</a:t>
            </a:r>
            <a:r>
              <a:rPr lang="fr-FR" b="1" cap="all" dirty="0">
                <a:latin typeface="Optima" pitchFamily="34" charset="0"/>
              </a:rPr>
              <a:t> à </a:t>
            </a:r>
            <a:r>
              <a:rPr lang="fr-FR" b="1" cap="all" dirty="0" err="1">
                <a:latin typeface="Optima" pitchFamily="34" charset="0"/>
              </a:rPr>
              <a:t>linalool</a:t>
            </a:r>
            <a:r>
              <a:rPr lang="fr-FR" dirty="0">
                <a:latin typeface="Optima" pitchFamily="34" charset="0"/>
              </a:rPr>
              <a:t> (H.E. de </a:t>
            </a:r>
            <a:r>
              <a:rPr lang="fr-FR" dirty="0" err="1">
                <a:latin typeface="Optima" pitchFamily="34" charset="0"/>
              </a:rPr>
              <a:t>shiu</a:t>
            </a:r>
            <a:r>
              <a:rPr lang="fr-FR" dirty="0">
                <a:latin typeface="Optima" pitchFamily="34" charset="0"/>
              </a:rPr>
              <a:t>/</a:t>
            </a:r>
            <a:r>
              <a:rPr lang="fr-FR" dirty="0" err="1">
                <a:latin typeface="Optima" pitchFamily="34" charset="0"/>
              </a:rPr>
              <a:t>Shiu</a:t>
            </a:r>
            <a:r>
              <a:rPr lang="fr-FR" dirty="0">
                <a:latin typeface="Optima" pitchFamily="34" charset="0"/>
              </a:rPr>
              <a:t> </a:t>
            </a:r>
            <a:r>
              <a:rPr lang="fr-FR" dirty="0" err="1">
                <a:latin typeface="Optima" pitchFamily="34" charset="0"/>
              </a:rPr>
              <a:t>leaf</a:t>
            </a:r>
            <a:r>
              <a:rPr lang="fr-FR" dirty="0">
                <a:latin typeface="Optima" pitchFamily="34" charset="0"/>
              </a:rPr>
              <a:t> </a:t>
            </a:r>
            <a:r>
              <a:rPr lang="fr-FR" dirty="0" err="1">
                <a:latin typeface="Optima" pitchFamily="34" charset="0"/>
              </a:rPr>
              <a:t>oil</a:t>
            </a:r>
            <a:r>
              <a:rPr lang="fr-FR" dirty="0">
                <a:latin typeface="Optima" pitchFamily="34" charset="0"/>
              </a:rPr>
              <a:t>)</a:t>
            </a:r>
          </a:p>
          <a:p>
            <a:pPr>
              <a:spcBef>
                <a:spcPts val="0"/>
              </a:spcBef>
              <a:defRPr/>
            </a:pPr>
            <a:r>
              <a:rPr lang="fr-FR" dirty="0">
                <a:latin typeface="Optima" pitchFamily="34" charset="0"/>
              </a:rPr>
              <a:t>Origine : Chine </a:t>
            </a:r>
          </a:p>
          <a:p>
            <a:pPr>
              <a:spcBef>
                <a:spcPts val="0"/>
              </a:spcBef>
              <a:defRPr/>
            </a:pPr>
            <a:r>
              <a:rPr lang="fr-FR" sz="1200" b="0" i="0" kern="1200" dirty="0">
                <a:solidFill>
                  <a:schemeClr val="tx1"/>
                </a:solidFill>
                <a:effectLst/>
                <a:latin typeface="+mn-lt"/>
                <a:ea typeface="+mn-ea"/>
                <a:cs typeface="+mn-cs"/>
              </a:rPr>
              <a:t>aussi appelé laurier du Japon</a:t>
            </a:r>
            <a:endParaRPr lang="fr-FR" dirty="0">
              <a:latin typeface="Optima" pitchFamily="34" charset="0"/>
            </a:endParaRPr>
          </a:p>
          <a:p>
            <a:pPr>
              <a:spcBef>
                <a:spcPts val="0"/>
              </a:spcBef>
              <a:defRPr/>
            </a:pPr>
            <a:r>
              <a:rPr lang="fr-FR" dirty="0">
                <a:latin typeface="Optima" pitchFamily="34" charset="0"/>
              </a:rPr>
              <a:t>Méthode d’extraction :Distillation des feuilles du </a:t>
            </a:r>
            <a:r>
              <a:rPr lang="fr-FR" dirty="0" err="1">
                <a:latin typeface="Optima" pitchFamily="34" charset="0"/>
              </a:rPr>
              <a:t>shiu</a:t>
            </a:r>
            <a:r>
              <a:rPr lang="fr-FR" dirty="0">
                <a:latin typeface="Optima" pitchFamily="34" charset="0"/>
              </a:rPr>
              <a:t> </a:t>
            </a:r>
            <a:r>
              <a:rPr lang="fr-FR" dirty="0" err="1">
                <a:latin typeface="Optima" pitchFamily="34" charset="0"/>
              </a:rPr>
              <a:t>sho</a:t>
            </a:r>
            <a:r>
              <a:rPr lang="fr-FR" dirty="0">
                <a:latin typeface="Optima" pitchFamily="34" charset="0"/>
              </a:rPr>
              <a:t> </a:t>
            </a:r>
            <a:r>
              <a:rPr lang="fr-FR" dirty="0" err="1">
                <a:latin typeface="Optima" pitchFamily="34" charset="0"/>
              </a:rPr>
              <a:t>tree</a:t>
            </a:r>
            <a:r>
              <a:rPr lang="fr-FR" i="1" dirty="0">
                <a:latin typeface="Optima" pitchFamily="34" charset="0"/>
              </a:rPr>
              <a:t> </a:t>
            </a:r>
            <a:endParaRPr lang="fr-FR" dirty="0">
              <a:latin typeface="Optima" pitchFamily="34" charset="0"/>
            </a:endParaRPr>
          </a:p>
          <a:p>
            <a:pPr>
              <a:spcBef>
                <a:spcPts val="0"/>
              </a:spcBef>
              <a:defRPr/>
            </a:pPr>
            <a:r>
              <a:rPr lang="fr-FR" dirty="0">
                <a:latin typeface="Optima" pitchFamily="34" charset="0"/>
              </a:rPr>
              <a:t>Action : Utilisée pour son parfum, adoucissante, relaxante</a:t>
            </a:r>
          </a:p>
          <a:p>
            <a:pPr>
              <a:spcBef>
                <a:spcPts val="0"/>
              </a:spcBef>
              <a:defRPr/>
            </a:pPr>
            <a:r>
              <a:rPr lang="fr-FR" dirty="0">
                <a:latin typeface="Optima" pitchFamily="34" charset="0"/>
              </a:rPr>
              <a:t>Senteur proche de l’huile essentielle de lavande</a:t>
            </a:r>
          </a:p>
          <a:p>
            <a:pPr>
              <a:spcBef>
                <a:spcPts val="0"/>
              </a:spcBef>
              <a:defRPr/>
            </a:pPr>
            <a:endParaRPr kumimoji="0" lang="fr-FR" sz="1200" b="0" i="0" u="none" strike="noStrike" kern="1200" cap="none" spc="0" normalizeH="0" baseline="0" noProof="0" dirty="0">
              <a:ln>
                <a:noFill/>
              </a:ln>
              <a:solidFill>
                <a:prstClr val="black"/>
              </a:solidFill>
              <a:effectLst/>
              <a:uLnTx/>
              <a:uFillTx/>
              <a:latin typeface="Optima" pitchFamily="34" charset="0"/>
              <a:ea typeface="+mn-ea"/>
              <a:cs typeface="+mn-cs"/>
            </a:endParaRPr>
          </a:p>
          <a:p>
            <a:pPr marL="342900" indent="-342900" defTabSz="1041400">
              <a:spcBef>
                <a:spcPct val="0"/>
              </a:spcBef>
              <a:defRPr/>
            </a:pPr>
            <a:r>
              <a:rPr lang="en-GB" sz="1200" b="1" dirty="0">
                <a:latin typeface="Optima" pitchFamily="34" charset="0"/>
              </a:rPr>
              <a:t>ROSA DAMASCENE (</a:t>
            </a:r>
            <a:r>
              <a:rPr lang="en-GB" sz="1200" dirty="0">
                <a:latin typeface="Optima" pitchFamily="34" charset="0"/>
              </a:rPr>
              <a:t>H.E. de rose/Rose flower Oil)</a:t>
            </a:r>
            <a:endParaRPr lang="fr-FR" sz="1200" dirty="0">
              <a:latin typeface="Optima" pitchFamily="34" charset="0"/>
            </a:endParaRPr>
          </a:p>
          <a:p>
            <a:pPr marL="342900" indent="-342900" defTabSz="1041400">
              <a:spcBef>
                <a:spcPct val="0"/>
              </a:spcBef>
              <a:defRPr/>
            </a:pPr>
            <a:r>
              <a:rPr lang="en-GB" sz="1200" dirty="0" err="1">
                <a:latin typeface="Optima" pitchFamily="34" charset="0"/>
              </a:rPr>
              <a:t>Origine</a:t>
            </a:r>
            <a:r>
              <a:rPr lang="en-GB" sz="1200" dirty="0">
                <a:latin typeface="Optima" pitchFamily="34" charset="0"/>
              </a:rPr>
              <a:t>: </a:t>
            </a:r>
            <a:r>
              <a:rPr lang="fr-FR" sz="1200" dirty="0">
                <a:latin typeface="Optima" pitchFamily="34" charset="0"/>
              </a:rPr>
              <a:t>Turquie</a:t>
            </a:r>
          </a:p>
          <a:p>
            <a:pPr marL="342900" indent="-342900" defTabSz="1041400">
              <a:spcBef>
                <a:spcPct val="0"/>
              </a:spcBef>
              <a:defRPr/>
            </a:pPr>
            <a:r>
              <a:rPr lang="fr-FR" sz="1200" dirty="0">
                <a:latin typeface="Optima" pitchFamily="34" charset="0"/>
              </a:rPr>
              <a:t>Méthode d’extraction : Distillation des fleurs</a:t>
            </a:r>
            <a:r>
              <a:rPr lang="fr-FR" sz="1200" i="1" dirty="0">
                <a:latin typeface="Optima" pitchFamily="34" charset="0"/>
              </a:rPr>
              <a:t> </a:t>
            </a:r>
            <a:endParaRPr lang="fr-FR" sz="1200" dirty="0">
              <a:latin typeface="Optima" pitchFamily="34" charset="0"/>
            </a:endParaRPr>
          </a:p>
          <a:p>
            <a:pPr marL="342900" indent="-342900" defTabSz="1041400">
              <a:spcBef>
                <a:spcPct val="0"/>
              </a:spcBef>
              <a:defRPr/>
            </a:pPr>
            <a:r>
              <a:rPr lang="fr-FR" sz="1200" b="1" dirty="0">
                <a:latin typeface="Optima" pitchFamily="34" charset="0"/>
              </a:rPr>
              <a:t>Action : Utilisée pour son parfum, adoucissante, relaxante, </a:t>
            </a:r>
            <a:r>
              <a:rPr lang="fr-FR" sz="1200" b="1" dirty="0" err="1">
                <a:latin typeface="Optima" pitchFamily="34" charset="0"/>
              </a:rPr>
              <a:t>anti-rides</a:t>
            </a:r>
            <a:endParaRPr lang="fr-FR" sz="1200" b="1" dirty="0">
              <a:latin typeface="Optima" pitchFamily="34" charset="0"/>
            </a:endParaRPr>
          </a:p>
          <a:p>
            <a:pPr marL="342900" indent="-342900" defTabSz="1041400">
              <a:spcBef>
                <a:spcPct val="0"/>
              </a:spcBef>
              <a:defRPr/>
            </a:pPr>
            <a:endParaRPr lang="fr-FR" sz="1200" b="1" dirty="0">
              <a:latin typeface="Optima" pitchFamily="34" charset="0"/>
            </a:endParaRPr>
          </a:p>
          <a:p>
            <a:pPr marL="342900" indent="-342900" defTabSz="1041400">
              <a:spcBef>
                <a:spcPct val="0"/>
              </a:spcBef>
              <a:defRPr/>
            </a:pPr>
            <a:r>
              <a:rPr lang="nl-NL" sz="1200" b="1" dirty="0">
                <a:latin typeface="Optima" pitchFamily="34" charset="0"/>
              </a:rPr>
              <a:t>JASMINUM SAMBAC (</a:t>
            </a:r>
            <a:r>
              <a:rPr lang="nl-NL" sz="1200" dirty="0">
                <a:latin typeface="Optima" pitchFamily="34" charset="0"/>
              </a:rPr>
              <a:t>H.E de </a:t>
            </a:r>
            <a:r>
              <a:rPr lang="nl-NL" sz="1200" dirty="0" err="1">
                <a:latin typeface="Optima" pitchFamily="34" charset="0"/>
              </a:rPr>
              <a:t>jasmin</a:t>
            </a:r>
            <a:r>
              <a:rPr lang="nl-NL" sz="1200" dirty="0">
                <a:latin typeface="Optima" pitchFamily="34" charset="0"/>
              </a:rPr>
              <a:t>/Jasmin Oil)</a:t>
            </a:r>
            <a:endParaRPr lang="fr-FR" sz="1200" dirty="0">
              <a:latin typeface="Optima" pitchFamily="34" charset="0"/>
            </a:endParaRPr>
          </a:p>
          <a:p>
            <a:pPr marL="342900" indent="-342900" defTabSz="1041400">
              <a:spcBef>
                <a:spcPct val="0"/>
              </a:spcBef>
              <a:defRPr/>
            </a:pPr>
            <a:r>
              <a:rPr lang="fr-FR" sz="1200" dirty="0">
                <a:latin typeface="Optima" pitchFamily="34" charset="0"/>
              </a:rPr>
              <a:t>Origine : Inde</a:t>
            </a:r>
          </a:p>
          <a:p>
            <a:pPr marL="342900" indent="-342900" defTabSz="1041400">
              <a:spcBef>
                <a:spcPct val="0"/>
              </a:spcBef>
              <a:defRPr/>
            </a:pPr>
            <a:r>
              <a:rPr lang="fr-FR" sz="1200" dirty="0">
                <a:latin typeface="Optima" pitchFamily="34" charset="0"/>
              </a:rPr>
              <a:t>Méthode d’extraction : Extraction à l’éthanol de la concrète</a:t>
            </a:r>
          </a:p>
          <a:p>
            <a:pPr marL="342900" indent="-342900" defTabSz="1041400">
              <a:spcBef>
                <a:spcPct val="0"/>
              </a:spcBef>
              <a:defRPr/>
            </a:pPr>
            <a:r>
              <a:rPr lang="fr-FR" sz="1200" b="1" dirty="0">
                <a:latin typeface="Optima" pitchFamily="34" charset="0"/>
              </a:rPr>
              <a:t>Action : Utilisée pour son parfum, adoucissante</a:t>
            </a:r>
          </a:p>
          <a:p>
            <a:pPr marL="342900" indent="-342900" defTabSz="1041400">
              <a:spcBef>
                <a:spcPct val="0"/>
              </a:spcBef>
              <a:defRPr/>
            </a:pPr>
            <a:endParaRPr lang="fr-FR" sz="1200" b="1" dirty="0">
              <a:latin typeface="Optima" pitchFamily="34" charset="0"/>
            </a:endParaRPr>
          </a:p>
          <a:p>
            <a:pPr marL="342900" indent="-342900" defTabSz="1041400">
              <a:spcBef>
                <a:spcPct val="0"/>
              </a:spcBef>
              <a:defRPr/>
            </a:pPr>
            <a:r>
              <a:rPr lang="fr-FR" sz="1200" b="1" dirty="0">
                <a:latin typeface="Optima" pitchFamily="34" charset="0"/>
              </a:rPr>
              <a:t>ANTHEMIS NOBILIS </a:t>
            </a:r>
            <a:r>
              <a:rPr lang="fr-FR" sz="1200" dirty="0">
                <a:latin typeface="Optima" pitchFamily="34" charset="0"/>
              </a:rPr>
              <a:t>( HE de camomille)</a:t>
            </a:r>
          </a:p>
          <a:p>
            <a:pPr marL="342900" indent="-342900" defTabSz="1041400">
              <a:spcBef>
                <a:spcPct val="0"/>
              </a:spcBef>
              <a:defRPr/>
            </a:pPr>
            <a:r>
              <a:rPr lang="fr-FR" sz="1200" dirty="0">
                <a:latin typeface="Optima" pitchFamily="34" charset="0"/>
              </a:rPr>
              <a:t>Origine: Europe Centrale. Cultivée en Europe (Belgique, Angleterre, Italie, France). Les Egyptiens la vénéraient.</a:t>
            </a:r>
          </a:p>
          <a:p>
            <a:pPr marL="342900" indent="-342900" defTabSz="1041400">
              <a:spcBef>
                <a:spcPct val="0"/>
              </a:spcBef>
              <a:defRPr/>
            </a:pPr>
            <a:r>
              <a:rPr lang="fr-FR" sz="1200" dirty="0">
                <a:latin typeface="Optima" pitchFamily="34" charset="0"/>
              </a:rPr>
              <a:t>Méthode d’extraction : Distillation des fleurs</a:t>
            </a:r>
            <a:r>
              <a:rPr lang="fr-FR" sz="1200" i="1" dirty="0">
                <a:latin typeface="Optima" pitchFamily="34" charset="0"/>
              </a:rPr>
              <a:t> </a:t>
            </a:r>
            <a:r>
              <a:rPr lang="fr-FR" sz="1200" dirty="0">
                <a:latin typeface="Optima" pitchFamily="34" charset="0"/>
              </a:rPr>
              <a:t>à la vapeur d’eau</a:t>
            </a:r>
          </a:p>
          <a:p>
            <a:pPr marL="342900" indent="-342900" defTabSz="1041400">
              <a:spcBef>
                <a:spcPct val="0"/>
              </a:spcBef>
              <a:defRPr/>
            </a:pPr>
            <a:r>
              <a:rPr lang="fr-FR" sz="1200" b="1" dirty="0">
                <a:latin typeface="Optima" pitchFamily="34" charset="0"/>
              </a:rPr>
              <a:t>Action: Anti-inflammatoire, cicatrisante, antiseptique et antispasmodique</a:t>
            </a:r>
          </a:p>
          <a:p>
            <a:pPr marL="342900" indent="-342900" defTabSz="1041400">
              <a:spcBef>
                <a:spcPct val="0"/>
              </a:spcBef>
              <a:defRPr/>
            </a:pPr>
            <a:r>
              <a:rPr lang="fr-FR" sz="1200" i="1" dirty="0">
                <a:latin typeface="Optima" pitchFamily="34" charset="0"/>
              </a:rPr>
              <a:t>Cette plante aussi appelé camomille romaine ou camomille anglaise, est l’une des plantes les plus utilisées pour l’infusion de camomille.</a:t>
            </a:r>
          </a:p>
          <a:p>
            <a:pPr>
              <a:spcBef>
                <a:spcPts val="0"/>
              </a:spcBef>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11</a:t>
            </a:fld>
            <a:endParaRPr lang="fr-FR"/>
          </a:p>
        </p:txBody>
      </p:sp>
    </p:spTree>
    <p:extLst>
      <p:ext uri="{BB962C8B-B14F-4D97-AF65-F5344CB8AC3E}">
        <p14:creationId xmlns:p14="http://schemas.microsoft.com/office/powerpoint/2010/main" val="1854205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4D6310-5208-4106-B315-11C79643204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F72D288-F806-41F2-963E-5C4524BE2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58CB851-A7D1-4972-8FB1-E004B6C4045D}"/>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5" name="Espace réservé du pied de page 4">
            <a:extLst>
              <a:ext uri="{FF2B5EF4-FFF2-40B4-BE49-F238E27FC236}">
                <a16:creationId xmlns:a16="http://schemas.microsoft.com/office/drawing/2014/main" id="{29AF4E4A-C6FD-44F3-BF08-FCD8941961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85B004-A01E-4D2C-9341-F23D6AC36ED0}"/>
              </a:ext>
            </a:extLst>
          </p:cNvPr>
          <p:cNvSpPr>
            <a:spLocks noGrp="1"/>
          </p:cNvSpPr>
          <p:nvPr>
            <p:ph type="sldNum" sz="quarter" idx="12"/>
          </p:nvPr>
        </p:nvSpPr>
        <p:spPr/>
        <p:txBody>
          <a:bodyPr/>
          <a:lstStyle/>
          <a:p>
            <a:fld id="{2260F5BD-DCA3-476E-B64B-DF9FA3F54CF8}" type="slidenum">
              <a:rPr lang="fr-FR" smtClean="0"/>
              <a:t>‹N°›</a:t>
            </a:fld>
            <a:endParaRPr lang="fr-FR"/>
          </a:p>
        </p:txBody>
      </p:sp>
      <p:pic>
        <p:nvPicPr>
          <p:cNvPr id="9" name="Image 8">
            <a:extLst>
              <a:ext uri="{FF2B5EF4-FFF2-40B4-BE49-F238E27FC236}">
                <a16:creationId xmlns:a16="http://schemas.microsoft.com/office/drawing/2014/main" id="{BFFD26E3-2422-441F-8E78-CBFDB3502F9A}"/>
              </a:ext>
            </a:extLst>
          </p:cNvPr>
          <p:cNvPicPr>
            <a:picLocks noChangeAspect="1"/>
          </p:cNvPicPr>
          <p:nvPr userDrawn="1"/>
        </p:nvPicPr>
        <p:blipFill>
          <a:blip r:embed="rId2"/>
          <a:stretch>
            <a:fillRect/>
          </a:stretch>
        </p:blipFill>
        <p:spPr>
          <a:xfrm>
            <a:off x="0" y="0"/>
            <a:ext cx="7114156" cy="6858000"/>
          </a:xfrm>
          <a:prstGeom prst="rect">
            <a:avLst/>
          </a:prstGeom>
        </p:spPr>
      </p:pic>
      <p:pic>
        <p:nvPicPr>
          <p:cNvPr id="10" name="Image 9">
            <a:extLst>
              <a:ext uri="{FF2B5EF4-FFF2-40B4-BE49-F238E27FC236}">
                <a16:creationId xmlns:a16="http://schemas.microsoft.com/office/drawing/2014/main" id="{2BCE7444-B6FE-480F-8D10-C91F866646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1418126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C79811-51C2-49DB-A49F-6F42245337E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0F9E952-0BE1-4D8B-A992-08187C9C15D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3761E8-F1DE-4584-88E1-3A18D4F6FD2C}"/>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5" name="Espace réservé du pied de page 4">
            <a:extLst>
              <a:ext uri="{FF2B5EF4-FFF2-40B4-BE49-F238E27FC236}">
                <a16:creationId xmlns:a16="http://schemas.microsoft.com/office/drawing/2014/main" id="{C893CB2C-C18C-4081-BA64-342D16AE8F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2FA1CB-5ADC-44E3-A07E-A0A4B656CAA9}"/>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55986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3D6CE4-525F-4677-8A76-0BFFB8A3B26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9BB0D1E-A06D-467B-885D-4825D32FCAD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5E499D-9E0B-4002-B7D9-871ED98B4E80}"/>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5" name="Espace réservé du pied de page 4">
            <a:extLst>
              <a:ext uri="{FF2B5EF4-FFF2-40B4-BE49-F238E27FC236}">
                <a16:creationId xmlns:a16="http://schemas.microsoft.com/office/drawing/2014/main" id="{E145121F-34F6-47CA-9768-8F1645EBD2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DCB17E-29E9-48B4-A16E-DEE67A2A4019}"/>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2285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court + Texte">
  <p:cSld name="Titre court + Texte">
    <p:spTree>
      <p:nvGrpSpPr>
        <p:cNvPr id="1" name="Shape 20"/>
        <p:cNvGrpSpPr/>
        <p:nvPr/>
      </p:nvGrpSpPr>
      <p:grpSpPr>
        <a:xfrm>
          <a:off x="0" y="0"/>
          <a:ext cx="0" cy="0"/>
          <a:chOff x="0" y="0"/>
          <a:chExt cx="0" cy="0"/>
        </a:xfrm>
      </p:grpSpPr>
      <p:sp>
        <p:nvSpPr>
          <p:cNvPr id="21" name="Google Shape;21;p59"/>
          <p:cNvSpPr txBox="1">
            <a:spLocks noGrp="1"/>
          </p:cNvSpPr>
          <p:nvPr>
            <p:ph type="body" idx="1"/>
          </p:nvPr>
        </p:nvSpPr>
        <p:spPr>
          <a:xfrm>
            <a:off x="838200" y="1270449"/>
            <a:ext cx="10515600" cy="4879499"/>
          </a:xfrm>
          <a:prstGeom prst="rect">
            <a:avLst/>
          </a:prstGeom>
          <a:noFill/>
          <a:ln>
            <a:noFill/>
          </a:ln>
        </p:spPr>
        <p:txBody>
          <a:bodyPr spcFirstLastPara="1" wrap="square" lIns="45725" tIns="22850" rIns="45725" bIns="22850" anchor="t" anchorCtr="0">
            <a:normAutofit/>
          </a:bodyPr>
          <a:lstStyle>
            <a:lvl1pPr marL="609585" lvl="0" indent="-440256" algn="l">
              <a:lnSpc>
                <a:spcPct val="100000"/>
              </a:lnSpc>
              <a:spcBef>
                <a:spcPts val="400"/>
              </a:spcBef>
              <a:spcAft>
                <a:spcPts val="0"/>
              </a:spcAft>
              <a:buSzPts val="1600"/>
              <a:buChar char="•"/>
              <a:defRPr sz="2400"/>
            </a:lvl1pPr>
            <a:lvl2pPr marL="1219170" lvl="1" indent="-423323" algn="l">
              <a:lnSpc>
                <a:spcPct val="100000"/>
              </a:lnSpc>
              <a:spcBef>
                <a:spcPts val="400"/>
              </a:spcBef>
              <a:spcAft>
                <a:spcPts val="0"/>
              </a:spcAft>
              <a:buSzPts val="1400"/>
              <a:buChar char="–"/>
              <a:defRPr sz="2000"/>
            </a:lvl2pPr>
            <a:lvl3pPr marL="1828754" lvl="2" indent="-406390" algn="l">
              <a:lnSpc>
                <a:spcPct val="100000"/>
              </a:lnSpc>
              <a:spcBef>
                <a:spcPts val="267"/>
              </a:spcBef>
              <a:spcAft>
                <a:spcPts val="0"/>
              </a:spcAft>
              <a:buSzPts val="1200"/>
              <a:buChar char="•"/>
              <a:defRPr sz="1800"/>
            </a:lvl3pPr>
            <a:lvl4pPr marL="2438339" lvl="3" indent="-389457" algn="l">
              <a:lnSpc>
                <a:spcPct val="100000"/>
              </a:lnSpc>
              <a:spcBef>
                <a:spcPts val="267"/>
              </a:spcBef>
              <a:spcAft>
                <a:spcPts val="0"/>
              </a:spcAft>
              <a:buSzPts val="1000"/>
              <a:buChar char="–"/>
              <a:defRPr sz="1600"/>
            </a:lvl4pPr>
            <a:lvl5pPr marL="3047924" lvl="4" indent="-389457" algn="l">
              <a:lnSpc>
                <a:spcPct val="100000"/>
              </a:lnSpc>
              <a:spcBef>
                <a:spcPts val="267"/>
              </a:spcBef>
              <a:spcAft>
                <a:spcPts val="0"/>
              </a:spcAft>
              <a:buSzPts val="1000"/>
              <a:buChar char="»"/>
              <a:defRPr sz="1600"/>
            </a:lvl5pPr>
            <a:lvl6pPr marL="3657509" lvl="5" indent="-389457" algn="l">
              <a:lnSpc>
                <a:spcPct val="100000"/>
              </a:lnSpc>
              <a:spcBef>
                <a:spcPts val="267"/>
              </a:spcBef>
              <a:spcAft>
                <a:spcPts val="0"/>
              </a:spcAft>
              <a:buSzPts val="1000"/>
              <a:buChar char="•"/>
              <a:defRPr/>
            </a:lvl6pPr>
            <a:lvl7pPr marL="4267093" lvl="6" indent="-389457" algn="l">
              <a:lnSpc>
                <a:spcPct val="100000"/>
              </a:lnSpc>
              <a:spcBef>
                <a:spcPts val="267"/>
              </a:spcBef>
              <a:spcAft>
                <a:spcPts val="0"/>
              </a:spcAft>
              <a:buSzPts val="1000"/>
              <a:buChar char="•"/>
              <a:defRPr/>
            </a:lvl7pPr>
            <a:lvl8pPr marL="4876678" lvl="7" indent="-389457" algn="l">
              <a:lnSpc>
                <a:spcPct val="100000"/>
              </a:lnSpc>
              <a:spcBef>
                <a:spcPts val="267"/>
              </a:spcBef>
              <a:spcAft>
                <a:spcPts val="0"/>
              </a:spcAft>
              <a:buSzPts val="1000"/>
              <a:buChar char="•"/>
              <a:defRPr/>
            </a:lvl8pPr>
            <a:lvl9pPr marL="5486263" lvl="8" indent="-389457" algn="l">
              <a:lnSpc>
                <a:spcPct val="100000"/>
              </a:lnSpc>
              <a:spcBef>
                <a:spcPts val="267"/>
              </a:spcBef>
              <a:spcAft>
                <a:spcPts val="0"/>
              </a:spcAft>
              <a:buSzPts val="1000"/>
              <a:buChar char="•"/>
              <a:defRPr/>
            </a:lvl9pPr>
          </a:lstStyle>
          <a:p>
            <a:endParaRPr/>
          </a:p>
        </p:txBody>
      </p:sp>
      <p:sp>
        <p:nvSpPr>
          <p:cNvPr id="22" name="Google Shape;22;p59"/>
          <p:cNvSpPr txBox="1">
            <a:spLocks noGrp="1"/>
          </p:cNvSpPr>
          <p:nvPr>
            <p:ph type="title"/>
          </p:nvPr>
        </p:nvSpPr>
        <p:spPr>
          <a:xfrm>
            <a:off x="838200" y="254370"/>
            <a:ext cx="10515600" cy="792036"/>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SzPts val="22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pic>
        <p:nvPicPr>
          <p:cNvPr id="23" name="Google Shape;23;p59"/>
          <p:cNvPicPr preferRelativeResize="0"/>
          <p:nvPr/>
        </p:nvPicPr>
        <p:blipFill rotWithShape="1">
          <a:blip r:embed="rId2">
            <a:alphaModFix/>
          </a:blip>
          <a:srcRect/>
          <a:stretch/>
        </p:blipFill>
        <p:spPr>
          <a:xfrm>
            <a:off x="5836013" y="6284981"/>
            <a:ext cx="519977" cy="448523"/>
          </a:xfrm>
          <a:prstGeom prst="rect">
            <a:avLst/>
          </a:prstGeom>
          <a:noFill/>
          <a:ln>
            <a:noFill/>
          </a:ln>
        </p:spPr>
      </p:pic>
    </p:spTree>
    <p:extLst>
      <p:ext uri="{BB962C8B-B14F-4D97-AF65-F5344CB8AC3E}">
        <p14:creationId xmlns:p14="http://schemas.microsoft.com/office/powerpoint/2010/main" val="414406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sp>
        <p:nvSpPr>
          <p:cNvPr id="26" name="Google Shape;26;p61"/>
          <p:cNvSpPr/>
          <p:nvPr/>
        </p:nvSpPr>
        <p:spPr>
          <a:xfrm>
            <a:off x="0" y="0"/>
            <a:ext cx="12192000" cy="6858000"/>
          </a:xfrm>
          <a:prstGeom prst="rect">
            <a:avLst/>
          </a:prstGeom>
          <a:noFill/>
          <a:ln w="76200" cap="flat" cmpd="sng">
            <a:solidFill>
              <a:srgbClr val="F78F2A"/>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577391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pic>
        <p:nvPicPr>
          <p:cNvPr id="8" name="Image 7">
            <a:extLst>
              <a:ext uri="{FF2B5EF4-FFF2-40B4-BE49-F238E27FC236}">
                <a16:creationId xmlns:a16="http://schemas.microsoft.com/office/drawing/2014/main" id="{A9F5B08C-E045-4DAB-A2DF-E8C72CC43DBC}"/>
              </a:ext>
            </a:extLst>
          </p:cNvPr>
          <p:cNvPicPr>
            <a:picLocks noChangeAspect="1"/>
          </p:cNvPicPr>
          <p:nvPr userDrawn="1"/>
        </p:nvPicPr>
        <p:blipFill>
          <a:blip r:embed="rId3"/>
          <a:stretch>
            <a:fillRect/>
          </a:stretch>
        </p:blipFill>
        <p:spPr>
          <a:xfrm>
            <a:off x="0" y="0"/>
            <a:ext cx="7114156" cy="6858000"/>
          </a:xfrm>
          <a:prstGeom prst="rect">
            <a:avLst/>
          </a:prstGeom>
        </p:spPr>
      </p:pic>
      <p:pic>
        <p:nvPicPr>
          <p:cNvPr id="9" name="Image 8">
            <a:extLst>
              <a:ext uri="{FF2B5EF4-FFF2-40B4-BE49-F238E27FC236}">
                <a16:creationId xmlns:a16="http://schemas.microsoft.com/office/drawing/2014/main" id="{C55C4DB3-00DB-4B30-B962-C9D32CA6CD7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770091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pic>
        <p:nvPicPr>
          <p:cNvPr id="7" name="Image 6">
            <a:extLst>
              <a:ext uri="{FF2B5EF4-FFF2-40B4-BE49-F238E27FC236}">
                <a16:creationId xmlns:a16="http://schemas.microsoft.com/office/drawing/2014/main" id="{6D6E3A4F-2E29-4598-8B21-FA45E3997F90}"/>
              </a:ext>
            </a:extLst>
          </p:cNvPr>
          <p:cNvPicPr>
            <a:picLocks noChangeAspect="1"/>
          </p:cNvPicPr>
          <p:nvPr userDrawn="1"/>
        </p:nvPicPr>
        <p:blipFill>
          <a:blip r:embed="rId3"/>
          <a:stretch>
            <a:fillRect/>
          </a:stretch>
        </p:blipFill>
        <p:spPr>
          <a:xfrm>
            <a:off x="0" y="0"/>
            <a:ext cx="7114156" cy="6858000"/>
          </a:xfrm>
          <a:prstGeom prst="rect">
            <a:avLst/>
          </a:prstGeom>
        </p:spPr>
      </p:pic>
      <p:pic>
        <p:nvPicPr>
          <p:cNvPr id="8" name="Image 7">
            <a:extLst>
              <a:ext uri="{FF2B5EF4-FFF2-40B4-BE49-F238E27FC236}">
                <a16:creationId xmlns:a16="http://schemas.microsoft.com/office/drawing/2014/main" id="{D15C3BAF-46A3-4015-9D9F-1317990E51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4189389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pic>
        <p:nvPicPr>
          <p:cNvPr id="8" name="Image 7">
            <a:extLst>
              <a:ext uri="{FF2B5EF4-FFF2-40B4-BE49-F238E27FC236}">
                <a16:creationId xmlns:a16="http://schemas.microsoft.com/office/drawing/2014/main" id="{60AABFF7-AB25-609E-2871-6ACD75B69ABB}"/>
              </a:ext>
            </a:extLst>
          </p:cNvPr>
          <p:cNvPicPr>
            <a:picLocks noChangeAspect="1"/>
          </p:cNvPicPr>
          <p:nvPr userDrawn="1"/>
        </p:nvPicPr>
        <p:blipFill>
          <a:blip r:embed="rId3"/>
          <a:stretch>
            <a:fillRect/>
          </a:stretch>
        </p:blipFill>
        <p:spPr>
          <a:xfrm>
            <a:off x="0" y="0"/>
            <a:ext cx="7114156" cy="6858000"/>
          </a:xfrm>
          <a:prstGeom prst="rect">
            <a:avLst/>
          </a:prstGeom>
        </p:spPr>
      </p:pic>
      <p:pic>
        <p:nvPicPr>
          <p:cNvPr id="9" name="Image 8">
            <a:extLst>
              <a:ext uri="{FF2B5EF4-FFF2-40B4-BE49-F238E27FC236}">
                <a16:creationId xmlns:a16="http://schemas.microsoft.com/office/drawing/2014/main" id="{D556DC5C-E872-4F70-A2B0-B54F1C4D538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1709451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pic>
        <p:nvPicPr>
          <p:cNvPr id="8" name="Image 7">
            <a:extLst>
              <a:ext uri="{FF2B5EF4-FFF2-40B4-BE49-F238E27FC236}">
                <a16:creationId xmlns:a16="http://schemas.microsoft.com/office/drawing/2014/main" id="{1107073C-F52E-4FB5-ABF2-853B8DE73F21}"/>
              </a:ext>
            </a:extLst>
          </p:cNvPr>
          <p:cNvPicPr>
            <a:picLocks noChangeAspect="1"/>
          </p:cNvPicPr>
          <p:nvPr userDrawn="1"/>
        </p:nvPicPr>
        <p:blipFill>
          <a:blip r:embed="rId3"/>
          <a:stretch>
            <a:fillRect/>
          </a:stretch>
        </p:blipFill>
        <p:spPr>
          <a:xfrm>
            <a:off x="0" y="0"/>
            <a:ext cx="7114156" cy="6858000"/>
          </a:xfrm>
          <a:prstGeom prst="rect">
            <a:avLst/>
          </a:prstGeom>
        </p:spPr>
      </p:pic>
      <p:pic>
        <p:nvPicPr>
          <p:cNvPr id="9" name="Image 8">
            <a:extLst>
              <a:ext uri="{FF2B5EF4-FFF2-40B4-BE49-F238E27FC236}">
                <a16:creationId xmlns:a16="http://schemas.microsoft.com/office/drawing/2014/main" id="{6F5024C9-A9FD-492E-8592-30AAD33BB3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240759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pic>
        <p:nvPicPr>
          <p:cNvPr id="8" name="Image 7">
            <a:extLst>
              <a:ext uri="{FF2B5EF4-FFF2-40B4-BE49-F238E27FC236}">
                <a16:creationId xmlns:a16="http://schemas.microsoft.com/office/drawing/2014/main" id="{9EFF3C9F-8A0E-4E3D-BE83-4FCCB43C38AC}"/>
              </a:ext>
            </a:extLst>
          </p:cNvPr>
          <p:cNvPicPr>
            <a:picLocks noChangeAspect="1"/>
          </p:cNvPicPr>
          <p:nvPr userDrawn="1"/>
        </p:nvPicPr>
        <p:blipFill>
          <a:blip r:embed="rId3"/>
          <a:stretch>
            <a:fillRect/>
          </a:stretch>
        </p:blipFill>
        <p:spPr>
          <a:xfrm>
            <a:off x="0" y="0"/>
            <a:ext cx="7114156" cy="6858000"/>
          </a:xfrm>
          <a:prstGeom prst="rect">
            <a:avLst/>
          </a:prstGeom>
        </p:spPr>
      </p:pic>
      <p:pic>
        <p:nvPicPr>
          <p:cNvPr id="9" name="Image 8">
            <a:extLst>
              <a:ext uri="{FF2B5EF4-FFF2-40B4-BE49-F238E27FC236}">
                <a16:creationId xmlns:a16="http://schemas.microsoft.com/office/drawing/2014/main" id="{50C1E31C-DA9F-4B72-9B59-B01FE3B207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3112431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pic>
        <p:nvPicPr>
          <p:cNvPr id="8" name="Image 7">
            <a:extLst>
              <a:ext uri="{FF2B5EF4-FFF2-40B4-BE49-F238E27FC236}">
                <a16:creationId xmlns:a16="http://schemas.microsoft.com/office/drawing/2014/main" id="{F7D906C4-D2BC-411E-81B2-5D6813E28101}"/>
              </a:ext>
            </a:extLst>
          </p:cNvPr>
          <p:cNvPicPr>
            <a:picLocks noChangeAspect="1"/>
          </p:cNvPicPr>
          <p:nvPr userDrawn="1"/>
        </p:nvPicPr>
        <p:blipFill>
          <a:blip r:embed="rId3"/>
          <a:stretch>
            <a:fillRect/>
          </a:stretch>
        </p:blipFill>
        <p:spPr>
          <a:xfrm>
            <a:off x="0" y="0"/>
            <a:ext cx="7114156" cy="6858000"/>
          </a:xfrm>
          <a:prstGeom prst="rect">
            <a:avLst/>
          </a:prstGeom>
        </p:spPr>
      </p:pic>
      <p:pic>
        <p:nvPicPr>
          <p:cNvPr id="9" name="Image 8">
            <a:extLst>
              <a:ext uri="{FF2B5EF4-FFF2-40B4-BE49-F238E27FC236}">
                <a16:creationId xmlns:a16="http://schemas.microsoft.com/office/drawing/2014/main" id="{2820F41E-F841-42C7-9E54-43F28D0CDB0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2816323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9D30F1-8FAF-40C1-A758-5DF0B0ABF54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3D3038-AC0A-487E-BB5A-CCAD2982FED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F8F85E-0972-4399-BE75-5BDB496364E6}"/>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5" name="Espace réservé du pied de page 4">
            <a:extLst>
              <a:ext uri="{FF2B5EF4-FFF2-40B4-BE49-F238E27FC236}">
                <a16:creationId xmlns:a16="http://schemas.microsoft.com/office/drawing/2014/main" id="{3B3CDE2D-CD97-4AE2-A654-15A36890E6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3846A1-3CFF-421B-B65F-749315D55736}"/>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264362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4351594"/>
            <a:ext cx="10515600" cy="1325563"/>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90076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7" y="1375108"/>
            <a:ext cx="3510071" cy="3027728"/>
          </a:xfrm>
          <a:prstGeom prst="rect">
            <a:avLst/>
          </a:prstGeom>
        </p:spPr>
      </p:pic>
      <p:sp>
        <p:nvSpPr>
          <p:cNvPr id="2" name="ZoneTexte 1"/>
          <p:cNvSpPr txBox="1"/>
          <p:nvPr userDrawn="1"/>
        </p:nvSpPr>
        <p:spPr>
          <a:xfrm>
            <a:off x="3666478" y="5543038"/>
            <a:ext cx="4980373" cy="830997"/>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Phyto-Aromatique</a:t>
            </a:r>
          </a:p>
        </p:txBody>
      </p:sp>
    </p:spTree>
    <p:extLst>
      <p:ext uri="{BB962C8B-B14F-4D97-AF65-F5344CB8AC3E}">
        <p14:creationId xmlns:p14="http://schemas.microsoft.com/office/powerpoint/2010/main" val="4197035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GE DE GARDE E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7" y="1375108"/>
            <a:ext cx="3510071" cy="3027728"/>
          </a:xfrm>
          <a:prstGeom prst="rect">
            <a:avLst/>
          </a:prstGeom>
        </p:spPr>
      </p:pic>
      <p:sp>
        <p:nvSpPr>
          <p:cNvPr id="2" name="ZoneTexte 1"/>
          <p:cNvSpPr txBox="1"/>
          <p:nvPr userDrawn="1"/>
        </p:nvSpPr>
        <p:spPr>
          <a:xfrm>
            <a:off x="3666478" y="5543038"/>
            <a:ext cx="4980373" cy="830997"/>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The </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Experience</a:t>
            </a: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of</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Aromatic</a:t>
            </a: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Skincare</a:t>
            </a:r>
            <a:endPar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859834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4642" y="867784"/>
            <a:ext cx="2341530" cy="2019764"/>
          </a:xfrm>
          <a:prstGeom prst="rect">
            <a:avLst/>
          </a:prstGeom>
        </p:spPr>
      </p:pic>
    </p:spTree>
    <p:extLst>
      <p:ext uri="{BB962C8B-B14F-4D97-AF65-F5344CB8AC3E}">
        <p14:creationId xmlns:p14="http://schemas.microsoft.com/office/powerpoint/2010/main" val="3632653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spTree>
    <p:extLst>
      <p:ext uri="{BB962C8B-B14F-4D97-AF65-F5344CB8AC3E}">
        <p14:creationId xmlns:p14="http://schemas.microsoft.com/office/powerpoint/2010/main" val="4178800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588184" y="1286634"/>
            <a:ext cx="6765616" cy="4863314"/>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72278"/>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sp>
        <p:nvSpPr>
          <p:cNvPr id="6" name="Espace réservé pour une image  5"/>
          <p:cNvSpPr>
            <a:spLocks noGrp="1"/>
          </p:cNvSpPr>
          <p:nvPr>
            <p:ph type="pic" sz="quarter" idx="11"/>
          </p:nvPr>
        </p:nvSpPr>
        <p:spPr>
          <a:xfrm>
            <a:off x="838201" y="1286635"/>
            <a:ext cx="3458671" cy="4863313"/>
          </a:xfrm>
          <a:prstGeom prst="rect">
            <a:avLst/>
          </a:prstGeom>
        </p:spPr>
        <p:txBody>
          <a:bodyPr/>
          <a:lstStyle/>
          <a:p>
            <a:endParaRPr lang="fr-FR"/>
          </a:p>
        </p:txBody>
      </p:sp>
    </p:spTree>
    <p:extLst>
      <p:ext uri="{BB962C8B-B14F-4D97-AF65-F5344CB8AC3E}">
        <p14:creationId xmlns:p14="http://schemas.microsoft.com/office/powerpoint/2010/main" val="3117091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30" y="1278543"/>
            <a:ext cx="3458671" cy="4928048"/>
          </a:xfrm>
          <a:prstGeom prst="rect">
            <a:avLst/>
          </a:prstGeom>
        </p:spPr>
        <p:txBody>
          <a:bodyPr/>
          <a:lstStyle/>
          <a:p>
            <a:endParaRPr lang="fr-FR"/>
          </a:p>
        </p:txBody>
      </p:sp>
    </p:spTree>
    <p:extLst>
      <p:ext uri="{BB962C8B-B14F-4D97-AF65-F5344CB8AC3E}">
        <p14:creationId xmlns:p14="http://schemas.microsoft.com/office/powerpoint/2010/main" val="3875212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006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006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006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006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775535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878390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apositive de titre 1 1 1" preserve="1">
  <p:cSld name="Diapositive de titre 1 1 1">
    <p:spTree>
      <p:nvGrpSpPr>
        <p:cNvPr id="1" name="Shape 102"/>
        <p:cNvGrpSpPr/>
        <p:nvPr/>
      </p:nvGrpSpPr>
      <p:grpSpPr>
        <a:xfrm>
          <a:off x="0" y="0"/>
          <a:ext cx="0" cy="0"/>
          <a:chOff x="0" y="0"/>
          <a:chExt cx="0" cy="0"/>
        </a:xfrm>
      </p:grpSpPr>
      <p:sp>
        <p:nvSpPr>
          <p:cNvPr id="103" name="Google Shape;103;p18"/>
          <p:cNvSpPr/>
          <p:nvPr/>
        </p:nvSpPr>
        <p:spPr>
          <a:xfrm>
            <a:off x="0" y="0"/>
            <a:ext cx="12192000" cy="156800"/>
          </a:xfrm>
          <a:prstGeom prst="rect">
            <a:avLst/>
          </a:prstGeom>
          <a:solidFill>
            <a:srgbClr val="A1ABA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4" name="Google Shape;104;p18"/>
          <p:cNvSpPr/>
          <p:nvPr/>
        </p:nvSpPr>
        <p:spPr>
          <a:xfrm>
            <a:off x="0" y="6705600"/>
            <a:ext cx="12192000" cy="156800"/>
          </a:xfrm>
          <a:prstGeom prst="rect">
            <a:avLst/>
          </a:prstGeom>
          <a:solidFill>
            <a:srgbClr val="A1ABA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5" name="Google Shape;105;p18"/>
          <p:cNvSpPr/>
          <p:nvPr/>
        </p:nvSpPr>
        <p:spPr>
          <a:xfrm rot="5400000">
            <a:off x="-3269545" y="3269800"/>
            <a:ext cx="6705600" cy="166000"/>
          </a:xfrm>
          <a:prstGeom prst="rect">
            <a:avLst/>
          </a:prstGeom>
          <a:solidFill>
            <a:srgbClr val="A1ABA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6" name="Google Shape;106;p18"/>
          <p:cNvSpPr/>
          <p:nvPr/>
        </p:nvSpPr>
        <p:spPr>
          <a:xfrm rot="5400000">
            <a:off x="8756200" y="3422200"/>
            <a:ext cx="6705600" cy="166000"/>
          </a:xfrm>
          <a:prstGeom prst="rect">
            <a:avLst/>
          </a:prstGeom>
          <a:solidFill>
            <a:srgbClr val="A1ABA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388132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BE2C72-E913-491B-BA68-E049ECCA064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6B534B1-49ED-41E7-A0EF-78B6E9D2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A500AE5-8F20-4917-92A8-2439B8E02556}"/>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5" name="Espace réservé du pied de page 4">
            <a:extLst>
              <a:ext uri="{FF2B5EF4-FFF2-40B4-BE49-F238E27FC236}">
                <a16:creationId xmlns:a16="http://schemas.microsoft.com/office/drawing/2014/main" id="{40608AD9-4242-45E5-9E56-5E711B57D1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3AF62E-23B2-4006-A8ED-FC6959BBE472}"/>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866761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012836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00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722025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889AF3-68A3-46D6-B515-7BA2E996BB2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61674CD-7724-40EE-900C-40ACD52F0D7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AD4D9EB-1414-4A44-86C3-C35BDA5267C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C6E4F8D-81D5-4875-B8FA-C9AE446B26ED}"/>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6" name="Espace réservé du pied de page 5">
            <a:extLst>
              <a:ext uri="{FF2B5EF4-FFF2-40B4-BE49-F238E27FC236}">
                <a16:creationId xmlns:a16="http://schemas.microsoft.com/office/drawing/2014/main" id="{2B86505D-AB04-4501-B126-CEB09605DB8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60B6171-8CC6-461D-B012-8EF9191C536E}"/>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54081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CC9B2F-44A1-415C-8BAA-C8DF5C96B12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72ED07B-F8FE-48A4-A10E-3C4D78813A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1ABAEB2-B4E8-40EF-9344-EC02F11ECA5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5BD280C-124D-47E0-8B17-D898B028B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3638C4F-4D33-4980-ACD1-ABF8703AE23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09D2EE4-BF89-4DA6-978C-4408B4BE5758}"/>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8" name="Espace réservé du pied de page 7">
            <a:extLst>
              <a:ext uri="{FF2B5EF4-FFF2-40B4-BE49-F238E27FC236}">
                <a16:creationId xmlns:a16="http://schemas.microsoft.com/office/drawing/2014/main" id="{6936163D-E7D1-4CE8-9F0F-F664A324130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035E9C7-9CE1-4A2B-B973-6666A67E9A32}"/>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90983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BCB520-3286-4B14-930A-8CFAF291D77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FA118BD-818A-447E-A423-F2AA9ABFFB26}"/>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4" name="Espace réservé du pied de page 3">
            <a:extLst>
              <a:ext uri="{FF2B5EF4-FFF2-40B4-BE49-F238E27FC236}">
                <a16:creationId xmlns:a16="http://schemas.microsoft.com/office/drawing/2014/main" id="{D68ED31F-4D42-497F-8547-A5998D85177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46ABB6-D670-4747-ADEF-D2ED7D27C88C}"/>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3493195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9B30F9E-2D73-481E-A8AC-97D7814AB0D1}"/>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3" name="Espace réservé du pied de page 2">
            <a:extLst>
              <a:ext uri="{FF2B5EF4-FFF2-40B4-BE49-F238E27FC236}">
                <a16:creationId xmlns:a16="http://schemas.microsoft.com/office/drawing/2014/main" id="{36B31951-8DC5-4123-B231-10A97328CC8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52321B8-D185-45E2-93C7-B8719B7C62C3}"/>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25587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660BD-0762-4E14-8B54-D8B409D690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13CC2C3-B371-4787-86F7-A7627BE1B4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4EFEA5A-2EE3-4E17-B4DF-716A28004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B93D847-A66B-46E0-9B08-890BC162D8AC}"/>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6" name="Espace réservé du pied de page 5">
            <a:extLst>
              <a:ext uri="{FF2B5EF4-FFF2-40B4-BE49-F238E27FC236}">
                <a16:creationId xmlns:a16="http://schemas.microsoft.com/office/drawing/2014/main" id="{79EAB38D-6260-4069-ABED-4B511F9416D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728A6F-C36A-41D0-A9D5-3374CE9D839A}"/>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3062636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8083A-73F1-4CBA-8250-2D7B741769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238D937-598B-40F1-BFBD-130DA404C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DD596CB-C88F-489B-B399-A579C65D0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D16D3A-96D1-4349-909E-D917B002CB80}"/>
              </a:ext>
            </a:extLst>
          </p:cNvPr>
          <p:cNvSpPr>
            <a:spLocks noGrp="1"/>
          </p:cNvSpPr>
          <p:nvPr>
            <p:ph type="dt" sz="half" idx="10"/>
          </p:nvPr>
        </p:nvSpPr>
        <p:spPr/>
        <p:txBody>
          <a:bodyPr/>
          <a:lstStyle/>
          <a:p>
            <a:fld id="{B7040E83-14F6-4C62-8A0A-80907FCE3E29}" type="datetimeFigureOut">
              <a:rPr lang="fr-FR" smtClean="0"/>
              <a:t>25/10/2023</a:t>
            </a:fld>
            <a:endParaRPr lang="fr-FR"/>
          </a:p>
        </p:txBody>
      </p:sp>
      <p:sp>
        <p:nvSpPr>
          <p:cNvPr id="6" name="Espace réservé du pied de page 5">
            <a:extLst>
              <a:ext uri="{FF2B5EF4-FFF2-40B4-BE49-F238E27FC236}">
                <a16:creationId xmlns:a16="http://schemas.microsoft.com/office/drawing/2014/main" id="{603761C0-80A7-4F28-B087-3CDD9FBC9F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096C103-6FF7-485C-9A0E-2884A710F6AA}"/>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227641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BCC4956-82C4-49BE-98A8-76E283BF4F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880CA2F-7779-4F8D-B43A-D742CA7AF0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7EA346-B21A-4C66-9EA5-EAF1BE1F65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40E83-14F6-4C62-8A0A-80907FCE3E29}" type="datetimeFigureOut">
              <a:rPr lang="fr-FR" smtClean="0"/>
              <a:t>25/10/2023</a:t>
            </a:fld>
            <a:endParaRPr lang="fr-FR"/>
          </a:p>
        </p:txBody>
      </p:sp>
      <p:sp>
        <p:nvSpPr>
          <p:cNvPr id="5" name="Espace réservé du pied de page 4">
            <a:extLst>
              <a:ext uri="{FF2B5EF4-FFF2-40B4-BE49-F238E27FC236}">
                <a16:creationId xmlns:a16="http://schemas.microsoft.com/office/drawing/2014/main" id="{08E3891B-A7F0-4B6A-945D-598D4E6C95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A6880F2-B5EA-40A1-B08E-28B5BE2B6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0F5BD-DCA3-476E-B64B-DF9FA3F54CF8}" type="slidenum">
              <a:rPr lang="fr-FR" smtClean="0"/>
              <a:t>‹N°›</a:t>
            </a:fld>
            <a:endParaRPr lang="fr-FR"/>
          </a:p>
        </p:txBody>
      </p:sp>
      <p:pic>
        <p:nvPicPr>
          <p:cNvPr id="7" name="Image 6">
            <a:extLst>
              <a:ext uri="{FF2B5EF4-FFF2-40B4-BE49-F238E27FC236}">
                <a16:creationId xmlns:a16="http://schemas.microsoft.com/office/drawing/2014/main" id="{CB59E125-98EE-4275-82C7-9DEB6824B24C}"/>
              </a:ext>
            </a:extLst>
          </p:cNvPr>
          <p:cNvPicPr>
            <a:picLocks noChangeAspect="1"/>
          </p:cNvPicPr>
          <p:nvPr userDrawn="1"/>
        </p:nvPicPr>
        <p:blipFill>
          <a:blip r:embed="rId22"/>
          <a:stretch>
            <a:fillRect/>
          </a:stretch>
        </p:blipFill>
        <p:spPr>
          <a:xfrm>
            <a:off x="0" y="0"/>
            <a:ext cx="7114156" cy="6858000"/>
          </a:xfrm>
          <a:prstGeom prst="rect">
            <a:avLst/>
          </a:prstGeom>
        </p:spPr>
      </p:pic>
      <p:pic>
        <p:nvPicPr>
          <p:cNvPr id="8" name="Image 7">
            <a:extLst>
              <a:ext uri="{FF2B5EF4-FFF2-40B4-BE49-F238E27FC236}">
                <a16:creationId xmlns:a16="http://schemas.microsoft.com/office/drawing/2014/main" id="{9B1A8F7D-745A-4A9E-98C9-1C289C971CD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326679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71" r:id="rId17"/>
    <p:sldLayoutId id="2147483673" r:id="rId18"/>
    <p:sldLayoutId id="2147483674" r:id="rId19"/>
    <p:sldLayoutId id="214748367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descr="Une image contenant capture d’écran, violet, rideau, violette&#10;&#10;Description générée automatiquement">
            <a:extLst>
              <a:ext uri="{FF2B5EF4-FFF2-40B4-BE49-F238E27FC236}">
                <a16:creationId xmlns:a16="http://schemas.microsoft.com/office/drawing/2014/main" id="{44A241CD-6341-97F9-D4B2-0957BC711E32}"/>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746042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914446"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5.jpe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9.xml"/><Relationship Id="rId16" Type="http://schemas.openxmlformats.org/officeDocument/2006/relationships/image" Target="../media/image44.png"/><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40.jpeg"/><Relationship Id="rId5" Type="http://schemas.openxmlformats.org/officeDocument/2006/relationships/image" Target="../media/image21.pn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9.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microsoft.com/office/2007/relationships/hdphoto" Target="../media/hdphoto2.wdp"/><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61.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4.png"/><Relationship Id="rId12" Type="http://schemas.microsoft.com/office/2007/relationships/hdphoto" Target="../media/hdphoto7.wdp"/><Relationship Id="rId2" Type="http://schemas.openxmlformats.org/officeDocument/2006/relationships/notesSlide" Target="../notesSlides/notesSlide14.xml"/><Relationship Id="rId16" Type="http://schemas.openxmlformats.org/officeDocument/2006/relationships/image" Target="../media/image69.png"/><Relationship Id="rId1" Type="http://schemas.openxmlformats.org/officeDocument/2006/relationships/slideLayout" Target="../slideLayouts/slideLayout31.xml"/><Relationship Id="rId6" Type="http://schemas.microsoft.com/office/2007/relationships/hdphoto" Target="../media/hdphoto4.wdp"/><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65.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jpeg"/><Relationship Id="rId10" Type="http://schemas.microsoft.com/office/2007/relationships/hdphoto" Target="../media/hdphoto10.wdp"/><Relationship Id="rId4" Type="http://schemas.openxmlformats.org/officeDocument/2006/relationships/image" Target="../media/image48.jpe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0.png"/><Relationship Id="rId18" Type="http://schemas.microsoft.com/office/2007/relationships/hdphoto" Target="../media/hdphoto2.wdp"/><Relationship Id="rId3" Type="http://schemas.openxmlformats.org/officeDocument/2006/relationships/image" Target="../media/image52.png"/><Relationship Id="rId21" Type="http://schemas.openxmlformats.org/officeDocument/2006/relationships/image" Target="../media/image84.png"/><Relationship Id="rId7" Type="http://schemas.openxmlformats.org/officeDocument/2006/relationships/image" Target="../media/image76.png"/><Relationship Id="rId12" Type="http://schemas.openxmlformats.org/officeDocument/2006/relationships/image" Target="../media/image79.png"/><Relationship Id="rId17" Type="http://schemas.openxmlformats.org/officeDocument/2006/relationships/image" Target="../media/image53.png"/><Relationship Id="rId2" Type="http://schemas.openxmlformats.org/officeDocument/2006/relationships/notesSlide" Target="../notesSlides/notesSlide17.xml"/><Relationship Id="rId16" Type="http://schemas.microsoft.com/office/2007/relationships/hdphoto" Target="../media/hdphoto10.wdp"/><Relationship Id="rId20" Type="http://schemas.openxmlformats.org/officeDocument/2006/relationships/image" Target="../media/image83.png"/><Relationship Id="rId1" Type="http://schemas.openxmlformats.org/officeDocument/2006/relationships/slideLayout" Target="../slideLayouts/slideLayout31.xml"/><Relationship Id="rId6" Type="http://schemas.openxmlformats.org/officeDocument/2006/relationships/image" Target="../media/image75.png"/><Relationship Id="rId11" Type="http://schemas.openxmlformats.org/officeDocument/2006/relationships/image" Target="../media/image78.svg"/><Relationship Id="rId5" Type="http://schemas.openxmlformats.org/officeDocument/2006/relationships/image" Target="../media/image74.png"/><Relationship Id="rId15" Type="http://schemas.openxmlformats.org/officeDocument/2006/relationships/image" Target="../media/image73.png"/><Relationship Id="rId10" Type="http://schemas.openxmlformats.org/officeDocument/2006/relationships/image" Target="../media/image77.png"/><Relationship Id="rId19" Type="http://schemas.openxmlformats.org/officeDocument/2006/relationships/image" Target="../media/image82.png"/><Relationship Id="rId4" Type="http://schemas.microsoft.com/office/2007/relationships/hdphoto" Target="../media/hdphoto1.wdp"/><Relationship Id="rId9" Type="http://schemas.microsoft.com/office/2007/relationships/hdphoto" Target="../media/hdphoto9.wdp"/><Relationship Id="rId1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87.png"/><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95.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96.wmf"/><Relationship Id="rId5" Type="http://schemas.openxmlformats.org/officeDocument/2006/relationships/oleObject" Target="../embeddings/oleObject1.bin"/><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notesSlide" Target="../notesSlides/notesSlide22.xml"/><Relationship Id="rId7" Type="http://schemas.openxmlformats.org/officeDocument/2006/relationships/oleObject" Target="../embeddings/oleObject2.bin"/><Relationship Id="rId2" Type="http://schemas.openxmlformats.org/officeDocument/2006/relationships/slideLayout" Target="../slideLayouts/slideLayout31.xml"/><Relationship Id="rId1" Type="http://schemas.openxmlformats.org/officeDocument/2006/relationships/vmlDrawing" Target="../drawings/vmlDrawing2.vml"/><Relationship Id="rId6" Type="http://schemas.openxmlformats.org/officeDocument/2006/relationships/image" Target="../media/image100.jpg"/><Relationship Id="rId11" Type="http://schemas.openxmlformats.org/officeDocument/2006/relationships/image" Target="../media/image101.png"/><Relationship Id="rId5" Type="http://schemas.microsoft.com/office/2007/relationships/hdphoto" Target="../media/hdphoto3.wdp"/><Relationship Id="rId10" Type="http://schemas.openxmlformats.org/officeDocument/2006/relationships/image" Target="../media/image99.wmf"/><Relationship Id="rId4" Type="http://schemas.openxmlformats.org/officeDocument/2006/relationships/image" Target="../media/image62.png"/><Relationship Id="rId9"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03.wmf"/><Relationship Id="rId2" Type="http://schemas.openxmlformats.org/officeDocument/2006/relationships/slideLayout" Target="../slideLayouts/slideLayout3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02.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notesSlide" Target="../notesSlides/notesSlide24.xml"/><Relationship Id="rId7" Type="http://schemas.openxmlformats.org/officeDocument/2006/relationships/image" Target="../media/image105.wmf"/><Relationship Id="rId2" Type="http://schemas.openxmlformats.org/officeDocument/2006/relationships/slideLayout" Target="../slideLayouts/slideLayout3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04.wmf"/><Relationship Id="rId10" Type="http://schemas.openxmlformats.org/officeDocument/2006/relationships/image" Target="../media/image106.wmf"/><Relationship Id="rId4" Type="http://schemas.openxmlformats.org/officeDocument/2006/relationships/oleObject" Target="../embeddings/oleObject6.bin"/><Relationship Id="rId9"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5.xml"/><Relationship Id="rId7" Type="http://schemas.openxmlformats.org/officeDocument/2006/relationships/image" Target="../media/image109.wmf"/><Relationship Id="rId2" Type="http://schemas.openxmlformats.org/officeDocument/2006/relationships/slideLayout" Target="../slideLayouts/slideLayout31.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08.wmf"/><Relationship Id="rId10" Type="http://schemas.openxmlformats.org/officeDocument/2006/relationships/image" Target="../media/image111.jpeg"/><Relationship Id="rId4" Type="http://schemas.openxmlformats.org/officeDocument/2006/relationships/oleObject" Target="../embeddings/oleObject9.bin"/><Relationship Id="rId9" Type="http://schemas.openxmlformats.org/officeDocument/2006/relationships/image" Target="../media/image110.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6.xml"/><Relationship Id="rId7" Type="http://schemas.openxmlformats.org/officeDocument/2006/relationships/image" Target="../media/image113.wmf"/><Relationship Id="rId2" Type="http://schemas.openxmlformats.org/officeDocument/2006/relationships/slideLayout" Target="../slideLayouts/slideLayout31.xml"/><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115.wmf"/><Relationship Id="rId5" Type="http://schemas.openxmlformats.org/officeDocument/2006/relationships/image" Target="../media/image112.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14.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17.wmf"/><Relationship Id="rId2" Type="http://schemas.openxmlformats.org/officeDocument/2006/relationships/slideLayout" Target="../slideLayouts/slideLayout31.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116.wmf"/><Relationship Id="rId4" Type="http://schemas.openxmlformats.org/officeDocument/2006/relationships/oleObject" Target="../embeddings/oleObject16.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28.xml"/><Relationship Id="rId7" Type="http://schemas.openxmlformats.org/officeDocument/2006/relationships/image" Target="../media/image119.wmf"/><Relationship Id="rId2" Type="http://schemas.openxmlformats.org/officeDocument/2006/relationships/slideLayout" Target="../slideLayouts/slideLayout31.xml"/><Relationship Id="rId1" Type="http://schemas.openxmlformats.org/officeDocument/2006/relationships/vmlDrawing" Target="../drawings/vmlDrawing8.vml"/><Relationship Id="rId6" Type="http://schemas.openxmlformats.org/officeDocument/2006/relationships/oleObject" Target="../embeddings/oleObject19.bin"/><Relationship Id="rId5" Type="http://schemas.openxmlformats.org/officeDocument/2006/relationships/image" Target="../media/image118.wmf"/><Relationship Id="rId4" Type="http://schemas.openxmlformats.org/officeDocument/2006/relationships/oleObject" Target="../embeddings/oleObject18.bin"/><Relationship Id="rId9" Type="http://schemas.openxmlformats.org/officeDocument/2006/relationships/image" Target="../media/image120.wmf"/></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123.jpeg"/><Relationship Id="rId5" Type="http://schemas.openxmlformats.org/officeDocument/2006/relationships/image" Target="../media/image122.pn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hyperlink" Target="https://www.encoreungateau.com/tag/cannelle/" TargetMode="External"/><Relationship Id="rId2" Type="http://schemas.openxmlformats.org/officeDocument/2006/relationships/hyperlink" Target="https://www.encoreungateau.com/extrait-naturel-de-vanille/" TargetMode="External"/><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hyperlink" Target="https://www.encoreungateau.com/tag/gingembr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31.png"/><Relationship Id="rId1" Type="http://schemas.openxmlformats.org/officeDocument/2006/relationships/slideLayout" Target="../slideLayouts/slideLayout3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jpeg"/><Relationship Id="rId10" Type="http://schemas.openxmlformats.org/officeDocument/2006/relationships/image" Target="../media/image25.jpe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CAF2BEF-2D3F-E4F6-481A-296D259F407E}"/>
              </a:ext>
            </a:extLst>
          </p:cNvPr>
          <p:cNvSpPr>
            <a:spLocks noGrp="1"/>
          </p:cNvSpPr>
          <p:nvPr>
            <p:ph type="title"/>
          </p:nvPr>
        </p:nvSpPr>
        <p:spPr/>
        <p:txBody>
          <a:bodyPr/>
          <a:lstStyle/>
          <a:p>
            <a:r>
              <a:rPr lang="fr-FR" dirty="0"/>
              <a:t>RDV Spécial fêtes</a:t>
            </a:r>
          </a:p>
        </p:txBody>
      </p:sp>
    </p:spTree>
    <p:extLst>
      <p:ext uri="{BB962C8B-B14F-4D97-AF65-F5344CB8AC3E}">
        <p14:creationId xmlns:p14="http://schemas.microsoft.com/office/powerpoint/2010/main" val="1306025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r="12335" b="10440"/>
          <a:stretch/>
        </p:blipFill>
        <p:spPr>
          <a:xfrm>
            <a:off x="8702556" y="1986859"/>
            <a:ext cx="3010288" cy="4613034"/>
          </a:xfrm>
          <a:prstGeom prst="rect">
            <a:avLst/>
          </a:prstGeom>
        </p:spPr>
      </p:pic>
      <p:sp>
        <p:nvSpPr>
          <p:cNvPr id="22" name="Arc 21"/>
          <p:cNvSpPr/>
          <p:nvPr/>
        </p:nvSpPr>
        <p:spPr>
          <a:xfrm rot="9523306">
            <a:off x="1010874" y="1353040"/>
            <a:ext cx="3226503" cy="4538196"/>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11"/>
            <a:endParaRPr lang="fr-FR" sz="1600">
              <a:solidFill>
                <a:prstClr val="black"/>
              </a:solidFill>
              <a:latin typeface="Calibri"/>
            </a:endParaRPr>
          </a:p>
        </p:txBody>
      </p:sp>
      <p:sp>
        <p:nvSpPr>
          <p:cNvPr id="14" name="Rectangle 13"/>
          <p:cNvSpPr/>
          <p:nvPr/>
        </p:nvSpPr>
        <p:spPr>
          <a:xfrm>
            <a:off x="677547" y="1491915"/>
            <a:ext cx="10836908" cy="399981"/>
          </a:xfrm>
          <a:prstGeom prst="rect">
            <a:avLst/>
          </a:prstGeom>
        </p:spPr>
        <p:txBody>
          <a:bodyPr wrap="square">
            <a:spAutoFit/>
          </a:bodyPr>
          <a:lstStyle/>
          <a:p>
            <a:pPr algn="ctr" defTabSz="812711">
              <a:defRPr/>
            </a:pPr>
            <a:r>
              <a:rPr lang="fr-FR" sz="1999" i="1" dirty="0">
                <a:solidFill>
                  <a:srgbClr val="3E3E3E"/>
                </a:solidFill>
                <a:latin typeface="KyivType Sans2" panose="00000500000000000000" pitchFamily="50" charset="0"/>
              </a:rPr>
              <a:t>Véritable bain d’hydratation pour toutes les peaux déshydratées</a:t>
            </a:r>
          </a:p>
        </p:txBody>
      </p:sp>
      <p:sp>
        <p:nvSpPr>
          <p:cNvPr id="7" name="ZoneTexte 6"/>
          <p:cNvSpPr txBox="1"/>
          <p:nvPr/>
        </p:nvSpPr>
        <p:spPr>
          <a:xfrm>
            <a:off x="1334380" y="2323119"/>
            <a:ext cx="4429016" cy="1569660"/>
          </a:xfrm>
          <a:prstGeom prst="rect">
            <a:avLst/>
          </a:prstGeom>
          <a:noFill/>
        </p:spPr>
        <p:txBody>
          <a:bodyPr wrap="square" rtlCol="0">
            <a:spAutoFit/>
          </a:bodyPr>
          <a:lstStyle/>
          <a:p>
            <a:pPr defTabSz="812711"/>
            <a:r>
              <a:rPr lang="fr-FR" sz="1600" dirty="0">
                <a:solidFill>
                  <a:srgbClr val="3E3E3E"/>
                </a:solidFill>
                <a:latin typeface="Roboto" panose="020B0604020202020204" charset="0"/>
                <a:ea typeface="Roboto" panose="020B0604020202020204" charset="0"/>
              </a:rPr>
              <a:t>Lisse le relief cutané</a:t>
            </a:r>
          </a:p>
          <a:p>
            <a:pPr defTabSz="812711"/>
            <a:r>
              <a:rPr lang="fr-FR" sz="1600" dirty="0">
                <a:solidFill>
                  <a:srgbClr val="3E3E3E"/>
                </a:solidFill>
                <a:latin typeface="Roboto" panose="020B0604020202020204" charset="0"/>
                <a:ea typeface="Roboto" panose="020B0604020202020204" charset="0"/>
              </a:rPr>
              <a:t>Atténue les ridules </a:t>
            </a:r>
          </a:p>
          <a:p>
            <a:pPr defTabSz="812711"/>
            <a:r>
              <a:rPr lang="fr-FR" sz="1600" dirty="0">
                <a:solidFill>
                  <a:srgbClr val="3E3E3E"/>
                </a:solidFill>
                <a:latin typeface="Roboto" panose="020B0604020202020204" charset="0"/>
                <a:ea typeface="Roboto" panose="020B0604020202020204" charset="0"/>
              </a:rPr>
              <a:t>Peau plus douce et plus ferme</a:t>
            </a:r>
          </a:p>
          <a:p>
            <a:pPr defTabSz="812711"/>
            <a:r>
              <a:rPr lang="fr-FR" sz="1600" dirty="0">
                <a:solidFill>
                  <a:srgbClr val="3E3E3E"/>
                </a:solidFill>
                <a:latin typeface="Roboto" panose="020B0604020202020204" charset="0"/>
                <a:ea typeface="Roboto" panose="020B0604020202020204" charset="0"/>
              </a:rPr>
              <a:t>Préserve la jeunesse de la peau</a:t>
            </a:r>
          </a:p>
          <a:p>
            <a:pPr defTabSz="812711"/>
            <a:r>
              <a:rPr lang="fr-FR" sz="1600" dirty="0">
                <a:solidFill>
                  <a:srgbClr val="3E3E3E"/>
                </a:solidFill>
                <a:latin typeface="Roboto" panose="020B0604020202020204" charset="0"/>
                <a:ea typeface="Roboto" panose="020B0604020202020204" charset="0"/>
              </a:rPr>
              <a:t> </a:t>
            </a:r>
          </a:p>
          <a:p>
            <a:pPr defTabSz="812711"/>
            <a:endParaRPr lang="fr-FR" sz="1600" dirty="0">
              <a:solidFill>
                <a:srgbClr val="3E3E3E"/>
              </a:solidFill>
              <a:latin typeface="Roboto" panose="020B0604020202020204" charset="0"/>
              <a:ea typeface="Roboto" panose="020B0604020202020204" charset="0"/>
            </a:endParaRPr>
          </a:p>
        </p:txBody>
      </p:sp>
      <p:sp>
        <p:nvSpPr>
          <p:cNvPr id="18" name="ZoneTexte 17"/>
          <p:cNvSpPr txBox="1"/>
          <p:nvPr/>
        </p:nvSpPr>
        <p:spPr>
          <a:xfrm>
            <a:off x="3972225" y="5366085"/>
            <a:ext cx="4174525" cy="830997"/>
          </a:xfrm>
          <a:prstGeom prst="rect">
            <a:avLst/>
          </a:prstGeom>
          <a:noFill/>
        </p:spPr>
        <p:txBody>
          <a:bodyPr wrap="square" rtlCol="0">
            <a:spAutoFit/>
          </a:bodyPr>
          <a:lstStyle/>
          <a:p>
            <a:pPr defTabSz="812711"/>
            <a:r>
              <a:rPr lang="fr-FR" sz="1600" dirty="0">
                <a:solidFill>
                  <a:srgbClr val="3E3E3E"/>
                </a:solidFill>
                <a:latin typeface="Roboto" panose="020B0604020202020204" charset="0"/>
                <a:ea typeface="Roboto" panose="020B0604020202020204" charset="0"/>
              </a:rPr>
              <a:t>Convient à tous types de peaux </a:t>
            </a:r>
          </a:p>
          <a:p>
            <a:pPr defTabSz="812711"/>
            <a:r>
              <a:rPr lang="fr-FR" sz="1600" dirty="0">
                <a:solidFill>
                  <a:srgbClr val="3E3E3E"/>
                </a:solidFill>
                <a:latin typeface="Roboto" panose="020B0604020202020204" charset="0"/>
                <a:ea typeface="Roboto" panose="020B0604020202020204" charset="0"/>
              </a:rPr>
              <a:t>Enrichi en vitamines</a:t>
            </a:r>
          </a:p>
          <a:p>
            <a:pPr defTabSz="812711"/>
            <a:r>
              <a:rPr lang="fr-FR" sz="1600" dirty="0">
                <a:solidFill>
                  <a:srgbClr val="3E3E3E"/>
                </a:solidFill>
                <a:latin typeface="Roboto" panose="020B0604020202020204" charset="0"/>
                <a:ea typeface="Roboto" panose="020B0604020202020204" charset="0"/>
              </a:rPr>
              <a:t>S’utilise en masque de nuit </a:t>
            </a:r>
          </a:p>
        </p:txBody>
      </p:sp>
      <p:sp>
        <p:nvSpPr>
          <p:cNvPr id="21" name="Rectangle 20"/>
          <p:cNvSpPr/>
          <p:nvPr/>
        </p:nvSpPr>
        <p:spPr>
          <a:xfrm>
            <a:off x="2283843" y="3892779"/>
            <a:ext cx="5928335" cy="707886"/>
          </a:xfrm>
          <a:prstGeom prst="rect">
            <a:avLst/>
          </a:prstGeom>
          <a:noFill/>
        </p:spPr>
        <p:txBody>
          <a:bodyPr wrap="square">
            <a:spAutoFit/>
          </a:bodyPr>
          <a:lstStyle/>
          <a:p>
            <a:pPr lvl="0"/>
            <a:r>
              <a:rPr lang="fr-FR" sz="1600" dirty="0">
                <a:solidFill>
                  <a:srgbClr val="3E3E3E"/>
                </a:solidFill>
                <a:latin typeface="Roboto" panose="02000000000000000000" pitchFamily="2" charset="0"/>
                <a:ea typeface="Roboto" panose="02000000000000000000" pitchFamily="2" charset="0"/>
              </a:rPr>
              <a:t>Action hydratante intensive</a:t>
            </a:r>
            <a:endParaRPr lang="fr-FR" sz="1600" cap="small" dirty="0">
              <a:solidFill>
                <a:srgbClr val="3E3E3E"/>
              </a:solidFill>
              <a:latin typeface="Roboto" panose="02000000000000000000" pitchFamily="2" charset="0"/>
              <a:ea typeface="Roboto" panose="02000000000000000000" pitchFamily="2" charset="0"/>
            </a:endParaRPr>
          </a:p>
          <a:p>
            <a:pPr marL="171438" indent="-171438">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+124% après 2h </a:t>
            </a:r>
          </a:p>
          <a:p>
            <a:pPr marL="171438" indent="-171438">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+73% après 8h</a:t>
            </a: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401" y="2054926"/>
            <a:ext cx="995159" cy="1261192"/>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742" y="3605215"/>
            <a:ext cx="1065590" cy="1350452"/>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659" y="4919051"/>
            <a:ext cx="1000196" cy="1267575"/>
          </a:xfrm>
          <a:prstGeom prst="rect">
            <a:avLst/>
          </a:prstGeom>
        </p:spPr>
      </p:pic>
      <p:sp>
        <p:nvSpPr>
          <p:cNvPr id="20" name="Espace réservé du titre 1"/>
          <p:cNvSpPr txBox="1">
            <a:spLocks/>
          </p:cNvSpPr>
          <p:nvPr/>
        </p:nvSpPr>
        <p:spPr>
          <a:xfrm>
            <a:off x="240" y="38112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Masque</a:t>
            </a:r>
          </a:p>
          <a:p>
            <a:pPr>
              <a:lnSpc>
                <a:spcPts val="2982"/>
              </a:lnSpc>
            </a:pPr>
            <a:endParaRPr lang="fr-FR" sz="1934" b="1" cap="small" dirty="0"/>
          </a:p>
        </p:txBody>
      </p:sp>
      <p:sp>
        <p:nvSpPr>
          <p:cNvPr id="15" name="Rectangle 14"/>
          <p:cNvSpPr/>
          <p:nvPr/>
        </p:nvSpPr>
        <p:spPr>
          <a:xfrm>
            <a:off x="10203568" y="2259617"/>
            <a:ext cx="1672283" cy="276999"/>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 Jojoba</a:t>
            </a:r>
          </a:p>
        </p:txBody>
      </p:sp>
      <p:pic>
        <p:nvPicPr>
          <p:cNvPr id="2" name="Image 1"/>
          <p:cNvPicPr>
            <a:picLocks noChangeAspect="1"/>
          </p:cNvPicPr>
          <p:nvPr/>
        </p:nvPicPr>
        <p:blipFill rotWithShape="1">
          <a:blip r:embed="rId7" cstate="print">
            <a:extLst>
              <a:ext uri="{28A0092B-C50C-407E-A947-70E740481C1C}">
                <a14:useLocalDpi xmlns:a14="http://schemas.microsoft.com/office/drawing/2010/main" val="0"/>
              </a:ext>
            </a:extLst>
          </a:blip>
          <a:srcRect t="20709" r="25566"/>
          <a:stretch/>
        </p:blipFill>
        <p:spPr>
          <a:xfrm>
            <a:off x="7109662" y="1913919"/>
            <a:ext cx="3256914" cy="5204108"/>
          </a:xfrm>
          <a:prstGeom prst="rect">
            <a:avLst/>
          </a:prstGeom>
        </p:spPr>
      </p:pic>
    </p:spTree>
    <p:extLst>
      <p:ext uri="{BB962C8B-B14F-4D97-AF65-F5344CB8AC3E}">
        <p14:creationId xmlns:p14="http://schemas.microsoft.com/office/powerpoint/2010/main" val="291542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092" y="4889729"/>
            <a:ext cx="489109" cy="671037"/>
          </a:xfrm>
          <a:prstGeom prst="rect">
            <a:avLst/>
          </a:prstGeom>
        </p:spPr>
      </p:pic>
      <p:sp>
        <p:nvSpPr>
          <p:cNvPr id="4" name="Espace réservé du titre 1"/>
          <p:cNvSpPr txBox="1">
            <a:spLocks/>
          </p:cNvSpPr>
          <p:nvPr/>
        </p:nvSpPr>
        <p:spPr>
          <a:xfrm>
            <a:off x="240" y="38112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masque</a:t>
            </a:r>
          </a:p>
          <a:p>
            <a:pPr>
              <a:lnSpc>
                <a:spcPts val="2982"/>
              </a:lnSpc>
            </a:pPr>
            <a:endParaRPr lang="fr-FR" sz="1934" b="1" cap="small" dirty="0"/>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28880" t="13223" r="9582" b="24363"/>
          <a:stretch/>
        </p:blipFill>
        <p:spPr>
          <a:xfrm>
            <a:off x="501026" y="5042759"/>
            <a:ext cx="464262" cy="478377"/>
          </a:xfrm>
          <a:prstGeom prst="rect">
            <a:avLst/>
          </a:prstGeom>
        </p:spPr>
      </p:pic>
      <p:sp>
        <p:nvSpPr>
          <p:cNvPr id="11" name="Rectangle 10"/>
          <p:cNvSpPr/>
          <p:nvPr/>
        </p:nvSpPr>
        <p:spPr>
          <a:xfrm>
            <a:off x="85562" y="5384920"/>
            <a:ext cx="2122151" cy="1015663"/>
          </a:xfrm>
          <a:prstGeom prst="rect">
            <a:avLst/>
          </a:prstGeom>
        </p:spPr>
        <p:txBody>
          <a:bodyPr wrap="square">
            <a:spAutoFit/>
          </a:bodyPr>
          <a:lstStyle/>
          <a:p>
            <a:pPr algn="ctr">
              <a:defRPr/>
            </a:pPr>
            <a:r>
              <a:rPr lang="fr-FR" sz="1200" dirty="0">
                <a:solidFill>
                  <a:srgbClr val="3E3E3E"/>
                </a:solidFill>
                <a:latin typeface="Roboto" panose="02000000000000000000" pitchFamily="2" charset="0"/>
                <a:ea typeface="Roboto" panose="02000000000000000000" pitchFamily="2" charset="0"/>
              </a:rPr>
              <a:t> </a:t>
            </a:r>
          </a:p>
          <a:p>
            <a:pPr algn="ctr">
              <a:defRPr/>
            </a:pPr>
            <a:r>
              <a:rPr lang="fr-FR" sz="1200" dirty="0" err="1">
                <a:solidFill>
                  <a:srgbClr val="3E3E3E"/>
                </a:solidFill>
                <a:latin typeface="Roboto" panose="02000000000000000000" pitchFamily="2" charset="0"/>
                <a:ea typeface="Roboto" panose="02000000000000000000" pitchFamily="2" charset="0"/>
              </a:rPr>
              <a:t>Imperata</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cylindrica</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Aloe</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vera</a:t>
            </a:r>
            <a:r>
              <a:rPr lang="fr-FR" sz="1200" dirty="0">
                <a:solidFill>
                  <a:srgbClr val="3E3E3E"/>
                </a:solidFill>
                <a:latin typeface="Roboto" panose="02000000000000000000" pitchFamily="2" charset="0"/>
                <a:ea typeface="Roboto" panose="02000000000000000000" pitchFamily="2" charset="0"/>
              </a:rPr>
              <a:t> bio, </a:t>
            </a:r>
            <a:r>
              <a:rPr lang="fr-FR" sz="1200" dirty="0" err="1">
                <a:solidFill>
                  <a:srgbClr val="3E3E3E"/>
                </a:solidFill>
                <a:latin typeface="Roboto" panose="02000000000000000000" pitchFamily="2" charset="0"/>
                <a:ea typeface="Roboto" panose="02000000000000000000" pitchFamily="2" charset="0"/>
              </a:rPr>
              <a:t>phytosqualane</a:t>
            </a:r>
            <a:r>
              <a:rPr lang="fr-FR" sz="1200" dirty="0">
                <a:solidFill>
                  <a:srgbClr val="3E3E3E"/>
                </a:solidFill>
                <a:latin typeface="Roboto" panose="02000000000000000000" pitchFamily="2" charset="0"/>
                <a:ea typeface="Roboto" panose="02000000000000000000" pitchFamily="2" charset="0"/>
              </a:rPr>
              <a:t> d’olive glycérine, PCA</a:t>
            </a:r>
          </a:p>
          <a:p>
            <a:pPr algn="ctr">
              <a:defRPr/>
            </a:pPr>
            <a:r>
              <a:rPr lang="fr-FR" sz="1200" b="1" dirty="0">
                <a:solidFill>
                  <a:srgbClr val="3E3E3E"/>
                </a:solidFill>
                <a:latin typeface="Roboto" panose="02000000000000000000" pitchFamily="2" charset="0"/>
                <a:ea typeface="Roboto" panose="02000000000000000000" pitchFamily="2" charset="0"/>
              </a:rPr>
              <a:t>Hydratant</a:t>
            </a:r>
            <a:r>
              <a:rPr lang="fr-FR" sz="1200" dirty="0">
                <a:solidFill>
                  <a:srgbClr val="3E3E3E"/>
                </a:solidFill>
                <a:latin typeface="Roboto" panose="02000000000000000000" pitchFamily="2" charset="0"/>
                <a:ea typeface="Roboto" panose="02000000000000000000" pitchFamily="2" charset="0"/>
              </a:rPr>
              <a:t> </a:t>
            </a:r>
          </a:p>
        </p:txBody>
      </p:sp>
      <p:sp>
        <p:nvSpPr>
          <p:cNvPr id="13" name="Rectangle 12"/>
          <p:cNvSpPr/>
          <p:nvPr/>
        </p:nvSpPr>
        <p:spPr>
          <a:xfrm>
            <a:off x="2341138" y="5624268"/>
            <a:ext cx="1911001" cy="646331"/>
          </a:xfrm>
          <a:prstGeom prst="rect">
            <a:avLst/>
          </a:prstGeom>
        </p:spPr>
        <p:txBody>
          <a:bodyPr wrap="square">
            <a:spAutoFit/>
          </a:bodyPr>
          <a:lstStyle/>
          <a:p>
            <a:pPr algn="ctr">
              <a:defRPr/>
            </a:pPr>
            <a:r>
              <a:rPr lang="fr-FR" sz="1200" dirty="0">
                <a:solidFill>
                  <a:srgbClr val="3E3E3E"/>
                </a:solidFill>
                <a:latin typeface="Roboto" panose="02000000000000000000" pitchFamily="2" charset="0"/>
                <a:ea typeface="Roboto" panose="02000000000000000000" pitchFamily="2" charset="0"/>
              </a:rPr>
              <a:t>Vitamines A et dérivé de silicium </a:t>
            </a:r>
          </a:p>
          <a:p>
            <a:pPr algn="ctr">
              <a:defRPr/>
            </a:pPr>
            <a:r>
              <a:rPr lang="fr-FR" sz="1200" b="1" dirty="0">
                <a:solidFill>
                  <a:srgbClr val="3E3E3E"/>
                </a:solidFill>
                <a:latin typeface="Roboto" panose="02000000000000000000" pitchFamily="2" charset="0"/>
                <a:ea typeface="Roboto" panose="02000000000000000000" pitchFamily="2" charset="0"/>
              </a:rPr>
              <a:t>Régénérant </a:t>
            </a:r>
          </a:p>
        </p:txBody>
      </p:sp>
      <p:sp>
        <p:nvSpPr>
          <p:cNvPr id="14" name="Rectangle 13"/>
          <p:cNvSpPr/>
          <p:nvPr/>
        </p:nvSpPr>
        <p:spPr>
          <a:xfrm>
            <a:off x="6342583" y="5589111"/>
            <a:ext cx="1672283" cy="461665"/>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Jojoba</a:t>
            </a:r>
          </a:p>
          <a:p>
            <a:pPr algn="ctr">
              <a:defRPr/>
            </a:pPr>
            <a:r>
              <a:rPr lang="fr-FR" sz="1200" b="1" dirty="0">
                <a:solidFill>
                  <a:prstClr val="black"/>
                </a:solidFill>
                <a:latin typeface="Roboto" panose="02000000000000000000" pitchFamily="2" charset="0"/>
                <a:ea typeface="Roboto" panose="02000000000000000000" pitchFamily="2" charset="0"/>
              </a:rPr>
              <a:t>Réparateur</a:t>
            </a:r>
          </a:p>
        </p:txBody>
      </p:sp>
      <p:grpSp>
        <p:nvGrpSpPr>
          <p:cNvPr id="25" name="Groupe 24"/>
          <p:cNvGrpSpPr/>
          <p:nvPr/>
        </p:nvGrpSpPr>
        <p:grpSpPr>
          <a:xfrm>
            <a:off x="10913514" y="4861341"/>
            <a:ext cx="755158" cy="341152"/>
            <a:chOff x="10100930" y="5195486"/>
            <a:chExt cx="1204600" cy="544193"/>
          </a:xfrm>
        </p:grpSpPr>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l="32226" t="18331" r="21301" b="16717"/>
            <a:stretch/>
          </p:blipFill>
          <p:spPr>
            <a:xfrm>
              <a:off x="10100930" y="5220928"/>
              <a:ext cx="583594" cy="518751"/>
            </a:xfrm>
            <a:prstGeom prst="rect">
              <a:avLst/>
            </a:prstGeom>
          </p:spPr>
        </p:pic>
        <p:pic>
          <p:nvPicPr>
            <p:cNvPr id="19" name="Image 18"/>
            <p:cNvPicPr>
              <a:picLocks noChangeAspect="1"/>
            </p:cNvPicPr>
            <p:nvPr/>
          </p:nvPicPr>
          <p:blipFill rotWithShape="1">
            <a:blip r:embed="rId6" cstate="print">
              <a:extLst>
                <a:ext uri="{28A0092B-C50C-407E-A947-70E740481C1C}">
                  <a14:useLocalDpi xmlns:a14="http://schemas.microsoft.com/office/drawing/2010/main" val="0"/>
                </a:ext>
              </a:extLst>
            </a:blip>
            <a:srcRect l="7270" t="-2" b="32033"/>
            <a:stretch/>
          </p:blipFill>
          <p:spPr>
            <a:xfrm>
              <a:off x="10718898" y="5195486"/>
              <a:ext cx="586632" cy="544193"/>
            </a:xfrm>
            <a:prstGeom prst="rect">
              <a:avLst/>
            </a:prstGeom>
          </p:spPr>
        </p:pic>
      </p:grpSp>
      <p:sp>
        <p:nvSpPr>
          <p:cNvPr id="22" name="Rectangle 21"/>
          <p:cNvSpPr/>
          <p:nvPr/>
        </p:nvSpPr>
        <p:spPr>
          <a:xfrm>
            <a:off x="10531730" y="5521134"/>
            <a:ext cx="1538370" cy="830997"/>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HE  de rose, camomille et </a:t>
            </a:r>
            <a:r>
              <a:rPr lang="fr-FR" sz="1200" dirty="0" err="1">
                <a:solidFill>
                  <a:prstClr val="black"/>
                </a:solidFill>
                <a:latin typeface="Roboto" panose="02000000000000000000" pitchFamily="2" charset="0"/>
                <a:ea typeface="Roboto" panose="02000000000000000000" pitchFamily="2" charset="0"/>
              </a:rPr>
              <a:t>shiu</a:t>
            </a:r>
            <a:endParaRPr lang="fr-FR" sz="1200" dirty="0">
              <a:solidFill>
                <a:prstClr val="black"/>
              </a:solidFill>
              <a:latin typeface="Roboto" panose="02000000000000000000" pitchFamily="2" charset="0"/>
              <a:ea typeface="Roboto" panose="02000000000000000000" pitchFamily="2" charset="0"/>
            </a:endParaRPr>
          </a:p>
          <a:p>
            <a:pPr algn="ctr">
              <a:defRPr/>
            </a:pPr>
            <a:r>
              <a:rPr lang="fr-FR" sz="1200" b="1" dirty="0">
                <a:solidFill>
                  <a:prstClr val="black"/>
                </a:solidFill>
                <a:latin typeface="Roboto" panose="02000000000000000000" pitchFamily="2" charset="0"/>
                <a:ea typeface="Roboto" panose="02000000000000000000" pitchFamily="2" charset="0"/>
              </a:rPr>
              <a:t>Équilibrant, relaxant</a:t>
            </a:r>
          </a:p>
        </p:txBody>
      </p:sp>
      <p:sp>
        <p:nvSpPr>
          <p:cNvPr id="24" name="Rectangle 23"/>
          <p:cNvSpPr/>
          <p:nvPr/>
        </p:nvSpPr>
        <p:spPr>
          <a:xfrm>
            <a:off x="4545875" y="1449765"/>
            <a:ext cx="5846684" cy="3173431"/>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6" name="Rectangle 25"/>
          <p:cNvSpPr/>
          <p:nvPr/>
        </p:nvSpPr>
        <p:spPr>
          <a:xfrm>
            <a:off x="4670505" y="1642111"/>
            <a:ext cx="5782228" cy="2800767"/>
          </a:xfrm>
          <a:prstGeom prst="rect">
            <a:avLst/>
          </a:prstGeom>
        </p:spPr>
        <p:txBody>
          <a:bodyPr wrap="square">
            <a:spAutoFit/>
          </a:bodyPr>
          <a:lstStyle/>
          <a:p>
            <a:pPr algn="just">
              <a:defRPr/>
            </a:pPr>
            <a:r>
              <a:rPr lang="fr-FR" sz="1600" dirty="0">
                <a:solidFill>
                  <a:srgbClr val="3E3E3E"/>
                </a:solidFill>
                <a:latin typeface="Roboto" panose="02000000000000000000" pitchFamily="2" charset="0"/>
                <a:ea typeface="Roboto" panose="02000000000000000000" pitchFamily="2" charset="0"/>
              </a:rPr>
              <a:t>▪ 1 à 3 fois par semaine, appliquez généreusement sur le visage, le cou et le décolleté. Laisser agir de 20 minutes à 1 heure selon les besoins, puis absorber l'excédent avec un mouchoir en papier. Ne pas rincer.</a:t>
            </a:r>
          </a:p>
          <a:p>
            <a:pPr algn="just">
              <a:defRPr/>
            </a:pPr>
            <a:endParaRPr lang="fr-FR" sz="1600" dirty="0">
              <a:solidFill>
                <a:srgbClr val="3E3E3E"/>
              </a:solidFill>
              <a:latin typeface="Roboto" panose="02000000000000000000" pitchFamily="2" charset="0"/>
              <a:ea typeface="Roboto" panose="02000000000000000000" pitchFamily="2" charset="0"/>
            </a:endParaRPr>
          </a:p>
          <a:p>
            <a:pPr algn="just">
              <a:defRPr/>
            </a:pPr>
            <a:r>
              <a:rPr lang="fr-FR" sz="1600" dirty="0">
                <a:solidFill>
                  <a:srgbClr val="3E3E3E"/>
                </a:solidFill>
                <a:latin typeface="Roboto" panose="02000000000000000000" pitchFamily="2" charset="0"/>
                <a:ea typeface="Roboto" panose="02000000000000000000" pitchFamily="2" charset="0"/>
              </a:rPr>
              <a:t>▪ Pour les peaux très déshydratées : Utiliser en masque de nuit pendant 1 semaine en remplacement de la crème habituelle. </a:t>
            </a:r>
          </a:p>
          <a:p>
            <a:pPr algn="just">
              <a:defRPr/>
            </a:pPr>
            <a:endParaRPr lang="fr-FR" sz="1600" dirty="0">
              <a:solidFill>
                <a:srgbClr val="3E3E3E"/>
              </a:solidFill>
              <a:latin typeface="Roboto" panose="02000000000000000000" pitchFamily="2" charset="0"/>
              <a:ea typeface="Roboto" panose="02000000000000000000" pitchFamily="2" charset="0"/>
            </a:endParaRPr>
          </a:p>
          <a:p>
            <a:pPr algn="just">
              <a:defRPr/>
            </a:pPr>
            <a:r>
              <a:rPr lang="fr-FR" sz="1600" dirty="0">
                <a:solidFill>
                  <a:srgbClr val="3E3E3E"/>
                </a:solidFill>
                <a:latin typeface="Roboto" panose="02000000000000000000" pitchFamily="2" charset="0"/>
                <a:ea typeface="Roboto" panose="02000000000000000000" pitchFamily="2" charset="0"/>
              </a:rPr>
              <a:t>▪ En soin SOS pour les peaux en détresse, agressées par le soleil : Utiliser en masque de nuit pendant 3 semaines.</a:t>
            </a:r>
          </a:p>
        </p:txBody>
      </p:sp>
      <p:grpSp>
        <p:nvGrpSpPr>
          <p:cNvPr id="36" name="Groupe 35"/>
          <p:cNvGrpSpPr/>
          <p:nvPr/>
        </p:nvGrpSpPr>
        <p:grpSpPr>
          <a:xfrm>
            <a:off x="239862" y="4571032"/>
            <a:ext cx="1000078" cy="488765"/>
            <a:chOff x="294588" y="4878292"/>
            <a:chExt cx="1509688" cy="737824"/>
          </a:xfrm>
        </p:grpSpPr>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9" name="Image 28"/>
            <p:cNvPicPr>
              <a:picLocks noChangeAspect="1"/>
            </p:cNvPicPr>
            <p:nvPr/>
          </p:nvPicPr>
          <p:blipFill rotWithShape="1">
            <a:blip r:embed="rId8"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pic>
        <p:nvPicPr>
          <p:cNvPr id="33" name="Image 32"/>
          <p:cNvPicPr>
            <a:picLocks noChangeAspect="1"/>
          </p:cNvPicPr>
          <p:nvPr/>
        </p:nvPicPr>
        <p:blipFill rotWithShape="1">
          <a:blip r:embed="rId9" cstate="print">
            <a:extLst>
              <a:ext uri="{28A0092B-C50C-407E-A947-70E740481C1C}">
                <a14:useLocalDpi xmlns:a14="http://schemas.microsoft.com/office/drawing/2010/main" val="0"/>
              </a:ext>
            </a:extLst>
          </a:blip>
          <a:srcRect r="16768" b="8877"/>
          <a:stretch/>
        </p:blipFill>
        <p:spPr>
          <a:xfrm>
            <a:off x="4143996" y="8273578"/>
            <a:ext cx="829203" cy="816429"/>
          </a:xfrm>
          <a:prstGeom prst="rect">
            <a:avLst/>
          </a:prstGeom>
        </p:spPr>
      </p:pic>
      <p:sp>
        <p:nvSpPr>
          <p:cNvPr id="38" name="object 18"/>
          <p:cNvSpPr/>
          <p:nvPr/>
        </p:nvSpPr>
        <p:spPr>
          <a:xfrm rot="17265207">
            <a:off x="1146161" y="4078129"/>
            <a:ext cx="581625" cy="139695"/>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sz="1400">
              <a:solidFill>
                <a:srgbClr val="C2E1EB"/>
              </a:solidFill>
              <a:ea typeface="Roboto" panose="02000000000000000000" pitchFamily="2" charset="0"/>
            </a:endParaRPr>
          </a:p>
        </p:txBody>
      </p:sp>
      <p:sp>
        <p:nvSpPr>
          <p:cNvPr id="40" name="Rectangle 39"/>
          <p:cNvSpPr/>
          <p:nvPr/>
        </p:nvSpPr>
        <p:spPr>
          <a:xfrm>
            <a:off x="4420114" y="5553875"/>
            <a:ext cx="2319981" cy="830997"/>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Bacopa</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monniera</a:t>
            </a:r>
            <a:r>
              <a:rPr lang="fr-FR" sz="1200" dirty="0">
                <a:solidFill>
                  <a:prstClr val="black"/>
                </a:solidFill>
                <a:latin typeface="Roboto" panose="02000000000000000000" pitchFamily="2" charset="0"/>
                <a:ea typeface="Roboto" panose="02000000000000000000" pitchFamily="2" charset="0"/>
              </a:rPr>
              <a:t> </a:t>
            </a:r>
          </a:p>
          <a:p>
            <a:pPr algn="ctr">
              <a:defRPr/>
            </a:pPr>
            <a:r>
              <a:rPr lang="fr-FR" sz="1200" dirty="0">
                <a:solidFill>
                  <a:prstClr val="black"/>
                </a:solidFill>
                <a:latin typeface="Roboto" panose="02000000000000000000" pitchFamily="2" charset="0"/>
                <a:ea typeface="Roboto" panose="02000000000000000000" pitchFamily="2" charset="0"/>
              </a:rPr>
              <a:t>Vitamines E, C </a:t>
            </a:r>
          </a:p>
          <a:p>
            <a:pPr algn="ctr">
              <a:defRPr/>
            </a:pPr>
            <a:r>
              <a:rPr lang="fr-FR" sz="1200" b="1" dirty="0">
                <a:solidFill>
                  <a:prstClr val="black"/>
                </a:solidFill>
                <a:latin typeface="Roboto" panose="02000000000000000000" pitchFamily="2" charset="0"/>
                <a:ea typeface="Roboto" panose="02000000000000000000" pitchFamily="2" charset="0"/>
              </a:rPr>
              <a:t>Antioxydant </a:t>
            </a:r>
          </a:p>
          <a:p>
            <a:pPr algn="ctr">
              <a:defRPr/>
            </a:pPr>
            <a:endParaRPr lang="fr-FR" sz="1200" b="1" dirty="0">
              <a:solidFill>
                <a:prstClr val="black"/>
              </a:solidFill>
              <a:latin typeface="Roboto" panose="02000000000000000000" pitchFamily="2" charset="0"/>
              <a:ea typeface="Roboto" panose="02000000000000000000" pitchFamily="2" charset="0"/>
            </a:endParaRPr>
          </a:p>
        </p:txBody>
      </p:sp>
      <p:pic>
        <p:nvPicPr>
          <p:cNvPr id="20" name="Imag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4738" y="4707404"/>
            <a:ext cx="526602" cy="722476"/>
          </a:xfrm>
          <a:prstGeom prst="rect">
            <a:avLst/>
          </a:prstGeom>
        </p:spPr>
      </p:pic>
      <p:sp>
        <p:nvSpPr>
          <p:cNvPr id="41" name="Rectangle 40"/>
          <p:cNvSpPr/>
          <p:nvPr/>
        </p:nvSpPr>
        <p:spPr>
          <a:xfrm>
            <a:off x="8225839" y="5589131"/>
            <a:ext cx="1911001" cy="646331"/>
          </a:xfrm>
          <a:prstGeom prst="rect">
            <a:avLst/>
          </a:prstGeom>
        </p:spPr>
        <p:txBody>
          <a:bodyPr wrap="square">
            <a:spAutoFit/>
          </a:bodyPr>
          <a:lstStyle/>
          <a:p>
            <a:pPr algn="ctr">
              <a:defRPr/>
            </a:pPr>
            <a:r>
              <a:rPr lang="fr-FR" sz="1200" dirty="0">
                <a:solidFill>
                  <a:srgbClr val="3E3E3E"/>
                </a:solidFill>
                <a:latin typeface="Roboto" panose="02000000000000000000" pitchFamily="2" charset="0"/>
                <a:ea typeface="Roboto" panose="02000000000000000000" pitchFamily="2" charset="0"/>
              </a:rPr>
              <a:t>Vitamine B5 </a:t>
            </a:r>
          </a:p>
          <a:p>
            <a:pPr algn="ctr">
              <a:defRPr/>
            </a:pPr>
            <a:r>
              <a:rPr lang="fr-FR" sz="1200" dirty="0">
                <a:solidFill>
                  <a:srgbClr val="3E3E3E"/>
                </a:solidFill>
                <a:latin typeface="Roboto" panose="02000000000000000000" pitchFamily="2" charset="0"/>
                <a:ea typeface="Roboto" panose="02000000000000000000" pitchFamily="2" charset="0"/>
              </a:rPr>
              <a:t>et </a:t>
            </a:r>
            <a:r>
              <a:rPr lang="fr-FR" sz="1200" dirty="0" err="1">
                <a:solidFill>
                  <a:srgbClr val="3E3E3E"/>
                </a:solidFill>
                <a:latin typeface="Roboto" panose="02000000000000000000" pitchFamily="2" charset="0"/>
                <a:ea typeface="Roboto" panose="02000000000000000000" pitchFamily="2" charset="0"/>
              </a:rPr>
              <a:t>bisabolol</a:t>
            </a:r>
            <a:endParaRPr lang="fr-FR" sz="1200" dirty="0">
              <a:solidFill>
                <a:srgbClr val="3E3E3E"/>
              </a:solidFill>
              <a:latin typeface="Roboto" panose="02000000000000000000" pitchFamily="2" charset="0"/>
              <a:ea typeface="Roboto" panose="02000000000000000000" pitchFamily="2" charset="0"/>
            </a:endParaRPr>
          </a:p>
          <a:p>
            <a:pPr algn="ctr">
              <a:defRPr/>
            </a:pPr>
            <a:r>
              <a:rPr lang="fr-FR" sz="1200" b="1" dirty="0">
                <a:solidFill>
                  <a:srgbClr val="3E3E3E"/>
                </a:solidFill>
                <a:latin typeface="Roboto" panose="02000000000000000000" pitchFamily="2" charset="0"/>
                <a:ea typeface="Roboto" panose="02000000000000000000" pitchFamily="2" charset="0"/>
              </a:rPr>
              <a:t>Apaisante</a:t>
            </a:r>
          </a:p>
        </p:txBody>
      </p:sp>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1622" y="1450724"/>
            <a:ext cx="2547164" cy="3183594"/>
          </a:xfrm>
          <a:prstGeom prst="rect">
            <a:avLst/>
          </a:prstGeom>
        </p:spPr>
      </p:pic>
      <p:pic>
        <p:nvPicPr>
          <p:cNvPr id="7" name="Imag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24071" y="4680478"/>
            <a:ext cx="545135" cy="748534"/>
          </a:xfrm>
          <a:prstGeom prst="rect">
            <a:avLst/>
          </a:prstGeom>
        </p:spPr>
      </p:pic>
      <p:pic>
        <p:nvPicPr>
          <p:cNvPr id="39" name="Image 38"/>
          <p:cNvPicPr>
            <a:picLocks noChangeAspect="1"/>
          </p:cNvPicPr>
          <p:nvPr/>
        </p:nvPicPr>
        <p:blipFill rotWithShape="1">
          <a:blip r:embed="rId13" cstate="print">
            <a:extLst>
              <a:ext uri="{28A0092B-C50C-407E-A947-70E740481C1C}">
                <a14:useLocalDpi xmlns:a14="http://schemas.microsoft.com/office/drawing/2010/main" val="0"/>
              </a:ext>
            </a:extLst>
          </a:blip>
          <a:srcRect l="16942" t="36660" r="32295" b="17392"/>
          <a:stretch/>
        </p:blipFill>
        <p:spPr>
          <a:xfrm>
            <a:off x="1259264" y="4587991"/>
            <a:ext cx="488764" cy="491921"/>
          </a:xfrm>
          <a:prstGeom prst="rect">
            <a:avLst/>
          </a:prstGeom>
        </p:spPr>
      </p:pic>
      <p:pic>
        <p:nvPicPr>
          <p:cNvPr id="34" name="Imag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81220" y="4717761"/>
            <a:ext cx="757708" cy="681431"/>
          </a:xfrm>
          <a:prstGeom prst="rect">
            <a:avLst/>
          </a:prstGeom>
        </p:spPr>
      </p:pic>
      <p:pic>
        <p:nvPicPr>
          <p:cNvPr id="42" name="Image 41"/>
          <p:cNvPicPr>
            <a:picLocks noChangeAspect="1"/>
          </p:cNvPicPr>
          <p:nvPr/>
        </p:nvPicPr>
        <p:blipFill rotWithShape="1">
          <a:blip r:embed="rId15" cstate="print">
            <a:extLst>
              <a:ext uri="{28A0092B-C50C-407E-A947-70E740481C1C}">
                <a14:useLocalDpi xmlns:a14="http://schemas.microsoft.com/office/drawing/2010/main" val="0"/>
              </a:ext>
            </a:extLst>
          </a:blip>
          <a:srcRect r="29036" b="9685"/>
          <a:stretch/>
        </p:blipFill>
        <p:spPr>
          <a:xfrm>
            <a:off x="4834014" y="4657649"/>
            <a:ext cx="683558" cy="669196"/>
          </a:xfrm>
          <a:prstGeom prst="rect">
            <a:avLst/>
          </a:prstGeom>
        </p:spPr>
      </p:pic>
      <p:pic>
        <p:nvPicPr>
          <p:cNvPr id="43" name="Image 42"/>
          <p:cNvPicPr>
            <a:picLocks noChangeAspect="1"/>
          </p:cNvPicPr>
          <p:nvPr/>
        </p:nvPicPr>
        <p:blipFill rotWithShape="1">
          <a:blip r:embed="rId16" cstate="print">
            <a:extLst>
              <a:ext uri="{28A0092B-C50C-407E-A947-70E740481C1C}">
                <a14:useLocalDpi xmlns:a14="http://schemas.microsoft.com/office/drawing/2010/main" val="0"/>
              </a:ext>
            </a:extLst>
          </a:blip>
          <a:srcRect l="9397" r="36046"/>
          <a:stretch/>
        </p:blipFill>
        <p:spPr>
          <a:xfrm>
            <a:off x="6883802" y="4752142"/>
            <a:ext cx="637928" cy="647051"/>
          </a:xfrm>
          <a:prstGeom prst="rect">
            <a:avLst/>
          </a:prstGeom>
        </p:spPr>
      </p:pic>
      <p:pic>
        <p:nvPicPr>
          <p:cNvPr id="44" name="Imag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14422" y="4713761"/>
            <a:ext cx="517337" cy="709765"/>
          </a:xfrm>
          <a:prstGeom prst="rect">
            <a:avLst/>
          </a:prstGeom>
        </p:spPr>
      </p:pic>
      <p:sp>
        <p:nvSpPr>
          <p:cNvPr id="30" name="Rectangle 29"/>
          <p:cNvSpPr/>
          <p:nvPr/>
        </p:nvSpPr>
        <p:spPr>
          <a:xfrm>
            <a:off x="2021240" y="4660185"/>
            <a:ext cx="792355"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5875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2" grpId="0"/>
      <p:bldP spid="38" grpId="0" animBg="1"/>
      <p:bldP spid="40" grpId="0"/>
      <p:bldP spid="41"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41"/>
          <p:cNvSpPr/>
          <p:nvPr/>
        </p:nvSpPr>
        <p:spPr>
          <a:xfrm>
            <a:off x="329846" y="3159168"/>
            <a:ext cx="6028513" cy="1714984"/>
          </a:xfrm>
          <a:prstGeom prst="rect">
            <a:avLst/>
          </a:prstGeom>
          <a:solidFill>
            <a:srgbClr val="FFF2EA"/>
          </a:solidFill>
          <a:ln>
            <a:noFill/>
          </a:ln>
        </p:spPr>
        <p:txBody>
          <a:bodyPr spcFirstLastPara="1" wrap="square" lIns="60967" tIns="60967" rIns="60967" bIns="60967" anchor="ctr" anchorCtr="0">
            <a:noAutofit/>
          </a:bodyPr>
          <a:lstStyle/>
          <a:p>
            <a:pPr>
              <a:buClr>
                <a:srgbClr val="000000"/>
              </a:buClr>
              <a:buSzPts val="900"/>
            </a:pPr>
            <a:endParaRPr sz="1200">
              <a:solidFill>
                <a:srgbClr val="000000"/>
              </a:solidFill>
              <a:latin typeface="Arial"/>
              <a:ea typeface="Arial"/>
              <a:cs typeface="Arial"/>
              <a:sym typeface="Arial"/>
            </a:endParaRPr>
          </a:p>
        </p:txBody>
      </p:sp>
      <p:sp>
        <p:nvSpPr>
          <p:cNvPr id="825" name="Google Shape;825;p41"/>
          <p:cNvSpPr txBox="1"/>
          <p:nvPr/>
        </p:nvSpPr>
        <p:spPr>
          <a:xfrm>
            <a:off x="231491" y="3273380"/>
            <a:ext cx="6225200" cy="1518566"/>
          </a:xfrm>
          <a:prstGeom prst="rect">
            <a:avLst/>
          </a:prstGeom>
          <a:noFill/>
          <a:ln>
            <a:noFill/>
          </a:ln>
        </p:spPr>
        <p:txBody>
          <a:bodyPr spcFirstLastPara="1" wrap="square" lIns="121900" tIns="60933" rIns="121900" bIns="60933" anchor="t" anchorCtr="0">
            <a:spAutoFit/>
          </a:bodyPr>
          <a:lstStyle/>
          <a:p>
            <a:r>
              <a:rPr lang="fr-FR" sz="2267">
                <a:solidFill>
                  <a:srgbClr val="000000"/>
                </a:solidFill>
                <a:latin typeface="Roboto Light" panose="02000000000000000000" pitchFamily="2" charset="0"/>
                <a:ea typeface="Roboto Light" panose="02000000000000000000" pitchFamily="2" charset="0"/>
                <a:cs typeface="Arial"/>
                <a:sym typeface="Arial"/>
              </a:rPr>
              <a:t>LOTION YON-KA PS VOYAGE </a:t>
            </a:r>
            <a:r>
              <a:rPr lang="fr-FR" sz="2267" b="1">
                <a:solidFill>
                  <a:srgbClr val="000000"/>
                </a:solidFill>
                <a:latin typeface="Roboto Light" panose="02000000000000000000" pitchFamily="2" charset="0"/>
                <a:ea typeface="Roboto Light" panose="02000000000000000000" pitchFamily="2" charset="0"/>
              </a:rPr>
              <a:t>OFFERTE</a:t>
            </a:r>
            <a:endParaRPr sz="1733" b="1">
              <a:latin typeface="Roboto Light" panose="02000000000000000000" pitchFamily="2" charset="0"/>
              <a:ea typeface="Roboto Light" panose="02000000000000000000" pitchFamily="2" charset="0"/>
            </a:endParaRPr>
          </a:p>
          <a:p>
            <a:r>
              <a:rPr lang="fr-FR" sz="2267">
                <a:solidFill>
                  <a:srgbClr val="000000"/>
                </a:solidFill>
                <a:latin typeface="Roboto Light" panose="02000000000000000000" pitchFamily="2" charset="0"/>
                <a:ea typeface="Roboto Light" panose="02000000000000000000" pitchFamily="2" charset="0"/>
                <a:cs typeface="Arial"/>
                <a:sym typeface="Arial"/>
              </a:rPr>
              <a:t>GLYCONIGHT 10% MASQUE 50ML</a:t>
            </a:r>
            <a:endParaRPr sz="1733">
              <a:latin typeface="Roboto Light" panose="02000000000000000000" pitchFamily="2" charset="0"/>
              <a:ea typeface="Roboto Light" panose="02000000000000000000" pitchFamily="2" charset="0"/>
            </a:endParaRPr>
          </a:p>
          <a:p>
            <a:r>
              <a:rPr lang="fr-FR" sz="2267">
                <a:solidFill>
                  <a:srgbClr val="000000"/>
                </a:solidFill>
                <a:latin typeface="Roboto Light" panose="02000000000000000000" pitchFamily="2" charset="0"/>
                <a:ea typeface="Roboto Light" panose="02000000000000000000" pitchFamily="2" charset="0"/>
                <a:cs typeface="Arial"/>
                <a:sym typeface="Arial"/>
              </a:rPr>
              <a:t>SERUM C20 5ML </a:t>
            </a:r>
            <a:endParaRPr sz="1733">
              <a:latin typeface="Roboto Light" panose="02000000000000000000" pitchFamily="2" charset="0"/>
              <a:ea typeface="Roboto Light" panose="02000000000000000000" pitchFamily="2" charset="0"/>
            </a:endParaRPr>
          </a:p>
          <a:p>
            <a:r>
              <a:rPr lang="fr-FR" sz="2267">
                <a:solidFill>
                  <a:srgbClr val="000000"/>
                </a:solidFill>
                <a:latin typeface="Roboto Light" panose="02000000000000000000" pitchFamily="2" charset="0"/>
                <a:ea typeface="Roboto Light" panose="02000000000000000000" pitchFamily="2" charset="0"/>
                <a:cs typeface="Arial"/>
                <a:sym typeface="Arial"/>
              </a:rPr>
              <a:t>TROUSSE LUXUEUSE </a:t>
            </a:r>
            <a:r>
              <a:rPr lang="fr-FR" sz="2267" b="1">
                <a:solidFill>
                  <a:srgbClr val="000000"/>
                </a:solidFill>
                <a:latin typeface="Roboto Light" panose="02000000000000000000" pitchFamily="2" charset="0"/>
                <a:ea typeface="Roboto Light" panose="02000000000000000000" pitchFamily="2" charset="0"/>
              </a:rPr>
              <a:t>OFFERTE</a:t>
            </a:r>
            <a:endParaRPr sz="1733" b="1">
              <a:latin typeface="Roboto Light" panose="02000000000000000000" pitchFamily="2" charset="0"/>
              <a:ea typeface="Roboto Light" panose="02000000000000000000" pitchFamily="2" charset="0"/>
            </a:endParaRPr>
          </a:p>
        </p:txBody>
      </p:sp>
      <p:sp>
        <p:nvSpPr>
          <p:cNvPr id="829" name="Google Shape;829;p41"/>
          <p:cNvSpPr txBox="1"/>
          <p:nvPr/>
        </p:nvSpPr>
        <p:spPr>
          <a:xfrm>
            <a:off x="227678" y="1783231"/>
            <a:ext cx="6476021" cy="713987"/>
          </a:xfrm>
          <a:prstGeom prst="rect">
            <a:avLst/>
          </a:prstGeom>
          <a:noFill/>
          <a:ln>
            <a:noFill/>
          </a:ln>
        </p:spPr>
        <p:txBody>
          <a:bodyPr spcFirstLastPara="1" wrap="square" lIns="121900" tIns="60933" rIns="121900" bIns="60933" anchor="t" anchorCtr="0">
            <a:spAutoFit/>
          </a:bodyPr>
          <a:lstStyle/>
          <a:p>
            <a:r>
              <a:rPr lang="fr-FR" sz="1867" cap="small" dirty="0">
                <a:solidFill>
                  <a:srgbClr val="000000"/>
                </a:solidFill>
                <a:latin typeface="Roboto Light" panose="02000000000000000000" pitchFamily="2" charset="0"/>
                <a:ea typeface="Roboto Light" panose="02000000000000000000" pitchFamily="2" charset="0"/>
                <a:cs typeface="Arial"/>
                <a:sym typeface="Arial"/>
              </a:rPr>
              <a:t>Une peau </a:t>
            </a:r>
            <a:r>
              <a:rPr lang="fr-FR" sz="2400" cap="small" dirty="0">
                <a:latin typeface="Roboto Light" panose="02000000000000000000" pitchFamily="2" charset="0"/>
                <a:ea typeface="Roboto Light" panose="02000000000000000000" pitchFamily="2" charset="0"/>
              </a:rPr>
              <a:t>éclatante</a:t>
            </a:r>
            <a:r>
              <a:rPr lang="fr-FR" sz="1867" cap="small" dirty="0">
                <a:solidFill>
                  <a:srgbClr val="000000"/>
                </a:solidFill>
                <a:latin typeface="Roboto Light" panose="02000000000000000000" pitchFamily="2" charset="0"/>
                <a:ea typeface="Roboto Light" panose="02000000000000000000" pitchFamily="2" charset="0"/>
                <a:cs typeface="Arial"/>
                <a:sym typeface="Arial"/>
              </a:rPr>
              <a:t>, visiblement plus jeune et un teint </a:t>
            </a:r>
            <a:r>
              <a:rPr lang="fr-FR" sz="2400" cap="small" dirty="0">
                <a:latin typeface="Roboto Light" panose="02000000000000000000" pitchFamily="2" charset="0"/>
                <a:ea typeface="Roboto Light" panose="02000000000000000000" pitchFamily="2" charset="0"/>
              </a:rPr>
              <a:t>unifié</a:t>
            </a:r>
            <a:r>
              <a:rPr lang="fr-FR" sz="1867" cap="small" dirty="0">
                <a:solidFill>
                  <a:srgbClr val="000000"/>
                </a:solidFill>
                <a:latin typeface="Roboto Light" panose="02000000000000000000" pitchFamily="2" charset="0"/>
                <a:ea typeface="Roboto Light" panose="02000000000000000000" pitchFamily="2" charset="0"/>
                <a:cs typeface="Arial"/>
                <a:sym typeface="Arial"/>
              </a:rPr>
              <a:t>, qui n’a nul besoin d’artifices pour rayonner.</a:t>
            </a:r>
            <a:endParaRPr sz="2400" dirty="0">
              <a:latin typeface="Roboto Light" panose="02000000000000000000" pitchFamily="2" charset="0"/>
              <a:ea typeface="Roboto Light" panose="02000000000000000000" pitchFamily="2" charset="0"/>
            </a:endParaRPr>
          </a:p>
        </p:txBody>
      </p:sp>
      <p:sp>
        <p:nvSpPr>
          <p:cNvPr id="17" name="Titre 6">
            <a:extLst>
              <a:ext uri="{FF2B5EF4-FFF2-40B4-BE49-F238E27FC236}">
                <a16:creationId xmlns:a16="http://schemas.microsoft.com/office/drawing/2014/main" id="{267A6B6C-D094-4CC6-837D-6BCA9D69264B}"/>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OFFRE ECLAT</a:t>
            </a:r>
          </a:p>
        </p:txBody>
      </p:sp>
      <p:pic>
        <p:nvPicPr>
          <p:cNvPr id="5" name="Image 4" descr="Une image contenant texte, affaires de toilette, Produits de beauté, lotion&#10;&#10;Description générée automatiquement">
            <a:extLst>
              <a:ext uri="{FF2B5EF4-FFF2-40B4-BE49-F238E27FC236}">
                <a16:creationId xmlns:a16="http://schemas.microsoft.com/office/drawing/2014/main" id="{B3FFD15D-0504-4DAD-9544-7BAF9DC9C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388" y="1369295"/>
            <a:ext cx="4680000" cy="4680000"/>
          </a:xfrm>
          <a:prstGeom prst="rect">
            <a:avLst/>
          </a:prstGeom>
        </p:spPr>
      </p:pic>
    </p:spTree>
    <p:extLst>
      <p:ext uri="{BB962C8B-B14F-4D97-AF65-F5344CB8AC3E}">
        <p14:creationId xmlns:p14="http://schemas.microsoft.com/office/powerpoint/2010/main" val="245265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21"/>
          <p:cNvSpPr/>
          <p:nvPr/>
        </p:nvSpPr>
        <p:spPr>
          <a:xfrm rot="9523306">
            <a:off x="995733" y="1255064"/>
            <a:ext cx="3629817" cy="5105470"/>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35">
              <a:defRPr/>
            </a:pPr>
            <a:endParaRPr lang="fr-FR">
              <a:solidFill>
                <a:prstClr val="black"/>
              </a:solidFill>
              <a:latin typeface="Roboto Light" panose="020B0604020202020204" charset="0"/>
              <a:ea typeface="Roboto Light" panose="020B0604020202020204" charset="0"/>
            </a:endParaRPr>
          </a:p>
        </p:txBody>
      </p:sp>
      <p:sp>
        <p:nvSpPr>
          <p:cNvPr id="2" name="Rectangle 1"/>
          <p:cNvSpPr/>
          <p:nvPr/>
        </p:nvSpPr>
        <p:spPr>
          <a:xfrm>
            <a:off x="2222191" y="3516233"/>
            <a:ext cx="5664890" cy="1169551"/>
          </a:xfrm>
          <a:prstGeom prst="rect">
            <a:avLst/>
          </a:prstGeom>
          <a:noFill/>
        </p:spPr>
        <p:txBody>
          <a:bodyPr wrap="square" rtlCol="0">
            <a:spAutoFit/>
          </a:bodyPr>
          <a:lstStyle/>
          <a:p>
            <a:r>
              <a:rPr lang="fr-FR" sz="1400" dirty="0">
                <a:solidFill>
                  <a:prstClr val="black"/>
                </a:solidFill>
                <a:latin typeface="Roboto Light" panose="020B0604020202020204" charset="0"/>
                <a:ea typeface="Roboto Light" panose="020B0604020202020204" charset="0"/>
              </a:rPr>
              <a:t>Pour les </a:t>
            </a:r>
            <a:r>
              <a:rPr lang="fr-FR" sz="1400" dirty="0" err="1">
                <a:solidFill>
                  <a:prstClr val="black"/>
                </a:solidFill>
                <a:latin typeface="Roboto Light" panose="020B0604020202020204" charset="0"/>
                <a:ea typeface="Roboto Light" panose="020B0604020202020204" charset="0"/>
              </a:rPr>
              <a:t>millenials</a:t>
            </a:r>
            <a:r>
              <a:rPr lang="fr-FR" sz="1400" dirty="0">
                <a:solidFill>
                  <a:prstClr val="black"/>
                </a:solidFill>
                <a:latin typeface="Roboto Light" panose="020B0604020202020204" charset="0"/>
                <a:ea typeface="Roboto Light" panose="020B0604020202020204" charset="0"/>
              </a:rPr>
              <a:t> </a:t>
            </a:r>
          </a:p>
          <a:p>
            <a:r>
              <a:rPr lang="fr-FR" sz="1400" dirty="0">
                <a:solidFill>
                  <a:prstClr val="black"/>
                </a:solidFill>
                <a:latin typeface="Roboto Light" panose="020B0604020202020204" charset="0"/>
                <a:ea typeface="Roboto Light" panose="020B0604020202020204" charset="0"/>
              </a:rPr>
              <a:t>(Une peau sans imperfections, de l’éclat et un traitement des premières rides)</a:t>
            </a:r>
          </a:p>
          <a:p>
            <a:r>
              <a:rPr lang="fr-FR" sz="1400" dirty="0">
                <a:solidFill>
                  <a:prstClr val="black"/>
                </a:solidFill>
                <a:latin typeface="Roboto Light" panose="020B0604020202020204" charset="0"/>
                <a:ea typeface="Roboto Light" panose="020B0604020202020204" charset="0"/>
              </a:rPr>
              <a:t>Pour les peaux plus matures </a:t>
            </a:r>
          </a:p>
          <a:p>
            <a:r>
              <a:rPr lang="fr-FR" sz="1400" dirty="0">
                <a:solidFill>
                  <a:prstClr val="black"/>
                </a:solidFill>
                <a:latin typeface="Roboto Light" panose="020B0604020202020204" charset="0"/>
                <a:ea typeface="Roboto Light" panose="020B0604020202020204" charset="0"/>
              </a:rPr>
              <a:t>(Un effet anti-âge (rides++/ fermeté/taches) et de l’éclat)</a:t>
            </a:r>
          </a:p>
        </p:txBody>
      </p:sp>
      <p:sp>
        <p:nvSpPr>
          <p:cNvPr id="9" name="Rectangle 8"/>
          <p:cNvSpPr/>
          <p:nvPr/>
        </p:nvSpPr>
        <p:spPr>
          <a:xfrm>
            <a:off x="4144936" y="5207802"/>
            <a:ext cx="4671550" cy="738664"/>
          </a:xfrm>
          <a:prstGeom prst="rect">
            <a:avLst/>
          </a:prstGeom>
          <a:noFill/>
        </p:spPr>
        <p:txBody>
          <a:bodyPr wrap="square" rtlCol="0">
            <a:spAutoFit/>
          </a:bodyPr>
          <a:lstStyle/>
          <a:p>
            <a:r>
              <a:rPr lang="fr-FR" sz="1400" dirty="0">
                <a:solidFill>
                  <a:prstClr val="black"/>
                </a:solidFill>
                <a:latin typeface="Roboto Light" panose="020B0604020202020204" charset="0"/>
                <a:ea typeface="Roboto Light" panose="020B0604020202020204" charset="0"/>
              </a:rPr>
              <a:t>Eclat du teint : + 24%*</a:t>
            </a:r>
          </a:p>
          <a:p>
            <a:r>
              <a:rPr lang="fr-FR" sz="1400" dirty="0">
                <a:solidFill>
                  <a:prstClr val="black"/>
                </a:solidFill>
                <a:latin typeface="Roboto Light" panose="020B0604020202020204" charset="0"/>
                <a:ea typeface="Roboto Light" panose="020B0604020202020204" charset="0"/>
              </a:rPr>
              <a:t>Diamètre des pores : -19%*</a:t>
            </a:r>
          </a:p>
          <a:p>
            <a:r>
              <a:rPr lang="fr-FR" sz="1400" dirty="0">
                <a:solidFill>
                  <a:prstClr val="black"/>
                </a:solidFill>
                <a:latin typeface="Roboto Light" panose="020B0604020202020204" charset="0"/>
                <a:ea typeface="Roboto Light" panose="020B0604020202020204" charset="0"/>
              </a:rPr>
              <a:t>Profondeur des rides de la patte d’oie : -30%*</a:t>
            </a:r>
          </a:p>
        </p:txBody>
      </p:sp>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611" y="2454210"/>
            <a:ext cx="2895331" cy="3972274"/>
          </a:xfrm>
          <a:prstGeom prst="rect">
            <a:avLst/>
          </a:prstGeom>
        </p:spPr>
      </p:pic>
      <p:sp>
        <p:nvSpPr>
          <p:cNvPr id="5" name="Titre 2"/>
          <p:cNvSpPr txBox="1">
            <a:spLocks/>
          </p:cNvSpPr>
          <p:nvPr/>
        </p:nvSpPr>
        <p:spPr>
          <a:xfrm>
            <a:off x="859742" y="220242"/>
            <a:ext cx="10515186" cy="941071"/>
          </a:xfrm>
          <a:prstGeom prst="rect">
            <a:avLst/>
          </a:prstGeom>
        </p:spPr>
        <p:txBody>
          <a:bodyPr vert="horz" lIns="91436" tIns="45718" rIns="91436" bIns="45718" rtlCol="0"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5293" kern="1200">
                <a:solidFill>
                  <a:srgbClr val="3E3E3E"/>
                </a:solidFill>
                <a:latin typeface="KyivType Sans2" panose="00000500000000000000" pitchFamily="50" charset="0"/>
                <a:ea typeface="+mj-ea"/>
                <a:cs typeface="+mj-cs"/>
              </a:defRPr>
            </a:lvl1pPr>
          </a:lstStyle>
          <a:p>
            <a:r>
              <a:rPr lang="fr-FR" sz="3600" dirty="0"/>
              <a:t>GLYCONIGHT 10% MASQUE</a:t>
            </a:r>
          </a:p>
        </p:txBody>
      </p:sp>
      <p:sp>
        <p:nvSpPr>
          <p:cNvPr id="6" name="Rectangle 5"/>
          <p:cNvSpPr/>
          <p:nvPr/>
        </p:nvSpPr>
        <p:spPr>
          <a:xfrm>
            <a:off x="240" y="1448560"/>
            <a:ext cx="12191521" cy="399981"/>
          </a:xfrm>
          <a:prstGeom prst="rect">
            <a:avLst/>
          </a:prstGeom>
        </p:spPr>
        <p:txBody>
          <a:bodyPr wrap="square">
            <a:spAutoFit/>
          </a:bodyPr>
          <a:lstStyle/>
          <a:p>
            <a:pPr lvl="0" algn="ctr">
              <a:defRPr/>
            </a:pPr>
            <a:r>
              <a:rPr lang="fr-FR" sz="1999" i="1" dirty="0">
                <a:solidFill>
                  <a:prstClr val="black"/>
                </a:solidFill>
                <a:latin typeface="KyivType Sans2" panose="00000500000000000000" charset="0"/>
                <a:ea typeface="Roboto Light" panose="020B0604020202020204" charset="0"/>
              </a:rPr>
              <a:t>Le peeling clean qui donne un nouveau souffle à la peau.</a:t>
            </a:r>
            <a:endParaRPr lang="fr-FR" sz="1999" i="1" dirty="0">
              <a:solidFill>
                <a:prstClr val="black"/>
              </a:solidFill>
              <a:latin typeface="+mj-lt"/>
              <a:ea typeface="Roboto Light" panose="020B0604020202020204" charset="0"/>
            </a:endParaRPr>
          </a:p>
        </p:txBody>
      </p:sp>
      <p:sp>
        <p:nvSpPr>
          <p:cNvPr id="8" name="ZoneTexte 7"/>
          <p:cNvSpPr txBox="1"/>
          <p:nvPr/>
        </p:nvSpPr>
        <p:spPr>
          <a:xfrm>
            <a:off x="1355236" y="2226198"/>
            <a:ext cx="5135814" cy="738664"/>
          </a:xfrm>
          <a:prstGeom prst="rect">
            <a:avLst/>
          </a:prstGeom>
          <a:noFill/>
        </p:spPr>
        <p:txBody>
          <a:bodyPr wrap="square" rtlCol="0">
            <a:spAutoFit/>
          </a:bodyPr>
          <a:lstStyle/>
          <a:p>
            <a:pPr lvl="0">
              <a:defRPr/>
            </a:pPr>
            <a:r>
              <a:rPr lang="fr-FR" sz="1400" dirty="0">
                <a:solidFill>
                  <a:prstClr val="black"/>
                </a:solidFill>
                <a:latin typeface="Roboto Light" panose="020B0604020202020204" charset="0"/>
                <a:ea typeface="Roboto Light" panose="020B0604020202020204" charset="0"/>
              </a:rPr>
              <a:t>Eclat immédiat dès la première utilisation</a:t>
            </a:r>
          </a:p>
          <a:p>
            <a:pPr lvl="0">
              <a:defRPr/>
            </a:pPr>
            <a:r>
              <a:rPr lang="fr-FR" sz="1400" dirty="0">
                <a:solidFill>
                  <a:prstClr val="black"/>
                </a:solidFill>
                <a:latin typeface="Roboto Light" panose="020B0604020202020204" charset="0"/>
                <a:ea typeface="Roboto Light" panose="020B0604020202020204" charset="0"/>
              </a:rPr>
              <a:t>Le grain de peau est affiné et les pores resserrés</a:t>
            </a:r>
          </a:p>
          <a:p>
            <a:pPr lvl="0">
              <a:defRPr/>
            </a:pPr>
            <a:r>
              <a:rPr lang="fr-FR" sz="1400" dirty="0">
                <a:solidFill>
                  <a:prstClr val="black"/>
                </a:solidFill>
                <a:latin typeface="Roboto Light" panose="020B0604020202020204" charset="0"/>
                <a:ea typeface="Roboto Light" panose="020B0604020202020204" charset="0"/>
              </a:rPr>
              <a:t>Lisse les rides et ridules</a:t>
            </a: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076" y="2007641"/>
            <a:ext cx="1119554" cy="1418840"/>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314" y="4699252"/>
            <a:ext cx="1198789" cy="146097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171" y="3736448"/>
            <a:ext cx="1152588" cy="1218306"/>
          </a:xfrm>
          <a:prstGeom prst="rect">
            <a:avLst/>
          </a:prstGeom>
        </p:spPr>
      </p:pic>
      <p:sp>
        <p:nvSpPr>
          <p:cNvPr id="14" name="ZoneTexte 13"/>
          <p:cNvSpPr txBox="1"/>
          <p:nvPr/>
        </p:nvSpPr>
        <p:spPr>
          <a:xfrm>
            <a:off x="1233300" y="4917294"/>
            <a:ext cx="1511240" cy="338554"/>
          </a:xfrm>
          <a:prstGeom prst="rect">
            <a:avLst/>
          </a:prstGeom>
          <a:noFill/>
        </p:spPr>
        <p:txBody>
          <a:bodyPr wrap="square" rtlCol="0">
            <a:spAutoFit/>
          </a:bodyPr>
          <a:lstStyle/>
          <a:p>
            <a:r>
              <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p>
        </p:txBody>
      </p:sp>
      <p:pic>
        <p:nvPicPr>
          <p:cNvPr id="16" name="Image 15"/>
          <p:cNvPicPr>
            <a:picLocks noChangeAspect="1"/>
          </p:cNvPicPr>
          <p:nvPr/>
        </p:nvPicPr>
        <p:blipFill rotWithShape="1">
          <a:blip r:embed="rId7" cstate="print">
            <a:extLst>
              <a:ext uri="{28A0092B-C50C-407E-A947-70E740481C1C}">
                <a14:useLocalDpi xmlns:a14="http://schemas.microsoft.com/office/drawing/2010/main" val="0"/>
              </a:ext>
            </a:extLst>
          </a:blip>
          <a:srcRect l="25457" t="25976" r="28448" b="6384"/>
          <a:stretch/>
        </p:blipFill>
        <p:spPr>
          <a:xfrm>
            <a:off x="9799998" y="2204747"/>
            <a:ext cx="1947672" cy="4287440"/>
          </a:xfrm>
          <a:prstGeom prst="rect">
            <a:avLst/>
          </a:prstGeom>
        </p:spPr>
      </p:pic>
      <p:sp>
        <p:nvSpPr>
          <p:cNvPr id="21" name="ZoneTexte 20"/>
          <p:cNvSpPr txBox="1"/>
          <p:nvPr/>
        </p:nvSpPr>
        <p:spPr>
          <a:xfrm>
            <a:off x="55597" y="6254732"/>
            <a:ext cx="5235130" cy="427040"/>
          </a:xfrm>
          <a:prstGeom prst="rect">
            <a:avLst/>
          </a:prstGeom>
          <a:noFill/>
        </p:spPr>
        <p:txBody>
          <a:bodyPr wrap="square" rtlCol="0">
            <a:spAutoFit/>
          </a:bodyPr>
          <a:lstStyle/>
          <a:p>
            <a:pPr defTabSz="914335">
              <a:defRPr/>
            </a:pPr>
            <a:r>
              <a:rPr lang="fr-FR" sz="725" dirty="0">
                <a:solidFill>
                  <a:prstClr val="black"/>
                </a:solidFill>
                <a:latin typeface="Roboto Light" panose="02000000000000000000" pitchFamily="2" charset="0"/>
                <a:ea typeface="Roboto Light" panose="02000000000000000000" pitchFamily="2" charset="0"/>
              </a:rPr>
              <a:t>*Etude clinique réalisée sous le contrôle d’un dermatologue sur 15 volontaires de 20 à 39 ans (1 mois) et 15 volontaires de 40 à 55 ans (2mois) - Moyenne des résultats sur l'ensemble des 2 groupes à 1 mois sauf densité du derme groupe 40-55 ans uniquement..</a:t>
            </a:r>
          </a:p>
        </p:txBody>
      </p:sp>
    </p:spTree>
    <p:extLst>
      <p:ext uri="{BB962C8B-B14F-4D97-AF65-F5344CB8AC3E}">
        <p14:creationId xmlns:p14="http://schemas.microsoft.com/office/powerpoint/2010/main" val="107532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8"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vert="horz" lIns="91436" tIns="45718" rIns="91436" bIns="45718" rtlCol="0" anchor="ctr">
            <a:normAutofit/>
          </a:bodyPr>
          <a:lstStyle>
            <a:defPPr marR="0" lvl="0" algn="l" rtl="0">
              <a:lnSpc>
                <a:spcPct val="100000"/>
              </a:lnSpc>
              <a:spcBef>
                <a:spcPts val="0"/>
              </a:spcBef>
              <a:spcAft>
                <a:spcPts val="0"/>
              </a:spcAft>
              <a:defRPr/>
            </a:defPPr>
            <a:lvl1pPr algn="ctr" defTabSz="914400" eaLnBrk="1" latinLnBrk="0" hangingPunct="1">
              <a:lnSpc>
                <a:spcPct val="90000"/>
              </a:lnSpc>
              <a:spcBef>
                <a:spcPct val="0"/>
              </a:spcBef>
              <a:buNone/>
              <a:defRPr sz="5293" kern="1200">
                <a:solidFill>
                  <a:srgbClr val="3E3E3E"/>
                </a:solidFill>
                <a:latin typeface="KyivType Sans2" panose="00000500000000000000" pitchFamily="50" charset="0"/>
                <a:ea typeface="+mj-ea"/>
                <a:cs typeface="+mj-cs"/>
              </a:defRPr>
            </a:lvl1pPr>
          </a:lstStyle>
          <a:p>
            <a:r>
              <a:rPr lang="fr-FR" sz="3600" dirty="0"/>
              <a:t>GLYCONIGHT 10% MASQUE</a:t>
            </a:r>
          </a:p>
        </p:txBody>
      </p:sp>
      <p:sp>
        <p:nvSpPr>
          <p:cNvPr id="16" name="ZoneTexte 15"/>
          <p:cNvSpPr txBox="1"/>
          <p:nvPr/>
        </p:nvSpPr>
        <p:spPr>
          <a:xfrm>
            <a:off x="2697332" y="1398193"/>
            <a:ext cx="9184140" cy="3915966"/>
          </a:xfrm>
          <a:prstGeom prst="roundRect">
            <a:avLst/>
          </a:prstGeom>
          <a:solidFill>
            <a:schemeClr val="bg1"/>
          </a:solidFill>
          <a:ln>
            <a:solidFill>
              <a:schemeClr val="tx1">
                <a:lumMod val="65000"/>
                <a:lumOff val="35000"/>
              </a:schemeClr>
            </a:solidFill>
          </a:ln>
        </p:spPr>
        <p:txBody>
          <a:bodyPr wrap="square" rtlCol="0">
            <a:spAutoFit/>
          </a:bodyPr>
          <a:lstStyle/>
          <a:p>
            <a:pPr algn="just"/>
            <a:r>
              <a:rPr lang="fr-FR" sz="1400" dirty="0">
                <a:latin typeface="Roboto Light" panose="02000000000000000000" pitchFamily="2" charset="0"/>
                <a:ea typeface="Roboto Light" panose="02000000000000000000" pitchFamily="2" charset="0"/>
              </a:rPr>
              <a:t>Le soir, après nettoyage-démaquillage, brumiser la LOTION YON-KA et bien faire pénétrer par effleurages. Appliquer le GLYCONIGHT 10% MASQUE en couche fine sur le visage et le cou. 	</a:t>
            </a:r>
          </a:p>
          <a:p>
            <a:pPr algn="just"/>
            <a:r>
              <a:rPr lang="fr-FR" sz="1400" dirty="0">
                <a:latin typeface="Roboto Light" panose="02000000000000000000" pitchFamily="2" charset="0"/>
                <a:ea typeface="Roboto Light" panose="02000000000000000000" pitchFamily="2" charset="0"/>
              </a:rPr>
              <a:t>Laisser agir toute la nuit. Rincer à l’eau tiède le lendemain matin</a:t>
            </a:r>
          </a:p>
          <a:p>
            <a:pPr algn="just"/>
            <a:r>
              <a:rPr lang="fr-FR" sz="1400" dirty="0">
                <a:latin typeface="Roboto Light" panose="02000000000000000000" pitchFamily="2" charset="0"/>
                <a:ea typeface="Roboto Light" panose="02000000000000000000" pitchFamily="2" charset="0"/>
              </a:rPr>
              <a:t>	</a:t>
            </a:r>
          </a:p>
          <a:p>
            <a:pPr algn="just"/>
            <a:r>
              <a:rPr lang="fr-FR" sz="1400" dirty="0">
                <a:latin typeface="Roboto Light" panose="02000000000000000000" pitchFamily="2" charset="0"/>
                <a:ea typeface="Roboto Light" panose="02000000000000000000" pitchFamily="2" charset="0"/>
              </a:rPr>
              <a:t>3 façons d’utiliser son GLYCONIGHT 10% MASQUE : </a:t>
            </a:r>
          </a:p>
          <a:p>
            <a:pPr algn="just"/>
            <a:endParaRPr lang="fr-FR" sz="1400" dirty="0">
              <a:latin typeface="Roboto Light" panose="02000000000000000000" pitchFamily="2" charset="0"/>
              <a:ea typeface="Roboto Light" panose="02000000000000000000" pitchFamily="2" charset="0"/>
            </a:endParaRPr>
          </a:p>
          <a:p>
            <a:pPr lvl="0" algn="just">
              <a:defRPr/>
            </a:pPr>
            <a:r>
              <a:rPr lang="fr-FR" sz="1400" dirty="0">
                <a:latin typeface="Roboto Light" panose="02000000000000000000" pitchFamily="2" charset="0"/>
                <a:ea typeface="Roboto Light" panose="02000000000000000000" pitchFamily="2" charset="0"/>
              </a:rPr>
              <a:t>1 : En </a:t>
            </a:r>
            <a:r>
              <a:rPr lang="fr-FR" sz="1400" b="1" cap="small" dirty="0">
                <a:latin typeface="Roboto Light" panose="02000000000000000000" pitchFamily="2" charset="0"/>
                <a:ea typeface="Roboto Light" panose="02000000000000000000" pitchFamily="2" charset="0"/>
              </a:rPr>
              <a:t>masque coup d’</a:t>
            </a:r>
            <a:r>
              <a:rPr lang="fr-FR" sz="1400" b="1" cap="small" dirty="0" err="1">
                <a:latin typeface="Roboto Light" panose="02000000000000000000" pitchFamily="2" charset="0"/>
                <a:ea typeface="Roboto Light" panose="02000000000000000000" pitchFamily="2" charset="0"/>
              </a:rPr>
              <a:t>eclat</a:t>
            </a:r>
            <a:r>
              <a:rPr lang="fr-FR" sz="1400" b="1" cap="small" dirty="0">
                <a:latin typeface="Roboto Light" panose="02000000000000000000" pitchFamily="2" charset="0"/>
                <a:ea typeface="Roboto Light" panose="02000000000000000000" pitchFamily="2" charset="0"/>
              </a:rPr>
              <a:t> </a:t>
            </a:r>
            <a:r>
              <a:rPr lang="fr-FR" sz="1400" dirty="0">
                <a:latin typeface="Roboto Light" panose="02000000000000000000" pitchFamily="2" charset="0"/>
                <a:ea typeface="Roboto Light" panose="02000000000000000000" pitchFamily="2" charset="0"/>
              </a:rPr>
              <a:t>: 1 application le soir pour un effet bluffant sur la </a:t>
            </a:r>
            <a:r>
              <a:rPr lang="fr-FR" sz="1400" b="1" dirty="0">
                <a:latin typeface="Roboto Light" panose="02000000000000000000" pitchFamily="2" charset="0"/>
                <a:ea typeface="Roboto Light" panose="02000000000000000000" pitchFamily="2" charset="0"/>
              </a:rPr>
              <a:t>luminosité du teint</a:t>
            </a:r>
            <a:r>
              <a:rPr lang="fr-FR" sz="1400" dirty="0">
                <a:latin typeface="Roboto Light" panose="02000000000000000000" pitchFamily="2" charset="0"/>
                <a:ea typeface="Roboto Light" panose="02000000000000000000" pitchFamily="2" charset="0"/>
              </a:rPr>
              <a:t> dès le lendemain matin </a:t>
            </a:r>
          </a:p>
          <a:p>
            <a:pPr lvl="0" algn="just">
              <a:defRPr/>
            </a:pPr>
            <a:endParaRPr lang="fr-FR" sz="1400" dirty="0">
              <a:latin typeface="Roboto Light" panose="02000000000000000000" pitchFamily="2" charset="0"/>
              <a:ea typeface="Roboto Light" panose="02000000000000000000" pitchFamily="2" charset="0"/>
            </a:endParaRPr>
          </a:p>
          <a:p>
            <a:pPr lvl="0" algn="just">
              <a:defRPr/>
            </a:pPr>
            <a:r>
              <a:rPr lang="fr-FR" sz="1400" dirty="0">
                <a:latin typeface="Roboto Light" panose="02000000000000000000" pitchFamily="2" charset="0"/>
                <a:ea typeface="Roboto Light" panose="02000000000000000000" pitchFamily="2" charset="0"/>
              </a:rPr>
              <a:t>2 : En </a:t>
            </a:r>
            <a:r>
              <a:rPr lang="fr-FR" sz="1400" b="1" cap="small" dirty="0">
                <a:solidFill>
                  <a:schemeClr val="tx1">
                    <a:lumMod val="75000"/>
                    <a:lumOff val="25000"/>
                  </a:schemeClr>
                </a:solidFill>
                <a:latin typeface="Roboto Light" panose="02000000000000000000" pitchFamily="2" charset="0"/>
                <a:ea typeface="Roboto Light" panose="02000000000000000000" pitchFamily="2" charset="0"/>
              </a:rPr>
              <a:t>Cure flash ou d’entretien </a:t>
            </a:r>
            <a:r>
              <a:rPr lang="fr-FR" sz="1400" cap="small"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a:latin typeface="Roboto Light" panose="02000000000000000000" pitchFamily="2" charset="0"/>
                <a:ea typeface="Roboto Light" panose="02000000000000000000" pitchFamily="2" charset="0"/>
              </a:rPr>
              <a:t>Un soir sur deux pendant 1 semaine pour un effet </a:t>
            </a:r>
            <a:r>
              <a:rPr lang="fr-FR" sz="1400" b="1" dirty="0">
                <a:latin typeface="Roboto Light" panose="02000000000000000000" pitchFamily="2" charset="0"/>
                <a:ea typeface="Roboto Light" panose="02000000000000000000" pitchFamily="2" charset="0"/>
              </a:rPr>
              <a:t>peau neuve</a:t>
            </a:r>
          </a:p>
          <a:p>
            <a:pPr lvl="0" algn="just">
              <a:defRPr/>
            </a:pPr>
            <a:endParaRPr lang="fr-FR" sz="1400" dirty="0">
              <a:latin typeface="Roboto Light" panose="02000000000000000000" pitchFamily="2" charset="0"/>
              <a:ea typeface="Roboto Light" panose="02000000000000000000" pitchFamily="2" charset="0"/>
            </a:endParaRPr>
          </a:p>
          <a:p>
            <a:pPr algn="just"/>
            <a:r>
              <a:rPr lang="fr-FR" sz="1400" dirty="0">
                <a:latin typeface="Roboto Light" panose="02000000000000000000" pitchFamily="2" charset="0"/>
                <a:ea typeface="Roboto Light" panose="02000000000000000000" pitchFamily="2" charset="0"/>
              </a:rPr>
              <a:t>3 </a:t>
            </a:r>
            <a:r>
              <a:rPr lang="fr-FR" sz="1400" b="1" dirty="0">
                <a:latin typeface="Roboto Light" panose="02000000000000000000" pitchFamily="2" charset="0"/>
                <a:ea typeface="Roboto Light" panose="02000000000000000000" pitchFamily="2" charset="0"/>
              </a:rPr>
              <a:t>: </a:t>
            </a:r>
            <a:r>
              <a:rPr lang="fr-FR" sz="1400" b="1" cap="small" dirty="0">
                <a:solidFill>
                  <a:schemeClr val="tx1">
                    <a:lumMod val="75000"/>
                    <a:lumOff val="25000"/>
                  </a:schemeClr>
                </a:solidFill>
                <a:latin typeface="Roboto Light" panose="02000000000000000000" pitchFamily="2" charset="0"/>
                <a:ea typeface="Roboto Light" panose="02000000000000000000" pitchFamily="2" charset="0"/>
              </a:rPr>
              <a:t>Cure intensive </a:t>
            </a:r>
            <a:r>
              <a:rPr lang="fr-FR" sz="1400" cap="small" dirty="0">
                <a:solidFill>
                  <a:schemeClr val="tx1">
                    <a:lumMod val="75000"/>
                    <a:lumOff val="25000"/>
                  </a:schemeClr>
                </a:solidFill>
                <a:latin typeface="Roboto Light" panose="02000000000000000000" pitchFamily="2" charset="0"/>
                <a:ea typeface="Roboto Light" panose="02000000000000000000" pitchFamily="2" charset="0"/>
              </a:rPr>
              <a:t>(1 à 2 mois) : </a:t>
            </a:r>
            <a:r>
              <a:rPr lang="fr-FR" sz="1400" dirty="0">
                <a:latin typeface="Roboto Light" panose="02000000000000000000" pitchFamily="2" charset="0"/>
                <a:ea typeface="Roboto Light" panose="02000000000000000000" pitchFamily="2" charset="0"/>
              </a:rPr>
              <a:t>Un soir sur deux la 1ère semaine puis tous les soirs les semaines suivantes. Cure à renouveler 2 à 3 fois dans l’année pour un résultat </a:t>
            </a:r>
            <a:r>
              <a:rPr lang="fr-FR" sz="1400" b="1" dirty="0">
                <a:latin typeface="Roboto Light" panose="02000000000000000000" pitchFamily="2" charset="0"/>
                <a:ea typeface="Roboto Light" panose="02000000000000000000" pitchFamily="2" charset="0"/>
              </a:rPr>
              <a:t>anti-âge ou peau neuve renforcé</a:t>
            </a:r>
          </a:p>
          <a:p>
            <a:pPr algn="just"/>
            <a:endParaRPr lang="fr-FR" sz="1400" dirty="0">
              <a:latin typeface="Roboto Light" panose="02000000000000000000" pitchFamily="2" charset="0"/>
              <a:ea typeface="Roboto Light" panose="02000000000000000000" pitchFamily="2" charset="0"/>
            </a:endParaRPr>
          </a:p>
          <a:p>
            <a:pPr algn="just"/>
            <a:r>
              <a:rPr lang="fr-FR" sz="1400" dirty="0">
                <a:latin typeface="Roboto Light" panose="02000000000000000000" pitchFamily="2" charset="0"/>
                <a:ea typeface="Roboto Light" panose="02000000000000000000" pitchFamily="2" charset="0"/>
              </a:rPr>
              <a:t>S’applique également sur le décolleté pour le défroisser visiblement et faire peau neuve !</a:t>
            </a:r>
          </a:p>
          <a:p>
            <a:pPr algn="just"/>
            <a:r>
              <a:rPr lang="fr-FR" sz="1400" dirty="0">
                <a:latin typeface="Roboto Light" panose="02000000000000000000" pitchFamily="2" charset="0"/>
                <a:ea typeface="Roboto Light" panose="02000000000000000000" pitchFamily="2" charset="0"/>
              </a:rPr>
              <a:t>Constitue une excellente préparation de la peau avant un peeling dermatologique</a:t>
            </a:r>
          </a:p>
        </p:txBody>
      </p:sp>
      <p:pic>
        <p:nvPicPr>
          <p:cNvPr id="2" name="Imag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77988" y="3429000"/>
            <a:ext cx="663111" cy="597348"/>
          </a:xfrm>
          <a:prstGeom prst="rect">
            <a:avLst/>
          </a:prstGeom>
        </p:spPr>
      </p:pic>
      <p:pic>
        <p:nvPicPr>
          <p:cNvPr id="3" name="Imag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73076" y="1731613"/>
            <a:ext cx="679551" cy="652150"/>
          </a:xfrm>
          <a:prstGeom prst="rect">
            <a:avLst/>
          </a:prstGeom>
        </p:spPr>
      </p:pic>
      <p:sp>
        <p:nvSpPr>
          <p:cNvPr id="19" name="Rectangle 18"/>
          <p:cNvSpPr/>
          <p:nvPr/>
        </p:nvSpPr>
        <p:spPr>
          <a:xfrm>
            <a:off x="-329650" y="6170637"/>
            <a:ext cx="3328152" cy="600164"/>
          </a:xfrm>
          <a:prstGeom prst="rect">
            <a:avLst/>
          </a:prstGeom>
        </p:spPr>
        <p:txBody>
          <a:bodyPr wrap="square">
            <a:spAutoFit/>
          </a:bodyPr>
          <a:lstStyle/>
          <a:p>
            <a:pPr algn="ctr">
              <a:defRPr/>
            </a:pPr>
            <a:r>
              <a:rPr lang="fr-FR" sz="1100" dirty="0">
                <a:solidFill>
                  <a:prstClr val="black"/>
                </a:solidFill>
              </a:rPr>
              <a:t>10% d’Acide Glycolique pur </a:t>
            </a:r>
          </a:p>
          <a:p>
            <a:pPr algn="ctr">
              <a:defRPr/>
            </a:pPr>
            <a:r>
              <a:rPr lang="fr-FR" sz="1100" b="1" dirty="0">
                <a:solidFill>
                  <a:prstClr val="black"/>
                </a:solidFill>
              </a:rPr>
              <a:t>Lissant – </a:t>
            </a:r>
            <a:r>
              <a:rPr lang="fr-FR" sz="1100" b="1" dirty="0" err="1">
                <a:solidFill>
                  <a:prstClr val="black"/>
                </a:solidFill>
              </a:rPr>
              <a:t>anti-rides</a:t>
            </a:r>
            <a:endParaRPr lang="fr-FR" sz="1100" b="1" dirty="0">
              <a:solidFill>
                <a:prstClr val="black"/>
              </a:solidFill>
            </a:endParaRPr>
          </a:p>
          <a:p>
            <a:pPr lvl="0">
              <a:defRPr/>
            </a:pPr>
            <a:endParaRPr lang="fr-FR" sz="1100" dirty="0">
              <a:solidFill>
                <a:prstClr val="black"/>
              </a:solidFill>
            </a:endParaRPr>
          </a:p>
        </p:txBody>
      </p:sp>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4053" y="5277754"/>
            <a:ext cx="842111" cy="892883"/>
          </a:xfrm>
          <a:prstGeom prst="rect">
            <a:avLst/>
          </a:prstGeom>
        </p:spPr>
      </p:pic>
      <p:sp>
        <p:nvSpPr>
          <p:cNvPr id="23" name="Rectangle 22"/>
          <p:cNvSpPr/>
          <p:nvPr/>
        </p:nvSpPr>
        <p:spPr>
          <a:xfrm>
            <a:off x="2154620" y="6170637"/>
            <a:ext cx="3328152" cy="600164"/>
          </a:xfrm>
          <a:prstGeom prst="rect">
            <a:avLst/>
          </a:prstGeom>
        </p:spPr>
        <p:txBody>
          <a:bodyPr wrap="square">
            <a:spAutoFit/>
          </a:bodyPr>
          <a:lstStyle/>
          <a:p>
            <a:pPr algn="ctr">
              <a:defRPr/>
            </a:pPr>
            <a:r>
              <a:rPr lang="fr-FR" sz="1100" dirty="0">
                <a:solidFill>
                  <a:prstClr val="black"/>
                </a:solidFill>
              </a:rPr>
              <a:t>Huile de noyau d’abricot et algue brune</a:t>
            </a:r>
          </a:p>
          <a:p>
            <a:pPr algn="ctr">
              <a:defRPr/>
            </a:pPr>
            <a:r>
              <a:rPr lang="fr-FR" sz="1100" b="1" dirty="0">
                <a:solidFill>
                  <a:prstClr val="black"/>
                </a:solidFill>
              </a:rPr>
              <a:t>Éclat </a:t>
            </a:r>
          </a:p>
          <a:p>
            <a:pPr lvl="0">
              <a:defRPr/>
            </a:pPr>
            <a:endParaRPr lang="fr-FR" sz="1100" dirty="0">
              <a:solidFill>
                <a:prstClr val="black"/>
              </a:solidFill>
            </a:endParaRPr>
          </a:p>
        </p:txBody>
      </p:sp>
      <p:sp>
        <p:nvSpPr>
          <p:cNvPr id="25" name="Rectangle 24"/>
          <p:cNvSpPr/>
          <p:nvPr/>
        </p:nvSpPr>
        <p:spPr>
          <a:xfrm>
            <a:off x="4822076" y="6197836"/>
            <a:ext cx="3328152" cy="600164"/>
          </a:xfrm>
          <a:prstGeom prst="rect">
            <a:avLst/>
          </a:prstGeom>
        </p:spPr>
        <p:txBody>
          <a:bodyPr wrap="square">
            <a:spAutoFit/>
          </a:bodyPr>
          <a:lstStyle/>
          <a:p>
            <a:pPr algn="ctr">
              <a:defRPr/>
            </a:pPr>
            <a:r>
              <a:rPr lang="fr-FR" sz="1100" dirty="0">
                <a:solidFill>
                  <a:prstClr val="black"/>
                </a:solidFill>
              </a:rPr>
              <a:t>Polysaccharides naturels</a:t>
            </a:r>
          </a:p>
          <a:p>
            <a:pPr algn="ctr">
              <a:defRPr/>
            </a:pPr>
            <a:r>
              <a:rPr lang="fr-FR" sz="1100" b="1" dirty="0">
                <a:solidFill>
                  <a:prstClr val="black"/>
                </a:solidFill>
              </a:rPr>
              <a:t>Apaisant</a:t>
            </a:r>
          </a:p>
          <a:p>
            <a:pPr lvl="0">
              <a:defRPr/>
            </a:pPr>
            <a:endParaRPr lang="fr-FR" sz="1100" dirty="0">
              <a:solidFill>
                <a:prstClr val="black"/>
              </a:solidFill>
            </a:endParaRPr>
          </a:p>
        </p:txBody>
      </p:sp>
      <p:sp>
        <p:nvSpPr>
          <p:cNvPr id="28" name="Rectangle 27"/>
          <p:cNvSpPr/>
          <p:nvPr/>
        </p:nvSpPr>
        <p:spPr>
          <a:xfrm>
            <a:off x="6957728" y="6197836"/>
            <a:ext cx="3328152" cy="600164"/>
          </a:xfrm>
          <a:prstGeom prst="rect">
            <a:avLst/>
          </a:prstGeom>
        </p:spPr>
        <p:txBody>
          <a:bodyPr wrap="square">
            <a:spAutoFit/>
          </a:bodyPr>
          <a:lstStyle/>
          <a:p>
            <a:pPr algn="ctr">
              <a:defRPr/>
            </a:pPr>
            <a:r>
              <a:rPr lang="fr-FR" sz="1100" dirty="0">
                <a:solidFill>
                  <a:prstClr val="black"/>
                </a:solidFill>
              </a:rPr>
              <a:t>Glycérine Végétale</a:t>
            </a:r>
          </a:p>
          <a:p>
            <a:pPr algn="ctr">
              <a:defRPr/>
            </a:pPr>
            <a:r>
              <a:rPr lang="fr-FR" sz="1100" b="1" dirty="0">
                <a:solidFill>
                  <a:prstClr val="black"/>
                </a:solidFill>
              </a:rPr>
              <a:t>Hydratant</a:t>
            </a:r>
          </a:p>
          <a:p>
            <a:pPr lvl="0">
              <a:defRPr/>
            </a:pPr>
            <a:endParaRPr lang="fr-FR" sz="1100" dirty="0">
              <a:solidFill>
                <a:prstClr val="black"/>
              </a:solidFill>
            </a:endParaRPr>
          </a:p>
        </p:txBody>
      </p:sp>
      <p:sp>
        <p:nvSpPr>
          <p:cNvPr id="32" name="Rectangle 31"/>
          <p:cNvSpPr/>
          <p:nvPr/>
        </p:nvSpPr>
        <p:spPr>
          <a:xfrm>
            <a:off x="9407967" y="6170637"/>
            <a:ext cx="3328152" cy="600164"/>
          </a:xfrm>
          <a:prstGeom prst="rect">
            <a:avLst/>
          </a:prstGeom>
        </p:spPr>
        <p:txBody>
          <a:bodyPr wrap="square">
            <a:spAutoFit/>
          </a:bodyPr>
          <a:lstStyle/>
          <a:p>
            <a:pPr algn="ctr">
              <a:defRPr/>
            </a:pPr>
            <a:r>
              <a:rPr lang="fr-FR" sz="1100" dirty="0">
                <a:solidFill>
                  <a:prstClr val="black"/>
                </a:solidFill>
              </a:rPr>
              <a:t>Quintessence </a:t>
            </a:r>
          </a:p>
          <a:p>
            <a:pPr algn="ctr">
              <a:defRPr/>
            </a:pPr>
            <a:r>
              <a:rPr lang="fr-FR" sz="1100" b="1" dirty="0">
                <a:solidFill>
                  <a:prstClr val="black"/>
                </a:solidFill>
              </a:rPr>
              <a:t>Équilibrant – calmant </a:t>
            </a:r>
          </a:p>
          <a:p>
            <a:pPr lvl="0">
              <a:defRPr/>
            </a:pPr>
            <a:endParaRPr lang="fr-FR" sz="1100" dirty="0">
              <a:solidFill>
                <a:prstClr val="black"/>
              </a:solidFill>
            </a:endParaRPr>
          </a:p>
        </p:txBody>
      </p:sp>
      <p:pic>
        <p:nvPicPr>
          <p:cNvPr id="37" name="Image 36"/>
          <p:cNvPicPr>
            <a:picLocks noChangeAspect="1"/>
          </p:cNvPicPr>
          <p:nvPr/>
        </p:nvPicPr>
        <p:blipFill rotWithShape="1">
          <a:blip r:embed="rId8" cstate="print">
            <a:extLst>
              <a:ext uri="{28A0092B-C50C-407E-A947-70E740481C1C}">
                <a14:useLocalDpi xmlns:a14="http://schemas.microsoft.com/office/drawing/2010/main" val="0"/>
              </a:ext>
            </a:extLst>
          </a:blip>
          <a:srcRect l="25457" t="25976" r="28448" b="6384"/>
          <a:stretch/>
        </p:blipFill>
        <p:spPr>
          <a:xfrm>
            <a:off x="502230" y="1684064"/>
            <a:ext cx="1331054" cy="2930072"/>
          </a:xfrm>
          <a:prstGeom prst="rect">
            <a:avLst/>
          </a:prstGeom>
        </p:spPr>
      </p:pic>
      <p:pic>
        <p:nvPicPr>
          <p:cNvPr id="38" name="Imag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022" y="5192782"/>
            <a:ext cx="594725" cy="815939"/>
          </a:xfrm>
          <a:prstGeom prst="rect">
            <a:avLst/>
          </a:prstGeom>
        </p:spPr>
      </p:pic>
      <p:pic>
        <p:nvPicPr>
          <p:cNvPr id="6" name="Imag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7711" y="5320836"/>
            <a:ext cx="600587" cy="823982"/>
          </a:xfrm>
          <a:prstGeom prst="rect">
            <a:avLst/>
          </a:prstGeom>
        </p:spPr>
      </p:pic>
      <p:pic>
        <p:nvPicPr>
          <p:cNvPr id="7" name="Imag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5142" y="5383136"/>
            <a:ext cx="1182286" cy="788191"/>
          </a:xfrm>
          <a:prstGeom prst="rect">
            <a:avLst/>
          </a:prstGeom>
        </p:spPr>
      </p:pic>
      <p:pic>
        <p:nvPicPr>
          <p:cNvPr id="8" name="Imag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78522" y="5423153"/>
            <a:ext cx="679551" cy="602082"/>
          </a:xfrm>
          <a:prstGeom prst="rect">
            <a:avLst/>
          </a:prstGeom>
        </p:spPr>
      </p:pic>
      <p:pic>
        <p:nvPicPr>
          <p:cNvPr id="39" name="Imag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50227" y="5364719"/>
            <a:ext cx="943153" cy="943153"/>
          </a:xfrm>
          <a:prstGeom prst="rect">
            <a:avLst/>
          </a:prstGeom>
        </p:spPr>
      </p:pic>
    </p:spTree>
    <p:extLst>
      <p:ext uri="{BB962C8B-B14F-4D97-AF65-F5344CB8AC3E}">
        <p14:creationId xmlns:p14="http://schemas.microsoft.com/office/powerpoint/2010/main" val="6696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c 21"/>
          <p:cNvSpPr/>
          <p:nvPr/>
        </p:nvSpPr>
        <p:spPr>
          <a:xfrm rot="9523306">
            <a:off x="1010874" y="2024279"/>
            <a:ext cx="3226503" cy="4538196"/>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11"/>
            <a:endParaRPr lang="fr-FR" sz="1600">
              <a:solidFill>
                <a:prstClr val="black"/>
              </a:solidFill>
              <a:latin typeface="Calibri"/>
            </a:endParaRPr>
          </a:p>
        </p:txBody>
      </p:sp>
      <p:sp>
        <p:nvSpPr>
          <p:cNvPr id="14" name="Rectangle 13"/>
          <p:cNvSpPr/>
          <p:nvPr/>
        </p:nvSpPr>
        <p:spPr>
          <a:xfrm>
            <a:off x="677547" y="1196652"/>
            <a:ext cx="10836908" cy="399981"/>
          </a:xfrm>
          <a:prstGeom prst="rect">
            <a:avLst/>
          </a:prstGeom>
        </p:spPr>
        <p:txBody>
          <a:bodyPr wrap="square">
            <a:spAutoFit/>
          </a:bodyPr>
          <a:lstStyle/>
          <a:p>
            <a:pPr algn="ctr" defTabSz="812711">
              <a:defRPr/>
            </a:pPr>
            <a:r>
              <a:rPr lang="fr-FR" sz="1999" i="1" dirty="0">
                <a:solidFill>
                  <a:srgbClr val="3E3E3E"/>
                </a:solidFill>
                <a:latin typeface="KyivType Sans2" panose="00000500000000000000" pitchFamily="50" charset="0"/>
              </a:rPr>
              <a:t>Efficacité et sensorialité avec 20% de Vitamine C stable</a:t>
            </a:r>
          </a:p>
        </p:txBody>
      </p:sp>
      <p:sp>
        <p:nvSpPr>
          <p:cNvPr id="7" name="ZoneTexte 6"/>
          <p:cNvSpPr txBox="1"/>
          <p:nvPr/>
        </p:nvSpPr>
        <p:spPr>
          <a:xfrm>
            <a:off x="1292560" y="2079197"/>
            <a:ext cx="4183492" cy="830997"/>
          </a:xfrm>
          <a:prstGeom prst="rect">
            <a:avLst/>
          </a:prstGeom>
          <a:noFill/>
        </p:spPr>
        <p:txBody>
          <a:bodyPr wrap="square" rtlCol="0">
            <a:spAutoFit/>
          </a:bodyPr>
          <a:lstStyle/>
          <a:p>
            <a:pPr defTabSz="812711"/>
            <a:r>
              <a:rPr lang="fr-FR" sz="1600" dirty="0">
                <a:solidFill>
                  <a:srgbClr val="3E3E3E"/>
                </a:solidFill>
                <a:latin typeface="Roboto" panose="020B0604020202020204" charset="0"/>
                <a:ea typeface="Roboto" panose="020B0604020202020204" charset="0"/>
              </a:rPr>
              <a:t>Anti-âge</a:t>
            </a:r>
          </a:p>
          <a:p>
            <a:pPr defTabSz="812711"/>
            <a:r>
              <a:rPr lang="fr-FR" sz="1600" dirty="0">
                <a:solidFill>
                  <a:srgbClr val="3E3E3E"/>
                </a:solidFill>
                <a:latin typeface="Roboto" panose="020B0604020202020204" charset="0"/>
                <a:ea typeface="Roboto" panose="020B0604020202020204" charset="0"/>
              </a:rPr>
              <a:t>Eclat</a:t>
            </a:r>
          </a:p>
          <a:p>
            <a:pPr defTabSz="812711"/>
            <a:r>
              <a:rPr lang="fr-FR" sz="1600" dirty="0">
                <a:solidFill>
                  <a:srgbClr val="3E3E3E"/>
                </a:solidFill>
                <a:latin typeface="Roboto" panose="020B0604020202020204" charset="0"/>
                <a:ea typeface="Roboto" panose="020B0604020202020204" charset="0"/>
              </a:rPr>
              <a:t>Anti tache</a:t>
            </a:r>
          </a:p>
        </p:txBody>
      </p:sp>
      <p:sp>
        <p:nvSpPr>
          <p:cNvPr id="18" name="ZoneTexte 17"/>
          <p:cNvSpPr txBox="1"/>
          <p:nvPr/>
        </p:nvSpPr>
        <p:spPr>
          <a:xfrm>
            <a:off x="4037654" y="5244562"/>
            <a:ext cx="4174525" cy="584775"/>
          </a:xfrm>
          <a:prstGeom prst="rect">
            <a:avLst/>
          </a:prstGeom>
          <a:noFill/>
        </p:spPr>
        <p:txBody>
          <a:bodyPr wrap="square" rtlCol="0">
            <a:spAutoFit/>
          </a:bodyPr>
          <a:lstStyle/>
          <a:p>
            <a:pPr algn="just" defTabSz="812711"/>
            <a:r>
              <a:rPr lang="fr-FR" sz="1600" dirty="0">
                <a:solidFill>
                  <a:srgbClr val="3E3E3E"/>
                </a:solidFill>
                <a:latin typeface="Roboto" panose="020B0604020202020204" charset="0"/>
                <a:ea typeface="Roboto" panose="020B0604020202020204" charset="0"/>
              </a:rPr>
              <a:t>99,9% d’Ingrédients d’Origine Naturelle</a:t>
            </a:r>
          </a:p>
          <a:p>
            <a:pPr defTabSz="812711"/>
            <a:r>
              <a:rPr lang="fr-FR" sz="1600" dirty="0">
                <a:solidFill>
                  <a:srgbClr val="3E3E3E"/>
                </a:solidFill>
                <a:latin typeface="Roboto" panose="020B0604020202020204" charset="0"/>
                <a:ea typeface="Roboto" panose="020B0604020202020204" charset="0"/>
              </a:rPr>
              <a:t>Oléo-sérum au fini satiné non gras</a:t>
            </a:r>
          </a:p>
        </p:txBody>
      </p:sp>
      <p:sp>
        <p:nvSpPr>
          <p:cNvPr id="21" name="Rectangle 20"/>
          <p:cNvSpPr/>
          <p:nvPr/>
        </p:nvSpPr>
        <p:spPr>
          <a:xfrm>
            <a:off x="2283845" y="3153878"/>
            <a:ext cx="5078931" cy="1754326"/>
          </a:xfrm>
          <a:prstGeom prst="rect">
            <a:avLst/>
          </a:prstGeom>
          <a:noFill/>
        </p:spPr>
        <p:txBody>
          <a:bodyPr wrap="square">
            <a:spAutoFit/>
          </a:bodyPr>
          <a:lstStyle/>
          <a:p>
            <a:pPr marL="171438" indent="-171438"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5 jours :</a:t>
            </a:r>
          </a:p>
          <a:p>
            <a:pPr lvl="0" algn="just"/>
            <a:r>
              <a:rPr lang="fr-FR" sz="1200" dirty="0">
                <a:solidFill>
                  <a:srgbClr val="3E3E3E"/>
                </a:solidFill>
                <a:latin typeface="Roboto" panose="02000000000000000000" pitchFamily="2" charset="0"/>
                <a:ea typeface="Roboto" panose="02000000000000000000" pitchFamily="2" charset="0"/>
              </a:rPr>
              <a:t>Efficacité mesurable et visible sur l'éclat du teint et l'uniformité du teint.</a:t>
            </a:r>
          </a:p>
          <a:p>
            <a:pPr marL="171438" indent="-171438"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14 jours :</a:t>
            </a:r>
          </a:p>
          <a:p>
            <a:pPr lvl="0" algn="just"/>
            <a:r>
              <a:rPr lang="fr-FR" sz="1200" dirty="0">
                <a:solidFill>
                  <a:srgbClr val="3E3E3E"/>
                </a:solidFill>
                <a:latin typeface="Roboto" panose="02000000000000000000" pitchFamily="2" charset="0"/>
                <a:ea typeface="Roboto" panose="02000000000000000000" pitchFamily="2" charset="0"/>
              </a:rPr>
              <a:t>Le volume des rides est réduit et la peau est visiblement plus lisse.</a:t>
            </a:r>
          </a:p>
          <a:p>
            <a:pPr marL="171438" indent="-171438"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28 jours :</a:t>
            </a:r>
          </a:p>
          <a:p>
            <a:pPr lvl="0" algn="just"/>
            <a:r>
              <a:rPr lang="fr-FR" sz="1200" dirty="0">
                <a:solidFill>
                  <a:srgbClr val="3E3E3E"/>
                </a:solidFill>
                <a:latin typeface="Roboto" panose="02000000000000000000" pitchFamily="2" charset="0"/>
                <a:ea typeface="Roboto" panose="02000000000000000000" pitchFamily="2" charset="0"/>
              </a:rPr>
              <a:t>Les traits sont lissés, la peau est visiblement plus jeune et plus élastique, la couleur des taches brunes est moins intense.</a:t>
            </a:r>
          </a:p>
          <a:p>
            <a:pPr marL="171438" indent="-171438"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56 jours :</a:t>
            </a:r>
          </a:p>
          <a:p>
            <a:pPr lvl="0" algn="just"/>
            <a:r>
              <a:rPr lang="fr-FR" sz="1200" dirty="0">
                <a:solidFill>
                  <a:srgbClr val="3E3E3E"/>
                </a:solidFill>
                <a:latin typeface="Roboto" panose="02000000000000000000" pitchFamily="2" charset="0"/>
                <a:ea typeface="Roboto" panose="02000000000000000000" pitchFamily="2" charset="0"/>
              </a:rPr>
              <a:t>L'efficacité </a:t>
            </a:r>
            <a:r>
              <a:rPr lang="fr-FR" sz="1200" dirty="0" err="1">
                <a:solidFill>
                  <a:srgbClr val="3E3E3E"/>
                </a:solidFill>
                <a:latin typeface="Roboto" panose="02000000000000000000" pitchFamily="2" charset="0"/>
                <a:ea typeface="Roboto" panose="02000000000000000000" pitchFamily="2" charset="0"/>
              </a:rPr>
              <a:t>anti-taches</a:t>
            </a:r>
            <a:r>
              <a:rPr lang="fr-FR" sz="1200" dirty="0">
                <a:solidFill>
                  <a:srgbClr val="3E3E3E"/>
                </a:solidFill>
                <a:latin typeface="Roboto" panose="02000000000000000000" pitchFamily="2" charset="0"/>
                <a:ea typeface="Roboto" panose="02000000000000000000" pitchFamily="2" charset="0"/>
              </a:rPr>
              <a:t> est intensifiée</a:t>
            </a: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01" y="1770954"/>
            <a:ext cx="995159" cy="1261192"/>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742" y="3321243"/>
            <a:ext cx="1065590" cy="1350452"/>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659" y="5003163"/>
            <a:ext cx="1000196" cy="1267575"/>
          </a:xfrm>
          <a:prstGeom prst="rect">
            <a:avLst/>
          </a:prstGeom>
        </p:spPr>
      </p:pic>
      <p:sp>
        <p:nvSpPr>
          <p:cNvPr id="20" name="Espace réservé du titre 1"/>
          <p:cNvSpPr txBox="1">
            <a:spLocks/>
          </p:cNvSpPr>
          <p:nvPr/>
        </p:nvSpPr>
        <p:spPr>
          <a:xfrm>
            <a:off x="240" y="13348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3600" cap="small" dirty="0"/>
              <a:t>SÉRUM C20</a:t>
            </a:r>
            <a:endParaRPr lang="fr-FR" sz="3600" b="1" cap="small" dirty="0"/>
          </a:p>
        </p:txBody>
      </p:sp>
      <p:pic>
        <p:nvPicPr>
          <p:cNvPr id="13" name="Image 12" descr="Une image contenant texte">
            <a:extLst>
              <a:ext uri="{FF2B5EF4-FFF2-40B4-BE49-F238E27FC236}">
                <a16:creationId xmlns:a16="http://schemas.microsoft.com/office/drawing/2014/main" id="{00DCF8BB-4A2C-488B-A5CA-346E6DC953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 t="644" r="23545" b="8566"/>
          <a:stretch/>
        </p:blipFill>
        <p:spPr>
          <a:xfrm>
            <a:off x="8212179" y="1770954"/>
            <a:ext cx="3787723" cy="4747805"/>
          </a:xfrm>
          <a:prstGeom prst="rect">
            <a:avLst/>
          </a:prstGeom>
        </p:spPr>
      </p:pic>
    </p:spTree>
    <p:extLst>
      <p:ext uri="{BB962C8B-B14F-4D97-AF65-F5344CB8AC3E}">
        <p14:creationId xmlns:p14="http://schemas.microsoft.com/office/powerpoint/2010/main" val="53957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3358917" y="3893283"/>
            <a:ext cx="5254526" cy="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3" name="Connecteur droit 2"/>
          <p:cNvCxnSpPr>
            <a:cxnSpLocks/>
          </p:cNvCxnSpPr>
          <p:nvPr/>
        </p:nvCxnSpPr>
        <p:spPr>
          <a:xfrm flipH="1" flipV="1">
            <a:off x="3564701" y="2523181"/>
            <a:ext cx="5224126" cy="3144654"/>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4" name="Connecteur droit 3"/>
          <p:cNvCxnSpPr>
            <a:cxnSpLocks/>
          </p:cNvCxnSpPr>
          <p:nvPr/>
        </p:nvCxnSpPr>
        <p:spPr>
          <a:xfrm flipV="1">
            <a:off x="3981533" y="2491570"/>
            <a:ext cx="4631910" cy="3208724"/>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837339" y="1930591"/>
            <a:ext cx="3470512" cy="1077218"/>
          </a:xfrm>
          <a:prstGeom prst="rect">
            <a:avLst/>
          </a:prstGeom>
          <a:noFill/>
        </p:spPr>
        <p:txBody>
          <a:bodyPr wrap="square" rtlCol="0">
            <a:spAutoFit/>
          </a:bodyPr>
          <a:lstStyle/>
          <a:p>
            <a:pPr defTabSz="914335">
              <a:defRPr/>
            </a:pPr>
            <a:r>
              <a:rPr lang="fr-FR" sz="1600" b="1" dirty="0">
                <a:solidFill>
                  <a:prstClr val="black"/>
                </a:solidFill>
                <a:latin typeface="Roboto Light"/>
              </a:rPr>
              <a:t>20% de Vitamine C stabilisée</a:t>
            </a:r>
          </a:p>
          <a:p>
            <a:pPr defTabSz="914335">
              <a:defRPr/>
            </a:pPr>
            <a:r>
              <a:rPr lang="fr-FR" sz="1600" i="1" dirty="0">
                <a:solidFill>
                  <a:prstClr val="black"/>
                </a:solidFill>
                <a:latin typeface="Roboto Light"/>
              </a:rPr>
              <a:t>Anti-âge, Anti-oxydant, </a:t>
            </a:r>
          </a:p>
          <a:p>
            <a:pPr defTabSz="914335">
              <a:defRPr/>
            </a:pPr>
            <a:r>
              <a:rPr lang="fr-FR" sz="1600" i="1" dirty="0">
                <a:solidFill>
                  <a:prstClr val="black"/>
                </a:solidFill>
                <a:latin typeface="Roboto Light"/>
              </a:rPr>
              <a:t>Agit sur la </a:t>
            </a:r>
            <a:r>
              <a:rPr lang="fr-FR" sz="1600" i="1" dirty="0" err="1">
                <a:solidFill>
                  <a:prstClr val="black"/>
                </a:solidFill>
                <a:latin typeface="Roboto Light"/>
              </a:rPr>
              <a:t>mélanogénèse</a:t>
            </a:r>
            <a:endParaRPr lang="fr-FR" sz="1600" i="1" dirty="0">
              <a:solidFill>
                <a:prstClr val="black"/>
              </a:solidFill>
              <a:latin typeface="Roboto Light"/>
            </a:endParaRPr>
          </a:p>
          <a:p>
            <a:pPr defTabSz="914335">
              <a:defRPr/>
            </a:pPr>
            <a:endParaRPr lang="fr-FR" sz="1600" i="1" dirty="0">
              <a:solidFill>
                <a:prstClr val="black"/>
              </a:solidFill>
              <a:latin typeface="Roboto Light"/>
            </a:endParaRPr>
          </a:p>
        </p:txBody>
      </p:sp>
      <p:sp>
        <p:nvSpPr>
          <p:cNvPr id="6" name="ZoneTexte 5"/>
          <p:cNvSpPr txBox="1"/>
          <p:nvPr/>
        </p:nvSpPr>
        <p:spPr>
          <a:xfrm>
            <a:off x="8799199" y="2136877"/>
            <a:ext cx="2366930" cy="1077218"/>
          </a:xfrm>
          <a:prstGeom prst="rect">
            <a:avLst/>
          </a:prstGeom>
          <a:noFill/>
        </p:spPr>
        <p:txBody>
          <a:bodyPr wrap="square" rtlCol="0">
            <a:spAutoFit/>
          </a:bodyPr>
          <a:lstStyle/>
          <a:p>
            <a:pPr>
              <a:defRPr/>
            </a:pPr>
            <a:r>
              <a:rPr lang="fr-FR" sz="1600" b="1" dirty="0">
                <a:solidFill>
                  <a:prstClr val="black"/>
                </a:solidFill>
                <a:latin typeface="Roboto Light"/>
              </a:rPr>
              <a:t>Cellules natives de Curcuma</a:t>
            </a:r>
          </a:p>
          <a:p>
            <a:pPr defTabSz="914335">
              <a:defRPr/>
            </a:pPr>
            <a:r>
              <a:rPr lang="fr-FR" sz="1600" i="1" dirty="0">
                <a:solidFill>
                  <a:prstClr val="black"/>
                </a:solidFill>
                <a:latin typeface="Roboto Light"/>
              </a:rPr>
              <a:t>Anti-âge, Anti-oxydant</a:t>
            </a:r>
          </a:p>
          <a:p>
            <a:pPr defTabSz="914335">
              <a:defRPr/>
            </a:pPr>
            <a:r>
              <a:rPr lang="fr-FR" sz="1600" dirty="0">
                <a:solidFill>
                  <a:prstClr val="black"/>
                </a:solidFill>
                <a:latin typeface="Roboto Light"/>
              </a:rPr>
              <a:t> </a:t>
            </a:r>
          </a:p>
        </p:txBody>
      </p:sp>
      <p:sp>
        <p:nvSpPr>
          <p:cNvPr id="7" name="ZoneTexte 6"/>
          <p:cNvSpPr txBox="1"/>
          <p:nvPr/>
        </p:nvSpPr>
        <p:spPr>
          <a:xfrm>
            <a:off x="8799198" y="3594835"/>
            <a:ext cx="2366930" cy="830997"/>
          </a:xfrm>
          <a:prstGeom prst="rect">
            <a:avLst/>
          </a:prstGeom>
          <a:noFill/>
        </p:spPr>
        <p:txBody>
          <a:bodyPr wrap="square" rtlCol="0">
            <a:spAutoFit/>
          </a:bodyPr>
          <a:lstStyle/>
          <a:p>
            <a:pPr>
              <a:buClrTx/>
              <a:defRPr/>
            </a:pPr>
            <a:r>
              <a:rPr lang="fr-FR" sz="1600" b="1" dirty="0">
                <a:solidFill>
                  <a:prstClr val="black"/>
                </a:solidFill>
                <a:latin typeface="Roboto Light"/>
              </a:rPr>
              <a:t>Cellules natives de Grenade</a:t>
            </a:r>
          </a:p>
          <a:p>
            <a:pPr defTabSz="914335">
              <a:defRPr/>
            </a:pPr>
            <a:r>
              <a:rPr lang="fr-FR" sz="1600" i="1" dirty="0">
                <a:solidFill>
                  <a:prstClr val="black"/>
                </a:solidFill>
                <a:latin typeface="Roboto Light"/>
              </a:rPr>
              <a:t>Eclat, Anti-oxydant</a:t>
            </a:r>
          </a:p>
        </p:txBody>
      </p:sp>
      <p:sp>
        <p:nvSpPr>
          <p:cNvPr id="8" name="ZoneTexte 7"/>
          <p:cNvSpPr txBox="1"/>
          <p:nvPr/>
        </p:nvSpPr>
        <p:spPr>
          <a:xfrm>
            <a:off x="837340" y="3570129"/>
            <a:ext cx="1928733" cy="830997"/>
          </a:xfrm>
          <a:prstGeom prst="rect">
            <a:avLst/>
          </a:prstGeom>
          <a:noFill/>
        </p:spPr>
        <p:txBody>
          <a:bodyPr wrap="none" rtlCol="0">
            <a:spAutoFit/>
          </a:bodyPr>
          <a:lstStyle/>
          <a:p>
            <a:pPr>
              <a:defRPr/>
            </a:pPr>
            <a:r>
              <a:rPr lang="fr-FR" sz="1600" b="1" dirty="0">
                <a:solidFill>
                  <a:prstClr val="black"/>
                </a:solidFill>
                <a:latin typeface="Roboto Light"/>
              </a:rPr>
              <a:t>Huile d’abricot bio</a:t>
            </a:r>
          </a:p>
          <a:p>
            <a:pPr defTabSz="914335">
              <a:defRPr/>
            </a:pPr>
            <a:r>
              <a:rPr lang="fr-FR" sz="1600" i="1" dirty="0">
                <a:solidFill>
                  <a:prstClr val="black"/>
                </a:solidFill>
                <a:latin typeface="Roboto Light"/>
              </a:rPr>
              <a:t>Riche en Vitamine A</a:t>
            </a:r>
          </a:p>
          <a:p>
            <a:pPr defTabSz="914335">
              <a:defRPr/>
            </a:pPr>
            <a:r>
              <a:rPr lang="fr-FR" sz="1600" i="1" dirty="0">
                <a:solidFill>
                  <a:prstClr val="black"/>
                </a:solidFill>
                <a:latin typeface="Roboto Light"/>
              </a:rPr>
              <a:t>Agit sur l’éclat </a:t>
            </a:r>
          </a:p>
        </p:txBody>
      </p:sp>
      <p:sp>
        <p:nvSpPr>
          <p:cNvPr id="11" name="ZoneTexte 10"/>
          <p:cNvSpPr txBox="1"/>
          <p:nvPr/>
        </p:nvSpPr>
        <p:spPr>
          <a:xfrm>
            <a:off x="835527" y="5591638"/>
            <a:ext cx="4054036" cy="584775"/>
          </a:xfrm>
          <a:prstGeom prst="rect">
            <a:avLst/>
          </a:prstGeom>
          <a:noFill/>
        </p:spPr>
        <p:txBody>
          <a:bodyPr wrap="square" rtlCol="0">
            <a:spAutoFit/>
          </a:bodyPr>
          <a:lstStyle/>
          <a:p>
            <a:pPr defTabSz="914335">
              <a:defRPr/>
            </a:pPr>
            <a:r>
              <a:rPr lang="fr-FR" sz="1600" b="1" dirty="0">
                <a:solidFill>
                  <a:prstClr val="black"/>
                </a:solidFill>
                <a:latin typeface="Roboto Light"/>
              </a:rPr>
              <a:t>Huile essentielle d’Orange douce</a:t>
            </a:r>
          </a:p>
          <a:p>
            <a:pPr defTabSz="914335">
              <a:defRPr/>
            </a:pPr>
            <a:r>
              <a:rPr lang="fr-FR" sz="1600" i="1" dirty="0">
                <a:solidFill>
                  <a:prstClr val="black"/>
                </a:solidFill>
                <a:latin typeface="Roboto Light"/>
              </a:rPr>
              <a:t>Agit sur la tonicité cutanée</a:t>
            </a:r>
          </a:p>
        </p:txBody>
      </p:sp>
      <p:sp>
        <p:nvSpPr>
          <p:cNvPr id="12" name="ZoneTexte 11"/>
          <p:cNvSpPr txBox="1"/>
          <p:nvPr/>
        </p:nvSpPr>
        <p:spPr>
          <a:xfrm>
            <a:off x="8800408" y="5499650"/>
            <a:ext cx="2541106" cy="830997"/>
          </a:xfrm>
          <a:prstGeom prst="rect">
            <a:avLst/>
          </a:prstGeom>
          <a:noFill/>
        </p:spPr>
        <p:txBody>
          <a:bodyPr wrap="square" rtlCol="0">
            <a:spAutoFit/>
          </a:bodyPr>
          <a:lstStyle/>
          <a:p>
            <a:pPr>
              <a:defRPr/>
            </a:pPr>
            <a:r>
              <a:rPr lang="fr-FR" sz="1600" b="1" dirty="0">
                <a:solidFill>
                  <a:prstClr val="black"/>
                </a:solidFill>
                <a:latin typeface="Roboto Light"/>
              </a:rPr>
              <a:t>Quintessence Yon-Ka</a:t>
            </a:r>
          </a:p>
          <a:p>
            <a:pPr defTabSz="914335">
              <a:defRPr/>
            </a:pPr>
            <a:r>
              <a:rPr lang="fr-FR" sz="1600" i="1" dirty="0">
                <a:solidFill>
                  <a:prstClr val="black"/>
                </a:solidFill>
                <a:latin typeface="Roboto Light"/>
              </a:rPr>
              <a:t>Potentialise le pouvoir de la formule</a:t>
            </a:r>
          </a:p>
        </p:txBody>
      </p:sp>
      <p:pic>
        <p:nvPicPr>
          <p:cNvPr id="16" name="Image 15" descr="Une image contenant intérieur, fermer&#10;&#10;Description générée automatiquement">
            <a:extLst>
              <a:ext uri="{FF2B5EF4-FFF2-40B4-BE49-F238E27FC236}">
                <a16:creationId xmlns:a16="http://schemas.microsoft.com/office/drawing/2014/main" id="{06240726-4A62-3988-B2A3-18F29E81E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006" b="89984" l="9962" r="89984">
                        <a14:foregroundMark x1="38503" y1="60703" x2="38503" y2="60703"/>
                        <a14:foregroundMark x1="61335" y1="42286" x2="65051" y2="47294"/>
                        <a14:foregroundMark x1="65051" y1="47294" x2="64513" y2="61551"/>
                        <a14:foregroundMark x1="65159" y1="55614" x2="64351" y2="76131"/>
                        <a14:foregroundMark x1="49435" y1="9006" x2="49435" y2="9006"/>
                        <a14:foregroundMark x1="65267" y1="78635" x2="64782" y2="82553"/>
                        <a14:backgroundMark x1="49381" y1="8926" x2="49381" y2="8926"/>
                      </a14:backgroundRemoval>
                    </a14:imgEffect>
                  </a14:imgLayer>
                </a14:imgProps>
              </a:ext>
              <a:ext uri="{28A0092B-C50C-407E-A947-70E740481C1C}">
                <a14:useLocalDpi xmlns:a14="http://schemas.microsoft.com/office/drawing/2010/main" val="0"/>
              </a:ext>
            </a:extLst>
          </a:blip>
          <a:srcRect l="30579" t="8425" r="32339" b="8345"/>
          <a:stretch/>
        </p:blipFill>
        <p:spPr>
          <a:xfrm>
            <a:off x="5306423" y="1070479"/>
            <a:ext cx="1679364" cy="5025910"/>
          </a:xfrm>
          <a:prstGeom prst="rect">
            <a:avLst/>
          </a:prstGeom>
        </p:spPr>
      </p:pic>
      <p:sp>
        <p:nvSpPr>
          <p:cNvPr id="15" name="Espace réservé du titre 1">
            <a:extLst>
              <a:ext uri="{FF2B5EF4-FFF2-40B4-BE49-F238E27FC236}">
                <a16:creationId xmlns:a16="http://schemas.microsoft.com/office/drawing/2014/main" id="{A5B664C4-E0E5-48B7-ADAB-F7048E42DD30}"/>
              </a:ext>
            </a:extLst>
          </p:cNvPr>
          <p:cNvSpPr txBox="1">
            <a:spLocks/>
          </p:cNvSpPr>
          <p:nvPr/>
        </p:nvSpPr>
        <p:spPr>
          <a:xfrm>
            <a:off x="240" y="190628"/>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3600" cap="small" dirty="0"/>
              <a:t>SÉRUM C20</a:t>
            </a:r>
          </a:p>
          <a:p>
            <a:pPr>
              <a:lnSpc>
                <a:spcPts val="2982"/>
              </a:lnSpc>
            </a:pPr>
            <a:endParaRPr lang="fr-FR" sz="3600" b="1" cap="small" dirty="0"/>
          </a:p>
        </p:txBody>
      </p:sp>
      <p:pic>
        <p:nvPicPr>
          <p:cNvPr id="4098" name="Picture 2" descr="ingredient-vitamine-c">
            <a:extLst>
              <a:ext uri="{FF2B5EF4-FFF2-40B4-BE49-F238E27FC236}">
                <a16:creationId xmlns:a16="http://schemas.microsoft.com/office/drawing/2014/main" id="{1727060B-CB18-4AB7-ADB5-5B3A4285604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5085" y="2087241"/>
            <a:ext cx="624397" cy="584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gredient-huile-abricot-bio">
            <a:extLst>
              <a:ext uri="{FF2B5EF4-FFF2-40B4-BE49-F238E27FC236}">
                <a16:creationId xmlns:a16="http://schemas.microsoft.com/office/drawing/2014/main" id="{EB0BD4AA-C4BF-4F0D-B8BB-E761BB0826C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20175" r="77858"/>
                    </a14:imgEffect>
                  </a14:imgLayer>
                </a14:imgProps>
              </a:ext>
              <a:ext uri="{28A0092B-C50C-407E-A947-70E740481C1C}">
                <a14:useLocalDpi xmlns:a14="http://schemas.microsoft.com/office/drawing/2010/main" val="0"/>
              </a:ext>
            </a:extLst>
          </a:blip>
          <a:srcRect l="12965" r="14932"/>
          <a:stretch/>
        </p:blipFill>
        <p:spPr bwMode="auto">
          <a:xfrm>
            <a:off x="265084" y="3531069"/>
            <a:ext cx="629477" cy="8039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gredient-curcuma">
            <a:extLst>
              <a:ext uri="{FF2B5EF4-FFF2-40B4-BE49-F238E27FC236}">
                <a16:creationId xmlns:a16="http://schemas.microsoft.com/office/drawing/2014/main" id="{9FC13A6E-88E1-44C5-96C9-DF3635E4CE7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54837" y="2068543"/>
            <a:ext cx="1072078" cy="10703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gredient-cellules-natives-grenade">
            <a:extLst>
              <a:ext uri="{FF2B5EF4-FFF2-40B4-BE49-F238E27FC236}">
                <a16:creationId xmlns:a16="http://schemas.microsoft.com/office/drawing/2014/main" id="{801EE9E3-9040-4F46-992E-D893119E922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50155" y="3477968"/>
            <a:ext cx="1072078" cy="114468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ngredient-huile-essentielle-orange-douce">
            <a:extLst>
              <a:ext uri="{FF2B5EF4-FFF2-40B4-BE49-F238E27FC236}">
                <a16:creationId xmlns:a16="http://schemas.microsoft.com/office/drawing/2014/main" id="{B0EC6D40-9A14-4DD7-8272-022C3FBAEAD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4808" y="5521661"/>
            <a:ext cx="651208" cy="6801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ngredient-quintessence-yonka">
            <a:extLst>
              <a:ext uri="{FF2B5EF4-FFF2-40B4-BE49-F238E27FC236}">
                <a16:creationId xmlns:a16="http://schemas.microsoft.com/office/drawing/2014/main" id="{31EBF27C-0308-4E6E-AA8C-E922BB5248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8177" y="5400111"/>
            <a:ext cx="784056" cy="8309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7C9733DD-13CD-4734-95C6-C49F22E0E674}"/>
              </a:ext>
            </a:extLst>
          </p:cNvPr>
          <p:cNvGrpSpPr/>
          <p:nvPr/>
        </p:nvGrpSpPr>
        <p:grpSpPr>
          <a:xfrm>
            <a:off x="6471110" y="1151465"/>
            <a:ext cx="5587059" cy="550051"/>
            <a:chOff x="6156799" y="1151375"/>
            <a:chExt cx="5587279" cy="550073"/>
          </a:xfrm>
        </p:grpSpPr>
        <p:sp>
          <p:nvSpPr>
            <p:cNvPr id="23" name="Rectangle 22">
              <a:extLst>
                <a:ext uri="{FF2B5EF4-FFF2-40B4-BE49-F238E27FC236}">
                  <a16:creationId xmlns:a16="http://schemas.microsoft.com/office/drawing/2014/main" id="{8856043A-A0C6-40C8-987E-D072E55EAC13}"/>
                </a:ext>
              </a:extLst>
            </p:cNvPr>
            <p:cNvSpPr/>
            <p:nvPr/>
          </p:nvSpPr>
          <p:spPr>
            <a:xfrm>
              <a:off x="8335900" y="1151375"/>
              <a:ext cx="3408178" cy="523241"/>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Toute l’année </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ou en cure</a:t>
              </a:r>
            </a:p>
          </p:txBody>
        </p:sp>
        <p:sp>
          <p:nvSpPr>
            <p:cNvPr id="24" name="Rectangle 23">
              <a:extLst>
                <a:ext uri="{FF2B5EF4-FFF2-40B4-BE49-F238E27FC236}">
                  <a16:creationId xmlns:a16="http://schemas.microsoft.com/office/drawing/2014/main" id="{886B5C7F-2D7E-4188-B55D-47D8C8740A2F}"/>
                </a:ext>
              </a:extLst>
            </p:cNvPr>
            <p:cNvSpPr/>
            <p:nvPr/>
          </p:nvSpPr>
          <p:spPr>
            <a:xfrm>
              <a:off x="6156799" y="1157617"/>
              <a:ext cx="3408178" cy="523241"/>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Tout type de peau</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même sensible</a:t>
              </a:r>
            </a:p>
          </p:txBody>
        </p:sp>
        <p:pic>
          <p:nvPicPr>
            <p:cNvPr id="25" name="object 10">
              <a:extLst>
                <a:ext uri="{FF2B5EF4-FFF2-40B4-BE49-F238E27FC236}">
                  <a16:creationId xmlns:a16="http://schemas.microsoft.com/office/drawing/2014/main" id="{8E5D6098-4BEC-4106-BA21-54457DF87DD6}"/>
                </a:ext>
              </a:extLst>
            </p:cNvPr>
            <p:cNvPicPr/>
            <p:nvPr/>
          </p:nvPicPr>
          <p:blipFill>
            <a:blip r:embed="rId16" cstate="print"/>
            <a:stretch>
              <a:fillRect/>
            </a:stretch>
          </p:blipFill>
          <p:spPr>
            <a:xfrm>
              <a:off x="6662037" y="1384680"/>
              <a:ext cx="219342" cy="194873"/>
            </a:xfrm>
            <a:prstGeom prst="rect">
              <a:avLst/>
            </a:prstGeom>
          </p:spPr>
        </p:pic>
        <p:pic>
          <p:nvPicPr>
            <p:cNvPr id="26" name="object 10">
              <a:extLst>
                <a:ext uri="{FF2B5EF4-FFF2-40B4-BE49-F238E27FC236}">
                  <a16:creationId xmlns:a16="http://schemas.microsoft.com/office/drawing/2014/main" id="{7816FF91-5E68-422D-B892-77FE2BE81088}"/>
                </a:ext>
              </a:extLst>
            </p:cNvPr>
            <p:cNvPicPr/>
            <p:nvPr/>
          </p:nvPicPr>
          <p:blipFill>
            <a:blip r:embed="rId16" cstate="print"/>
            <a:stretch>
              <a:fillRect/>
            </a:stretch>
          </p:blipFill>
          <p:spPr>
            <a:xfrm>
              <a:off x="9112734" y="1384679"/>
              <a:ext cx="219342" cy="194873"/>
            </a:xfrm>
            <a:prstGeom prst="rect">
              <a:avLst/>
            </a:prstGeom>
          </p:spPr>
        </p:pic>
        <p:sp>
          <p:nvSpPr>
            <p:cNvPr id="27" name="object 27">
              <a:extLst>
                <a:ext uri="{FF2B5EF4-FFF2-40B4-BE49-F238E27FC236}">
                  <a16:creationId xmlns:a16="http://schemas.microsoft.com/office/drawing/2014/main" id="{ED83B2F8-405D-4136-B55D-66388F3617C7}"/>
                </a:ext>
              </a:extLst>
            </p:cNvPr>
            <p:cNvSpPr/>
            <p:nvPr/>
          </p:nvSpPr>
          <p:spPr>
            <a:xfrm rot="16200000">
              <a:off x="8373096" y="-641086"/>
              <a:ext cx="533674" cy="4151393"/>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2800" dirty="0">
                <a:latin typeface="KyivType Sans2" panose="00000500000000000000" pitchFamily="50" charset="0"/>
                <a:ea typeface="Roboto" panose="02000000000000000000" pitchFamily="2" charset="0"/>
              </a:endParaRPr>
            </a:p>
          </p:txBody>
        </p:sp>
      </p:grpSp>
    </p:spTree>
    <p:extLst>
      <p:ext uri="{BB962C8B-B14F-4D97-AF65-F5344CB8AC3E}">
        <p14:creationId xmlns:p14="http://schemas.microsoft.com/office/powerpoint/2010/main" val="368845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fade">
                                      <p:cBhvr>
                                        <p:cTn id="39" dur="500"/>
                                        <p:tgtEl>
                                          <p:spTgt spid="4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4108"/>
                                        </p:tgtEl>
                                        <p:attrNameLst>
                                          <p:attrName>style.visibility</p:attrName>
                                        </p:attrNameLst>
                                      </p:cBhvr>
                                      <p:to>
                                        <p:strVal val="visible"/>
                                      </p:to>
                                    </p:set>
                                    <p:animEffect transition="in" filter="fade">
                                      <p:cBhvr>
                                        <p:cTn id="50"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45"/>
          <p:cNvSpPr/>
          <p:nvPr/>
        </p:nvSpPr>
        <p:spPr>
          <a:xfrm>
            <a:off x="329847" y="3159167"/>
            <a:ext cx="6013080" cy="1829335"/>
          </a:xfrm>
          <a:prstGeom prst="rect">
            <a:avLst/>
          </a:prstGeom>
          <a:solidFill>
            <a:srgbClr val="FFF2EA"/>
          </a:solidFill>
          <a:ln>
            <a:noFill/>
          </a:ln>
        </p:spPr>
        <p:txBody>
          <a:bodyPr spcFirstLastPara="1" wrap="square" lIns="60967" tIns="60967" rIns="60967" bIns="60967" anchor="ctr" anchorCtr="0">
            <a:noAutofit/>
          </a:bodyPr>
          <a:lstStyle/>
          <a:p>
            <a:pPr>
              <a:buClr>
                <a:srgbClr val="000000"/>
              </a:buClr>
              <a:buSzPts val="900"/>
            </a:pPr>
            <a:endParaRPr sz="1200">
              <a:solidFill>
                <a:srgbClr val="000000"/>
              </a:solidFill>
              <a:latin typeface="Arial"/>
              <a:ea typeface="Arial"/>
              <a:cs typeface="Arial"/>
              <a:sym typeface="Arial"/>
            </a:endParaRPr>
          </a:p>
        </p:txBody>
      </p:sp>
      <p:sp>
        <p:nvSpPr>
          <p:cNvPr id="890" name="Google Shape;890;p45"/>
          <p:cNvSpPr txBox="1"/>
          <p:nvPr/>
        </p:nvSpPr>
        <p:spPr>
          <a:xfrm>
            <a:off x="320596" y="3204906"/>
            <a:ext cx="6234800" cy="1600384"/>
          </a:xfrm>
          <a:prstGeom prst="rect">
            <a:avLst/>
          </a:prstGeom>
          <a:noFill/>
          <a:ln>
            <a:noFill/>
          </a:ln>
        </p:spPr>
        <p:txBody>
          <a:bodyPr spcFirstLastPara="1" wrap="square" lIns="121900" tIns="60933" rIns="121900" bIns="60933" anchor="t" anchorCtr="0">
            <a:spAutoFit/>
          </a:bodyPr>
          <a:lstStyle/>
          <a:p>
            <a:r>
              <a:rPr lang="fr-FR" sz="2400">
                <a:solidFill>
                  <a:srgbClr val="000000"/>
                </a:solidFill>
                <a:latin typeface="Roboto Light" panose="02000000000000000000" pitchFamily="2" charset="0"/>
                <a:ea typeface="Roboto Light" panose="02000000000000000000" pitchFamily="2" charset="0"/>
                <a:cs typeface="Arial"/>
                <a:sym typeface="Arial"/>
              </a:rPr>
              <a:t>LOTION YON-KA PS VOYAGE </a:t>
            </a:r>
            <a:r>
              <a:rPr lang="fr-FR" sz="2400" b="1">
                <a:solidFill>
                  <a:srgbClr val="000000"/>
                </a:solidFill>
                <a:latin typeface="Roboto Light" panose="02000000000000000000" pitchFamily="2" charset="0"/>
                <a:ea typeface="Roboto Light" panose="02000000000000000000" pitchFamily="2" charset="0"/>
              </a:rPr>
              <a:t>OFFERTE</a:t>
            </a:r>
            <a:endParaRPr sz="2400" b="1">
              <a:latin typeface="Roboto Light" panose="02000000000000000000" pitchFamily="2" charset="0"/>
              <a:ea typeface="Roboto Light" panose="02000000000000000000" pitchFamily="2" charset="0"/>
            </a:endParaRPr>
          </a:p>
          <a:p>
            <a:r>
              <a:rPr lang="fr-FR" sz="2400">
                <a:solidFill>
                  <a:srgbClr val="000000"/>
                </a:solidFill>
                <a:latin typeface="Roboto Light" panose="02000000000000000000" pitchFamily="2" charset="0"/>
                <a:ea typeface="Roboto Light" panose="02000000000000000000" pitchFamily="2" charset="0"/>
                <a:cs typeface="Arial"/>
                <a:sym typeface="Arial"/>
              </a:rPr>
              <a:t>TIME RESIST JOUR 50ML</a:t>
            </a:r>
            <a:endParaRPr sz="2400">
              <a:latin typeface="Roboto Light" panose="02000000000000000000" pitchFamily="2" charset="0"/>
              <a:ea typeface="Roboto Light" panose="02000000000000000000" pitchFamily="2" charset="0"/>
            </a:endParaRPr>
          </a:p>
          <a:p>
            <a:r>
              <a:rPr lang="fr-FR" sz="2400">
                <a:solidFill>
                  <a:srgbClr val="000000"/>
                </a:solidFill>
                <a:latin typeface="Roboto Light" panose="02000000000000000000" pitchFamily="2" charset="0"/>
                <a:ea typeface="Roboto Light" panose="02000000000000000000" pitchFamily="2" charset="0"/>
                <a:cs typeface="Arial"/>
                <a:sym typeface="Arial"/>
              </a:rPr>
              <a:t>TIME RESIST NUIT 50ML</a:t>
            </a:r>
            <a:endParaRPr sz="2400">
              <a:latin typeface="Roboto Light" panose="02000000000000000000" pitchFamily="2" charset="0"/>
              <a:ea typeface="Roboto Light" panose="02000000000000000000" pitchFamily="2" charset="0"/>
            </a:endParaRPr>
          </a:p>
          <a:p>
            <a:r>
              <a:rPr lang="fr-FR" sz="2400">
                <a:solidFill>
                  <a:srgbClr val="000000"/>
                </a:solidFill>
                <a:latin typeface="Roboto Light" panose="02000000000000000000" pitchFamily="2" charset="0"/>
                <a:ea typeface="Roboto Light" panose="02000000000000000000" pitchFamily="2" charset="0"/>
                <a:cs typeface="Arial"/>
                <a:sym typeface="Arial"/>
              </a:rPr>
              <a:t>TROUSSE LUXUEUSE </a:t>
            </a:r>
            <a:r>
              <a:rPr lang="fr-FR" sz="2400" b="1">
                <a:solidFill>
                  <a:srgbClr val="000000"/>
                </a:solidFill>
                <a:latin typeface="Roboto Light" panose="02000000000000000000" pitchFamily="2" charset="0"/>
                <a:ea typeface="Roboto Light" panose="02000000000000000000" pitchFamily="2" charset="0"/>
              </a:rPr>
              <a:t>OFFERTE</a:t>
            </a:r>
            <a:endParaRPr sz="2400" b="1">
              <a:latin typeface="Roboto Light" panose="02000000000000000000" pitchFamily="2" charset="0"/>
              <a:ea typeface="Roboto Light" panose="02000000000000000000" pitchFamily="2" charset="0"/>
            </a:endParaRPr>
          </a:p>
        </p:txBody>
      </p:sp>
      <p:sp>
        <p:nvSpPr>
          <p:cNvPr id="893" name="Google Shape;893;p45"/>
          <p:cNvSpPr txBox="1"/>
          <p:nvPr/>
        </p:nvSpPr>
        <p:spPr>
          <a:xfrm>
            <a:off x="4076937" y="5870328"/>
            <a:ext cx="2754724" cy="492388"/>
          </a:xfrm>
          <a:prstGeom prst="rect">
            <a:avLst/>
          </a:prstGeom>
          <a:noFill/>
          <a:ln>
            <a:noFill/>
          </a:ln>
        </p:spPr>
        <p:txBody>
          <a:bodyPr spcFirstLastPara="1" wrap="square" lIns="121900" tIns="60933" rIns="121900" bIns="60933" anchor="t" anchorCtr="0">
            <a:spAutoFit/>
          </a:bodyPr>
          <a:lstStyle/>
          <a:p>
            <a:endParaRPr sz="2400"/>
          </a:p>
        </p:txBody>
      </p:sp>
      <p:sp>
        <p:nvSpPr>
          <p:cNvPr id="894" name="Google Shape;894;p45"/>
          <p:cNvSpPr txBox="1"/>
          <p:nvPr/>
        </p:nvSpPr>
        <p:spPr>
          <a:xfrm>
            <a:off x="237352" y="1706067"/>
            <a:ext cx="6476021" cy="705844"/>
          </a:xfrm>
          <a:prstGeom prst="rect">
            <a:avLst/>
          </a:prstGeom>
          <a:noFill/>
          <a:ln>
            <a:noFill/>
          </a:ln>
        </p:spPr>
        <p:txBody>
          <a:bodyPr spcFirstLastPara="1" wrap="square" lIns="121900" tIns="60933" rIns="121900" bIns="60933" anchor="t" anchorCtr="0">
            <a:spAutoFit/>
          </a:bodyPr>
          <a:lstStyle/>
          <a:p>
            <a:r>
              <a:rPr lang="fr-FR" sz="1867" cap="small" dirty="0">
                <a:solidFill>
                  <a:srgbClr val="000000"/>
                </a:solidFill>
                <a:latin typeface="Roboto Light" panose="02000000000000000000" pitchFamily="2" charset="0"/>
                <a:ea typeface="Roboto Light" panose="02000000000000000000" pitchFamily="2" charset="0"/>
                <a:cs typeface="Arial"/>
                <a:sym typeface="Arial"/>
              </a:rPr>
              <a:t>Des traits visiblement </a:t>
            </a:r>
            <a:r>
              <a:rPr lang="fr-FR" sz="2400" cap="small" dirty="0">
                <a:latin typeface="Roboto Light" panose="02000000000000000000" pitchFamily="2" charset="0"/>
                <a:ea typeface="Roboto Light" panose="02000000000000000000" pitchFamily="2" charset="0"/>
              </a:rPr>
              <a:t>lissés</a:t>
            </a:r>
            <a:r>
              <a:rPr lang="fr-FR" sz="1867" cap="small" dirty="0">
                <a:solidFill>
                  <a:srgbClr val="000000"/>
                </a:solidFill>
                <a:latin typeface="Roboto Light" panose="02000000000000000000" pitchFamily="2" charset="0"/>
                <a:ea typeface="Roboto Light" panose="02000000000000000000" pitchFamily="2" charset="0"/>
                <a:cs typeface="Arial"/>
                <a:sym typeface="Arial"/>
              </a:rPr>
              <a:t>, une peau plus jeune et rebondie qui n’a nul besoin d’artifices pour rayonner</a:t>
            </a:r>
            <a:endParaRPr sz="1867" cap="small"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17" name="Titre 6">
            <a:extLst>
              <a:ext uri="{FF2B5EF4-FFF2-40B4-BE49-F238E27FC236}">
                <a16:creationId xmlns:a16="http://schemas.microsoft.com/office/drawing/2014/main" id="{BE47D09F-8C11-4958-9AFD-FBB3AB416398}"/>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OFFRE TIME RESIST</a:t>
            </a:r>
          </a:p>
        </p:txBody>
      </p:sp>
      <p:pic>
        <p:nvPicPr>
          <p:cNvPr id="5" name="Image 4" descr="Une image contenant texte, Produits de beauté, Approvisionnement domestique, bouteille&#10;&#10;Description générée automatiquement">
            <a:extLst>
              <a:ext uri="{FF2B5EF4-FFF2-40B4-BE49-F238E27FC236}">
                <a16:creationId xmlns:a16="http://schemas.microsoft.com/office/drawing/2014/main" id="{1C96F2FE-2F59-4A48-B416-3617F8663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710" y="1473649"/>
            <a:ext cx="4680000" cy="4680000"/>
          </a:xfrm>
          <a:prstGeom prst="rect">
            <a:avLst/>
          </a:prstGeom>
        </p:spPr>
      </p:pic>
    </p:spTree>
    <p:extLst>
      <p:ext uri="{BB962C8B-B14F-4D97-AF65-F5344CB8AC3E}">
        <p14:creationId xmlns:p14="http://schemas.microsoft.com/office/powerpoint/2010/main" val="1431104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vert="horz" lIns="91436" tIns="45718" rIns="91436" bIns="45718" rtlCol="0" anchor="ctr">
            <a:normAutofit/>
          </a:bodyPr>
          <a:lstStyle>
            <a:defPPr marR="0" lvl="0" algn="l" rtl="0">
              <a:lnSpc>
                <a:spcPct val="100000"/>
              </a:lnSpc>
              <a:spcBef>
                <a:spcPts val="0"/>
              </a:spcBef>
              <a:spcAft>
                <a:spcPts val="0"/>
              </a:spcAft>
              <a:defRPr/>
            </a:defPPr>
            <a:lvl1pPr algn="ctr" defTabSz="914400" eaLnBrk="1" latinLnBrk="0" hangingPunct="1">
              <a:lnSpc>
                <a:spcPct val="90000"/>
              </a:lnSpc>
              <a:spcBef>
                <a:spcPct val="0"/>
              </a:spcBef>
              <a:buNone/>
              <a:defRPr sz="5293" kern="1200">
                <a:solidFill>
                  <a:srgbClr val="3E3E3E"/>
                </a:solidFill>
                <a:latin typeface="KyivType Sans2" panose="00000500000000000000" pitchFamily="50" charset="0"/>
                <a:ea typeface="+mj-ea"/>
                <a:cs typeface="+mj-cs"/>
              </a:defRPr>
            </a:lvl1pPr>
          </a:lstStyle>
          <a:p>
            <a:r>
              <a:rPr lang="fr-FR" sz="3600" dirty="0"/>
              <a:t>DUO TIME RESIST</a:t>
            </a:r>
          </a:p>
        </p:txBody>
      </p:sp>
      <p:sp>
        <p:nvSpPr>
          <p:cNvPr id="6" name="Rectangle 5"/>
          <p:cNvSpPr/>
          <p:nvPr/>
        </p:nvSpPr>
        <p:spPr>
          <a:xfrm>
            <a:off x="240" y="1448560"/>
            <a:ext cx="12191521" cy="399981"/>
          </a:xfrm>
          <a:prstGeom prst="rect">
            <a:avLst/>
          </a:prstGeom>
        </p:spPr>
        <p:txBody>
          <a:bodyPr wrap="square">
            <a:spAutoFit/>
          </a:bodyPr>
          <a:lstStyle/>
          <a:p>
            <a:pPr algn="ctr">
              <a:defRPr/>
            </a:pPr>
            <a:r>
              <a:rPr lang="fr-FR" sz="1999" i="1" dirty="0">
                <a:latin typeface="KyivType Sans2" panose="00000500000000000000" pitchFamily="50" charset="0"/>
              </a:rPr>
              <a:t>Le soin de jour activateur de jeunesse, </a:t>
            </a:r>
            <a:r>
              <a:rPr lang="fr-FR" sz="1999" i="1" dirty="0" err="1">
                <a:latin typeface="KyivType Sans2" panose="00000500000000000000" pitchFamily="50" charset="0"/>
              </a:rPr>
              <a:t>combleur</a:t>
            </a:r>
            <a:r>
              <a:rPr lang="fr-FR" sz="1999" i="1" dirty="0">
                <a:latin typeface="KyivType Sans2" panose="00000500000000000000" pitchFamily="50" charset="0"/>
              </a:rPr>
              <a:t> de rides à l’acide hyaluronique</a:t>
            </a:r>
            <a:endParaRPr lang="fr-FR" sz="1999" i="1" dirty="0">
              <a:solidFill>
                <a:prstClr val="black"/>
              </a:solidFill>
              <a:latin typeface="KyivType Sans2" panose="00000500000000000000" pitchFamily="50" charset="0"/>
              <a:ea typeface="Roboto Light" panose="020B0604020202020204" charset="0"/>
            </a:endParaRPr>
          </a:p>
        </p:txBody>
      </p:sp>
      <p:sp>
        <p:nvSpPr>
          <p:cNvPr id="7" name="Arc 21"/>
          <p:cNvSpPr/>
          <p:nvPr/>
        </p:nvSpPr>
        <p:spPr>
          <a:xfrm rot="9523306">
            <a:off x="995058" y="1609811"/>
            <a:ext cx="2462845" cy="480286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35">
              <a:defRPr/>
            </a:pPr>
            <a:endParaRPr lang="fr-FR">
              <a:solidFill>
                <a:prstClr val="black"/>
              </a:solidFill>
              <a:latin typeface="Roboto Light" panose="02000000000000000000" pitchFamily="2" charset="0"/>
              <a:ea typeface="Roboto Light" panose="02000000000000000000" pitchFamily="2" charset="0"/>
            </a:endParaRPr>
          </a:p>
        </p:txBody>
      </p:sp>
      <p:sp>
        <p:nvSpPr>
          <p:cNvPr id="9" name="Rectangle 8"/>
          <p:cNvSpPr/>
          <p:nvPr/>
        </p:nvSpPr>
        <p:spPr>
          <a:xfrm>
            <a:off x="4330468" y="5318389"/>
            <a:ext cx="3575434" cy="738664"/>
          </a:xfrm>
          <a:prstGeom prst="rect">
            <a:avLst/>
          </a:prstGeom>
          <a:noFill/>
        </p:spPr>
        <p:txBody>
          <a:bodyPr wrap="square">
            <a:spAutoFit/>
          </a:bodyPr>
          <a:lstStyle/>
          <a:p>
            <a:r>
              <a:rPr lang="fr-FR" sz="1400" dirty="0">
                <a:latin typeface="Roboto Light" panose="02000000000000000000" pitchFamily="2" charset="0"/>
                <a:ea typeface="Roboto Light" panose="02000000000000000000" pitchFamily="2" charset="0"/>
              </a:rPr>
              <a:t>Surface totale des rides : - 82 %</a:t>
            </a:r>
            <a:endParaRPr lang="fr-FR" sz="1400" dirty="0">
              <a:latin typeface="Roboto Light" panose="02000000000000000000" pitchFamily="2" charset="0"/>
              <a:ea typeface="Roboto Light" panose="02000000000000000000" pitchFamily="2" charset="0"/>
              <a:sym typeface="Wingdings" panose="05000000000000000000" pitchFamily="2" charset="2"/>
            </a:endParaRPr>
          </a:p>
          <a:p>
            <a:r>
              <a:rPr lang="fr-FR" sz="1400" dirty="0">
                <a:latin typeface="Roboto Light" panose="02000000000000000000" pitchFamily="2" charset="0"/>
                <a:ea typeface="Roboto Light" panose="02000000000000000000" pitchFamily="2" charset="0"/>
                <a:sym typeface="Wingdings" panose="05000000000000000000" pitchFamily="2" charset="2"/>
              </a:rPr>
              <a:t>La p</a:t>
            </a:r>
            <a:r>
              <a:rPr lang="fr-FR" sz="1400" dirty="0">
                <a:latin typeface="Roboto Light" panose="02000000000000000000" pitchFamily="2" charset="0"/>
                <a:ea typeface="Roboto Light" panose="02000000000000000000" pitchFamily="2" charset="0"/>
              </a:rPr>
              <a:t>eau est défroissée</a:t>
            </a:r>
          </a:p>
          <a:p>
            <a:r>
              <a:rPr lang="fr-FR" sz="1400" dirty="0">
                <a:latin typeface="Roboto Light" panose="02000000000000000000" pitchFamily="2" charset="0"/>
                <a:ea typeface="Roboto Light" panose="02000000000000000000" pitchFamily="2" charset="0"/>
              </a:rPr>
              <a:t>Au réveil la peau apparait reposée : 76 %</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332794" y="2214540"/>
            <a:ext cx="5858967" cy="3248195"/>
          </a:xfrm>
          <a:prstGeom prst="rect">
            <a:avLst/>
          </a:prstGeom>
        </p:spPr>
      </p:pic>
      <p:sp>
        <p:nvSpPr>
          <p:cNvPr id="8" name="ZoneTexte 7"/>
          <p:cNvSpPr txBox="1"/>
          <p:nvPr/>
        </p:nvSpPr>
        <p:spPr>
          <a:xfrm>
            <a:off x="1406268" y="2249337"/>
            <a:ext cx="5135814" cy="1169551"/>
          </a:xfrm>
          <a:prstGeom prst="rect">
            <a:avLst/>
          </a:prstGeom>
          <a:noFill/>
        </p:spPr>
        <p:txBody>
          <a:bodyPr wrap="square" rtlCol="0">
            <a:spAutoFit/>
          </a:bodyPr>
          <a:lstStyle/>
          <a:p>
            <a:r>
              <a:rPr lang="fr-FR" sz="1400" dirty="0">
                <a:latin typeface="Roboto Light" panose="02000000000000000000" pitchFamily="2" charset="0"/>
                <a:ea typeface="Roboto Light" panose="02000000000000000000" pitchFamily="2" charset="0"/>
              </a:rPr>
              <a:t>Comble les rides (TIME RESIST JOUR)</a:t>
            </a:r>
          </a:p>
          <a:p>
            <a:r>
              <a:rPr lang="fr-FR" sz="1400" dirty="0">
                <a:latin typeface="Roboto Light" panose="02000000000000000000" pitchFamily="2" charset="0"/>
                <a:ea typeface="Roboto Light" panose="02000000000000000000" pitchFamily="2" charset="0"/>
              </a:rPr>
              <a:t>Redensifie (TIME RESIST NUIT)</a:t>
            </a:r>
          </a:p>
          <a:p>
            <a:r>
              <a:rPr lang="fr-FR" sz="1400" dirty="0">
                <a:latin typeface="Roboto Light" panose="02000000000000000000" pitchFamily="2" charset="0"/>
                <a:ea typeface="Roboto Light" panose="02000000000000000000" pitchFamily="2" charset="0"/>
              </a:rPr>
              <a:t>Préserve les cellules souches dermiques</a:t>
            </a:r>
          </a:p>
          <a:p>
            <a:r>
              <a:rPr lang="fr-FR" sz="1400" dirty="0">
                <a:latin typeface="Roboto Light" panose="02000000000000000000" pitchFamily="2" charset="0"/>
                <a:ea typeface="Roboto Light" panose="02000000000000000000" pitchFamily="2" charset="0"/>
              </a:rPr>
              <a:t>Lutte contre l’</a:t>
            </a:r>
            <a:r>
              <a:rPr lang="fr-FR" sz="1400" dirty="0" err="1">
                <a:latin typeface="Roboto Light" panose="02000000000000000000" pitchFamily="2" charset="0"/>
                <a:ea typeface="Roboto Light" panose="02000000000000000000" pitchFamily="2" charset="0"/>
              </a:rPr>
              <a:t>inflamm’aging</a:t>
            </a:r>
            <a:endParaRPr lang="fr-FR" sz="1400" dirty="0">
              <a:latin typeface="Roboto Light" panose="02000000000000000000" pitchFamily="2" charset="0"/>
              <a:ea typeface="Roboto Light" panose="02000000000000000000" pitchFamily="2" charset="0"/>
            </a:endParaRPr>
          </a:p>
          <a:p>
            <a:r>
              <a:rPr lang="fr-FR" sz="1400" dirty="0">
                <a:latin typeface="Roboto Light" panose="02000000000000000000" pitchFamily="2" charset="0"/>
                <a:ea typeface="Roboto Light" panose="02000000000000000000" pitchFamily="2" charset="0"/>
              </a:rPr>
              <a:t>Prévient et corrige les signes de l’âge</a:t>
            </a:r>
          </a:p>
        </p:txBody>
      </p:sp>
      <p:sp>
        <p:nvSpPr>
          <p:cNvPr id="10" name="ZoneTexte 9"/>
          <p:cNvSpPr txBox="1"/>
          <p:nvPr/>
        </p:nvSpPr>
        <p:spPr>
          <a:xfrm>
            <a:off x="2210927" y="3919022"/>
            <a:ext cx="2522708" cy="523220"/>
          </a:xfrm>
          <a:prstGeom prst="rect">
            <a:avLst/>
          </a:prstGeom>
          <a:noFill/>
          <a:effectLst>
            <a:softEdge rad="63500"/>
          </a:effectLst>
        </p:spPr>
        <p:txBody>
          <a:bodyPr wrap="square" rtlCol="0">
            <a:spAutoFit/>
          </a:bodyPr>
          <a:lstStyle/>
          <a:p>
            <a:r>
              <a:rPr lang="fr-FR" sz="1400" dirty="0">
                <a:solidFill>
                  <a:prstClr val="black"/>
                </a:solidFill>
                <a:latin typeface="Roboto Light" panose="02000000000000000000" pitchFamily="2" charset="0"/>
                <a:ea typeface="Roboto Light" panose="02000000000000000000" pitchFamily="2" charset="0"/>
              </a:rPr>
              <a:t>Peaux présentant </a:t>
            </a:r>
          </a:p>
          <a:p>
            <a:r>
              <a:rPr lang="fr-FR" sz="1400" dirty="0">
                <a:solidFill>
                  <a:prstClr val="black"/>
                </a:solidFill>
                <a:latin typeface="Roboto Light" panose="02000000000000000000" pitchFamily="2" charset="0"/>
                <a:ea typeface="Roboto Light" panose="02000000000000000000" pitchFamily="2" charset="0"/>
              </a:rPr>
              <a:t>des rides profondes</a:t>
            </a: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714" y="2149418"/>
            <a:ext cx="1119554" cy="1418840"/>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0771" y="4831940"/>
            <a:ext cx="1198789" cy="146097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628" y="3869136"/>
            <a:ext cx="1152588" cy="1218306"/>
          </a:xfrm>
          <a:prstGeom prst="rect">
            <a:avLst/>
          </a:prstGeom>
        </p:spPr>
      </p:pic>
      <p:sp>
        <p:nvSpPr>
          <p:cNvPr id="14" name="ZoneTexte 13"/>
          <p:cNvSpPr txBox="1"/>
          <p:nvPr/>
        </p:nvSpPr>
        <p:spPr>
          <a:xfrm>
            <a:off x="1247757" y="5049983"/>
            <a:ext cx="1511240" cy="338554"/>
          </a:xfrm>
          <a:prstGeom prst="rect">
            <a:avLst/>
          </a:prstGeom>
          <a:noFill/>
        </p:spPr>
        <p:txBody>
          <a:bodyPr wrap="square" rtlCol="0">
            <a:spAutoFit/>
          </a:bodyPr>
          <a:lstStyle/>
          <a:p>
            <a:r>
              <a:rPr lang="fr-FR" sz="1600" b="1" dirty="0">
                <a:solidFill>
                  <a:srgbClr val="CAC4DB"/>
                </a:solidFill>
                <a:latin typeface="Roboto Light" panose="02000000000000000000" pitchFamily="2" charset="0"/>
                <a:ea typeface="Roboto Light" panose="02000000000000000000" pitchFamily="2" charset="0"/>
                <a:cs typeface="Calibri Light" panose="020F0302020204030204" pitchFamily="34" charset="0"/>
              </a:rPr>
              <a:t>Cible </a:t>
            </a:r>
          </a:p>
        </p:txBody>
      </p:sp>
      <p:sp>
        <p:nvSpPr>
          <p:cNvPr id="16" name="Rectangle 15"/>
          <p:cNvSpPr/>
          <p:nvPr/>
        </p:nvSpPr>
        <p:spPr>
          <a:xfrm>
            <a:off x="207533" y="6174981"/>
            <a:ext cx="5539784" cy="473912"/>
          </a:xfrm>
          <a:prstGeom prst="rect">
            <a:avLst/>
          </a:prstGeom>
        </p:spPr>
        <p:txBody>
          <a:bodyPr wrap="square">
            <a:spAutoFit/>
          </a:bodyPr>
          <a:lstStyle/>
          <a:p>
            <a:pPr algn="just">
              <a:lnSpc>
                <a:spcPct val="107000"/>
              </a:lnSpc>
              <a:tabLst>
                <a:tab pos="457167" algn="l"/>
                <a:tab pos="1185460" algn="l"/>
              </a:tabLst>
            </a:pPr>
            <a:r>
              <a:rPr lang="fr-FR" sz="725" i="1" dirty="0">
                <a:latin typeface="Roboto Light" panose="02000000000000000000" pitchFamily="2" charset="0"/>
                <a:ea typeface="Roboto Light" panose="02000000000000000000" pitchFamily="2" charset="0"/>
                <a:cs typeface="Times New Roman" panose="02020603050405020304" pitchFamily="18" charset="0"/>
              </a:rPr>
              <a:t>(5) EVALUATION INSTRUMENTALE – Mesure par analyse vidéo (logiciel </a:t>
            </a:r>
            <a:r>
              <a:rPr lang="fr-FR" sz="725" i="1" dirty="0" err="1">
                <a:latin typeface="Roboto Light" panose="02000000000000000000" pitchFamily="2" charset="0"/>
                <a:ea typeface="Roboto Light" panose="02000000000000000000" pitchFamily="2" charset="0"/>
                <a:cs typeface="Times New Roman" panose="02020603050405020304" pitchFamily="18" charset="0"/>
              </a:rPr>
              <a:t>Quantirides</a:t>
            </a:r>
            <a:r>
              <a:rPr lang="fr-FR" sz="725" i="1" dirty="0">
                <a:latin typeface="Roboto Light" panose="02000000000000000000" pitchFamily="2" charset="0"/>
                <a:ea typeface="Roboto Light" panose="02000000000000000000" pitchFamily="2" charset="0"/>
                <a:cs typeface="Times New Roman" panose="02020603050405020304" pitchFamily="18" charset="0"/>
              </a:rPr>
              <a:t>) de données sur les rides après application pendant 4 semaines de la crème TIME RESIST NUIT (meilleur résultat obtenu)</a:t>
            </a:r>
            <a:r>
              <a:rPr lang="fr-FR" sz="907" dirty="0">
                <a:latin typeface="Roboto Light" panose="02000000000000000000" pitchFamily="2" charset="0"/>
                <a:ea typeface="Roboto Light" panose="02000000000000000000" pitchFamily="2" charset="0"/>
                <a:cs typeface="Times New Roman" panose="02020603050405020304" pitchFamily="18" charset="0"/>
              </a:rPr>
              <a:t> </a:t>
            </a:r>
            <a:r>
              <a:rPr lang="fr-FR" sz="725" i="1" dirty="0">
                <a:latin typeface="Roboto Light" panose="02000000000000000000" pitchFamily="2" charset="0"/>
                <a:ea typeface="Roboto Light" panose="02000000000000000000" pitchFamily="2" charset="0"/>
                <a:cs typeface="Times New Roman" panose="02020603050405020304" pitchFamily="18" charset="0"/>
              </a:rPr>
              <a:t>(6)TEST CONSOMMATEUR – Autoévaluation après application de la crème TIME RESIST NUIT le soir par 20 femmes de 40 à 55 ans pendant 4 semaines</a:t>
            </a:r>
            <a:endParaRPr lang="fr-FR" sz="907" dirty="0">
              <a:latin typeface="Roboto Light" panose="02000000000000000000" pitchFamily="2" charset="0"/>
              <a:ea typeface="Roboto Light" panose="02000000000000000000" pitchFamily="2" charset="0"/>
              <a:cs typeface="Times New Roman" panose="02020603050405020304" pitchFamily="18" charset="0"/>
            </a:endParaRPr>
          </a:p>
        </p:txBody>
      </p:sp>
      <p:pic>
        <p:nvPicPr>
          <p:cNvPr id="15" name="Image 14">
            <a:extLst>
              <a:ext uri="{FF2B5EF4-FFF2-40B4-BE49-F238E27FC236}">
                <a16:creationId xmlns:a16="http://schemas.microsoft.com/office/drawing/2014/main" id="{43848DF5-16AD-4D70-A4CD-8F1F1D9E38B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74" b="94879" l="2802" r="89871">
                        <a14:foregroundMark x1="3664" y1="5930" x2="33405" y2="8356"/>
                        <a14:foregroundMark x1="33405" y1="8356" x2="54741" y2="18598"/>
                        <a14:foregroundMark x1="54741" y1="18598" x2="56034" y2="26954"/>
                        <a14:foregroundMark x1="4808" y1="43501" x2="6250" y2="82480"/>
                        <a14:foregroundMark x1="3448" y1="6739" x2="4612" y2="38207"/>
                        <a14:foregroundMark x1="6250" y1="82480" x2="25431" y2="95148"/>
                        <a14:foregroundMark x1="25431" y1="95148" x2="46767" y2="95148"/>
                        <a14:foregroundMark x1="4170" y1="55740" x2="4095" y2="61456"/>
                        <a14:foregroundMark x1="64871" y1="11051" x2="64871" y2="25337"/>
                        <a14:foregroundMark x1="64009" y1="41779" x2="62284" y2="77628"/>
                        <a14:foregroundMark x1="64009" y1="86253" x2="61853" y2="91105"/>
                        <a14:foregroundMark x1="2829" y1="63180" x2="3017" y2="86792"/>
                        <a14:foregroundMark x1="65302" y1="86253" x2="64440" y2="91644"/>
                        <a14:foregroundMark x1="4957" y1="4582" x2="61422" y2="5391"/>
                        <a14:foregroundMark x1="57974" y1="3774" x2="61422" y2="4582"/>
                        <a14:foregroundMark x1="55603" y1="4582" x2="55603" y2="4582"/>
                        <a14:foregroundMark x1="63147" y1="5391" x2="63147" y2="5391"/>
                        <a14:foregroundMark x1="29526" y1="60647" x2="30388" y2="64690"/>
                        <a14:backgroundMark x1="1078" y1="38275" x2="1293" y2="55795"/>
                        <a14:backgroundMark x1="216" y1="54178" x2="0" y2="63073"/>
                        <a14:backgroundMark x1="431" y1="85984" x2="647" y2="62534"/>
                      </a14:backgroundRemoval>
                    </a14:imgEffect>
                  </a14:imgLayer>
                </a14:imgProps>
              </a:ext>
            </a:extLst>
          </a:blip>
          <a:srcRect l="-1" r="24694"/>
          <a:stretch/>
        </p:blipFill>
        <p:spPr>
          <a:xfrm>
            <a:off x="9289416" y="3813019"/>
            <a:ext cx="2299646" cy="2418828"/>
          </a:xfrm>
          <a:prstGeom prst="rect">
            <a:avLst/>
          </a:prstGeom>
        </p:spPr>
      </p:pic>
      <p:pic>
        <p:nvPicPr>
          <p:cNvPr id="17" name="Image 16">
            <a:extLst>
              <a:ext uri="{FF2B5EF4-FFF2-40B4-BE49-F238E27FC236}">
                <a16:creationId xmlns:a16="http://schemas.microsoft.com/office/drawing/2014/main" id="{4C100DF9-6EFF-4345-9A07-7AD8F6F854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26" b="94045" l="9843" r="89961">
                        <a14:foregroundMark x1="12598" y1="41191" x2="15945" y2="78412"/>
                        <a14:foregroundMark x1="15945" y1="78412" x2="37795" y2="94293"/>
                        <a14:foregroundMark x1="37795" y1="94293" x2="61024" y2="94045"/>
                        <a14:foregroundMark x1="61024" y1="94045" x2="68110" y2="69727"/>
                        <a14:foregroundMark x1="68110" y1="69727" x2="67126" y2="16625"/>
                        <a14:foregroundMark x1="13189" y1="62531" x2="12205" y2="84119"/>
                        <a14:foregroundMark x1="68110" y1="85112" x2="68701" y2="90074"/>
                        <a14:foregroundMark x1="63583" y1="11911" x2="17717" y2="12159"/>
                        <a14:foregroundMark x1="66535" y1="11911" x2="18307" y2="11911"/>
                        <a14:foregroundMark x1="14764" y1="11911" x2="30118" y2="11166"/>
                        <a14:foregroundMark x1="66535" y1="11414" x2="50591" y2="10670"/>
                        <a14:foregroundMark x1="68307" y1="11166" x2="64567" y2="11166"/>
                        <a14:foregroundMark x1="13583" y1="11911" x2="20276" y2="9926"/>
                      </a14:backgroundRemoval>
                    </a14:imgEffect>
                  </a14:imgLayer>
                </a14:imgProps>
              </a:ext>
            </a:extLst>
          </a:blip>
          <a:srcRect l="7789" t="7438" r="28836"/>
          <a:stretch/>
        </p:blipFill>
        <p:spPr>
          <a:xfrm>
            <a:off x="7658683" y="4343048"/>
            <a:ext cx="2091862" cy="2423774"/>
          </a:xfrm>
          <a:prstGeom prst="rect">
            <a:avLst/>
          </a:prstGeom>
        </p:spPr>
      </p:pic>
    </p:spTree>
    <p:extLst>
      <p:ext uri="{BB962C8B-B14F-4D97-AF65-F5344CB8AC3E}">
        <p14:creationId xmlns:p14="http://schemas.microsoft.com/office/powerpoint/2010/main" val="9978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vert="horz" lIns="91436" tIns="45718" rIns="91436" bIns="45718" rtlCol="0" anchor="ctr">
            <a:normAutofit/>
          </a:bodyPr>
          <a:lstStyle>
            <a:defPPr marR="0" lvl="0" algn="l" rtl="0">
              <a:lnSpc>
                <a:spcPct val="100000"/>
              </a:lnSpc>
              <a:spcBef>
                <a:spcPts val="0"/>
              </a:spcBef>
              <a:spcAft>
                <a:spcPts val="0"/>
              </a:spcAft>
              <a:defRPr/>
            </a:defPPr>
            <a:lvl1pPr algn="ctr" defTabSz="914400" eaLnBrk="1" latinLnBrk="0" hangingPunct="1">
              <a:lnSpc>
                <a:spcPct val="90000"/>
              </a:lnSpc>
              <a:spcBef>
                <a:spcPct val="0"/>
              </a:spcBef>
              <a:buNone/>
              <a:defRPr sz="5293" kern="1200">
                <a:solidFill>
                  <a:srgbClr val="3E3E3E"/>
                </a:solidFill>
                <a:latin typeface="KyivType Sans2" panose="00000500000000000000" pitchFamily="50" charset="0"/>
                <a:ea typeface="+mj-ea"/>
                <a:cs typeface="+mj-cs"/>
              </a:defRPr>
            </a:lvl1pPr>
          </a:lstStyle>
          <a:p>
            <a:r>
              <a:rPr lang="fr-FR" sz="3600" dirty="0"/>
              <a:t>DUO TIME RESIST</a:t>
            </a:r>
          </a:p>
        </p:txBody>
      </p:sp>
      <p:sp>
        <p:nvSpPr>
          <p:cNvPr id="16" name="ZoneTexte 15"/>
          <p:cNvSpPr txBox="1"/>
          <p:nvPr/>
        </p:nvSpPr>
        <p:spPr>
          <a:xfrm>
            <a:off x="5087565" y="1872220"/>
            <a:ext cx="6692631" cy="2009061"/>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sz="1400" dirty="0"/>
              <a:t>Matin et soir, après le nettoyage et la brumisation de la Lotion Yon-Ka, appliquer la crème </a:t>
            </a:r>
            <a:r>
              <a:rPr lang="fr-FR" sz="1400" b="1" dirty="0"/>
              <a:t>TIME RESIST</a:t>
            </a:r>
            <a:r>
              <a:rPr lang="fr-FR" sz="1400" dirty="0"/>
              <a:t> par effleurages sur le visage et le cou.</a:t>
            </a:r>
          </a:p>
          <a:p>
            <a:pPr>
              <a:defRPr/>
            </a:pPr>
            <a:endParaRPr lang="fr-FR" sz="1400" dirty="0"/>
          </a:p>
          <a:p>
            <a:pPr>
              <a:defRPr/>
            </a:pPr>
            <a:endParaRPr lang="fr-FR" sz="1400" dirty="0"/>
          </a:p>
          <a:p>
            <a:pPr>
              <a:defRPr/>
            </a:pPr>
            <a:r>
              <a:rPr lang="fr-FR" sz="1400" dirty="0"/>
              <a:t>Son pot </a:t>
            </a:r>
            <a:r>
              <a:rPr lang="fr-FR" sz="1400" dirty="0" err="1"/>
              <a:t>Airless</a:t>
            </a:r>
            <a:r>
              <a:rPr lang="fr-FR" sz="1400" dirty="0"/>
              <a:t> pour une formule protégée. Une seule pression délivre la juste dose pour une application optimale, ce qui permet d’économiser le produit sur le long terme</a:t>
            </a:r>
          </a:p>
          <a:p>
            <a:pPr>
              <a:defRPr/>
            </a:pPr>
            <a:endParaRPr lang="fr-FR" sz="1400" dirty="0"/>
          </a:p>
        </p:txBody>
      </p:sp>
      <p:pic>
        <p:nvPicPr>
          <p:cNvPr id="2" name="Imag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22267" y="2786125"/>
            <a:ext cx="633902" cy="571036"/>
          </a:xfrm>
          <a:prstGeom prst="rect">
            <a:avLst/>
          </a:prstGeom>
        </p:spPr>
      </p:pic>
      <p:sp>
        <p:nvSpPr>
          <p:cNvPr id="19" name="Rectangle 18"/>
          <p:cNvSpPr/>
          <p:nvPr/>
        </p:nvSpPr>
        <p:spPr>
          <a:xfrm>
            <a:off x="503908" y="5373469"/>
            <a:ext cx="1445136" cy="1277273"/>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Cellules souches de </a:t>
            </a:r>
            <a:r>
              <a:rPr lang="fr-FR" sz="1100" dirty="0" err="1">
                <a:solidFill>
                  <a:prstClr val="black"/>
                </a:solidFill>
                <a:latin typeface="Roboto Light" panose="02000000000000000000" pitchFamily="2" charset="0"/>
                <a:ea typeface="Roboto Light" panose="02000000000000000000" pitchFamily="2" charset="0"/>
              </a:rPr>
              <a:t>saponaria</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pumila</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a:latin typeface="Roboto Light" panose="02000000000000000000" pitchFamily="2" charset="0"/>
                <a:ea typeface="Roboto Light" panose="02000000000000000000" pitchFamily="2" charset="0"/>
              </a:rPr>
              <a:t>protègent et revitalisent les cellules souches dermique</a:t>
            </a:r>
            <a:endParaRPr lang="fr-FR" sz="1100" dirty="0">
              <a:solidFill>
                <a:prstClr val="black"/>
              </a:solidFill>
              <a:latin typeface="Roboto Light" panose="02000000000000000000" pitchFamily="2" charset="0"/>
              <a:ea typeface="Roboto Light" panose="02000000000000000000" pitchFamily="2" charset="0"/>
            </a:endParaRP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25" name="Rectangle 24"/>
          <p:cNvSpPr/>
          <p:nvPr/>
        </p:nvSpPr>
        <p:spPr>
          <a:xfrm>
            <a:off x="1951389" y="5391755"/>
            <a:ext cx="1156540" cy="1107996"/>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Lipoaminoacide</a:t>
            </a:r>
            <a:r>
              <a:rPr lang="fr-FR" sz="1100" dirty="0">
                <a:solidFill>
                  <a:prstClr val="black"/>
                </a:solidFill>
                <a:latin typeface="Roboto Light" panose="02000000000000000000" pitchFamily="2" charset="0"/>
                <a:ea typeface="Roboto Light" panose="02000000000000000000" pitchFamily="2" charset="0"/>
              </a:rPr>
              <a:t> YOUTH ENERGY</a:t>
            </a:r>
          </a:p>
          <a:p>
            <a:pPr algn="ctr">
              <a:defRPr/>
            </a:pPr>
            <a:r>
              <a:rPr lang="fr-FR" sz="1100" b="1" dirty="0">
                <a:solidFill>
                  <a:prstClr val="black"/>
                </a:solidFill>
                <a:latin typeface="Roboto Light" panose="02000000000000000000" pitchFamily="2" charset="0"/>
                <a:ea typeface="Roboto Light" panose="02000000000000000000" pitchFamily="2" charset="0"/>
              </a:rPr>
              <a:t>Anti </a:t>
            </a:r>
            <a:r>
              <a:rPr lang="fr-FR" sz="1100" b="1" dirty="0" err="1">
                <a:solidFill>
                  <a:prstClr val="black"/>
                </a:solidFill>
                <a:latin typeface="Roboto Light" panose="02000000000000000000" pitchFamily="2" charset="0"/>
                <a:ea typeface="Roboto Light" panose="02000000000000000000" pitchFamily="2" charset="0"/>
              </a:rPr>
              <a:t>inflamm’aging</a:t>
            </a:r>
            <a:endParaRPr lang="fr-FR" sz="1100" b="1" dirty="0">
              <a:solidFill>
                <a:prstClr val="black"/>
              </a:solidFill>
              <a:latin typeface="Roboto Light" panose="02000000000000000000" pitchFamily="2" charset="0"/>
              <a:ea typeface="Roboto Light" panose="02000000000000000000" pitchFamily="2" charset="0"/>
            </a:endParaRP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26" name="Rectangle 25"/>
          <p:cNvSpPr/>
          <p:nvPr/>
        </p:nvSpPr>
        <p:spPr>
          <a:xfrm>
            <a:off x="3085271" y="5391755"/>
            <a:ext cx="1301933" cy="1277273"/>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Extrait de </a:t>
            </a:r>
            <a:r>
              <a:rPr lang="fr-FR" sz="1100" dirty="0" err="1">
                <a:solidFill>
                  <a:prstClr val="black"/>
                </a:solidFill>
                <a:latin typeface="Roboto Light" panose="02000000000000000000" pitchFamily="2" charset="0"/>
                <a:ea typeface="Roboto Light" panose="02000000000000000000" pitchFamily="2" charset="0"/>
              </a:rPr>
              <a:t>Wakamé</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Redensifiant</a:t>
            </a:r>
            <a:r>
              <a:rPr lang="fr-FR" sz="1100" b="1" dirty="0">
                <a:solidFill>
                  <a:prstClr val="black"/>
                </a:solidFill>
                <a:latin typeface="Roboto Light" panose="02000000000000000000" pitchFamily="2" charset="0"/>
                <a:ea typeface="Roboto Light" panose="02000000000000000000" pitchFamily="2" charset="0"/>
              </a:rPr>
              <a:t>, relance la synthèse de collagène, élastine, AH</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28" name="Rectangle 27"/>
          <p:cNvSpPr/>
          <p:nvPr/>
        </p:nvSpPr>
        <p:spPr>
          <a:xfrm>
            <a:off x="6658940" y="5369723"/>
            <a:ext cx="1022969" cy="938719"/>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Acide Hyaluronique</a:t>
            </a:r>
          </a:p>
          <a:p>
            <a:pPr algn="ctr">
              <a:defRPr/>
            </a:pPr>
            <a:r>
              <a:rPr lang="fr-FR" sz="1100" b="1" dirty="0">
                <a:solidFill>
                  <a:prstClr val="black"/>
                </a:solidFill>
                <a:latin typeface="Roboto Light" panose="02000000000000000000" pitchFamily="2" charset="0"/>
                <a:ea typeface="Roboto Light" panose="02000000000000000000" pitchFamily="2" charset="0"/>
              </a:rPr>
              <a:t>Hydratant, lisant</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520" y="4653743"/>
            <a:ext cx="1223845" cy="675338"/>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1597" y="4486777"/>
            <a:ext cx="556341" cy="763276"/>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2618" y="4636214"/>
            <a:ext cx="836541" cy="607753"/>
          </a:xfrm>
          <a:prstGeom prst="rect">
            <a:avLst/>
          </a:prstGeom>
        </p:spPr>
      </p:pic>
      <p:sp>
        <p:nvSpPr>
          <p:cNvPr id="29" name="Rectangle 28"/>
          <p:cNvSpPr/>
          <p:nvPr/>
        </p:nvSpPr>
        <p:spPr>
          <a:xfrm>
            <a:off x="4526946" y="5372298"/>
            <a:ext cx="1022969" cy="769441"/>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Sphères de comblement</a:t>
            </a:r>
          </a:p>
          <a:p>
            <a:pPr algn="ctr">
              <a:defRPr/>
            </a:pPr>
            <a:r>
              <a:rPr lang="fr-FR" sz="1100" b="1" dirty="0" err="1">
                <a:solidFill>
                  <a:prstClr val="black"/>
                </a:solidFill>
                <a:latin typeface="Roboto Light" panose="02000000000000000000" pitchFamily="2" charset="0"/>
                <a:ea typeface="Roboto Light" panose="02000000000000000000" pitchFamily="2" charset="0"/>
              </a:rPr>
              <a:t>Combleur</a:t>
            </a:r>
            <a:r>
              <a:rPr lang="fr-FR" sz="1100" b="1" dirty="0">
                <a:solidFill>
                  <a:prstClr val="black"/>
                </a:solidFill>
                <a:latin typeface="Roboto Light" panose="02000000000000000000" pitchFamily="2" charset="0"/>
                <a:ea typeface="Roboto Light" panose="02000000000000000000" pitchFamily="2" charset="0"/>
              </a:rPr>
              <a:t> de rides</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30" name="Rectangle 29"/>
          <p:cNvSpPr/>
          <p:nvPr/>
        </p:nvSpPr>
        <p:spPr>
          <a:xfrm>
            <a:off x="5621130" y="5372298"/>
            <a:ext cx="1022969" cy="769441"/>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Polyoses</a:t>
            </a:r>
            <a:r>
              <a:rPr lang="fr-FR" sz="1100" dirty="0">
                <a:solidFill>
                  <a:prstClr val="black"/>
                </a:solidFill>
                <a:latin typeface="Roboto Light" panose="02000000000000000000" pitchFamily="2" charset="0"/>
                <a:ea typeface="Roboto Light" panose="02000000000000000000" pitchFamily="2" charset="0"/>
              </a:rPr>
              <a:t> d’Avoine</a:t>
            </a:r>
          </a:p>
          <a:p>
            <a:pPr algn="ctr">
              <a:defRPr/>
            </a:pPr>
            <a:r>
              <a:rPr lang="fr-FR" sz="1100" b="1" dirty="0" err="1">
                <a:solidFill>
                  <a:prstClr val="black"/>
                </a:solidFill>
                <a:latin typeface="Roboto Light" panose="02000000000000000000" pitchFamily="2" charset="0"/>
                <a:ea typeface="Roboto Light" panose="02000000000000000000" pitchFamily="2" charset="0"/>
              </a:rPr>
              <a:t>Combleur</a:t>
            </a:r>
            <a:r>
              <a:rPr lang="fr-FR" sz="1100" b="1" dirty="0">
                <a:solidFill>
                  <a:prstClr val="black"/>
                </a:solidFill>
                <a:latin typeface="Roboto Light" panose="02000000000000000000" pitchFamily="2" charset="0"/>
                <a:ea typeface="Roboto Light" panose="02000000000000000000" pitchFamily="2" charset="0"/>
              </a:rPr>
              <a:t> de ride</a:t>
            </a:r>
            <a:endParaRPr lang="fr-FR" sz="1100" dirty="0">
              <a:solidFill>
                <a:prstClr val="black"/>
              </a:solidFill>
              <a:latin typeface="Roboto Light" panose="02000000000000000000" pitchFamily="2" charset="0"/>
              <a:ea typeface="Roboto Light" panose="02000000000000000000" pitchFamily="2" charset="0"/>
            </a:endParaRPr>
          </a:p>
        </p:txBody>
      </p:sp>
      <p:pic>
        <p:nvPicPr>
          <p:cNvPr id="27" name="Image 26">
            <a:extLst>
              <a:ext uri="{FF2B5EF4-FFF2-40B4-BE49-F238E27FC236}">
                <a16:creationId xmlns:a16="http://schemas.microsoft.com/office/drawing/2014/main" id="{E1F6CD43-7720-4529-ABB1-0CF0C8204D3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74" b="94879" l="2802" r="89871">
                        <a14:foregroundMark x1="3664" y1="5930" x2="33405" y2="8356"/>
                        <a14:foregroundMark x1="33405" y1="8356" x2="54741" y2="18598"/>
                        <a14:foregroundMark x1="54741" y1="18598" x2="56034" y2="26954"/>
                        <a14:foregroundMark x1="4808" y1="43501" x2="6250" y2="82480"/>
                        <a14:foregroundMark x1="3448" y1="6739" x2="4612" y2="38207"/>
                        <a14:foregroundMark x1="6250" y1="82480" x2="25431" y2="95148"/>
                        <a14:foregroundMark x1="25431" y1="95148" x2="46767" y2="95148"/>
                        <a14:foregroundMark x1="4170" y1="55740" x2="4095" y2="61456"/>
                        <a14:foregroundMark x1="64871" y1="11051" x2="64871" y2="25337"/>
                        <a14:foregroundMark x1="64009" y1="41779" x2="62284" y2="77628"/>
                        <a14:foregroundMark x1="64009" y1="86253" x2="61853" y2="91105"/>
                        <a14:foregroundMark x1="2829" y1="63180" x2="3017" y2="86792"/>
                        <a14:foregroundMark x1="65302" y1="86253" x2="64440" y2="91644"/>
                        <a14:foregroundMark x1="4957" y1="4582" x2="61422" y2="5391"/>
                        <a14:foregroundMark x1="57974" y1="3774" x2="61422" y2="4582"/>
                        <a14:foregroundMark x1="55603" y1="4582" x2="55603" y2="4582"/>
                        <a14:foregroundMark x1="63147" y1="5391" x2="63147" y2="5391"/>
                        <a14:foregroundMark x1="29526" y1="60647" x2="30388" y2="64690"/>
                        <a14:backgroundMark x1="1078" y1="38275" x2="1293" y2="55795"/>
                        <a14:backgroundMark x1="216" y1="54178" x2="0" y2="63073"/>
                        <a14:backgroundMark x1="431" y1="85984" x2="647" y2="62534"/>
                      </a14:backgroundRemoval>
                    </a14:imgEffect>
                  </a14:imgLayer>
                </a14:imgProps>
              </a:ext>
            </a:extLst>
          </a:blip>
          <a:srcRect l="-1" r="24694"/>
          <a:stretch/>
        </p:blipFill>
        <p:spPr>
          <a:xfrm>
            <a:off x="229125" y="1273287"/>
            <a:ext cx="2049495" cy="2155713"/>
          </a:xfrm>
          <a:prstGeom prst="rect">
            <a:avLst/>
          </a:prstGeom>
        </p:spPr>
      </p:pic>
      <p:sp>
        <p:nvSpPr>
          <p:cNvPr id="23" name="Parenthèse ouvrante 22">
            <a:extLst>
              <a:ext uri="{FF2B5EF4-FFF2-40B4-BE49-F238E27FC236}">
                <a16:creationId xmlns:a16="http://schemas.microsoft.com/office/drawing/2014/main" id="{A0ADE0EC-F95A-4B07-96F9-2874DC71B896}"/>
              </a:ext>
            </a:extLst>
          </p:cNvPr>
          <p:cNvSpPr/>
          <p:nvPr/>
        </p:nvSpPr>
        <p:spPr>
          <a:xfrm rot="5400000">
            <a:off x="2409558" y="2857047"/>
            <a:ext cx="147398" cy="3402235"/>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p>
        </p:txBody>
      </p:sp>
      <p:sp>
        <p:nvSpPr>
          <p:cNvPr id="24" name="Rectangle 23">
            <a:extLst>
              <a:ext uri="{FF2B5EF4-FFF2-40B4-BE49-F238E27FC236}">
                <a16:creationId xmlns:a16="http://schemas.microsoft.com/office/drawing/2014/main" id="{B0E03D95-7EB4-4646-9C18-A8AE98CD7239}"/>
              </a:ext>
            </a:extLst>
          </p:cNvPr>
          <p:cNvSpPr/>
          <p:nvPr/>
        </p:nvSpPr>
        <p:spPr>
          <a:xfrm>
            <a:off x="777498" y="4037112"/>
            <a:ext cx="3402236" cy="307777"/>
          </a:xfrm>
          <a:prstGeom prst="rect">
            <a:avLst/>
          </a:prstGeom>
        </p:spPr>
        <p:txBody>
          <a:bodyPr wrap="square">
            <a:spAutoFit/>
          </a:bodyPr>
          <a:lstStyle/>
          <a:p>
            <a:pPr algn="ctr" defTabSz="922525">
              <a:defRPr/>
            </a:pPr>
            <a:r>
              <a:rPr lang="fr-FR" sz="1400" dirty="0">
                <a:latin typeface="Roboto Light" panose="02000000000000000000" pitchFamily="2" charset="0"/>
                <a:ea typeface="Roboto Light" panose="02000000000000000000" pitchFamily="2" charset="0"/>
              </a:rPr>
              <a:t>Base commune du duo</a:t>
            </a:r>
          </a:p>
        </p:txBody>
      </p:sp>
      <p:pic>
        <p:nvPicPr>
          <p:cNvPr id="8" name="Graphique 7" descr="Réduit (soleil moyen) avec un remplissage uni">
            <a:extLst>
              <a:ext uri="{FF2B5EF4-FFF2-40B4-BE49-F238E27FC236}">
                <a16:creationId xmlns:a16="http://schemas.microsoft.com/office/drawing/2014/main" id="{1BE4C934-6544-4DBE-8C81-144A5C5956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27965" y="1823580"/>
            <a:ext cx="788604" cy="788604"/>
          </a:xfrm>
          <a:prstGeom prst="rect">
            <a:avLst/>
          </a:prstGeom>
        </p:spPr>
      </p:pic>
      <p:pic>
        <p:nvPicPr>
          <p:cNvPr id="4098" name="Picture 2" descr="ingredient-spheres-de-comblement">
            <a:extLst>
              <a:ext uri="{FF2B5EF4-FFF2-40B4-BE49-F238E27FC236}">
                <a16:creationId xmlns:a16="http://schemas.microsoft.com/office/drawing/2014/main" id="{87E12329-D2E3-48ED-8E62-3310E6DB0F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5628" y="4484694"/>
            <a:ext cx="1022969" cy="8175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gredient-polyoses-d-avoine">
            <a:extLst>
              <a:ext uri="{FF2B5EF4-FFF2-40B4-BE49-F238E27FC236}">
                <a16:creationId xmlns:a16="http://schemas.microsoft.com/office/drawing/2014/main" id="{CAD586D6-A244-4949-BFA8-F15688CF67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7736" y="4536980"/>
            <a:ext cx="1253295" cy="7069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BEF21865-0569-4E44-B0F9-F60FD13586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87537" y="4492124"/>
            <a:ext cx="595935" cy="817501"/>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AEA4EE9F-BB98-4D01-9354-687172B7CC1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926" b="94045" l="9843" r="89961">
                        <a14:foregroundMark x1="12598" y1="41191" x2="15945" y2="78412"/>
                        <a14:foregroundMark x1="15945" y1="78412" x2="37795" y2="94293"/>
                        <a14:foregroundMark x1="37795" y1="94293" x2="61024" y2="94045"/>
                        <a14:foregroundMark x1="61024" y1="94045" x2="68110" y2="69727"/>
                        <a14:foregroundMark x1="68110" y1="69727" x2="67126" y2="16625"/>
                        <a14:foregroundMark x1="13189" y1="62531" x2="12205" y2="84119"/>
                        <a14:foregroundMark x1="68110" y1="85112" x2="68701" y2="90074"/>
                        <a14:foregroundMark x1="63583" y1="11911" x2="17717" y2="12159"/>
                        <a14:foregroundMark x1="66535" y1="11911" x2="18307" y2="11911"/>
                        <a14:foregroundMark x1="14764" y1="11911" x2="30118" y2="11166"/>
                        <a14:foregroundMark x1="66535" y1="11414" x2="50591" y2="10670"/>
                        <a14:foregroundMark x1="68307" y1="11166" x2="64567" y2="11166"/>
                        <a14:foregroundMark x1="13583" y1="11911" x2="20276" y2="9926"/>
                      </a14:backgroundRemoval>
                    </a14:imgEffect>
                  </a14:imgLayer>
                </a14:imgProps>
              </a:ext>
            </a:extLst>
          </a:blip>
          <a:srcRect l="7789" t="7438" r="28836"/>
          <a:stretch/>
        </p:blipFill>
        <p:spPr>
          <a:xfrm>
            <a:off x="1785269" y="1899710"/>
            <a:ext cx="1864313" cy="2160120"/>
          </a:xfrm>
          <a:prstGeom prst="rect">
            <a:avLst/>
          </a:prstGeom>
        </p:spPr>
      </p:pic>
      <p:pic>
        <p:nvPicPr>
          <p:cNvPr id="32" name="Image 31">
            <a:extLst>
              <a:ext uri="{FF2B5EF4-FFF2-40B4-BE49-F238E27FC236}">
                <a16:creationId xmlns:a16="http://schemas.microsoft.com/office/drawing/2014/main" id="{4AF56E5F-311B-42CF-83A9-F3D91FBA0806}"/>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12774" y="1873205"/>
            <a:ext cx="649619" cy="623425"/>
          </a:xfrm>
          <a:prstGeom prst="rect">
            <a:avLst/>
          </a:prstGeom>
        </p:spPr>
      </p:pic>
      <p:sp>
        <p:nvSpPr>
          <p:cNvPr id="33" name="Parenthèse ouvrante 32">
            <a:extLst>
              <a:ext uri="{FF2B5EF4-FFF2-40B4-BE49-F238E27FC236}">
                <a16:creationId xmlns:a16="http://schemas.microsoft.com/office/drawing/2014/main" id="{3F61780B-8A41-46BE-986C-71BFFCDF58F5}"/>
              </a:ext>
            </a:extLst>
          </p:cNvPr>
          <p:cNvSpPr/>
          <p:nvPr/>
        </p:nvSpPr>
        <p:spPr>
          <a:xfrm rot="5400000">
            <a:off x="5998131" y="2937932"/>
            <a:ext cx="147399" cy="322015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p>
        </p:txBody>
      </p:sp>
      <p:sp>
        <p:nvSpPr>
          <p:cNvPr id="34" name="Rectangle 33">
            <a:extLst>
              <a:ext uri="{FF2B5EF4-FFF2-40B4-BE49-F238E27FC236}">
                <a16:creationId xmlns:a16="http://schemas.microsoft.com/office/drawing/2014/main" id="{60962BB2-3E7B-4D3C-A252-C9E959A70B99}"/>
              </a:ext>
            </a:extLst>
          </p:cNvPr>
          <p:cNvSpPr/>
          <p:nvPr/>
        </p:nvSpPr>
        <p:spPr>
          <a:xfrm>
            <a:off x="4496533" y="4027173"/>
            <a:ext cx="3180735" cy="307777"/>
          </a:xfrm>
          <a:prstGeom prst="rect">
            <a:avLst/>
          </a:prstGeom>
        </p:spPr>
        <p:txBody>
          <a:bodyPr wrap="square">
            <a:spAutoFit/>
          </a:bodyPr>
          <a:lstStyle/>
          <a:p>
            <a:pPr algn="ctr" defTabSz="922525">
              <a:defRPr/>
            </a:pPr>
            <a:r>
              <a:rPr lang="fr-FR" sz="1400" dirty="0">
                <a:latin typeface="Roboto Light" panose="02000000000000000000" pitchFamily="2" charset="0"/>
                <a:ea typeface="Roboto Light" panose="02000000000000000000" pitchFamily="2" charset="0"/>
              </a:rPr>
              <a:t>TIME RESIST JOUR</a:t>
            </a:r>
          </a:p>
        </p:txBody>
      </p:sp>
      <p:sp>
        <p:nvSpPr>
          <p:cNvPr id="35" name="Rectangle 34">
            <a:extLst>
              <a:ext uri="{FF2B5EF4-FFF2-40B4-BE49-F238E27FC236}">
                <a16:creationId xmlns:a16="http://schemas.microsoft.com/office/drawing/2014/main" id="{A926DD40-AF47-4BDD-9F51-D9F68BF3C0C7}"/>
              </a:ext>
            </a:extLst>
          </p:cNvPr>
          <p:cNvSpPr/>
          <p:nvPr/>
        </p:nvSpPr>
        <p:spPr>
          <a:xfrm>
            <a:off x="10318654" y="5433844"/>
            <a:ext cx="1220143" cy="938719"/>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Inca </a:t>
            </a:r>
            <a:r>
              <a:rPr lang="fr-FR" sz="1100" dirty="0" err="1">
                <a:solidFill>
                  <a:prstClr val="black"/>
                </a:solidFill>
                <a:latin typeface="Roboto Light" panose="02000000000000000000" pitchFamily="2" charset="0"/>
                <a:ea typeface="Roboto Light" panose="02000000000000000000" pitchFamily="2" charset="0"/>
              </a:rPr>
              <a:t>inchi</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Nourrisant</a:t>
            </a:r>
            <a:r>
              <a:rPr lang="fr-FR" sz="1100" b="1" dirty="0">
                <a:solidFill>
                  <a:prstClr val="black"/>
                </a:solidFill>
                <a:latin typeface="Roboto Light" panose="02000000000000000000" pitchFamily="2" charset="0"/>
                <a:ea typeface="Roboto Light" panose="02000000000000000000" pitchFamily="2" charset="0"/>
              </a:rPr>
              <a:t>, apaisant, </a:t>
            </a:r>
          </a:p>
          <a:p>
            <a:pPr algn="ctr">
              <a:defRPr/>
            </a:pPr>
            <a:r>
              <a:rPr lang="fr-FR" sz="1100" b="1" dirty="0">
                <a:solidFill>
                  <a:prstClr val="black"/>
                </a:solidFill>
                <a:latin typeface="Roboto Light" panose="02000000000000000000" pitchFamily="2" charset="0"/>
                <a:ea typeface="Roboto Light" panose="02000000000000000000" pitchFamily="2" charset="0"/>
              </a:rPr>
              <a:t>adoucissant</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pic>
        <p:nvPicPr>
          <p:cNvPr id="36" name="Image 35">
            <a:extLst>
              <a:ext uri="{FF2B5EF4-FFF2-40B4-BE49-F238E27FC236}">
                <a16:creationId xmlns:a16="http://schemas.microsoft.com/office/drawing/2014/main" id="{729026B7-C82F-413F-BF80-6C439C902CB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09998" y="4540503"/>
            <a:ext cx="583462" cy="800486"/>
          </a:xfrm>
          <a:prstGeom prst="rect">
            <a:avLst/>
          </a:prstGeom>
        </p:spPr>
      </p:pic>
      <p:pic>
        <p:nvPicPr>
          <p:cNvPr id="37" name="Image 36">
            <a:extLst>
              <a:ext uri="{FF2B5EF4-FFF2-40B4-BE49-F238E27FC236}">
                <a16:creationId xmlns:a16="http://schemas.microsoft.com/office/drawing/2014/main" id="{C6E79FFC-D9E9-44ED-BB20-2AB31D011C6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2235426">
            <a:off x="7994492" y="4551453"/>
            <a:ext cx="1216574" cy="819971"/>
          </a:xfrm>
          <a:prstGeom prst="rect">
            <a:avLst/>
          </a:prstGeom>
        </p:spPr>
      </p:pic>
      <p:pic>
        <p:nvPicPr>
          <p:cNvPr id="38" name="Image 37">
            <a:extLst>
              <a:ext uri="{FF2B5EF4-FFF2-40B4-BE49-F238E27FC236}">
                <a16:creationId xmlns:a16="http://schemas.microsoft.com/office/drawing/2014/main" id="{AAB9BFEE-649A-4C63-BDA9-5E69F68876F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04470" y="4488017"/>
            <a:ext cx="1203290" cy="802193"/>
          </a:xfrm>
          <a:prstGeom prst="rect">
            <a:avLst/>
          </a:prstGeom>
        </p:spPr>
      </p:pic>
      <p:sp>
        <p:nvSpPr>
          <p:cNvPr id="39" name="Rectangle 38">
            <a:extLst>
              <a:ext uri="{FF2B5EF4-FFF2-40B4-BE49-F238E27FC236}">
                <a16:creationId xmlns:a16="http://schemas.microsoft.com/office/drawing/2014/main" id="{5AF474E5-BAA9-4314-BD7B-DCEED9D62F92}"/>
              </a:ext>
            </a:extLst>
          </p:cNvPr>
          <p:cNvSpPr/>
          <p:nvPr/>
        </p:nvSpPr>
        <p:spPr>
          <a:xfrm>
            <a:off x="7671814" y="5472317"/>
            <a:ext cx="1607844" cy="430887"/>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Arbre à soie</a:t>
            </a:r>
          </a:p>
          <a:p>
            <a:pPr algn="ctr">
              <a:defRPr/>
            </a:pPr>
            <a:r>
              <a:rPr lang="fr-FR" sz="1100" b="1" dirty="0">
                <a:solidFill>
                  <a:prstClr val="black"/>
                </a:solidFill>
                <a:latin typeface="Roboto Light" panose="02000000000000000000" pitchFamily="2" charset="0"/>
                <a:ea typeface="Roboto Light" panose="02000000000000000000" pitchFamily="2" charset="0"/>
              </a:rPr>
              <a:t>Anti </a:t>
            </a:r>
            <a:r>
              <a:rPr lang="fr-FR" sz="1100" b="1" dirty="0" err="1">
                <a:solidFill>
                  <a:prstClr val="black"/>
                </a:solidFill>
                <a:latin typeface="Roboto Light" panose="02000000000000000000" pitchFamily="2" charset="0"/>
                <a:ea typeface="Roboto Light" panose="02000000000000000000" pitchFamily="2" charset="0"/>
              </a:rPr>
              <a:t>glycation</a:t>
            </a:r>
            <a:r>
              <a:rPr lang="fr-FR" sz="1100" b="1" dirty="0">
                <a:solidFill>
                  <a:prstClr val="black"/>
                </a:solidFill>
                <a:latin typeface="Roboto Light" panose="02000000000000000000" pitchFamily="2" charset="0"/>
                <a:ea typeface="Roboto Light" panose="02000000000000000000" pitchFamily="2" charset="0"/>
              </a:rPr>
              <a:t> </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40" name="Rectangle 39">
            <a:extLst>
              <a:ext uri="{FF2B5EF4-FFF2-40B4-BE49-F238E27FC236}">
                <a16:creationId xmlns:a16="http://schemas.microsoft.com/office/drawing/2014/main" id="{47EB4844-F3F7-4433-87C9-54E3606C05B6}"/>
              </a:ext>
            </a:extLst>
          </p:cNvPr>
          <p:cNvSpPr/>
          <p:nvPr/>
        </p:nvSpPr>
        <p:spPr>
          <a:xfrm>
            <a:off x="9186550" y="5472317"/>
            <a:ext cx="1203933" cy="430887"/>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Euglena</a:t>
            </a:r>
            <a:r>
              <a:rPr lang="fr-FR" sz="1100" dirty="0">
                <a:solidFill>
                  <a:prstClr val="black"/>
                </a:solidFill>
                <a:latin typeface="Roboto Light" panose="02000000000000000000" pitchFamily="2" charset="0"/>
                <a:ea typeface="Roboto Light" panose="02000000000000000000" pitchFamily="2" charset="0"/>
              </a:rPr>
              <a:t> gracilis</a:t>
            </a:r>
          </a:p>
          <a:p>
            <a:pPr algn="ctr">
              <a:defRPr/>
            </a:pPr>
            <a:r>
              <a:rPr lang="fr-FR" sz="1100" b="1" dirty="0">
                <a:solidFill>
                  <a:prstClr val="black"/>
                </a:solidFill>
                <a:latin typeface="Roboto Light" panose="02000000000000000000" pitchFamily="2" charset="0"/>
                <a:ea typeface="Roboto Light" panose="02000000000000000000" pitchFamily="2" charset="0"/>
              </a:rPr>
              <a:t>Régénérant</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41" name="Parenthèse ouvrante 40">
            <a:extLst>
              <a:ext uri="{FF2B5EF4-FFF2-40B4-BE49-F238E27FC236}">
                <a16:creationId xmlns:a16="http://schemas.microsoft.com/office/drawing/2014/main" id="{6A8AFBD8-8C8D-4D8F-AD61-E3CF1F35BDB4}"/>
              </a:ext>
            </a:extLst>
          </p:cNvPr>
          <p:cNvSpPr/>
          <p:nvPr/>
        </p:nvSpPr>
        <p:spPr>
          <a:xfrm rot="5400000">
            <a:off x="9636956" y="2786918"/>
            <a:ext cx="126213" cy="352130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p>
        </p:txBody>
      </p:sp>
      <p:sp>
        <p:nvSpPr>
          <p:cNvPr id="42" name="Rectangle 41">
            <a:extLst>
              <a:ext uri="{FF2B5EF4-FFF2-40B4-BE49-F238E27FC236}">
                <a16:creationId xmlns:a16="http://schemas.microsoft.com/office/drawing/2014/main" id="{4751A7A6-BF63-4A78-8CCC-9EBFA996E1BF}"/>
              </a:ext>
            </a:extLst>
          </p:cNvPr>
          <p:cNvSpPr/>
          <p:nvPr/>
        </p:nvSpPr>
        <p:spPr>
          <a:xfrm>
            <a:off x="7974189" y="4016143"/>
            <a:ext cx="3180735" cy="307777"/>
          </a:xfrm>
          <a:prstGeom prst="rect">
            <a:avLst/>
          </a:prstGeom>
        </p:spPr>
        <p:txBody>
          <a:bodyPr wrap="square">
            <a:spAutoFit/>
          </a:bodyPr>
          <a:lstStyle/>
          <a:p>
            <a:pPr algn="ctr" defTabSz="922525">
              <a:defRPr/>
            </a:pPr>
            <a:r>
              <a:rPr lang="fr-FR" sz="1400" dirty="0">
                <a:latin typeface="Roboto Light" panose="02000000000000000000" pitchFamily="2" charset="0"/>
                <a:ea typeface="Roboto Light" panose="02000000000000000000" pitchFamily="2" charset="0"/>
              </a:rPr>
              <a:t>TIME RESIST NUIT</a:t>
            </a:r>
          </a:p>
        </p:txBody>
      </p:sp>
    </p:spTree>
    <p:extLst>
      <p:ext uri="{BB962C8B-B14F-4D97-AF65-F5344CB8AC3E}">
        <p14:creationId xmlns:p14="http://schemas.microsoft.com/office/powerpoint/2010/main" val="30477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4098"/>
                                        </p:tgtEl>
                                        <p:attrNameLst>
                                          <p:attrName>style.visibility</p:attrName>
                                        </p:attrNameLst>
                                      </p:cBhvr>
                                      <p:to>
                                        <p:strVal val="visible"/>
                                      </p:to>
                                    </p:set>
                                    <p:animEffect transition="in" filter="fade">
                                      <p:cBhvr>
                                        <p:cTn id="42" dur="500"/>
                                        <p:tgtEl>
                                          <p:spTgt spid="4098"/>
                                        </p:tgtEl>
                                      </p:cBhvr>
                                    </p:animEffect>
                                  </p:childTnLst>
                                </p:cTn>
                              </p:par>
                              <p:par>
                                <p:cTn id="43" presetID="10" presetClass="entr" presetSubtype="0" fill="hold" nodeType="withEffect">
                                  <p:stCondLst>
                                    <p:cond delay="0"/>
                                  </p:stCondLst>
                                  <p:childTnLst>
                                    <p:set>
                                      <p:cBhvr>
                                        <p:cTn id="44" dur="1" fill="hold">
                                          <p:stCondLst>
                                            <p:cond delay="0"/>
                                          </p:stCondLst>
                                        </p:cTn>
                                        <p:tgtEl>
                                          <p:spTgt spid="4100"/>
                                        </p:tgtEl>
                                        <p:attrNameLst>
                                          <p:attrName>style.visibility</p:attrName>
                                        </p:attrNameLst>
                                      </p:cBhvr>
                                      <p:to>
                                        <p:strVal val="visible"/>
                                      </p:to>
                                    </p:set>
                                    <p:animEffect transition="in" filter="fade">
                                      <p:cBhvr>
                                        <p:cTn id="45" dur="500"/>
                                        <p:tgtEl>
                                          <p:spTgt spid="4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nodeType="withEffect">
                                  <p:stCondLst>
                                    <p:cond delay="0"/>
                                  </p:stCondLst>
                                  <p:childTnLst>
                                    <p:set>
                                      <p:cBhvr>
                                        <p:cTn id="53" dur="1" fill="hold">
                                          <p:stCondLst>
                                            <p:cond delay="0"/>
                                          </p:stCondLst>
                                        </p:cTn>
                                        <p:tgtEl>
                                          <p:spTgt spid="4102"/>
                                        </p:tgtEl>
                                        <p:attrNameLst>
                                          <p:attrName>style.visibility</p:attrName>
                                        </p:attrNameLst>
                                      </p:cBhvr>
                                      <p:to>
                                        <p:strVal val="visible"/>
                                      </p:to>
                                    </p:set>
                                    <p:animEffect transition="in" filter="fade">
                                      <p:cBhvr>
                                        <p:cTn id="54" dur="500"/>
                                        <p:tgtEl>
                                          <p:spTgt spid="410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0"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10" presetClass="entr" presetSubtype="0"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29" grpId="0"/>
      <p:bldP spid="30" grpId="0"/>
      <p:bldP spid="23" grpId="0" animBg="1"/>
      <p:bldP spid="24" grpId="0"/>
      <p:bldP spid="33" grpId="0" animBg="1"/>
      <p:bldP spid="34" grpId="0"/>
      <p:bldP spid="35" grpId="0"/>
      <p:bldP spid="39" grpId="0"/>
      <p:bldP spid="40" grpId="0"/>
      <p:bldP spid="41" grpId="0" animBg="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776968-0960-0042-67AE-171151758938}"/>
              </a:ext>
            </a:extLst>
          </p:cNvPr>
          <p:cNvSpPr txBox="1"/>
          <p:nvPr/>
        </p:nvSpPr>
        <p:spPr>
          <a:xfrm>
            <a:off x="938680" y="1474619"/>
            <a:ext cx="9456051" cy="3908762"/>
          </a:xfrm>
          <a:prstGeom prst="rect">
            <a:avLst/>
          </a:prstGeom>
          <a:noFill/>
        </p:spPr>
        <p:txBody>
          <a:bodyPr wrap="square" rtlCol="0">
            <a:spAutoFit/>
          </a:bodyPr>
          <a:lstStyle/>
          <a:p>
            <a:pPr algn="ctr"/>
            <a:r>
              <a:rPr lang="fr-FR" sz="4400" dirty="0">
                <a:latin typeface="KyivType Sans2" panose="00000500000000000000" pitchFamily="50" charset="0"/>
              </a:rPr>
              <a:t>D’après vous, quel % du chiffre d’affaires doit être atteint sur un point de vente pendant les fêtes de fin d’année? </a:t>
            </a:r>
          </a:p>
          <a:p>
            <a:pPr algn="ctr"/>
            <a:endParaRPr lang="fr-FR" sz="7200" dirty="0">
              <a:solidFill>
                <a:srgbClr val="C2AAD0"/>
              </a:solidFill>
              <a:latin typeface="KyivType Sans2" panose="00000500000000000000" pitchFamily="50" charset="0"/>
            </a:endParaRPr>
          </a:p>
        </p:txBody>
      </p:sp>
    </p:spTree>
    <p:extLst>
      <p:ext uri="{BB962C8B-B14F-4D97-AF65-F5344CB8AC3E}">
        <p14:creationId xmlns:p14="http://schemas.microsoft.com/office/powerpoint/2010/main" val="33201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F2CD7D4-5B1B-8CE9-CC8B-95602DD85BF4}"/>
              </a:ext>
            </a:extLst>
          </p:cNvPr>
          <p:cNvPicPr>
            <a:picLocks noChangeAspect="1"/>
          </p:cNvPicPr>
          <p:nvPr/>
        </p:nvPicPr>
        <p:blipFill>
          <a:blip r:embed="rId3"/>
          <a:stretch>
            <a:fillRect/>
          </a:stretch>
        </p:blipFill>
        <p:spPr>
          <a:xfrm>
            <a:off x="0" y="-223829"/>
            <a:ext cx="12192000" cy="6934954"/>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8098" y="5479186"/>
            <a:ext cx="913854" cy="788275"/>
          </a:xfrm>
          <a:prstGeom prst="rect">
            <a:avLst/>
          </a:prstGeom>
        </p:spPr>
      </p:pic>
      <p:sp>
        <p:nvSpPr>
          <p:cNvPr id="2" name="ZoneTexte 1">
            <a:extLst>
              <a:ext uri="{FF2B5EF4-FFF2-40B4-BE49-F238E27FC236}">
                <a16:creationId xmlns:a16="http://schemas.microsoft.com/office/drawing/2014/main" id="{14936924-8880-4A6E-FAA4-386FE0E1ACCC}"/>
              </a:ext>
            </a:extLst>
          </p:cNvPr>
          <p:cNvSpPr txBox="1"/>
          <p:nvPr/>
        </p:nvSpPr>
        <p:spPr>
          <a:xfrm>
            <a:off x="490048" y="1847334"/>
            <a:ext cx="5717163" cy="4278094"/>
          </a:xfrm>
          <a:prstGeom prst="rect">
            <a:avLst/>
          </a:prstGeom>
          <a:noFill/>
        </p:spPr>
        <p:txBody>
          <a:bodyPr wrap="square" rtlCol="0">
            <a:spAutoFit/>
          </a:bodyPr>
          <a:lstStyle/>
          <a:p>
            <a:pPr algn="ctr"/>
            <a:r>
              <a:rPr lang="fr-FR" sz="5000" dirty="0">
                <a:solidFill>
                  <a:schemeClr val="bg1"/>
                </a:solidFill>
                <a:latin typeface="KyivType Sans2" panose="00000500000000000000" pitchFamily="50" charset="0"/>
              </a:rPr>
              <a:t>Comment transformer cette période de fêtes en succès? </a:t>
            </a:r>
          </a:p>
          <a:p>
            <a:pPr algn="ctr"/>
            <a:endParaRPr lang="fr-FR" sz="7200" dirty="0">
              <a:solidFill>
                <a:schemeClr val="bg1"/>
              </a:solidFill>
              <a:latin typeface="KyivType Sans2" panose="00000500000000000000" pitchFamily="50" charset="0"/>
            </a:endParaRPr>
          </a:p>
        </p:txBody>
      </p:sp>
    </p:spTree>
    <p:extLst>
      <p:ext uri="{BB962C8B-B14F-4D97-AF65-F5344CB8AC3E}">
        <p14:creationId xmlns:p14="http://schemas.microsoft.com/office/powerpoint/2010/main" val="67314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33F801-13B1-48C6-B05E-C3F0B84410E0}"/>
              </a:ext>
            </a:extLst>
          </p:cNvPr>
          <p:cNvSpPr>
            <a:spLocks noGrp="1"/>
          </p:cNvSpPr>
          <p:nvPr>
            <p:ph type="body" sz="quarter" idx="4294967295"/>
          </p:nvPr>
        </p:nvSpPr>
        <p:spPr>
          <a:xfrm>
            <a:off x="1235676" y="2895257"/>
            <a:ext cx="9261475" cy="1446213"/>
          </a:xfrm>
          <a:prstGeom prst="rect">
            <a:avLst/>
          </a:prstGeom>
        </p:spPr>
        <p:txBody>
          <a:bodyPr vert="horz" lIns="91440" tIns="45720" rIns="91440" bIns="45720" rtlCol="0" anchor="ctr">
            <a:noAutofit/>
          </a:bodyPr>
          <a:lstStyle/>
          <a:p>
            <a:pPr marL="0" algn="just">
              <a:spcBef>
                <a:spcPct val="0"/>
              </a:spcBef>
              <a:buNone/>
            </a:pPr>
            <a:r>
              <a:rPr lang="fr-FR" sz="3200" dirty="0">
                <a:solidFill>
                  <a:srgbClr val="3E3E3E"/>
                </a:solidFill>
                <a:latin typeface="KyivType Sans2" panose="00000500000000000000" pitchFamily="50" charset="0"/>
                <a:ea typeface="+mj-ea"/>
                <a:cs typeface="+mj-cs"/>
              </a:rPr>
              <a:t>La période des fêtes de fin d’année est idéale pour stimuler les ventes.</a:t>
            </a:r>
          </a:p>
          <a:p>
            <a:pPr marL="0" algn="just">
              <a:spcBef>
                <a:spcPct val="0"/>
              </a:spcBef>
              <a:buNone/>
            </a:pPr>
            <a:endParaRPr lang="fr-FR" sz="3200" dirty="0">
              <a:solidFill>
                <a:srgbClr val="3E3E3E"/>
              </a:solidFill>
              <a:latin typeface="KyivType Sans2" panose="00000500000000000000" pitchFamily="50" charset="0"/>
              <a:ea typeface="+mj-ea"/>
              <a:cs typeface="+mj-cs"/>
            </a:endParaRPr>
          </a:p>
          <a:p>
            <a:pPr marL="0" algn="just">
              <a:spcBef>
                <a:spcPct val="0"/>
              </a:spcBef>
              <a:buNone/>
            </a:pPr>
            <a:r>
              <a:rPr lang="fr-FR" sz="3200" dirty="0">
                <a:solidFill>
                  <a:srgbClr val="3E3E3E"/>
                </a:solidFill>
                <a:latin typeface="KyivType Sans2" panose="00000500000000000000" pitchFamily="50" charset="0"/>
                <a:ea typeface="+mj-ea"/>
                <a:cs typeface="+mj-cs"/>
              </a:rPr>
              <a:t>Voici quelques idées pour aider vos partenaires à dynamiser leurs points de vente.</a:t>
            </a:r>
          </a:p>
        </p:txBody>
      </p:sp>
    </p:spTree>
    <p:extLst>
      <p:ext uri="{BB962C8B-B14F-4D97-AF65-F5344CB8AC3E}">
        <p14:creationId xmlns:p14="http://schemas.microsoft.com/office/powerpoint/2010/main" val="38508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106C4A-CBF0-48FF-8C3D-6208A04F2780}"/>
              </a:ext>
            </a:extLst>
          </p:cNvPr>
          <p:cNvSpPr>
            <a:spLocks noGrp="1"/>
          </p:cNvSpPr>
          <p:nvPr>
            <p:ph type="body" sz="quarter" idx="10"/>
          </p:nvPr>
        </p:nvSpPr>
        <p:spPr>
          <a:xfrm>
            <a:off x="838200" y="1019441"/>
            <a:ext cx="10515600" cy="3225350"/>
          </a:xfrm>
        </p:spPr>
        <p:txBody>
          <a:bodyPr>
            <a:normAutofit/>
          </a:bodyPr>
          <a:lstStyle/>
          <a:p>
            <a:pPr marL="457200" lvl="1" indent="0" algn="l">
              <a:buNone/>
            </a:pPr>
            <a:r>
              <a:rPr lang="fr-FR" sz="1800" b="0" i="0" dirty="0">
                <a:solidFill>
                  <a:srgbClr val="374151"/>
                </a:solidFill>
                <a:effectLst/>
                <a:latin typeface="Roboto Light" panose="02000000000000000000" pitchFamily="2" charset="0"/>
                <a:ea typeface="Roboto Light" panose="02000000000000000000" pitchFamily="2" charset="0"/>
              </a:rPr>
              <a:t>Décorez les instituts de beauté avec des décorations de Noël pour créer une ambiance festive.</a:t>
            </a:r>
          </a:p>
          <a:p>
            <a:pPr marL="457200" lvl="1" indent="0" algn="l">
              <a:buNone/>
            </a:pPr>
            <a:endParaRPr lang="fr-FR" sz="1600" b="0" i="0" dirty="0">
              <a:solidFill>
                <a:srgbClr val="374151"/>
              </a:solidFill>
              <a:effectLst/>
              <a:latin typeface="Roboto Light" panose="02000000000000000000" pitchFamily="2" charset="0"/>
              <a:ea typeface="Roboto Light" panose="02000000000000000000" pitchFamily="2" charset="0"/>
            </a:endParaRPr>
          </a:p>
          <a:p>
            <a:pPr marL="457200" lvl="1" indent="0" algn="l">
              <a:buNone/>
            </a:pPr>
            <a:endParaRPr lang="fr-FR" sz="1600" b="0" i="0" dirty="0">
              <a:solidFill>
                <a:srgbClr val="374151"/>
              </a:solidFill>
              <a:effectLst/>
              <a:latin typeface="Roboto Light" panose="02000000000000000000" pitchFamily="2" charset="0"/>
              <a:ea typeface="Roboto Light" panose="02000000000000000000" pitchFamily="2" charset="0"/>
            </a:endParaRPr>
          </a:p>
          <a:p>
            <a:pPr marL="457200" lvl="1" indent="0" algn="l">
              <a:buNone/>
            </a:pPr>
            <a:endParaRPr lang="fr-FR" sz="1600" b="0" i="0" dirty="0">
              <a:solidFill>
                <a:srgbClr val="374151"/>
              </a:solidFill>
              <a:effectLst/>
              <a:latin typeface="Roboto Light" panose="02000000000000000000" pitchFamily="2" charset="0"/>
              <a:ea typeface="Roboto Light" panose="02000000000000000000" pitchFamily="2" charset="0"/>
            </a:endParaRPr>
          </a:p>
          <a:p>
            <a:endParaRPr lang="fr-FR" sz="1600" dirty="0">
              <a:latin typeface="Roboto Light" panose="02000000000000000000" pitchFamily="2" charset="0"/>
              <a:ea typeface="Roboto Light" panose="02000000000000000000" pitchFamily="2" charset="0"/>
            </a:endParaRPr>
          </a:p>
        </p:txBody>
      </p:sp>
      <p:sp>
        <p:nvSpPr>
          <p:cNvPr id="2" name="Titre 1">
            <a:extLst>
              <a:ext uri="{FF2B5EF4-FFF2-40B4-BE49-F238E27FC236}">
                <a16:creationId xmlns:a16="http://schemas.microsoft.com/office/drawing/2014/main" id="{969779BF-660A-47F8-9016-BEAF2B237017}"/>
              </a:ext>
            </a:extLst>
          </p:cNvPr>
          <p:cNvSpPr>
            <a:spLocks noGrp="1"/>
          </p:cNvSpPr>
          <p:nvPr>
            <p:ph type="title"/>
          </p:nvPr>
        </p:nvSpPr>
        <p:spPr/>
        <p:txBody>
          <a:bodyPr vert="horz" lIns="91440" tIns="45720" rIns="91440" bIns="45720" rtlCol="0" anchor="ctr">
            <a:noAutofit/>
          </a:bodyPr>
          <a:lstStyle/>
          <a:p>
            <a:pPr algn="ctr"/>
            <a:r>
              <a:rPr lang="fr-FR" sz="3600" dirty="0">
                <a:solidFill>
                  <a:srgbClr val="3E3E3E"/>
                </a:solidFill>
                <a:latin typeface="KyivType Sans2" panose="00000500000000000000" pitchFamily="50" charset="0"/>
              </a:rPr>
              <a:t>Décoration festive :</a:t>
            </a:r>
          </a:p>
        </p:txBody>
      </p:sp>
      <p:sp>
        <p:nvSpPr>
          <p:cNvPr id="10" name="ZoneTexte 11">
            <a:extLst>
              <a:ext uri="{FF2B5EF4-FFF2-40B4-BE49-F238E27FC236}">
                <a16:creationId xmlns:a16="http://schemas.microsoft.com/office/drawing/2014/main" id="{52D83946-26DC-4AEE-9380-677C4C6E5014}"/>
              </a:ext>
            </a:extLst>
          </p:cNvPr>
          <p:cNvSpPr txBox="1"/>
          <p:nvPr/>
        </p:nvSpPr>
        <p:spPr>
          <a:xfrm>
            <a:off x="1836448" y="6204123"/>
            <a:ext cx="3252221"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baseline="30000" dirty="0">
                <a:latin typeface="Roboto Mono Light" panose="00000009000000000000" pitchFamily="49" charset="0"/>
                <a:ea typeface="Roboto Mono Light" panose="00000009000000000000" pitchFamily="49" charset="0"/>
              </a:rPr>
              <a:t>POSTER 60x90</a:t>
            </a:r>
          </a:p>
          <a:p>
            <a:pPr algn="ctr"/>
            <a:r>
              <a:rPr lang="nb-NO" baseline="30000" dirty="0">
                <a:solidFill>
                  <a:schemeClr val="tx1">
                    <a:lumMod val="95000"/>
                    <a:lumOff val="5000"/>
                  </a:schemeClr>
                </a:solidFill>
                <a:latin typeface="Roboto Mono Light" panose="00000009000000000000" pitchFamily="49" charset="0"/>
                <a:ea typeface="Roboto Mono Light" panose="00000009000000000000" pitchFamily="49" charset="0"/>
              </a:rPr>
              <a:t>Réf 7C1150A (FR) et </a:t>
            </a:r>
          </a:p>
          <a:p>
            <a:pPr algn="ctr"/>
            <a:r>
              <a:rPr lang="nb-NO" baseline="30000" dirty="0">
                <a:solidFill>
                  <a:schemeClr val="tx1">
                    <a:lumMod val="95000"/>
                    <a:lumOff val="5000"/>
                  </a:schemeClr>
                </a:solidFill>
                <a:latin typeface="Roboto Mono Light" panose="00000009000000000000" pitchFamily="49" charset="0"/>
                <a:ea typeface="Roboto Mono Light" panose="00000009000000000000" pitchFamily="49" charset="0"/>
              </a:rPr>
              <a:t>Réf 7C1150B (EN)</a:t>
            </a:r>
            <a:r>
              <a:rPr lang="nb-NO" baseline="30000" dirty="0">
                <a:latin typeface="Roboto Mono Light" panose="00000009000000000000" pitchFamily="49" charset="0"/>
                <a:ea typeface="Roboto Mono Light" panose="00000009000000000000" pitchFamily="49" charset="0"/>
              </a:rPr>
              <a:t> </a:t>
            </a:r>
          </a:p>
        </p:txBody>
      </p:sp>
      <p:sp>
        <p:nvSpPr>
          <p:cNvPr id="11" name="ZoneTexte 14">
            <a:extLst>
              <a:ext uri="{FF2B5EF4-FFF2-40B4-BE49-F238E27FC236}">
                <a16:creationId xmlns:a16="http://schemas.microsoft.com/office/drawing/2014/main" id="{1B4AE4DE-E259-695D-92DA-133323277A5D}"/>
              </a:ext>
            </a:extLst>
          </p:cNvPr>
          <p:cNvSpPr txBox="1"/>
          <p:nvPr/>
        </p:nvSpPr>
        <p:spPr>
          <a:xfrm>
            <a:off x="6732523" y="5650125"/>
            <a:ext cx="3623028" cy="92333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baseline="30000" dirty="0">
                <a:latin typeface="Roboto Mono Light" panose="00000009000000000000" pitchFamily="49" charset="0"/>
                <a:ea typeface="Roboto Mono Light" panose="00000009000000000000" pitchFamily="49" charset="0"/>
              </a:rPr>
              <a:t>AFFICHETTES </a:t>
            </a:r>
          </a:p>
          <a:p>
            <a:pPr algn="ctr"/>
            <a:r>
              <a:rPr lang="nb-NO" baseline="30000" dirty="0">
                <a:latin typeface="Roboto Mono Light" panose="00000009000000000000" pitchFamily="49" charset="0"/>
                <a:ea typeface="Roboto Mono Light" panose="00000009000000000000" pitchFamily="49" charset="0"/>
              </a:rPr>
              <a:t>Fichiers disponibles en:</a:t>
            </a:r>
          </a:p>
          <a:p>
            <a:pPr algn="ctr"/>
            <a:r>
              <a:rPr lang="nb-NO" baseline="30000" dirty="0">
                <a:latin typeface="Roboto Mono Light" panose="00000009000000000000" pitchFamily="49" charset="0"/>
                <a:ea typeface="Roboto Mono Light" panose="00000009000000000000" pitchFamily="49" charset="0"/>
              </a:rPr>
              <a:t>FR/EN et FR/NL</a:t>
            </a:r>
          </a:p>
          <a:p>
            <a:pPr algn="ctr"/>
            <a:r>
              <a:rPr lang="nb-NO" dirty="0">
                <a:latin typeface="Roboto Mono Light" panose="00000009000000000000" pitchFamily="49" charset="0"/>
                <a:ea typeface="Roboto Mono Light" panose="00000009000000000000" pitchFamily="49" charset="0"/>
              </a:rPr>
              <a:t> </a:t>
            </a:r>
            <a:endParaRPr lang="nb-NO" baseline="30000" dirty="0">
              <a:latin typeface="Roboto Mono Light" panose="00000009000000000000" pitchFamily="49" charset="0"/>
              <a:ea typeface="Roboto Mono Light" panose="00000009000000000000" pitchFamily="49" charset="0"/>
            </a:endParaRPr>
          </a:p>
        </p:txBody>
      </p:sp>
      <p:sp>
        <p:nvSpPr>
          <p:cNvPr id="12" name="ZoneTexte 19">
            <a:extLst>
              <a:ext uri="{FF2B5EF4-FFF2-40B4-BE49-F238E27FC236}">
                <a16:creationId xmlns:a16="http://schemas.microsoft.com/office/drawing/2014/main" id="{AA55FD01-8C6D-4DED-FD73-C41028EF3042}"/>
              </a:ext>
            </a:extLst>
          </p:cNvPr>
          <p:cNvSpPr txBox="1"/>
          <p:nvPr/>
        </p:nvSpPr>
        <p:spPr>
          <a:xfrm>
            <a:off x="7990852" y="5245336"/>
            <a:ext cx="1257275" cy="369332"/>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baseline="30000" dirty="0">
                <a:solidFill>
                  <a:schemeClr val="tx1">
                    <a:lumMod val="95000"/>
                    <a:lumOff val="5000"/>
                  </a:schemeClr>
                </a:solidFill>
                <a:latin typeface="Roboto Mono Light" panose="00000009000000000000" pitchFamily="49" charset="0"/>
                <a:ea typeface="Roboto Mono Light" panose="00000009000000000000" pitchFamily="49" charset="0"/>
              </a:rPr>
              <a:t>Réf 7C1151X </a:t>
            </a:r>
            <a:endParaRPr lang="fr-FR" dirty="0"/>
          </a:p>
        </p:txBody>
      </p:sp>
      <p:pic>
        <p:nvPicPr>
          <p:cNvPr id="13" name="Image 12" descr="Une image contenant texte, mode&#10;&#10;Description générée automatiquement">
            <a:extLst>
              <a:ext uri="{FF2B5EF4-FFF2-40B4-BE49-F238E27FC236}">
                <a16:creationId xmlns:a16="http://schemas.microsoft.com/office/drawing/2014/main" id="{3310A492-C28F-A3DF-50DA-9A911108C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839" y="1513614"/>
            <a:ext cx="3029607" cy="4544197"/>
          </a:xfrm>
          <a:prstGeom prst="rect">
            <a:avLst/>
          </a:prstGeom>
          <a:ln>
            <a:noFill/>
          </a:ln>
          <a:effectLst>
            <a:outerShdw blurRad="292100" dist="139700" dir="2700000" algn="tl" rotWithShape="0">
              <a:srgbClr val="333333">
                <a:alpha val="65000"/>
              </a:srgbClr>
            </a:outerShdw>
          </a:effectLst>
        </p:spPr>
      </p:pic>
      <p:pic>
        <p:nvPicPr>
          <p:cNvPr id="14" name="Image 13" descr="Une image contenant texte, Approvisionnement domestique, sac, tasse&#10;&#10;Description générée automatiquement">
            <a:extLst>
              <a:ext uri="{FF2B5EF4-FFF2-40B4-BE49-F238E27FC236}">
                <a16:creationId xmlns:a16="http://schemas.microsoft.com/office/drawing/2014/main" id="{A7ECE852-BF1D-E34E-3100-D313E76CDA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9495" y="2303443"/>
            <a:ext cx="2067255" cy="2924165"/>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8A7A40E1-CCCC-FB90-FF85-F1296FA7748B}"/>
              </a:ext>
            </a:extLst>
          </p:cNvPr>
          <p:cNvPicPr>
            <a:picLocks noChangeAspect="1"/>
          </p:cNvPicPr>
          <p:nvPr/>
        </p:nvPicPr>
        <p:blipFill>
          <a:blip r:embed="rId5"/>
          <a:stretch>
            <a:fillRect/>
          </a:stretch>
        </p:blipFill>
        <p:spPr>
          <a:xfrm rot="5400000">
            <a:off x="8744107" y="2948825"/>
            <a:ext cx="5422457" cy="1088139"/>
          </a:xfrm>
          <a:prstGeom prst="rect">
            <a:avLst/>
          </a:prstGeom>
        </p:spPr>
      </p:pic>
    </p:spTree>
    <p:extLst>
      <p:ext uri="{BB962C8B-B14F-4D97-AF65-F5344CB8AC3E}">
        <p14:creationId xmlns:p14="http://schemas.microsoft.com/office/powerpoint/2010/main" val="163876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79B5F68-45FD-8191-179D-64A1EAD1AE1E}"/>
              </a:ext>
            </a:extLst>
          </p:cNvPr>
          <p:cNvPicPr>
            <a:picLocks noChangeAspect="1"/>
          </p:cNvPicPr>
          <p:nvPr/>
        </p:nvPicPr>
        <p:blipFill>
          <a:blip r:embed="rId2"/>
          <a:stretch>
            <a:fillRect/>
          </a:stretch>
        </p:blipFill>
        <p:spPr>
          <a:xfrm>
            <a:off x="0" y="0"/>
            <a:ext cx="7114156" cy="6858000"/>
          </a:xfrm>
          <a:prstGeom prst="rect">
            <a:avLst/>
          </a:prstGeom>
        </p:spPr>
      </p:pic>
      <p:sp>
        <p:nvSpPr>
          <p:cNvPr id="12" name="Rectangle 11">
            <a:extLst>
              <a:ext uri="{FF2B5EF4-FFF2-40B4-BE49-F238E27FC236}">
                <a16:creationId xmlns:a16="http://schemas.microsoft.com/office/drawing/2014/main" id="{34692FA8-EE0D-B82C-4FA0-5565BB21DE73}"/>
              </a:ext>
            </a:extLst>
          </p:cNvPr>
          <p:cNvSpPr/>
          <p:nvPr/>
        </p:nvSpPr>
        <p:spPr>
          <a:xfrm>
            <a:off x="8784771" y="0"/>
            <a:ext cx="3407229" cy="446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itre 1"/>
          <p:cNvSpPr>
            <a:spLocks noGrp="1"/>
          </p:cNvSpPr>
          <p:nvPr/>
        </p:nvSpPr>
        <p:spPr>
          <a:xfrm>
            <a:off x="-2680436" y="276621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fr-FR" sz="3600" dirty="0">
              <a:latin typeface="KyivType Sans2" panose="00000500000000000000" pitchFamily="50" charset="0"/>
            </a:endParaRPr>
          </a:p>
          <a:p>
            <a:pPr algn="ctr">
              <a:lnSpc>
                <a:spcPct val="100000"/>
              </a:lnSpc>
            </a:pPr>
            <a:r>
              <a:rPr lang="fr-FR" sz="3600" dirty="0">
                <a:latin typeface="KyivType Sans2" panose="00000500000000000000" pitchFamily="50" charset="0"/>
              </a:rPr>
              <a:t>Scénographie</a:t>
            </a:r>
          </a:p>
          <a:p>
            <a:pPr algn="ctr">
              <a:lnSpc>
                <a:spcPct val="100000"/>
              </a:lnSpc>
            </a:pPr>
            <a:r>
              <a:rPr lang="fr-FR" sz="3600" dirty="0">
                <a:latin typeface="KyivType Sans2" panose="00000500000000000000" pitchFamily="50" charset="0"/>
              </a:rPr>
              <a:t>vitrine</a:t>
            </a:r>
          </a:p>
        </p:txBody>
      </p:sp>
      <p:pic>
        <p:nvPicPr>
          <p:cNvPr id="3" name="Image 2">
            <a:extLst>
              <a:ext uri="{FF2B5EF4-FFF2-40B4-BE49-F238E27FC236}">
                <a16:creationId xmlns:a16="http://schemas.microsoft.com/office/drawing/2014/main" id="{F99549E0-ED2E-0C69-B85C-3C9BD2E65A73}"/>
              </a:ext>
            </a:extLst>
          </p:cNvPr>
          <p:cNvPicPr>
            <a:picLocks noChangeAspect="1"/>
          </p:cNvPicPr>
          <p:nvPr/>
        </p:nvPicPr>
        <p:blipFill>
          <a:blip r:embed="rId3"/>
          <a:stretch>
            <a:fillRect/>
          </a:stretch>
        </p:blipFill>
        <p:spPr>
          <a:xfrm>
            <a:off x="4674871" y="-1"/>
            <a:ext cx="7517130" cy="690798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1137" y="6199894"/>
            <a:ext cx="525351" cy="453159"/>
          </a:xfrm>
          <a:prstGeom prst="rect">
            <a:avLst/>
          </a:prstGeom>
        </p:spPr>
      </p:pic>
    </p:spTree>
    <p:extLst>
      <p:ext uri="{BB962C8B-B14F-4D97-AF65-F5344CB8AC3E}">
        <p14:creationId xmlns:p14="http://schemas.microsoft.com/office/powerpoint/2010/main" val="2007194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F02D3CE-BB85-D10A-3034-461C8ED61D15}"/>
              </a:ext>
            </a:extLst>
          </p:cNvPr>
          <p:cNvPicPr>
            <a:picLocks noChangeAspect="1"/>
          </p:cNvPicPr>
          <p:nvPr/>
        </p:nvPicPr>
        <p:blipFill>
          <a:blip r:embed="rId2"/>
          <a:stretch>
            <a:fillRect/>
          </a:stretch>
        </p:blipFill>
        <p:spPr>
          <a:xfrm>
            <a:off x="3156754" y="1022529"/>
            <a:ext cx="5136473" cy="5664002"/>
          </a:xfrm>
          <a:prstGeom prst="rect">
            <a:avLst/>
          </a:prstGeom>
        </p:spPr>
      </p:pic>
      <p:sp>
        <p:nvSpPr>
          <p:cNvPr id="36" name="Rectangle 35">
            <a:extLst>
              <a:ext uri="{FF2B5EF4-FFF2-40B4-BE49-F238E27FC236}">
                <a16:creationId xmlns:a16="http://schemas.microsoft.com/office/drawing/2014/main" id="{262B0B28-45F3-604C-1254-224381466365}"/>
              </a:ext>
            </a:extLst>
          </p:cNvPr>
          <p:cNvSpPr/>
          <p:nvPr/>
        </p:nvSpPr>
        <p:spPr>
          <a:xfrm>
            <a:off x="8784771" y="0"/>
            <a:ext cx="3407229" cy="446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Forme libre 3"/>
          <p:cNvSpPr/>
          <p:nvPr/>
        </p:nvSpPr>
        <p:spPr>
          <a:xfrm rot="20826474">
            <a:off x="2159940" y="1240997"/>
            <a:ext cx="2089340" cy="982165"/>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21"/>
          <p:cNvSpPr/>
          <p:nvPr/>
        </p:nvSpPr>
        <p:spPr>
          <a:xfrm rot="746716">
            <a:off x="2383970" y="6007274"/>
            <a:ext cx="1641279" cy="111052"/>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22"/>
          <p:cNvSpPr/>
          <p:nvPr/>
        </p:nvSpPr>
        <p:spPr>
          <a:xfrm>
            <a:off x="2600003" y="3350814"/>
            <a:ext cx="458959" cy="101045"/>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rot="10800000">
            <a:off x="7184513" y="2111534"/>
            <a:ext cx="1753937" cy="199313"/>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9053276" y="1960414"/>
            <a:ext cx="2796513" cy="646331"/>
          </a:xfrm>
          <a:prstGeom prst="rect">
            <a:avLst/>
          </a:prstGeom>
          <a:noFill/>
        </p:spPr>
        <p:txBody>
          <a:bodyPr wrap="square" rtlCol="0">
            <a:spAutoFit/>
          </a:bodyPr>
          <a:lstStyle/>
          <a:p>
            <a:r>
              <a:rPr lang="en-US" sz="1200" dirty="0">
                <a:latin typeface="Roboto Mono Light" charset="0"/>
                <a:ea typeface="Roboto Mono Light" charset="0"/>
              </a:rPr>
              <a:t>Rideau satin </a:t>
            </a:r>
            <a:r>
              <a:rPr lang="en-US" sz="1200" dirty="0" err="1">
                <a:latin typeface="Roboto Mono Light" charset="0"/>
                <a:ea typeface="Roboto Mono Light" charset="0"/>
              </a:rPr>
              <a:t>ou</a:t>
            </a:r>
            <a:r>
              <a:rPr lang="en-US" sz="1200" dirty="0">
                <a:latin typeface="Roboto Mono Light" charset="0"/>
                <a:ea typeface="Roboto Mono Light" charset="0"/>
              </a:rPr>
              <a:t> </a:t>
            </a:r>
            <a:r>
              <a:rPr lang="en-US" sz="1200" dirty="0" err="1">
                <a:latin typeface="Roboto Mono Light" charset="0"/>
                <a:ea typeface="Roboto Mono Light" charset="0"/>
              </a:rPr>
              <a:t>velours</a:t>
            </a:r>
            <a:r>
              <a:rPr lang="en-US" sz="1200" dirty="0">
                <a:latin typeface="Roboto Mono Light" charset="0"/>
                <a:ea typeface="Roboto Mono Light" charset="0"/>
              </a:rPr>
              <a:t> </a:t>
            </a:r>
            <a:r>
              <a:rPr lang="en-US" sz="1200" dirty="0" err="1">
                <a:latin typeface="Roboto Mono Light" charset="0"/>
                <a:ea typeface="Roboto Mono Light" charset="0"/>
              </a:rPr>
              <a:t>suspendu</a:t>
            </a:r>
            <a:r>
              <a:rPr lang="en-US" sz="1200" dirty="0">
                <a:latin typeface="Roboto Mono Light" charset="0"/>
                <a:ea typeface="Roboto Mono Light" charset="0"/>
              </a:rPr>
              <a:t> sur un </a:t>
            </a:r>
            <a:r>
              <a:rPr lang="en-US" sz="1200" dirty="0" err="1">
                <a:latin typeface="Roboto Mono Light" charset="0"/>
                <a:ea typeface="Roboto Mono Light" charset="0"/>
              </a:rPr>
              <a:t>côté</a:t>
            </a:r>
            <a:r>
              <a:rPr lang="en-US" sz="1200" dirty="0">
                <a:latin typeface="Roboto Mono Light" charset="0"/>
                <a:ea typeface="Roboto Mono Light" charset="0"/>
              </a:rPr>
              <a:t> </a:t>
            </a:r>
            <a:r>
              <a:rPr lang="en-US" sz="1200" dirty="0" err="1">
                <a:latin typeface="Roboto Mono Light" charset="0"/>
                <a:ea typeface="Roboto Mono Light" charset="0"/>
              </a:rPr>
              <a:t>uniquement</a:t>
            </a:r>
            <a:endParaRPr lang="fr-FR" sz="1200" dirty="0">
              <a:latin typeface="Roboto Mono Light" charset="0"/>
              <a:ea typeface="Roboto Mono Light" charset="0"/>
            </a:endParaRPr>
          </a:p>
        </p:txBody>
      </p:sp>
      <p:sp>
        <p:nvSpPr>
          <p:cNvPr id="30" name="ZoneTexte 29"/>
          <p:cNvSpPr txBox="1"/>
          <p:nvPr/>
        </p:nvSpPr>
        <p:spPr>
          <a:xfrm>
            <a:off x="491035" y="1579777"/>
            <a:ext cx="2796513" cy="276999"/>
          </a:xfrm>
          <a:prstGeom prst="rect">
            <a:avLst/>
          </a:prstGeom>
          <a:noFill/>
        </p:spPr>
        <p:txBody>
          <a:bodyPr wrap="square" rtlCol="0">
            <a:spAutoFit/>
          </a:bodyPr>
          <a:lstStyle/>
          <a:p>
            <a:pPr algn="ctr"/>
            <a:r>
              <a:rPr lang="fr-FR" sz="1200" dirty="0">
                <a:latin typeface="Roboto Mono Light" charset="0"/>
                <a:ea typeface="Roboto Mono Light" charset="0"/>
              </a:rPr>
              <a:t>Lustre à pampilles</a:t>
            </a:r>
          </a:p>
        </p:txBody>
      </p:sp>
      <p:sp>
        <p:nvSpPr>
          <p:cNvPr id="15" name="Forme libre 14"/>
          <p:cNvSpPr/>
          <p:nvPr/>
        </p:nvSpPr>
        <p:spPr>
          <a:xfrm rot="10800000" flipV="1">
            <a:off x="6400799" y="2995983"/>
            <a:ext cx="2640253" cy="45719"/>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9119266" y="4482527"/>
            <a:ext cx="2881048" cy="461665"/>
          </a:xfrm>
          <a:prstGeom prst="rect">
            <a:avLst/>
          </a:prstGeom>
          <a:noFill/>
        </p:spPr>
        <p:txBody>
          <a:bodyPr wrap="square" rtlCol="0">
            <a:spAutoFit/>
          </a:bodyPr>
          <a:lstStyle/>
          <a:p>
            <a:pPr algn="ctr"/>
            <a:r>
              <a:rPr lang="fr-FR" sz="1200" dirty="0">
                <a:latin typeface="Roboto Mono Light" charset="0"/>
                <a:ea typeface="Roboto Mono Light" charset="0"/>
              </a:rPr>
              <a:t>Podiums recouverts</a:t>
            </a:r>
          </a:p>
          <a:p>
            <a:pPr algn="ctr"/>
            <a:r>
              <a:rPr lang="fr-FR" sz="1200" dirty="0">
                <a:latin typeface="Roboto Mono Light" charset="0"/>
                <a:ea typeface="Roboto Mono Light" charset="0"/>
              </a:rPr>
              <a:t>de film miroir</a:t>
            </a:r>
          </a:p>
        </p:txBody>
      </p:sp>
      <p:sp>
        <p:nvSpPr>
          <p:cNvPr id="18" name="ZoneTexte 17"/>
          <p:cNvSpPr txBox="1"/>
          <p:nvPr/>
        </p:nvSpPr>
        <p:spPr>
          <a:xfrm>
            <a:off x="802898" y="4096073"/>
            <a:ext cx="2796513" cy="276999"/>
          </a:xfrm>
          <a:prstGeom prst="rect">
            <a:avLst/>
          </a:prstGeom>
          <a:noFill/>
        </p:spPr>
        <p:txBody>
          <a:bodyPr wrap="square" rtlCol="0">
            <a:spAutoFit/>
          </a:bodyPr>
          <a:lstStyle/>
          <a:p>
            <a:r>
              <a:rPr lang="en-US" sz="1200" dirty="0">
                <a:latin typeface="Roboto Mono Light" charset="0"/>
                <a:ea typeface="Roboto Mono Light" charset="0"/>
              </a:rPr>
              <a:t>Bougies </a:t>
            </a:r>
            <a:r>
              <a:rPr lang="en-US" sz="1200" dirty="0" err="1">
                <a:latin typeface="Roboto Mono Light" charset="0"/>
                <a:ea typeface="Roboto Mono Light" charset="0"/>
              </a:rPr>
              <a:t>leds</a:t>
            </a:r>
            <a:endParaRPr lang="fr-FR" sz="1200" dirty="0">
              <a:latin typeface="Roboto Mono Light" charset="0"/>
              <a:ea typeface="Roboto Mono Light" charset="0"/>
            </a:endParaRPr>
          </a:p>
        </p:txBody>
      </p:sp>
      <p:sp>
        <p:nvSpPr>
          <p:cNvPr id="21" name="Forme libre 20"/>
          <p:cNvSpPr/>
          <p:nvPr/>
        </p:nvSpPr>
        <p:spPr>
          <a:xfrm rot="11697415" flipV="1">
            <a:off x="7961192" y="3582874"/>
            <a:ext cx="1254360" cy="354701"/>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610" y="6283021"/>
            <a:ext cx="525351" cy="453159"/>
          </a:xfrm>
          <a:prstGeom prst="rect">
            <a:avLst/>
          </a:prstGeom>
        </p:spPr>
      </p:pic>
      <p:sp>
        <p:nvSpPr>
          <p:cNvPr id="32" name="ZoneTexte 31"/>
          <p:cNvSpPr txBox="1"/>
          <p:nvPr/>
        </p:nvSpPr>
        <p:spPr>
          <a:xfrm>
            <a:off x="9070021" y="2849074"/>
            <a:ext cx="2796513" cy="276999"/>
          </a:xfrm>
          <a:prstGeom prst="rect">
            <a:avLst/>
          </a:prstGeom>
          <a:noFill/>
        </p:spPr>
        <p:txBody>
          <a:bodyPr wrap="square" rtlCol="0">
            <a:spAutoFit/>
          </a:bodyPr>
          <a:lstStyle/>
          <a:p>
            <a:r>
              <a:rPr lang="en-US" sz="1200" dirty="0">
                <a:latin typeface="Roboto Mono Light" charset="0"/>
                <a:ea typeface="Roboto Mono Light" charset="0"/>
              </a:rPr>
              <a:t>Poster </a:t>
            </a:r>
            <a:r>
              <a:rPr lang="en-US" sz="1200" dirty="0" err="1">
                <a:latin typeface="Roboto Mono Light" charset="0"/>
                <a:ea typeface="Roboto Mono Light" charset="0"/>
              </a:rPr>
              <a:t>suspendu</a:t>
            </a:r>
            <a:endParaRPr lang="fr-FR" sz="1200" dirty="0">
              <a:latin typeface="Roboto Mono Light" charset="0"/>
              <a:ea typeface="Roboto Mono Light" charset="0"/>
            </a:endParaRPr>
          </a:p>
        </p:txBody>
      </p:sp>
      <p:sp>
        <p:nvSpPr>
          <p:cNvPr id="20" name="Forme libre 20">
            <a:extLst>
              <a:ext uri="{FF2B5EF4-FFF2-40B4-BE49-F238E27FC236}">
                <a16:creationId xmlns:a16="http://schemas.microsoft.com/office/drawing/2014/main" id="{F25FB514-4860-B432-58F8-B6543946EF58}"/>
              </a:ext>
            </a:extLst>
          </p:cNvPr>
          <p:cNvSpPr/>
          <p:nvPr/>
        </p:nvSpPr>
        <p:spPr>
          <a:xfrm rot="10800000" flipV="1">
            <a:off x="7349403" y="4619094"/>
            <a:ext cx="2083232" cy="243936"/>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5DC543CF-500D-D5D9-EEE6-10FCBBFA503B}"/>
              </a:ext>
            </a:extLst>
          </p:cNvPr>
          <p:cNvSpPr txBox="1"/>
          <p:nvPr/>
        </p:nvSpPr>
        <p:spPr>
          <a:xfrm>
            <a:off x="9119266" y="5259326"/>
            <a:ext cx="2796513" cy="461665"/>
          </a:xfrm>
          <a:prstGeom prst="rect">
            <a:avLst/>
          </a:prstGeom>
          <a:noFill/>
        </p:spPr>
        <p:txBody>
          <a:bodyPr wrap="square" rtlCol="0">
            <a:spAutoFit/>
          </a:bodyPr>
          <a:lstStyle/>
          <a:p>
            <a:r>
              <a:rPr lang="en-US" sz="1200" dirty="0">
                <a:latin typeface="Roboto Mono Light" charset="0"/>
                <a:ea typeface="Roboto Mono Light" charset="0"/>
              </a:rPr>
              <a:t>Exposition des </a:t>
            </a:r>
            <a:r>
              <a:rPr lang="en-US" sz="1200" dirty="0" err="1">
                <a:latin typeface="Roboto Mono Light" charset="0"/>
                <a:ea typeface="Roboto Mono Light" charset="0"/>
              </a:rPr>
              <a:t>trousses</a:t>
            </a:r>
            <a:r>
              <a:rPr lang="en-US" sz="1200" dirty="0">
                <a:latin typeface="Roboto Mono Light" charset="0"/>
                <a:ea typeface="Roboto Mono Light" charset="0"/>
              </a:rPr>
              <a:t> </a:t>
            </a:r>
            <a:r>
              <a:rPr lang="en-US" sz="1200" dirty="0" err="1">
                <a:latin typeface="Roboto Mono Light" charset="0"/>
                <a:ea typeface="Roboto Mono Light" charset="0"/>
              </a:rPr>
              <a:t>noël</a:t>
            </a:r>
            <a:r>
              <a:rPr lang="en-US" sz="1200" dirty="0">
                <a:latin typeface="Roboto Mono Light" charset="0"/>
                <a:ea typeface="Roboto Mono Light" charset="0"/>
              </a:rPr>
              <a:t> et </a:t>
            </a:r>
            <a:r>
              <a:rPr lang="en-US" sz="1200" dirty="0" err="1">
                <a:latin typeface="Roboto Mono Light" charset="0"/>
                <a:ea typeface="Roboto Mono Light" charset="0"/>
              </a:rPr>
              <a:t>produits</a:t>
            </a:r>
            <a:r>
              <a:rPr lang="en-US" sz="1200" dirty="0">
                <a:latin typeface="Roboto Mono Light" charset="0"/>
                <a:ea typeface="Roboto Mono Light" charset="0"/>
              </a:rPr>
              <a:t> Yon-Ka </a:t>
            </a:r>
            <a:endParaRPr lang="fr-FR" sz="1200" dirty="0">
              <a:latin typeface="Roboto Mono Light" charset="0"/>
              <a:ea typeface="Roboto Mono Light" charset="0"/>
            </a:endParaRPr>
          </a:p>
        </p:txBody>
      </p:sp>
      <p:sp>
        <p:nvSpPr>
          <p:cNvPr id="33" name="Forme libre 20">
            <a:extLst>
              <a:ext uri="{FF2B5EF4-FFF2-40B4-BE49-F238E27FC236}">
                <a16:creationId xmlns:a16="http://schemas.microsoft.com/office/drawing/2014/main" id="{2E2422F7-70AE-4310-C2B7-F895E89A388A}"/>
              </a:ext>
            </a:extLst>
          </p:cNvPr>
          <p:cNvSpPr/>
          <p:nvPr/>
        </p:nvSpPr>
        <p:spPr>
          <a:xfrm rot="10800000" flipV="1">
            <a:off x="7310325" y="5388688"/>
            <a:ext cx="1730726" cy="261253"/>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33FD47D7-7EAB-7AD8-DB58-4A29AF7BCF3C}"/>
              </a:ext>
            </a:extLst>
          </p:cNvPr>
          <p:cNvSpPr txBox="1"/>
          <p:nvPr/>
        </p:nvSpPr>
        <p:spPr>
          <a:xfrm>
            <a:off x="442162" y="6130656"/>
            <a:ext cx="2541866" cy="553998"/>
          </a:xfrm>
          <a:prstGeom prst="rect">
            <a:avLst/>
          </a:prstGeom>
          <a:noFill/>
        </p:spPr>
        <p:txBody>
          <a:bodyPr wrap="square" rtlCol="0">
            <a:spAutoFit/>
          </a:bodyPr>
          <a:lstStyle/>
          <a:p>
            <a:r>
              <a:rPr lang="en-US" sz="1000" b="1" dirty="0" err="1">
                <a:latin typeface="Roboto Mono Light" charset="0"/>
                <a:ea typeface="Roboto Mono Light" charset="0"/>
              </a:rPr>
              <a:t>Parsemer</a:t>
            </a:r>
            <a:r>
              <a:rPr lang="en-US" sz="1000" b="1" dirty="0">
                <a:latin typeface="Roboto Mono Light" charset="0"/>
                <a:ea typeface="Roboto Mono Light" charset="0"/>
              </a:rPr>
              <a:t> des </a:t>
            </a:r>
            <a:r>
              <a:rPr lang="en-US" sz="1000" b="1" dirty="0" err="1">
                <a:latin typeface="Roboto Mono Light" charset="0"/>
                <a:ea typeface="Roboto Mono Light" charset="0"/>
              </a:rPr>
              <a:t>tas</a:t>
            </a:r>
            <a:r>
              <a:rPr lang="en-US" sz="1000" b="1" dirty="0">
                <a:latin typeface="Roboto Mono Light" charset="0"/>
                <a:ea typeface="Roboto Mono Light" charset="0"/>
              </a:rPr>
              <a:t> de paillettes </a:t>
            </a:r>
            <a:r>
              <a:rPr lang="en-US" sz="1000" b="1" dirty="0" err="1">
                <a:latin typeface="Roboto Mono Light" charset="0"/>
                <a:ea typeface="Roboto Mono Light" charset="0"/>
              </a:rPr>
              <a:t>ça</a:t>
            </a:r>
            <a:r>
              <a:rPr lang="en-US" sz="1000" b="1" dirty="0">
                <a:latin typeface="Roboto Mono Light" charset="0"/>
                <a:ea typeface="Roboto Mono Light" charset="0"/>
              </a:rPr>
              <a:t> et </a:t>
            </a:r>
            <a:r>
              <a:rPr lang="en-US" sz="1000" b="1" dirty="0" err="1">
                <a:latin typeface="Roboto Mono Light" charset="0"/>
                <a:ea typeface="Roboto Mono Light" charset="0"/>
              </a:rPr>
              <a:t>là</a:t>
            </a:r>
            <a:r>
              <a:rPr lang="en-US" sz="1000" b="1" dirty="0">
                <a:latin typeface="Roboto Mono Light" charset="0"/>
                <a:ea typeface="Roboto Mono Light" charset="0"/>
              </a:rPr>
              <a:t> pour faire </a:t>
            </a:r>
            <a:r>
              <a:rPr lang="en-US" sz="1000" b="1" dirty="0" err="1">
                <a:latin typeface="Roboto Mono Light" charset="0"/>
                <a:ea typeface="Roboto Mono Light" charset="0"/>
              </a:rPr>
              <a:t>scintiller</a:t>
            </a:r>
            <a:r>
              <a:rPr lang="en-US" sz="1000" b="1" dirty="0">
                <a:latin typeface="Roboto Mono Light" charset="0"/>
                <a:ea typeface="Roboto Mono Light" charset="0"/>
              </a:rPr>
              <a:t> la vitrine.</a:t>
            </a:r>
            <a:endParaRPr lang="fr-FR" sz="1000" b="1" dirty="0">
              <a:latin typeface="Roboto Mono Light" charset="0"/>
              <a:ea typeface="Roboto Mono Light" charset="0"/>
            </a:endParaRPr>
          </a:p>
        </p:txBody>
      </p:sp>
      <p:pic>
        <p:nvPicPr>
          <p:cNvPr id="10" name="Picture 8" descr="Lustre argenté ENTWASH_753665">
            <a:extLst>
              <a:ext uri="{FF2B5EF4-FFF2-40B4-BE49-F238E27FC236}">
                <a16:creationId xmlns:a16="http://schemas.microsoft.com/office/drawing/2014/main" id="{384B8533-3F7F-7907-AA9D-46AB6AF585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701" r="23317"/>
          <a:stretch/>
        </p:blipFill>
        <p:spPr bwMode="auto">
          <a:xfrm>
            <a:off x="1651518" y="1976813"/>
            <a:ext cx="679198" cy="1019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apier peint panoramique 3D imitation mur moulure bois | Tapisserie  panoramique violette élégante pour salon | Papier peint panoramique trompe  l'œil">
            <a:extLst>
              <a:ext uri="{FF2B5EF4-FFF2-40B4-BE49-F238E27FC236}">
                <a16:creationId xmlns:a16="http://schemas.microsoft.com/office/drawing/2014/main" id="{93F0BCD3-CF10-EEC2-8ECE-4B1AC08D65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554" y="3005442"/>
            <a:ext cx="1919335" cy="1919335"/>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p:nvPr/>
        </p:nvSpPr>
        <p:spPr>
          <a:xfrm>
            <a:off x="206102" y="3012415"/>
            <a:ext cx="2796513" cy="276999"/>
          </a:xfrm>
          <a:prstGeom prst="rect">
            <a:avLst/>
          </a:prstGeom>
          <a:noFill/>
        </p:spPr>
        <p:txBody>
          <a:bodyPr wrap="square" rtlCol="0">
            <a:spAutoFit/>
          </a:bodyPr>
          <a:lstStyle/>
          <a:p>
            <a:r>
              <a:rPr lang="en-US" sz="1200" dirty="0">
                <a:latin typeface="Roboto Mono Light" charset="0"/>
                <a:ea typeface="Roboto Mono Light" charset="0"/>
              </a:rPr>
              <a:t>Fond de vitrine papier </a:t>
            </a:r>
            <a:r>
              <a:rPr lang="en-US" sz="1200" dirty="0" err="1">
                <a:latin typeface="Roboto Mono Light" charset="0"/>
                <a:ea typeface="Roboto Mono Light" charset="0"/>
              </a:rPr>
              <a:t>peint</a:t>
            </a:r>
            <a:endParaRPr lang="en-US" sz="1200" dirty="0">
              <a:latin typeface="Roboto Mono Light" charset="0"/>
              <a:ea typeface="Roboto Mono Light" charset="0"/>
            </a:endParaRPr>
          </a:p>
        </p:txBody>
      </p:sp>
      <p:pic>
        <p:nvPicPr>
          <p:cNvPr id="13" name="Image 12">
            <a:extLst>
              <a:ext uri="{FF2B5EF4-FFF2-40B4-BE49-F238E27FC236}">
                <a16:creationId xmlns:a16="http://schemas.microsoft.com/office/drawing/2014/main" id="{1830254F-A792-3B9F-4136-F39767812D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506" b="94040" l="8949" r="91440">
                        <a14:foregroundMark x1="11479" y1="43488" x2="11479" y2="43488"/>
                        <a14:foregroundMark x1="16926" y1="22958" x2="16926" y2="22958"/>
                        <a14:foregroundMark x1="32490" y1="20088" x2="32490" y2="20088"/>
                        <a14:foregroundMark x1="36770" y1="16777" x2="36770" y2="16777"/>
                        <a14:foregroundMark x1="10117" y1="46137" x2="16926" y2="75717"/>
                        <a14:foregroundMark x1="18872" y1="82119" x2="49805" y2="94040"/>
                        <a14:foregroundMark x1="56031" y1="90508" x2="79572" y2="87859"/>
                        <a14:foregroundMark x1="84630" y1="77925" x2="91440" y2="48344"/>
                        <a14:foregroundMark x1="82101" y1="34216" x2="51167" y2="7506"/>
                        <a14:foregroundMark x1="40661" y1="11700" x2="18288" y2="18102"/>
                        <a14:foregroundMark x1="8949" y1="41943" x2="12062" y2="20088"/>
                      </a14:backgroundRemoval>
                    </a14:imgEffect>
                  </a14:imgLayer>
                </a14:imgProps>
              </a:ext>
            </a:extLst>
          </a:blip>
          <a:stretch>
            <a:fillRect/>
          </a:stretch>
        </p:blipFill>
        <p:spPr>
          <a:xfrm>
            <a:off x="826699" y="4798870"/>
            <a:ext cx="1504016" cy="1325524"/>
          </a:xfrm>
          <a:prstGeom prst="rect">
            <a:avLst/>
          </a:prstGeom>
        </p:spPr>
      </p:pic>
      <p:sp>
        <p:nvSpPr>
          <p:cNvPr id="14" name="ZoneTexte 13">
            <a:extLst>
              <a:ext uri="{FF2B5EF4-FFF2-40B4-BE49-F238E27FC236}">
                <a16:creationId xmlns:a16="http://schemas.microsoft.com/office/drawing/2014/main" id="{197A9881-D363-1453-BF0C-DA9EF51B5BA4}"/>
              </a:ext>
            </a:extLst>
          </p:cNvPr>
          <p:cNvSpPr txBox="1"/>
          <p:nvPr/>
        </p:nvSpPr>
        <p:spPr>
          <a:xfrm>
            <a:off x="9261688" y="3497879"/>
            <a:ext cx="2796513" cy="646331"/>
          </a:xfrm>
          <a:prstGeom prst="rect">
            <a:avLst/>
          </a:prstGeom>
          <a:noFill/>
        </p:spPr>
        <p:txBody>
          <a:bodyPr wrap="square" rtlCol="0">
            <a:spAutoFit/>
          </a:bodyPr>
          <a:lstStyle/>
          <a:p>
            <a:r>
              <a:rPr lang="en-US" sz="1200" dirty="0">
                <a:latin typeface="Roboto Mono Light" charset="0"/>
                <a:ea typeface="Roboto Mono Light" charset="0"/>
              </a:rPr>
              <a:t>Fleurs vert/bleu dans un grand vase </a:t>
            </a:r>
            <a:r>
              <a:rPr lang="en-US" sz="1200" dirty="0" err="1">
                <a:latin typeface="Roboto Mono Light" charset="0"/>
                <a:ea typeface="Roboto Mono Light" charset="0"/>
              </a:rPr>
              <a:t>en</a:t>
            </a:r>
            <a:r>
              <a:rPr lang="en-US" sz="1200" dirty="0">
                <a:latin typeface="Roboto Mono Light" charset="0"/>
                <a:ea typeface="Roboto Mono Light" charset="0"/>
              </a:rPr>
              <a:t> </a:t>
            </a:r>
            <a:r>
              <a:rPr lang="en-US" sz="1200" dirty="0" err="1">
                <a:latin typeface="Roboto Mono Light" charset="0"/>
                <a:ea typeface="Roboto Mono Light" charset="0"/>
              </a:rPr>
              <a:t>verre</a:t>
            </a:r>
            <a:r>
              <a:rPr lang="en-US" sz="1200" dirty="0">
                <a:latin typeface="Roboto Mono Light" charset="0"/>
                <a:ea typeface="Roboto Mono Light" charset="0"/>
              </a:rPr>
              <a:t> transparent</a:t>
            </a:r>
            <a:endParaRPr lang="fr-FR" sz="1200" dirty="0">
              <a:latin typeface="Roboto Mono Light" charset="0"/>
              <a:ea typeface="Roboto Mono Light" charset="0"/>
            </a:endParaRPr>
          </a:p>
        </p:txBody>
      </p:sp>
      <p:sp>
        <p:nvSpPr>
          <p:cNvPr id="28" name="Titre 1">
            <a:extLst>
              <a:ext uri="{FF2B5EF4-FFF2-40B4-BE49-F238E27FC236}">
                <a16:creationId xmlns:a16="http://schemas.microsoft.com/office/drawing/2014/main" id="{0B6650BC-7AFE-46A9-9628-911CC701A91E}"/>
              </a:ext>
            </a:extLst>
          </p:cNvPr>
          <p:cNvSpPr txBox="1">
            <a:spLocks/>
          </p:cNvSpPr>
          <p:nvPr/>
        </p:nvSpPr>
        <p:spPr>
          <a:xfrm>
            <a:off x="800876" y="-18344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r>
              <a:rPr lang="fr-FR" sz="3600" dirty="0">
                <a:solidFill>
                  <a:srgbClr val="3E3E3E"/>
                </a:solidFill>
              </a:rPr>
              <a:t>La scénographie, en détail ...</a:t>
            </a:r>
            <a:br>
              <a:rPr lang="fr-FR" sz="3600" dirty="0">
                <a:solidFill>
                  <a:srgbClr val="3E3E3E"/>
                </a:solidFill>
              </a:rPr>
            </a:br>
            <a:endParaRPr lang="fr-FR" sz="3600" dirty="0">
              <a:solidFill>
                <a:srgbClr val="3E3E3E"/>
              </a:solidFill>
            </a:endParaRPr>
          </a:p>
        </p:txBody>
      </p:sp>
    </p:spTree>
    <p:extLst>
      <p:ext uri="{BB962C8B-B14F-4D97-AF65-F5344CB8AC3E}">
        <p14:creationId xmlns:p14="http://schemas.microsoft.com/office/powerpoint/2010/main" val="1516488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5B2D0468-5716-5D5E-1699-D9DA08AF9108}"/>
              </a:ext>
            </a:extLst>
          </p:cNvPr>
          <p:cNvPicPr>
            <a:picLocks noChangeAspect="1"/>
          </p:cNvPicPr>
          <p:nvPr/>
        </p:nvPicPr>
        <p:blipFill>
          <a:blip r:embed="rId2"/>
          <a:stretch>
            <a:fillRect/>
          </a:stretch>
        </p:blipFill>
        <p:spPr>
          <a:xfrm>
            <a:off x="0" y="-1"/>
            <a:ext cx="7114155" cy="6857999"/>
          </a:xfrm>
          <a:prstGeom prst="rect">
            <a:avLst/>
          </a:prstGeom>
        </p:spPr>
      </p:pic>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610" y="6283021"/>
            <a:ext cx="525351" cy="453159"/>
          </a:xfrm>
          <a:prstGeom prst="rect">
            <a:avLst/>
          </a:prstGeom>
        </p:spPr>
      </p:pic>
      <p:sp>
        <p:nvSpPr>
          <p:cNvPr id="7" name="Titre 1"/>
          <p:cNvSpPr>
            <a:spLocks noGrp="1"/>
          </p:cNvSpPr>
          <p:nvPr/>
        </p:nvSpPr>
        <p:spPr>
          <a:xfrm>
            <a:off x="1676400" y="7524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dirty="0">
                <a:latin typeface="KyivType Sans2" panose="00000500000000000000" pitchFamily="50" charset="0"/>
              </a:rPr>
              <a:t>ANIMATION</a:t>
            </a:r>
          </a:p>
          <a:p>
            <a:r>
              <a:rPr lang="fr-FR" sz="3800" dirty="0">
                <a:latin typeface="KyivType Sans2" panose="00000500000000000000" pitchFamily="50" charset="0"/>
              </a:rPr>
              <a:t>Point de vente </a:t>
            </a:r>
          </a:p>
        </p:txBody>
      </p:sp>
      <p:pic>
        <p:nvPicPr>
          <p:cNvPr id="5" name="Image 4">
            <a:extLst>
              <a:ext uri="{FF2B5EF4-FFF2-40B4-BE49-F238E27FC236}">
                <a16:creationId xmlns:a16="http://schemas.microsoft.com/office/drawing/2014/main" id="{61E18F37-4999-0167-4A65-562029A99F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5094" y="656174"/>
            <a:ext cx="6786906" cy="5532617"/>
          </a:xfrm>
          <a:prstGeom prst="rect">
            <a:avLst/>
          </a:prstGeom>
        </p:spPr>
      </p:pic>
    </p:spTree>
    <p:extLst>
      <p:ext uri="{BB962C8B-B14F-4D97-AF65-F5344CB8AC3E}">
        <p14:creationId xmlns:p14="http://schemas.microsoft.com/office/powerpoint/2010/main" val="3885927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4F5F0F07-EB77-400C-0DB8-7562080112DD}"/>
              </a:ext>
            </a:extLst>
          </p:cNvPr>
          <p:cNvPicPr>
            <a:picLocks noChangeAspect="1"/>
          </p:cNvPicPr>
          <p:nvPr/>
        </p:nvPicPr>
        <p:blipFill>
          <a:blip r:embed="rId2"/>
          <a:stretch>
            <a:fillRect/>
          </a:stretch>
        </p:blipFill>
        <p:spPr>
          <a:xfrm>
            <a:off x="0" y="-1"/>
            <a:ext cx="7114155" cy="6857999"/>
          </a:xfrm>
          <a:prstGeom prst="rect">
            <a:avLst/>
          </a:prstGeom>
        </p:spPr>
      </p:pic>
      <p:pic>
        <p:nvPicPr>
          <p:cNvPr id="4" name="Image 3">
            <a:extLst>
              <a:ext uri="{FF2B5EF4-FFF2-40B4-BE49-F238E27FC236}">
                <a16:creationId xmlns:a16="http://schemas.microsoft.com/office/drawing/2014/main" id="{C656A06D-3047-FE38-D531-702F73EC3682}"/>
              </a:ext>
            </a:extLst>
          </p:cNvPr>
          <p:cNvPicPr>
            <a:picLocks noChangeAspect="1"/>
          </p:cNvPicPr>
          <p:nvPr/>
        </p:nvPicPr>
        <p:blipFill>
          <a:blip r:embed="rId3"/>
          <a:stretch>
            <a:fillRect/>
          </a:stretch>
        </p:blipFill>
        <p:spPr>
          <a:xfrm>
            <a:off x="3255618" y="1640029"/>
            <a:ext cx="5435278" cy="4430784"/>
          </a:xfrm>
          <a:prstGeom prst="rect">
            <a:avLst/>
          </a:prstGeom>
        </p:spPr>
      </p:pic>
      <p:sp>
        <p:nvSpPr>
          <p:cNvPr id="34" name="Rectangle 33">
            <a:extLst>
              <a:ext uri="{FF2B5EF4-FFF2-40B4-BE49-F238E27FC236}">
                <a16:creationId xmlns:a16="http://schemas.microsoft.com/office/drawing/2014/main" id="{DF9A7E6C-05ED-81FC-E92C-6414886FD1A0}"/>
              </a:ext>
            </a:extLst>
          </p:cNvPr>
          <p:cNvSpPr/>
          <p:nvPr/>
        </p:nvSpPr>
        <p:spPr>
          <a:xfrm>
            <a:off x="8784771" y="0"/>
            <a:ext cx="3407229" cy="446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Arc 13"/>
          <p:cNvSpPr/>
          <p:nvPr/>
        </p:nvSpPr>
        <p:spPr>
          <a:xfrm rot="19122606">
            <a:off x="3346855" y="2312835"/>
            <a:ext cx="1525751" cy="2061445"/>
          </a:xfrm>
          <a:prstGeom prst="arc">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Arc 16"/>
          <p:cNvSpPr/>
          <p:nvPr/>
        </p:nvSpPr>
        <p:spPr>
          <a:xfrm rot="11978894" flipV="1">
            <a:off x="6428128" y="2404006"/>
            <a:ext cx="3860667" cy="2168262"/>
          </a:xfrm>
          <a:prstGeom prst="arc">
            <a:avLst>
              <a:gd name="adj1" fmla="val 16312609"/>
              <a:gd name="adj2" fmla="val 0"/>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10" y="6283021"/>
            <a:ext cx="525351" cy="453159"/>
          </a:xfrm>
          <a:prstGeom prst="rect">
            <a:avLst/>
          </a:prstGeom>
        </p:spPr>
      </p:pic>
      <p:sp>
        <p:nvSpPr>
          <p:cNvPr id="20" name="Arc 19"/>
          <p:cNvSpPr/>
          <p:nvPr/>
        </p:nvSpPr>
        <p:spPr>
          <a:xfrm rot="12468910" flipV="1">
            <a:off x="7188605" y="2886858"/>
            <a:ext cx="3011319" cy="1664967"/>
          </a:xfrm>
          <a:prstGeom prst="arc">
            <a:avLst>
              <a:gd name="adj1" fmla="val 16312609"/>
              <a:gd name="adj2" fmla="val 131079"/>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ZoneTexte 15"/>
          <p:cNvSpPr txBox="1"/>
          <p:nvPr/>
        </p:nvSpPr>
        <p:spPr>
          <a:xfrm>
            <a:off x="8613940" y="3043149"/>
            <a:ext cx="3192725" cy="461665"/>
          </a:xfrm>
          <a:prstGeom prst="rect">
            <a:avLst/>
          </a:prstGeom>
          <a:noFill/>
        </p:spPr>
        <p:txBody>
          <a:bodyPr wrap="square" rtlCol="0">
            <a:spAutoFit/>
          </a:bodyPr>
          <a:lstStyle/>
          <a:p>
            <a:pPr algn="ctr"/>
            <a:r>
              <a:rPr lang="fr-FR" sz="1200" dirty="0">
                <a:latin typeface="Roboto Mono Light" charset="0"/>
                <a:ea typeface="Roboto Mono Light" charset="0"/>
              </a:rPr>
              <a:t>Quelques fleurs bleu/vert</a:t>
            </a:r>
          </a:p>
          <a:p>
            <a:pPr algn="ctr"/>
            <a:endParaRPr lang="fr-FR" sz="1200" dirty="0">
              <a:latin typeface="Roboto Mono Light" charset="0"/>
              <a:ea typeface="Roboto Mono Light" charset="0"/>
            </a:endParaRPr>
          </a:p>
        </p:txBody>
      </p:sp>
      <p:sp>
        <p:nvSpPr>
          <p:cNvPr id="18" name="Titre 1"/>
          <p:cNvSpPr txBox="1">
            <a:spLocks/>
          </p:cNvSpPr>
          <p:nvPr/>
        </p:nvSpPr>
        <p:spPr>
          <a:xfrm>
            <a:off x="918189" y="19063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r>
              <a:rPr lang="fr-FR" sz="3600" dirty="0">
                <a:solidFill>
                  <a:schemeClr val="tx1"/>
                </a:solidFill>
              </a:rPr>
              <a:t>L’animation point de vente, en détail</a:t>
            </a:r>
            <a:r>
              <a:rPr lang="fr-FR" dirty="0">
                <a:solidFill>
                  <a:srgbClr val="7030A0"/>
                </a:solidFill>
              </a:rPr>
              <a:t>…</a:t>
            </a:r>
            <a:br>
              <a:rPr lang="fr-FR" dirty="0">
                <a:solidFill>
                  <a:srgbClr val="FCC496"/>
                </a:solidFill>
              </a:rPr>
            </a:br>
            <a:r>
              <a:rPr lang="fr-FR" sz="1800" dirty="0">
                <a:solidFill>
                  <a:schemeClr val="tx1"/>
                </a:solidFill>
              </a:rPr>
              <a:t>(si possible dédier un coin ou une étagère spécifique pour cet événement)</a:t>
            </a:r>
          </a:p>
        </p:txBody>
      </p:sp>
      <p:sp>
        <p:nvSpPr>
          <p:cNvPr id="21" name="ZoneTexte 20"/>
          <p:cNvSpPr txBox="1"/>
          <p:nvPr/>
        </p:nvSpPr>
        <p:spPr>
          <a:xfrm>
            <a:off x="800876" y="5096766"/>
            <a:ext cx="2796513" cy="830997"/>
          </a:xfrm>
          <a:prstGeom prst="rect">
            <a:avLst/>
          </a:prstGeom>
          <a:noFill/>
        </p:spPr>
        <p:txBody>
          <a:bodyPr wrap="square" rtlCol="0">
            <a:spAutoFit/>
          </a:bodyPr>
          <a:lstStyle/>
          <a:p>
            <a:pPr algn="ctr"/>
            <a:r>
              <a:rPr lang="fr-FR" sz="1200" dirty="0">
                <a:latin typeface="Roboto Mono Light" charset="0"/>
                <a:ea typeface="Roboto Mono Light" charset="0"/>
              </a:rPr>
              <a:t>Paillettes</a:t>
            </a:r>
          </a:p>
          <a:p>
            <a:pPr algn="ctr"/>
            <a:r>
              <a:rPr lang="fr-FR" sz="1200" dirty="0">
                <a:latin typeface="Roboto Mono Light" charset="0"/>
                <a:ea typeface="Roboto Mono Light" charset="0"/>
              </a:rPr>
              <a:t>à parsemer </a:t>
            </a:r>
          </a:p>
          <a:p>
            <a:pPr algn="ctr"/>
            <a:r>
              <a:rPr lang="fr-FR" sz="1200" dirty="0">
                <a:latin typeface="Roboto Mono Light" charset="0"/>
                <a:ea typeface="Roboto Mono Light" charset="0"/>
              </a:rPr>
              <a:t>dans le décor</a:t>
            </a:r>
          </a:p>
          <a:p>
            <a:pPr algn="ctr"/>
            <a:endParaRPr lang="fr-FR" sz="1200" dirty="0">
              <a:latin typeface="Roboto Mono Light" charset="0"/>
              <a:ea typeface="Roboto Mono Light" charset="0"/>
            </a:endParaRPr>
          </a:p>
        </p:txBody>
      </p:sp>
      <p:sp>
        <p:nvSpPr>
          <p:cNvPr id="22" name="ZoneTexte 21"/>
          <p:cNvSpPr txBox="1"/>
          <p:nvPr/>
        </p:nvSpPr>
        <p:spPr>
          <a:xfrm>
            <a:off x="1122910" y="2072277"/>
            <a:ext cx="2796513" cy="276999"/>
          </a:xfrm>
          <a:prstGeom prst="rect">
            <a:avLst/>
          </a:prstGeom>
          <a:noFill/>
        </p:spPr>
        <p:txBody>
          <a:bodyPr wrap="square" rtlCol="0">
            <a:spAutoFit/>
          </a:bodyPr>
          <a:lstStyle/>
          <a:p>
            <a:pPr algn="ctr"/>
            <a:r>
              <a:rPr lang="fr-FR" sz="1200" dirty="0">
                <a:latin typeface="Roboto Mono Light" charset="0"/>
                <a:ea typeface="Roboto Mono Light" charset="0"/>
              </a:rPr>
              <a:t>Affichette</a:t>
            </a:r>
          </a:p>
        </p:txBody>
      </p:sp>
      <p:sp>
        <p:nvSpPr>
          <p:cNvPr id="23" name="ZoneTexte 22"/>
          <p:cNvSpPr txBox="1"/>
          <p:nvPr/>
        </p:nvSpPr>
        <p:spPr>
          <a:xfrm>
            <a:off x="8591906" y="2316749"/>
            <a:ext cx="2796513" cy="461665"/>
          </a:xfrm>
          <a:prstGeom prst="rect">
            <a:avLst/>
          </a:prstGeom>
          <a:noFill/>
        </p:spPr>
        <p:txBody>
          <a:bodyPr wrap="square" rtlCol="0">
            <a:spAutoFit/>
          </a:bodyPr>
          <a:lstStyle/>
          <a:p>
            <a:pPr algn="ctr"/>
            <a:r>
              <a:rPr lang="fr-FR" sz="1200" dirty="0">
                <a:latin typeface="Roboto Mono Light" charset="0"/>
                <a:ea typeface="Roboto Mono Light" charset="0"/>
              </a:rPr>
              <a:t>Trousses noël + produits</a:t>
            </a:r>
          </a:p>
          <a:p>
            <a:pPr algn="ctr"/>
            <a:endParaRPr lang="fr-FR" sz="1200" dirty="0">
              <a:latin typeface="Roboto Mono Light" charset="0"/>
              <a:ea typeface="Roboto Mono Light" charset="0"/>
            </a:endParaRPr>
          </a:p>
        </p:txBody>
      </p:sp>
      <p:sp>
        <p:nvSpPr>
          <p:cNvPr id="29" name="Arc 28">
            <a:extLst>
              <a:ext uri="{FF2B5EF4-FFF2-40B4-BE49-F238E27FC236}">
                <a16:creationId xmlns:a16="http://schemas.microsoft.com/office/drawing/2014/main" id="{EF7E5A8D-AFCB-B8D8-6CBC-514ACE1CAB4A}"/>
              </a:ext>
            </a:extLst>
          </p:cNvPr>
          <p:cNvSpPr/>
          <p:nvPr/>
        </p:nvSpPr>
        <p:spPr>
          <a:xfrm rot="15626697" flipH="1">
            <a:off x="3327695" y="3967570"/>
            <a:ext cx="1183457" cy="2207641"/>
          </a:xfrm>
          <a:prstGeom prst="arc">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ZoneTexte 30">
            <a:extLst>
              <a:ext uri="{FF2B5EF4-FFF2-40B4-BE49-F238E27FC236}">
                <a16:creationId xmlns:a16="http://schemas.microsoft.com/office/drawing/2014/main" id="{66342E38-B444-E293-7866-46B07627FE4D}"/>
              </a:ext>
            </a:extLst>
          </p:cNvPr>
          <p:cNvSpPr txBox="1"/>
          <p:nvPr/>
        </p:nvSpPr>
        <p:spPr>
          <a:xfrm>
            <a:off x="8564005" y="4654369"/>
            <a:ext cx="3374492" cy="646331"/>
          </a:xfrm>
          <a:prstGeom prst="rect">
            <a:avLst/>
          </a:prstGeom>
          <a:noFill/>
        </p:spPr>
        <p:txBody>
          <a:bodyPr wrap="square" rtlCol="0">
            <a:spAutoFit/>
          </a:bodyPr>
          <a:lstStyle/>
          <a:p>
            <a:pPr algn="ctr"/>
            <a:r>
              <a:rPr lang="fr-FR" sz="1200" dirty="0">
                <a:latin typeface="Roboto Mono Light" charset="0"/>
                <a:ea typeface="Roboto Mono Light" charset="0"/>
              </a:rPr>
              <a:t>Tissu à laisser tomber au sol</a:t>
            </a:r>
          </a:p>
          <a:p>
            <a:pPr algn="ctr"/>
            <a:r>
              <a:rPr lang="fr-FR" sz="1200" dirty="0">
                <a:latin typeface="Roboto Mono Light" charset="0"/>
                <a:ea typeface="Roboto Mono Light" charset="0"/>
              </a:rPr>
              <a:t>en satin ou velours violet</a:t>
            </a:r>
          </a:p>
          <a:p>
            <a:pPr algn="ctr"/>
            <a:endParaRPr lang="fr-FR" sz="1200" dirty="0">
              <a:latin typeface="Roboto Mono Light" charset="0"/>
              <a:ea typeface="Roboto Mono Light" charset="0"/>
            </a:endParaRPr>
          </a:p>
        </p:txBody>
      </p:sp>
      <p:sp>
        <p:nvSpPr>
          <p:cNvPr id="32" name="Arc 31">
            <a:extLst>
              <a:ext uri="{FF2B5EF4-FFF2-40B4-BE49-F238E27FC236}">
                <a16:creationId xmlns:a16="http://schemas.microsoft.com/office/drawing/2014/main" id="{C91B1E7A-1BB4-A08B-7E08-06157C6D423B}"/>
              </a:ext>
            </a:extLst>
          </p:cNvPr>
          <p:cNvSpPr/>
          <p:nvPr/>
        </p:nvSpPr>
        <p:spPr>
          <a:xfrm rot="11066384">
            <a:off x="6852801" y="4278283"/>
            <a:ext cx="3011319" cy="1105527"/>
          </a:xfrm>
          <a:prstGeom prst="arc">
            <a:avLst>
              <a:gd name="adj1" fmla="val 11997983"/>
              <a:gd name="adj2" fmla="val 131079"/>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 name="Image 1" descr="Une image contenant texte, Approvisionnement domestique, sac, tasse&#10;&#10;Description générée automatiquement">
            <a:extLst>
              <a:ext uri="{FF2B5EF4-FFF2-40B4-BE49-F238E27FC236}">
                <a16:creationId xmlns:a16="http://schemas.microsoft.com/office/drawing/2014/main" id="{4187CAD0-17B2-D105-4D0C-3DC24A2CE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7821" y="2382473"/>
            <a:ext cx="1261274" cy="1784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729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B946285-7F21-4262-A796-A66CE982A5F3}"/>
              </a:ext>
            </a:extLst>
          </p:cNvPr>
          <p:cNvSpPr>
            <a:spLocks noGrp="1"/>
          </p:cNvSpPr>
          <p:nvPr>
            <p:ph type="body" sz="quarter" idx="4294967295"/>
          </p:nvPr>
        </p:nvSpPr>
        <p:spPr>
          <a:xfrm>
            <a:off x="-176704" y="1305096"/>
            <a:ext cx="6096000" cy="1446213"/>
          </a:xfrm>
          <a:prstGeom prst="rect">
            <a:avLst/>
          </a:prstGeom>
        </p:spPr>
        <p:txBody>
          <a:bodyPr>
            <a:normAutofit/>
          </a:bodyPr>
          <a:lstStyle/>
          <a:p>
            <a:pPr marL="457200" lvl="1" indent="0" algn="ctr">
              <a:buNone/>
            </a:pPr>
            <a:r>
              <a:rPr lang="fr-FR" sz="2000" b="0" i="0" dirty="0">
                <a:solidFill>
                  <a:srgbClr val="374151"/>
                </a:solidFill>
                <a:effectLst/>
                <a:latin typeface="Roboto Light" panose="02000000000000000000" pitchFamily="2" charset="0"/>
                <a:ea typeface="Roboto Light" panose="02000000000000000000" pitchFamily="2" charset="0"/>
              </a:rPr>
              <a:t>Forfaits ou des promotions spéciales</a:t>
            </a:r>
          </a:p>
          <a:p>
            <a:pPr marL="457200" lvl="1" indent="0" algn="ctr">
              <a:buNone/>
            </a:pPr>
            <a:r>
              <a:rPr lang="fr-FR" sz="2000" b="0" i="0" dirty="0">
                <a:solidFill>
                  <a:srgbClr val="374151"/>
                </a:solidFill>
                <a:effectLst/>
                <a:latin typeface="Roboto Light" panose="02000000000000000000" pitchFamily="2" charset="0"/>
                <a:ea typeface="Roboto Light" panose="02000000000000000000" pitchFamily="2" charset="0"/>
              </a:rPr>
              <a:t> pour les soins de beauté</a:t>
            </a:r>
            <a:endParaRPr lang="fr-FR" sz="2000" dirty="0">
              <a:latin typeface="Roboto Light" panose="02000000000000000000" pitchFamily="2" charset="0"/>
              <a:ea typeface="Roboto Light" panose="02000000000000000000" pitchFamily="2" charset="0"/>
            </a:endParaRPr>
          </a:p>
        </p:txBody>
      </p:sp>
      <p:sp>
        <p:nvSpPr>
          <p:cNvPr id="6" name="Titre 5">
            <a:extLst>
              <a:ext uri="{FF2B5EF4-FFF2-40B4-BE49-F238E27FC236}">
                <a16:creationId xmlns:a16="http://schemas.microsoft.com/office/drawing/2014/main" id="{8595971F-352C-4772-ABB3-C18ACB985B4C}"/>
              </a:ext>
            </a:extLst>
          </p:cNvPr>
          <p:cNvSpPr>
            <a:spLocks noGrp="1"/>
          </p:cNvSpPr>
          <p:nvPr>
            <p:ph type="title" idx="4294967295"/>
          </p:nvPr>
        </p:nvSpPr>
        <p:spPr>
          <a:xfrm>
            <a:off x="1161535" y="378327"/>
            <a:ext cx="10515600" cy="481013"/>
          </a:xfrm>
          <a:prstGeom prst="rect">
            <a:avLst/>
          </a:prstGeom>
        </p:spPr>
        <p:txBody>
          <a:bodyPr vert="horz" lIns="91440" tIns="45720" rIns="91440" bIns="45720" rtlCol="0" anchor="ctr">
            <a:noAutofit/>
          </a:bodyPr>
          <a:lstStyle/>
          <a:p>
            <a:pPr algn="ctr"/>
            <a:r>
              <a:rPr lang="fr-FR" sz="3600" dirty="0">
                <a:solidFill>
                  <a:srgbClr val="3E3E3E"/>
                </a:solidFill>
                <a:latin typeface="KyivType Sans2" panose="00000500000000000000" pitchFamily="50" charset="0"/>
              </a:rPr>
              <a:t>Offres spéciales de Noël :</a:t>
            </a:r>
          </a:p>
        </p:txBody>
      </p:sp>
      <p:pic>
        <p:nvPicPr>
          <p:cNvPr id="4" name="Image 3" descr="Une image contenant texte, fleur, lettre, carte&#10;&#10;Description générée automatiquement">
            <a:extLst>
              <a:ext uri="{FF2B5EF4-FFF2-40B4-BE49-F238E27FC236}">
                <a16:creationId xmlns:a16="http://schemas.microsoft.com/office/drawing/2014/main" id="{642F10F2-14A6-442E-8F34-16C89E724A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1812" y="3109976"/>
            <a:ext cx="5032664" cy="3355109"/>
          </a:xfrm>
          <a:prstGeom prst="rect">
            <a:avLst/>
          </a:prstGeom>
        </p:spPr>
      </p:pic>
      <p:sp>
        <p:nvSpPr>
          <p:cNvPr id="7" name="Espace réservé du contenu 2">
            <a:extLst>
              <a:ext uri="{FF2B5EF4-FFF2-40B4-BE49-F238E27FC236}">
                <a16:creationId xmlns:a16="http://schemas.microsoft.com/office/drawing/2014/main" id="{CC4FB892-1D9A-4B5C-9BEC-1BBEF5DF96B2}"/>
              </a:ext>
            </a:extLst>
          </p:cNvPr>
          <p:cNvSpPr txBox="1">
            <a:spLocks/>
          </p:cNvSpPr>
          <p:nvPr/>
        </p:nvSpPr>
        <p:spPr>
          <a:xfrm>
            <a:off x="6272706" y="1324431"/>
            <a:ext cx="5652825" cy="1446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fr-FR" dirty="0">
                <a:solidFill>
                  <a:srgbClr val="374151"/>
                </a:solidFill>
                <a:latin typeface="Roboto Light" panose="02000000000000000000" pitchFamily="2" charset="0"/>
                <a:ea typeface="Roboto Light" panose="02000000000000000000" pitchFamily="2" charset="0"/>
              </a:rPr>
              <a:t>Cartes-cadeaux YON-KA </a:t>
            </a:r>
          </a:p>
          <a:p>
            <a:pPr marL="457200" lvl="1" indent="0" algn="ctr">
              <a:buNone/>
            </a:pPr>
            <a:r>
              <a:rPr lang="fr-FR" dirty="0">
                <a:solidFill>
                  <a:srgbClr val="374151"/>
                </a:solidFill>
                <a:latin typeface="Roboto Light" panose="02000000000000000000" pitchFamily="2" charset="0"/>
                <a:ea typeface="Roboto Light" panose="02000000000000000000" pitchFamily="2" charset="0"/>
              </a:rPr>
              <a:t>pour offrir des soins</a:t>
            </a:r>
          </a:p>
        </p:txBody>
      </p:sp>
      <p:graphicFrame>
        <p:nvGraphicFramePr>
          <p:cNvPr id="2" name="Objet 1">
            <a:extLst>
              <a:ext uri="{FF2B5EF4-FFF2-40B4-BE49-F238E27FC236}">
                <a16:creationId xmlns:a16="http://schemas.microsoft.com/office/drawing/2014/main" id="{B67FF28F-D65D-4358-8D59-DC00A0625C80}"/>
              </a:ext>
            </a:extLst>
          </p:cNvPr>
          <p:cNvGraphicFramePr>
            <a:graphicFrameLocks noChangeAspect="1"/>
          </p:cNvGraphicFramePr>
          <p:nvPr>
            <p:extLst>
              <p:ext uri="{D42A27DB-BD31-4B8C-83A1-F6EECF244321}">
                <p14:modId xmlns:p14="http://schemas.microsoft.com/office/powerpoint/2010/main" val="3709351237"/>
              </p:ext>
            </p:extLst>
          </p:nvPr>
        </p:nvGraphicFramePr>
        <p:xfrm>
          <a:off x="1431494" y="2528888"/>
          <a:ext cx="2879605" cy="4039206"/>
        </p:xfrm>
        <a:graphic>
          <a:graphicData uri="http://schemas.openxmlformats.org/presentationml/2006/ole">
            <mc:AlternateContent xmlns:mc="http://schemas.openxmlformats.org/markup-compatibility/2006">
              <mc:Choice xmlns:v="urn:schemas-microsoft-com:vml" Requires="v">
                <p:oleObj spid="_x0000_s1031" name="Bitmap Image" r:id="rId5" imgW="5074920" imgH="7132320" progId="PBrush">
                  <p:embed/>
                </p:oleObj>
              </mc:Choice>
              <mc:Fallback>
                <p:oleObj name="Bitmap Image" r:id="rId5" imgW="5074920" imgH="7132320" progId="PBrush">
                  <p:embed/>
                  <p:pic>
                    <p:nvPicPr>
                      <p:cNvPr id="0" name=""/>
                      <p:cNvPicPr/>
                      <p:nvPr/>
                    </p:nvPicPr>
                    <p:blipFill>
                      <a:blip r:embed="rId6"/>
                      <a:stretch>
                        <a:fillRect/>
                      </a:stretch>
                    </p:blipFill>
                    <p:spPr>
                      <a:xfrm>
                        <a:off x="1431494" y="2528888"/>
                        <a:ext cx="2879605" cy="4039206"/>
                      </a:xfrm>
                      <a:prstGeom prst="rect">
                        <a:avLst/>
                      </a:prstGeom>
                    </p:spPr>
                  </p:pic>
                </p:oleObj>
              </mc:Fallback>
            </mc:AlternateContent>
          </a:graphicData>
        </a:graphic>
      </p:graphicFrame>
    </p:spTree>
    <p:extLst>
      <p:ext uri="{BB962C8B-B14F-4D97-AF65-F5344CB8AC3E}">
        <p14:creationId xmlns:p14="http://schemas.microsoft.com/office/powerpoint/2010/main" val="3113114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7B3B7A7-9595-4752-BFDE-B8ED482BA4C9}"/>
              </a:ext>
            </a:extLst>
          </p:cNvPr>
          <p:cNvSpPr>
            <a:spLocks noGrp="1"/>
          </p:cNvSpPr>
          <p:nvPr>
            <p:ph type="body" sz="quarter" idx="4294967295"/>
          </p:nvPr>
        </p:nvSpPr>
        <p:spPr>
          <a:xfrm>
            <a:off x="0" y="1270000"/>
            <a:ext cx="10515600" cy="4879975"/>
          </a:xfrm>
          <a:prstGeom prst="rect">
            <a:avLst/>
          </a:prstGeom>
        </p:spPr>
        <p:txBody>
          <a:bodyPr vert="horz" lIns="91440" tIns="45720" rIns="91440" bIns="45720" rtlCol="0">
            <a:normAutofit/>
          </a:bodyPr>
          <a:lstStyle/>
          <a:p>
            <a:pPr marL="457200" lvl="1" indent="0" algn="ctr">
              <a:buNone/>
            </a:pPr>
            <a:r>
              <a:rPr lang="fr-FR" sz="1800" dirty="0">
                <a:solidFill>
                  <a:srgbClr val="374151"/>
                </a:solidFill>
                <a:latin typeface="Roboto Light" panose="02000000000000000000" pitchFamily="2" charset="0"/>
                <a:ea typeface="Roboto Light" panose="02000000000000000000" pitchFamily="2" charset="0"/>
              </a:rPr>
              <a:t>Organisez des ateliers coaching ou de ateliers beauté axés sur les looks de fêtes</a:t>
            </a:r>
            <a:endParaRPr lang="fr-FR" sz="1600" dirty="0">
              <a:latin typeface="Roboto Light" panose="02000000000000000000" pitchFamily="2" charset="0"/>
              <a:ea typeface="Roboto Light" panose="02000000000000000000" pitchFamily="2" charset="0"/>
            </a:endParaRPr>
          </a:p>
        </p:txBody>
      </p:sp>
      <p:pic>
        <p:nvPicPr>
          <p:cNvPr id="6" name="Image 5" descr="Une image contenant intérieur, fermer&#10;&#10;Description générée automatiquement">
            <a:extLst>
              <a:ext uri="{FF2B5EF4-FFF2-40B4-BE49-F238E27FC236}">
                <a16:creationId xmlns:a16="http://schemas.microsoft.com/office/drawing/2014/main" id="{9F78A283-589B-46BB-9A9D-46C20E90F4F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006" b="89984" l="9962" r="89984">
                        <a14:foregroundMark x1="38503" y1="60703" x2="38503" y2="60703"/>
                        <a14:foregroundMark x1="61335" y1="42286" x2="65051" y2="47294"/>
                        <a14:foregroundMark x1="65051" y1="47294" x2="64513" y2="61551"/>
                        <a14:foregroundMark x1="65159" y1="55614" x2="64351" y2="76131"/>
                        <a14:foregroundMark x1="49435" y1="9006" x2="49435" y2="9006"/>
                        <a14:foregroundMark x1="65267" y1="78635" x2="64782" y2="82553"/>
                        <a14:backgroundMark x1="49381" y1="8926" x2="49381" y2="8926"/>
                      </a14:backgroundRemoval>
                    </a14:imgEffect>
                  </a14:imgLayer>
                </a14:imgProps>
              </a:ext>
              <a:ext uri="{28A0092B-C50C-407E-A947-70E740481C1C}">
                <a14:useLocalDpi xmlns:a14="http://schemas.microsoft.com/office/drawing/2010/main" val="0"/>
              </a:ext>
            </a:extLst>
          </a:blip>
          <a:srcRect l="30579" t="8425" r="32339" b="8345"/>
          <a:stretch/>
        </p:blipFill>
        <p:spPr>
          <a:xfrm>
            <a:off x="5029921" y="1602853"/>
            <a:ext cx="889651" cy="2662500"/>
          </a:xfrm>
          <a:prstGeom prst="rect">
            <a:avLst/>
          </a:prstGeom>
        </p:spPr>
      </p:pic>
      <p:pic>
        <p:nvPicPr>
          <p:cNvPr id="5" name="Image 4" descr="Une image contenant texte, personne, habits, Visage humain&#10;&#10;Description générée automatiquement">
            <a:extLst>
              <a:ext uri="{FF2B5EF4-FFF2-40B4-BE49-F238E27FC236}">
                <a16:creationId xmlns:a16="http://schemas.microsoft.com/office/drawing/2014/main" id="{F67A07AD-7234-4C60-8C8C-84CD0D57D6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60" y="1914435"/>
            <a:ext cx="3810757" cy="3044140"/>
          </a:xfrm>
          <a:prstGeom prst="rect">
            <a:avLst/>
          </a:prstGeom>
        </p:spPr>
      </p:pic>
      <p:sp>
        <p:nvSpPr>
          <p:cNvPr id="13" name="Rectangle 12">
            <a:extLst>
              <a:ext uri="{FF2B5EF4-FFF2-40B4-BE49-F238E27FC236}">
                <a16:creationId xmlns:a16="http://schemas.microsoft.com/office/drawing/2014/main" id="{BE04EF00-5EC3-4C55-BF2E-65100D04F1B3}"/>
              </a:ext>
            </a:extLst>
          </p:cNvPr>
          <p:cNvSpPr/>
          <p:nvPr/>
        </p:nvSpPr>
        <p:spPr>
          <a:xfrm>
            <a:off x="979912" y="5207516"/>
            <a:ext cx="2300893" cy="113980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400" u="sng" dirty="0">
                <a:solidFill>
                  <a:schemeClr val="tx1"/>
                </a:solidFill>
                <a:latin typeface="Roboto Condensed Light" panose="02000000000000000000" pitchFamily="2" charset="0"/>
                <a:ea typeface="Roboto Condensed Light" panose="02000000000000000000" pitchFamily="2" charset="0"/>
              </a:rPr>
              <a:t>Diagnostic de peau</a:t>
            </a:r>
            <a:r>
              <a:rPr lang="fr-FR" sz="1400" dirty="0">
                <a:solidFill>
                  <a:schemeClr val="tx1"/>
                </a:solidFill>
                <a:latin typeface="Roboto Condensed Light" panose="02000000000000000000" pitchFamily="2" charset="0"/>
                <a:ea typeface="Roboto Condensed Light" panose="02000000000000000000" pitchFamily="2" charset="0"/>
              </a:rPr>
              <a:t> : </a:t>
            </a:r>
            <a:r>
              <a:rPr lang="fr-FR" sz="1400" b="1" dirty="0">
                <a:solidFill>
                  <a:schemeClr val="tx1"/>
                </a:solidFill>
                <a:latin typeface="Roboto Condensed Light" panose="02000000000000000000" pitchFamily="2" charset="0"/>
                <a:ea typeface="Roboto Condensed Light" panose="02000000000000000000" pitchFamily="2" charset="0"/>
              </a:rPr>
              <a:t>analyse complète des besoins</a:t>
            </a:r>
          </a:p>
          <a:p>
            <a:pPr algn="just"/>
            <a:r>
              <a:rPr lang="fr-FR" sz="1400" dirty="0">
                <a:solidFill>
                  <a:schemeClr val="tx1"/>
                </a:solidFill>
                <a:latin typeface="Roboto Condensed Light" panose="02000000000000000000" pitchFamily="2" charset="0"/>
                <a:ea typeface="Roboto Condensed Light" panose="02000000000000000000" pitchFamily="2" charset="0"/>
              </a:rPr>
              <a:t>30 min de rdv</a:t>
            </a:r>
          </a:p>
          <a:p>
            <a:pPr algn="just"/>
            <a:r>
              <a:rPr lang="fr-FR" sz="1400" dirty="0">
                <a:solidFill>
                  <a:schemeClr val="tx1"/>
                </a:solidFill>
                <a:latin typeface="Roboto Condensed Light" panose="02000000000000000000" pitchFamily="2" charset="0"/>
                <a:ea typeface="Roboto Condensed Light" panose="02000000000000000000" pitchFamily="2" charset="0"/>
              </a:rPr>
              <a:t>Conseils routine beauté à domicile et en cabine</a:t>
            </a:r>
          </a:p>
        </p:txBody>
      </p:sp>
      <p:sp>
        <p:nvSpPr>
          <p:cNvPr id="14" name="Rectangle 13">
            <a:extLst>
              <a:ext uri="{FF2B5EF4-FFF2-40B4-BE49-F238E27FC236}">
                <a16:creationId xmlns:a16="http://schemas.microsoft.com/office/drawing/2014/main" id="{A1F89A99-596B-4325-9CD9-E282D6BF44A9}"/>
              </a:ext>
            </a:extLst>
          </p:cNvPr>
          <p:cNvSpPr/>
          <p:nvPr/>
        </p:nvSpPr>
        <p:spPr>
          <a:xfrm>
            <a:off x="8899022" y="4265353"/>
            <a:ext cx="2847039" cy="169170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400" u="sng" dirty="0">
                <a:solidFill>
                  <a:schemeClr val="tx1"/>
                </a:solidFill>
                <a:latin typeface="Roboto Condensed Light" panose="02000000000000000000" pitchFamily="2" charset="0"/>
                <a:ea typeface="Roboto Condensed Light" panose="02000000000000000000" pitchFamily="2" charset="0"/>
              </a:rPr>
              <a:t>Atelier beauté</a:t>
            </a:r>
            <a:r>
              <a:rPr lang="fr-FR" sz="1400" dirty="0">
                <a:solidFill>
                  <a:schemeClr val="tx1"/>
                </a:solidFill>
                <a:latin typeface="Roboto Condensed Light" panose="02000000000000000000" pitchFamily="2" charset="0"/>
                <a:ea typeface="Roboto Condensed Light" panose="02000000000000000000" pitchFamily="2" charset="0"/>
              </a:rPr>
              <a:t>: </a:t>
            </a:r>
            <a:r>
              <a:rPr lang="fr-FR" sz="1400" b="1" dirty="0">
                <a:solidFill>
                  <a:schemeClr val="tx1"/>
                </a:solidFill>
                <a:latin typeface="Roboto Condensed Light" panose="02000000000000000000" pitchFamily="2" charset="0"/>
                <a:ea typeface="Roboto Condensed Light" panose="02000000000000000000" pitchFamily="2" charset="0"/>
              </a:rPr>
              <a:t>parfaire la routine beauté avec les bons produits et les bons gestes</a:t>
            </a:r>
          </a:p>
          <a:p>
            <a:pPr algn="just"/>
            <a:r>
              <a:rPr lang="fr-FR" sz="1400" dirty="0">
                <a:solidFill>
                  <a:schemeClr val="tx1"/>
                </a:solidFill>
                <a:latin typeface="Roboto Condensed Light" panose="02000000000000000000" pitchFamily="2" charset="0"/>
                <a:ea typeface="Roboto Condensed Light" panose="02000000000000000000" pitchFamily="2" charset="0"/>
              </a:rPr>
              <a:t>1h30 de rdv</a:t>
            </a:r>
          </a:p>
          <a:p>
            <a:pPr algn="just"/>
            <a:r>
              <a:rPr lang="fr-FR" sz="1400" dirty="0">
                <a:solidFill>
                  <a:schemeClr val="tx1"/>
                </a:solidFill>
                <a:latin typeface="Roboto Condensed Light" panose="02000000000000000000" pitchFamily="2" charset="0"/>
                <a:ea typeface="Roboto Condensed Light" panose="02000000000000000000" pitchFamily="2" charset="0"/>
              </a:rPr>
              <a:t>Groupe de 4, chacune devant un miroir</a:t>
            </a:r>
          </a:p>
        </p:txBody>
      </p:sp>
      <p:graphicFrame>
        <p:nvGraphicFramePr>
          <p:cNvPr id="15" name="Objet 14">
            <a:extLst>
              <a:ext uri="{FF2B5EF4-FFF2-40B4-BE49-F238E27FC236}">
                <a16:creationId xmlns:a16="http://schemas.microsoft.com/office/drawing/2014/main" id="{68C37AB1-8B50-4E90-B72D-E43C8E6233E3}"/>
              </a:ext>
            </a:extLst>
          </p:cNvPr>
          <p:cNvGraphicFramePr>
            <a:graphicFrameLocks noChangeAspect="1"/>
          </p:cNvGraphicFramePr>
          <p:nvPr>
            <p:extLst>
              <p:ext uri="{D42A27DB-BD31-4B8C-83A1-F6EECF244321}">
                <p14:modId xmlns:p14="http://schemas.microsoft.com/office/powerpoint/2010/main" val="3133834099"/>
              </p:ext>
            </p:extLst>
          </p:nvPr>
        </p:nvGraphicFramePr>
        <p:xfrm>
          <a:off x="10288906" y="2377253"/>
          <a:ext cx="1232888" cy="1683081"/>
        </p:xfrm>
        <a:graphic>
          <a:graphicData uri="http://schemas.openxmlformats.org/presentationml/2006/ole">
            <mc:AlternateContent xmlns:mc="http://schemas.openxmlformats.org/markup-compatibility/2006">
              <mc:Choice xmlns:v="urn:schemas-microsoft-com:vml" Requires="v">
                <p:oleObj spid="_x0000_s2060" name="Bitmap Image" r:id="rId7" imgW="2377440" imgH="3246120" progId="PBrush">
                  <p:embed/>
                </p:oleObj>
              </mc:Choice>
              <mc:Fallback>
                <p:oleObj name="Bitmap Image" r:id="rId7" imgW="2377440" imgH="3246120" progId="PBrush">
                  <p:embed/>
                  <p:pic>
                    <p:nvPicPr>
                      <p:cNvPr id="0" name=""/>
                      <p:cNvPicPr/>
                      <p:nvPr/>
                    </p:nvPicPr>
                    <p:blipFill>
                      <a:blip r:embed="rId8"/>
                      <a:stretch>
                        <a:fillRect/>
                      </a:stretch>
                    </p:blipFill>
                    <p:spPr>
                      <a:xfrm>
                        <a:off x="10288906" y="2377253"/>
                        <a:ext cx="1232888" cy="1683081"/>
                      </a:xfrm>
                      <a:prstGeom prst="rect">
                        <a:avLst/>
                      </a:prstGeom>
                    </p:spPr>
                  </p:pic>
                </p:oleObj>
              </mc:Fallback>
            </mc:AlternateContent>
          </a:graphicData>
        </a:graphic>
      </p:graphicFrame>
      <p:graphicFrame>
        <p:nvGraphicFramePr>
          <p:cNvPr id="16" name="Objet 15">
            <a:extLst>
              <a:ext uri="{FF2B5EF4-FFF2-40B4-BE49-F238E27FC236}">
                <a16:creationId xmlns:a16="http://schemas.microsoft.com/office/drawing/2014/main" id="{EAFDFE85-3330-464A-83A9-F02A328AAD58}"/>
              </a:ext>
            </a:extLst>
          </p:cNvPr>
          <p:cNvGraphicFramePr>
            <a:graphicFrameLocks noChangeAspect="1"/>
          </p:cNvGraphicFramePr>
          <p:nvPr>
            <p:extLst>
              <p:ext uri="{D42A27DB-BD31-4B8C-83A1-F6EECF244321}">
                <p14:modId xmlns:p14="http://schemas.microsoft.com/office/powerpoint/2010/main" val="1649870697"/>
              </p:ext>
            </p:extLst>
          </p:nvPr>
        </p:nvGraphicFramePr>
        <p:xfrm>
          <a:off x="8899022" y="2691516"/>
          <a:ext cx="1050401" cy="1329230"/>
        </p:xfrm>
        <a:graphic>
          <a:graphicData uri="http://schemas.openxmlformats.org/presentationml/2006/ole">
            <mc:AlternateContent xmlns:mc="http://schemas.openxmlformats.org/markup-compatibility/2006">
              <mc:Choice xmlns:v="urn:schemas-microsoft-com:vml" Requires="v">
                <p:oleObj spid="_x0000_s2061" name="Bitmap Image" r:id="rId9" imgW="2697480" imgH="3413880" progId="PBrush">
                  <p:embed/>
                </p:oleObj>
              </mc:Choice>
              <mc:Fallback>
                <p:oleObj name="Bitmap Image" r:id="rId9" imgW="2697480" imgH="3413880" progId="PBrush">
                  <p:embed/>
                  <p:pic>
                    <p:nvPicPr>
                      <p:cNvPr id="0" name=""/>
                      <p:cNvPicPr/>
                      <p:nvPr/>
                    </p:nvPicPr>
                    <p:blipFill>
                      <a:blip r:embed="rId10"/>
                      <a:stretch>
                        <a:fillRect/>
                      </a:stretch>
                    </p:blipFill>
                    <p:spPr>
                      <a:xfrm>
                        <a:off x="8899022" y="2691516"/>
                        <a:ext cx="1050401" cy="1329230"/>
                      </a:xfrm>
                      <a:prstGeom prst="rect">
                        <a:avLst/>
                      </a:prstGeom>
                    </p:spPr>
                  </p:pic>
                </p:oleObj>
              </mc:Fallback>
            </mc:AlternateContent>
          </a:graphicData>
        </a:graphic>
      </p:graphicFrame>
      <p:sp>
        <p:nvSpPr>
          <p:cNvPr id="17" name="Titre 6">
            <a:extLst>
              <a:ext uri="{FF2B5EF4-FFF2-40B4-BE49-F238E27FC236}">
                <a16:creationId xmlns:a16="http://schemas.microsoft.com/office/drawing/2014/main" id="{5B6D4088-4304-4FBC-B41E-7D42CBA7E8A0}"/>
              </a:ext>
            </a:extLst>
          </p:cNvPr>
          <p:cNvSpPr txBox="1">
            <a:spLocks/>
          </p:cNvSpPr>
          <p:nvPr/>
        </p:nvSpPr>
        <p:spPr>
          <a:xfrm>
            <a:off x="1106025" y="623850"/>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Événements de démonstration :</a:t>
            </a:r>
          </a:p>
        </p:txBody>
      </p:sp>
      <p:sp>
        <p:nvSpPr>
          <p:cNvPr id="11" name="Rectangle 10">
            <a:extLst>
              <a:ext uri="{FF2B5EF4-FFF2-40B4-BE49-F238E27FC236}">
                <a16:creationId xmlns:a16="http://schemas.microsoft.com/office/drawing/2014/main" id="{ECFA020C-91AC-4183-9342-6028944B2B25}"/>
              </a:ext>
            </a:extLst>
          </p:cNvPr>
          <p:cNvSpPr/>
          <p:nvPr/>
        </p:nvSpPr>
        <p:spPr>
          <a:xfrm>
            <a:off x="4719814" y="4265353"/>
            <a:ext cx="3495132" cy="167855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400" u="sng" dirty="0">
                <a:solidFill>
                  <a:schemeClr val="tx1"/>
                </a:solidFill>
                <a:latin typeface="Roboto Condensed Light" panose="02000000000000000000" pitchFamily="2" charset="0"/>
                <a:ea typeface="Roboto Condensed Light" panose="02000000000000000000" pitchFamily="2" charset="0"/>
              </a:rPr>
              <a:t>Mini soin Eclat </a:t>
            </a:r>
            <a:r>
              <a:rPr lang="fr-FR" sz="1400" dirty="0">
                <a:solidFill>
                  <a:schemeClr val="tx1"/>
                </a:solidFill>
                <a:latin typeface="Roboto Condensed Light" panose="02000000000000000000" pitchFamily="2" charset="0"/>
                <a:ea typeface="Roboto Condensed Light" panose="02000000000000000000" pitchFamily="2" charset="0"/>
              </a:rPr>
              <a:t>: </a:t>
            </a:r>
            <a:r>
              <a:rPr lang="fr-FR" sz="1400" b="1" dirty="0">
                <a:solidFill>
                  <a:schemeClr val="tx1"/>
                </a:solidFill>
                <a:latin typeface="Roboto Condensed Light" panose="02000000000000000000" pitchFamily="2" charset="0"/>
                <a:ea typeface="Roboto Condensed Light" panose="02000000000000000000" pitchFamily="2" charset="0"/>
              </a:rPr>
              <a:t>Mise en avant du Sérum C20 et du soin Vitamine C25 pour un maximum d’Eclat pour les fêtes</a:t>
            </a:r>
          </a:p>
          <a:p>
            <a:pPr algn="just"/>
            <a:r>
              <a:rPr lang="fr-FR" sz="1400" dirty="0">
                <a:solidFill>
                  <a:schemeClr val="tx1"/>
                </a:solidFill>
                <a:latin typeface="Roboto Condensed Light" panose="02000000000000000000" pitchFamily="2" charset="0"/>
                <a:ea typeface="Roboto Condensed Light" panose="02000000000000000000" pitchFamily="2" charset="0"/>
              </a:rPr>
              <a:t>20 min de rdv</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Nettoyage de peau</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Peeling Lumière</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Application Sérum C25</a:t>
            </a:r>
          </a:p>
        </p:txBody>
      </p:sp>
      <p:pic>
        <p:nvPicPr>
          <p:cNvPr id="12" name="Image 11">
            <a:extLst>
              <a:ext uri="{FF2B5EF4-FFF2-40B4-BE49-F238E27FC236}">
                <a16:creationId xmlns:a16="http://schemas.microsoft.com/office/drawing/2014/main" id="{2EE8A27F-E022-4258-F09C-3DC6B468E6FB}"/>
              </a:ext>
            </a:extLst>
          </p:cNvPr>
          <p:cNvPicPr>
            <a:picLocks noChangeAspect="1"/>
          </p:cNvPicPr>
          <p:nvPr/>
        </p:nvPicPr>
        <p:blipFill rotWithShape="1">
          <a:blip r:embed="rId11"/>
          <a:srcRect l="37482" r="35887" b="43833"/>
          <a:stretch/>
        </p:blipFill>
        <p:spPr>
          <a:xfrm>
            <a:off x="6318019" y="1882503"/>
            <a:ext cx="1528379" cy="2280965"/>
          </a:xfrm>
          <a:prstGeom prst="rect">
            <a:avLst/>
          </a:prstGeom>
        </p:spPr>
      </p:pic>
    </p:spTree>
    <p:extLst>
      <p:ext uri="{BB962C8B-B14F-4D97-AF65-F5344CB8AC3E}">
        <p14:creationId xmlns:p14="http://schemas.microsoft.com/office/powerpoint/2010/main" val="864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651EC0C8-5C86-4B62-A5CD-4998307AEC53}"/>
              </a:ext>
            </a:extLst>
          </p:cNvPr>
          <p:cNvSpPr txBox="1">
            <a:spLocks/>
          </p:cNvSpPr>
          <p:nvPr/>
        </p:nvSpPr>
        <p:spPr>
          <a:xfrm>
            <a:off x="979995" y="451734"/>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Collaborations locales :</a:t>
            </a:r>
          </a:p>
        </p:txBody>
      </p:sp>
      <p:graphicFrame>
        <p:nvGraphicFramePr>
          <p:cNvPr id="7" name="Objet 6">
            <a:extLst>
              <a:ext uri="{FF2B5EF4-FFF2-40B4-BE49-F238E27FC236}">
                <a16:creationId xmlns:a16="http://schemas.microsoft.com/office/drawing/2014/main" id="{5CA6E6BA-DD4C-410D-AFDE-D9A34FB938B3}"/>
              </a:ext>
            </a:extLst>
          </p:cNvPr>
          <p:cNvGraphicFramePr>
            <a:graphicFrameLocks noChangeAspect="1"/>
          </p:cNvGraphicFramePr>
          <p:nvPr>
            <p:extLst>
              <p:ext uri="{D42A27DB-BD31-4B8C-83A1-F6EECF244321}">
                <p14:modId xmlns:p14="http://schemas.microsoft.com/office/powerpoint/2010/main" val="22416419"/>
              </p:ext>
            </p:extLst>
          </p:nvPr>
        </p:nvGraphicFramePr>
        <p:xfrm>
          <a:off x="6913850" y="3429000"/>
          <a:ext cx="4792663" cy="3025775"/>
        </p:xfrm>
        <a:graphic>
          <a:graphicData uri="http://schemas.openxmlformats.org/presentationml/2006/ole">
            <mc:AlternateContent xmlns:mc="http://schemas.openxmlformats.org/markup-compatibility/2006">
              <mc:Choice xmlns:v="urn:schemas-microsoft-com:vml" Requires="v">
                <p:oleObj spid="_x0000_s3084" name="Bitmap Image" r:id="rId4" imgW="4793040" imgH="3025080" progId="PBrush">
                  <p:embed/>
                </p:oleObj>
              </mc:Choice>
              <mc:Fallback>
                <p:oleObj name="Bitmap Image" r:id="rId4" imgW="4793040" imgH="3025080" progId="PBrush">
                  <p:embed/>
                  <p:pic>
                    <p:nvPicPr>
                      <p:cNvPr id="0" name=""/>
                      <p:cNvPicPr/>
                      <p:nvPr/>
                    </p:nvPicPr>
                    <p:blipFill>
                      <a:blip r:embed="rId5"/>
                      <a:stretch>
                        <a:fillRect/>
                      </a:stretch>
                    </p:blipFill>
                    <p:spPr>
                      <a:xfrm>
                        <a:off x="6913850" y="3429000"/>
                        <a:ext cx="4792663" cy="3025775"/>
                      </a:xfrm>
                      <a:prstGeom prst="rect">
                        <a:avLst/>
                      </a:prstGeom>
                      <a:ln>
                        <a:solidFill>
                          <a:schemeClr val="tx1"/>
                        </a:solidFill>
                      </a:ln>
                    </p:spPr>
                  </p:pic>
                </p:oleObj>
              </mc:Fallback>
            </mc:AlternateContent>
          </a:graphicData>
        </a:graphic>
      </p:graphicFrame>
      <p:sp>
        <p:nvSpPr>
          <p:cNvPr id="8" name="Espace réservé du contenu 2">
            <a:extLst>
              <a:ext uri="{FF2B5EF4-FFF2-40B4-BE49-F238E27FC236}">
                <a16:creationId xmlns:a16="http://schemas.microsoft.com/office/drawing/2014/main" id="{A495438C-D659-4DEC-9FA2-D2E9D7B3602E}"/>
              </a:ext>
            </a:extLst>
          </p:cNvPr>
          <p:cNvSpPr txBox="1">
            <a:spLocks/>
          </p:cNvSpPr>
          <p:nvPr/>
        </p:nvSpPr>
        <p:spPr>
          <a:xfrm>
            <a:off x="6913850" y="2398932"/>
            <a:ext cx="4792663" cy="90267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endParaRPr lang="fr-FR" dirty="0">
              <a:solidFill>
                <a:srgbClr val="374151"/>
              </a:solidFill>
              <a:latin typeface="Roboto Light" panose="02000000000000000000" pitchFamily="2" charset="0"/>
              <a:ea typeface="Roboto Light" panose="02000000000000000000" pitchFamily="2" charset="0"/>
            </a:endParaRPr>
          </a:p>
          <a:p>
            <a:pPr marL="0" lvl="1" indent="0" algn="ctr">
              <a:buFont typeface="Arial" panose="020B0604020202020204" pitchFamily="34" charset="0"/>
              <a:buNone/>
            </a:pPr>
            <a:r>
              <a:rPr lang="fr-FR" sz="2400" dirty="0">
                <a:solidFill>
                  <a:srgbClr val="374151"/>
                </a:solidFill>
                <a:latin typeface="Roboto Light" panose="02000000000000000000" pitchFamily="2" charset="0"/>
                <a:ea typeface="Roboto Light" panose="02000000000000000000" pitchFamily="2" charset="0"/>
              </a:rPr>
              <a:t>Participez à des marchés de Noël locaux pour promouvoir votre institut.</a:t>
            </a:r>
          </a:p>
          <a:p>
            <a:pPr algn="ctr"/>
            <a:endParaRPr lang="fr-FR" dirty="0">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2F954942-286C-49D3-87FB-B65DB2DFDB98}"/>
              </a:ext>
            </a:extLst>
          </p:cNvPr>
          <p:cNvSpPr/>
          <p:nvPr/>
        </p:nvSpPr>
        <p:spPr>
          <a:xfrm>
            <a:off x="979995" y="1643450"/>
            <a:ext cx="4679400" cy="3608082"/>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u="sng" dirty="0">
              <a:solidFill>
                <a:schemeClr val="tx1"/>
              </a:solidFill>
              <a:latin typeface="Roboto Condensed Light" panose="02000000000000000000" pitchFamily="2" charset="0"/>
              <a:ea typeface="Roboto Condensed Light" panose="02000000000000000000" pitchFamily="2" charset="0"/>
            </a:endParaRPr>
          </a:p>
          <a:p>
            <a:pPr algn="ctr"/>
            <a:r>
              <a:rPr lang="fr-FR" sz="2000" u="sng" dirty="0">
                <a:solidFill>
                  <a:schemeClr val="tx1"/>
                </a:solidFill>
                <a:latin typeface="Roboto Condensed Light" panose="02000000000000000000" pitchFamily="2" charset="0"/>
                <a:ea typeface="Roboto Condensed Light" panose="02000000000000000000" pitchFamily="2" charset="0"/>
              </a:rPr>
              <a:t>Partenariat :</a:t>
            </a:r>
          </a:p>
          <a:p>
            <a:pPr algn="ctr"/>
            <a:endParaRPr lang="fr-FR" sz="2000" u="sng" dirty="0">
              <a:solidFill>
                <a:schemeClr val="tx1"/>
              </a:solidFill>
              <a:latin typeface="Roboto Condensed Light" panose="02000000000000000000" pitchFamily="2" charset="0"/>
              <a:ea typeface="Roboto Condensed Light" panose="02000000000000000000" pitchFamily="2" charset="0"/>
            </a:endParaRPr>
          </a:p>
          <a:p>
            <a:pPr algn="ctr"/>
            <a:r>
              <a:rPr lang="fr-FR" sz="2000" dirty="0">
                <a:solidFill>
                  <a:schemeClr val="tx1"/>
                </a:solidFill>
                <a:latin typeface="Roboto Condensed Light" panose="02000000000000000000" pitchFamily="2" charset="0"/>
                <a:ea typeface="Roboto Condensed Light" panose="02000000000000000000" pitchFamily="2" charset="0"/>
              </a:rPr>
              <a:t>Collaborez avec d'autres entreprises locales pour des </a:t>
            </a:r>
            <a:r>
              <a:rPr lang="fr-FR" sz="2000" b="1" dirty="0">
                <a:solidFill>
                  <a:schemeClr val="tx1"/>
                </a:solidFill>
                <a:latin typeface="Roboto Condensed Light" panose="02000000000000000000" pitchFamily="2" charset="0"/>
                <a:ea typeface="Roboto Condensed Light" panose="02000000000000000000" pitchFamily="2" charset="0"/>
              </a:rPr>
              <a:t>offres croisées</a:t>
            </a:r>
            <a:r>
              <a:rPr lang="fr-FR" sz="2000" dirty="0">
                <a:solidFill>
                  <a:schemeClr val="tx1"/>
                </a:solidFill>
                <a:latin typeface="Roboto Condensed Light" panose="02000000000000000000" pitchFamily="2" charset="0"/>
                <a:ea typeface="Roboto Condensed Light" panose="02000000000000000000" pitchFamily="2" charset="0"/>
              </a:rPr>
              <a:t>. </a:t>
            </a:r>
          </a:p>
          <a:p>
            <a:pPr algn="ctr"/>
            <a:r>
              <a:rPr lang="fr-FR" sz="2000" dirty="0">
                <a:solidFill>
                  <a:schemeClr val="tx1"/>
                </a:solidFill>
                <a:latin typeface="Roboto Condensed Light" panose="02000000000000000000" pitchFamily="2" charset="0"/>
                <a:ea typeface="Roboto Condensed Light" panose="02000000000000000000" pitchFamily="2" charset="0"/>
              </a:rPr>
              <a:t>Ex: 10% de remise sur un service de prestation (institut de beauté, coiffeur…) ou un café, dessert, coupe de pétillant offert … dans un restaurant</a:t>
            </a:r>
          </a:p>
          <a:p>
            <a:pPr algn="ctr"/>
            <a:endParaRPr lang="fr-FR" sz="1400" i="1" dirty="0">
              <a:solidFill>
                <a:schemeClr val="tx1"/>
              </a:solidFill>
              <a:latin typeface="Roboto Condensed Light" panose="02000000000000000000" pitchFamily="2" charset="0"/>
              <a:ea typeface="Roboto Condensed Light" panose="02000000000000000000" pitchFamily="2" charset="0"/>
            </a:endParaRPr>
          </a:p>
        </p:txBody>
      </p:sp>
      <p:graphicFrame>
        <p:nvGraphicFramePr>
          <p:cNvPr id="12" name="Objet 11">
            <a:extLst>
              <a:ext uri="{FF2B5EF4-FFF2-40B4-BE49-F238E27FC236}">
                <a16:creationId xmlns:a16="http://schemas.microsoft.com/office/drawing/2014/main" id="{A3699814-C4F2-47E8-93A0-FB0C63EB4ACA}"/>
              </a:ext>
            </a:extLst>
          </p:cNvPr>
          <p:cNvGraphicFramePr>
            <a:graphicFrameLocks noChangeAspect="1"/>
          </p:cNvGraphicFramePr>
          <p:nvPr>
            <p:extLst>
              <p:ext uri="{D42A27DB-BD31-4B8C-83A1-F6EECF244321}">
                <p14:modId xmlns:p14="http://schemas.microsoft.com/office/powerpoint/2010/main" val="3037299913"/>
              </p:ext>
            </p:extLst>
          </p:nvPr>
        </p:nvGraphicFramePr>
        <p:xfrm>
          <a:off x="1922716" y="5195003"/>
          <a:ext cx="2582863" cy="1211263"/>
        </p:xfrm>
        <a:graphic>
          <a:graphicData uri="http://schemas.openxmlformats.org/presentationml/2006/ole">
            <mc:AlternateContent xmlns:mc="http://schemas.openxmlformats.org/markup-compatibility/2006">
              <mc:Choice xmlns:v="urn:schemas-microsoft-com:vml" Requires="v">
                <p:oleObj spid="_x0000_s3085" name="Bitmap Image" r:id="rId6" imgW="2583360" imgH="1211760" progId="PBrush">
                  <p:embed/>
                </p:oleObj>
              </mc:Choice>
              <mc:Fallback>
                <p:oleObj name="Bitmap Image" r:id="rId6" imgW="2583360" imgH="1211760" progId="PBrush">
                  <p:embed/>
                  <p:pic>
                    <p:nvPicPr>
                      <p:cNvPr id="0" name=""/>
                      <p:cNvPicPr/>
                      <p:nvPr/>
                    </p:nvPicPr>
                    <p:blipFill>
                      <a:blip r:embed="rId7"/>
                      <a:stretch>
                        <a:fillRect/>
                      </a:stretch>
                    </p:blipFill>
                    <p:spPr>
                      <a:xfrm>
                        <a:off x="1922716" y="5195003"/>
                        <a:ext cx="2582863" cy="1211263"/>
                      </a:xfrm>
                      <a:prstGeom prst="rect">
                        <a:avLst/>
                      </a:prstGeom>
                      <a:noFill/>
                    </p:spPr>
                  </p:pic>
                </p:oleObj>
              </mc:Fallback>
            </mc:AlternateContent>
          </a:graphicData>
        </a:graphic>
      </p:graphicFrame>
    </p:spTree>
    <p:extLst>
      <p:ext uri="{BB962C8B-B14F-4D97-AF65-F5344CB8AC3E}">
        <p14:creationId xmlns:p14="http://schemas.microsoft.com/office/powerpoint/2010/main" val="12956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F2CD7D4-5B1B-8CE9-CC8B-95602DD85BF4}"/>
              </a:ext>
            </a:extLst>
          </p:cNvPr>
          <p:cNvPicPr>
            <a:picLocks noChangeAspect="1"/>
          </p:cNvPicPr>
          <p:nvPr/>
        </p:nvPicPr>
        <p:blipFill>
          <a:blip r:embed="rId3"/>
          <a:stretch>
            <a:fillRect/>
          </a:stretch>
        </p:blipFill>
        <p:spPr>
          <a:xfrm>
            <a:off x="0" y="-38477"/>
            <a:ext cx="12192000" cy="6934954"/>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8098" y="5479186"/>
            <a:ext cx="913854" cy="788275"/>
          </a:xfrm>
          <a:prstGeom prst="rect">
            <a:avLst/>
          </a:prstGeom>
        </p:spPr>
      </p:pic>
      <p:sp>
        <p:nvSpPr>
          <p:cNvPr id="2" name="ZoneTexte 1">
            <a:extLst>
              <a:ext uri="{FF2B5EF4-FFF2-40B4-BE49-F238E27FC236}">
                <a16:creationId xmlns:a16="http://schemas.microsoft.com/office/drawing/2014/main" id="{14936924-8880-4A6E-FAA4-386FE0E1ACCC}"/>
              </a:ext>
            </a:extLst>
          </p:cNvPr>
          <p:cNvSpPr txBox="1"/>
          <p:nvPr/>
        </p:nvSpPr>
        <p:spPr>
          <a:xfrm>
            <a:off x="2199921" y="2443497"/>
            <a:ext cx="7792157" cy="3508653"/>
          </a:xfrm>
          <a:prstGeom prst="rect">
            <a:avLst/>
          </a:prstGeom>
          <a:noFill/>
        </p:spPr>
        <p:txBody>
          <a:bodyPr wrap="square" rtlCol="0">
            <a:spAutoFit/>
          </a:bodyPr>
          <a:lstStyle/>
          <a:p>
            <a:pPr algn="ctr"/>
            <a:r>
              <a:rPr lang="fr-FR" sz="15000" dirty="0">
                <a:solidFill>
                  <a:schemeClr val="bg1"/>
                </a:solidFill>
                <a:latin typeface="KyivType Sans2" panose="00000500000000000000" pitchFamily="50" charset="0"/>
              </a:rPr>
              <a:t>30%</a:t>
            </a:r>
            <a:endParaRPr lang="fr-FR" sz="15000" dirty="0">
              <a:solidFill>
                <a:srgbClr val="C2AAD0"/>
              </a:solidFill>
              <a:latin typeface="KyivType Sans2" panose="00000500000000000000" pitchFamily="50" charset="0"/>
            </a:endParaRPr>
          </a:p>
          <a:p>
            <a:pPr algn="ctr"/>
            <a:endParaRPr lang="fr-FR" sz="7200" dirty="0">
              <a:solidFill>
                <a:srgbClr val="C2AAD0"/>
              </a:solidFill>
              <a:latin typeface="KyivType Sans2" panose="00000500000000000000" pitchFamily="50" charset="0"/>
            </a:endParaRPr>
          </a:p>
        </p:txBody>
      </p:sp>
    </p:spTree>
    <p:extLst>
      <p:ext uri="{BB962C8B-B14F-4D97-AF65-F5344CB8AC3E}">
        <p14:creationId xmlns:p14="http://schemas.microsoft.com/office/powerpoint/2010/main" val="689916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t 11">
            <a:extLst>
              <a:ext uri="{FF2B5EF4-FFF2-40B4-BE49-F238E27FC236}">
                <a16:creationId xmlns:a16="http://schemas.microsoft.com/office/drawing/2014/main" id="{ED1F6874-004D-4FA1-A55F-955D4C429A23}"/>
              </a:ext>
            </a:extLst>
          </p:cNvPr>
          <p:cNvGraphicFramePr>
            <a:graphicFrameLocks noChangeAspect="1"/>
          </p:cNvGraphicFramePr>
          <p:nvPr>
            <p:extLst>
              <p:ext uri="{D42A27DB-BD31-4B8C-83A1-F6EECF244321}">
                <p14:modId xmlns:p14="http://schemas.microsoft.com/office/powerpoint/2010/main" val="3710403138"/>
              </p:ext>
            </p:extLst>
          </p:nvPr>
        </p:nvGraphicFramePr>
        <p:xfrm>
          <a:off x="920977" y="2152620"/>
          <a:ext cx="1429429" cy="1411963"/>
        </p:xfrm>
        <a:graphic>
          <a:graphicData uri="http://schemas.openxmlformats.org/presentationml/2006/ole">
            <mc:AlternateContent xmlns:mc="http://schemas.openxmlformats.org/markup-compatibility/2006">
              <mc:Choice xmlns:v="urn:schemas-microsoft-com:vml" Requires="v">
                <p:oleObj spid="_x0000_s4113" name="Bitmap Image" r:id="rId4" imgW="2468880" imgH="2438280" progId="PBrush">
                  <p:embed/>
                </p:oleObj>
              </mc:Choice>
              <mc:Fallback>
                <p:oleObj name="Bitmap Image" r:id="rId4" imgW="2468880" imgH="2438280" progId="PBrush">
                  <p:embed/>
                  <p:pic>
                    <p:nvPicPr>
                      <p:cNvPr id="0" name=""/>
                      <p:cNvPicPr/>
                      <p:nvPr/>
                    </p:nvPicPr>
                    <p:blipFill>
                      <a:blip r:embed="rId5"/>
                      <a:stretch>
                        <a:fillRect/>
                      </a:stretch>
                    </p:blipFill>
                    <p:spPr>
                      <a:xfrm>
                        <a:off x="920977" y="2152620"/>
                        <a:ext cx="1429429" cy="1411963"/>
                      </a:xfrm>
                      <a:prstGeom prst="rect">
                        <a:avLst/>
                      </a:prstGeom>
                    </p:spPr>
                  </p:pic>
                </p:oleObj>
              </mc:Fallback>
            </mc:AlternateContent>
          </a:graphicData>
        </a:graphic>
      </p:graphicFrame>
      <p:graphicFrame>
        <p:nvGraphicFramePr>
          <p:cNvPr id="4" name="Objet 3">
            <a:extLst>
              <a:ext uri="{FF2B5EF4-FFF2-40B4-BE49-F238E27FC236}">
                <a16:creationId xmlns:a16="http://schemas.microsoft.com/office/drawing/2014/main" id="{F7FD9853-CB47-4A7E-A531-ABA6A3E74FBD}"/>
              </a:ext>
            </a:extLst>
          </p:cNvPr>
          <p:cNvGraphicFramePr>
            <a:graphicFrameLocks noChangeAspect="1"/>
          </p:cNvGraphicFramePr>
          <p:nvPr>
            <p:extLst>
              <p:ext uri="{D42A27DB-BD31-4B8C-83A1-F6EECF244321}">
                <p14:modId xmlns:p14="http://schemas.microsoft.com/office/powerpoint/2010/main" val="190761791"/>
              </p:ext>
            </p:extLst>
          </p:nvPr>
        </p:nvGraphicFramePr>
        <p:xfrm>
          <a:off x="6647197" y="1760804"/>
          <a:ext cx="1871500" cy="1998433"/>
        </p:xfrm>
        <a:graphic>
          <a:graphicData uri="http://schemas.openxmlformats.org/presentationml/2006/ole">
            <mc:AlternateContent xmlns:mc="http://schemas.openxmlformats.org/markup-compatibility/2006">
              <mc:Choice xmlns:v="urn:schemas-microsoft-com:vml" Requires="v">
                <p:oleObj spid="_x0000_s4114" name="Bitmap Image" r:id="rId6" imgW="2926080" imgH="3124080" progId="PBrush">
                  <p:embed/>
                </p:oleObj>
              </mc:Choice>
              <mc:Fallback>
                <p:oleObj name="Bitmap Image" r:id="rId6" imgW="2926080" imgH="3124080" progId="PBrush">
                  <p:embed/>
                  <p:pic>
                    <p:nvPicPr>
                      <p:cNvPr id="0" name=""/>
                      <p:cNvPicPr/>
                      <p:nvPr/>
                    </p:nvPicPr>
                    <p:blipFill>
                      <a:blip r:embed="rId7"/>
                      <a:stretch>
                        <a:fillRect/>
                      </a:stretch>
                    </p:blipFill>
                    <p:spPr>
                      <a:xfrm>
                        <a:off x="6647197" y="1760804"/>
                        <a:ext cx="1871500" cy="1998433"/>
                      </a:xfrm>
                      <a:prstGeom prst="rect">
                        <a:avLst/>
                      </a:prstGeom>
                    </p:spPr>
                  </p:pic>
                </p:oleObj>
              </mc:Fallback>
            </mc:AlternateContent>
          </a:graphicData>
        </a:graphic>
      </p:graphicFrame>
      <p:pic>
        <p:nvPicPr>
          <p:cNvPr id="4098" name="Picture 2">
            <a:extLst>
              <a:ext uri="{FF2B5EF4-FFF2-40B4-BE49-F238E27FC236}">
                <a16:creationId xmlns:a16="http://schemas.microsoft.com/office/drawing/2014/main" id="{05366D62-C035-45BC-819F-5C7AD41394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2979"/>
          <a:stretch/>
        </p:blipFill>
        <p:spPr bwMode="auto">
          <a:xfrm>
            <a:off x="9334087" y="1608783"/>
            <a:ext cx="2448186" cy="215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7A2449B-00BF-496E-B6B7-350142FA0456}"/>
              </a:ext>
            </a:extLst>
          </p:cNvPr>
          <p:cNvSpPr/>
          <p:nvPr/>
        </p:nvSpPr>
        <p:spPr>
          <a:xfrm>
            <a:off x="6202625" y="3819990"/>
            <a:ext cx="2760644" cy="1998433"/>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u="sng" dirty="0">
                <a:solidFill>
                  <a:schemeClr val="tx1"/>
                </a:solidFill>
                <a:latin typeface="Roboto Condensed Light" panose="02000000000000000000" pitchFamily="2" charset="0"/>
                <a:ea typeface="Roboto Condensed Light" panose="02000000000000000000" pitchFamily="2" charset="0"/>
              </a:rPr>
              <a:t>Roue de la fortune</a:t>
            </a:r>
            <a:r>
              <a:rPr lang="fr-FR" sz="1400" dirty="0">
                <a:solidFill>
                  <a:schemeClr val="tx1"/>
                </a:solidFill>
                <a:latin typeface="Roboto Condensed Light" panose="02000000000000000000" pitchFamily="2" charset="0"/>
                <a:ea typeface="Roboto Condensed Light" panose="02000000000000000000" pitchFamily="2" charset="0"/>
              </a:rPr>
              <a:t>: </a:t>
            </a:r>
          </a:p>
          <a:p>
            <a:pPr algn="ctr"/>
            <a:r>
              <a:rPr lang="fr-FR" sz="1400" b="1" dirty="0">
                <a:solidFill>
                  <a:schemeClr val="tx1"/>
                </a:solidFill>
                <a:latin typeface="Roboto Condensed Light" panose="02000000000000000000" pitchFamily="2" charset="0"/>
                <a:ea typeface="Roboto Condensed Light" panose="02000000000000000000" pitchFamily="2" charset="0"/>
              </a:rPr>
              <a:t>faire tourner la roue à chaque cliente</a:t>
            </a:r>
          </a:p>
          <a:p>
            <a:pPr algn="ctr"/>
            <a:r>
              <a:rPr lang="fr-FR" sz="1400" i="1" dirty="0">
                <a:solidFill>
                  <a:schemeClr val="tx1"/>
                </a:solidFill>
                <a:latin typeface="Roboto Condensed Light" panose="02000000000000000000" pitchFamily="2" charset="0"/>
                <a:ea typeface="Roboto Condensed Light" panose="02000000000000000000" pitchFamily="2" charset="0"/>
              </a:rPr>
              <a:t>A gagner (exemple) :</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Produit </a:t>
            </a:r>
            <a:r>
              <a:rPr lang="fr-FR" sz="1400" dirty="0" err="1">
                <a:solidFill>
                  <a:schemeClr val="tx1"/>
                </a:solidFill>
                <a:latin typeface="Roboto Condensed Light" panose="02000000000000000000" pitchFamily="2" charset="0"/>
                <a:ea typeface="Roboto Condensed Light" panose="02000000000000000000" pitchFamily="2" charset="0"/>
              </a:rPr>
              <a:t>Yon</a:t>
            </a:r>
            <a:r>
              <a:rPr lang="fr-FR" sz="1400" dirty="0">
                <a:solidFill>
                  <a:schemeClr val="tx1"/>
                </a:solidFill>
                <a:latin typeface="Roboto Condensed Light" panose="02000000000000000000" pitchFamily="2" charset="0"/>
                <a:ea typeface="Roboto Condensed Light" panose="02000000000000000000" pitchFamily="2" charset="0"/>
              </a:rPr>
              <a:t>-Ka taille voyage</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10% de remise sur un soin visage</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15% de remise sur un soin corps</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20% de remise dès 100 euros d’achat</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a:t>
            </a:r>
          </a:p>
        </p:txBody>
      </p:sp>
      <p:sp>
        <p:nvSpPr>
          <p:cNvPr id="9" name="Rectangle 8">
            <a:extLst>
              <a:ext uri="{FF2B5EF4-FFF2-40B4-BE49-F238E27FC236}">
                <a16:creationId xmlns:a16="http://schemas.microsoft.com/office/drawing/2014/main" id="{E190DF76-25D4-4E91-B2B1-28C237B4B841}"/>
              </a:ext>
            </a:extLst>
          </p:cNvPr>
          <p:cNvSpPr/>
          <p:nvPr/>
        </p:nvSpPr>
        <p:spPr>
          <a:xfrm>
            <a:off x="3228997" y="3819990"/>
            <a:ext cx="2760644" cy="1998433"/>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u="sng" dirty="0">
                <a:solidFill>
                  <a:schemeClr val="tx1"/>
                </a:solidFill>
                <a:latin typeface="Roboto Condensed Light" panose="02000000000000000000" pitchFamily="2" charset="0"/>
                <a:ea typeface="Roboto Condensed Light" panose="02000000000000000000" pitchFamily="2" charset="0"/>
              </a:rPr>
              <a:t>Tombola</a:t>
            </a:r>
            <a:r>
              <a:rPr lang="fr-FR" sz="1400" dirty="0">
                <a:solidFill>
                  <a:schemeClr val="tx1"/>
                </a:solidFill>
                <a:latin typeface="Roboto Condensed Light" panose="02000000000000000000" pitchFamily="2" charset="0"/>
                <a:ea typeface="Roboto Condensed Light" panose="02000000000000000000" pitchFamily="2" charset="0"/>
              </a:rPr>
              <a:t>: </a:t>
            </a:r>
          </a:p>
          <a:p>
            <a:pPr algn="ctr"/>
            <a:r>
              <a:rPr lang="fr-FR" sz="1400" b="1" dirty="0">
                <a:solidFill>
                  <a:schemeClr val="tx1"/>
                </a:solidFill>
                <a:latin typeface="Roboto Condensed Light" panose="02000000000000000000" pitchFamily="2" charset="0"/>
                <a:ea typeface="Roboto Condensed Light" panose="02000000000000000000" pitchFamily="2" charset="0"/>
              </a:rPr>
              <a:t>Tirage au sort le 24 décembre</a:t>
            </a:r>
          </a:p>
          <a:p>
            <a:r>
              <a:rPr lang="fr-FR" sz="1400" dirty="0">
                <a:solidFill>
                  <a:schemeClr val="tx1"/>
                </a:solidFill>
                <a:latin typeface="Roboto Condensed Light" panose="02000000000000000000" pitchFamily="2" charset="0"/>
                <a:ea typeface="Roboto Condensed Light" panose="02000000000000000000" pitchFamily="2" charset="0"/>
              </a:rPr>
              <a:t>Du 1</a:t>
            </a:r>
            <a:r>
              <a:rPr lang="fr-FR" sz="1400" baseline="30000" dirty="0">
                <a:solidFill>
                  <a:schemeClr val="tx1"/>
                </a:solidFill>
                <a:latin typeface="Roboto Condensed Light" panose="02000000000000000000" pitchFamily="2" charset="0"/>
                <a:ea typeface="Roboto Condensed Light" panose="02000000000000000000" pitchFamily="2" charset="0"/>
              </a:rPr>
              <a:t>er</a:t>
            </a:r>
            <a:r>
              <a:rPr lang="fr-FR" sz="1400" dirty="0">
                <a:solidFill>
                  <a:schemeClr val="tx1"/>
                </a:solidFill>
                <a:latin typeface="Roboto Condensed Light" panose="02000000000000000000" pitchFamily="2" charset="0"/>
                <a:ea typeface="Roboto Condensed Light" panose="02000000000000000000" pitchFamily="2" charset="0"/>
              </a:rPr>
              <a:t> au 24 décembre, après chaque achats, la cliente dépose un papier avec son nom dans une urne.</a:t>
            </a:r>
          </a:p>
          <a:p>
            <a:pPr algn="ctr"/>
            <a:r>
              <a:rPr lang="fr-FR" sz="1400" i="1" dirty="0">
                <a:solidFill>
                  <a:schemeClr val="tx1"/>
                </a:solidFill>
                <a:latin typeface="Roboto Condensed Light" panose="02000000000000000000" pitchFamily="2" charset="0"/>
                <a:ea typeface="Roboto Condensed Light" panose="02000000000000000000" pitchFamily="2" charset="0"/>
              </a:rPr>
              <a:t>A gagner (exemple) :</a:t>
            </a:r>
          </a:p>
          <a:p>
            <a:pPr algn="ctr"/>
            <a:r>
              <a:rPr lang="fr-FR" sz="1400" dirty="0">
                <a:solidFill>
                  <a:schemeClr val="tx1"/>
                </a:solidFill>
                <a:latin typeface="Roboto Condensed Light" panose="02000000000000000000" pitchFamily="2" charset="0"/>
                <a:ea typeface="Roboto Condensed Light" panose="02000000000000000000" pitchFamily="2" charset="0"/>
              </a:rPr>
              <a:t>1 an de soin visage</a:t>
            </a:r>
          </a:p>
          <a:p>
            <a:pPr algn="ctr"/>
            <a:r>
              <a:rPr lang="fr-FR" sz="1400" dirty="0">
                <a:solidFill>
                  <a:schemeClr val="tx1"/>
                </a:solidFill>
                <a:latin typeface="Roboto Condensed Light" panose="02000000000000000000" pitchFamily="2" charset="0"/>
                <a:ea typeface="Roboto Condensed Light" panose="02000000000000000000" pitchFamily="2" charset="0"/>
              </a:rPr>
              <a:t> (1 soin visage 1h par mois)</a:t>
            </a:r>
          </a:p>
        </p:txBody>
      </p:sp>
      <p:graphicFrame>
        <p:nvGraphicFramePr>
          <p:cNvPr id="11" name="Objet 10">
            <a:extLst>
              <a:ext uri="{FF2B5EF4-FFF2-40B4-BE49-F238E27FC236}">
                <a16:creationId xmlns:a16="http://schemas.microsoft.com/office/drawing/2014/main" id="{901479A8-6E93-46AF-A5BB-C0F72945FC54}"/>
              </a:ext>
            </a:extLst>
          </p:cNvPr>
          <p:cNvGraphicFramePr>
            <a:graphicFrameLocks noChangeAspect="1"/>
          </p:cNvGraphicFramePr>
          <p:nvPr>
            <p:extLst>
              <p:ext uri="{D42A27DB-BD31-4B8C-83A1-F6EECF244321}">
                <p14:modId xmlns:p14="http://schemas.microsoft.com/office/powerpoint/2010/main" val="3384116143"/>
              </p:ext>
            </p:extLst>
          </p:nvPr>
        </p:nvGraphicFramePr>
        <p:xfrm>
          <a:off x="3742474" y="1955457"/>
          <a:ext cx="1733690" cy="1609126"/>
        </p:xfrm>
        <a:graphic>
          <a:graphicData uri="http://schemas.openxmlformats.org/presentationml/2006/ole">
            <mc:AlternateContent xmlns:mc="http://schemas.openxmlformats.org/markup-compatibility/2006">
              <mc:Choice xmlns:v="urn:schemas-microsoft-com:vml" Requires="v">
                <p:oleObj spid="_x0000_s4115" name="Bitmap Image" r:id="rId9" imgW="2430720" imgH="2255400" progId="PBrush">
                  <p:embed/>
                </p:oleObj>
              </mc:Choice>
              <mc:Fallback>
                <p:oleObj name="Bitmap Image" r:id="rId9" imgW="2430720" imgH="2255400" progId="PBrush">
                  <p:embed/>
                  <p:pic>
                    <p:nvPicPr>
                      <p:cNvPr id="0" name=""/>
                      <p:cNvPicPr/>
                      <p:nvPr/>
                    </p:nvPicPr>
                    <p:blipFill>
                      <a:blip r:embed="rId10"/>
                      <a:stretch>
                        <a:fillRect/>
                      </a:stretch>
                    </p:blipFill>
                    <p:spPr>
                      <a:xfrm>
                        <a:off x="3742474" y="1955457"/>
                        <a:ext cx="1733690" cy="1609126"/>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CAE2EF27-EB66-4E67-BA8F-414BC13CED50}"/>
              </a:ext>
            </a:extLst>
          </p:cNvPr>
          <p:cNvSpPr/>
          <p:nvPr/>
        </p:nvSpPr>
        <p:spPr>
          <a:xfrm>
            <a:off x="9177858" y="3819990"/>
            <a:ext cx="2760644" cy="287608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u="sng" dirty="0">
                <a:solidFill>
                  <a:schemeClr val="tx1"/>
                </a:solidFill>
                <a:latin typeface="Roboto Condensed Light" panose="02000000000000000000" pitchFamily="2" charset="0"/>
                <a:ea typeface="Roboto Condensed Light" panose="02000000000000000000" pitchFamily="2" charset="0"/>
              </a:rPr>
              <a:t>Ticket d’Or</a:t>
            </a:r>
            <a:r>
              <a:rPr lang="fr-FR" sz="1400" dirty="0">
                <a:solidFill>
                  <a:schemeClr val="tx1"/>
                </a:solidFill>
                <a:latin typeface="Roboto Condensed Light" panose="02000000000000000000" pitchFamily="2" charset="0"/>
                <a:ea typeface="Roboto Condensed Light" panose="02000000000000000000" pitchFamily="2" charset="0"/>
              </a:rPr>
              <a:t>: </a:t>
            </a:r>
          </a:p>
          <a:p>
            <a:pPr algn="ctr"/>
            <a:r>
              <a:rPr lang="fr-FR" sz="1400" b="1" dirty="0">
                <a:solidFill>
                  <a:schemeClr val="tx1"/>
                </a:solidFill>
                <a:latin typeface="Roboto Condensed Light" panose="02000000000000000000" pitchFamily="2" charset="0"/>
                <a:ea typeface="Roboto Condensed Light" panose="02000000000000000000" pitchFamily="2" charset="0"/>
              </a:rPr>
              <a:t>Un ticket gagnant caché dans un produit</a:t>
            </a:r>
          </a:p>
          <a:p>
            <a:pPr algn="ctr"/>
            <a:r>
              <a:rPr lang="fr-FR" sz="1400" i="1" dirty="0">
                <a:solidFill>
                  <a:schemeClr val="tx1"/>
                </a:solidFill>
                <a:latin typeface="Roboto Condensed Light" panose="02000000000000000000" pitchFamily="2" charset="0"/>
                <a:ea typeface="Roboto Condensed Light" panose="02000000000000000000" pitchFamily="2" charset="0"/>
              </a:rPr>
              <a:t>A gagner (exemple) :</a:t>
            </a:r>
          </a:p>
          <a:p>
            <a:pPr algn="just"/>
            <a:r>
              <a:rPr lang="fr-FR" sz="1400" dirty="0">
                <a:solidFill>
                  <a:schemeClr val="tx1"/>
                </a:solidFill>
                <a:latin typeface="Roboto Condensed Light" panose="02000000000000000000" pitchFamily="2" charset="0"/>
                <a:ea typeface="Roboto Condensed Light" panose="02000000000000000000" pitchFamily="2" charset="0"/>
              </a:rPr>
              <a:t>9 soins d’une valeur de 600 €</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soin visage </a:t>
            </a:r>
            <a:r>
              <a:rPr lang="fr-FR" sz="1400" dirty="0" err="1">
                <a:solidFill>
                  <a:schemeClr val="tx1"/>
                </a:solidFill>
                <a:latin typeface="Roboto Condensed Light" panose="02000000000000000000" pitchFamily="2" charset="0"/>
                <a:ea typeface="Roboto Condensed Light" panose="02000000000000000000" pitchFamily="2" charset="0"/>
              </a:rPr>
              <a:t>Yon</a:t>
            </a:r>
            <a:r>
              <a:rPr lang="fr-FR" sz="1400" dirty="0">
                <a:solidFill>
                  <a:schemeClr val="tx1"/>
                </a:solidFill>
                <a:latin typeface="Roboto Condensed Light" panose="02000000000000000000" pitchFamily="2" charset="0"/>
                <a:ea typeface="Roboto Condensed Light" panose="02000000000000000000" pitchFamily="2" charset="0"/>
              </a:rPr>
              <a:t>-Ka</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soin corps </a:t>
            </a:r>
            <a:r>
              <a:rPr lang="fr-FR" sz="1400" dirty="0" err="1">
                <a:solidFill>
                  <a:schemeClr val="tx1"/>
                </a:solidFill>
                <a:latin typeface="Roboto Condensed Light" panose="02000000000000000000" pitchFamily="2" charset="0"/>
                <a:ea typeface="Roboto Condensed Light" panose="02000000000000000000" pitchFamily="2" charset="0"/>
              </a:rPr>
              <a:t>Yon</a:t>
            </a:r>
            <a:r>
              <a:rPr lang="fr-FR" sz="1400" dirty="0">
                <a:solidFill>
                  <a:schemeClr val="tx1"/>
                </a:solidFill>
                <a:latin typeface="Roboto Condensed Light" panose="02000000000000000000" pitchFamily="2" charset="0"/>
                <a:ea typeface="Roboto Condensed Light" panose="02000000000000000000" pitchFamily="2" charset="0"/>
              </a:rPr>
              <a:t>-Ka</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pose de vernis semi-permanent</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diagnostic corps 30 min</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séance LPG corps 30 min</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séance Cryo 30 min</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diagnostic visage</a:t>
            </a:r>
          </a:p>
          <a:p>
            <a:pPr marL="285750" indent="-285750" algn="just">
              <a:buFont typeface="Arial" panose="020B0604020202020204" pitchFamily="34" charset="0"/>
              <a:buChar char="•"/>
            </a:pPr>
            <a:r>
              <a:rPr lang="fr-FR" sz="1400" dirty="0">
                <a:solidFill>
                  <a:schemeClr val="tx1"/>
                </a:solidFill>
                <a:latin typeface="Roboto Condensed Light" panose="02000000000000000000" pitchFamily="2" charset="0"/>
                <a:ea typeface="Roboto Condensed Light" panose="02000000000000000000" pitchFamily="2" charset="0"/>
              </a:rPr>
              <a:t>1 séance d’</a:t>
            </a:r>
            <a:r>
              <a:rPr lang="fr-FR" sz="1400" dirty="0" err="1">
                <a:solidFill>
                  <a:schemeClr val="tx1"/>
                </a:solidFill>
                <a:latin typeface="Roboto Condensed Light" panose="02000000000000000000" pitchFamily="2" charset="0"/>
                <a:ea typeface="Roboto Condensed Light" panose="02000000000000000000" pitchFamily="2" charset="0"/>
              </a:rPr>
              <a:t>aquapure</a:t>
            </a:r>
            <a:r>
              <a:rPr lang="fr-FR" sz="1400" dirty="0">
                <a:solidFill>
                  <a:schemeClr val="tx1"/>
                </a:solidFill>
                <a:latin typeface="Roboto Condensed Light" panose="02000000000000000000" pitchFamily="2" charset="0"/>
                <a:ea typeface="Roboto Condensed Light" panose="02000000000000000000" pitchFamily="2" charset="0"/>
              </a:rPr>
              <a:t> 60 min</a:t>
            </a:r>
          </a:p>
        </p:txBody>
      </p:sp>
      <p:sp>
        <p:nvSpPr>
          <p:cNvPr id="14" name="Rectangle 13">
            <a:extLst>
              <a:ext uri="{FF2B5EF4-FFF2-40B4-BE49-F238E27FC236}">
                <a16:creationId xmlns:a16="http://schemas.microsoft.com/office/drawing/2014/main" id="{D2E9391E-DE44-4399-88AE-F3FA6E0BB820}"/>
              </a:ext>
            </a:extLst>
          </p:cNvPr>
          <p:cNvSpPr/>
          <p:nvPr/>
        </p:nvSpPr>
        <p:spPr>
          <a:xfrm>
            <a:off x="255370" y="3819990"/>
            <a:ext cx="2760644" cy="1998433"/>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u="sng" dirty="0">
                <a:solidFill>
                  <a:schemeClr val="tx1"/>
                </a:solidFill>
                <a:latin typeface="Roboto Condensed Light" panose="02000000000000000000" pitchFamily="2" charset="0"/>
                <a:ea typeface="Roboto Condensed Light" panose="02000000000000000000" pitchFamily="2" charset="0"/>
              </a:rPr>
              <a:t>Calendrier de l’Avent</a:t>
            </a:r>
            <a:r>
              <a:rPr lang="fr-FR" sz="1400" dirty="0">
                <a:solidFill>
                  <a:schemeClr val="tx1"/>
                </a:solidFill>
                <a:latin typeface="Roboto Condensed Light" panose="02000000000000000000" pitchFamily="2" charset="0"/>
                <a:ea typeface="Roboto Condensed Light" panose="02000000000000000000" pitchFamily="2" charset="0"/>
              </a:rPr>
              <a:t>: </a:t>
            </a:r>
          </a:p>
          <a:p>
            <a:pPr algn="ctr"/>
            <a:r>
              <a:rPr lang="fr-FR" sz="1400" b="1" dirty="0">
                <a:solidFill>
                  <a:schemeClr val="tx1"/>
                </a:solidFill>
                <a:latin typeface="Roboto Condensed Light" panose="02000000000000000000" pitchFamily="2" charset="0"/>
                <a:ea typeface="Roboto Condensed Light" panose="02000000000000000000" pitchFamily="2" charset="0"/>
              </a:rPr>
              <a:t>Digitale et/ou physique</a:t>
            </a:r>
          </a:p>
          <a:p>
            <a:r>
              <a:rPr lang="fr-FR" sz="1400" dirty="0">
                <a:solidFill>
                  <a:schemeClr val="tx1"/>
                </a:solidFill>
                <a:latin typeface="Roboto Condensed Light" panose="02000000000000000000" pitchFamily="2" charset="0"/>
                <a:ea typeface="Roboto Condensed Light" panose="02000000000000000000" pitchFamily="2" charset="0"/>
              </a:rPr>
              <a:t>1 gagnant par jour, derrière chaque jour du calendrier de décembre un cadeau</a:t>
            </a:r>
          </a:p>
          <a:p>
            <a:pPr algn="ctr"/>
            <a:r>
              <a:rPr lang="fr-FR" sz="1400" i="1" dirty="0">
                <a:solidFill>
                  <a:schemeClr val="tx1"/>
                </a:solidFill>
                <a:latin typeface="Roboto Condensed Light" panose="02000000000000000000" pitchFamily="2" charset="0"/>
                <a:ea typeface="Roboto Condensed Light" panose="02000000000000000000" pitchFamily="2" charset="0"/>
              </a:rPr>
              <a:t>A gagner (exemple) : </a:t>
            </a:r>
          </a:p>
          <a:p>
            <a:pPr algn="ctr"/>
            <a:r>
              <a:rPr lang="fr-FR" sz="1400" i="1" dirty="0">
                <a:solidFill>
                  <a:schemeClr val="tx1"/>
                </a:solidFill>
                <a:latin typeface="Roboto Condensed Light" panose="02000000000000000000" pitchFamily="2" charset="0"/>
                <a:ea typeface="Roboto Condensed Light" panose="02000000000000000000" pitchFamily="2" charset="0"/>
              </a:rPr>
              <a:t>Produits format promo / voyage</a:t>
            </a:r>
          </a:p>
          <a:p>
            <a:pPr algn="ctr"/>
            <a:endParaRPr lang="fr-FR" sz="1400" i="1" dirty="0">
              <a:solidFill>
                <a:schemeClr val="tx1"/>
              </a:solidFill>
              <a:latin typeface="Roboto Condensed Light" panose="02000000000000000000" pitchFamily="2" charset="0"/>
              <a:ea typeface="Roboto Condensed Light" panose="02000000000000000000" pitchFamily="2" charset="0"/>
            </a:endParaRPr>
          </a:p>
        </p:txBody>
      </p:sp>
      <p:sp>
        <p:nvSpPr>
          <p:cNvPr id="16" name="Titre 6">
            <a:extLst>
              <a:ext uri="{FF2B5EF4-FFF2-40B4-BE49-F238E27FC236}">
                <a16:creationId xmlns:a16="http://schemas.microsoft.com/office/drawing/2014/main" id="{6FC3C3FC-DB92-4DD2-A235-7138BE16D66F}"/>
              </a:ext>
            </a:extLst>
          </p:cNvPr>
          <p:cNvSpPr txBox="1">
            <a:spLocks/>
          </p:cNvSpPr>
          <p:nvPr/>
        </p:nvSpPr>
        <p:spPr>
          <a:xfrm>
            <a:off x="979995" y="558143"/>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Idées d’animations sur le point de vente</a:t>
            </a:r>
          </a:p>
        </p:txBody>
      </p:sp>
    </p:spTree>
    <p:extLst>
      <p:ext uri="{BB962C8B-B14F-4D97-AF65-F5344CB8AC3E}">
        <p14:creationId xmlns:p14="http://schemas.microsoft.com/office/powerpoint/2010/main" val="6888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500"/>
                                        <p:tgtEl>
                                          <p:spTgt spid="409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3B4807-13D8-4530-8F99-F857D0532869}"/>
              </a:ext>
            </a:extLst>
          </p:cNvPr>
          <p:cNvSpPr>
            <a:spLocks noGrp="1"/>
          </p:cNvSpPr>
          <p:nvPr>
            <p:ph type="body" sz="quarter" idx="4294967295"/>
          </p:nvPr>
        </p:nvSpPr>
        <p:spPr>
          <a:xfrm>
            <a:off x="0" y="2103438"/>
            <a:ext cx="10515600" cy="1987550"/>
          </a:xfrm>
          <a:prstGeom prst="rect">
            <a:avLst/>
          </a:prstGeom>
        </p:spPr>
        <p:txBody>
          <a:bodyPr vert="horz" lIns="91440" tIns="45720" rIns="91440" bIns="45720" rtlCol="0">
            <a:normAutofit/>
          </a:bodyPr>
          <a:lstStyle/>
          <a:p>
            <a:pPr marL="457200" lvl="1" indent="0">
              <a:buNone/>
            </a:pPr>
            <a:r>
              <a:rPr lang="fr-FR" sz="1800" dirty="0">
                <a:solidFill>
                  <a:srgbClr val="374151"/>
                </a:solidFill>
                <a:latin typeface="Roboto Light" panose="02000000000000000000" pitchFamily="2" charset="0"/>
                <a:ea typeface="Roboto Light" panose="02000000000000000000" pitchFamily="2" charset="0"/>
              </a:rPr>
              <a:t>Utilisez les réseaux sociaux pour promouvoir les offres spéciales de Noël et publiez des images attrayantes des services de beauté.</a:t>
            </a:r>
          </a:p>
          <a:p>
            <a:pPr marL="457200" lvl="1" indent="0">
              <a:buNone/>
            </a:pPr>
            <a:r>
              <a:rPr lang="fr-FR" sz="1800" dirty="0">
                <a:solidFill>
                  <a:srgbClr val="374151"/>
                </a:solidFill>
                <a:latin typeface="Roboto Light" panose="02000000000000000000" pitchFamily="2" charset="0"/>
                <a:ea typeface="Roboto Light" panose="02000000000000000000" pitchFamily="2" charset="0"/>
              </a:rPr>
              <a:t>Organisez des concours en ligne pour attirer l'attention de nouveaux clients.</a:t>
            </a:r>
          </a:p>
          <a:p>
            <a:endParaRPr lang="fr-FR" sz="1600" dirty="0">
              <a:latin typeface="Roboto Light" panose="02000000000000000000" pitchFamily="2" charset="0"/>
              <a:ea typeface="Roboto Light" panose="02000000000000000000" pitchFamily="2" charset="0"/>
            </a:endParaRPr>
          </a:p>
        </p:txBody>
      </p:sp>
      <p:sp>
        <p:nvSpPr>
          <p:cNvPr id="4" name="Titre 6">
            <a:extLst>
              <a:ext uri="{FF2B5EF4-FFF2-40B4-BE49-F238E27FC236}">
                <a16:creationId xmlns:a16="http://schemas.microsoft.com/office/drawing/2014/main" id="{FE320C82-4D18-46BF-B942-BDCB71B275A1}"/>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Réseaux sociaux et marketing en ligne :</a:t>
            </a:r>
          </a:p>
        </p:txBody>
      </p:sp>
      <p:graphicFrame>
        <p:nvGraphicFramePr>
          <p:cNvPr id="8" name="Objet 7">
            <a:extLst>
              <a:ext uri="{FF2B5EF4-FFF2-40B4-BE49-F238E27FC236}">
                <a16:creationId xmlns:a16="http://schemas.microsoft.com/office/drawing/2014/main" id="{81D70BD9-03DE-4189-9B89-055B9E53BB6D}"/>
              </a:ext>
            </a:extLst>
          </p:cNvPr>
          <p:cNvGraphicFramePr>
            <a:graphicFrameLocks noChangeAspect="1"/>
          </p:cNvGraphicFramePr>
          <p:nvPr>
            <p:extLst>
              <p:ext uri="{D42A27DB-BD31-4B8C-83A1-F6EECF244321}">
                <p14:modId xmlns:p14="http://schemas.microsoft.com/office/powerpoint/2010/main" val="3764271831"/>
              </p:ext>
            </p:extLst>
          </p:nvPr>
        </p:nvGraphicFramePr>
        <p:xfrm>
          <a:off x="3403749" y="3880995"/>
          <a:ext cx="1096474" cy="991236"/>
        </p:xfrm>
        <a:graphic>
          <a:graphicData uri="http://schemas.openxmlformats.org/presentationml/2006/ole">
            <mc:AlternateContent xmlns:mc="http://schemas.openxmlformats.org/markup-compatibility/2006">
              <mc:Choice xmlns:v="urn:schemas-microsoft-com:vml" Requires="v">
                <p:oleObj spid="_x0000_s5137" name="Bitmap Image" r:id="rId4" imgW="1737360" imgH="1569600" progId="PBrush">
                  <p:embed/>
                </p:oleObj>
              </mc:Choice>
              <mc:Fallback>
                <p:oleObj name="Bitmap Image" r:id="rId4" imgW="1737360" imgH="1569600" progId="PBrush">
                  <p:embed/>
                  <p:pic>
                    <p:nvPicPr>
                      <p:cNvPr id="0" name=""/>
                      <p:cNvPicPr/>
                      <p:nvPr/>
                    </p:nvPicPr>
                    <p:blipFill>
                      <a:blip r:embed="rId5"/>
                      <a:stretch>
                        <a:fillRect/>
                      </a:stretch>
                    </p:blipFill>
                    <p:spPr>
                      <a:xfrm>
                        <a:off x="3403749" y="3880995"/>
                        <a:ext cx="1096474" cy="991236"/>
                      </a:xfrm>
                      <a:prstGeom prst="rect">
                        <a:avLst/>
                      </a:prstGeom>
                    </p:spPr>
                  </p:pic>
                </p:oleObj>
              </mc:Fallback>
            </mc:AlternateContent>
          </a:graphicData>
        </a:graphic>
      </p:graphicFrame>
      <p:graphicFrame>
        <p:nvGraphicFramePr>
          <p:cNvPr id="9" name="Objet 8">
            <a:extLst>
              <a:ext uri="{FF2B5EF4-FFF2-40B4-BE49-F238E27FC236}">
                <a16:creationId xmlns:a16="http://schemas.microsoft.com/office/drawing/2014/main" id="{21433077-CE46-4E29-B0EC-41606891733E}"/>
              </a:ext>
            </a:extLst>
          </p:cNvPr>
          <p:cNvGraphicFramePr>
            <a:graphicFrameLocks noChangeAspect="1"/>
          </p:cNvGraphicFramePr>
          <p:nvPr>
            <p:extLst>
              <p:ext uri="{D42A27DB-BD31-4B8C-83A1-F6EECF244321}">
                <p14:modId xmlns:p14="http://schemas.microsoft.com/office/powerpoint/2010/main" val="4171879779"/>
              </p:ext>
            </p:extLst>
          </p:nvPr>
        </p:nvGraphicFramePr>
        <p:xfrm>
          <a:off x="5093582" y="3846917"/>
          <a:ext cx="1096474" cy="1025314"/>
        </p:xfrm>
        <a:graphic>
          <a:graphicData uri="http://schemas.openxmlformats.org/presentationml/2006/ole">
            <mc:AlternateContent xmlns:mc="http://schemas.openxmlformats.org/markup-compatibility/2006">
              <mc:Choice xmlns:v="urn:schemas-microsoft-com:vml" Requires="v">
                <p:oleObj spid="_x0000_s5138" name="Bitmap Image" r:id="rId6" imgW="1737360" imgH="1623240" progId="PBrush">
                  <p:embed/>
                </p:oleObj>
              </mc:Choice>
              <mc:Fallback>
                <p:oleObj name="Bitmap Image" r:id="rId6" imgW="1737360" imgH="1623240" progId="PBrush">
                  <p:embed/>
                  <p:pic>
                    <p:nvPicPr>
                      <p:cNvPr id="0" name=""/>
                      <p:cNvPicPr/>
                      <p:nvPr/>
                    </p:nvPicPr>
                    <p:blipFill>
                      <a:blip r:embed="rId7"/>
                      <a:stretch>
                        <a:fillRect/>
                      </a:stretch>
                    </p:blipFill>
                    <p:spPr>
                      <a:xfrm>
                        <a:off x="5093582" y="3846917"/>
                        <a:ext cx="1096474" cy="1025314"/>
                      </a:xfrm>
                      <a:prstGeom prst="rect">
                        <a:avLst/>
                      </a:prstGeom>
                    </p:spPr>
                  </p:pic>
                </p:oleObj>
              </mc:Fallback>
            </mc:AlternateContent>
          </a:graphicData>
        </a:graphic>
      </p:graphicFrame>
      <p:graphicFrame>
        <p:nvGraphicFramePr>
          <p:cNvPr id="10" name="Objet 9">
            <a:extLst>
              <a:ext uri="{FF2B5EF4-FFF2-40B4-BE49-F238E27FC236}">
                <a16:creationId xmlns:a16="http://schemas.microsoft.com/office/drawing/2014/main" id="{8C1CFB24-4F05-4EF3-A4CC-86F6E3CE004C}"/>
              </a:ext>
            </a:extLst>
          </p:cNvPr>
          <p:cNvGraphicFramePr>
            <a:graphicFrameLocks noChangeAspect="1"/>
          </p:cNvGraphicFramePr>
          <p:nvPr>
            <p:extLst>
              <p:ext uri="{D42A27DB-BD31-4B8C-83A1-F6EECF244321}">
                <p14:modId xmlns:p14="http://schemas.microsoft.com/office/powerpoint/2010/main" val="689360012"/>
              </p:ext>
            </p:extLst>
          </p:nvPr>
        </p:nvGraphicFramePr>
        <p:xfrm>
          <a:off x="6830306" y="3906160"/>
          <a:ext cx="1092465" cy="1034334"/>
        </p:xfrm>
        <a:graphic>
          <a:graphicData uri="http://schemas.openxmlformats.org/presentationml/2006/ole">
            <mc:AlternateContent xmlns:mc="http://schemas.openxmlformats.org/markup-compatibility/2006">
              <mc:Choice xmlns:v="urn:schemas-microsoft-com:vml" Requires="v">
                <p:oleObj spid="_x0000_s5139" name="Bitmap Image" r:id="rId8" imgW="1729800" imgH="1638360" progId="PBrush">
                  <p:embed/>
                </p:oleObj>
              </mc:Choice>
              <mc:Fallback>
                <p:oleObj name="Bitmap Image" r:id="rId8" imgW="1729800" imgH="1638360" progId="PBrush">
                  <p:embed/>
                  <p:pic>
                    <p:nvPicPr>
                      <p:cNvPr id="0" name=""/>
                      <p:cNvPicPr/>
                      <p:nvPr/>
                    </p:nvPicPr>
                    <p:blipFill>
                      <a:blip r:embed="rId9"/>
                      <a:stretch>
                        <a:fillRect/>
                      </a:stretch>
                    </p:blipFill>
                    <p:spPr>
                      <a:xfrm>
                        <a:off x="6830306" y="3906160"/>
                        <a:ext cx="1092465" cy="1034334"/>
                      </a:xfrm>
                      <a:prstGeom prst="rect">
                        <a:avLst/>
                      </a:prstGeom>
                    </p:spPr>
                  </p:pic>
                </p:oleObj>
              </mc:Fallback>
            </mc:AlternateContent>
          </a:graphicData>
        </a:graphic>
      </p:graphicFrame>
      <p:pic>
        <p:nvPicPr>
          <p:cNvPr id="11" name="Google Shape;56;p13">
            <a:extLst>
              <a:ext uri="{FF2B5EF4-FFF2-40B4-BE49-F238E27FC236}">
                <a16:creationId xmlns:a16="http://schemas.microsoft.com/office/drawing/2014/main" id="{7E956A26-D878-469F-8C5D-85258C8A7D1B}"/>
              </a:ext>
            </a:extLst>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9434363" y="2736580"/>
            <a:ext cx="2187262" cy="3630075"/>
          </a:xfrm>
          <a:prstGeom prst="rect">
            <a:avLst/>
          </a:prstGeom>
          <a:noFill/>
          <a:ln>
            <a:noFill/>
          </a:ln>
        </p:spPr>
      </p:pic>
      <p:sp>
        <p:nvSpPr>
          <p:cNvPr id="12" name="ZoneTexte 11">
            <a:extLst>
              <a:ext uri="{FF2B5EF4-FFF2-40B4-BE49-F238E27FC236}">
                <a16:creationId xmlns:a16="http://schemas.microsoft.com/office/drawing/2014/main" id="{D37A86F7-3FFE-461E-8209-62EFC2F6C05C}"/>
              </a:ext>
            </a:extLst>
          </p:cNvPr>
          <p:cNvSpPr txBox="1"/>
          <p:nvPr/>
        </p:nvSpPr>
        <p:spPr>
          <a:xfrm>
            <a:off x="5623893" y="5631083"/>
            <a:ext cx="2796513" cy="461665"/>
          </a:xfrm>
          <a:prstGeom prst="rect">
            <a:avLst/>
          </a:prstGeom>
          <a:noFill/>
        </p:spPr>
        <p:txBody>
          <a:bodyPr wrap="square" rtlCol="0">
            <a:spAutoFit/>
          </a:bodyPr>
          <a:lstStyle/>
          <a:p>
            <a:pPr algn="ctr"/>
            <a:r>
              <a:rPr lang="fr-FR" sz="1200" dirty="0">
                <a:latin typeface="Roboto Mono Light" charset="0"/>
                <a:ea typeface="Roboto Mono Light" charset="0"/>
              </a:rPr>
              <a:t>Media kit</a:t>
            </a:r>
          </a:p>
          <a:p>
            <a:pPr algn="ctr"/>
            <a:endParaRPr lang="fr-FR" sz="1200" dirty="0">
              <a:latin typeface="Roboto Mono Light" charset="0"/>
              <a:ea typeface="Roboto Mono Light" charset="0"/>
            </a:endParaRPr>
          </a:p>
        </p:txBody>
      </p:sp>
      <p:sp>
        <p:nvSpPr>
          <p:cNvPr id="13" name="Arc 12">
            <a:extLst>
              <a:ext uri="{FF2B5EF4-FFF2-40B4-BE49-F238E27FC236}">
                <a16:creationId xmlns:a16="http://schemas.microsoft.com/office/drawing/2014/main" id="{F5D47740-916B-4C0B-A06B-8DF933258A38}"/>
              </a:ext>
            </a:extLst>
          </p:cNvPr>
          <p:cNvSpPr/>
          <p:nvPr/>
        </p:nvSpPr>
        <p:spPr>
          <a:xfrm rot="15626697" flipH="1">
            <a:off x="8347931" y="4501887"/>
            <a:ext cx="1183457" cy="2207641"/>
          </a:xfrm>
          <a:prstGeom prst="arc">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440435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29827E9-C156-4B17-9803-AE769F12D0C2}"/>
              </a:ext>
            </a:extLst>
          </p:cNvPr>
          <p:cNvSpPr>
            <a:spLocks noGrp="1"/>
          </p:cNvSpPr>
          <p:nvPr>
            <p:ph type="body" sz="quarter" idx="4294967295"/>
          </p:nvPr>
        </p:nvSpPr>
        <p:spPr>
          <a:xfrm>
            <a:off x="0" y="1844675"/>
            <a:ext cx="10515600" cy="1379538"/>
          </a:xfrm>
          <a:prstGeom prst="rect">
            <a:avLst/>
          </a:prstGeom>
        </p:spPr>
        <p:txBody>
          <a:bodyPr/>
          <a:lstStyle/>
          <a:p>
            <a:pPr marL="457200" lvl="1" indent="0" algn="ctr">
              <a:buNone/>
            </a:pPr>
            <a:r>
              <a:rPr lang="fr-FR" b="0" i="0" dirty="0">
                <a:solidFill>
                  <a:srgbClr val="374151"/>
                </a:solidFill>
                <a:effectLst/>
                <a:latin typeface="Roboto Light" panose="02000000000000000000" pitchFamily="2" charset="0"/>
                <a:ea typeface="Roboto Light" panose="02000000000000000000" pitchFamily="2" charset="0"/>
              </a:rPr>
              <a:t>La fidélité est primordiale tout au long de l’année. </a:t>
            </a:r>
          </a:p>
          <a:p>
            <a:pPr marL="457200" lvl="1" indent="0" algn="ctr">
              <a:buNone/>
            </a:pPr>
            <a:r>
              <a:rPr lang="fr-FR" b="0" i="0" dirty="0">
                <a:solidFill>
                  <a:srgbClr val="374151"/>
                </a:solidFill>
                <a:effectLst/>
                <a:latin typeface="Roboto Light" panose="02000000000000000000" pitchFamily="2" charset="0"/>
                <a:ea typeface="Roboto Light" panose="02000000000000000000" pitchFamily="2" charset="0"/>
              </a:rPr>
              <a:t>La période festive est le moment idéal pour les récompenser ! </a:t>
            </a:r>
          </a:p>
          <a:p>
            <a:pPr marL="457200" lvl="1" indent="0" algn="ctr">
              <a:buNone/>
            </a:pPr>
            <a:endParaRPr lang="fr-FR" dirty="0">
              <a:solidFill>
                <a:srgbClr val="374151"/>
              </a:solidFill>
              <a:latin typeface="Roboto Light" panose="02000000000000000000" pitchFamily="2" charset="0"/>
              <a:ea typeface="Roboto Light" panose="02000000000000000000" pitchFamily="2" charset="0"/>
            </a:endParaRPr>
          </a:p>
          <a:p>
            <a:pPr marL="457200" lvl="1" indent="0" algn="ctr">
              <a:buNone/>
            </a:pPr>
            <a:r>
              <a:rPr lang="fr-FR" dirty="0">
                <a:solidFill>
                  <a:srgbClr val="374151"/>
                </a:solidFill>
                <a:latin typeface="Roboto Light" panose="02000000000000000000" pitchFamily="2" charset="0"/>
                <a:ea typeface="Roboto Light" panose="02000000000000000000" pitchFamily="2" charset="0"/>
              </a:rPr>
              <a:t>Exemple : rose, chocolat, boule de Noël….</a:t>
            </a:r>
            <a:endParaRPr lang="fr-FR" b="0" i="0" dirty="0">
              <a:solidFill>
                <a:srgbClr val="374151"/>
              </a:solidFill>
              <a:effectLst/>
              <a:latin typeface="Roboto Light" panose="02000000000000000000" pitchFamily="2" charset="0"/>
              <a:ea typeface="Roboto Light" panose="02000000000000000000" pitchFamily="2" charset="0"/>
            </a:endParaRPr>
          </a:p>
        </p:txBody>
      </p:sp>
      <p:sp>
        <p:nvSpPr>
          <p:cNvPr id="9" name="Titre 6">
            <a:extLst>
              <a:ext uri="{FF2B5EF4-FFF2-40B4-BE49-F238E27FC236}">
                <a16:creationId xmlns:a16="http://schemas.microsoft.com/office/drawing/2014/main" id="{EB099292-DD00-4F84-9B91-17EF69C72369}"/>
              </a:ext>
            </a:extLst>
          </p:cNvPr>
          <p:cNvSpPr txBox="1">
            <a:spLocks/>
          </p:cNvSpPr>
          <p:nvPr/>
        </p:nvSpPr>
        <p:spPr>
          <a:xfrm>
            <a:off x="1121790" y="392611"/>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Service client exceptionnel </a:t>
            </a:r>
            <a:r>
              <a:rPr lang="fr-FR" sz="2800" dirty="0">
                <a:solidFill>
                  <a:srgbClr val="3E3E3E"/>
                </a:solidFill>
                <a:latin typeface="KyivType Sans2" panose="00000500000000000000" pitchFamily="50" charset="0"/>
              </a:rPr>
              <a:t>:</a:t>
            </a:r>
          </a:p>
        </p:txBody>
      </p:sp>
      <p:graphicFrame>
        <p:nvGraphicFramePr>
          <p:cNvPr id="2" name="Objet 1">
            <a:extLst>
              <a:ext uri="{FF2B5EF4-FFF2-40B4-BE49-F238E27FC236}">
                <a16:creationId xmlns:a16="http://schemas.microsoft.com/office/drawing/2014/main" id="{8E3B9608-42D0-492D-866D-7A1CAA13CA93}"/>
              </a:ext>
            </a:extLst>
          </p:cNvPr>
          <p:cNvGraphicFramePr>
            <a:graphicFrameLocks noChangeAspect="1"/>
          </p:cNvGraphicFramePr>
          <p:nvPr>
            <p:extLst>
              <p:ext uri="{D42A27DB-BD31-4B8C-83A1-F6EECF244321}">
                <p14:modId xmlns:p14="http://schemas.microsoft.com/office/powerpoint/2010/main" val="1864399843"/>
              </p:ext>
            </p:extLst>
          </p:nvPr>
        </p:nvGraphicFramePr>
        <p:xfrm>
          <a:off x="1755948" y="3738357"/>
          <a:ext cx="1256525" cy="2486315"/>
        </p:xfrm>
        <a:graphic>
          <a:graphicData uri="http://schemas.openxmlformats.org/presentationml/2006/ole">
            <mc:AlternateContent xmlns:mc="http://schemas.openxmlformats.org/markup-compatibility/2006">
              <mc:Choice xmlns:v="urn:schemas-microsoft-com:vml" Requires="v">
                <p:oleObj spid="_x0000_s6166" name="Bitmap Image" r:id="rId4" imgW="1790640" imgH="3543480" progId="PBrush">
                  <p:embed/>
                </p:oleObj>
              </mc:Choice>
              <mc:Fallback>
                <p:oleObj name="Bitmap Image" r:id="rId4" imgW="1790640" imgH="3543480" progId="PBrush">
                  <p:embed/>
                  <p:pic>
                    <p:nvPicPr>
                      <p:cNvPr id="0" name=""/>
                      <p:cNvPicPr/>
                      <p:nvPr/>
                    </p:nvPicPr>
                    <p:blipFill>
                      <a:blip r:embed="rId5"/>
                      <a:stretch>
                        <a:fillRect/>
                      </a:stretch>
                    </p:blipFill>
                    <p:spPr>
                      <a:xfrm>
                        <a:off x="1755948" y="3738357"/>
                        <a:ext cx="1256525" cy="2486315"/>
                      </a:xfrm>
                      <a:prstGeom prst="rect">
                        <a:avLst/>
                      </a:prstGeom>
                    </p:spPr>
                  </p:pic>
                </p:oleObj>
              </mc:Fallback>
            </mc:AlternateContent>
          </a:graphicData>
        </a:graphic>
      </p:graphicFrame>
      <p:graphicFrame>
        <p:nvGraphicFramePr>
          <p:cNvPr id="4" name="Objet 3">
            <a:extLst>
              <a:ext uri="{FF2B5EF4-FFF2-40B4-BE49-F238E27FC236}">
                <a16:creationId xmlns:a16="http://schemas.microsoft.com/office/drawing/2014/main" id="{4F323987-C62D-4DBE-BDF2-56AFD7D955E8}"/>
              </a:ext>
            </a:extLst>
          </p:cNvPr>
          <p:cNvGraphicFramePr>
            <a:graphicFrameLocks noChangeAspect="1"/>
          </p:cNvGraphicFramePr>
          <p:nvPr>
            <p:extLst>
              <p:ext uri="{D42A27DB-BD31-4B8C-83A1-F6EECF244321}">
                <p14:modId xmlns:p14="http://schemas.microsoft.com/office/powerpoint/2010/main" val="2846150501"/>
              </p:ext>
            </p:extLst>
          </p:nvPr>
        </p:nvGraphicFramePr>
        <p:xfrm>
          <a:off x="3950586" y="4408186"/>
          <a:ext cx="1304425" cy="1485997"/>
        </p:xfrm>
        <a:graphic>
          <a:graphicData uri="http://schemas.openxmlformats.org/presentationml/2006/ole">
            <mc:AlternateContent xmlns:mc="http://schemas.openxmlformats.org/markup-compatibility/2006">
              <mc:Choice xmlns:v="urn:schemas-microsoft-com:vml" Requires="v">
                <p:oleObj spid="_x0000_s6167" name="Bitmap Image" r:id="rId6" imgW="1859400" imgH="2118240" progId="PBrush">
                  <p:embed/>
                </p:oleObj>
              </mc:Choice>
              <mc:Fallback>
                <p:oleObj name="Bitmap Image" r:id="rId6" imgW="1859400" imgH="2118240" progId="PBrush">
                  <p:embed/>
                  <p:pic>
                    <p:nvPicPr>
                      <p:cNvPr id="0" name=""/>
                      <p:cNvPicPr/>
                      <p:nvPr/>
                    </p:nvPicPr>
                    <p:blipFill>
                      <a:blip r:embed="rId7"/>
                      <a:stretch>
                        <a:fillRect/>
                      </a:stretch>
                    </p:blipFill>
                    <p:spPr>
                      <a:xfrm>
                        <a:off x="3950586" y="4408186"/>
                        <a:ext cx="1304425" cy="1485997"/>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A572AAD3-F889-4B43-8F9A-B40F18C38FE6}"/>
              </a:ext>
            </a:extLst>
          </p:cNvPr>
          <p:cNvGraphicFramePr>
            <a:graphicFrameLocks noChangeAspect="1"/>
          </p:cNvGraphicFramePr>
          <p:nvPr>
            <p:extLst>
              <p:ext uri="{D42A27DB-BD31-4B8C-83A1-F6EECF244321}">
                <p14:modId xmlns:p14="http://schemas.microsoft.com/office/powerpoint/2010/main" val="2836864561"/>
              </p:ext>
            </p:extLst>
          </p:nvPr>
        </p:nvGraphicFramePr>
        <p:xfrm>
          <a:off x="6222957" y="4523454"/>
          <a:ext cx="1374603" cy="1084978"/>
        </p:xfrm>
        <a:graphic>
          <a:graphicData uri="http://schemas.openxmlformats.org/presentationml/2006/ole">
            <mc:AlternateContent xmlns:mc="http://schemas.openxmlformats.org/markup-compatibility/2006">
              <mc:Choice xmlns:v="urn:schemas-microsoft-com:vml" Requires="v">
                <p:oleObj spid="_x0000_s6168" name="Bitmap Image" r:id="rId8" imgW="1958400" imgH="1546920" progId="PBrush">
                  <p:embed/>
                </p:oleObj>
              </mc:Choice>
              <mc:Fallback>
                <p:oleObj name="Bitmap Image" r:id="rId8" imgW="1958400" imgH="1546920" progId="PBrush">
                  <p:embed/>
                  <p:pic>
                    <p:nvPicPr>
                      <p:cNvPr id="0" name=""/>
                      <p:cNvPicPr/>
                      <p:nvPr/>
                    </p:nvPicPr>
                    <p:blipFill>
                      <a:blip r:embed="rId9"/>
                      <a:stretch>
                        <a:fillRect/>
                      </a:stretch>
                    </p:blipFill>
                    <p:spPr>
                      <a:xfrm>
                        <a:off x="6222957" y="4523454"/>
                        <a:ext cx="1374603" cy="1084978"/>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4FA84F56-AF98-4BE9-BE45-19B38BDF27D7}"/>
              </a:ext>
            </a:extLst>
          </p:cNvPr>
          <p:cNvGraphicFramePr>
            <a:graphicFrameLocks noChangeAspect="1"/>
          </p:cNvGraphicFramePr>
          <p:nvPr>
            <p:extLst>
              <p:ext uri="{D42A27DB-BD31-4B8C-83A1-F6EECF244321}">
                <p14:modId xmlns:p14="http://schemas.microsoft.com/office/powerpoint/2010/main" val="1966230690"/>
              </p:ext>
            </p:extLst>
          </p:nvPr>
        </p:nvGraphicFramePr>
        <p:xfrm>
          <a:off x="8128902" y="3738358"/>
          <a:ext cx="2384425" cy="2155825"/>
        </p:xfrm>
        <a:graphic>
          <a:graphicData uri="http://schemas.openxmlformats.org/presentationml/2006/ole">
            <mc:AlternateContent xmlns:mc="http://schemas.openxmlformats.org/markup-compatibility/2006">
              <mc:Choice xmlns:v="urn:schemas-microsoft-com:vml" Requires="v">
                <p:oleObj spid="_x0000_s6169" name="Bitmap Image" r:id="rId10" imgW="2385000" imgH="2156400" progId="PBrush">
                  <p:embed/>
                </p:oleObj>
              </mc:Choice>
              <mc:Fallback>
                <p:oleObj name="Bitmap Image" r:id="rId10" imgW="2385000" imgH="2156400" progId="PBrush">
                  <p:embed/>
                  <p:pic>
                    <p:nvPicPr>
                      <p:cNvPr id="0" name=""/>
                      <p:cNvPicPr/>
                      <p:nvPr/>
                    </p:nvPicPr>
                    <p:blipFill>
                      <a:blip r:embed="rId11"/>
                      <a:stretch>
                        <a:fillRect/>
                      </a:stretch>
                    </p:blipFill>
                    <p:spPr>
                      <a:xfrm>
                        <a:off x="8128902" y="3738358"/>
                        <a:ext cx="2384425" cy="2155825"/>
                      </a:xfrm>
                      <a:prstGeom prst="rect">
                        <a:avLst/>
                      </a:prstGeom>
                    </p:spPr>
                  </p:pic>
                </p:oleObj>
              </mc:Fallback>
            </mc:AlternateContent>
          </a:graphicData>
        </a:graphic>
      </p:graphicFrame>
    </p:spTree>
    <p:extLst>
      <p:ext uri="{BB962C8B-B14F-4D97-AF65-F5344CB8AC3E}">
        <p14:creationId xmlns:p14="http://schemas.microsoft.com/office/powerpoint/2010/main" val="2335342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30B5A7-3311-4F4C-A9F0-39062348E73C}"/>
              </a:ext>
            </a:extLst>
          </p:cNvPr>
          <p:cNvSpPr>
            <a:spLocks noGrp="1"/>
          </p:cNvSpPr>
          <p:nvPr>
            <p:ph type="body" sz="quarter" idx="4294967295"/>
          </p:nvPr>
        </p:nvSpPr>
        <p:spPr>
          <a:xfrm>
            <a:off x="0" y="1951038"/>
            <a:ext cx="10515600" cy="1425575"/>
          </a:xfrm>
          <a:prstGeom prst="rect">
            <a:avLst/>
          </a:prstGeom>
        </p:spPr>
        <p:txBody>
          <a:bodyPr vert="horz" lIns="91440" tIns="45720" rIns="91440" bIns="45720" rtlCol="0">
            <a:normAutofit/>
          </a:bodyPr>
          <a:lstStyle/>
          <a:p>
            <a:pPr marL="457200" lvl="1" indent="0">
              <a:buNone/>
            </a:pPr>
            <a:r>
              <a:rPr lang="fr-FR" dirty="0">
                <a:solidFill>
                  <a:srgbClr val="374151"/>
                </a:solidFill>
                <a:latin typeface="Roboto Light" panose="02000000000000000000" pitchFamily="2" charset="0"/>
                <a:ea typeface="Roboto Light" panose="02000000000000000000" pitchFamily="2" charset="0"/>
              </a:rPr>
              <a:t>Envoyez des emails ou des SMS personnalisés à vos clients existants pour les informer de vos offres de Noël.</a:t>
            </a:r>
          </a:p>
          <a:p>
            <a:endParaRPr lang="fr-FR" dirty="0"/>
          </a:p>
        </p:txBody>
      </p:sp>
      <p:graphicFrame>
        <p:nvGraphicFramePr>
          <p:cNvPr id="5" name="Objet 4">
            <a:extLst>
              <a:ext uri="{FF2B5EF4-FFF2-40B4-BE49-F238E27FC236}">
                <a16:creationId xmlns:a16="http://schemas.microsoft.com/office/drawing/2014/main" id="{60E39B8F-B66C-4ED6-AA0D-C4EC64805C69}"/>
              </a:ext>
            </a:extLst>
          </p:cNvPr>
          <p:cNvGraphicFramePr>
            <a:graphicFrameLocks noChangeAspect="1"/>
          </p:cNvGraphicFramePr>
          <p:nvPr>
            <p:extLst>
              <p:ext uri="{D42A27DB-BD31-4B8C-83A1-F6EECF244321}">
                <p14:modId xmlns:p14="http://schemas.microsoft.com/office/powerpoint/2010/main" val="3096830299"/>
              </p:ext>
            </p:extLst>
          </p:nvPr>
        </p:nvGraphicFramePr>
        <p:xfrm>
          <a:off x="4365040" y="3170599"/>
          <a:ext cx="1154605" cy="924085"/>
        </p:xfrm>
        <a:graphic>
          <a:graphicData uri="http://schemas.openxmlformats.org/presentationml/2006/ole">
            <mc:AlternateContent xmlns:mc="http://schemas.openxmlformats.org/markup-compatibility/2006">
              <mc:Choice xmlns:v="urn:schemas-microsoft-com:vml" Requires="v">
                <p:oleObj spid="_x0000_s7180" name="Bitmap Image" r:id="rId4" imgW="1828800" imgH="1463040" progId="PBrush">
                  <p:embed/>
                </p:oleObj>
              </mc:Choice>
              <mc:Fallback>
                <p:oleObj name="Bitmap Image" r:id="rId4" imgW="1828800" imgH="1463040" progId="PBrush">
                  <p:embed/>
                  <p:pic>
                    <p:nvPicPr>
                      <p:cNvPr id="7" name="Objet 6">
                        <a:extLst>
                          <a:ext uri="{FF2B5EF4-FFF2-40B4-BE49-F238E27FC236}">
                            <a16:creationId xmlns:a16="http://schemas.microsoft.com/office/drawing/2014/main" id="{EC8C7EF3-2562-4E10-9681-9FCC917C6A3F}"/>
                          </a:ext>
                        </a:extLst>
                      </p:cNvPr>
                      <p:cNvPicPr/>
                      <p:nvPr/>
                    </p:nvPicPr>
                    <p:blipFill>
                      <a:blip r:embed="rId5"/>
                      <a:stretch>
                        <a:fillRect/>
                      </a:stretch>
                    </p:blipFill>
                    <p:spPr>
                      <a:xfrm>
                        <a:off x="4365040" y="3170599"/>
                        <a:ext cx="1154605" cy="924085"/>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D815FAD5-E794-41A7-B8CC-8970185C4BDF}"/>
              </a:ext>
            </a:extLst>
          </p:cNvPr>
          <p:cNvGraphicFramePr>
            <a:graphicFrameLocks noChangeAspect="1"/>
          </p:cNvGraphicFramePr>
          <p:nvPr>
            <p:extLst>
              <p:ext uri="{D42A27DB-BD31-4B8C-83A1-F6EECF244321}">
                <p14:modId xmlns:p14="http://schemas.microsoft.com/office/powerpoint/2010/main" val="1498168593"/>
              </p:ext>
            </p:extLst>
          </p:nvPr>
        </p:nvGraphicFramePr>
        <p:xfrm>
          <a:off x="6672357" y="3256275"/>
          <a:ext cx="1173648" cy="884997"/>
        </p:xfrm>
        <a:graphic>
          <a:graphicData uri="http://schemas.openxmlformats.org/presentationml/2006/ole">
            <mc:AlternateContent xmlns:mc="http://schemas.openxmlformats.org/markup-compatibility/2006">
              <mc:Choice xmlns:v="urn:schemas-microsoft-com:vml" Requires="v">
                <p:oleObj spid="_x0000_s7181" name="Bitmap Image" r:id="rId6" imgW="1859400" imgH="1402200" progId="PBrush">
                  <p:embed/>
                </p:oleObj>
              </mc:Choice>
              <mc:Fallback>
                <p:oleObj name="Bitmap Image" r:id="rId6" imgW="1859400" imgH="1402200" progId="PBrush">
                  <p:embed/>
                  <p:pic>
                    <p:nvPicPr>
                      <p:cNvPr id="11" name="Objet 10">
                        <a:extLst>
                          <a:ext uri="{FF2B5EF4-FFF2-40B4-BE49-F238E27FC236}">
                            <a16:creationId xmlns:a16="http://schemas.microsoft.com/office/drawing/2014/main" id="{54089FA4-CD17-4D72-ABB8-A62F95C9670A}"/>
                          </a:ext>
                        </a:extLst>
                      </p:cNvPr>
                      <p:cNvPicPr/>
                      <p:nvPr/>
                    </p:nvPicPr>
                    <p:blipFill>
                      <a:blip r:embed="rId7"/>
                      <a:stretch>
                        <a:fillRect/>
                      </a:stretch>
                    </p:blipFill>
                    <p:spPr>
                      <a:xfrm>
                        <a:off x="6672357" y="3256275"/>
                        <a:ext cx="1173648" cy="884997"/>
                      </a:xfrm>
                      <a:prstGeom prst="rect">
                        <a:avLst/>
                      </a:prstGeom>
                    </p:spPr>
                  </p:pic>
                </p:oleObj>
              </mc:Fallback>
            </mc:AlternateContent>
          </a:graphicData>
        </a:graphic>
      </p:graphicFrame>
      <p:sp>
        <p:nvSpPr>
          <p:cNvPr id="7" name="Titre 6">
            <a:extLst>
              <a:ext uri="{FF2B5EF4-FFF2-40B4-BE49-F238E27FC236}">
                <a16:creationId xmlns:a16="http://schemas.microsoft.com/office/drawing/2014/main" id="{E24D16EC-FF5C-4EAF-A9D2-6A946CF79411}"/>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Communication personnalisée :</a:t>
            </a:r>
          </a:p>
        </p:txBody>
      </p:sp>
    </p:spTree>
    <p:extLst>
      <p:ext uri="{BB962C8B-B14F-4D97-AF65-F5344CB8AC3E}">
        <p14:creationId xmlns:p14="http://schemas.microsoft.com/office/powerpoint/2010/main" val="3875574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0EF8205-02C7-486F-B1BC-BD0143A9A344}"/>
              </a:ext>
            </a:extLst>
          </p:cNvPr>
          <p:cNvSpPr>
            <a:spLocks noGrp="1"/>
          </p:cNvSpPr>
          <p:nvPr>
            <p:ph type="body" sz="quarter" idx="4294967295"/>
          </p:nvPr>
        </p:nvSpPr>
        <p:spPr>
          <a:xfrm>
            <a:off x="0" y="1727200"/>
            <a:ext cx="6986588" cy="1519238"/>
          </a:xfrm>
          <a:prstGeom prst="rect">
            <a:avLst/>
          </a:prstGeom>
        </p:spPr>
        <p:txBody>
          <a:bodyPr vert="horz" lIns="91440" tIns="45720" rIns="91440" bIns="45720" rtlCol="0">
            <a:normAutofit/>
          </a:bodyPr>
          <a:lstStyle/>
          <a:p>
            <a:pPr marL="0" lvl="1" indent="0" algn="just">
              <a:buNone/>
            </a:pPr>
            <a:r>
              <a:rPr lang="fr-FR" dirty="0">
                <a:solidFill>
                  <a:srgbClr val="374151"/>
                </a:solidFill>
                <a:latin typeface="Roboto Light" panose="02000000000000000000" pitchFamily="2" charset="0"/>
                <a:ea typeface="Roboto Light" panose="02000000000000000000" pitchFamily="2" charset="0"/>
              </a:rPr>
              <a:t>Proposez des horaires d'ouverture étendus pour permettre à vos clients de prendre rendez-vous à des heures qui leur conviennent.</a:t>
            </a:r>
          </a:p>
          <a:p>
            <a:endParaRPr lang="fr-FR" dirty="0"/>
          </a:p>
        </p:txBody>
      </p:sp>
      <p:graphicFrame>
        <p:nvGraphicFramePr>
          <p:cNvPr id="5" name="Objet 4">
            <a:extLst>
              <a:ext uri="{FF2B5EF4-FFF2-40B4-BE49-F238E27FC236}">
                <a16:creationId xmlns:a16="http://schemas.microsoft.com/office/drawing/2014/main" id="{187E16E6-0FCF-4583-A9E0-A5A15AA001A0}"/>
              </a:ext>
            </a:extLst>
          </p:cNvPr>
          <p:cNvGraphicFramePr>
            <a:graphicFrameLocks noChangeAspect="1"/>
          </p:cNvGraphicFramePr>
          <p:nvPr>
            <p:extLst>
              <p:ext uri="{D42A27DB-BD31-4B8C-83A1-F6EECF244321}">
                <p14:modId xmlns:p14="http://schemas.microsoft.com/office/powerpoint/2010/main" val="1904862035"/>
              </p:ext>
            </p:extLst>
          </p:nvPr>
        </p:nvGraphicFramePr>
        <p:xfrm>
          <a:off x="13921037" y="2825261"/>
          <a:ext cx="2012122" cy="2854269"/>
        </p:xfrm>
        <a:graphic>
          <a:graphicData uri="http://schemas.openxmlformats.org/presentationml/2006/ole">
            <mc:AlternateContent xmlns:mc="http://schemas.openxmlformats.org/markup-compatibility/2006">
              <mc:Choice xmlns:v="urn:schemas-microsoft-com:vml" Requires="v">
                <p:oleObj spid="_x0000_s8209" name="Bitmap Image" r:id="rId4" imgW="5791320" imgH="8222040" progId="PBrush">
                  <p:embed/>
                </p:oleObj>
              </mc:Choice>
              <mc:Fallback>
                <p:oleObj name="Bitmap Image" r:id="rId4" imgW="5791320" imgH="8222040" progId="PBrush">
                  <p:embed/>
                  <p:pic>
                    <p:nvPicPr>
                      <p:cNvPr id="7" name="Objet 6">
                        <a:extLst>
                          <a:ext uri="{FF2B5EF4-FFF2-40B4-BE49-F238E27FC236}">
                            <a16:creationId xmlns:a16="http://schemas.microsoft.com/office/drawing/2014/main" id="{2FE44629-CF20-4EE1-A8DC-C9F9459952B8}"/>
                          </a:ext>
                        </a:extLst>
                      </p:cNvPr>
                      <p:cNvPicPr/>
                      <p:nvPr/>
                    </p:nvPicPr>
                    <p:blipFill>
                      <a:blip r:embed="rId5"/>
                      <a:stretch>
                        <a:fillRect/>
                      </a:stretch>
                    </p:blipFill>
                    <p:spPr>
                      <a:xfrm>
                        <a:off x="13921037" y="2825261"/>
                        <a:ext cx="2012122" cy="2854269"/>
                      </a:xfrm>
                      <a:prstGeom prst="rect">
                        <a:avLst/>
                      </a:prstGeom>
                      <a:ln>
                        <a:solidFill>
                          <a:schemeClr val="tx1"/>
                        </a:solidFill>
                      </a:ln>
                    </p:spPr>
                  </p:pic>
                </p:oleObj>
              </mc:Fallback>
            </mc:AlternateContent>
          </a:graphicData>
        </a:graphic>
      </p:graphicFrame>
      <p:graphicFrame>
        <p:nvGraphicFramePr>
          <p:cNvPr id="6" name="Objet 5">
            <a:extLst>
              <a:ext uri="{FF2B5EF4-FFF2-40B4-BE49-F238E27FC236}">
                <a16:creationId xmlns:a16="http://schemas.microsoft.com/office/drawing/2014/main" id="{88C4D3CA-7F11-4FB1-BD16-AA0EF1275D2B}"/>
              </a:ext>
            </a:extLst>
          </p:cNvPr>
          <p:cNvGraphicFramePr>
            <a:graphicFrameLocks noChangeAspect="1"/>
          </p:cNvGraphicFramePr>
          <p:nvPr>
            <p:extLst>
              <p:ext uri="{D42A27DB-BD31-4B8C-83A1-F6EECF244321}">
                <p14:modId xmlns:p14="http://schemas.microsoft.com/office/powerpoint/2010/main" val="2969013305"/>
              </p:ext>
            </p:extLst>
          </p:nvPr>
        </p:nvGraphicFramePr>
        <p:xfrm>
          <a:off x="8335108" y="1561771"/>
          <a:ext cx="3579946" cy="5054042"/>
        </p:xfrm>
        <a:graphic>
          <a:graphicData uri="http://schemas.openxmlformats.org/presentationml/2006/ole">
            <mc:AlternateContent xmlns:mc="http://schemas.openxmlformats.org/markup-compatibility/2006">
              <mc:Choice xmlns:v="urn:schemas-microsoft-com:vml" Requires="v">
                <p:oleObj spid="_x0000_s8210" name="Bitmap Image" r:id="rId6" imgW="5814000" imgH="8214480" progId="PBrush">
                  <p:embed/>
                </p:oleObj>
              </mc:Choice>
              <mc:Fallback>
                <p:oleObj name="Bitmap Image" r:id="rId6" imgW="5814000" imgH="8214480" progId="PBrush">
                  <p:embed/>
                  <p:pic>
                    <p:nvPicPr>
                      <p:cNvPr id="8" name="Objet 7">
                        <a:extLst>
                          <a:ext uri="{FF2B5EF4-FFF2-40B4-BE49-F238E27FC236}">
                            <a16:creationId xmlns:a16="http://schemas.microsoft.com/office/drawing/2014/main" id="{EC241969-64DD-4BBB-BD5B-0B12CDB73674}"/>
                          </a:ext>
                        </a:extLst>
                      </p:cNvPr>
                      <p:cNvPicPr/>
                      <p:nvPr/>
                    </p:nvPicPr>
                    <p:blipFill>
                      <a:blip r:embed="rId7"/>
                      <a:stretch>
                        <a:fillRect/>
                      </a:stretch>
                    </p:blipFill>
                    <p:spPr>
                      <a:xfrm>
                        <a:off x="8335108" y="1561771"/>
                        <a:ext cx="3579946" cy="5054042"/>
                      </a:xfrm>
                      <a:prstGeom prst="rect">
                        <a:avLst/>
                      </a:prstGeom>
                      <a:ln>
                        <a:solidFill>
                          <a:schemeClr val="tx1"/>
                        </a:solidFill>
                      </a:ln>
                    </p:spPr>
                  </p:pic>
                </p:oleObj>
              </mc:Fallback>
            </mc:AlternateContent>
          </a:graphicData>
        </a:graphic>
      </p:graphicFrame>
      <p:sp>
        <p:nvSpPr>
          <p:cNvPr id="7" name="Titre 6">
            <a:extLst>
              <a:ext uri="{FF2B5EF4-FFF2-40B4-BE49-F238E27FC236}">
                <a16:creationId xmlns:a16="http://schemas.microsoft.com/office/drawing/2014/main" id="{F0194A37-7EDB-4624-A1F1-B568680A2F1C}"/>
              </a:ext>
            </a:extLst>
          </p:cNvPr>
          <p:cNvSpPr txBox="1">
            <a:spLocks/>
          </p:cNvSpPr>
          <p:nvPr/>
        </p:nvSpPr>
        <p:spPr>
          <a:xfrm>
            <a:off x="1106025" y="616698"/>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Horaires d’ouverture / Nocturne</a:t>
            </a:r>
          </a:p>
        </p:txBody>
      </p:sp>
      <p:sp>
        <p:nvSpPr>
          <p:cNvPr id="8" name="Rectangle 7">
            <a:extLst>
              <a:ext uri="{FF2B5EF4-FFF2-40B4-BE49-F238E27FC236}">
                <a16:creationId xmlns:a16="http://schemas.microsoft.com/office/drawing/2014/main" id="{0C894354-AA19-4567-8479-198B0F623B02}"/>
              </a:ext>
            </a:extLst>
          </p:cNvPr>
          <p:cNvSpPr/>
          <p:nvPr/>
        </p:nvSpPr>
        <p:spPr>
          <a:xfrm>
            <a:off x="2977460" y="2983458"/>
            <a:ext cx="3676990" cy="2210667"/>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u="sng" dirty="0">
                <a:solidFill>
                  <a:schemeClr val="tx1"/>
                </a:solidFill>
                <a:latin typeface="Roboto Condensed Light" panose="02000000000000000000" pitchFamily="2" charset="0"/>
                <a:ea typeface="Roboto Condensed Light" panose="02000000000000000000" pitchFamily="2" charset="0"/>
              </a:rPr>
              <a:t>Soirée de Noël :</a:t>
            </a:r>
          </a:p>
          <a:p>
            <a:pPr algn="ctr"/>
            <a:endParaRPr lang="fr-FR" sz="1400" u="sng" dirty="0">
              <a:solidFill>
                <a:schemeClr val="tx1"/>
              </a:solidFill>
              <a:latin typeface="Roboto Condensed Light" panose="02000000000000000000" pitchFamily="2" charset="0"/>
              <a:ea typeface="Roboto Condensed Light" panose="02000000000000000000" pitchFamily="2" charset="0"/>
            </a:endParaRPr>
          </a:p>
          <a:p>
            <a:pPr algn="ctr"/>
            <a:r>
              <a:rPr lang="fr-FR" sz="1400" dirty="0">
                <a:solidFill>
                  <a:schemeClr val="tx1"/>
                </a:solidFill>
                <a:latin typeface="Roboto Condensed Light" panose="02000000000000000000" pitchFamily="2" charset="0"/>
                <a:ea typeface="Roboto Condensed Light" panose="02000000000000000000" pitchFamily="2" charset="0"/>
              </a:rPr>
              <a:t>Organiser une soirée festive et convier vos plus fidèles clients pour venir célébrer les fêtes autour d’un buffet, de musique et </a:t>
            </a:r>
            <a:r>
              <a:rPr lang="fr-FR" sz="1400" b="1" dirty="0">
                <a:solidFill>
                  <a:schemeClr val="tx1"/>
                </a:solidFill>
                <a:latin typeface="Roboto Condensed Light" panose="02000000000000000000" pitchFamily="2" charset="0"/>
                <a:ea typeface="Roboto Condensed Light" panose="02000000000000000000" pitchFamily="2" charset="0"/>
              </a:rPr>
              <a:t>d’offres exceptionnelles</a:t>
            </a:r>
          </a:p>
          <a:p>
            <a:pPr algn="ctr"/>
            <a:endParaRPr lang="fr-FR" sz="1400" dirty="0">
              <a:solidFill>
                <a:schemeClr val="tx1"/>
              </a:solidFill>
              <a:latin typeface="Roboto Condensed Light" panose="02000000000000000000" pitchFamily="2" charset="0"/>
              <a:ea typeface="Roboto Condensed Light" panose="02000000000000000000" pitchFamily="2" charset="0"/>
            </a:endParaRPr>
          </a:p>
          <a:p>
            <a:pPr algn="ctr"/>
            <a:r>
              <a:rPr lang="fr-FR" sz="1400" dirty="0">
                <a:solidFill>
                  <a:schemeClr val="tx1"/>
                </a:solidFill>
                <a:latin typeface="Roboto Condensed Light" panose="02000000000000000000" pitchFamily="2" charset="0"/>
                <a:ea typeface="Roboto Condensed Light" panose="02000000000000000000" pitchFamily="2" charset="0"/>
              </a:rPr>
              <a:t>Ex : 20% de remise dès 3 produits </a:t>
            </a:r>
            <a:r>
              <a:rPr lang="fr-FR" sz="1400" dirty="0" err="1">
                <a:solidFill>
                  <a:schemeClr val="tx1"/>
                </a:solidFill>
                <a:latin typeface="Roboto Condensed Light" panose="02000000000000000000" pitchFamily="2" charset="0"/>
                <a:ea typeface="Roboto Condensed Light" panose="02000000000000000000" pitchFamily="2" charset="0"/>
              </a:rPr>
              <a:t>Yon</a:t>
            </a:r>
            <a:r>
              <a:rPr lang="fr-FR" sz="1400" dirty="0">
                <a:solidFill>
                  <a:schemeClr val="tx1"/>
                </a:solidFill>
                <a:latin typeface="Roboto Condensed Light" panose="02000000000000000000" pitchFamily="2" charset="0"/>
                <a:ea typeface="Roboto Condensed Light" panose="02000000000000000000" pitchFamily="2" charset="0"/>
              </a:rPr>
              <a:t>-Ka achetés.</a:t>
            </a:r>
          </a:p>
          <a:p>
            <a:pPr algn="ctr"/>
            <a:endParaRPr lang="fr-FR" sz="1400" i="1" dirty="0">
              <a:solidFill>
                <a:schemeClr val="tx1"/>
              </a:solidFill>
              <a:latin typeface="Roboto Condensed Light" panose="02000000000000000000" pitchFamily="2" charset="0"/>
              <a:ea typeface="Roboto Condensed Light" panose="02000000000000000000" pitchFamily="2" charset="0"/>
            </a:endParaRPr>
          </a:p>
        </p:txBody>
      </p:sp>
      <p:graphicFrame>
        <p:nvGraphicFramePr>
          <p:cNvPr id="4" name="Objet 3">
            <a:extLst>
              <a:ext uri="{FF2B5EF4-FFF2-40B4-BE49-F238E27FC236}">
                <a16:creationId xmlns:a16="http://schemas.microsoft.com/office/drawing/2014/main" id="{D13B3F89-B5E4-4EAD-8561-BAA3F7C186CA}"/>
              </a:ext>
            </a:extLst>
          </p:cNvPr>
          <p:cNvGraphicFramePr>
            <a:graphicFrameLocks noChangeAspect="1"/>
          </p:cNvGraphicFramePr>
          <p:nvPr>
            <p:extLst>
              <p:ext uri="{D42A27DB-BD31-4B8C-83A1-F6EECF244321}">
                <p14:modId xmlns:p14="http://schemas.microsoft.com/office/powerpoint/2010/main" val="1332161549"/>
              </p:ext>
            </p:extLst>
          </p:nvPr>
        </p:nvGraphicFramePr>
        <p:xfrm>
          <a:off x="918600" y="4279182"/>
          <a:ext cx="1291684" cy="1829886"/>
        </p:xfrm>
        <a:graphic>
          <a:graphicData uri="http://schemas.openxmlformats.org/presentationml/2006/ole">
            <mc:AlternateContent xmlns:mc="http://schemas.openxmlformats.org/markup-compatibility/2006">
              <mc:Choice xmlns:v="urn:schemas-microsoft-com:vml" Requires="v">
                <p:oleObj spid="_x0000_s8211" name="Bitmap Image" r:id="rId8" imgW="1828800" imgH="2590920" progId="PBrush">
                  <p:embed/>
                </p:oleObj>
              </mc:Choice>
              <mc:Fallback>
                <p:oleObj name="Bitmap Image" r:id="rId8" imgW="1828800" imgH="2590920" progId="PBrush">
                  <p:embed/>
                  <p:pic>
                    <p:nvPicPr>
                      <p:cNvPr id="0" name=""/>
                      <p:cNvPicPr/>
                      <p:nvPr/>
                    </p:nvPicPr>
                    <p:blipFill>
                      <a:blip r:embed="rId9"/>
                      <a:stretch>
                        <a:fillRect/>
                      </a:stretch>
                    </p:blipFill>
                    <p:spPr>
                      <a:xfrm>
                        <a:off x="918600" y="4279182"/>
                        <a:ext cx="1291684" cy="1829886"/>
                      </a:xfrm>
                      <a:prstGeom prst="rect">
                        <a:avLst/>
                      </a:prstGeom>
                    </p:spPr>
                  </p:pic>
                </p:oleObj>
              </mc:Fallback>
            </mc:AlternateContent>
          </a:graphicData>
        </a:graphic>
      </p:graphicFrame>
    </p:spTree>
    <p:extLst>
      <p:ext uri="{BB962C8B-B14F-4D97-AF65-F5344CB8AC3E}">
        <p14:creationId xmlns:p14="http://schemas.microsoft.com/office/powerpoint/2010/main" val="1758348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ersonne, Coude, poignet, pose&#10;&#10;Description générée automatiquement">
            <a:extLst>
              <a:ext uri="{FF2B5EF4-FFF2-40B4-BE49-F238E27FC236}">
                <a16:creationId xmlns:a16="http://schemas.microsoft.com/office/drawing/2014/main" id="{BF4EE528-8039-4360-AED8-03C48970A01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224" b="98577" l="907" r="100000">
                        <a14:foregroundMark x1="24155" y1="61210" x2="25144" y2="83274"/>
                        <a14:foregroundMark x1="29349" y1="87278" x2="68013" y2="89502"/>
                        <a14:foregroundMark x1="65128" y1="39858" x2="62242" y2="48221"/>
                        <a14:foregroundMark x1="54411" y1="8808" x2="41715" y2="2580"/>
                        <a14:foregroundMark x1="3462" y1="13701" x2="18714" y2="14769"/>
                        <a14:foregroundMark x1="18219" y1="61210" x2="19538" y2="58452"/>
                        <a14:foregroundMark x1="21764" y1="55338" x2="23083" y2="54804"/>
                        <a14:foregroundMark x1="13108" y1="80872" x2="7749" y2="88790"/>
                        <a14:foregroundMark x1="7749" y1="88790" x2="907" y2="93683"/>
                        <a14:foregroundMark x1="14674" y1="97687" x2="87469" y2="98665"/>
                        <a14:foregroundMark x1="99918" y1="97509" x2="87469" y2="98577"/>
                        <a14:foregroundMark x1="28854" y1="34520" x2="29184" y2="38523"/>
                        <a14:foregroundMark x1="22918" y1="30694" x2="17725" y2="26690"/>
                        <a14:foregroundMark x1="64633" y1="25979" x2="66612" y2="32473"/>
                      </a14:backgroundRemoval>
                    </a14:imgEffect>
                  </a14:imgLayer>
                </a14:imgProps>
              </a:ext>
              <a:ext uri="{28A0092B-C50C-407E-A947-70E740481C1C}">
                <a14:useLocalDpi xmlns:a14="http://schemas.microsoft.com/office/drawing/2010/main"/>
              </a:ext>
            </a:extLst>
          </a:blip>
          <a:srcRect/>
          <a:stretch/>
        </p:blipFill>
        <p:spPr>
          <a:xfrm>
            <a:off x="4348006" y="2630280"/>
            <a:ext cx="3690280" cy="3420000"/>
          </a:xfrm>
          <a:prstGeom prst="ellipse">
            <a:avLst/>
          </a:prstGeom>
        </p:spPr>
      </p:pic>
      <p:sp>
        <p:nvSpPr>
          <p:cNvPr id="3" name="Espace réservé du contenu 2">
            <a:extLst>
              <a:ext uri="{FF2B5EF4-FFF2-40B4-BE49-F238E27FC236}">
                <a16:creationId xmlns:a16="http://schemas.microsoft.com/office/drawing/2014/main" id="{FD04020C-C16E-4673-B1A7-19541B810757}"/>
              </a:ext>
            </a:extLst>
          </p:cNvPr>
          <p:cNvSpPr>
            <a:spLocks noGrp="1"/>
          </p:cNvSpPr>
          <p:nvPr>
            <p:ph type="body" sz="quarter" idx="4294967295"/>
          </p:nvPr>
        </p:nvSpPr>
        <p:spPr>
          <a:xfrm>
            <a:off x="1656087" y="677949"/>
            <a:ext cx="9440862" cy="1347787"/>
          </a:xfrm>
          <a:prstGeom prst="rect">
            <a:avLst/>
          </a:prstGeom>
        </p:spPr>
        <p:txBody>
          <a:bodyPr vert="horz" lIns="91440" tIns="45720" rIns="91440" bIns="45720" rtlCol="0">
            <a:normAutofit/>
          </a:bodyPr>
          <a:lstStyle/>
          <a:p>
            <a:pPr marL="0" indent="0" algn="ctr">
              <a:lnSpc>
                <a:spcPct val="110000"/>
              </a:lnSpc>
              <a:spcBef>
                <a:spcPct val="0"/>
              </a:spcBef>
              <a:buNone/>
            </a:pPr>
            <a:r>
              <a:rPr lang="fr-FR" sz="3600" dirty="0">
                <a:solidFill>
                  <a:srgbClr val="3E3E3E"/>
                </a:solidFill>
                <a:latin typeface="KyivType Sans2" panose="00000500000000000000" pitchFamily="50" charset="0"/>
                <a:ea typeface="+mj-ea"/>
                <a:cs typeface="+mj-cs"/>
              </a:rPr>
              <a:t>Soins faciles à offrir ou à s’offrir</a:t>
            </a:r>
          </a:p>
          <a:p>
            <a:pPr marL="0" indent="0" algn="ctr">
              <a:buNone/>
            </a:pPr>
            <a:endParaRPr lang="fr-FR" sz="2600" dirty="0"/>
          </a:p>
        </p:txBody>
      </p:sp>
      <p:pic>
        <p:nvPicPr>
          <p:cNvPr id="18434" name="Picture 2" descr="Taiga Massage Oil Candle">
            <a:extLst>
              <a:ext uri="{FF2B5EF4-FFF2-40B4-BE49-F238E27FC236}">
                <a16:creationId xmlns:a16="http://schemas.microsoft.com/office/drawing/2014/main" id="{19F90C88-3C73-4EDC-ABAF-F10D818F679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400" r="-400"/>
          <a:stretch/>
        </p:blipFill>
        <p:spPr bwMode="auto">
          <a:xfrm>
            <a:off x="8273645" y="2630280"/>
            <a:ext cx="3420000" cy="34200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27CCF1CD-B771-470B-833F-8DF98F9B51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355" y="2630280"/>
            <a:ext cx="3655361" cy="3420000"/>
          </a:xfrm>
          <a:prstGeom prst="ellipse">
            <a:avLst/>
          </a:prstGeom>
        </p:spPr>
      </p:pic>
      <p:sp>
        <p:nvSpPr>
          <p:cNvPr id="8" name="Espace réservé du contenu 2">
            <a:extLst>
              <a:ext uri="{FF2B5EF4-FFF2-40B4-BE49-F238E27FC236}">
                <a16:creationId xmlns:a16="http://schemas.microsoft.com/office/drawing/2014/main" id="{30B44F49-108B-4104-9E48-F64D2F5CB9FF}"/>
              </a:ext>
            </a:extLst>
          </p:cNvPr>
          <p:cNvSpPr txBox="1">
            <a:spLocks/>
          </p:cNvSpPr>
          <p:nvPr/>
        </p:nvSpPr>
        <p:spPr>
          <a:xfrm>
            <a:off x="1064149" y="3068699"/>
            <a:ext cx="2429656" cy="396814"/>
          </a:xfrm>
          <a:prstGeom prst="rect">
            <a:avLst/>
          </a:prstGeom>
          <a:solidFill>
            <a:srgbClr val="FFFFFF">
              <a:alpha val="54902"/>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dirty="0">
                <a:latin typeface="Roboto Light" panose="02000000000000000000" pitchFamily="2" charset="0"/>
                <a:ea typeface="Roboto Light" panose="02000000000000000000" pitchFamily="2" charset="0"/>
              </a:rPr>
              <a:t>MAHANA</a:t>
            </a:r>
          </a:p>
          <a:p>
            <a:pPr marL="0" indent="0" algn="ctr">
              <a:buFont typeface="Arial" panose="020B0604020202020204" pitchFamily="34" charset="0"/>
              <a:buNone/>
            </a:pPr>
            <a:endParaRPr lang="fr-FR" sz="2000" dirty="0"/>
          </a:p>
        </p:txBody>
      </p:sp>
      <p:sp>
        <p:nvSpPr>
          <p:cNvPr id="9" name="Espace réservé du contenu 2">
            <a:extLst>
              <a:ext uri="{FF2B5EF4-FFF2-40B4-BE49-F238E27FC236}">
                <a16:creationId xmlns:a16="http://schemas.microsoft.com/office/drawing/2014/main" id="{D7C935E7-D1AC-4B10-B9CF-5F9A8B636A2F}"/>
              </a:ext>
            </a:extLst>
          </p:cNvPr>
          <p:cNvSpPr txBox="1">
            <a:spLocks/>
          </p:cNvSpPr>
          <p:nvPr/>
        </p:nvSpPr>
        <p:spPr>
          <a:xfrm>
            <a:off x="8791108" y="3068699"/>
            <a:ext cx="2429656" cy="396814"/>
          </a:xfrm>
          <a:prstGeom prst="rect">
            <a:avLst/>
          </a:prstGeom>
          <a:solidFill>
            <a:srgbClr val="FFFFFF">
              <a:alpha val="54902"/>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dirty="0">
                <a:latin typeface="Roboto Light" panose="02000000000000000000" pitchFamily="2" charset="0"/>
                <a:ea typeface="Roboto Light" panose="02000000000000000000" pitchFamily="2" charset="0"/>
              </a:rPr>
              <a:t>BOUGIE TAÏGA</a:t>
            </a:r>
          </a:p>
          <a:p>
            <a:pPr marL="0" indent="0" algn="ctr">
              <a:buFont typeface="Arial" panose="020B0604020202020204" pitchFamily="34" charset="0"/>
              <a:buNone/>
            </a:pPr>
            <a:endParaRPr lang="fr-FR" sz="2000" dirty="0"/>
          </a:p>
        </p:txBody>
      </p:sp>
      <p:sp>
        <p:nvSpPr>
          <p:cNvPr id="10" name="Espace réservé du contenu 2">
            <a:extLst>
              <a:ext uri="{FF2B5EF4-FFF2-40B4-BE49-F238E27FC236}">
                <a16:creationId xmlns:a16="http://schemas.microsoft.com/office/drawing/2014/main" id="{1C9B8759-8322-4EC0-B926-92183B22A7CF}"/>
              </a:ext>
            </a:extLst>
          </p:cNvPr>
          <p:cNvSpPr txBox="1">
            <a:spLocks/>
          </p:cNvSpPr>
          <p:nvPr/>
        </p:nvSpPr>
        <p:spPr>
          <a:xfrm>
            <a:off x="5138606" y="3032186"/>
            <a:ext cx="2429656" cy="396814"/>
          </a:xfrm>
          <a:prstGeom prst="rect">
            <a:avLst/>
          </a:prstGeom>
          <a:solidFill>
            <a:srgbClr val="FFFFFF">
              <a:alpha val="54902"/>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dirty="0">
                <a:latin typeface="Roboto Light" panose="02000000000000000000" pitchFamily="2" charset="0"/>
                <a:ea typeface="Roboto Light" panose="02000000000000000000" pitchFamily="2" charset="0"/>
              </a:rPr>
              <a:t>ECLAT COCOON</a:t>
            </a:r>
          </a:p>
          <a:p>
            <a:pPr marL="0" indent="0" algn="ctr">
              <a:buFont typeface="Arial" panose="020B0604020202020204" pitchFamily="34" charset="0"/>
              <a:buNone/>
            </a:pPr>
            <a:endParaRPr lang="fr-FR" sz="2000" dirty="0"/>
          </a:p>
        </p:txBody>
      </p:sp>
    </p:spTree>
    <p:extLst>
      <p:ext uri="{BB962C8B-B14F-4D97-AF65-F5344CB8AC3E}">
        <p14:creationId xmlns:p14="http://schemas.microsoft.com/office/powerpoint/2010/main" val="796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434"/>
                                        </p:tgtEl>
                                        <p:attrNameLst>
                                          <p:attrName>style.visibility</p:attrName>
                                        </p:attrNameLst>
                                      </p:cBhvr>
                                      <p:to>
                                        <p:strVal val="visible"/>
                                      </p:to>
                                    </p:set>
                                    <p:animEffect transition="in" filter="fade">
                                      <p:cBhvr>
                                        <p:cTn id="23" dur="500"/>
                                        <p:tgtEl>
                                          <p:spTgt spid="184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026879B5-B755-AD2B-CB50-254878E7FCA3}"/>
              </a:ext>
            </a:extLst>
          </p:cNvPr>
          <p:cNvSpPr>
            <a:spLocks noGrp="1"/>
          </p:cNvSpPr>
          <p:nvPr>
            <p:ph type="body" sz="quarter" idx="4294967295"/>
          </p:nvPr>
        </p:nvSpPr>
        <p:spPr>
          <a:xfrm>
            <a:off x="758640" y="2688225"/>
            <a:ext cx="4829175" cy="3448050"/>
          </a:xfrm>
          <a:prstGeom prst="rect">
            <a:avLst/>
          </a:prstGeom>
        </p:spPr>
        <p:txBody>
          <a:bodyPr vert="horz" lIns="91440" tIns="45720" rIns="91440" bIns="45720" rtlCol="0" anchor="t">
            <a:normAutofit/>
          </a:bodyPr>
          <a:lstStyle/>
          <a:p>
            <a:pPr marL="285750" indent="-285750" algn="l">
              <a:buFont typeface="Courier New" panose="02070309020205020404" pitchFamily="49" charset="0"/>
              <a:buChar char="o"/>
            </a:pPr>
            <a:endParaRPr lang="fr-FR" dirty="0">
              <a:solidFill>
                <a:schemeClr val="tx1">
                  <a:lumMod val="75000"/>
                  <a:lumOff val="25000"/>
                </a:schemeClr>
              </a:solidFill>
              <a:effectLst/>
              <a:latin typeface="Roboto Light" panose="02000000000000000000" pitchFamily="2" charset="0"/>
              <a:ea typeface="Roboto Light" panose="02000000000000000000" pitchFamily="2" charset="0"/>
            </a:endParaRPr>
          </a:p>
          <a:p>
            <a:pPr marL="285750" indent="-285750" algn="l">
              <a:buFont typeface="Courier New" panose="02070309020205020404" pitchFamily="49" charset="0"/>
              <a:buChar char="o"/>
            </a:pPr>
            <a:r>
              <a:rPr lang="fr-FR" sz="2000" dirty="0">
                <a:solidFill>
                  <a:schemeClr val="tx1">
                    <a:lumMod val="75000"/>
                    <a:lumOff val="25000"/>
                  </a:schemeClr>
                </a:solidFill>
                <a:effectLst/>
                <a:latin typeface="Roboto Light" panose="02000000000000000000" pitchFamily="2" charset="0"/>
                <a:ea typeface="Roboto Light" panose="02000000000000000000" pitchFamily="2" charset="0"/>
              </a:rPr>
              <a:t>2 cuillères à soupe de sirop de potimarron épicé</a:t>
            </a:r>
          </a:p>
          <a:p>
            <a:pPr marL="285750" indent="-285750" algn="l">
              <a:buFont typeface="Courier New" panose="02070309020205020404" pitchFamily="49" charset="0"/>
              <a:buChar char="o"/>
            </a:pPr>
            <a:r>
              <a:rPr lang="fr-FR" sz="2000" dirty="0">
                <a:solidFill>
                  <a:schemeClr val="tx1">
                    <a:lumMod val="75000"/>
                    <a:lumOff val="25000"/>
                  </a:schemeClr>
                </a:solidFill>
                <a:effectLst/>
                <a:latin typeface="Roboto Light" panose="02000000000000000000" pitchFamily="2" charset="0"/>
                <a:ea typeface="Roboto Light" panose="02000000000000000000" pitchFamily="2" charset="0"/>
              </a:rPr>
              <a:t>1 tasse de café</a:t>
            </a:r>
          </a:p>
          <a:p>
            <a:pPr marL="285750" indent="-285750" algn="l">
              <a:buFont typeface="Courier New" panose="02070309020205020404" pitchFamily="49" charset="0"/>
              <a:buChar char="o"/>
            </a:pPr>
            <a:r>
              <a:rPr lang="fr-FR" sz="2000" dirty="0">
                <a:solidFill>
                  <a:schemeClr val="tx1">
                    <a:lumMod val="75000"/>
                    <a:lumOff val="25000"/>
                  </a:schemeClr>
                </a:solidFill>
                <a:effectLst/>
                <a:latin typeface="Roboto Light" panose="02000000000000000000" pitchFamily="2" charset="0"/>
                <a:ea typeface="Roboto Light" panose="02000000000000000000" pitchFamily="2" charset="0"/>
              </a:rPr>
              <a:t>100 ml de lait</a:t>
            </a:r>
          </a:p>
          <a:p>
            <a:pPr marL="285750" indent="-285750" algn="l">
              <a:buFont typeface="Courier New" panose="02070309020205020404" pitchFamily="49" charset="0"/>
              <a:buChar char="o"/>
            </a:pPr>
            <a:r>
              <a:rPr lang="fr-FR" sz="2000" dirty="0">
                <a:solidFill>
                  <a:schemeClr val="tx1">
                    <a:lumMod val="75000"/>
                    <a:lumOff val="25000"/>
                  </a:schemeClr>
                </a:solidFill>
                <a:effectLst/>
                <a:latin typeface="Roboto Light" panose="02000000000000000000" pitchFamily="2" charset="0"/>
                <a:ea typeface="Roboto Light" panose="02000000000000000000" pitchFamily="2" charset="0"/>
              </a:rPr>
              <a:t>50 ml de crème liquide entière très froide</a:t>
            </a:r>
          </a:p>
          <a:p>
            <a:pPr marL="285750" indent="-285750" algn="l">
              <a:buFont typeface="Courier New" panose="02070309020205020404" pitchFamily="49" charset="0"/>
              <a:buChar char="o"/>
            </a:pPr>
            <a:r>
              <a:rPr lang="fr-FR" sz="2000" dirty="0">
                <a:solidFill>
                  <a:schemeClr val="tx1">
                    <a:lumMod val="75000"/>
                    <a:lumOff val="25000"/>
                  </a:schemeClr>
                </a:solidFill>
                <a:effectLst/>
                <a:latin typeface="Roboto Light" panose="02000000000000000000" pitchFamily="2" charset="0"/>
                <a:ea typeface="Roboto Light" panose="02000000000000000000" pitchFamily="2" charset="0"/>
              </a:rPr>
              <a:t>1/2 cuillère à café de cannelle en poudre </a:t>
            </a:r>
          </a:p>
          <a:p>
            <a:pPr indent="-228600">
              <a:buFont typeface="Arial" panose="020B0604020202020204" pitchFamily="34" charset="0"/>
              <a:buChar char="•"/>
            </a:pPr>
            <a:endParaRPr lang="en-US" sz="2200" dirty="0">
              <a:solidFill>
                <a:schemeClr val="tx1">
                  <a:lumMod val="75000"/>
                  <a:lumOff val="25000"/>
                </a:schemeClr>
              </a:solidFill>
              <a:latin typeface="Roboto Light" panose="02000000000000000000" pitchFamily="2" charset="0"/>
              <a:ea typeface="Roboto Light" panose="02000000000000000000" pitchFamily="2" charset="0"/>
            </a:endParaRPr>
          </a:p>
        </p:txBody>
      </p:sp>
      <p:pic>
        <p:nvPicPr>
          <p:cNvPr id="2050" name="Picture 2" descr="Pumpkin spice latte - Recette de boisson">
            <a:extLst>
              <a:ext uri="{FF2B5EF4-FFF2-40B4-BE49-F238E27FC236}">
                <a16:creationId xmlns:a16="http://schemas.microsoft.com/office/drawing/2014/main" id="{64A8EC36-B2CB-7E99-F976-BED7FECA8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66683"/>
            <a:ext cx="5525904" cy="368393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362C427-670C-931C-0BCB-1643282D299A}"/>
              </a:ext>
            </a:extLst>
          </p:cNvPr>
          <p:cNvSpPr txBox="1"/>
          <p:nvPr/>
        </p:nvSpPr>
        <p:spPr>
          <a:xfrm>
            <a:off x="124426" y="1866683"/>
            <a:ext cx="6097604" cy="400110"/>
          </a:xfrm>
          <a:prstGeom prst="rect">
            <a:avLst/>
          </a:prstGeom>
          <a:noFill/>
        </p:spPr>
        <p:txBody>
          <a:bodyPr wrap="square">
            <a:spAutoFit/>
          </a:bodyPr>
          <a:lstStyle/>
          <a:p>
            <a:pPr algn="ctr"/>
            <a:r>
              <a:rPr lang="fr-FR" sz="2000" b="1" dirty="0">
                <a:solidFill>
                  <a:schemeClr val="tx1">
                    <a:lumMod val="75000"/>
                    <a:lumOff val="25000"/>
                  </a:schemeClr>
                </a:solidFill>
                <a:latin typeface="Roboto Light" panose="02000000000000000000" pitchFamily="2" charset="0"/>
                <a:ea typeface="Roboto Light" panose="02000000000000000000" pitchFamily="2" charset="0"/>
              </a:rPr>
              <a:t>Po</a:t>
            </a:r>
            <a:r>
              <a:rPr lang="fr-FR" sz="2000" b="1" i="0" dirty="0">
                <a:solidFill>
                  <a:schemeClr val="tx1">
                    <a:lumMod val="75000"/>
                    <a:lumOff val="25000"/>
                  </a:schemeClr>
                </a:solidFill>
                <a:effectLst/>
                <a:latin typeface="Roboto Light" panose="02000000000000000000" pitchFamily="2" charset="0"/>
                <a:ea typeface="Roboto Light" panose="02000000000000000000" pitchFamily="2" charset="0"/>
              </a:rPr>
              <a:t>ur une tasse de </a:t>
            </a:r>
            <a:r>
              <a:rPr lang="fr-FR" sz="2000" b="1" i="0" dirty="0" err="1">
                <a:solidFill>
                  <a:schemeClr val="tx1">
                    <a:lumMod val="75000"/>
                    <a:lumOff val="25000"/>
                  </a:schemeClr>
                </a:solidFill>
                <a:effectLst/>
                <a:latin typeface="Roboto Light" panose="02000000000000000000" pitchFamily="2" charset="0"/>
                <a:ea typeface="Roboto Light" panose="02000000000000000000" pitchFamily="2" charset="0"/>
              </a:rPr>
              <a:t>pumpkin</a:t>
            </a:r>
            <a:r>
              <a:rPr lang="fr-FR" sz="2000" b="1" i="0" dirty="0">
                <a:solidFill>
                  <a:schemeClr val="tx1">
                    <a:lumMod val="75000"/>
                    <a:lumOff val="25000"/>
                  </a:schemeClr>
                </a:solidFill>
                <a:effectLst/>
                <a:latin typeface="Roboto Light" panose="02000000000000000000" pitchFamily="2" charset="0"/>
                <a:ea typeface="Roboto Light" panose="02000000000000000000" pitchFamily="2" charset="0"/>
              </a:rPr>
              <a:t> spice latte</a:t>
            </a:r>
          </a:p>
        </p:txBody>
      </p:sp>
      <p:sp>
        <p:nvSpPr>
          <p:cNvPr id="9" name="Titre 6">
            <a:extLst>
              <a:ext uri="{FF2B5EF4-FFF2-40B4-BE49-F238E27FC236}">
                <a16:creationId xmlns:a16="http://schemas.microsoft.com/office/drawing/2014/main" id="{FEB8C197-C678-44CF-89D0-44A9F53C8F8A}"/>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kern="1200" dirty="0">
                <a:solidFill>
                  <a:schemeClr val="tx1">
                    <a:lumMod val="75000"/>
                    <a:lumOff val="25000"/>
                  </a:schemeClr>
                </a:solidFill>
                <a:latin typeface="KyivType Sans2" panose="00000500000000000000" pitchFamily="50" charset="0"/>
              </a:rPr>
              <a:t> </a:t>
            </a:r>
            <a:r>
              <a:rPr lang="en-US" sz="3600" kern="1200" dirty="0">
                <a:solidFill>
                  <a:schemeClr val="tx1">
                    <a:lumMod val="75000"/>
                    <a:lumOff val="25000"/>
                  </a:schemeClr>
                </a:solidFill>
                <a:latin typeface="KyivType Sans2" panose="00000500000000000000" pitchFamily="50" charset="0"/>
              </a:rPr>
              <a:t>Cocktail Pumpkin spice latte </a:t>
            </a:r>
            <a:endParaRPr lang="fr-FR" sz="36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56347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71DBB60-92D4-AB3B-116B-9A1425336E95}"/>
              </a:ext>
            </a:extLst>
          </p:cNvPr>
          <p:cNvSpPr>
            <a:spLocks noGrp="1"/>
          </p:cNvSpPr>
          <p:nvPr>
            <p:ph type="body" sz="quarter" idx="4294967295"/>
          </p:nvPr>
        </p:nvSpPr>
        <p:spPr>
          <a:xfrm>
            <a:off x="383060" y="3563938"/>
            <a:ext cx="3582988" cy="3203575"/>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999999"/>
                </a:solidFill>
                <a:uLnTx/>
                <a:uFillTx/>
                <a:latin typeface="Roboto Light" panose="02000000000000000000" pitchFamily="2" charset="0"/>
                <a:ea typeface="Roboto Light" panose="02000000000000000000" pitchFamily="2" charset="0"/>
              </a:rPr>
              <a:t>Pour le sirop de potimarron épicé</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300 g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potimarron</a:t>
            </a: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 coupé en cubes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80 g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cassonade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5 cuillères à soupe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sirop d'érable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 cuillère à soupe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hlinkClick r:id="rId2">
                  <a:extLst>
                    <a:ext uri="{A12FA001-AC4F-418D-AE19-62706E023703}">
                      <ahyp:hlinkClr xmlns:ahyp="http://schemas.microsoft.com/office/drawing/2018/hyperlinkcolor" val="tx"/>
                    </a:ext>
                  </a:extLst>
                </a:hlinkClick>
              </a:rPr>
              <a:t>d'extrait de vanille liquide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 cuillère à café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hlinkClick r:id="rId3">
                  <a:extLst>
                    <a:ext uri="{A12FA001-AC4F-418D-AE19-62706E023703}">
                      <ahyp:hlinkClr xmlns:ahyp="http://schemas.microsoft.com/office/drawing/2018/hyperlinkcolor" val="tx"/>
                    </a:ext>
                  </a:extLst>
                </a:hlinkClick>
              </a:rPr>
              <a:t>de cannelle en poudre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1/2 cuillère à café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de gingembre moulu</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1/4 cuillère à café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cardamome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1/2 cuillère à café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noix de muscade râpée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anis étoilée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 pincée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poivre noir moulu</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5 cuillères à soupe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d'eau</a:t>
            </a: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 minérale de préférence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endParaRPr lang="fr-FR" sz="2400" dirty="0">
              <a:latin typeface="Roboto Light" panose="02000000000000000000" pitchFamily="2" charset="0"/>
              <a:ea typeface="Roboto Light" panose="02000000000000000000" pitchFamily="2" charset="0"/>
            </a:endParaRPr>
          </a:p>
        </p:txBody>
      </p:sp>
      <p:sp>
        <p:nvSpPr>
          <p:cNvPr id="3" name="Espace réservé du contenu 2">
            <a:extLst>
              <a:ext uri="{FF2B5EF4-FFF2-40B4-BE49-F238E27FC236}">
                <a16:creationId xmlns:a16="http://schemas.microsoft.com/office/drawing/2014/main" id="{3AB0AD06-43DD-AFA1-BA64-1385D9DFAE4F}"/>
              </a:ext>
            </a:extLst>
          </p:cNvPr>
          <p:cNvSpPr>
            <a:spLocks noGrp="1"/>
          </p:cNvSpPr>
          <p:nvPr>
            <p:ph idx="4294967295"/>
          </p:nvPr>
        </p:nvSpPr>
        <p:spPr>
          <a:xfrm>
            <a:off x="4157663" y="1014413"/>
            <a:ext cx="8034337" cy="5099050"/>
          </a:xfrm>
          <a:prstGeom prst="rect">
            <a:avLst/>
          </a:prstGeom>
        </p:spPr>
        <p:txBody>
          <a:bodyPr>
            <a:noAutofit/>
          </a:bodyPr>
          <a:lstStyle/>
          <a:p>
            <a:pPr marL="0" marR="0" lvl="0" indent="0" algn="just" defTabSz="914400" rtl="0" eaLnBrk="1" fontAlgn="auto" latinLnBrk="0" hangingPunct="1">
              <a:lnSpc>
                <a:spcPct val="100000"/>
              </a:lnSpc>
              <a:spcBef>
                <a:spcPts val="0"/>
              </a:spcBef>
              <a:spcAft>
                <a:spcPts val="0"/>
              </a:spcAft>
              <a:buClrTx/>
              <a:buSzTx/>
              <a:buNone/>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rPr>
              <a:t>Préparez le sirop de potimarron épicé</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Préchauffez le four à 180° (th6) chaleur tournante et chemisez un plat de papier sulfurisé.</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Lavez et grattez le potimarron puis coupez le en petits dés en ôtant les graines.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Placez les cubes de potimarron dans le papier sulfurisé et ajoutez la cannelle, la vanille, le sucre, le sirop d'érable, le gingembre, la cardamome, la noix de muscade, l'anis étoilé, le poivre et l'eau.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Mélangez bien et refermez la papillote de papier sulfurisé.</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Enfournez pour 50 minutes.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Lorsque la cuisson est terminée, versez le contenu de la papillote dans le bol d'un mixeur plongeant et mixez jusqu'à obtenir une purée lisse.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Allongez éventuellement d'un peu d'eau minérale pour obtenir une texture proche de celle d'un sirop.</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Après refroidissement, versez le sirop dans un pot en verre propre, hermétiquement fermé et réservez à température ambiante.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Vous pouvez bien sûr vous préparer un </a:t>
            </a:r>
            <a:r>
              <a:rPr kumimoji="0" lang="fr-FR" sz="1400" b="0" i="0" u="none" strike="noStrike" kern="1200" cap="none" spc="0" normalizeH="0" baseline="0" noProof="0" dirty="0" err="1">
                <a:ln>
                  <a:noFill/>
                </a:ln>
                <a:solidFill>
                  <a:srgbClr val="000000"/>
                </a:solidFill>
                <a:effectLst/>
                <a:uLnTx/>
                <a:uFillTx/>
                <a:latin typeface="Roboto Light" panose="02000000000000000000" pitchFamily="2" charset="0"/>
                <a:ea typeface="Roboto Light" panose="02000000000000000000" pitchFamily="2" charset="0"/>
              </a:rPr>
              <a:t>pumpkin</a:t>
            </a: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 </a:t>
            </a:r>
            <a:r>
              <a:rPr kumimoji="0" lang="fr-FR" sz="1400" b="0" i="0" u="none" strike="noStrike" kern="1200" cap="none" spc="0" normalizeH="0" baseline="0" noProof="0" dirty="0" err="1">
                <a:ln>
                  <a:noFill/>
                </a:ln>
                <a:solidFill>
                  <a:srgbClr val="000000"/>
                </a:solidFill>
                <a:effectLst/>
                <a:uLnTx/>
                <a:uFillTx/>
                <a:latin typeface="Roboto Light" panose="02000000000000000000" pitchFamily="2" charset="0"/>
                <a:ea typeface="Roboto Light" panose="02000000000000000000" pitchFamily="2" charset="0"/>
              </a:rPr>
              <a:t>spice</a:t>
            </a: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 latte avant le refroidissement du sirop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rPr>
              <a:t>Préparez le </a:t>
            </a:r>
            <a:r>
              <a:rPr kumimoji="0" lang="fr-FR" sz="1400" b="1" i="0" u="none" strike="noStrike" kern="1200" cap="none" spc="0" normalizeH="0" baseline="0" noProof="0" dirty="0" err="1">
                <a:ln>
                  <a:noFill/>
                </a:ln>
                <a:solidFill>
                  <a:srgbClr val="999999"/>
                </a:solidFill>
                <a:effectLst/>
                <a:uLnTx/>
                <a:uFillTx/>
                <a:latin typeface="Roboto Light" panose="02000000000000000000" pitchFamily="2" charset="0"/>
                <a:ea typeface="Roboto Light" panose="02000000000000000000" pitchFamily="2" charset="0"/>
              </a:rPr>
              <a:t>pumpkin</a:t>
            </a:r>
            <a:r>
              <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rPr>
              <a:t> </a:t>
            </a:r>
            <a:r>
              <a:rPr kumimoji="0" lang="fr-FR" sz="1400" b="1" i="0" u="none" strike="noStrike" kern="1200" cap="none" spc="0" normalizeH="0" baseline="0" noProof="0" dirty="0" err="1">
                <a:ln>
                  <a:noFill/>
                </a:ln>
                <a:solidFill>
                  <a:srgbClr val="999999"/>
                </a:solidFill>
                <a:effectLst/>
                <a:uLnTx/>
                <a:uFillTx/>
                <a:latin typeface="Roboto Light" panose="02000000000000000000" pitchFamily="2" charset="0"/>
                <a:ea typeface="Roboto Light" panose="02000000000000000000" pitchFamily="2" charset="0"/>
              </a:rPr>
              <a:t>spice</a:t>
            </a:r>
            <a:r>
              <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rPr>
              <a:t> latte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Faites couler une tasse de bon café et faites chauffer le lait à la casserole ou au micro-ondes.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Dans une tasse, versez deux cuillères à soupe de sirop de potimarron épicé et recouvrez avec le café chaud.</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Mélangez bien.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Ajoutez le lait chaud et mélangez à nouveau.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Fouettez la crème liquide entière pour obtenir une crème montée qui tient entre les branches du fouet.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Pochez la crème sur la boisson chaude, saupoudrez de cannelle moulue et régalez vous </a:t>
            </a:r>
          </a:p>
          <a:p>
            <a:pPr algn="just"/>
            <a:endParaRPr lang="fr-FR" sz="1400" dirty="0">
              <a:latin typeface="Roboto Light" panose="02000000000000000000" pitchFamily="2" charset="0"/>
              <a:ea typeface="Roboto Light" panose="02000000000000000000" pitchFamily="2" charset="0"/>
            </a:endParaRPr>
          </a:p>
        </p:txBody>
      </p:sp>
      <p:pic>
        <p:nvPicPr>
          <p:cNvPr id="5" name="Image 4">
            <a:extLst>
              <a:ext uri="{FF2B5EF4-FFF2-40B4-BE49-F238E27FC236}">
                <a16:creationId xmlns:a16="http://schemas.microsoft.com/office/drawing/2014/main" id="{80114360-7BFB-6E68-7CEB-1154D5633CEC}"/>
              </a:ext>
            </a:extLst>
          </p:cNvPr>
          <p:cNvPicPr>
            <a:picLocks noChangeAspect="1"/>
          </p:cNvPicPr>
          <p:nvPr/>
        </p:nvPicPr>
        <p:blipFill rotWithShape="1">
          <a:blip r:embed="rId5"/>
          <a:srcRect l="20338" r="24517"/>
          <a:stretch/>
        </p:blipFill>
        <p:spPr>
          <a:xfrm>
            <a:off x="1362455" y="943609"/>
            <a:ext cx="1941975" cy="2350031"/>
          </a:xfrm>
          <a:prstGeom prst="rect">
            <a:avLst/>
          </a:prstGeom>
        </p:spPr>
      </p:pic>
      <p:sp>
        <p:nvSpPr>
          <p:cNvPr id="8" name="Titre 6">
            <a:extLst>
              <a:ext uri="{FF2B5EF4-FFF2-40B4-BE49-F238E27FC236}">
                <a16:creationId xmlns:a16="http://schemas.microsoft.com/office/drawing/2014/main" id="{789561A3-1265-4DDE-AED6-838E37C5772A}"/>
              </a:ext>
            </a:extLst>
          </p:cNvPr>
          <p:cNvSpPr txBox="1">
            <a:spLocks/>
          </p:cNvSpPr>
          <p:nvPr/>
        </p:nvSpPr>
        <p:spPr>
          <a:xfrm>
            <a:off x="1106024" y="533251"/>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kern="1200" dirty="0">
                <a:solidFill>
                  <a:schemeClr val="tx1">
                    <a:lumMod val="75000"/>
                    <a:lumOff val="25000"/>
                  </a:schemeClr>
                </a:solidFill>
                <a:latin typeface="KyivType Sans2" panose="00000500000000000000" pitchFamily="50" charset="0"/>
              </a:rPr>
              <a:t> Cocktail Pumpkin spice latte </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409022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776968-0960-0042-67AE-171151758938}"/>
              </a:ext>
            </a:extLst>
          </p:cNvPr>
          <p:cNvSpPr txBox="1"/>
          <p:nvPr/>
        </p:nvSpPr>
        <p:spPr>
          <a:xfrm>
            <a:off x="938680" y="1474619"/>
            <a:ext cx="9456051" cy="3908762"/>
          </a:xfrm>
          <a:prstGeom prst="rect">
            <a:avLst/>
          </a:prstGeom>
          <a:noFill/>
        </p:spPr>
        <p:txBody>
          <a:bodyPr wrap="square" rtlCol="0">
            <a:spAutoFit/>
          </a:bodyPr>
          <a:lstStyle/>
          <a:p>
            <a:pPr algn="ctr"/>
            <a:r>
              <a:rPr lang="fr-FR" sz="4400" dirty="0">
                <a:latin typeface="KyivType Sans2" panose="00000500000000000000" pitchFamily="50" charset="0"/>
              </a:rPr>
              <a:t>Et vous? </a:t>
            </a:r>
          </a:p>
          <a:p>
            <a:pPr algn="ctr"/>
            <a:endParaRPr lang="fr-FR" sz="4400" dirty="0">
              <a:latin typeface="KyivType Sans2" panose="00000500000000000000" pitchFamily="50" charset="0"/>
            </a:endParaRPr>
          </a:p>
          <a:p>
            <a:pPr algn="ctr"/>
            <a:r>
              <a:rPr lang="fr-FR" sz="4400" dirty="0">
                <a:latin typeface="KyivType Sans2" panose="00000500000000000000" pitchFamily="50" charset="0"/>
              </a:rPr>
              <a:t>Partagez vos bonnes idées avec nous</a:t>
            </a:r>
          </a:p>
          <a:p>
            <a:pPr algn="ctr"/>
            <a:endParaRPr lang="fr-FR" sz="7200" dirty="0">
              <a:solidFill>
                <a:srgbClr val="C2AAD0"/>
              </a:solidFill>
              <a:latin typeface="KyivType Sans2" panose="00000500000000000000" pitchFamily="50" charset="0"/>
            </a:endParaRPr>
          </a:p>
        </p:txBody>
      </p:sp>
    </p:spTree>
    <p:extLst>
      <p:ext uri="{BB962C8B-B14F-4D97-AF65-F5344CB8AC3E}">
        <p14:creationId xmlns:p14="http://schemas.microsoft.com/office/powerpoint/2010/main" val="414024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6D57717-286F-43CA-9E53-D705559B756E}"/>
              </a:ext>
            </a:extLst>
          </p:cNvPr>
          <p:cNvSpPr>
            <a:spLocks noGrp="1"/>
          </p:cNvSpPr>
          <p:nvPr>
            <p:ph type="title"/>
          </p:nvPr>
        </p:nvSpPr>
        <p:spPr>
          <a:xfrm>
            <a:off x="838200" y="4114800"/>
            <a:ext cx="10515600" cy="816312"/>
          </a:xfrm>
        </p:spPr>
        <p:txBody>
          <a:bodyPr/>
          <a:lstStyle/>
          <a:p>
            <a:r>
              <a:rPr lang="fr-FR" dirty="0"/>
              <a:t>MERCI</a:t>
            </a:r>
          </a:p>
        </p:txBody>
      </p:sp>
    </p:spTree>
    <p:extLst>
      <p:ext uri="{BB962C8B-B14F-4D97-AF65-F5344CB8AC3E}">
        <p14:creationId xmlns:p14="http://schemas.microsoft.com/office/powerpoint/2010/main" val="2897377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texte, affiche, capture d’écran, conception&#10;&#10;Description générée automatiquement">
            <a:extLst>
              <a:ext uri="{FF2B5EF4-FFF2-40B4-BE49-F238E27FC236}">
                <a16:creationId xmlns:a16="http://schemas.microsoft.com/office/drawing/2014/main" id="{FFDA30A1-39E7-4FB0-888B-E44DC71AE0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631" y="1677479"/>
            <a:ext cx="3517120" cy="351712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BD0799E6-3507-4524-BC80-209B420444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7440" y="1657254"/>
            <a:ext cx="3517119" cy="3517119"/>
          </a:xfrm>
          <a:prstGeom prst="rect">
            <a:avLst/>
          </a:prstGeom>
        </p:spPr>
      </p:pic>
      <p:pic>
        <p:nvPicPr>
          <p:cNvPr id="8" name="Image 7" descr="Une image contenant texte, capture d’écran, Produits de beauté, lotion&#10;&#10;Description générée automatiquement">
            <a:extLst>
              <a:ext uri="{FF2B5EF4-FFF2-40B4-BE49-F238E27FC236}">
                <a16:creationId xmlns:a16="http://schemas.microsoft.com/office/drawing/2014/main" id="{77478E89-60A9-41BB-AA07-7641923062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0248" y="1657254"/>
            <a:ext cx="3537345" cy="3537345"/>
          </a:xfrm>
          <a:prstGeom prst="rect">
            <a:avLst/>
          </a:prstGeom>
        </p:spPr>
      </p:pic>
      <p:sp>
        <p:nvSpPr>
          <p:cNvPr id="5" name="Titre 6">
            <a:extLst>
              <a:ext uri="{FF2B5EF4-FFF2-40B4-BE49-F238E27FC236}">
                <a16:creationId xmlns:a16="http://schemas.microsoft.com/office/drawing/2014/main" id="{F76484FD-E8EB-42B1-B927-F0F912DE2EEA}"/>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TROUSSES DE NOËL</a:t>
            </a:r>
          </a:p>
        </p:txBody>
      </p:sp>
    </p:spTree>
    <p:extLst>
      <p:ext uri="{BB962C8B-B14F-4D97-AF65-F5344CB8AC3E}">
        <p14:creationId xmlns:p14="http://schemas.microsoft.com/office/powerpoint/2010/main" val="321703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7" name="Google Shape;677;p34"/>
          <p:cNvSpPr txBox="1"/>
          <p:nvPr/>
        </p:nvSpPr>
        <p:spPr>
          <a:xfrm>
            <a:off x="237352" y="1890494"/>
            <a:ext cx="11615600" cy="3611640"/>
          </a:xfrm>
          <a:prstGeom prst="rect">
            <a:avLst/>
          </a:prstGeom>
          <a:noFill/>
          <a:ln>
            <a:noFill/>
          </a:ln>
        </p:spPr>
        <p:txBody>
          <a:bodyPr spcFirstLastPara="1" wrap="square" lIns="121900" tIns="60933" rIns="121900" bIns="60933" anchor="t" anchorCtr="0">
            <a:spAutoFit/>
          </a:bodyPr>
          <a:lstStyle/>
          <a:p>
            <a:pPr algn="ctr"/>
            <a:r>
              <a:rPr lang="fr-FR" sz="3067" cap="small" dirty="0">
                <a:solidFill>
                  <a:srgbClr val="000000"/>
                </a:solidFill>
                <a:latin typeface="Roboto Light" panose="02000000000000000000" pitchFamily="2" charset="0"/>
                <a:ea typeface="Roboto Light" panose="02000000000000000000" pitchFamily="2" charset="0"/>
                <a:cs typeface="Arial"/>
                <a:sym typeface="Arial"/>
              </a:rPr>
              <a:t>Une routine </a:t>
            </a:r>
            <a:r>
              <a:rPr lang="fr-FR" sz="3067" cap="small" dirty="0">
                <a:latin typeface="Roboto Light" panose="02000000000000000000" pitchFamily="2" charset="0"/>
                <a:ea typeface="Roboto Light" panose="02000000000000000000" pitchFamily="2" charset="0"/>
              </a:rPr>
              <a:t>complète</a:t>
            </a:r>
            <a:r>
              <a:rPr lang="fr-FR" sz="3067" cap="small" dirty="0">
                <a:solidFill>
                  <a:srgbClr val="000000"/>
                </a:solidFill>
                <a:latin typeface="Roboto Light" panose="02000000000000000000" pitchFamily="2" charset="0"/>
                <a:ea typeface="Roboto Light" panose="02000000000000000000" pitchFamily="2" charset="0"/>
                <a:cs typeface="Arial"/>
                <a:sym typeface="Arial"/>
              </a:rPr>
              <a:t>, des formules efficaces et sensorielles pour </a:t>
            </a:r>
            <a:r>
              <a:rPr lang="fr-FR" sz="3067" cap="small" dirty="0">
                <a:latin typeface="Roboto Light" panose="02000000000000000000" pitchFamily="2" charset="0"/>
                <a:ea typeface="Roboto Light" panose="02000000000000000000" pitchFamily="2" charset="0"/>
              </a:rPr>
              <a:t>être</a:t>
            </a:r>
            <a:r>
              <a:rPr lang="fr-FR" sz="3067" cap="small" dirty="0">
                <a:solidFill>
                  <a:srgbClr val="000000"/>
                </a:solidFill>
                <a:latin typeface="Roboto Light" panose="02000000000000000000" pitchFamily="2" charset="0"/>
                <a:ea typeface="Roboto Light" panose="02000000000000000000" pitchFamily="2" charset="0"/>
                <a:cs typeface="Arial"/>
                <a:sym typeface="Arial"/>
              </a:rPr>
              <a:t> naturellement belle.</a:t>
            </a:r>
            <a:endParaRPr sz="1200" dirty="0">
              <a:latin typeface="Roboto Light" panose="02000000000000000000" pitchFamily="2" charset="0"/>
              <a:ea typeface="Roboto Light" panose="02000000000000000000" pitchFamily="2" charset="0"/>
            </a:endParaRPr>
          </a:p>
          <a:p>
            <a:pPr algn="ctr"/>
            <a:r>
              <a:rPr lang="fr-FR" sz="3067" dirty="0">
                <a:solidFill>
                  <a:srgbClr val="000000"/>
                </a:solidFill>
                <a:latin typeface="Roboto Light" panose="02000000000000000000" pitchFamily="2" charset="0"/>
                <a:ea typeface="Roboto Light" panose="02000000000000000000" pitchFamily="2" charset="0"/>
                <a:cs typeface="Arial"/>
                <a:sym typeface="Arial"/>
              </a:rPr>
              <a:t> </a:t>
            </a:r>
            <a:endParaRPr sz="1200" dirty="0">
              <a:latin typeface="Roboto Light" panose="02000000000000000000" pitchFamily="2" charset="0"/>
              <a:ea typeface="Roboto Light" panose="02000000000000000000" pitchFamily="2" charset="0"/>
            </a:endParaRPr>
          </a:p>
          <a:p>
            <a:pPr algn="ctr"/>
            <a:r>
              <a:rPr lang="fr-FR" sz="3067" dirty="0">
                <a:solidFill>
                  <a:srgbClr val="000000"/>
                </a:solidFill>
                <a:latin typeface="Roboto Light" panose="02000000000000000000" pitchFamily="2" charset="0"/>
                <a:ea typeface="Roboto Light" panose="02000000000000000000" pitchFamily="2" charset="0"/>
                <a:cs typeface="Arial"/>
                <a:sym typeface="Arial"/>
              </a:rPr>
              <a:t>Au </a:t>
            </a:r>
            <a:r>
              <a:rPr lang="fr-FR" sz="3067" dirty="0" err="1">
                <a:solidFill>
                  <a:srgbClr val="000000"/>
                </a:solidFill>
                <a:latin typeface="Roboto Light" panose="02000000000000000000" pitchFamily="2" charset="0"/>
                <a:ea typeface="Roboto Light" panose="02000000000000000000" pitchFamily="2" charset="0"/>
                <a:cs typeface="Arial"/>
                <a:sym typeface="Arial"/>
              </a:rPr>
              <a:t>Coeur</a:t>
            </a:r>
            <a:r>
              <a:rPr lang="fr-FR" sz="3067" dirty="0">
                <a:solidFill>
                  <a:srgbClr val="000000"/>
                </a:solidFill>
                <a:latin typeface="Roboto Light" panose="02000000000000000000" pitchFamily="2" charset="0"/>
                <a:ea typeface="Roboto Light" panose="02000000000000000000" pitchFamily="2" charset="0"/>
                <a:cs typeface="Arial"/>
                <a:sym typeface="Arial"/>
              </a:rPr>
              <a:t> de votre secret de </a:t>
            </a:r>
            <a:r>
              <a:rPr lang="fr-FR" sz="3067" dirty="0">
                <a:latin typeface="Roboto Light" panose="02000000000000000000" pitchFamily="2" charset="0"/>
                <a:ea typeface="Roboto Light" panose="02000000000000000000" pitchFamily="2" charset="0"/>
              </a:rPr>
              <a:t>beauté</a:t>
            </a:r>
            <a:r>
              <a:rPr lang="fr-FR" sz="3067" dirty="0">
                <a:solidFill>
                  <a:srgbClr val="000000"/>
                </a:solidFill>
                <a:latin typeface="Roboto Light" panose="02000000000000000000" pitchFamily="2" charset="0"/>
                <a:ea typeface="Roboto Light" panose="02000000000000000000" pitchFamily="2" charset="0"/>
                <a:cs typeface="Arial"/>
                <a:sym typeface="Arial"/>
              </a:rPr>
              <a:t>, notre produit iconique la</a:t>
            </a:r>
          </a:p>
          <a:p>
            <a:pPr algn="ctr">
              <a:tabLst>
                <a:tab pos="5918200" algn="l"/>
              </a:tabLst>
            </a:pPr>
            <a:r>
              <a:rPr lang="fr-FR" sz="3067" dirty="0">
                <a:solidFill>
                  <a:srgbClr val="000000"/>
                </a:solidFill>
                <a:latin typeface="Roboto Light" panose="02000000000000000000" pitchFamily="2" charset="0"/>
                <a:ea typeface="Roboto Light" panose="02000000000000000000" pitchFamily="2" charset="0"/>
                <a:cs typeface="Arial"/>
                <a:sym typeface="Arial"/>
              </a:rPr>
              <a:t>LOTION YON-KA. </a:t>
            </a:r>
          </a:p>
          <a:p>
            <a:pPr algn="ctr">
              <a:tabLst>
                <a:tab pos="5918200" algn="l"/>
              </a:tabLst>
            </a:pPr>
            <a:endParaRPr sz="1200" dirty="0">
              <a:latin typeface="Roboto Light" panose="02000000000000000000" pitchFamily="2" charset="0"/>
              <a:ea typeface="Roboto Light" panose="02000000000000000000" pitchFamily="2" charset="0"/>
            </a:endParaRPr>
          </a:p>
          <a:p>
            <a:pPr algn="ctr"/>
            <a:r>
              <a:rPr lang="fr-FR" sz="3067" dirty="0">
                <a:solidFill>
                  <a:srgbClr val="000000"/>
                </a:solidFill>
                <a:latin typeface="Roboto Light" panose="02000000000000000000" pitchFamily="2" charset="0"/>
                <a:ea typeface="Roboto Light" panose="02000000000000000000" pitchFamily="2" charset="0"/>
                <a:cs typeface="Arial"/>
                <a:sym typeface="Arial"/>
              </a:rPr>
              <a:t>Elle permettra </a:t>
            </a:r>
            <a:r>
              <a:rPr lang="fr-FR" sz="3067" dirty="0">
                <a:latin typeface="Roboto Light" panose="02000000000000000000" pitchFamily="2" charset="0"/>
                <a:ea typeface="Roboto Light" panose="02000000000000000000" pitchFamily="2" charset="0"/>
              </a:rPr>
              <a:t>à</a:t>
            </a:r>
            <a:r>
              <a:rPr lang="fr-FR" sz="3067" dirty="0">
                <a:solidFill>
                  <a:srgbClr val="000000"/>
                </a:solidFill>
                <a:latin typeface="Roboto Light" panose="02000000000000000000" pitchFamily="2" charset="0"/>
                <a:ea typeface="Roboto Light" panose="02000000000000000000" pitchFamily="2" charset="0"/>
                <a:cs typeface="Arial"/>
                <a:sym typeface="Arial"/>
              </a:rPr>
              <a:t> vos soins </a:t>
            </a:r>
            <a:r>
              <a:rPr lang="fr-FR" sz="3067" dirty="0">
                <a:latin typeface="Roboto Light" panose="02000000000000000000" pitchFamily="2" charset="0"/>
                <a:ea typeface="Roboto Light" panose="02000000000000000000" pitchFamily="2" charset="0"/>
              </a:rPr>
              <a:t>d'être</a:t>
            </a:r>
            <a:r>
              <a:rPr lang="fr-FR" sz="3067" dirty="0">
                <a:solidFill>
                  <a:srgbClr val="000000"/>
                </a:solidFill>
                <a:latin typeface="Roboto Light" panose="02000000000000000000" pitchFamily="2" charset="0"/>
                <a:ea typeface="Roboto Light" panose="02000000000000000000" pitchFamily="2" charset="0"/>
                <a:cs typeface="Arial"/>
                <a:sym typeface="Arial"/>
              </a:rPr>
              <a:t> plus efficaces </a:t>
            </a:r>
            <a:r>
              <a:rPr lang="fr-FR" sz="3067" dirty="0">
                <a:latin typeface="Roboto Light" panose="02000000000000000000" pitchFamily="2" charset="0"/>
                <a:ea typeface="Roboto Light" panose="02000000000000000000" pitchFamily="2" charset="0"/>
              </a:rPr>
              <a:t>tout en vivant une expérience sensorielle unique</a:t>
            </a:r>
            <a:r>
              <a:rPr lang="fr-FR" sz="3067" dirty="0">
                <a:solidFill>
                  <a:srgbClr val="000000"/>
                </a:solidFill>
                <a:latin typeface="Roboto Light" panose="02000000000000000000" pitchFamily="2" charset="0"/>
                <a:ea typeface="Roboto Light" panose="02000000000000000000" pitchFamily="2" charset="0"/>
                <a:cs typeface="Arial"/>
                <a:sym typeface="Arial"/>
              </a:rPr>
              <a:t>. </a:t>
            </a:r>
            <a:endParaRPr sz="1200" dirty="0">
              <a:latin typeface="Roboto Light" panose="02000000000000000000" pitchFamily="2" charset="0"/>
              <a:ea typeface="Roboto Light" panose="02000000000000000000" pitchFamily="2" charset="0"/>
            </a:endParaRPr>
          </a:p>
        </p:txBody>
      </p:sp>
      <p:sp>
        <p:nvSpPr>
          <p:cNvPr id="9" name="Titre 6">
            <a:extLst>
              <a:ext uri="{FF2B5EF4-FFF2-40B4-BE49-F238E27FC236}">
                <a16:creationId xmlns:a16="http://schemas.microsoft.com/office/drawing/2014/main" id="{647FD1AD-F4D5-486B-94AF-ECA229ABA660}"/>
              </a:ext>
            </a:extLst>
          </p:cNvPr>
          <p:cNvSpPr txBox="1">
            <a:spLocks/>
          </p:cNvSpPr>
          <p:nvPr/>
        </p:nvSpPr>
        <p:spPr>
          <a:xfrm>
            <a:off x="915444" y="607185"/>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LA BEAUTE A LA FRANCAISE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7" name="Google Shape;687;p35"/>
          <p:cNvSpPr txBox="1"/>
          <p:nvPr/>
        </p:nvSpPr>
        <p:spPr>
          <a:xfrm>
            <a:off x="237353" y="1351876"/>
            <a:ext cx="11106000" cy="1777548"/>
          </a:xfrm>
          <a:prstGeom prst="rect">
            <a:avLst/>
          </a:prstGeom>
          <a:noFill/>
          <a:ln>
            <a:noFill/>
          </a:ln>
        </p:spPr>
        <p:txBody>
          <a:bodyPr spcFirstLastPara="1" wrap="square" lIns="121900" tIns="60933" rIns="121900" bIns="60933" anchor="t" anchorCtr="0">
            <a:spAutoFit/>
          </a:bodyPr>
          <a:lstStyle/>
          <a:p>
            <a:pPr>
              <a:lnSpc>
                <a:spcPct val="96428"/>
              </a:lnSpc>
            </a:pPr>
            <a:r>
              <a:rPr lang="fr-FR" sz="3733" cap="small" dirty="0">
                <a:solidFill>
                  <a:srgbClr val="000000"/>
                </a:solidFill>
                <a:latin typeface="Roboto Light" panose="02000000000000000000" pitchFamily="2" charset="0"/>
                <a:ea typeface="Roboto Light" panose="02000000000000000000" pitchFamily="2" charset="0"/>
                <a:cs typeface="Arial"/>
                <a:sym typeface="Arial"/>
              </a:rPr>
              <a:t>Une trousse aux codes </a:t>
            </a:r>
            <a:endParaRPr sz="2400" dirty="0">
              <a:latin typeface="Roboto Light" panose="02000000000000000000" pitchFamily="2" charset="0"/>
              <a:ea typeface="Roboto Light" panose="02000000000000000000" pitchFamily="2" charset="0"/>
            </a:endParaRPr>
          </a:p>
          <a:p>
            <a:pPr>
              <a:lnSpc>
                <a:spcPct val="96428"/>
              </a:lnSpc>
            </a:pPr>
            <a:r>
              <a:rPr lang="fr-FR" sz="3733" cap="small" dirty="0">
                <a:solidFill>
                  <a:srgbClr val="000000"/>
                </a:solidFill>
                <a:latin typeface="Roboto Light" panose="02000000000000000000" pitchFamily="2" charset="0"/>
                <a:ea typeface="Roboto Light" panose="02000000000000000000" pitchFamily="2" charset="0"/>
                <a:cs typeface="Arial"/>
                <a:sym typeface="Arial"/>
              </a:rPr>
              <a:t>luxueux et </a:t>
            </a:r>
            <a:r>
              <a:rPr lang="fr-FR" sz="3733" cap="small" dirty="0">
                <a:latin typeface="Roboto Light" panose="02000000000000000000" pitchFamily="2" charset="0"/>
                <a:ea typeface="Roboto Light" panose="02000000000000000000" pitchFamily="2" charset="0"/>
              </a:rPr>
              <a:t>raffinés</a:t>
            </a:r>
            <a:r>
              <a:rPr lang="fr-FR" sz="3733" cap="small" dirty="0">
                <a:solidFill>
                  <a:srgbClr val="000000"/>
                </a:solidFill>
                <a:latin typeface="Roboto Light" panose="02000000000000000000" pitchFamily="2" charset="0"/>
                <a:ea typeface="Roboto Light" panose="02000000000000000000" pitchFamily="2" charset="0"/>
                <a:cs typeface="Arial"/>
                <a:sym typeface="Arial"/>
              </a:rPr>
              <a:t> </a:t>
            </a:r>
            <a:endParaRPr sz="2400" dirty="0">
              <a:latin typeface="Roboto Light" panose="02000000000000000000" pitchFamily="2" charset="0"/>
              <a:ea typeface="Roboto Light" panose="02000000000000000000" pitchFamily="2" charset="0"/>
            </a:endParaRPr>
          </a:p>
          <a:p>
            <a:pPr>
              <a:lnSpc>
                <a:spcPct val="96428"/>
              </a:lnSpc>
            </a:pPr>
            <a:endParaRPr sz="3733"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688" name="Google Shape;688;p35"/>
          <p:cNvSpPr txBox="1"/>
          <p:nvPr/>
        </p:nvSpPr>
        <p:spPr>
          <a:xfrm>
            <a:off x="1620468" y="2975767"/>
            <a:ext cx="5191200" cy="2420673"/>
          </a:xfrm>
          <a:prstGeom prst="rect">
            <a:avLst/>
          </a:prstGeom>
          <a:noFill/>
          <a:ln>
            <a:noFill/>
          </a:ln>
        </p:spPr>
        <p:txBody>
          <a:bodyPr spcFirstLastPara="1" wrap="square" lIns="121900" tIns="60933" rIns="121900" bIns="60933" anchor="t" anchorCtr="0">
            <a:spAutoFit/>
          </a:bodyPr>
          <a:lstStyle/>
          <a:p>
            <a:pPr marL="380990" indent="-364058">
              <a:buClr>
                <a:srgbClr val="000000"/>
              </a:buClr>
              <a:buSzPts val="1600"/>
              <a:buFont typeface="Arial"/>
              <a:buChar char="•"/>
            </a:pPr>
            <a:r>
              <a:rPr lang="fr-FR" sz="2133" dirty="0">
                <a:solidFill>
                  <a:srgbClr val="000000"/>
                </a:solidFill>
                <a:latin typeface="Roboto Light" panose="02000000000000000000" pitchFamily="2" charset="0"/>
                <a:ea typeface="Roboto Light" panose="02000000000000000000" pitchFamily="2" charset="0"/>
                <a:cs typeface="Arial"/>
                <a:sym typeface="Arial"/>
              </a:rPr>
              <a:t>Velours bleu</a:t>
            </a:r>
            <a:r>
              <a:rPr lang="fr-FR" sz="2133" dirty="0">
                <a:latin typeface="Roboto Light" panose="02000000000000000000" pitchFamily="2" charset="0"/>
                <a:ea typeface="Roboto Light" panose="02000000000000000000" pitchFamily="2" charset="0"/>
              </a:rPr>
              <a:t> canard</a:t>
            </a:r>
            <a:endParaRPr sz="2133" dirty="0">
              <a:solidFill>
                <a:srgbClr val="000000"/>
              </a:solidFill>
              <a:latin typeface="Roboto Light" panose="02000000000000000000" pitchFamily="2" charset="0"/>
              <a:ea typeface="Roboto Light" panose="02000000000000000000" pitchFamily="2" charset="0"/>
              <a:cs typeface="Arial"/>
              <a:sym typeface="Arial"/>
            </a:endParaRPr>
          </a:p>
          <a:p>
            <a:pPr marL="380990" indent="-364058">
              <a:buClr>
                <a:srgbClr val="000000"/>
              </a:buClr>
              <a:buSzPts val="1600"/>
              <a:buFont typeface="Arial"/>
              <a:buChar char="•"/>
            </a:pPr>
            <a:r>
              <a:rPr lang="fr-FR" sz="2133" dirty="0">
                <a:solidFill>
                  <a:srgbClr val="000000"/>
                </a:solidFill>
                <a:latin typeface="Roboto Light" panose="02000000000000000000" pitchFamily="2" charset="0"/>
                <a:ea typeface="Roboto Light" panose="02000000000000000000" pitchFamily="2" charset="0"/>
                <a:cs typeface="Arial"/>
                <a:sym typeface="Arial"/>
              </a:rPr>
              <a:t>Satin bleu </a:t>
            </a:r>
            <a:r>
              <a:rPr lang="fr-FR" sz="2133" dirty="0">
                <a:latin typeface="Roboto Light" panose="02000000000000000000" pitchFamily="2" charset="0"/>
                <a:ea typeface="Roboto Light" panose="02000000000000000000" pitchFamily="2" charset="0"/>
              </a:rPr>
              <a:t>canard à</a:t>
            </a:r>
            <a:r>
              <a:rPr lang="fr-FR" sz="2133" dirty="0">
                <a:solidFill>
                  <a:srgbClr val="000000"/>
                </a:solidFill>
                <a:latin typeface="Roboto Light" panose="02000000000000000000" pitchFamily="2" charset="0"/>
                <a:ea typeface="Roboto Light" panose="02000000000000000000" pitchFamily="2" charset="0"/>
                <a:cs typeface="Arial"/>
                <a:sym typeface="Arial"/>
              </a:rPr>
              <a:t> </a:t>
            </a:r>
            <a:r>
              <a:rPr lang="fr-FR" sz="2133" dirty="0">
                <a:latin typeface="Roboto Light" panose="02000000000000000000" pitchFamily="2" charset="0"/>
                <a:ea typeface="Roboto Light" panose="02000000000000000000" pitchFamily="2" charset="0"/>
              </a:rPr>
              <a:t>l'intérieur</a:t>
            </a:r>
            <a:endParaRPr sz="2133" dirty="0">
              <a:solidFill>
                <a:srgbClr val="000000"/>
              </a:solidFill>
              <a:latin typeface="Roboto Light" panose="02000000000000000000" pitchFamily="2" charset="0"/>
              <a:ea typeface="Roboto Light" panose="02000000000000000000" pitchFamily="2" charset="0"/>
              <a:cs typeface="Arial"/>
              <a:sym typeface="Arial"/>
            </a:endParaRPr>
          </a:p>
          <a:p>
            <a:pPr marL="380990" indent="-364058">
              <a:buClr>
                <a:srgbClr val="000000"/>
              </a:buClr>
              <a:buSzPts val="1600"/>
              <a:buFont typeface="Arial"/>
              <a:buChar char="•"/>
            </a:pPr>
            <a:r>
              <a:rPr lang="fr-FR" sz="2133" dirty="0">
                <a:solidFill>
                  <a:srgbClr val="000000"/>
                </a:solidFill>
                <a:latin typeface="Roboto Light" panose="02000000000000000000" pitchFamily="2" charset="0"/>
                <a:ea typeface="Roboto Light" panose="02000000000000000000" pitchFamily="2" charset="0"/>
                <a:cs typeface="Arial"/>
                <a:sym typeface="Arial"/>
              </a:rPr>
              <a:t>Liens en satin </a:t>
            </a:r>
            <a:r>
              <a:rPr lang="fr-FR" sz="2133" dirty="0">
                <a:latin typeface="Roboto Light" panose="02000000000000000000" pitchFamily="2" charset="0"/>
                <a:ea typeface="Roboto Light" panose="02000000000000000000" pitchFamily="2" charset="0"/>
              </a:rPr>
              <a:t>doré</a:t>
            </a:r>
            <a:endParaRPr sz="2133" dirty="0">
              <a:latin typeface="Roboto Light" panose="02000000000000000000" pitchFamily="2" charset="0"/>
              <a:ea typeface="Roboto Light" panose="02000000000000000000" pitchFamily="2" charset="0"/>
            </a:endParaRPr>
          </a:p>
          <a:p>
            <a:pPr marL="380990" indent="-364058">
              <a:buSzPts val="1600"/>
              <a:buChar char="•"/>
            </a:pPr>
            <a:r>
              <a:rPr lang="fr-FR" sz="2133" dirty="0">
                <a:latin typeface="Roboto Light" panose="02000000000000000000" pitchFamily="2" charset="0"/>
                <a:ea typeface="Roboto Light" panose="02000000000000000000" pitchFamily="2" charset="0"/>
              </a:rPr>
              <a:t>100% matière recyclée</a:t>
            </a:r>
            <a:endParaRPr sz="2133" dirty="0">
              <a:latin typeface="Roboto Light" panose="02000000000000000000" pitchFamily="2" charset="0"/>
              <a:ea typeface="Roboto Light" panose="02000000000000000000" pitchFamily="2" charset="0"/>
            </a:endParaRPr>
          </a:p>
          <a:p>
            <a:endParaRPr sz="2133" dirty="0">
              <a:latin typeface="Roboto Light" panose="02000000000000000000" pitchFamily="2" charset="0"/>
              <a:ea typeface="Roboto Light" panose="02000000000000000000" pitchFamily="2" charset="0"/>
            </a:endParaRPr>
          </a:p>
          <a:p>
            <a:r>
              <a:rPr lang="fr-FR" sz="2133" dirty="0">
                <a:latin typeface="Roboto Light" panose="02000000000000000000" pitchFamily="2" charset="0"/>
                <a:ea typeface="Roboto Light" panose="02000000000000000000" pitchFamily="2" charset="0"/>
              </a:rPr>
              <a:t>Valeur 19€</a:t>
            </a:r>
            <a:endParaRPr sz="2133" dirty="0">
              <a:latin typeface="Roboto Light" panose="02000000000000000000" pitchFamily="2" charset="0"/>
              <a:ea typeface="Roboto Light" panose="02000000000000000000" pitchFamily="2" charset="0"/>
            </a:endParaRPr>
          </a:p>
          <a:p>
            <a:endParaRPr sz="2133" dirty="0">
              <a:solidFill>
                <a:srgbClr val="000000"/>
              </a:solidFill>
              <a:latin typeface="Roboto Light" panose="02000000000000000000" pitchFamily="2" charset="0"/>
              <a:ea typeface="Roboto Light" panose="02000000000000000000" pitchFamily="2" charset="0"/>
              <a:cs typeface="Arial"/>
              <a:sym typeface="Arial"/>
            </a:endParaRPr>
          </a:p>
        </p:txBody>
      </p:sp>
      <p:pic>
        <p:nvPicPr>
          <p:cNvPr id="11" name="Google Shape;689;p35" descr="Une image contenant sac, accessoire&#10;&#10;Description générée automatiquement">
            <a:extLst>
              <a:ext uri="{FF2B5EF4-FFF2-40B4-BE49-F238E27FC236}">
                <a16:creationId xmlns:a16="http://schemas.microsoft.com/office/drawing/2014/main" id="{EA9E1654-E93A-4888-90D7-CC1B9C48836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11668" y="665018"/>
            <a:ext cx="5380332" cy="6537962"/>
          </a:xfrm>
          <a:prstGeom prst="rect">
            <a:avLst/>
          </a:prstGeom>
          <a:noFill/>
          <a:ln>
            <a:noFill/>
          </a:ln>
        </p:spPr>
      </p:pic>
      <p:sp>
        <p:nvSpPr>
          <p:cNvPr id="12" name="Titre 6">
            <a:extLst>
              <a:ext uri="{FF2B5EF4-FFF2-40B4-BE49-F238E27FC236}">
                <a16:creationId xmlns:a16="http://schemas.microsoft.com/office/drawing/2014/main" id="{E1D5AA46-5708-4CB1-95D9-69F44A60EF8C}"/>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LE CHIC A LA FRANCAISE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6"/>
          <p:cNvSpPr/>
          <p:nvPr/>
        </p:nvSpPr>
        <p:spPr>
          <a:xfrm>
            <a:off x="329846" y="3159167"/>
            <a:ext cx="7371175" cy="1829335"/>
          </a:xfrm>
          <a:prstGeom prst="rect">
            <a:avLst/>
          </a:prstGeom>
          <a:solidFill>
            <a:srgbClr val="FFF2EA"/>
          </a:solidFill>
          <a:ln>
            <a:noFill/>
          </a:ln>
        </p:spPr>
        <p:txBody>
          <a:bodyPr spcFirstLastPara="1" wrap="square" lIns="60967" tIns="60967" rIns="60967" bIns="60967" anchor="ctr" anchorCtr="0">
            <a:noAutofit/>
          </a:bodyPr>
          <a:lstStyle/>
          <a:p>
            <a:pPr>
              <a:buClr>
                <a:srgbClr val="000000"/>
              </a:buClr>
              <a:buSzPts val="900"/>
            </a:pPr>
            <a:endParaRPr sz="1200">
              <a:solidFill>
                <a:srgbClr val="000000"/>
              </a:solidFill>
              <a:latin typeface="Arial"/>
              <a:ea typeface="Arial"/>
              <a:cs typeface="Arial"/>
              <a:sym typeface="Arial"/>
            </a:endParaRPr>
          </a:p>
        </p:txBody>
      </p:sp>
      <p:sp>
        <p:nvSpPr>
          <p:cNvPr id="700" name="Google Shape;700;p36"/>
          <p:cNvSpPr txBox="1"/>
          <p:nvPr/>
        </p:nvSpPr>
        <p:spPr>
          <a:xfrm>
            <a:off x="422499" y="3274985"/>
            <a:ext cx="5545600" cy="1435980"/>
          </a:xfrm>
          <a:prstGeom prst="rect">
            <a:avLst/>
          </a:prstGeom>
          <a:noFill/>
          <a:ln>
            <a:noFill/>
          </a:ln>
        </p:spPr>
        <p:txBody>
          <a:bodyPr spcFirstLastPara="1" wrap="square" lIns="121900" tIns="60933" rIns="121900" bIns="60933" anchor="t" anchorCtr="0">
            <a:spAutoFit/>
          </a:bodyPr>
          <a:lstStyle/>
          <a:p>
            <a:r>
              <a:rPr lang="fr-FR" sz="2133">
                <a:solidFill>
                  <a:srgbClr val="000000"/>
                </a:solidFill>
                <a:latin typeface="Roboto Light" panose="02000000000000000000" pitchFamily="2" charset="0"/>
                <a:ea typeface="Roboto Light" panose="02000000000000000000" pitchFamily="2" charset="0"/>
                <a:cs typeface="Arial"/>
                <a:sym typeface="Arial"/>
              </a:rPr>
              <a:t>LOTION YON-KA PS VOYAGE </a:t>
            </a:r>
            <a:r>
              <a:rPr lang="fr-FR" sz="2133" b="1">
                <a:solidFill>
                  <a:srgbClr val="000000"/>
                </a:solidFill>
                <a:latin typeface="Roboto Light" panose="02000000000000000000" pitchFamily="2" charset="0"/>
                <a:ea typeface="Roboto Light" panose="02000000000000000000" pitchFamily="2" charset="0"/>
              </a:rPr>
              <a:t>OFFERTE</a:t>
            </a:r>
            <a:endParaRPr sz="2133" b="1">
              <a:latin typeface="Roboto Light" panose="02000000000000000000" pitchFamily="2" charset="0"/>
              <a:ea typeface="Roboto Light" panose="02000000000000000000" pitchFamily="2" charset="0"/>
            </a:endParaRPr>
          </a:p>
          <a:p>
            <a:r>
              <a:rPr lang="fr-FR" sz="2133">
                <a:solidFill>
                  <a:srgbClr val="000000"/>
                </a:solidFill>
                <a:latin typeface="Roboto Light" panose="02000000000000000000" pitchFamily="2" charset="0"/>
                <a:ea typeface="Roboto Light" panose="02000000000000000000" pitchFamily="2" charset="0"/>
                <a:cs typeface="Arial"/>
                <a:sym typeface="Arial"/>
              </a:rPr>
              <a:t>HYDRA </a:t>
            </a:r>
            <a:r>
              <a:rPr lang="fr-FR" sz="2133">
                <a:latin typeface="Roboto Light" panose="02000000000000000000" pitchFamily="2" charset="0"/>
                <a:ea typeface="Roboto Light" panose="02000000000000000000" pitchFamily="2" charset="0"/>
              </a:rPr>
              <a:t>N 1</a:t>
            </a:r>
            <a:r>
              <a:rPr lang="fr-FR" sz="2133">
                <a:solidFill>
                  <a:srgbClr val="000000"/>
                </a:solidFill>
                <a:latin typeface="Roboto Light" panose="02000000000000000000" pitchFamily="2" charset="0"/>
                <a:ea typeface="Roboto Light" panose="02000000000000000000" pitchFamily="2" charset="0"/>
                <a:cs typeface="Arial"/>
                <a:sym typeface="Arial"/>
              </a:rPr>
              <a:t> CRÈME 50ML</a:t>
            </a:r>
            <a:endParaRPr sz="2133">
              <a:latin typeface="Roboto Light" panose="02000000000000000000" pitchFamily="2" charset="0"/>
              <a:ea typeface="Roboto Light" panose="02000000000000000000" pitchFamily="2" charset="0"/>
            </a:endParaRPr>
          </a:p>
          <a:p>
            <a:r>
              <a:rPr lang="fr-FR" sz="2133">
                <a:solidFill>
                  <a:srgbClr val="000000"/>
                </a:solidFill>
                <a:latin typeface="Roboto Light" panose="02000000000000000000" pitchFamily="2" charset="0"/>
                <a:ea typeface="Roboto Light" panose="02000000000000000000" pitchFamily="2" charset="0"/>
                <a:cs typeface="Arial"/>
                <a:sym typeface="Arial"/>
              </a:rPr>
              <a:t>HYDRA </a:t>
            </a:r>
            <a:r>
              <a:rPr lang="fr-FR" sz="2133">
                <a:latin typeface="Roboto Light" panose="02000000000000000000" pitchFamily="2" charset="0"/>
                <a:ea typeface="Roboto Light" panose="02000000000000000000" pitchFamily="2" charset="0"/>
              </a:rPr>
              <a:t>N 1</a:t>
            </a:r>
            <a:r>
              <a:rPr lang="fr-FR" sz="2133">
                <a:solidFill>
                  <a:srgbClr val="000000"/>
                </a:solidFill>
                <a:latin typeface="Roboto Light" panose="02000000000000000000" pitchFamily="2" charset="0"/>
                <a:ea typeface="Roboto Light" panose="02000000000000000000" pitchFamily="2" charset="0"/>
                <a:cs typeface="Arial"/>
                <a:sym typeface="Arial"/>
              </a:rPr>
              <a:t> MASQUE 15ML</a:t>
            </a:r>
            <a:endParaRPr sz="2133">
              <a:latin typeface="Roboto Light" panose="02000000000000000000" pitchFamily="2" charset="0"/>
              <a:ea typeface="Roboto Light" panose="02000000000000000000" pitchFamily="2" charset="0"/>
            </a:endParaRPr>
          </a:p>
          <a:p>
            <a:r>
              <a:rPr lang="fr-FR" sz="2133">
                <a:solidFill>
                  <a:srgbClr val="000000"/>
                </a:solidFill>
                <a:latin typeface="Roboto Light" panose="02000000000000000000" pitchFamily="2" charset="0"/>
                <a:ea typeface="Roboto Light" panose="02000000000000000000" pitchFamily="2" charset="0"/>
                <a:cs typeface="Arial"/>
                <a:sym typeface="Arial"/>
              </a:rPr>
              <a:t>TROUSSE </a:t>
            </a:r>
            <a:r>
              <a:rPr lang="fr-FR" sz="2133">
                <a:latin typeface="Roboto Light" panose="02000000000000000000" pitchFamily="2" charset="0"/>
                <a:ea typeface="Roboto Light" panose="02000000000000000000" pitchFamily="2" charset="0"/>
              </a:rPr>
              <a:t>LUXUEUSE</a:t>
            </a:r>
            <a:r>
              <a:rPr lang="fr-FR" sz="2133">
                <a:solidFill>
                  <a:srgbClr val="000000"/>
                </a:solidFill>
                <a:latin typeface="Roboto Light" panose="02000000000000000000" pitchFamily="2" charset="0"/>
                <a:ea typeface="Roboto Light" panose="02000000000000000000" pitchFamily="2" charset="0"/>
                <a:cs typeface="Arial"/>
                <a:sym typeface="Arial"/>
              </a:rPr>
              <a:t> </a:t>
            </a:r>
            <a:r>
              <a:rPr lang="fr-FR" sz="2133" b="1">
                <a:solidFill>
                  <a:srgbClr val="000000"/>
                </a:solidFill>
                <a:latin typeface="Roboto Light" panose="02000000000000000000" pitchFamily="2" charset="0"/>
                <a:ea typeface="Roboto Light" panose="02000000000000000000" pitchFamily="2" charset="0"/>
              </a:rPr>
              <a:t>OFFERTE</a:t>
            </a:r>
            <a:endParaRPr sz="2133" b="1">
              <a:latin typeface="Roboto Light" panose="02000000000000000000" pitchFamily="2" charset="0"/>
              <a:ea typeface="Roboto Light" panose="02000000000000000000" pitchFamily="2" charset="0"/>
            </a:endParaRPr>
          </a:p>
        </p:txBody>
      </p:sp>
      <p:sp>
        <p:nvSpPr>
          <p:cNvPr id="703" name="Google Shape;703;p36"/>
          <p:cNvSpPr txBox="1"/>
          <p:nvPr/>
        </p:nvSpPr>
        <p:spPr>
          <a:xfrm>
            <a:off x="4076937" y="5870328"/>
            <a:ext cx="2754724" cy="492388"/>
          </a:xfrm>
          <a:prstGeom prst="rect">
            <a:avLst/>
          </a:prstGeom>
          <a:noFill/>
          <a:ln>
            <a:noFill/>
          </a:ln>
        </p:spPr>
        <p:txBody>
          <a:bodyPr spcFirstLastPara="1" wrap="square" lIns="121900" tIns="60933" rIns="121900" bIns="60933" anchor="t" anchorCtr="0">
            <a:spAutoFit/>
          </a:bodyPr>
          <a:lstStyle/>
          <a:p>
            <a:endParaRPr sz="2400"/>
          </a:p>
        </p:txBody>
      </p:sp>
      <p:sp>
        <p:nvSpPr>
          <p:cNvPr id="704" name="Google Shape;704;p36"/>
          <p:cNvSpPr txBox="1"/>
          <p:nvPr/>
        </p:nvSpPr>
        <p:spPr>
          <a:xfrm>
            <a:off x="227678" y="1783231"/>
            <a:ext cx="6476021" cy="779711"/>
          </a:xfrm>
          <a:prstGeom prst="rect">
            <a:avLst/>
          </a:prstGeom>
          <a:noFill/>
          <a:ln>
            <a:noFill/>
          </a:ln>
        </p:spPr>
        <p:txBody>
          <a:bodyPr spcFirstLastPara="1" wrap="square" lIns="121900" tIns="60933" rIns="121900" bIns="60933" anchor="t" anchorCtr="0">
            <a:spAutoFit/>
          </a:bodyPr>
          <a:lstStyle/>
          <a:p>
            <a:r>
              <a:rPr lang="fr-FR" sz="1867" cap="small" dirty="0">
                <a:solidFill>
                  <a:srgbClr val="000000"/>
                </a:solidFill>
                <a:latin typeface="Roboto Light" panose="02000000000000000000" pitchFamily="2" charset="0"/>
                <a:ea typeface="Roboto Light" panose="02000000000000000000" pitchFamily="2" charset="0"/>
                <a:cs typeface="Arial"/>
                <a:sym typeface="Arial"/>
              </a:rPr>
              <a:t>Une peau </a:t>
            </a:r>
            <a:r>
              <a:rPr lang="fr-FR" sz="2400" cap="small" dirty="0">
                <a:latin typeface="Roboto Light" panose="02000000000000000000" pitchFamily="2" charset="0"/>
                <a:ea typeface="Roboto Light" panose="02000000000000000000" pitchFamily="2" charset="0"/>
              </a:rPr>
              <a:t>hydratée</a:t>
            </a:r>
            <a:r>
              <a:rPr lang="fr-FR" sz="1867" cap="small" dirty="0">
                <a:solidFill>
                  <a:srgbClr val="000000"/>
                </a:solidFill>
                <a:latin typeface="Roboto Light" panose="02000000000000000000" pitchFamily="2" charset="0"/>
                <a:ea typeface="Roboto Light" panose="02000000000000000000" pitchFamily="2" charset="0"/>
                <a:cs typeface="Arial"/>
                <a:sym typeface="Arial"/>
              </a:rPr>
              <a:t>, </a:t>
            </a:r>
            <a:r>
              <a:rPr lang="fr-FR" sz="2400" cap="small" dirty="0">
                <a:latin typeface="Roboto Light" panose="02000000000000000000" pitchFamily="2" charset="0"/>
                <a:ea typeface="Roboto Light" panose="02000000000000000000" pitchFamily="2" charset="0"/>
              </a:rPr>
              <a:t>éclatante</a:t>
            </a:r>
            <a:r>
              <a:rPr lang="fr-FR" sz="1867" cap="small" dirty="0">
                <a:solidFill>
                  <a:srgbClr val="000000"/>
                </a:solidFill>
                <a:latin typeface="Roboto Light" panose="02000000000000000000" pitchFamily="2" charset="0"/>
                <a:ea typeface="Roboto Light" panose="02000000000000000000" pitchFamily="2" charset="0"/>
                <a:cs typeface="Arial"/>
                <a:sym typeface="Arial"/>
              </a:rPr>
              <a:t> et rebondie qui </a:t>
            </a:r>
            <a:r>
              <a:rPr lang="fr-FR" sz="2400" cap="small" dirty="0">
                <a:latin typeface="Roboto Light" panose="02000000000000000000" pitchFamily="2" charset="0"/>
                <a:ea typeface="Roboto Light" panose="02000000000000000000" pitchFamily="2" charset="0"/>
              </a:rPr>
              <a:t>n'a</a:t>
            </a:r>
            <a:r>
              <a:rPr lang="fr-FR" sz="1867" cap="small" dirty="0">
                <a:solidFill>
                  <a:srgbClr val="000000"/>
                </a:solidFill>
                <a:latin typeface="Roboto Light" panose="02000000000000000000" pitchFamily="2" charset="0"/>
                <a:ea typeface="Roboto Light" panose="02000000000000000000" pitchFamily="2" charset="0"/>
                <a:cs typeface="Arial"/>
                <a:sym typeface="Arial"/>
              </a:rPr>
              <a:t> nul besoin d’artifices pour rayonner.</a:t>
            </a:r>
            <a:endParaRPr sz="1867" cap="small"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17" name="Titre 6">
            <a:extLst>
              <a:ext uri="{FF2B5EF4-FFF2-40B4-BE49-F238E27FC236}">
                <a16:creationId xmlns:a16="http://schemas.microsoft.com/office/drawing/2014/main" id="{BF0774E8-7A1F-4A97-9FA2-13B196BABB85}"/>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OFFRE HYDRATATION</a:t>
            </a:r>
          </a:p>
        </p:txBody>
      </p:sp>
      <p:pic>
        <p:nvPicPr>
          <p:cNvPr id="3" name="Image 2" descr="Une image contenant texte, Produits de beauté, Soin de la peau, Approvisionnement domestique&#10;&#10;Description générée automatiquement">
            <a:extLst>
              <a:ext uri="{FF2B5EF4-FFF2-40B4-BE49-F238E27FC236}">
                <a16:creationId xmlns:a16="http://schemas.microsoft.com/office/drawing/2014/main" id="{C290DB30-8645-4891-AD4B-84F10B474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428" y="1277850"/>
            <a:ext cx="4680000" cy="4680000"/>
          </a:xfrm>
          <a:prstGeom prst="rect">
            <a:avLst/>
          </a:prstGeom>
        </p:spPr>
      </p:pic>
    </p:spTree>
    <p:extLst>
      <p:ext uri="{BB962C8B-B14F-4D97-AF65-F5344CB8AC3E}">
        <p14:creationId xmlns:p14="http://schemas.microsoft.com/office/powerpoint/2010/main" val="421223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c 21"/>
          <p:cNvSpPr/>
          <p:nvPr/>
        </p:nvSpPr>
        <p:spPr>
          <a:xfrm rot="9523306">
            <a:off x="1010874" y="2024279"/>
            <a:ext cx="3226503" cy="4538196"/>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11"/>
            <a:endParaRPr lang="fr-FR" sz="1600">
              <a:solidFill>
                <a:prstClr val="black"/>
              </a:solidFill>
              <a:latin typeface="Calibri"/>
            </a:endParaRPr>
          </a:p>
        </p:txBody>
      </p:sp>
      <p:sp>
        <p:nvSpPr>
          <p:cNvPr id="14" name="Rectangle 13"/>
          <p:cNvSpPr/>
          <p:nvPr/>
        </p:nvSpPr>
        <p:spPr>
          <a:xfrm>
            <a:off x="677547" y="1491915"/>
            <a:ext cx="10836908" cy="399981"/>
          </a:xfrm>
          <a:prstGeom prst="rect">
            <a:avLst/>
          </a:prstGeom>
        </p:spPr>
        <p:txBody>
          <a:bodyPr wrap="square">
            <a:spAutoFit/>
          </a:bodyPr>
          <a:lstStyle/>
          <a:p>
            <a:pPr algn="ctr" defTabSz="812711">
              <a:defRPr/>
            </a:pPr>
            <a:r>
              <a:rPr lang="fr-FR" sz="1999" i="1" dirty="0">
                <a:solidFill>
                  <a:srgbClr val="3E3E3E"/>
                </a:solidFill>
                <a:latin typeface="KyivType Sans2" panose="00000500000000000000" pitchFamily="50" charset="0"/>
              </a:rPr>
              <a:t>Véritable cocon réconfortant pour les peaux très déshydratées</a:t>
            </a:r>
          </a:p>
        </p:txBody>
      </p:sp>
      <p:sp>
        <p:nvSpPr>
          <p:cNvPr id="7" name="ZoneTexte 6"/>
          <p:cNvSpPr txBox="1"/>
          <p:nvPr/>
        </p:nvSpPr>
        <p:spPr>
          <a:xfrm>
            <a:off x="1334380" y="2530419"/>
            <a:ext cx="4429016" cy="1323439"/>
          </a:xfrm>
          <a:prstGeom prst="rect">
            <a:avLst/>
          </a:prstGeom>
          <a:noFill/>
        </p:spPr>
        <p:txBody>
          <a:bodyPr wrap="square" rtlCol="0">
            <a:spAutoFit/>
          </a:bodyPr>
          <a:lstStyle/>
          <a:p>
            <a:pPr defTabSz="812711"/>
            <a:r>
              <a:rPr lang="fr-FR" sz="1600" dirty="0">
                <a:solidFill>
                  <a:srgbClr val="3E3E3E"/>
                </a:solidFill>
                <a:latin typeface="Roboto" panose="020B0604020202020204" charset="0"/>
                <a:ea typeface="Roboto" panose="020B0604020202020204" charset="0"/>
              </a:rPr>
              <a:t>Renforce la fonction barrière de la peau </a:t>
            </a:r>
          </a:p>
          <a:p>
            <a:pPr defTabSz="812711"/>
            <a:r>
              <a:rPr lang="fr-FR" sz="1600" dirty="0">
                <a:solidFill>
                  <a:srgbClr val="3E3E3E"/>
                </a:solidFill>
                <a:latin typeface="Roboto" panose="020B0604020202020204" charset="0"/>
                <a:ea typeface="Roboto" panose="020B0604020202020204" charset="0"/>
              </a:rPr>
              <a:t>Apporte un confort immédiat </a:t>
            </a:r>
          </a:p>
          <a:p>
            <a:pPr defTabSz="812711"/>
            <a:r>
              <a:rPr lang="fr-FR" sz="1600" dirty="0">
                <a:solidFill>
                  <a:srgbClr val="3E3E3E"/>
                </a:solidFill>
                <a:latin typeface="Roboto" panose="020B0604020202020204" charset="0"/>
                <a:ea typeface="Roboto" panose="020B0604020202020204" charset="0"/>
              </a:rPr>
              <a:t>Peau souple, douce, éclatante et rebondie</a:t>
            </a:r>
          </a:p>
          <a:p>
            <a:pPr defTabSz="812711"/>
            <a:r>
              <a:rPr lang="fr-FR" sz="1600" dirty="0">
                <a:solidFill>
                  <a:srgbClr val="3E3E3E"/>
                </a:solidFill>
                <a:latin typeface="Roboto" panose="020B0604020202020204" charset="0"/>
                <a:ea typeface="Roboto" panose="020B0604020202020204" charset="0"/>
              </a:rPr>
              <a:t> </a:t>
            </a:r>
          </a:p>
          <a:p>
            <a:pPr defTabSz="812711"/>
            <a:endParaRPr lang="fr-FR" sz="1600" dirty="0">
              <a:solidFill>
                <a:srgbClr val="3E3E3E"/>
              </a:solidFill>
              <a:latin typeface="Roboto" panose="020B0604020202020204" charset="0"/>
              <a:ea typeface="Roboto" panose="020B0604020202020204" charset="0"/>
            </a:endParaRPr>
          </a:p>
        </p:txBody>
      </p:sp>
      <p:sp>
        <p:nvSpPr>
          <p:cNvPr id="18" name="ZoneTexte 17"/>
          <p:cNvSpPr txBox="1"/>
          <p:nvPr/>
        </p:nvSpPr>
        <p:spPr>
          <a:xfrm>
            <a:off x="4037654" y="5316749"/>
            <a:ext cx="4174525" cy="584775"/>
          </a:xfrm>
          <a:prstGeom prst="rect">
            <a:avLst/>
          </a:prstGeom>
          <a:noFill/>
        </p:spPr>
        <p:txBody>
          <a:bodyPr wrap="square" rtlCol="0">
            <a:spAutoFit/>
          </a:bodyPr>
          <a:lstStyle/>
          <a:p>
            <a:pPr defTabSz="812711"/>
            <a:r>
              <a:rPr lang="fr-FR" sz="1600" dirty="0">
                <a:solidFill>
                  <a:srgbClr val="3E3E3E"/>
                </a:solidFill>
                <a:latin typeface="Roboto" panose="020B0604020202020204" charset="0"/>
                <a:ea typeface="Roboto" panose="020B0604020202020204" charset="0"/>
              </a:rPr>
              <a:t>94% Ingrédients d’Origine Naturelle </a:t>
            </a:r>
          </a:p>
          <a:p>
            <a:pPr defTabSz="812711"/>
            <a:r>
              <a:rPr lang="fr-FR" sz="1600" dirty="0">
                <a:solidFill>
                  <a:srgbClr val="3E3E3E"/>
                </a:solidFill>
                <a:latin typeface="Roboto" panose="020B0604020202020204" charset="0"/>
                <a:ea typeface="Roboto" panose="020B0604020202020204" charset="0"/>
              </a:rPr>
              <a:t>Riche en ingrédients réparateurs </a:t>
            </a:r>
          </a:p>
        </p:txBody>
      </p:sp>
      <p:sp>
        <p:nvSpPr>
          <p:cNvPr id="21" name="Rectangle 20"/>
          <p:cNvSpPr/>
          <p:nvPr/>
        </p:nvSpPr>
        <p:spPr>
          <a:xfrm>
            <a:off x="2283844" y="4016817"/>
            <a:ext cx="5928335" cy="938719"/>
          </a:xfrm>
          <a:prstGeom prst="rect">
            <a:avLst/>
          </a:prstGeom>
          <a:noFill/>
        </p:spPr>
        <p:txBody>
          <a:bodyPr wrap="square">
            <a:spAutoFit/>
          </a:bodyPr>
          <a:lstStyle/>
          <a:p>
            <a:pPr lvl="0"/>
            <a:r>
              <a:rPr lang="fr-FR" sz="1600" dirty="0">
                <a:solidFill>
                  <a:srgbClr val="3E3E3E"/>
                </a:solidFill>
                <a:latin typeface="Roboto" panose="02000000000000000000" pitchFamily="2" charset="0"/>
                <a:ea typeface="Roboto" panose="02000000000000000000" pitchFamily="2" charset="0"/>
              </a:rPr>
              <a:t>Hydratation intense et longue durée </a:t>
            </a:r>
            <a:endParaRPr lang="fr-FR" sz="1600" cap="small" dirty="0">
              <a:solidFill>
                <a:srgbClr val="3E3E3E"/>
              </a:solidFill>
              <a:latin typeface="Roboto" panose="02000000000000000000" pitchFamily="2" charset="0"/>
              <a:ea typeface="Roboto" panose="02000000000000000000" pitchFamily="2" charset="0"/>
            </a:endParaRPr>
          </a:p>
          <a:p>
            <a:pPr marL="171438" indent="-171438">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+138% immédiatement  +86% après 8h</a:t>
            </a:r>
          </a:p>
          <a:p>
            <a:r>
              <a:rPr lang="fr-FR" sz="1600" dirty="0">
                <a:solidFill>
                  <a:srgbClr val="3E3E3E"/>
                </a:solidFill>
                <a:latin typeface="Roboto" panose="02000000000000000000" pitchFamily="2" charset="0"/>
                <a:ea typeface="Roboto" panose="02000000000000000000" pitchFamily="2" charset="0"/>
              </a:rPr>
              <a:t>Combiné avec le </a:t>
            </a:r>
            <a:r>
              <a:rPr lang="fr-FR" sz="1600" cap="small" dirty="0">
                <a:solidFill>
                  <a:srgbClr val="3E3E3E"/>
                </a:solidFill>
                <a:latin typeface="Roboto" panose="02000000000000000000" pitchFamily="2" charset="0"/>
                <a:ea typeface="Roboto" panose="02000000000000000000" pitchFamily="2" charset="0"/>
              </a:rPr>
              <a:t>Sérum hydra n°1 </a:t>
            </a:r>
          </a:p>
          <a:p>
            <a:pPr marL="171438" indent="-171438">
              <a:buFont typeface="Wingdings" panose="05000000000000000000" pitchFamily="2" charset="2"/>
              <a:buChar char="Ø"/>
            </a:pPr>
            <a:r>
              <a:rPr lang="fr-FR" sz="1100" i="1" dirty="0">
                <a:solidFill>
                  <a:srgbClr val="3E3E3E"/>
                </a:solidFill>
                <a:latin typeface="Roboto" panose="02000000000000000000" pitchFamily="2" charset="0"/>
                <a:ea typeface="Roboto" panose="02000000000000000000" pitchFamily="2" charset="0"/>
              </a:rPr>
              <a:t> +144% immédiatement  +102% après 8h</a:t>
            </a:r>
            <a:endParaRPr lang="fr-FR" sz="1200" dirty="0">
              <a:solidFill>
                <a:srgbClr val="3E3E3E"/>
              </a:solidFill>
              <a:latin typeface="Roboto" panose="02000000000000000000" pitchFamily="2" charset="0"/>
              <a:ea typeface="Roboto" panose="02000000000000000000" pitchFamily="2" charset="0"/>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01" y="2262224"/>
            <a:ext cx="995159" cy="1261192"/>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742" y="3812513"/>
            <a:ext cx="1065590" cy="1350452"/>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659" y="5075350"/>
            <a:ext cx="1000196" cy="1267575"/>
          </a:xfrm>
          <a:prstGeom prst="rect">
            <a:avLst/>
          </a:prstGeom>
        </p:spPr>
      </p:pic>
      <p:sp>
        <p:nvSpPr>
          <p:cNvPr id="20" name="Espace réservé du titre 1"/>
          <p:cNvSpPr txBox="1">
            <a:spLocks/>
          </p:cNvSpPr>
          <p:nvPr/>
        </p:nvSpPr>
        <p:spPr>
          <a:xfrm>
            <a:off x="240" y="38112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Crème</a:t>
            </a:r>
          </a:p>
          <a:p>
            <a:pPr>
              <a:lnSpc>
                <a:spcPts val="2982"/>
              </a:lnSpc>
            </a:pPr>
            <a:endParaRPr lang="fr-FR" sz="1934" b="1" cap="small" dirty="0"/>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val="0"/>
              </a:ext>
            </a:extLst>
          </a:blip>
          <a:srcRect b="18851"/>
          <a:stretch/>
        </p:blipFill>
        <p:spPr>
          <a:xfrm>
            <a:off x="8194007" y="1654926"/>
            <a:ext cx="4078990" cy="4541245"/>
          </a:xfrm>
          <a:prstGeom prst="rect">
            <a:avLst/>
          </a:prstGeom>
          <a:noFill/>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1275" y="842235"/>
            <a:ext cx="3976420" cy="5964631"/>
          </a:xfrm>
          <a:prstGeom prst="rect">
            <a:avLst/>
          </a:prstGeom>
        </p:spPr>
      </p:pic>
      <p:sp>
        <p:nvSpPr>
          <p:cNvPr id="15" name="Rectangle 14"/>
          <p:cNvSpPr/>
          <p:nvPr/>
        </p:nvSpPr>
        <p:spPr>
          <a:xfrm>
            <a:off x="9397359" y="2978829"/>
            <a:ext cx="1672283" cy="276999"/>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 Vitamine B5</a:t>
            </a:r>
          </a:p>
        </p:txBody>
      </p:sp>
    </p:spTree>
    <p:extLst>
      <p:ext uri="{BB962C8B-B14F-4D97-AF65-F5344CB8AC3E}">
        <p14:creationId xmlns:p14="http://schemas.microsoft.com/office/powerpoint/2010/main" val="130856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l="45986" t="16989" b="20728"/>
          <a:stretch/>
        </p:blipFill>
        <p:spPr>
          <a:xfrm>
            <a:off x="4396373" y="4815581"/>
            <a:ext cx="612472" cy="621627"/>
          </a:xfrm>
          <a:prstGeom prst="rect">
            <a:avLst/>
          </a:prstGeom>
        </p:spPr>
      </p:pic>
      <p:sp>
        <p:nvSpPr>
          <p:cNvPr id="4" name="Espace réservé du titre 1"/>
          <p:cNvSpPr txBox="1">
            <a:spLocks/>
          </p:cNvSpPr>
          <p:nvPr/>
        </p:nvSpPr>
        <p:spPr>
          <a:xfrm>
            <a:off x="240" y="38112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Crème</a:t>
            </a:r>
          </a:p>
          <a:p>
            <a:pPr>
              <a:lnSpc>
                <a:spcPts val="2982"/>
              </a:lnSpc>
            </a:pPr>
            <a:endParaRPr lang="fr-FR" sz="1934" b="1" cap="small" dirty="0"/>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28880" t="13223" r="9582" b="24363"/>
          <a:stretch/>
        </p:blipFill>
        <p:spPr>
          <a:xfrm>
            <a:off x="6191483" y="4908368"/>
            <a:ext cx="533876" cy="517365"/>
          </a:xfrm>
          <a:prstGeom prst="rect">
            <a:avLst/>
          </a:prstGeom>
        </p:spPr>
      </p:pic>
      <p:sp>
        <p:nvSpPr>
          <p:cNvPr id="11" name="Rectangle 10"/>
          <p:cNvSpPr/>
          <p:nvPr/>
        </p:nvSpPr>
        <p:spPr>
          <a:xfrm>
            <a:off x="120187" y="5703410"/>
            <a:ext cx="3328152" cy="954107"/>
          </a:xfrm>
          <a:prstGeom prst="rect">
            <a:avLst/>
          </a:prstGeom>
        </p:spPr>
        <p:txBody>
          <a:bodyPr wrap="square">
            <a:spAutoFit/>
          </a:bodyPr>
          <a:lstStyle/>
          <a:p>
            <a:pPr algn="ctr">
              <a:defRPr/>
            </a:pPr>
            <a:r>
              <a:rPr lang="fr-FR" sz="1200" b="1" dirty="0">
                <a:solidFill>
                  <a:srgbClr val="3E3E3E"/>
                </a:solidFill>
                <a:latin typeface="Roboto Light" panose="020B0604020202020204" charset="0"/>
                <a:ea typeface="Roboto Light" panose="020B0604020202020204" charset="0"/>
              </a:rPr>
              <a:t>Complexe hydratant </a:t>
            </a:r>
            <a:r>
              <a:rPr lang="fr-FR" sz="1100" dirty="0">
                <a:solidFill>
                  <a:srgbClr val="3E3E3E"/>
                </a:solidFill>
                <a:latin typeface="Roboto Light" panose="020B0604020202020204" charset="0"/>
                <a:ea typeface="Roboto Light" panose="020B0604020202020204" charset="0"/>
              </a:rPr>
              <a:t>: </a:t>
            </a:r>
          </a:p>
          <a:p>
            <a:pPr algn="ctr">
              <a:defRPr/>
            </a:pPr>
            <a:r>
              <a:rPr lang="fr-FR" sz="1100" i="1" dirty="0" err="1">
                <a:solidFill>
                  <a:srgbClr val="3E3E3E"/>
                </a:solidFill>
                <a:latin typeface="Roboto Light" panose="020B0604020202020204" charset="0"/>
                <a:ea typeface="Roboto Light" panose="020B0604020202020204" charset="0"/>
              </a:rPr>
              <a:t>Aloe</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vera</a:t>
            </a:r>
            <a:r>
              <a:rPr lang="fr-FR" sz="1100" i="1" dirty="0">
                <a:solidFill>
                  <a:srgbClr val="3E3E3E"/>
                </a:solidFill>
                <a:latin typeface="Roboto Light" panose="020B0604020202020204" charset="0"/>
                <a:ea typeface="Roboto Light" panose="020B0604020202020204" charset="0"/>
              </a:rPr>
              <a:t> bio, </a:t>
            </a:r>
            <a:r>
              <a:rPr lang="fr-FR" sz="1100" i="1" dirty="0" err="1">
                <a:solidFill>
                  <a:srgbClr val="3E3E3E"/>
                </a:solidFill>
                <a:latin typeface="Roboto Light" panose="020B0604020202020204" charset="0"/>
                <a:ea typeface="Roboto Light" panose="020B0604020202020204" charset="0"/>
              </a:rPr>
              <a:t>phytosqualane</a:t>
            </a:r>
            <a:r>
              <a:rPr lang="fr-FR" sz="1100" i="1" dirty="0">
                <a:solidFill>
                  <a:srgbClr val="3E3E3E"/>
                </a:solidFill>
                <a:latin typeface="Roboto Light" panose="020B0604020202020204" charset="0"/>
                <a:ea typeface="Roboto Light" panose="020B0604020202020204" charset="0"/>
              </a:rPr>
              <a:t> d’olive, </a:t>
            </a:r>
            <a:r>
              <a:rPr lang="fr-FR" sz="1100" i="1" dirty="0" err="1">
                <a:solidFill>
                  <a:srgbClr val="3E3E3E"/>
                </a:solidFill>
                <a:latin typeface="Roboto Light" panose="020B0604020202020204" charset="0"/>
                <a:ea typeface="Roboto Light" panose="020B0604020202020204" charset="0"/>
              </a:rPr>
              <a:t>imperata</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cylindrica</a:t>
            </a:r>
            <a:r>
              <a:rPr lang="fr-FR" sz="1100" i="1" dirty="0">
                <a:solidFill>
                  <a:srgbClr val="3E3E3E"/>
                </a:solidFill>
                <a:latin typeface="Roboto Light" panose="020B0604020202020204" charset="0"/>
                <a:ea typeface="Roboto Light" panose="020B0604020202020204" charset="0"/>
              </a:rPr>
              <a:t>, vitamines ACE</a:t>
            </a:r>
            <a:r>
              <a:rPr lang="fr-FR" sz="1100" b="1" i="1" dirty="0">
                <a:solidFill>
                  <a:srgbClr val="3E3E3E"/>
                </a:solidFill>
                <a:latin typeface="Roboto Light" panose="020B0604020202020204" charset="0"/>
                <a:ea typeface="Roboto Light" panose="020B0604020202020204" charset="0"/>
              </a:rPr>
              <a:t>, Acide hyaluronique de Haut et Bas Poids Moléculaire </a:t>
            </a:r>
          </a:p>
          <a:p>
            <a:pPr algn="ctr">
              <a:defRPr/>
            </a:pPr>
            <a:r>
              <a:rPr lang="fr-FR" sz="1100" b="1" i="1" dirty="0">
                <a:solidFill>
                  <a:srgbClr val="3E3E3E"/>
                </a:solidFill>
              </a:rPr>
              <a:t> </a:t>
            </a:r>
          </a:p>
        </p:txBody>
      </p:sp>
      <p:sp>
        <p:nvSpPr>
          <p:cNvPr id="13" name="Rectangle 12"/>
          <p:cNvSpPr/>
          <p:nvPr/>
        </p:nvSpPr>
        <p:spPr>
          <a:xfrm>
            <a:off x="5557426" y="5780354"/>
            <a:ext cx="1911001" cy="461665"/>
          </a:xfrm>
          <a:prstGeom prst="rect">
            <a:avLst/>
          </a:prstGeom>
        </p:spPr>
        <p:txBody>
          <a:bodyPr wrap="square">
            <a:spAutoFit/>
          </a:bodyPr>
          <a:lstStyle/>
          <a:p>
            <a:pPr algn="ctr">
              <a:defRPr/>
            </a:pPr>
            <a:r>
              <a:rPr lang="fr-FR" sz="1200" dirty="0">
                <a:solidFill>
                  <a:srgbClr val="3E3E3E"/>
                </a:solidFill>
                <a:latin typeface="Roboto" panose="02000000000000000000" pitchFamily="2" charset="0"/>
                <a:ea typeface="Roboto" panose="02000000000000000000" pitchFamily="2" charset="0"/>
              </a:rPr>
              <a:t>Glycérine végétale</a:t>
            </a:r>
          </a:p>
          <a:p>
            <a:pPr algn="ctr">
              <a:defRPr/>
            </a:pPr>
            <a:r>
              <a:rPr lang="fr-FR" sz="1200" b="1" dirty="0">
                <a:solidFill>
                  <a:srgbClr val="3E3E3E"/>
                </a:solidFill>
                <a:latin typeface="Roboto" panose="02000000000000000000" pitchFamily="2" charset="0"/>
                <a:ea typeface="Roboto" panose="02000000000000000000" pitchFamily="2" charset="0"/>
              </a:rPr>
              <a:t>Hydratant</a:t>
            </a:r>
          </a:p>
        </p:txBody>
      </p:sp>
      <p:sp>
        <p:nvSpPr>
          <p:cNvPr id="14" name="Rectangle 13"/>
          <p:cNvSpPr/>
          <p:nvPr/>
        </p:nvSpPr>
        <p:spPr>
          <a:xfrm>
            <a:off x="7123911" y="5789401"/>
            <a:ext cx="1672283" cy="830997"/>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Extrait de levure et silicium </a:t>
            </a:r>
          </a:p>
          <a:p>
            <a:pPr algn="ctr">
              <a:defRPr/>
            </a:pPr>
            <a:r>
              <a:rPr lang="fr-FR" sz="1200" b="1" dirty="0" err="1">
                <a:solidFill>
                  <a:prstClr val="black"/>
                </a:solidFill>
                <a:latin typeface="Roboto" panose="02000000000000000000" pitchFamily="2" charset="0"/>
                <a:ea typeface="Roboto" panose="02000000000000000000" pitchFamily="2" charset="0"/>
              </a:rPr>
              <a:t>Restrucurant</a:t>
            </a:r>
            <a:r>
              <a:rPr lang="fr-FR" sz="1200" b="1" dirty="0">
                <a:solidFill>
                  <a:prstClr val="black"/>
                </a:solidFill>
                <a:latin typeface="Roboto" panose="02000000000000000000" pitchFamily="2" charset="0"/>
                <a:ea typeface="Roboto" panose="02000000000000000000" pitchFamily="2" charset="0"/>
              </a:rPr>
              <a:t>, </a:t>
            </a:r>
            <a:r>
              <a:rPr lang="fr-FR" sz="1200" b="1" dirty="0" err="1">
                <a:solidFill>
                  <a:prstClr val="black"/>
                </a:solidFill>
                <a:latin typeface="Roboto" panose="02000000000000000000" pitchFamily="2" charset="0"/>
                <a:ea typeface="Roboto" panose="02000000000000000000" pitchFamily="2" charset="0"/>
              </a:rPr>
              <a:t>redensifiant</a:t>
            </a:r>
            <a:r>
              <a:rPr lang="fr-FR" sz="1200" b="1" dirty="0">
                <a:solidFill>
                  <a:prstClr val="black"/>
                </a:solidFill>
                <a:latin typeface="Roboto" panose="02000000000000000000" pitchFamily="2" charset="0"/>
                <a:ea typeface="Roboto" panose="02000000000000000000" pitchFamily="2" charset="0"/>
              </a:rPr>
              <a:t>  </a:t>
            </a: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5332" y="4843477"/>
            <a:ext cx="527903" cy="724261"/>
          </a:xfrm>
          <a:prstGeom prst="rect">
            <a:avLst/>
          </a:prstGeom>
        </p:spPr>
      </p:pic>
      <p:grpSp>
        <p:nvGrpSpPr>
          <p:cNvPr id="25" name="Groupe 24"/>
          <p:cNvGrpSpPr/>
          <p:nvPr/>
        </p:nvGrpSpPr>
        <p:grpSpPr>
          <a:xfrm>
            <a:off x="10803122" y="5054639"/>
            <a:ext cx="1149768" cy="382570"/>
            <a:chOff x="10100930" y="5195486"/>
            <a:chExt cx="1834068" cy="610261"/>
          </a:xfrm>
        </p:grpSpPr>
        <p:pic>
          <p:nvPicPr>
            <p:cNvPr id="17" name="Image 16"/>
            <p:cNvPicPr>
              <a:picLocks noChangeAspect="1"/>
            </p:cNvPicPr>
            <p:nvPr/>
          </p:nvPicPr>
          <p:blipFill rotWithShape="1">
            <a:blip r:embed="rId6" cstate="print">
              <a:extLst>
                <a:ext uri="{28A0092B-C50C-407E-A947-70E740481C1C}">
                  <a14:useLocalDpi xmlns:a14="http://schemas.microsoft.com/office/drawing/2010/main" val="0"/>
                </a:ext>
              </a:extLst>
            </a:blip>
            <a:srcRect l="32226" t="18331" r="21301" b="16717"/>
            <a:stretch/>
          </p:blipFill>
          <p:spPr>
            <a:xfrm>
              <a:off x="10100930" y="5220928"/>
              <a:ext cx="583594" cy="518751"/>
            </a:xfrm>
            <a:prstGeom prst="rect">
              <a:avLst/>
            </a:prstGeom>
          </p:spPr>
        </p:pic>
        <p:pic>
          <p:nvPicPr>
            <p:cNvPr id="18" name="Image 17"/>
            <p:cNvPicPr>
              <a:picLocks noChangeAspect="1"/>
            </p:cNvPicPr>
            <p:nvPr/>
          </p:nvPicPr>
          <p:blipFill rotWithShape="1">
            <a:blip r:embed="rId7" cstate="print">
              <a:extLst>
                <a:ext uri="{28A0092B-C50C-407E-A947-70E740481C1C}">
                  <a14:useLocalDpi xmlns:a14="http://schemas.microsoft.com/office/drawing/2010/main" val="0"/>
                </a:ext>
              </a:extLst>
            </a:blip>
            <a:srcRect l="20540" t="15503" r="18914" b="2087"/>
            <a:stretch/>
          </p:blipFill>
          <p:spPr>
            <a:xfrm>
              <a:off x="11339904" y="5210654"/>
              <a:ext cx="595094" cy="595093"/>
            </a:xfrm>
            <a:prstGeom prst="rect">
              <a:avLst/>
            </a:prstGeom>
          </p:spPr>
        </p:pic>
        <p:pic>
          <p:nvPicPr>
            <p:cNvPr id="19" name="Image 18"/>
            <p:cNvPicPr>
              <a:picLocks noChangeAspect="1"/>
            </p:cNvPicPr>
            <p:nvPr/>
          </p:nvPicPr>
          <p:blipFill rotWithShape="1">
            <a:blip r:embed="rId8" cstate="print">
              <a:extLst>
                <a:ext uri="{28A0092B-C50C-407E-A947-70E740481C1C}">
                  <a14:useLocalDpi xmlns:a14="http://schemas.microsoft.com/office/drawing/2010/main" val="0"/>
                </a:ext>
              </a:extLst>
            </a:blip>
            <a:srcRect l="7270" t="-2" b="32033"/>
            <a:stretch/>
          </p:blipFill>
          <p:spPr>
            <a:xfrm>
              <a:off x="10718898" y="5195486"/>
              <a:ext cx="586632" cy="544193"/>
            </a:xfrm>
            <a:prstGeom prst="rect">
              <a:avLst/>
            </a:prstGeom>
          </p:spPr>
        </p:pic>
      </p:grpSp>
      <p:sp>
        <p:nvSpPr>
          <p:cNvPr id="21" name="Rectangle 20"/>
          <p:cNvSpPr/>
          <p:nvPr/>
        </p:nvSpPr>
        <p:spPr>
          <a:xfrm>
            <a:off x="2784568" y="4958436"/>
            <a:ext cx="792355"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10587261" y="5604735"/>
            <a:ext cx="1538370" cy="1015663"/>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HE  de rose, camomille et jasmin </a:t>
            </a:r>
          </a:p>
          <a:p>
            <a:pPr algn="ctr">
              <a:defRPr/>
            </a:pPr>
            <a:r>
              <a:rPr lang="fr-FR" sz="1200" b="1" dirty="0">
                <a:solidFill>
                  <a:prstClr val="black"/>
                </a:solidFill>
                <a:latin typeface="Roboto" panose="02000000000000000000" pitchFamily="2" charset="0"/>
                <a:ea typeface="Roboto" panose="02000000000000000000" pitchFamily="2" charset="0"/>
              </a:rPr>
              <a:t>Équilibrant, relaxant</a:t>
            </a:r>
          </a:p>
        </p:txBody>
      </p:sp>
      <p:sp>
        <p:nvSpPr>
          <p:cNvPr id="24" name="Rectangle 23"/>
          <p:cNvSpPr/>
          <p:nvPr/>
        </p:nvSpPr>
        <p:spPr>
          <a:xfrm>
            <a:off x="4545875" y="1449765"/>
            <a:ext cx="5846684" cy="3093263"/>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6" name="Rectangle 25"/>
          <p:cNvSpPr/>
          <p:nvPr/>
        </p:nvSpPr>
        <p:spPr>
          <a:xfrm>
            <a:off x="4653934" y="1545099"/>
            <a:ext cx="5782228" cy="2031325"/>
          </a:xfrm>
          <a:prstGeom prst="rect">
            <a:avLst/>
          </a:prstGeom>
        </p:spPr>
        <p:txBody>
          <a:bodyPr wrap="square">
            <a:spAutoFit/>
          </a:bodyPr>
          <a:lstStyle/>
          <a:p>
            <a:pPr algn="just">
              <a:defRPr/>
            </a:pPr>
            <a:r>
              <a:rPr lang="fr-FR" sz="1400" dirty="0">
                <a:solidFill>
                  <a:srgbClr val="3E3E3E"/>
                </a:solidFill>
                <a:latin typeface="Roboto" panose="02000000000000000000" pitchFamily="2" charset="0"/>
                <a:ea typeface="Roboto" panose="02000000000000000000" pitchFamily="2" charset="0"/>
              </a:rPr>
              <a:t>▪ Texture cocooning ultra-réconfortante</a:t>
            </a:r>
          </a:p>
          <a:p>
            <a:pPr algn="just">
              <a:defRPr/>
            </a:pPr>
            <a:endParaRPr lang="fr-FR" sz="1400" dirty="0">
              <a:solidFill>
                <a:srgbClr val="3E3E3E"/>
              </a:solidFill>
              <a:latin typeface="Roboto" panose="02000000000000000000" pitchFamily="2" charset="0"/>
              <a:ea typeface="Roboto" panose="02000000000000000000" pitchFamily="2" charset="0"/>
            </a:endParaRPr>
          </a:p>
          <a:p>
            <a:pPr algn="just">
              <a:defRPr/>
            </a:pPr>
            <a:r>
              <a:rPr lang="fr-FR" sz="1400" dirty="0">
                <a:solidFill>
                  <a:srgbClr val="3E3E3E"/>
                </a:solidFill>
                <a:latin typeface="Roboto" panose="02000000000000000000" pitchFamily="2" charset="0"/>
                <a:ea typeface="Roboto" panose="02000000000000000000" pitchFamily="2" charset="0"/>
              </a:rPr>
              <a:t>▪ Idéal mélangée au fond de teint pour les peaux très déshydratées. </a:t>
            </a:r>
          </a:p>
          <a:p>
            <a:pPr algn="just">
              <a:defRPr/>
            </a:pPr>
            <a:endParaRPr lang="fr-FR" sz="1400" dirty="0">
              <a:solidFill>
                <a:srgbClr val="3E3E3E"/>
              </a:solidFill>
              <a:latin typeface="Roboto" panose="02000000000000000000" pitchFamily="2" charset="0"/>
              <a:ea typeface="Roboto" panose="02000000000000000000" pitchFamily="2" charset="0"/>
            </a:endParaRPr>
          </a:p>
          <a:p>
            <a:pPr algn="just">
              <a:defRPr/>
            </a:pPr>
            <a:r>
              <a:rPr lang="fr-FR" sz="1400" dirty="0">
                <a:solidFill>
                  <a:srgbClr val="3E3E3E"/>
                </a:solidFill>
                <a:latin typeface="Roboto" panose="02000000000000000000" pitchFamily="2" charset="0"/>
                <a:ea typeface="Roboto" panose="02000000000000000000" pitchFamily="2" charset="0"/>
              </a:rPr>
              <a:t>▪ En complément, utiliser le </a:t>
            </a:r>
            <a:r>
              <a:rPr lang="fr-FR" sz="1400" cap="small" dirty="0">
                <a:solidFill>
                  <a:srgbClr val="3E3E3E"/>
                </a:solidFill>
                <a:latin typeface="Roboto" panose="02000000000000000000" pitchFamily="2" charset="0"/>
                <a:ea typeface="Roboto" panose="02000000000000000000" pitchFamily="2" charset="0"/>
              </a:rPr>
              <a:t>masque hydra n°1 </a:t>
            </a:r>
          </a:p>
          <a:p>
            <a:pPr algn="just">
              <a:defRPr/>
            </a:pPr>
            <a:r>
              <a:rPr lang="fr-FR" sz="1400" dirty="0">
                <a:solidFill>
                  <a:srgbClr val="3E3E3E"/>
                </a:solidFill>
                <a:latin typeface="Roboto" panose="02000000000000000000" pitchFamily="2" charset="0"/>
                <a:ea typeface="Roboto" panose="02000000000000000000" pitchFamily="2" charset="0"/>
              </a:rPr>
              <a:t>une à trois fois par semaine, en masque de nuit.  </a:t>
            </a:r>
          </a:p>
          <a:p>
            <a:pPr algn="just">
              <a:defRPr/>
            </a:pPr>
            <a:endParaRPr lang="fr-FR" sz="1400" dirty="0">
              <a:solidFill>
                <a:srgbClr val="3E3E3E"/>
              </a:solidFill>
              <a:latin typeface="Roboto" panose="02000000000000000000" pitchFamily="2" charset="0"/>
              <a:ea typeface="Roboto" panose="02000000000000000000" pitchFamily="2" charset="0"/>
            </a:endParaRPr>
          </a:p>
          <a:p>
            <a:pPr algn="just">
              <a:defRPr/>
            </a:pPr>
            <a:r>
              <a:rPr lang="fr-FR" sz="1400" dirty="0">
                <a:solidFill>
                  <a:srgbClr val="3E3E3E"/>
                </a:solidFill>
                <a:latin typeface="Roboto" panose="02000000000000000000" pitchFamily="2" charset="0"/>
                <a:ea typeface="Roboto" panose="02000000000000000000" pitchFamily="2" charset="0"/>
              </a:rPr>
              <a:t>▪ Pour maximiser les résultats, combiner avec un</a:t>
            </a:r>
            <a:r>
              <a:rPr lang="fr-FR" sz="1400" cap="small" dirty="0">
                <a:solidFill>
                  <a:srgbClr val="3E3E3E"/>
                </a:solidFill>
                <a:latin typeface="Roboto" panose="02000000000000000000" pitchFamily="2" charset="0"/>
                <a:ea typeface="Roboto" panose="02000000000000000000" pitchFamily="2" charset="0"/>
              </a:rPr>
              <a:t> Sérum </a:t>
            </a:r>
            <a:r>
              <a:rPr lang="fr-FR" sz="1400" dirty="0">
                <a:solidFill>
                  <a:srgbClr val="3E3E3E"/>
                </a:solidFill>
                <a:latin typeface="Roboto" panose="02000000000000000000" pitchFamily="2" charset="0"/>
                <a:ea typeface="Roboto" panose="02000000000000000000" pitchFamily="2" charset="0"/>
              </a:rPr>
              <a:t>ou un </a:t>
            </a:r>
            <a:r>
              <a:rPr lang="fr-FR" sz="1400" cap="small" dirty="0">
                <a:solidFill>
                  <a:srgbClr val="3E3E3E"/>
                </a:solidFill>
                <a:latin typeface="Roboto" panose="02000000000000000000" pitchFamily="2" charset="0"/>
                <a:ea typeface="Roboto" panose="02000000000000000000" pitchFamily="2" charset="0"/>
              </a:rPr>
              <a:t>Booster</a:t>
            </a:r>
          </a:p>
        </p:txBody>
      </p:sp>
      <p:grpSp>
        <p:nvGrpSpPr>
          <p:cNvPr id="36" name="Groupe 35"/>
          <p:cNvGrpSpPr/>
          <p:nvPr/>
        </p:nvGrpSpPr>
        <p:grpSpPr>
          <a:xfrm>
            <a:off x="1045466" y="4663986"/>
            <a:ext cx="1477591" cy="985032"/>
            <a:chOff x="294588" y="4878292"/>
            <a:chExt cx="2230528" cy="1486974"/>
          </a:xfrm>
        </p:grpSpPr>
        <p:pic>
          <p:nvPicPr>
            <p:cNvPr id="35" name="Image 34"/>
            <p:cNvPicPr>
              <a:picLocks noChangeAspect="1"/>
            </p:cNvPicPr>
            <p:nvPr/>
          </p:nvPicPr>
          <p:blipFill rotWithShape="1">
            <a:blip r:embed="rId9" cstate="print">
              <a:extLst>
                <a:ext uri="{28A0092B-C50C-407E-A947-70E740481C1C}">
                  <a14:useLocalDpi xmlns:a14="http://schemas.microsoft.com/office/drawing/2010/main" val="0"/>
                </a:ext>
              </a:extLst>
            </a:blip>
            <a:srcRect r="16768" b="8877"/>
            <a:stretch/>
          </p:blipFill>
          <p:spPr>
            <a:xfrm>
              <a:off x="533983" y="5489374"/>
              <a:ext cx="889596" cy="875892"/>
            </a:xfrm>
            <a:prstGeom prst="rect">
              <a:avLst/>
            </a:prstGeom>
          </p:spPr>
        </p:pic>
        <p:pic>
          <p:nvPicPr>
            <p:cNvPr id="27" name="Imag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1" cstate="print">
              <a:extLst>
                <a:ext uri="{28A0092B-C50C-407E-A947-70E740481C1C}">
                  <a14:useLocalDpi xmlns:a14="http://schemas.microsoft.com/office/drawing/2010/main" val="0"/>
                </a:ext>
              </a:extLst>
            </a:blip>
            <a:srcRect l="16942" t="36660" r="32295" b="17392"/>
            <a:stretch/>
          </p:blipFill>
          <p:spPr>
            <a:xfrm>
              <a:off x="1787293" y="4878292"/>
              <a:ext cx="737823" cy="742591"/>
            </a:xfrm>
            <a:prstGeom prst="rect">
              <a:avLst/>
            </a:prstGeom>
          </p:spPr>
        </p:pic>
        <p:pic>
          <p:nvPicPr>
            <p:cNvPr id="29" name="Image 28"/>
            <p:cNvPicPr>
              <a:picLocks noChangeAspect="1"/>
            </p:cNvPicPr>
            <p:nvPr/>
          </p:nvPicPr>
          <p:blipFill rotWithShape="1">
            <a:blip r:embed="rId12"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pic>
            <p:nvPicPr>
              <p:cNvPr id="32" name="Image 31"/>
              <p:cNvPicPr>
                <a:picLocks noChangeAspect="1"/>
              </p:cNvPicPr>
              <p:nvPr/>
            </p:nvPicPr>
            <p:blipFill rotWithShape="1">
              <a:blip r:embed="rId13" cstate="print">
                <a:extLst>
                  <a:ext uri="{28A0092B-C50C-407E-A947-70E740481C1C}">
                    <a14:useLocalDpi xmlns:a14="http://schemas.microsoft.com/office/drawing/2010/main" val="0"/>
                  </a:ext>
                </a:extLst>
              </a:blip>
              <a:srcRect b="18851"/>
              <a:stretch/>
            </p:blipFill>
            <p:spPr>
              <a:xfrm>
                <a:off x="8325240" y="2031590"/>
                <a:ext cx="2476344" cy="2756978"/>
              </a:xfrm>
              <a:prstGeom prst="rect">
                <a:avLst/>
              </a:prstGeom>
            </p:spPr>
          </p:pic>
        </p:grpSp>
      </p:grpSp>
      <p:pic>
        <p:nvPicPr>
          <p:cNvPr id="33" name="Image 32"/>
          <p:cNvPicPr>
            <a:picLocks noChangeAspect="1"/>
          </p:cNvPicPr>
          <p:nvPr/>
        </p:nvPicPr>
        <p:blipFill rotWithShape="1">
          <a:blip r:embed="rId14" cstate="print">
            <a:extLst>
              <a:ext uri="{28A0092B-C50C-407E-A947-70E740481C1C}">
                <a14:useLocalDpi xmlns:a14="http://schemas.microsoft.com/office/drawing/2010/main" val="0"/>
              </a:ext>
            </a:extLst>
          </a:blip>
          <a:srcRect r="16768" b="8877"/>
          <a:stretch/>
        </p:blipFill>
        <p:spPr>
          <a:xfrm>
            <a:off x="4143996" y="8273578"/>
            <a:ext cx="829203" cy="816429"/>
          </a:xfrm>
          <a:prstGeom prst="rect">
            <a:avLst/>
          </a:prstGeom>
        </p:spPr>
      </p:pic>
      <p:sp>
        <p:nvSpPr>
          <p:cNvPr id="38" name="object 18"/>
          <p:cNvSpPr/>
          <p:nvPr/>
        </p:nvSpPr>
        <p:spPr>
          <a:xfrm rot="17265207">
            <a:off x="1146161" y="4285423"/>
            <a:ext cx="581625" cy="139695"/>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sz="1400">
              <a:ea typeface="Roboto" panose="02000000000000000000" pitchFamily="2" charset="0"/>
            </a:endParaRPr>
          </a:p>
        </p:txBody>
      </p:sp>
      <p:sp>
        <p:nvSpPr>
          <p:cNvPr id="40" name="Rectangle 39"/>
          <p:cNvSpPr/>
          <p:nvPr/>
        </p:nvSpPr>
        <p:spPr>
          <a:xfrm>
            <a:off x="3510515" y="5751746"/>
            <a:ext cx="2319981" cy="646331"/>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Beurre de Karité, huile de pépins de raisin et de noisette </a:t>
            </a:r>
          </a:p>
          <a:p>
            <a:pPr algn="ctr">
              <a:defRPr/>
            </a:pPr>
            <a:r>
              <a:rPr lang="fr-FR" sz="1200" b="1" dirty="0">
                <a:solidFill>
                  <a:prstClr val="black"/>
                </a:solidFill>
                <a:latin typeface="Roboto" panose="02000000000000000000" pitchFamily="2" charset="0"/>
                <a:ea typeface="Roboto" panose="02000000000000000000" pitchFamily="2" charset="0"/>
              </a:rPr>
              <a:t>Réparateur</a:t>
            </a:r>
          </a:p>
        </p:txBody>
      </p:sp>
      <p:pic>
        <p:nvPicPr>
          <p:cNvPr id="2" name="Imag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1052" y="1449854"/>
            <a:ext cx="2537987" cy="3172272"/>
          </a:xfrm>
          <a:prstGeom prst="rect">
            <a:avLst/>
          </a:prstGeom>
        </p:spPr>
      </p:pic>
      <p:pic>
        <p:nvPicPr>
          <p:cNvPr id="8" name="Image 7"/>
          <p:cNvPicPr>
            <a:picLocks noChangeAspect="1"/>
          </p:cNvPicPr>
          <p:nvPr/>
        </p:nvPicPr>
        <p:blipFill rotWithShape="1">
          <a:blip r:embed="rId16" cstate="print">
            <a:extLst>
              <a:ext uri="{28A0092B-C50C-407E-A947-70E740481C1C}">
                <a14:useLocalDpi xmlns:a14="http://schemas.microsoft.com/office/drawing/2010/main" val="0"/>
              </a:ext>
            </a:extLst>
          </a:blip>
          <a:srcRect l="24088" t="11840" r="20128" b="17628"/>
          <a:stretch/>
        </p:blipFill>
        <p:spPr>
          <a:xfrm>
            <a:off x="4974570" y="4814008"/>
            <a:ext cx="561558" cy="569817"/>
          </a:xfrm>
          <a:prstGeom prst="rect">
            <a:avLst/>
          </a:prstGeom>
        </p:spPr>
      </p:pic>
      <p:pic>
        <p:nvPicPr>
          <p:cNvPr id="16" name="Image 15"/>
          <p:cNvPicPr>
            <a:picLocks noChangeAspect="1"/>
          </p:cNvPicPr>
          <p:nvPr/>
        </p:nvPicPr>
        <p:blipFill rotWithShape="1">
          <a:blip r:embed="rId17" cstate="print">
            <a:extLst>
              <a:ext uri="{28A0092B-C50C-407E-A947-70E740481C1C}">
                <a14:useLocalDpi xmlns:a14="http://schemas.microsoft.com/office/drawing/2010/main" val="0"/>
              </a:ext>
            </a:extLst>
          </a:blip>
          <a:srcRect l="34699" t="25699" r="16852" b="9649"/>
          <a:stretch/>
        </p:blipFill>
        <p:spPr>
          <a:xfrm>
            <a:off x="3772609" y="4815581"/>
            <a:ext cx="630902" cy="543056"/>
          </a:xfrm>
          <a:prstGeom prst="rect">
            <a:avLst/>
          </a:prstGeom>
        </p:spPr>
      </p:pic>
      <p:pic>
        <p:nvPicPr>
          <p:cNvPr id="20" name="Imag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30746" y="4853364"/>
            <a:ext cx="497992" cy="683223"/>
          </a:xfrm>
          <a:prstGeom prst="rect">
            <a:avLst/>
          </a:prstGeom>
        </p:spPr>
      </p:pic>
      <p:pic>
        <p:nvPicPr>
          <p:cNvPr id="23" name="Imag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15663" y="4855891"/>
            <a:ext cx="455150" cy="624448"/>
          </a:xfrm>
          <a:prstGeom prst="rect">
            <a:avLst/>
          </a:prstGeom>
        </p:spPr>
      </p:pic>
      <p:sp>
        <p:nvSpPr>
          <p:cNvPr id="41" name="Rectangle 40"/>
          <p:cNvSpPr/>
          <p:nvPr/>
        </p:nvSpPr>
        <p:spPr>
          <a:xfrm>
            <a:off x="8676260" y="5780353"/>
            <a:ext cx="1911001" cy="1015663"/>
          </a:xfrm>
          <a:prstGeom prst="rect">
            <a:avLst/>
          </a:prstGeom>
        </p:spPr>
        <p:txBody>
          <a:bodyPr wrap="square">
            <a:spAutoFit/>
          </a:bodyPr>
          <a:lstStyle/>
          <a:p>
            <a:pPr algn="ctr">
              <a:defRPr/>
            </a:pPr>
            <a:r>
              <a:rPr lang="fr-FR" sz="1200" dirty="0">
                <a:solidFill>
                  <a:srgbClr val="3E3E3E"/>
                </a:solidFill>
                <a:latin typeface="Roboto" panose="02000000000000000000" pitchFamily="2" charset="0"/>
                <a:ea typeface="Roboto" panose="02000000000000000000" pitchFamily="2" charset="0"/>
              </a:rPr>
              <a:t>Vitamine B5 </a:t>
            </a:r>
          </a:p>
          <a:p>
            <a:pPr algn="ctr">
              <a:defRPr/>
            </a:pPr>
            <a:r>
              <a:rPr lang="fr-FR" sz="1200" b="1" dirty="0">
                <a:solidFill>
                  <a:srgbClr val="3E3E3E"/>
                </a:solidFill>
                <a:latin typeface="Roboto" panose="02000000000000000000" pitchFamily="2" charset="0"/>
                <a:ea typeface="Roboto" panose="02000000000000000000" pitchFamily="2" charset="0"/>
              </a:rPr>
              <a:t>Apaisante</a:t>
            </a:r>
          </a:p>
          <a:p>
            <a:pPr algn="ctr">
              <a:defRPr/>
            </a:pPr>
            <a:r>
              <a:rPr lang="fr-FR" sz="1200" b="1" dirty="0">
                <a:solidFill>
                  <a:srgbClr val="3E3E3E"/>
                </a:solidFill>
                <a:latin typeface="Roboto" panose="02000000000000000000" pitchFamily="2" charset="0"/>
                <a:ea typeface="Roboto" panose="02000000000000000000" pitchFamily="2" charset="0"/>
              </a:rPr>
              <a:t> </a:t>
            </a:r>
            <a:r>
              <a:rPr lang="fr-FR" sz="1200" dirty="0">
                <a:solidFill>
                  <a:srgbClr val="3E3E3E"/>
                </a:solidFill>
                <a:latin typeface="Roboto" panose="02000000000000000000" pitchFamily="2" charset="0"/>
                <a:ea typeface="Roboto" panose="02000000000000000000" pitchFamily="2" charset="0"/>
              </a:rPr>
              <a:t>Vitamine F </a:t>
            </a:r>
          </a:p>
          <a:p>
            <a:pPr algn="ctr">
              <a:defRPr/>
            </a:pPr>
            <a:r>
              <a:rPr lang="fr-FR" sz="1200" b="1" dirty="0">
                <a:solidFill>
                  <a:srgbClr val="3E3E3E"/>
                </a:solidFill>
                <a:latin typeface="Roboto" panose="02000000000000000000" pitchFamily="2" charset="0"/>
                <a:ea typeface="Roboto" panose="02000000000000000000" pitchFamily="2" charset="0"/>
              </a:rPr>
              <a:t>Anti </a:t>
            </a:r>
            <a:r>
              <a:rPr lang="fr-FR" sz="1200" b="1" dirty="0" err="1">
                <a:solidFill>
                  <a:srgbClr val="3E3E3E"/>
                </a:solidFill>
                <a:latin typeface="Roboto" panose="02000000000000000000" pitchFamily="2" charset="0"/>
                <a:ea typeface="Roboto" panose="02000000000000000000" pitchFamily="2" charset="0"/>
              </a:rPr>
              <a:t>deshydratante</a:t>
            </a:r>
            <a:endParaRPr lang="fr-FR" sz="1200" b="1" dirty="0">
              <a:solidFill>
                <a:srgbClr val="3E3E3E"/>
              </a:solidFill>
              <a:latin typeface="Roboto" panose="02000000000000000000" pitchFamily="2" charset="0"/>
              <a:ea typeface="Roboto" panose="02000000000000000000" pitchFamily="2" charset="0"/>
            </a:endParaRPr>
          </a:p>
          <a:p>
            <a:pPr algn="ctr">
              <a:defRPr/>
            </a:pPr>
            <a:endParaRPr lang="fr-FR" sz="1200" b="1"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7628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8" grpId="0" animBg="1"/>
      <p:bldP spid="40" grpId="0"/>
      <p:bldP spid="41"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3802</TotalTime>
  <Words>10341</Words>
  <Application>Microsoft Office PowerPoint</Application>
  <PresentationFormat>Grand écran</PresentationFormat>
  <Paragraphs>1000</Paragraphs>
  <Slides>39</Slides>
  <Notes>31</Notes>
  <HiddenSlides>1</HiddenSlides>
  <MMClips>0</MMClips>
  <ScaleCrop>false</ScaleCrop>
  <HeadingPairs>
    <vt:vector size="8" baseType="variant">
      <vt:variant>
        <vt:lpstr>Polices utilisées</vt:lpstr>
      </vt:variant>
      <vt:variant>
        <vt:i4>21</vt:i4>
      </vt:variant>
      <vt:variant>
        <vt:lpstr>Thème</vt:lpstr>
      </vt:variant>
      <vt:variant>
        <vt:i4>2</vt:i4>
      </vt:variant>
      <vt:variant>
        <vt:lpstr>Serveurs OLE incorporés</vt:lpstr>
      </vt:variant>
      <vt:variant>
        <vt:i4>1</vt:i4>
      </vt:variant>
      <vt:variant>
        <vt:lpstr>Titres des diapositives</vt:lpstr>
      </vt:variant>
      <vt:variant>
        <vt:i4>39</vt:i4>
      </vt:variant>
    </vt:vector>
  </HeadingPairs>
  <TitlesOfParts>
    <vt:vector size="63" baseType="lpstr">
      <vt:lpstr>Adobe Clean DC</vt:lpstr>
      <vt:lpstr>Arial</vt:lpstr>
      <vt:lpstr>Calibri</vt:lpstr>
      <vt:lpstr>Calibri Light</vt:lpstr>
      <vt:lpstr>Century Gothic</vt:lpstr>
      <vt:lpstr>Courier New</vt:lpstr>
      <vt:lpstr>Gadugi</vt:lpstr>
      <vt:lpstr>KyivType Sans</vt:lpstr>
      <vt:lpstr>KyivType Sans2</vt:lpstr>
      <vt:lpstr>Nunito Sans</vt:lpstr>
      <vt:lpstr>Optima</vt:lpstr>
      <vt:lpstr>Roboto</vt:lpstr>
      <vt:lpstr>Roboto Condensed Light</vt:lpstr>
      <vt:lpstr>Roboto Light</vt:lpstr>
      <vt:lpstr>Roboto Mono Light</vt:lpstr>
      <vt:lpstr>Sofia Pro</vt:lpstr>
      <vt:lpstr>Sofia Pro Medium</vt:lpstr>
      <vt:lpstr>Sofia Pro Regular</vt:lpstr>
      <vt:lpstr>Söhne</vt:lpstr>
      <vt:lpstr>var(--heading-font)</vt:lpstr>
      <vt:lpstr>Wingdings</vt:lpstr>
      <vt:lpstr>Thème Office</vt:lpstr>
      <vt:lpstr>2_Thème Office</vt:lpstr>
      <vt:lpstr>Bitmap Image</vt:lpstr>
      <vt:lpstr>RDV Spécial fêtes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Décoration festive :</vt:lpstr>
      <vt:lpstr>Présentation PowerPoint</vt:lpstr>
      <vt:lpstr>Présentation PowerPoint</vt:lpstr>
      <vt:lpstr>Présentation PowerPoint</vt:lpstr>
      <vt:lpstr>Présentation PowerPoint</vt:lpstr>
      <vt:lpstr>Offres spéciales de Noël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Rdv yon ka noel 23</dc:title>
  <dc:creator>BASSON Sophie</dc:creator>
  <cp:lastModifiedBy>BASSON Sophie</cp:lastModifiedBy>
  <cp:revision>26</cp:revision>
  <dcterms:created xsi:type="dcterms:W3CDTF">2023-09-11T15:22:32Z</dcterms:created>
  <dcterms:modified xsi:type="dcterms:W3CDTF">2023-10-25T07:35:55Z</dcterms:modified>
</cp:coreProperties>
</file>