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101" r:id="rId2"/>
    <p:sldId id="2127" r:id="rId3"/>
    <p:sldId id="264" r:id="rId4"/>
    <p:sldId id="2108" r:id="rId5"/>
    <p:sldId id="2124" r:id="rId6"/>
    <p:sldId id="2109" r:id="rId7"/>
    <p:sldId id="310" r:id="rId8"/>
    <p:sldId id="2110" r:id="rId9"/>
    <p:sldId id="280" r:id="rId10"/>
    <p:sldId id="2111" r:id="rId11"/>
    <p:sldId id="2112" r:id="rId12"/>
    <p:sldId id="2048" r:id="rId13"/>
    <p:sldId id="312" r:id="rId14"/>
    <p:sldId id="268" r:id="rId15"/>
    <p:sldId id="269" r:id="rId16"/>
    <p:sldId id="307" r:id="rId17"/>
    <p:sldId id="2113" r:id="rId18"/>
    <p:sldId id="2117" r:id="rId19"/>
    <p:sldId id="2118" r:id="rId20"/>
    <p:sldId id="2114" r:id="rId21"/>
    <p:sldId id="2119" r:id="rId22"/>
    <p:sldId id="2120" r:id="rId23"/>
    <p:sldId id="2115" r:id="rId24"/>
    <p:sldId id="376" r:id="rId25"/>
    <p:sldId id="864" r:id="rId26"/>
    <p:sldId id="377" r:id="rId27"/>
    <p:sldId id="635" r:id="rId28"/>
    <p:sldId id="2121" r:id="rId29"/>
    <p:sldId id="2122" r:id="rId30"/>
    <p:sldId id="904" r:id="rId31"/>
    <p:sldId id="2131" r:id="rId32"/>
    <p:sldId id="2133" r:id="rId33"/>
    <p:sldId id="2132" r:id="rId34"/>
    <p:sldId id="2134" r:id="rId35"/>
    <p:sldId id="321" r:id="rId36"/>
    <p:sldId id="2135" r:id="rId37"/>
    <p:sldId id="2130" r:id="rId38"/>
  </p:sldIdLst>
  <p:sldSz cx="12192000" cy="6858000"/>
  <p:notesSz cx="6808788" cy="99409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EAF"/>
    <a:srgbClr val="FCF1E8"/>
    <a:srgbClr val="F7DECA"/>
    <a:srgbClr val="FCF2EA"/>
    <a:srgbClr val="DED8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5400" autoAdjust="0"/>
  </p:normalViewPr>
  <p:slideViewPr>
    <p:cSldViewPr snapToGrid="0" showGuides="1">
      <p:cViewPr varScale="1">
        <p:scale>
          <a:sx n="46" d="100"/>
          <a:sy n="46" d="100"/>
        </p:scale>
        <p:origin x="2988" y="72"/>
      </p:cViewPr>
      <p:guideLst>
        <p:guide orient="horz" pos="2069"/>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7.wmf"/><Relationship Id="rId2" Type="http://schemas.openxmlformats.org/officeDocument/2006/relationships/image" Target="../media/image116.wmf"/><Relationship Id="rId1" Type="http://schemas.openxmlformats.org/officeDocument/2006/relationships/image" Target="../media/image115.wmf"/><Relationship Id="rId4" Type="http://schemas.openxmlformats.org/officeDocument/2006/relationships/image" Target="../media/image1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121800F6-61FF-4178-B4AC-E6A19D9B397F}" type="datetimeFigureOut">
              <a:rPr lang="fr-FR" smtClean="0"/>
              <a:t>27/11/2023</a:t>
            </a:fld>
            <a:endParaRPr lang="fr-FR"/>
          </a:p>
        </p:txBody>
      </p:sp>
      <p:sp>
        <p:nvSpPr>
          <p:cNvPr id="4" name="Espace réservé de l'image des diapositives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1C88629C-0C3F-426B-8A7E-EC5CABFFBC73}" type="slidenum">
              <a:rPr lang="fr-FR" smtClean="0"/>
              <a:t>‹N°›</a:t>
            </a:fld>
            <a:endParaRPr lang="fr-FR"/>
          </a:p>
        </p:txBody>
      </p:sp>
    </p:spTree>
    <p:extLst>
      <p:ext uri="{BB962C8B-B14F-4D97-AF65-F5344CB8AC3E}">
        <p14:creationId xmlns:p14="http://schemas.microsoft.com/office/powerpoint/2010/main" val="4290980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8" Type="http://schemas.openxmlformats.org/officeDocument/2006/relationships/hyperlink" Target="https://sante.lefigaro.fr/theme/3518/2199?position=6&amp;keyword=saumon" TargetMode="External"/><Relationship Id="rId3" Type="http://schemas.openxmlformats.org/officeDocument/2006/relationships/hyperlink" Target="https://www.viata.fr/les-vitamines-et-les-mineraux" TargetMode="External"/><Relationship Id="rId7" Type="http://schemas.openxmlformats.org/officeDocument/2006/relationships/hyperlink" Target="https://sante.lefigaro.fr/mieux-etre/nutrition-aliments/truite/quest-ce-que-cest?position=1&amp;keyword=truite"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s://sante.lefigaro.fr/mieux-etre/nutrition-aliments/maquereau/que-contient-maquereau" TargetMode="External"/><Relationship Id="rId5" Type="http://schemas.openxmlformats.org/officeDocument/2006/relationships/hyperlink" Target="https://sante.lefigaro.fr/theme/3508/2194?position=1&amp;keyword=sardine" TargetMode="External"/><Relationship Id="rId4" Type="http://schemas.openxmlformats.org/officeDocument/2006/relationships/hyperlink" Target="https://sante.lefigaro.fr/mieux-etre/nutrition-nutriments/lipides/quest-ce-que-cest?position=4&amp;keyword=lipide"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E563EA7-A024-41BE-BFA5-2D2CC21575F9}" type="slidenum">
              <a:rPr lang="fr-FR" smtClean="0"/>
              <a:pPr/>
              <a:t>1</a:t>
            </a:fld>
            <a:endParaRPr lang="fr-FR"/>
          </a:p>
        </p:txBody>
      </p:sp>
    </p:spTree>
    <p:extLst>
      <p:ext uri="{BB962C8B-B14F-4D97-AF65-F5344CB8AC3E}">
        <p14:creationId xmlns:p14="http://schemas.microsoft.com/office/powerpoint/2010/main" val="1069456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b="1" dirty="0">
                <a:solidFill>
                  <a:schemeClr val="tx1">
                    <a:lumMod val="85000"/>
                    <a:lumOff val="15000"/>
                  </a:schemeClr>
                </a:solidFill>
              </a:rPr>
              <a:t>Huiles de germes de céréales </a:t>
            </a:r>
            <a:r>
              <a:rPr lang="fr-FR" dirty="0">
                <a:solidFill>
                  <a:schemeClr val="tx1">
                    <a:lumMod val="85000"/>
                    <a:lumOff val="15000"/>
                  </a:schemeClr>
                </a:solidFill>
              </a:rPr>
              <a:t>(Europe) - Germes de</a:t>
            </a:r>
            <a:r>
              <a:rPr lang="fr-FR" b="1" dirty="0">
                <a:solidFill>
                  <a:schemeClr val="tx1">
                    <a:lumMod val="85000"/>
                    <a:lumOff val="15000"/>
                  </a:schemeClr>
                </a:solidFill>
              </a:rPr>
              <a:t> </a:t>
            </a:r>
            <a:r>
              <a:rPr lang="fr-FR" dirty="0">
                <a:solidFill>
                  <a:schemeClr val="tx1">
                    <a:lumMod val="85000"/>
                    <a:lumOff val="15000"/>
                  </a:schemeClr>
                </a:solidFill>
              </a:rPr>
              <a:t>maïs (céréale), soja, tournesol (oléo protéagineuse) : Nourrissante, Anti-desséchante, régénérante</a:t>
            </a:r>
          </a:p>
          <a:p>
            <a:pPr algn="just"/>
            <a:endParaRPr lang="fr-FR" dirty="0">
              <a:solidFill>
                <a:schemeClr val="tx1">
                  <a:lumMod val="85000"/>
                  <a:lumOff val="15000"/>
                </a:schemeClr>
              </a:solidFill>
            </a:endParaRPr>
          </a:p>
          <a:p>
            <a:pPr algn="just"/>
            <a:r>
              <a:rPr lang="fr-FR" b="1" dirty="0">
                <a:solidFill>
                  <a:schemeClr val="tx1">
                    <a:lumMod val="85000"/>
                    <a:lumOff val="15000"/>
                  </a:schemeClr>
                </a:solidFill>
              </a:rPr>
              <a:t>Quintessence </a:t>
            </a:r>
            <a:r>
              <a:rPr lang="fr-FR" b="1" dirty="0" err="1">
                <a:solidFill>
                  <a:schemeClr val="tx1">
                    <a:lumMod val="85000"/>
                    <a:lumOff val="15000"/>
                  </a:schemeClr>
                </a:solidFill>
              </a:rPr>
              <a:t>Yon</a:t>
            </a:r>
            <a:r>
              <a:rPr lang="fr-FR" b="1" dirty="0">
                <a:solidFill>
                  <a:schemeClr val="tx1">
                    <a:lumMod val="85000"/>
                    <a:lumOff val="15000"/>
                  </a:schemeClr>
                </a:solidFill>
              </a:rPr>
              <a:t>-Ka :</a:t>
            </a:r>
            <a:r>
              <a:rPr lang="fr-FR" dirty="0">
                <a:solidFill>
                  <a:schemeClr val="tx1">
                    <a:lumMod val="85000"/>
                    <a:lumOff val="15000"/>
                  </a:schemeClr>
                </a:solidFill>
              </a:rPr>
              <a:t> Mélange d’huiles essentielles = Lavande (France, Haute Provence), géranium (Egypte), romarin (Maroc), cyprès (France, Haute Provence), thym (Espagne). Utilisée à différents degrés de concentration, toujours </a:t>
            </a:r>
            <a:r>
              <a:rPr lang="fr-FR" dirty="0" err="1">
                <a:solidFill>
                  <a:schemeClr val="tx1">
                    <a:lumMod val="85000"/>
                    <a:lumOff val="15000"/>
                  </a:schemeClr>
                </a:solidFill>
              </a:rPr>
              <a:t>prédosée</a:t>
            </a:r>
            <a:r>
              <a:rPr lang="fr-FR" dirty="0">
                <a:solidFill>
                  <a:schemeClr val="tx1">
                    <a:lumMod val="85000"/>
                    <a:lumOff val="15000"/>
                  </a:schemeClr>
                </a:solidFill>
              </a:rPr>
              <a:t> pour garantir une parfaite sécurité et un résultat optimum, un trésor olfactif qui équilibre, relaxe ou dynamise selon les besoins.</a:t>
            </a:r>
          </a:p>
          <a:p>
            <a:pPr algn="just"/>
            <a:endParaRPr lang="fr-FR" dirty="0">
              <a:solidFill>
                <a:schemeClr val="tx1">
                  <a:lumMod val="85000"/>
                  <a:lumOff val="15000"/>
                </a:schemeClr>
              </a:solidFill>
            </a:endParaRPr>
          </a:p>
          <a:p>
            <a:pPr algn="just"/>
            <a:r>
              <a:rPr lang="fr-FR" b="1" dirty="0">
                <a:solidFill>
                  <a:schemeClr val="tx1">
                    <a:lumMod val="85000"/>
                    <a:lumOff val="15000"/>
                  </a:schemeClr>
                </a:solidFill>
              </a:rPr>
              <a:t>Vitamine F </a:t>
            </a:r>
            <a:r>
              <a:rPr lang="fr-FR" dirty="0">
                <a:solidFill>
                  <a:schemeClr val="tx1">
                    <a:lumMod val="85000"/>
                    <a:lumOff val="15000"/>
                  </a:schemeClr>
                </a:solidFill>
              </a:rPr>
              <a:t>(Végétale, issue de l’huile de lin, de soja et de tournesol)</a:t>
            </a:r>
          </a:p>
          <a:p>
            <a:pPr lvl="0" algn="just"/>
            <a:r>
              <a:rPr lang="fr-FR" dirty="0">
                <a:solidFill>
                  <a:schemeClr val="tx1">
                    <a:lumMod val="85000"/>
                    <a:lumOff val="15000"/>
                  </a:schemeClr>
                </a:solidFill>
              </a:rPr>
              <a:t>Anti-déshydratant : Régulation de l’hydratation de la peau</a:t>
            </a:r>
          </a:p>
          <a:p>
            <a:pPr algn="just"/>
            <a:r>
              <a:rPr lang="fr-FR" dirty="0">
                <a:solidFill>
                  <a:schemeClr val="tx1">
                    <a:lumMod val="85000"/>
                    <a:lumOff val="15000"/>
                  </a:schemeClr>
                </a:solidFill>
              </a:rPr>
              <a:t>Elle permet aux cellules de retrouver toute leur tension en eau en diminuant leur imperméabilité.</a:t>
            </a:r>
          </a:p>
          <a:p>
            <a:pPr lvl="0" algn="just"/>
            <a:r>
              <a:rPr lang="fr-FR" dirty="0">
                <a:solidFill>
                  <a:schemeClr val="tx1">
                    <a:lumMod val="85000"/>
                    <a:lumOff val="15000"/>
                  </a:schemeClr>
                </a:solidFill>
              </a:rPr>
              <a:t>Protection : Renforce la résistance de la peau face aux agressions extérieures</a:t>
            </a:r>
          </a:p>
          <a:p>
            <a:pPr algn="just"/>
            <a:r>
              <a:rPr lang="fr-FR" dirty="0">
                <a:solidFill>
                  <a:schemeClr val="tx1">
                    <a:lumMod val="85000"/>
                    <a:lumOff val="15000"/>
                  </a:schemeClr>
                </a:solidFill>
              </a:rPr>
              <a:t>Grâce à sa richesse en acide linoléique essentiel pour la formation de la barrière lipidique de l’épiderme. </a:t>
            </a:r>
          </a:p>
          <a:p>
            <a:pPr algn="just"/>
            <a:endParaRPr lang="fr-FR" dirty="0">
              <a:solidFill>
                <a:schemeClr val="tx1">
                  <a:lumMod val="85000"/>
                  <a:lumOff val="15000"/>
                </a:schemeClr>
              </a:solidFill>
            </a:endParaRPr>
          </a:p>
          <a:p>
            <a:pPr algn="just"/>
            <a:r>
              <a:rPr lang="fr-FR" b="1" dirty="0">
                <a:solidFill>
                  <a:schemeClr val="tx1">
                    <a:lumMod val="85000"/>
                    <a:lumOff val="15000"/>
                  </a:schemeClr>
                </a:solidFill>
              </a:rPr>
              <a:t>Vitamine E </a:t>
            </a:r>
            <a:r>
              <a:rPr lang="fr-FR" dirty="0">
                <a:solidFill>
                  <a:schemeClr val="tx1">
                    <a:lumMod val="85000"/>
                    <a:lumOff val="15000"/>
                  </a:schemeClr>
                </a:solidFill>
              </a:rPr>
              <a:t>(Synthèse)</a:t>
            </a:r>
          </a:p>
          <a:p>
            <a:pPr lvl="0" algn="just"/>
            <a:r>
              <a:rPr lang="fr-FR" dirty="0" err="1">
                <a:solidFill>
                  <a:schemeClr val="tx1">
                    <a:lumMod val="85000"/>
                    <a:lumOff val="15000"/>
                  </a:schemeClr>
                </a:solidFill>
              </a:rPr>
              <a:t>Anti-oxydante</a:t>
            </a:r>
            <a:r>
              <a:rPr lang="fr-FR" dirty="0">
                <a:solidFill>
                  <a:schemeClr val="tx1">
                    <a:lumMod val="85000"/>
                    <a:lumOff val="15000"/>
                  </a:schemeClr>
                </a:solidFill>
              </a:rPr>
              <a:t>, anti-radicalaire : lutte contre les phénomènes de vieillissement cutané</a:t>
            </a:r>
          </a:p>
          <a:p>
            <a:pPr lvl="0" algn="just"/>
            <a:r>
              <a:rPr lang="fr-FR" dirty="0">
                <a:solidFill>
                  <a:schemeClr val="tx1">
                    <a:lumMod val="85000"/>
                    <a:lumOff val="15000"/>
                  </a:schemeClr>
                </a:solidFill>
              </a:rPr>
              <a:t>Protection des cellules </a:t>
            </a:r>
          </a:p>
          <a:p>
            <a:pPr algn="just"/>
            <a:r>
              <a:rPr lang="fr-FR" dirty="0">
                <a:solidFill>
                  <a:schemeClr val="tx1">
                    <a:lumMod val="85000"/>
                    <a:lumOff val="15000"/>
                  </a:schemeClr>
                </a:solidFill>
              </a:rPr>
              <a:t>Renforcement du film </a:t>
            </a:r>
            <a:r>
              <a:rPr lang="fr-FR" dirty="0" err="1">
                <a:solidFill>
                  <a:schemeClr val="tx1">
                    <a:lumMod val="85000"/>
                    <a:lumOff val="15000"/>
                  </a:schemeClr>
                </a:solidFill>
              </a:rPr>
              <a:t>hydro-lipidique</a:t>
            </a:r>
            <a:r>
              <a:rPr lang="fr-FR" dirty="0">
                <a:solidFill>
                  <a:schemeClr val="tx1">
                    <a:lumMod val="85000"/>
                    <a:lumOff val="15000"/>
                  </a:schemeClr>
                </a:solidFill>
              </a:rPr>
              <a:t> : elle aide ainsi la peau à lutter contre la déshydratation</a:t>
            </a:r>
            <a:endParaRPr lang="fr-FR" dirty="0">
              <a:solidFill>
                <a:schemeClr val="tx1">
                  <a:lumMod val="85000"/>
                  <a:lumOff val="15000"/>
                </a:schemeClr>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i="0" u="sng"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DC39CD1-3524-46B3-A33D-3A96A6148A9B}" type="slidenum">
              <a:rPr lang="fr-FR" smtClean="0"/>
              <a:t>10</a:t>
            </a:fld>
            <a:endParaRPr lang="fr-FR"/>
          </a:p>
        </p:txBody>
      </p:sp>
    </p:spTree>
    <p:extLst>
      <p:ext uri="{BB962C8B-B14F-4D97-AF65-F5344CB8AC3E}">
        <p14:creationId xmlns:p14="http://schemas.microsoft.com/office/powerpoint/2010/main" val="3322053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C88629C-0C3F-426B-8A7E-EC5CABFFBC73}" type="slidenum">
              <a:rPr lang="fr-FR" smtClean="0"/>
              <a:t>11</a:t>
            </a:fld>
            <a:endParaRPr lang="fr-FR"/>
          </a:p>
        </p:txBody>
      </p:sp>
    </p:spTree>
    <p:extLst>
      <p:ext uri="{BB962C8B-B14F-4D97-AF65-F5344CB8AC3E}">
        <p14:creationId xmlns:p14="http://schemas.microsoft.com/office/powerpoint/2010/main" val="2379044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i="0" kern="1200" baseline="0" dirty="0">
                <a:solidFill>
                  <a:schemeClr val="tx1"/>
                </a:solidFill>
                <a:effectLst/>
                <a:latin typeface="+mn-lt"/>
                <a:ea typeface="+mn-ea"/>
                <a:cs typeface="+mn-cs"/>
              </a:rPr>
              <a:t>NUTRI-DEFENSE - 95% d’ingrédients d’origine naturel</a:t>
            </a:r>
          </a:p>
          <a:p>
            <a:endParaRPr lang="fr-FR" sz="1200" i="0" u="sng" kern="1200" baseline="0" dirty="0">
              <a:solidFill>
                <a:schemeClr val="tx1"/>
              </a:solidFill>
              <a:effectLst/>
              <a:latin typeface="+mn-lt"/>
              <a:ea typeface="+mn-ea"/>
              <a:cs typeface="+mn-cs"/>
            </a:endParaRPr>
          </a:p>
          <a:p>
            <a:r>
              <a:rPr lang="fr-FR" sz="1200" i="0" u="sng" kern="1200" baseline="0" dirty="0">
                <a:solidFill>
                  <a:schemeClr val="tx1"/>
                </a:solidFill>
                <a:effectLst/>
                <a:latin typeface="+mn-lt"/>
                <a:ea typeface="+mn-ea"/>
                <a:cs typeface="+mn-cs"/>
              </a:rPr>
              <a:t>PROMESSE: </a:t>
            </a:r>
          </a:p>
          <a:p>
            <a:r>
              <a:rPr lang="fr-FR" sz="1200" b="0" i="0" kern="1200" dirty="0">
                <a:solidFill>
                  <a:schemeClr val="tx1"/>
                </a:solidFill>
                <a:effectLst/>
                <a:latin typeface="+mn-lt"/>
                <a:ea typeface="+mn-ea"/>
                <a:cs typeface="+mn-cs"/>
              </a:rPr>
              <a:t>Cette crème visage SOS est le réconfort des peaux sèches à très sèches. Réparatrice.</a:t>
            </a:r>
            <a:r>
              <a:rPr lang="fr-FR" sz="1200" b="0" i="0" kern="1200" baseline="0" dirty="0">
                <a:solidFill>
                  <a:schemeClr val="tx1"/>
                </a:solidFill>
                <a:effectLst/>
                <a:latin typeface="+mn-lt"/>
                <a:ea typeface="+mn-ea"/>
                <a:cs typeface="+mn-cs"/>
              </a:rPr>
              <a:t> </a:t>
            </a:r>
            <a:r>
              <a:rPr lang="fr-FR" sz="1200" b="0" i="0" kern="1200" dirty="0">
                <a:solidFill>
                  <a:schemeClr val="tx1"/>
                </a:solidFill>
                <a:effectLst/>
                <a:latin typeface="+mn-lt"/>
                <a:ea typeface="+mn-ea"/>
                <a:cs typeface="+mn-cs"/>
              </a:rPr>
              <a:t> </a:t>
            </a:r>
          </a:p>
          <a:p>
            <a:endParaRPr lang="fr-FR"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Douce et onctueuse, elle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b="0" i="0" kern="1200" dirty="0">
                <a:solidFill>
                  <a:schemeClr val="tx1"/>
                </a:solidFill>
                <a:effectLst/>
                <a:latin typeface="+mn-lt"/>
                <a:ea typeface="+mn-ea"/>
                <a:cs typeface="+mn-cs"/>
              </a:rPr>
              <a:t>Nourrit</a:t>
            </a:r>
            <a:r>
              <a:rPr lang="fr-FR" sz="1200" b="0" i="0" kern="1200" baseline="0" dirty="0">
                <a:solidFill>
                  <a:schemeClr val="tx1"/>
                </a:solidFill>
                <a:effectLst/>
                <a:latin typeface="+mn-lt"/>
                <a:ea typeface="+mn-ea"/>
                <a:cs typeface="+mn-cs"/>
              </a:rPr>
              <a:t> et répare la peau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b="0" i="0" kern="1200" baseline="0" dirty="0">
                <a:solidFill>
                  <a:schemeClr val="tx1"/>
                </a:solidFill>
                <a:effectLst/>
                <a:latin typeface="+mn-lt"/>
                <a:ea typeface="+mn-ea"/>
                <a:cs typeface="+mn-cs"/>
              </a:rPr>
              <a:t>A</a:t>
            </a:r>
            <a:r>
              <a:rPr lang="fr-FR" sz="1200" b="0" i="0" kern="1200" dirty="0">
                <a:solidFill>
                  <a:schemeClr val="tx1"/>
                </a:solidFill>
                <a:effectLst/>
                <a:latin typeface="+mn-lt"/>
                <a:ea typeface="+mn-ea"/>
                <a:cs typeface="+mn-cs"/>
              </a:rPr>
              <a:t>paise les sensations de tiraillement et d'irritation.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b="0" i="0" kern="1200" dirty="0">
                <a:solidFill>
                  <a:schemeClr val="tx1"/>
                </a:solidFill>
                <a:effectLst/>
                <a:latin typeface="+mn-lt"/>
                <a:ea typeface="+mn-ea"/>
                <a:cs typeface="+mn-cs"/>
              </a:rPr>
              <a:t>Booste les défenses naturelles de la peau pour mieux lutter contre les agressions de l'environnement. </a:t>
            </a:r>
            <a:endParaRPr lang="fr-FR" sz="1200" i="0" u="sng"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sng" kern="1200" dirty="0">
                <a:solidFill>
                  <a:schemeClr val="tx1"/>
                </a:solidFill>
                <a:effectLst/>
                <a:latin typeface="+mn-lt"/>
                <a:ea typeface="+mn-ea"/>
                <a:cs typeface="+mn-cs"/>
              </a:rPr>
              <a:t>CIBLE : </a:t>
            </a:r>
          </a:p>
          <a:p>
            <a:r>
              <a:rPr lang="fr-FR" sz="1200" dirty="0">
                <a:solidFill>
                  <a:prstClr val="black"/>
                </a:solidFill>
                <a:latin typeface="Century Gothic" panose="020B0502020202020204" pitchFamily="34" charset="0"/>
              </a:rPr>
              <a:t>Peaux sèches à très sèches</a:t>
            </a:r>
          </a:p>
          <a:p>
            <a:r>
              <a:rPr lang="fr-FR" sz="1200" dirty="0">
                <a:solidFill>
                  <a:prstClr val="black"/>
                </a:solidFill>
                <a:latin typeface="Century Gothic" panose="020B0502020202020204" pitchFamily="34" charset="0"/>
              </a:rPr>
              <a:t>Sensibles aux agressions du quotidien</a:t>
            </a:r>
          </a:p>
          <a:p>
            <a:r>
              <a:rPr lang="fr-FR" sz="1200" dirty="0">
                <a:solidFill>
                  <a:prstClr val="black"/>
                </a:solidFill>
                <a:latin typeface="Century Gothic" panose="020B0502020202020204" pitchFamily="34" charset="0"/>
              </a:rPr>
              <a:t>Tous âges</a:t>
            </a:r>
          </a:p>
          <a:p>
            <a:endParaRPr lang="fr-FR" sz="1200" dirty="0">
              <a:solidFill>
                <a:prstClr val="black"/>
              </a:solidFill>
              <a:latin typeface="Century Gothic" panose="020B0502020202020204" pitchFamily="34" charset="0"/>
            </a:endParaRPr>
          </a:p>
          <a:p>
            <a:r>
              <a:rPr lang="fr-FR" sz="1200" i="1" dirty="0">
                <a:solidFill>
                  <a:prstClr val="black"/>
                </a:solidFill>
                <a:latin typeface="Century Gothic" panose="020B0502020202020204" pitchFamily="34" charset="0"/>
              </a:rPr>
              <a:t>« Ma peau est inconfortable, tiraille, me démange »</a:t>
            </a:r>
          </a:p>
          <a:p>
            <a:r>
              <a:rPr lang="fr-FR" sz="1200" i="1" dirty="0">
                <a:solidFill>
                  <a:prstClr val="black"/>
                </a:solidFill>
                <a:latin typeface="Century Gothic" panose="020B0502020202020204" pitchFamily="34" charset="0"/>
              </a:rPr>
              <a:t>« Appliquer ma crème de jour le matin ne suffit pas »</a:t>
            </a:r>
          </a:p>
          <a:p>
            <a:r>
              <a:rPr lang="fr-FR" sz="1200" i="1" dirty="0">
                <a:solidFill>
                  <a:prstClr val="black"/>
                </a:solidFill>
                <a:latin typeface="Century Gothic" panose="020B0502020202020204" pitchFamily="34" charset="0"/>
              </a:rPr>
              <a:t>« Ma peau est fragilisée et présente des dartres »</a:t>
            </a:r>
          </a:p>
          <a:p>
            <a:endParaRPr lang="fr-FR" sz="1200" i="0" u="sng" kern="1200" baseline="0" dirty="0">
              <a:solidFill>
                <a:schemeClr val="tx1"/>
              </a:solidFill>
              <a:effectLst/>
              <a:latin typeface="+mn-lt"/>
              <a:ea typeface="+mn-ea"/>
              <a:cs typeface="+mn-cs"/>
            </a:endParaRPr>
          </a:p>
          <a:p>
            <a:endParaRPr lang="fr-FR" sz="1200" b="0" i="0" u="none" strike="noStrike" kern="1200" baseline="0" dirty="0">
              <a:solidFill>
                <a:schemeClr val="tx1"/>
              </a:solidFill>
              <a:effectLst/>
              <a:latin typeface="+mn-lt"/>
              <a:ea typeface="+mn-ea"/>
              <a:cs typeface="+mn-cs"/>
            </a:endParaRPr>
          </a:p>
          <a:p>
            <a:r>
              <a:rPr lang="fr-FR" sz="1200" b="0" i="0" u="sng" kern="1200" dirty="0">
                <a:solidFill>
                  <a:schemeClr val="tx1"/>
                </a:solidFill>
                <a:effectLst/>
                <a:latin typeface="+mn-lt"/>
                <a:ea typeface="+mn-ea"/>
                <a:cs typeface="+mn-cs"/>
              </a:rPr>
              <a:t>Résultats</a:t>
            </a:r>
            <a:r>
              <a:rPr lang="fr-FR" sz="1200" b="0" i="0" u="sng" kern="1200" baseline="0" dirty="0">
                <a:solidFill>
                  <a:schemeClr val="tx1"/>
                </a:solidFill>
                <a:effectLst/>
                <a:latin typeface="+mn-lt"/>
                <a:ea typeface="+mn-ea"/>
                <a:cs typeface="+mn-cs"/>
              </a:rPr>
              <a:t>: </a:t>
            </a:r>
            <a:endParaRPr lang="fr-FR" sz="1200" b="0" i="0" u="sng" kern="1200" dirty="0">
              <a:solidFill>
                <a:schemeClr val="tx1"/>
              </a:solidFill>
              <a:effectLst/>
              <a:latin typeface="+mn-lt"/>
              <a:ea typeface="+mn-ea"/>
              <a:cs typeface="+mn-cs"/>
            </a:endParaRPr>
          </a:p>
          <a:p>
            <a:pPr marL="171450" indent="-171450">
              <a:buFontTx/>
              <a:buChar char="-"/>
            </a:pPr>
            <a:r>
              <a:rPr lang="fr-FR" sz="1200" b="0" i="0" kern="1200" dirty="0">
                <a:solidFill>
                  <a:schemeClr val="tx1"/>
                </a:solidFill>
                <a:effectLst/>
                <a:latin typeface="+mn-lt"/>
                <a:ea typeface="+mn-ea"/>
                <a:cs typeface="+mn-cs"/>
              </a:rPr>
              <a:t>Peau nourrie à 100%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solidFill>
                  <a:prstClr val="black"/>
                </a:solidFill>
                <a:latin typeface="Roboto Light" panose="020B0604020202020204" charset="0"/>
                <a:ea typeface="Roboto Light" panose="020B0604020202020204" charset="0"/>
              </a:rPr>
              <a:t>Impression d’être mieux protégée des agressions extérieures : 89 %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solidFill>
                  <a:prstClr val="black"/>
                </a:solidFill>
                <a:latin typeface="Roboto Light" panose="020B0604020202020204" charset="0"/>
                <a:ea typeface="Roboto Light" panose="020B0604020202020204" charset="0"/>
              </a:rPr>
              <a:t>Associée à Nutri+, +89% nutrition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dirty="0">
              <a:solidFill>
                <a:prstClr val="black"/>
              </a:solidFill>
              <a:latin typeface="Roboto Light" panose="020B0604020202020204" charset="0"/>
              <a:ea typeface="Roboto Light" panose="020B060402020202020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dirty="0">
              <a:solidFill>
                <a:prstClr val="black"/>
              </a:solidFill>
              <a:latin typeface="Roboto Light" panose="020B0604020202020204" charset="0"/>
              <a:ea typeface="Roboto Light" panose="020B0604020202020204" charset="0"/>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63EA7-A024-41BE-BFA5-2D2CC21575F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751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i="0" u="sng" kern="1200" dirty="0">
                <a:solidFill>
                  <a:schemeClr val="tx1"/>
                </a:solidFill>
                <a:effectLst/>
                <a:latin typeface="+mn-lt"/>
                <a:ea typeface="+mn-ea"/>
                <a:cs typeface="+mn-cs"/>
              </a:rPr>
              <a:t>UTILISATION À DOMICILE </a:t>
            </a:r>
          </a:p>
          <a:p>
            <a:r>
              <a:rPr lang="fr-FR" sz="1200" b="0" i="0" u="none" strike="noStrike" kern="1200" dirty="0">
                <a:solidFill>
                  <a:schemeClr val="tx1"/>
                </a:solidFill>
                <a:effectLst/>
                <a:latin typeface="+mn-lt"/>
                <a:ea typeface="+mn-ea"/>
                <a:cs typeface="+mn-cs"/>
              </a:rPr>
              <a:t>Matin et/ou soir après nettoyage et brumisation de la LOTION YON-KA, appliquer NUTRI DÉFENSE sur le visage et le cou. </a:t>
            </a:r>
            <a:r>
              <a:rPr lang="fr-FR" sz="1200" b="0" i="0" kern="1200" dirty="0">
                <a:solidFill>
                  <a:schemeClr val="tx1"/>
                </a:solidFill>
                <a:effectLst/>
                <a:latin typeface="+mn-lt"/>
                <a:ea typeface="+mn-ea"/>
                <a:cs typeface="+mn-cs"/>
              </a:rPr>
              <a:t>Faire pénétrer la crème par effleurages.</a:t>
            </a:r>
            <a:endParaRPr lang="fr-FR" sz="1200" b="0" i="0" u="sng" kern="1200" dirty="0">
              <a:solidFill>
                <a:schemeClr val="tx1"/>
              </a:solidFill>
              <a:effectLst/>
              <a:latin typeface="+mn-lt"/>
              <a:ea typeface="+mn-ea"/>
              <a:cs typeface="+mn-cs"/>
            </a:endParaRPr>
          </a:p>
          <a:p>
            <a:endParaRPr lang="fr-FR" sz="120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i="1" u="sng" kern="1200" dirty="0">
                <a:solidFill>
                  <a:schemeClr val="tx1"/>
                </a:solidFill>
                <a:effectLst/>
                <a:latin typeface="+mn-lt"/>
                <a:ea typeface="+mn-ea"/>
                <a:cs typeface="+mn-cs"/>
              </a:rPr>
              <a:t>Utilisation professionnelle</a:t>
            </a:r>
            <a:r>
              <a:rPr lang="fr-FR" sz="1200" i="1" u="sng" kern="1200" baseline="0" dirty="0">
                <a:solidFill>
                  <a:schemeClr val="tx1"/>
                </a:solidFill>
                <a:effectLst/>
                <a:latin typeface="+mn-lt"/>
                <a:ea typeface="+mn-ea"/>
                <a:cs typeface="+mn-cs"/>
              </a:rPr>
              <a:t> : </a:t>
            </a:r>
            <a:r>
              <a:rPr lang="fr-FR" sz="1200" i="1" u="none" kern="1200" dirty="0">
                <a:solidFill>
                  <a:schemeClr val="tx1"/>
                </a:solidFill>
                <a:effectLst/>
                <a:latin typeface="+mn-lt"/>
                <a:ea typeface="+mn-ea"/>
                <a:cs typeface="+mn-cs"/>
              </a:rPr>
              <a:t>Massage</a:t>
            </a:r>
            <a:r>
              <a:rPr lang="fr-FR" sz="1200" i="1" u="none" kern="1200" baseline="0" dirty="0">
                <a:solidFill>
                  <a:schemeClr val="tx1"/>
                </a:solidFill>
                <a:effectLst/>
                <a:latin typeface="+mn-lt"/>
                <a:ea typeface="+mn-ea"/>
                <a:cs typeface="+mn-cs"/>
              </a:rPr>
              <a:t> + </a:t>
            </a:r>
            <a:r>
              <a:rPr lang="fr-FR" sz="1200" i="1" u="none" kern="1200" dirty="0">
                <a:solidFill>
                  <a:schemeClr val="tx1"/>
                </a:solidFill>
                <a:effectLst/>
                <a:latin typeface="+mn-lt"/>
                <a:ea typeface="+mn-ea"/>
                <a:cs typeface="+mn-cs"/>
              </a:rPr>
              <a:t>Crème de fin de soin</a:t>
            </a:r>
          </a:p>
          <a:p>
            <a:endParaRPr lang="fr-FR" sz="1200" b="0" i="0" u="sng" strike="noStrike" kern="1200" dirty="0">
              <a:solidFill>
                <a:schemeClr val="tx1"/>
              </a:solidFill>
              <a:effectLst/>
              <a:latin typeface="+mn-lt"/>
              <a:ea typeface="+mn-ea"/>
              <a:cs typeface="+mn-cs"/>
            </a:endParaRPr>
          </a:p>
          <a:p>
            <a:r>
              <a:rPr lang="fr-FR" sz="1200" b="0" i="0" u="sng" strike="noStrike" kern="1200" dirty="0">
                <a:solidFill>
                  <a:schemeClr val="tx1"/>
                </a:solidFill>
                <a:effectLst/>
                <a:latin typeface="+mn-lt"/>
                <a:ea typeface="+mn-ea"/>
                <a:cs typeface="+mn-cs"/>
              </a:rPr>
              <a:t>Tips</a:t>
            </a:r>
            <a:r>
              <a:rPr lang="fr-FR" sz="1200" b="0" i="0" u="none" strike="noStrike"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Ses actifs réparateurs + sa texture</a:t>
            </a:r>
            <a:r>
              <a:rPr lang="fr-FR" sz="1200" b="0" i="0" kern="1200" baseline="0" dirty="0">
                <a:solidFill>
                  <a:schemeClr val="tx1"/>
                </a:solidFill>
                <a:effectLst/>
                <a:latin typeface="+mn-lt"/>
                <a:ea typeface="+mn-ea"/>
                <a:cs typeface="+mn-cs"/>
              </a:rPr>
              <a:t> do</a:t>
            </a:r>
            <a:r>
              <a:rPr lang="fr-FR" sz="1200" b="0" i="0" kern="1200" dirty="0">
                <a:solidFill>
                  <a:schemeClr val="tx1"/>
                </a:solidFill>
                <a:effectLst/>
                <a:latin typeface="+mn-lt"/>
                <a:ea typeface="+mn-ea"/>
                <a:cs typeface="+mn-cs"/>
              </a:rPr>
              <a:t>uce et onctueuse</a:t>
            </a:r>
            <a:r>
              <a:rPr lang="fr-FR" sz="1200" b="0" i="0" kern="1200" baseline="0" dirty="0">
                <a:solidFill>
                  <a:schemeClr val="tx1"/>
                </a:solidFill>
                <a:effectLst/>
                <a:latin typeface="+mn-lt"/>
                <a:ea typeface="+mn-ea"/>
                <a:cs typeface="+mn-cs"/>
              </a:rPr>
              <a:t> qui</a:t>
            </a:r>
            <a:r>
              <a:rPr lang="fr-FR" sz="1200" b="0" i="0" kern="1200" dirty="0">
                <a:solidFill>
                  <a:schemeClr val="tx1"/>
                </a:solidFill>
                <a:effectLst/>
                <a:latin typeface="+mn-lt"/>
                <a:ea typeface="+mn-ea"/>
                <a:cs typeface="+mn-cs"/>
              </a:rPr>
              <a:t> apaise les sensations de tiraillement et d'irritation</a:t>
            </a:r>
            <a:r>
              <a:rPr lang="fr-FR" sz="1200" b="0" i="0" kern="1200" baseline="0" dirty="0">
                <a:solidFill>
                  <a:schemeClr val="tx1"/>
                </a:solidFill>
                <a:effectLst/>
                <a:latin typeface="+mn-lt"/>
                <a:ea typeface="+mn-ea"/>
                <a:cs typeface="+mn-cs"/>
              </a:rPr>
              <a:t> = </a:t>
            </a:r>
            <a:r>
              <a:rPr lang="fr-FR" sz="1200" b="0" i="0" kern="1200" dirty="0">
                <a:solidFill>
                  <a:schemeClr val="tx1"/>
                </a:solidFill>
                <a:effectLst/>
                <a:latin typeface="+mn-lt"/>
                <a:ea typeface="+mn-ea"/>
                <a:cs typeface="+mn-cs"/>
              </a:rPr>
              <a:t>le soin idéal pour retrouver</a:t>
            </a:r>
            <a:r>
              <a:rPr lang="fr-FR" sz="1200" b="0" i="0" kern="1200" baseline="0" dirty="0">
                <a:solidFill>
                  <a:schemeClr val="tx1"/>
                </a:solidFill>
                <a:effectLst/>
                <a:latin typeface="+mn-lt"/>
                <a:ea typeface="+mn-ea"/>
                <a:cs typeface="+mn-cs"/>
              </a:rPr>
              <a:t> </a:t>
            </a:r>
            <a:r>
              <a:rPr lang="fr-FR" sz="1200" b="0" i="0" kern="1200" dirty="0">
                <a:solidFill>
                  <a:schemeClr val="tx1"/>
                </a:solidFill>
                <a:effectLst/>
                <a:latin typeface="+mn-lt"/>
                <a:ea typeface="+mn-ea"/>
                <a:cs typeface="+mn-cs"/>
              </a:rPr>
              <a:t>rapidement confort, souplesse, velouté et éclat.</a:t>
            </a:r>
          </a:p>
          <a:p>
            <a:endParaRPr lang="fr-FR" sz="1200" b="0" i="0" u="none" strike="noStrike" kern="1200" baseline="0" dirty="0">
              <a:solidFill>
                <a:schemeClr val="tx1"/>
              </a:solidFill>
              <a:effectLst/>
              <a:latin typeface="+mn-lt"/>
              <a:ea typeface="+mn-ea"/>
              <a:cs typeface="+mn-cs"/>
            </a:endParaRPr>
          </a:p>
          <a:p>
            <a:r>
              <a:rPr lang="fr-FR" sz="1200" b="0" i="0" u="none" strike="noStrike" kern="1200" dirty="0">
                <a:solidFill>
                  <a:schemeClr val="tx1"/>
                </a:solidFill>
                <a:effectLst/>
                <a:latin typeface="+mn-lt"/>
                <a:ea typeface="+mn-ea"/>
                <a:cs typeface="+mn-cs"/>
              </a:rPr>
              <a:t>Pour compléter l'action de </a:t>
            </a:r>
            <a:r>
              <a:rPr lang="fr-FR" sz="1200" b="0" i="0" u="none" strike="noStrike" kern="1200" dirty="0" err="1">
                <a:solidFill>
                  <a:schemeClr val="tx1"/>
                </a:solidFill>
                <a:effectLst/>
                <a:latin typeface="+mn-lt"/>
                <a:ea typeface="+mn-ea"/>
                <a:cs typeface="+mn-cs"/>
              </a:rPr>
              <a:t>Nutri</a:t>
            </a:r>
            <a:r>
              <a:rPr lang="fr-FR" sz="1200" b="0" i="0" u="none" strike="noStrike" kern="1200" dirty="0">
                <a:solidFill>
                  <a:schemeClr val="tx1"/>
                </a:solidFill>
                <a:effectLst/>
                <a:latin typeface="+mn-lt"/>
                <a:ea typeface="+mn-ea"/>
                <a:cs typeface="+mn-cs"/>
              </a:rPr>
              <a:t> Défense, il est possible</a:t>
            </a:r>
            <a:r>
              <a:rPr lang="fr-FR" sz="1200" b="0" i="0" u="none" strike="noStrike" kern="1200" baseline="0" dirty="0">
                <a:solidFill>
                  <a:schemeClr val="tx1"/>
                </a:solidFill>
                <a:effectLst/>
                <a:latin typeface="+mn-lt"/>
                <a:ea typeface="+mn-ea"/>
                <a:cs typeface="+mn-cs"/>
              </a:rPr>
              <a:t> de</a:t>
            </a:r>
            <a:r>
              <a:rPr lang="fr-FR" sz="1200" b="0" i="0" u="none" strike="noStrike" kern="1200" dirty="0">
                <a:solidFill>
                  <a:schemeClr val="tx1"/>
                </a:solidFill>
                <a:effectLst/>
                <a:latin typeface="+mn-lt"/>
                <a:ea typeface="+mn-ea"/>
                <a:cs typeface="+mn-cs"/>
              </a:rPr>
              <a:t> l'associer à l'un des boosters complémentaires suivants :  Défense + pour lutter contre les agressions de l'environnement, </a:t>
            </a:r>
            <a:r>
              <a:rPr lang="fr-FR" sz="1200" b="0" i="0" u="none" strike="noStrike" kern="1200" dirty="0" err="1">
                <a:solidFill>
                  <a:schemeClr val="tx1"/>
                </a:solidFill>
                <a:effectLst/>
                <a:latin typeface="+mn-lt"/>
                <a:ea typeface="+mn-ea"/>
                <a:cs typeface="+mn-cs"/>
              </a:rPr>
              <a:t>Nutri</a:t>
            </a:r>
            <a:r>
              <a:rPr lang="fr-FR" sz="1200" b="0" i="0" u="none" strike="noStrike" kern="1200" dirty="0">
                <a:solidFill>
                  <a:schemeClr val="tx1"/>
                </a:solidFill>
                <a:effectLst/>
                <a:latin typeface="+mn-lt"/>
                <a:ea typeface="+mn-ea"/>
                <a:cs typeface="+mn-cs"/>
              </a:rPr>
              <a:t> + pour nourrir et régénérer, Hydra + pour hydrater</a:t>
            </a:r>
            <a:r>
              <a:rPr lang="fr-FR" sz="1200" b="0" i="0" u="none" strike="noStrike" kern="1200" baseline="0" dirty="0">
                <a:solidFill>
                  <a:schemeClr val="tx1"/>
                </a:solidFill>
                <a:effectLst/>
                <a:latin typeface="+mn-lt"/>
                <a:ea typeface="+mn-ea"/>
                <a:cs typeface="+mn-cs"/>
              </a:rPr>
              <a:t> et</a:t>
            </a:r>
            <a:r>
              <a:rPr lang="fr-FR" sz="1200" b="0" i="0" u="none" strike="noStrike" kern="1200" dirty="0">
                <a:solidFill>
                  <a:schemeClr val="tx1"/>
                </a:solidFill>
                <a:effectLst/>
                <a:latin typeface="+mn-lt"/>
                <a:ea typeface="+mn-ea"/>
                <a:cs typeface="+mn-cs"/>
              </a:rPr>
              <a:t> Lift + pour raffermir</a:t>
            </a:r>
          </a:p>
          <a:p>
            <a:endParaRPr lang="fr-FR" sz="1200" i="0" u="sng"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Ingrédients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Huile d’inca </a:t>
            </a:r>
            <a:r>
              <a:rPr kumimoji="0" lang="fr-FR" sz="12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inchi</a:t>
            </a: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bio : nourrissant, réparateur</a:t>
            </a:r>
          </a:p>
          <a:p>
            <a:pPr marL="0" marR="0" indent="0" algn="l" defTabSz="914400" rtl="0" eaLnBrk="1" fontAlgn="auto" latinLnBrk="0" hangingPunct="1">
              <a:lnSpc>
                <a:spcPct val="100000"/>
              </a:lnSpc>
              <a:spcBef>
                <a:spcPts val="0"/>
              </a:spcBef>
              <a:spcAft>
                <a:spcPts val="0"/>
              </a:spcAft>
              <a:buClrTx/>
              <a:buSzTx/>
              <a:buFontTx/>
              <a:buNone/>
              <a:tabLst/>
              <a:defRPr/>
            </a:pPr>
            <a:r>
              <a:rPr lang="fr-FR" b="0" dirty="0"/>
              <a:t>Cette</a:t>
            </a:r>
            <a:r>
              <a:rPr lang="fr-FR" b="0" baseline="0" dirty="0"/>
              <a:t> huile bio certifié ECOCERT. Elle est </a:t>
            </a:r>
            <a:r>
              <a:rPr lang="fr-FR" dirty="0"/>
              <a:t>issue des graines d’une plante native de la forêt amazonienne utilisée par les Indiens pour ses multiples vertus. </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r>
              <a:rPr lang="fr-FR" b="1" dirty="0"/>
              <a:t>Elle est</a:t>
            </a:r>
            <a:r>
              <a:rPr lang="fr-FR" b="1" baseline="0" dirty="0"/>
              <a:t> l’h</a:t>
            </a:r>
            <a:r>
              <a:rPr lang="fr-FR" b="1" dirty="0"/>
              <a:t>uile la plus riche en acides gras essentiels </a:t>
            </a:r>
            <a:r>
              <a:rPr lang="fr-FR" dirty="0"/>
              <a:t>(AGE),</a:t>
            </a:r>
            <a:r>
              <a:rPr lang="fr-FR" baseline="0" dirty="0"/>
              <a:t> c</a:t>
            </a:r>
            <a:r>
              <a:rPr lang="fr-FR" dirty="0"/>
              <a:t>omposée à plus de 80% d’AGE (omégas 3 et 6)</a:t>
            </a:r>
            <a:r>
              <a:rPr lang="fr-FR" baseline="0" dirty="0"/>
              <a:t> et c</a:t>
            </a:r>
            <a:r>
              <a:rPr lang="fr-FR" dirty="0"/>
              <a:t>ontient aussi des omégas 9.</a:t>
            </a:r>
          </a:p>
          <a:p>
            <a:pPr marL="342900" marR="0" lvl="0" indent="-342900" algn="just" defTabSz="914400" rtl="0" eaLnBrk="1" fontAlgn="auto" latinLnBrk="0" hangingPunct="1">
              <a:lnSpc>
                <a:spcPct val="120000"/>
              </a:lnSpc>
              <a:spcBef>
                <a:spcPct val="0"/>
              </a:spcBef>
              <a:spcAft>
                <a:spcPts val="0"/>
              </a:spcAft>
              <a:buClrTx/>
              <a:buSzTx/>
              <a:tabLst/>
              <a:defRPr/>
            </a:pPr>
            <a:endParaRPr lang="fr-FR" sz="1200" dirty="0">
              <a:solidFill>
                <a:schemeClr val="tx1">
                  <a:lumMod val="75000"/>
                  <a:lumOff val="25000"/>
                </a:schemeClr>
              </a:solidFill>
            </a:endParaRPr>
          </a:p>
          <a:p>
            <a:endPar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Beurre de karité </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nourrissant, réparateur,</a:t>
            </a:r>
            <a:r>
              <a:rPr lang="fr-FR" dirty="0">
                <a:solidFill>
                  <a:schemeClr val="tx1">
                    <a:lumMod val="75000"/>
                    <a:lumOff val="25000"/>
                  </a:schemeClr>
                </a:solidFill>
              </a:rPr>
              <a:t> protège la peau en</a:t>
            </a:r>
            <a:r>
              <a:rPr lang="fr-FR" baseline="0" dirty="0">
                <a:solidFill>
                  <a:schemeClr val="tx1">
                    <a:lumMod val="75000"/>
                    <a:lumOff val="25000"/>
                  </a:schemeClr>
                </a:solidFill>
              </a:rPr>
              <a:t> </a:t>
            </a:r>
            <a:r>
              <a:rPr lang="fr-FR" dirty="0">
                <a:solidFill>
                  <a:schemeClr val="tx1">
                    <a:lumMod val="75000"/>
                    <a:lumOff val="25000"/>
                  </a:schemeClr>
                </a:solidFill>
              </a:rPr>
              <a:t>participant à la reconstitution de son ciment lipidique intercellulaire. </a:t>
            </a:r>
            <a:endPar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baseline="0" dirty="0">
                <a:solidFill>
                  <a:schemeClr val="tx1"/>
                </a:solidFill>
              </a:rPr>
              <a:t>(Il est </a:t>
            </a:r>
            <a:r>
              <a:rPr lang="fr-FR" i="1" baseline="0" dirty="0">
                <a:solidFill>
                  <a:schemeClr val="tx1">
                    <a:lumMod val="75000"/>
                    <a:lumOff val="25000"/>
                  </a:schemeClr>
                </a:solidFill>
              </a:rPr>
              <a:t>r</a:t>
            </a:r>
            <a:r>
              <a:rPr lang="fr-FR" i="1" dirty="0">
                <a:solidFill>
                  <a:schemeClr val="tx1">
                    <a:lumMod val="75000"/>
                    <a:lumOff val="25000"/>
                  </a:schemeClr>
                </a:solidFill>
              </a:rPr>
              <a:t>iche en vit. A et E </a:t>
            </a:r>
            <a:r>
              <a:rPr lang="fr-FR" i="1" baseline="0" dirty="0">
                <a:solidFill>
                  <a:schemeClr val="tx1">
                    <a:lumMod val="75000"/>
                    <a:lumOff val="25000"/>
                  </a:schemeClr>
                </a:solidFill>
              </a:rPr>
              <a:t> (</a:t>
            </a:r>
            <a:r>
              <a:rPr lang="fr-FR" i="1" dirty="0" err="1">
                <a:solidFill>
                  <a:schemeClr val="tx1">
                    <a:lumMod val="75000"/>
                    <a:lumOff val="25000"/>
                  </a:schemeClr>
                </a:solidFill>
              </a:rPr>
              <a:t>anti-oxydants</a:t>
            </a:r>
            <a:r>
              <a:rPr lang="fr-FR" i="1" dirty="0">
                <a:solidFill>
                  <a:schemeClr val="tx1">
                    <a:lumMod val="75000"/>
                    <a:lumOff val="25000"/>
                  </a:schemeClr>
                </a:solidFill>
              </a:rPr>
              <a:t>)</a:t>
            </a:r>
            <a:r>
              <a:rPr lang="fr-FR" i="1" baseline="0" dirty="0">
                <a:solidFill>
                  <a:schemeClr val="tx1">
                    <a:lumMod val="75000"/>
                    <a:lumOff val="25000"/>
                  </a:schemeClr>
                </a:solidFill>
              </a:rPr>
              <a:t> et </a:t>
            </a:r>
            <a:r>
              <a:rPr lang="fr-FR" i="1" dirty="0">
                <a:solidFill>
                  <a:schemeClr val="tx1">
                    <a:lumMod val="75000"/>
                    <a:lumOff val="25000"/>
                  </a:schemeClr>
                </a:solidFill>
              </a:rPr>
              <a:t>riche </a:t>
            </a:r>
            <a:r>
              <a:rPr lang="fr-FR" i="1" baseline="0" dirty="0">
                <a:solidFill>
                  <a:schemeClr val="tx1">
                    <a:lumMod val="75000"/>
                    <a:lumOff val="25000"/>
                  </a:schemeClr>
                </a:solidFill>
              </a:rPr>
              <a:t>en acides gras (oméga 3, 6, 9)</a:t>
            </a:r>
            <a:endParaRPr kumimoji="0" lang="fr-FR" sz="12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342839" lvl="0" indent="-342839" algn="l">
              <a:defRPr/>
            </a:pPr>
            <a:r>
              <a:rPr lang="fr-FR" sz="1200" b="0" i="1" dirty="0">
                <a:solidFill>
                  <a:schemeClr val="tx1">
                    <a:lumMod val="75000"/>
                    <a:lumOff val="25000"/>
                  </a:schemeClr>
                </a:solidFill>
              </a:rPr>
              <a:t>Il est issu de l’amande concassée, torréfiée et </a:t>
            </a:r>
            <a:r>
              <a:rPr lang="fr-FR" sz="1200" b="0" i="1" kern="1200" dirty="0">
                <a:solidFill>
                  <a:schemeClr val="tx1">
                    <a:lumMod val="75000"/>
                    <a:lumOff val="25000"/>
                  </a:schemeClr>
                </a:solidFill>
                <a:latin typeface="+mn-lt"/>
                <a:ea typeface="+mn-ea"/>
                <a:cs typeface="+mn-cs"/>
              </a:rPr>
              <a:t>moulue contenue dans le fruit du karité)</a:t>
            </a:r>
          </a:p>
          <a:p>
            <a:pPr marL="342839" lvl="0" indent="-342839" algn="l">
              <a:defRPr/>
            </a:pPr>
            <a:r>
              <a:rPr lang="fr-FR" b="0" i="1" baseline="0" dirty="0">
                <a:solidFill>
                  <a:schemeClr val="tx1">
                    <a:lumMod val="75000"/>
                    <a:lumOff val="25000"/>
                  </a:schemeClr>
                </a:solidFill>
              </a:rPr>
              <a:t> </a:t>
            </a:r>
            <a:endParaRPr lang="fr-FR" b="0" baseline="0" dirty="0">
              <a:solidFill>
                <a:schemeClr val="tx1">
                  <a:lumMod val="75000"/>
                  <a:lumOff val="25000"/>
                </a:schemeClr>
              </a:solidFill>
            </a:endParaRPr>
          </a:p>
          <a:p>
            <a:pPr marL="342839" indent="-342839">
              <a:defRPr/>
            </a:pPr>
            <a:r>
              <a:rPr lang="fr-FR" b="0" baseline="0" dirty="0">
                <a:solidFill>
                  <a:schemeClr val="tx1">
                    <a:lumMod val="75000"/>
                    <a:lumOff val="25000"/>
                  </a:schemeClr>
                </a:solidFill>
              </a:rPr>
              <a:t> - </a:t>
            </a: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Lactobacilles </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(aussi appelés probiotiques) booster les défenses naturelles</a:t>
            </a:r>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200" b="0" kern="1200" baseline="0" dirty="0">
                <a:solidFill>
                  <a:schemeClr val="tx1">
                    <a:lumMod val="65000"/>
                    <a:lumOff val="35000"/>
                  </a:schemeClr>
                </a:solidFill>
                <a:latin typeface="+mn-lt"/>
                <a:ea typeface="+mn-ea"/>
                <a:cs typeface="+mn-cs"/>
              </a:rPr>
              <a:t>Ce sont des m</a:t>
            </a:r>
            <a:r>
              <a:rPr lang="fr-FR" altLang="fr-FR" sz="1200" b="0" kern="1200" dirty="0">
                <a:solidFill>
                  <a:schemeClr val="tx1">
                    <a:lumMod val="65000"/>
                    <a:lumOff val="35000"/>
                  </a:schemeClr>
                </a:solidFill>
                <a:latin typeface="+mn-lt"/>
                <a:ea typeface="+mn-ea"/>
                <a:cs typeface="+mn-cs"/>
              </a:rPr>
              <a:t>icroorganismes </a:t>
            </a:r>
            <a:r>
              <a:rPr lang="fr-FR" altLang="fr-FR" sz="1200" kern="1200" dirty="0">
                <a:solidFill>
                  <a:schemeClr val="tx1">
                    <a:lumMod val="65000"/>
                    <a:lumOff val="35000"/>
                  </a:schemeClr>
                </a:solidFill>
                <a:latin typeface="+mn-lt"/>
                <a:ea typeface="+mn-ea"/>
                <a:cs typeface="+mn-cs"/>
              </a:rPr>
              <a:t>bénéfiques </a:t>
            </a:r>
            <a:r>
              <a:rPr lang="fr-FR" sz="1200" dirty="0">
                <a:solidFill>
                  <a:schemeClr val="tx1">
                    <a:lumMod val="75000"/>
                    <a:lumOff val="25000"/>
                  </a:schemeClr>
                </a:solidFill>
              </a:rPr>
              <a:t>préalablement stérilisées pour éviter la prolifération dans</a:t>
            </a:r>
            <a:r>
              <a:rPr lang="fr-FR" sz="1200" baseline="0" dirty="0">
                <a:solidFill>
                  <a:schemeClr val="tx1">
                    <a:lumMod val="75000"/>
                    <a:lumOff val="25000"/>
                  </a:schemeClr>
                </a:solidFill>
              </a:rPr>
              <a:t> le produit mais qui ont permettent de </a:t>
            </a:r>
            <a:r>
              <a:rPr lang="fr-FR" sz="1200" kern="1200" baseline="0" dirty="0">
                <a:solidFill>
                  <a:schemeClr val="tx1">
                    <a:lumMod val="65000"/>
                    <a:lumOff val="35000"/>
                  </a:schemeClr>
                </a:solidFill>
                <a:latin typeface="+mn-lt"/>
                <a:ea typeface="+mn-ea"/>
                <a:cs typeface="+mn-cs"/>
              </a:rPr>
              <a:t>s</a:t>
            </a:r>
            <a:r>
              <a:rPr lang="fr-FR" altLang="fr-FR" sz="1200" kern="1200" dirty="0">
                <a:solidFill>
                  <a:schemeClr val="tx1">
                    <a:lumMod val="65000"/>
                    <a:lumOff val="35000"/>
                  </a:schemeClr>
                </a:solidFill>
                <a:latin typeface="+mn-lt"/>
                <a:ea typeface="+mn-ea"/>
                <a:cs typeface="+mn-cs"/>
              </a:rPr>
              <a:t>timuler les mécanismes de défense cutanée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baseline="0" dirty="0">
              <a:solidFill>
                <a:schemeClr val="tx1">
                  <a:lumMod val="65000"/>
                  <a:lumOff val="35000"/>
                </a:schemeClr>
              </a:solidFill>
              <a:latin typeface="+mn-lt"/>
              <a:ea typeface="+mn-ea"/>
              <a:cs typeface="+mn-cs"/>
            </a:endParaRPr>
          </a:p>
          <a:p>
            <a:r>
              <a:rPr lang="fr-FR" b="1" dirty="0">
                <a:solidFill>
                  <a:schemeClr val="tx1">
                    <a:lumMod val="75000"/>
                    <a:lumOff val="25000"/>
                  </a:schemeClr>
                </a:solidFill>
              </a:rPr>
              <a:t>- Huile de pépins de raisin</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err="1">
                <a:solidFill>
                  <a:schemeClr val="tx1">
                    <a:lumMod val="75000"/>
                    <a:lumOff val="25000"/>
                  </a:schemeClr>
                </a:solidFill>
                <a:latin typeface="+mn-lt"/>
                <a:ea typeface="+mn-ea"/>
                <a:cs typeface="+mn-cs"/>
              </a:rPr>
              <a:t>Restructurante</a:t>
            </a:r>
            <a:r>
              <a:rPr lang="fr-FR" sz="1200" kern="1200" dirty="0">
                <a:solidFill>
                  <a:schemeClr val="tx1">
                    <a:lumMod val="75000"/>
                    <a:lumOff val="25000"/>
                  </a:schemeClr>
                </a:solidFill>
                <a:latin typeface="+mn-lt"/>
                <a:ea typeface="+mn-ea"/>
                <a:cs typeface="+mn-cs"/>
              </a:rPr>
              <a:t>, elle </a:t>
            </a:r>
            <a:r>
              <a:rPr lang="fr-FR" sz="1200" dirty="0">
                <a:solidFill>
                  <a:schemeClr val="tx1">
                    <a:lumMod val="75000"/>
                    <a:lumOff val="25000"/>
                  </a:schemeClr>
                </a:solidFill>
              </a:rPr>
              <a:t>réduit</a:t>
            </a:r>
            <a:r>
              <a:rPr lang="fr-FR" sz="1200" baseline="0" dirty="0">
                <a:solidFill>
                  <a:schemeClr val="tx1">
                    <a:lumMod val="75000"/>
                    <a:lumOff val="25000"/>
                  </a:schemeClr>
                </a:solidFill>
              </a:rPr>
              <a:t> la perte insensible en eau, apportant ainsi confort et </a:t>
            </a:r>
            <a:r>
              <a:rPr lang="fr-FR" sz="1200" kern="1200" baseline="0" dirty="0">
                <a:solidFill>
                  <a:schemeClr val="tx1">
                    <a:lumMod val="75000"/>
                    <a:lumOff val="25000"/>
                  </a:schemeClr>
                </a:solidFill>
                <a:latin typeface="+mn-lt"/>
                <a:ea typeface="+mn-ea"/>
                <a:cs typeface="+mn-cs"/>
              </a:rPr>
              <a:t>élasticité (acides gras)</a:t>
            </a:r>
          </a:p>
          <a:p>
            <a:endParaRPr lang="fr-FR" dirty="0">
              <a:solidFill>
                <a:schemeClr val="tx1">
                  <a:lumMod val="75000"/>
                  <a:lumOff val="25000"/>
                </a:schemeClr>
              </a:solidFill>
            </a:endParaRPr>
          </a:p>
          <a:p>
            <a:endParaRPr lang="fr-FR" dirty="0">
              <a:solidFill>
                <a:schemeClr val="tx1">
                  <a:lumMod val="75000"/>
                  <a:lumOff val="25000"/>
                </a:schemeClr>
              </a:solidFill>
            </a:endParaRPr>
          </a:p>
          <a:p>
            <a:r>
              <a:rPr lang="fr-FR" b="1" dirty="0">
                <a:solidFill>
                  <a:schemeClr val="tx1">
                    <a:lumMod val="75000"/>
                    <a:lumOff val="25000"/>
                  </a:schemeClr>
                </a:solidFill>
              </a:rPr>
              <a:t>- Huile</a:t>
            </a:r>
            <a:r>
              <a:rPr lang="fr-FR" b="1" baseline="0" dirty="0">
                <a:solidFill>
                  <a:schemeClr val="tx1">
                    <a:lumMod val="75000"/>
                    <a:lumOff val="25000"/>
                  </a:schemeClr>
                </a:solidFill>
              </a:rPr>
              <a:t> d’avocat</a:t>
            </a:r>
          </a:p>
          <a:p>
            <a:r>
              <a:rPr lang="fr-FR" sz="1200" dirty="0" err="1">
                <a:solidFill>
                  <a:schemeClr val="tx1">
                    <a:lumMod val="75000"/>
                    <a:lumOff val="25000"/>
                  </a:schemeClr>
                </a:solidFill>
              </a:rPr>
              <a:t>Régénérante</a:t>
            </a:r>
            <a:r>
              <a:rPr lang="fr-FR" sz="1200" dirty="0">
                <a:solidFill>
                  <a:schemeClr val="tx1">
                    <a:lumMod val="75000"/>
                    <a:lumOff val="25000"/>
                  </a:schemeClr>
                </a:solidFill>
              </a:rPr>
              <a:t> et</a:t>
            </a:r>
            <a:r>
              <a:rPr lang="fr-FR" sz="1200" baseline="0" dirty="0">
                <a:solidFill>
                  <a:schemeClr val="tx1">
                    <a:lumMod val="75000"/>
                    <a:lumOff val="25000"/>
                  </a:schemeClr>
                </a:solidFill>
              </a:rPr>
              <a:t> protectrice</a:t>
            </a:r>
          </a:p>
          <a:p>
            <a:r>
              <a:rPr lang="fr-FR" sz="1200" kern="1200" dirty="0">
                <a:solidFill>
                  <a:schemeClr val="tx1">
                    <a:lumMod val="75000"/>
                    <a:lumOff val="25000"/>
                  </a:schemeClr>
                </a:solidFill>
                <a:latin typeface="+mn-lt"/>
                <a:ea typeface="+mn-ea"/>
                <a:cs typeface="+mn-cs"/>
              </a:rPr>
              <a:t>elle contribue à restaurer et préserver le film hydrolipidique de l’épiderme, apportant ainsi confort et souplesse (acides gras et insaponifiables)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r>
              <a:rPr lang="fr-FR" sz="1200" i="0" u="sng" kern="1200" dirty="0">
                <a:solidFill>
                  <a:schemeClr val="tx1"/>
                </a:solidFill>
                <a:effectLst/>
                <a:latin typeface="+mn-lt"/>
                <a:ea typeface="+mn-ea"/>
                <a:cs typeface="+mn-cs"/>
              </a:rPr>
              <a:t>Descriptif</a:t>
            </a:r>
          </a:p>
          <a:p>
            <a:r>
              <a:rPr lang="fr-FR" sz="1200" b="0" i="0" kern="1200" dirty="0">
                <a:solidFill>
                  <a:schemeClr val="tx1"/>
                </a:solidFill>
                <a:effectLst/>
                <a:latin typeface="+mn-lt"/>
                <a:ea typeface="+mn-ea"/>
                <a:cs typeface="+mn-cs"/>
              </a:rPr>
              <a:t>Cette crème visage SOS est le réconfort des peaux sèches à très sèches. Ses actifs réparateurs</a:t>
            </a:r>
            <a:r>
              <a:rPr lang="fr-FR" sz="1200" b="0" i="0" kern="1200" baseline="0" dirty="0">
                <a:solidFill>
                  <a:schemeClr val="tx1"/>
                </a:solidFill>
                <a:effectLst/>
                <a:latin typeface="+mn-lt"/>
                <a:ea typeface="+mn-ea"/>
                <a:cs typeface="+mn-cs"/>
              </a:rPr>
              <a:t> associés aux</a:t>
            </a:r>
            <a:r>
              <a:rPr lang="fr-FR" sz="1200" b="0" i="0" kern="1200" dirty="0">
                <a:solidFill>
                  <a:schemeClr val="tx1"/>
                </a:solidFill>
                <a:effectLst/>
                <a:latin typeface="+mn-lt"/>
                <a:ea typeface="+mn-ea"/>
                <a:cs typeface="+mn-cs"/>
              </a:rPr>
              <a:t> probiotiques et</a:t>
            </a:r>
            <a:r>
              <a:rPr lang="fr-FR" sz="1200" b="0" i="0" kern="1200" baseline="0" dirty="0">
                <a:solidFill>
                  <a:schemeClr val="tx1"/>
                </a:solidFill>
                <a:effectLst/>
                <a:latin typeface="+mn-lt"/>
                <a:ea typeface="+mn-ea"/>
                <a:cs typeface="+mn-cs"/>
              </a:rPr>
              <a:t> </a:t>
            </a:r>
            <a:r>
              <a:rPr lang="fr-FR" sz="1200" b="0" i="0" kern="1200" dirty="0">
                <a:solidFill>
                  <a:schemeClr val="tx1"/>
                </a:solidFill>
                <a:effectLst/>
                <a:latin typeface="+mn-lt"/>
                <a:ea typeface="+mn-ea"/>
                <a:cs typeface="+mn-cs"/>
              </a:rPr>
              <a:t>au </a:t>
            </a:r>
            <a:r>
              <a:rPr lang="fr-FR" sz="1200" b="0" i="0" kern="1200" dirty="0" err="1">
                <a:solidFill>
                  <a:schemeClr val="tx1"/>
                </a:solidFill>
                <a:effectLst/>
                <a:latin typeface="+mn-lt"/>
                <a:ea typeface="+mn-ea"/>
                <a:cs typeface="+mn-cs"/>
              </a:rPr>
              <a:t>co-enzyme</a:t>
            </a:r>
            <a:r>
              <a:rPr lang="fr-FR" sz="1200" b="0" i="0" kern="1200" dirty="0">
                <a:solidFill>
                  <a:schemeClr val="tx1"/>
                </a:solidFill>
                <a:effectLst/>
                <a:latin typeface="+mn-lt"/>
                <a:ea typeface="+mn-ea"/>
                <a:cs typeface="+mn-cs"/>
              </a:rPr>
              <a:t> Q10 et en vitamines </a:t>
            </a:r>
            <a:r>
              <a:rPr lang="fr-FR" sz="1200" b="0" i="0" kern="1200" dirty="0" err="1">
                <a:solidFill>
                  <a:schemeClr val="tx1"/>
                </a:solidFill>
                <a:effectLst/>
                <a:latin typeface="+mn-lt"/>
                <a:ea typeface="+mn-ea"/>
                <a:cs typeface="+mn-cs"/>
              </a:rPr>
              <a:t>anti-oxydantes,elle</a:t>
            </a:r>
            <a:r>
              <a:rPr lang="fr-FR" sz="1200" b="0" i="0" kern="1200" dirty="0">
                <a:solidFill>
                  <a:schemeClr val="tx1"/>
                </a:solidFill>
                <a:effectLst/>
                <a:latin typeface="+mn-lt"/>
                <a:ea typeface="+mn-ea"/>
                <a:cs typeface="+mn-cs"/>
              </a:rPr>
              <a:t> booste les défenses naturelles de la peau pour mieux lutter contre les agressions de l'environnement.</a:t>
            </a:r>
          </a:p>
          <a:p>
            <a:endParaRPr lang="fr-FR" sz="1200" b="0" i="0" u="sng" kern="1200" dirty="0">
              <a:solidFill>
                <a:schemeClr val="tx1"/>
              </a:solidFill>
              <a:effectLst/>
              <a:latin typeface="+mn-lt"/>
              <a:ea typeface="+mn-ea"/>
              <a:cs typeface="+mn-cs"/>
            </a:endParaRPr>
          </a:p>
          <a:p>
            <a:endParaRPr lang="fr-FR" sz="1200" b="0" i="0" u="sng" kern="1200" dirty="0">
              <a:solidFill>
                <a:schemeClr val="tx1"/>
              </a:solidFill>
              <a:effectLst/>
              <a:latin typeface="+mn-lt"/>
              <a:ea typeface="+mn-ea"/>
              <a:cs typeface="+mn-cs"/>
            </a:endParaRPr>
          </a:p>
          <a:p>
            <a:r>
              <a:rPr lang="fr-FR" sz="1200" b="0" i="0" u="sng" kern="1200" dirty="0">
                <a:solidFill>
                  <a:schemeClr val="tx1"/>
                </a:solidFill>
                <a:effectLst/>
                <a:latin typeface="+mn-lt"/>
                <a:ea typeface="+mn-ea"/>
                <a:cs typeface="+mn-cs"/>
              </a:rPr>
              <a:t>INFOS + :</a:t>
            </a:r>
            <a:r>
              <a:rPr lang="fr-FR" sz="1200" b="0" i="0" u="sng" kern="1200" baseline="0" dirty="0">
                <a:solidFill>
                  <a:schemeClr val="tx1"/>
                </a:solidFill>
                <a:effectLst/>
                <a:latin typeface="+mn-lt"/>
                <a:ea typeface="+mn-ea"/>
                <a:cs typeface="+mn-cs"/>
              </a:rPr>
              <a:t> </a:t>
            </a:r>
          </a:p>
          <a:p>
            <a:endParaRPr lang="fr-FR" sz="1200" b="0" i="0" u="sng" kern="1200" dirty="0">
              <a:solidFill>
                <a:schemeClr val="tx1"/>
              </a:solidFill>
              <a:effectLst/>
              <a:latin typeface="+mn-lt"/>
              <a:ea typeface="+mn-ea"/>
              <a:cs typeface="+mn-cs"/>
            </a:endParaRPr>
          </a:p>
          <a:p>
            <a:pPr algn="just">
              <a:lnSpc>
                <a:spcPct val="120000"/>
              </a:lnSpc>
            </a:pPr>
            <a:r>
              <a:rPr lang="fr-FR" baseline="0" dirty="0">
                <a:solidFill>
                  <a:schemeClr val="tx1">
                    <a:lumMod val="75000"/>
                    <a:lumOff val="25000"/>
                  </a:schemeClr>
                </a:solidFill>
              </a:rPr>
              <a:t>Les AGE sont des acides gras essentiels à l’organisme, ils sont </a:t>
            </a:r>
            <a:r>
              <a:rPr lang="fr-FR" dirty="0">
                <a:solidFill>
                  <a:schemeClr val="tx1">
                    <a:lumMod val="75000"/>
                    <a:lumOff val="25000"/>
                  </a:schemeClr>
                </a:solidFill>
              </a:rPr>
              <a:t>nécessaires au développement et au bon fonctionnement du corps humain. Mais notre corps ne sait pas les fabriquer</a:t>
            </a:r>
            <a:r>
              <a:rPr lang="fr-FR" baseline="0" dirty="0">
                <a:solidFill>
                  <a:schemeClr val="tx1">
                    <a:lumMod val="75000"/>
                    <a:lumOff val="25000"/>
                  </a:schemeClr>
                </a:solidFill>
              </a:rPr>
              <a:t>, il faut donc les lui apporter. </a:t>
            </a:r>
          </a:p>
          <a:p>
            <a:pPr algn="just">
              <a:lnSpc>
                <a:spcPct val="120000"/>
              </a:lnSpc>
            </a:pPr>
            <a:r>
              <a:rPr lang="fr-FR" dirty="0">
                <a:solidFill>
                  <a:schemeClr val="tx1">
                    <a:lumMod val="75000"/>
                    <a:lumOff val="25000"/>
                  </a:schemeClr>
                </a:solidFill>
              </a:rPr>
              <a:t>Rôle des AGE = </a:t>
            </a:r>
            <a:r>
              <a:rPr lang="fr-FR" baseline="0" dirty="0">
                <a:solidFill>
                  <a:schemeClr val="tx1">
                    <a:lumMod val="75000"/>
                    <a:lumOff val="25000"/>
                  </a:schemeClr>
                </a:solidFill>
              </a:rPr>
              <a:t>renforcent le film hydrolipidique de la peau, cicatrisants, protecteurs.</a:t>
            </a:r>
          </a:p>
          <a:p>
            <a:pPr marL="342900" marR="0" lvl="0" indent="-342900" algn="just" defTabSz="914400" rtl="0" eaLnBrk="1" fontAlgn="auto" latinLnBrk="0" hangingPunct="1">
              <a:lnSpc>
                <a:spcPct val="120000"/>
              </a:lnSpc>
              <a:spcBef>
                <a:spcPct val="0"/>
              </a:spcBef>
              <a:spcAft>
                <a:spcPts val="0"/>
              </a:spcAft>
              <a:buClrTx/>
              <a:buSzTx/>
              <a:tabLst/>
              <a:defRPr/>
            </a:pPr>
            <a:endParaRPr lang="fr-FR" sz="1200" dirty="0">
              <a:solidFill>
                <a:schemeClr val="tx1">
                  <a:lumMod val="75000"/>
                  <a:lumOff val="25000"/>
                </a:schemeClr>
              </a:solidFill>
            </a:endParaRPr>
          </a:p>
          <a:p>
            <a:pPr marL="342900" marR="0" lvl="0" indent="-342900" algn="just" defTabSz="914400" rtl="0" eaLnBrk="1" fontAlgn="auto" latinLnBrk="0" hangingPunct="1">
              <a:lnSpc>
                <a:spcPct val="120000"/>
              </a:lnSpc>
              <a:spcBef>
                <a:spcPct val="0"/>
              </a:spcBef>
              <a:spcAft>
                <a:spcPts val="0"/>
              </a:spcAft>
              <a:buClrTx/>
              <a:buSzTx/>
              <a:tabLst/>
              <a:defRPr/>
            </a:pPr>
            <a:r>
              <a:rPr lang="fr-FR" sz="1200" b="1" dirty="0">
                <a:solidFill>
                  <a:schemeClr val="tx1">
                    <a:lumMod val="75000"/>
                    <a:lumOff val="25000"/>
                  </a:schemeClr>
                </a:solidFill>
              </a:rPr>
              <a:t>Dans l’huile d’Inca </a:t>
            </a:r>
            <a:r>
              <a:rPr lang="fr-FR" sz="1200" b="1" dirty="0" err="1">
                <a:solidFill>
                  <a:schemeClr val="tx1">
                    <a:lumMod val="75000"/>
                    <a:lumOff val="25000"/>
                  </a:schemeClr>
                </a:solidFill>
              </a:rPr>
              <a:t>Inchi</a:t>
            </a:r>
            <a:r>
              <a:rPr lang="fr-FR" sz="1200" b="1" dirty="0">
                <a:solidFill>
                  <a:schemeClr val="tx1">
                    <a:lumMod val="75000"/>
                    <a:lumOff val="25000"/>
                  </a:schemeClr>
                </a:solidFill>
              </a:rPr>
              <a:t> Bio (label ECOCERT) :</a:t>
            </a:r>
          </a:p>
          <a:p>
            <a:pPr marL="342900" marR="0" lvl="0" indent="-342900" algn="just" defTabSz="914400" rtl="0" eaLnBrk="1" fontAlgn="auto" latinLnBrk="0" hangingPunct="1">
              <a:lnSpc>
                <a:spcPct val="120000"/>
              </a:lnSpc>
              <a:spcBef>
                <a:spcPct val="0"/>
              </a:spcBef>
              <a:spcAft>
                <a:spcPts val="0"/>
              </a:spcAft>
              <a:buClrTx/>
              <a:buSzTx/>
              <a:tabLst/>
              <a:defRPr/>
            </a:pPr>
            <a:endParaRPr lang="fr-FR" sz="1200" b="1" dirty="0">
              <a:solidFill>
                <a:schemeClr val="tx1">
                  <a:lumMod val="75000"/>
                  <a:lumOff val="25000"/>
                </a:schemeClr>
              </a:solidFill>
            </a:endParaRPr>
          </a:p>
          <a:p>
            <a:pPr algn="just">
              <a:lnSpc>
                <a:spcPct val="120000"/>
              </a:lnSpc>
            </a:pPr>
            <a:r>
              <a:rPr lang="fr-FR" b="1" dirty="0">
                <a:solidFill>
                  <a:schemeClr val="tx1">
                    <a:lumMod val="75000"/>
                    <a:lumOff val="25000"/>
                  </a:schemeClr>
                </a:solidFill>
              </a:rPr>
              <a:t>Oméga 3 (Ω3) ou Acide </a:t>
            </a:r>
            <a:r>
              <a:rPr lang="fr-FR" b="1" dirty="0" err="1">
                <a:solidFill>
                  <a:schemeClr val="tx1">
                    <a:lumMod val="75000"/>
                    <a:lumOff val="25000"/>
                  </a:schemeClr>
                </a:solidFill>
              </a:rPr>
              <a:t>Linolénique</a:t>
            </a:r>
            <a:r>
              <a:rPr lang="fr-FR" b="1" dirty="0">
                <a:solidFill>
                  <a:schemeClr val="tx1">
                    <a:lumMod val="75000"/>
                    <a:lumOff val="25000"/>
                  </a:schemeClr>
                </a:solidFill>
              </a:rPr>
              <a:t> : </a:t>
            </a:r>
            <a:r>
              <a:rPr lang="fr-FR" dirty="0">
                <a:solidFill>
                  <a:schemeClr val="tx1">
                    <a:lumMod val="75000"/>
                    <a:lumOff val="25000"/>
                  </a:schemeClr>
                </a:solidFill>
              </a:rPr>
              <a:t>48% - Anti-inflammatoire, il calme les rougeurs et diminue les irritations = APAISANT</a:t>
            </a:r>
          </a:p>
          <a:p>
            <a:pPr algn="just">
              <a:lnSpc>
                <a:spcPct val="120000"/>
              </a:lnSpc>
            </a:pPr>
            <a:r>
              <a:rPr lang="fr-FR" b="1" dirty="0">
                <a:solidFill>
                  <a:schemeClr val="tx1">
                    <a:lumMod val="75000"/>
                    <a:lumOff val="25000"/>
                  </a:schemeClr>
                </a:solidFill>
              </a:rPr>
              <a:t>Oméga 6 (Ω6) ou Acide Linoléique : </a:t>
            </a:r>
            <a:r>
              <a:rPr lang="fr-FR" dirty="0">
                <a:solidFill>
                  <a:schemeClr val="tx1">
                    <a:lumMod val="75000"/>
                    <a:lumOff val="25000"/>
                  </a:schemeClr>
                </a:solidFill>
              </a:rPr>
              <a:t>36% - Limite les pertes hydriques de la peau et procure des qualités ADOUCISSANTES et NUTRITIVES en participant à la reconstitution du ciment lipidique et en favorisant la bonne cohésion des cellules de la peau</a:t>
            </a:r>
          </a:p>
          <a:p>
            <a:pPr marL="342900" marR="0" lvl="0" indent="-342900" algn="just" defTabSz="914400" rtl="0" eaLnBrk="1" fontAlgn="auto" latinLnBrk="0" hangingPunct="1">
              <a:lnSpc>
                <a:spcPct val="120000"/>
              </a:lnSpc>
              <a:spcBef>
                <a:spcPct val="0"/>
              </a:spcBef>
              <a:spcAft>
                <a:spcPts val="0"/>
              </a:spcAft>
              <a:buClrTx/>
              <a:buSzTx/>
              <a:buFontTx/>
              <a:buNone/>
              <a:tabLst/>
              <a:defRPr/>
            </a:pPr>
            <a:r>
              <a:rPr lang="fr-FR" sz="1200" b="1" dirty="0">
                <a:solidFill>
                  <a:schemeClr val="tx1">
                    <a:lumMod val="75000"/>
                    <a:lumOff val="25000"/>
                  </a:schemeClr>
                </a:solidFill>
              </a:rPr>
              <a:t>+ </a:t>
            </a:r>
            <a:r>
              <a:rPr lang="fr-FR" b="1" dirty="0">
                <a:solidFill>
                  <a:schemeClr val="tx1">
                    <a:lumMod val="75000"/>
                    <a:lumOff val="25000"/>
                  </a:schemeClr>
                </a:solidFill>
              </a:rPr>
              <a:t>Oméga 9 (Ω9) ou Acide Oléique : </a:t>
            </a:r>
            <a:r>
              <a:rPr lang="fr-FR" dirty="0">
                <a:solidFill>
                  <a:schemeClr val="tx1">
                    <a:lumMod val="75000"/>
                    <a:lumOff val="25000"/>
                  </a:schemeClr>
                </a:solidFill>
              </a:rPr>
              <a:t>Très nourrissant pour la peau, il la rend plus souple et plus douce mais</a:t>
            </a:r>
          </a:p>
          <a:p>
            <a:pPr marL="342900" marR="0" lvl="0" indent="-342900" algn="just" defTabSz="914400" rtl="0" eaLnBrk="1" fontAlgn="auto" latinLnBrk="0" hangingPunct="1">
              <a:lnSpc>
                <a:spcPct val="120000"/>
              </a:lnSpc>
              <a:spcBef>
                <a:spcPct val="0"/>
              </a:spcBef>
              <a:spcAft>
                <a:spcPts val="0"/>
              </a:spcAft>
              <a:buClrTx/>
              <a:buSzTx/>
              <a:buFontTx/>
              <a:buNone/>
              <a:tabLst/>
              <a:defRPr/>
            </a:pPr>
            <a:r>
              <a:rPr lang="fr-FR" dirty="0">
                <a:solidFill>
                  <a:schemeClr val="tx1">
                    <a:lumMod val="75000"/>
                    <a:lumOff val="25000"/>
                  </a:schemeClr>
                </a:solidFill>
              </a:rPr>
              <a:t>aussi plus éclatante = NOURRISSANT,</a:t>
            </a:r>
            <a:r>
              <a:rPr lang="fr-FR" baseline="0" dirty="0">
                <a:solidFill>
                  <a:schemeClr val="tx1">
                    <a:lumMod val="75000"/>
                    <a:lumOff val="25000"/>
                  </a:schemeClr>
                </a:solidFill>
              </a:rPr>
              <a:t> ADOUCISSANT, ASSOUPLISSANT</a:t>
            </a:r>
            <a:endParaRPr lang="fr-FR" dirty="0">
              <a:solidFill>
                <a:schemeClr val="tx1">
                  <a:lumMod val="75000"/>
                  <a:lumOff val="25000"/>
                </a:schemeClr>
              </a:solidFill>
            </a:endParaRPr>
          </a:p>
          <a:p>
            <a:endParaRPr lang="fr-FR" sz="1200" i="0" u="sng"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i="0" u="sng"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DC39CD1-3524-46B3-A33D-3A96A6148A9B}" type="slidenum">
              <a:rPr lang="fr-FR" smtClean="0"/>
              <a:t>13</a:t>
            </a:fld>
            <a:endParaRPr lang="fr-FR"/>
          </a:p>
        </p:txBody>
      </p:sp>
    </p:spTree>
    <p:extLst>
      <p:ext uri="{BB962C8B-B14F-4D97-AF65-F5344CB8AC3E}">
        <p14:creationId xmlns:p14="http://schemas.microsoft.com/office/powerpoint/2010/main" val="4009466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227256" y="5167900"/>
            <a:ext cx="6219741" cy="5438719"/>
          </a:xfrm>
        </p:spPr>
        <p:txBody>
          <a:bodyPr>
            <a:normAutofit fontScale="92500" lnSpcReduction="10000"/>
          </a:bodyPr>
          <a:lstStyle/>
          <a:p>
            <a:pPr algn="just">
              <a:lnSpc>
                <a:spcPct val="120000"/>
              </a:lnSpc>
            </a:pPr>
            <a:r>
              <a:rPr lang="fr-FR" dirty="0">
                <a:solidFill>
                  <a:schemeClr val="tx1">
                    <a:lumMod val="75000"/>
                    <a:lumOff val="25000"/>
                  </a:schemeClr>
                </a:solidFill>
              </a:rPr>
              <a:t>ZOOM SUR LES ACIDES</a:t>
            </a:r>
            <a:r>
              <a:rPr lang="fr-FR" baseline="0" dirty="0">
                <a:solidFill>
                  <a:schemeClr val="tx1">
                    <a:lumMod val="75000"/>
                    <a:lumOff val="25000"/>
                  </a:schemeClr>
                </a:solidFill>
              </a:rPr>
              <a:t> GRAS ESSENTIELS (AGE)</a:t>
            </a:r>
          </a:p>
          <a:p>
            <a:pPr algn="just">
              <a:lnSpc>
                <a:spcPct val="120000"/>
              </a:lnSpc>
            </a:pPr>
            <a:r>
              <a:rPr lang="fr-FR" baseline="0" dirty="0">
                <a:solidFill>
                  <a:schemeClr val="tx1">
                    <a:lumMod val="75000"/>
                    <a:lumOff val="25000"/>
                  </a:schemeClr>
                </a:solidFill>
              </a:rPr>
              <a:t>Les AGE sont des acides gras essentiels à l’organisme, ils sont </a:t>
            </a:r>
            <a:r>
              <a:rPr lang="fr-FR" dirty="0">
                <a:solidFill>
                  <a:schemeClr val="tx1">
                    <a:lumMod val="75000"/>
                    <a:lumOff val="25000"/>
                  </a:schemeClr>
                </a:solidFill>
              </a:rPr>
              <a:t>nécessaires au développement et au bon fonctionnement du corps humain. Mais notre corps ne sait pas les fabriquer</a:t>
            </a:r>
            <a:r>
              <a:rPr lang="fr-FR" baseline="0" dirty="0">
                <a:solidFill>
                  <a:schemeClr val="tx1">
                    <a:lumMod val="75000"/>
                    <a:lumOff val="25000"/>
                  </a:schemeClr>
                </a:solidFill>
              </a:rPr>
              <a:t>, il faut donc les lui apporter. </a:t>
            </a:r>
          </a:p>
          <a:p>
            <a:pPr algn="just">
              <a:lnSpc>
                <a:spcPct val="120000"/>
              </a:lnSpc>
            </a:pPr>
            <a:r>
              <a:rPr lang="fr-FR" dirty="0">
                <a:solidFill>
                  <a:schemeClr val="tx1">
                    <a:lumMod val="75000"/>
                    <a:lumOff val="25000"/>
                  </a:schemeClr>
                </a:solidFill>
              </a:rPr>
              <a:t>Rôle des AGE = </a:t>
            </a:r>
            <a:r>
              <a:rPr lang="fr-FR" baseline="0" dirty="0">
                <a:solidFill>
                  <a:schemeClr val="tx1">
                    <a:lumMod val="75000"/>
                    <a:lumOff val="25000"/>
                  </a:schemeClr>
                </a:solidFill>
              </a:rPr>
              <a:t>renforcent le film hydrolipidique de la peau, cicatrisants, protecteurs.</a:t>
            </a:r>
          </a:p>
          <a:p>
            <a:pPr marL="342900" marR="0" lvl="0" indent="-342900" algn="just" defTabSz="914400" rtl="0" eaLnBrk="1" fontAlgn="auto" latinLnBrk="0" hangingPunct="1">
              <a:lnSpc>
                <a:spcPct val="120000"/>
              </a:lnSpc>
              <a:spcBef>
                <a:spcPct val="0"/>
              </a:spcBef>
              <a:spcAft>
                <a:spcPts val="0"/>
              </a:spcAft>
              <a:buClrTx/>
              <a:buSzTx/>
              <a:tabLst/>
              <a:defRPr/>
            </a:pPr>
            <a:endParaRPr lang="fr-FR" sz="1200" dirty="0">
              <a:solidFill>
                <a:schemeClr val="tx1">
                  <a:lumMod val="75000"/>
                  <a:lumOff val="25000"/>
                </a:schemeClr>
              </a:solidFill>
            </a:endParaRPr>
          </a:p>
          <a:p>
            <a:pPr marL="342900" marR="0" lvl="0" indent="-342900" algn="just" defTabSz="914400" rtl="0" eaLnBrk="1" fontAlgn="auto" latinLnBrk="0" hangingPunct="1">
              <a:lnSpc>
                <a:spcPct val="120000"/>
              </a:lnSpc>
              <a:spcBef>
                <a:spcPct val="0"/>
              </a:spcBef>
              <a:spcAft>
                <a:spcPts val="0"/>
              </a:spcAft>
              <a:buClrTx/>
              <a:buSzTx/>
              <a:tabLst/>
              <a:defRPr/>
            </a:pPr>
            <a:r>
              <a:rPr lang="fr-FR" sz="1200" b="1" dirty="0">
                <a:solidFill>
                  <a:schemeClr val="tx1">
                    <a:lumMod val="75000"/>
                    <a:lumOff val="25000"/>
                  </a:schemeClr>
                </a:solidFill>
              </a:rPr>
              <a:t>Dans l’huile d’Inca </a:t>
            </a:r>
            <a:r>
              <a:rPr lang="fr-FR" sz="1200" b="1" dirty="0" err="1">
                <a:solidFill>
                  <a:schemeClr val="tx1">
                    <a:lumMod val="75000"/>
                    <a:lumOff val="25000"/>
                  </a:schemeClr>
                </a:solidFill>
              </a:rPr>
              <a:t>Inchi</a:t>
            </a:r>
            <a:r>
              <a:rPr lang="fr-FR" sz="1200" b="1" dirty="0">
                <a:solidFill>
                  <a:schemeClr val="tx1">
                    <a:lumMod val="75000"/>
                    <a:lumOff val="25000"/>
                  </a:schemeClr>
                </a:solidFill>
              </a:rPr>
              <a:t> Bio (label ECOCERT) :</a:t>
            </a:r>
          </a:p>
          <a:p>
            <a:pPr algn="just">
              <a:lnSpc>
                <a:spcPct val="120000"/>
              </a:lnSpc>
            </a:pPr>
            <a:r>
              <a:rPr lang="fr-FR" b="1" dirty="0">
                <a:solidFill>
                  <a:schemeClr val="tx1">
                    <a:lumMod val="75000"/>
                    <a:lumOff val="25000"/>
                  </a:schemeClr>
                </a:solidFill>
              </a:rPr>
              <a:t>Oméga 3 (Ω3) ou Acide </a:t>
            </a:r>
            <a:r>
              <a:rPr lang="fr-FR" b="1" dirty="0" err="1">
                <a:solidFill>
                  <a:schemeClr val="tx1">
                    <a:lumMod val="75000"/>
                    <a:lumOff val="25000"/>
                  </a:schemeClr>
                </a:solidFill>
              </a:rPr>
              <a:t>Linolénique</a:t>
            </a:r>
            <a:r>
              <a:rPr lang="fr-FR" b="1" dirty="0">
                <a:solidFill>
                  <a:schemeClr val="tx1">
                    <a:lumMod val="75000"/>
                    <a:lumOff val="25000"/>
                  </a:schemeClr>
                </a:solidFill>
              </a:rPr>
              <a:t> : </a:t>
            </a:r>
            <a:r>
              <a:rPr lang="fr-FR" dirty="0">
                <a:solidFill>
                  <a:schemeClr val="tx1">
                    <a:lumMod val="75000"/>
                    <a:lumOff val="25000"/>
                  </a:schemeClr>
                </a:solidFill>
              </a:rPr>
              <a:t>48% - Anti-inflammatoire, il calme les rougeurs et diminue les irritations = APAISANT</a:t>
            </a:r>
          </a:p>
          <a:p>
            <a:pPr algn="just">
              <a:lnSpc>
                <a:spcPct val="120000"/>
              </a:lnSpc>
            </a:pPr>
            <a:r>
              <a:rPr lang="fr-FR" b="1" dirty="0">
                <a:solidFill>
                  <a:schemeClr val="tx1">
                    <a:lumMod val="75000"/>
                    <a:lumOff val="25000"/>
                  </a:schemeClr>
                </a:solidFill>
              </a:rPr>
              <a:t>Oméga 6 (Ω6) ou Acide Linoléique : </a:t>
            </a:r>
            <a:r>
              <a:rPr lang="fr-FR" dirty="0">
                <a:solidFill>
                  <a:schemeClr val="tx1">
                    <a:lumMod val="75000"/>
                    <a:lumOff val="25000"/>
                  </a:schemeClr>
                </a:solidFill>
              </a:rPr>
              <a:t>36% - Limite les pertes hydriques de la peau et procure des qualités ADOUCISSANTES et NUTRITIVES en participant à la reconstitution du ciment lipidique et en favorisant la bonne cohésion des cellules de la peau</a:t>
            </a:r>
          </a:p>
          <a:p>
            <a:pPr marL="342900" marR="0" lvl="0" indent="-342900" algn="just" defTabSz="914400" rtl="0" eaLnBrk="1" fontAlgn="auto" latinLnBrk="0" hangingPunct="1">
              <a:lnSpc>
                <a:spcPct val="120000"/>
              </a:lnSpc>
              <a:spcBef>
                <a:spcPct val="0"/>
              </a:spcBef>
              <a:spcAft>
                <a:spcPts val="0"/>
              </a:spcAft>
              <a:buClrTx/>
              <a:buSzTx/>
              <a:buFontTx/>
              <a:buNone/>
              <a:tabLst/>
              <a:defRPr/>
            </a:pPr>
            <a:r>
              <a:rPr lang="fr-FR" sz="1200" b="1" dirty="0">
                <a:solidFill>
                  <a:schemeClr val="tx1">
                    <a:lumMod val="75000"/>
                    <a:lumOff val="25000"/>
                  </a:schemeClr>
                </a:solidFill>
              </a:rPr>
              <a:t>+ </a:t>
            </a:r>
            <a:r>
              <a:rPr lang="fr-FR" b="1" dirty="0">
                <a:solidFill>
                  <a:schemeClr val="tx1">
                    <a:lumMod val="75000"/>
                    <a:lumOff val="25000"/>
                  </a:schemeClr>
                </a:solidFill>
              </a:rPr>
              <a:t>Oméga 9 (Ω9) ou Acide Oléique : </a:t>
            </a:r>
            <a:r>
              <a:rPr lang="fr-FR" dirty="0">
                <a:solidFill>
                  <a:schemeClr val="tx1">
                    <a:lumMod val="75000"/>
                    <a:lumOff val="25000"/>
                  </a:schemeClr>
                </a:solidFill>
              </a:rPr>
              <a:t>Très nourrissant pour la peau, il la rend plus souple et plus douce mais</a:t>
            </a:r>
          </a:p>
          <a:p>
            <a:pPr marL="342900" marR="0" lvl="0" indent="-342900" algn="just" defTabSz="914400" rtl="0" eaLnBrk="1" fontAlgn="auto" latinLnBrk="0" hangingPunct="1">
              <a:lnSpc>
                <a:spcPct val="120000"/>
              </a:lnSpc>
              <a:spcBef>
                <a:spcPct val="0"/>
              </a:spcBef>
              <a:spcAft>
                <a:spcPts val="0"/>
              </a:spcAft>
              <a:buClrTx/>
              <a:buSzTx/>
              <a:buFontTx/>
              <a:buNone/>
              <a:tabLst/>
              <a:defRPr/>
            </a:pPr>
            <a:r>
              <a:rPr lang="fr-FR" dirty="0">
                <a:solidFill>
                  <a:schemeClr val="tx1">
                    <a:lumMod val="75000"/>
                    <a:lumOff val="25000"/>
                  </a:schemeClr>
                </a:solidFill>
              </a:rPr>
              <a:t>aussi plus éclatante = NOURRISSANT,</a:t>
            </a:r>
            <a:r>
              <a:rPr lang="fr-FR" baseline="0" dirty="0">
                <a:solidFill>
                  <a:schemeClr val="tx1">
                    <a:lumMod val="75000"/>
                    <a:lumOff val="25000"/>
                  </a:schemeClr>
                </a:solidFill>
              </a:rPr>
              <a:t> ADOUCISSANT, ASSOUPLISSANT</a:t>
            </a:r>
            <a:endParaRPr lang="fr-FR" dirty="0">
              <a:solidFill>
                <a:schemeClr val="tx1">
                  <a:lumMod val="75000"/>
                  <a:lumOff val="25000"/>
                </a:schemeClr>
              </a:solidFill>
            </a:endParaRPr>
          </a:p>
          <a:p>
            <a:pPr marL="342900" marR="0" lvl="0" indent="-342900" algn="just" defTabSz="914400" rtl="0" eaLnBrk="1" fontAlgn="auto" latinLnBrk="0" hangingPunct="1">
              <a:lnSpc>
                <a:spcPct val="120000"/>
              </a:lnSpc>
              <a:spcBef>
                <a:spcPct val="0"/>
              </a:spcBef>
              <a:spcAft>
                <a:spcPts val="0"/>
              </a:spcAft>
              <a:buClrTx/>
              <a:buSzTx/>
              <a:tabLst/>
              <a:defRPr/>
            </a:pPr>
            <a:endParaRPr lang="fr-FR" sz="1200" dirty="0">
              <a:solidFill>
                <a:schemeClr val="tx1">
                  <a:lumMod val="75000"/>
                  <a:lumOff val="25000"/>
                </a:schemeClr>
              </a:solidFill>
            </a:endParaRPr>
          </a:p>
          <a:p>
            <a:pPr marL="342900" marR="0" lvl="0" indent="-342900" algn="just" defTabSz="914400" rtl="0" eaLnBrk="1" fontAlgn="auto" latinLnBrk="0" hangingPunct="1">
              <a:lnSpc>
                <a:spcPct val="120000"/>
              </a:lnSpc>
              <a:spcBef>
                <a:spcPct val="0"/>
              </a:spcBef>
              <a:spcAft>
                <a:spcPts val="0"/>
              </a:spcAft>
              <a:buClrTx/>
              <a:buSzTx/>
              <a:tabLst/>
              <a:defRPr/>
            </a:pPr>
            <a:r>
              <a:rPr lang="fr-FR" sz="1200" b="1" u="sng" dirty="0">
                <a:solidFill>
                  <a:schemeClr val="tx1">
                    <a:lumMod val="75000"/>
                    <a:lumOff val="25000"/>
                  </a:schemeClr>
                </a:solidFill>
              </a:rPr>
              <a:t>ZOOM PROGRAMME DE DEVELOPPEMENT DURABLE AU PEROU</a:t>
            </a:r>
          </a:p>
          <a:p>
            <a:pPr marL="342900" marR="0" lvl="0" indent="-342900" algn="just" defTabSz="914400" rtl="0" eaLnBrk="1" fontAlgn="auto" latinLnBrk="0" hangingPunct="1">
              <a:lnSpc>
                <a:spcPct val="120000"/>
              </a:lnSpc>
              <a:spcBef>
                <a:spcPct val="0"/>
              </a:spcBef>
              <a:spcAft>
                <a:spcPts val="0"/>
              </a:spcAft>
              <a:buClrTx/>
              <a:buSzTx/>
              <a:tabLst/>
              <a:defRPr/>
            </a:pPr>
            <a:r>
              <a:rPr lang="fr-FR" sz="1200" dirty="0">
                <a:solidFill>
                  <a:schemeClr val="tx1">
                    <a:lumMod val="75000"/>
                    <a:lumOff val="25000"/>
                  </a:schemeClr>
                </a:solidFill>
              </a:rPr>
              <a:t>Programme de développement durable au Pérou = </a:t>
            </a:r>
          </a:p>
          <a:p>
            <a:pPr marL="342900" marR="0" lvl="0" indent="-342900" algn="just" defTabSz="914400" rtl="0" eaLnBrk="1" fontAlgn="auto" latinLnBrk="0" hangingPunct="1">
              <a:lnSpc>
                <a:spcPct val="120000"/>
              </a:lnSpc>
              <a:spcBef>
                <a:spcPct val="0"/>
              </a:spcBef>
              <a:spcAft>
                <a:spcPts val="0"/>
              </a:spcAft>
              <a:buClrTx/>
              <a:buSzTx/>
              <a:tabLst/>
              <a:defRPr/>
            </a:pPr>
            <a:r>
              <a:rPr lang="fr-FR" sz="1200" dirty="0">
                <a:solidFill>
                  <a:schemeClr val="tx1">
                    <a:lumMod val="75000"/>
                    <a:lumOff val="25000"/>
                  </a:schemeClr>
                </a:solidFill>
              </a:rPr>
              <a:t>Programme OMEGA mis en place par l’entreprise </a:t>
            </a:r>
            <a:r>
              <a:rPr lang="fr-FR" sz="1200" dirty="0" err="1">
                <a:solidFill>
                  <a:schemeClr val="tx1">
                    <a:lumMod val="75000"/>
                    <a:lumOff val="25000"/>
                  </a:schemeClr>
                </a:solidFill>
              </a:rPr>
              <a:t>Agroindustrias</a:t>
            </a:r>
            <a:r>
              <a:rPr lang="fr-FR" sz="1200" dirty="0">
                <a:solidFill>
                  <a:schemeClr val="tx1">
                    <a:lumMod val="75000"/>
                    <a:lumOff val="25000"/>
                  </a:schemeClr>
                </a:solidFill>
              </a:rPr>
              <a:t> </a:t>
            </a:r>
            <a:r>
              <a:rPr lang="fr-FR" sz="1200" dirty="0" err="1">
                <a:solidFill>
                  <a:schemeClr val="tx1">
                    <a:lumMod val="75000"/>
                    <a:lumOff val="25000"/>
                  </a:schemeClr>
                </a:solidFill>
              </a:rPr>
              <a:t>amazonicas</a:t>
            </a:r>
            <a:r>
              <a:rPr lang="fr-FR" sz="1200" dirty="0">
                <a:solidFill>
                  <a:schemeClr val="tx1">
                    <a:lumMod val="75000"/>
                    <a:lumOff val="25000"/>
                  </a:schemeClr>
                </a:solidFill>
              </a:rPr>
              <a:t> </a:t>
            </a:r>
          </a:p>
          <a:p>
            <a:pPr marL="342900" marR="0" lvl="0" indent="-342900" algn="just" defTabSz="914400" rtl="0" eaLnBrk="1" fontAlgn="auto" latinLnBrk="0" hangingPunct="1">
              <a:lnSpc>
                <a:spcPct val="120000"/>
              </a:lnSpc>
              <a:spcBef>
                <a:spcPct val="0"/>
              </a:spcBef>
              <a:spcAft>
                <a:spcPts val="0"/>
              </a:spcAft>
              <a:buClrTx/>
              <a:buSzTx/>
              <a:tabLst/>
              <a:defRPr/>
            </a:pPr>
            <a:r>
              <a:rPr lang="fr-FR" sz="1200" b="1" dirty="0">
                <a:solidFill>
                  <a:schemeClr val="tx1">
                    <a:lumMod val="75000"/>
                    <a:lumOff val="25000"/>
                  </a:schemeClr>
                </a:solidFill>
              </a:rPr>
              <a:t>Buts : </a:t>
            </a:r>
          </a:p>
          <a:p>
            <a:pPr marL="342900" marR="0" lvl="0" indent="-342900" algn="just" defTabSz="914400" rtl="0" eaLnBrk="1" fontAlgn="auto" latinLnBrk="0" hangingPunct="1">
              <a:lnSpc>
                <a:spcPct val="120000"/>
              </a:lnSpc>
              <a:spcBef>
                <a:spcPct val="0"/>
              </a:spcBef>
              <a:spcAft>
                <a:spcPts val="0"/>
              </a:spcAft>
              <a:buClrTx/>
              <a:buSzTx/>
              <a:buFontTx/>
              <a:buChar char="-"/>
              <a:tabLst/>
              <a:defRPr/>
            </a:pPr>
            <a:r>
              <a:rPr lang="fr-FR" sz="1200" dirty="0">
                <a:solidFill>
                  <a:schemeClr val="tx1">
                    <a:lumMod val="75000"/>
                    <a:lumOff val="25000"/>
                  </a:schemeClr>
                </a:solidFill>
              </a:rPr>
              <a:t>garantir un revenu équitable aux agriculteurs et aux producteurs</a:t>
            </a:r>
          </a:p>
          <a:p>
            <a:pPr marL="342900" marR="0" lvl="0" indent="-342900" algn="just" defTabSz="914400" rtl="0" eaLnBrk="1" fontAlgn="auto" latinLnBrk="0" hangingPunct="1">
              <a:lnSpc>
                <a:spcPct val="120000"/>
              </a:lnSpc>
              <a:spcBef>
                <a:spcPct val="0"/>
              </a:spcBef>
              <a:spcAft>
                <a:spcPts val="0"/>
              </a:spcAft>
              <a:buClrTx/>
              <a:buSzTx/>
              <a:buFontTx/>
              <a:buChar char="-"/>
              <a:tabLst/>
              <a:defRPr/>
            </a:pPr>
            <a:r>
              <a:rPr lang="fr-FR" sz="1200" baseline="0" dirty="0">
                <a:solidFill>
                  <a:schemeClr val="tx1">
                    <a:lumMod val="75000"/>
                    <a:lumOff val="25000"/>
                  </a:schemeClr>
                </a:solidFill>
              </a:rPr>
              <a:t>améliorer leurs conditions de travail et de vie</a:t>
            </a:r>
          </a:p>
          <a:p>
            <a:pPr marL="342900" marR="0" lvl="0" indent="-342900" algn="just" defTabSz="914400" rtl="0" eaLnBrk="1" fontAlgn="auto" latinLnBrk="0" hangingPunct="1">
              <a:lnSpc>
                <a:spcPct val="120000"/>
              </a:lnSpc>
              <a:spcBef>
                <a:spcPct val="0"/>
              </a:spcBef>
              <a:spcAft>
                <a:spcPts val="0"/>
              </a:spcAft>
              <a:buClrTx/>
              <a:buSzTx/>
              <a:buFontTx/>
              <a:buChar char="-"/>
              <a:tabLst/>
              <a:defRPr/>
            </a:pPr>
            <a:r>
              <a:rPr lang="fr-FR" sz="1200" baseline="0" dirty="0">
                <a:solidFill>
                  <a:schemeClr val="tx1">
                    <a:lumMod val="75000"/>
                    <a:lumOff val="25000"/>
                  </a:schemeClr>
                </a:solidFill>
              </a:rPr>
              <a:t>assurer le respect de l’environnement et la qualité de vie des agriculteurs</a:t>
            </a:r>
          </a:p>
          <a:p>
            <a:pPr marL="342900" marR="0" lvl="0" indent="-342900" algn="just" defTabSz="914400" rtl="0" eaLnBrk="1" fontAlgn="auto" latinLnBrk="0" hangingPunct="1">
              <a:lnSpc>
                <a:spcPct val="120000"/>
              </a:lnSpc>
              <a:spcBef>
                <a:spcPct val="0"/>
              </a:spcBef>
              <a:spcAft>
                <a:spcPts val="0"/>
              </a:spcAft>
              <a:buClrTx/>
              <a:buSzTx/>
              <a:buFontTx/>
              <a:buNone/>
              <a:tabLst/>
              <a:defRPr/>
            </a:pPr>
            <a:r>
              <a:rPr lang="fr-FR" sz="1200" b="1" baseline="0" dirty="0">
                <a:solidFill>
                  <a:schemeClr val="tx1">
                    <a:lumMod val="75000"/>
                    <a:lumOff val="25000"/>
                  </a:schemeClr>
                </a:solidFill>
              </a:rPr>
              <a:t>Actions menées :</a:t>
            </a:r>
          </a:p>
          <a:p>
            <a:pPr marL="342900" marR="0" lvl="0" indent="-342900" algn="just" defTabSz="914400" rtl="0" eaLnBrk="1" fontAlgn="auto" latinLnBrk="0" hangingPunct="1">
              <a:lnSpc>
                <a:spcPct val="120000"/>
              </a:lnSpc>
              <a:spcBef>
                <a:spcPct val="0"/>
              </a:spcBef>
              <a:spcAft>
                <a:spcPts val="0"/>
              </a:spcAft>
              <a:buClrTx/>
              <a:buSzTx/>
              <a:buFontTx/>
              <a:buChar char="-"/>
              <a:tabLst/>
              <a:defRPr/>
            </a:pPr>
            <a:r>
              <a:rPr lang="fr-FR" sz="1200" baseline="0" dirty="0">
                <a:solidFill>
                  <a:schemeClr val="tx1">
                    <a:lumMod val="75000"/>
                    <a:lumOff val="25000"/>
                  </a:schemeClr>
                </a:solidFill>
              </a:rPr>
              <a:t>Protection de l’environnement : but de développer 20 000 ha de cultures d’Inca </a:t>
            </a:r>
            <a:r>
              <a:rPr lang="fr-FR" sz="1200" baseline="0" dirty="0" err="1">
                <a:solidFill>
                  <a:schemeClr val="tx1">
                    <a:lumMod val="75000"/>
                    <a:lumOff val="25000"/>
                  </a:schemeClr>
                </a:solidFill>
              </a:rPr>
              <a:t>Inchi</a:t>
            </a:r>
            <a:r>
              <a:rPr lang="fr-FR" sz="1200" baseline="0" dirty="0">
                <a:solidFill>
                  <a:schemeClr val="tx1">
                    <a:lumMod val="75000"/>
                    <a:lumOff val="25000"/>
                  </a:schemeClr>
                </a:solidFill>
              </a:rPr>
              <a:t> associées à la reforestation des zones déboisées de l’Amazonie</a:t>
            </a:r>
          </a:p>
          <a:p>
            <a:pPr marL="342900" marR="0" lvl="0" indent="-342900" algn="just" defTabSz="914400" rtl="0" eaLnBrk="1" fontAlgn="auto" latinLnBrk="0" hangingPunct="1">
              <a:lnSpc>
                <a:spcPct val="120000"/>
              </a:lnSpc>
              <a:spcBef>
                <a:spcPct val="0"/>
              </a:spcBef>
              <a:spcAft>
                <a:spcPts val="0"/>
              </a:spcAft>
              <a:buClrTx/>
              <a:buSzTx/>
              <a:buFontTx/>
              <a:buChar char="-"/>
              <a:tabLst/>
              <a:defRPr/>
            </a:pPr>
            <a:r>
              <a:rPr lang="fr-FR" sz="1200" baseline="0" dirty="0">
                <a:solidFill>
                  <a:schemeClr val="tx1">
                    <a:lumMod val="75000"/>
                    <a:lumOff val="25000"/>
                  </a:schemeClr>
                </a:solidFill>
              </a:rPr>
              <a:t>Développement économique : ce programme permettra la création de 80 000 emplois directs et indirects dans l’agriculture, l’industrie et les services péruviens</a:t>
            </a:r>
          </a:p>
          <a:p>
            <a:pPr marL="342900" marR="0" lvl="0" indent="-342900" algn="just" defTabSz="914400" rtl="0" eaLnBrk="1" fontAlgn="auto" latinLnBrk="0" hangingPunct="1">
              <a:lnSpc>
                <a:spcPct val="120000"/>
              </a:lnSpc>
              <a:spcBef>
                <a:spcPct val="0"/>
              </a:spcBef>
              <a:spcAft>
                <a:spcPts val="0"/>
              </a:spcAft>
              <a:buClrTx/>
              <a:buSzTx/>
              <a:buFontTx/>
              <a:buChar char="-"/>
              <a:tabLst/>
              <a:defRPr/>
            </a:pPr>
            <a:r>
              <a:rPr lang="fr-FR" sz="1200" baseline="0" dirty="0">
                <a:solidFill>
                  <a:schemeClr val="tx1">
                    <a:lumMod val="75000"/>
                    <a:lumOff val="25000"/>
                  </a:schemeClr>
                </a:solidFill>
              </a:rPr>
              <a:t>Amélioration des conditions de vie : un prix minimum d’achat des graines d’Inca </a:t>
            </a:r>
            <a:r>
              <a:rPr lang="fr-FR" sz="1200" baseline="0" dirty="0" err="1">
                <a:solidFill>
                  <a:schemeClr val="tx1">
                    <a:lumMod val="75000"/>
                    <a:lumOff val="25000"/>
                  </a:schemeClr>
                </a:solidFill>
              </a:rPr>
              <a:t>Inchi</a:t>
            </a:r>
            <a:r>
              <a:rPr lang="fr-FR" sz="1200" baseline="0" dirty="0">
                <a:solidFill>
                  <a:schemeClr val="tx1">
                    <a:lumMod val="75000"/>
                    <a:lumOff val="25000"/>
                  </a:schemeClr>
                </a:solidFill>
              </a:rPr>
              <a:t> a été calculé pour assurer aux agriculteurs un revenu minimum</a:t>
            </a:r>
            <a:endParaRPr lang="fr-FR" sz="1200" dirty="0">
              <a:solidFill>
                <a:schemeClr val="tx1">
                  <a:lumMod val="75000"/>
                  <a:lumOff val="25000"/>
                </a:schemeClr>
              </a:solidFill>
            </a:endParaRPr>
          </a:p>
        </p:txBody>
      </p:sp>
      <p:sp>
        <p:nvSpPr>
          <p:cNvPr id="4" name="Espace réservé du numéro de diapositive 3"/>
          <p:cNvSpPr>
            <a:spLocks noGrp="1"/>
          </p:cNvSpPr>
          <p:nvPr>
            <p:ph type="sldNum" sz="quarter" idx="10"/>
          </p:nvPr>
        </p:nvSpPr>
        <p:spPr/>
        <p:txBody>
          <a:bodyPr/>
          <a:lstStyle/>
          <a:p>
            <a:fld id="{03FAF22A-79D0-49F6-97F9-DFCB290126E5}" type="slidenum">
              <a:rPr lang="fr-FR" smtClean="0"/>
              <a:pPr/>
              <a:t>14</a:t>
            </a:fld>
            <a:endParaRPr lang="fr-FR"/>
          </a:p>
        </p:txBody>
      </p:sp>
      <p:pic>
        <p:nvPicPr>
          <p:cNvPr id="7" name="Image 6" descr="banda.jpg"/>
          <p:cNvPicPr>
            <a:picLocks noChangeAspect="1"/>
          </p:cNvPicPr>
          <p:nvPr/>
        </p:nvPicPr>
        <p:blipFill>
          <a:blip r:embed="rId3"/>
          <a:srcRect r="28804"/>
          <a:stretch>
            <a:fillRect/>
          </a:stretch>
        </p:blipFill>
        <p:spPr>
          <a:xfrm>
            <a:off x="4802698" y="7944973"/>
            <a:ext cx="1542715" cy="308147"/>
          </a:xfrm>
          <a:prstGeom prst="rect">
            <a:avLst/>
          </a:prstGeom>
        </p:spPr>
      </p:pic>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u="none" dirty="0">
                <a:solidFill>
                  <a:schemeClr val="tx1">
                    <a:lumMod val="75000"/>
                    <a:lumOff val="25000"/>
                  </a:schemeClr>
                </a:solidFill>
              </a:rPr>
              <a:t>Arbre = </a:t>
            </a:r>
            <a:r>
              <a:rPr lang="fr-FR" kern="1200" dirty="0" err="1">
                <a:solidFill>
                  <a:schemeClr val="tx1">
                    <a:lumMod val="75000"/>
                    <a:lumOff val="25000"/>
                  </a:schemeClr>
                </a:solidFill>
                <a:latin typeface="+mn-lt"/>
                <a:ea typeface="+mn-ea"/>
                <a:cs typeface="+mn-cs"/>
              </a:rPr>
              <a:t>butyrospermum</a:t>
            </a:r>
            <a:r>
              <a:rPr lang="fr-FR" kern="1200" dirty="0">
                <a:solidFill>
                  <a:schemeClr val="tx1">
                    <a:lumMod val="75000"/>
                    <a:lumOff val="25000"/>
                  </a:schemeClr>
                </a:solidFill>
                <a:latin typeface="+mn-lt"/>
                <a:ea typeface="+mn-ea"/>
                <a:cs typeface="+mn-cs"/>
              </a:rPr>
              <a:t> </a:t>
            </a:r>
            <a:r>
              <a:rPr lang="fr-FR" kern="1200" dirty="0" err="1">
                <a:solidFill>
                  <a:schemeClr val="tx1">
                    <a:lumMod val="75000"/>
                    <a:lumOff val="25000"/>
                  </a:schemeClr>
                </a:solidFill>
                <a:latin typeface="+mn-lt"/>
                <a:ea typeface="+mn-ea"/>
                <a:cs typeface="+mn-cs"/>
              </a:rPr>
              <a:t>parkii</a:t>
            </a:r>
            <a:endParaRPr lang="fr-FR" kern="1200" dirty="0">
              <a:solidFill>
                <a:schemeClr val="tx1">
                  <a:lumMod val="75000"/>
                  <a:lumOff val="25000"/>
                </a:schemeClr>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b="1" u="sng" kern="1200" dirty="0">
              <a:solidFill>
                <a:schemeClr val="tx1">
                  <a:lumMod val="75000"/>
                  <a:lumOff val="25000"/>
                </a:schemeClr>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b="1" u="sng" dirty="0">
                <a:solidFill>
                  <a:schemeClr val="tx1">
                    <a:lumMod val="75000"/>
                    <a:lumOff val="25000"/>
                  </a:schemeClr>
                </a:solidFill>
              </a:rPr>
              <a:t>Pour aller plus loin :</a:t>
            </a:r>
          </a:p>
          <a:p>
            <a:pPr marL="0" marR="0" indent="0" algn="l" defTabSz="914400" rtl="0" eaLnBrk="1" fontAlgn="auto" latinLnBrk="0" hangingPunct="1">
              <a:lnSpc>
                <a:spcPct val="100000"/>
              </a:lnSpc>
              <a:spcBef>
                <a:spcPts val="0"/>
              </a:spcBef>
              <a:spcAft>
                <a:spcPts val="0"/>
              </a:spcAft>
              <a:buClrTx/>
              <a:buSzTx/>
              <a:buFontTx/>
              <a:buNone/>
              <a:tabLst/>
              <a:defRPr/>
            </a:pPr>
            <a:r>
              <a:rPr lang="fr-FR" b="0" dirty="0">
                <a:solidFill>
                  <a:schemeClr val="tx1">
                    <a:lumMod val="75000"/>
                    <a:lumOff val="25000"/>
                  </a:schemeClr>
                </a:solidFill>
              </a:rPr>
              <a:t>Composition de l’insaponifiable : </a:t>
            </a:r>
          </a:p>
          <a:p>
            <a:pPr marL="0" marR="0" indent="0" algn="l" defTabSz="914400" rtl="0" eaLnBrk="1" fontAlgn="auto" latinLnBrk="0" hangingPunct="1">
              <a:lnSpc>
                <a:spcPct val="100000"/>
              </a:lnSpc>
              <a:spcBef>
                <a:spcPts val="0"/>
              </a:spcBef>
              <a:spcAft>
                <a:spcPts val="0"/>
              </a:spcAft>
              <a:buClrTx/>
              <a:buSzTx/>
              <a:buFontTx/>
              <a:buNone/>
              <a:tabLst/>
              <a:defRPr/>
            </a:pPr>
            <a:r>
              <a:rPr lang="fr-FR" b="0" dirty="0">
                <a:solidFill>
                  <a:schemeClr val="tx1">
                    <a:lumMod val="75000"/>
                    <a:lumOff val="25000"/>
                  </a:schemeClr>
                </a:solidFill>
              </a:rPr>
              <a:t>- alcools terpéniques : esters de l’acide cinnamique, esters d’acides gras,</a:t>
            </a:r>
            <a:r>
              <a:rPr lang="fr-FR" b="0" baseline="0" dirty="0">
                <a:solidFill>
                  <a:schemeClr val="tx1">
                    <a:lumMod val="75000"/>
                    <a:lumOff val="25000"/>
                  </a:schemeClr>
                </a:solidFill>
              </a:rPr>
              <a:t> favorisant la cicatrisation.</a:t>
            </a:r>
            <a:endParaRPr lang="fr-FR" b="0" dirty="0">
              <a:solidFill>
                <a:schemeClr val="tx1">
                  <a:lumMod val="75000"/>
                  <a:lumOff val="25000"/>
                </a:schemeClr>
              </a:solidFill>
            </a:endParaRPr>
          </a:p>
          <a:p>
            <a:pPr marL="0" marR="0" indent="0" algn="l" defTabSz="914400" rtl="0" eaLnBrk="1" fontAlgn="auto" latinLnBrk="0" hangingPunct="1">
              <a:lnSpc>
                <a:spcPct val="100000"/>
              </a:lnSpc>
              <a:spcBef>
                <a:spcPts val="0"/>
              </a:spcBef>
              <a:spcAft>
                <a:spcPts val="0"/>
              </a:spcAft>
              <a:buClrTx/>
              <a:buSzTx/>
              <a:buFontTx/>
              <a:buChar char="-"/>
              <a:tabLst/>
              <a:defRPr/>
            </a:pPr>
            <a:r>
              <a:rPr lang="fr-FR" b="0" dirty="0">
                <a:solidFill>
                  <a:schemeClr val="tx1">
                    <a:lumMod val="75000"/>
                    <a:lumOff val="25000"/>
                  </a:schemeClr>
                </a:solidFill>
              </a:rPr>
              <a:t> </a:t>
            </a:r>
            <a:r>
              <a:rPr lang="fr-FR" b="0" dirty="0" err="1">
                <a:solidFill>
                  <a:schemeClr val="tx1">
                    <a:lumMod val="75000"/>
                    <a:lumOff val="25000"/>
                  </a:schemeClr>
                </a:solidFill>
              </a:rPr>
              <a:t>phytostérols</a:t>
            </a:r>
            <a:r>
              <a:rPr lang="fr-FR" b="0" dirty="0">
                <a:solidFill>
                  <a:schemeClr val="tx1">
                    <a:lumMod val="75000"/>
                    <a:lumOff val="25000"/>
                  </a:schemeClr>
                </a:solidFill>
              </a:rPr>
              <a:t> : </a:t>
            </a:r>
            <a:r>
              <a:rPr lang="fr-FR" b="0" dirty="0" err="1">
                <a:solidFill>
                  <a:schemeClr val="tx1">
                    <a:lumMod val="75000"/>
                    <a:lumOff val="25000"/>
                  </a:schemeClr>
                </a:solidFill>
              </a:rPr>
              <a:t>spinastérol</a:t>
            </a:r>
            <a:r>
              <a:rPr lang="fr-FR" b="0" dirty="0">
                <a:solidFill>
                  <a:schemeClr val="tx1">
                    <a:lumMod val="75000"/>
                    <a:lumOff val="25000"/>
                  </a:schemeClr>
                </a:solidFill>
              </a:rPr>
              <a:t> et </a:t>
            </a:r>
            <a:r>
              <a:rPr lang="fr-FR" b="0" dirty="0" err="1">
                <a:solidFill>
                  <a:schemeClr val="tx1">
                    <a:lumMod val="75000"/>
                    <a:lumOff val="25000"/>
                  </a:schemeClr>
                </a:solidFill>
              </a:rPr>
              <a:t>stigmasténol</a:t>
            </a:r>
            <a:r>
              <a:rPr lang="fr-FR" b="0" dirty="0">
                <a:solidFill>
                  <a:schemeClr val="tx1">
                    <a:lumMod val="75000"/>
                    <a:lumOff val="25000"/>
                  </a:schemeClr>
                </a:solidFill>
              </a:rPr>
              <a:t>, améliorent la fonction barrière de la peau </a:t>
            </a:r>
          </a:p>
          <a:p>
            <a:pPr marL="0" marR="0" indent="0" algn="l" defTabSz="914400" rtl="0" eaLnBrk="1" fontAlgn="auto" latinLnBrk="0" hangingPunct="1">
              <a:lnSpc>
                <a:spcPct val="100000"/>
              </a:lnSpc>
              <a:spcBef>
                <a:spcPts val="0"/>
              </a:spcBef>
              <a:spcAft>
                <a:spcPts val="0"/>
              </a:spcAft>
              <a:buClrTx/>
              <a:buSzTx/>
              <a:buFontTx/>
              <a:buNone/>
              <a:tabLst/>
              <a:defRPr/>
            </a:pPr>
            <a:r>
              <a:rPr lang="fr-FR" b="0" dirty="0">
                <a:solidFill>
                  <a:schemeClr val="tx1">
                    <a:lumMod val="75000"/>
                    <a:lumOff val="25000"/>
                  </a:schemeClr>
                </a:solidFill>
              </a:rPr>
              <a:t>La forte teneur en insaponifiables (5%) lui confère les propriétés suivantes :</a:t>
            </a:r>
          </a:p>
          <a:p>
            <a:pPr marL="0" marR="0" indent="0" algn="l" defTabSz="914400" rtl="0" eaLnBrk="1" fontAlgn="auto" latinLnBrk="0" hangingPunct="1">
              <a:lnSpc>
                <a:spcPct val="100000"/>
              </a:lnSpc>
              <a:spcBef>
                <a:spcPts val="0"/>
              </a:spcBef>
              <a:spcAft>
                <a:spcPts val="0"/>
              </a:spcAft>
              <a:buClrTx/>
              <a:buSzTx/>
              <a:buFontTx/>
              <a:buNone/>
              <a:tabLst/>
              <a:defRPr/>
            </a:pPr>
            <a:r>
              <a:rPr lang="fr-FR" b="0" dirty="0">
                <a:solidFill>
                  <a:schemeClr val="tx1">
                    <a:lumMod val="75000"/>
                    <a:lumOff val="25000"/>
                  </a:schemeClr>
                </a:solidFill>
              </a:rPr>
              <a:t>protection de la peau contre les intempéries et le soleil, activation de la cicatrisation, élimination des irritations superficielles.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b="0" dirty="0">
              <a:solidFill>
                <a:schemeClr val="tx1">
                  <a:lumMod val="75000"/>
                  <a:lumOff val="25000"/>
                </a:schemeClr>
              </a:solidFill>
            </a:endParaRPr>
          </a:p>
          <a:p>
            <a:pPr marL="342839" indent="-342839">
              <a:buFont typeface="Courier New" pitchFamily="49" charset="0"/>
              <a:buNone/>
              <a:defRPr/>
            </a:pPr>
            <a:r>
              <a:rPr lang="fr-FR" dirty="0">
                <a:solidFill>
                  <a:schemeClr val="tx1">
                    <a:lumMod val="75000"/>
                    <a:lumOff val="25000"/>
                  </a:schemeClr>
                </a:solidFill>
              </a:rPr>
              <a:t>Beurre de karité</a:t>
            </a:r>
            <a:r>
              <a:rPr lang="fr-FR" baseline="0" dirty="0">
                <a:solidFill>
                  <a:schemeClr val="tx1">
                    <a:lumMod val="75000"/>
                    <a:lumOff val="25000"/>
                  </a:schemeClr>
                </a:solidFill>
              </a:rPr>
              <a:t> également  </a:t>
            </a:r>
          </a:p>
          <a:p>
            <a:pPr marL="342839" indent="-342839">
              <a:buFont typeface="Courier New" pitchFamily="49" charset="0"/>
              <a:buNone/>
              <a:defRPr/>
            </a:pPr>
            <a:r>
              <a:rPr lang="fr-FR" dirty="0">
                <a:solidFill>
                  <a:schemeClr val="tx1">
                    <a:lumMod val="75000"/>
                    <a:lumOff val="25000"/>
                  </a:schemeClr>
                </a:solidFill>
              </a:rPr>
              <a:t>- </a:t>
            </a:r>
            <a:r>
              <a:rPr lang="fr-FR" baseline="0" dirty="0">
                <a:solidFill>
                  <a:schemeClr val="tx1">
                    <a:lumMod val="75000"/>
                    <a:lumOff val="25000"/>
                  </a:schemeClr>
                </a:solidFill>
              </a:rPr>
              <a:t>r</a:t>
            </a:r>
            <a:r>
              <a:rPr lang="fr-FR" dirty="0">
                <a:solidFill>
                  <a:schemeClr val="tx1">
                    <a:lumMod val="75000"/>
                    <a:lumOff val="25000"/>
                  </a:schemeClr>
                </a:solidFill>
              </a:rPr>
              <a:t>iche en vit. A et E : </a:t>
            </a:r>
            <a:r>
              <a:rPr lang="fr-FR" dirty="0" err="1">
                <a:solidFill>
                  <a:schemeClr val="tx1">
                    <a:lumMod val="75000"/>
                    <a:lumOff val="25000"/>
                  </a:schemeClr>
                </a:solidFill>
              </a:rPr>
              <a:t>anti-oxydants</a:t>
            </a:r>
            <a:endParaRPr lang="fr-FR" dirty="0">
              <a:solidFill>
                <a:schemeClr val="tx1">
                  <a:lumMod val="75000"/>
                  <a:lumOff val="25000"/>
                </a:schemeClr>
              </a:solidFill>
            </a:endParaRPr>
          </a:p>
          <a:p>
            <a:pPr marL="342839" indent="-342839">
              <a:buFont typeface="Courier New" pitchFamily="49" charset="0"/>
              <a:buNone/>
              <a:defRPr/>
            </a:pPr>
            <a:r>
              <a:rPr lang="fr-FR" dirty="0">
                <a:solidFill>
                  <a:schemeClr val="tx1">
                    <a:lumMod val="75000"/>
                    <a:lumOff val="25000"/>
                  </a:schemeClr>
                </a:solidFill>
              </a:rPr>
              <a:t>- riche </a:t>
            </a:r>
            <a:r>
              <a:rPr lang="fr-FR" baseline="0" dirty="0">
                <a:solidFill>
                  <a:schemeClr val="tx1">
                    <a:lumMod val="75000"/>
                    <a:lumOff val="25000"/>
                  </a:schemeClr>
                </a:solidFill>
              </a:rPr>
              <a:t>en acides gras (</a:t>
            </a:r>
            <a:r>
              <a:rPr lang="fr-FR" baseline="0" dirty="0" err="1">
                <a:solidFill>
                  <a:schemeClr val="tx1">
                    <a:lumMod val="75000"/>
                    <a:lumOff val="25000"/>
                  </a:schemeClr>
                </a:solidFill>
              </a:rPr>
              <a:t>omega</a:t>
            </a:r>
            <a:r>
              <a:rPr lang="fr-FR" baseline="0" dirty="0">
                <a:solidFill>
                  <a:schemeClr val="tx1">
                    <a:lumMod val="75000"/>
                    <a:lumOff val="25000"/>
                  </a:schemeClr>
                </a:solidFill>
              </a:rPr>
              <a:t> 3, 6, 9) : </a:t>
            </a:r>
            <a:r>
              <a:rPr lang="fr-FR" dirty="0">
                <a:solidFill>
                  <a:schemeClr val="tx1">
                    <a:lumMod val="75000"/>
                    <a:lumOff val="25000"/>
                  </a:schemeClr>
                </a:solidFill>
              </a:rPr>
              <a:t>répare, nourrit et protège la peau en</a:t>
            </a:r>
          </a:p>
          <a:p>
            <a:pPr marL="342839" indent="-342839">
              <a:buFont typeface="Courier New" pitchFamily="49" charset="0"/>
              <a:buNone/>
              <a:defRPr/>
            </a:pPr>
            <a:r>
              <a:rPr lang="fr-FR" dirty="0">
                <a:solidFill>
                  <a:schemeClr val="tx1">
                    <a:lumMod val="75000"/>
                    <a:lumOff val="25000"/>
                  </a:schemeClr>
                </a:solidFill>
              </a:rPr>
              <a:t>participant à la reconstitution de son ciment lipidique.</a:t>
            </a:r>
          </a:p>
        </p:txBody>
      </p:sp>
      <p:sp>
        <p:nvSpPr>
          <p:cNvPr id="4" name="Espace réservé du numéro de diapositive 3"/>
          <p:cNvSpPr>
            <a:spLocks noGrp="1"/>
          </p:cNvSpPr>
          <p:nvPr>
            <p:ph type="sldNum" sz="quarter" idx="10"/>
          </p:nvPr>
        </p:nvSpPr>
        <p:spPr/>
        <p:txBody>
          <a:bodyPr/>
          <a:lstStyle/>
          <a:p>
            <a:fld id="{03FAF22A-79D0-49F6-97F9-DFCB290126E5}"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pPr algn="just">
              <a:defRPr/>
            </a:pPr>
            <a:r>
              <a:rPr lang="fr-FR" sz="1200" b="1" dirty="0">
                <a:solidFill>
                  <a:schemeClr val="tx1">
                    <a:lumMod val="75000"/>
                    <a:lumOff val="25000"/>
                  </a:schemeClr>
                </a:solidFill>
                <a:cs typeface="Arial" charset="0"/>
              </a:rPr>
              <a:t>Composition </a:t>
            </a:r>
          </a:p>
          <a:p>
            <a:pPr marL="0" marR="0" indent="0" algn="just" defTabSz="914400" rtl="0" eaLnBrk="0" fontAlgn="base" latinLnBrk="0" hangingPunct="0">
              <a:lnSpc>
                <a:spcPct val="100000"/>
              </a:lnSpc>
              <a:spcBef>
                <a:spcPct val="30000"/>
              </a:spcBef>
              <a:spcAft>
                <a:spcPct val="0"/>
              </a:spcAft>
              <a:buClrTx/>
              <a:buSzTx/>
              <a:buFontTx/>
              <a:buNone/>
              <a:tabLst/>
              <a:defRPr/>
            </a:pPr>
            <a:r>
              <a:rPr lang="fr-FR" sz="1200" dirty="0">
                <a:solidFill>
                  <a:schemeClr val="tx1">
                    <a:lumMod val="75000"/>
                    <a:lumOff val="25000"/>
                  </a:schemeClr>
                </a:solidFill>
              </a:rPr>
              <a:t>Deux souches de lactobacilles (bactéries de type</a:t>
            </a:r>
            <a:r>
              <a:rPr lang="fr-FR" sz="1200" baseline="0" dirty="0">
                <a:solidFill>
                  <a:schemeClr val="tx1">
                    <a:lumMod val="75000"/>
                    <a:lumOff val="25000"/>
                  </a:schemeClr>
                </a:solidFill>
              </a:rPr>
              <a:t> </a:t>
            </a:r>
            <a:r>
              <a:rPr lang="fr-FR" sz="1200" dirty="0" err="1">
                <a:solidFill>
                  <a:schemeClr val="tx1">
                    <a:lumMod val="75000"/>
                    <a:lumOff val="25000"/>
                  </a:schemeClr>
                </a:solidFill>
              </a:rPr>
              <a:t>Lactobacillus</a:t>
            </a:r>
            <a:r>
              <a:rPr lang="fr-FR" sz="1200" dirty="0">
                <a:solidFill>
                  <a:schemeClr val="tx1">
                    <a:lumMod val="75000"/>
                    <a:lumOff val="25000"/>
                  </a:schemeClr>
                </a:solidFill>
              </a:rPr>
              <a:t> </a:t>
            </a:r>
            <a:r>
              <a:rPr lang="fr-FR" sz="1200" dirty="0" err="1">
                <a:solidFill>
                  <a:schemeClr val="tx1">
                    <a:lumMod val="75000"/>
                    <a:lumOff val="25000"/>
                  </a:schemeClr>
                </a:solidFill>
              </a:rPr>
              <a:t>casei</a:t>
            </a:r>
            <a:r>
              <a:rPr lang="fr-FR" sz="1200" dirty="0">
                <a:solidFill>
                  <a:schemeClr val="tx1">
                    <a:lumMod val="75000"/>
                    <a:lumOff val="25000"/>
                  </a:schemeClr>
                </a:solidFill>
              </a:rPr>
              <a:t> et </a:t>
            </a:r>
            <a:r>
              <a:rPr lang="fr-FR" sz="1200" dirty="0" err="1">
                <a:solidFill>
                  <a:schemeClr val="tx1">
                    <a:lumMod val="75000"/>
                    <a:lumOff val="25000"/>
                  </a:schemeClr>
                </a:solidFill>
              </a:rPr>
              <a:t>Lactobacillus</a:t>
            </a:r>
            <a:r>
              <a:rPr lang="fr-FR" sz="1200" dirty="0">
                <a:solidFill>
                  <a:schemeClr val="tx1">
                    <a:lumMod val="75000"/>
                    <a:lumOff val="25000"/>
                  </a:schemeClr>
                </a:solidFill>
              </a:rPr>
              <a:t> </a:t>
            </a:r>
            <a:r>
              <a:rPr lang="fr-FR" sz="1200" dirty="0" err="1">
                <a:solidFill>
                  <a:schemeClr val="tx1">
                    <a:lumMod val="75000"/>
                    <a:lumOff val="25000"/>
                  </a:schemeClr>
                </a:solidFill>
              </a:rPr>
              <a:t>acidophilus</a:t>
            </a:r>
            <a:r>
              <a:rPr lang="fr-FR" sz="1200" dirty="0">
                <a:solidFill>
                  <a:schemeClr val="tx1">
                    <a:lumMod val="75000"/>
                    <a:lumOff val="25000"/>
                  </a:schemeClr>
                </a:solidFill>
              </a:rPr>
              <a:t>,</a:t>
            </a:r>
            <a:r>
              <a:rPr lang="fr-FR" sz="1200" baseline="0" dirty="0">
                <a:solidFill>
                  <a:schemeClr val="tx1">
                    <a:lumMod val="75000"/>
                    <a:lumOff val="25000"/>
                  </a:schemeClr>
                </a:solidFill>
              </a:rPr>
              <a:t> </a:t>
            </a:r>
            <a:r>
              <a:rPr lang="fr-FR" sz="1200" dirty="0">
                <a:solidFill>
                  <a:schemeClr val="tx1">
                    <a:lumMod val="75000"/>
                    <a:lumOff val="25000"/>
                  </a:schemeClr>
                </a:solidFill>
              </a:rPr>
              <a:t>bactéries lactiques), préalablement stérilisées* pour éviter la prolifération dans</a:t>
            </a:r>
            <a:r>
              <a:rPr lang="fr-FR" sz="1200" baseline="0" dirty="0">
                <a:solidFill>
                  <a:schemeClr val="tx1">
                    <a:lumMod val="75000"/>
                    <a:lumOff val="25000"/>
                  </a:schemeClr>
                </a:solidFill>
              </a:rPr>
              <a:t> le produit, mais qui ont gardé leurs propriétés.</a:t>
            </a:r>
          </a:p>
          <a:p>
            <a:pPr algn="just">
              <a:defRPr/>
            </a:pPr>
            <a:endParaRPr lang="fr-FR" sz="1200" b="1" dirty="0">
              <a:solidFill>
                <a:schemeClr val="tx1">
                  <a:lumMod val="75000"/>
                  <a:lumOff val="25000"/>
                </a:schemeClr>
              </a:solidFill>
              <a:cs typeface="Arial" charset="0"/>
            </a:endParaRPr>
          </a:p>
          <a:p>
            <a:pPr algn="just">
              <a:defRPr/>
            </a:pPr>
            <a:r>
              <a:rPr lang="fr-FR" sz="1200" b="1" dirty="0">
                <a:solidFill>
                  <a:schemeClr val="tx1">
                    <a:lumMod val="75000"/>
                    <a:lumOff val="25000"/>
                  </a:schemeClr>
                </a:solidFill>
                <a:cs typeface="Arial" charset="0"/>
              </a:rPr>
              <a:t>Action</a:t>
            </a:r>
          </a:p>
          <a:p>
            <a:pPr lvl="0" algn="just"/>
            <a:r>
              <a:rPr lang="fr-FR" altLang="fr-FR" sz="1200" dirty="0">
                <a:solidFill>
                  <a:schemeClr val="tx1">
                    <a:lumMod val="75000"/>
                    <a:lumOff val="25000"/>
                  </a:schemeClr>
                </a:solidFill>
              </a:rPr>
              <a:t>Stimule les mécanismes de défense cutanée</a:t>
            </a:r>
            <a:r>
              <a:rPr lang="fr-FR" altLang="fr-FR" sz="1200" baseline="0" dirty="0">
                <a:solidFill>
                  <a:schemeClr val="tx1">
                    <a:lumMod val="75000"/>
                    <a:lumOff val="25000"/>
                  </a:schemeClr>
                </a:solidFill>
              </a:rPr>
              <a:t> = Stimule l</a:t>
            </a:r>
            <a:r>
              <a:rPr lang="fr-FR" altLang="fr-FR" sz="1200" dirty="0">
                <a:solidFill>
                  <a:schemeClr val="tx1">
                    <a:lumMod val="75000"/>
                    <a:lumOff val="25000"/>
                  </a:schemeClr>
                </a:solidFill>
              </a:rPr>
              <a:t>’expression du gène codant pour des peptides** exprimés en réponse à des stimuli microbiens ou pro-inflammatoires. (test in vitro) </a:t>
            </a:r>
          </a:p>
          <a:p>
            <a:pPr lvl="0" algn="just"/>
            <a:r>
              <a:rPr lang="fr-FR" altLang="fr-FR" sz="1200" dirty="0">
                <a:solidFill>
                  <a:schemeClr val="tx1">
                    <a:lumMod val="75000"/>
                    <a:lumOff val="25000"/>
                  </a:schemeClr>
                </a:solidFill>
              </a:rPr>
              <a:t>(**β </a:t>
            </a:r>
            <a:r>
              <a:rPr lang="fr-FR" altLang="fr-FR" sz="1200" dirty="0" err="1">
                <a:solidFill>
                  <a:schemeClr val="tx1">
                    <a:lumMod val="75000"/>
                    <a:lumOff val="25000"/>
                  </a:schemeClr>
                </a:solidFill>
              </a:rPr>
              <a:t>défensines</a:t>
            </a:r>
            <a:r>
              <a:rPr lang="fr-FR" altLang="fr-FR" sz="1200" dirty="0">
                <a:solidFill>
                  <a:schemeClr val="tx1">
                    <a:lumMod val="75000"/>
                    <a:lumOff val="25000"/>
                  </a:schemeClr>
                </a:solidFill>
              </a:rPr>
              <a:t> 2 – peptides </a:t>
            </a:r>
            <a:r>
              <a:rPr lang="fr-FR" altLang="fr-FR" sz="1200" dirty="0" err="1">
                <a:solidFill>
                  <a:schemeClr val="tx1">
                    <a:lumMod val="75000"/>
                    <a:lumOff val="25000"/>
                  </a:schemeClr>
                </a:solidFill>
              </a:rPr>
              <a:t>anti-microbiens</a:t>
            </a:r>
            <a:r>
              <a:rPr lang="fr-FR" altLang="fr-FR" sz="1200" dirty="0">
                <a:solidFill>
                  <a:schemeClr val="tx1">
                    <a:lumMod val="75000"/>
                    <a:lumOff val="25000"/>
                  </a:schemeClr>
                </a:solidFill>
              </a:rPr>
              <a:t>)</a:t>
            </a:r>
          </a:p>
          <a:p>
            <a:pPr algn="just">
              <a:spcBef>
                <a:spcPct val="0"/>
              </a:spcBef>
            </a:pPr>
            <a:endParaRPr lang="fr-FR" sz="1200" dirty="0">
              <a:solidFill>
                <a:schemeClr val="tx1">
                  <a:lumMod val="75000"/>
                  <a:lumOff val="25000"/>
                </a:schemeClr>
              </a:solidFill>
            </a:endParaRPr>
          </a:p>
          <a:p>
            <a:pPr marL="0" marR="0" indent="0" algn="just" defTabSz="914400" rtl="0" eaLnBrk="0" fontAlgn="base" latinLnBrk="0" hangingPunct="0">
              <a:lnSpc>
                <a:spcPct val="100000"/>
              </a:lnSpc>
              <a:spcBef>
                <a:spcPct val="30000"/>
              </a:spcBef>
              <a:spcAft>
                <a:spcPct val="0"/>
              </a:spcAft>
              <a:buClrTx/>
              <a:buSzTx/>
              <a:buFontTx/>
              <a:buNone/>
              <a:tabLst/>
              <a:defRPr/>
            </a:pPr>
            <a:endParaRPr lang="fr-FR" sz="1200" baseline="0" dirty="0">
              <a:solidFill>
                <a:schemeClr val="tx1">
                  <a:lumMod val="75000"/>
                  <a:lumOff val="25000"/>
                </a:schemeClr>
              </a:solidFill>
            </a:endParaRPr>
          </a:p>
          <a:p>
            <a:pPr marL="0" marR="0" indent="0" algn="just" defTabSz="914400" rtl="0" eaLnBrk="0" fontAlgn="base" latinLnBrk="0" hangingPunct="0">
              <a:lnSpc>
                <a:spcPct val="100000"/>
              </a:lnSpc>
              <a:spcBef>
                <a:spcPct val="30000"/>
              </a:spcBef>
              <a:spcAft>
                <a:spcPct val="0"/>
              </a:spcAft>
              <a:buClrTx/>
              <a:buSzTx/>
              <a:buFontTx/>
              <a:buNone/>
              <a:tabLst/>
              <a:defRPr/>
            </a:pPr>
            <a:r>
              <a:rPr lang="fr-FR" sz="1100" dirty="0">
                <a:solidFill>
                  <a:schemeClr val="tx1">
                    <a:lumMod val="75000"/>
                    <a:lumOff val="25000"/>
                  </a:schemeClr>
                </a:solidFill>
              </a:rPr>
              <a:t>*inactivées par tyndallisation (stérilisation douce pour éviter </a:t>
            </a:r>
            <a:r>
              <a:rPr lang="fr-FR" altLang="fr-FR" sz="1100" dirty="0">
                <a:solidFill>
                  <a:schemeClr val="tx1">
                    <a:lumMod val="75000"/>
                    <a:lumOff val="25000"/>
                  </a:schemeClr>
                </a:solidFill>
              </a:rPr>
              <a:t>la prolifération dans le produit cosmétique</a:t>
            </a:r>
            <a:r>
              <a:rPr lang="fr-FR" sz="1100" dirty="0">
                <a:solidFill>
                  <a:schemeClr val="tx1">
                    <a:lumMod val="75000"/>
                    <a:lumOff val="25000"/>
                  </a:schemeClr>
                </a:solidFill>
              </a:rPr>
              <a:t>) et lyophilisées : elle ne sont donc</a:t>
            </a:r>
            <a:r>
              <a:rPr lang="fr-FR" sz="1100" baseline="0" dirty="0">
                <a:solidFill>
                  <a:schemeClr val="tx1">
                    <a:lumMod val="75000"/>
                    <a:lumOff val="25000"/>
                  </a:schemeClr>
                </a:solidFill>
              </a:rPr>
              <a:t> pas vivantes mais il reste une « empreinte » qui garde ses propriétés</a:t>
            </a:r>
          </a:p>
          <a:p>
            <a:pPr marL="0" marR="0" indent="0" algn="just" defTabSz="914400" rtl="0" eaLnBrk="0" fontAlgn="base" latinLnBrk="0" hangingPunct="0">
              <a:lnSpc>
                <a:spcPct val="100000"/>
              </a:lnSpc>
              <a:spcBef>
                <a:spcPct val="30000"/>
              </a:spcBef>
              <a:spcAft>
                <a:spcPct val="0"/>
              </a:spcAft>
              <a:buClrTx/>
              <a:buSzTx/>
              <a:buFontTx/>
              <a:buNone/>
              <a:tabLst/>
              <a:defRPr/>
            </a:pPr>
            <a:endParaRPr lang="fr-FR" sz="1200" baseline="0" dirty="0">
              <a:solidFill>
                <a:schemeClr val="tx1">
                  <a:lumMod val="75000"/>
                  <a:lumOff val="25000"/>
                </a:schemeClr>
              </a:solidFill>
            </a:endParaRPr>
          </a:p>
          <a:p>
            <a:pPr marL="0" marR="0" indent="0" algn="just" defTabSz="914400" rtl="0" eaLnBrk="0" fontAlgn="base" latinLnBrk="0" hangingPunct="0">
              <a:lnSpc>
                <a:spcPct val="100000"/>
              </a:lnSpc>
              <a:spcBef>
                <a:spcPct val="30000"/>
              </a:spcBef>
              <a:spcAft>
                <a:spcPct val="0"/>
              </a:spcAft>
              <a:buClrTx/>
              <a:buSzTx/>
              <a:buFontTx/>
              <a:buNone/>
              <a:tabLst/>
              <a:defRPr/>
            </a:pPr>
            <a:r>
              <a:rPr lang="fr-FR" sz="1200" i="1" u="sng" baseline="0" dirty="0">
                <a:solidFill>
                  <a:schemeClr val="tx1">
                    <a:lumMod val="75000"/>
                    <a:lumOff val="25000"/>
                  </a:schemeClr>
                </a:solidFill>
              </a:rPr>
              <a:t>Pour en savoir plus</a:t>
            </a:r>
          </a:p>
          <a:p>
            <a:pPr marL="0" marR="0" indent="0" algn="just" defTabSz="914400" rtl="0" eaLnBrk="0" fontAlgn="base" latinLnBrk="0" hangingPunct="0">
              <a:lnSpc>
                <a:spcPct val="100000"/>
              </a:lnSpc>
              <a:spcBef>
                <a:spcPct val="30000"/>
              </a:spcBef>
              <a:spcAft>
                <a:spcPct val="0"/>
              </a:spcAft>
              <a:buClrTx/>
              <a:buSzTx/>
              <a:buFontTx/>
              <a:buNone/>
              <a:tabLst/>
              <a:defRPr/>
            </a:pPr>
            <a:r>
              <a:rPr lang="fr-FR" sz="1200" dirty="0">
                <a:solidFill>
                  <a:schemeClr val="tx1">
                    <a:lumMod val="75000"/>
                    <a:lumOff val="25000"/>
                  </a:schemeClr>
                </a:solidFill>
              </a:rPr>
              <a:t>Les </a:t>
            </a:r>
            <a:r>
              <a:rPr lang="fr-FR" sz="1200" dirty="0" err="1">
                <a:solidFill>
                  <a:schemeClr val="tx1">
                    <a:lumMod val="75000"/>
                    <a:lumOff val="25000"/>
                  </a:schemeClr>
                </a:solidFill>
              </a:rPr>
              <a:t>défensines</a:t>
            </a:r>
            <a:r>
              <a:rPr lang="fr-FR" sz="1200" dirty="0">
                <a:solidFill>
                  <a:schemeClr val="tx1">
                    <a:lumMod val="75000"/>
                    <a:lumOff val="25000"/>
                  </a:schemeClr>
                </a:solidFill>
              </a:rPr>
              <a:t> ont un rôle clé dans le système de défense cutané (font partie des mécanismes d’immunité).</a:t>
            </a:r>
            <a:r>
              <a:rPr lang="fr-FR" sz="1200" baseline="0" dirty="0">
                <a:solidFill>
                  <a:schemeClr val="tx1">
                    <a:lumMod val="75000"/>
                    <a:lumOff val="25000"/>
                  </a:schemeClr>
                </a:solidFill>
              </a:rPr>
              <a:t> Elles agissent directement en se fixant à la surface des pathogènes et en altérant leur paroi, provoquant ainsi </a:t>
            </a:r>
            <a:r>
              <a:rPr lang="fr-FR" sz="1200" b="0" baseline="0" dirty="0">
                <a:solidFill>
                  <a:schemeClr val="tx1">
                    <a:lumMod val="75000"/>
                    <a:lumOff val="25000"/>
                  </a:schemeClr>
                </a:solidFill>
              </a:rPr>
              <a:t>leur mort. </a:t>
            </a:r>
          </a:p>
          <a:p>
            <a:pPr marL="0" marR="0" indent="0" algn="just" defTabSz="914400" rtl="0" eaLnBrk="0" fontAlgn="base" latinLnBrk="0" hangingPunct="0">
              <a:lnSpc>
                <a:spcPct val="100000"/>
              </a:lnSpc>
              <a:spcBef>
                <a:spcPct val="30000"/>
              </a:spcBef>
              <a:spcAft>
                <a:spcPct val="0"/>
              </a:spcAft>
              <a:buClrTx/>
              <a:buSzTx/>
              <a:buFontTx/>
              <a:buNone/>
              <a:tabLst/>
              <a:defRPr/>
            </a:pPr>
            <a:r>
              <a:rPr lang="fr-FR" sz="1200" baseline="0" dirty="0">
                <a:solidFill>
                  <a:schemeClr val="tx1">
                    <a:lumMod val="75000"/>
                    <a:lumOff val="25000"/>
                  </a:schemeClr>
                </a:solidFill>
              </a:rPr>
              <a:t>Les </a:t>
            </a:r>
            <a:r>
              <a:rPr lang="fr-FR" altLang="fr-FR" sz="1200" dirty="0">
                <a:solidFill>
                  <a:schemeClr val="tx1">
                    <a:lumMod val="75000"/>
                    <a:lumOff val="25000"/>
                  </a:schemeClr>
                </a:solidFill>
              </a:rPr>
              <a:t>β </a:t>
            </a:r>
            <a:r>
              <a:rPr lang="fr-FR" altLang="fr-FR" sz="1200" dirty="0" err="1">
                <a:solidFill>
                  <a:schemeClr val="tx1">
                    <a:lumMod val="75000"/>
                    <a:lumOff val="25000"/>
                  </a:schemeClr>
                </a:solidFill>
              </a:rPr>
              <a:t>défensines</a:t>
            </a:r>
            <a:r>
              <a:rPr lang="fr-FR" altLang="fr-FR" sz="1200" dirty="0">
                <a:solidFill>
                  <a:schemeClr val="tx1">
                    <a:lumMod val="75000"/>
                    <a:lumOff val="25000"/>
                  </a:schemeClr>
                </a:solidFill>
              </a:rPr>
              <a:t> sont sécrétées par les cellules</a:t>
            </a:r>
            <a:r>
              <a:rPr lang="fr-FR" altLang="fr-FR" sz="1200" baseline="0" dirty="0">
                <a:solidFill>
                  <a:schemeClr val="tx1">
                    <a:lumMod val="75000"/>
                    <a:lumOff val="25000"/>
                  </a:schemeClr>
                </a:solidFill>
              </a:rPr>
              <a:t> de la plupart des barrières épithéliales dont la peau.</a:t>
            </a:r>
          </a:p>
          <a:p>
            <a:pPr marL="0" marR="0" indent="0" algn="just" defTabSz="914400" rtl="0" eaLnBrk="0" fontAlgn="base" latinLnBrk="0" hangingPunct="0">
              <a:lnSpc>
                <a:spcPct val="100000"/>
              </a:lnSpc>
              <a:spcBef>
                <a:spcPct val="30000"/>
              </a:spcBef>
              <a:spcAft>
                <a:spcPct val="0"/>
              </a:spcAft>
              <a:buClrTx/>
              <a:buSzTx/>
              <a:buFontTx/>
              <a:buNone/>
              <a:tabLst/>
              <a:defRPr/>
            </a:pPr>
            <a:r>
              <a:rPr lang="fr-FR" altLang="fr-FR" sz="1200" baseline="0" dirty="0">
                <a:solidFill>
                  <a:schemeClr val="tx1">
                    <a:lumMod val="75000"/>
                    <a:lumOff val="25000"/>
                  </a:schemeClr>
                </a:solidFill>
              </a:rPr>
              <a:t>La hBD2 (</a:t>
            </a:r>
            <a:r>
              <a:rPr lang="fr-FR" altLang="fr-FR" sz="1200" dirty="0">
                <a:solidFill>
                  <a:schemeClr val="tx1">
                    <a:lumMod val="75000"/>
                    <a:lumOff val="25000"/>
                  </a:schemeClr>
                </a:solidFill>
              </a:rPr>
              <a:t>β </a:t>
            </a:r>
            <a:r>
              <a:rPr lang="fr-FR" altLang="fr-FR" sz="1200" dirty="0" err="1">
                <a:solidFill>
                  <a:schemeClr val="tx1">
                    <a:lumMod val="75000"/>
                    <a:lumOff val="25000"/>
                  </a:schemeClr>
                </a:solidFill>
              </a:rPr>
              <a:t>défensines</a:t>
            </a:r>
            <a:r>
              <a:rPr lang="fr-FR" altLang="fr-FR" sz="1200" dirty="0">
                <a:solidFill>
                  <a:schemeClr val="tx1">
                    <a:lumMod val="75000"/>
                    <a:lumOff val="25000"/>
                  </a:schemeClr>
                </a:solidFill>
              </a:rPr>
              <a:t> 2)</a:t>
            </a:r>
            <a:r>
              <a:rPr lang="fr-FR" altLang="fr-FR" sz="1200" baseline="0" dirty="0">
                <a:solidFill>
                  <a:schemeClr val="tx1">
                    <a:lumMod val="75000"/>
                    <a:lumOff val="25000"/>
                  </a:schemeClr>
                </a:solidFill>
              </a:rPr>
              <a:t> est exprimée en réponse à des stimuli microbiens. </a:t>
            </a:r>
            <a:r>
              <a:rPr lang="fr-FR" altLang="fr-FR" sz="1200" strike="sngStrike" baseline="0" dirty="0">
                <a:solidFill>
                  <a:schemeClr val="tx1">
                    <a:lumMod val="75000"/>
                    <a:lumOff val="25000"/>
                  </a:schemeClr>
                </a:solidFill>
              </a:rPr>
              <a:t> </a:t>
            </a:r>
            <a:endParaRPr lang="fr-FR" sz="1200" strike="sngStrike" dirty="0">
              <a:solidFill>
                <a:schemeClr val="tx1">
                  <a:lumMod val="75000"/>
                  <a:lumOff val="25000"/>
                </a:schemeClr>
              </a:solidFill>
            </a:endParaRPr>
          </a:p>
        </p:txBody>
      </p:sp>
      <p:sp>
        <p:nvSpPr>
          <p:cNvPr id="4" name="Espace réservé du numéro de diapositive 3"/>
          <p:cNvSpPr>
            <a:spLocks noGrp="1"/>
          </p:cNvSpPr>
          <p:nvPr>
            <p:ph type="sldNum" sz="quarter" idx="10"/>
          </p:nvPr>
        </p:nvSpPr>
        <p:spPr/>
        <p:txBody>
          <a:bodyPr/>
          <a:lstStyle/>
          <a:p>
            <a:fld id="{03FAF22A-79D0-49F6-97F9-DFCB290126E5}"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C88629C-0C3F-426B-8A7E-EC5CABFFBC73}" type="slidenum">
              <a:rPr lang="fr-FR" smtClean="0"/>
              <a:t>17</a:t>
            </a:fld>
            <a:endParaRPr lang="fr-FR"/>
          </a:p>
        </p:txBody>
      </p:sp>
    </p:spTree>
    <p:extLst>
      <p:ext uri="{BB962C8B-B14F-4D97-AF65-F5344CB8AC3E}">
        <p14:creationId xmlns:p14="http://schemas.microsoft.com/office/powerpoint/2010/main" val="2618886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NUTRI CREME</a:t>
            </a:r>
          </a:p>
          <a:p>
            <a:endParaRPr lang="fr-FR" dirty="0"/>
          </a:p>
          <a:p>
            <a:r>
              <a:rPr lang="fr-FR" u="sng" dirty="0"/>
              <a:t>Descriptif</a:t>
            </a:r>
          </a:p>
          <a:p>
            <a:r>
              <a:rPr lang="fr-FR" dirty="0"/>
              <a:t>En apportant à votre peau un coup d'éclat immédiat, cette crème énergisante multivitaminée, nourrit et protège la peau contre les agressions de l'environnement. Nutri Crème lui apporte hydratation et confort sans effet gras. Vous apprécierez sa texture onctueuse, son fini velouté, sa fragrance fraîche et fruitée de pamplemousse, orange, citron, limette - 100% naturelle.</a:t>
            </a:r>
          </a:p>
          <a:p>
            <a:endParaRPr lang="fr-FR" u="sng" dirty="0"/>
          </a:p>
          <a:p>
            <a:r>
              <a:rPr lang="fr-FR" u="sng" dirty="0"/>
              <a:t>Promesse</a:t>
            </a:r>
          </a:p>
          <a:p>
            <a:pPr defTabSz="897849">
              <a:defRPr/>
            </a:pPr>
            <a:r>
              <a:rPr lang="fr-FR" dirty="0">
                <a:solidFill>
                  <a:prstClr val="black"/>
                </a:solidFill>
                <a:latin typeface="Century Gothic" panose="020B0502020202020204" pitchFamily="34" charset="0"/>
              </a:rPr>
              <a:t>Crème nourrissante et énergisante</a:t>
            </a:r>
          </a:p>
          <a:p>
            <a:endParaRPr lang="fr-FR" u="sng" dirty="0"/>
          </a:p>
          <a:p>
            <a:r>
              <a:rPr lang="fr-FR" u="sng" dirty="0"/>
              <a:t>Pour qui ?</a:t>
            </a:r>
          </a:p>
          <a:p>
            <a:r>
              <a:rPr lang="fr-FR" dirty="0"/>
              <a:t>Peaux sèches</a:t>
            </a:r>
          </a:p>
          <a:p>
            <a:endParaRPr lang="fr-FR" u="sng" dirty="0"/>
          </a:p>
          <a:p>
            <a:pPr defTabSz="897849">
              <a:defRPr/>
            </a:pPr>
            <a:r>
              <a:rPr lang="fr-FR" u="sng" dirty="0">
                <a:solidFill>
                  <a:prstClr val="black"/>
                </a:solidFill>
                <a:latin typeface="Century Gothic" panose="020B0502020202020204" pitchFamily="34" charset="0"/>
              </a:rPr>
              <a:t>Ingrédients</a:t>
            </a:r>
          </a:p>
          <a:p>
            <a:pPr marL="168347" indent="-168347" defTabSz="897849">
              <a:buFontTx/>
              <a:buChar char="-"/>
              <a:defRPr/>
            </a:pPr>
            <a:r>
              <a:rPr lang="fr-FR" dirty="0">
                <a:solidFill>
                  <a:prstClr val="black"/>
                </a:solidFill>
                <a:latin typeface="Century Gothic" panose="020B0502020202020204" pitchFamily="34" charset="0"/>
              </a:rPr>
              <a:t>Huile de pépins de courge bio : nourrissant</a:t>
            </a:r>
          </a:p>
          <a:p>
            <a:pPr marL="168347" indent="-168347" defTabSz="897849">
              <a:buFontTx/>
              <a:buChar char="-"/>
              <a:defRPr/>
            </a:pPr>
            <a:r>
              <a:rPr lang="fr-FR" dirty="0">
                <a:solidFill>
                  <a:prstClr val="black"/>
                </a:solidFill>
                <a:latin typeface="Century Gothic" panose="020B0502020202020204" pitchFamily="34" charset="0"/>
              </a:rPr>
              <a:t>Pamplemousse : hydratant</a:t>
            </a:r>
          </a:p>
          <a:p>
            <a:pPr marL="168347" indent="-168347" defTabSz="897849">
              <a:buFontTx/>
              <a:buChar char="-"/>
              <a:defRPr/>
            </a:pPr>
            <a:r>
              <a:rPr lang="fr-FR" dirty="0">
                <a:solidFill>
                  <a:prstClr val="black"/>
                </a:solidFill>
                <a:latin typeface="Century Gothic" panose="020B0502020202020204" pitchFamily="34" charset="0"/>
              </a:rPr>
              <a:t>H.E agrumes : énergisant</a:t>
            </a:r>
          </a:p>
          <a:p>
            <a:pPr marL="168347" indent="-168347" defTabSz="897849">
              <a:buFontTx/>
              <a:buChar char="-"/>
              <a:defRPr/>
            </a:pPr>
            <a:endParaRPr lang="fr-FR" u="sng" dirty="0">
              <a:solidFill>
                <a:prstClr val="black"/>
              </a:solidFill>
              <a:latin typeface="Century Gothic" panose="020B0502020202020204" pitchFamily="34" charset="0"/>
            </a:endParaRPr>
          </a:p>
          <a:p>
            <a:r>
              <a:rPr lang="fr-FR" u="sng" dirty="0"/>
              <a:t>Utilisation à domicile </a:t>
            </a:r>
          </a:p>
          <a:p>
            <a:r>
              <a:rPr lang="fr-FR" dirty="0"/>
              <a:t>Matin et soir, nettoyez visage et cou avec le Gel Mousse puis brumisez la Lotion YK. Appliquez ensuite Nutri Crème en fine couche sur le visage et le cou. Alterner si nécessaire avec la crème Anti-Age.</a:t>
            </a:r>
            <a:endParaRPr lang="fr-FR" u="sng" dirty="0"/>
          </a:p>
          <a:p>
            <a:pPr defTabSz="897849">
              <a:defRPr/>
            </a:pPr>
            <a:endParaRPr lang="fr-FR" u="sng" dirty="0"/>
          </a:p>
          <a:p>
            <a:pPr defTabSz="897849">
              <a:defRPr/>
            </a:pPr>
            <a:r>
              <a:rPr lang="fr-FR" u="sng" dirty="0"/>
              <a:t>Utilisation en salle de soin</a:t>
            </a:r>
          </a:p>
          <a:p>
            <a:endParaRPr lang="fr-FR" u="sng" dirty="0"/>
          </a:p>
          <a:p>
            <a:r>
              <a:rPr lang="fr-FR" u="sng" dirty="0"/>
              <a:t>Tips</a:t>
            </a:r>
            <a:r>
              <a:rPr lang="fr-FR" dirty="0"/>
              <a:t> </a:t>
            </a:r>
          </a:p>
          <a:p>
            <a:r>
              <a:rPr lang="fr-FR" dirty="0"/>
              <a:t>Vous souhaitez une peau douce et souple au réveil ? N'oubliez pas d'appliquer votre crème le soir afin de profiter de ses bienfaits durant votre sommeil.</a:t>
            </a:r>
          </a:p>
          <a:p>
            <a:endParaRPr lang="fr-FR" u="sng" dirty="0"/>
          </a:p>
          <a:p>
            <a:r>
              <a:rPr lang="fr-FR" u="sng" dirty="0"/>
              <a:t>Les + produits</a:t>
            </a:r>
          </a:p>
          <a:p>
            <a:pPr marL="168347" indent="-168347">
              <a:buFontTx/>
              <a:buChar char="-"/>
            </a:pPr>
            <a:r>
              <a:rPr lang="fr-FR" dirty="0"/>
              <a:t>Contient 91% d'ingrédients d'origine naturelle </a:t>
            </a:r>
          </a:p>
          <a:p>
            <a:pPr marL="168347" indent="-168347">
              <a:buFontTx/>
              <a:buChar char="-"/>
            </a:pPr>
            <a:r>
              <a:rPr lang="fr-FR" dirty="0"/>
              <a:t>Protège contre les agressions de l’environnement </a:t>
            </a:r>
          </a:p>
          <a:p>
            <a:pPr marL="168347" indent="-168347">
              <a:buFontTx/>
              <a:buChar char="-"/>
            </a:pPr>
            <a:r>
              <a:rPr lang="fr-FR" dirty="0"/>
              <a:t>La peau est nourrie, hydratée et confortable </a:t>
            </a:r>
          </a:p>
          <a:p>
            <a:pPr marL="168347" indent="-168347">
              <a:buFontTx/>
              <a:buChar char="-"/>
            </a:pPr>
            <a:r>
              <a:rPr lang="fr-FR" dirty="0"/>
              <a:t>Convient à tout âge</a:t>
            </a:r>
            <a:endParaRPr lang="fr-FR" dirty="0">
              <a:solidFill>
                <a:prstClr val="black"/>
              </a:solidFill>
              <a:latin typeface="Roboto Light" panose="020B0604020202020204" charset="0"/>
              <a:ea typeface="Roboto Light" panose="020B0604020202020204" charset="0"/>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63EA7-A024-41BE-BFA5-2D2CC21575F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0301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NUTRI CREME</a:t>
            </a:r>
          </a:p>
          <a:p>
            <a:endParaRPr lang="fr-FR" u="sng" dirty="0"/>
          </a:p>
          <a:p>
            <a:pPr defTabSz="897849">
              <a:defRPr/>
            </a:pPr>
            <a:r>
              <a:rPr lang="fr-FR" u="sng" dirty="0">
                <a:solidFill>
                  <a:prstClr val="black"/>
                </a:solidFill>
                <a:latin typeface="Century Gothic" panose="020B0502020202020204" pitchFamily="34" charset="0"/>
              </a:rPr>
              <a:t>Ingrédients</a:t>
            </a:r>
          </a:p>
          <a:p>
            <a:pPr marL="168347" indent="-168347" defTabSz="897849">
              <a:buFontTx/>
              <a:buChar char="-"/>
              <a:defRPr/>
            </a:pPr>
            <a:r>
              <a:rPr lang="fr-FR" dirty="0">
                <a:solidFill>
                  <a:prstClr val="black"/>
                </a:solidFill>
                <a:latin typeface="Century Gothic" panose="020B0502020202020204" pitchFamily="34" charset="0"/>
              </a:rPr>
              <a:t>Huile de pépins de courge bio : nourrissant</a:t>
            </a:r>
          </a:p>
          <a:p>
            <a:pPr marL="168347" indent="-168347" defTabSz="897849">
              <a:buFontTx/>
              <a:buChar char="-"/>
              <a:defRPr/>
            </a:pPr>
            <a:r>
              <a:rPr lang="fr-FR" dirty="0">
                <a:solidFill>
                  <a:prstClr val="black"/>
                </a:solidFill>
                <a:latin typeface="Century Gothic" panose="020B0502020202020204" pitchFamily="34" charset="0"/>
              </a:rPr>
              <a:t>Pamplemousse : hydratant</a:t>
            </a:r>
          </a:p>
          <a:p>
            <a:pPr marL="168347" indent="-168347" defTabSz="897849">
              <a:buFontTx/>
              <a:buChar char="-"/>
              <a:defRPr/>
            </a:pPr>
            <a:r>
              <a:rPr lang="fr-FR" dirty="0">
                <a:solidFill>
                  <a:prstClr val="black"/>
                </a:solidFill>
                <a:latin typeface="Century Gothic" panose="020B0502020202020204" pitchFamily="34" charset="0"/>
              </a:rPr>
              <a:t>H.E agrumes : énergisant</a:t>
            </a:r>
          </a:p>
          <a:p>
            <a:pPr marL="168347" indent="-168347" defTabSz="897849">
              <a:buFontTx/>
              <a:buChar char="-"/>
              <a:defRPr/>
            </a:pPr>
            <a:endParaRPr lang="fr-FR" u="sng" dirty="0">
              <a:solidFill>
                <a:prstClr val="black"/>
              </a:solidFill>
              <a:latin typeface="Century Gothic" panose="020B0502020202020204" pitchFamily="34" charset="0"/>
            </a:endParaRPr>
          </a:p>
          <a:p>
            <a:r>
              <a:rPr lang="fr-FR" u="sng" dirty="0"/>
              <a:t>Utilisation à domicile </a:t>
            </a:r>
          </a:p>
          <a:p>
            <a:r>
              <a:rPr lang="fr-FR" dirty="0"/>
              <a:t>Matin et soir, nettoyez visage et cou avec le Gel Mousse puis brumisez la Lotion YK. Appliquez ensuite Nutri Crème en fine couche sur le visage et le cou. Alterner si nécessaire avec la crème Anti-Age.</a:t>
            </a:r>
            <a:endParaRPr lang="fr-FR" u="sng" dirty="0"/>
          </a:p>
          <a:p>
            <a:pPr defTabSz="897849">
              <a:defRPr/>
            </a:pPr>
            <a:endParaRPr lang="fr-FR" u="sng" dirty="0"/>
          </a:p>
          <a:p>
            <a:pPr defTabSz="897849">
              <a:defRPr/>
            </a:pPr>
            <a:r>
              <a:rPr lang="fr-FR" u="sng" dirty="0"/>
              <a:t>Utilisation en salle de soin</a:t>
            </a:r>
          </a:p>
          <a:p>
            <a:endParaRPr lang="fr-FR" u="sng" dirty="0"/>
          </a:p>
          <a:p>
            <a:r>
              <a:rPr lang="fr-FR" u="sng" dirty="0"/>
              <a:t>Tips</a:t>
            </a:r>
            <a:r>
              <a:rPr lang="fr-FR" dirty="0"/>
              <a:t> </a:t>
            </a:r>
          </a:p>
          <a:p>
            <a:r>
              <a:rPr lang="fr-FR" dirty="0"/>
              <a:t>Vous souhaitez une peau douce et souple au réveil ? N'oubliez pas d'appliquer votre crème le soir afin de profiter de ses bienfaits durant votre sommeil.</a:t>
            </a:r>
          </a:p>
          <a:p>
            <a:endParaRPr lang="fr-FR" u="sng" dirty="0"/>
          </a:p>
          <a:p>
            <a:r>
              <a:rPr lang="fr-FR" u="sng" dirty="0"/>
              <a:t>Les + produits</a:t>
            </a:r>
          </a:p>
          <a:p>
            <a:pPr marL="168347" indent="-168347">
              <a:buFontTx/>
              <a:buChar char="-"/>
            </a:pPr>
            <a:r>
              <a:rPr lang="fr-FR" dirty="0"/>
              <a:t>Contient 91% d'ingrédients d'origine naturelle </a:t>
            </a:r>
          </a:p>
          <a:p>
            <a:pPr marL="168347" indent="-168347">
              <a:buFontTx/>
              <a:buChar char="-"/>
            </a:pPr>
            <a:r>
              <a:rPr lang="fr-FR" dirty="0"/>
              <a:t>Protège contre les agressions de l’environnement </a:t>
            </a:r>
          </a:p>
          <a:p>
            <a:pPr marL="168347" indent="-168347">
              <a:buFontTx/>
              <a:buChar char="-"/>
            </a:pPr>
            <a:r>
              <a:rPr lang="fr-FR" dirty="0"/>
              <a:t>La peau est nourrie, hydratée et confortable </a:t>
            </a:r>
          </a:p>
          <a:p>
            <a:pPr marL="168347" indent="-168347">
              <a:buFontTx/>
              <a:buChar char="-"/>
            </a:pPr>
            <a:r>
              <a:rPr lang="fr-FR" dirty="0"/>
              <a:t>Convient à tout âge</a:t>
            </a:r>
            <a:endParaRPr lang="fr-FR" dirty="0">
              <a:solidFill>
                <a:prstClr val="black"/>
              </a:solidFill>
              <a:latin typeface="Roboto Light" panose="020B0604020202020204" charset="0"/>
              <a:ea typeface="Roboto Light" panose="020B060402020202020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i="0" u="sng"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DC39CD1-3524-46B3-A33D-3A96A6148A9B}" type="slidenum">
              <a:rPr lang="fr-FR" smtClean="0"/>
              <a:t>19</a:t>
            </a:fld>
            <a:endParaRPr lang="fr-FR"/>
          </a:p>
        </p:txBody>
      </p:sp>
    </p:spTree>
    <p:extLst>
      <p:ext uri="{BB962C8B-B14F-4D97-AF65-F5344CB8AC3E}">
        <p14:creationId xmlns:p14="http://schemas.microsoft.com/office/powerpoint/2010/main" val="1256099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C88629C-0C3F-426B-8A7E-EC5CABFFBC73}" type="slidenum">
              <a:rPr lang="fr-FR" smtClean="0"/>
              <a:t>2</a:t>
            </a:fld>
            <a:endParaRPr lang="fr-FR"/>
          </a:p>
        </p:txBody>
      </p:sp>
    </p:spTree>
    <p:extLst>
      <p:ext uri="{BB962C8B-B14F-4D97-AF65-F5344CB8AC3E}">
        <p14:creationId xmlns:p14="http://schemas.microsoft.com/office/powerpoint/2010/main" val="3427380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C88629C-0C3F-426B-8A7E-EC5CABFFBC73}" type="slidenum">
              <a:rPr lang="fr-FR" smtClean="0"/>
              <a:t>20</a:t>
            </a:fld>
            <a:endParaRPr lang="fr-FR"/>
          </a:p>
        </p:txBody>
      </p:sp>
    </p:spTree>
    <p:extLst>
      <p:ext uri="{BB962C8B-B14F-4D97-AF65-F5344CB8AC3E}">
        <p14:creationId xmlns:p14="http://schemas.microsoft.com/office/powerpoint/2010/main" val="3634236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0" kern="1200" dirty="0">
                <a:solidFill>
                  <a:schemeClr val="tx1"/>
                </a:solidFill>
                <a:effectLst/>
                <a:latin typeface="+mn-lt"/>
                <a:ea typeface="+mn-ea"/>
                <a:cs typeface="+mn-cs"/>
              </a:rPr>
              <a:t>CREME MAINS</a:t>
            </a:r>
            <a:endParaRPr lang="fr-FR" sz="1200" b="1" i="0" kern="1200" baseline="0" dirty="0">
              <a:solidFill>
                <a:schemeClr val="tx1"/>
              </a:solidFill>
              <a:effectLst/>
              <a:latin typeface="+mn-lt"/>
              <a:ea typeface="+mn-ea"/>
              <a:cs typeface="+mn-cs"/>
            </a:endParaRPr>
          </a:p>
          <a:p>
            <a:endParaRPr lang="fr-FR" sz="1200" b="0" i="0" kern="1200" baseline="0" dirty="0">
              <a:solidFill>
                <a:schemeClr val="tx1"/>
              </a:solidFill>
              <a:effectLst/>
              <a:latin typeface="+mn-lt"/>
              <a:ea typeface="+mn-ea"/>
              <a:cs typeface="+mn-cs"/>
            </a:endParaRPr>
          </a:p>
          <a:p>
            <a:r>
              <a:rPr lang="fr-FR" b="0" dirty="0"/>
              <a:t>DESCRIPTIF </a:t>
            </a:r>
          </a:p>
          <a:p>
            <a:r>
              <a:rPr lang="fr-FR" sz="1200" i="0" kern="1200" dirty="0">
                <a:solidFill>
                  <a:schemeClr val="tx1"/>
                </a:solidFill>
                <a:effectLst/>
                <a:latin typeface="+mn-lt"/>
                <a:ea typeface="+mn-ea"/>
                <a:cs typeface="+mn-cs"/>
              </a:rPr>
              <a:t>Cette Crème Mains 3 en 1, aux essences de mandarine et d'orange douce, nourrit, hydrate et répare intensément les mains très sèches et agressées. </a:t>
            </a:r>
            <a:br>
              <a:rPr lang="fr-FR" sz="1200" i="0" kern="1200" dirty="0">
                <a:solidFill>
                  <a:schemeClr val="tx1"/>
                </a:solidFill>
                <a:effectLst/>
                <a:latin typeface="+mn-lt"/>
                <a:ea typeface="+mn-ea"/>
                <a:cs typeface="+mn-cs"/>
              </a:rPr>
            </a:br>
            <a:r>
              <a:rPr lang="fr-FR" sz="1200" i="0" kern="1200" dirty="0">
                <a:solidFill>
                  <a:schemeClr val="tx1"/>
                </a:solidFill>
                <a:effectLst/>
                <a:latin typeface="+mn-lt"/>
                <a:ea typeface="+mn-ea"/>
                <a:cs typeface="+mn-cs"/>
              </a:rPr>
              <a:t>Multivitaminée, riche en beurre de karité et en glycérine végétale, elle préserve le capital jeunesse des mains et des ongles et les enveloppe d'une agréable senteur d'agrumes 100% naturelle aux notes tonifiantes et revitalisantes. </a:t>
            </a:r>
            <a:br>
              <a:rPr lang="fr-FR" sz="1200" i="0" kern="1200" dirty="0">
                <a:solidFill>
                  <a:schemeClr val="tx1"/>
                </a:solidFill>
                <a:effectLst/>
                <a:latin typeface="+mn-lt"/>
                <a:ea typeface="+mn-ea"/>
                <a:cs typeface="+mn-cs"/>
              </a:rPr>
            </a:br>
            <a:br>
              <a:rPr lang="fr-FR" sz="1200" i="0" kern="1200" dirty="0">
                <a:solidFill>
                  <a:schemeClr val="tx1"/>
                </a:solidFill>
                <a:effectLst/>
                <a:latin typeface="+mn-lt"/>
                <a:ea typeface="+mn-ea"/>
                <a:cs typeface="+mn-cs"/>
              </a:rPr>
            </a:br>
            <a:endParaRPr lang="fr-FR" sz="1200" i="0" kern="1200" dirty="0">
              <a:solidFill>
                <a:schemeClr val="tx1"/>
              </a:solidFill>
              <a:effectLst/>
              <a:latin typeface="+mn-lt"/>
              <a:ea typeface="+mn-ea"/>
              <a:cs typeface="+mn-cs"/>
            </a:endParaRPr>
          </a:p>
          <a:p>
            <a:r>
              <a:rPr lang="fr-FR" sz="1200" i="0" kern="1200" dirty="0">
                <a:solidFill>
                  <a:schemeClr val="tx1"/>
                </a:solidFill>
                <a:effectLst/>
                <a:latin typeface="+mn-lt"/>
                <a:ea typeface="+mn-ea"/>
                <a:cs typeface="+mn-cs"/>
              </a:rPr>
              <a:t>PROMESSE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Crème mains réparatrice et ultra-réconfortante</a:t>
            </a:r>
          </a:p>
          <a:p>
            <a:endParaRPr lang="fr-FR" sz="1200" i="0" kern="1200" dirty="0">
              <a:solidFill>
                <a:schemeClr val="tx1"/>
              </a:solidFill>
              <a:effectLst/>
              <a:latin typeface="+mn-lt"/>
              <a:ea typeface="+mn-ea"/>
              <a:cs typeface="+mn-cs"/>
            </a:endParaRPr>
          </a:p>
          <a:p>
            <a:r>
              <a:rPr lang="fr-FR" sz="1200" i="0" kern="1200" dirty="0">
                <a:solidFill>
                  <a:schemeClr val="tx1"/>
                </a:solidFill>
                <a:effectLst/>
                <a:latin typeface="+mn-lt"/>
                <a:ea typeface="+mn-ea"/>
                <a:cs typeface="+mn-cs"/>
              </a:rPr>
              <a:t>POUR</a:t>
            </a:r>
            <a:r>
              <a:rPr lang="fr-FR" sz="1200" i="0" kern="1200" baseline="0" dirty="0">
                <a:solidFill>
                  <a:schemeClr val="tx1"/>
                </a:solidFill>
                <a:effectLst/>
                <a:latin typeface="+mn-lt"/>
                <a:ea typeface="+mn-ea"/>
                <a:cs typeface="+mn-cs"/>
              </a:rPr>
              <a:t> QUI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Tous types de peaux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J’aime les senteurs citronnées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Je me lave </a:t>
            </a:r>
            <a:r>
              <a:rPr kumimoji="0" lang="en-US"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très</a:t>
            </a: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US"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souvent</a:t>
            </a: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les mains et </a:t>
            </a:r>
            <a:r>
              <a:rPr kumimoji="0" lang="en-US"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elles</a:t>
            </a: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US"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sont</a:t>
            </a: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US"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complètement</a:t>
            </a: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US"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dénutries</a:t>
            </a: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INGREDIENTS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Beurre de karité = réparateur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Huile de pépins de raisins = nourrissant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Bisabolol</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 réconfortant, apaisant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Vitamine A, C, E = </a:t>
            </a:r>
            <a:r>
              <a:rPr kumimoji="0" lang="fr-FR"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Anti-oxydante</a:t>
            </a:r>
            <a:endPar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EFFICACITE (</a:t>
            </a:r>
            <a:r>
              <a:rPr lang="fr-FR" b="0" dirty="0"/>
              <a:t>test</a:t>
            </a:r>
            <a:r>
              <a:rPr lang="fr-FR" b="0" baseline="0" dirty="0"/>
              <a:t> d’usage sous contrôle dermato - </a:t>
            </a:r>
            <a:r>
              <a:rPr lang="fr-FR" b="0" dirty="0"/>
              <a:t>auto-évaluation sur 19 femmes âgées de 18 à</a:t>
            </a:r>
            <a:r>
              <a:rPr lang="fr-FR" b="0" baseline="0" dirty="0"/>
              <a:t> 42 ans – 1 application pendant 28 jours)</a:t>
            </a:r>
            <a:endPar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i="0" kern="1200" dirty="0">
                <a:solidFill>
                  <a:schemeClr val="tx1"/>
                </a:solidFill>
                <a:effectLst/>
                <a:latin typeface="+mn-lt"/>
                <a:ea typeface="+mn-ea"/>
                <a:cs typeface="+mn-cs"/>
              </a:rPr>
              <a:t>Peau réparée </a:t>
            </a:r>
            <a:r>
              <a:rPr lang="fr-FR" sz="1200" i="0" kern="1200" baseline="0" dirty="0">
                <a:solidFill>
                  <a:schemeClr val="tx1"/>
                </a:solidFill>
                <a:effectLst/>
                <a:latin typeface="+mn-lt"/>
                <a:ea typeface="+mn-ea"/>
                <a:cs typeface="+mn-cs"/>
              </a:rPr>
              <a:t>: 79%</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i="0" kern="1200" baseline="0" dirty="0">
                <a:solidFill>
                  <a:schemeClr val="tx1"/>
                </a:solidFill>
                <a:effectLst/>
                <a:latin typeface="+mn-lt"/>
                <a:ea typeface="+mn-ea"/>
                <a:cs typeface="+mn-cs"/>
              </a:rPr>
              <a:t>Peau nourrie : 89%</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i="0" kern="1200" dirty="0">
              <a:solidFill>
                <a:schemeClr val="tx1"/>
              </a:solidFill>
              <a:effectLst/>
              <a:latin typeface="+mn-lt"/>
              <a:ea typeface="+mn-ea"/>
              <a:cs typeface="+mn-cs"/>
            </a:endParaRPr>
          </a:p>
          <a:p>
            <a:r>
              <a:rPr lang="fr-FR" sz="1200" i="0" kern="1200" dirty="0">
                <a:solidFill>
                  <a:schemeClr val="tx1"/>
                </a:solidFill>
                <a:effectLst/>
                <a:latin typeface="+mn-lt"/>
                <a:ea typeface="+mn-ea"/>
                <a:cs typeface="+mn-cs"/>
              </a:rPr>
              <a:t>UTILISATION A</a:t>
            </a:r>
            <a:r>
              <a:rPr lang="fr-FR" sz="1200" i="0" kern="1200" baseline="0" dirty="0">
                <a:solidFill>
                  <a:schemeClr val="tx1"/>
                </a:solidFill>
                <a:effectLst/>
                <a:latin typeface="+mn-lt"/>
                <a:ea typeface="+mn-ea"/>
                <a:cs typeface="+mn-cs"/>
              </a:rPr>
              <a:t> DOMICILE</a:t>
            </a:r>
            <a:endParaRPr lang="fr-FR" sz="1200" i="0" kern="1200" dirty="0">
              <a:solidFill>
                <a:schemeClr val="tx1"/>
              </a:solidFill>
              <a:effectLst/>
              <a:latin typeface="+mn-lt"/>
              <a:ea typeface="+mn-ea"/>
              <a:cs typeface="+mn-cs"/>
            </a:endParaRPr>
          </a:p>
          <a:p>
            <a:r>
              <a:rPr lang="fr-FR" sz="1200" i="0" kern="1200" dirty="0">
                <a:solidFill>
                  <a:schemeClr val="tx1"/>
                </a:solidFill>
                <a:effectLst/>
                <a:latin typeface="+mn-lt"/>
                <a:ea typeface="+mn-ea"/>
                <a:cs typeface="+mn-cs"/>
              </a:rPr>
              <a:t>A tout moment de la journée, appliquer la crème sur des mains propres et sèches.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i="0" kern="1200" dirty="0">
                <a:solidFill>
                  <a:schemeClr val="tx1"/>
                </a:solidFill>
                <a:effectLst/>
                <a:latin typeface="+mn-lt"/>
                <a:ea typeface="+mn-ea"/>
                <a:cs typeface="+mn-cs"/>
              </a:rPr>
              <a:t>UTILISATION EN SALLE DE SOIN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*Massage des mains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*Masque pour les mains et les pieds dans le cas de manucure ou pédicure</a:t>
            </a: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LES + PRODUIT</a:t>
            </a:r>
            <a:r>
              <a:rPr lang="fr-FR" sz="1200" b="0" i="0" kern="1200" baseline="0" dirty="0">
                <a:solidFill>
                  <a:schemeClr val="tx1"/>
                </a:solidFill>
                <a:effectLst/>
                <a:latin typeface="+mn-lt"/>
                <a:ea typeface="+mn-ea"/>
                <a:cs typeface="+mn-cs"/>
              </a:rPr>
              <a:t> </a:t>
            </a:r>
          </a:p>
          <a:p>
            <a:pPr marL="0" indent="0">
              <a:buFontTx/>
              <a:buNone/>
            </a:pPr>
            <a:r>
              <a:rPr lang="fr-FR" sz="1200" i="0" kern="1200" dirty="0">
                <a:solidFill>
                  <a:schemeClr val="tx1"/>
                </a:solidFill>
                <a:effectLst/>
                <a:latin typeface="+mn-lt"/>
                <a:ea typeface="+mn-ea"/>
                <a:cs typeface="+mn-cs"/>
              </a:rPr>
              <a:t>- Contient 97% d'ingrédients d'origine naturelle </a:t>
            </a:r>
            <a:br>
              <a:rPr lang="fr-FR" sz="1200" i="0" kern="1200" dirty="0">
                <a:solidFill>
                  <a:schemeClr val="tx1"/>
                </a:solidFill>
                <a:effectLst/>
                <a:latin typeface="+mn-lt"/>
                <a:ea typeface="+mn-ea"/>
                <a:cs typeface="+mn-cs"/>
              </a:rPr>
            </a:br>
            <a:r>
              <a:rPr lang="fr-FR" sz="1200" i="0" kern="1200" dirty="0">
                <a:solidFill>
                  <a:schemeClr val="tx1"/>
                </a:solidFill>
                <a:effectLst/>
                <a:latin typeface="+mn-lt"/>
                <a:ea typeface="+mn-ea"/>
                <a:cs typeface="+mn-cs"/>
              </a:rPr>
              <a:t>- Nourrit et répare grâce au beurre de karité et à l’huile de pépins de raisin</a:t>
            </a:r>
            <a:br>
              <a:rPr lang="fr-FR" sz="1200" i="0" kern="1200" dirty="0">
                <a:solidFill>
                  <a:schemeClr val="tx1"/>
                </a:solidFill>
                <a:effectLst/>
                <a:latin typeface="+mn-lt"/>
                <a:ea typeface="+mn-ea"/>
                <a:cs typeface="+mn-cs"/>
              </a:rPr>
            </a:br>
            <a:r>
              <a:rPr lang="fr-FR" sz="1200" i="0" kern="1200" dirty="0">
                <a:solidFill>
                  <a:schemeClr val="tx1"/>
                </a:solidFill>
                <a:effectLst/>
                <a:latin typeface="+mn-lt"/>
                <a:ea typeface="+mn-ea"/>
                <a:cs typeface="+mn-cs"/>
              </a:rPr>
              <a:t>- Laisse la peau hydratée, douce et satinée</a:t>
            </a:r>
            <a:br>
              <a:rPr lang="fr-FR" sz="1200" i="0" kern="1200" dirty="0">
                <a:solidFill>
                  <a:schemeClr val="tx1"/>
                </a:solidFill>
                <a:effectLst/>
                <a:latin typeface="+mn-lt"/>
                <a:ea typeface="+mn-ea"/>
                <a:cs typeface="+mn-cs"/>
              </a:rPr>
            </a:br>
            <a:r>
              <a:rPr lang="fr-FR" sz="1200" i="0" kern="1200" dirty="0">
                <a:solidFill>
                  <a:schemeClr val="tx1"/>
                </a:solidFill>
                <a:effectLst/>
                <a:latin typeface="+mn-lt"/>
                <a:ea typeface="+mn-ea"/>
                <a:cs typeface="+mn-cs"/>
              </a:rPr>
              <a:t>- Préserve la jeunesse des mains </a:t>
            </a:r>
            <a:br>
              <a:rPr lang="fr-FR" sz="1200" i="0" kern="1200" dirty="0">
                <a:solidFill>
                  <a:schemeClr val="tx1"/>
                </a:solidFill>
                <a:effectLst/>
                <a:latin typeface="+mn-lt"/>
                <a:ea typeface="+mn-ea"/>
                <a:cs typeface="+mn-cs"/>
              </a:rPr>
            </a:br>
            <a:endParaRPr lang="fr-FR" sz="1200" i="0" kern="1200" dirty="0">
              <a:solidFill>
                <a:schemeClr val="tx1"/>
              </a:solidFill>
              <a:effectLst/>
              <a:latin typeface="+mn-lt"/>
              <a:ea typeface="+mn-ea"/>
              <a:cs typeface="+mn-cs"/>
            </a:endParaRPr>
          </a:p>
          <a:p>
            <a:pPr marL="0" indent="0">
              <a:buFontTx/>
              <a:buNone/>
            </a:pPr>
            <a:r>
              <a:rPr lang="fr-FR" b="0" dirty="0"/>
              <a:t>TIPS </a:t>
            </a:r>
          </a:p>
          <a:p>
            <a:r>
              <a:rPr lang="fr-FR" sz="1200" i="0" kern="1200" dirty="0">
                <a:solidFill>
                  <a:schemeClr val="tx1"/>
                </a:solidFill>
                <a:effectLst/>
                <a:latin typeface="+mn-lt"/>
                <a:ea typeface="+mn-ea"/>
                <a:cs typeface="+mn-cs"/>
              </a:rPr>
              <a:t>- Pour des mains très abîmées, renouveler l'application, le soir, en couche épaisse. Porter des gants en coton toute la nuit pour favoriser la réparation de l'épiderme et retrouver des mains toutes douces, le matin, au réveil.</a:t>
            </a:r>
            <a:br>
              <a:rPr lang="fr-FR" sz="1200" i="0" kern="1200" dirty="0">
                <a:solidFill>
                  <a:schemeClr val="tx1"/>
                </a:solidFill>
                <a:effectLst/>
                <a:latin typeface="+mn-lt"/>
                <a:ea typeface="+mn-ea"/>
                <a:cs typeface="+mn-cs"/>
              </a:rPr>
            </a:br>
            <a:r>
              <a:rPr lang="fr-FR" sz="1200" i="0" kern="1200" dirty="0">
                <a:solidFill>
                  <a:schemeClr val="tx1"/>
                </a:solidFill>
                <a:effectLst/>
                <a:latin typeface="+mn-lt"/>
                <a:ea typeface="+mn-ea"/>
                <a:cs typeface="+mn-cs"/>
              </a:rPr>
              <a:t>- Peut aussi s'appliquer sur les pieds, pour assouplir et adoucir les zones sèches et rugueuses et nourrir la peau.</a:t>
            </a:r>
            <a:br>
              <a:rPr lang="fr-FR" sz="1200" i="0" kern="1200" dirty="0">
                <a:solidFill>
                  <a:schemeClr val="tx1"/>
                </a:solidFill>
                <a:effectLst/>
                <a:latin typeface="+mn-lt"/>
                <a:ea typeface="+mn-ea"/>
                <a:cs typeface="+mn-cs"/>
              </a:rPr>
            </a:br>
            <a:endParaRPr lang="fr-FR" sz="1200" b="0" i="0" kern="1200" baseline="0" dirty="0">
              <a:solidFill>
                <a:schemeClr val="tx1"/>
              </a:solidFill>
              <a:effectLst/>
              <a:latin typeface="+mn-lt"/>
              <a:ea typeface="+mn-ea"/>
              <a:cs typeface="+mn-cs"/>
            </a:endParaRPr>
          </a:p>
          <a:p>
            <a:br>
              <a:rPr lang="fr-FR" sz="1200" i="0" kern="1200" dirty="0">
                <a:solidFill>
                  <a:schemeClr val="tx1"/>
                </a:solidFill>
                <a:effectLst/>
                <a:latin typeface="+mn-lt"/>
                <a:ea typeface="+mn-ea"/>
                <a:cs typeface="+mn-cs"/>
              </a:rPr>
            </a:br>
            <a:endParaRPr lang="fr-FR" dirty="0"/>
          </a:p>
          <a:p>
            <a:pPr marL="168347" indent="-168347">
              <a:buFontTx/>
              <a:buChar char="-"/>
            </a:pPr>
            <a:endParaRPr lang="fr-FR" dirty="0">
              <a:solidFill>
                <a:prstClr val="black"/>
              </a:solidFill>
              <a:latin typeface="Roboto Light" panose="020B0604020202020204" charset="0"/>
              <a:ea typeface="Roboto Light" panose="020B0604020202020204" charset="0"/>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63EA7-A024-41BE-BFA5-2D2CC21575F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260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0" kern="1200" dirty="0">
                <a:solidFill>
                  <a:schemeClr val="tx1"/>
                </a:solidFill>
                <a:effectLst/>
                <a:latin typeface="+mn-lt"/>
                <a:ea typeface="+mn-ea"/>
                <a:cs typeface="+mn-cs"/>
              </a:rPr>
              <a:t>CREME MAINS</a:t>
            </a:r>
            <a:endParaRPr lang="fr-FR" sz="1200" b="1" i="0" kern="1200" baseline="0" dirty="0">
              <a:solidFill>
                <a:schemeClr val="tx1"/>
              </a:solidFill>
              <a:effectLst/>
              <a:latin typeface="+mn-lt"/>
              <a:ea typeface="+mn-ea"/>
              <a:cs typeface="+mn-cs"/>
            </a:endParaRPr>
          </a:p>
          <a:p>
            <a:endParaRPr lang="fr-FR"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INGREDIENTS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Beurre de karité = réparateur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Huile de pépins de raisins = nourrissant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Bisabolol</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 réconfortant, apaisant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Vitamine A, C, E = </a:t>
            </a:r>
            <a:r>
              <a:rPr kumimoji="0" lang="fr-FR"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Anti-oxydante</a:t>
            </a:r>
            <a:endPar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EFFICACITE (</a:t>
            </a:r>
            <a:r>
              <a:rPr lang="fr-FR" b="0" dirty="0"/>
              <a:t>test</a:t>
            </a:r>
            <a:r>
              <a:rPr lang="fr-FR" b="0" baseline="0" dirty="0"/>
              <a:t> d’usage sous contrôle dermato - </a:t>
            </a:r>
            <a:r>
              <a:rPr lang="fr-FR" b="0" dirty="0"/>
              <a:t>auto-évaluation sur 19 femmes âgées de 18 à</a:t>
            </a:r>
            <a:r>
              <a:rPr lang="fr-FR" b="0" baseline="0" dirty="0"/>
              <a:t> 42 ans – 1 application pendant 28 jours)</a:t>
            </a:r>
            <a:endPar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i="0" kern="1200" dirty="0">
                <a:solidFill>
                  <a:schemeClr val="tx1"/>
                </a:solidFill>
                <a:effectLst/>
                <a:latin typeface="+mn-lt"/>
                <a:ea typeface="+mn-ea"/>
                <a:cs typeface="+mn-cs"/>
              </a:rPr>
              <a:t>Peau réparée </a:t>
            </a:r>
            <a:r>
              <a:rPr lang="fr-FR" sz="1200" i="0" kern="1200" baseline="0" dirty="0">
                <a:solidFill>
                  <a:schemeClr val="tx1"/>
                </a:solidFill>
                <a:effectLst/>
                <a:latin typeface="+mn-lt"/>
                <a:ea typeface="+mn-ea"/>
                <a:cs typeface="+mn-cs"/>
              </a:rPr>
              <a:t>: 79%</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i="0" kern="1200" baseline="0" dirty="0">
                <a:solidFill>
                  <a:schemeClr val="tx1"/>
                </a:solidFill>
                <a:effectLst/>
                <a:latin typeface="+mn-lt"/>
                <a:ea typeface="+mn-ea"/>
                <a:cs typeface="+mn-cs"/>
              </a:rPr>
              <a:t>Peau nourrie : 89%</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i="0" kern="1200" dirty="0">
              <a:solidFill>
                <a:schemeClr val="tx1"/>
              </a:solidFill>
              <a:effectLst/>
              <a:latin typeface="+mn-lt"/>
              <a:ea typeface="+mn-ea"/>
              <a:cs typeface="+mn-cs"/>
            </a:endParaRPr>
          </a:p>
          <a:p>
            <a:r>
              <a:rPr lang="fr-FR" sz="1200" i="0" kern="1200" dirty="0">
                <a:solidFill>
                  <a:schemeClr val="tx1"/>
                </a:solidFill>
                <a:effectLst/>
                <a:latin typeface="+mn-lt"/>
                <a:ea typeface="+mn-ea"/>
                <a:cs typeface="+mn-cs"/>
              </a:rPr>
              <a:t>UTILISATION A</a:t>
            </a:r>
            <a:r>
              <a:rPr lang="fr-FR" sz="1200" i="0" kern="1200" baseline="0" dirty="0">
                <a:solidFill>
                  <a:schemeClr val="tx1"/>
                </a:solidFill>
                <a:effectLst/>
                <a:latin typeface="+mn-lt"/>
                <a:ea typeface="+mn-ea"/>
                <a:cs typeface="+mn-cs"/>
              </a:rPr>
              <a:t> DOMICILE</a:t>
            </a:r>
            <a:endParaRPr lang="fr-FR" sz="1200" i="0" kern="1200" dirty="0">
              <a:solidFill>
                <a:schemeClr val="tx1"/>
              </a:solidFill>
              <a:effectLst/>
              <a:latin typeface="+mn-lt"/>
              <a:ea typeface="+mn-ea"/>
              <a:cs typeface="+mn-cs"/>
            </a:endParaRPr>
          </a:p>
          <a:p>
            <a:r>
              <a:rPr lang="fr-FR" sz="1200" i="0" kern="1200" dirty="0">
                <a:solidFill>
                  <a:schemeClr val="tx1"/>
                </a:solidFill>
                <a:effectLst/>
                <a:latin typeface="+mn-lt"/>
                <a:ea typeface="+mn-ea"/>
                <a:cs typeface="+mn-cs"/>
              </a:rPr>
              <a:t>A tout moment de la journée, appliquer la crème sur des mains propres et sèches.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i="0" kern="1200" dirty="0">
                <a:solidFill>
                  <a:schemeClr val="tx1"/>
                </a:solidFill>
                <a:effectLst/>
                <a:latin typeface="+mn-lt"/>
                <a:ea typeface="+mn-ea"/>
                <a:cs typeface="+mn-cs"/>
              </a:rPr>
              <a:t>UTILISATION EN SALLE DE SOIN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*Massage des mains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*Masque pour les mains et les pieds dans le cas de manucure ou pédicure</a:t>
            </a: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LES + PRODUIT</a:t>
            </a:r>
            <a:r>
              <a:rPr lang="fr-FR" sz="1200" b="0" i="0" kern="1200" baseline="0" dirty="0">
                <a:solidFill>
                  <a:schemeClr val="tx1"/>
                </a:solidFill>
                <a:effectLst/>
                <a:latin typeface="+mn-lt"/>
                <a:ea typeface="+mn-ea"/>
                <a:cs typeface="+mn-cs"/>
              </a:rPr>
              <a:t> </a:t>
            </a:r>
          </a:p>
          <a:p>
            <a:pPr marL="0" indent="0">
              <a:buFontTx/>
              <a:buNone/>
            </a:pPr>
            <a:r>
              <a:rPr lang="fr-FR" sz="1200" i="0" kern="1200" dirty="0">
                <a:solidFill>
                  <a:schemeClr val="tx1"/>
                </a:solidFill>
                <a:effectLst/>
                <a:latin typeface="+mn-lt"/>
                <a:ea typeface="+mn-ea"/>
                <a:cs typeface="+mn-cs"/>
              </a:rPr>
              <a:t>- Contient 97% d'ingrédients d'origine naturelle </a:t>
            </a:r>
            <a:br>
              <a:rPr lang="fr-FR" sz="1200" i="0" kern="1200" dirty="0">
                <a:solidFill>
                  <a:schemeClr val="tx1"/>
                </a:solidFill>
                <a:effectLst/>
                <a:latin typeface="+mn-lt"/>
                <a:ea typeface="+mn-ea"/>
                <a:cs typeface="+mn-cs"/>
              </a:rPr>
            </a:br>
            <a:r>
              <a:rPr lang="fr-FR" sz="1200" i="0" kern="1200" dirty="0">
                <a:solidFill>
                  <a:schemeClr val="tx1"/>
                </a:solidFill>
                <a:effectLst/>
                <a:latin typeface="+mn-lt"/>
                <a:ea typeface="+mn-ea"/>
                <a:cs typeface="+mn-cs"/>
              </a:rPr>
              <a:t>- Nourrit et répare grâce au beurre de karité et à l’huile de pépins de raisin</a:t>
            </a:r>
            <a:br>
              <a:rPr lang="fr-FR" sz="1200" i="0" kern="1200" dirty="0">
                <a:solidFill>
                  <a:schemeClr val="tx1"/>
                </a:solidFill>
                <a:effectLst/>
                <a:latin typeface="+mn-lt"/>
                <a:ea typeface="+mn-ea"/>
                <a:cs typeface="+mn-cs"/>
              </a:rPr>
            </a:br>
            <a:r>
              <a:rPr lang="fr-FR" sz="1200" i="0" kern="1200" dirty="0">
                <a:solidFill>
                  <a:schemeClr val="tx1"/>
                </a:solidFill>
                <a:effectLst/>
                <a:latin typeface="+mn-lt"/>
                <a:ea typeface="+mn-ea"/>
                <a:cs typeface="+mn-cs"/>
              </a:rPr>
              <a:t>- Laisse la peau hydratée, douce et satinée</a:t>
            </a:r>
            <a:br>
              <a:rPr lang="fr-FR" sz="1200" i="0" kern="1200" dirty="0">
                <a:solidFill>
                  <a:schemeClr val="tx1"/>
                </a:solidFill>
                <a:effectLst/>
                <a:latin typeface="+mn-lt"/>
                <a:ea typeface="+mn-ea"/>
                <a:cs typeface="+mn-cs"/>
              </a:rPr>
            </a:br>
            <a:r>
              <a:rPr lang="fr-FR" sz="1200" i="0" kern="1200" dirty="0">
                <a:solidFill>
                  <a:schemeClr val="tx1"/>
                </a:solidFill>
                <a:effectLst/>
                <a:latin typeface="+mn-lt"/>
                <a:ea typeface="+mn-ea"/>
                <a:cs typeface="+mn-cs"/>
              </a:rPr>
              <a:t>- Préserve la jeunesse des mains </a:t>
            </a:r>
            <a:br>
              <a:rPr lang="fr-FR" sz="1200" i="0" kern="1200" dirty="0">
                <a:solidFill>
                  <a:schemeClr val="tx1"/>
                </a:solidFill>
                <a:effectLst/>
                <a:latin typeface="+mn-lt"/>
                <a:ea typeface="+mn-ea"/>
                <a:cs typeface="+mn-cs"/>
              </a:rPr>
            </a:br>
            <a:endParaRPr lang="fr-FR" sz="1200" i="0" kern="1200" dirty="0">
              <a:solidFill>
                <a:schemeClr val="tx1"/>
              </a:solidFill>
              <a:effectLst/>
              <a:latin typeface="+mn-lt"/>
              <a:ea typeface="+mn-ea"/>
              <a:cs typeface="+mn-cs"/>
            </a:endParaRPr>
          </a:p>
          <a:p>
            <a:pPr marL="0" indent="0">
              <a:buFontTx/>
              <a:buNone/>
            </a:pPr>
            <a:r>
              <a:rPr lang="fr-FR" b="0" dirty="0"/>
              <a:t>TIPS </a:t>
            </a:r>
          </a:p>
          <a:p>
            <a:r>
              <a:rPr lang="fr-FR" sz="1200" i="0" kern="1200" dirty="0">
                <a:solidFill>
                  <a:schemeClr val="tx1"/>
                </a:solidFill>
                <a:effectLst/>
                <a:latin typeface="+mn-lt"/>
                <a:ea typeface="+mn-ea"/>
                <a:cs typeface="+mn-cs"/>
              </a:rPr>
              <a:t>- Pour des mains très abîmées, renouveler l'application, le soir, en couche épaisse. Porter des gants en coton toute la nuit pour favoriser la réparation de l'épiderme et retrouver des mains toutes douces, le matin, au réveil.</a:t>
            </a:r>
            <a:br>
              <a:rPr lang="fr-FR" sz="1200" i="0" kern="1200" dirty="0">
                <a:solidFill>
                  <a:schemeClr val="tx1"/>
                </a:solidFill>
                <a:effectLst/>
                <a:latin typeface="+mn-lt"/>
                <a:ea typeface="+mn-ea"/>
                <a:cs typeface="+mn-cs"/>
              </a:rPr>
            </a:br>
            <a:r>
              <a:rPr lang="fr-FR" sz="1200" i="0" kern="1200" dirty="0">
                <a:solidFill>
                  <a:schemeClr val="tx1"/>
                </a:solidFill>
                <a:effectLst/>
                <a:latin typeface="+mn-lt"/>
                <a:ea typeface="+mn-ea"/>
                <a:cs typeface="+mn-cs"/>
              </a:rPr>
              <a:t>- Peut aussi s'appliquer sur les pieds, pour assouplir et adoucir les zones sèches et rugueuses et nourrir la peau.</a:t>
            </a:r>
            <a:br>
              <a:rPr lang="fr-FR" sz="1200" i="0" kern="1200" dirty="0">
                <a:solidFill>
                  <a:schemeClr val="tx1"/>
                </a:solidFill>
                <a:effectLst/>
                <a:latin typeface="+mn-lt"/>
                <a:ea typeface="+mn-ea"/>
                <a:cs typeface="+mn-cs"/>
              </a:rPr>
            </a:br>
            <a:endParaRPr lang="fr-FR" sz="1200" b="0" i="0" kern="1200" baseline="0" dirty="0">
              <a:solidFill>
                <a:schemeClr val="tx1"/>
              </a:solidFill>
              <a:effectLst/>
              <a:latin typeface="+mn-lt"/>
              <a:ea typeface="+mn-ea"/>
              <a:cs typeface="+mn-cs"/>
            </a:endParaRPr>
          </a:p>
          <a:p>
            <a:br>
              <a:rPr lang="fr-FR" sz="1200" i="0" kern="1200" dirty="0">
                <a:solidFill>
                  <a:schemeClr val="tx1"/>
                </a:solidFill>
                <a:effectLst/>
                <a:latin typeface="+mn-lt"/>
                <a:ea typeface="+mn-ea"/>
                <a:cs typeface="+mn-cs"/>
              </a:rPr>
            </a:b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i="0" u="sng"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DC39CD1-3524-46B3-A33D-3A96A6148A9B}" type="slidenum">
              <a:rPr lang="fr-FR" smtClean="0"/>
              <a:t>22</a:t>
            </a:fld>
            <a:endParaRPr lang="fr-FR"/>
          </a:p>
        </p:txBody>
      </p:sp>
    </p:spTree>
    <p:extLst>
      <p:ext uri="{BB962C8B-B14F-4D97-AF65-F5344CB8AC3E}">
        <p14:creationId xmlns:p14="http://schemas.microsoft.com/office/powerpoint/2010/main" val="2128669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C88629C-0C3F-426B-8A7E-EC5CABFFBC73}" type="slidenum">
              <a:rPr lang="fr-FR" smtClean="0"/>
              <a:t>23</a:t>
            </a:fld>
            <a:endParaRPr lang="fr-FR"/>
          </a:p>
        </p:txBody>
      </p:sp>
    </p:spTree>
    <p:extLst>
      <p:ext uri="{BB962C8B-B14F-4D97-AF65-F5344CB8AC3E}">
        <p14:creationId xmlns:p14="http://schemas.microsoft.com/office/powerpoint/2010/main" val="3035882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9425" y="138113"/>
            <a:ext cx="7766050" cy="4368800"/>
          </a:xfrm>
        </p:spPr>
      </p:sp>
      <p:sp>
        <p:nvSpPr>
          <p:cNvPr id="3" name="Espace réservé des notes 2"/>
          <p:cNvSpPr>
            <a:spLocks noGrp="1"/>
          </p:cNvSpPr>
          <p:nvPr>
            <p:ph type="body" idx="1"/>
          </p:nvPr>
        </p:nvSpPr>
        <p:spPr>
          <a:xfrm>
            <a:off x="207983" y="4675908"/>
            <a:ext cx="6140515" cy="6300226"/>
          </a:xfrm>
        </p:spPr>
        <p:txBody>
          <a:bodyPr/>
          <a:lstStyle/>
          <a:p>
            <a:r>
              <a:rPr lang="en-US" sz="1600" dirty="0"/>
              <a:t>Examinons maintenant cette nouvelle formule de NUTRI-CONTOUR</a:t>
            </a:r>
          </a:p>
          <a:p>
            <a:endParaRPr lang="en-US" sz="1600" dirty="0"/>
          </a:p>
          <a:p>
            <a:r>
              <a:rPr lang="en-US" sz="1600" dirty="0"/>
              <a:t>Pourcentage actuel d'ingrédients d'origine naturelle : 65%</a:t>
            </a:r>
            <a:r>
              <a:rPr lang="en-US" sz="1600" dirty="0">
                <a:solidFill>
                  <a:srgbClr val="3E3E3E"/>
                </a:solidFill>
              </a:rPr>
              <a:t>, sans aucun ingrédient biologique. </a:t>
            </a:r>
            <a:br>
              <a:rPr lang="en-US" sz="1600" dirty="0">
                <a:solidFill>
                  <a:srgbClr val="3E3E3E"/>
                </a:solidFill>
              </a:rPr>
            </a:br>
            <a:r>
              <a:rPr lang="en-US" sz="1600" dirty="0">
                <a:solidFill>
                  <a:srgbClr val="3E3E3E"/>
                </a:solidFill>
              </a:rPr>
              <a:t>Nous aurons désormais 98% d'ION, dont 21% d'origine biologique (camomille, glycérine et huile d'olive) )= formule propre &amp; plus naturelle. </a:t>
            </a:r>
          </a:p>
          <a:p>
            <a:endParaRPr lang="en-US" sz="1600" dirty="0">
              <a:solidFill>
                <a:srgbClr val="3E3E3E"/>
              </a:solidFill>
            </a:endParaRPr>
          </a:p>
          <a:p>
            <a:pPr defTabSz="946313">
              <a:defRPr/>
            </a:pPr>
            <a:r>
              <a:rPr lang="fr-FR" sz="1600" dirty="0" err="1">
                <a:solidFill>
                  <a:srgbClr val="3E3E3E"/>
                </a:solidFill>
                <a:ea typeface="Calibri" panose="020F0502020204030204" pitchFamily="34" charset="0"/>
                <a:cs typeface="Calibri" panose="020F0502020204030204" pitchFamily="34" charset="0"/>
              </a:rPr>
              <a:t>Ingrédients </a:t>
            </a:r>
            <a:r>
              <a:rPr lang="fr-FR" sz="1600" dirty="0">
                <a:solidFill>
                  <a:srgbClr val="3E3E3E"/>
                </a:solidFill>
                <a:ea typeface="Calibri" panose="020F0502020204030204" pitchFamily="34" charset="0"/>
                <a:cs typeface="Calibri" panose="020F0502020204030204" pitchFamily="34" charset="0"/>
              </a:rPr>
              <a:t>principaux : </a:t>
            </a:r>
            <a:r>
              <a:rPr lang="en-US" sz="1600" dirty="0">
                <a:solidFill>
                  <a:srgbClr val="3E3E3E"/>
                </a:solidFill>
                <a:ea typeface="Roboto Light" panose="02000000000000000000" pitchFamily="2" charset="0"/>
              </a:rPr>
              <a:t>Camomille bio + Niacinamide</a:t>
            </a:r>
            <a:endParaRPr lang="fr-FR" sz="1600" dirty="0">
              <a:solidFill>
                <a:srgbClr val="3E3E3E"/>
              </a:solidFill>
              <a:ea typeface="Calibri" panose="020F0502020204030204" pitchFamily="34" charset="0"/>
              <a:cs typeface="Calibri" panose="020F0502020204030204" pitchFamily="34" charset="0"/>
            </a:endParaRPr>
          </a:p>
          <a:p>
            <a:pPr defTabSz="946313">
              <a:defRPr/>
            </a:pPr>
            <a:r>
              <a:rPr lang="fr-FR" sz="1600" dirty="0" err="1">
                <a:solidFill>
                  <a:srgbClr val="3E3E3E"/>
                </a:solidFill>
                <a:ea typeface="Calibri" panose="020F0502020204030204" pitchFamily="34" charset="0"/>
                <a:cs typeface="Calibri" panose="020F0502020204030204" pitchFamily="34" charset="0"/>
              </a:rPr>
              <a:t>Passage </a:t>
            </a:r>
            <a:r>
              <a:rPr lang="fr-FR" sz="1600" dirty="0">
                <a:solidFill>
                  <a:srgbClr val="3E3E3E"/>
                </a:solidFill>
                <a:ea typeface="Calibri" panose="020F0502020204030204" pitchFamily="34" charset="0"/>
                <a:cs typeface="Calibri" panose="020F0502020204030204" pitchFamily="34" charset="0"/>
              </a:rPr>
              <a:t>à la </a:t>
            </a:r>
            <a:r>
              <a:rPr lang="fr-FR" sz="1600" dirty="0" err="1">
                <a:solidFill>
                  <a:srgbClr val="3E3E3E"/>
                </a:solidFill>
                <a:ea typeface="Calibri" panose="020F0502020204030204" pitchFamily="34" charset="0"/>
                <a:cs typeface="Calibri" panose="020F0502020204030204" pitchFamily="34" charset="0"/>
              </a:rPr>
              <a:t>camomille </a:t>
            </a:r>
            <a:r>
              <a:rPr lang="fr-FR" sz="1600" b="1" dirty="0" err="1">
                <a:solidFill>
                  <a:srgbClr val="3E3E3E"/>
                </a:solidFill>
                <a:ea typeface="Calibri" panose="020F0502020204030204" pitchFamily="34" charset="0"/>
                <a:cs typeface="Calibri" panose="020F0502020204030204" pitchFamily="34" charset="0"/>
              </a:rPr>
              <a:t>biologique</a:t>
            </a:r>
            <a:endParaRPr lang="fr-FR" sz="1600" dirty="0">
              <a:solidFill>
                <a:srgbClr val="3E3E3E"/>
              </a:solidFill>
              <a:ea typeface="Calibri" panose="020F0502020204030204" pitchFamily="34" charset="0"/>
              <a:cs typeface="Calibri" panose="020F0502020204030204" pitchFamily="34" charset="0"/>
            </a:endParaRPr>
          </a:p>
          <a:p>
            <a:pPr defTabSz="946313">
              <a:defRPr/>
            </a:pPr>
            <a:r>
              <a:rPr lang="fr-FR" sz="1600" dirty="0">
                <a:solidFill>
                  <a:srgbClr val="3E3E3E"/>
                </a:solidFill>
                <a:ea typeface="Calibri" panose="020F0502020204030204" pitchFamily="34" charset="0"/>
                <a:cs typeface="Calibri" panose="020F0502020204030204" pitchFamily="34" charset="0"/>
              </a:rPr>
              <a:t>Niacinamide </a:t>
            </a:r>
            <a:r>
              <a:rPr lang="fr-FR" sz="1600" dirty="0" err="1">
                <a:solidFill>
                  <a:srgbClr val="3E3E3E"/>
                </a:solidFill>
                <a:ea typeface="Calibri" panose="020F0502020204030204" pitchFamily="34" charset="0"/>
                <a:cs typeface="Calibri" panose="020F0502020204030204" pitchFamily="34" charset="0"/>
              </a:rPr>
              <a:t>déjà présent </a:t>
            </a:r>
            <a:r>
              <a:rPr lang="fr-FR" sz="1600" dirty="0">
                <a:solidFill>
                  <a:srgbClr val="3E3E3E"/>
                </a:solidFill>
                <a:ea typeface="Calibri" panose="020F0502020204030204" pitchFamily="34" charset="0"/>
                <a:cs typeface="Calibri" panose="020F0502020204030204" pitchFamily="34" charset="0"/>
              </a:rPr>
              <a:t>mais non </a:t>
            </a:r>
            <a:r>
              <a:rPr lang="fr-FR" sz="1600" dirty="0" err="1">
                <a:solidFill>
                  <a:srgbClr val="3E3E3E"/>
                </a:solidFill>
                <a:ea typeface="Calibri" panose="020F0502020204030204" pitchFamily="34" charset="0"/>
                <a:cs typeface="Calibri" panose="020F0502020204030204" pitchFamily="34" charset="0"/>
              </a:rPr>
              <a:t>valorisé </a:t>
            </a:r>
            <a:r>
              <a:rPr lang="fr-FR" sz="1600" dirty="0">
                <a:solidFill>
                  <a:srgbClr val="3E3E3E"/>
                </a:solidFill>
                <a:ea typeface="Calibri" panose="020F0502020204030204" pitchFamily="34" charset="0"/>
                <a:cs typeface="Calibri" panose="020F0502020204030204" pitchFamily="34" charset="0"/>
              </a:rPr>
              <a:t>(= vit B3/PP). Le niacinamide </a:t>
            </a:r>
            <a:r>
              <a:rPr lang="fr-FR" sz="1600" dirty="0" err="1">
                <a:solidFill>
                  <a:srgbClr val="3E3E3E"/>
                </a:solidFill>
                <a:ea typeface="Calibri" panose="020F0502020204030204" pitchFamily="34" charset="0"/>
                <a:cs typeface="Calibri" panose="020F0502020204030204" pitchFamily="34" charset="0"/>
              </a:rPr>
              <a:t>est </a:t>
            </a:r>
            <a:r>
              <a:rPr lang="fr-FR" sz="1600" dirty="0">
                <a:solidFill>
                  <a:srgbClr val="3E3E3E"/>
                </a:solidFill>
                <a:ea typeface="Calibri" panose="020F0502020204030204" pitchFamily="34" charset="0"/>
                <a:cs typeface="Calibri" panose="020F0502020204030204" pitchFamily="34" charset="0"/>
              </a:rPr>
              <a:t>un </a:t>
            </a:r>
            <a:r>
              <a:rPr lang="fr-FR" sz="1600" dirty="0" err="1">
                <a:solidFill>
                  <a:srgbClr val="3E3E3E"/>
                </a:solidFill>
                <a:ea typeface="Calibri" panose="020F0502020204030204" pitchFamily="34" charset="0"/>
                <a:cs typeface="Calibri" panose="020F0502020204030204" pitchFamily="34" charset="0"/>
              </a:rPr>
              <a:t>ingrédient </a:t>
            </a:r>
            <a:r>
              <a:rPr lang="fr-FR" sz="1600" dirty="0">
                <a:solidFill>
                  <a:srgbClr val="3E3E3E"/>
                </a:solidFill>
                <a:ea typeface="Calibri" panose="020F0502020204030204" pitchFamily="34" charset="0"/>
                <a:cs typeface="Calibri" panose="020F0502020204030204" pitchFamily="34" charset="0"/>
              </a:rPr>
              <a:t>à la mode </a:t>
            </a:r>
            <a:r>
              <a:rPr lang="fr-FR" sz="1600" dirty="0" err="1">
                <a:solidFill>
                  <a:srgbClr val="3E3E3E"/>
                </a:solidFill>
                <a:ea typeface="Calibri" panose="020F0502020204030204" pitchFamily="34" charset="0"/>
                <a:cs typeface="Calibri" panose="020F0502020204030204" pitchFamily="34" charset="0"/>
              </a:rPr>
              <a:t>aux propriétés apaisantes </a:t>
            </a:r>
            <a:r>
              <a:rPr lang="fr-FR" sz="1600" dirty="0">
                <a:solidFill>
                  <a:srgbClr val="3E3E3E"/>
                </a:solidFill>
                <a:ea typeface="Calibri" panose="020F0502020204030204" pitchFamily="34" charset="0"/>
                <a:cs typeface="Calibri" panose="020F0502020204030204" pitchFamily="34" charset="0"/>
              </a:rPr>
              <a:t>et </a:t>
            </a:r>
            <a:r>
              <a:rPr lang="fr-FR" sz="1600" dirty="0" err="1">
                <a:solidFill>
                  <a:srgbClr val="3E3E3E"/>
                </a:solidFill>
                <a:ea typeface="Calibri" panose="020F0502020204030204" pitchFamily="34" charset="0"/>
                <a:cs typeface="Calibri" panose="020F0502020204030204" pitchFamily="34" charset="0"/>
              </a:rPr>
              <a:t>réparatrices</a:t>
            </a:r>
            <a:endParaRPr lang="fr-FR" sz="1600" dirty="0">
              <a:solidFill>
                <a:srgbClr val="FF0000"/>
              </a:solidFill>
            </a:endParaRPr>
          </a:p>
        </p:txBody>
      </p:sp>
      <p:sp>
        <p:nvSpPr>
          <p:cNvPr id="4" name="Espace réservé du numéro de diapositive 3"/>
          <p:cNvSpPr>
            <a:spLocks noGrp="1"/>
          </p:cNvSpPr>
          <p:nvPr>
            <p:ph type="sldNum" sz="quarter" idx="10"/>
          </p:nvPr>
        </p:nvSpPr>
        <p:spPr/>
        <p:txBody>
          <a:bodyPr/>
          <a:lstStyle/>
          <a:p>
            <a:pPr marL="0" marR="0" lvl="0" indent="0" algn="r" defTabSz="946313" rtl="0" eaLnBrk="1" fontAlgn="auto" latinLnBrk="0" hangingPunct="1">
              <a:lnSpc>
                <a:spcPct val="100000"/>
              </a:lnSpc>
              <a:spcBef>
                <a:spcPts val="0"/>
              </a:spcBef>
              <a:spcAft>
                <a:spcPts val="0"/>
              </a:spcAft>
              <a:buClrTx/>
              <a:buSzTx/>
              <a:buFontTx/>
              <a:buNone/>
              <a:tabLst/>
              <a:defRPr/>
            </a:pPr>
            <a:fld id="{1D2D63E3-0550-4826-886B-56ADBA66688D}" type="slidenum">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6313"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7160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9425" y="138113"/>
            <a:ext cx="7766050" cy="4368800"/>
          </a:xfrm>
        </p:spPr>
      </p:sp>
      <p:sp>
        <p:nvSpPr>
          <p:cNvPr id="3" name="Espace réservé des notes 2"/>
          <p:cNvSpPr>
            <a:spLocks noGrp="1"/>
          </p:cNvSpPr>
          <p:nvPr>
            <p:ph type="body" idx="1"/>
          </p:nvPr>
        </p:nvSpPr>
        <p:spPr>
          <a:xfrm>
            <a:off x="458141" y="4675908"/>
            <a:ext cx="5890357" cy="6300226"/>
          </a:xfrm>
        </p:spPr>
        <p:txBody>
          <a:bodyPr/>
          <a:lstStyle/>
          <a:p>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La formule </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est encore </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plus </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confortable </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et </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réparatrice</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 </a:t>
            </a:r>
            <a:b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b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En effet, </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elle a </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été </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enrichie de </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a:t>
            </a:r>
          </a:p>
          <a:p>
            <a:pPr marL="177434" indent="-177434">
              <a:buFontTx/>
              <a:buChar char="-"/>
            </a:pP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le squalène d</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'olive (</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certifié </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cosmos) </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qui aide à </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restaurer la </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barrière </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cutanée et </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joue </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un </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rôle fondamental </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dans la </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souplesse </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et l'</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hydratation de la </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peau</a:t>
            </a:r>
          </a:p>
          <a:p>
            <a:pPr marL="177434" indent="-177434">
              <a:buFontTx/>
              <a:buChar char="-"/>
            </a:pP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un trio de </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cires végétales de riz</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 de jojoba et de </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Candelilla </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arbuste) </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pour </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protéger les </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zones fragiles </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de la déshydratation</a:t>
            </a:r>
            <a:endPar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endParaRPr>
          </a:p>
          <a:p>
            <a:pPr marL="177434" indent="-177434">
              <a:buFontTx/>
              <a:buChar char="-"/>
            </a:pP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une </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synergie brevetée </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de </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phospholipides </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et de polysaccharides pour un fini ultra </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lisse </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et pour </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faciliter l'</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application du </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maquillage</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a:t>
            </a:r>
          </a:p>
          <a:p>
            <a:endParaRPr lang="fr-FR" sz="1600" i="1" dirty="0">
              <a:solidFill>
                <a:srgbClr val="3E3E3E"/>
              </a:solidFill>
              <a:latin typeface="Calibri" panose="020F0502020204030204" pitchFamily="34" charset="0"/>
              <a:ea typeface="Calibri" panose="020F0502020204030204" pitchFamily="34" charset="0"/>
              <a:cs typeface="Calibri" panose="020F0502020204030204" pitchFamily="34" charset="0"/>
            </a:endParaRPr>
          </a:p>
          <a:p>
            <a:r>
              <a:rPr lang="fr-FR" sz="1600" i="1" dirty="0">
                <a:solidFill>
                  <a:srgbClr val="3E3E3E"/>
                </a:solidFill>
                <a:latin typeface="Calibri" panose="020F0502020204030204" pitchFamily="34" charset="0"/>
                <a:ea typeface="Calibri" panose="020F0502020204030204" pitchFamily="34" charset="0"/>
                <a:cs typeface="Calibri" panose="020F0502020204030204" pitchFamily="34" charset="0"/>
              </a:rPr>
              <a:t>La formule </a:t>
            </a:r>
            <a:r>
              <a:rPr lang="fr-FR" sz="1600" i="1" dirty="0" err="1">
                <a:solidFill>
                  <a:srgbClr val="3E3E3E"/>
                </a:solidFill>
                <a:latin typeface="Calibri" panose="020F0502020204030204" pitchFamily="34" charset="0"/>
                <a:ea typeface="Calibri" panose="020F0502020204030204" pitchFamily="34" charset="0"/>
                <a:cs typeface="Calibri" panose="020F0502020204030204" pitchFamily="34" charset="0"/>
              </a:rPr>
              <a:t>contient toujours de l</a:t>
            </a:r>
            <a:r>
              <a:rPr lang="fr-FR" sz="1600" i="1" dirty="0">
                <a:solidFill>
                  <a:srgbClr val="3E3E3E"/>
                </a:solidFill>
                <a:latin typeface="Calibri" panose="020F0502020204030204" pitchFamily="34" charset="0"/>
                <a:ea typeface="Calibri" panose="020F0502020204030204" pitchFamily="34" charset="0"/>
                <a:cs typeface="Calibri" panose="020F0502020204030204" pitchFamily="34" charset="0"/>
              </a:rPr>
              <a:t>'</a:t>
            </a:r>
            <a:r>
              <a:rPr lang="fr-FR" sz="1600" i="1" dirty="0" err="1">
                <a:solidFill>
                  <a:srgbClr val="3E3E3E"/>
                </a:solidFill>
                <a:latin typeface="Calibri" panose="020F0502020204030204" pitchFamily="34" charset="0"/>
                <a:ea typeface="Calibri" panose="020F0502020204030204" pitchFamily="34" charset="0"/>
                <a:cs typeface="Calibri" panose="020F0502020204030204" pitchFamily="34" charset="0"/>
              </a:rPr>
              <a:t>huile de noisette </a:t>
            </a:r>
            <a:r>
              <a:rPr lang="fr-FR" sz="1600" i="1" dirty="0">
                <a:solidFill>
                  <a:srgbClr val="3E3E3E"/>
                </a:solidFill>
                <a:latin typeface="Calibri" panose="020F0502020204030204" pitchFamily="34" charset="0"/>
                <a:ea typeface="Calibri" panose="020F0502020204030204" pitchFamily="34" charset="0"/>
                <a:cs typeface="Calibri" panose="020F0502020204030204" pitchFamily="34" charset="0"/>
              </a:rPr>
              <a:t>et des </a:t>
            </a:r>
            <a:r>
              <a:rPr lang="fr-FR" sz="1600" i="1" dirty="0" err="1">
                <a:solidFill>
                  <a:srgbClr val="3E3E3E"/>
                </a:solidFill>
                <a:latin typeface="Calibri" panose="020F0502020204030204" pitchFamily="34" charset="0"/>
                <a:ea typeface="Calibri" panose="020F0502020204030204" pitchFamily="34" charset="0"/>
                <a:cs typeface="Calibri" panose="020F0502020204030204" pitchFamily="34" charset="0"/>
              </a:rPr>
              <a:t>vitamines </a:t>
            </a:r>
            <a:r>
              <a:rPr lang="fr-FR" sz="1600" i="1" dirty="0">
                <a:solidFill>
                  <a:srgbClr val="3E3E3E"/>
                </a:solidFill>
                <a:latin typeface="Calibri" panose="020F0502020204030204" pitchFamily="34" charset="0"/>
                <a:ea typeface="Calibri" panose="020F0502020204030204" pitchFamily="34" charset="0"/>
                <a:cs typeface="Calibri" panose="020F0502020204030204" pitchFamily="34" charset="0"/>
              </a:rPr>
              <a:t>E et F. </a:t>
            </a:r>
          </a:p>
          <a:p>
            <a:r>
              <a:rPr lang="fr-FR" sz="1600" b="1" u="sng" dirty="0">
                <a:solidFill>
                  <a:srgbClr val="3E3E3E"/>
                </a:solidFill>
                <a:latin typeface="Calibri" panose="020F0502020204030204" pitchFamily="34" charset="0"/>
                <a:ea typeface="Calibri" panose="020F0502020204030204" pitchFamily="34" charset="0"/>
                <a:cs typeface="Calibri" panose="020F0502020204030204" pitchFamily="34" charset="0"/>
              </a:rPr>
              <a:t>___</a:t>
            </a:r>
          </a:p>
          <a:p>
            <a:endParaRPr lang="fr-FR" sz="1600" b="1" u="sng" dirty="0">
              <a:solidFill>
                <a:srgbClr val="3E3E3E"/>
              </a:solidFill>
              <a:latin typeface="Calibri" panose="020F0502020204030204" pitchFamily="34" charset="0"/>
              <a:ea typeface="Calibri" panose="020F0502020204030204" pitchFamily="34" charset="0"/>
              <a:cs typeface="Calibri" panose="020F0502020204030204" pitchFamily="34" charset="0"/>
            </a:endParaRPr>
          </a:p>
          <a:p>
            <a:endParaRPr lang="fr-FR" sz="1600" b="1" u="sng" dirty="0">
              <a:solidFill>
                <a:srgbClr val="3E3E3E"/>
              </a:solidFill>
              <a:latin typeface="Calibri" panose="020F0502020204030204" pitchFamily="34" charset="0"/>
              <a:ea typeface="Calibri" panose="020F0502020204030204" pitchFamily="34" charset="0"/>
              <a:cs typeface="Calibri" panose="020F0502020204030204" pitchFamily="34" charset="0"/>
            </a:endParaRPr>
          </a:p>
          <a:p>
            <a:r>
              <a:rPr lang="fr-FR" sz="1600" i="1" dirty="0" err="1">
                <a:solidFill>
                  <a:srgbClr val="3E3E3E"/>
                </a:solidFill>
                <a:latin typeface="Calibri" panose="020F0502020204030204" pitchFamily="34" charset="0"/>
                <a:ea typeface="Calibri" panose="020F0502020204030204" pitchFamily="34" charset="0"/>
                <a:cs typeface="Calibri" panose="020F0502020204030204" pitchFamily="34" charset="0"/>
              </a:rPr>
              <a:t>phospholipides </a:t>
            </a:r>
            <a:r>
              <a:rPr lang="fr-FR" sz="1600" i="1" dirty="0">
                <a:solidFill>
                  <a:srgbClr val="3E3E3E"/>
                </a:solidFill>
                <a:latin typeface="Calibri" panose="020F0502020204030204" pitchFamily="34" charset="0"/>
                <a:ea typeface="Calibri" panose="020F0502020204030204" pitchFamily="34" charset="0"/>
                <a:cs typeface="Calibri" panose="020F0502020204030204" pitchFamily="34" charset="0"/>
              </a:rPr>
              <a:t>= lécithine </a:t>
            </a:r>
            <a:r>
              <a:rPr lang="fr-FR" sz="1600" i="1" dirty="0" err="1">
                <a:solidFill>
                  <a:srgbClr val="3E3E3E"/>
                </a:solidFill>
                <a:latin typeface="Calibri" panose="020F0502020204030204" pitchFamily="34" charset="0"/>
                <a:ea typeface="Calibri" panose="020F0502020204030204" pitchFamily="34" charset="0"/>
                <a:cs typeface="Calibri" panose="020F0502020204030204" pitchFamily="34" charset="0"/>
              </a:rPr>
              <a:t>naturelle     </a:t>
            </a:r>
          </a:p>
          <a:p>
            <a:r>
              <a:rPr lang="fr-FR" sz="1600" i="1" dirty="0">
                <a:solidFill>
                  <a:srgbClr val="3E3E3E"/>
                </a:solidFill>
                <a:latin typeface="Calibri" panose="020F0502020204030204" pitchFamily="34" charset="0"/>
                <a:ea typeface="Calibri" panose="020F0502020204030204" pitchFamily="34" charset="0"/>
                <a:cs typeface="Calibri" panose="020F0502020204030204" pitchFamily="34" charset="0"/>
              </a:rPr>
              <a:t>polysaccharides = </a:t>
            </a:r>
            <a:r>
              <a:rPr lang="fr-FR" sz="1600" i="1" dirty="0" err="1">
                <a:solidFill>
                  <a:srgbClr val="3E3E3E"/>
                </a:solidFill>
                <a:latin typeface="Calibri" panose="020F0502020204030204" pitchFamily="34" charset="0"/>
                <a:ea typeface="Calibri" panose="020F0502020204030204" pitchFamily="34" charset="0"/>
                <a:cs typeface="Calibri" panose="020F0502020204030204" pitchFamily="34" charset="0"/>
              </a:rPr>
              <a:t>pullulan</a:t>
            </a:r>
            <a:endParaRPr lang="fr-FR" sz="1600" dirty="0">
              <a:solidFill>
                <a:srgbClr val="FF0000"/>
              </a:solidFill>
            </a:endParaRPr>
          </a:p>
        </p:txBody>
      </p:sp>
      <p:sp>
        <p:nvSpPr>
          <p:cNvPr id="4" name="Espace réservé du numéro de diapositive 3"/>
          <p:cNvSpPr>
            <a:spLocks noGrp="1"/>
          </p:cNvSpPr>
          <p:nvPr>
            <p:ph type="sldNum" sz="quarter" idx="10"/>
          </p:nvPr>
        </p:nvSpPr>
        <p:spPr/>
        <p:txBody>
          <a:bodyPr/>
          <a:lstStyle/>
          <a:p>
            <a:pPr marL="0" marR="0" lvl="0" indent="0" algn="r" defTabSz="946313" rtl="0" eaLnBrk="1" fontAlgn="auto" latinLnBrk="0" hangingPunct="1">
              <a:lnSpc>
                <a:spcPct val="100000"/>
              </a:lnSpc>
              <a:spcBef>
                <a:spcPts val="0"/>
              </a:spcBef>
              <a:spcAft>
                <a:spcPts val="0"/>
              </a:spcAft>
              <a:buClrTx/>
              <a:buSzTx/>
              <a:buFontTx/>
              <a:buNone/>
              <a:tabLst/>
              <a:defRPr/>
            </a:pPr>
            <a:fld id="{1D2D63E3-0550-4826-886B-56ADBA66688D}" type="slidenum">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6313"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75999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310657" y="5578632"/>
            <a:ext cx="5607097" cy="5680598"/>
          </a:xfrm>
        </p:spPr>
        <p:txBody>
          <a:bodyPr/>
          <a:lstStyle/>
          <a:p>
            <a:pPr defTabSz="946313">
              <a:defRPr/>
            </a:pPr>
            <a:r>
              <a:rPr lang="en-US" sz="1600" dirty="0">
                <a:solidFill>
                  <a:prstClr val="black"/>
                </a:solidFill>
                <a:ea typeface="Roboto Black" panose="02000000000000000000" pitchFamily="2" charset="0"/>
              </a:rPr>
              <a:t>Prouvé : une </a:t>
            </a:r>
            <a:r>
              <a:rPr lang="en-US" sz="1600" dirty="0">
                <a:ea typeface="Roboto Black" panose="02000000000000000000" pitchFamily="2" charset="0"/>
              </a:rPr>
              <a:t>nouvelle </a:t>
            </a:r>
            <a:r>
              <a:rPr lang="en-US" sz="1600" dirty="0">
                <a:solidFill>
                  <a:prstClr val="black"/>
                </a:solidFill>
                <a:ea typeface="Roboto Black" panose="02000000000000000000" pitchFamily="2" charset="0"/>
              </a:rPr>
              <a:t>formule plus efficace* et plus agréable**.</a:t>
            </a:r>
            <a:endParaRPr lang="fr-FR" sz="1600" dirty="0">
              <a:solidFill>
                <a:prstClr val="black"/>
              </a:solidFill>
              <a:ea typeface="Roboto Black" panose="02000000000000000000" pitchFamily="2" charset="0"/>
            </a:endParaRPr>
          </a:p>
          <a:p>
            <a:pPr defTabSz="946313">
              <a:defRPr/>
            </a:pPr>
            <a:endParaRPr lang="en-US" sz="1600" dirty="0"/>
          </a:p>
          <a:p>
            <a:pPr defTabSz="946313">
              <a:defRPr/>
            </a:pPr>
            <a:r>
              <a:rPr lang="en-US" sz="1600" dirty="0"/>
              <a:t>RÉSULTATS SUR LE CONTOUR DES YEUX</a:t>
            </a:r>
          </a:p>
          <a:p>
            <a:pPr defTabSz="946313">
              <a:defRPr/>
            </a:pPr>
            <a:r>
              <a:rPr lang="en-US" sz="1600" dirty="0">
                <a:solidFill>
                  <a:srgbClr val="B2A7F7"/>
                </a:solidFill>
                <a:ea typeface="Roboto Black" panose="02000000000000000000" pitchFamily="2" charset="0"/>
              </a:rPr>
              <a:t>Efficacité visible en 7 jours seulement**.</a:t>
            </a:r>
            <a:endParaRPr lang="fr-FR" sz="1600" dirty="0">
              <a:solidFill>
                <a:srgbClr val="B2A7F7"/>
              </a:solidFill>
              <a:ea typeface="Roboto Black" panose="02000000000000000000" pitchFamily="2" charset="0"/>
            </a:endParaRPr>
          </a:p>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E3E3E"/>
                </a:solidFill>
                <a:effectLst/>
                <a:uLnTx/>
                <a:uFillTx/>
                <a:ea typeface="Roboto Light" panose="02000000000000000000" pitchFamily="2" charset="0"/>
                <a:cs typeface="+mn-cs"/>
              </a:rPr>
              <a:t>Réduction de l'irritation autour des yeux 82</a:t>
            </a:r>
            <a:endParaRPr kumimoji="0" lang="en-US" sz="1600" b="1" i="0" u="none" strike="noStrike" kern="1200" cap="none" spc="0" normalizeH="0" baseline="0" noProof="0" dirty="0">
              <a:ln>
                <a:noFill/>
              </a:ln>
              <a:solidFill>
                <a:srgbClr val="3E3E3E"/>
              </a:solidFill>
              <a:effectLst/>
              <a:uLnTx/>
              <a:uFillTx/>
              <a:ea typeface="Roboto Light" panose="02000000000000000000" pitchFamily="2" charset="0"/>
              <a:cs typeface="+mn-cs"/>
            </a:endParaRPr>
          </a:p>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E3E3E"/>
                </a:solidFill>
                <a:effectLst/>
                <a:uLnTx/>
                <a:uFillTx/>
                <a:ea typeface="Roboto Light" panose="02000000000000000000" pitchFamily="2" charset="0"/>
                <a:cs typeface="+mn-cs"/>
              </a:rPr>
              <a:t>Protège le contour des yeux du dessèchement à 90</a:t>
            </a:r>
            <a:endParaRPr kumimoji="0" lang="en-US" sz="1600" b="1" i="0" u="none" strike="noStrike" kern="1200" cap="none" spc="0" normalizeH="0" baseline="0" noProof="0" dirty="0">
              <a:ln>
                <a:noFill/>
              </a:ln>
              <a:solidFill>
                <a:srgbClr val="3E3E3E"/>
              </a:solidFill>
              <a:effectLst/>
              <a:uLnTx/>
              <a:uFillTx/>
              <a:ea typeface="Roboto Light" panose="02000000000000000000" pitchFamily="2" charset="0"/>
              <a:cs typeface="+mn-cs"/>
            </a:endParaRPr>
          </a:p>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E3E3E"/>
                </a:solidFill>
                <a:effectLst/>
                <a:uLnTx/>
                <a:uFillTx/>
                <a:ea typeface="Roboto Light" panose="02000000000000000000" pitchFamily="2" charset="0"/>
                <a:cs typeface="+mn-cs"/>
              </a:rPr>
              <a:t>Le maquillage des yeux est plus homogène 7 femmes sur 10</a:t>
            </a:r>
          </a:p>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E3E3E"/>
                </a:solidFill>
                <a:effectLst/>
                <a:uLnTx/>
                <a:uFillTx/>
                <a:ea typeface="Roboto Light" panose="02000000000000000000" pitchFamily="2" charset="0"/>
                <a:cs typeface="+mn-cs"/>
              </a:rPr>
              <a:t>et avec une meilleure tenue pour</a:t>
            </a:r>
            <a:endParaRPr lang="en-US" sz="1600" i="1" dirty="0"/>
          </a:p>
          <a:p>
            <a:pPr defTabSz="946313">
              <a:defRPr/>
            </a:pPr>
            <a:endParaRPr lang="en-US" sz="1600" i="1" dirty="0"/>
          </a:p>
          <a:p>
            <a:pPr defTabSz="946313">
              <a:defRPr/>
            </a:pPr>
            <a:endParaRPr lang="en-US" sz="1600" i="1" dirty="0"/>
          </a:p>
          <a:p>
            <a:pPr defTabSz="946313">
              <a:defRPr/>
            </a:pPr>
            <a:r>
              <a:rPr lang="en-US" sz="1600" i="1" dirty="0"/>
              <a:t>*Efficacité à partir de 7 jours</a:t>
            </a:r>
          </a:p>
          <a:p>
            <a:pPr defTabSz="946313">
              <a:defRPr/>
            </a:pPr>
            <a:r>
              <a:rPr lang="en-US" sz="1600" i="1" dirty="0"/>
              <a:t>** Test réalisé sous contrôle dermatologique et ophtalmologique. Application de NUTRI-CONTOUR sur le contour des yeux et des lèvres tous les jours, matin et soir pendant 28 jours sur une peau parfaitement nettoyée. Test réalisé sur 22 femmes adultes volontaires, âgées de 30 à 60 ans, présentant une peau déshydratée, fragilisée et irritée. </a:t>
            </a:r>
          </a:p>
          <a:p>
            <a:pPr defTabSz="946313">
              <a:defRPr/>
            </a:pPr>
            <a:endParaRPr lang="en-US" sz="1600" i="1" dirty="0"/>
          </a:p>
          <a:p>
            <a:pPr defTabSz="946313">
              <a:defRPr/>
            </a:pPr>
            <a:endParaRPr lang="fr-FR" sz="1600" i="1" dirty="0"/>
          </a:p>
        </p:txBody>
      </p:sp>
      <p:sp>
        <p:nvSpPr>
          <p:cNvPr id="4" name="Espace réservé du numéro de diapositive 3"/>
          <p:cNvSpPr>
            <a:spLocks noGrp="1"/>
          </p:cNvSpPr>
          <p:nvPr>
            <p:ph type="sldNum" sz="quarter" idx="5"/>
          </p:nvPr>
        </p:nvSpPr>
        <p:spPr/>
        <p:txBody>
          <a:bodyPr/>
          <a:lstStyle/>
          <a:p>
            <a:pPr marL="0" marR="0" lvl="0" indent="0" algn="r" defTabSz="473156" rtl="0" eaLnBrk="1" fontAlgn="auto" latinLnBrk="0" hangingPunct="1">
              <a:lnSpc>
                <a:spcPct val="100000"/>
              </a:lnSpc>
              <a:spcBef>
                <a:spcPts val="0"/>
              </a:spcBef>
              <a:spcAft>
                <a:spcPts val="0"/>
              </a:spcAft>
              <a:buClrTx/>
              <a:buSzTx/>
              <a:buFontTx/>
              <a:buNone/>
              <a:tabLst/>
              <a:defRPr/>
            </a:pPr>
            <a:fld id="{059F48D5-04B1-420F-93F7-1A334D45EF0A}" type="slidenum">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3156"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60997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57529" y="5561293"/>
            <a:ext cx="5260226" cy="5604240"/>
          </a:xfrm>
        </p:spPr>
        <p:txBody>
          <a:bodyPr/>
          <a:lstStyle/>
          <a:p>
            <a:pPr defTabSz="946313">
              <a:defRPr/>
            </a:pPr>
            <a:r>
              <a:rPr lang="en-US" sz="1600" dirty="0"/>
              <a:t>RÉSULTATS SUR LES LÈVRES ET LEUR CONTOUR </a:t>
            </a:r>
          </a:p>
          <a:p>
            <a:pPr defTabSz="946313">
              <a:defRPr/>
            </a:pPr>
            <a:endParaRPr lang="en-US" sz="1600" i="1" dirty="0"/>
          </a:p>
          <a:p>
            <a:pPr defTabSz="946313">
              <a:defRPr/>
            </a:pPr>
            <a:endParaRPr lang="en-US" sz="1600" i="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E3E3E"/>
                </a:solidFill>
                <a:effectLst/>
                <a:uLnTx/>
                <a:uFillTx/>
                <a:ea typeface="Roboto Light" panose="02000000000000000000" pitchFamily="2" charset="0"/>
                <a:cs typeface="+mn-cs"/>
              </a:rPr>
              <a:t>Un contour des lèvres nourri et protégé </a:t>
            </a:r>
            <a:r>
              <a:rPr kumimoji="0" lang="en-US" sz="1600" b="1" i="0" u="none" strike="noStrike" kern="1200" cap="none" spc="0" normalizeH="0" baseline="0" noProof="0" dirty="0">
                <a:ln>
                  <a:noFill/>
                </a:ln>
                <a:solidFill>
                  <a:srgbClr val="B2A7F7"/>
                </a:solidFill>
                <a:effectLst/>
                <a:uLnTx/>
                <a:uFillTx/>
                <a:ea typeface="Roboto Light" panose="02000000000000000000" pitchFamily="2" charset="0"/>
                <a:cs typeface="+mn-cs"/>
              </a:rPr>
              <a:t>9 femmes sur 10</a:t>
            </a:r>
            <a:endParaRPr kumimoji="0" lang="fr-FR" sz="1600" b="0" i="0" u="none" strike="noStrike" kern="1200" cap="none" spc="0" normalizeH="0" baseline="0" noProof="0" dirty="0">
              <a:ln>
                <a:noFill/>
              </a:ln>
              <a:solidFill>
                <a:prstClr val="black"/>
              </a:solidFill>
              <a:effectLst/>
              <a:uLnTx/>
              <a:uFillTx/>
              <a:ea typeface="+mn-ea"/>
              <a:cs typeface="+mn-cs"/>
            </a:endParaRPr>
          </a:p>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E3E3E"/>
                </a:solidFill>
                <a:effectLst/>
                <a:uLnTx/>
                <a:uFillTx/>
                <a:ea typeface="Roboto Light" panose="02000000000000000000" pitchFamily="2" charset="0"/>
                <a:cs typeface="+mn-cs"/>
              </a:rPr>
              <a:t>de la sécheresse</a:t>
            </a:r>
            <a:endParaRPr kumimoji="0" lang="en-US" sz="1600" b="1" i="0" u="none" strike="noStrike" kern="1200" cap="none" spc="0" normalizeH="0" baseline="0" noProof="0" dirty="0">
              <a:ln>
                <a:noFill/>
              </a:ln>
              <a:solidFill>
                <a:srgbClr val="3E3E3E"/>
              </a:solidFill>
              <a:effectLst/>
              <a:uLnTx/>
              <a:uFillTx/>
              <a:ea typeface="Roboto Light" panose="02000000000000000000" pitchFamily="2" charset="0"/>
              <a:cs typeface="+mn-cs"/>
            </a:endParaRPr>
          </a:p>
          <a:p>
            <a:pPr marL="0" marR="0" lvl="0" indent="0" algn="l" defTabSz="342892"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E3E3E"/>
              </a:solidFill>
              <a:effectLst/>
              <a:uLnTx/>
              <a:uFillTx/>
              <a:ea typeface="Roboto Light" panose="02000000000000000000" pitchFamily="2" charset="0"/>
              <a:cs typeface="+mn-cs"/>
            </a:endParaRPr>
          </a:p>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E3E3E"/>
                </a:solidFill>
                <a:effectLst/>
                <a:uLnTx/>
                <a:uFillTx/>
                <a:ea typeface="Roboto Light" panose="02000000000000000000" pitchFamily="2" charset="0"/>
                <a:cs typeface="+mn-cs"/>
              </a:rPr>
              <a:t>Les lèvres sont plus souples et plus confortables à 95 %.</a:t>
            </a:r>
          </a:p>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E3E3E"/>
                </a:solidFill>
                <a:effectLst/>
                <a:uLnTx/>
                <a:uFillTx/>
                <a:ea typeface="Roboto Light" panose="02000000000000000000" pitchFamily="2" charset="0"/>
                <a:cs typeface="+mn-cs"/>
              </a:rPr>
              <a:t>après seulement 7 jours </a:t>
            </a:r>
            <a:endParaRPr kumimoji="0" lang="en-US" sz="1600" b="1" i="0" u="none" strike="noStrike" kern="1200" cap="none" spc="0" normalizeH="0" baseline="0" noProof="0" dirty="0">
              <a:ln>
                <a:noFill/>
              </a:ln>
              <a:solidFill>
                <a:srgbClr val="3E3E3E"/>
              </a:solidFill>
              <a:effectLst/>
              <a:uLnTx/>
              <a:uFillTx/>
              <a:ea typeface="Roboto Light" panose="02000000000000000000" pitchFamily="2" charset="0"/>
              <a:cs typeface="+mn-cs"/>
            </a:endParaRPr>
          </a:p>
          <a:p>
            <a:pPr marL="0" marR="0" lvl="0" indent="0" algn="l" defTabSz="342892"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E3E3E"/>
              </a:solidFill>
              <a:effectLst/>
              <a:uLnTx/>
              <a:uFillTx/>
              <a:ea typeface="Roboto Light" panose="02000000000000000000" pitchFamily="2" charset="0"/>
              <a:cs typeface="+mn-cs"/>
            </a:endParaRPr>
          </a:p>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E3E3E"/>
                </a:solidFill>
                <a:effectLst/>
                <a:uLnTx/>
                <a:uFillTx/>
                <a:ea typeface="Roboto Light" panose="02000000000000000000" pitchFamily="2" charset="0"/>
                <a:cs typeface="+mn-cs"/>
              </a:rPr>
              <a:t>Les lèvres gercées sont réparées et instantanément 77%.</a:t>
            </a:r>
          </a:p>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E3E3E"/>
                </a:solidFill>
                <a:effectLst/>
                <a:uLnTx/>
                <a:uFillTx/>
                <a:ea typeface="Roboto Light" panose="02000000000000000000" pitchFamily="2" charset="0"/>
                <a:cs typeface="+mn-cs"/>
              </a:rPr>
              <a:t>soulagé après seulement 7 jours</a:t>
            </a:r>
            <a:endParaRPr kumimoji="0" lang="en-US" sz="1600" b="1" i="0" u="none" strike="noStrike" kern="1200" cap="none" spc="0" normalizeH="0" baseline="0" noProof="0" dirty="0">
              <a:ln>
                <a:noFill/>
              </a:ln>
              <a:solidFill>
                <a:srgbClr val="3E3E3E"/>
              </a:solidFill>
              <a:effectLst/>
              <a:uLnTx/>
              <a:uFillTx/>
              <a:ea typeface="Roboto Light" panose="02000000000000000000" pitchFamily="2" charset="0"/>
              <a:cs typeface="+mn-cs"/>
            </a:endParaRPr>
          </a:p>
          <a:p>
            <a:pPr defTabSz="946313">
              <a:defRPr/>
            </a:pPr>
            <a:endParaRPr lang="en-US" sz="1600" i="1" dirty="0"/>
          </a:p>
          <a:p>
            <a:pPr marL="0" marR="0" lvl="0" indent="0" algn="l" defTabSz="94631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E3E3E"/>
                </a:solidFill>
                <a:effectLst/>
                <a:uLnTx/>
                <a:uFillTx/>
                <a:ea typeface="Roboto Light" panose="02000000000000000000" pitchFamily="2" charset="0"/>
                <a:cs typeface="+mn-cs"/>
              </a:rPr>
              <a:t>Texture agréable à utiliser à 100%</a:t>
            </a:r>
            <a:endParaRPr kumimoji="0" lang="fr-FR" sz="1600" b="1" i="0" u="none" strike="noStrike" kern="1200" cap="none" spc="0" normalizeH="0" baseline="0" noProof="0" dirty="0">
              <a:ln>
                <a:noFill/>
              </a:ln>
              <a:solidFill>
                <a:srgbClr val="3E3E3E"/>
              </a:solidFill>
              <a:effectLst/>
              <a:uLnTx/>
              <a:uFillTx/>
              <a:ea typeface="Roboto Light" panose="02000000000000000000" pitchFamily="2" charset="0"/>
              <a:cs typeface="+mn-cs"/>
            </a:endParaRPr>
          </a:p>
          <a:p>
            <a:pPr defTabSz="946313">
              <a:defRPr/>
            </a:pPr>
            <a:endParaRPr lang="en-US" i="1" dirty="0"/>
          </a:p>
          <a:p>
            <a:pPr defTabSz="946313">
              <a:defRPr/>
            </a:pPr>
            <a:r>
              <a:rPr lang="en-US" i="1" dirty="0"/>
              <a:t>*Efficacité à partir de 7 jours</a:t>
            </a:r>
          </a:p>
          <a:p>
            <a:pPr defTabSz="946313">
              <a:defRPr/>
            </a:pPr>
            <a:r>
              <a:rPr lang="en-US" i="1" dirty="0"/>
              <a:t>** Test réalisé sous contrôle dermatologique et ophtalmologique. Application de NUTRI-CONTOUR sur le contour des yeux et des lèvres tous les jours, matin et soir pendant 28 jours sur une peau parfaitement nettoyée. Test réalisé sur 22 femmes adultes volontaires, âgées de 30 à 60 ans, présentant une peau déshydratée, fragilisée et irritée. </a:t>
            </a:r>
          </a:p>
          <a:p>
            <a:pPr defTabSz="946313">
              <a:defRPr/>
            </a:pPr>
            <a:endParaRPr lang="en-US" dirty="0"/>
          </a:p>
          <a:p>
            <a:pPr defTabSz="946313">
              <a:defRPr/>
            </a:pPr>
            <a:endParaRPr lang="fr-FR" sz="1600" dirty="0"/>
          </a:p>
        </p:txBody>
      </p:sp>
      <p:sp>
        <p:nvSpPr>
          <p:cNvPr id="4" name="Espace réservé du numéro de diapositive 3"/>
          <p:cNvSpPr>
            <a:spLocks noGrp="1"/>
          </p:cNvSpPr>
          <p:nvPr>
            <p:ph type="sldNum" sz="quarter" idx="5"/>
          </p:nvPr>
        </p:nvSpPr>
        <p:spPr/>
        <p:txBody>
          <a:bodyPr/>
          <a:lstStyle/>
          <a:p>
            <a:pPr marL="0" marR="0" lvl="0" indent="0" algn="r" defTabSz="473156" rtl="0" eaLnBrk="1" fontAlgn="auto" latinLnBrk="0" hangingPunct="1">
              <a:lnSpc>
                <a:spcPct val="100000"/>
              </a:lnSpc>
              <a:spcBef>
                <a:spcPts val="0"/>
              </a:spcBef>
              <a:spcAft>
                <a:spcPts val="0"/>
              </a:spcAft>
              <a:buClrTx/>
              <a:buSzTx/>
              <a:buFontTx/>
              <a:buNone/>
              <a:tabLst/>
              <a:defRPr/>
            </a:pPr>
            <a:fld id="{059F48D5-04B1-420F-93F7-1A334D45EF0A}" type="slidenum">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3156"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12082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i="0" kern="1200" baseline="0" dirty="0">
                <a:solidFill>
                  <a:schemeClr val="tx1"/>
                </a:solidFill>
                <a:effectLst/>
                <a:latin typeface="+mn-lt"/>
                <a:ea typeface="+mn-ea"/>
                <a:cs typeface="+mn-cs"/>
              </a:rPr>
              <a:t>NUTRI-CONTOUR</a:t>
            </a:r>
            <a:endParaRPr lang="fr-FR" sz="1200" i="0" u="sng" kern="1200" dirty="0">
              <a:solidFill>
                <a:schemeClr val="tx1"/>
              </a:solidFill>
              <a:effectLst/>
              <a:latin typeface="+mn-lt"/>
              <a:ea typeface="+mn-ea"/>
              <a:cs typeface="+mn-cs"/>
            </a:endParaRPr>
          </a:p>
          <a:p>
            <a:endParaRPr lang="fr-FR" sz="1200" i="0" u="sng" kern="1200" dirty="0">
              <a:solidFill>
                <a:schemeClr val="tx1"/>
              </a:solidFill>
              <a:effectLst/>
              <a:latin typeface="+mn-lt"/>
              <a:ea typeface="+mn-ea"/>
              <a:cs typeface="+mn-cs"/>
            </a:endParaRPr>
          </a:p>
          <a:p>
            <a:r>
              <a:rPr lang="fr-FR" sz="1200" i="0" u="sng" kern="1200" dirty="0">
                <a:solidFill>
                  <a:schemeClr val="tx1"/>
                </a:solidFill>
                <a:effectLst/>
                <a:latin typeface="+mn-lt"/>
                <a:ea typeface="+mn-ea"/>
                <a:cs typeface="+mn-cs"/>
              </a:rPr>
              <a:t>Descriptif</a:t>
            </a:r>
          </a:p>
          <a:p>
            <a:r>
              <a:rPr lang="fr-FR" sz="1200" b="0" i="0" kern="1200" dirty="0">
                <a:solidFill>
                  <a:schemeClr val="tx1"/>
                </a:solidFill>
                <a:effectLst/>
                <a:latin typeface="+mn-lt"/>
                <a:ea typeface="+mn-ea"/>
                <a:cs typeface="+mn-cs"/>
              </a:rPr>
              <a:t>Véritable cocon de douceur à l’huile de noisette, cette crème </a:t>
            </a:r>
            <a:r>
              <a:rPr lang="fr-FR" sz="1200" b="0" i="0" kern="1200" dirty="0" err="1">
                <a:solidFill>
                  <a:schemeClr val="tx1"/>
                </a:solidFill>
                <a:effectLst/>
                <a:latin typeface="+mn-lt"/>
                <a:ea typeface="+mn-ea"/>
                <a:cs typeface="+mn-cs"/>
              </a:rPr>
              <a:t>polyvitaminée</a:t>
            </a:r>
            <a:r>
              <a:rPr lang="fr-FR" sz="1200" b="0" i="0" kern="1200" dirty="0">
                <a:solidFill>
                  <a:schemeClr val="tx1"/>
                </a:solidFill>
                <a:effectLst/>
                <a:latin typeface="+mn-lt"/>
                <a:ea typeface="+mn-ea"/>
                <a:cs typeface="+mn-cs"/>
              </a:rPr>
              <a:t> 2 en 1 - contour des yeux et lèvres- nourrit la peau intensément et la préserve du dessèchement ainsi que des premiers signes de l’âge. Parfaitement hydratée, protégée des radicaux libres, facteurs de vieillissement, Nutri-Contour apporte à la peau les actifs réparateurs nécessaires à son équilibre. C'est également un excellent baume SOS pour les lèvres gercées.</a:t>
            </a:r>
            <a:endParaRPr lang="fr-FR" sz="1200" i="0" u="sng" kern="1200" dirty="0">
              <a:solidFill>
                <a:schemeClr val="tx1"/>
              </a:solidFill>
              <a:effectLst/>
              <a:latin typeface="+mn-lt"/>
              <a:ea typeface="+mn-ea"/>
              <a:cs typeface="+mn-cs"/>
            </a:endParaRPr>
          </a:p>
          <a:p>
            <a:endParaRPr lang="fr-FR" sz="1200" i="0" u="sng" kern="1200" dirty="0">
              <a:solidFill>
                <a:schemeClr val="tx1"/>
              </a:solidFill>
              <a:effectLst/>
              <a:latin typeface="+mn-lt"/>
              <a:ea typeface="+mn-ea"/>
              <a:cs typeface="+mn-cs"/>
            </a:endParaRPr>
          </a:p>
          <a:p>
            <a:r>
              <a:rPr lang="fr-FR" sz="1200" i="0" u="sng" kern="1200" dirty="0">
                <a:solidFill>
                  <a:schemeClr val="tx1"/>
                </a:solidFill>
                <a:effectLst/>
                <a:latin typeface="+mn-lt"/>
                <a:ea typeface="+mn-ea"/>
                <a:cs typeface="+mn-cs"/>
              </a:rPr>
              <a:t>Promesse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solidFill>
                  <a:prstClr val="black"/>
                </a:solidFill>
                <a:latin typeface="Century Gothic" panose="020B0502020202020204" pitchFamily="34" charset="0"/>
              </a:rPr>
              <a:t>Soin yeux &amp; lèvres nutrition et réparation intense</a:t>
            </a:r>
          </a:p>
          <a:p>
            <a:endParaRPr lang="fr-FR" sz="1200" i="0" u="sng" kern="1200" dirty="0">
              <a:solidFill>
                <a:schemeClr val="tx1"/>
              </a:solidFill>
              <a:effectLst/>
              <a:latin typeface="+mn-lt"/>
              <a:ea typeface="+mn-ea"/>
              <a:cs typeface="+mn-cs"/>
            </a:endParaRPr>
          </a:p>
          <a:p>
            <a:r>
              <a:rPr lang="fr-FR" sz="1200" i="0" u="sng" kern="1200" dirty="0">
                <a:solidFill>
                  <a:schemeClr val="tx1"/>
                </a:solidFill>
                <a:effectLst/>
                <a:latin typeface="+mn-lt"/>
                <a:ea typeface="+mn-ea"/>
                <a:cs typeface="+mn-cs"/>
              </a:rPr>
              <a:t>Pour qui </a:t>
            </a:r>
            <a:r>
              <a:rPr lang="fr-FR" sz="1200" i="0" u="sng" kern="1200" baseline="0" dirty="0">
                <a:solidFill>
                  <a:schemeClr val="tx1"/>
                </a:solidFill>
                <a:effectLst/>
                <a:latin typeface="+mn-lt"/>
                <a:ea typeface="+mn-ea"/>
                <a:cs typeface="+mn-cs"/>
              </a:rPr>
              <a:t>?</a:t>
            </a:r>
          </a:p>
          <a:p>
            <a:r>
              <a:rPr lang="fr-FR" sz="1200" dirty="0">
                <a:solidFill>
                  <a:prstClr val="black"/>
                </a:solidFill>
                <a:latin typeface="Century Gothic" panose="020B0502020202020204" pitchFamily="34" charset="0"/>
              </a:rPr>
              <a:t>Tous types de peaux</a:t>
            </a:r>
          </a:p>
          <a:p>
            <a:r>
              <a:rPr lang="fr-FR" sz="1200" dirty="0">
                <a:solidFill>
                  <a:prstClr val="black"/>
                </a:solidFill>
                <a:latin typeface="Century Gothic" panose="020B0502020202020204" pitchFamily="34" charset="0"/>
              </a:rPr>
              <a:t>Tous âges</a:t>
            </a:r>
          </a:p>
          <a:p>
            <a:endParaRPr lang="fr-FR" sz="1200" dirty="0">
              <a:solidFill>
                <a:prstClr val="black"/>
              </a:solidFill>
              <a:latin typeface="Century Gothic" panose="020B0502020202020204" pitchFamily="34" charset="0"/>
            </a:endParaRPr>
          </a:p>
          <a:p>
            <a:r>
              <a:rPr lang="fr-FR" sz="1200" dirty="0">
                <a:solidFill>
                  <a:prstClr val="black"/>
                </a:solidFill>
                <a:latin typeface="Century Gothic" panose="020B0502020202020204" pitchFamily="34" charset="0"/>
              </a:rPr>
              <a:t>« J’ai le contour de l’œil qui tiraille »</a:t>
            </a:r>
          </a:p>
          <a:p>
            <a:r>
              <a:rPr lang="fr-FR" sz="1200" dirty="0">
                <a:solidFill>
                  <a:prstClr val="black"/>
                </a:solidFill>
                <a:latin typeface="Century Gothic" panose="020B0502020202020204" pitchFamily="34" charset="0"/>
              </a:rPr>
              <a:t>« J’ai les lèvres gercées »</a:t>
            </a:r>
          </a:p>
          <a:p>
            <a:r>
              <a:rPr lang="fr-FR" sz="1200" dirty="0">
                <a:solidFill>
                  <a:prstClr val="black"/>
                </a:solidFill>
                <a:latin typeface="Century Gothic" panose="020B0502020202020204" pitchFamily="34" charset="0"/>
              </a:rPr>
              <a:t>« J’ai peur d’avoir des rides comme ma mère »</a:t>
            </a:r>
          </a:p>
          <a:p>
            <a:endParaRPr lang="fr-FR" sz="1200" dirty="0">
              <a:solidFill>
                <a:prstClr val="black"/>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Ingrédients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Huile de noisette : nourrissant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Camomille : apaisant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Vitamine F : anti-</a:t>
            </a:r>
            <a:r>
              <a:rPr kumimoji="0" lang="fr-FR"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déshydrayant</a:t>
            </a:r>
            <a:endPar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fr-FR" sz="1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r>
              <a:rPr lang="fr-FR" sz="1200" i="0" u="sng" kern="1200" dirty="0">
                <a:solidFill>
                  <a:schemeClr val="tx1"/>
                </a:solidFill>
                <a:effectLst/>
                <a:latin typeface="+mn-lt"/>
                <a:ea typeface="+mn-ea"/>
                <a:cs typeface="+mn-cs"/>
              </a:rPr>
              <a:t>Utilisation à domicile </a:t>
            </a:r>
          </a:p>
          <a:p>
            <a:r>
              <a:rPr lang="fr-FR" sz="1200" b="0" i="0" u="none" strike="noStrike" kern="1200" dirty="0">
                <a:solidFill>
                  <a:schemeClr val="tx1"/>
                </a:solidFill>
                <a:effectLst/>
                <a:latin typeface="+mn-lt"/>
                <a:ea typeface="+mn-ea"/>
                <a:cs typeface="+mn-cs"/>
              </a:rPr>
              <a:t>Matin et/ou soir, après le nettoyage/démaquillage et la brumisation de la Lotion </a:t>
            </a:r>
            <a:r>
              <a:rPr lang="fr-FR" sz="1200" b="0" i="0" u="none" strike="noStrike" kern="1200" dirty="0" err="1">
                <a:solidFill>
                  <a:schemeClr val="tx1"/>
                </a:solidFill>
                <a:effectLst/>
                <a:latin typeface="+mn-lt"/>
                <a:ea typeface="+mn-ea"/>
                <a:cs typeface="+mn-cs"/>
              </a:rPr>
              <a:t>Yon</a:t>
            </a:r>
            <a:r>
              <a:rPr lang="fr-FR" sz="1200" b="0" i="0" u="none" strike="noStrike" kern="1200" dirty="0">
                <a:solidFill>
                  <a:schemeClr val="tx1"/>
                </a:solidFill>
                <a:effectLst/>
                <a:latin typeface="+mn-lt"/>
                <a:ea typeface="+mn-ea"/>
                <a:cs typeface="+mn-cs"/>
              </a:rPr>
              <a:t>-Ka adaptée, appliquez la crème</a:t>
            </a:r>
            <a:r>
              <a:rPr lang="fr-FR" sz="1200" b="1" i="0" u="none" strike="noStrike" kern="1200" dirty="0">
                <a:solidFill>
                  <a:schemeClr val="tx1"/>
                </a:solidFill>
                <a:effectLst/>
                <a:latin typeface="+mn-lt"/>
                <a:ea typeface="+mn-ea"/>
                <a:cs typeface="+mn-cs"/>
              </a:rPr>
              <a:t> </a:t>
            </a:r>
            <a:r>
              <a:rPr lang="fr-FR" sz="1200" b="0" i="0" u="none" strike="noStrike" kern="1200" dirty="0">
                <a:solidFill>
                  <a:schemeClr val="tx1"/>
                </a:solidFill>
                <a:effectLst/>
                <a:latin typeface="+mn-lt"/>
                <a:ea typeface="+mn-ea"/>
                <a:cs typeface="+mn-cs"/>
              </a:rPr>
              <a:t>Nutri-Contour</a:t>
            </a:r>
            <a:r>
              <a:rPr lang="fr-FR" sz="1200" b="1" i="0" u="none" strike="noStrike" kern="1200" dirty="0">
                <a:solidFill>
                  <a:schemeClr val="tx1"/>
                </a:solidFill>
                <a:effectLst/>
                <a:latin typeface="+mn-lt"/>
                <a:ea typeface="+mn-ea"/>
                <a:cs typeface="+mn-cs"/>
              </a:rPr>
              <a:t> </a:t>
            </a:r>
            <a:r>
              <a:rPr lang="fr-FR" sz="1200" b="0" i="0" u="none" strike="noStrike" kern="1200" dirty="0">
                <a:solidFill>
                  <a:schemeClr val="tx1"/>
                </a:solidFill>
                <a:effectLst/>
                <a:latin typeface="+mn-lt"/>
                <a:ea typeface="+mn-ea"/>
                <a:cs typeface="+mn-cs"/>
              </a:rPr>
              <a:t>en couche fine sur le contour des lèvres et des yeux - la valeur d'un petit pois par zone.</a:t>
            </a:r>
            <a:r>
              <a:rPr lang="fr-FR" sz="1200" b="0" i="0" kern="1200" dirty="0">
                <a:solidFill>
                  <a:schemeClr val="tx1"/>
                </a:solidFill>
                <a:effectLst/>
                <a:latin typeface="+mn-lt"/>
                <a:ea typeface="+mn-ea"/>
                <a:cs typeface="+mn-cs"/>
              </a:rPr>
              <a:t> Faites pénétrer par de légers effleurages. Insistez sur les pattes d'oie. </a:t>
            </a:r>
            <a:r>
              <a:rPr lang="fr-FR" sz="1200" i="0" u="sng" kern="1200" dirty="0">
                <a:solidFill>
                  <a:schemeClr val="tx1"/>
                </a:solidFill>
                <a:effectLst/>
                <a:latin typeface="+mn-lt"/>
                <a:ea typeface="+mn-ea"/>
                <a:cs typeface="+mn-cs"/>
              </a:rPr>
              <a:t>Utilisation en salle de soin</a:t>
            </a:r>
            <a:endParaRPr lang="fr-FR" sz="1200" b="0" i="0" u="sng" strike="noStrike" kern="1200" dirty="0">
              <a:solidFill>
                <a:schemeClr val="tx1"/>
              </a:solidFill>
              <a:effectLst/>
              <a:latin typeface="+mn-lt"/>
              <a:ea typeface="+mn-ea"/>
              <a:cs typeface="+mn-cs"/>
            </a:endParaRPr>
          </a:p>
          <a:p>
            <a:endParaRPr lang="fr-FR" sz="1200" b="0" i="0" u="sng" strike="noStrike" kern="1200" dirty="0">
              <a:solidFill>
                <a:schemeClr val="tx1"/>
              </a:solidFill>
              <a:effectLst/>
              <a:latin typeface="+mn-lt"/>
              <a:ea typeface="+mn-ea"/>
              <a:cs typeface="+mn-cs"/>
            </a:endParaRPr>
          </a:p>
          <a:p>
            <a:r>
              <a:rPr lang="fr-FR" sz="1200" b="0" i="0" u="sng" strike="noStrike" kern="1200" dirty="0">
                <a:solidFill>
                  <a:schemeClr val="tx1"/>
                </a:solidFill>
                <a:effectLst/>
                <a:latin typeface="+mn-lt"/>
                <a:ea typeface="+mn-ea"/>
                <a:cs typeface="+mn-cs"/>
              </a:rPr>
              <a:t>Tips</a:t>
            </a:r>
            <a:r>
              <a:rPr lang="fr-FR" sz="1200" b="0" i="0" u="none" strike="noStrike" kern="1200" baseline="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dirty="0">
                <a:solidFill>
                  <a:schemeClr val="tx1"/>
                </a:solidFill>
                <a:effectLst/>
                <a:latin typeface="+mn-lt"/>
                <a:ea typeface="+mn-ea"/>
                <a:cs typeface="+mn-cs"/>
              </a:rPr>
              <a:t>Vos lèvres sont sèches et gercées ? Appliquez Nutri-Contour, le soir, en couche épaisse. Un geste simple pour rendre vos lèvres douces, tout naturellement ! </a:t>
            </a:r>
            <a:br>
              <a:rPr lang="fr-FR" sz="1200" dirty="0"/>
            </a:br>
            <a:endParaRPr lang="fr-FR" sz="1200" b="0" i="0" u="none" strike="noStrike" kern="1200" baseline="0" dirty="0">
              <a:solidFill>
                <a:schemeClr val="tx1"/>
              </a:solidFill>
              <a:effectLst/>
              <a:latin typeface="+mn-lt"/>
              <a:ea typeface="+mn-ea"/>
              <a:cs typeface="+mn-cs"/>
            </a:endParaRPr>
          </a:p>
          <a:p>
            <a:r>
              <a:rPr lang="fr-FR" sz="1200" b="0" i="0" u="sng" kern="1200" dirty="0">
                <a:solidFill>
                  <a:schemeClr val="tx1"/>
                </a:solidFill>
                <a:effectLst/>
                <a:latin typeface="+mn-lt"/>
                <a:ea typeface="+mn-ea"/>
                <a:cs typeface="+mn-cs"/>
              </a:rPr>
              <a:t>Les + produits</a:t>
            </a:r>
          </a:p>
          <a:p>
            <a:pPr marL="171450" indent="-171450">
              <a:buFontTx/>
              <a:buChar char="-"/>
            </a:pPr>
            <a:r>
              <a:rPr lang="fr-FR" sz="1200" b="0" i="0" u="none" strike="noStrike" kern="1200" dirty="0">
                <a:solidFill>
                  <a:schemeClr val="tx1"/>
                </a:solidFill>
                <a:effectLst/>
                <a:latin typeface="+mn-lt"/>
                <a:ea typeface="+mn-ea"/>
                <a:cs typeface="+mn-cs"/>
              </a:rPr>
              <a:t>2 en</a:t>
            </a:r>
            <a:r>
              <a:rPr lang="fr-FR" sz="1200" b="0" i="0" u="none" strike="noStrike" kern="1200" baseline="0" dirty="0">
                <a:solidFill>
                  <a:schemeClr val="tx1"/>
                </a:solidFill>
                <a:effectLst/>
                <a:latin typeface="+mn-lt"/>
                <a:ea typeface="+mn-ea"/>
                <a:cs typeface="+mn-cs"/>
              </a:rPr>
              <a:t> 1 : yeux &amp; lèvres</a:t>
            </a:r>
          </a:p>
          <a:p>
            <a:pPr marL="171450" indent="-171450">
              <a:buFontTx/>
              <a:buChar char="-"/>
            </a:pPr>
            <a:r>
              <a:rPr lang="fr-FR" sz="1200" b="0" i="0" u="none" strike="noStrike" kern="1200" baseline="0" dirty="0">
                <a:solidFill>
                  <a:schemeClr val="tx1"/>
                </a:solidFill>
                <a:effectLst/>
                <a:latin typeface="+mn-lt"/>
                <a:ea typeface="+mn-ea"/>
                <a:cs typeface="+mn-cs"/>
              </a:rPr>
              <a:t>Triple utilisation : quotidienne, baume SOS lèvres gercées, sleeping masque</a:t>
            </a:r>
            <a:endParaRPr lang="fr-FR" sz="1200" b="0" i="0" u="none" strike="noStrike" kern="1200" dirty="0">
              <a:solidFill>
                <a:schemeClr val="tx1"/>
              </a:solidFill>
              <a:effectLst/>
              <a:latin typeface="+mn-lt"/>
              <a:ea typeface="+mn-ea"/>
              <a:cs typeface="+mn-cs"/>
            </a:endParaRPr>
          </a:p>
          <a:p>
            <a:pPr marL="171450" indent="-171450">
              <a:buFontTx/>
              <a:buChar char="-"/>
            </a:pPr>
            <a:r>
              <a:rPr lang="fr-FR" sz="1200" b="0" i="0" u="none" strike="noStrike" kern="1200" dirty="0">
                <a:solidFill>
                  <a:schemeClr val="tx1"/>
                </a:solidFill>
                <a:effectLst/>
                <a:latin typeface="+mn-lt"/>
                <a:ea typeface="+mn-ea"/>
                <a:cs typeface="+mn-cs"/>
              </a:rPr>
              <a:t>Contient de l’huile de noisette et de la camomille </a:t>
            </a:r>
          </a:p>
          <a:p>
            <a:pPr marL="171450" indent="-171450">
              <a:buFontTx/>
              <a:buChar char="-"/>
            </a:pPr>
            <a:r>
              <a:rPr lang="fr-FR" sz="1200" b="0" i="0" u="none" strike="noStrike" kern="1200" dirty="0">
                <a:solidFill>
                  <a:schemeClr val="tx1"/>
                </a:solidFill>
                <a:effectLst/>
                <a:latin typeface="+mn-lt"/>
                <a:ea typeface="+mn-ea"/>
                <a:cs typeface="+mn-cs"/>
              </a:rPr>
              <a:t>Nourrit, hydrate et lisse le contour des yeux et des lèvres </a:t>
            </a:r>
          </a:p>
          <a:p>
            <a:pPr marL="171450" indent="-171450">
              <a:buFontTx/>
              <a:buChar char="-"/>
            </a:pPr>
            <a:r>
              <a:rPr lang="fr-FR" sz="1200" b="0" i="0" u="none" strike="noStrike" kern="1200" dirty="0">
                <a:solidFill>
                  <a:schemeClr val="tx1"/>
                </a:solidFill>
                <a:effectLst/>
                <a:latin typeface="+mn-lt"/>
                <a:ea typeface="+mn-ea"/>
                <a:cs typeface="+mn-cs"/>
              </a:rPr>
              <a:t>Prévient rides et ridules</a:t>
            </a:r>
          </a:p>
          <a:p>
            <a:pPr marL="171450" indent="-171450">
              <a:buFontTx/>
              <a:buChar char="-"/>
            </a:pPr>
            <a:r>
              <a:rPr lang="fr-FR" sz="1200" b="0" i="0" u="none" strike="noStrike" kern="1200" dirty="0">
                <a:solidFill>
                  <a:schemeClr val="tx1"/>
                </a:solidFill>
                <a:effectLst/>
                <a:latin typeface="+mn-lt"/>
                <a:ea typeface="+mn-ea"/>
                <a:cs typeface="+mn-cs"/>
              </a:rPr>
              <a:t>Texture onctueuse qui pénètre rapidement</a:t>
            </a:r>
            <a:endParaRPr lang="fr-FR" sz="1200" b="0" i="0" u="sng" kern="1200" dirty="0">
              <a:solidFill>
                <a:schemeClr val="tx1"/>
              </a:solidFill>
              <a:effectLst/>
              <a:latin typeface="+mn-lt"/>
              <a:ea typeface="+mn-ea"/>
              <a:cs typeface="+mn-cs"/>
            </a:endParaRPr>
          </a:p>
          <a:p>
            <a:pPr marL="158750" indent="0" rtl="0" eaLnBrk="1" fontAlgn="ctr" latinLnBrk="0" hangingPunct="1">
              <a:buNone/>
            </a:pPr>
            <a:endParaRPr lang="fr-FR" sz="1200" b="0" i="0" u="none" strike="noStrike" cap="none" baseline="0" dirty="0">
              <a:solidFill>
                <a:srgbClr val="000000"/>
              </a:solidFill>
              <a:effectLst/>
              <a:latin typeface="Arial"/>
              <a:ea typeface="Arial"/>
              <a:cs typeface="Arial"/>
              <a:sym typeface="Arial"/>
            </a:endParaRPr>
          </a:p>
          <a:p>
            <a:pPr marL="158750" indent="0" rtl="0" eaLnBrk="1" fontAlgn="ctr" latinLnBrk="0" hangingPunct="1">
              <a:buNone/>
            </a:pPr>
            <a:endParaRPr lang="fr-FR" sz="1200" b="0" i="0" u="none" strike="noStrike" cap="none" baseline="0" dirty="0">
              <a:solidFill>
                <a:srgbClr val="000000"/>
              </a:solidFill>
              <a:effectLst/>
              <a:latin typeface="Arial"/>
              <a:ea typeface="Arial"/>
              <a:cs typeface="Arial"/>
              <a:sym typeface="Arial"/>
            </a:endParaRPr>
          </a:p>
          <a:p>
            <a:pPr defTabSz="946313">
              <a:defRPr/>
            </a:pPr>
            <a:r>
              <a:rPr lang="en-US" sz="1200" dirty="0" err="1">
                <a:solidFill>
                  <a:prstClr val="black"/>
                </a:solidFill>
                <a:ea typeface="Roboto Black" panose="02000000000000000000" pitchFamily="2" charset="0"/>
              </a:rPr>
              <a:t>Prouvé</a:t>
            </a:r>
            <a:r>
              <a:rPr lang="en-US" sz="1200" dirty="0">
                <a:solidFill>
                  <a:prstClr val="black"/>
                </a:solidFill>
                <a:ea typeface="Roboto Black" panose="02000000000000000000" pitchFamily="2" charset="0"/>
              </a:rPr>
              <a:t> : </a:t>
            </a:r>
            <a:r>
              <a:rPr lang="en-US" sz="1200" dirty="0" err="1">
                <a:solidFill>
                  <a:prstClr val="black"/>
                </a:solidFill>
                <a:ea typeface="Roboto Black" panose="02000000000000000000" pitchFamily="2" charset="0"/>
              </a:rPr>
              <a:t>une</a:t>
            </a:r>
            <a:r>
              <a:rPr lang="en-US" sz="1200" dirty="0">
                <a:solidFill>
                  <a:prstClr val="black"/>
                </a:solidFill>
                <a:ea typeface="Roboto Black" panose="02000000000000000000" pitchFamily="2" charset="0"/>
              </a:rPr>
              <a:t> </a:t>
            </a:r>
            <a:r>
              <a:rPr lang="en-US" sz="1200" dirty="0">
                <a:ea typeface="Roboto Black" panose="02000000000000000000" pitchFamily="2" charset="0"/>
              </a:rPr>
              <a:t>nouvelle </a:t>
            </a:r>
            <a:r>
              <a:rPr lang="en-US" sz="1200" dirty="0" err="1">
                <a:solidFill>
                  <a:prstClr val="black"/>
                </a:solidFill>
                <a:ea typeface="Roboto Black" panose="02000000000000000000" pitchFamily="2" charset="0"/>
              </a:rPr>
              <a:t>formule</a:t>
            </a:r>
            <a:r>
              <a:rPr lang="en-US" sz="1200" dirty="0">
                <a:solidFill>
                  <a:prstClr val="black"/>
                </a:solidFill>
                <a:ea typeface="Roboto Black" panose="02000000000000000000" pitchFamily="2" charset="0"/>
              </a:rPr>
              <a:t> plus </a:t>
            </a:r>
            <a:r>
              <a:rPr lang="en-US" sz="1200" dirty="0" err="1">
                <a:solidFill>
                  <a:prstClr val="black"/>
                </a:solidFill>
                <a:ea typeface="Roboto Black" panose="02000000000000000000" pitchFamily="2" charset="0"/>
              </a:rPr>
              <a:t>efficace</a:t>
            </a:r>
            <a:r>
              <a:rPr lang="en-US" sz="1200" dirty="0">
                <a:solidFill>
                  <a:prstClr val="black"/>
                </a:solidFill>
                <a:ea typeface="Roboto Black" panose="02000000000000000000" pitchFamily="2" charset="0"/>
              </a:rPr>
              <a:t>* et plus </a:t>
            </a:r>
            <a:r>
              <a:rPr lang="en-US" sz="1200" dirty="0" err="1">
                <a:solidFill>
                  <a:prstClr val="black"/>
                </a:solidFill>
                <a:ea typeface="Roboto Black" panose="02000000000000000000" pitchFamily="2" charset="0"/>
              </a:rPr>
              <a:t>agréable</a:t>
            </a:r>
            <a:r>
              <a:rPr lang="en-US" sz="1200" dirty="0">
                <a:solidFill>
                  <a:prstClr val="black"/>
                </a:solidFill>
                <a:ea typeface="Roboto Black" panose="02000000000000000000" pitchFamily="2" charset="0"/>
              </a:rPr>
              <a:t>**.</a:t>
            </a:r>
            <a:endParaRPr lang="fr-FR" sz="1200" dirty="0">
              <a:solidFill>
                <a:prstClr val="black"/>
              </a:solidFill>
              <a:ea typeface="Roboto Black" panose="02000000000000000000" pitchFamily="2" charset="0"/>
            </a:endParaRPr>
          </a:p>
          <a:p>
            <a:pPr defTabSz="946313">
              <a:defRPr/>
            </a:pPr>
            <a:endParaRPr lang="en-US" sz="1200" dirty="0"/>
          </a:p>
          <a:p>
            <a:pPr defTabSz="946313">
              <a:defRPr/>
            </a:pPr>
            <a:r>
              <a:rPr lang="en-US" sz="1200" dirty="0"/>
              <a:t>RÉSULTATS SUR LE CONTOUR DES YEUX</a:t>
            </a:r>
          </a:p>
          <a:p>
            <a:pPr defTabSz="946313">
              <a:defRPr/>
            </a:pPr>
            <a:r>
              <a:rPr lang="en-US" sz="1200" dirty="0" err="1">
                <a:solidFill>
                  <a:srgbClr val="B2A7F7"/>
                </a:solidFill>
                <a:ea typeface="Roboto Black" panose="02000000000000000000" pitchFamily="2" charset="0"/>
              </a:rPr>
              <a:t>Efficacité</a:t>
            </a:r>
            <a:r>
              <a:rPr lang="en-US" sz="1200" dirty="0">
                <a:solidFill>
                  <a:srgbClr val="B2A7F7"/>
                </a:solidFill>
                <a:ea typeface="Roboto Black" panose="02000000000000000000" pitchFamily="2" charset="0"/>
              </a:rPr>
              <a:t> visible </a:t>
            </a:r>
            <a:r>
              <a:rPr lang="en-US" sz="1200" dirty="0" err="1">
                <a:solidFill>
                  <a:srgbClr val="B2A7F7"/>
                </a:solidFill>
                <a:ea typeface="Roboto Black" panose="02000000000000000000" pitchFamily="2" charset="0"/>
              </a:rPr>
              <a:t>en</a:t>
            </a:r>
            <a:r>
              <a:rPr lang="en-US" sz="1200" dirty="0">
                <a:solidFill>
                  <a:srgbClr val="B2A7F7"/>
                </a:solidFill>
                <a:ea typeface="Roboto Black" panose="02000000000000000000" pitchFamily="2" charset="0"/>
              </a:rPr>
              <a:t> 7 </a:t>
            </a:r>
            <a:r>
              <a:rPr lang="en-US" sz="1200" dirty="0" err="1">
                <a:solidFill>
                  <a:srgbClr val="B2A7F7"/>
                </a:solidFill>
                <a:ea typeface="Roboto Black" panose="02000000000000000000" pitchFamily="2" charset="0"/>
              </a:rPr>
              <a:t>jours</a:t>
            </a:r>
            <a:r>
              <a:rPr lang="en-US" sz="1200" dirty="0">
                <a:solidFill>
                  <a:srgbClr val="B2A7F7"/>
                </a:solidFill>
                <a:ea typeface="Roboto Black" panose="02000000000000000000" pitchFamily="2" charset="0"/>
              </a:rPr>
              <a:t> </a:t>
            </a:r>
            <a:r>
              <a:rPr lang="en-US" sz="1200" dirty="0" err="1">
                <a:solidFill>
                  <a:srgbClr val="B2A7F7"/>
                </a:solidFill>
                <a:ea typeface="Roboto Black" panose="02000000000000000000" pitchFamily="2" charset="0"/>
              </a:rPr>
              <a:t>seulement</a:t>
            </a:r>
            <a:r>
              <a:rPr lang="en-US" sz="1200" dirty="0">
                <a:solidFill>
                  <a:srgbClr val="B2A7F7"/>
                </a:solidFill>
                <a:ea typeface="Roboto Black" panose="02000000000000000000" pitchFamily="2" charset="0"/>
              </a:rPr>
              <a:t>**.</a:t>
            </a:r>
            <a:endParaRPr lang="fr-FR" sz="1200" dirty="0">
              <a:solidFill>
                <a:srgbClr val="B2A7F7"/>
              </a:solidFill>
              <a:ea typeface="Roboto Black" panose="02000000000000000000" pitchFamily="2" charset="0"/>
            </a:endParaRPr>
          </a:p>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3E3E3E"/>
                </a:solidFill>
                <a:effectLst/>
                <a:uLnTx/>
                <a:uFillTx/>
                <a:ea typeface="Roboto Light" panose="02000000000000000000" pitchFamily="2" charset="0"/>
                <a:cs typeface="+mn-cs"/>
              </a:rPr>
              <a:t>Réduction</a:t>
            </a:r>
            <a:r>
              <a:rPr kumimoji="0" lang="en-US" sz="1200" b="0" i="0" u="none" strike="noStrike" kern="1200" cap="none" spc="0" normalizeH="0" baseline="0" noProof="0" dirty="0">
                <a:ln>
                  <a:noFill/>
                </a:ln>
                <a:solidFill>
                  <a:srgbClr val="3E3E3E"/>
                </a:solidFill>
                <a:effectLst/>
                <a:uLnTx/>
                <a:uFillTx/>
                <a:ea typeface="Roboto Light" panose="02000000000000000000" pitchFamily="2" charset="0"/>
                <a:cs typeface="+mn-cs"/>
              </a:rPr>
              <a:t> de </a:t>
            </a:r>
            <a:r>
              <a:rPr kumimoji="0" lang="en-US" sz="1200" b="0" i="0" u="none" strike="noStrike" kern="1200" cap="none" spc="0" normalizeH="0" baseline="0" noProof="0" dirty="0" err="1">
                <a:ln>
                  <a:noFill/>
                </a:ln>
                <a:solidFill>
                  <a:srgbClr val="3E3E3E"/>
                </a:solidFill>
                <a:effectLst/>
                <a:uLnTx/>
                <a:uFillTx/>
                <a:ea typeface="Roboto Light" panose="02000000000000000000" pitchFamily="2" charset="0"/>
                <a:cs typeface="+mn-cs"/>
              </a:rPr>
              <a:t>l'irritation</a:t>
            </a:r>
            <a:r>
              <a:rPr kumimoji="0" lang="en-US" sz="1200" b="0" i="0" u="none" strike="noStrike" kern="1200" cap="none" spc="0" normalizeH="0" baseline="0" noProof="0" dirty="0">
                <a:ln>
                  <a:noFill/>
                </a:ln>
                <a:solidFill>
                  <a:srgbClr val="3E3E3E"/>
                </a:solidFill>
                <a:effectLst/>
                <a:uLnTx/>
                <a:uFillTx/>
                <a:ea typeface="Roboto Light" panose="02000000000000000000" pitchFamily="2" charset="0"/>
                <a:cs typeface="+mn-cs"/>
              </a:rPr>
              <a:t> </a:t>
            </a:r>
            <a:r>
              <a:rPr kumimoji="0" lang="en-US" sz="1200" b="0" i="0" u="none" strike="noStrike" kern="1200" cap="none" spc="0" normalizeH="0" baseline="0" noProof="0" dirty="0" err="1">
                <a:ln>
                  <a:noFill/>
                </a:ln>
                <a:solidFill>
                  <a:srgbClr val="3E3E3E"/>
                </a:solidFill>
                <a:effectLst/>
                <a:uLnTx/>
                <a:uFillTx/>
                <a:ea typeface="Roboto Light" panose="02000000000000000000" pitchFamily="2" charset="0"/>
                <a:cs typeface="+mn-cs"/>
              </a:rPr>
              <a:t>autour</a:t>
            </a:r>
            <a:r>
              <a:rPr kumimoji="0" lang="en-US" sz="1200" b="0" i="0" u="none" strike="noStrike" kern="1200" cap="none" spc="0" normalizeH="0" baseline="0" noProof="0" dirty="0">
                <a:ln>
                  <a:noFill/>
                </a:ln>
                <a:solidFill>
                  <a:srgbClr val="3E3E3E"/>
                </a:solidFill>
                <a:effectLst/>
                <a:uLnTx/>
                <a:uFillTx/>
                <a:ea typeface="Roboto Light" panose="02000000000000000000" pitchFamily="2" charset="0"/>
                <a:cs typeface="+mn-cs"/>
              </a:rPr>
              <a:t> des </a:t>
            </a:r>
            <a:r>
              <a:rPr kumimoji="0" lang="en-US" sz="1200" b="0" i="0" u="none" strike="noStrike" kern="1200" cap="none" spc="0" normalizeH="0" baseline="0" noProof="0" dirty="0" err="1">
                <a:ln>
                  <a:noFill/>
                </a:ln>
                <a:solidFill>
                  <a:srgbClr val="3E3E3E"/>
                </a:solidFill>
                <a:effectLst/>
                <a:uLnTx/>
                <a:uFillTx/>
                <a:ea typeface="Roboto Light" panose="02000000000000000000" pitchFamily="2" charset="0"/>
                <a:cs typeface="+mn-cs"/>
              </a:rPr>
              <a:t>yeux</a:t>
            </a:r>
            <a:r>
              <a:rPr kumimoji="0" lang="en-US" sz="1200" b="0" i="0" u="none" strike="noStrike" kern="1200" cap="none" spc="0" normalizeH="0" baseline="0" noProof="0" dirty="0">
                <a:ln>
                  <a:noFill/>
                </a:ln>
                <a:solidFill>
                  <a:srgbClr val="3E3E3E"/>
                </a:solidFill>
                <a:effectLst/>
                <a:uLnTx/>
                <a:uFillTx/>
                <a:ea typeface="Roboto Light" panose="02000000000000000000" pitchFamily="2" charset="0"/>
                <a:cs typeface="+mn-cs"/>
              </a:rPr>
              <a:t> 82</a:t>
            </a:r>
            <a:endParaRPr kumimoji="0" lang="en-US" sz="1200" b="1" i="0" u="none" strike="noStrike" kern="1200" cap="none" spc="0" normalizeH="0" baseline="0" noProof="0" dirty="0">
              <a:ln>
                <a:noFill/>
              </a:ln>
              <a:solidFill>
                <a:srgbClr val="3E3E3E"/>
              </a:solidFill>
              <a:effectLst/>
              <a:uLnTx/>
              <a:uFillTx/>
              <a:ea typeface="Roboto Light" panose="02000000000000000000" pitchFamily="2" charset="0"/>
              <a:cs typeface="+mn-cs"/>
            </a:endParaRPr>
          </a:p>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3E3E3E"/>
                </a:solidFill>
                <a:effectLst/>
                <a:uLnTx/>
                <a:uFillTx/>
                <a:ea typeface="Roboto Light" panose="02000000000000000000" pitchFamily="2" charset="0"/>
                <a:cs typeface="+mn-cs"/>
              </a:rPr>
              <a:t>Protège</a:t>
            </a:r>
            <a:r>
              <a:rPr kumimoji="0" lang="en-US" sz="1200" b="0" i="0" u="none" strike="noStrike" kern="1200" cap="none" spc="0" normalizeH="0" baseline="0" noProof="0" dirty="0">
                <a:ln>
                  <a:noFill/>
                </a:ln>
                <a:solidFill>
                  <a:srgbClr val="3E3E3E"/>
                </a:solidFill>
                <a:effectLst/>
                <a:uLnTx/>
                <a:uFillTx/>
                <a:ea typeface="Roboto Light" panose="02000000000000000000" pitchFamily="2" charset="0"/>
                <a:cs typeface="+mn-cs"/>
              </a:rPr>
              <a:t> le contour des </a:t>
            </a:r>
            <a:r>
              <a:rPr kumimoji="0" lang="en-US" sz="1200" b="0" i="0" u="none" strike="noStrike" kern="1200" cap="none" spc="0" normalizeH="0" baseline="0" noProof="0" dirty="0" err="1">
                <a:ln>
                  <a:noFill/>
                </a:ln>
                <a:solidFill>
                  <a:srgbClr val="3E3E3E"/>
                </a:solidFill>
                <a:effectLst/>
                <a:uLnTx/>
                <a:uFillTx/>
                <a:ea typeface="Roboto Light" panose="02000000000000000000" pitchFamily="2" charset="0"/>
                <a:cs typeface="+mn-cs"/>
              </a:rPr>
              <a:t>yeux</a:t>
            </a:r>
            <a:r>
              <a:rPr kumimoji="0" lang="en-US" sz="1200" b="0" i="0" u="none" strike="noStrike" kern="1200" cap="none" spc="0" normalizeH="0" baseline="0" noProof="0" dirty="0">
                <a:ln>
                  <a:noFill/>
                </a:ln>
                <a:solidFill>
                  <a:srgbClr val="3E3E3E"/>
                </a:solidFill>
                <a:effectLst/>
                <a:uLnTx/>
                <a:uFillTx/>
                <a:ea typeface="Roboto Light" panose="02000000000000000000" pitchFamily="2" charset="0"/>
                <a:cs typeface="+mn-cs"/>
              </a:rPr>
              <a:t> du </a:t>
            </a:r>
            <a:r>
              <a:rPr kumimoji="0" lang="en-US" sz="1200" b="0" i="0" u="none" strike="noStrike" kern="1200" cap="none" spc="0" normalizeH="0" baseline="0" noProof="0" dirty="0" err="1">
                <a:ln>
                  <a:noFill/>
                </a:ln>
                <a:solidFill>
                  <a:srgbClr val="3E3E3E"/>
                </a:solidFill>
                <a:effectLst/>
                <a:uLnTx/>
                <a:uFillTx/>
                <a:ea typeface="Roboto Light" panose="02000000000000000000" pitchFamily="2" charset="0"/>
                <a:cs typeface="+mn-cs"/>
              </a:rPr>
              <a:t>dessèchement</a:t>
            </a:r>
            <a:r>
              <a:rPr kumimoji="0" lang="en-US" sz="1200" b="0" i="0" u="none" strike="noStrike" kern="1200" cap="none" spc="0" normalizeH="0" baseline="0" noProof="0" dirty="0">
                <a:ln>
                  <a:noFill/>
                </a:ln>
                <a:solidFill>
                  <a:srgbClr val="3E3E3E"/>
                </a:solidFill>
                <a:effectLst/>
                <a:uLnTx/>
                <a:uFillTx/>
                <a:ea typeface="Roboto Light" panose="02000000000000000000" pitchFamily="2" charset="0"/>
                <a:cs typeface="+mn-cs"/>
              </a:rPr>
              <a:t> à 90</a:t>
            </a:r>
            <a:endParaRPr kumimoji="0" lang="en-US" sz="1200" b="1" i="0" u="none" strike="noStrike" kern="1200" cap="none" spc="0" normalizeH="0" baseline="0" noProof="0" dirty="0">
              <a:ln>
                <a:noFill/>
              </a:ln>
              <a:solidFill>
                <a:srgbClr val="3E3E3E"/>
              </a:solidFill>
              <a:effectLst/>
              <a:uLnTx/>
              <a:uFillTx/>
              <a:ea typeface="Roboto Light" panose="02000000000000000000" pitchFamily="2" charset="0"/>
              <a:cs typeface="+mn-cs"/>
            </a:endParaRPr>
          </a:p>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E3E3E"/>
                </a:solidFill>
                <a:effectLst/>
                <a:uLnTx/>
                <a:uFillTx/>
                <a:ea typeface="Roboto Light" panose="02000000000000000000" pitchFamily="2" charset="0"/>
                <a:cs typeface="+mn-cs"/>
              </a:rPr>
              <a:t>Le maquillage des </a:t>
            </a:r>
            <a:r>
              <a:rPr kumimoji="0" lang="en-US" sz="1200" b="0" i="0" u="none" strike="noStrike" kern="1200" cap="none" spc="0" normalizeH="0" baseline="0" noProof="0" dirty="0" err="1">
                <a:ln>
                  <a:noFill/>
                </a:ln>
                <a:solidFill>
                  <a:srgbClr val="3E3E3E"/>
                </a:solidFill>
                <a:effectLst/>
                <a:uLnTx/>
                <a:uFillTx/>
                <a:ea typeface="Roboto Light" panose="02000000000000000000" pitchFamily="2" charset="0"/>
                <a:cs typeface="+mn-cs"/>
              </a:rPr>
              <a:t>yeux</a:t>
            </a:r>
            <a:r>
              <a:rPr kumimoji="0" lang="en-US" sz="1200" b="0" i="0" u="none" strike="noStrike" kern="1200" cap="none" spc="0" normalizeH="0" baseline="0" noProof="0" dirty="0">
                <a:ln>
                  <a:noFill/>
                </a:ln>
                <a:solidFill>
                  <a:srgbClr val="3E3E3E"/>
                </a:solidFill>
                <a:effectLst/>
                <a:uLnTx/>
                <a:uFillTx/>
                <a:ea typeface="Roboto Light" panose="02000000000000000000" pitchFamily="2" charset="0"/>
                <a:cs typeface="+mn-cs"/>
              </a:rPr>
              <a:t> </a:t>
            </a:r>
            <a:r>
              <a:rPr kumimoji="0" lang="en-US" sz="1200" b="0" i="0" u="none" strike="noStrike" kern="1200" cap="none" spc="0" normalizeH="0" baseline="0" noProof="0" dirty="0" err="1">
                <a:ln>
                  <a:noFill/>
                </a:ln>
                <a:solidFill>
                  <a:srgbClr val="3E3E3E"/>
                </a:solidFill>
                <a:effectLst/>
                <a:uLnTx/>
                <a:uFillTx/>
                <a:ea typeface="Roboto Light" panose="02000000000000000000" pitchFamily="2" charset="0"/>
                <a:cs typeface="+mn-cs"/>
              </a:rPr>
              <a:t>est</a:t>
            </a:r>
            <a:r>
              <a:rPr kumimoji="0" lang="en-US" sz="1200" b="0" i="0" u="none" strike="noStrike" kern="1200" cap="none" spc="0" normalizeH="0" baseline="0" noProof="0" dirty="0">
                <a:ln>
                  <a:noFill/>
                </a:ln>
                <a:solidFill>
                  <a:srgbClr val="3E3E3E"/>
                </a:solidFill>
                <a:effectLst/>
                <a:uLnTx/>
                <a:uFillTx/>
                <a:ea typeface="Roboto Light" panose="02000000000000000000" pitchFamily="2" charset="0"/>
                <a:cs typeface="+mn-cs"/>
              </a:rPr>
              <a:t> plus </a:t>
            </a:r>
            <a:r>
              <a:rPr kumimoji="0" lang="en-US" sz="1200" b="0" i="0" u="none" strike="noStrike" kern="1200" cap="none" spc="0" normalizeH="0" baseline="0" noProof="0" dirty="0" err="1">
                <a:ln>
                  <a:noFill/>
                </a:ln>
                <a:solidFill>
                  <a:srgbClr val="3E3E3E"/>
                </a:solidFill>
                <a:effectLst/>
                <a:uLnTx/>
                <a:uFillTx/>
                <a:ea typeface="Roboto Light" panose="02000000000000000000" pitchFamily="2" charset="0"/>
                <a:cs typeface="+mn-cs"/>
              </a:rPr>
              <a:t>homogène</a:t>
            </a:r>
            <a:r>
              <a:rPr kumimoji="0" lang="en-US" sz="1200" b="0" i="0" u="none" strike="noStrike" kern="1200" cap="none" spc="0" normalizeH="0" baseline="0" noProof="0" dirty="0">
                <a:ln>
                  <a:noFill/>
                </a:ln>
                <a:solidFill>
                  <a:srgbClr val="3E3E3E"/>
                </a:solidFill>
                <a:effectLst/>
                <a:uLnTx/>
                <a:uFillTx/>
                <a:ea typeface="Roboto Light" panose="02000000000000000000" pitchFamily="2" charset="0"/>
                <a:cs typeface="+mn-cs"/>
              </a:rPr>
              <a:t> 7 femmes sur 10</a:t>
            </a:r>
          </a:p>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E3E3E"/>
                </a:solidFill>
                <a:effectLst/>
                <a:uLnTx/>
                <a:uFillTx/>
                <a:ea typeface="Roboto Light" panose="02000000000000000000" pitchFamily="2" charset="0"/>
                <a:cs typeface="+mn-cs"/>
              </a:rPr>
              <a:t>et avec </a:t>
            </a:r>
            <a:r>
              <a:rPr kumimoji="0" lang="en-US" sz="1200" b="0" i="0" u="none" strike="noStrike" kern="1200" cap="none" spc="0" normalizeH="0" baseline="0" noProof="0" dirty="0" err="1">
                <a:ln>
                  <a:noFill/>
                </a:ln>
                <a:solidFill>
                  <a:srgbClr val="3E3E3E"/>
                </a:solidFill>
                <a:effectLst/>
                <a:uLnTx/>
                <a:uFillTx/>
                <a:ea typeface="Roboto Light" panose="02000000000000000000" pitchFamily="2" charset="0"/>
                <a:cs typeface="+mn-cs"/>
              </a:rPr>
              <a:t>une</a:t>
            </a:r>
            <a:r>
              <a:rPr kumimoji="0" lang="en-US" sz="1200" b="0" i="0" u="none" strike="noStrike" kern="1200" cap="none" spc="0" normalizeH="0" baseline="0" noProof="0" dirty="0">
                <a:ln>
                  <a:noFill/>
                </a:ln>
                <a:solidFill>
                  <a:srgbClr val="3E3E3E"/>
                </a:solidFill>
                <a:effectLst/>
                <a:uLnTx/>
                <a:uFillTx/>
                <a:ea typeface="Roboto Light" panose="02000000000000000000" pitchFamily="2" charset="0"/>
                <a:cs typeface="+mn-cs"/>
              </a:rPr>
              <a:t> </a:t>
            </a:r>
            <a:r>
              <a:rPr kumimoji="0" lang="en-US" sz="1200" b="0" i="0" u="none" strike="noStrike" kern="1200" cap="none" spc="0" normalizeH="0" baseline="0" noProof="0" dirty="0" err="1">
                <a:ln>
                  <a:noFill/>
                </a:ln>
                <a:solidFill>
                  <a:srgbClr val="3E3E3E"/>
                </a:solidFill>
                <a:effectLst/>
                <a:uLnTx/>
                <a:uFillTx/>
                <a:ea typeface="Roboto Light" panose="02000000000000000000" pitchFamily="2" charset="0"/>
                <a:cs typeface="+mn-cs"/>
              </a:rPr>
              <a:t>meilleure</a:t>
            </a:r>
            <a:r>
              <a:rPr kumimoji="0" lang="en-US" sz="1200" b="0" i="0" u="none" strike="noStrike" kern="1200" cap="none" spc="0" normalizeH="0" baseline="0" noProof="0" dirty="0">
                <a:ln>
                  <a:noFill/>
                </a:ln>
                <a:solidFill>
                  <a:srgbClr val="3E3E3E"/>
                </a:solidFill>
                <a:effectLst/>
                <a:uLnTx/>
                <a:uFillTx/>
                <a:ea typeface="Roboto Light" panose="02000000000000000000" pitchFamily="2" charset="0"/>
                <a:cs typeface="+mn-cs"/>
              </a:rPr>
              <a:t> tenue pour</a:t>
            </a:r>
            <a:endParaRPr lang="en-US" sz="1200" i="1" dirty="0"/>
          </a:p>
          <a:p>
            <a:pPr defTabSz="946313">
              <a:defRPr/>
            </a:pPr>
            <a:endParaRPr lang="en-US" sz="1200" i="1" dirty="0"/>
          </a:p>
          <a:p>
            <a:pPr defTabSz="946313">
              <a:defRPr/>
            </a:pPr>
            <a:endParaRPr lang="en-US" sz="1200" i="1" dirty="0"/>
          </a:p>
          <a:p>
            <a:pPr defTabSz="946313">
              <a:defRPr/>
            </a:pPr>
            <a:r>
              <a:rPr lang="en-US" sz="1200" i="1" dirty="0"/>
              <a:t>*</a:t>
            </a:r>
            <a:r>
              <a:rPr lang="en-US" sz="1200" i="1" dirty="0" err="1"/>
              <a:t>Efficacité</a:t>
            </a:r>
            <a:r>
              <a:rPr lang="en-US" sz="1200" i="1" dirty="0"/>
              <a:t> à </a:t>
            </a:r>
            <a:r>
              <a:rPr lang="en-US" sz="1200" i="1" dirty="0" err="1"/>
              <a:t>partir</a:t>
            </a:r>
            <a:r>
              <a:rPr lang="en-US" sz="1200" i="1" dirty="0"/>
              <a:t> de 7 </a:t>
            </a:r>
            <a:r>
              <a:rPr lang="en-US" sz="1200" i="1" dirty="0" err="1"/>
              <a:t>jours</a:t>
            </a:r>
            <a:endParaRPr lang="en-US" sz="1200" i="1" dirty="0"/>
          </a:p>
          <a:p>
            <a:pPr defTabSz="946313">
              <a:defRPr/>
            </a:pPr>
            <a:r>
              <a:rPr lang="en-US" sz="1200" i="1" dirty="0"/>
              <a:t>** Test </a:t>
            </a:r>
            <a:r>
              <a:rPr lang="en-US" sz="1200" i="1" dirty="0" err="1"/>
              <a:t>réalisé</a:t>
            </a:r>
            <a:r>
              <a:rPr lang="en-US" sz="1200" i="1" dirty="0"/>
              <a:t> sous </a:t>
            </a:r>
            <a:r>
              <a:rPr lang="en-US" sz="1200" i="1" dirty="0" err="1"/>
              <a:t>contrôle</a:t>
            </a:r>
            <a:r>
              <a:rPr lang="en-US" sz="1200" i="1" dirty="0"/>
              <a:t> </a:t>
            </a:r>
            <a:r>
              <a:rPr lang="en-US" sz="1200" i="1" dirty="0" err="1"/>
              <a:t>dermatologique</a:t>
            </a:r>
            <a:r>
              <a:rPr lang="en-US" sz="1200" i="1" dirty="0"/>
              <a:t> et </a:t>
            </a:r>
            <a:r>
              <a:rPr lang="en-US" sz="1200" i="1" dirty="0" err="1"/>
              <a:t>ophtalmologique</a:t>
            </a:r>
            <a:r>
              <a:rPr lang="en-US" sz="1200" i="1" dirty="0"/>
              <a:t>. Application de NUTRI-CONTOUR sur le contour des </a:t>
            </a:r>
            <a:r>
              <a:rPr lang="en-US" sz="1200" i="1" dirty="0" err="1"/>
              <a:t>yeux</a:t>
            </a:r>
            <a:r>
              <a:rPr lang="en-US" sz="1200" i="1" dirty="0"/>
              <a:t> et des </a:t>
            </a:r>
            <a:r>
              <a:rPr lang="en-US" sz="1200" i="1" dirty="0" err="1"/>
              <a:t>lèvres</a:t>
            </a:r>
            <a:r>
              <a:rPr lang="en-US" sz="1200" i="1" dirty="0"/>
              <a:t> </a:t>
            </a:r>
            <a:r>
              <a:rPr lang="en-US" sz="1200" i="1" dirty="0" err="1"/>
              <a:t>tous</a:t>
            </a:r>
            <a:r>
              <a:rPr lang="en-US" sz="1200" i="1" dirty="0"/>
              <a:t> les </a:t>
            </a:r>
            <a:r>
              <a:rPr lang="en-US" sz="1200" i="1" dirty="0" err="1"/>
              <a:t>jours</a:t>
            </a:r>
            <a:r>
              <a:rPr lang="en-US" sz="1200" i="1" dirty="0"/>
              <a:t>, matin et </a:t>
            </a:r>
            <a:r>
              <a:rPr lang="en-US" sz="1200" i="1" dirty="0" err="1"/>
              <a:t>soir</a:t>
            </a:r>
            <a:r>
              <a:rPr lang="en-US" sz="1200" i="1" dirty="0"/>
              <a:t> pendant 28 </a:t>
            </a:r>
            <a:r>
              <a:rPr lang="en-US" sz="1200" i="1" dirty="0" err="1"/>
              <a:t>jours</a:t>
            </a:r>
            <a:r>
              <a:rPr lang="en-US" sz="1200" i="1" dirty="0"/>
              <a:t> sur </a:t>
            </a:r>
            <a:r>
              <a:rPr lang="en-US" sz="1200" i="1" dirty="0" err="1"/>
              <a:t>une</a:t>
            </a:r>
            <a:r>
              <a:rPr lang="en-US" sz="1200" i="1" dirty="0"/>
              <a:t> </a:t>
            </a:r>
            <a:r>
              <a:rPr lang="en-US" sz="1200" i="1" dirty="0" err="1"/>
              <a:t>peau</a:t>
            </a:r>
            <a:r>
              <a:rPr lang="en-US" sz="1200" i="1" dirty="0"/>
              <a:t> </a:t>
            </a:r>
            <a:r>
              <a:rPr lang="en-US" sz="1200" i="1" dirty="0" err="1"/>
              <a:t>parfaitement</a:t>
            </a:r>
            <a:r>
              <a:rPr lang="en-US" sz="1200" i="1" dirty="0"/>
              <a:t> </a:t>
            </a:r>
            <a:r>
              <a:rPr lang="en-US" sz="1200" i="1" dirty="0" err="1"/>
              <a:t>nettoyée</a:t>
            </a:r>
            <a:r>
              <a:rPr lang="en-US" sz="1200" i="1" dirty="0"/>
              <a:t>. Test </a:t>
            </a:r>
            <a:r>
              <a:rPr lang="en-US" sz="1200" i="1" dirty="0" err="1"/>
              <a:t>réalisé</a:t>
            </a:r>
            <a:r>
              <a:rPr lang="en-US" sz="1200" i="1" dirty="0"/>
              <a:t> sur 22 femmes </a:t>
            </a:r>
            <a:r>
              <a:rPr lang="en-US" sz="1200" i="1" dirty="0" err="1"/>
              <a:t>adultes</a:t>
            </a:r>
            <a:r>
              <a:rPr lang="en-US" sz="1200" i="1" dirty="0"/>
              <a:t> </a:t>
            </a:r>
            <a:r>
              <a:rPr lang="en-US" sz="1200" i="1" dirty="0" err="1"/>
              <a:t>volontaires</a:t>
            </a:r>
            <a:r>
              <a:rPr lang="en-US" sz="1200" i="1" dirty="0"/>
              <a:t>, </a:t>
            </a:r>
            <a:r>
              <a:rPr lang="en-US" sz="1200" i="1" dirty="0" err="1"/>
              <a:t>âgées</a:t>
            </a:r>
            <a:r>
              <a:rPr lang="en-US" sz="1200" i="1" dirty="0"/>
              <a:t> de 30 à 60 </a:t>
            </a:r>
            <a:r>
              <a:rPr lang="en-US" sz="1200" i="1" dirty="0" err="1"/>
              <a:t>ans</a:t>
            </a:r>
            <a:r>
              <a:rPr lang="en-US" sz="1200" i="1" dirty="0"/>
              <a:t>, </a:t>
            </a:r>
            <a:r>
              <a:rPr lang="en-US" sz="1200" i="1" dirty="0" err="1"/>
              <a:t>présentant</a:t>
            </a:r>
            <a:r>
              <a:rPr lang="en-US" sz="1200" i="1" dirty="0"/>
              <a:t> </a:t>
            </a:r>
            <a:r>
              <a:rPr lang="en-US" sz="1200" i="1" dirty="0" err="1"/>
              <a:t>une</a:t>
            </a:r>
            <a:r>
              <a:rPr lang="en-US" sz="1200" i="1" dirty="0"/>
              <a:t> </a:t>
            </a:r>
            <a:r>
              <a:rPr lang="en-US" sz="1200" i="1" dirty="0" err="1"/>
              <a:t>peau</a:t>
            </a:r>
            <a:r>
              <a:rPr lang="en-US" sz="1200" i="1" dirty="0"/>
              <a:t> </a:t>
            </a:r>
            <a:r>
              <a:rPr lang="en-US" sz="1200" i="1" dirty="0" err="1"/>
              <a:t>déshydratée</a:t>
            </a:r>
            <a:r>
              <a:rPr lang="en-US" sz="1200" i="1" dirty="0"/>
              <a:t>, </a:t>
            </a:r>
            <a:r>
              <a:rPr lang="en-US" sz="1200" i="1" dirty="0" err="1"/>
              <a:t>fragilisée</a:t>
            </a:r>
            <a:r>
              <a:rPr lang="en-US" sz="1200" i="1" dirty="0"/>
              <a:t> et </a:t>
            </a:r>
            <a:r>
              <a:rPr lang="en-US" sz="1200" i="1" dirty="0" err="1"/>
              <a:t>irritée</a:t>
            </a:r>
            <a:r>
              <a:rPr lang="en-US" sz="1200" i="1" dirty="0"/>
              <a:t>. </a:t>
            </a:r>
          </a:p>
          <a:p>
            <a:endParaRPr lang="fr-FR" sz="1200" i="1" dirty="0"/>
          </a:p>
          <a:p>
            <a:pPr marL="168347" indent="-168347">
              <a:buFontTx/>
              <a:buChar char="-"/>
            </a:pPr>
            <a:endParaRPr lang="fr-FR" dirty="0">
              <a:solidFill>
                <a:prstClr val="black"/>
              </a:solidFill>
              <a:latin typeface="Roboto Light" panose="020B0604020202020204" charset="0"/>
              <a:ea typeface="Roboto Light" panose="020B0604020202020204" charset="0"/>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63EA7-A024-41BE-BFA5-2D2CC21575F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63444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i="0" kern="1200" baseline="0" dirty="0">
                <a:solidFill>
                  <a:schemeClr val="tx1"/>
                </a:solidFill>
                <a:effectLst/>
                <a:latin typeface="+mn-lt"/>
                <a:ea typeface="+mn-ea"/>
                <a:cs typeface="+mn-cs"/>
              </a:rPr>
              <a:t>NUTRI-CONTOUR</a:t>
            </a:r>
          </a:p>
          <a:p>
            <a:endParaRPr lang="fr-FR" sz="1200" i="0" u="sng" kern="1200" dirty="0">
              <a:solidFill>
                <a:schemeClr val="tx1"/>
              </a:solidFill>
              <a:effectLst/>
              <a:latin typeface="+mn-lt"/>
              <a:ea typeface="+mn-ea"/>
              <a:cs typeface="+mn-cs"/>
            </a:endParaRPr>
          </a:p>
          <a:p>
            <a:r>
              <a:rPr lang="fr-FR" sz="1200" i="0" u="sng" kern="1200" dirty="0">
                <a:solidFill>
                  <a:schemeClr val="tx1"/>
                </a:solidFill>
                <a:effectLst/>
                <a:latin typeface="+mn-lt"/>
                <a:ea typeface="+mn-ea"/>
                <a:cs typeface="+mn-cs"/>
              </a:rPr>
              <a:t>Descriptif</a:t>
            </a:r>
          </a:p>
          <a:p>
            <a:r>
              <a:rPr lang="fr-FR" sz="1200" b="0" i="0" kern="1200" dirty="0">
                <a:solidFill>
                  <a:schemeClr val="tx1"/>
                </a:solidFill>
                <a:effectLst/>
                <a:latin typeface="+mn-lt"/>
                <a:ea typeface="+mn-ea"/>
                <a:cs typeface="+mn-cs"/>
              </a:rPr>
              <a:t>Véritable cocon de douceur à l’huile de noisette, cette crème </a:t>
            </a:r>
            <a:r>
              <a:rPr lang="fr-FR" sz="1200" b="0" i="0" kern="1200" dirty="0" err="1">
                <a:solidFill>
                  <a:schemeClr val="tx1"/>
                </a:solidFill>
                <a:effectLst/>
                <a:latin typeface="+mn-lt"/>
                <a:ea typeface="+mn-ea"/>
                <a:cs typeface="+mn-cs"/>
              </a:rPr>
              <a:t>polyvitaminée</a:t>
            </a:r>
            <a:r>
              <a:rPr lang="fr-FR" sz="1200" b="0" i="0" kern="1200" dirty="0">
                <a:solidFill>
                  <a:schemeClr val="tx1"/>
                </a:solidFill>
                <a:effectLst/>
                <a:latin typeface="+mn-lt"/>
                <a:ea typeface="+mn-ea"/>
                <a:cs typeface="+mn-cs"/>
              </a:rPr>
              <a:t> 2 en 1 - contour des yeux et lèvres- nourrit la peau intensément et la préserve du dessèchement ainsi que des premiers signes de l’âge. Parfaitement hydratée, protégée des radicaux libres, facteurs de vieillissement, Nutri-Contour apporte à la peau les actifs réparateurs nécessaires à son équilibre. C'est également un excellent baume SOS pour les lèvres gercées.</a:t>
            </a:r>
            <a:endParaRPr lang="fr-FR" sz="1200" i="0" u="sng" kern="1200" dirty="0">
              <a:solidFill>
                <a:schemeClr val="tx1"/>
              </a:solidFill>
              <a:effectLst/>
              <a:latin typeface="+mn-lt"/>
              <a:ea typeface="+mn-ea"/>
              <a:cs typeface="+mn-cs"/>
            </a:endParaRPr>
          </a:p>
          <a:p>
            <a:endParaRPr lang="fr-FR" sz="1200" i="0" u="sng" kern="1200" dirty="0">
              <a:solidFill>
                <a:schemeClr val="tx1"/>
              </a:solidFill>
              <a:effectLst/>
              <a:latin typeface="+mn-lt"/>
              <a:ea typeface="+mn-ea"/>
              <a:cs typeface="+mn-cs"/>
            </a:endParaRPr>
          </a:p>
          <a:p>
            <a:r>
              <a:rPr lang="fr-FR" sz="1200" i="0" u="sng" kern="1200" dirty="0">
                <a:solidFill>
                  <a:schemeClr val="tx1"/>
                </a:solidFill>
                <a:effectLst/>
                <a:latin typeface="+mn-lt"/>
                <a:ea typeface="+mn-ea"/>
                <a:cs typeface="+mn-cs"/>
              </a:rPr>
              <a:t>Promesse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solidFill>
                  <a:prstClr val="black"/>
                </a:solidFill>
                <a:latin typeface="Century Gothic" panose="020B0502020202020204" pitchFamily="34" charset="0"/>
              </a:rPr>
              <a:t>Soin yeux &amp; lèvres nutrition et réparation intense</a:t>
            </a:r>
          </a:p>
          <a:p>
            <a:endParaRPr lang="fr-FR" sz="1200" i="0" u="sng" kern="1200" dirty="0">
              <a:solidFill>
                <a:schemeClr val="tx1"/>
              </a:solidFill>
              <a:effectLst/>
              <a:latin typeface="+mn-lt"/>
              <a:ea typeface="+mn-ea"/>
              <a:cs typeface="+mn-cs"/>
            </a:endParaRPr>
          </a:p>
          <a:p>
            <a:r>
              <a:rPr lang="fr-FR" sz="1200" i="0" u="sng" kern="1200" dirty="0">
                <a:solidFill>
                  <a:schemeClr val="tx1"/>
                </a:solidFill>
                <a:effectLst/>
                <a:latin typeface="+mn-lt"/>
                <a:ea typeface="+mn-ea"/>
                <a:cs typeface="+mn-cs"/>
              </a:rPr>
              <a:t>Pour qui </a:t>
            </a:r>
            <a:r>
              <a:rPr lang="fr-FR" sz="1200" i="0" u="sng" kern="1200" baseline="0" dirty="0">
                <a:solidFill>
                  <a:schemeClr val="tx1"/>
                </a:solidFill>
                <a:effectLst/>
                <a:latin typeface="+mn-lt"/>
                <a:ea typeface="+mn-ea"/>
                <a:cs typeface="+mn-cs"/>
              </a:rPr>
              <a:t>?</a:t>
            </a:r>
          </a:p>
          <a:p>
            <a:r>
              <a:rPr lang="fr-FR" sz="1200" dirty="0">
                <a:solidFill>
                  <a:prstClr val="black"/>
                </a:solidFill>
                <a:latin typeface="Century Gothic" panose="020B0502020202020204" pitchFamily="34" charset="0"/>
              </a:rPr>
              <a:t>Tous types de peaux</a:t>
            </a:r>
          </a:p>
          <a:p>
            <a:r>
              <a:rPr lang="fr-FR" sz="1200" dirty="0">
                <a:solidFill>
                  <a:prstClr val="black"/>
                </a:solidFill>
                <a:latin typeface="Century Gothic" panose="020B0502020202020204" pitchFamily="34" charset="0"/>
              </a:rPr>
              <a:t>Tous âges</a:t>
            </a:r>
          </a:p>
          <a:p>
            <a:endParaRPr lang="fr-FR" sz="1200" dirty="0">
              <a:solidFill>
                <a:prstClr val="black"/>
              </a:solidFill>
              <a:latin typeface="Century Gothic" panose="020B0502020202020204" pitchFamily="34" charset="0"/>
            </a:endParaRPr>
          </a:p>
          <a:p>
            <a:r>
              <a:rPr lang="fr-FR" sz="1200" dirty="0">
                <a:solidFill>
                  <a:prstClr val="black"/>
                </a:solidFill>
                <a:latin typeface="Century Gothic" panose="020B0502020202020204" pitchFamily="34" charset="0"/>
              </a:rPr>
              <a:t>« J’ai le contour de l’œil qui tiraille »</a:t>
            </a:r>
          </a:p>
          <a:p>
            <a:r>
              <a:rPr lang="fr-FR" sz="1200" dirty="0">
                <a:solidFill>
                  <a:prstClr val="black"/>
                </a:solidFill>
                <a:latin typeface="Century Gothic" panose="020B0502020202020204" pitchFamily="34" charset="0"/>
              </a:rPr>
              <a:t>« J’ai les lèvres gercées »</a:t>
            </a:r>
          </a:p>
          <a:p>
            <a:r>
              <a:rPr lang="fr-FR" sz="1200" dirty="0">
                <a:solidFill>
                  <a:prstClr val="black"/>
                </a:solidFill>
                <a:latin typeface="Century Gothic" panose="020B0502020202020204" pitchFamily="34" charset="0"/>
              </a:rPr>
              <a:t>« J’ai peur d’avoir des rides comme ma mère »</a:t>
            </a:r>
          </a:p>
          <a:p>
            <a:endParaRPr lang="fr-FR" sz="1200" dirty="0">
              <a:solidFill>
                <a:prstClr val="black"/>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Ingrédients</a:t>
            </a:r>
          </a:p>
          <a:p>
            <a:pPr defTabSz="946313">
              <a:defRPr/>
            </a:pPr>
            <a:r>
              <a:rPr lang="fr-FR" sz="1200" dirty="0">
                <a:solidFill>
                  <a:srgbClr val="3E3E3E"/>
                </a:solidFill>
                <a:ea typeface="Calibri" panose="020F0502020204030204" pitchFamily="34" charset="0"/>
                <a:cs typeface="Calibri" panose="020F0502020204030204" pitchFamily="34" charset="0"/>
              </a:rPr>
              <a:t>Ingrédients principaux : </a:t>
            </a:r>
            <a:r>
              <a:rPr lang="en-US" sz="1200" dirty="0" err="1">
                <a:solidFill>
                  <a:srgbClr val="3E3E3E"/>
                </a:solidFill>
                <a:ea typeface="Roboto Light" panose="02000000000000000000" pitchFamily="2" charset="0"/>
              </a:rPr>
              <a:t>Camomille</a:t>
            </a:r>
            <a:r>
              <a:rPr lang="en-US" sz="1200" dirty="0">
                <a:solidFill>
                  <a:srgbClr val="3E3E3E"/>
                </a:solidFill>
                <a:ea typeface="Roboto Light" panose="02000000000000000000" pitchFamily="2" charset="0"/>
              </a:rPr>
              <a:t> bio + Niacinamide</a:t>
            </a:r>
            <a:endParaRPr lang="fr-FR" sz="1200" dirty="0">
              <a:solidFill>
                <a:srgbClr val="3E3E3E"/>
              </a:solidFill>
              <a:ea typeface="Calibri" panose="020F0502020204030204" pitchFamily="34" charset="0"/>
              <a:cs typeface="Calibri" panose="020F0502020204030204" pitchFamily="34" charset="0"/>
            </a:endParaRPr>
          </a:p>
          <a:p>
            <a:pPr defTabSz="946313">
              <a:defRPr/>
            </a:pPr>
            <a:r>
              <a:rPr lang="fr-FR" sz="1200" dirty="0">
                <a:solidFill>
                  <a:srgbClr val="3E3E3E"/>
                </a:solidFill>
                <a:ea typeface="Calibri" panose="020F0502020204030204" pitchFamily="34" charset="0"/>
                <a:cs typeface="Calibri" panose="020F0502020204030204" pitchFamily="34" charset="0"/>
              </a:rPr>
              <a:t>- Niacinamide déjà présent mais non valorisé (= vit B3/PP) : apaisantes et réparatrices</a:t>
            </a:r>
          </a:p>
          <a:p>
            <a:pPr marL="177434" indent="-177434">
              <a:buFontTx/>
              <a:buChar char="-"/>
            </a:pP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le squalène d'olive (certifié cosmos) qui aide à restaurer la barrière cutanée et joue un rôle fondamental dans la souplesse et l'hydratation de la peau</a:t>
            </a:r>
          </a:p>
          <a:p>
            <a:pPr marL="177434" indent="-177434">
              <a:buFontTx/>
              <a:buChar char="-"/>
            </a:pP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un trio de cires végétales de riz, de jojoba et de </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Candelilla</a:t>
            </a: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 (arbuste) pour protéger les zones fragiles de la déshydratation</a:t>
            </a:r>
          </a:p>
          <a:p>
            <a:pPr marL="177434" indent="-177434">
              <a:buFontTx/>
              <a:buChar char="-"/>
            </a:pP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une synergie brevetée de phospholipides et de polysaccharides pour un fini ultra lisse et pour faciliter l'application du maquillage.</a:t>
            </a:r>
          </a:p>
          <a:p>
            <a:endParaRPr lang="fr-FR" sz="1200" i="1" dirty="0">
              <a:solidFill>
                <a:srgbClr val="3E3E3E"/>
              </a:solidFill>
              <a:latin typeface="Calibri" panose="020F0502020204030204" pitchFamily="34" charset="0"/>
              <a:ea typeface="Calibri" panose="020F0502020204030204" pitchFamily="34" charset="0"/>
              <a:cs typeface="Calibri" panose="020F0502020204030204" pitchFamily="34" charset="0"/>
            </a:endParaRPr>
          </a:p>
          <a:p>
            <a:r>
              <a:rPr lang="fr-FR" sz="1200" i="1" dirty="0">
                <a:solidFill>
                  <a:srgbClr val="3E3E3E"/>
                </a:solidFill>
                <a:latin typeface="Calibri" panose="020F0502020204030204" pitchFamily="34" charset="0"/>
                <a:ea typeface="Calibri" panose="020F0502020204030204" pitchFamily="34" charset="0"/>
                <a:cs typeface="Calibri" panose="020F0502020204030204" pitchFamily="34" charset="0"/>
              </a:rPr>
              <a:t>La formule contient toujours de l'huile de noisette et des vitamines E et F. </a:t>
            </a:r>
          </a:p>
          <a:p>
            <a:pPr defTabSz="946313">
              <a:defRPr/>
            </a:pPr>
            <a:endParaRPr lang="fr-FR" sz="120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fr-FR" sz="1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r>
              <a:rPr lang="fr-FR" sz="1200" i="0" u="sng" kern="1200" dirty="0">
                <a:solidFill>
                  <a:schemeClr val="tx1"/>
                </a:solidFill>
                <a:effectLst/>
                <a:latin typeface="+mn-lt"/>
                <a:ea typeface="+mn-ea"/>
                <a:cs typeface="+mn-cs"/>
              </a:rPr>
              <a:t>Utilisation à domicile </a:t>
            </a:r>
          </a:p>
          <a:p>
            <a:r>
              <a:rPr lang="fr-FR" sz="1200" b="0" i="0" u="none" strike="noStrike" kern="1200" dirty="0">
                <a:solidFill>
                  <a:schemeClr val="tx1"/>
                </a:solidFill>
                <a:effectLst/>
                <a:latin typeface="+mn-lt"/>
                <a:ea typeface="+mn-ea"/>
                <a:cs typeface="+mn-cs"/>
              </a:rPr>
              <a:t>Matin et/ou soir, après le nettoyage/démaquillage et la brumisation de la Lotion </a:t>
            </a:r>
            <a:r>
              <a:rPr lang="fr-FR" sz="1200" b="0" i="0" u="none" strike="noStrike" kern="1200" dirty="0" err="1">
                <a:solidFill>
                  <a:schemeClr val="tx1"/>
                </a:solidFill>
                <a:effectLst/>
                <a:latin typeface="+mn-lt"/>
                <a:ea typeface="+mn-ea"/>
                <a:cs typeface="+mn-cs"/>
              </a:rPr>
              <a:t>Yon</a:t>
            </a:r>
            <a:r>
              <a:rPr lang="fr-FR" sz="1200" b="0" i="0" u="none" strike="noStrike" kern="1200" dirty="0">
                <a:solidFill>
                  <a:schemeClr val="tx1"/>
                </a:solidFill>
                <a:effectLst/>
                <a:latin typeface="+mn-lt"/>
                <a:ea typeface="+mn-ea"/>
                <a:cs typeface="+mn-cs"/>
              </a:rPr>
              <a:t>-Ka adaptée, appliquez la crème</a:t>
            </a:r>
            <a:r>
              <a:rPr lang="fr-FR" sz="1200" b="1" i="0" u="none" strike="noStrike" kern="1200" dirty="0">
                <a:solidFill>
                  <a:schemeClr val="tx1"/>
                </a:solidFill>
                <a:effectLst/>
                <a:latin typeface="+mn-lt"/>
                <a:ea typeface="+mn-ea"/>
                <a:cs typeface="+mn-cs"/>
              </a:rPr>
              <a:t> </a:t>
            </a:r>
            <a:r>
              <a:rPr lang="fr-FR" sz="1200" b="0" i="0" u="none" strike="noStrike" kern="1200" dirty="0">
                <a:solidFill>
                  <a:schemeClr val="tx1"/>
                </a:solidFill>
                <a:effectLst/>
                <a:latin typeface="+mn-lt"/>
                <a:ea typeface="+mn-ea"/>
                <a:cs typeface="+mn-cs"/>
              </a:rPr>
              <a:t>Nutri-Contour</a:t>
            </a:r>
            <a:r>
              <a:rPr lang="fr-FR" sz="1200" b="1" i="0" u="none" strike="noStrike" kern="1200" dirty="0">
                <a:solidFill>
                  <a:schemeClr val="tx1"/>
                </a:solidFill>
                <a:effectLst/>
                <a:latin typeface="+mn-lt"/>
                <a:ea typeface="+mn-ea"/>
                <a:cs typeface="+mn-cs"/>
              </a:rPr>
              <a:t> </a:t>
            </a:r>
            <a:r>
              <a:rPr lang="fr-FR" sz="1200" b="0" i="0" u="none" strike="noStrike" kern="1200" dirty="0">
                <a:solidFill>
                  <a:schemeClr val="tx1"/>
                </a:solidFill>
                <a:effectLst/>
                <a:latin typeface="+mn-lt"/>
                <a:ea typeface="+mn-ea"/>
                <a:cs typeface="+mn-cs"/>
              </a:rPr>
              <a:t>en couche fine sur le contour des lèvres et des yeux - la valeur d'un petit pois par zone.</a:t>
            </a:r>
            <a:r>
              <a:rPr lang="fr-FR" sz="1200" b="0" i="0" kern="1200" dirty="0">
                <a:solidFill>
                  <a:schemeClr val="tx1"/>
                </a:solidFill>
                <a:effectLst/>
                <a:latin typeface="+mn-lt"/>
                <a:ea typeface="+mn-ea"/>
                <a:cs typeface="+mn-cs"/>
              </a:rPr>
              <a:t> Faites pénétrer par de légers effleurages. Insistez sur les pattes d'oie. </a:t>
            </a:r>
            <a:r>
              <a:rPr lang="fr-FR" sz="1200" i="0" u="sng" kern="1200" dirty="0">
                <a:solidFill>
                  <a:schemeClr val="tx1"/>
                </a:solidFill>
                <a:effectLst/>
                <a:latin typeface="+mn-lt"/>
                <a:ea typeface="+mn-ea"/>
                <a:cs typeface="+mn-cs"/>
              </a:rPr>
              <a:t>Utilisation en salle de soin</a:t>
            </a:r>
            <a:endParaRPr lang="fr-FR" sz="1200" b="0" i="0" u="sng" strike="noStrike" kern="1200" dirty="0">
              <a:solidFill>
                <a:schemeClr val="tx1"/>
              </a:solidFill>
              <a:effectLst/>
              <a:latin typeface="+mn-lt"/>
              <a:ea typeface="+mn-ea"/>
              <a:cs typeface="+mn-cs"/>
            </a:endParaRPr>
          </a:p>
          <a:p>
            <a:endParaRPr lang="fr-FR" sz="1200" b="0" i="0" u="sng" strike="noStrike" kern="1200" dirty="0">
              <a:solidFill>
                <a:schemeClr val="tx1"/>
              </a:solidFill>
              <a:effectLst/>
              <a:latin typeface="+mn-lt"/>
              <a:ea typeface="+mn-ea"/>
              <a:cs typeface="+mn-cs"/>
            </a:endParaRPr>
          </a:p>
          <a:p>
            <a:r>
              <a:rPr lang="fr-FR" sz="1200" b="0" i="0" u="sng" strike="noStrike" kern="1200" dirty="0">
                <a:solidFill>
                  <a:schemeClr val="tx1"/>
                </a:solidFill>
                <a:effectLst/>
                <a:latin typeface="+mn-lt"/>
                <a:ea typeface="+mn-ea"/>
                <a:cs typeface="+mn-cs"/>
              </a:rPr>
              <a:t>Tips</a:t>
            </a:r>
            <a:r>
              <a:rPr lang="fr-FR" sz="1200" b="0" i="0" u="none" strike="noStrike" kern="1200" baseline="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dirty="0">
                <a:solidFill>
                  <a:schemeClr val="tx1"/>
                </a:solidFill>
                <a:effectLst/>
                <a:latin typeface="+mn-lt"/>
                <a:ea typeface="+mn-ea"/>
                <a:cs typeface="+mn-cs"/>
              </a:rPr>
              <a:t>Vos lèvres sont sèches et gercées ? Appliquez Nutri-Contour, le soir, en couche épaisse. Un geste simple pour rendre vos lèvres douces, tout naturellement ! </a:t>
            </a:r>
            <a:br>
              <a:rPr lang="fr-FR" sz="1200" dirty="0"/>
            </a:br>
            <a:endParaRPr lang="fr-FR" sz="1200" b="0" i="0" u="none" strike="noStrike" kern="1200" baseline="0" dirty="0">
              <a:solidFill>
                <a:schemeClr val="tx1"/>
              </a:solidFill>
              <a:effectLst/>
              <a:latin typeface="+mn-lt"/>
              <a:ea typeface="+mn-ea"/>
              <a:cs typeface="+mn-cs"/>
            </a:endParaRPr>
          </a:p>
          <a:p>
            <a:r>
              <a:rPr lang="fr-FR" sz="1200" b="0" i="0" u="sng" kern="1200" dirty="0">
                <a:solidFill>
                  <a:schemeClr val="tx1"/>
                </a:solidFill>
                <a:effectLst/>
                <a:latin typeface="+mn-lt"/>
                <a:ea typeface="+mn-ea"/>
                <a:cs typeface="+mn-cs"/>
              </a:rPr>
              <a:t>Les + produits</a:t>
            </a:r>
          </a:p>
          <a:p>
            <a:pPr marL="171450" indent="-171450">
              <a:buFontTx/>
              <a:buChar char="-"/>
            </a:pPr>
            <a:r>
              <a:rPr lang="fr-FR" sz="1200" b="0" i="0" u="none" strike="noStrike" kern="1200" dirty="0">
                <a:solidFill>
                  <a:schemeClr val="tx1"/>
                </a:solidFill>
                <a:effectLst/>
                <a:latin typeface="+mn-lt"/>
                <a:ea typeface="+mn-ea"/>
                <a:cs typeface="+mn-cs"/>
              </a:rPr>
              <a:t>2 en</a:t>
            </a:r>
            <a:r>
              <a:rPr lang="fr-FR" sz="1200" b="0" i="0" u="none" strike="noStrike" kern="1200" baseline="0" dirty="0">
                <a:solidFill>
                  <a:schemeClr val="tx1"/>
                </a:solidFill>
                <a:effectLst/>
                <a:latin typeface="+mn-lt"/>
                <a:ea typeface="+mn-ea"/>
                <a:cs typeface="+mn-cs"/>
              </a:rPr>
              <a:t> 1 : yeux &amp; lèvres</a:t>
            </a:r>
          </a:p>
          <a:p>
            <a:pPr marL="171450" indent="-171450">
              <a:buFontTx/>
              <a:buChar char="-"/>
            </a:pPr>
            <a:r>
              <a:rPr lang="fr-FR" sz="1200" b="0" i="0" u="none" strike="noStrike" kern="1200" baseline="0" dirty="0">
                <a:solidFill>
                  <a:schemeClr val="tx1"/>
                </a:solidFill>
                <a:effectLst/>
                <a:latin typeface="+mn-lt"/>
                <a:ea typeface="+mn-ea"/>
                <a:cs typeface="+mn-cs"/>
              </a:rPr>
              <a:t>Triple utilisation : quotidienne, baume SOS lèvres gercées, sleeping masque</a:t>
            </a:r>
            <a:endParaRPr lang="fr-FR" sz="1200" b="0" i="0" u="none" strike="noStrike" kern="1200" dirty="0">
              <a:solidFill>
                <a:schemeClr val="tx1"/>
              </a:solidFill>
              <a:effectLst/>
              <a:latin typeface="+mn-lt"/>
              <a:ea typeface="+mn-ea"/>
              <a:cs typeface="+mn-cs"/>
            </a:endParaRPr>
          </a:p>
          <a:p>
            <a:pPr marL="171450" indent="-171450">
              <a:buFontTx/>
              <a:buChar char="-"/>
            </a:pPr>
            <a:r>
              <a:rPr lang="fr-FR" sz="1200" b="0" i="0" u="none" strike="noStrike" kern="1200" dirty="0">
                <a:solidFill>
                  <a:schemeClr val="tx1"/>
                </a:solidFill>
                <a:effectLst/>
                <a:latin typeface="+mn-lt"/>
                <a:ea typeface="+mn-ea"/>
                <a:cs typeface="+mn-cs"/>
              </a:rPr>
              <a:t>Contient de l’huile de noisette et de la camomille </a:t>
            </a:r>
          </a:p>
          <a:p>
            <a:pPr marL="171450" indent="-171450">
              <a:buFontTx/>
              <a:buChar char="-"/>
            </a:pPr>
            <a:r>
              <a:rPr lang="fr-FR" sz="1200" b="0" i="0" u="none" strike="noStrike" kern="1200" dirty="0">
                <a:solidFill>
                  <a:schemeClr val="tx1"/>
                </a:solidFill>
                <a:effectLst/>
                <a:latin typeface="+mn-lt"/>
                <a:ea typeface="+mn-ea"/>
                <a:cs typeface="+mn-cs"/>
              </a:rPr>
              <a:t>Nourrit, hydrate et lisse le contour des yeux et des lèvres </a:t>
            </a:r>
          </a:p>
          <a:p>
            <a:pPr marL="171450" indent="-171450">
              <a:buFontTx/>
              <a:buChar char="-"/>
            </a:pPr>
            <a:r>
              <a:rPr lang="fr-FR" sz="1200" b="0" i="0" u="none" strike="noStrike" kern="1200" dirty="0">
                <a:solidFill>
                  <a:schemeClr val="tx1"/>
                </a:solidFill>
                <a:effectLst/>
                <a:latin typeface="+mn-lt"/>
                <a:ea typeface="+mn-ea"/>
                <a:cs typeface="+mn-cs"/>
              </a:rPr>
              <a:t>Prévient rides et ridules</a:t>
            </a:r>
          </a:p>
          <a:p>
            <a:pPr marL="171450" indent="-171450">
              <a:buFontTx/>
              <a:buChar char="-"/>
            </a:pPr>
            <a:r>
              <a:rPr lang="fr-FR" sz="1200" b="0" i="0" u="none" strike="noStrike" kern="1200" dirty="0">
                <a:solidFill>
                  <a:schemeClr val="tx1"/>
                </a:solidFill>
                <a:effectLst/>
                <a:latin typeface="+mn-lt"/>
                <a:ea typeface="+mn-ea"/>
                <a:cs typeface="+mn-cs"/>
              </a:rPr>
              <a:t>Texture onctueuse qui pénètre rapidement</a:t>
            </a:r>
            <a:endParaRPr lang="fr-FR" sz="1200" b="0" i="0" u="sng" kern="1200" dirty="0">
              <a:solidFill>
                <a:schemeClr val="tx1"/>
              </a:solidFill>
              <a:effectLst/>
              <a:latin typeface="+mn-lt"/>
              <a:ea typeface="+mn-ea"/>
              <a:cs typeface="+mn-cs"/>
            </a:endParaRPr>
          </a:p>
          <a:p>
            <a:pPr marL="158750" indent="0" rtl="0" eaLnBrk="1" fontAlgn="ctr" latinLnBrk="0" hangingPunct="1">
              <a:buNone/>
            </a:pPr>
            <a:endParaRPr lang="fr-FR" sz="1200" b="0" i="0" u="none" strike="noStrike" cap="none" baseline="0" dirty="0">
              <a:solidFill>
                <a:srgbClr val="000000"/>
              </a:solidFill>
              <a:effectLst/>
              <a:latin typeface="Arial"/>
              <a:ea typeface="Arial"/>
              <a:cs typeface="Arial"/>
              <a:sym typeface="Arial"/>
            </a:endParaRPr>
          </a:p>
          <a:p>
            <a:pPr marL="158750" indent="0" rtl="0" eaLnBrk="1" fontAlgn="ctr" latinLnBrk="0" hangingPunct="1">
              <a:buNone/>
            </a:pPr>
            <a:endParaRPr lang="fr-FR" sz="1200" b="0" i="0" u="none" strike="noStrike" cap="none" baseline="0" dirty="0">
              <a:solidFill>
                <a:srgbClr val="000000"/>
              </a:solidFill>
              <a:effectLst/>
              <a:latin typeface="Arial"/>
              <a:ea typeface="Arial"/>
              <a:cs typeface="Arial"/>
              <a:sym typeface="Arial"/>
            </a:endParaRPr>
          </a:p>
          <a:p>
            <a:endParaRPr lang="fr-FR" sz="1200" i="1"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i="0" u="sng"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DC39CD1-3524-46B3-A33D-3A96A6148A9B}" type="slidenum">
              <a:rPr lang="fr-FR" smtClean="0"/>
              <a:t>29</a:t>
            </a:fld>
            <a:endParaRPr lang="fr-FR"/>
          </a:p>
        </p:txBody>
      </p:sp>
    </p:spTree>
    <p:extLst>
      <p:ext uri="{BB962C8B-B14F-4D97-AF65-F5344CB8AC3E}">
        <p14:creationId xmlns:p14="http://schemas.microsoft.com/office/powerpoint/2010/main" val="3014528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4574" y="5167129"/>
            <a:ext cx="5396595" cy="4895906"/>
          </a:xfrm>
        </p:spPr>
        <p:txBody>
          <a:bodyPr>
            <a:normAutofit/>
          </a:bodyPr>
          <a:lstStyle/>
          <a:p>
            <a:pPr algn="l"/>
            <a:r>
              <a:rPr lang="fr-FR" sz="12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1. Que se passe t’il au niveau du film hydrolipidique quand la peau est normale ? </a:t>
            </a:r>
            <a:r>
              <a:rPr lang="fr-FR" sz="1200" u="sng" dirty="0">
                <a:latin typeface="Roboto Light" panose="02000000000000000000" pitchFamily="2" charset="0"/>
                <a:ea typeface="Roboto Light" panose="02000000000000000000" pitchFamily="2" charset="0"/>
              </a:rPr>
              <a:t>FILM HYDROLIPIDIQUE INTACT</a:t>
            </a:r>
          </a:p>
          <a:p>
            <a:endParaRPr lang="fr-FR" sz="1200" dirty="0">
              <a:latin typeface="Roboto Light" panose="02000000000000000000" pitchFamily="2" charset="0"/>
              <a:ea typeface="Roboto Light" panose="02000000000000000000" pitchFamily="2" charset="0"/>
            </a:endParaRPr>
          </a:p>
          <a:p>
            <a:pPr marL="285750" indent="-285750">
              <a:buFont typeface="Arial" panose="020B0604020202020204" pitchFamily="34" charset="0"/>
              <a:buChar char="•"/>
            </a:pPr>
            <a:r>
              <a:rPr lang="fr-FR" sz="1200" dirty="0">
                <a:latin typeface="Roboto Light" panose="02000000000000000000" pitchFamily="2" charset="0"/>
                <a:ea typeface="Roboto Light" panose="02000000000000000000" pitchFamily="2" charset="0"/>
              </a:rPr>
              <a:t>UV et agressions extérieures partiellement stoppés</a:t>
            </a:r>
          </a:p>
          <a:p>
            <a:pPr marL="285750" indent="-285750">
              <a:buFont typeface="Arial" panose="020B0604020202020204" pitchFamily="34" charset="0"/>
              <a:buChar char="•"/>
            </a:pPr>
            <a:r>
              <a:rPr lang="fr-FR" sz="1200" dirty="0">
                <a:latin typeface="Roboto Light" panose="02000000000000000000" pitchFamily="2" charset="0"/>
                <a:ea typeface="Roboto Light" panose="02000000000000000000" pitchFamily="2" charset="0"/>
              </a:rPr>
              <a:t>Eau retenue</a:t>
            </a:r>
          </a:p>
          <a:p>
            <a:pPr marL="342900" lvl="0" indent="-342900">
              <a:buFont typeface="+mj-lt"/>
              <a:buAutoNum type="arabicPeriod"/>
            </a:pPr>
            <a:endParaRPr lang="fr-FR" sz="12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gn="l"/>
            <a:r>
              <a:rPr lang="fr-FR" sz="12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2. Que se passe t’il au niveau du film hydrolipidique quand la peau est sèche? </a:t>
            </a:r>
            <a:r>
              <a:rPr lang="fr-FR" sz="1200" u="sng" dirty="0">
                <a:latin typeface="Roboto Light" panose="02000000000000000000" pitchFamily="2" charset="0"/>
                <a:ea typeface="Roboto Light" panose="02000000000000000000" pitchFamily="2" charset="0"/>
              </a:rPr>
              <a:t>FILM HYDROLIPIDIQUE ALTERE</a:t>
            </a:r>
          </a:p>
          <a:p>
            <a:endParaRPr lang="fr-FR" sz="1200" dirty="0">
              <a:latin typeface="Roboto Light" panose="02000000000000000000" pitchFamily="2" charset="0"/>
              <a:ea typeface="Roboto Light" panose="02000000000000000000" pitchFamily="2" charset="0"/>
            </a:endParaRPr>
          </a:p>
          <a:p>
            <a:pPr marL="285750" indent="-285750">
              <a:buFont typeface="Arial" panose="020B0604020202020204" pitchFamily="34" charset="0"/>
              <a:buChar char="•"/>
            </a:pPr>
            <a:r>
              <a:rPr lang="fr-FR" sz="1200" dirty="0">
                <a:latin typeface="Roboto Light" panose="02000000000000000000" pitchFamily="2" charset="0"/>
                <a:ea typeface="Roboto Light" panose="02000000000000000000" pitchFamily="2" charset="0"/>
              </a:rPr>
              <a:t>UV et agressions extérieures pénètrent davantage</a:t>
            </a:r>
          </a:p>
          <a:p>
            <a:pPr marL="285750" indent="-285750">
              <a:buFont typeface="Arial" panose="020B0604020202020204" pitchFamily="34" charset="0"/>
              <a:buChar char="•"/>
            </a:pPr>
            <a:r>
              <a:rPr lang="fr-FR" sz="1200" dirty="0">
                <a:latin typeface="Roboto Light" panose="02000000000000000000" pitchFamily="2" charset="0"/>
                <a:ea typeface="Roboto Light" panose="02000000000000000000" pitchFamily="2" charset="0"/>
              </a:rPr>
              <a:t>Evaporation de l’eau ++</a:t>
            </a:r>
          </a:p>
          <a:p>
            <a:pPr marL="342900" lvl="0" indent="-342900">
              <a:buFont typeface="+mj-lt"/>
              <a:buAutoNum type="arabicPeriod"/>
            </a:pPr>
            <a:endParaRPr lang="fr-FR" altLang="fr-FR" b="1" dirty="0"/>
          </a:p>
          <a:p>
            <a:pPr algn="l">
              <a:buFont typeface="Wingdings"/>
              <a:buNone/>
            </a:pPr>
            <a:endParaRPr lang="fr-FR" altLang="fr-FR" b="1" dirty="0"/>
          </a:p>
          <a:p>
            <a:pPr algn="l">
              <a:buFont typeface="Wingdings"/>
              <a:buNone/>
            </a:pPr>
            <a:r>
              <a:rPr lang="fr-FR" altLang="fr-FR" b="1" dirty="0"/>
              <a:t>La différence entre une peau sèche et une peau normale = structure défaillante :</a:t>
            </a:r>
          </a:p>
          <a:p>
            <a:pPr algn="l">
              <a:buFont typeface="Wingdings"/>
              <a:buNone/>
            </a:pPr>
            <a:r>
              <a:rPr lang="fr-FR" altLang="fr-FR" dirty="0"/>
              <a:t>- Film hydrolipidique défaillant</a:t>
            </a:r>
          </a:p>
          <a:p>
            <a:pPr algn="l">
              <a:buFont typeface="Wingdings"/>
              <a:buNone/>
            </a:pPr>
            <a:r>
              <a:rPr lang="fr-FR" altLang="fr-FR" dirty="0"/>
              <a:t>- Sensibilité aux agressions extérieures </a:t>
            </a:r>
            <a:r>
              <a:rPr lang="fr-FR" dirty="0">
                <a:sym typeface="Wingdings" panose="05000000000000000000" pitchFamily="2" charset="2"/>
              </a:rPr>
              <a:t> </a:t>
            </a:r>
            <a:r>
              <a:rPr lang="fr-FR" altLang="fr-FR" dirty="0"/>
              <a:t>p</a:t>
            </a:r>
            <a:r>
              <a:rPr lang="fr-FR" altLang="fr-FR" dirty="0">
                <a:sym typeface="Wingdings" panose="05000000000000000000" pitchFamily="2" charset="2"/>
              </a:rPr>
              <a:t>lus sensible aux agressions extérieures</a:t>
            </a:r>
          </a:p>
          <a:p>
            <a:pPr algn="l">
              <a:buFont typeface="Wingdings"/>
              <a:buNone/>
            </a:pPr>
            <a:r>
              <a:rPr lang="fr-FR" altLang="fr-FR" dirty="0"/>
              <a:t>- Manque de lipides </a:t>
            </a:r>
            <a:r>
              <a:rPr lang="fr-FR" dirty="0">
                <a:sym typeface="Wingdings" panose="05000000000000000000" pitchFamily="2" charset="2"/>
              </a:rPr>
              <a:t> </a:t>
            </a:r>
            <a:r>
              <a:rPr lang="fr-FR" altLang="fr-FR" dirty="0">
                <a:sym typeface="Wingdings" panose="05000000000000000000" pitchFamily="2" charset="2"/>
              </a:rPr>
              <a:t>problème de cohésion cellulaire dans l’épiderme </a:t>
            </a:r>
          </a:p>
          <a:p>
            <a:pPr marL="171437" indent="-171437">
              <a:buFontTx/>
              <a:buNone/>
            </a:pPr>
            <a:r>
              <a:rPr lang="fr-FR" altLang="fr-FR" dirty="0"/>
              <a:t>- Augmentation de la perte en eau </a:t>
            </a:r>
            <a:r>
              <a:rPr lang="fr-FR" dirty="0">
                <a:sym typeface="Wingdings" panose="05000000000000000000" pitchFamily="2" charset="2"/>
              </a:rPr>
              <a:t> une peau sèche est souvent déshydratée</a:t>
            </a:r>
          </a:p>
          <a:p>
            <a:pPr marL="171437" indent="-171437">
              <a:buFontTx/>
              <a:buChar char="-"/>
            </a:pPr>
            <a:endParaRPr lang="fr-FR" dirty="0">
              <a:sym typeface="Wingdings" panose="05000000000000000000" pitchFamily="2" charset="2"/>
            </a:endParaRPr>
          </a:p>
        </p:txBody>
      </p:sp>
      <p:sp>
        <p:nvSpPr>
          <p:cNvPr id="4" name="Espace réservé du numéro de diapositive 3"/>
          <p:cNvSpPr>
            <a:spLocks noGrp="1"/>
          </p:cNvSpPr>
          <p:nvPr>
            <p:ph type="sldNum" sz="quarter" idx="10"/>
          </p:nvPr>
        </p:nvSpPr>
        <p:spPr/>
        <p:txBody>
          <a:bodyPr/>
          <a:lstStyle/>
          <a:p>
            <a:fld id="{03FAF22A-79D0-49F6-97F9-DFCB290126E5}" type="slidenum">
              <a:rPr lang="fr-FR" smtClean="0"/>
              <a:pPr/>
              <a:t>3</a:t>
            </a:fld>
            <a:endParaRPr lang="fr-FR"/>
          </a:p>
        </p:txBody>
      </p:sp>
    </p:spTree>
    <p:extLst>
      <p:ext uri="{BB962C8B-B14F-4D97-AF65-F5344CB8AC3E}">
        <p14:creationId xmlns:p14="http://schemas.microsoft.com/office/powerpoint/2010/main" val="34527806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8be6f3f7cc_2_138:notes"/>
          <p:cNvSpPr>
            <a:spLocks noGrp="1" noRot="1" noChangeAspect="1"/>
          </p:cNvSpPr>
          <p:nvPr>
            <p:ph type="sldImg" idx="2"/>
          </p:nvPr>
        </p:nvSpPr>
        <p:spPr>
          <a:xfrm>
            <a:off x="496888" y="111125"/>
            <a:ext cx="5294312" cy="29797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g8be6f3f7cc_2_138:notes"/>
          <p:cNvSpPr txBox="1">
            <a:spLocks noGrp="1"/>
          </p:cNvSpPr>
          <p:nvPr>
            <p:ph type="body" idx="1"/>
          </p:nvPr>
        </p:nvSpPr>
        <p:spPr>
          <a:xfrm>
            <a:off x="214947" y="3248158"/>
            <a:ext cx="6145390" cy="8197437"/>
          </a:xfrm>
          <a:prstGeom prst="rect">
            <a:avLst/>
          </a:prstGeom>
          <a:noFill/>
          <a:ln>
            <a:noFill/>
          </a:ln>
        </p:spPr>
        <p:txBody>
          <a:bodyPr spcFirstLastPara="1" wrap="square" lIns="92235" tIns="92235" rIns="92235" bIns="92235" anchor="t" anchorCtr="0">
            <a:noAutofit/>
          </a:bodyPr>
          <a:lstStyle/>
          <a:p>
            <a:pPr defTabSz="946313" fontAlgn="base">
              <a:defRPr/>
            </a:pPr>
            <a:r>
              <a:rPr lang="en-US" sz="1600" dirty="0">
                <a:solidFill>
                  <a:srgbClr val="3E3E3E"/>
                </a:solidFill>
              </a:rPr>
              <a:t>Juste un petit rappel sur la charte de formulation de Yon-Ka </a:t>
            </a:r>
          </a:p>
          <a:p>
            <a:pPr defTabSz="946313" fontAlgn="base">
              <a:defRPr/>
            </a:pPr>
            <a:endParaRPr lang="en-US" sz="1600" dirty="0">
              <a:solidFill>
                <a:srgbClr val="3E3E3E"/>
              </a:solidFill>
            </a:endParaRPr>
          </a:p>
          <a:p>
            <a:pPr defTabSz="946313" fontAlgn="base">
              <a:defRPr/>
            </a:pPr>
            <a:r>
              <a:rPr lang="en-US" sz="1600" dirty="0">
                <a:solidFill>
                  <a:srgbClr val="3E3E3E"/>
                </a:solidFill>
              </a:rPr>
              <a:t>Il s'agit d'un processus d'amélioration continue </a:t>
            </a:r>
            <a:r>
              <a:rPr lang="fr-FR" sz="1600" dirty="0">
                <a:solidFill>
                  <a:srgbClr val="3E3E3E"/>
                </a:solidFill>
              </a:rPr>
              <a:t>pour une mise à jour progressive.</a:t>
            </a:r>
            <a:endParaRPr lang="en-us" sz="1600" dirty="0">
              <a:solidFill>
                <a:srgbClr val="3E3E3E"/>
              </a:solidFill>
            </a:endParaRPr>
          </a:p>
          <a:p>
            <a:pPr defTabSz="946313" fontAlgn="base">
              <a:defRPr/>
            </a:pPr>
            <a:endParaRPr lang="fr-FR" sz="1600" dirty="0">
              <a:solidFill>
                <a:srgbClr val="3E3E3E"/>
              </a:solidFill>
            </a:endParaRPr>
          </a:p>
          <a:p>
            <a:pPr defTabSz="946313" fontAlgn="base">
              <a:defRPr/>
            </a:pPr>
            <a:r>
              <a:rPr lang="fr-FR" sz="1600" dirty="0" err="1">
                <a:solidFill>
                  <a:srgbClr val="3E3E3E"/>
                </a:solidFill>
              </a:rPr>
              <a:t>Nous augmentons progressivement le </a:t>
            </a:r>
            <a:r>
              <a:rPr lang="fr-FR" sz="1600" b="1" dirty="0">
                <a:solidFill>
                  <a:srgbClr val="3E3E3E"/>
                </a:solidFill>
              </a:rPr>
              <a:t>pourcentage d'</a:t>
            </a:r>
            <a:r>
              <a:rPr lang="fr-FR" sz="1600" b="1" dirty="0" err="1">
                <a:solidFill>
                  <a:srgbClr val="3E3E3E"/>
                </a:solidFill>
              </a:rPr>
              <a:t>ingrédients </a:t>
            </a:r>
            <a:r>
              <a:rPr lang="fr-FR" sz="1600" b="1" dirty="0">
                <a:solidFill>
                  <a:srgbClr val="3E3E3E"/>
                </a:solidFill>
              </a:rPr>
              <a:t>d'origine </a:t>
            </a:r>
            <a:r>
              <a:rPr lang="fr-FR" sz="1600" b="1" dirty="0" err="1">
                <a:solidFill>
                  <a:srgbClr val="3E3E3E"/>
                </a:solidFill>
              </a:rPr>
              <a:t>naturelle </a:t>
            </a:r>
          </a:p>
          <a:p>
            <a:pPr marL="0" indent="0" defTabSz="946313" fontAlgn="base">
              <a:buFontTx/>
              <a:buNone/>
              <a:defRPr/>
            </a:pPr>
            <a:r>
              <a:rPr lang="fr-FR" sz="1600" dirty="0">
                <a:solidFill>
                  <a:srgbClr val="3E3E3E"/>
                </a:solidFill>
              </a:rPr>
              <a:t>Pour l'instant, </a:t>
            </a:r>
            <a:r>
              <a:rPr lang="fr-FR" sz="1600" dirty="0" err="1">
                <a:solidFill>
                  <a:srgbClr val="3E3E3E"/>
                </a:solidFill>
              </a:rPr>
              <a:t>nous </a:t>
            </a:r>
            <a:r>
              <a:rPr lang="fr-FR" sz="1600" dirty="0">
                <a:solidFill>
                  <a:srgbClr val="3E3E3E"/>
                </a:solidFill>
              </a:rPr>
              <a:t>avons une </a:t>
            </a:r>
            <a:r>
              <a:rPr lang="fr-FR" sz="1600" dirty="0" err="1">
                <a:solidFill>
                  <a:srgbClr val="3E3E3E"/>
                </a:solidFill>
              </a:rPr>
              <a:t>moyenne de </a:t>
            </a:r>
            <a:r>
              <a:rPr lang="fr-FR" sz="1600" dirty="0">
                <a:solidFill>
                  <a:srgbClr val="3E3E3E"/>
                </a:solidFill>
              </a:rPr>
              <a:t>92% d'</a:t>
            </a:r>
            <a:r>
              <a:rPr lang="fr-FR" sz="1600" dirty="0" err="1">
                <a:solidFill>
                  <a:srgbClr val="3E3E3E"/>
                </a:solidFill>
              </a:rPr>
              <a:t>ingrédients </a:t>
            </a:r>
            <a:r>
              <a:rPr lang="fr-FR" sz="1600" dirty="0">
                <a:solidFill>
                  <a:srgbClr val="3E3E3E"/>
                </a:solidFill>
              </a:rPr>
              <a:t>d'origine </a:t>
            </a:r>
            <a:r>
              <a:rPr lang="fr-FR" sz="1600" dirty="0" err="1">
                <a:solidFill>
                  <a:srgbClr val="3E3E3E"/>
                </a:solidFill>
              </a:rPr>
              <a:t>naturelle. </a:t>
            </a:r>
          </a:p>
          <a:p>
            <a:pPr marL="0" marR="0" lvl="0" indent="0" algn="l" defTabSz="946313" rtl="0" eaLnBrk="1" fontAlgn="base" latinLnBrk="0" hangingPunct="1">
              <a:lnSpc>
                <a:spcPct val="100000"/>
              </a:lnSpc>
              <a:spcBef>
                <a:spcPts val="0"/>
              </a:spcBef>
              <a:spcAft>
                <a:spcPts val="0"/>
              </a:spcAft>
              <a:buClrTx/>
              <a:buSzTx/>
              <a:buFontTx/>
              <a:buNone/>
              <a:tabLst/>
              <a:defRPr/>
            </a:pPr>
            <a:r>
              <a:rPr lang="en-US" sz="1600" dirty="0">
                <a:solidFill>
                  <a:srgbClr val="3E3E3E"/>
                </a:solidFill>
              </a:rPr>
              <a:t>Nous visons un pourcentage minimum de 95% d'ingrédients d'origine naturelle pour tous les nouveaux produits et avec la volonté d'aller encore plus loin (comme vous l'avez vu pour le lancement du Vit C et de la brume Vital Defense). </a:t>
            </a:r>
          </a:p>
          <a:p>
            <a:pPr defTabSz="946313" fontAlgn="base">
              <a:defRPr/>
            </a:pPr>
            <a:endParaRPr lang="fr-FR" sz="1600" dirty="0">
              <a:solidFill>
                <a:srgbClr val="3E3E3E"/>
              </a:solidFill>
            </a:endParaRPr>
          </a:p>
          <a:p>
            <a:pPr marL="0" indent="0" defTabSz="946313" fontAlgn="base">
              <a:buFontTx/>
              <a:buNone/>
              <a:defRPr/>
            </a:pPr>
            <a:r>
              <a:rPr lang="fr-FR" sz="1600" dirty="0" err="1">
                <a:solidFill>
                  <a:srgbClr val="3E3E3E"/>
                </a:solidFill>
              </a:rPr>
              <a:t>Nous augmenterons également le </a:t>
            </a:r>
            <a:r>
              <a:rPr lang="fr-FR" sz="1600" b="1" dirty="0" err="1">
                <a:solidFill>
                  <a:srgbClr val="3E3E3E"/>
                </a:solidFill>
              </a:rPr>
              <a:t>nombre </a:t>
            </a:r>
            <a:r>
              <a:rPr lang="fr-FR" sz="1600" b="1" dirty="0">
                <a:solidFill>
                  <a:srgbClr val="3E3E3E"/>
                </a:solidFill>
              </a:rPr>
              <a:t>et le pourcentage d'</a:t>
            </a:r>
            <a:r>
              <a:rPr lang="fr-FR" sz="1600" b="1" dirty="0" err="1">
                <a:solidFill>
                  <a:srgbClr val="3E3E3E"/>
                </a:solidFill>
              </a:rPr>
              <a:t>ingrédients certifiés biologiques </a:t>
            </a:r>
            <a:r>
              <a:rPr lang="fr-FR" sz="1600" dirty="0">
                <a:solidFill>
                  <a:srgbClr val="3E3E3E"/>
                </a:solidFill>
              </a:rPr>
              <a:t>(</a:t>
            </a:r>
            <a:r>
              <a:rPr lang="en-US" sz="1600" dirty="0">
                <a:solidFill>
                  <a:srgbClr val="3E3E3E"/>
                </a:solidFill>
              </a:rPr>
              <a:t>nous avons établi la liste de nos ingrédients biologiques, dans quels produits vous pouvez les trouver - nous avons maintenant 25 ingrédients certifiés biologiques dans nos produits !)</a:t>
            </a:r>
          </a:p>
          <a:p>
            <a:pPr marL="0" indent="0" defTabSz="946313" fontAlgn="base">
              <a:buFontTx/>
              <a:buNone/>
              <a:defRPr/>
            </a:pPr>
            <a:endParaRPr lang="en-US" sz="1600" dirty="0">
              <a:solidFill>
                <a:srgbClr val="3E3E3E"/>
              </a:solidFill>
            </a:endParaRPr>
          </a:p>
          <a:p>
            <a:pPr marL="0" indent="0" defTabSz="946313" fontAlgn="base">
              <a:buFontTx/>
              <a:buNone/>
              <a:defRPr/>
            </a:pPr>
            <a:r>
              <a:rPr lang="en-US" sz="1600" dirty="0">
                <a:solidFill>
                  <a:srgbClr val="3E3E3E"/>
                </a:solidFill>
              </a:rPr>
              <a:t>Nous voulons accroître l</a:t>
            </a:r>
            <a:r>
              <a:rPr lang="fr-FR" sz="1600" dirty="0" err="1">
                <a:solidFill>
                  <a:srgbClr val="3E3E3E"/>
                </a:solidFill>
              </a:rPr>
              <a:t>'approvisionnement durable </a:t>
            </a:r>
            <a:r>
              <a:rPr lang="fr-FR" sz="1600" dirty="0">
                <a:solidFill>
                  <a:srgbClr val="3E3E3E"/>
                </a:solidFill>
              </a:rPr>
              <a:t>et local.</a:t>
            </a:r>
          </a:p>
          <a:p>
            <a:pPr marL="0" marR="0" lvl="0" indent="0" algn="l" defTabSz="946313" rtl="0" eaLnBrk="1" fontAlgn="base" latinLnBrk="0" hangingPunct="1">
              <a:lnSpc>
                <a:spcPct val="100000"/>
              </a:lnSpc>
              <a:spcBef>
                <a:spcPts val="0"/>
              </a:spcBef>
              <a:spcAft>
                <a:spcPts val="0"/>
              </a:spcAft>
              <a:buClrTx/>
              <a:buSzTx/>
              <a:buFontTx/>
              <a:buNone/>
              <a:tabLst/>
              <a:defRPr/>
            </a:pPr>
            <a:r>
              <a:rPr lang="en-US" sz="1600" dirty="0">
                <a:solidFill>
                  <a:srgbClr val="3E3E3E"/>
                </a:solidFill>
              </a:rPr>
              <a:t>Nous fournissons nos ingrédients actifs dans le </a:t>
            </a:r>
            <a:r>
              <a:rPr lang="en-US" sz="1600" b="1" dirty="0">
                <a:solidFill>
                  <a:srgbClr val="3E3E3E"/>
                </a:solidFill>
              </a:rPr>
              <a:t>respect de la biodiversité et des personnes afin </a:t>
            </a:r>
            <a:r>
              <a:rPr lang="en-US" sz="1600" dirty="0">
                <a:solidFill>
                  <a:srgbClr val="3E3E3E"/>
                </a:solidFill>
              </a:rPr>
              <a:t>de limiter notre impact sur l'environnement.</a:t>
            </a:r>
          </a:p>
          <a:p>
            <a:pPr marL="177434" indent="-177434" defTabSz="946313" fontAlgn="base">
              <a:buFont typeface="Arial" panose="020B0604020202020204" pitchFamily="34" charset="0"/>
              <a:buChar char="•"/>
              <a:defRPr/>
            </a:pPr>
            <a:r>
              <a:rPr lang="fr-FR" sz="1600" dirty="0"/>
              <a:t>Par </a:t>
            </a:r>
            <a:r>
              <a:rPr lang="fr-FR" sz="1600" dirty="0" err="1"/>
              <a:t>exemple, nous </a:t>
            </a:r>
            <a:r>
              <a:rPr lang="fr-FR" sz="1600" dirty="0"/>
              <a:t>utilisons et utiliserons de plus en plus la </a:t>
            </a:r>
            <a:r>
              <a:rPr lang="fr-FR" sz="1600" dirty="0" err="1"/>
              <a:t>biotechnologie </a:t>
            </a:r>
            <a:r>
              <a:rPr lang="fr-FR" sz="1600" dirty="0"/>
              <a:t>(comme </a:t>
            </a:r>
            <a:r>
              <a:rPr lang="fr-FR" sz="1600" dirty="0" err="1"/>
              <a:t>nous l'avons vu avec le </a:t>
            </a:r>
            <a:r>
              <a:rPr lang="fr-FR" sz="1600" dirty="0"/>
              <a:t>SERUM C20).</a:t>
            </a:r>
          </a:p>
          <a:p>
            <a:pPr marL="177434" indent="-177434" defTabSz="946313" fontAlgn="base">
              <a:buFont typeface="Arial" panose="020B0604020202020204" pitchFamily="34" charset="0"/>
              <a:buChar char="•"/>
              <a:defRPr/>
            </a:pPr>
            <a:r>
              <a:rPr lang="fr-FR" sz="1600" dirty="0" err="1"/>
              <a:t>Nous </a:t>
            </a:r>
            <a:r>
              <a:rPr lang="fr-FR" sz="1600" dirty="0"/>
              <a:t>utilisons </a:t>
            </a:r>
            <a:r>
              <a:rPr lang="fr-FR" sz="1600" dirty="0" err="1"/>
              <a:t>également des sources d'approvisionnement </a:t>
            </a:r>
            <a:r>
              <a:rPr lang="fr-FR" sz="1600" dirty="0"/>
              <a:t>locales </a:t>
            </a:r>
            <a:r>
              <a:rPr lang="fr-FR" sz="1600" dirty="0" err="1"/>
              <a:t>lorsque cela est </a:t>
            </a:r>
            <a:r>
              <a:rPr lang="fr-FR" sz="1600" dirty="0"/>
              <a:t>possible (</a:t>
            </a:r>
            <a:r>
              <a:rPr lang="fr-FR" sz="1600" dirty="0" err="1"/>
              <a:t>avec </a:t>
            </a:r>
            <a:r>
              <a:rPr lang="fr-FR" sz="1600" dirty="0"/>
              <a:t>SERUM C20, la vitamine C et les </a:t>
            </a:r>
            <a:r>
              <a:rPr lang="fr-FR" sz="1600" dirty="0" err="1"/>
              <a:t>cellules </a:t>
            </a:r>
            <a:r>
              <a:rPr lang="fr-FR" sz="1600" dirty="0"/>
              <a:t>natives sont fabriquées en France).</a:t>
            </a:r>
          </a:p>
          <a:p>
            <a:pPr marL="0" indent="0" defTabSz="946313" fontAlgn="base">
              <a:buFontTx/>
              <a:buNone/>
              <a:defRPr/>
            </a:pPr>
            <a:endParaRPr lang="fr-FR" sz="1600" dirty="0"/>
          </a:p>
          <a:p>
            <a:pPr marL="0" indent="0" defTabSz="946313" fontAlgn="base">
              <a:buFontTx/>
              <a:buNone/>
              <a:defRPr/>
            </a:pPr>
            <a:r>
              <a:rPr lang="fr-FR" sz="1600" dirty="0"/>
              <a:t>Et bien sûr, éliminer progressivement les ingrédients </a:t>
            </a:r>
            <a:r>
              <a:rPr lang="fr-FR" sz="1600" dirty="0" err="1"/>
              <a:t>figurant sur la </a:t>
            </a:r>
            <a:r>
              <a:rPr lang="fr-FR" sz="1600" b="1" dirty="0" err="1"/>
              <a:t>liste rouge </a:t>
            </a:r>
          </a:p>
          <a:p>
            <a:pPr marL="0" indent="0" defTabSz="946313" fontAlgn="base">
              <a:buFontTx/>
              <a:buNone/>
              <a:defRPr/>
            </a:pPr>
            <a:r>
              <a:rPr lang="fr-FR" sz="1050" b="1" dirty="0">
                <a:solidFill>
                  <a:srgbClr val="3E3E3E"/>
                </a:solidFill>
              </a:rPr>
              <a:t>(</a:t>
            </a:r>
            <a:r>
              <a:rPr lang="fr-FR" sz="1050" b="1" dirty="0" err="1">
                <a:solidFill>
                  <a:srgbClr val="3E3E3E"/>
                </a:solidFill>
              </a:rPr>
              <a:t>parabènes</a:t>
            </a:r>
            <a:r>
              <a:rPr lang="fr-FR" sz="1050" b="1" dirty="0">
                <a:solidFill>
                  <a:srgbClr val="3E3E3E"/>
                </a:solidFill>
              </a:rPr>
              <a:t>, BHA, phtalates, triclosan, MIT, </a:t>
            </a:r>
            <a:r>
              <a:rPr lang="fr-FR" sz="1050" b="1" dirty="0" err="1">
                <a:solidFill>
                  <a:srgbClr val="3E3E3E"/>
                </a:solidFill>
              </a:rPr>
              <a:t>ingrédients </a:t>
            </a:r>
            <a:r>
              <a:rPr lang="fr-FR" sz="1050" b="1" dirty="0">
                <a:solidFill>
                  <a:srgbClr val="3E3E3E"/>
                </a:solidFill>
              </a:rPr>
              <a:t>OGM, SLS, </a:t>
            </a:r>
            <a:r>
              <a:rPr lang="fr-FR" sz="1050" b="1" dirty="0" err="1">
                <a:solidFill>
                  <a:srgbClr val="3E3E3E"/>
                </a:solidFill>
              </a:rPr>
              <a:t>perturbateurs </a:t>
            </a:r>
            <a:r>
              <a:rPr lang="fr-FR" sz="1050" b="1" dirty="0">
                <a:solidFill>
                  <a:srgbClr val="3E3E3E"/>
                </a:solidFill>
              </a:rPr>
              <a:t>endocriniens </a:t>
            </a:r>
            <a:r>
              <a:rPr lang="fr-FR" sz="1050" b="1" dirty="0" err="1">
                <a:solidFill>
                  <a:srgbClr val="3E3E3E"/>
                </a:solidFill>
              </a:rPr>
              <a:t>reconnus</a:t>
            </a:r>
            <a:r>
              <a:rPr lang="fr-FR" sz="1050" b="1" dirty="0">
                <a:solidFill>
                  <a:srgbClr val="3E3E3E"/>
                </a:solidFill>
              </a:rPr>
              <a:t>, ...) </a:t>
            </a:r>
          </a:p>
          <a:p>
            <a:pPr marL="0" indent="0" defTabSz="946313" fontAlgn="base">
              <a:buFontTx/>
              <a:buNone/>
              <a:defRPr/>
            </a:pPr>
            <a:r>
              <a:rPr lang="en-US" sz="1050" b="0" i="1" dirty="0"/>
              <a:t>Progressivement, ce que vous </a:t>
            </a:r>
            <a:r>
              <a:rPr lang="en-US" sz="1050" b="0" i="1" dirty="0">
                <a:solidFill>
                  <a:srgbClr val="FF0000"/>
                </a:solidFill>
              </a:rPr>
              <a:t>ne </a:t>
            </a:r>
            <a:r>
              <a:rPr lang="en-US" sz="1050" b="0" i="1" dirty="0"/>
              <a:t>trouverez PLUS dans les produits Yon-Ka (nouveaux produits, produits en cours de reformulation) : acrylates, EDTA, phénoxyéthanol, silicones, PEG, PPG, huiles minérales, </a:t>
            </a:r>
            <a:r>
              <a:rPr lang="en-US" sz="1050" b="0" i="1" dirty="0" err="1"/>
              <a:t>chlorphénésine</a:t>
            </a:r>
            <a:r>
              <a:rPr lang="en-US" sz="1050" b="0" i="1" dirty="0"/>
              <a:t>, ... </a:t>
            </a:r>
            <a:endParaRPr lang="en-us" sz="1400" b="0" i="1" dirty="0"/>
          </a:p>
          <a:p>
            <a:pPr marL="0" indent="0" defTabSz="946313" fontAlgn="base">
              <a:buFontTx/>
              <a:buNone/>
              <a:defRPr/>
            </a:pPr>
            <a:endParaRPr lang="fr-FR" sz="1400" dirty="0">
              <a:solidFill>
                <a:srgbClr val="3E3E3E"/>
              </a:solidFill>
            </a:endParaRPr>
          </a:p>
        </p:txBody>
      </p:sp>
    </p:spTree>
    <p:extLst>
      <p:ext uri="{BB962C8B-B14F-4D97-AF65-F5344CB8AC3E}">
        <p14:creationId xmlns:p14="http://schemas.microsoft.com/office/powerpoint/2010/main" val="17056267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C88629C-0C3F-426B-8A7E-EC5CABFFBC73}" type="slidenum">
              <a:rPr lang="fr-FR" smtClean="0"/>
              <a:t>31</a:t>
            </a:fld>
            <a:endParaRPr lang="fr-FR"/>
          </a:p>
        </p:txBody>
      </p:sp>
    </p:spTree>
    <p:extLst>
      <p:ext uri="{BB962C8B-B14F-4D97-AF65-F5344CB8AC3E}">
        <p14:creationId xmlns:p14="http://schemas.microsoft.com/office/powerpoint/2010/main" val="28626773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C88629C-0C3F-426B-8A7E-EC5CABFFBC73}" type="slidenum">
              <a:rPr lang="fr-FR" smtClean="0"/>
              <a:t>32</a:t>
            </a:fld>
            <a:endParaRPr lang="fr-FR"/>
          </a:p>
        </p:txBody>
      </p:sp>
    </p:spTree>
    <p:extLst>
      <p:ext uri="{BB962C8B-B14F-4D97-AF65-F5344CB8AC3E}">
        <p14:creationId xmlns:p14="http://schemas.microsoft.com/office/powerpoint/2010/main" val="31369830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solidFill>
                  <a:srgbClr val="212529"/>
                </a:solidFill>
                <a:effectLst/>
                <a:latin typeface="soleil"/>
              </a:rPr>
              <a:t>La peau a besoin de </a:t>
            </a:r>
            <a:r>
              <a:rPr lang="fr-FR" b="1" i="0" dirty="0">
                <a:solidFill>
                  <a:srgbClr val="212529"/>
                </a:solidFill>
                <a:effectLst/>
                <a:latin typeface="soleil"/>
              </a:rPr>
              <a:t>nutriments essentiels </a:t>
            </a:r>
            <a:r>
              <a:rPr lang="fr-FR" b="0" i="0" dirty="0">
                <a:solidFill>
                  <a:srgbClr val="212529"/>
                </a:solidFill>
                <a:effectLst/>
                <a:latin typeface="soleil"/>
              </a:rPr>
              <a:t>pour protéger et régénérer sa structure. Certaines </a:t>
            </a:r>
            <a:r>
              <a:rPr lang="fr-FR" b="0" i="0" u="sng" strike="noStrike" dirty="0">
                <a:solidFill>
                  <a:srgbClr val="019172"/>
                </a:solidFill>
                <a:effectLst/>
                <a:latin typeface="soleil"/>
                <a:hlinkClick r:id="rId3" tooltip="Vitamines et minéraux"/>
              </a:rPr>
              <a:t>vitamines et minéraux</a:t>
            </a:r>
            <a:r>
              <a:rPr lang="fr-FR" b="0" i="0" dirty="0">
                <a:solidFill>
                  <a:srgbClr val="212529"/>
                </a:solidFill>
                <a:effectLst/>
                <a:latin typeface="soleil"/>
              </a:rPr>
              <a:t> contribuent à une fonction normale de la peau</a:t>
            </a:r>
          </a:p>
          <a:p>
            <a:endParaRPr lang="fr-FR" b="0" i="0" dirty="0">
              <a:solidFill>
                <a:srgbClr val="212529"/>
              </a:solidFill>
              <a:effectLst/>
              <a:latin typeface="soleil"/>
            </a:endParaRPr>
          </a:p>
          <a:p>
            <a:r>
              <a:rPr lang="fr-FR" b="0" i="0" dirty="0">
                <a:solidFill>
                  <a:srgbClr val="202124"/>
                </a:solidFill>
                <a:effectLst/>
                <a:latin typeface="Google Sans"/>
              </a:rPr>
              <a:t>Les peaux sèches réagissent avec reconnaissance à une alimentation consciente: </a:t>
            </a:r>
            <a:r>
              <a:rPr lang="fr-FR" b="0" i="0" dirty="0">
                <a:solidFill>
                  <a:srgbClr val="040C28"/>
                </a:solidFill>
                <a:effectLst/>
                <a:latin typeface="Google Sans"/>
              </a:rPr>
              <a:t>les aliments contenant du bêtacarotène, du zinc et de la vitamine H</a:t>
            </a:r>
            <a:r>
              <a:rPr lang="fr-FR" b="0" i="0" dirty="0">
                <a:solidFill>
                  <a:srgbClr val="202124"/>
                </a:solidFill>
                <a:effectLst/>
                <a:latin typeface="Google Sans"/>
              </a:rPr>
              <a:t>, qui est la vitamine de la peau, ainsi que des acides gras Oméga-3 et Oméga-6 renforcent de l'intérieur la barrière lipidique.</a:t>
            </a:r>
            <a:endParaRPr lang="fr-FR" b="0" i="0" dirty="0">
              <a:solidFill>
                <a:srgbClr val="212529"/>
              </a:solidFill>
              <a:effectLst/>
              <a:latin typeface="soleil"/>
            </a:endParaRPr>
          </a:p>
          <a:p>
            <a:endParaRPr lang="fr-FR" b="0" i="0" dirty="0">
              <a:solidFill>
                <a:srgbClr val="212529"/>
              </a:solidFill>
              <a:effectLst/>
              <a:latin typeface="soleil"/>
            </a:endParaRPr>
          </a:p>
          <a:p>
            <a:r>
              <a:rPr lang="fr-FR" b="0" i="0" dirty="0">
                <a:solidFill>
                  <a:srgbClr val="4D5156"/>
                </a:solidFill>
                <a:effectLst/>
                <a:latin typeface="Google Sans"/>
              </a:rPr>
              <a:t>Vitamine B1 : lutte contre le vieillissement de la peau. </a:t>
            </a:r>
          </a:p>
          <a:p>
            <a:r>
              <a:rPr lang="fr-FR" b="0" i="0" dirty="0">
                <a:solidFill>
                  <a:srgbClr val="4D5156"/>
                </a:solidFill>
                <a:effectLst/>
                <a:latin typeface="Google Sans"/>
              </a:rPr>
              <a:t>Vitamine B2 : favorise l'énergie. </a:t>
            </a:r>
          </a:p>
          <a:p>
            <a:r>
              <a:rPr lang="fr-FR" b="0" i="0" dirty="0">
                <a:solidFill>
                  <a:srgbClr val="4D5156"/>
                </a:solidFill>
                <a:effectLst/>
                <a:latin typeface="Google Sans"/>
              </a:rPr>
              <a:t>Vitamine B3 : anti-âge et hydratation. </a:t>
            </a:r>
          </a:p>
          <a:p>
            <a:r>
              <a:rPr lang="fr-FR" b="0" i="0" dirty="0">
                <a:solidFill>
                  <a:srgbClr val="040C28"/>
                </a:solidFill>
                <a:effectLst/>
                <a:latin typeface="Google Sans"/>
              </a:rPr>
              <a:t>Vitamine B5</a:t>
            </a:r>
            <a:r>
              <a:rPr lang="fr-FR" b="0" i="0" dirty="0">
                <a:solidFill>
                  <a:srgbClr val="4D5156"/>
                </a:solidFill>
                <a:effectLst/>
                <a:latin typeface="Google Sans"/>
              </a:rPr>
              <a:t> : hydratation.</a:t>
            </a:r>
            <a:endParaRPr lang="fr-FR" b="0" i="0" dirty="0">
              <a:solidFill>
                <a:srgbClr val="212529"/>
              </a:solidFill>
              <a:effectLst/>
              <a:latin typeface="soleil"/>
            </a:endParaRPr>
          </a:p>
          <a:p>
            <a:endParaRPr lang="fr-FR" b="0" i="0" dirty="0">
              <a:solidFill>
                <a:srgbClr val="212529"/>
              </a:solidFill>
              <a:effectLst/>
              <a:latin typeface="soleil"/>
            </a:endParaRPr>
          </a:p>
          <a:p>
            <a:pPr algn="l"/>
            <a:r>
              <a:rPr lang="fr-FR" b="0" i="0" dirty="0">
                <a:solidFill>
                  <a:srgbClr val="202124"/>
                </a:solidFill>
                <a:effectLst/>
                <a:latin typeface="Google Sans"/>
              </a:rPr>
              <a:t>Quelle carence en cas de peau sèche ?</a:t>
            </a:r>
            <a:endParaRPr lang="fr-FR" b="0" i="0" dirty="0">
              <a:solidFill>
                <a:srgbClr val="202124"/>
              </a:solidFill>
              <a:effectLst/>
              <a:latin typeface="arial" panose="020B0604020202020204" pitchFamily="34" charset="0"/>
            </a:endParaRPr>
          </a:p>
          <a:p>
            <a:pPr algn="l"/>
            <a:r>
              <a:rPr lang="fr-FR" b="0" i="0" dirty="0">
                <a:solidFill>
                  <a:srgbClr val="4D5156"/>
                </a:solidFill>
                <a:effectLst/>
                <a:latin typeface="Google Sans"/>
              </a:rPr>
              <a:t>Le zinc est particulièrement important pour la peau.</a:t>
            </a:r>
            <a:br>
              <a:rPr lang="fr-FR" b="0" i="0" dirty="0">
                <a:solidFill>
                  <a:srgbClr val="4D5156"/>
                </a:solidFill>
                <a:effectLst/>
                <a:latin typeface="Google Sans"/>
              </a:rPr>
            </a:br>
            <a:br>
              <a:rPr lang="fr-FR" b="0" i="0" dirty="0">
                <a:solidFill>
                  <a:srgbClr val="4D5156"/>
                </a:solidFill>
                <a:effectLst/>
                <a:latin typeface="Google Sans"/>
              </a:rPr>
            </a:br>
            <a:r>
              <a:rPr lang="fr-FR" b="0" i="0" dirty="0">
                <a:solidFill>
                  <a:srgbClr val="4D5156"/>
                </a:solidFill>
                <a:effectLst/>
                <a:latin typeface="Google Sans"/>
              </a:rPr>
              <a:t>En raison de son abondance dans l'épiderme, on constate qu'une </a:t>
            </a:r>
            <a:r>
              <a:rPr lang="fr-FR" b="0" i="0" dirty="0">
                <a:solidFill>
                  <a:srgbClr val="040C28"/>
                </a:solidFill>
                <a:effectLst/>
                <a:latin typeface="Google Sans"/>
              </a:rPr>
              <a:t>carence en zinc</a:t>
            </a:r>
            <a:r>
              <a:rPr lang="fr-FR" b="0" i="0" dirty="0">
                <a:solidFill>
                  <a:srgbClr val="4D5156"/>
                </a:solidFill>
                <a:effectLst/>
                <a:latin typeface="Google Sans"/>
              </a:rPr>
              <a:t> entraîne une peau rugueuse et une fonction barrière altérée. La peau devient de plus en plus sèche</a:t>
            </a:r>
          </a:p>
          <a:p>
            <a:pPr algn="l"/>
            <a:endParaRPr lang="fr-FR" b="0" i="0" dirty="0">
              <a:solidFill>
                <a:srgbClr val="202124"/>
              </a:solidFill>
              <a:effectLst/>
              <a:latin typeface="arial" panose="020B0604020202020204" pitchFamily="34" charset="0"/>
            </a:endParaRPr>
          </a:p>
          <a:p>
            <a:pPr algn="l" fontAlgn="base"/>
            <a:r>
              <a:rPr lang="fr-FR" b="0" i="0" dirty="0">
                <a:solidFill>
                  <a:srgbClr val="262B2F"/>
                </a:solidFill>
                <a:effectLst/>
                <a:latin typeface="roboto" panose="02000000000000000000" pitchFamily="2" charset="0"/>
              </a:rPr>
              <a:t>Comme les autres cellules du corps, les cellules de la peau sont principalement constituées de </a:t>
            </a:r>
            <a:r>
              <a:rPr lang="fr-FR" b="0" i="0" u="sng" dirty="0">
                <a:solidFill>
                  <a:srgbClr val="333333"/>
                </a:solidFill>
                <a:effectLst/>
                <a:latin typeface="roboto" panose="02000000000000000000" pitchFamily="2" charset="0"/>
                <a:hlinkClick r:id="rId4"/>
              </a:rPr>
              <a:t>lipides</a:t>
            </a:r>
            <a:r>
              <a:rPr lang="fr-FR" b="0" i="0" dirty="0">
                <a:solidFill>
                  <a:srgbClr val="262B2F"/>
                </a:solidFill>
                <a:effectLst/>
                <a:latin typeface="roboto" panose="02000000000000000000" pitchFamily="2" charset="0"/>
              </a:rPr>
              <a:t>. Il est donc important d’enrichir son alimentation en </a:t>
            </a:r>
            <a:r>
              <a:rPr lang="fr-FR" b="1" i="0" dirty="0">
                <a:solidFill>
                  <a:srgbClr val="262B2F"/>
                </a:solidFill>
                <a:effectLst/>
                <a:latin typeface="inherit"/>
              </a:rPr>
              <a:t>acides gras insaturés essentiels</a:t>
            </a:r>
            <a:r>
              <a:rPr lang="fr-FR" b="0" i="0" dirty="0">
                <a:solidFill>
                  <a:srgbClr val="262B2F"/>
                </a:solidFill>
                <a:effectLst/>
                <a:latin typeface="roboto" panose="02000000000000000000" pitchFamily="2" charset="0"/>
              </a:rPr>
              <a:t> en mangeant des poissons gras (</a:t>
            </a:r>
            <a:r>
              <a:rPr lang="fr-FR" b="0" i="0" u="sng" dirty="0">
                <a:solidFill>
                  <a:srgbClr val="333333"/>
                </a:solidFill>
                <a:effectLst/>
                <a:latin typeface="roboto" panose="02000000000000000000" pitchFamily="2" charset="0"/>
                <a:hlinkClick r:id="rId5"/>
              </a:rPr>
              <a:t>sardine</a:t>
            </a:r>
            <a:r>
              <a:rPr lang="fr-FR" b="0" i="0" dirty="0">
                <a:solidFill>
                  <a:srgbClr val="262B2F"/>
                </a:solidFill>
                <a:effectLst/>
                <a:latin typeface="roboto" panose="02000000000000000000" pitchFamily="2" charset="0"/>
              </a:rPr>
              <a:t>, </a:t>
            </a:r>
            <a:r>
              <a:rPr lang="fr-FR" b="0" i="0" u="sng" dirty="0">
                <a:solidFill>
                  <a:srgbClr val="333333"/>
                </a:solidFill>
                <a:effectLst/>
                <a:latin typeface="roboto" panose="02000000000000000000" pitchFamily="2" charset="0"/>
                <a:hlinkClick r:id="rId6"/>
              </a:rPr>
              <a:t>maquereau</a:t>
            </a:r>
            <a:r>
              <a:rPr lang="fr-FR" b="0" i="0" dirty="0">
                <a:solidFill>
                  <a:srgbClr val="262B2F"/>
                </a:solidFill>
                <a:effectLst/>
                <a:latin typeface="roboto" panose="02000000000000000000" pitchFamily="2" charset="0"/>
              </a:rPr>
              <a:t>, </a:t>
            </a:r>
            <a:r>
              <a:rPr lang="fr-FR" b="0" i="0" u="sng" dirty="0">
                <a:solidFill>
                  <a:srgbClr val="333333"/>
                </a:solidFill>
                <a:effectLst/>
                <a:latin typeface="roboto" panose="02000000000000000000" pitchFamily="2" charset="0"/>
                <a:hlinkClick r:id="rId7"/>
              </a:rPr>
              <a:t>truite</a:t>
            </a:r>
            <a:r>
              <a:rPr lang="fr-FR" b="0" i="0" dirty="0">
                <a:solidFill>
                  <a:srgbClr val="262B2F"/>
                </a:solidFill>
                <a:effectLst/>
                <a:latin typeface="roboto" panose="02000000000000000000" pitchFamily="2" charset="0"/>
              </a:rPr>
              <a:t>, </a:t>
            </a:r>
            <a:r>
              <a:rPr lang="fr-FR" b="0" i="0" u="sng" dirty="0">
                <a:solidFill>
                  <a:srgbClr val="333333"/>
                </a:solidFill>
                <a:effectLst/>
                <a:latin typeface="roboto" panose="02000000000000000000" pitchFamily="2" charset="0"/>
                <a:hlinkClick r:id="rId8"/>
              </a:rPr>
              <a:t>saumon</a:t>
            </a:r>
            <a:r>
              <a:rPr lang="fr-FR" b="0" i="0" dirty="0">
                <a:solidFill>
                  <a:srgbClr val="262B2F"/>
                </a:solidFill>
                <a:effectLst/>
                <a:latin typeface="roboto" panose="02000000000000000000" pitchFamily="2" charset="0"/>
              </a:rPr>
              <a:t>) et en utilisant des huiles d’assaisonnement riches en oméga 3 comme les huiles de noix et de colza.</a:t>
            </a:r>
          </a:p>
          <a:p>
            <a:endParaRPr lang="fr-FR" b="0" i="0" dirty="0">
              <a:solidFill>
                <a:srgbClr val="212529"/>
              </a:solidFill>
              <a:effectLst/>
              <a:latin typeface="soleil"/>
            </a:endParaRPr>
          </a:p>
          <a:p>
            <a:pPr algn="l"/>
            <a:r>
              <a:rPr lang="fr-FR" b="1" i="0" cap="all" dirty="0">
                <a:solidFill>
                  <a:srgbClr val="000000"/>
                </a:solidFill>
                <a:effectLst/>
                <a:latin typeface="Candara" panose="020E0502030303020204" pitchFamily="34" charset="0"/>
              </a:rPr>
              <a:t>VITAMINE B5</a:t>
            </a:r>
            <a:endParaRPr lang="fr-FR" b="1" i="0" cap="all" dirty="0">
              <a:solidFill>
                <a:srgbClr val="363636"/>
              </a:solidFill>
              <a:effectLst/>
              <a:latin typeface="Candara" panose="020E0502030303020204" pitchFamily="34" charset="0"/>
            </a:endParaRPr>
          </a:p>
          <a:p>
            <a:pPr algn="l"/>
            <a:r>
              <a:rPr lang="fr-FR" b="0" i="0" dirty="0">
                <a:solidFill>
                  <a:srgbClr val="000000"/>
                </a:solidFill>
                <a:effectLst/>
                <a:latin typeface="Roboto" panose="02000000000000000000" pitchFamily="2" charset="0"/>
              </a:rPr>
              <a:t>La vitamine B5 est aussi bénéfique pour la peau sèche en permettant de maintenir son hydratation et en améliorant sa capacité à retenir l'eau. La vitamine B5 régule la production de graisses dans la peau, ce qui aide à prévenir la déshydratation et à maintenir une peau souple et hydratée.</a:t>
            </a:r>
            <a:endParaRPr lang="fr-FR" b="0" i="0" dirty="0">
              <a:solidFill>
                <a:srgbClr val="363636"/>
              </a:solidFill>
              <a:effectLst/>
              <a:latin typeface="Roboto" panose="02000000000000000000" pitchFamily="2" charset="0"/>
            </a:endParaRPr>
          </a:p>
          <a:p>
            <a:pPr algn="l"/>
            <a:r>
              <a:rPr lang="fr-FR" b="0" i="0" dirty="0">
                <a:solidFill>
                  <a:srgbClr val="000000"/>
                </a:solidFill>
                <a:effectLst/>
                <a:latin typeface="Roboto" panose="02000000000000000000" pitchFamily="2" charset="0"/>
              </a:rPr>
              <a:t>La vitamine B5 se trouve en abondance dans les aliments du quotidien comme les légumes verts, les noix, les grains entiers et la viande. </a:t>
            </a:r>
          </a:p>
          <a:p>
            <a:pPr algn="l"/>
            <a:r>
              <a:rPr lang="fr-FR" b="0" i="0" dirty="0">
                <a:solidFill>
                  <a:srgbClr val="000000"/>
                </a:solidFill>
                <a:effectLst/>
                <a:latin typeface="Roboto" panose="02000000000000000000" pitchFamily="2" charset="0"/>
              </a:rPr>
              <a:t>En utilisant des produits de soins de la peau contenant de la vitamine B5 et en suivant un régime alimentaire riche en vitamine B5, vous agirez correctement pour lutter contre la sécheresse cutanée</a:t>
            </a:r>
            <a:endParaRPr lang="fr-FR" b="0" i="0" dirty="0">
              <a:solidFill>
                <a:srgbClr val="363636"/>
              </a:solidFill>
              <a:effectLst/>
              <a:latin typeface="Roboto" panose="02000000000000000000" pitchFamily="2" charset="0"/>
            </a:endParaRPr>
          </a:p>
          <a:p>
            <a:endParaRPr lang="fr-FR" dirty="0"/>
          </a:p>
        </p:txBody>
      </p:sp>
      <p:sp>
        <p:nvSpPr>
          <p:cNvPr id="4" name="Espace réservé du numéro de diapositive 3"/>
          <p:cNvSpPr>
            <a:spLocks noGrp="1"/>
          </p:cNvSpPr>
          <p:nvPr>
            <p:ph type="sldNum" sz="quarter" idx="5"/>
          </p:nvPr>
        </p:nvSpPr>
        <p:spPr/>
        <p:txBody>
          <a:bodyPr/>
          <a:lstStyle/>
          <a:p>
            <a:fld id="{1C88629C-0C3F-426B-8A7E-EC5CABFFBC73}" type="slidenum">
              <a:rPr lang="fr-FR" smtClean="0"/>
              <a:t>33</a:t>
            </a:fld>
            <a:endParaRPr lang="fr-FR"/>
          </a:p>
        </p:txBody>
      </p:sp>
    </p:spTree>
    <p:extLst>
      <p:ext uri="{BB962C8B-B14F-4D97-AF65-F5344CB8AC3E}">
        <p14:creationId xmlns:p14="http://schemas.microsoft.com/office/powerpoint/2010/main" val="30497297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buFont typeface="+mj-lt"/>
              <a:buAutoNum type="arabicPeriod"/>
            </a:pPr>
            <a:r>
              <a:rPr lang="fr-FR" b="1" i="0" dirty="0">
                <a:effectLst/>
                <a:latin typeface="Söhne"/>
              </a:rPr>
              <a:t>Hydratation interne :</a:t>
            </a:r>
            <a:r>
              <a:rPr lang="fr-FR" b="0" i="0" dirty="0">
                <a:effectLst/>
                <a:latin typeface="Söhne"/>
              </a:rPr>
              <a:t> Boire suffisamment d'eau est essentiel pour maintenir une peau bien hydratée. La recommandation générale est de boire au moins 8 verres d'eau par jour.</a:t>
            </a:r>
          </a:p>
          <a:p>
            <a:pPr algn="l">
              <a:buFont typeface="+mj-lt"/>
              <a:buAutoNum type="arabicPeriod"/>
            </a:pPr>
            <a:r>
              <a:rPr lang="fr-FR" b="1" i="0" dirty="0">
                <a:effectLst/>
                <a:latin typeface="Söhne"/>
              </a:rPr>
              <a:t>Alimentation équilibrée :</a:t>
            </a:r>
            <a:r>
              <a:rPr lang="fr-FR" b="0" i="0" dirty="0">
                <a:effectLst/>
                <a:latin typeface="Söhne"/>
              </a:rPr>
              <a:t> Une alimentation riche en nutriments essentiels, tels que les vitamines, les minéraux et les acides gras oméga-3, contribue à la santé de la peau. Les aliments comme les fruits, les légumes, les noix, les graines et les poissons gras peuvent aider à maintenir une peau éclatante.</a:t>
            </a:r>
          </a:p>
          <a:p>
            <a:pPr algn="l">
              <a:buFont typeface="+mj-lt"/>
              <a:buAutoNum type="arabicPeriod"/>
            </a:pPr>
            <a:r>
              <a:rPr lang="fr-FR" b="1" i="0" dirty="0">
                <a:effectLst/>
                <a:latin typeface="Söhne"/>
              </a:rPr>
              <a:t>Éviter les douches trop chaudes :</a:t>
            </a:r>
            <a:r>
              <a:rPr lang="fr-FR" b="0" i="0" dirty="0">
                <a:effectLst/>
                <a:latin typeface="Söhne"/>
              </a:rPr>
              <a:t> L'eau chaude peut enlever les huiles naturelles de la peau, laissant celle-ci sèche. Optez pour des douches tièdes et limitez leur durée.</a:t>
            </a:r>
          </a:p>
          <a:p>
            <a:pPr algn="l">
              <a:buFont typeface="+mj-lt"/>
              <a:buAutoNum type="arabicPeriod"/>
            </a:pPr>
            <a:r>
              <a:rPr lang="fr-FR" b="1" i="0" dirty="0">
                <a:effectLst/>
                <a:latin typeface="Söhne"/>
              </a:rPr>
              <a:t>Utiliser des humidificateurs :</a:t>
            </a:r>
            <a:r>
              <a:rPr lang="fr-FR" b="0" i="0" dirty="0">
                <a:effectLst/>
                <a:latin typeface="Söhne"/>
              </a:rPr>
              <a:t> Les humidificateurs ajoutent de l'humidité à l'air, ce qui peut aider à prévenir le dessèchement de la peau, surtout en hiver lorsque l'air est sec.</a:t>
            </a:r>
          </a:p>
          <a:p>
            <a:pPr algn="l">
              <a:buFont typeface="+mj-lt"/>
              <a:buAutoNum type="arabicPeriod"/>
            </a:pPr>
            <a:r>
              <a:rPr lang="fr-FR" b="1" i="0" dirty="0">
                <a:effectLst/>
                <a:latin typeface="Söhne"/>
              </a:rPr>
              <a:t>Protéger la peau du soleil :</a:t>
            </a:r>
            <a:r>
              <a:rPr lang="fr-FR" b="0" i="0" dirty="0">
                <a:effectLst/>
                <a:latin typeface="Söhne"/>
              </a:rPr>
              <a:t> Les rayons UV peuvent endommager la peau et la dessécher. Utilisez toujours un écran solaire avec un SPF approprié, même par temps nuageux.</a:t>
            </a:r>
          </a:p>
          <a:p>
            <a:pPr algn="l">
              <a:buFont typeface="+mj-lt"/>
              <a:buAutoNum type="arabicPeriod"/>
            </a:pPr>
            <a:r>
              <a:rPr lang="fr-FR" b="1" i="0" dirty="0">
                <a:effectLst/>
                <a:latin typeface="Söhne"/>
              </a:rPr>
              <a:t>Porter des vêtements appropriés :</a:t>
            </a:r>
            <a:r>
              <a:rPr lang="fr-FR" b="0" i="0" dirty="0">
                <a:effectLst/>
                <a:latin typeface="Söhne"/>
              </a:rPr>
              <a:t> Les tissus doux et naturels comme le coton sont moins susceptibles d'irriter la peau que des tissus synthétiques. Choisissez des vêtements amples et respirants.</a:t>
            </a:r>
          </a:p>
          <a:p>
            <a:pPr algn="l">
              <a:buFont typeface="+mj-lt"/>
              <a:buAutoNum type="arabicPeriod"/>
            </a:pPr>
            <a:r>
              <a:rPr lang="fr-FR" b="1" i="0" dirty="0">
                <a:effectLst/>
                <a:latin typeface="Söhne"/>
              </a:rPr>
              <a:t>Éviter le tabac et limiter la consommation d'alcool :</a:t>
            </a:r>
            <a:r>
              <a:rPr lang="fr-FR" b="0" i="0" dirty="0">
                <a:effectLst/>
                <a:latin typeface="Söhne"/>
              </a:rPr>
              <a:t> Le tabagisme et la consommation excessive d'alcool peuvent affecter négativement la santé de la peau. Évitez-les autant que possible.</a:t>
            </a:r>
          </a:p>
          <a:p>
            <a:pPr algn="l">
              <a:buFont typeface="+mj-lt"/>
              <a:buAutoNum type="arabicPeriod"/>
            </a:pPr>
            <a:r>
              <a:rPr lang="fr-FR" b="1" i="0" dirty="0">
                <a:effectLst/>
                <a:latin typeface="Söhne"/>
              </a:rPr>
              <a:t>Gérer le stress :</a:t>
            </a:r>
            <a:r>
              <a:rPr lang="fr-FR" b="0" i="0" dirty="0">
                <a:effectLst/>
                <a:latin typeface="Söhne"/>
              </a:rPr>
              <a:t> Le stress peut avoir des effets néfastes sur la peau. La pratique régulière de techniques de gestion du stress, comme la méditation et le yoga, peut contribuer à maintenir une peau saine.</a:t>
            </a:r>
          </a:p>
          <a:p>
            <a:pPr algn="l">
              <a:buFont typeface="+mj-lt"/>
              <a:buAutoNum type="arabicPeriod"/>
            </a:pPr>
            <a:r>
              <a:rPr lang="fr-FR" b="1" i="0" dirty="0">
                <a:effectLst/>
                <a:latin typeface="Söhne"/>
              </a:rPr>
              <a:t>Sommeil adéquat :</a:t>
            </a:r>
            <a:r>
              <a:rPr lang="fr-FR" b="0" i="0" dirty="0">
                <a:effectLst/>
                <a:latin typeface="Söhne"/>
              </a:rPr>
              <a:t> Un sommeil suffisant permet à la peau de se régénérer. Essayez d'avoir une bonne routine de sommeil pour favoriser la santé globale de la peau.</a:t>
            </a:r>
          </a:p>
          <a:p>
            <a:pPr algn="l">
              <a:buFont typeface="+mj-lt"/>
              <a:buAutoNum type="arabicPeriod"/>
            </a:pPr>
            <a:r>
              <a:rPr lang="fr-FR" b="1" i="0" dirty="0">
                <a:effectLst/>
                <a:latin typeface="Söhne"/>
              </a:rPr>
              <a:t>Éviter les nettoyants agressifs :</a:t>
            </a:r>
            <a:r>
              <a:rPr lang="fr-FR" b="0" i="0" dirty="0">
                <a:effectLst/>
                <a:latin typeface="Söhne"/>
              </a:rPr>
              <a:t> Utilisez des nettoyants doux pour le visage qui ne décapent pas les huiles naturelles de la peau. Un nettoyage excessif peut entraîner un dessèchement.</a:t>
            </a:r>
          </a:p>
          <a:p>
            <a:endParaRPr lang="fr-FR" dirty="0"/>
          </a:p>
        </p:txBody>
      </p:sp>
      <p:sp>
        <p:nvSpPr>
          <p:cNvPr id="4" name="Espace réservé du numéro de diapositive 3"/>
          <p:cNvSpPr>
            <a:spLocks noGrp="1"/>
          </p:cNvSpPr>
          <p:nvPr>
            <p:ph type="sldNum" sz="quarter" idx="5"/>
          </p:nvPr>
        </p:nvSpPr>
        <p:spPr/>
        <p:txBody>
          <a:bodyPr/>
          <a:lstStyle/>
          <a:p>
            <a:fld id="{1C88629C-0C3F-426B-8A7E-EC5CABFFBC73}" type="slidenum">
              <a:rPr lang="fr-FR" smtClean="0"/>
              <a:t>34</a:t>
            </a:fld>
            <a:endParaRPr lang="fr-FR"/>
          </a:p>
        </p:txBody>
      </p:sp>
    </p:spTree>
    <p:extLst>
      <p:ext uri="{BB962C8B-B14F-4D97-AF65-F5344CB8AC3E}">
        <p14:creationId xmlns:p14="http://schemas.microsoft.com/office/powerpoint/2010/main" val="3548704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texture dépend de la quantité de lait</a:t>
            </a:r>
          </a:p>
        </p:txBody>
      </p:sp>
      <p:sp>
        <p:nvSpPr>
          <p:cNvPr id="4" name="Espace réservé du numéro de diapositive 3"/>
          <p:cNvSpPr>
            <a:spLocks noGrp="1"/>
          </p:cNvSpPr>
          <p:nvPr>
            <p:ph type="sldNum" sz="quarter" idx="10"/>
          </p:nvPr>
        </p:nvSpPr>
        <p:spPr/>
        <p:txBody>
          <a:bodyPr/>
          <a:lstStyle/>
          <a:p>
            <a:fld id="{BDC39CD1-3524-46B3-A33D-3A96A6148A9B}" type="slidenum">
              <a:rPr lang="fr-FR" smtClean="0"/>
              <a:t>35</a:t>
            </a:fld>
            <a:endParaRPr lang="fr-FR"/>
          </a:p>
        </p:txBody>
      </p:sp>
    </p:spTree>
    <p:extLst>
      <p:ext uri="{BB962C8B-B14F-4D97-AF65-F5344CB8AC3E}">
        <p14:creationId xmlns:p14="http://schemas.microsoft.com/office/powerpoint/2010/main" val="27897259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C88629C-0C3F-426B-8A7E-EC5CABFFBC73}" type="slidenum">
              <a:rPr lang="fr-FR" smtClean="0"/>
              <a:t>36</a:t>
            </a:fld>
            <a:endParaRPr lang="fr-FR"/>
          </a:p>
        </p:txBody>
      </p:sp>
    </p:spTree>
    <p:extLst>
      <p:ext uri="{BB962C8B-B14F-4D97-AF65-F5344CB8AC3E}">
        <p14:creationId xmlns:p14="http://schemas.microsoft.com/office/powerpoint/2010/main" val="28992603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C88629C-0C3F-426B-8A7E-EC5CABFFBC73}" type="slidenum">
              <a:rPr lang="fr-FR" smtClean="0"/>
              <a:t>37</a:t>
            </a:fld>
            <a:endParaRPr lang="fr-FR"/>
          </a:p>
        </p:txBody>
      </p:sp>
    </p:spTree>
    <p:extLst>
      <p:ext uri="{BB962C8B-B14F-4D97-AF65-F5344CB8AC3E}">
        <p14:creationId xmlns:p14="http://schemas.microsoft.com/office/powerpoint/2010/main" val="2800425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br>
              <a:rPr lang="fr-FR" b="0" i="0" dirty="0">
                <a:solidFill>
                  <a:srgbClr val="374151"/>
                </a:solidFill>
                <a:effectLst/>
                <a:latin typeface="Söhne"/>
              </a:rPr>
            </a:br>
            <a:r>
              <a:rPr lang="fr-FR" sz="12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«Quelles sont les caractéristiques d’une peau sèche ? Merci de les indiquer dans la barre de chat. Petit indice il y en a 8.</a:t>
            </a:r>
          </a:p>
          <a:p>
            <a:pPr algn="l"/>
            <a:r>
              <a:rPr lang="fr-FR" b="0" i="0" dirty="0">
                <a:solidFill>
                  <a:srgbClr val="374151"/>
                </a:solidFill>
                <a:effectLst/>
                <a:latin typeface="Söhne"/>
              </a:rPr>
              <a:t>. Voici comment identifier une peau sèche :</a:t>
            </a:r>
          </a:p>
          <a:p>
            <a:pPr algn="l"/>
            <a:endParaRPr lang="fr-FR"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lang="fr-FR" b="0" i="0" dirty="0">
                <a:solidFill>
                  <a:srgbClr val="374151"/>
                </a:solidFill>
                <a:effectLst/>
                <a:latin typeface="Söhne"/>
              </a:rPr>
              <a:t>Sensation de tiraillement : Une peau sèche peut donner l'impression de tiraillement, en particulier après le nettoyage du visage ou une exposition à l'eau. Sensation de démangeaisons : Une sensation de démangeaison fréquente peut accompagner une peau sèche, en particulier par temps sec ou en hiver.</a:t>
            </a:r>
          </a:p>
          <a:p>
            <a:pPr algn="l">
              <a:buFont typeface="+mj-lt"/>
              <a:buAutoNum type="arabicPeriod"/>
            </a:pPr>
            <a:r>
              <a:rPr lang="fr-FR" b="0" i="0" dirty="0">
                <a:solidFill>
                  <a:srgbClr val="374151"/>
                </a:solidFill>
                <a:effectLst/>
                <a:latin typeface="Söhne"/>
              </a:rPr>
              <a:t>Aspect terne : La peau sèche a souvent un aspect terne et rugueux, dépourvu de l'éclat naturel de la peau en santé.</a:t>
            </a:r>
          </a:p>
          <a:p>
            <a:pPr algn="l">
              <a:buFont typeface="+mj-lt"/>
              <a:buAutoNum type="arabicPeriod"/>
            </a:pPr>
            <a:r>
              <a:rPr lang="fr-FR" b="0" i="0" dirty="0">
                <a:solidFill>
                  <a:srgbClr val="374151"/>
                </a:solidFill>
                <a:effectLst/>
                <a:latin typeface="Söhne"/>
              </a:rPr>
              <a:t>Desquamation : La peau sèche peut se desquamer, c'est-à-dire qu'elle peut peler ou se détacher en petites particules.</a:t>
            </a:r>
          </a:p>
          <a:p>
            <a:pPr algn="l">
              <a:buFont typeface="+mj-lt"/>
              <a:buAutoNum type="arabicPeriod"/>
            </a:pPr>
            <a:r>
              <a:rPr lang="fr-FR" b="0" i="0" dirty="0">
                <a:solidFill>
                  <a:srgbClr val="374151"/>
                </a:solidFill>
                <a:effectLst/>
                <a:latin typeface="Söhne"/>
              </a:rPr>
              <a:t>Rougeurs : Certaines zones de la peau sèche peuvent devenir rouges, irritées ou présentent des rougeurs.</a:t>
            </a:r>
          </a:p>
          <a:p>
            <a:pPr algn="l">
              <a:buFont typeface="+mj-lt"/>
              <a:buAutoNum type="arabicPeriod"/>
            </a:pPr>
            <a:r>
              <a:rPr lang="fr-FR" b="0" i="0" dirty="0">
                <a:solidFill>
                  <a:srgbClr val="374151"/>
                </a:solidFill>
                <a:effectLst/>
                <a:latin typeface="Söhne"/>
              </a:rPr>
              <a:t>Sensibilité accrue : Une peau sèche peut être plus sensible aux irritations, aux démangeaisons et aux réactions allergiques.</a:t>
            </a:r>
          </a:p>
          <a:p>
            <a:pPr algn="l">
              <a:buFont typeface="+mj-lt"/>
              <a:buAutoNum type="arabicPeriod"/>
            </a:pPr>
            <a:r>
              <a:rPr lang="fr-FR" b="0" i="0" dirty="0">
                <a:solidFill>
                  <a:srgbClr val="374151"/>
                </a:solidFill>
                <a:effectLst/>
                <a:latin typeface="Söhne"/>
              </a:rPr>
              <a:t>Lignes fines et rides : Les lignes fines et les rides peuvent être plus visibles sur une peau sèche en raison du manque d'hydratation naturelle.</a:t>
            </a:r>
          </a:p>
          <a:p>
            <a:pPr algn="l">
              <a:buFont typeface="+mj-lt"/>
              <a:buAutoNum type="arabicPeriod"/>
            </a:pPr>
            <a:r>
              <a:rPr lang="fr-FR" b="0" i="0" dirty="0">
                <a:solidFill>
                  <a:srgbClr val="374151"/>
                </a:solidFill>
                <a:effectLst/>
                <a:latin typeface="Söhne"/>
              </a:rPr>
              <a:t>Absence de brillance : La peau sèche a tendance à manquer de la lueur naturelle qui est présente sur une peau bien hydratée.</a:t>
            </a:r>
          </a:p>
          <a:p>
            <a:pPr algn="l">
              <a:buFont typeface="+mj-lt"/>
              <a:buAutoNum type="arabicPeriod"/>
            </a:pPr>
            <a:r>
              <a:rPr lang="fr-FR" b="0" i="0" dirty="0">
                <a:solidFill>
                  <a:srgbClr val="374151"/>
                </a:solidFill>
                <a:effectLst/>
                <a:latin typeface="Söhne"/>
              </a:rPr>
              <a:t>Rigidité : La peau sèche peut sembler moins élastique et moins souple que la peau normale ou grasse.</a:t>
            </a:r>
          </a:p>
          <a:p>
            <a:pPr algn="l">
              <a:buFont typeface="+mj-lt"/>
              <a:buNone/>
            </a:pPr>
            <a:endParaRPr lang="fr-FR" b="0" i="0" dirty="0">
              <a:solidFill>
                <a:srgbClr val="374151"/>
              </a:solidFill>
              <a:effectLst/>
              <a:latin typeface="Söhne"/>
            </a:endParaRPr>
          </a:p>
          <a:p>
            <a:pPr algn="l"/>
            <a:r>
              <a:rPr lang="fr-FR" b="0" i="0" dirty="0">
                <a:solidFill>
                  <a:srgbClr val="374151"/>
                </a:solidFill>
                <a:effectLst/>
                <a:latin typeface="Söhne"/>
              </a:rPr>
              <a:t>Il est important de noter que la peau sèche peut varier en intensité, allant d'une légère sécheresse à une peau extrêmement sèche et craquelée. Si vous pensez avoir une peau sèche, il est essentiel de prendre soin de votre peau en utilisant des produits nourrissants appropriés et en évitant les facteurs qui peuvent aggraver la sécheresse de la peau, comme les douches chaudes prolongées et l'utilisation de produits agressifs. </a:t>
            </a:r>
            <a:endParaRPr lang="fr-FR" dirty="0"/>
          </a:p>
        </p:txBody>
      </p:sp>
      <p:sp>
        <p:nvSpPr>
          <p:cNvPr id="4" name="Espace réservé du numéro de diapositive 3"/>
          <p:cNvSpPr>
            <a:spLocks noGrp="1"/>
          </p:cNvSpPr>
          <p:nvPr>
            <p:ph type="sldNum" sz="quarter" idx="5"/>
          </p:nvPr>
        </p:nvSpPr>
        <p:spPr/>
        <p:txBody>
          <a:bodyPr/>
          <a:lstStyle/>
          <a:p>
            <a:fld id="{3471890B-BFCE-4BB6-8C33-AA23277DCFA3}" type="slidenum">
              <a:rPr lang="fr-FR" smtClean="0"/>
              <a:t>4</a:t>
            </a:fld>
            <a:endParaRPr lang="fr-FR"/>
          </a:p>
        </p:txBody>
      </p:sp>
    </p:spTree>
    <p:extLst>
      <p:ext uri="{BB962C8B-B14F-4D97-AF65-F5344CB8AC3E}">
        <p14:creationId xmlns:p14="http://schemas.microsoft.com/office/powerpoint/2010/main" val="2394612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a:t>
            </a:r>
            <a:r>
              <a:rPr lang="fr-FR" dirty="0" err="1"/>
              <a:t>cornéométrie</a:t>
            </a:r>
            <a:r>
              <a:rPr lang="fr-FR" dirty="0"/>
              <a:t> est une méthode d’analyse de l’hydratation des couches superficielles de la peau en appliquant un courant électrique. Plus la peau est hydratée, plus le courant passe bien :</a:t>
            </a:r>
          </a:p>
          <a:p>
            <a:r>
              <a:rPr lang="fr-FR" dirty="0"/>
              <a:t>IH &lt; 30, la peau est classée « très sèche »</a:t>
            </a:r>
          </a:p>
          <a:p>
            <a:r>
              <a:rPr lang="fr-FR" dirty="0"/>
              <a:t>30 &lt; IH &gt; 40 : peau « sèche »</a:t>
            </a:r>
          </a:p>
          <a:p>
            <a:r>
              <a:rPr lang="fr-FR" dirty="0"/>
              <a:t>IH &gt; 40 : Peau « normale »</a:t>
            </a:r>
          </a:p>
          <a:p>
            <a:endParaRPr lang="fr-FR" dirty="0"/>
          </a:p>
          <a:p>
            <a:r>
              <a:rPr lang="fr-FR" dirty="0"/>
              <a:t>La </a:t>
            </a:r>
            <a:r>
              <a:rPr lang="fr-FR" dirty="0" err="1"/>
              <a:t>sébumetrie</a:t>
            </a:r>
            <a:r>
              <a:rPr lang="fr-FR" dirty="0"/>
              <a:t> mesure l’activité des glandes sébacées à l’aide de patch à coller pendant généralement 30 minutes ou 1 heure sur la zone de la peau. Le patch emprisonne le </a:t>
            </a:r>
            <a:r>
              <a:rPr lang="fr-FR" dirty="0" err="1"/>
              <a:t>sebum</a:t>
            </a:r>
            <a:r>
              <a:rPr lang="fr-FR" dirty="0"/>
              <a:t> au fur et à mesure qu’il est produit.</a:t>
            </a:r>
          </a:p>
          <a:p>
            <a:r>
              <a:rPr lang="fr-FR" dirty="0"/>
              <a:t>Le niveau 1 correspond à une zone dépourvue de sébum, la zone 5 correspond à une zone hyperséborrhéique</a:t>
            </a:r>
          </a:p>
          <a:p>
            <a:endParaRPr lang="fr-FR" dirty="0"/>
          </a:p>
          <a:p>
            <a:r>
              <a:rPr lang="fr-FR" dirty="0"/>
              <a:t>Il est possible de mesurer la perte insensible en eau (PIE), c’est-à-dire, la diffusion passive d’eau de l’intérieur vers l’extérieur de la peau puis son évaporation. Cette mesure permet d’évaluer la fonction barrière cutanée.</a:t>
            </a:r>
          </a:p>
          <a:p>
            <a:r>
              <a:rPr lang="fr-FR" dirty="0"/>
              <a:t>Les mesures de PIE doivent se faire sur un sujet au repos depuis au moins 30 minutes afin que l’activité des glandes sudorales soit négligeable et ne fausse pas les mesures. Les conditions de température et d’humidité doivent être constantes et définies. Une peau normale a une PIE entre 7 et 8 g/m²/h. Une PIE majorée indique que la peau est sèche.</a:t>
            </a:r>
          </a:p>
          <a:p>
            <a:endParaRPr lang="fr-FR" dirty="0"/>
          </a:p>
          <a:p>
            <a:r>
              <a:rPr lang="fr-FR" dirty="0" err="1"/>
              <a:t>Tewamètre</a:t>
            </a:r>
            <a:r>
              <a:rPr lang="fr-FR" dirty="0"/>
              <a:t>© et le </a:t>
            </a:r>
            <a:r>
              <a:rPr lang="fr-FR" dirty="0" err="1"/>
              <a:t>Vapomètre</a:t>
            </a:r>
            <a:r>
              <a:rPr lang="fr-FR" dirty="0"/>
              <a:t>© permettre de mesurer la PIE</a:t>
            </a:r>
          </a:p>
        </p:txBody>
      </p:sp>
      <p:sp>
        <p:nvSpPr>
          <p:cNvPr id="4" name="Espace réservé du numéro de diapositive 3"/>
          <p:cNvSpPr>
            <a:spLocks noGrp="1"/>
          </p:cNvSpPr>
          <p:nvPr>
            <p:ph type="sldNum" sz="quarter" idx="5"/>
          </p:nvPr>
        </p:nvSpPr>
        <p:spPr/>
        <p:txBody>
          <a:bodyPr/>
          <a:lstStyle/>
          <a:p>
            <a:fld id="{1C88629C-0C3F-426B-8A7E-EC5CABFFBC73}" type="slidenum">
              <a:rPr lang="fr-FR" smtClean="0"/>
              <a:t>5</a:t>
            </a:fld>
            <a:endParaRPr lang="fr-FR"/>
          </a:p>
        </p:txBody>
      </p:sp>
    </p:spTree>
    <p:extLst>
      <p:ext uri="{BB962C8B-B14F-4D97-AF65-F5344CB8AC3E}">
        <p14:creationId xmlns:p14="http://schemas.microsoft.com/office/powerpoint/2010/main" val="2327794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b="0" i="0" dirty="0">
                <a:solidFill>
                  <a:srgbClr val="374151"/>
                </a:solidFill>
                <a:effectLst/>
                <a:latin typeface="Söhne"/>
              </a:rPr>
              <a:t>La peau sèche et la peau déshydratée sont deux problèmes de peau distincts, bien que leurs symptômes puissent parfois se chevaucher. Voici les principales différences entre les deux :</a:t>
            </a:r>
          </a:p>
          <a:p>
            <a:pPr algn="l">
              <a:buFont typeface="+mj-lt"/>
              <a:buAutoNum type="arabicPeriod"/>
            </a:pPr>
            <a:r>
              <a:rPr lang="fr-FR" b="0" i="0" dirty="0">
                <a:solidFill>
                  <a:srgbClr val="374151"/>
                </a:solidFill>
                <a:effectLst/>
                <a:latin typeface="Söhne"/>
              </a:rPr>
              <a:t>Cause sous-jacente :</a:t>
            </a:r>
          </a:p>
          <a:p>
            <a:pPr marL="742950" lvl="1" indent="-285750" algn="l">
              <a:buFont typeface="+mj-lt"/>
              <a:buAutoNum type="arabicPeriod"/>
            </a:pPr>
            <a:r>
              <a:rPr lang="fr-FR" b="0" i="0" dirty="0">
                <a:solidFill>
                  <a:srgbClr val="374151"/>
                </a:solidFill>
                <a:effectLst/>
                <a:latin typeface="Söhne"/>
              </a:rPr>
              <a:t>Peau sèche : La peau sèche un type de peau, ce qui signifie qu'elle a tendance à manquer d'huiles naturelles (sébum) qui la maintiennent hydratée. Cette condition peut être due à des facteurs génétiques, à des changements hormonaux ou à des conditions médicales sous-jacentes. </a:t>
            </a:r>
            <a:r>
              <a:rPr lang="fr-FR" b="0" i="0" dirty="0">
                <a:solidFill>
                  <a:srgbClr val="000000"/>
                </a:solidFill>
                <a:effectLst/>
                <a:latin typeface="Roboto" panose="02000000000000000000" pitchFamily="2" charset="0"/>
              </a:rPr>
              <a:t>Une peau sèche est donc une peau dont l’épiderme est initialement correctement hydraté par diffusion d’eau depuis le derme. Mais la déficience de sa barrière lipidique/grasse, qui devient poreuse, laisse finalement l’eau s’échapper plus facilement (PIE).</a:t>
            </a:r>
          </a:p>
          <a:p>
            <a:pPr marL="742950" lvl="1" indent="-285750" algn="l">
              <a:buFont typeface="+mj-lt"/>
              <a:buAutoNum type="arabicPeriod"/>
            </a:pPr>
            <a:endParaRPr lang="fr-FR" b="0" i="0" dirty="0">
              <a:solidFill>
                <a:srgbClr val="374151"/>
              </a:solidFill>
              <a:effectLst/>
              <a:latin typeface="Söhne"/>
            </a:endParaRPr>
          </a:p>
          <a:p>
            <a:pPr marL="742950" lvl="1" indent="-285750" algn="l">
              <a:buFont typeface="+mj-lt"/>
              <a:buAutoNum type="arabicPeriod"/>
            </a:pPr>
            <a:r>
              <a:rPr lang="fr-FR" b="0" i="0" dirty="0">
                <a:solidFill>
                  <a:srgbClr val="374151"/>
                </a:solidFill>
                <a:effectLst/>
                <a:latin typeface="Söhne"/>
              </a:rPr>
              <a:t>Peau déshydratée : La peau déshydratée est le résultat d'une perte d'humidité plutôt que d'une perte d'huiles. Elle peut être causée par divers facteurs externes tels que l'exposition à l'environnement sec, le vent, le soleil, le chauffage central, une mauvaise alimentation, ou la prise de médicaments. </a:t>
            </a:r>
            <a:r>
              <a:rPr lang="fr-FR" b="0" i="0" dirty="0">
                <a:solidFill>
                  <a:srgbClr val="000000"/>
                </a:solidFill>
                <a:effectLst/>
                <a:latin typeface="Roboto" panose="02000000000000000000" pitchFamily="2" charset="0"/>
              </a:rPr>
              <a:t>C’est une peau qui manque d’eau au niveau de l’épiderme, donc au niveau du derme, puisque l’eau circule du derme vers l’épiderme. On parle de peau « déshydratée » quand le niveau de l’eau dans la couche cornée passe sous le seuil minimum de 10%.</a:t>
            </a:r>
            <a:endParaRPr lang="fr-FR" b="0" i="0" dirty="0">
              <a:solidFill>
                <a:srgbClr val="374151"/>
              </a:solidFill>
              <a:effectLst/>
              <a:latin typeface="Söhne"/>
            </a:endParaRPr>
          </a:p>
          <a:p>
            <a:pPr marL="457200" lvl="1" indent="0" algn="l">
              <a:buFont typeface="+mj-lt"/>
              <a:buNone/>
            </a:pPr>
            <a:endParaRPr lang="fr-FR" b="0" i="0" dirty="0">
              <a:solidFill>
                <a:srgbClr val="374151"/>
              </a:solidFill>
              <a:effectLst/>
              <a:latin typeface="Söhne"/>
            </a:endParaRPr>
          </a:p>
          <a:p>
            <a:pPr algn="l"/>
            <a:r>
              <a:rPr lang="fr-FR" b="0" i="0" dirty="0">
                <a:solidFill>
                  <a:srgbClr val="374151"/>
                </a:solidFill>
                <a:effectLst/>
                <a:latin typeface="Söhne"/>
              </a:rPr>
              <a:t>Il est important de noter que la peau peut être à la fois sèche et déshydratée, car ces deux problèmes peuvent coexister. </a:t>
            </a:r>
          </a:p>
          <a:p>
            <a:pPr algn="l"/>
            <a:endParaRPr lang="fr-FR" b="0" i="0" dirty="0">
              <a:solidFill>
                <a:srgbClr val="374151"/>
              </a:solidFill>
              <a:effectLst/>
              <a:latin typeface="Söhne"/>
            </a:endParaRPr>
          </a:p>
          <a:p>
            <a:pPr algn="l"/>
            <a:r>
              <a:rPr lang="fr-FR" b="1" i="0" dirty="0">
                <a:solidFill>
                  <a:srgbClr val="5B6670"/>
                </a:solidFill>
                <a:effectLst/>
                <a:latin typeface="Helvetica" panose="020B0604020202020204" pitchFamily="34" charset="0"/>
              </a:rPr>
              <a:t>Le type de peau </a:t>
            </a:r>
            <a:r>
              <a:rPr lang="fr-FR" b="0" i="0" dirty="0">
                <a:solidFill>
                  <a:srgbClr val="5B6670"/>
                </a:solidFill>
                <a:effectLst/>
                <a:latin typeface="Helvetica" panose="020B0604020202020204" pitchFamily="34" charset="0"/>
              </a:rPr>
              <a:t>se caractérise par le fait que c’est une caractéristique génétique : vous êtes né avec, et il n’est pas possible de le changer. </a:t>
            </a:r>
          </a:p>
          <a:p>
            <a:pPr algn="l"/>
            <a:r>
              <a:rPr lang="fr-FR" b="1" i="0" dirty="0">
                <a:solidFill>
                  <a:srgbClr val="5B6670"/>
                </a:solidFill>
                <a:effectLst/>
                <a:latin typeface="Helvetica" panose="020B0604020202020204" pitchFamily="34" charset="0"/>
              </a:rPr>
              <a:t>Un état de peau</a:t>
            </a:r>
            <a:r>
              <a:rPr lang="fr-FR" b="0" i="0" dirty="0">
                <a:solidFill>
                  <a:srgbClr val="5B6670"/>
                </a:solidFill>
                <a:effectLst/>
                <a:latin typeface="Helvetica" panose="020B0604020202020204" pitchFamily="34" charset="0"/>
              </a:rPr>
              <a:t>, en revanche, est ce qui arrive à votre peau de manière passagère. L’état de peau est souvent lié aux hormones, aux facteurs environnementaux comme le soleil, la pollution ou aux produits que vous utilisez.</a:t>
            </a:r>
          </a:p>
          <a:p>
            <a:pPr algn="l"/>
            <a:endParaRPr lang="fr-FR" dirty="0"/>
          </a:p>
        </p:txBody>
      </p:sp>
      <p:sp>
        <p:nvSpPr>
          <p:cNvPr id="4" name="Espace réservé du numéro de diapositive 3"/>
          <p:cNvSpPr>
            <a:spLocks noGrp="1"/>
          </p:cNvSpPr>
          <p:nvPr>
            <p:ph type="sldNum" sz="quarter" idx="5"/>
          </p:nvPr>
        </p:nvSpPr>
        <p:spPr/>
        <p:txBody>
          <a:bodyPr/>
          <a:lstStyle/>
          <a:p>
            <a:fld id="{1C88629C-0C3F-426B-8A7E-EC5CABFFBC73}" type="slidenum">
              <a:rPr lang="fr-FR" smtClean="0"/>
              <a:t>6</a:t>
            </a:fld>
            <a:endParaRPr lang="fr-FR"/>
          </a:p>
        </p:txBody>
      </p:sp>
    </p:spTree>
    <p:extLst>
      <p:ext uri="{BB962C8B-B14F-4D97-AF65-F5344CB8AC3E}">
        <p14:creationId xmlns:p14="http://schemas.microsoft.com/office/powerpoint/2010/main" val="4189424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4335">
              <a:defRPr/>
            </a:pPr>
            <a:r>
              <a:rPr lang="fr-FR" altLang="fr-FR" b="1" dirty="0"/>
              <a:t>Nous allons répondre aux problématiques d’une peau sèche grâce à 4 actions essentielles :</a:t>
            </a:r>
          </a:p>
          <a:p>
            <a:pPr defTabSz="914335">
              <a:defRPr/>
            </a:pPr>
            <a:endParaRPr lang="fr-FR" altLang="fr-FR" b="1" dirty="0"/>
          </a:p>
          <a:p>
            <a:pPr defTabSz="914335">
              <a:defRPr/>
            </a:pPr>
            <a:r>
              <a:rPr lang="fr-FR" altLang="fr-FR" b="1" dirty="0"/>
              <a:t>Apporter des lipides </a:t>
            </a:r>
            <a:br>
              <a:rPr lang="fr-FR" altLang="fr-FR" b="1" dirty="0"/>
            </a:br>
            <a:r>
              <a:rPr lang="fr-FR" altLang="fr-FR" dirty="0">
                <a:sym typeface="Wingdings" panose="05000000000000000000" pitchFamily="2" charset="2"/>
              </a:rPr>
              <a:t>= apporter du confort à la peau</a:t>
            </a:r>
          </a:p>
          <a:p>
            <a:pPr defTabSz="914335">
              <a:defRPr/>
            </a:pPr>
            <a:endParaRPr lang="fr-FR" altLang="fr-FR" dirty="0"/>
          </a:p>
          <a:p>
            <a:r>
              <a:rPr lang="fr-FR" altLang="fr-FR" b="1" dirty="0"/>
              <a:t>Stimuler les défenses naturelles de la peau</a:t>
            </a:r>
          </a:p>
          <a:p>
            <a:r>
              <a:rPr lang="fr-FR" altLang="fr-FR" dirty="0">
                <a:sym typeface="Wingdings" panose="05000000000000000000" pitchFamily="2" charset="2"/>
              </a:rPr>
              <a:t>= maintenir la peau en alerte</a:t>
            </a:r>
          </a:p>
          <a:p>
            <a:endParaRPr lang="fr-FR" altLang="fr-FR" dirty="0"/>
          </a:p>
          <a:p>
            <a:r>
              <a:rPr lang="fr-FR" altLang="fr-FR" b="1" dirty="0"/>
              <a:t>Apporter hydratation et apaisement</a:t>
            </a:r>
          </a:p>
          <a:p>
            <a:r>
              <a:rPr lang="fr-FR" altLang="fr-FR" dirty="0">
                <a:sym typeface="Wingdings" panose="05000000000000000000" pitchFamily="2" charset="2"/>
              </a:rPr>
              <a:t>= Soulager les tiraillements</a:t>
            </a:r>
          </a:p>
          <a:p>
            <a:r>
              <a:rPr lang="fr-FR" altLang="fr-FR" dirty="0">
                <a:sym typeface="Wingdings" panose="05000000000000000000" pitchFamily="2" charset="2"/>
              </a:rPr>
              <a:t>= Diminuer les risques de sensibilité</a:t>
            </a:r>
          </a:p>
          <a:p>
            <a:endParaRPr lang="fr-FR" altLang="fr-FR" dirty="0">
              <a:sym typeface="Wingdings" panose="05000000000000000000" pitchFamily="2" charset="2"/>
            </a:endParaRPr>
          </a:p>
          <a:p>
            <a:r>
              <a:rPr lang="fr-FR" altLang="fr-FR" b="1" dirty="0"/>
              <a:t>Protéger du stress oxydatif</a:t>
            </a:r>
          </a:p>
          <a:p>
            <a:r>
              <a:rPr lang="fr-FR" b="1" dirty="0">
                <a:sym typeface="Wingdings" panose="05000000000000000000" pitchFamily="2" charset="2"/>
              </a:rPr>
              <a:t>= </a:t>
            </a:r>
            <a:r>
              <a:rPr lang="fr-FR" dirty="0">
                <a:sym typeface="Wingdings" panose="05000000000000000000" pitchFamily="2" charset="2"/>
              </a:rPr>
              <a:t>prévenir le vieillissement cutané</a:t>
            </a:r>
            <a:endParaRPr lang="fr-FR" dirty="0"/>
          </a:p>
          <a:p>
            <a:endParaRPr lang="fr-FR" altLang="fr-FR" dirty="0"/>
          </a:p>
          <a:p>
            <a:endParaRPr lang="fr-FR" dirty="0"/>
          </a:p>
        </p:txBody>
      </p:sp>
      <p:sp>
        <p:nvSpPr>
          <p:cNvPr id="4" name="Espace réservé du numéro de diapositive 3"/>
          <p:cNvSpPr>
            <a:spLocks noGrp="1"/>
          </p:cNvSpPr>
          <p:nvPr>
            <p:ph type="sldNum" sz="quarter" idx="10"/>
          </p:nvPr>
        </p:nvSpPr>
        <p:spPr/>
        <p:txBody>
          <a:bodyPr/>
          <a:lstStyle/>
          <a:p>
            <a:fld id="{E21E534A-3C45-41BB-A762-B6D383370332}" type="slidenum">
              <a:rPr lang="fr-FR" smtClean="0"/>
              <a:pPr/>
              <a:t>7</a:t>
            </a:fld>
            <a:endParaRPr lang="fr-FR"/>
          </a:p>
        </p:txBody>
      </p:sp>
    </p:spTree>
    <p:extLst>
      <p:ext uri="{BB962C8B-B14F-4D97-AF65-F5344CB8AC3E}">
        <p14:creationId xmlns:p14="http://schemas.microsoft.com/office/powerpoint/2010/main" val="3868296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71890B-BFCE-4BB6-8C33-AA23277DCFA3}" type="slidenum">
              <a:rPr lang="fr-FR" smtClean="0"/>
              <a:t>8</a:t>
            </a:fld>
            <a:endParaRPr lang="fr-FR"/>
          </a:p>
        </p:txBody>
      </p:sp>
    </p:spTree>
    <p:extLst>
      <p:ext uri="{BB962C8B-B14F-4D97-AF65-F5344CB8AC3E}">
        <p14:creationId xmlns:p14="http://schemas.microsoft.com/office/powerpoint/2010/main" val="1491986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i="0" kern="1200" baseline="0" dirty="0">
                <a:solidFill>
                  <a:schemeClr val="tx1"/>
                </a:solidFill>
                <a:effectLst/>
                <a:latin typeface="+mn-lt"/>
                <a:ea typeface="+mn-ea"/>
                <a:cs typeface="+mn-cs"/>
              </a:rPr>
              <a:t>Le </a:t>
            </a:r>
            <a:r>
              <a:rPr lang="fr-FR" sz="1200" i="0" kern="1200" dirty="0">
                <a:solidFill>
                  <a:schemeClr val="tx1"/>
                </a:solidFill>
                <a:effectLst/>
                <a:latin typeface="+mn-lt"/>
                <a:ea typeface="+mn-ea"/>
                <a:cs typeface="+mn-cs"/>
              </a:rPr>
              <a:t>booster SOS des peaux sèches et de toutes les peaux</a:t>
            </a:r>
            <a:r>
              <a:rPr lang="fr-FR" sz="1200" i="0" kern="1200" baseline="0" dirty="0">
                <a:solidFill>
                  <a:schemeClr val="tx1"/>
                </a:solidFill>
                <a:effectLst/>
                <a:latin typeface="+mn-lt"/>
                <a:ea typeface="+mn-ea"/>
                <a:cs typeface="+mn-cs"/>
              </a:rPr>
              <a:t> fatiguées </a:t>
            </a:r>
            <a:r>
              <a:rPr lang="fr-FR" sz="1200" i="0" kern="1200" dirty="0">
                <a:solidFill>
                  <a:schemeClr val="tx1"/>
                </a:solidFill>
                <a:effectLst/>
                <a:latin typeface="+mn-lt"/>
                <a:ea typeface="+mn-ea"/>
                <a:cs typeface="+mn-cs"/>
              </a:rPr>
              <a:t>! </a:t>
            </a:r>
          </a:p>
          <a:p>
            <a:br>
              <a:rPr lang="fr-FR" sz="1200" i="0" kern="1200" dirty="0">
                <a:solidFill>
                  <a:schemeClr val="tx1"/>
                </a:solidFill>
                <a:effectLst/>
                <a:latin typeface="+mn-lt"/>
                <a:ea typeface="+mn-ea"/>
                <a:cs typeface="+mn-cs"/>
              </a:rPr>
            </a:br>
            <a:r>
              <a:rPr lang="fr-FR" sz="1200" i="0" kern="1200" dirty="0">
                <a:solidFill>
                  <a:schemeClr val="tx1"/>
                </a:solidFill>
                <a:effectLst/>
                <a:latin typeface="+mn-lt"/>
                <a:ea typeface="+mn-ea"/>
                <a:cs typeface="+mn-cs"/>
              </a:rPr>
              <a:t>Véritable soin SOS, cette huile </a:t>
            </a:r>
            <a:r>
              <a:rPr lang="fr-FR" sz="1200" i="0" kern="1200" dirty="0" err="1">
                <a:solidFill>
                  <a:schemeClr val="tx1"/>
                </a:solidFill>
                <a:effectLst/>
                <a:latin typeface="+mn-lt"/>
                <a:ea typeface="+mn-ea"/>
                <a:cs typeface="+mn-cs"/>
              </a:rPr>
              <a:t>nutri</a:t>
            </a:r>
            <a:r>
              <a:rPr lang="fr-FR" sz="1200" i="0" kern="1200" dirty="0">
                <a:solidFill>
                  <a:schemeClr val="tx1"/>
                </a:solidFill>
                <a:effectLst/>
                <a:latin typeface="+mn-lt"/>
                <a:ea typeface="+mn-ea"/>
                <a:cs typeface="+mn-cs"/>
              </a:rPr>
              <a:t>-énergisante, gorgée de vitamines E et F</a:t>
            </a:r>
            <a:r>
              <a:rPr lang="fr-FR" sz="1200" i="0" kern="1200" baseline="0" dirty="0">
                <a:solidFill>
                  <a:schemeClr val="tx1"/>
                </a:solidFill>
                <a:effectLst/>
                <a:latin typeface="+mn-lt"/>
                <a:ea typeface="+mn-ea"/>
                <a:cs typeface="+mn-cs"/>
              </a:rPr>
              <a:t> :</a:t>
            </a:r>
          </a:p>
          <a:p>
            <a:r>
              <a:rPr lang="fr-FR" sz="1200" i="0" kern="1200" dirty="0">
                <a:solidFill>
                  <a:schemeClr val="tx1"/>
                </a:solidFill>
                <a:effectLst/>
                <a:latin typeface="+mn-lt"/>
                <a:ea typeface="+mn-ea"/>
                <a:cs typeface="+mn-cs"/>
              </a:rPr>
              <a:t>nourrit et redonne</a:t>
            </a:r>
            <a:r>
              <a:rPr lang="fr-FR" sz="1200" i="0" kern="1200" baseline="0" dirty="0">
                <a:solidFill>
                  <a:schemeClr val="tx1"/>
                </a:solidFill>
                <a:effectLst/>
                <a:latin typeface="+mn-lt"/>
                <a:ea typeface="+mn-ea"/>
                <a:cs typeface="+mn-cs"/>
              </a:rPr>
              <a:t> de l’énergie aux peaux sèches </a:t>
            </a:r>
          </a:p>
          <a:p>
            <a:r>
              <a:rPr lang="fr-FR" sz="1200" i="0" kern="1200" baseline="0" dirty="0">
                <a:solidFill>
                  <a:schemeClr val="tx1"/>
                </a:solidFill>
                <a:effectLst/>
                <a:latin typeface="+mn-lt"/>
                <a:ea typeface="+mn-ea"/>
                <a:cs typeface="+mn-cs"/>
              </a:rPr>
              <a:t>Il régénère et revitalise</a:t>
            </a:r>
            <a:r>
              <a:rPr lang="fr-FR" sz="1200" i="0" kern="1200" dirty="0">
                <a:solidFill>
                  <a:schemeClr val="tx1"/>
                </a:solidFill>
                <a:effectLst/>
                <a:latin typeface="+mn-lt"/>
                <a:ea typeface="+mn-ea"/>
                <a:cs typeface="+mn-cs"/>
              </a:rPr>
              <a:t> les peaux malmenées.</a:t>
            </a:r>
            <a:r>
              <a:rPr lang="fr-FR" sz="1200" i="0" kern="1200" baseline="0" dirty="0">
                <a:solidFill>
                  <a:schemeClr val="tx1"/>
                </a:solidFill>
                <a:effectLst/>
                <a:latin typeface="+mn-lt"/>
                <a:ea typeface="+mn-ea"/>
                <a:cs typeface="+mn-cs"/>
              </a:rPr>
              <a:t> Notamment par le froid! </a:t>
            </a:r>
          </a:p>
          <a:p>
            <a:endParaRPr lang="fr-FR" sz="1200" i="0" kern="1200" baseline="0" dirty="0">
              <a:solidFill>
                <a:schemeClr val="tx1"/>
              </a:solidFill>
              <a:effectLst/>
              <a:latin typeface="+mn-lt"/>
              <a:ea typeface="+mn-ea"/>
              <a:cs typeface="+mn-cs"/>
            </a:endParaRPr>
          </a:p>
          <a:p>
            <a:r>
              <a:rPr lang="fr-FR" sz="1200" i="0" kern="1200" dirty="0">
                <a:solidFill>
                  <a:schemeClr val="tx1"/>
                </a:solidFill>
                <a:effectLst/>
                <a:latin typeface="+mn-lt"/>
                <a:ea typeface="+mn-ea"/>
                <a:cs typeface="+mn-cs"/>
              </a:rPr>
              <a:t>1</a:t>
            </a:r>
            <a:r>
              <a:rPr lang="fr-FR" sz="1200" i="0" kern="1200" baseline="0" dirty="0">
                <a:solidFill>
                  <a:schemeClr val="tx1"/>
                </a:solidFill>
                <a:effectLst/>
                <a:latin typeface="+mn-lt"/>
                <a:ea typeface="+mn-ea"/>
                <a:cs typeface="+mn-cs"/>
              </a:rPr>
              <a:t> à 2 pompes</a:t>
            </a:r>
            <a:r>
              <a:rPr lang="fr-FR" sz="1200" i="0" kern="1200" dirty="0">
                <a:solidFill>
                  <a:schemeClr val="tx1"/>
                </a:solidFill>
                <a:effectLst/>
                <a:latin typeface="+mn-lt"/>
                <a:ea typeface="+mn-ea"/>
                <a:cs typeface="+mn-cs"/>
              </a:rPr>
              <a:t> ajoutées à notre crème de jour ou de nuit suffisent pour apporter à la peau, confort, tonus et éclat.</a:t>
            </a:r>
          </a:p>
          <a:p>
            <a:endParaRPr lang="fr-FR"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kern="1200" dirty="0">
                <a:solidFill>
                  <a:schemeClr val="tx1"/>
                </a:solidFill>
                <a:effectLst/>
                <a:latin typeface="+mn-lt"/>
                <a:ea typeface="+mn-ea"/>
                <a:cs typeface="+mn-cs"/>
              </a:rPr>
              <a:t>LES</a:t>
            </a:r>
            <a:r>
              <a:rPr lang="fr-FR" sz="1200" b="0" i="0" u="none" kern="1200" baseline="0" dirty="0">
                <a:solidFill>
                  <a:schemeClr val="tx1"/>
                </a:solidFill>
                <a:effectLst/>
                <a:latin typeface="+mn-lt"/>
                <a:ea typeface="+mn-ea"/>
                <a:cs typeface="+mn-cs"/>
              </a:rPr>
              <a:t> + PRODUITS : </a:t>
            </a:r>
          </a:p>
          <a:p>
            <a:r>
              <a:rPr lang="fr-FR" sz="1200" i="0" kern="1200" dirty="0">
                <a:solidFill>
                  <a:schemeClr val="tx1"/>
                </a:solidFill>
                <a:effectLst/>
                <a:latin typeface="+mn-lt"/>
                <a:ea typeface="+mn-ea"/>
                <a:cs typeface="+mn-cs"/>
              </a:rPr>
              <a:t>On adore : Sa</a:t>
            </a:r>
            <a:r>
              <a:rPr lang="fr-FR" sz="1200" i="0" kern="1200" baseline="0" dirty="0">
                <a:solidFill>
                  <a:schemeClr val="tx1"/>
                </a:solidFill>
                <a:effectLst/>
                <a:latin typeface="+mn-lt"/>
                <a:ea typeface="+mn-ea"/>
                <a:cs typeface="+mn-cs"/>
              </a:rPr>
              <a:t> texture huile fine </a:t>
            </a:r>
            <a:r>
              <a:rPr lang="fr-FR" sz="1200" i="0" kern="1200" baseline="0" dirty="0" err="1">
                <a:solidFill>
                  <a:schemeClr val="tx1"/>
                </a:solidFill>
                <a:effectLst/>
                <a:latin typeface="+mn-lt"/>
                <a:ea typeface="+mn-ea"/>
                <a:cs typeface="+mn-cs"/>
              </a:rPr>
              <a:t>hypervitaminée</a:t>
            </a:r>
            <a:r>
              <a:rPr lang="fr-FR" sz="1200" i="0" kern="1200" baseline="0" dirty="0">
                <a:solidFill>
                  <a:schemeClr val="tx1"/>
                </a:solidFill>
                <a:effectLst/>
                <a:latin typeface="+mn-lt"/>
                <a:ea typeface="+mn-ea"/>
                <a:cs typeface="+mn-cs"/>
              </a:rPr>
              <a:t> pour un coup de peps instantané</a:t>
            </a:r>
          </a:p>
          <a:p>
            <a:r>
              <a:rPr lang="fr-FR" sz="1200" i="0" kern="1200" dirty="0">
                <a:solidFill>
                  <a:schemeClr val="tx1"/>
                </a:solidFill>
                <a:effectLst/>
                <a:latin typeface="+mn-lt"/>
                <a:ea typeface="+mn-ea"/>
                <a:cs typeface="+mn-cs"/>
              </a:rPr>
              <a:t>Son action </a:t>
            </a:r>
            <a:r>
              <a:rPr lang="fr-FR" sz="1200" i="0" kern="1200" dirty="0" err="1">
                <a:solidFill>
                  <a:schemeClr val="tx1"/>
                </a:solidFill>
                <a:effectLst/>
                <a:latin typeface="+mn-lt"/>
                <a:ea typeface="+mn-ea"/>
                <a:cs typeface="+mn-cs"/>
              </a:rPr>
              <a:t>régénérante</a:t>
            </a:r>
            <a:r>
              <a:rPr lang="fr-FR" sz="1200" i="0" kern="1200" dirty="0">
                <a:solidFill>
                  <a:schemeClr val="tx1"/>
                </a:solidFill>
                <a:effectLst/>
                <a:latin typeface="+mn-lt"/>
                <a:ea typeface="+mn-ea"/>
                <a:cs typeface="+mn-cs"/>
              </a:rPr>
              <a:t> qui atténue toutes</a:t>
            </a:r>
            <a:r>
              <a:rPr lang="fr-FR" sz="1200" i="0" kern="1200" baseline="0" dirty="0">
                <a:solidFill>
                  <a:schemeClr val="tx1"/>
                </a:solidFill>
                <a:effectLst/>
                <a:latin typeface="+mn-lt"/>
                <a:ea typeface="+mn-ea"/>
                <a:cs typeface="+mn-cs"/>
              </a:rPr>
              <a:t> les sécheresses de la peau </a:t>
            </a:r>
            <a:r>
              <a:rPr lang="fr-FR" sz="120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dirty="0">
                <a:solidFill>
                  <a:schemeClr val="tx1"/>
                </a:solidFill>
                <a:effectLst/>
                <a:latin typeface="+mn-lt"/>
                <a:ea typeface="+mn-ea"/>
                <a:cs typeface="+mn-cs"/>
              </a:rPr>
              <a:t>Et</a:t>
            </a:r>
            <a:r>
              <a:rPr lang="fr-FR" sz="1200" i="0" kern="1200" baseline="0" dirty="0">
                <a:solidFill>
                  <a:schemeClr val="tx1"/>
                </a:solidFill>
                <a:effectLst/>
                <a:latin typeface="+mn-lt"/>
                <a:ea typeface="+mn-ea"/>
                <a:cs typeface="+mn-cs"/>
              </a:rPr>
              <a:t> s</a:t>
            </a:r>
            <a:r>
              <a:rPr lang="fr-FR" sz="1200" i="0" kern="1200" dirty="0">
                <a:solidFill>
                  <a:schemeClr val="tx1"/>
                </a:solidFill>
                <a:effectLst/>
                <a:latin typeface="+mn-lt"/>
                <a:ea typeface="+mn-ea"/>
                <a:cs typeface="+mn-cs"/>
              </a:rPr>
              <a:t>a senteur aromatique vivifiante des 5 huiles essentielles de la Quintessence </a:t>
            </a:r>
            <a:r>
              <a:rPr lang="fr-FR" sz="1200" i="0" kern="1200" dirty="0" err="1">
                <a:solidFill>
                  <a:schemeClr val="tx1"/>
                </a:solidFill>
                <a:effectLst/>
                <a:latin typeface="+mn-lt"/>
                <a:ea typeface="+mn-ea"/>
                <a:cs typeface="+mn-cs"/>
              </a:rPr>
              <a:t>Yon</a:t>
            </a:r>
            <a:r>
              <a:rPr lang="fr-FR" sz="1200" i="0" kern="1200" dirty="0">
                <a:solidFill>
                  <a:schemeClr val="tx1"/>
                </a:solidFill>
                <a:effectLst/>
                <a:latin typeface="+mn-lt"/>
                <a:ea typeface="+mn-ea"/>
                <a:cs typeface="+mn-cs"/>
              </a:rPr>
              <a:t>-Ka.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i="0" u="sng" kern="1200" dirty="0">
              <a:solidFill>
                <a:schemeClr val="tx1"/>
              </a:solidFill>
              <a:effectLst/>
              <a:latin typeface="+mn-lt"/>
              <a:ea typeface="+mn-ea"/>
              <a:cs typeface="+mn-cs"/>
            </a:endParaRPr>
          </a:p>
          <a:p>
            <a:pPr marL="158750" indent="0">
              <a:buNone/>
            </a:pPr>
            <a:r>
              <a:rPr lang="fr-FR" sz="1200" b="1" i="0" kern="1200" baseline="0" dirty="0">
                <a:solidFill>
                  <a:schemeClr val="tx1"/>
                </a:solidFill>
                <a:effectLst/>
                <a:latin typeface="+mn-lt"/>
                <a:ea typeface="+mn-ea"/>
                <a:cs typeface="+mn-cs"/>
              </a:rPr>
              <a:t>NUTRI+</a:t>
            </a:r>
          </a:p>
          <a:p>
            <a:pPr marL="158750" indent="0">
              <a:buNone/>
            </a:pPr>
            <a:endParaRPr lang="fr-FR" sz="1200" i="0" kern="1200" baseline="0" dirty="0">
              <a:solidFill>
                <a:schemeClr val="tx1"/>
              </a:solidFill>
              <a:effectLst/>
              <a:latin typeface="+mn-lt"/>
              <a:ea typeface="+mn-ea"/>
              <a:cs typeface="+mn-cs"/>
            </a:endParaRPr>
          </a:p>
          <a:p>
            <a:pPr marL="158750" indent="0">
              <a:buNone/>
            </a:pPr>
            <a:r>
              <a:rPr lang="fr-FR" sz="1200" i="0" u="sng" kern="1200" dirty="0">
                <a:solidFill>
                  <a:schemeClr val="tx1"/>
                </a:solidFill>
                <a:effectLst/>
                <a:latin typeface="+mn-lt"/>
                <a:ea typeface="+mn-ea"/>
                <a:cs typeface="+mn-cs"/>
              </a:rPr>
              <a:t>Descriptif</a:t>
            </a:r>
          </a:p>
          <a:p>
            <a:pPr marL="158750" indent="0">
              <a:buNone/>
            </a:pPr>
            <a:r>
              <a:rPr lang="fr-FR" sz="1200" b="0" i="0" kern="1200" dirty="0">
                <a:solidFill>
                  <a:schemeClr val="tx1"/>
                </a:solidFill>
                <a:effectLst/>
                <a:latin typeface="+mn-lt"/>
                <a:ea typeface="+mn-ea"/>
                <a:cs typeface="+mn-cs"/>
              </a:rPr>
              <a:t>Nutri + est le meilleur booster des peaux sèches et de toutes les peaux en baisse de forme ! Véritable soin SOS, cette huile énergisante, gorgée de vitamines E et F, nourrit et revitalise les peaux malmenées par les agressions du quotidien (climat, fatigue, pollution…). Quelques gouttes ajoutées à votre crème de jour ou de nuit suffisent à personnaliser votre soin au gré de vos besoins pour apporter à la peau, confort, tonus et éclat. On adore son action régénérante et la senteur aromatique vivifiante des 5 huiles essentielles de la Quintessence </a:t>
            </a:r>
            <a:r>
              <a:rPr lang="fr-FR" sz="1200" b="0" i="0" kern="1200" dirty="0" err="1">
                <a:solidFill>
                  <a:schemeClr val="tx1"/>
                </a:solidFill>
                <a:effectLst/>
                <a:latin typeface="+mn-lt"/>
                <a:ea typeface="+mn-ea"/>
                <a:cs typeface="+mn-cs"/>
              </a:rPr>
              <a:t>Yon</a:t>
            </a:r>
            <a:r>
              <a:rPr lang="fr-FR" sz="1200" b="0" i="0" kern="1200" dirty="0">
                <a:solidFill>
                  <a:schemeClr val="tx1"/>
                </a:solidFill>
                <a:effectLst/>
                <a:latin typeface="+mn-lt"/>
                <a:ea typeface="+mn-ea"/>
                <a:cs typeface="+mn-cs"/>
              </a:rPr>
              <a:t>-Ka.</a:t>
            </a:r>
          </a:p>
          <a:p>
            <a:pPr marL="158750" indent="0">
              <a:buNone/>
            </a:pPr>
            <a:endParaRPr lang="fr-FR" sz="1200" i="0" u="sng" kern="1200" dirty="0">
              <a:solidFill>
                <a:schemeClr val="tx1"/>
              </a:solidFill>
              <a:effectLst/>
              <a:latin typeface="+mn-lt"/>
              <a:ea typeface="+mn-ea"/>
              <a:cs typeface="+mn-cs"/>
            </a:endParaRPr>
          </a:p>
          <a:p>
            <a:pPr marL="158750" indent="0">
              <a:buNone/>
            </a:pPr>
            <a:r>
              <a:rPr lang="fr-FR" sz="1200" i="0" u="sng" kern="1200" dirty="0">
                <a:solidFill>
                  <a:schemeClr val="tx1"/>
                </a:solidFill>
                <a:effectLst/>
                <a:latin typeface="+mn-lt"/>
                <a:ea typeface="+mn-ea"/>
                <a:cs typeface="+mn-cs"/>
              </a:rPr>
              <a:t>Promesse</a:t>
            </a:r>
          </a:p>
          <a:p>
            <a:pPr marL="0" marR="0" indent="0" algn="l" defTabSz="914400" rtl="0" eaLnBrk="1" fontAlgn="auto" latinLnBrk="0" hangingPunct="1">
              <a:lnSpc>
                <a:spcPct val="100000"/>
              </a:lnSpc>
              <a:spcBef>
                <a:spcPts val="0"/>
              </a:spcBef>
              <a:spcAft>
                <a:spcPts val="0"/>
              </a:spcAft>
              <a:buClrTx/>
              <a:buSzTx/>
              <a:buNone/>
              <a:tabLst/>
              <a:defRPr/>
            </a:pPr>
            <a:r>
              <a:rPr lang="fr-FR" sz="1200" dirty="0">
                <a:solidFill>
                  <a:prstClr val="black"/>
                </a:solidFill>
                <a:latin typeface="Century Gothic" panose="020B0502020202020204" pitchFamily="34" charset="0"/>
              </a:rPr>
              <a:t>Huile nutri-énergisante</a:t>
            </a:r>
          </a:p>
          <a:p>
            <a:pPr marL="158750" indent="0">
              <a:buNone/>
            </a:pPr>
            <a:endParaRPr lang="fr-FR" sz="1200" i="0" u="sng" kern="1200" dirty="0">
              <a:solidFill>
                <a:schemeClr val="tx1"/>
              </a:solidFill>
              <a:effectLst/>
              <a:latin typeface="+mn-lt"/>
              <a:ea typeface="+mn-ea"/>
              <a:cs typeface="+mn-cs"/>
            </a:endParaRPr>
          </a:p>
          <a:p>
            <a:pPr marL="158750" indent="0">
              <a:buNone/>
            </a:pPr>
            <a:r>
              <a:rPr lang="fr-FR" sz="1200" i="0" u="sng" kern="1200" dirty="0">
                <a:solidFill>
                  <a:schemeClr val="tx1"/>
                </a:solidFill>
                <a:effectLst/>
                <a:latin typeface="+mn-lt"/>
                <a:ea typeface="+mn-ea"/>
                <a:cs typeface="+mn-cs"/>
              </a:rPr>
              <a:t>Pour qui </a:t>
            </a:r>
            <a:r>
              <a:rPr lang="fr-FR" sz="1200" i="0" u="sng" kern="1200" baseline="0" dirty="0">
                <a:solidFill>
                  <a:schemeClr val="tx1"/>
                </a:solidFill>
                <a:effectLst/>
                <a:latin typeface="+mn-lt"/>
                <a:ea typeface="+mn-ea"/>
                <a:cs typeface="+mn-cs"/>
              </a:rPr>
              <a:t>?</a:t>
            </a:r>
          </a:p>
          <a:p>
            <a:pPr marL="158750" indent="0">
              <a:buNone/>
            </a:pPr>
            <a:r>
              <a:rPr lang="fr-FR" sz="1200" dirty="0">
                <a:solidFill>
                  <a:prstClr val="black"/>
                </a:solidFill>
                <a:latin typeface="Century Gothic" panose="020B0502020202020204" pitchFamily="34" charset="0"/>
              </a:rPr>
              <a:t>Tous types de peaux, apprécié des peaux sèches et sensibilisées</a:t>
            </a:r>
          </a:p>
          <a:p>
            <a:pPr marL="158750" indent="0">
              <a:buNone/>
            </a:pPr>
            <a:r>
              <a:rPr lang="fr-FR" sz="1200" dirty="0">
                <a:solidFill>
                  <a:prstClr val="black"/>
                </a:solidFill>
                <a:latin typeface="Century Gothic" panose="020B0502020202020204" pitchFamily="34" charset="0"/>
              </a:rPr>
              <a:t>Tous âges</a:t>
            </a:r>
          </a:p>
          <a:p>
            <a:pPr marL="158750" lvl="0" indent="0">
              <a:buNone/>
              <a:defRPr/>
            </a:pPr>
            <a:endParaRPr lang="fr-FR" dirty="0">
              <a:solidFill>
                <a:prstClr val="black"/>
              </a:solidFill>
              <a:latin typeface="Century Gothic" panose="020B0502020202020204" pitchFamily="34" charset="0"/>
            </a:endParaRPr>
          </a:p>
          <a:p>
            <a:pPr marL="158750" lvl="0" indent="0">
              <a:buNone/>
              <a:defRPr/>
            </a:pPr>
            <a:r>
              <a:rPr lang="fr-FR" sz="1200" dirty="0">
                <a:solidFill>
                  <a:prstClr val="black"/>
                </a:solidFill>
                <a:latin typeface="Century Gothic" panose="020B0502020202020204" pitchFamily="34" charset="0"/>
              </a:rPr>
              <a:t>« L’hiver approche et je sens que ma peau tire, manque de confort et elle est rêche au toucher »</a:t>
            </a:r>
          </a:p>
          <a:p>
            <a:pPr marL="158750" lvl="0" indent="0">
              <a:buNone/>
              <a:defRPr/>
            </a:pPr>
            <a:r>
              <a:rPr lang="fr-FR" sz="1200" dirty="0">
                <a:solidFill>
                  <a:prstClr val="black"/>
                </a:solidFill>
                <a:latin typeface="Century Gothic" panose="020B0502020202020204" pitchFamily="34" charset="0"/>
              </a:rPr>
              <a:t>« Aux changements de saisons, ma peau semble fatiguée, j’aimerais lui apporter un peu plus d’énergie »</a:t>
            </a:r>
          </a:p>
          <a:p>
            <a:pPr marL="158750" indent="0">
              <a:buNone/>
            </a:pPr>
            <a:endParaRPr lang="fr-FR" sz="1200" i="0" u="sng" kern="1200" baseline="0" dirty="0">
              <a:solidFill>
                <a:schemeClr val="tx1"/>
              </a:solidFill>
              <a:effectLst/>
              <a:latin typeface="+mn-lt"/>
              <a:ea typeface="+mn-ea"/>
              <a:cs typeface="+mn-cs"/>
            </a:endParaRPr>
          </a:p>
          <a:p>
            <a:pPr marL="158750" indent="0">
              <a:buNone/>
            </a:pPr>
            <a:r>
              <a:rPr lang="fr-FR" sz="1200" i="0" u="sng" kern="1200" dirty="0">
                <a:solidFill>
                  <a:schemeClr val="tx1"/>
                </a:solidFill>
                <a:effectLst/>
                <a:latin typeface="+mn-lt"/>
                <a:ea typeface="+mn-ea"/>
                <a:cs typeface="+mn-cs"/>
              </a:rPr>
              <a:t>Utilisation à domicile </a:t>
            </a:r>
          </a:p>
          <a:p>
            <a:pPr marL="158750" indent="0">
              <a:buNone/>
            </a:pPr>
            <a:r>
              <a:rPr lang="fr-FR" sz="1200" b="0" i="0" u="none" strike="noStrike" kern="1200" dirty="0">
                <a:solidFill>
                  <a:schemeClr val="tx1"/>
                </a:solidFill>
                <a:effectLst/>
                <a:latin typeface="+mn-lt"/>
                <a:ea typeface="+mn-ea"/>
                <a:cs typeface="+mn-cs"/>
              </a:rPr>
              <a:t>Matin et/ou soir après le démaquillage/nettoyage et la brumisation de la Lotion </a:t>
            </a:r>
            <a:r>
              <a:rPr lang="fr-FR" sz="1200" b="0" i="0" u="none" strike="noStrike" kern="1200" dirty="0" err="1">
                <a:solidFill>
                  <a:schemeClr val="tx1"/>
                </a:solidFill>
                <a:effectLst/>
                <a:latin typeface="+mn-lt"/>
                <a:ea typeface="+mn-ea"/>
                <a:cs typeface="+mn-cs"/>
              </a:rPr>
              <a:t>Yon</a:t>
            </a:r>
            <a:r>
              <a:rPr lang="fr-FR" sz="1200" b="0" i="0" u="none" strike="noStrike" kern="1200" dirty="0">
                <a:solidFill>
                  <a:schemeClr val="tx1"/>
                </a:solidFill>
                <a:effectLst/>
                <a:latin typeface="+mn-lt"/>
                <a:ea typeface="+mn-ea"/>
                <a:cs typeface="+mn-cs"/>
              </a:rPr>
              <a:t>-Ka adaptée, dans le creux de la main, mélangez à votre crème traitante habituelle 1 à 2 pompes de Nutri </a:t>
            </a:r>
            <a:r>
              <a:rPr lang="fr-FR" sz="1200" b="1" i="0" u="none" strike="noStrike" kern="1200" dirty="0">
                <a:solidFill>
                  <a:schemeClr val="tx1"/>
                </a:solidFill>
                <a:effectLst/>
                <a:latin typeface="+mn-lt"/>
                <a:ea typeface="+mn-ea"/>
                <a:cs typeface="+mn-cs"/>
              </a:rPr>
              <a:t>+. </a:t>
            </a:r>
            <a:r>
              <a:rPr lang="fr-FR" sz="1200" b="0" i="0" u="none" strike="noStrike" kern="1200" dirty="0">
                <a:solidFill>
                  <a:schemeClr val="tx1"/>
                </a:solidFill>
                <a:effectLst/>
                <a:latin typeface="+mn-lt"/>
                <a:ea typeface="+mn-ea"/>
                <a:cs typeface="+mn-cs"/>
              </a:rPr>
              <a:t>Faites pénétrer ce cocktail nutritif par effleurages sur le visage et le cou. Nutri </a:t>
            </a:r>
            <a:r>
              <a:rPr lang="fr-FR" sz="1200" b="1" i="0" u="none" strike="noStrike" kern="1200" dirty="0">
                <a:solidFill>
                  <a:schemeClr val="tx1"/>
                </a:solidFill>
                <a:effectLst/>
                <a:latin typeface="+mn-lt"/>
                <a:ea typeface="+mn-ea"/>
                <a:cs typeface="+mn-cs"/>
              </a:rPr>
              <a:t>+</a:t>
            </a:r>
            <a:r>
              <a:rPr lang="fr-FR" sz="1200" b="0" i="0" u="none" strike="noStrike" kern="1200" dirty="0">
                <a:solidFill>
                  <a:schemeClr val="tx1"/>
                </a:solidFill>
                <a:effectLst/>
                <a:latin typeface="+mn-lt"/>
                <a:ea typeface="+mn-ea"/>
                <a:cs typeface="+mn-cs"/>
              </a:rPr>
              <a:t> aide à nourrir et régénérer la peau et s'adresse aussi bien aux peaux sèches qu'aux peaux grasses. Il favorise l'équilibre du film </a:t>
            </a:r>
            <a:r>
              <a:rPr lang="fr-FR" sz="1200" b="0" i="0" u="none" strike="noStrike" kern="1200" dirty="0" err="1">
                <a:solidFill>
                  <a:schemeClr val="tx1"/>
                </a:solidFill>
                <a:effectLst/>
                <a:latin typeface="+mn-lt"/>
                <a:ea typeface="+mn-ea"/>
                <a:cs typeface="+mn-cs"/>
              </a:rPr>
              <a:t>hydro-lipidique</a:t>
            </a:r>
            <a:r>
              <a:rPr lang="fr-FR" sz="1200" b="0" i="0" u="none" strike="noStrike" kern="1200" dirty="0">
                <a:solidFill>
                  <a:schemeClr val="tx1"/>
                </a:solidFill>
                <a:effectLst/>
                <a:latin typeface="+mn-lt"/>
                <a:ea typeface="+mn-ea"/>
                <a:cs typeface="+mn-cs"/>
              </a:rPr>
              <a:t> et permet de réaliser un véritable soin sur mesure. Il atténue les effets desséchants du soleil, du froid, du vent et de certains traitements qui peuvent avoir agressé ou décapé la peau. </a:t>
            </a:r>
            <a:endParaRPr lang="fr-FR" sz="1200" i="0" u="sng"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None/>
              <a:tabLst/>
              <a:defRPr/>
            </a:pPr>
            <a:r>
              <a:rPr lang="fr-FR" sz="1200" i="0" u="sng" kern="1200" dirty="0">
                <a:solidFill>
                  <a:schemeClr val="tx1"/>
                </a:solidFill>
                <a:effectLst/>
                <a:latin typeface="+mn-lt"/>
                <a:ea typeface="+mn-ea"/>
                <a:cs typeface="+mn-cs"/>
              </a:rPr>
              <a:t>Utilisation en salle de soin</a:t>
            </a:r>
          </a:p>
          <a:p>
            <a:pPr marL="158750" lvl="0" indent="0">
              <a:buNone/>
              <a:defRPr/>
            </a:pPr>
            <a:r>
              <a:rPr lang="fr-FR" sz="1200" dirty="0">
                <a:solidFill>
                  <a:prstClr val="black"/>
                </a:solidFill>
                <a:latin typeface="Century Gothic" panose="020B0502020202020204" pitchFamily="34" charset="0"/>
              </a:rPr>
              <a:t>-</a:t>
            </a:r>
            <a:r>
              <a:rPr lang="fr-FR" sz="1200" baseline="0" dirty="0">
                <a:solidFill>
                  <a:prstClr val="black"/>
                </a:solidFill>
                <a:latin typeface="Century Gothic" panose="020B0502020202020204" pitchFamily="34" charset="0"/>
              </a:rPr>
              <a:t> </a:t>
            </a:r>
            <a:r>
              <a:rPr lang="fr-FR" sz="1200" dirty="0">
                <a:solidFill>
                  <a:prstClr val="black"/>
                </a:solidFill>
                <a:latin typeface="Century Gothic" panose="020B0502020202020204" pitchFamily="34" charset="0"/>
              </a:rPr>
              <a:t>Massage</a:t>
            </a:r>
          </a:p>
          <a:p>
            <a:pPr marL="158750" lvl="0" indent="0">
              <a:buNone/>
              <a:defRPr/>
            </a:pPr>
            <a:r>
              <a:rPr lang="fr-FR" sz="1200" dirty="0">
                <a:solidFill>
                  <a:prstClr val="black"/>
                </a:solidFill>
                <a:latin typeface="Century Gothic" panose="020B0502020202020204" pitchFamily="34" charset="0"/>
              </a:rPr>
              <a:t>-</a:t>
            </a:r>
            <a:r>
              <a:rPr lang="fr-FR" sz="1200" baseline="0" dirty="0">
                <a:solidFill>
                  <a:prstClr val="black"/>
                </a:solidFill>
                <a:latin typeface="Century Gothic" panose="020B0502020202020204" pitchFamily="34" charset="0"/>
              </a:rPr>
              <a:t> </a:t>
            </a:r>
            <a:r>
              <a:rPr lang="fr-FR" sz="1200" dirty="0">
                <a:solidFill>
                  <a:prstClr val="black"/>
                </a:solidFill>
                <a:latin typeface="Century Gothic" panose="020B0502020202020204" pitchFamily="34" charset="0"/>
              </a:rPr>
              <a:t>Fin de soin mélangé à la crème adaptée </a:t>
            </a:r>
            <a:r>
              <a:rPr lang="fr-FR" sz="1200" dirty="0" err="1">
                <a:solidFill>
                  <a:prstClr val="black"/>
                </a:solidFill>
                <a:latin typeface="Century Gothic" panose="020B0502020202020204" pitchFamily="34" charset="0"/>
              </a:rPr>
              <a:t>Yon</a:t>
            </a:r>
            <a:r>
              <a:rPr lang="fr-FR" sz="1200" dirty="0">
                <a:solidFill>
                  <a:prstClr val="black"/>
                </a:solidFill>
                <a:latin typeface="Century Gothic" panose="020B0502020202020204" pitchFamily="34" charset="0"/>
              </a:rPr>
              <a:t>-Ka</a:t>
            </a:r>
          </a:p>
          <a:p>
            <a:pPr marL="158750" indent="0">
              <a:buNone/>
            </a:pPr>
            <a:endParaRPr lang="fr-FR" sz="1200" b="0" i="0" u="none" strike="noStrike" kern="1200" baseline="0" dirty="0">
              <a:solidFill>
                <a:schemeClr val="tx1"/>
              </a:solidFill>
              <a:effectLst/>
              <a:latin typeface="+mn-lt"/>
              <a:ea typeface="+mn-ea"/>
              <a:cs typeface="+mn-cs"/>
            </a:endParaRPr>
          </a:p>
          <a:p>
            <a:pPr marL="158750" indent="0">
              <a:buNone/>
            </a:pPr>
            <a:r>
              <a:rPr lang="fr-FR" sz="1200" b="0" i="0" u="sng" kern="1200" dirty="0">
                <a:solidFill>
                  <a:schemeClr val="tx1"/>
                </a:solidFill>
                <a:effectLst/>
                <a:latin typeface="+mn-lt"/>
                <a:ea typeface="+mn-ea"/>
                <a:cs typeface="+mn-cs"/>
              </a:rPr>
              <a:t>Les + produits</a:t>
            </a:r>
          </a:p>
          <a:p>
            <a:pPr marL="0" indent="0">
              <a:buFontTx/>
              <a:buNone/>
            </a:pPr>
            <a:r>
              <a:rPr lang="fr-FR" sz="1200" b="0" i="0" u="none" strike="noStrike" kern="1200" dirty="0">
                <a:solidFill>
                  <a:schemeClr val="tx1"/>
                </a:solidFill>
                <a:effectLst/>
                <a:latin typeface="+mn-lt"/>
                <a:ea typeface="+mn-ea"/>
                <a:cs typeface="+mn-cs"/>
              </a:rPr>
              <a:t>Contient 99,8% d’ingrédients d’origine naturelle</a:t>
            </a:r>
          </a:p>
          <a:p>
            <a:pPr marL="0" indent="0">
              <a:buFontTx/>
              <a:buNone/>
            </a:pPr>
            <a:r>
              <a:rPr lang="fr-FR" sz="1200" b="0" i="0" u="none" strike="noStrike" kern="1200" dirty="0">
                <a:solidFill>
                  <a:schemeClr val="tx1"/>
                </a:solidFill>
                <a:effectLst/>
                <a:latin typeface="+mn-lt"/>
                <a:ea typeface="+mn-ea"/>
                <a:cs typeface="+mn-cs"/>
              </a:rPr>
              <a:t>+89%</a:t>
            </a:r>
            <a:r>
              <a:rPr lang="fr-FR" sz="1200" b="0" i="0" u="none" strike="noStrike" kern="1200" baseline="0" dirty="0">
                <a:solidFill>
                  <a:schemeClr val="tx1"/>
                </a:solidFill>
                <a:effectLst/>
                <a:latin typeface="+mn-lt"/>
                <a:ea typeface="+mn-ea"/>
                <a:cs typeface="+mn-cs"/>
              </a:rPr>
              <a:t> peau nourrie</a:t>
            </a:r>
            <a:endParaRPr lang="fr-FR" sz="1200" b="0" i="0" u="none" strike="noStrike" kern="1200" dirty="0">
              <a:solidFill>
                <a:schemeClr val="tx1"/>
              </a:solidFill>
              <a:effectLst/>
              <a:latin typeface="+mn-lt"/>
              <a:ea typeface="+mn-ea"/>
              <a:cs typeface="+mn-cs"/>
            </a:endParaRPr>
          </a:p>
          <a:p>
            <a:pPr marL="0" indent="0">
              <a:buFontTx/>
              <a:buNone/>
            </a:pPr>
            <a:r>
              <a:rPr lang="fr-FR" sz="1200" b="0" i="0" u="none" strike="noStrike" kern="1200" dirty="0">
                <a:solidFill>
                  <a:schemeClr val="tx1"/>
                </a:solidFill>
                <a:effectLst/>
                <a:latin typeface="+mn-lt"/>
                <a:ea typeface="+mn-ea"/>
                <a:cs typeface="+mn-cs"/>
              </a:rPr>
              <a:t>Nourrit intensément, booste les soins de jour et de nuit </a:t>
            </a:r>
          </a:p>
          <a:p>
            <a:pPr marL="0" indent="0">
              <a:buFontTx/>
              <a:buNone/>
            </a:pPr>
            <a:r>
              <a:rPr lang="fr-FR" sz="1200" b="0" i="0" u="none" strike="noStrike" kern="1200" dirty="0">
                <a:solidFill>
                  <a:schemeClr val="tx1"/>
                </a:solidFill>
                <a:effectLst/>
                <a:latin typeface="+mn-lt"/>
                <a:ea typeface="+mn-ea"/>
                <a:cs typeface="+mn-cs"/>
              </a:rPr>
              <a:t>La peau est plus souple, tonique et éclatante</a:t>
            </a:r>
          </a:p>
          <a:p>
            <a:pPr marL="0" indent="0">
              <a:buFontTx/>
              <a:buNone/>
            </a:pPr>
            <a:r>
              <a:rPr lang="fr-FR" sz="1200" b="0" i="0" u="none" strike="noStrike" kern="1200" dirty="0">
                <a:solidFill>
                  <a:schemeClr val="tx1"/>
                </a:solidFill>
                <a:effectLst/>
                <a:latin typeface="+mn-lt"/>
                <a:ea typeface="+mn-ea"/>
                <a:cs typeface="+mn-cs"/>
              </a:rPr>
              <a:t>Huile fine hypervitaminée</a:t>
            </a:r>
            <a:endParaRPr lang="fr-FR" sz="1200" b="0" i="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i="0" u="sng" kern="1200" dirty="0">
              <a:solidFill>
                <a:schemeClr val="tx1"/>
              </a:solidFill>
              <a:effectLst/>
              <a:latin typeface="+mn-lt"/>
              <a:ea typeface="+mn-ea"/>
              <a:cs typeface="+mn-cs"/>
            </a:endParaRPr>
          </a:p>
          <a:p>
            <a:endParaRPr lang="fr-FR" sz="1200" b="1" i="0" u="sng" kern="1200" dirty="0">
              <a:solidFill>
                <a:schemeClr val="tx1"/>
              </a:solidFill>
              <a:effectLst/>
              <a:latin typeface="+mn-lt"/>
              <a:ea typeface="+mn-ea"/>
              <a:cs typeface="+mn-cs"/>
            </a:endParaRPr>
          </a:p>
          <a:p>
            <a:endParaRPr lang="fr-FR" sz="1200" dirty="0">
              <a:latin typeface="Gadugi" panose="020B0502040204020203" pitchFamily="34" charset="0"/>
              <a:ea typeface="Times New Roman"/>
            </a:endParaRPr>
          </a:p>
          <a:p>
            <a:endParaRPr lang="fr-FR" sz="1200" b="0" i="0" u="none" kern="1200" dirty="0">
              <a:solidFill>
                <a:schemeClr val="tx1"/>
              </a:solidFill>
              <a:effectLst/>
              <a:latin typeface="+mn-lt"/>
              <a:ea typeface="+mn-ea"/>
              <a:cs typeface="+mn-cs"/>
            </a:endParaRPr>
          </a:p>
          <a:p>
            <a:endParaRPr lang="fr-FR" b="0" i="1" u="none" dirty="0">
              <a:solidFill>
                <a:srgbClr val="FF0000"/>
              </a:solidFill>
            </a:endParaRPr>
          </a:p>
          <a:p>
            <a:endParaRPr lang="fr-FR" dirty="0"/>
          </a:p>
        </p:txBody>
      </p:sp>
      <p:sp>
        <p:nvSpPr>
          <p:cNvPr id="4" name="Espace réservé du numéro de diapositive 3"/>
          <p:cNvSpPr>
            <a:spLocks noGrp="1"/>
          </p:cNvSpPr>
          <p:nvPr>
            <p:ph type="sldNum" sz="quarter" idx="10"/>
          </p:nvPr>
        </p:nvSpPr>
        <p:spPr/>
        <p:txBody>
          <a:bodyPr/>
          <a:lstStyle/>
          <a:p>
            <a:fld id="{2B429B17-116D-4EDF-9345-16DBA49D25EB}" type="slidenum">
              <a:rPr lang="fr-FR" smtClean="0"/>
              <a:t>9</a:t>
            </a:fld>
            <a:endParaRPr lang="fr-FR"/>
          </a:p>
        </p:txBody>
      </p:sp>
    </p:spTree>
    <p:extLst>
      <p:ext uri="{BB962C8B-B14F-4D97-AF65-F5344CB8AC3E}">
        <p14:creationId xmlns:p14="http://schemas.microsoft.com/office/powerpoint/2010/main" val="1384002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88DD55-0DB0-4825-9A54-D9CDE2BDF04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D6CE867-AE18-44CE-B27E-5A8C7ADBDC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C0AE7AC-6CA8-4D37-B934-F20481FF8015}"/>
              </a:ext>
            </a:extLst>
          </p:cNvPr>
          <p:cNvSpPr>
            <a:spLocks noGrp="1"/>
          </p:cNvSpPr>
          <p:nvPr>
            <p:ph type="dt" sz="half" idx="10"/>
          </p:nvPr>
        </p:nvSpPr>
        <p:spPr/>
        <p:txBody>
          <a:bodyPr/>
          <a:lstStyle/>
          <a:p>
            <a:fld id="{CBB79D68-1FEB-4E81-B04C-1B4F15BC3436}" type="datetimeFigureOut">
              <a:rPr lang="fr-FR" smtClean="0"/>
              <a:t>27/11/2023</a:t>
            </a:fld>
            <a:endParaRPr lang="fr-FR"/>
          </a:p>
        </p:txBody>
      </p:sp>
      <p:sp>
        <p:nvSpPr>
          <p:cNvPr id="5" name="Espace réservé du pied de page 4">
            <a:extLst>
              <a:ext uri="{FF2B5EF4-FFF2-40B4-BE49-F238E27FC236}">
                <a16:creationId xmlns:a16="http://schemas.microsoft.com/office/drawing/2014/main" id="{F6FCA81E-A920-461C-8DC2-8AC1A3178BE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E078AF5-B6D1-480B-84A6-43DBE60B08D1}"/>
              </a:ext>
            </a:extLst>
          </p:cNvPr>
          <p:cNvSpPr>
            <a:spLocks noGrp="1"/>
          </p:cNvSpPr>
          <p:nvPr>
            <p:ph type="sldNum" sz="quarter" idx="12"/>
          </p:nvPr>
        </p:nvSpPr>
        <p:spPr/>
        <p:txBody>
          <a:bodyPr/>
          <a:lstStyle/>
          <a:p>
            <a:fld id="{F3E88B64-4C9B-4429-ADC2-F6EE48CDACA5}" type="slidenum">
              <a:rPr lang="fr-FR" smtClean="0"/>
              <a:t>‹N°›</a:t>
            </a:fld>
            <a:endParaRPr lang="fr-FR"/>
          </a:p>
        </p:txBody>
      </p:sp>
    </p:spTree>
    <p:extLst>
      <p:ext uri="{BB962C8B-B14F-4D97-AF65-F5344CB8AC3E}">
        <p14:creationId xmlns:p14="http://schemas.microsoft.com/office/powerpoint/2010/main" val="513917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A9C3EE-9111-4D32-88AA-5092F20B7F3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42716EB-8D1B-41A8-AA9D-97700CA1537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E1984C3-D652-4ED9-9286-42430A844F00}"/>
              </a:ext>
            </a:extLst>
          </p:cNvPr>
          <p:cNvSpPr>
            <a:spLocks noGrp="1"/>
          </p:cNvSpPr>
          <p:nvPr>
            <p:ph type="dt" sz="half" idx="10"/>
          </p:nvPr>
        </p:nvSpPr>
        <p:spPr/>
        <p:txBody>
          <a:bodyPr/>
          <a:lstStyle/>
          <a:p>
            <a:fld id="{CBB79D68-1FEB-4E81-B04C-1B4F15BC3436}" type="datetimeFigureOut">
              <a:rPr lang="fr-FR" smtClean="0"/>
              <a:t>27/11/2023</a:t>
            </a:fld>
            <a:endParaRPr lang="fr-FR"/>
          </a:p>
        </p:txBody>
      </p:sp>
      <p:sp>
        <p:nvSpPr>
          <p:cNvPr id="5" name="Espace réservé du pied de page 4">
            <a:extLst>
              <a:ext uri="{FF2B5EF4-FFF2-40B4-BE49-F238E27FC236}">
                <a16:creationId xmlns:a16="http://schemas.microsoft.com/office/drawing/2014/main" id="{38EA9CFF-27BC-43CC-90F9-51781291CE1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E78BB02-67D0-486C-B52E-87D58F236B96}"/>
              </a:ext>
            </a:extLst>
          </p:cNvPr>
          <p:cNvSpPr>
            <a:spLocks noGrp="1"/>
          </p:cNvSpPr>
          <p:nvPr>
            <p:ph type="sldNum" sz="quarter" idx="12"/>
          </p:nvPr>
        </p:nvSpPr>
        <p:spPr/>
        <p:txBody>
          <a:bodyPr/>
          <a:lstStyle/>
          <a:p>
            <a:fld id="{F3E88B64-4C9B-4429-ADC2-F6EE48CDACA5}" type="slidenum">
              <a:rPr lang="fr-FR" smtClean="0"/>
              <a:t>‹N°›</a:t>
            </a:fld>
            <a:endParaRPr lang="fr-FR"/>
          </a:p>
        </p:txBody>
      </p:sp>
    </p:spTree>
    <p:extLst>
      <p:ext uri="{BB962C8B-B14F-4D97-AF65-F5344CB8AC3E}">
        <p14:creationId xmlns:p14="http://schemas.microsoft.com/office/powerpoint/2010/main" val="4247247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3A5F1F6-D810-4356-8236-7DE1B3C634E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67D46FA-B647-4F22-89E2-823066D87DC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B5986CC-0A44-4F2D-AC39-86173C1FE5E4}"/>
              </a:ext>
            </a:extLst>
          </p:cNvPr>
          <p:cNvSpPr>
            <a:spLocks noGrp="1"/>
          </p:cNvSpPr>
          <p:nvPr>
            <p:ph type="dt" sz="half" idx="10"/>
          </p:nvPr>
        </p:nvSpPr>
        <p:spPr/>
        <p:txBody>
          <a:bodyPr/>
          <a:lstStyle/>
          <a:p>
            <a:fld id="{CBB79D68-1FEB-4E81-B04C-1B4F15BC3436}" type="datetimeFigureOut">
              <a:rPr lang="fr-FR" smtClean="0"/>
              <a:t>27/11/2023</a:t>
            </a:fld>
            <a:endParaRPr lang="fr-FR"/>
          </a:p>
        </p:txBody>
      </p:sp>
      <p:sp>
        <p:nvSpPr>
          <p:cNvPr id="5" name="Espace réservé du pied de page 4">
            <a:extLst>
              <a:ext uri="{FF2B5EF4-FFF2-40B4-BE49-F238E27FC236}">
                <a16:creationId xmlns:a16="http://schemas.microsoft.com/office/drawing/2014/main" id="{2586E818-3348-4D4D-B4D8-0B0DD9AAF96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B267524-1777-4673-9229-3197ACCD71FB}"/>
              </a:ext>
            </a:extLst>
          </p:cNvPr>
          <p:cNvSpPr>
            <a:spLocks noGrp="1"/>
          </p:cNvSpPr>
          <p:nvPr>
            <p:ph type="sldNum" sz="quarter" idx="12"/>
          </p:nvPr>
        </p:nvSpPr>
        <p:spPr/>
        <p:txBody>
          <a:bodyPr/>
          <a:lstStyle/>
          <a:p>
            <a:fld id="{F3E88B64-4C9B-4429-ADC2-F6EE48CDACA5}" type="slidenum">
              <a:rPr lang="fr-FR" smtClean="0"/>
              <a:t>‹N°›</a:t>
            </a:fld>
            <a:endParaRPr lang="fr-FR"/>
          </a:p>
        </p:txBody>
      </p:sp>
    </p:spTree>
    <p:extLst>
      <p:ext uri="{BB962C8B-B14F-4D97-AF65-F5344CB8AC3E}">
        <p14:creationId xmlns:p14="http://schemas.microsoft.com/office/powerpoint/2010/main" val="2577524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21480B-482F-7030-8B4C-8CF8AC354BD6}"/>
              </a:ext>
            </a:extLst>
          </p:cNvPr>
          <p:cNvSpPr/>
          <p:nvPr userDrawn="1"/>
        </p:nvSpPr>
        <p:spPr>
          <a:xfrm>
            <a:off x="0" y="0"/>
            <a:ext cx="12192000" cy="157018"/>
          </a:xfrm>
          <a:prstGeom prst="rect">
            <a:avLst/>
          </a:prstGeom>
          <a:solidFill>
            <a:srgbClr val="F7DE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3" name="Rectangle 2">
            <a:extLst>
              <a:ext uri="{FF2B5EF4-FFF2-40B4-BE49-F238E27FC236}">
                <a16:creationId xmlns:a16="http://schemas.microsoft.com/office/drawing/2014/main" id="{0FA584BC-85A3-1002-A60B-BCBAFDF5FAFD}"/>
              </a:ext>
            </a:extLst>
          </p:cNvPr>
          <p:cNvSpPr/>
          <p:nvPr userDrawn="1"/>
        </p:nvSpPr>
        <p:spPr>
          <a:xfrm>
            <a:off x="0" y="6705600"/>
            <a:ext cx="12192000" cy="157018"/>
          </a:xfrm>
          <a:prstGeom prst="rect">
            <a:avLst/>
          </a:prstGeom>
          <a:solidFill>
            <a:srgbClr val="F7DE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4" name="Rectangle 3">
            <a:extLst>
              <a:ext uri="{FF2B5EF4-FFF2-40B4-BE49-F238E27FC236}">
                <a16:creationId xmlns:a16="http://schemas.microsoft.com/office/drawing/2014/main" id="{0B9AC924-190B-01C9-FE9A-0725DC51F5F4}"/>
              </a:ext>
            </a:extLst>
          </p:cNvPr>
          <p:cNvSpPr/>
          <p:nvPr userDrawn="1"/>
        </p:nvSpPr>
        <p:spPr>
          <a:xfrm rot="5400000">
            <a:off x="-3269673" y="3269673"/>
            <a:ext cx="6705600" cy="166255"/>
          </a:xfrm>
          <a:prstGeom prst="rect">
            <a:avLst/>
          </a:prstGeom>
          <a:solidFill>
            <a:srgbClr val="F7DE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5" name="Rectangle 4">
            <a:extLst>
              <a:ext uri="{FF2B5EF4-FFF2-40B4-BE49-F238E27FC236}">
                <a16:creationId xmlns:a16="http://schemas.microsoft.com/office/drawing/2014/main" id="{7B9C02C4-5F7A-958E-D814-1F18C95E9A19}"/>
              </a:ext>
            </a:extLst>
          </p:cNvPr>
          <p:cNvSpPr/>
          <p:nvPr userDrawn="1"/>
        </p:nvSpPr>
        <p:spPr>
          <a:xfrm rot="5400000">
            <a:off x="8756073" y="3422073"/>
            <a:ext cx="6705600" cy="166255"/>
          </a:xfrm>
          <a:prstGeom prst="rect">
            <a:avLst/>
          </a:prstGeom>
          <a:solidFill>
            <a:srgbClr val="F7DE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1" name="Image 10" descr="Une image contenant texte, capture d’écran, Rectangle&#10;&#10;Description générée automatiquement">
            <a:extLst>
              <a:ext uri="{FF2B5EF4-FFF2-40B4-BE49-F238E27FC236}">
                <a16:creationId xmlns:a16="http://schemas.microsoft.com/office/drawing/2014/main" id="{B25A7A78-64FF-4C4F-930F-040C41B20E7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604717" y="5267599"/>
            <a:ext cx="1421028" cy="1433384"/>
          </a:xfrm>
          <a:prstGeom prst="rect">
            <a:avLst/>
          </a:prstGeom>
        </p:spPr>
      </p:pic>
      <p:pic>
        <p:nvPicPr>
          <p:cNvPr id="12" name="Image 11" descr="Une image contenant texte, capture d’écran, Rectangle&#10;&#10;Description générée automatiquement">
            <a:extLst>
              <a:ext uri="{FF2B5EF4-FFF2-40B4-BE49-F238E27FC236}">
                <a16:creationId xmlns:a16="http://schemas.microsoft.com/office/drawing/2014/main" id="{C928E685-F9E4-4B3B-A14D-C42D4E7525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69090" y="266211"/>
            <a:ext cx="1099751" cy="902043"/>
          </a:xfrm>
          <a:prstGeom prst="rect">
            <a:avLst/>
          </a:prstGeom>
        </p:spPr>
      </p:pic>
    </p:spTree>
    <p:extLst>
      <p:ext uri="{BB962C8B-B14F-4D97-AF65-F5344CB8AC3E}">
        <p14:creationId xmlns:p14="http://schemas.microsoft.com/office/powerpoint/2010/main" val="1579039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21480B-482F-7030-8B4C-8CF8AC354BD6}"/>
              </a:ext>
            </a:extLst>
          </p:cNvPr>
          <p:cNvSpPr/>
          <p:nvPr userDrawn="1"/>
        </p:nvSpPr>
        <p:spPr>
          <a:xfrm>
            <a:off x="0" y="0"/>
            <a:ext cx="12192000" cy="157018"/>
          </a:xfrm>
          <a:prstGeom prst="rect">
            <a:avLst/>
          </a:prstGeom>
          <a:solidFill>
            <a:srgbClr val="F7DE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3" name="Rectangle 2">
            <a:extLst>
              <a:ext uri="{FF2B5EF4-FFF2-40B4-BE49-F238E27FC236}">
                <a16:creationId xmlns:a16="http://schemas.microsoft.com/office/drawing/2014/main" id="{0FA584BC-85A3-1002-A60B-BCBAFDF5FAFD}"/>
              </a:ext>
            </a:extLst>
          </p:cNvPr>
          <p:cNvSpPr/>
          <p:nvPr userDrawn="1"/>
        </p:nvSpPr>
        <p:spPr>
          <a:xfrm>
            <a:off x="0" y="6705600"/>
            <a:ext cx="12192000" cy="157018"/>
          </a:xfrm>
          <a:prstGeom prst="rect">
            <a:avLst/>
          </a:prstGeom>
          <a:solidFill>
            <a:srgbClr val="F7DE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4" name="Rectangle 3">
            <a:extLst>
              <a:ext uri="{FF2B5EF4-FFF2-40B4-BE49-F238E27FC236}">
                <a16:creationId xmlns:a16="http://schemas.microsoft.com/office/drawing/2014/main" id="{0B9AC924-190B-01C9-FE9A-0725DC51F5F4}"/>
              </a:ext>
            </a:extLst>
          </p:cNvPr>
          <p:cNvSpPr/>
          <p:nvPr userDrawn="1"/>
        </p:nvSpPr>
        <p:spPr>
          <a:xfrm rot="5400000">
            <a:off x="-3269673" y="3269673"/>
            <a:ext cx="6705600" cy="166255"/>
          </a:xfrm>
          <a:prstGeom prst="rect">
            <a:avLst/>
          </a:prstGeom>
          <a:solidFill>
            <a:srgbClr val="F7DE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5" name="Rectangle 4">
            <a:extLst>
              <a:ext uri="{FF2B5EF4-FFF2-40B4-BE49-F238E27FC236}">
                <a16:creationId xmlns:a16="http://schemas.microsoft.com/office/drawing/2014/main" id="{7B9C02C4-5F7A-958E-D814-1F18C95E9A19}"/>
              </a:ext>
            </a:extLst>
          </p:cNvPr>
          <p:cNvSpPr/>
          <p:nvPr userDrawn="1"/>
        </p:nvSpPr>
        <p:spPr>
          <a:xfrm rot="5400000">
            <a:off x="8756073" y="3422073"/>
            <a:ext cx="6705600" cy="166255"/>
          </a:xfrm>
          <a:prstGeom prst="rect">
            <a:avLst/>
          </a:prstGeom>
          <a:solidFill>
            <a:srgbClr val="F7DE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2" name="Image 11" descr="Une image contenant texte, capture d’écran, Rectangle&#10;&#10;Description générée automatiquement">
            <a:extLst>
              <a:ext uri="{FF2B5EF4-FFF2-40B4-BE49-F238E27FC236}">
                <a16:creationId xmlns:a16="http://schemas.microsoft.com/office/drawing/2014/main" id="{C928E685-F9E4-4B3B-A14D-C42D4E7525E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69090" y="266211"/>
            <a:ext cx="1099751" cy="902043"/>
          </a:xfrm>
          <a:prstGeom prst="rect">
            <a:avLst/>
          </a:prstGeom>
        </p:spPr>
      </p:pic>
    </p:spTree>
    <p:extLst>
      <p:ext uri="{BB962C8B-B14F-4D97-AF65-F5344CB8AC3E}">
        <p14:creationId xmlns:p14="http://schemas.microsoft.com/office/powerpoint/2010/main" val="2492229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FD542624-E64D-4793-8FAB-7A6721527B21}"/>
              </a:ext>
            </a:extLst>
          </p:cNvPr>
          <p:cNvSpPr>
            <a:spLocks noGrp="1"/>
          </p:cNvSpPr>
          <p:nvPr>
            <p:ph type="dt" sz="half" idx="10"/>
          </p:nvPr>
        </p:nvSpPr>
        <p:spPr/>
        <p:txBody>
          <a:bodyPr/>
          <a:lstStyle/>
          <a:p>
            <a:fld id="{CBB79D68-1FEB-4E81-B04C-1B4F15BC3436}" type="datetimeFigureOut">
              <a:rPr lang="fr-FR" smtClean="0"/>
              <a:t>27/11/2023</a:t>
            </a:fld>
            <a:endParaRPr lang="fr-FR"/>
          </a:p>
        </p:txBody>
      </p:sp>
      <p:sp>
        <p:nvSpPr>
          <p:cNvPr id="4" name="Espace réservé du pied de page 3">
            <a:extLst>
              <a:ext uri="{FF2B5EF4-FFF2-40B4-BE49-F238E27FC236}">
                <a16:creationId xmlns:a16="http://schemas.microsoft.com/office/drawing/2014/main" id="{F025885B-0C0E-49D9-903B-29E8868D7C0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9CF88A1-18A5-43D7-9EC2-0A9B7AA8FFF3}"/>
              </a:ext>
            </a:extLst>
          </p:cNvPr>
          <p:cNvSpPr>
            <a:spLocks noGrp="1"/>
          </p:cNvSpPr>
          <p:nvPr>
            <p:ph type="sldNum" sz="quarter" idx="12"/>
          </p:nvPr>
        </p:nvSpPr>
        <p:spPr/>
        <p:txBody>
          <a:bodyPr/>
          <a:lstStyle/>
          <a:p>
            <a:fld id="{F3E88B64-4C9B-4429-ADC2-F6EE48CDACA5}" type="slidenum">
              <a:rPr lang="fr-FR" smtClean="0"/>
              <a:t>‹N°›</a:t>
            </a:fld>
            <a:endParaRPr lang="fr-FR"/>
          </a:p>
        </p:txBody>
      </p:sp>
      <p:sp>
        <p:nvSpPr>
          <p:cNvPr id="10" name="Rectangle 9">
            <a:extLst>
              <a:ext uri="{FF2B5EF4-FFF2-40B4-BE49-F238E27FC236}">
                <a16:creationId xmlns:a16="http://schemas.microsoft.com/office/drawing/2014/main" id="{6437D3BC-297B-48AA-900F-A7871A5FB0AE}"/>
              </a:ext>
            </a:extLst>
          </p:cNvPr>
          <p:cNvSpPr/>
          <p:nvPr userDrawn="1"/>
        </p:nvSpPr>
        <p:spPr>
          <a:xfrm>
            <a:off x="0" y="0"/>
            <a:ext cx="12192000" cy="157018"/>
          </a:xfrm>
          <a:prstGeom prst="rect">
            <a:avLst/>
          </a:prstGeom>
          <a:solidFill>
            <a:srgbClr val="F7DE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1" name="Rectangle 10">
            <a:extLst>
              <a:ext uri="{FF2B5EF4-FFF2-40B4-BE49-F238E27FC236}">
                <a16:creationId xmlns:a16="http://schemas.microsoft.com/office/drawing/2014/main" id="{E26349F3-8828-4638-A82D-56B9F6A98A4E}"/>
              </a:ext>
            </a:extLst>
          </p:cNvPr>
          <p:cNvSpPr/>
          <p:nvPr userDrawn="1"/>
        </p:nvSpPr>
        <p:spPr>
          <a:xfrm>
            <a:off x="0" y="6705600"/>
            <a:ext cx="12192000" cy="157018"/>
          </a:xfrm>
          <a:prstGeom prst="rect">
            <a:avLst/>
          </a:prstGeom>
          <a:solidFill>
            <a:srgbClr val="F7DE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2" name="Rectangle 11">
            <a:extLst>
              <a:ext uri="{FF2B5EF4-FFF2-40B4-BE49-F238E27FC236}">
                <a16:creationId xmlns:a16="http://schemas.microsoft.com/office/drawing/2014/main" id="{52953003-D7C4-45CB-99AE-B5AA81A87E1A}"/>
              </a:ext>
            </a:extLst>
          </p:cNvPr>
          <p:cNvSpPr/>
          <p:nvPr userDrawn="1"/>
        </p:nvSpPr>
        <p:spPr>
          <a:xfrm rot="5400000">
            <a:off x="-3269673" y="3269673"/>
            <a:ext cx="6705600" cy="166255"/>
          </a:xfrm>
          <a:prstGeom prst="rect">
            <a:avLst/>
          </a:prstGeom>
          <a:solidFill>
            <a:srgbClr val="F7DE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3" name="Rectangle 12">
            <a:extLst>
              <a:ext uri="{FF2B5EF4-FFF2-40B4-BE49-F238E27FC236}">
                <a16:creationId xmlns:a16="http://schemas.microsoft.com/office/drawing/2014/main" id="{C2002BA8-0123-4573-ABC4-E530B2377CFA}"/>
              </a:ext>
            </a:extLst>
          </p:cNvPr>
          <p:cNvSpPr/>
          <p:nvPr userDrawn="1"/>
        </p:nvSpPr>
        <p:spPr>
          <a:xfrm rot="5400000">
            <a:off x="8756073" y="3422073"/>
            <a:ext cx="6705600" cy="166255"/>
          </a:xfrm>
          <a:prstGeom prst="rect">
            <a:avLst/>
          </a:prstGeom>
          <a:solidFill>
            <a:srgbClr val="F7DE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2787767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re court + Texte">
    <p:spTree>
      <p:nvGrpSpPr>
        <p:cNvPr id="1" name=""/>
        <p:cNvGrpSpPr/>
        <p:nvPr/>
      </p:nvGrpSpPr>
      <p:grpSpPr>
        <a:xfrm>
          <a:off x="0" y="0"/>
          <a:ext cx="0" cy="0"/>
          <a:chOff x="0" y="0"/>
          <a:chExt cx="0" cy="0"/>
        </a:xfrm>
      </p:grpSpPr>
      <p:pic>
        <p:nvPicPr>
          <p:cNvPr id="9" name="Image 8" descr="Une image contenant texte, conception&#10;&#10;Description générée automatiquement">
            <a:extLst>
              <a:ext uri="{FF2B5EF4-FFF2-40B4-BE49-F238E27FC236}">
                <a16:creationId xmlns:a16="http://schemas.microsoft.com/office/drawing/2014/main" id="{80E954BA-C003-4093-A6D9-8FAD4D1A66B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897188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re + Texte + image droite">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36011" y="6284980"/>
            <a:ext cx="519977" cy="448523"/>
          </a:xfrm>
          <a:prstGeom prst="rect">
            <a:avLst/>
          </a:prstGeom>
        </p:spPr>
      </p:pic>
      <p:sp>
        <p:nvSpPr>
          <p:cNvPr id="8" name="Espace réservé du texte 2"/>
          <p:cNvSpPr>
            <a:spLocks noGrp="1"/>
          </p:cNvSpPr>
          <p:nvPr>
            <p:ph type="body" sz="quarter" idx="10"/>
          </p:nvPr>
        </p:nvSpPr>
        <p:spPr>
          <a:xfrm>
            <a:off x="838200" y="1278543"/>
            <a:ext cx="6765616" cy="4928048"/>
          </a:xfrm>
          <a:prstGeom prst="rect">
            <a:avLst/>
          </a:prstGeom>
        </p:spPr>
        <p:txBody>
          <a:bodyPr/>
          <a:lstStyle>
            <a:lvl1pPr>
              <a:defRPr sz="2400"/>
            </a:lvl1pPr>
            <a:lvl2pPr>
              <a:defRPr sz="2000"/>
            </a:lvl2pPr>
            <a:lvl3pPr>
              <a:defRPr sz="1800"/>
            </a:lvl3pPr>
            <a:lvl4pPr>
              <a:defRPr sz="1600"/>
            </a:lvl4pPr>
            <a:lvl5pPr>
              <a:defRPr sz="1600"/>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Titre 3"/>
          <p:cNvSpPr>
            <a:spLocks noGrp="1"/>
          </p:cNvSpPr>
          <p:nvPr>
            <p:ph type="title"/>
          </p:nvPr>
        </p:nvSpPr>
        <p:spPr>
          <a:xfrm>
            <a:off x="838200" y="268022"/>
            <a:ext cx="10515600" cy="792036"/>
          </a:xfrm>
          <a:prstGeom prst="rect">
            <a:avLst/>
          </a:prstGeom>
        </p:spPr>
        <p:txBody>
          <a:bodyPr/>
          <a:lstStyle/>
          <a:p>
            <a:r>
              <a:rPr lang="fr-FR"/>
              <a:t>Modifiez le style du titre</a:t>
            </a:r>
          </a:p>
        </p:txBody>
      </p:sp>
      <p:sp>
        <p:nvSpPr>
          <p:cNvPr id="10" name="Espace réservé pour une image  5"/>
          <p:cNvSpPr>
            <a:spLocks noGrp="1"/>
          </p:cNvSpPr>
          <p:nvPr>
            <p:ph type="pic" sz="quarter" idx="11"/>
          </p:nvPr>
        </p:nvSpPr>
        <p:spPr>
          <a:xfrm>
            <a:off x="7895129" y="1278543"/>
            <a:ext cx="3458671" cy="4928048"/>
          </a:xfrm>
          <a:prstGeom prst="rect">
            <a:avLst/>
          </a:prstGeom>
        </p:spPr>
        <p:txBody>
          <a:bodyPr/>
          <a:lstStyle/>
          <a:p>
            <a:endParaRPr lang="fr-FR"/>
          </a:p>
        </p:txBody>
      </p:sp>
      <p:pic>
        <p:nvPicPr>
          <p:cNvPr id="6" name="Image 5">
            <a:extLst>
              <a:ext uri="{FF2B5EF4-FFF2-40B4-BE49-F238E27FC236}">
                <a16:creationId xmlns:a16="http://schemas.microsoft.com/office/drawing/2014/main" id="{BDEABD9B-35F0-4C4E-A75B-4781CBD69EDC}"/>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tretch>
            <a:fillRect/>
          </a:stretch>
        </p:blipFill>
        <p:spPr>
          <a:xfrm>
            <a:off x="-33454" y="0"/>
            <a:ext cx="12215321" cy="6858000"/>
          </a:xfrm>
          <a:prstGeom prst="rect">
            <a:avLst/>
          </a:prstGeom>
        </p:spPr>
      </p:pic>
    </p:spTree>
    <p:extLst>
      <p:ext uri="{BB962C8B-B14F-4D97-AF65-F5344CB8AC3E}">
        <p14:creationId xmlns:p14="http://schemas.microsoft.com/office/powerpoint/2010/main" val="35457337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562CDB-E23A-4110-942F-762AF8DB4DA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E2DA85C-D999-4CA9-A922-51F63F3DA09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605308E-CEAE-442F-98C9-AA50710E6444}"/>
              </a:ext>
            </a:extLst>
          </p:cNvPr>
          <p:cNvSpPr>
            <a:spLocks noGrp="1"/>
          </p:cNvSpPr>
          <p:nvPr>
            <p:ph type="dt" sz="half" idx="10"/>
          </p:nvPr>
        </p:nvSpPr>
        <p:spPr/>
        <p:txBody>
          <a:bodyPr/>
          <a:lstStyle/>
          <a:p>
            <a:fld id="{CBB79D68-1FEB-4E81-B04C-1B4F15BC3436}" type="datetimeFigureOut">
              <a:rPr lang="fr-FR" smtClean="0"/>
              <a:t>27/11/2023</a:t>
            </a:fld>
            <a:endParaRPr lang="fr-FR"/>
          </a:p>
        </p:txBody>
      </p:sp>
      <p:sp>
        <p:nvSpPr>
          <p:cNvPr id="5" name="Espace réservé du pied de page 4">
            <a:extLst>
              <a:ext uri="{FF2B5EF4-FFF2-40B4-BE49-F238E27FC236}">
                <a16:creationId xmlns:a16="http://schemas.microsoft.com/office/drawing/2014/main" id="{06F4A0C2-E66D-4594-BA33-B54252D53B5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556B271-6FDE-4BD7-B723-5F6EE090B62E}"/>
              </a:ext>
            </a:extLst>
          </p:cNvPr>
          <p:cNvSpPr>
            <a:spLocks noGrp="1"/>
          </p:cNvSpPr>
          <p:nvPr>
            <p:ph type="sldNum" sz="quarter" idx="12"/>
          </p:nvPr>
        </p:nvSpPr>
        <p:spPr/>
        <p:txBody>
          <a:bodyPr/>
          <a:lstStyle/>
          <a:p>
            <a:fld id="{F3E88B64-4C9B-4429-ADC2-F6EE48CDACA5}" type="slidenum">
              <a:rPr lang="fr-FR" smtClean="0"/>
              <a:t>‹N°›</a:t>
            </a:fld>
            <a:endParaRPr lang="fr-FR"/>
          </a:p>
        </p:txBody>
      </p:sp>
    </p:spTree>
    <p:extLst>
      <p:ext uri="{BB962C8B-B14F-4D97-AF65-F5344CB8AC3E}">
        <p14:creationId xmlns:p14="http://schemas.microsoft.com/office/powerpoint/2010/main" val="1940305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C0FB11-3A7D-45C5-9C55-7761269D306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4276A7C-CD84-468F-B57C-BD9202BDD8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0A7360D-9942-4046-92D9-B5C44AD6EBC4}"/>
              </a:ext>
            </a:extLst>
          </p:cNvPr>
          <p:cNvSpPr>
            <a:spLocks noGrp="1"/>
          </p:cNvSpPr>
          <p:nvPr>
            <p:ph type="dt" sz="half" idx="10"/>
          </p:nvPr>
        </p:nvSpPr>
        <p:spPr/>
        <p:txBody>
          <a:bodyPr/>
          <a:lstStyle/>
          <a:p>
            <a:fld id="{CBB79D68-1FEB-4E81-B04C-1B4F15BC3436}" type="datetimeFigureOut">
              <a:rPr lang="fr-FR" smtClean="0"/>
              <a:t>27/11/2023</a:t>
            </a:fld>
            <a:endParaRPr lang="fr-FR"/>
          </a:p>
        </p:txBody>
      </p:sp>
      <p:sp>
        <p:nvSpPr>
          <p:cNvPr id="5" name="Espace réservé du pied de page 4">
            <a:extLst>
              <a:ext uri="{FF2B5EF4-FFF2-40B4-BE49-F238E27FC236}">
                <a16:creationId xmlns:a16="http://schemas.microsoft.com/office/drawing/2014/main" id="{BC16148E-91C9-4A6E-B8FB-FC33451697A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47AB5E7-A9CC-4C7C-B06C-17035BD68C35}"/>
              </a:ext>
            </a:extLst>
          </p:cNvPr>
          <p:cNvSpPr>
            <a:spLocks noGrp="1"/>
          </p:cNvSpPr>
          <p:nvPr>
            <p:ph type="sldNum" sz="quarter" idx="12"/>
          </p:nvPr>
        </p:nvSpPr>
        <p:spPr/>
        <p:txBody>
          <a:bodyPr/>
          <a:lstStyle/>
          <a:p>
            <a:fld id="{F3E88B64-4C9B-4429-ADC2-F6EE48CDACA5}" type="slidenum">
              <a:rPr lang="fr-FR" smtClean="0"/>
              <a:t>‹N°›</a:t>
            </a:fld>
            <a:endParaRPr lang="fr-FR"/>
          </a:p>
        </p:txBody>
      </p:sp>
    </p:spTree>
    <p:extLst>
      <p:ext uri="{BB962C8B-B14F-4D97-AF65-F5344CB8AC3E}">
        <p14:creationId xmlns:p14="http://schemas.microsoft.com/office/powerpoint/2010/main" val="2237648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83459F-8031-49C8-B7D3-C8415C7D731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7654159-81A6-4CDA-A03F-E4354BF29C8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2921979-327D-4174-8DFC-DE3E1C2C0C7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D04A02E-FFAA-44C6-837E-DF43D1CA49DD}"/>
              </a:ext>
            </a:extLst>
          </p:cNvPr>
          <p:cNvSpPr>
            <a:spLocks noGrp="1"/>
          </p:cNvSpPr>
          <p:nvPr>
            <p:ph type="dt" sz="half" idx="10"/>
          </p:nvPr>
        </p:nvSpPr>
        <p:spPr/>
        <p:txBody>
          <a:bodyPr/>
          <a:lstStyle/>
          <a:p>
            <a:fld id="{CBB79D68-1FEB-4E81-B04C-1B4F15BC3436}" type="datetimeFigureOut">
              <a:rPr lang="fr-FR" smtClean="0"/>
              <a:t>27/11/2023</a:t>
            </a:fld>
            <a:endParaRPr lang="fr-FR"/>
          </a:p>
        </p:txBody>
      </p:sp>
      <p:sp>
        <p:nvSpPr>
          <p:cNvPr id="6" name="Espace réservé du pied de page 5">
            <a:extLst>
              <a:ext uri="{FF2B5EF4-FFF2-40B4-BE49-F238E27FC236}">
                <a16:creationId xmlns:a16="http://schemas.microsoft.com/office/drawing/2014/main" id="{9B7DF68B-F855-4351-8AFE-93374AAF2E7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0FDA114-0B2E-4B17-A1F9-1C8C71052997}"/>
              </a:ext>
            </a:extLst>
          </p:cNvPr>
          <p:cNvSpPr>
            <a:spLocks noGrp="1"/>
          </p:cNvSpPr>
          <p:nvPr>
            <p:ph type="sldNum" sz="quarter" idx="12"/>
          </p:nvPr>
        </p:nvSpPr>
        <p:spPr/>
        <p:txBody>
          <a:bodyPr/>
          <a:lstStyle/>
          <a:p>
            <a:fld id="{F3E88B64-4C9B-4429-ADC2-F6EE48CDACA5}" type="slidenum">
              <a:rPr lang="fr-FR" smtClean="0"/>
              <a:t>‹N°›</a:t>
            </a:fld>
            <a:endParaRPr lang="fr-FR"/>
          </a:p>
        </p:txBody>
      </p:sp>
    </p:spTree>
    <p:extLst>
      <p:ext uri="{BB962C8B-B14F-4D97-AF65-F5344CB8AC3E}">
        <p14:creationId xmlns:p14="http://schemas.microsoft.com/office/powerpoint/2010/main" val="1719188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ABCEAE-EE56-4189-81DD-0132EBC104A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788183E-A1D9-49A2-BDF2-66E18EFE02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3028F56-BD74-470D-B294-64A5B3373FE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F22B009-12E6-47A6-A6D4-6A1AB19AA0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C74BC03-D57D-4699-AECD-7152340E1CB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1A5DC8F-4889-45CC-B9FC-43149EB4DFA6}"/>
              </a:ext>
            </a:extLst>
          </p:cNvPr>
          <p:cNvSpPr>
            <a:spLocks noGrp="1"/>
          </p:cNvSpPr>
          <p:nvPr>
            <p:ph type="dt" sz="half" idx="10"/>
          </p:nvPr>
        </p:nvSpPr>
        <p:spPr/>
        <p:txBody>
          <a:bodyPr/>
          <a:lstStyle/>
          <a:p>
            <a:fld id="{CBB79D68-1FEB-4E81-B04C-1B4F15BC3436}" type="datetimeFigureOut">
              <a:rPr lang="fr-FR" smtClean="0"/>
              <a:t>27/11/2023</a:t>
            </a:fld>
            <a:endParaRPr lang="fr-FR"/>
          </a:p>
        </p:txBody>
      </p:sp>
      <p:sp>
        <p:nvSpPr>
          <p:cNvPr id="8" name="Espace réservé du pied de page 7">
            <a:extLst>
              <a:ext uri="{FF2B5EF4-FFF2-40B4-BE49-F238E27FC236}">
                <a16:creationId xmlns:a16="http://schemas.microsoft.com/office/drawing/2014/main" id="{8B7E3F07-D65E-4EDF-98A8-922EF754EB7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7DB3B3F-36B8-4757-9B34-EC92EA2A8442}"/>
              </a:ext>
            </a:extLst>
          </p:cNvPr>
          <p:cNvSpPr>
            <a:spLocks noGrp="1"/>
          </p:cNvSpPr>
          <p:nvPr>
            <p:ph type="sldNum" sz="quarter" idx="12"/>
          </p:nvPr>
        </p:nvSpPr>
        <p:spPr/>
        <p:txBody>
          <a:bodyPr/>
          <a:lstStyle/>
          <a:p>
            <a:fld id="{F3E88B64-4C9B-4429-ADC2-F6EE48CDACA5}" type="slidenum">
              <a:rPr lang="fr-FR" smtClean="0"/>
              <a:t>‹N°›</a:t>
            </a:fld>
            <a:endParaRPr lang="fr-FR"/>
          </a:p>
        </p:txBody>
      </p:sp>
    </p:spTree>
    <p:extLst>
      <p:ext uri="{BB962C8B-B14F-4D97-AF65-F5344CB8AC3E}">
        <p14:creationId xmlns:p14="http://schemas.microsoft.com/office/powerpoint/2010/main" val="2625473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8A12BB-CCE4-44F2-AAFE-92FDECC116B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BF7D29E-042F-4334-AD40-6C8841AC52D8}"/>
              </a:ext>
            </a:extLst>
          </p:cNvPr>
          <p:cNvSpPr>
            <a:spLocks noGrp="1"/>
          </p:cNvSpPr>
          <p:nvPr>
            <p:ph type="dt" sz="half" idx="10"/>
          </p:nvPr>
        </p:nvSpPr>
        <p:spPr/>
        <p:txBody>
          <a:bodyPr/>
          <a:lstStyle/>
          <a:p>
            <a:fld id="{CBB79D68-1FEB-4E81-B04C-1B4F15BC3436}" type="datetimeFigureOut">
              <a:rPr lang="fr-FR" smtClean="0"/>
              <a:t>27/11/2023</a:t>
            </a:fld>
            <a:endParaRPr lang="fr-FR"/>
          </a:p>
        </p:txBody>
      </p:sp>
      <p:sp>
        <p:nvSpPr>
          <p:cNvPr id="4" name="Espace réservé du pied de page 3">
            <a:extLst>
              <a:ext uri="{FF2B5EF4-FFF2-40B4-BE49-F238E27FC236}">
                <a16:creationId xmlns:a16="http://schemas.microsoft.com/office/drawing/2014/main" id="{85594C6C-107C-47F8-901E-931D0BA4579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D59BAE9-59E4-45C7-AC4E-DDF2EF5F7732}"/>
              </a:ext>
            </a:extLst>
          </p:cNvPr>
          <p:cNvSpPr>
            <a:spLocks noGrp="1"/>
          </p:cNvSpPr>
          <p:nvPr>
            <p:ph type="sldNum" sz="quarter" idx="12"/>
          </p:nvPr>
        </p:nvSpPr>
        <p:spPr/>
        <p:txBody>
          <a:bodyPr/>
          <a:lstStyle/>
          <a:p>
            <a:fld id="{F3E88B64-4C9B-4429-ADC2-F6EE48CDACA5}" type="slidenum">
              <a:rPr lang="fr-FR" smtClean="0"/>
              <a:t>‹N°›</a:t>
            </a:fld>
            <a:endParaRPr lang="fr-FR"/>
          </a:p>
        </p:txBody>
      </p:sp>
    </p:spTree>
    <p:extLst>
      <p:ext uri="{BB962C8B-B14F-4D97-AF65-F5344CB8AC3E}">
        <p14:creationId xmlns:p14="http://schemas.microsoft.com/office/powerpoint/2010/main" val="282455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368E252-9F5F-484C-87F0-2EC06709CA9D}"/>
              </a:ext>
            </a:extLst>
          </p:cNvPr>
          <p:cNvSpPr>
            <a:spLocks noGrp="1"/>
          </p:cNvSpPr>
          <p:nvPr>
            <p:ph type="dt" sz="half" idx="10"/>
          </p:nvPr>
        </p:nvSpPr>
        <p:spPr/>
        <p:txBody>
          <a:bodyPr/>
          <a:lstStyle/>
          <a:p>
            <a:fld id="{CBB79D68-1FEB-4E81-B04C-1B4F15BC3436}" type="datetimeFigureOut">
              <a:rPr lang="fr-FR" smtClean="0"/>
              <a:t>27/11/2023</a:t>
            </a:fld>
            <a:endParaRPr lang="fr-FR"/>
          </a:p>
        </p:txBody>
      </p:sp>
      <p:sp>
        <p:nvSpPr>
          <p:cNvPr id="3" name="Espace réservé du pied de page 2">
            <a:extLst>
              <a:ext uri="{FF2B5EF4-FFF2-40B4-BE49-F238E27FC236}">
                <a16:creationId xmlns:a16="http://schemas.microsoft.com/office/drawing/2014/main" id="{F2244579-E7E2-4366-ABC4-BFA6D17B8E8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B0B6E82-1C93-4ABC-8176-DB2ABCBBB386}"/>
              </a:ext>
            </a:extLst>
          </p:cNvPr>
          <p:cNvSpPr>
            <a:spLocks noGrp="1"/>
          </p:cNvSpPr>
          <p:nvPr>
            <p:ph type="sldNum" sz="quarter" idx="12"/>
          </p:nvPr>
        </p:nvSpPr>
        <p:spPr/>
        <p:txBody>
          <a:bodyPr/>
          <a:lstStyle/>
          <a:p>
            <a:fld id="{F3E88B64-4C9B-4429-ADC2-F6EE48CDACA5}" type="slidenum">
              <a:rPr lang="fr-FR" smtClean="0"/>
              <a:t>‹N°›</a:t>
            </a:fld>
            <a:endParaRPr lang="fr-FR"/>
          </a:p>
        </p:txBody>
      </p:sp>
    </p:spTree>
    <p:extLst>
      <p:ext uri="{BB962C8B-B14F-4D97-AF65-F5344CB8AC3E}">
        <p14:creationId xmlns:p14="http://schemas.microsoft.com/office/powerpoint/2010/main" val="2700043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B4B9A-1023-40B8-B496-E19D5C2FDE5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CF218C4-3814-4AAE-816F-CC4006FA96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8C4C697-4F9D-412A-914C-BD9F215F22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E1F4559-BD1E-4607-8323-47E3673CCE1E}"/>
              </a:ext>
            </a:extLst>
          </p:cNvPr>
          <p:cNvSpPr>
            <a:spLocks noGrp="1"/>
          </p:cNvSpPr>
          <p:nvPr>
            <p:ph type="dt" sz="half" idx="10"/>
          </p:nvPr>
        </p:nvSpPr>
        <p:spPr/>
        <p:txBody>
          <a:bodyPr/>
          <a:lstStyle/>
          <a:p>
            <a:fld id="{CBB79D68-1FEB-4E81-B04C-1B4F15BC3436}" type="datetimeFigureOut">
              <a:rPr lang="fr-FR" smtClean="0"/>
              <a:t>27/11/2023</a:t>
            </a:fld>
            <a:endParaRPr lang="fr-FR"/>
          </a:p>
        </p:txBody>
      </p:sp>
      <p:sp>
        <p:nvSpPr>
          <p:cNvPr id="6" name="Espace réservé du pied de page 5">
            <a:extLst>
              <a:ext uri="{FF2B5EF4-FFF2-40B4-BE49-F238E27FC236}">
                <a16:creationId xmlns:a16="http://schemas.microsoft.com/office/drawing/2014/main" id="{CCB5B916-1A89-4FC5-BF77-79FF037CECD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7520EF3-3D11-4CF8-B204-D2D62D95C915}"/>
              </a:ext>
            </a:extLst>
          </p:cNvPr>
          <p:cNvSpPr>
            <a:spLocks noGrp="1"/>
          </p:cNvSpPr>
          <p:nvPr>
            <p:ph type="sldNum" sz="quarter" idx="12"/>
          </p:nvPr>
        </p:nvSpPr>
        <p:spPr/>
        <p:txBody>
          <a:bodyPr/>
          <a:lstStyle/>
          <a:p>
            <a:fld id="{F3E88B64-4C9B-4429-ADC2-F6EE48CDACA5}" type="slidenum">
              <a:rPr lang="fr-FR" smtClean="0"/>
              <a:t>‹N°›</a:t>
            </a:fld>
            <a:endParaRPr lang="fr-FR"/>
          </a:p>
        </p:txBody>
      </p:sp>
    </p:spTree>
    <p:extLst>
      <p:ext uri="{BB962C8B-B14F-4D97-AF65-F5344CB8AC3E}">
        <p14:creationId xmlns:p14="http://schemas.microsoft.com/office/powerpoint/2010/main" val="3026103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F7371D-7409-4A44-AE05-F599147B572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78E4B81-B688-4CB4-87ED-AB4FC1562B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F8020E8-CE62-4D3F-B340-AA8330701E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AF15863-6B02-45C0-9C17-8A5B761470FE}"/>
              </a:ext>
            </a:extLst>
          </p:cNvPr>
          <p:cNvSpPr>
            <a:spLocks noGrp="1"/>
          </p:cNvSpPr>
          <p:nvPr>
            <p:ph type="dt" sz="half" idx="10"/>
          </p:nvPr>
        </p:nvSpPr>
        <p:spPr/>
        <p:txBody>
          <a:bodyPr/>
          <a:lstStyle/>
          <a:p>
            <a:fld id="{CBB79D68-1FEB-4E81-B04C-1B4F15BC3436}" type="datetimeFigureOut">
              <a:rPr lang="fr-FR" smtClean="0"/>
              <a:t>27/11/2023</a:t>
            </a:fld>
            <a:endParaRPr lang="fr-FR"/>
          </a:p>
        </p:txBody>
      </p:sp>
      <p:sp>
        <p:nvSpPr>
          <p:cNvPr id="6" name="Espace réservé du pied de page 5">
            <a:extLst>
              <a:ext uri="{FF2B5EF4-FFF2-40B4-BE49-F238E27FC236}">
                <a16:creationId xmlns:a16="http://schemas.microsoft.com/office/drawing/2014/main" id="{F29782E9-6633-4C10-B7E0-836924228CB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29584AB-9D62-4348-B428-EBC36F12C0D3}"/>
              </a:ext>
            </a:extLst>
          </p:cNvPr>
          <p:cNvSpPr>
            <a:spLocks noGrp="1"/>
          </p:cNvSpPr>
          <p:nvPr>
            <p:ph type="sldNum" sz="quarter" idx="12"/>
          </p:nvPr>
        </p:nvSpPr>
        <p:spPr/>
        <p:txBody>
          <a:bodyPr/>
          <a:lstStyle/>
          <a:p>
            <a:fld id="{F3E88B64-4C9B-4429-ADC2-F6EE48CDACA5}" type="slidenum">
              <a:rPr lang="fr-FR" smtClean="0"/>
              <a:t>‹N°›</a:t>
            </a:fld>
            <a:endParaRPr lang="fr-FR"/>
          </a:p>
        </p:txBody>
      </p:sp>
    </p:spTree>
    <p:extLst>
      <p:ext uri="{BB962C8B-B14F-4D97-AF65-F5344CB8AC3E}">
        <p14:creationId xmlns:p14="http://schemas.microsoft.com/office/powerpoint/2010/main" val="3930081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421AFAA-859A-4950-9ABF-E031562A56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9F88D4C-3EF1-4E5D-A292-525B35C4FC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CE37B32-9EC8-4808-9BD5-7D6F61C1D2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B79D68-1FEB-4E81-B04C-1B4F15BC3436}" type="datetimeFigureOut">
              <a:rPr lang="fr-FR" smtClean="0"/>
              <a:t>27/11/2023</a:t>
            </a:fld>
            <a:endParaRPr lang="fr-FR"/>
          </a:p>
        </p:txBody>
      </p:sp>
      <p:sp>
        <p:nvSpPr>
          <p:cNvPr id="5" name="Espace réservé du pied de page 4">
            <a:extLst>
              <a:ext uri="{FF2B5EF4-FFF2-40B4-BE49-F238E27FC236}">
                <a16:creationId xmlns:a16="http://schemas.microsoft.com/office/drawing/2014/main" id="{0ED9148A-007F-426E-B100-71D9F4DE5D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6970E28-C23E-44C3-AE6F-390BD1F80D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88B64-4C9B-4429-ADC2-F6EE48CDACA5}" type="slidenum">
              <a:rPr lang="fr-FR" smtClean="0"/>
              <a:t>‹N°›</a:t>
            </a:fld>
            <a:endParaRPr lang="fr-FR"/>
          </a:p>
        </p:txBody>
      </p:sp>
    </p:spTree>
    <p:extLst>
      <p:ext uri="{BB962C8B-B14F-4D97-AF65-F5344CB8AC3E}">
        <p14:creationId xmlns:p14="http://schemas.microsoft.com/office/powerpoint/2010/main" val="158066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1" r:id="rId15"/>
    <p:sldLayoutId id="214748366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image" Target="../media/image36.jpeg"/><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8.png"/><Relationship Id="rId7" Type="http://schemas.openxmlformats.org/officeDocument/2006/relationships/image" Target="../media/image47.png"/><Relationship Id="rId12" Type="http://schemas.openxmlformats.org/officeDocument/2006/relationships/image" Target="../media/image54.png"/><Relationship Id="rId17" Type="http://schemas.openxmlformats.org/officeDocument/2006/relationships/image" Target="../media/image59.png"/><Relationship Id="rId2" Type="http://schemas.openxmlformats.org/officeDocument/2006/relationships/notesSlide" Target="../notesSlides/notesSlide13.xml"/><Relationship Id="rId16" Type="http://schemas.openxmlformats.org/officeDocument/2006/relationships/image" Target="../media/image58.png"/><Relationship Id="rId1" Type="http://schemas.openxmlformats.org/officeDocument/2006/relationships/slideLayout" Target="../slideLayouts/slideLayout13.xml"/><Relationship Id="rId6" Type="http://schemas.openxmlformats.org/officeDocument/2006/relationships/image" Target="../media/image39.png"/><Relationship Id="rId11" Type="http://schemas.openxmlformats.org/officeDocument/2006/relationships/image" Target="../media/image53.png"/><Relationship Id="rId5" Type="http://schemas.openxmlformats.org/officeDocument/2006/relationships/image" Target="../media/image38.png"/><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image" Target="../media/image49.png"/><Relationship Id="rId9" Type="http://schemas.openxmlformats.org/officeDocument/2006/relationships/image" Target="../media/image51.png"/><Relationship Id="rId14" Type="http://schemas.openxmlformats.org/officeDocument/2006/relationships/image" Target="../media/image56.png"/></Relationships>
</file>

<file path=ppt/slides/_rels/slide1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62.png"/><Relationship Id="rId4" Type="http://schemas.openxmlformats.org/officeDocument/2006/relationships/image" Target="../media/image61.jpeg"/></Relationships>
</file>

<file path=ppt/slides/_rels/slide1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62.png"/></Relationships>
</file>

<file path=ppt/slides/_rels/slide1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62.png"/><Relationship Id="rId5" Type="http://schemas.openxmlformats.org/officeDocument/2006/relationships/image" Target="../media/image67.jpeg"/><Relationship Id="rId4" Type="http://schemas.openxmlformats.org/officeDocument/2006/relationships/image" Target="../media/image66.jpeg"/></Relationships>
</file>

<file path=ppt/slides/_rels/slide1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70.png"/><Relationship Id="rId5" Type="http://schemas.openxmlformats.org/officeDocument/2006/relationships/image" Target="../media/image37.pn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38.png"/><Relationship Id="rId7" Type="http://schemas.openxmlformats.org/officeDocument/2006/relationships/image" Target="../media/image71.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70.png"/><Relationship Id="rId5" Type="http://schemas.openxmlformats.org/officeDocument/2006/relationships/image" Target="../media/image42.png"/><Relationship Id="rId10" Type="http://schemas.openxmlformats.org/officeDocument/2006/relationships/image" Target="../media/image74.png"/><Relationship Id="rId4" Type="http://schemas.openxmlformats.org/officeDocument/2006/relationships/image" Target="../media/image39.png"/><Relationship Id="rId9" Type="http://schemas.openxmlformats.org/officeDocument/2006/relationships/image" Target="../media/image73.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36.jpeg"/><Relationship Id="rId5" Type="http://schemas.openxmlformats.org/officeDocument/2006/relationships/image" Target="../media/image76.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38.png"/><Relationship Id="rId7" Type="http://schemas.openxmlformats.org/officeDocument/2006/relationships/image" Target="../media/image78.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39.png"/><Relationship Id="rId9" Type="http://schemas.openxmlformats.org/officeDocument/2006/relationships/image" Target="../media/image80.png"/></Relationships>
</file>

<file path=ppt/slides/_rels/slide2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2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87.png"/></Relationships>
</file>

<file path=ppt/slides/_rels/slide2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87.png"/><Relationship Id="rId4" Type="http://schemas.openxmlformats.org/officeDocument/2006/relationships/image" Target="../media/image89.png"/></Relationships>
</file>

<file path=ppt/slides/_rels/slide2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87.png"/><Relationship Id="rId4" Type="http://schemas.openxmlformats.org/officeDocument/2006/relationships/image" Target="../media/image89.png"/></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87.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86.png"/><Relationship Id="rId5" Type="http://schemas.openxmlformats.org/officeDocument/2006/relationships/image" Target="../media/image36.jpe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97.png"/><Relationship Id="rId3" Type="http://schemas.openxmlformats.org/officeDocument/2006/relationships/image" Target="../media/image38.png"/><Relationship Id="rId7" Type="http://schemas.openxmlformats.org/officeDocument/2006/relationships/image" Target="../media/image92.png"/><Relationship Id="rId12" Type="http://schemas.openxmlformats.org/officeDocument/2006/relationships/image" Target="../media/image96.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91.jpeg"/><Relationship Id="rId11" Type="http://schemas.openxmlformats.org/officeDocument/2006/relationships/image" Target="../media/image95.png"/><Relationship Id="rId5" Type="http://schemas.openxmlformats.org/officeDocument/2006/relationships/image" Target="../media/image86.png"/><Relationship Id="rId15" Type="http://schemas.openxmlformats.org/officeDocument/2006/relationships/image" Target="../media/image87.png"/><Relationship Id="rId10" Type="http://schemas.openxmlformats.org/officeDocument/2006/relationships/image" Target="../media/image94.png"/><Relationship Id="rId4" Type="http://schemas.openxmlformats.org/officeDocument/2006/relationships/image" Target="../media/image39.png"/><Relationship Id="rId9" Type="http://schemas.openxmlformats.org/officeDocument/2006/relationships/image" Target="../media/image93.png"/><Relationship Id="rId14" Type="http://schemas.openxmlformats.org/officeDocument/2006/relationships/image" Target="../media/image9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10.png"/><Relationship Id="rId3" Type="http://schemas.openxmlformats.org/officeDocument/2006/relationships/image" Target="../media/image100.png"/><Relationship Id="rId7" Type="http://schemas.openxmlformats.org/officeDocument/2006/relationships/image" Target="../media/image104.jpeg"/><Relationship Id="rId12" Type="http://schemas.openxmlformats.org/officeDocument/2006/relationships/image" Target="../media/image109.png"/><Relationship Id="rId2" Type="http://schemas.openxmlformats.org/officeDocument/2006/relationships/notesSlide" Target="../notesSlides/notesSlide31.xml"/><Relationship Id="rId16" Type="http://schemas.openxmlformats.org/officeDocument/2006/relationships/image" Target="../media/image113.png"/><Relationship Id="rId1" Type="http://schemas.openxmlformats.org/officeDocument/2006/relationships/slideLayout" Target="../slideLayouts/slideLayout13.xml"/><Relationship Id="rId6" Type="http://schemas.openxmlformats.org/officeDocument/2006/relationships/image" Target="../media/image103.png"/><Relationship Id="rId11" Type="http://schemas.openxmlformats.org/officeDocument/2006/relationships/image" Target="../media/image108.png"/><Relationship Id="rId5" Type="http://schemas.openxmlformats.org/officeDocument/2006/relationships/image" Target="../media/image102.jpeg"/><Relationship Id="rId15" Type="http://schemas.openxmlformats.org/officeDocument/2006/relationships/image" Target="../media/image112.svg"/><Relationship Id="rId10" Type="http://schemas.openxmlformats.org/officeDocument/2006/relationships/image" Target="../media/image107.svg"/><Relationship Id="rId4" Type="http://schemas.openxmlformats.org/officeDocument/2006/relationships/image" Target="../media/image101.jpeg"/><Relationship Id="rId9" Type="http://schemas.openxmlformats.org/officeDocument/2006/relationships/image" Target="../media/image106.png"/><Relationship Id="rId14" Type="http://schemas.openxmlformats.org/officeDocument/2006/relationships/image" Target="../media/image111.png"/></Relationships>
</file>

<file path=ppt/slides/_rels/slide32.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image" Target="../media/image123.png"/><Relationship Id="rId13" Type="http://schemas.openxmlformats.org/officeDocument/2006/relationships/image" Target="../media/image116.wmf"/><Relationship Id="rId3" Type="http://schemas.openxmlformats.org/officeDocument/2006/relationships/notesSlide" Target="../notesSlides/notesSlide34.xml"/><Relationship Id="rId7" Type="http://schemas.openxmlformats.org/officeDocument/2006/relationships/image" Target="../media/image122.svg"/><Relationship Id="rId12" Type="http://schemas.openxmlformats.org/officeDocument/2006/relationships/oleObject" Target="../embeddings/oleObject5.bin"/><Relationship Id="rId17" Type="http://schemas.openxmlformats.org/officeDocument/2006/relationships/image" Target="../media/image118.wmf"/><Relationship Id="rId2" Type="http://schemas.openxmlformats.org/officeDocument/2006/relationships/slideLayout" Target="../slideLayouts/slideLayout15.xml"/><Relationship Id="rId16" Type="http://schemas.openxmlformats.org/officeDocument/2006/relationships/oleObject" Target="../embeddings/oleObject7.bin"/><Relationship Id="rId1" Type="http://schemas.openxmlformats.org/officeDocument/2006/relationships/vmlDrawing" Target="../drawings/vmlDrawing4.vml"/><Relationship Id="rId6" Type="http://schemas.openxmlformats.org/officeDocument/2006/relationships/image" Target="../media/image121.png"/><Relationship Id="rId11" Type="http://schemas.openxmlformats.org/officeDocument/2006/relationships/image" Target="../media/image115.wmf"/><Relationship Id="rId5" Type="http://schemas.openxmlformats.org/officeDocument/2006/relationships/image" Target="../media/image120.svg"/><Relationship Id="rId15" Type="http://schemas.openxmlformats.org/officeDocument/2006/relationships/image" Target="../media/image117.wmf"/><Relationship Id="rId10" Type="http://schemas.openxmlformats.org/officeDocument/2006/relationships/oleObject" Target="../embeddings/oleObject4.bin"/><Relationship Id="rId4" Type="http://schemas.openxmlformats.org/officeDocument/2006/relationships/image" Target="../media/image119.png"/><Relationship Id="rId9" Type="http://schemas.openxmlformats.org/officeDocument/2006/relationships/image" Target="../media/image124.svg"/><Relationship Id="rId14" Type="http://schemas.openxmlformats.org/officeDocument/2006/relationships/oleObject" Target="../embeddings/oleObject6.bin"/></Relationships>
</file>

<file path=ppt/slides/_rels/slide35.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8" Type="http://schemas.openxmlformats.org/officeDocument/2006/relationships/image" Target="../media/image126.wmf"/><Relationship Id="rId3" Type="http://schemas.openxmlformats.org/officeDocument/2006/relationships/notesSlide" Target="../notesSlides/notesSlide36.xml"/><Relationship Id="rId7"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129.jpeg"/><Relationship Id="rId5" Type="http://schemas.openxmlformats.org/officeDocument/2006/relationships/image" Target="../media/image128.jpeg"/><Relationship Id="rId4" Type="http://schemas.openxmlformats.org/officeDocument/2006/relationships/image" Target="../media/image127.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18" Type="http://schemas.openxmlformats.org/officeDocument/2006/relationships/image" Target="../media/image25.png"/><Relationship Id="rId3" Type="http://schemas.openxmlformats.org/officeDocument/2006/relationships/notesSlide" Target="../notesSlides/notesSlide4.xml"/><Relationship Id="rId21" Type="http://schemas.openxmlformats.org/officeDocument/2006/relationships/image" Target="../media/image10.wmf"/><Relationship Id="rId7" Type="http://schemas.openxmlformats.org/officeDocument/2006/relationships/image" Target="../media/image14.svg"/><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slideLayout" Target="../slideLayouts/slideLayout12.xml"/><Relationship Id="rId16" Type="http://schemas.openxmlformats.org/officeDocument/2006/relationships/image" Target="../media/image23.png"/><Relationship Id="rId20" Type="http://schemas.openxmlformats.org/officeDocument/2006/relationships/oleObject" Target="../embeddings/oleObject2.bin"/><Relationship Id="rId1" Type="http://schemas.openxmlformats.org/officeDocument/2006/relationships/vmlDrawing" Target="../drawings/vmlDrawing2.v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17.png"/><Relationship Id="rId19" Type="http://schemas.openxmlformats.org/officeDocument/2006/relationships/image" Target="../media/image26.sv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27.w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6400B3C-95EF-466B-A3B6-DE3DC5983C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41356" y="1375108"/>
            <a:ext cx="3510071" cy="3027728"/>
          </a:xfrm>
          <a:prstGeom prst="rect">
            <a:avLst/>
          </a:prstGeom>
        </p:spPr>
      </p:pic>
      <p:sp>
        <p:nvSpPr>
          <p:cNvPr id="6" name="ZoneTexte 5">
            <a:extLst>
              <a:ext uri="{FF2B5EF4-FFF2-40B4-BE49-F238E27FC236}">
                <a16:creationId xmlns:a16="http://schemas.microsoft.com/office/drawing/2014/main" id="{EC570DE4-8A3F-442C-8FAD-0AE6F1CFF76F}"/>
              </a:ext>
            </a:extLst>
          </p:cNvPr>
          <p:cNvSpPr txBox="1"/>
          <p:nvPr/>
        </p:nvSpPr>
        <p:spPr>
          <a:xfrm>
            <a:off x="3666477" y="5543038"/>
            <a:ext cx="498037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3E3E3E"/>
                </a:solidFill>
                <a:effectLst/>
                <a:uLnTx/>
                <a:uFillTx/>
                <a:latin typeface="KyivType Sans2" panose="00000500000000000000" pitchFamily="50" charset="0"/>
                <a:ea typeface="+mn-ea"/>
                <a:cs typeface="+mn-cs"/>
              </a:rPr>
              <a:t>L’Expérience du Soin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3E3E3E"/>
                </a:solidFill>
                <a:effectLst/>
                <a:uLnTx/>
                <a:uFillTx/>
                <a:latin typeface="KyivType Sans2" panose="00000500000000000000" pitchFamily="50" charset="0"/>
                <a:ea typeface="+mn-ea"/>
                <a:cs typeface="+mn-cs"/>
              </a:rPr>
              <a:t>Phyto-Aromatique</a:t>
            </a:r>
          </a:p>
        </p:txBody>
      </p:sp>
    </p:spTree>
    <p:extLst>
      <p:ext uri="{BB962C8B-B14F-4D97-AF65-F5344CB8AC3E}">
        <p14:creationId xmlns:p14="http://schemas.microsoft.com/office/powerpoint/2010/main" val="1567007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279828" y="2065058"/>
            <a:ext cx="6985309" cy="1770698"/>
          </a:xfrm>
          <a:prstGeom prst="roundRect">
            <a:avLst/>
          </a:prstGeom>
          <a:solidFill>
            <a:schemeClr val="bg1"/>
          </a:solidFill>
          <a:ln>
            <a:solidFill>
              <a:schemeClr val="tx1">
                <a:lumMod val="65000"/>
                <a:lumOff val="35000"/>
              </a:schemeClr>
            </a:solidFill>
          </a:ln>
        </p:spPr>
        <p:txBody>
          <a:bodyPr wrap="square" rtlCol="0">
            <a:spAutoFit/>
          </a:bodyPr>
          <a:lstStyle/>
          <a:p>
            <a:pPr lvl="2">
              <a:defRPr/>
            </a:pPr>
            <a:r>
              <a:rPr lang="fr-FR" sz="1400" dirty="0">
                <a:latin typeface="Roboto Light" panose="02000000000000000000" pitchFamily="2" charset="0"/>
                <a:ea typeface="Roboto Light" panose="02000000000000000000" pitchFamily="2" charset="0"/>
              </a:rPr>
              <a:t>Matin et/ou soir après nettoyage et brumisation de la LOTION YON-KA, mélanger à la crème habituelle 1 à 2 pompes du booster et appliquer sur le visage et le cou. </a:t>
            </a:r>
          </a:p>
          <a:p>
            <a:pPr lvl="2" algn="just">
              <a:defRPr/>
            </a:pPr>
            <a:endParaRPr lang="fr-FR" sz="1400" dirty="0">
              <a:latin typeface="Roboto Light" panose="02000000000000000000" pitchFamily="2" charset="0"/>
              <a:ea typeface="Roboto Light" panose="02000000000000000000" pitchFamily="2" charset="0"/>
            </a:endParaRPr>
          </a:p>
          <a:p>
            <a:pPr lvl="2">
              <a:defRPr/>
            </a:pPr>
            <a:r>
              <a:rPr lang="fr-FR" sz="1400" dirty="0">
                <a:latin typeface="Roboto Light" panose="02000000000000000000" pitchFamily="2" charset="0"/>
                <a:ea typeface="Roboto Light" panose="02000000000000000000" pitchFamily="2" charset="0"/>
              </a:rPr>
              <a:t>Huile fine hypervitaminée, nourrit et revitalise toutes les peaux en baisse de forme.</a:t>
            </a:r>
          </a:p>
          <a:p>
            <a:pPr lvl="2">
              <a:defRPr/>
            </a:pPr>
            <a:r>
              <a:rPr lang="fr-FR" sz="1400" dirty="0">
                <a:latin typeface="Roboto Light" panose="02000000000000000000" pitchFamily="2" charset="0"/>
                <a:ea typeface="Roboto Light" panose="02000000000000000000" pitchFamily="2" charset="0"/>
              </a:rPr>
              <a:t>La peau s’illumine, retrouve souplesse, confort et vitalité.</a:t>
            </a:r>
          </a:p>
        </p:txBody>
      </p:sp>
      <p:pic>
        <p:nvPicPr>
          <p:cNvPr id="6" name="Imag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8167" y="2282756"/>
            <a:ext cx="606442" cy="520827"/>
          </a:xfrm>
          <a:prstGeom prst="rect">
            <a:avLst/>
          </a:prstGeom>
        </p:spPr>
      </p:pic>
      <p:pic>
        <p:nvPicPr>
          <p:cNvPr id="7" name="Imag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91595" y="3158171"/>
            <a:ext cx="703015" cy="600698"/>
          </a:xfrm>
          <a:prstGeom prst="rect">
            <a:avLst/>
          </a:prstGeom>
        </p:spPr>
      </p:pic>
      <p:sp>
        <p:nvSpPr>
          <p:cNvPr id="16" name="Rectangle 15"/>
          <p:cNvSpPr/>
          <p:nvPr/>
        </p:nvSpPr>
        <p:spPr>
          <a:xfrm>
            <a:off x="3658747" y="5445254"/>
            <a:ext cx="2678880" cy="600164"/>
          </a:xfrm>
          <a:prstGeom prst="rect">
            <a:avLst/>
          </a:prstGeom>
        </p:spPr>
        <p:txBody>
          <a:bodyPr wrap="square">
            <a:spAutoFit/>
          </a:bodyPr>
          <a:lstStyle/>
          <a:p>
            <a:pPr algn="ctr">
              <a:defRPr/>
            </a:pPr>
            <a:r>
              <a:rPr lang="fr-FR" sz="1100" dirty="0">
                <a:solidFill>
                  <a:prstClr val="black"/>
                </a:solidFill>
                <a:latin typeface="Roboto Light" panose="02000000000000000000" pitchFamily="2" charset="0"/>
                <a:ea typeface="Roboto Light" panose="02000000000000000000" pitchFamily="2" charset="0"/>
              </a:rPr>
              <a:t>Vitamine F</a:t>
            </a:r>
          </a:p>
          <a:p>
            <a:pPr algn="ctr">
              <a:defRPr/>
            </a:pPr>
            <a:r>
              <a:rPr lang="fr-FR" sz="1100" b="1" dirty="0">
                <a:solidFill>
                  <a:prstClr val="black"/>
                </a:solidFill>
                <a:latin typeface="Roboto Light" panose="02000000000000000000" pitchFamily="2" charset="0"/>
                <a:ea typeface="Roboto Light" panose="02000000000000000000" pitchFamily="2" charset="0"/>
              </a:rPr>
              <a:t>Anti-déshydratant</a:t>
            </a:r>
          </a:p>
          <a:p>
            <a:pPr lvl="0">
              <a:defRPr/>
            </a:pPr>
            <a:endParaRPr lang="fr-FR" sz="1100" dirty="0">
              <a:solidFill>
                <a:prstClr val="black"/>
              </a:solidFill>
              <a:latin typeface="Roboto Light" panose="02000000000000000000" pitchFamily="2" charset="0"/>
              <a:ea typeface="Roboto Light" panose="02000000000000000000" pitchFamily="2" charset="0"/>
            </a:endParaRPr>
          </a:p>
        </p:txBody>
      </p:sp>
      <p:sp>
        <p:nvSpPr>
          <p:cNvPr id="17" name="Rectangle 16"/>
          <p:cNvSpPr/>
          <p:nvPr/>
        </p:nvSpPr>
        <p:spPr>
          <a:xfrm>
            <a:off x="5726104" y="5506886"/>
            <a:ext cx="2678880" cy="600164"/>
          </a:xfrm>
          <a:prstGeom prst="rect">
            <a:avLst/>
          </a:prstGeom>
        </p:spPr>
        <p:txBody>
          <a:bodyPr wrap="square">
            <a:spAutoFit/>
          </a:bodyPr>
          <a:lstStyle/>
          <a:p>
            <a:pPr algn="ctr">
              <a:defRPr/>
            </a:pPr>
            <a:r>
              <a:rPr lang="fr-FR" sz="1100" dirty="0">
                <a:solidFill>
                  <a:prstClr val="black"/>
                </a:solidFill>
                <a:latin typeface="Roboto Light" panose="02000000000000000000" pitchFamily="2" charset="0"/>
                <a:ea typeface="Roboto Light" panose="02000000000000000000" pitchFamily="2" charset="0"/>
              </a:rPr>
              <a:t>Vitamine E</a:t>
            </a:r>
          </a:p>
          <a:p>
            <a:pPr algn="ctr">
              <a:defRPr/>
            </a:pPr>
            <a:r>
              <a:rPr lang="fr-FR" sz="1100" b="1" dirty="0">
                <a:solidFill>
                  <a:prstClr val="black"/>
                </a:solidFill>
                <a:latin typeface="Roboto Light" panose="02000000000000000000" pitchFamily="2" charset="0"/>
                <a:ea typeface="Roboto Light" panose="02000000000000000000" pitchFamily="2" charset="0"/>
              </a:rPr>
              <a:t>Protecteur/ Régénérant/ </a:t>
            </a:r>
          </a:p>
          <a:p>
            <a:pPr algn="ctr">
              <a:defRPr/>
            </a:pPr>
            <a:r>
              <a:rPr lang="fr-FR" sz="1100" b="1" dirty="0">
                <a:solidFill>
                  <a:prstClr val="black"/>
                </a:solidFill>
                <a:latin typeface="Roboto Light" panose="02000000000000000000" pitchFamily="2" charset="0"/>
                <a:ea typeface="Roboto Light" panose="02000000000000000000" pitchFamily="2" charset="0"/>
              </a:rPr>
              <a:t>Anti-oxydant</a:t>
            </a:r>
            <a:endParaRPr lang="fr-FR" sz="1100" dirty="0">
              <a:solidFill>
                <a:prstClr val="black"/>
              </a:solidFill>
              <a:latin typeface="Roboto Light" panose="02000000000000000000" pitchFamily="2" charset="0"/>
              <a:ea typeface="Roboto Light" panose="02000000000000000000" pitchFamily="2" charset="0"/>
            </a:endParaRPr>
          </a:p>
        </p:txBody>
      </p:sp>
      <p:sp>
        <p:nvSpPr>
          <p:cNvPr id="19" name="Rectangle 18"/>
          <p:cNvSpPr/>
          <p:nvPr/>
        </p:nvSpPr>
        <p:spPr>
          <a:xfrm>
            <a:off x="8065511" y="5518447"/>
            <a:ext cx="2678880" cy="769441"/>
          </a:xfrm>
          <a:prstGeom prst="rect">
            <a:avLst/>
          </a:prstGeom>
        </p:spPr>
        <p:txBody>
          <a:bodyPr wrap="square">
            <a:spAutoFit/>
          </a:bodyPr>
          <a:lstStyle/>
          <a:p>
            <a:pPr algn="ctr">
              <a:defRPr/>
            </a:pPr>
            <a:r>
              <a:rPr lang="fr-FR" sz="1100" dirty="0">
                <a:solidFill>
                  <a:prstClr val="black"/>
                </a:solidFill>
                <a:latin typeface="Roboto Light" panose="02000000000000000000" pitchFamily="2" charset="0"/>
                <a:ea typeface="Roboto Light" panose="02000000000000000000" pitchFamily="2" charset="0"/>
              </a:rPr>
              <a:t>Quintessence YON-KA</a:t>
            </a:r>
          </a:p>
          <a:p>
            <a:pPr algn="ctr">
              <a:defRPr/>
            </a:pPr>
            <a:r>
              <a:rPr lang="fr-FR" sz="1100" b="1" dirty="0">
                <a:solidFill>
                  <a:prstClr val="black"/>
                </a:solidFill>
                <a:latin typeface="Roboto Light" panose="02000000000000000000" pitchFamily="2" charset="0"/>
                <a:ea typeface="Roboto Light" panose="02000000000000000000" pitchFamily="2" charset="0"/>
              </a:rPr>
              <a:t>Vitalisant / Ressourçant / Assainissant / Apaisant / Purifiant / Tonifiant / Astringent / Régénérant</a:t>
            </a:r>
            <a:endParaRPr lang="fr-FR" sz="1100" dirty="0">
              <a:solidFill>
                <a:prstClr val="black"/>
              </a:solidFill>
              <a:latin typeface="Roboto Light" panose="02000000000000000000" pitchFamily="2" charset="0"/>
              <a:ea typeface="Roboto Light" panose="02000000000000000000" pitchFamily="2" charset="0"/>
            </a:endParaRPr>
          </a:p>
        </p:txBody>
      </p:sp>
      <p:sp>
        <p:nvSpPr>
          <p:cNvPr id="36" name="Rectangle 35"/>
          <p:cNvSpPr/>
          <p:nvPr/>
        </p:nvSpPr>
        <p:spPr>
          <a:xfrm>
            <a:off x="1319340" y="5452893"/>
            <a:ext cx="2678880" cy="600164"/>
          </a:xfrm>
          <a:prstGeom prst="rect">
            <a:avLst/>
          </a:prstGeom>
        </p:spPr>
        <p:txBody>
          <a:bodyPr wrap="square">
            <a:spAutoFit/>
          </a:bodyPr>
          <a:lstStyle/>
          <a:p>
            <a:pPr algn="ctr">
              <a:defRPr/>
            </a:pPr>
            <a:r>
              <a:rPr lang="fr-FR" sz="1100" dirty="0">
                <a:solidFill>
                  <a:prstClr val="black"/>
                </a:solidFill>
                <a:latin typeface="Roboto Light" panose="02000000000000000000" pitchFamily="2" charset="0"/>
                <a:ea typeface="Roboto Light" panose="02000000000000000000" pitchFamily="2" charset="0"/>
              </a:rPr>
              <a:t>Huile de germes de céréales</a:t>
            </a:r>
          </a:p>
          <a:p>
            <a:pPr algn="ctr">
              <a:defRPr/>
            </a:pPr>
            <a:r>
              <a:rPr lang="fr-FR" sz="1100" b="1" dirty="0">
                <a:solidFill>
                  <a:prstClr val="black"/>
                </a:solidFill>
                <a:latin typeface="Roboto Light" panose="02000000000000000000" pitchFamily="2" charset="0"/>
                <a:ea typeface="Roboto Light" panose="02000000000000000000" pitchFamily="2" charset="0"/>
              </a:rPr>
              <a:t>Régénérant/ Nourrissant/ </a:t>
            </a:r>
          </a:p>
          <a:p>
            <a:pPr algn="ctr">
              <a:defRPr/>
            </a:pPr>
            <a:r>
              <a:rPr lang="fr-FR" sz="1100" b="1" dirty="0">
                <a:solidFill>
                  <a:prstClr val="black"/>
                </a:solidFill>
                <a:latin typeface="Roboto Light" panose="02000000000000000000" pitchFamily="2" charset="0"/>
                <a:ea typeface="Roboto Light" panose="02000000000000000000" pitchFamily="2" charset="0"/>
              </a:rPr>
              <a:t>Protecteur</a:t>
            </a:r>
            <a:endParaRPr lang="fr-FR" sz="1100" dirty="0">
              <a:solidFill>
                <a:prstClr val="black"/>
              </a:solidFill>
              <a:latin typeface="Roboto Light" panose="02000000000000000000" pitchFamily="2" charset="0"/>
              <a:ea typeface="Roboto Light" panose="02000000000000000000" pitchFamily="2" charset="0"/>
            </a:endParaRPr>
          </a:p>
        </p:txBody>
      </p:sp>
      <p:sp>
        <p:nvSpPr>
          <p:cNvPr id="26" name="Titre 2">
            <a:extLst>
              <a:ext uri="{FF2B5EF4-FFF2-40B4-BE49-F238E27FC236}">
                <a16:creationId xmlns:a16="http://schemas.microsoft.com/office/drawing/2014/main" id="{A98297ED-342F-4A20-8A54-2499AE76992F}"/>
              </a:ext>
            </a:extLst>
          </p:cNvPr>
          <p:cNvSpPr txBox="1">
            <a:spLocks/>
          </p:cNvSpPr>
          <p:nvPr/>
        </p:nvSpPr>
        <p:spPr>
          <a:xfrm>
            <a:off x="1343891" y="398025"/>
            <a:ext cx="9573491"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3E3E3E"/>
                </a:solidFill>
                <a:latin typeface="KyivType Sans2" panose="00000500000000000000" pitchFamily="50" charset="0"/>
              </a:rPr>
              <a:t>NUTRI +</a:t>
            </a:r>
            <a:endParaRPr lang="fr-FR" sz="2800" dirty="0">
              <a:solidFill>
                <a:srgbClr val="3E3E3E"/>
              </a:solidFill>
              <a:latin typeface="KyivType Sans2" panose="00000500000000000000" pitchFamily="50" charset="0"/>
            </a:endParaRPr>
          </a:p>
        </p:txBody>
      </p:sp>
      <p:pic>
        <p:nvPicPr>
          <p:cNvPr id="27" name="Image 26">
            <a:extLst>
              <a:ext uri="{FF2B5EF4-FFF2-40B4-BE49-F238E27FC236}">
                <a16:creationId xmlns:a16="http://schemas.microsoft.com/office/drawing/2014/main" id="{C4DE4829-DEB9-439D-8019-BCF2DBEA214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17970" y="1101986"/>
            <a:ext cx="1051841" cy="3143940"/>
          </a:xfrm>
          <a:prstGeom prst="rect">
            <a:avLst/>
          </a:prstGeom>
        </p:spPr>
      </p:pic>
      <p:pic>
        <p:nvPicPr>
          <p:cNvPr id="28" name="Image 27" descr="Une image contenant plante, décoré&#10;&#10;Description générée automatiquement">
            <a:extLst>
              <a:ext uri="{FF2B5EF4-FFF2-40B4-BE49-F238E27FC236}">
                <a16:creationId xmlns:a16="http://schemas.microsoft.com/office/drawing/2014/main" id="{2A466E1E-A2B4-42D2-A290-BE256AF7BAF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81238" y="4528776"/>
            <a:ext cx="1710829" cy="924117"/>
          </a:xfrm>
          <a:prstGeom prst="rect">
            <a:avLst/>
          </a:prstGeom>
        </p:spPr>
      </p:pic>
      <p:pic>
        <p:nvPicPr>
          <p:cNvPr id="1026" name="Picture 2" descr="ingredient-quintessence-yon-ka">
            <a:extLst>
              <a:ext uri="{FF2B5EF4-FFF2-40B4-BE49-F238E27FC236}">
                <a16:creationId xmlns:a16="http://schemas.microsoft.com/office/drawing/2014/main" id="{37A04F51-27BD-406C-B697-E36E0EA1469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896363" y="4428074"/>
            <a:ext cx="1017175" cy="10780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gredient-vitamine-e">
            <a:extLst>
              <a:ext uri="{FF2B5EF4-FFF2-40B4-BE49-F238E27FC236}">
                <a16:creationId xmlns:a16="http://schemas.microsoft.com/office/drawing/2014/main" id="{A2E99EBA-29D1-4F8B-84D0-467DAA7BD651}"/>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538088" y="4123091"/>
            <a:ext cx="1017175" cy="13953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ngredient-vitamine-f">
            <a:extLst>
              <a:ext uri="{FF2B5EF4-FFF2-40B4-BE49-F238E27FC236}">
                <a16:creationId xmlns:a16="http://schemas.microsoft.com/office/drawing/2014/main" id="{0CDB0A03-AE0F-4266-B585-2C6E0EDD1187}"/>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489599" y="4024380"/>
            <a:ext cx="1017175" cy="1395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88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par>
                                <p:cTn id="23" presetID="10" presetClass="entr" presetSubtype="0"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500"/>
                                        <p:tgtEl>
                                          <p:spTgt spid="1028"/>
                                        </p:tgtEl>
                                      </p:cBhvr>
                                    </p:animEffect>
                                  </p:childTnLst>
                                </p:cTn>
                              </p:par>
                              <p:par>
                                <p:cTn id="26" presetID="10" presetClass="entr" presetSubtype="0" fill="hold" nodeType="withEffect">
                                  <p:stCondLst>
                                    <p:cond delay="0"/>
                                  </p:stCondLst>
                                  <p:childTnLst>
                                    <p:set>
                                      <p:cBhvr>
                                        <p:cTn id="27" dur="1" fill="hold">
                                          <p:stCondLst>
                                            <p:cond delay="0"/>
                                          </p:stCondLst>
                                        </p:cTn>
                                        <p:tgtEl>
                                          <p:spTgt spid="1030"/>
                                        </p:tgtEl>
                                        <p:attrNameLst>
                                          <p:attrName>style.visibility</p:attrName>
                                        </p:attrNameLst>
                                      </p:cBhvr>
                                      <p:to>
                                        <p:strVal val="visible"/>
                                      </p:to>
                                    </p:set>
                                    <p:animEffect transition="in" filter="fade">
                                      <p:cBhvr>
                                        <p:cTn id="28"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ooster Nutri +">
            <a:extLst>
              <a:ext uri="{FF2B5EF4-FFF2-40B4-BE49-F238E27FC236}">
                <a16:creationId xmlns:a16="http://schemas.microsoft.com/office/drawing/2014/main" id="{366C4EFC-30E4-47EE-8E3F-D2A0109F7BB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2564" y="2057797"/>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AB2AD91A-7FA0-4F4C-8DEE-F35081FCC61A}"/>
              </a:ext>
            </a:extLst>
          </p:cNvPr>
          <p:cNvSpPr txBox="1"/>
          <p:nvPr/>
        </p:nvSpPr>
        <p:spPr>
          <a:xfrm>
            <a:off x="4589318" y="2068308"/>
            <a:ext cx="2770909" cy="954107"/>
          </a:xfrm>
          <a:prstGeom prst="rect">
            <a:avLst/>
          </a:prstGeom>
          <a:solidFill>
            <a:srgbClr val="FCF2EA">
              <a:alpha val="43922"/>
            </a:srgbClr>
          </a:solidFill>
        </p:spPr>
        <p:txBody>
          <a:bodyPr wrap="square" rtlCol="0">
            <a:spAutoFit/>
          </a:bodyPr>
          <a:lstStyle/>
          <a:p>
            <a:pPr algn="l" fontAlgn="ctr"/>
            <a:r>
              <a:rPr lang="en-US" sz="1400" b="1" i="0" dirty="0">
                <a:solidFill>
                  <a:srgbClr val="505050"/>
                </a:solidFill>
                <a:effectLst/>
                <a:latin typeface="Roboto Light" panose="02000000000000000000" pitchFamily="2" charset="0"/>
                <a:ea typeface="Roboto Light" panose="02000000000000000000" pitchFamily="2" charset="0"/>
              </a:rPr>
              <a:t>Judy Knox</a:t>
            </a:r>
          </a:p>
          <a:p>
            <a:pPr algn="l"/>
            <a:r>
              <a:rPr lang="fr-FR" sz="1400" b="0" i="1" dirty="0">
                <a:solidFill>
                  <a:srgbClr val="505050"/>
                </a:solidFill>
                <a:effectLst/>
                <a:latin typeface="Roboto Light" panose="02000000000000000000" pitchFamily="2" charset="0"/>
                <a:ea typeface="Roboto Light" panose="02000000000000000000" pitchFamily="2" charset="0"/>
              </a:rPr>
              <a:t>J'utilise ce produit depuis plusieurs années. Il n'y a rien de comparable !</a:t>
            </a:r>
            <a:endParaRPr lang="en-US" sz="1400" b="0" i="1" dirty="0">
              <a:solidFill>
                <a:srgbClr val="505050"/>
              </a:solidFill>
              <a:effectLst/>
              <a:latin typeface="Roboto Light" panose="02000000000000000000" pitchFamily="2" charset="0"/>
              <a:ea typeface="Roboto Light" panose="02000000000000000000" pitchFamily="2" charset="0"/>
            </a:endParaRPr>
          </a:p>
        </p:txBody>
      </p:sp>
      <p:sp>
        <p:nvSpPr>
          <p:cNvPr id="6" name="ZoneTexte 5">
            <a:extLst>
              <a:ext uri="{FF2B5EF4-FFF2-40B4-BE49-F238E27FC236}">
                <a16:creationId xmlns:a16="http://schemas.microsoft.com/office/drawing/2014/main" id="{38F47BC4-5CA4-4EE8-ACB2-C5200E88EB73}"/>
              </a:ext>
            </a:extLst>
          </p:cNvPr>
          <p:cNvSpPr txBox="1"/>
          <p:nvPr/>
        </p:nvSpPr>
        <p:spPr>
          <a:xfrm>
            <a:off x="7854858" y="2644614"/>
            <a:ext cx="4073906" cy="1169551"/>
          </a:xfrm>
          <a:prstGeom prst="rect">
            <a:avLst/>
          </a:prstGeom>
          <a:solidFill>
            <a:srgbClr val="FCF2EA">
              <a:alpha val="43922"/>
            </a:srgbClr>
          </a:solidFill>
        </p:spPr>
        <p:txBody>
          <a:bodyPr wrap="square" rtlCol="0">
            <a:spAutoFit/>
          </a:bodyPr>
          <a:lstStyle/>
          <a:p>
            <a:pPr algn="just" fontAlgn="ctr"/>
            <a:r>
              <a:rPr lang="en-US" sz="1400" b="1" i="0" dirty="0">
                <a:solidFill>
                  <a:srgbClr val="505050"/>
                </a:solidFill>
                <a:effectLst/>
                <a:latin typeface="Roboto Light" panose="02000000000000000000" pitchFamily="2" charset="0"/>
                <a:ea typeface="Roboto Light" panose="02000000000000000000" pitchFamily="2" charset="0"/>
              </a:rPr>
              <a:t>Amy Betancourt</a:t>
            </a:r>
          </a:p>
          <a:p>
            <a:pPr algn="just"/>
            <a:r>
              <a:rPr lang="fr-FR" sz="1400" b="0" i="1" dirty="0">
                <a:solidFill>
                  <a:srgbClr val="505050"/>
                </a:solidFill>
                <a:effectLst/>
                <a:latin typeface="Roboto Light" panose="02000000000000000000" pitchFamily="2" charset="0"/>
                <a:ea typeface="Roboto Light" panose="02000000000000000000" pitchFamily="2" charset="0"/>
              </a:rPr>
              <a:t>« Ce petit flacon a fait des merveilles pour ma peau sèche et desséchée. Je l'ajoute à n'importe quelle crème hydratante et elle fait vraiment la différence. C'est mon must have </a:t>
            </a:r>
            <a:r>
              <a:rPr lang="fr-FR" sz="1400" b="0" i="1" dirty="0" err="1">
                <a:solidFill>
                  <a:srgbClr val="505050"/>
                </a:solidFill>
                <a:effectLst/>
                <a:latin typeface="Roboto Light" panose="02000000000000000000" pitchFamily="2" charset="0"/>
                <a:ea typeface="Roboto Light" panose="02000000000000000000" pitchFamily="2" charset="0"/>
              </a:rPr>
              <a:t>Yon-ka</a:t>
            </a:r>
            <a:r>
              <a:rPr lang="fr-FR" sz="1400" b="0" i="1" dirty="0">
                <a:solidFill>
                  <a:srgbClr val="505050"/>
                </a:solidFill>
                <a:effectLst/>
                <a:latin typeface="Roboto Light" panose="02000000000000000000" pitchFamily="2" charset="0"/>
                <a:ea typeface="Roboto Light" panose="02000000000000000000" pitchFamily="2" charset="0"/>
              </a:rPr>
              <a:t> ! »</a:t>
            </a:r>
            <a:endParaRPr lang="en-US" sz="1400" b="0" i="1" dirty="0">
              <a:solidFill>
                <a:srgbClr val="505050"/>
              </a:solidFill>
              <a:effectLst/>
              <a:latin typeface="Roboto Light" panose="02000000000000000000" pitchFamily="2" charset="0"/>
              <a:ea typeface="Roboto Light" panose="02000000000000000000" pitchFamily="2" charset="0"/>
            </a:endParaRPr>
          </a:p>
        </p:txBody>
      </p:sp>
      <p:sp>
        <p:nvSpPr>
          <p:cNvPr id="8" name="ZoneTexte 7">
            <a:extLst>
              <a:ext uri="{FF2B5EF4-FFF2-40B4-BE49-F238E27FC236}">
                <a16:creationId xmlns:a16="http://schemas.microsoft.com/office/drawing/2014/main" id="{81FA55BD-CE0A-43F5-A0CA-11429BFB915A}"/>
              </a:ext>
            </a:extLst>
          </p:cNvPr>
          <p:cNvSpPr txBox="1"/>
          <p:nvPr/>
        </p:nvSpPr>
        <p:spPr>
          <a:xfrm>
            <a:off x="4917435" y="5268591"/>
            <a:ext cx="5664442" cy="1169551"/>
          </a:xfrm>
          <a:prstGeom prst="rect">
            <a:avLst/>
          </a:prstGeom>
          <a:solidFill>
            <a:srgbClr val="FCF2EA">
              <a:alpha val="43922"/>
            </a:srgbClr>
          </a:solidFill>
        </p:spPr>
        <p:txBody>
          <a:bodyPr wrap="square" rtlCol="0">
            <a:spAutoFit/>
          </a:bodyPr>
          <a:lstStyle/>
          <a:p>
            <a:pPr algn="just" fontAlgn="ctr"/>
            <a:r>
              <a:rPr lang="en-US" sz="1400" b="1" i="0" dirty="0">
                <a:solidFill>
                  <a:srgbClr val="505050"/>
                </a:solidFill>
                <a:effectLst/>
                <a:latin typeface="Roboto Light" panose="02000000000000000000" pitchFamily="2" charset="0"/>
                <a:ea typeface="Roboto Light" panose="02000000000000000000" pitchFamily="2" charset="0"/>
              </a:rPr>
              <a:t>Makenzie </a:t>
            </a:r>
            <a:r>
              <a:rPr lang="en-US" sz="1400" b="1" i="0" dirty="0" err="1">
                <a:solidFill>
                  <a:srgbClr val="505050"/>
                </a:solidFill>
                <a:effectLst/>
                <a:latin typeface="Roboto Light" panose="02000000000000000000" pitchFamily="2" charset="0"/>
                <a:ea typeface="Roboto Light" panose="02000000000000000000" pitchFamily="2" charset="0"/>
              </a:rPr>
              <a:t>Wullner</a:t>
            </a:r>
            <a:endParaRPr lang="en-US" sz="1400" b="1" i="0" dirty="0">
              <a:solidFill>
                <a:srgbClr val="505050"/>
              </a:solidFill>
              <a:effectLst/>
              <a:latin typeface="Roboto Light" panose="02000000000000000000" pitchFamily="2" charset="0"/>
              <a:ea typeface="Roboto Light" panose="02000000000000000000" pitchFamily="2" charset="0"/>
            </a:endParaRPr>
          </a:p>
          <a:p>
            <a:pPr algn="just"/>
            <a:r>
              <a:rPr lang="fr-FR" sz="1400" b="0" i="1" dirty="0">
                <a:solidFill>
                  <a:srgbClr val="505050"/>
                </a:solidFill>
                <a:effectLst/>
                <a:latin typeface="Roboto Light" panose="02000000000000000000" pitchFamily="2" charset="0"/>
                <a:ea typeface="Roboto Light" panose="02000000000000000000" pitchFamily="2" charset="0"/>
              </a:rPr>
              <a:t>« J'adore ce Booster. Je l'utilise depuis plus d'un an tous les 3 mois et mon visage semble plus sain et plus lumineux. Mes amis m'ont demandé ce que j'utilisais sur mon visage et je leur recommande vivement ce booster. »</a:t>
            </a:r>
            <a:endParaRPr lang="en-US" sz="1400" b="0" i="1" dirty="0">
              <a:solidFill>
                <a:srgbClr val="505050"/>
              </a:solidFill>
              <a:effectLst/>
              <a:latin typeface="Roboto Light" panose="02000000000000000000" pitchFamily="2" charset="0"/>
              <a:ea typeface="Roboto Light" panose="02000000000000000000" pitchFamily="2" charset="0"/>
            </a:endParaRPr>
          </a:p>
        </p:txBody>
      </p:sp>
      <p:sp>
        <p:nvSpPr>
          <p:cNvPr id="9" name="ZoneTexte 8">
            <a:extLst>
              <a:ext uri="{FF2B5EF4-FFF2-40B4-BE49-F238E27FC236}">
                <a16:creationId xmlns:a16="http://schemas.microsoft.com/office/drawing/2014/main" id="{4F59D7B4-4927-49D3-9D03-6898456AF5E0}"/>
              </a:ext>
            </a:extLst>
          </p:cNvPr>
          <p:cNvSpPr txBox="1"/>
          <p:nvPr/>
        </p:nvSpPr>
        <p:spPr>
          <a:xfrm>
            <a:off x="4443175" y="3889752"/>
            <a:ext cx="5342269" cy="954107"/>
          </a:xfrm>
          <a:prstGeom prst="rect">
            <a:avLst/>
          </a:prstGeom>
          <a:solidFill>
            <a:srgbClr val="FCF2EA">
              <a:alpha val="43922"/>
            </a:srgbClr>
          </a:solidFill>
        </p:spPr>
        <p:txBody>
          <a:bodyPr wrap="square" rtlCol="0">
            <a:spAutoFit/>
          </a:bodyPr>
          <a:lstStyle/>
          <a:p>
            <a:pPr algn="just" fontAlgn="ctr"/>
            <a:r>
              <a:rPr lang="en-US" sz="1400" b="1" i="0" dirty="0">
                <a:solidFill>
                  <a:srgbClr val="505050"/>
                </a:solidFill>
                <a:effectLst/>
                <a:latin typeface="Roboto Light" panose="02000000000000000000" pitchFamily="2" charset="0"/>
                <a:ea typeface="Roboto Light" panose="02000000000000000000" pitchFamily="2" charset="0"/>
              </a:rPr>
              <a:t>Jennifer Keller</a:t>
            </a:r>
          </a:p>
          <a:p>
            <a:pPr algn="just"/>
            <a:r>
              <a:rPr lang="fr-FR" sz="1400" b="0" i="1" dirty="0">
                <a:solidFill>
                  <a:srgbClr val="505050"/>
                </a:solidFill>
                <a:effectLst/>
                <a:latin typeface="Roboto Light" panose="02000000000000000000" pitchFamily="2" charset="0"/>
                <a:ea typeface="Roboto Light" panose="02000000000000000000" pitchFamily="2" charset="0"/>
              </a:rPr>
              <a:t>« C'est mon booster d'hydratation préféré pour une peau éclatante. Je le mélange avec la crème Hydra pour une combinaison parfaite. C'est une huile qui me laisse fraîche, mais pas grasse. »</a:t>
            </a:r>
            <a:endParaRPr lang="en-US" sz="1400" b="0" i="1" dirty="0">
              <a:solidFill>
                <a:srgbClr val="505050"/>
              </a:solidFill>
              <a:effectLst/>
              <a:latin typeface="Roboto Light" panose="02000000000000000000" pitchFamily="2" charset="0"/>
              <a:ea typeface="Roboto Light" panose="02000000000000000000" pitchFamily="2" charset="0"/>
            </a:endParaRPr>
          </a:p>
        </p:txBody>
      </p:sp>
      <p:sp>
        <p:nvSpPr>
          <p:cNvPr id="5" name="Titre 2">
            <a:extLst>
              <a:ext uri="{FF2B5EF4-FFF2-40B4-BE49-F238E27FC236}">
                <a16:creationId xmlns:a16="http://schemas.microsoft.com/office/drawing/2014/main" id="{D4221250-F58C-5004-90FB-050950F468CC}"/>
              </a:ext>
            </a:extLst>
          </p:cNvPr>
          <p:cNvSpPr txBox="1">
            <a:spLocks/>
          </p:cNvSpPr>
          <p:nvPr/>
        </p:nvSpPr>
        <p:spPr>
          <a:xfrm>
            <a:off x="1343891" y="398025"/>
            <a:ext cx="9573491"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3E3E3E"/>
                </a:solidFill>
                <a:latin typeface="KyivType Sans2" panose="00000500000000000000" pitchFamily="50" charset="0"/>
              </a:rPr>
              <a:t>NUTRI + : </a:t>
            </a:r>
            <a:r>
              <a:rPr lang="en-US" sz="4000" dirty="0" err="1">
                <a:solidFill>
                  <a:srgbClr val="3E3E3E"/>
                </a:solidFill>
                <a:latin typeface="KyivType Sans2" panose="00000500000000000000" pitchFamily="50" charset="0"/>
              </a:rPr>
              <a:t>témoignages</a:t>
            </a:r>
            <a:endParaRPr lang="fr-FR" sz="2800" dirty="0">
              <a:solidFill>
                <a:srgbClr val="3E3E3E"/>
              </a:solidFill>
              <a:latin typeface="KyivType Sans2" panose="00000500000000000000" pitchFamily="50" charset="0"/>
            </a:endParaRPr>
          </a:p>
        </p:txBody>
      </p:sp>
    </p:spTree>
    <p:extLst>
      <p:ext uri="{BB962C8B-B14F-4D97-AF65-F5344CB8AC3E}">
        <p14:creationId xmlns:p14="http://schemas.microsoft.com/office/powerpoint/2010/main" val="2428978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453208">
            <a:off x="7381042" y="4143873"/>
            <a:ext cx="4693735" cy="1399503"/>
          </a:xfrm>
          <a:prstGeom prst="rect">
            <a:avLst/>
          </a:prstGeom>
        </p:spPr>
      </p:pic>
      <p:sp>
        <p:nvSpPr>
          <p:cNvPr id="22" name="Arc 21"/>
          <p:cNvSpPr/>
          <p:nvPr/>
        </p:nvSpPr>
        <p:spPr>
          <a:xfrm rot="9523306">
            <a:off x="1137046" y="1901056"/>
            <a:ext cx="3629817" cy="5105470"/>
          </a:xfrm>
          <a:custGeom>
            <a:avLst/>
            <a:gdLst>
              <a:gd name="connsiteX0" fmla="*/ 3440652 w 6881304"/>
              <a:gd name="connsiteY0" fmla="*/ 0 h 8221727"/>
              <a:gd name="connsiteX1" fmla="*/ 6881304 w 6881304"/>
              <a:gd name="connsiteY1" fmla="*/ 4110864 h 8221727"/>
              <a:gd name="connsiteX2" fmla="*/ 3440652 w 6881304"/>
              <a:gd name="connsiteY2" fmla="*/ 4110864 h 8221727"/>
              <a:gd name="connsiteX3" fmla="*/ 3440652 w 6881304"/>
              <a:gd name="connsiteY3" fmla="*/ 0 h 8221727"/>
              <a:gd name="connsiteX0" fmla="*/ 3440652 w 6881304"/>
              <a:gd name="connsiteY0" fmla="*/ 0 h 8221727"/>
              <a:gd name="connsiteX1" fmla="*/ 6881304 w 6881304"/>
              <a:gd name="connsiteY1" fmla="*/ 4110864 h 8221727"/>
              <a:gd name="connsiteX0" fmla="*/ 0 w 3440652"/>
              <a:gd name="connsiteY0" fmla="*/ 0 h 4110864"/>
              <a:gd name="connsiteX1" fmla="*/ 3440652 w 3440652"/>
              <a:gd name="connsiteY1" fmla="*/ 4110864 h 4110864"/>
              <a:gd name="connsiteX2" fmla="*/ 0 w 3440652"/>
              <a:gd name="connsiteY2" fmla="*/ 4110864 h 4110864"/>
              <a:gd name="connsiteX3" fmla="*/ 0 w 3440652"/>
              <a:gd name="connsiteY3" fmla="*/ 0 h 4110864"/>
              <a:gd name="connsiteX0" fmla="*/ 358483 w 3440652"/>
              <a:gd name="connsiteY0" fmla="*/ 129388 h 4110864"/>
              <a:gd name="connsiteX1" fmla="*/ 3440652 w 3440652"/>
              <a:gd name="connsiteY1" fmla="*/ 4110864 h 4110864"/>
              <a:gd name="connsiteX0" fmla="*/ 0 w 3440652"/>
              <a:gd name="connsiteY0" fmla="*/ 0 h 4110864"/>
              <a:gd name="connsiteX1" fmla="*/ 3440652 w 3440652"/>
              <a:gd name="connsiteY1" fmla="*/ 4110864 h 4110864"/>
              <a:gd name="connsiteX2" fmla="*/ 0 w 3440652"/>
              <a:gd name="connsiteY2" fmla="*/ 4110864 h 4110864"/>
              <a:gd name="connsiteX3" fmla="*/ 0 w 3440652"/>
              <a:gd name="connsiteY3" fmla="*/ 0 h 4110864"/>
              <a:gd name="connsiteX0" fmla="*/ 303734 w 3440652"/>
              <a:gd name="connsiteY0" fmla="*/ 138732 h 4110864"/>
              <a:gd name="connsiteX1" fmla="*/ 3440652 w 3440652"/>
              <a:gd name="connsiteY1" fmla="*/ 4110864 h 4110864"/>
              <a:gd name="connsiteX0" fmla="*/ 0 w 3440652"/>
              <a:gd name="connsiteY0" fmla="*/ 137908 h 4248772"/>
              <a:gd name="connsiteX1" fmla="*/ 3440652 w 3440652"/>
              <a:gd name="connsiteY1" fmla="*/ 4248772 h 4248772"/>
              <a:gd name="connsiteX2" fmla="*/ 0 w 3440652"/>
              <a:gd name="connsiteY2" fmla="*/ 4248772 h 4248772"/>
              <a:gd name="connsiteX3" fmla="*/ 0 w 3440652"/>
              <a:gd name="connsiteY3" fmla="*/ 137908 h 4248772"/>
              <a:gd name="connsiteX0" fmla="*/ 380805 w 3440652"/>
              <a:gd name="connsiteY0" fmla="*/ 0 h 4248772"/>
              <a:gd name="connsiteX1" fmla="*/ 3440652 w 3440652"/>
              <a:gd name="connsiteY1" fmla="*/ 4248772 h 4248772"/>
              <a:gd name="connsiteX0" fmla="*/ 0 w 3440652"/>
              <a:gd name="connsiteY0" fmla="*/ 218815 h 4329679"/>
              <a:gd name="connsiteX1" fmla="*/ 3440652 w 3440652"/>
              <a:gd name="connsiteY1" fmla="*/ 4329679 h 4329679"/>
              <a:gd name="connsiteX2" fmla="*/ 0 w 3440652"/>
              <a:gd name="connsiteY2" fmla="*/ 4329679 h 4329679"/>
              <a:gd name="connsiteX3" fmla="*/ 0 w 3440652"/>
              <a:gd name="connsiteY3" fmla="*/ 218815 h 4329679"/>
              <a:gd name="connsiteX0" fmla="*/ 330539 w 3440652"/>
              <a:gd name="connsiteY0" fmla="*/ 0 h 4329679"/>
              <a:gd name="connsiteX1" fmla="*/ 3440652 w 3440652"/>
              <a:gd name="connsiteY1" fmla="*/ 4329679 h 4329679"/>
              <a:gd name="connsiteX0" fmla="*/ 43644 w 3484296"/>
              <a:gd name="connsiteY0" fmla="*/ 517867 h 4628731"/>
              <a:gd name="connsiteX1" fmla="*/ 3484296 w 3484296"/>
              <a:gd name="connsiteY1" fmla="*/ 4628731 h 4628731"/>
              <a:gd name="connsiteX2" fmla="*/ 43644 w 3484296"/>
              <a:gd name="connsiteY2" fmla="*/ 4628731 h 4628731"/>
              <a:gd name="connsiteX3" fmla="*/ 43644 w 3484296"/>
              <a:gd name="connsiteY3" fmla="*/ 517867 h 4628731"/>
              <a:gd name="connsiteX0" fmla="*/ 0 w 3484296"/>
              <a:gd name="connsiteY0" fmla="*/ 0 h 4628731"/>
              <a:gd name="connsiteX1" fmla="*/ 3484296 w 3484296"/>
              <a:gd name="connsiteY1" fmla="*/ 4628731 h 4628731"/>
              <a:gd name="connsiteX0" fmla="*/ 158559 w 3599211"/>
              <a:gd name="connsiteY0" fmla="*/ 511511 h 4622375"/>
              <a:gd name="connsiteX1" fmla="*/ 3599211 w 3599211"/>
              <a:gd name="connsiteY1" fmla="*/ 4622375 h 4622375"/>
              <a:gd name="connsiteX2" fmla="*/ 158559 w 3599211"/>
              <a:gd name="connsiteY2" fmla="*/ 4622375 h 4622375"/>
              <a:gd name="connsiteX3" fmla="*/ 158559 w 3599211"/>
              <a:gd name="connsiteY3" fmla="*/ 511511 h 4622375"/>
              <a:gd name="connsiteX0" fmla="*/ 0 w 3599211"/>
              <a:gd name="connsiteY0" fmla="*/ 0 h 4622375"/>
              <a:gd name="connsiteX1" fmla="*/ 3599211 w 3599211"/>
              <a:gd name="connsiteY1" fmla="*/ 4622375 h 4622375"/>
            </a:gdLst>
            <a:ahLst/>
            <a:cxnLst>
              <a:cxn ang="0">
                <a:pos x="connsiteX0" y="connsiteY0"/>
              </a:cxn>
              <a:cxn ang="0">
                <a:pos x="connsiteX1" y="connsiteY1"/>
              </a:cxn>
            </a:cxnLst>
            <a:rect l="l" t="t" r="r" b="b"/>
            <a:pathLst>
              <a:path w="3599211" h="4622375" stroke="0" extrusionOk="0">
                <a:moveTo>
                  <a:pt x="158559" y="511511"/>
                </a:moveTo>
                <a:cubicBezTo>
                  <a:pt x="2058779" y="511511"/>
                  <a:pt x="3599211" y="2352008"/>
                  <a:pt x="3599211" y="4622375"/>
                </a:cubicBezTo>
                <a:lnTo>
                  <a:pt x="158559" y="4622375"/>
                </a:lnTo>
                <a:lnTo>
                  <a:pt x="158559" y="511511"/>
                </a:lnTo>
                <a:close/>
              </a:path>
              <a:path w="3599211" h="4622375" fill="none">
                <a:moveTo>
                  <a:pt x="0" y="0"/>
                </a:moveTo>
                <a:cubicBezTo>
                  <a:pt x="1900220" y="0"/>
                  <a:pt x="3599211" y="2352008"/>
                  <a:pt x="3599211" y="4622375"/>
                </a:cubicBezTo>
              </a:path>
            </a:pathLst>
          </a:cu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35">
              <a:defRPr/>
            </a:pPr>
            <a:endParaRPr lang="fr-FR">
              <a:solidFill>
                <a:prstClr val="black"/>
              </a:solidFill>
              <a:latin typeface="Calibri"/>
            </a:endParaRPr>
          </a:p>
        </p:txBody>
      </p:sp>
      <p:sp>
        <p:nvSpPr>
          <p:cNvPr id="14" name="Rectangle 13"/>
          <p:cNvSpPr/>
          <p:nvPr/>
        </p:nvSpPr>
        <p:spPr>
          <a:xfrm>
            <a:off x="240" y="1324473"/>
            <a:ext cx="12191521" cy="400110"/>
          </a:xfrm>
          <a:prstGeom prst="rect">
            <a:avLst/>
          </a:prstGeom>
        </p:spPr>
        <p:txBody>
          <a:bodyPr wrap="square">
            <a:spAutoFit/>
          </a:bodyPr>
          <a:lstStyle/>
          <a:p>
            <a:pPr algn="ctr">
              <a:defRPr/>
            </a:pPr>
            <a:r>
              <a:rPr lang="fr-FR" sz="2000" i="1" dirty="0">
                <a:solidFill>
                  <a:prstClr val="black"/>
                </a:solidFill>
                <a:latin typeface="KyivType Sans2" panose="00000500000000000000" charset="0"/>
              </a:rPr>
              <a:t>Crème SOS confort intense des peaux sèches à très sèches</a:t>
            </a:r>
          </a:p>
        </p:txBody>
      </p:sp>
      <p:sp>
        <p:nvSpPr>
          <p:cNvPr id="24" name="ZoneTexte 23"/>
          <p:cNvSpPr txBox="1"/>
          <p:nvPr/>
        </p:nvSpPr>
        <p:spPr>
          <a:xfrm>
            <a:off x="11262703" y="5419178"/>
            <a:ext cx="461665" cy="680668"/>
          </a:xfrm>
          <a:prstGeom prst="rect">
            <a:avLst/>
          </a:prstGeom>
          <a:solidFill>
            <a:schemeClr val="bg1"/>
          </a:solidFill>
        </p:spPr>
        <p:txBody>
          <a:bodyPr vert="vert270" wrap="square" rtlCol="0">
            <a:spAutoFit/>
          </a:bodyPr>
          <a:lstStyle/>
          <a:p>
            <a:pPr defTabSz="914335">
              <a:defRPr/>
            </a:pPr>
            <a:r>
              <a:rPr lang="fr-FR" dirty="0">
                <a:solidFill>
                  <a:prstClr val="black"/>
                </a:solidFill>
                <a:latin typeface="Roboto Light" panose="020B0604020202020204" charset="0"/>
                <a:ea typeface="Roboto Light" panose="020B0604020202020204" charset="0"/>
              </a:rPr>
              <a:t>50 ml </a:t>
            </a:r>
          </a:p>
        </p:txBody>
      </p:sp>
      <p:sp>
        <p:nvSpPr>
          <p:cNvPr id="20" name="ZoneTexte 19"/>
          <p:cNvSpPr txBox="1"/>
          <p:nvPr/>
        </p:nvSpPr>
        <p:spPr>
          <a:xfrm>
            <a:off x="1365328" y="2749324"/>
            <a:ext cx="3496122" cy="762132"/>
          </a:xfrm>
          <a:prstGeom prst="rect">
            <a:avLst/>
          </a:prstGeom>
          <a:solidFill>
            <a:schemeClr val="bg1"/>
          </a:solidFill>
        </p:spPr>
        <p:txBody>
          <a:bodyPr wrap="square" rtlCol="0">
            <a:spAutoFit/>
          </a:bodyPr>
          <a:lstStyle/>
          <a:p>
            <a:pPr defTabSz="914335">
              <a:defRPr/>
            </a:pPr>
            <a:r>
              <a:rPr lang="fr-FR" sz="1451" dirty="0">
                <a:solidFill>
                  <a:prstClr val="black"/>
                </a:solidFill>
                <a:latin typeface="Roboto Light" panose="020B0604020202020204" charset="0"/>
                <a:ea typeface="Roboto Light" panose="020B0604020202020204" charset="0"/>
              </a:rPr>
              <a:t>Nourrit</a:t>
            </a:r>
          </a:p>
          <a:p>
            <a:pPr defTabSz="914335">
              <a:defRPr/>
            </a:pPr>
            <a:r>
              <a:rPr lang="fr-FR" sz="1451" dirty="0">
                <a:solidFill>
                  <a:prstClr val="black"/>
                </a:solidFill>
                <a:latin typeface="Roboto Light" panose="020B0604020202020204" charset="0"/>
                <a:ea typeface="Roboto Light" panose="020B0604020202020204" charset="0"/>
              </a:rPr>
              <a:t>Répare</a:t>
            </a:r>
          </a:p>
          <a:p>
            <a:pPr defTabSz="914335">
              <a:defRPr/>
            </a:pPr>
            <a:r>
              <a:rPr lang="fr-FR" sz="1451" dirty="0">
                <a:solidFill>
                  <a:prstClr val="black"/>
                </a:solidFill>
                <a:latin typeface="Roboto Light" panose="020B0604020202020204" charset="0"/>
                <a:ea typeface="Roboto Light" panose="020B0604020202020204" charset="0"/>
              </a:rPr>
              <a:t>Booste les défenses naturelles</a:t>
            </a:r>
          </a:p>
        </p:txBody>
      </p:sp>
      <p:pic>
        <p:nvPicPr>
          <p:cNvPr id="32" name="Image 3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9420" y="2307027"/>
            <a:ext cx="1119554" cy="1418840"/>
          </a:xfrm>
          <a:prstGeom prst="rect">
            <a:avLst/>
          </a:prstGeom>
        </p:spPr>
      </p:pic>
      <p:pic>
        <p:nvPicPr>
          <p:cNvPr id="33" name="Image 3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13995" y="4932929"/>
            <a:ext cx="1198789" cy="1519258"/>
          </a:xfrm>
          <a:prstGeom prst="rect">
            <a:avLst/>
          </a:prstGeom>
        </p:spPr>
      </p:pic>
      <p:pic>
        <p:nvPicPr>
          <p:cNvPr id="2050" name="Picture 2" descr="Nutri Défense yon-ka"/>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893787" y="2314341"/>
            <a:ext cx="1755451" cy="3858133"/>
          </a:xfrm>
          <a:prstGeom prst="rect">
            <a:avLst/>
          </a:prstGeom>
          <a:noFill/>
          <a:extLst>
            <a:ext uri="{909E8E84-426E-40DD-AFC4-6F175D3DCCD1}">
              <a14:hiddenFill xmlns:a14="http://schemas.microsoft.com/office/drawing/2010/main">
                <a:solidFill>
                  <a:srgbClr val="FFFFFF"/>
                </a:solidFill>
              </a14:hiddenFill>
            </a:ext>
          </a:extLst>
        </p:spPr>
      </p:pic>
      <p:pic>
        <p:nvPicPr>
          <p:cNvPr id="28" name="Image 2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83031" y="3877336"/>
            <a:ext cx="1152588" cy="1223360"/>
          </a:xfrm>
          <a:prstGeom prst="rect">
            <a:avLst/>
          </a:prstGeom>
        </p:spPr>
      </p:pic>
      <p:sp>
        <p:nvSpPr>
          <p:cNvPr id="29" name="ZoneTexte 28"/>
          <p:cNvSpPr txBox="1"/>
          <p:nvPr/>
        </p:nvSpPr>
        <p:spPr>
          <a:xfrm>
            <a:off x="1122207" y="4985593"/>
            <a:ext cx="1511240" cy="338554"/>
          </a:xfrm>
          <a:prstGeom prst="rect">
            <a:avLst/>
          </a:prstGeom>
          <a:noFill/>
        </p:spPr>
        <p:txBody>
          <a:bodyPr wrap="square" rtlCol="0">
            <a:spAutoFit/>
          </a:bodyPr>
          <a:lstStyle/>
          <a:p>
            <a:r>
              <a:rPr lang="fr-FR" sz="1600" b="1" dirty="0">
                <a:solidFill>
                  <a:srgbClr val="CAC4DB"/>
                </a:solidFill>
                <a:latin typeface="Calibri Light" panose="020F0302020204030204" pitchFamily="34" charset="0"/>
                <a:ea typeface="Roboto" panose="02000000000000000000" pitchFamily="2" charset="0"/>
                <a:cs typeface="Calibri Light" panose="020F0302020204030204" pitchFamily="34" charset="0"/>
              </a:rPr>
              <a:t>Cible </a:t>
            </a:r>
          </a:p>
        </p:txBody>
      </p:sp>
      <p:sp>
        <p:nvSpPr>
          <p:cNvPr id="36" name="Rectangle 35"/>
          <p:cNvSpPr/>
          <p:nvPr/>
        </p:nvSpPr>
        <p:spPr>
          <a:xfrm>
            <a:off x="2202693" y="4147418"/>
            <a:ext cx="6095760" cy="538865"/>
          </a:xfrm>
          <a:prstGeom prst="rect">
            <a:avLst/>
          </a:prstGeom>
        </p:spPr>
        <p:txBody>
          <a:bodyPr>
            <a:spAutoFit/>
          </a:bodyPr>
          <a:lstStyle/>
          <a:p>
            <a:pPr lvl="0">
              <a:defRPr/>
            </a:pPr>
            <a:r>
              <a:rPr lang="fr-FR" sz="1451" dirty="0">
                <a:solidFill>
                  <a:prstClr val="black"/>
                </a:solidFill>
                <a:latin typeface="Roboto Light" panose="020B0604020202020204" charset="0"/>
                <a:ea typeface="Roboto Light" panose="020B0604020202020204" charset="0"/>
              </a:rPr>
              <a:t>Peaux sèches à très sèches</a:t>
            </a:r>
          </a:p>
          <a:p>
            <a:pPr lvl="0">
              <a:defRPr/>
            </a:pPr>
            <a:r>
              <a:rPr lang="fr-FR" sz="1451" dirty="0">
                <a:solidFill>
                  <a:prstClr val="black"/>
                </a:solidFill>
                <a:latin typeface="Roboto Light" panose="020B0604020202020204" charset="0"/>
                <a:ea typeface="Roboto Light" panose="020B0604020202020204" charset="0"/>
              </a:rPr>
              <a:t>Peaux sensibles aux agressions du quotidien</a:t>
            </a:r>
          </a:p>
        </p:txBody>
      </p:sp>
      <p:sp>
        <p:nvSpPr>
          <p:cNvPr id="21" name="Rectangle 20"/>
          <p:cNvSpPr/>
          <p:nvPr/>
        </p:nvSpPr>
        <p:spPr>
          <a:xfrm>
            <a:off x="3894374" y="5230253"/>
            <a:ext cx="6879013" cy="985398"/>
          </a:xfrm>
          <a:prstGeom prst="rect">
            <a:avLst/>
          </a:prstGeom>
          <a:solidFill>
            <a:schemeClr val="bg1"/>
          </a:solidFill>
          <a:effectLst>
            <a:softEdge rad="127000"/>
          </a:effectLst>
        </p:spPr>
        <p:txBody>
          <a:bodyPr wrap="square">
            <a:spAutoFit/>
          </a:bodyPr>
          <a:lstStyle/>
          <a:p>
            <a:pPr defTabSz="914335">
              <a:defRPr/>
            </a:pPr>
            <a:r>
              <a:rPr lang="fr-FR" sz="1451" dirty="0">
                <a:solidFill>
                  <a:prstClr val="black"/>
                </a:solidFill>
                <a:latin typeface="Roboto Light" panose="020B0604020202020204" charset="0"/>
                <a:ea typeface="Roboto Light" panose="020B0604020202020204" charset="0"/>
              </a:rPr>
              <a:t>Peau nourrie : 100%</a:t>
            </a:r>
          </a:p>
          <a:p>
            <a:pPr defTabSz="914335">
              <a:defRPr/>
            </a:pPr>
            <a:r>
              <a:rPr lang="fr-FR" sz="1451" dirty="0">
                <a:solidFill>
                  <a:prstClr val="black"/>
                </a:solidFill>
                <a:latin typeface="Roboto Light" panose="020B0604020202020204" charset="0"/>
                <a:ea typeface="Roboto Light" panose="020B0604020202020204" charset="0"/>
              </a:rPr>
              <a:t>Impression d’être mieux protégée des agressions extérieures : 89 %</a:t>
            </a:r>
          </a:p>
          <a:p>
            <a:pPr lvl="0">
              <a:defRPr/>
            </a:pPr>
            <a:r>
              <a:rPr lang="fr-FR" sz="1451" dirty="0">
                <a:solidFill>
                  <a:prstClr val="black"/>
                </a:solidFill>
                <a:latin typeface="Roboto Light" panose="020B0604020202020204" charset="0"/>
                <a:ea typeface="Roboto Light" panose="020B0604020202020204" charset="0"/>
              </a:rPr>
              <a:t>Associée à </a:t>
            </a:r>
            <a:r>
              <a:rPr lang="fr-FR" sz="1451" dirty="0" err="1">
                <a:solidFill>
                  <a:prstClr val="black"/>
                </a:solidFill>
                <a:latin typeface="Roboto Light" panose="020B0604020202020204" charset="0"/>
                <a:ea typeface="Roboto Light" panose="020B0604020202020204" charset="0"/>
              </a:rPr>
              <a:t>Nutri</a:t>
            </a:r>
            <a:r>
              <a:rPr lang="fr-FR" sz="1451" dirty="0">
                <a:solidFill>
                  <a:prstClr val="black"/>
                </a:solidFill>
                <a:latin typeface="Roboto Light" panose="020B0604020202020204" charset="0"/>
                <a:ea typeface="Roboto Light" panose="020B0604020202020204" charset="0"/>
              </a:rPr>
              <a:t>+, +89% nutrition</a:t>
            </a:r>
          </a:p>
          <a:p>
            <a:pPr defTabSz="914335">
              <a:defRPr/>
            </a:pPr>
            <a:endParaRPr lang="fr-FR" sz="1451" dirty="0">
              <a:solidFill>
                <a:prstClr val="black"/>
              </a:solidFill>
              <a:latin typeface="Roboto Light" panose="020B0604020202020204" charset="0"/>
              <a:ea typeface="Roboto Light" panose="020B0604020202020204" charset="0"/>
            </a:endParaRPr>
          </a:p>
        </p:txBody>
      </p:sp>
      <p:sp>
        <p:nvSpPr>
          <p:cNvPr id="31" name="ZoneTexte 30"/>
          <p:cNvSpPr txBox="1"/>
          <p:nvPr/>
        </p:nvSpPr>
        <p:spPr>
          <a:xfrm>
            <a:off x="124000" y="6367120"/>
            <a:ext cx="5680492" cy="338554"/>
          </a:xfrm>
          <a:prstGeom prst="rect">
            <a:avLst/>
          </a:prstGeom>
          <a:noFill/>
        </p:spPr>
        <p:txBody>
          <a:bodyPr wrap="square" rtlCol="0">
            <a:spAutoFit/>
          </a:bodyPr>
          <a:lstStyle/>
          <a:p>
            <a:pPr lvl="0">
              <a:defRPr/>
            </a:pPr>
            <a:r>
              <a:rPr lang="fr-FR" sz="800" dirty="0">
                <a:solidFill>
                  <a:srgbClr val="3E3E3E"/>
                </a:solidFill>
                <a:latin typeface="Roboto Light" panose="02000000000000000000" pitchFamily="2" charset="0"/>
                <a:ea typeface="Roboto Light" panose="02000000000000000000" pitchFamily="2" charset="0"/>
              </a:rPr>
              <a:t>*Auto-évaluation- Etude clinique auprès de 18 femmes âgées de 25 à 55 ans à la peau sèche et très sèche et présentant des signes d’inconfort (tiraillements, démangeaisons). A raison de 2 applications par jour pendant 4 semaines.</a:t>
            </a:r>
            <a:endParaRPr lang="fr-FR" sz="700" b="1" cap="all" dirty="0">
              <a:solidFill>
                <a:srgbClr val="A2BCE2"/>
              </a:solidFill>
              <a:latin typeface="Roboto Light" panose="02000000000000000000" pitchFamily="2" charset="0"/>
              <a:ea typeface="Roboto Light" panose="02000000000000000000" pitchFamily="2" charset="0"/>
            </a:endParaRPr>
          </a:p>
        </p:txBody>
      </p:sp>
      <p:sp>
        <p:nvSpPr>
          <p:cNvPr id="25" name="ZoneTexte 24"/>
          <p:cNvSpPr txBox="1"/>
          <p:nvPr/>
        </p:nvSpPr>
        <p:spPr>
          <a:xfrm>
            <a:off x="9738777" y="6082855"/>
            <a:ext cx="2154611" cy="369332"/>
          </a:xfrm>
          <a:prstGeom prst="rect">
            <a:avLst/>
          </a:prstGeom>
          <a:solidFill>
            <a:schemeClr val="bg1"/>
          </a:solidFill>
        </p:spPr>
        <p:txBody>
          <a:bodyPr wrap="square" rtlCol="0">
            <a:spAutoFit/>
          </a:bodyPr>
          <a:lstStyle/>
          <a:p>
            <a:pPr algn="ctr" defTabSz="914335">
              <a:defRPr/>
            </a:pPr>
            <a:r>
              <a:rPr lang="fr-FR" dirty="0">
                <a:solidFill>
                  <a:prstClr val="black"/>
                </a:solidFill>
                <a:latin typeface="Roboto Light" panose="020B0604020202020204" charset="0"/>
                <a:ea typeface="Roboto Light" panose="020B0604020202020204" charset="0"/>
              </a:rPr>
              <a:t>Matin et/ou Soir</a:t>
            </a:r>
          </a:p>
        </p:txBody>
      </p:sp>
      <p:sp>
        <p:nvSpPr>
          <p:cNvPr id="27" name="Titre 2">
            <a:extLst>
              <a:ext uri="{FF2B5EF4-FFF2-40B4-BE49-F238E27FC236}">
                <a16:creationId xmlns:a16="http://schemas.microsoft.com/office/drawing/2014/main" id="{FD81666C-B2AF-4A41-8BEB-848EEE710F98}"/>
              </a:ext>
            </a:extLst>
          </p:cNvPr>
          <p:cNvSpPr txBox="1">
            <a:spLocks/>
          </p:cNvSpPr>
          <p:nvPr/>
        </p:nvSpPr>
        <p:spPr>
          <a:xfrm>
            <a:off x="1242591" y="112372"/>
            <a:ext cx="9573491"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2800" dirty="0">
                <a:solidFill>
                  <a:srgbClr val="3E3E3E"/>
                </a:solidFill>
                <a:latin typeface="KyivType Sans2" panose="00000500000000000000" pitchFamily="50" charset="0"/>
              </a:rPr>
            </a:br>
            <a:r>
              <a:rPr lang="en-US" sz="4000" dirty="0">
                <a:solidFill>
                  <a:srgbClr val="3E3E3E"/>
                </a:solidFill>
                <a:latin typeface="KyivType Sans2" panose="00000500000000000000" pitchFamily="50" charset="0"/>
              </a:rPr>
              <a:t>NUTRI DEFENSE</a:t>
            </a:r>
            <a:endParaRPr lang="fr-FR" sz="2800" dirty="0">
              <a:solidFill>
                <a:srgbClr val="3E3E3E"/>
              </a:solidFill>
              <a:latin typeface="KyivType Sans2" panose="00000500000000000000" pitchFamily="50" charset="0"/>
            </a:endParaRPr>
          </a:p>
        </p:txBody>
      </p:sp>
    </p:spTree>
    <p:extLst>
      <p:ext uri="{BB962C8B-B14F-4D97-AF65-F5344CB8AC3E}">
        <p14:creationId xmlns:p14="http://schemas.microsoft.com/office/powerpoint/2010/main" val="205082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9" grpId="0"/>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42141" y="4444049"/>
            <a:ext cx="675087" cy="1240970"/>
          </a:xfrm>
          <a:prstGeom prst="ellipse">
            <a:avLst/>
          </a:prstGeom>
        </p:spPr>
      </p:pic>
      <p:pic>
        <p:nvPicPr>
          <p:cNvPr id="13" name="Imag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93725" y="4614181"/>
            <a:ext cx="1549378" cy="999421"/>
          </a:xfrm>
          <a:prstGeom prst="ellipse">
            <a:avLst/>
          </a:prstGeom>
        </p:spPr>
      </p:pic>
      <p:sp>
        <p:nvSpPr>
          <p:cNvPr id="5" name="ZoneTexte 4"/>
          <p:cNvSpPr txBox="1"/>
          <p:nvPr/>
        </p:nvSpPr>
        <p:spPr>
          <a:xfrm>
            <a:off x="3279828" y="2037345"/>
            <a:ext cx="6985309" cy="2009061"/>
          </a:xfrm>
          <a:prstGeom prst="roundRect">
            <a:avLst/>
          </a:prstGeom>
          <a:solidFill>
            <a:schemeClr val="bg1"/>
          </a:solidFill>
          <a:ln>
            <a:solidFill>
              <a:schemeClr val="tx1">
                <a:lumMod val="65000"/>
                <a:lumOff val="35000"/>
              </a:schemeClr>
            </a:solidFill>
          </a:ln>
        </p:spPr>
        <p:txBody>
          <a:bodyPr wrap="square" rtlCol="0">
            <a:spAutoFit/>
          </a:bodyPr>
          <a:lstStyle/>
          <a:p>
            <a:pPr lvl="2">
              <a:defRPr/>
            </a:pPr>
            <a:r>
              <a:rPr lang="fr-FR" sz="1400" dirty="0">
                <a:latin typeface="Roboto Light" panose="02000000000000000000" pitchFamily="2" charset="0"/>
                <a:ea typeface="Roboto Light" panose="02000000000000000000" pitchFamily="2" charset="0"/>
              </a:rPr>
              <a:t>Matin et/ou soir après nettoyage et brumisation de la LOTION YON-KA, appliquer NUTRI DEFENSE sur le visage et le cou. </a:t>
            </a:r>
          </a:p>
          <a:p>
            <a:pPr lvl="2" algn="just">
              <a:defRPr/>
            </a:pPr>
            <a:endParaRPr lang="fr-FR" sz="1400" dirty="0">
              <a:latin typeface="Roboto Light" panose="02000000000000000000" pitchFamily="2" charset="0"/>
              <a:ea typeface="Roboto Light" panose="02000000000000000000" pitchFamily="2" charset="0"/>
            </a:endParaRPr>
          </a:p>
          <a:p>
            <a:pPr lvl="2">
              <a:defRPr/>
            </a:pPr>
            <a:r>
              <a:rPr lang="fr-FR" sz="1400" dirty="0">
                <a:latin typeface="Roboto Light" panose="02000000000000000000" pitchFamily="2" charset="0"/>
                <a:ea typeface="Roboto Light" panose="02000000000000000000" pitchFamily="2" charset="0"/>
              </a:rPr>
              <a:t>Ses actifs réparateurs </a:t>
            </a:r>
            <a:r>
              <a:rPr lang="fr-FR" sz="1400" dirty="0">
                <a:solidFill>
                  <a:prstClr val="black"/>
                </a:solidFill>
                <a:latin typeface="Roboto Light" panose="02000000000000000000" pitchFamily="2" charset="0"/>
                <a:ea typeface="Roboto Light" panose="02000000000000000000" pitchFamily="2" charset="0"/>
              </a:rPr>
              <a:t>+ sa texture douce et onctueuse qui apaisent les sensations de tiraillements = Le combo parfait p</a:t>
            </a:r>
            <a:r>
              <a:rPr lang="fr-FR" sz="1400" dirty="0">
                <a:latin typeface="Roboto Light" panose="02000000000000000000" pitchFamily="2" charset="0"/>
                <a:ea typeface="Roboto Light" panose="02000000000000000000" pitchFamily="2" charset="0"/>
              </a:rPr>
              <a:t>our retrouver rapidement confort, souplesse, velouté et éclat.</a:t>
            </a:r>
          </a:p>
          <a:p>
            <a:pPr lvl="2">
              <a:defRPr/>
            </a:pPr>
            <a:endParaRPr lang="fr-FR" sz="1400" dirty="0">
              <a:latin typeface="Roboto Light" panose="02000000000000000000" pitchFamily="2" charset="0"/>
              <a:ea typeface="Roboto Light" panose="02000000000000000000" pitchFamily="2" charset="0"/>
            </a:endParaRPr>
          </a:p>
          <a:p>
            <a:pPr lvl="2">
              <a:defRPr/>
            </a:pPr>
            <a:r>
              <a:rPr lang="fr-FR" sz="1400" dirty="0">
                <a:latin typeface="Roboto Light" panose="02000000000000000000" pitchFamily="2" charset="0"/>
                <a:ea typeface="Roboto Light" panose="02000000000000000000" pitchFamily="2" charset="0"/>
              </a:rPr>
              <a:t>Idéal en association avec un booster ! </a:t>
            </a:r>
            <a:r>
              <a:rPr lang="fr-FR" sz="1400" dirty="0">
                <a:solidFill>
                  <a:prstClr val="black"/>
                </a:solidFill>
                <a:latin typeface="Roboto Light" panose="02000000000000000000" pitchFamily="2" charset="0"/>
                <a:ea typeface="Roboto Light" panose="02000000000000000000" pitchFamily="2" charset="0"/>
              </a:rPr>
              <a:t> </a:t>
            </a:r>
          </a:p>
        </p:txBody>
      </p:sp>
      <p:pic>
        <p:nvPicPr>
          <p:cNvPr id="6" name="Imag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88167" y="2255043"/>
            <a:ext cx="606442" cy="520827"/>
          </a:xfrm>
          <a:prstGeom prst="rect">
            <a:avLst/>
          </a:prstGeom>
        </p:spPr>
      </p:pic>
      <p:pic>
        <p:nvPicPr>
          <p:cNvPr id="7" name="Imag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91595" y="3130458"/>
            <a:ext cx="703015" cy="600698"/>
          </a:xfrm>
          <a:prstGeom prst="rect">
            <a:avLst/>
          </a:prstGeom>
        </p:spPr>
      </p:pic>
      <p:sp>
        <p:nvSpPr>
          <p:cNvPr id="16" name="Rectangle 15"/>
          <p:cNvSpPr/>
          <p:nvPr/>
        </p:nvSpPr>
        <p:spPr>
          <a:xfrm>
            <a:off x="2148592" y="5445254"/>
            <a:ext cx="2678880" cy="938719"/>
          </a:xfrm>
          <a:prstGeom prst="rect">
            <a:avLst/>
          </a:prstGeom>
        </p:spPr>
        <p:txBody>
          <a:bodyPr wrap="square">
            <a:spAutoFit/>
          </a:bodyPr>
          <a:lstStyle/>
          <a:p>
            <a:pPr algn="ctr">
              <a:defRPr/>
            </a:pPr>
            <a:r>
              <a:rPr lang="fr-FR" sz="1100" dirty="0">
                <a:solidFill>
                  <a:prstClr val="black"/>
                </a:solidFill>
                <a:latin typeface="Roboto Light" panose="02000000000000000000" pitchFamily="2" charset="0"/>
                <a:ea typeface="Roboto Light" panose="02000000000000000000" pitchFamily="2" charset="0"/>
              </a:rPr>
              <a:t>Beurre de Karité, huiles de pépins de raisin et d’avocat </a:t>
            </a:r>
          </a:p>
          <a:p>
            <a:pPr algn="ctr">
              <a:defRPr/>
            </a:pPr>
            <a:r>
              <a:rPr lang="fr-FR" sz="1100" b="1" dirty="0">
                <a:solidFill>
                  <a:prstClr val="black"/>
                </a:solidFill>
                <a:latin typeface="Roboto Light" panose="02000000000000000000" pitchFamily="2" charset="0"/>
                <a:ea typeface="Roboto Light" panose="02000000000000000000" pitchFamily="2" charset="0"/>
              </a:rPr>
              <a:t>Nourrissant, </a:t>
            </a:r>
          </a:p>
          <a:p>
            <a:pPr algn="ctr">
              <a:defRPr/>
            </a:pPr>
            <a:r>
              <a:rPr lang="fr-FR" sz="1100" b="1" dirty="0">
                <a:solidFill>
                  <a:prstClr val="black"/>
                </a:solidFill>
                <a:latin typeface="Roboto Light" panose="02000000000000000000" pitchFamily="2" charset="0"/>
                <a:ea typeface="Roboto Light" panose="02000000000000000000" pitchFamily="2" charset="0"/>
              </a:rPr>
              <a:t>Réparateur </a:t>
            </a:r>
          </a:p>
          <a:p>
            <a:pPr lvl="0">
              <a:defRPr/>
            </a:pPr>
            <a:endParaRPr lang="fr-FR" sz="1100" dirty="0">
              <a:solidFill>
                <a:prstClr val="black"/>
              </a:solidFill>
              <a:latin typeface="Roboto Light" panose="02000000000000000000" pitchFamily="2" charset="0"/>
              <a:ea typeface="Roboto Light" panose="02000000000000000000" pitchFamily="2" charset="0"/>
            </a:endParaRPr>
          </a:p>
        </p:txBody>
      </p:sp>
      <p:sp>
        <p:nvSpPr>
          <p:cNvPr id="17" name="Rectangle 16"/>
          <p:cNvSpPr/>
          <p:nvPr/>
        </p:nvSpPr>
        <p:spPr>
          <a:xfrm>
            <a:off x="4215949" y="5506886"/>
            <a:ext cx="2678880" cy="769441"/>
          </a:xfrm>
          <a:prstGeom prst="rect">
            <a:avLst/>
          </a:prstGeom>
        </p:spPr>
        <p:txBody>
          <a:bodyPr wrap="square">
            <a:spAutoFit/>
          </a:bodyPr>
          <a:lstStyle/>
          <a:p>
            <a:pPr algn="ctr">
              <a:defRPr/>
            </a:pPr>
            <a:r>
              <a:rPr lang="fr-FR" sz="1100" dirty="0">
                <a:solidFill>
                  <a:prstClr val="black"/>
                </a:solidFill>
                <a:latin typeface="Roboto Light" panose="02000000000000000000" pitchFamily="2" charset="0"/>
                <a:ea typeface="Roboto Light" panose="02000000000000000000" pitchFamily="2" charset="0"/>
              </a:rPr>
              <a:t>Coenzyme Q10, </a:t>
            </a:r>
          </a:p>
          <a:p>
            <a:pPr algn="ctr">
              <a:defRPr/>
            </a:pPr>
            <a:r>
              <a:rPr lang="fr-FR" sz="1100" dirty="0">
                <a:solidFill>
                  <a:prstClr val="black"/>
                </a:solidFill>
                <a:latin typeface="Roboto Light" panose="02000000000000000000" pitchFamily="2" charset="0"/>
                <a:ea typeface="Roboto Light" panose="02000000000000000000" pitchFamily="2" charset="0"/>
              </a:rPr>
              <a:t>Vitamines A, C, E </a:t>
            </a:r>
          </a:p>
          <a:p>
            <a:pPr algn="ctr">
              <a:defRPr/>
            </a:pPr>
            <a:r>
              <a:rPr lang="fr-FR" sz="1100" b="1" dirty="0" err="1">
                <a:solidFill>
                  <a:prstClr val="black"/>
                </a:solidFill>
                <a:latin typeface="Roboto Light" panose="02000000000000000000" pitchFamily="2" charset="0"/>
                <a:ea typeface="Roboto Light" panose="02000000000000000000" pitchFamily="2" charset="0"/>
              </a:rPr>
              <a:t>Anti-oxydant</a:t>
            </a:r>
            <a:endParaRPr lang="fr-FR" sz="1100" b="1" dirty="0">
              <a:solidFill>
                <a:prstClr val="black"/>
              </a:solidFill>
              <a:latin typeface="Roboto Light" panose="02000000000000000000" pitchFamily="2" charset="0"/>
              <a:ea typeface="Roboto Light" panose="02000000000000000000" pitchFamily="2" charset="0"/>
            </a:endParaRPr>
          </a:p>
          <a:p>
            <a:pPr lvl="0">
              <a:defRPr/>
            </a:pPr>
            <a:endParaRPr lang="fr-FR" sz="1100" dirty="0">
              <a:solidFill>
                <a:prstClr val="black"/>
              </a:solidFill>
              <a:latin typeface="Roboto Light" panose="02000000000000000000" pitchFamily="2" charset="0"/>
              <a:ea typeface="Roboto Light" panose="02000000000000000000" pitchFamily="2" charset="0"/>
            </a:endParaRPr>
          </a:p>
        </p:txBody>
      </p:sp>
      <p:sp>
        <p:nvSpPr>
          <p:cNvPr id="19" name="Rectangle 18"/>
          <p:cNvSpPr/>
          <p:nvPr/>
        </p:nvSpPr>
        <p:spPr>
          <a:xfrm>
            <a:off x="6208869" y="5548498"/>
            <a:ext cx="2678880" cy="938719"/>
          </a:xfrm>
          <a:prstGeom prst="rect">
            <a:avLst/>
          </a:prstGeom>
        </p:spPr>
        <p:txBody>
          <a:bodyPr wrap="square">
            <a:spAutoFit/>
          </a:bodyPr>
          <a:lstStyle/>
          <a:p>
            <a:pPr algn="ctr">
              <a:defRPr/>
            </a:pPr>
            <a:r>
              <a:rPr lang="fr-FR" sz="1100" dirty="0">
                <a:solidFill>
                  <a:prstClr val="black"/>
                </a:solidFill>
                <a:latin typeface="Roboto Light" panose="02000000000000000000" pitchFamily="2" charset="0"/>
                <a:ea typeface="Roboto Light" panose="02000000000000000000" pitchFamily="2" charset="0"/>
              </a:rPr>
              <a:t>Lactobacilles </a:t>
            </a:r>
          </a:p>
          <a:p>
            <a:pPr algn="ctr">
              <a:defRPr/>
            </a:pPr>
            <a:r>
              <a:rPr lang="fr-FR" sz="1100" dirty="0">
                <a:solidFill>
                  <a:prstClr val="black"/>
                </a:solidFill>
                <a:latin typeface="Roboto Light" panose="02000000000000000000" pitchFamily="2" charset="0"/>
                <a:ea typeface="Roboto Light" panose="02000000000000000000" pitchFamily="2" charset="0"/>
              </a:rPr>
              <a:t>(probiotiques)</a:t>
            </a:r>
          </a:p>
          <a:p>
            <a:pPr algn="ctr">
              <a:defRPr/>
            </a:pPr>
            <a:r>
              <a:rPr lang="fr-FR" sz="1100" b="1" dirty="0">
                <a:solidFill>
                  <a:prstClr val="black"/>
                </a:solidFill>
                <a:latin typeface="Roboto Light" panose="02000000000000000000" pitchFamily="2" charset="0"/>
                <a:ea typeface="Roboto Light" panose="02000000000000000000" pitchFamily="2" charset="0"/>
              </a:rPr>
              <a:t>Booster des défenses naturelles </a:t>
            </a:r>
          </a:p>
          <a:p>
            <a:pPr algn="ctr">
              <a:defRPr/>
            </a:pPr>
            <a:r>
              <a:rPr lang="fr-FR" sz="1100" b="1" dirty="0">
                <a:solidFill>
                  <a:prstClr val="black"/>
                </a:solidFill>
                <a:latin typeface="Roboto Light" panose="02000000000000000000" pitchFamily="2" charset="0"/>
                <a:ea typeface="Roboto Light" panose="02000000000000000000" pitchFamily="2" charset="0"/>
              </a:rPr>
              <a:t> </a:t>
            </a:r>
          </a:p>
          <a:p>
            <a:pPr lvl="0">
              <a:defRPr/>
            </a:pPr>
            <a:endParaRPr lang="fr-FR" sz="1100" dirty="0">
              <a:solidFill>
                <a:prstClr val="black"/>
              </a:solidFill>
              <a:latin typeface="Roboto Light" panose="02000000000000000000" pitchFamily="2" charset="0"/>
              <a:ea typeface="Roboto Light" panose="02000000000000000000" pitchFamily="2" charset="0"/>
            </a:endParaRPr>
          </a:p>
        </p:txBody>
      </p:sp>
      <p:sp>
        <p:nvSpPr>
          <p:cNvPr id="22" name="Rectangle 21"/>
          <p:cNvSpPr/>
          <p:nvPr/>
        </p:nvSpPr>
        <p:spPr>
          <a:xfrm>
            <a:off x="9959722" y="5548498"/>
            <a:ext cx="2678880" cy="769441"/>
          </a:xfrm>
          <a:prstGeom prst="rect">
            <a:avLst/>
          </a:prstGeom>
        </p:spPr>
        <p:txBody>
          <a:bodyPr wrap="square">
            <a:spAutoFit/>
          </a:bodyPr>
          <a:lstStyle/>
          <a:p>
            <a:pPr algn="ctr">
              <a:defRPr/>
            </a:pPr>
            <a:r>
              <a:rPr lang="fr-FR" sz="1100" dirty="0">
                <a:solidFill>
                  <a:prstClr val="black"/>
                </a:solidFill>
                <a:latin typeface="Roboto Light" panose="02000000000000000000" pitchFamily="2" charset="0"/>
                <a:ea typeface="Roboto Light" panose="02000000000000000000" pitchFamily="2" charset="0"/>
              </a:rPr>
              <a:t>HE de </a:t>
            </a:r>
            <a:r>
              <a:rPr lang="fr-FR" sz="1100" dirty="0" err="1">
                <a:solidFill>
                  <a:prstClr val="black"/>
                </a:solidFill>
                <a:latin typeface="Roboto Light" panose="02000000000000000000" pitchFamily="2" charset="0"/>
                <a:ea typeface="Roboto Light" panose="02000000000000000000" pitchFamily="2" charset="0"/>
              </a:rPr>
              <a:t>petitgrain</a:t>
            </a:r>
            <a:r>
              <a:rPr lang="fr-FR" sz="1100" dirty="0">
                <a:solidFill>
                  <a:prstClr val="black"/>
                </a:solidFill>
                <a:latin typeface="Roboto Light" panose="02000000000000000000" pitchFamily="2" charset="0"/>
                <a:ea typeface="Roboto Light" panose="02000000000000000000" pitchFamily="2" charset="0"/>
              </a:rPr>
              <a:t>, lavande,</a:t>
            </a:r>
          </a:p>
          <a:p>
            <a:pPr algn="ctr">
              <a:defRPr/>
            </a:pPr>
            <a:r>
              <a:rPr lang="fr-FR" sz="1100" dirty="0">
                <a:solidFill>
                  <a:prstClr val="black"/>
                </a:solidFill>
                <a:latin typeface="Roboto Light" panose="02000000000000000000" pitchFamily="2" charset="0"/>
                <a:ea typeface="Roboto Light" panose="02000000000000000000" pitchFamily="2" charset="0"/>
              </a:rPr>
              <a:t> camomille </a:t>
            </a:r>
          </a:p>
          <a:p>
            <a:pPr algn="ctr">
              <a:defRPr/>
            </a:pPr>
            <a:r>
              <a:rPr lang="fr-FR" sz="1100" b="1" dirty="0">
                <a:solidFill>
                  <a:prstClr val="black"/>
                </a:solidFill>
                <a:latin typeface="Roboto Light" panose="02000000000000000000" pitchFamily="2" charset="0"/>
                <a:ea typeface="Roboto Light" panose="02000000000000000000" pitchFamily="2" charset="0"/>
              </a:rPr>
              <a:t>Apaisant</a:t>
            </a:r>
          </a:p>
          <a:p>
            <a:pPr lvl="0">
              <a:defRPr/>
            </a:pPr>
            <a:endParaRPr lang="fr-FR" sz="1100" dirty="0">
              <a:solidFill>
                <a:prstClr val="black"/>
              </a:solidFill>
              <a:latin typeface="Roboto Light" panose="02000000000000000000" pitchFamily="2" charset="0"/>
              <a:ea typeface="Roboto Light" panose="02000000000000000000" pitchFamily="2" charset="0"/>
            </a:endParaRPr>
          </a:p>
        </p:txBody>
      </p:sp>
      <p:pic>
        <p:nvPicPr>
          <p:cNvPr id="23" name="Picture 2" descr="Nutri Défense yon-ka"/>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280346" y="853300"/>
            <a:ext cx="1755451" cy="3858133"/>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5400000">
            <a:off x="10154528" y="4614153"/>
            <a:ext cx="1213432" cy="633937"/>
          </a:xfrm>
          <a:prstGeom prst="ellipse">
            <a:avLst/>
          </a:prstGeom>
        </p:spPr>
      </p:pic>
      <p:pic>
        <p:nvPicPr>
          <p:cNvPr id="4" name="Image 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671312" y="4295653"/>
            <a:ext cx="931040" cy="1178324"/>
          </a:xfrm>
          <a:prstGeom prst="rect">
            <a:avLst/>
          </a:prstGeom>
        </p:spPr>
      </p:pic>
      <p:pic>
        <p:nvPicPr>
          <p:cNvPr id="8" name="Image 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299162" y="4305487"/>
            <a:ext cx="803712" cy="1324979"/>
          </a:xfrm>
          <a:prstGeom prst="ellipse">
            <a:avLst/>
          </a:prstGeom>
        </p:spPr>
      </p:pic>
      <p:grpSp>
        <p:nvGrpSpPr>
          <p:cNvPr id="14" name="Groupe 13"/>
          <p:cNvGrpSpPr/>
          <p:nvPr/>
        </p:nvGrpSpPr>
        <p:grpSpPr>
          <a:xfrm>
            <a:off x="7761038" y="4563907"/>
            <a:ext cx="3328152" cy="1716855"/>
            <a:chOff x="6912643" y="5119194"/>
            <a:chExt cx="3328283" cy="1716923"/>
          </a:xfrm>
        </p:grpSpPr>
        <p:pic>
          <p:nvPicPr>
            <p:cNvPr id="15" name="Image 1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478533" y="5169468"/>
              <a:ext cx="1015768" cy="1015768"/>
            </a:xfrm>
            <a:prstGeom prst="ellipse">
              <a:avLst/>
            </a:prstGeom>
          </p:spPr>
        </p:pic>
        <p:sp>
          <p:nvSpPr>
            <p:cNvPr id="20" name="Rectangle 19"/>
            <p:cNvSpPr/>
            <p:nvPr/>
          </p:nvSpPr>
          <p:spPr>
            <a:xfrm>
              <a:off x="6912643" y="6066646"/>
              <a:ext cx="3328283" cy="769471"/>
            </a:xfrm>
            <a:prstGeom prst="rect">
              <a:avLst/>
            </a:prstGeom>
          </p:spPr>
          <p:txBody>
            <a:bodyPr wrap="square">
              <a:spAutoFit/>
            </a:bodyPr>
            <a:lstStyle/>
            <a:p>
              <a:pPr algn="ctr">
                <a:defRPr/>
              </a:pPr>
              <a:r>
                <a:rPr lang="fr-FR" sz="1100" dirty="0">
                  <a:solidFill>
                    <a:prstClr val="black"/>
                  </a:solidFill>
                  <a:latin typeface="Roboto Light" panose="02000000000000000000" pitchFamily="2" charset="0"/>
                  <a:ea typeface="Roboto Light" panose="02000000000000000000" pitchFamily="2" charset="0"/>
                </a:rPr>
                <a:t>Glycérine végétale, vitamine B5, </a:t>
              </a:r>
            </a:p>
            <a:p>
              <a:pPr algn="ctr">
                <a:defRPr/>
              </a:pPr>
              <a:r>
                <a:rPr lang="fr-FR" sz="1100" dirty="0">
                  <a:solidFill>
                    <a:prstClr val="black"/>
                  </a:solidFill>
                  <a:latin typeface="Roboto Light" panose="02000000000000000000" pitchFamily="2" charset="0"/>
                  <a:ea typeface="Roboto Light" panose="02000000000000000000" pitchFamily="2" charset="0"/>
                </a:rPr>
                <a:t>Vitamine PP </a:t>
              </a:r>
            </a:p>
            <a:p>
              <a:pPr algn="ctr">
                <a:defRPr/>
              </a:pPr>
              <a:r>
                <a:rPr lang="fr-FR" sz="1100" b="1" dirty="0">
                  <a:solidFill>
                    <a:prstClr val="black"/>
                  </a:solidFill>
                  <a:latin typeface="Roboto Light" panose="02000000000000000000" pitchFamily="2" charset="0"/>
                  <a:ea typeface="Roboto Light" panose="02000000000000000000" pitchFamily="2" charset="0"/>
                </a:rPr>
                <a:t>Hydratant</a:t>
              </a:r>
            </a:p>
            <a:p>
              <a:pPr lvl="0">
                <a:defRPr/>
              </a:pPr>
              <a:endParaRPr lang="fr-FR" sz="1100" dirty="0">
                <a:solidFill>
                  <a:prstClr val="black"/>
                </a:solidFill>
                <a:latin typeface="Roboto Light" panose="02000000000000000000" pitchFamily="2" charset="0"/>
                <a:ea typeface="Roboto Light" panose="02000000000000000000" pitchFamily="2" charset="0"/>
              </a:endParaRPr>
            </a:p>
          </p:txBody>
        </p:sp>
        <p:pic>
          <p:nvPicPr>
            <p:cNvPr id="9" name="Image 8"/>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357469" y="5119194"/>
              <a:ext cx="962082" cy="865232"/>
            </a:xfrm>
            <a:prstGeom prst="ellipse">
              <a:avLst/>
            </a:prstGeom>
          </p:spPr>
        </p:pic>
      </p:grpSp>
      <p:pic>
        <p:nvPicPr>
          <p:cNvPr id="10" name="Image 9"/>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071258" y="4574090"/>
            <a:ext cx="751712" cy="1031317"/>
          </a:xfrm>
          <a:prstGeom prst="ellipse">
            <a:avLst/>
          </a:prstGeom>
        </p:spPr>
      </p:pic>
      <p:pic>
        <p:nvPicPr>
          <p:cNvPr id="11" name="Image 10"/>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rot="403981">
            <a:off x="2814743" y="4046934"/>
            <a:ext cx="1045955" cy="920640"/>
          </a:xfrm>
          <a:prstGeom prst="ellipse">
            <a:avLst/>
          </a:prstGeom>
        </p:spPr>
      </p:pic>
      <p:pic>
        <p:nvPicPr>
          <p:cNvPr id="34" name="Image 33"/>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725772" y="4507252"/>
            <a:ext cx="762910" cy="1046681"/>
          </a:xfrm>
          <a:prstGeom prst="ellipse">
            <a:avLst/>
          </a:prstGeom>
        </p:spPr>
      </p:pic>
      <p:pic>
        <p:nvPicPr>
          <p:cNvPr id="35" name="Image 34"/>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324701" y="4594882"/>
            <a:ext cx="1129682" cy="1015960"/>
          </a:xfrm>
          <a:prstGeom prst="ellipse">
            <a:avLst/>
          </a:prstGeom>
        </p:spPr>
      </p:pic>
      <p:pic>
        <p:nvPicPr>
          <p:cNvPr id="33" name="Image 32"/>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21320" y="4715253"/>
            <a:ext cx="2115213" cy="630680"/>
          </a:xfrm>
          <a:prstGeom prst="ellipse">
            <a:avLst/>
          </a:prstGeom>
        </p:spPr>
      </p:pic>
      <p:sp>
        <p:nvSpPr>
          <p:cNvPr id="36" name="Rectangle 35"/>
          <p:cNvSpPr/>
          <p:nvPr/>
        </p:nvSpPr>
        <p:spPr>
          <a:xfrm>
            <a:off x="-190815" y="5452893"/>
            <a:ext cx="2678880" cy="769441"/>
          </a:xfrm>
          <a:prstGeom prst="rect">
            <a:avLst/>
          </a:prstGeom>
        </p:spPr>
        <p:txBody>
          <a:bodyPr wrap="square">
            <a:spAutoFit/>
          </a:bodyPr>
          <a:lstStyle/>
          <a:p>
            <a:pPr algn="ctr">
              <a:defRPr/>
            </a:pPr>
            <a:r>
              <a:rPr lang="fr-FR" sz="1100" dirty="0">
                <a:solidFill>
                  <a:prstClr val="black"/>
                </a:solidFill>
                <a:latin typeface="Roboto Light" panose="02000000000000000000" pitchFamily="2" charset="0"/>
                <a:ea typeface="Roboto Light" panose="02000000000000000000" pitchFamily="2" charset="0"/>
              </a:rPr>
              <a:t>Huile d’Inca </a:t>
            </a:r>
            <a:r>
              <a:rPr lang="fr-FR" sz="1100" dirty="0" err="1">
                <a:solidFill>
                  <a:prstClr val="black"/>
                </a:solidFill>
                <a:latin typeface="Roboto Light" panose="02000000000000000000" pitchFamily="2" charset="0"/>
                <a:ea typeface="Roboto Light" panose="02000000000000000000" pitchFamily="2" charset="0"/>
              </a:rPr>
              <a:t>Inchi</a:t>
            </a:r>
            <a:r>
              <a:rPr lang="fr-FR" sz="1100" dirty="0">
                <a:solidFill>
                  <a:prstClr val="black"/>
                </a:solidFill>
                <a:latin typeface="Roboto Light" panose="02000000000000000000" pitchFamily="2" charset="0"/>
                <a:ea typeface="Roboto Light" panose="02000000000000000000" pitchFamily="2" charset="0"/>
              </a:rPr>
              <a:t> Bio </a:t>
            </a:r>
          </a:p>
          <a:p>
            <a:pPr algn="ctr">
              <a:defRPr/>
            </a:pPr>
            <a:r>
              <a:rPr lang="fr-FR" sz="1100" b="1" dirty="0">
                <a:solidFill>
                  <a:prstClr val="black"/>
                </a:solidFill>
                <a:latin typeface="Roboto Light" panose="02000000000000000000" pitchFamily="2" charset="0"/>
                <a:ea typeface="Roboto Light" panose="02000000000000000000" pitchFamily="2" charset="0"/>
              </a:rPr>
              <a:t>Riches en AGE </a:t>
            </a:r>
          </a:p>
          <a:p>
            <a:pPr algn="ctr">
              <a:defRPr/>
            </a:pPr>
            <a:r>
              <a:rPr lang="fr-FR" sz="1100" b="1" dirty="0">
                <a:solidFill>
                  <a:prstClr val="black"/>
                </a:solidFill>
                <a:latin typeface="Roboto Light" panose="02000000000000000000" pitchFamily="2" charset="0"/>
                <a:ea typeface="Roboto Light" panose="02000000000000000000" pitchFamily="2" charset="0"/>
              </a:rPr>
              <a:t>Nourrissant, réparateur </a:t>
            </a:r>
          </a:p>
          <a:p>
            <a:pPr lvl="0">
              <a:defRPr/>
            </a:pPr>
            <a:endParaRPr lang="fr-FR" sz="1100" dirty="0">
              <a:solidFill>
                <a:prstClr val="black"/>
              </a:solidFill>
              <a:latin typeface="Roboto Light" panose="02000000000000000000" pitchFamily="2" charset="0"/>
              <a:ea typeface="Roboto Light" panose="02000000000000000000" pitchFamily="2" charset="0"/>
            </a:endParaRPr>
          </a:p>
        </p:txBody>
      </p:sp>
      <p:sp>
        <p:nvSpPr>
          <p:cNvPr id="3" name="Titre 2">
            <a:extLst>
              <a:ext uri="{FF2B5EF4-FFF2-40B4-BE49-F238E27FC236}">
                <a16:creationId xmlns:a16="http://schemas.microsoft.com/office/drawing/2014/main" id="{30101E97-BB8C-C198-534A-B5155903DFD1}"/>
              </a:ext>
            </a:extLst>
          </p:cNvPr>
          <p:cNvSpPr txBox="1">
            <a:spLocks/>
          </p:cNvSpPr>
          <p:nvPr/>
        </p:nvSpPr>
        <p:spPr>
          <a:xfrm>
            <a:off x="1242591" y="112372"/>
            <a:ext cx="9573491"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2800" dirty="0">
                <a:solidFill>
                  <a:srgbClr val="3E3E3E"/>
                </a:solidFill>
                <a:latin typeface="KyivType Sans2" panose="00000500000000000000" pitchFamily="50" charset="0"/>
              </a:rPr>
            </a:br>
            <a:r>
              <a:rPr lang="en-US" sz="4000" dirty="0">
                <a:solidFill>
                  <a:srgbClr val="3E3E3E"/>
                </a:solidFill>
                <a:latin typeface="KyivType Sans2" panose="00000500000000000000" pitchFamily="50" charset="0"/>
              </a:rPr>
              <a:t>NUTRI DEFENSE</a:t>
            </a:r>
            <a:endParaRPr lang="fr-FR" sz="2800" dirty="0">
              <a:solidFill>
                <a:srgbClr val="3E3E3E"/>
              </a:solidFill>
              <a:latin typeface="KyivType Sans2" panose="00000500000000000000" pitchFamily="50" charset="0"/>
            </a:endParaRPr>
          </a:p>
        </p:txBody>
      </p:sp>
    </p:spTree>
    <p:extLst>
      <p:ext uri="{BB962C8B-B14F-4D97-AF65-F5344CB8AC3E}">
        <p14:creationId xmlns:p14="http://schemas.microsoft.com/office/powerpoint/2010/main" val="367510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10"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par>
                                <p:cTn id="44" presetID="10" presetClass="entr" presetSubtype="0" fill="hold"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500"/>
                                        <p:tgtEl>
                                          <p:spTgt spid="35"/>
                                        </p:tgtEl>
                                      </p:cBhvr>
                                    </p:animEffect>
                                  </p:childTnLst>
                                </p:cTn>
                              </p:par>
                              <p:par>
                                <p:cTn id="47" presetID="10"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2"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Capture d’écran 2015-04-02 à 18.21.38.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7803474" y="2584838"/>
            <a:ext cx="6496372" cy="1688323"/>
          </a:xfrm>
          <a:prstGeom prst="rect">
            <a:avLst/>
          </a:prstGeom>
        </p:spPr>
      </p:pic>
      <p:graphicFrame>
        <p:nvGraphicFramePr>
          <p:cNvPr id="7" name="Tableau 6"/>
          <p:cNvGraphicFramePr>
            <a:graphicFrameLocks noGrp="1"/>
          </p:cNvGraphicFramePr>
          <p:nvPr>
            <p:extLst>
              <p:ext uri="{D42A27DB-BD31-4B8C-83A1-F6EECF244321}">
                <p14:modId xmlns:p14="http://schemas.microsoft.com/office/powerpoint/2010/main" val="1897253408"/>
              </p:ext>
            </p:extLst>
          </p:nvPr>
        </p:nvGraphicFramePr>
        <p:xfrm>
          <a:off x="2063551" y="2228448"/>
          <a:ext cx="7080449" cy="3604317"/>
        </p:xfrm>
        <a:graphic>
          <a:graphicData uri="http://schemas.openxmlformats.org/drawingml/2006/table">
            <a:tbl>
              <a:tblPr firstRow="1" bandRow="1">
                <a:tableStyleId>{D27102A9-8310-4765-A935-A1911B00CA55}</a:tableStyleId>
              </a:tblPr>
              <a:tblGrid>
                <a:gridCol w="1510922">
                  <a:extLst>
                    <a:ext uri="{9D8B030D-6E8A-4147-A177-3AD203B41FA5}">
                      <a16:colId xmlns:a16="http://schemas.microsoft.com/office/drawing/2014/main" val="20000"/>
                    </a:ext>
                  </a:extLst>
                </a:gridCol>
                <a:gridCol w="5569527">
                  <a:extLst>
                    <a:ext uri="{9D8B030D-6E8A-4147-A177-3AD203B41FA5}">
                      <a16:colId xmlns:a16="http://schemas.microsoft.com/office/drawing/2014/main" val="20001"/>
                    </a:ext>
                  </a:extLst>
                </a:gridCol>
              </a:tblGrid>
              <a:tr h="839841">
                <a:tc>
                  <a:txBody>
                    <a:bodyPr/>
                    <a:lstStyle/>
                    <a:p>
                      <a:r>
                        <a:rPr lang="fr-FR" sz="1400" b="0" dirty="0">
                          <a:solidFill>
                            <a:schemeClr val="tx1">
                              <a:lumMod val="75000"/>
                              <a:lumOff val="25000"/>
                            </a:schemeClr>
                          </a:solidFill>
                          <a:latin typeface="Roboto Light" panose="02000000000000000000" pitchFamily="2" charset="0"/>
                          <a:ea typeface="Roboto Light" panose="02000000000000000000" pitchFamily="2" charset="0"/>
                        </a:rPr>
                        <a:t>Origine</a:t>
                      </a:r>
                    </a:p>
                  </a:txBody>
                  <a:tcPr anchor="ctr">
                    <a:lnB w="12700" cap="flat" cmpd="sng" algn="ctr">
                      <a:solidFill>
                        <a:srgbClr val="7030A0"/>
                      </a:solidFill>
                      <a:prstDash val="solid"/>
                      <a:round/>
                      <a:headEnd type="none" w="med" len="med"/>
                      <a:tailEnd type="none" w="med" len="med"/>
                    </a:lnB>
                    <a:solidFill>
                      <a:srgbClr val="FCF2EA"/>
                    </a:solidFill>
                  </a:tcPr>
                </a:tc>
                <a:tc>
                  <a:txBody>
                    <a:bodyPr/>
                    <a:lstStyle/>
                    <a:p>
                      <a:pPr marL="0" lvl="0" indent="0" defTabSz="914239">
                        <a:buFont typeface="Courier New" pitchFamily="49" charset="0"/>
                        <a:buNone/>
                        <a:defRPr/>
                      </a:pPr>
                      <a:r>
                        <a:rPr lang="fr-FR" sz="1400" b="0" dirty="0">
                          <a:solidFill>
                            <a:prstClr val="black">
                              <a:lumMod val="65000"/>
                              <a:lumOff val="35000"/>
                            </a:prstClr>
                          </a:solidFill>
                          <a:latin typeface="Roboto Light" panose="02000000000000000000" pitchFamily="2" charset="0"/>
                          <a:ea typeface="Roboto Light" panose="02000000000000000000" pitchFamily="2" charset="0"/>
                        </a:rPr>
                        <a:t>Plante native de la forêt amazonienne utilisée par les Indiens pour ses multiples vertus. Huile</a:t>
                      </a:r>
                      <a:r>
                        <a:rPr lang="fr-FR" sz="1400" b="0" baseline="0" dirty="0">
                          <a:solidFill>
                            <a:prstClr val="black">
                              <a:lumMod val="65000"/>
                              <a:lumOff val="35000"/>
                            </a:prstClr>
                          </a:solidFill>
                          <a:latin typeface="Roboto Light" panose="02000000000000000000" pitchFamily="2" charset="0"/>
                          <a:ea typeface="Roboto Light" panose="02000000000000000000" pitchFamily="2" charset="0"/>
                        </a:rPr>
                        <a:t> i</a:t>
                      </a:r>
                      <a:r>
                        <a:rPr lang="fr-FR" sz="1400" b="0" dirty="0">
                          <a:solidFill>
                            <a:prstClr val="black">
                              <a:lumMod val="65000"/>
                              <a:lumOff val="35000"/>
                            </a:prstClr>
                          </a:solidFill>
                          <a:latin typeface="Roboto Light" panose="02000000000000000000" pitchFamily="2" charset="0"/>
                          <a:ea typeface="Roboto Light" panose="02000000000000000000" pitchFamily="2" charset="0"/>
                        </a:rPr>
                        <a:t>ssue des graines de cette plante.</a:t>
                      </a:r>
                      <a:r>
                        <a:rPr lang="fr-FR" sz="1400" b="0" baseline="0" dirty="0">
                          <a:solidFill>
                            <a:prstClr val="black">
                              <a:lumMod val="65000"/>
                              <a:lumOff val="35000"/>
                            </a:prstClr>
                          </a:solidFill>
                          <a:latin typeface="Roboto Light" panose="02000000000000000000" pitchFamily="2" charset="0"/>
                          <a:ea typeface="Roboto Light" panose="02000000000000000000" pitchFamily="2" charset="0"/>
                        </a:rPr>
                        <a:t> </a:t>
                      </a:r>
                      <a:endParaRPr lang="fr-FR" sz="1400" b="0" kern="1200" dirty="0">
                        <a:solidFill>
                          <a:schemeClr val="tx1">
                            <a:lumMod val="75000"/>
                            <a:lumOff val="25000"/>
                          </a:schemeClr>
                        </a:solidFill>
                        <a:latin typeface="Roboto Light" panose="02000000000000000000" pitchFamily="2" charset="0"/>
                        <a:ea typeface="Roboto Light" panose="02000000000000000000" pitchFamily="2" charset="0"/>
                        <a:cs typeface="+mn-cs"/>
                      </a:endParaRPr>
                    </a:p>
                  </a:txBody>
                  <a:tcPr anchor="ctr">
                    <a:lnB w="12700" cap="flat" cmpd="sng" algn="ctr">
                      <a:solidFill>
                        <a:srgbClr val="7030A0"/>
                      </a:solidFill>
                      <a:prstDash val="solid"/>
                      <a:round/>
                      <a:headEnd type="none" w="med" len="med"/>
                      <a:tailEnd type="none" w="med" len="med"/>
                    </a:lnB>
                    <a:solidFill>
                      <a:srgbClr val="FCF2EA"/>
                    </a:solidFill>
                  </a:tcPr>
                </a:tc>
                <a:extLst>
                  <a:ext uri="{0D108BD9-81ED-4DB2-BD59-A6C34878D82A}">
                    <a16:rowId xmlns:a16="http://schemas.microsoft.com/office/drawing/2014/main" val="10000"/>
                  </a:ext>
                </a:extLst>
              </a:tr>
              <a:tr h="839841">
                <a:tc>
                  <a:txBody>
                    <a:bodyPr/>
                    <a:lstStyle/>
                    <a:p>
                      <a:r>
                        <a:rPr lang="fr-FR" sz="1400" dirty="0">
                          <a:solidFill>
                            <a:schemeClr val="tx1">
                              <a:lumMod val="75000"/>
                              <a:lumOff val="25000"/>
                            </a:schemeClr>
                          </a:solidFill>
                          <a:latin typeface="Roboto Light" panose="02000000000000000000" pitchFamily="2" charset="0"/>
                          <a:ea typeface="Roboto Light" panose="02000000000000000000" pitchFamily="2" charset="0"/>
                        </a:rPr>
                        <a:t>Composition</a:t>
                      </a:r>
                    </a:p>
                  </a:txBody>
                  <a:tcPr anchor="ct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CF2EA"/>
                    </a:solidFill>
                  </a:tcPr>
                </a:tc>
                <a:tc>
                  <a:txBody>
                    <a:bodyPr/>
                    <a:lstStyle/>
                    <a:p>
                      <a:pPr marL="342839" lvl="0" indent="-342839" defTabSz="914239">
                        <a:buFont typeface="Courier New" pitchFamily="49" charset="0"/>
                        <a:buNone/>
                        <a:defRPr/>
                      </a:pPr>
                      <a:r>
                        <a:rPr lang="fr-FR" sz="1400" dirty="0">
                          <a:solidFill>
                            <a:prstClr val="black">
                              <a:lumMod val="65000"/>
                              <a:lumOff val="35000"/>
                            </a:prstClr>
                          </a:solidFill>
                          <a:latin typeface="Roboto Light" panose="02000000000000000000" pitchFamily="2" charset="0"/>
                          <a:ea typeface="Roboto Light" panose="02000000000000000000" pitchFamily="2" charset="0"/>
                        </a:rPr>
                        <a:t>Huile la plus riche en </a:t>
                      </a:r>
                      <a:r>
                        <a:rPr lang="fr-FR" sz="1400" b="1" dirty="0">
                          <a:solidFill>
                            <a:prstClr val="black">
                              <a:lumMod val="65000"/>
                              <a:lumOff val="35000"/>
                            </a:prstClr>
                          </a:solidFill>
                          <a:latin typeface="Roboto Light" panose="02000000000000000000" pitchFamily="2" charset="0"/>
                          <a:ea typeface="Roboto Light" panose="02000000000000000000" pitchFamily="2" charset="0"/>
                        </a:rPr>
                        <a:t>acides gras essentiels (AGE)</a:t>
                      </a:r>
                    </a:p>
                    <a:p>
                      <a:pPr marL="342839" lvl="0" indent="-342839" defTabSz="914239">
                        <a:buFont typeface="Courier New" pitchFamily="49" charset="0"/>
                        <a:buNone/>
                        <a:defRPr/>
                      </a:pPr>
                      <a:r>
                        <a:rPr lang="fr-FR" sz="1400" dirty="0">
                          <a:solidFill>
                            <a:prstClr val="black">
                              <a:lumMod val="65000"/>
                              <a:lumOff val="35000"/>
                            </a:prstClr>
                          </a:solidFill>
                          <a:latin typeface="Roboto Light" panose="02000000000000000000" pitchFamily="2" charset="0"/>
                          <a:ea typeface="Roboto Light" panose="02000000000000000000" pitchFamily="2" charset="0"/>
                        </a:rPr>
                        <a:t>Composée à plus de 80% d’AGE (</a:t>
                      </a:r>
                      <a:r>
                        <a:rPr lang="fr-FR" sz="1400" b="1" dirty="0">
                          <a:solidFill>
                            <a:prstClr val="black">
                              <a:lumMod val="65000"/>
                              <a:lumOff val="35000"/>
                            </a:prstClr>
                          </a:solidFill>
                          <a:latin typeface="Roboto Light" panose="02000000000000000000" pitchFamily="2" charset="0"/>
                          <a:ea typeface="Roboto Light" panose="02000000000000000000" pitchFamily="2" charset="0"/>
                        </a:rPr>
                        <a:t>omégas 3 et 6</a:t>
                      </a:r>
                      <a:r>
                        <a:rPr lang="fr-FR" sz="1400" dirty="0">
                          <a:solidFill>
                            <a:prstClr val="black">
                              <a:lumMod val="65000"/>
                              <a:lumOff val="35000"/>
                            </a:prstClr>
                          </a:solidFill>
                          <a:latin typeface="Roboto Light" panose="02000000000000000000" pitchFamily="2" charset="0"/>
                          <a:ea typeface="Roboto Light" panose="02000000000000000000" pitchFamily="2" charset="0"/>
                        </a:rPr>
                        <a:t>)</a:t>
                      </a:r>
                    </a:p>
                    <a:p>
                      <a:pPr marL="342839" lvl="0" indent="-342839" defTabSz="914239">
                        <a:defRPr/>
                      </a:pPr>
                      <a:r>
                        <a:rPr lang="fr-FR" sz="1400" kern="1200" dirty="0">
                          <a:solidFill>
                            <a:prstClr val="black">
                              <a:lumMod val="65000"/>
                              <a:lumOff val="35000"/>
                            </a:prstClr>
                          </a:solidFill>
                          <a:latin typeface="Roboto Light" panose="02000000000000000000" pitchFamily="2" charset="0"/>
                          <a:ea typeface="Roboto Light" panose="02000000000000000000" pitchFamily="2" charset="0"/>
                          <a:cs typeface="+mn-cs"/>
                        </a:rPr>
                        <a:t>Contient aussi des </a:t>
                      </a:r>
                      <a:r>
                        <a:rPr lang="fr-FR" sz="1400" b="1" kern="1200" dirty="0">
                          <a:solidFill>
                            <a:prstClr val="black">
                              <a:lumMod val="65000"/>
                              <a:lumOff val="35000"/>
                            </a:prstClr>
                          </a:solidFill>
                          <a:latin typeface="Roboto Light" panose="02000000000000000000" pitchFamily="2" charset="0"/>
                          <a:ea typeface="Roboto Light" panose="02000000000000000000" pitchFamily="2" charset="0"/>
                          <a:cs typeface="+mn-cs"/>
                        </a:rPr>
                        <a:t>omégas 9</a:t>
                      </a:r>
                    </a:p>
                  </a:txBody>
                  <a:tcPr anchor="ct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CF2EA"/>
                    </a:solidFill>
                  </a:tcPr>
                </a:tc>
                <a:extLst>
                  <a:ext uri="{0D108BD9-81ED-4DB2-BD59-A6C34878D82A}">
                    <a16:rowId xmlns:a16="http://schemas.microsoft.com/office/drawing/2014/main" val="10001"/>
                  </a:ext>
                </a:extLst>
              </a:tr>
              <a:tr h="1329748">
                <a:tc>
                  <a:txBody>
                    <a:bodyPr/>
                    <a:lstStyle/>
                    <a:p>
                      <a:r>
                        <a:rPr lang="fr-FR" sz="1400" dirty="0">
                          <a:solidFill>
                            <a:schemeClr val="tx1">
                              <a:lumMod val="75000"/>
                              <a:lumOff val="25000"/>
                            </a:schemeClr>
                          </a:solidFill>
                          <a:latin typeface="Roboto Light" panose="02000000000000000000" pitchFamily="2" charset="0"/>
                          <a:ea typeface="Roboto Light" panose="02000000000000000000" pitchFamily="2" charset="0"/>
                        </a:rPr>
                        <a:t>Propriétés</a:t>
                      </a:r>
                    </a:p>
                  </a:txBody>
                  <a:tcPr anchor="ct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CF2EA"/>
                    </a:solidFill>
                  </a:tcPr>
                </a:tc>
                <a:tc>
                  <a:txBody>
                    <a:bodyPr/>
                    <a:lstStyle/>
                    <a:p>
                      <a:pPr marL="0" indent="0" defTabSz="914239">
                        <a:buFontTx/>
                        <a:buNone/>
                        <a:defRPr/>
                      </a:pPr>
                      <a:r>
                        <a:rPr lang="fr-FR" sz="1400" b="1" dirty="0">
                          <a:solidFill>
                            <a:prstClr val="black">
                              <a:lumMod val="65000"/>
                              <a:lumOff val="35000"/>
                            </a:prstClr>
                          </a:solidFill>
                          <a:latin typeface="Roboto Light" panose="02000000000000000000" pitchFamily="2" charset="0"/>
                          <a:ea typeface="Roboto Light" panose="02000000000000000000" pitchFamily="2" charset="0"/>
                        </a:rPr>
                        <a:t>Reconstitue les lipides épidermiques</a:t>
                      </a:r>
                      <a:r>
                        <a:rPr lang="fr-FR" sz="1400" dirty="0">
                          <a:solidFill>
                            <a:prstClr val="black">
                              <a:lumMod val="65000"/>
                              <a:lumOff val="35000"/>
                            </a:prstClr>
                          </a:solidFill>
                          <a:latin typeface="Roboto Light" panose="02000000000000000000" pitchFamily="2" charset="0"/>
                          <a:ea typeface="Roboto Light" panose="02000000000000000000" pitchFamily="2" charset="0"/>
                        </a:rPr>
                        <a:t>,</a:t>
                      </a:r>
                      <a:r>
                        <a:rPr lang="fr-FR" sz="1400" baseline="0" dirty="0">
                          <a:solidFill>
                            <a:prstClr val="black">
                              <a:lumMod val="65000"/>
                              <a:lumOff val="35000"/>
                            </a:prstClr>
                          </a:solidFill>
                          <a:latin typeface="Roboto Light" panose="02000000000000000000" pitchFamily="2" charset="0"/>
                          <a:ea typeface="Roboto Light" panose="02000000000000000000" pitchFamily="2" charset="0"/>
                        </a:rPr>
                        <a:t> </a:t>
                      </a:r>
                      <a:r>
                        <a:rPr lang="fr-FR" sz="1400" dirty="0">
                          <a:solidFill>
                            <a:prstClr val="black">
                              <a:lumMod val="65000"/>
                              <a:lumOff val="35000"/>
                            </a:prstClr>
                          </a:solidFill>
                          <a:latin typeface="Roboto Light" panose="02000000000000000000" pitchFamily="2" charset="0"/>
                          <a:ea typeface="Roboto Light" panose="02000000000000000000" pitchFamily="2" charset="0"/>
                        </a:rPr>
                        <a:t>prévient inflammations, rougeurs, irritations</a:t>
                      </a:r>
                    </a:p>
                    <a:p>
                      <a:pPr marL="342839" indent="-342839" defTabSz="914239">
                        <a:buFontTx/>
                        <a:buNone/>
                        <a:defRPr/>
                      </a:pPr>
                      <a:r>
                        <a:rPr lang="fr-FR" sz="1400" dirty="0">
                          <a:solidFill>
                            <a:prstClr val="black">
                              <a:lumMod val="65000"/>
                              <a:lumOff val="35000"/>
                            </a:prstClr>
                          </a:solidFill>
                          <a:latin typeface="Roboto Light" panose="02000000000000000000" pitchFamily="2" charset="0"/>
                          <a:ea typeface="Roboto Light" panose="02000000000000000000" pitchFamily="2" charset="0"/>
                        </a:rPr>
                        <a:t>Omégas 3 </a:t>
                      </a:r>
                      <a:r>
                        <a:rPr lang="fr-FR" sz="1400" dirty="0">
                          <a:solidFill>
                            <a:prstClr val="black">
                              <a:lumMod val="65000"/>
                              <a:lumOff val="35000"/>
                            </a:prstClr>
                          </a:solidFill>
                          <a:latin typeface="Roboto Light" panose="02000000000000000000" pitchFamily="2" charset="0"/>
                          <a:ea typeface="Roboto Light" panose="02000000000000000000" pitchFamily="2" charset="0"/>
                          <a:sym typeface="Wingdings" pitchFamily="2" charset="2"/>
                        </a:rPr>
                        <a:t> anti-inflammatoires, apaisants</a:t>
                      </a:r>
                    </a:p>
                    <a:p>
                      <a:pPr marL="342839" indent="-342839" defTabSz="914239">
                        <a:buFontTx/>
                        <a:buNone/>
                        <a:defRPr/>
                      </a:pPr>
                      <a:r>
                        <a:rPr lang="fr-FR" sz="1400" dirty="0">
                          <a:solidFill>
                            <a:prstClr val="black">
                              <a:lumMod val="65000"/>
                              <a:lumOff val="35000"/>
                            </a:prstClr>
                          </a:solidFill>
                          <a:latin typeface="Roboto Light" panose="02000000000000000000" pitchFamily="2" charset="0"/>
                          <a:ea typeface="Roboto Light" panose="02000000000000000000" pitchFamily="2" charset="0"/>
                          <a:sym typeface="Wingdings" pitchFamily="2" charset="2"/>
                        </a:rPr>
                        <a:t>Omégas 6  adoucissants, nourrissants</a:t>
                      </a:r>
                    </a:p>
                    <a:p>
                      <a:pPr marL="342839" indent="-342839" defTabSz="914239">
                        <a:buFontTx/>
                        <a:buNone/>
                        <a:defRPr/>
                      </a:pPr>
                      <a:r>
                        <a:rPr lang="fr-FR" sz="1400" dirty="0">
                          <a:solidFill>
                            <a:prstClr val="black">
                              <a:lumMod val="65000"/>
                              <a:lumOff val="35000"/>
                            </a:prstClr>
                          </a:solidFill>
                          <a:latin typeface="Roboto Light" panose="02000000000000000000" pitchFamily="2" charset="0"/>
                          <a:ea typeface="Roboto Light" panose="02000000000000000000" pitchFamily="2" charset="0"/>
                        </a:rPr>
                        <a:t>Omégas 9 </a:t>
                      </a:r>
                      <a:r>
                        <a:rPr lang="fr-FR" sz="1400" dirty="0">
                          <a:solidFill>
                            <a:prstClr val="black">
                              <a:lumMod val="65000"/>
                              <a:lumOff val="35000"/>
                            </a:prstClr>
                          </a:solidFill>
                          <a:latin typeface="Roboto Light" panose="02000000000000000000" pitchFamily="2" charset="0"/>
                          <a:ea typeface="Roboto Light" panose="02000000000000000000" pitchFamily="2" charset="0"/>
                          <a:sym typeface="Wingdings" pitchFamily="2" charset="2"/>
                        </a:rPr>
                        <a:t> </a:t>
                      </a:r>
                      <a:r>
                        <a:rPr lang="fr-FR" sz="1400" dirty="0">
                          <a:solidFill>
                            <a:prstClr val="black">
                              <a:lumMod val="65000"/>
                              <a:lumOff val="35000"/>
                            </a:prstClr>
                          </a:solidFill>
                          <a:latin typeface="Roboto Light" panose="02000000000000000000" pitchFamily="2" charset="0"/>
                          <a:ea typeface="Roboto Light" panose="02000000000000000000" pitchFamily="2" charset="0"/>
                        </a:rPr>
                        <a:t>nourrissants, adoucissants,</a:t>
                      </a:r>
                      <a:r>
                        <a:rPr lang="fr-FR" sz="1400" baseline="0" dirty="0">
                          <a:solidFill>
                            <a:prstClr val="black">
                              <a:lumMod val="65000"/>
                              <a:lumOff val="35000"/>
                            </a:prstClr>
                          </a:solidFill>
                          <a:latin typeface="Roboto Light" panose="02000000000000000000" pitchFamily="2" charset="0"/>
                          <a:ea typeface="Roboto Light" panose="02000000000000000000" pitchFamily="2" charset="0"/>
                        </a:rPr>
                        <a:t> a</a:t>
                      </a:r>
                      <a:r>
                        <a:rPr lang="fr-FR" sz="1400" dirty="0">
                          <a:solidFill>
                            <a:prstClr val="black">
                              <a:lumMod val="65000"/>
                              <a:lumOff val="35000"/>
                            </a:prstClr>
                          </a:solidFill>
                          <a:latin typeface="Roboto Light" panose="02000000000000000000" pitchFamily="2" charset="0"/>
                          <a:ea typeface="Roboto Light" panose="02000000000000000000" pitchFamily="2" charset="0"/>
                        </a:rPr>
                        <a:t>ssouplissants</a:t>
                      </a:r>
                      <a:endParaRPr lang="fr-FR" sz="1400" dirty="0">
                        <a:solidFill>
                          <a:schemeClr val="tx1">
                            <a:lumMod val="75000"/>
                            <a:lumOff val="25000"/>
                          </a:schemeClr>
                        </a:solidFill>
                        <a:latin typeface="Roboto Light" panose="02000000000000000000" pitchFamily="2" charset="0"/>
                        <a:ea typeface="Roboto Light" panose="02000000000000000000" pitchFamily="2" charset="0"/>
                      </a:endParaRPr>
                    </a:p>
                  </a:txBody>
                  <a:tcPr anchor="ct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CF2EA"/>
                    </a:solidFill>
                  </a:tcPr>
                </a:tc>
                <a:extLst>
                  <a:ext uri="{0D108BD9-81ED-4DB2-BD59-A6C34878D82A}">
                    <a16:rowId xmlns:a16="http://schemas.microsoft.com/office/drawing/2014/main" val="10002"/>
                  </a:ext>
                </a:extLst>
              </a:tr>
              <a:tr h="594887">
                <a:tc>
                  <a:txBody>
                    <a:bodyPr/>
                    <a:lstStyle/>
                    <a:p>
                      <a:r>
                        <a:rPr lang="fr-FR" sz="1400" dirty="0">
                          <a:solidFill>
                            <a:schemeClr val="tx1">
                              <a:lumMod val="75000"/>
                              <a:lumOff val="25000"/>
                            </a:schemeClr>
                          </a:solidFill>
                          <a:latin typeface="Roboto Light" panose="02000000000000000000" pitchFamily="2" charset="0"/>
                          <a:ea typeface="Roboto Light" panose="02000000000000000000" pitchFamily="2" charset="0"/>
                        </a:rPr>
                        <a:t>A noter</a:t>
                      </a:r>
                    </a:p>
                  </a:txBody>
                  <a:tcPr anchor="ctr">
                    <a:lnT w="12700" cap="flat" cmpd="sng" algn="ctr">
                      <a:solidFill>
                        <a:srgbClr val="7030A0"/>
                      </a:solidFill>
                      <a:prstDash val="solid"/>
                      <a:round/>
                      <a:headEnd type="none" w="med" len="med"/>
                      <a:tailEnd type="none" w="med" len="med"/>
                    </a:lnT>
                    <a:solidFill>
                      <a:srgbClr val="FCF2EA"/>
                    </a:solidFill>
                  </a:tcPr>
                </a:tc>
                <a:tc>
                  <a:txBody>
                    <a:bodyPr/>
                    <a:lstStyle/>
                    <a:p>
                      <a:pPr marL="342839" lvl="0" indent="-342839" defTabSz="914239">
                        <a:defRPr/>
                      </a:pPr>
                      <a:r>
                        <a:rPr lang="fr-FR" sz="1400" dirty="0">
                          <a:solidFill>
                            <a:prstClr val="black">
                              <a:lumMod val="65000"/>
                              <a:lumOff val="35000"/>
                            </a:prstClr>
                          </a:solidFill>
                          <a:latin typeface="Roboto Light" panose="02000000000000000000" pitchFamily="2" charset="0"/>
                          <a:ea typeface="Roboto Light" panose="02000000000000000000" pitchFamily="2" charset="0"/>
                        </a:rPr>
                        <a:t>Culture de l’Inca </a:t>
                      </a:r>
                      <a:r>
                        <a:rPr lang="fr-FR" sz="1400" dirty="0" err="1">
                          <a:solidFill>
                            <a:prstClr val="black">
                              <a:lumMod val="65000"/>
                              <a:lumOff val="35000"/>
                            </a:prstClr>
                          </a:solidFill>
                          <a:latin typeface="Roboto Light" panose="02000000000000000000" pitchFamily="2" charset="0"/>
                          <a:ea typeface="Roboto Light" panose="02000000000000000000" pitchFamily="2" charset="0"/>
                        </a:rPr>
                        <a:t>Inchi</a:t>
                      </a:r>
                      <a:r>
                        <a:rPr lang="fr-FR" sz="1400" dirty="0">
                          <a:solidFill>
                            <a:prstClr val="black">
                              <a:lumMod val="65000"/>
                              <a:lumOff val="35000"/>
                            </a:prstClr>
                          </a:solidFill>
                          <a:latin typeface="Roboto Light" panose="02000000000000000000" pitchFamily="2" charset="0"/>
                          <a:ea typeface="Roboto Light" panose="02000000000000000000" pitchFamily="2" charset="0"/>
                        </a:rPr>
                        <a:t> et sa transformation en huile</a:t>
                      </a:r>
                    </a:p>
                    <a:p>
                      <a:pPr marL="0" lvl="0" indent="0" defTabSz="914239">
                        <a:defRPr/>
                      </a:pPr>
                      <a:r>
                        <a:rPr lang="fr-FR" sz="1400" dirty="0">
                          <a:solidFill>
                            <a:prstClr val="black">
                              <a:lumMod val="65000"/>
                              <a:lumOff val="35000"/>
                            </a:prstClr>
                          </a:solidFill>
                          <a:latin typeface="Roboto Light" panose="02000000000000000000" pitchFamily="2" charset="0"/>
                          <a:ea typeface="Roboto Light" panose="02000000000000000000" pitchFamily="2" charset="0"/>
                        </a:rPr>
                        <a:t> = objet d’un </a:t>
                      </a:r>
                      <a:r>
                        <a:rPr lang="fr-FR" sz="1400" b="1" dirty="0">
                          <a:solidFill>
                            <a:prstClr val="black">
                              <a:lumMod val="65000"/>
                              <a:lumOff val="35000"/>
                            </a:prstClr>
                          </a:solidFill>
                          <a:latin typeface="Roboto Light" panose="02000000000000000000" pitchFamily="2" charset="0"/>
                          <a:ea typeface="Roboto Light" panose="02000000000000000000" pitchFamily="2" charset="0"/>
                        </a:rPr>
                        <a:t>programme de développement durable au Pérou</a:t>
                      </a:r>
                      <a:endParaRPr lang="fr-FR" sz="1400" b="1" dirty="0">
                        <a:solidFill>
                          <a:schemeClr val="tx1">
                            <a:lumMod val="75000"/>
                            <a:lumOff val="25000"/>
                          </a:schemeClr>
                        </a:solidFill>
                        <a:latin typeface="Roboto Light" panose="02000000000000000000" pitchFamily="2" charset="0"/>
                        <a:ea typeface="Roboto Light" panose="02000000000000000000" pitchFamily="2" charset="0"/>
                      </a:endParaRPr>
                    </a:p>
                  </a:txBody>
                  <a:tcPr anchor="ctr">
                    <a:lnT w="12700" cap="flat" cmpd="sng" algn="ctr">
                      <a:solidFill>
                        <a:srgbClr val="7030A0"/>
                      </a:solidFill>
                      <a:prstDash val="solid"/>
                      <a:round/>
                      <a:headEnd type="none" w="med" len="med"/>
                      <a:tailEnd type="none" w="med" len="med"/>
                    </a:lnT>
                    <a:solidFill>
                      <a:srgbClr val="FCF2EA"/>
                    </a:solidFill>
                  </a:tcPr>
                </a:tc>
                <a:extLst>
                  <a:ext uri="{0D108BD9-81ED-4DB2-BD59-A6C34878D82A}">
                    <a16:rowId xmlns:a16="http://schemas.microsoft.com/office/drawing/2014/main" val="10003"/>
                  </a:ext>
                </a:extLst>
              </a:tr>
            </a:tbl>
          </a:graphicData>
        </a:graphic>
      </p:graphicFrame>
      <p:pic>
        <p:nvPicPr>
          <p:cNvPr id="14" name="Image 13" descr="logo_ecocert-a-intÇgrer.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12992" y="5742309"/>
            <a:ext cx="1273175" cy="823666"/>
          </a:xfrm>
          <a:prstGeom prst="rect">
            <a:avLst/>
          </a:prstGeom>
        </p:spPr>
      </p:pic>
      <p:sp>
        <p:nvSpPr>
          <p:cNvPr id="17" name="Rectangle 16">
            <a:extLst>
              <a:ext uri="{FF2B5EF4-FFF2-40B4-BE49-F238E27FC236}">
                <a16:creationId xmlns:a16="http://schemas.microsoft.com/office/drawing/2014/main" id="{6B5B5295-C5F1-4423-8994-74C72F0ABAB8}"/>
              </a:ext>
            </a:extLst>
          </p:cNvPr>
          <p:cNvSpPr/>
          <p:nvPr/>
        </p:nvSpPr>
        <p:spPr>
          <a:xfrm>
            <a:off x="1509998" y="442503"/>
            <a:ext cx="8784718" cy="923330"/>
          </a:xfrm>
          <a:prstGeom prst="rect">
            <a:avLst/>
          </a:prstGeom>
        </p:spPr>
        <p:txBody>
          <a:bodyPr wrap="square">
            <a:spAutoFit/>
          </a:bodyPr>
          <a:lstStyle/>
          <a:p>
            <a:pPr algn="ctr">
              <a:defRPr/>
            </a:pPr>
            <a:endParaRPr lang="en-US" sz="1400" dirty="0">
              <a:solidFill>
                <a:prstClr val="black"/>
              </a:solidFill>
              <a:latin typeface="Roboto Light" panose="02000000000000000000" pitchFamily="2" charset="0"/>
              <a:ea typeface="Roboto Light" panose="02000000000000000000" pitchFamily="2" charset="0"/>
            </a:endParaRPr>
          </a:p>
          <a:p>
            <a:pPr algn="ctr">
              <a:defRPr/>
            </a:pPr>
            <a:r>
              <a:rPr lang="en-US" sz="4000" dirty="0">
                <a:solidFill>
                  <a:prstClr val="black"/>
                </a:solidFill>
                <a:latin typeface="KyivType Sans2" panose="00000500000000000000" pitchFamily="50" charset="0"/>
                <a:ea typeface="Roboto Light" panose="02000000000000000000" pitchFamily="2" charset="0"/>
              </a:rPr>
              <a:t>L’HUILE D’INCA INCHI BIO</a:t>
            </a:r>
          </a:p>
        </p:txBody>
      </p:sp>
      <p:pic>
        <p:nvPicPr>
          <p:cNvPr id="18" name="Image 17">
            <a:extLst>
              <a:ext uri="{FF2B5EF4-FFF2-40B4-BE49-F238E27FC236}">
                <a16:creationId xmlns:a16="http://schemas.microsoft.com/office/drawing/2014/main" id="{AEC365B5-7BE8-4404-9A39-03E4A944BFC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0152" y="259477"/>
            <a:ext cx="2047296" cy="1792446"/>
          </a:xfrm>
          <a:prstGeom prst="rect">
            <a:avLst/>
          </a:prstGeom>
        </p:spPr>
      </p:pic>
      <p:sp>
        <p:nvSpPr>
          <p:cNvPr id="3" name="ZoneTexte 2">
            <a:extLst>
              <a:ext uri="{FF2B5EF4-FFF2-40B4-BE49-F238E27FC236}">
                <a16:creationId xmlns:a16="http://schemas.microsoft.com/office/drawing/2014/main" id="{655845CB-A17D-40AB-A1E9-A98861A964EC}"/>
              </a:ext>
            </a:extLst>
          </p:cNvPr>
          <p:cNvSpPr txBox="1"/>
          <p:nvPr/>
        </p:nvSpPr>
        <p:spPr>
          <a:xfrm>
            <a:off x="170152" y="734891"/>
            <a:ext cx="1962676" cy="338554"/>
          </a:xfrm>
          <a:prstGeom prst="rect">
            <a:avLst/>
          </a:prstGeom>
          <a:solidFill>
            <a:srgbClr val="F7DECA"/>
          </a:solidFill>
        </p:spPr>
        <p:txBody>
          <a:bodyPr wrap="square" rtlCol="0">
            <a:spAutoFit/>
          </a:bodyPr>
          <a:lstStyle/>
          <a:p>
            <a:pPr algn="ctr"/>
            <a:r>
              <a:rPr lang="fr-FR" sz="1600" dirty="0">
                <a:solidFill>
                  <a:srgbClr val="3E3E3E"/>
                </a:solidFill>
                <a:latin typeface="KyivType Sans2" panose="00000500000000000000" pitchFamily="50" charset="0"/>
                <a:ea typeface="+mj-ea"/>
                <a:cs typeface="+mj-cs"/>
              </a:rPr>
              <a:t>ZOOM SUR LES</a:t>
            </a:r>
          </a:p>
        </p:txBody>
      </p:sp>
      <p:sp>
        <p:nvSpPr>
          <p:cNvPr id="6" name="ZoneTexte 5">
            <a:extLst>
              <a:ext uri="{FF2B5EF4-FFF2-40B4-BE49-F238E27FC236}">
                <a16:creationId xmlns:a16="http://schemas.microsoft.com/office/drawing/2014/main" id="{CE1A8564-420A-1303-1AEB-0A0B8C17D41B}"/>
              </a:ext>
            </a:extLst>
          </p:cNvPr>
          <p:cNvSpPr txBox="1"/>
          <p:nvPr/>
        </p:nvSpPr>
        <p:spPr>
          <a:xfrm>
            <a:off x="4580907" y="1524212"/>
            <a:ext cx="2211779" cy="369332"/>
          </a:xfrm>
          <a:prstGeom prst="rect">
            <a:avLst/>
          </a:prstGeom>
          <a:noFill/>
        </p:spPr>
        <p:txBody>
          <a:bodyPr wrap="square">
            <a:spAutoFit/>
          </a:bodyPr>
          <a:lstStyle/>
          <a:p>
            <a:r>
              <a:rPr lang="en-US" sz="1800" dirty="0">
                <a:solidFill>
                  <a:srgbClr val="3E3E3E"/>
                </a:solidFill>
                <a:latin typeface="KyivType Sans2" panose="00000500000000000000" pitchFamily="50" charset="0"/>
              </a:rPr>
              <a:t>NUTRI DEFENSE</a:t>
            </a:r>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www.viesaineetzen.com/sites/default/files/Karite_111214_art.jpg?132387987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8045659" y="2591281"/>
            <a:ext cx="5978268" cy="1675438"/>
          </a:xfrm>
          <a:prstGeom prst="rect">
            <a:avLst/>
          </a:prstGeom>
          <a:noFill/>
        </p:spPr>
      </p:pic>
      <p:graphicFrame>
        <p:nvGraphicFramePr>
          <p:cNvPr id="9" name="Tableau 8"/>
          <p:cNvGraphicFramePr>
            <a:graphicFrameLocks noGrp="1"/>
          </p:cNvGraphicFramePr>
          <p:nvPr>
            <p:extLst>
              <p:ext uri="{D42A27DB-BD31-4B8C-83A1-F6EECF244321}">
                <p14:modId xmlns:p14="http://schemas.microsoft.com/office/powerpoint/2010/main" val="2415338914"/>
              </p:ext>
            </p:extLst>
          </p:nvPr>
        </p:nvGraphicFramePr>
        <p:xfrm>
          <a:off x="2329523" y="2488683"/>
          <a:ext cx="6874296" cy="2807982"/>
        </p:xfrm>
        <a:graphic>
          <a:graphicData uri="http://schemas.openxmlformats.org/drawingml/2006/table">
            <a:tbl>
              <a:tblPr firstRow="1" bandRow="1">
                <a:tableStyleId>{D27102A9-8310-4765-A935-A1911B00CA55}</a:tableStyleId>
              </a:tblPr>
              <a:tblGrid>
                <a:gridCol w="1397350">
                  <a:extLst>
                    <a:ext uri="{9D8B030D-6E8A-4147-A177-3AD203B41FA5}">
                      <a16:colId xmlns:a16="http://schemas.microsoft.com/office/drawing/2014/main" val="20000"/>
                    </a:ext>
                  </a:extLst>
                </a:gridCol>
                <a:gridCol w="5476946">
                  <a:extLst>
                    <a:ext uri="{9D8B030D-6E8A-4147-A177-3AD203B41FA5}">
                      <a16:colId xmlns:a16="http://schemas.microsoft.com/office/drawing/2014/main" val="20001"/>
                    </a:ext>
                  </a:extLst>
                </a:gridCol>
              </a:tblGrid>
              <a:tr h="1089739">
                <a:tc>
                  <a:txBody>
                    <a:bodyPr/>
                    <a:lstStyle/>
                    <a:p>
                      <a:r>
                        <a:rPr lang="fr-FR" sz="1400" b="0" dirty="0">
                          <a:solidFill>
                            <a:schemeClr val="tx1">
                              <a:lumMod val="75000"/>
                              <a:lumOff val="25000"/>
                            </a:schemeClr>
                          </a:solidFill>
                          <a:latin typeface="Roboto Light" panose="02000000000000000000" pitchFamily="2" charset="0"/>
                          <a:ea typeface="Roboto Light" panose="02000000000000000000" pitchFamily="2" charset="0"/>
                        </a:rPr>
                        <a:t>Origine</a:t>
                      </a:r>
                    </a:p>
                  </a:txBody>
                  <a:tcPr anchor="ctr">
                    <a:lnB w="12700" cap="flat" cmpd="sng" algn="ctr">
                      <a:solidFill>
                        <a:srgbClr val="7030A0"/>
                      </a:solidFill>
                      <a:prstDash val="solid"/>
                      <a:round/>
                      <a:headEnd type="none" w="med" len="med"/>
                      <a:tailEnd type="none" w="med" len="med"/>
                    </a:lnB>
                    <a:solidFill>
                      <a:srgbClr val="FCF2EA"/>
                    </a:solidFill>
                  </a:tcPr>
                </a:tc>
                <a:tc>
                  <a:txBody>
                    <a:bodyPr/>
                    <a:lstStyle/>
                    <a:p>
                      <a:pPr marL="0" indent="0">
                        <a:defRPr/>
                      </a:pPr>
                      <a:r>
                        <a:rPr lang="fr-FR" sz="1400" b="0" kern="1200" dirty="0">
                          <a:solidFill>
                            <a:schemeClr val="tx1">
                              <a:lumMod val="75000"/>
                              <a:lumOff val="25000"/>
                            </a:schemeClr>
                          </a:solidFill>
                          <a:latin typeface="Roboto Light" panose="02000000000000000000" pitchFamily="2" charset="0"/>
                          <a:ea typeface="Roboto Light" panose="02000000000000000000" pitchFamily="2" charset="0"/>
                          <a:cs typeface="+mn-cs"/>
                        </a:rPr>
                        <a:t>Noix de karité</a:t>
                      </a:r>
                      <a:r>
                        <a:rPr lang="fr-FR" sz="1400" b="0" dirty="0">
                          <a:solidFill>
                            <a:schemeClr val="tx1">
                              <a:lumMod val="75000"/>
                              <a:lumOff val="25000"/>
                            </a:schemeClr>
                          </a:solidFill>
                          <a:latin typeface="Roboto Light" panose="02000000000000000000" pitchFamily="2" charset="0"/>
                          <a:ea typeface="Roboto Light" panose="02000000000000000000" pitchFamily="2" charset="0"/>
                        </a:rPr>
                        <a:t>, fruit d’un arbre très répandu dans les savanes d’Afrique centrale.</a:t>
                      </a:r>
                    </a:p>
                    <a:p>
                      <a:pPr marL="0" indent="0">
                        <a:defRPr/>
                      </a:pPr>
                      <a:r>
                        <a:rPr lang="fr-FR" sz="1400" b="0" dirty="0">
                          <a:solidFill>
                            <a:schemeClr val="tx1">
                              <a:lumMod val="75000"/>
                              <a:lumOff val="25000"/>
                            </a:schemeClr>
                          </a:solidFill>
                          <a:latin typeface="Roboto Light" panose="02000000000000000000" pitchFamily="2" charset="0"/>
                          <a:ea typeface="Roboto Light" panose="02000000000000000000" pitchFamily="2" charset="0"/>
                        </a:rPr>
                        <a:t>Beurre issu de l’amande concassée, torréfiée et </a:t>
                      </a:r>
                      <a:r>
                        <a:rPr lang="fr-FR" sz="1400" b="0" kern="1200" dirty="0">
                          <a:solidFill>
                            <a:schemeClr val="tx1">
                              <a:lumMod val="75000"/>
                              <a:lumOff val="25000"/>
                            </a:schemeClr>
                          </a:solidFill>
                          <a:latin typeface="Roboto Light" panose="02000000000000000000" pitchFamily="2" charset="0"/>
                          <a:ea typeface="Roboto Light" panose="02000000000000000000" pitchFamily="2" charset="0"/>
                          <a:cs typeface="+mn-cs"/>
                        </a:rPr>
                        <a:t>moulue contenue dans le fruit du karité</a:t>
                      </a:r>
                    </a:p>
                  </a:txBody>
                  <a:tcPr anchor="ctr">
                    <a:lnB w="12700" cap="flat" cmpd="sng" algn="ctr">
                      <a:solidFill>
                        <a:srgbClr val="7030A0"/>
                      </a:solidFill>
                      <a:prstDash val="solid"/>
                      <a:round/>
                      <a:headEnd type="none" w="med" len="med"/>
                      <a:tailEnd type="none" w="med" len="med"/>
                    </a:lnB>
                    <a:solidFill>
                      <a:srgbClr val="FCF2EA"/>
                    </a:solidFill>
                  </a:tcPr>
                </a:tc>
                <a:extLst>
                  <a:ext uri="{0D108BD9-81ED-4DB2-BD59-A6C34878D82A}">
                    <a16:rowId xmlns:a16="http://schemas.microsoft.com/office/drawing/2014/main" val="10000"/>
                  </a:ext>
                </a:extLst>
              </a:tr>
              <a:tr h="773363">
                <a:tc>
                  <a:txBody>
                    <a:bodyPr/>
                    <a:lstStyle/>
                    <a:p>
                      <a:r>
                        <a:rPr lang="fr-FR" sz="1400" dirty="0">
                          <a:solidFill>
                            <a:schemeClr val="tx1">
                              <a:lumMod val="75000"/>
                              <a:lumOff val="25000"/>
                            </a:schemeClr>
                          </a:solidFill>
                          <a:latin typeface="Roboto Light" panose="02000000000000000000" pitchFamily="2" charset="0"/>
                          <a:ea typeface="Roboto Light" panose="02000000000000000000" pitchFamily="2" charset="0"/>
                        </a:rPr>
                        <a:t>Composition</a:t>
                      </a:r>
                    </a:p>
                  </a:txBody>
                  <a:tcPr anchor="ct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CF2EA"/>
                    </a:solidFill>
                  </a:tcPr>
                </a:tc>
                <a:tc>
                  <a:txBody>
                    <a:bodyPr/>
                    <a:lstStyle/>
                    <a:p>
                      <a:pPr marL="342839" indent="-342839">
                        <a:defRPr/>
                      </a:pPr>
                      <a:r>
                        <a:rPr lang="fr-FR" sz="1400" b="1" dirty="0">
                          <a:solidFill>
                            <a:schemeClr val="tx1">
                              <a:lumMod val="75000"/>
                              <a:lumOff val="25000"/>
                            </a:schemeClr>
                          </a:solidFill>
                          <a:latin typeface="Roboto Light" panose="02000000000000000000" pitchFamily="2" charset="0"/>
                          <a:ea typeface="Roboto Light" panose="02000000000000000000" pitchFamily="2" charset="0"/>
                        </a:rPr>
                        <a:t>Forte teneur en insaponifiables</a:t>
                      </a:r>
                    </a:p>
                    <a:p>
                      <a:pPr marL="342839" indent="-342839">
                        <a:defRPr/>
                      </a:pPr>
                      <a:r>
                        <a:rPr lang="fr-FR" sz="1200" dirty="0">
                          <a:solidFill>
                            <a:schemeClr val="tx1">
                              <a:lumMod val="75000"/>
                              <a:lumOff val="25000"/>
                            </a:schemeClr>
                          </a:solidFill>
                          <a:latin typeface="Roboto Light" panose="02000000000000000000" pitchFamily="2" charset="0"/>
                          <a:ea typeface="Roboto Light" panose="02000000000000000000" pitchFamily="2" charset="0"/>
                        </a:rPr>
                        <a:t>+ vitamines A, E </a:t>
                      </a:r>
                      <a:r>
                        <a:rPr lang="fr-FR" sz="1200" dirty="0" err="1">
                          <a:solidFill>
                            <a:schemeClr val="tx1">
                              <a:lumMod val="75000"/>
                              <a:lumOff val="25000"/>
                            </a:schemeClr>
                          </a:solidFill>
                          <a:latin typeface="Roboto Light" panose="02000000000000000000" pitchFamily="2" charset="0"/>
                          <a:ea typeface="Roboto Light" panose="02000000000000000000" pitchFamily="2" charset="0"/>
                        </a:rPr>
                        <a:t>anti-oxydants</a:t>
                      </a:r>
                      <a:r>
                        <a:rPr lang="fr-FR" sz="1200" dirty="0">
                          <a:solidFill>
                            <a:schemeClr val="tx1">
                              <a:lumMod val="75000"/>
                              <a:lumOff val="25000"/>
                            </a:schemeClr>
                          </a:solidFill>
                          <a:latin typeface="Roboto Light" panose="02000000000000000000" pitchFamily="2" charset="0"/>
                          <a:ea typeface="Roboto Light" panose="02000000000000000000" pitchFamily="2" charset="0"/>
                        </a:rPr>
                        <a:t> </a:t>
                      </a:r>
                    </a:p>
                    <a:p>
                      <a:pPr marL="342839" indent="-342839">
                        <a:defRPr/>
                      </a:pPr>
                      <a:r>
                        <a:rPr lang="fr-FR" sz="1200" dirty="0">
                          <a:solidFill>
                            <a:schemeClr val="tx1">
                              <a:lumMod val="75000"/>
                              <a:lumOff val="25000"/>
                            </a:schemeClr>
                          </a:solidFill>
                          <a:latin typeface="Roboto Light" panose="02000000000000000000" pitchFamily="2" charset="0"/>
                          <a:ea typeface="Roboto Light" panose="02000000000000000000" pitchFamily="2" charset="0"/>
                        </a:rPr>
                        <a:t>+ riche en acides gras (omégas 3, 6, 9) </a:t>
                      </a:r>
                    </a:p>
                  </a:txBody>
                  <a:tcPr anchor="ct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CF2EA"/>
                    </a:solidFill>
                  </a:tcPr>
                </a:tc>
                <a:extLst>
                  <a:ext uri="{0D108BD9-81ED-4DB2-BD59-A6C34878D82A}">
                    <a16:rowId xmlns:a16="http://schemas.microsoft.com/office/drawing/2014/main" val="10001"/>
                  </a:ext>
                </a:extLst>
              </a:tr>
              <a:tr h="843669">
                <a:tc>
                  <a:txBody>
                    <a:bodyPr/>
                    <a:lstStyle/>
                    <a:p>
                      <a:r>
                        <a:rPr lang="fr-FR" sz="1400" dirty="0">
                          <a:solidFill>
                            <a:schemeClr val="tx1">
                              <a:lumMod val="75000"/>
                              <a:lumOff val="25000"/>
                            </a:schemeClr>
                          </a:solidFill>
                          <a:latin typeface="Roboto Light" panose="02000000000000000000" pitchFamily="2" charset="0"/>
                          <a:ea typeface="Roboto Light" panose="02000000000000000000" pitchFamily="2" charset="0"/>
                        </a:rPr>
                        <a:t>Propriétés</a:t>
                      </a:r>
                    </a:p>
                  </a:txBody>
                  <a:tcPr anchor="ctr">
                    <a:lnT w="12700" cap="flat" cmpd="sng" algn="ctr">
                      <a:solidFill>
                        <a:srgbClr val="7030A0"/>
                      </a:solidFill>
                      <a:prstDash val="solid"/>
                      <a:round/>
                      <a:headEnd type="none" w="med" len="med"/>
                      <a:tailEnd type="none" w="med" len="med"/>
                    </a:lnT>
                    <a:solidFill>
                      <a:srgbClr val="FCF2EA"/>
                    </a:solidFill>
                  </a:tcPr>
                </a:tc>
                <a:tc>
                  <a:txBody>
                    <a:bodyPr/>
                    <a:lstStyle/>
                    <a:p>
                      <a:pPr marL="179388" indent="-179388" defTabSz="914239">
                        <a:buFont typeface="Arial" panose="020B0604020202020204" pitchFamily="34" charset="0"/>
                        <a:buChar char="•"/>
                        <a:defRPr/>
                      </a:pPr>
                      <a:r>
                        <a:rPr lang="fr-FR" sz="1400" dirty="0">
                          <a:solidFill>
                            <a:schemeClr val="tx1">
                              <a:lumMod val="75000"/>
                              <a:lumOff val="25000"/>
                            </a:schemeClr>
                          </a:solidFill>
                          <a:latin typeface="Roboto Light" panose="02000000000000000000" pitchFamily="2" charset="0"/>
                          <a:ea typeface="Roboto Light" panose="02000000000000000000" pitchFamily="2" charset="0"/>
                        </a:rPr>
                        <a:t>Action anti inflammatoire, apaise et calme les irritations (</a:t>
                      </a:r>
                      <a:r>
                        <a:rPr lang="fr-FR" sz="1400" dirty="0" err="1">
                          <a:solidFill>
                            <a:schemeClr val="tx1">
                              <a:lumMod val="75000"/>
                              <a:lumOff val="25000"/>
                            </a:schemeClr>
                          </a:solidFill>
                          <a:latin typeface="Roboto Light" panose="02000000000000000000" pitchFamily="2" charset="0"/>
                          <a:ea typeface="Roboto Light" panose="02000000000000000000" pitchFamily="2" charset="0"/>
                        </a:rPr>
                        <a:t>phytostérols</a:t>
                      </a:r>
                      <a:r>
                        <a:rPr lang="fr-FR" sz="1400" dirty="0">
                          <a:solidFill>
                            <a:schemeClr val="tx1">
                              <a:lumMod val="75000"/>
                              <a:lumOff val="25000"/>
                            </a:schemeClr>
                          </a:solidFill>
                          <a:latin typeface="Roboto Light" panose="02000000000000000000" pitchFamily="2" charset="0"/>
                          <a:ea typeface="Roboto Light" panose="02000000000000000000" pitchFamily="2" charset="0"/>
                        </a:rPr>
                        <a:t>)</a:t>
                      </a:r>
                    </a:p>
                    <a:p>
                      <a:pPr marL="179388" indent="-179388">
                        <a:buFont typeface="Arial" panose="020B0604020202020204" pitchFamily="34" charset="0"/>
                        <a:buChar char="•"/>
                        <a:defRPr/>
                      </a:pPr>
                      <a:r>
                        <a:rPr lang="fr-FR" sz="1400" dirty="0">
                          <a:solidFill>
                            <a:schemeClr val="tx1">
                              <a:lumMod val="75000"/>
                              <a:lumOff val="25000"/>
                            </a:schemeClr>
                          </a:solidFill>
                          <a:latin typeface="Roboto Light" panose="02000000000000000000" pitchFamily="2" charset="0"/>
                          <a:ea typeface="Roboto Light" panose="02000000000000000000" pitchFamily="2" charset="0"/>
                        </a:rPr>
                        <a:t>Facilite la cicatrisation</a:t>
                      </a:r>
                    </a:p>
                    <a:p>
                      <a:pPr marL="179388" indent="-179388">
                        <a:buFont typeface="Arial" panose="020B0604020202020204" pitchFamily="34" charset="0"/>
                        <a:buChar char="•"/>
                        <a:defRPr/>
                      </a:pPr>
                      <a:r>
                        <a:rPr lang="fr-FR" sz="1400" dirty="0">
                          <a:solidFill>
                            <a:schemeClr val="tx1">
                              <a:lumMod val="75000"/>
                              <a:lumOff val="25000"/>
                            </a:schemeClr>
                          </a:solidFill>
                          <a:latin typeface="Roboto Light" panose="02000000000000000000" pitchFamily="2" charset="0"/>
                          <a:ea typeface="Roboto Light" panose="02000000000000000000" pitchFamily="2" charset="0"/>
                        </a:rPr>
                        <a:t>Hydrate et nourrit</a:t>
                      </a:r>
                    </a:p>
                  </a:txBody>
                  <a:tcPr anchor="ctr">
                    <a:lnT w="12700" cap="flat" cmpd="sng" algn="ctr">
                      <a:solidFill>
                        <a:srgbClr val="7030A0"/>
                      </a:solidFill>
                      <a:prstDash val="solid"/>
                      <a:round/>
                      <a:headEnd type="none" w="med" len="med"/>
                      <a:tailEnd type="none" w="med" len="med"/>
                    </a:lnT>
                    <a:solidFill>
                      <a:srgbClr val="FCF2EA"/>
                    </a:solidFill>
                  </a:tcPr>
                </a:tc>
                <a:extLst>
                  <a:ext uri="{0D108BD9-81ED-4DB2-BD59-A6C34878D82A}">
                    <a16:rowId xmlns:a16="http://schemas.microsoft.com/office/drawing/2014/main" val="10002"/>
                  </a:ext>
                </a:extLst>
              </a:tr>
            </a:tbl>
          </a:graphicData>
        </a:graphic>
      </p:graphicFrame>
      <p:sp>
        <p:nvSpPr>
          <p:cNvPr id="11" name="Titre 2">
            <a:extLst>
              <a:ext uri="{FF2B5EF4-FFF2-40B4-BE49-F238E27FC236}">
                <a16:creationId xmlns:a16="http://schemas.microsoft.com/office/drawing/2014/main" id="{49B4D912-5980-4D03-9A43-AE8E837A44D6}"/>
              </a:ext>
            </a:extLst>
          </p:cNvPr>
          <p:cNvSpPr txBox="1">
            <a:spLocks/>
          </p:cNvSpPr>
          <p:nvPr/>
        </p:nvSpPr>
        <p:spPr>
          <a:xfrm>
            <a:off x="1343891" y="398025"/>
            <a:ext cx="9573491"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2800" dirty="0">
                <a:solidFill>
                  <a:srgbClr val="3E3E3E"/>
                </a:solidFill>
                <a:latin typeface="KyivType Sans2" panose="00000500000000000000" pitchFamily="50" charset="0"/>
              </a:rPr>
            </a:br>
            <a:r>
              <a:rPr lang="en-US" sz="4000" dirty="0">
                <a:solidFill>
                  <a:srgbClr val="3E3E3E"/>
                </a:solidFill>
                <a:latin typeface="KyivType Sans2" panose="00000500000000000000" pitchFamily="50" charset="0"/>
              </a:rPr>
              <a:t>BEURRE DE KARITE</a:t>
            </a:r>
            <a:endParaRPr lang="fr-FR" sz="2800" dirty="0">
              <a:solidFill>
                <a:srgbClr val="3E3E3E"/>
              </a:solidFill>
              <a:latin typeface="KyivType Sans2" panose="00000500000000000000" pitchFamily="50" charset="0"/>
            </a:endParaRPr>
          </a:p>
        </p:txBody>
      </p:sp>
      <p:pic>
        <p:nvPicPr>
          <p:cNvPr id="13" name="Image 12">
            <a:extLst>
              <a:ext uri="{FF2B5EF4-FFF2-40B4-BE49-F238E27FC236}">
                <a16:creationId xmlns:a16="http://schemas.microsoft.com/office/drawing/2014/main" id="{92821988-D83E-48C2-B12C-33D3EB3640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0152" y="259477"/>
            <a:ext cx="2047296" cy="1792446"/>
          </a:xfrm>
          <a:prstGeom prst="rect">
            <a:avLst/>
          </a:prstGeom>
        </p:spPr>
      </p:pic>
      <p:sp>
        <p:nvSpPr>
          <p:cNvPr id="14" name="ZoneTexte 13">
            <a:extLst>
              <a:ext uri="{FF2B5EF4-FFF2-40B4-BE49-F238E27FC236}">
                <a16:creationId xmlns:a16="http://schemas.microsoft.com/office/drawing/2014/main" id="{A8EF53E9-BE00-4A14-9568-D89CD655E4E0}"/>
              </a:ext>
            </a:extLst>
          </p:cNvPr>
          <p:cNvSpPr txBox="1"/>
          <p:nvPr/>
        </p:nvSpPr>
        <p:spPr>
          <a:xfrm>
            <a:off x="170152" y="734891"/>
            <a:ext cx="1962676" cy="338554"/>
          </a:xfrm>
          <a:prstGeom prst="rect">
            <a:avLst/>
          </a:prstGeom>
          <a:solidFill>
            <a:srgbClr val="F7DECA"/>
          </a:solidFill>
        </p:spPr>
        <p:txBody>
          <a:bodyPr wrap="square" rtlCol="0">
            <a:spAutoFit/>
          </a:bodyPr>
          <a:lstStyle/>
          <a:p>
            <a:pPr algn="ctr"/>
            <a:r>
              <a:rPr lang="fr-FR" sz="1600" dirty="0">
                <a:solidFill>
                  <a:srgbClr val="3E3E3E"/>
                </a:solidFill>
                <a:latin typeface="KyivType Sans2" panose="00000500000000000000" pitchFamily="50" charset="0"/>
                <a:ea typeface="+mj-ea"/>
                <a:cs typeface="+mj-cs"/>
              </a:rPr>
              <a:t>ZOOM SUR LES</a:t>
            </a:r>
          </a:p>
        </p:txBody>
      </p:sp>
      <p:sp>
        <p:nvSpPr>
          <p:cNvPr id="2" name="ZoneTexte 1">
            <a:extLst>
              <a:ext uri="{FF2B5EF4-FFF2-40B4-BE49-F238E27FC236}">
                <a16:creationId xmlns:a16="http://schemas.microsoft.com/office/drawing/2014/main" id="{275C7EA5-3F18-C1CA-7E33-A23A54AFD645}"/>
              </a:ext>
            </a:extLst>
          </p:cNvPr>
          <p:cNvSpPr txBox="1"/>
          <p:nvPr/>
        </p:nvSpPr>
        <p:spPr>
          <a:xfrm>
            <a:off x="4580907" y="1524212"/>
            <a:ext cx="2211779" cy="369332"/>
          </a:xfrm>
          <a:prstGeom prst="rect">
            <a:avLst/>
          </a:prstGeom>
          <a:noFill/>
        </p:spPr>
        <p:txBody>
          <a:bodyPr wrap="square">
            <a:spAutoFit/>
          </a:bodyPr>
          <a:lstStyle/>
          <a:p>
            <a:r>
              <a:rPr lang="en-US" sz="1800" dirty="0">
                <a:solidFill>
                  <a:srgbClr val="3E3E3E"/>
                </a:solidFill>
                <a:latin typeface="KyivType Sans2" panose="00000500000000000000" pitchFamily="50" charset="0"/>
              </a:rPr>
              <a:t>NUTRI DEFENSE</a:t>
            </a:r>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Capture d’écran 2014-11-01 à 16.37.4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67956" y="4422431"/>
            <a:ext cx="1729539" cy="1284164"/>
          </a:xfrm>
          <a:prstGeom prst="rect">
            <a:avLst/>
          </a:prstGeom>
        </p:spPr>
      </p:pic>
      <p:pic>
        <p:nvPicPr>
          <p:cNvPr id="32" name="Picture 6" descr="http://jpkc.njau.edu.cn/spwswx/imgbank/tuku/Lactobacillus%20casei.jpg"/>
          <p:cNvPicPr>
            <a:picLocks noChangeAspect="1" noChangeArrowheads="1"/>
          </p:cNvPicPr>
          <p:nvPr/>
        </p:nvPicPr>
        <p:blipFill>
          <a:blip r:embed="rId4" cstate="screen"/>
          <a:srcRect/>
          <a:stretch>
            <a:fillRect/>
          </a:stretch>
        </p:blipFill>
        <p:spPr bwMode="auto">
          <a:xfrm>
            <a:off x="10069302" y="1470104"/>
            <a:ext cx="1690138" cy="1232903"/>
          </a:xfrm>
          <a:prstGeom prst="rect">
            <a:avLst/>
          </a:prstGeom>
          <a:noFill/>
          <a:ln w="9525">
            <a:noFill/>
            <a:miter lim="800000"/>
            <a:headEnd/>
            <a:tailEnd/>
          </a:ln>
        </p:spPr>
      </p:pic>
      <p:pic>
        <p:nvPicPr>
          <p:cNvPr id="33" name="Picture 2" descr="http://www.kedainutrisi.com/wp-content/uploads/2014/09/Lactobacillus-Acidophilu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069302" y="2910264"/>
            <a:ext cx="1696160" cy="1274005"/>
          </a:xfrm>
          <a:prstGeom prst="rect">
            <a:avLst/>
          </a:prstGeom>
          <a:noFill/>
        </p:spPr>
      </p:pic>
      <p:graphicFrame>
        <p:nvGraphicFramePr>
          <p:cNvPr id="10" name="Tableau 9"/>
          <p:cNvGraphicFramePr>
            <a:graphicFrameLocks noGrp="1"/>
          </p:cNvGraphicFramePr>
          <p:nvPr>
            <p:extLst>
              <p:ext uri="{D42A27DB-BD31-4B8C-83A1-F6EECF244321}">
                <p14:modId xmlns:p14="http://schemas.microsoft.com/office/powerpoint/2010/main" val="3746136866"/>
              </p:ext>
            </p:extLst>
          </p:nvPr>
        </p:nvGraphicFramePr>
        <p:xfrm>
          <a:off x="3477355" y="2703007"/>
          <a:ext cx="4752528" cy="2621280"/>
        </p:xfrm>
        <a:graphic>
          <a:graphicData uri="http://schemas.openxmlformats.org/drawingml/2006/table">
            <a:tbl>
              <a:tblPr firstRow="1" bandRow="1">
                <a:tableStyleId>{D27102A9-8310-4765-A935-A1911B00CA55}</a:tableStyleId>
              </a:tblPr>
              <a:tblGrid>
                <a:gridCol w="1728192">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tblGrid>
              <a:tr h="225192">
                <a:tc>
                  <a:txBody>
                    <a:bodyPr/>
                    <a:lstStyle/>
                    <a:p>
                      <a:endParaRPr lang="fr-FR" sz="1400" b="0" dirty="0">
                        <a:solidFill>
                          <a:schemeClr val="tx1">
                            <a:lumMod val="75000"/>
                            <a:lumOff val="25000"/>
                          </a:schemeClr>
                        </a:solidFill>
                        <a:latin typeface="Roboto Light" panose="02000000000000000000" pitchFamily="2" charset="0"/>
                        <a:ea typeface="Roboto Light" panose="02000000000000000000" pitchFamily="2" charset="0"/>
                      </a:endParaRPr>
                    </a:p>
                    <a:p>
                      <a:r>
                        <a:rPr lang="fr-FR" sz="1400" b="0" dirty="0">
                          <a:solidFill>
                            <a:schemeClr val="tx1">
                              <a:lumMod val="75000"/>
                              <a:lumOff val="25000"/>
                            </a:schemeClr>
                          </a:solidFill>
                          <a:latin typeface="Roboto Light" panose="02000000000000000000" pitchFamily="2" charset="0"/>
                          <a:ea typeface="Roboto Light" panose="02000000000000000000" pitchFamily="2" charset="0"/>
                        </a:rPr>
                        <a:t>Définition</a:t>
                      </a:r>
                    </a:p>
                    <a:p>
                      <a:endParaRPr lang="fr-FR" sz="1400" b="0" dirty="0">
                        <a:solidFill>
                          <a:schemeClr val="tx1">
                            <a:lumMod val="75000"/>
                            <a:lumOff val="25000"/>
                          </a:schemeClr>
                        </a:solidFill>
                        <a:latin typeface="Roboto Light" panose="02000000000000000000" pitchFamily="2" charset="0"/>
                        <a:ea typeface="Roboto Light" panose="02000000000000000000" pitchFamily="2" charset="0"/>
                      </a:endParaRPr>
                    </a:p>
                  </a:txBody>
                  <a:tcPr>
                    <a:lnB w="12700" cap="flat" cmpd="sng" algn="ctr">
                      <a:solidFill>
                        <a:srgbClr val="7030A0"/>
                      </a:solidFill>
                      <a:prstDash val="solid"/>
                      <a:round/>
                      <a:headEnd type="none" w="med" len="med"/>
                      <a:tailEnd type="none" w="med" len="med"/>
                    </a:lnB>
                    <a:solidFill>
                      <a:srgbClr val="FCF2EA"/>
                    </a:solidFill>
                  </a:tcPr>
                </a:tc>
                <a:tc>
                  <a:txBody>
                    <a:bodyPr/>
                    <a:lstStyle/>
                    <a:p>
                      <a:pPr marL="342839" marR="0" indent="-342839" algn="l" defTabSz="914400" rtl="0" eaLnBrk="1" fontAlgn="auto" latinLnBrk="0" hangingPunct="1">
                        <a:lnSpc>
                          <a:spcPct val="100000"/>
                        </a:lnSpc>
                        <a:spcBef>
                          <a:spcPts val="0"/>
                        </a:spcBef>
                        <a:spcAft>
                          <a:spcPts val="0"/>
                        </a:spcAft>
                        <a:buClrTx/>
                        <a:buSzTx/>
                        <a:buFontTx/>
                        <a:buNone/>
                        <a:tabLst/>
                        <a:defRPr/>
                      </a:pPr>
                      <a:endParaRPr lang="fr-FR" altLang="fr-FR" sz="1400" dirty="0">
                        <a:solidFill>
                          <a:schemeClr val="tx1">
                            <a:lumMod val="65000"/>
                            <a:lumOff val="35000"/>
                          </a:schemeClr>
                        </a:solidFill>
                        <a:latin typeface="Roboto Light" panose="02000000000000000000" pitchFamily="2" charset="0"/>
                        <a:ea typeface="Roboto Light" panose="02000000000000000000" pitchFamily="2" charset="0"/>
                      </a:endParaRPr>
                    </a:p>
                    <a:p>
                      <a:pPr marL="342839" marR="0" indent="-342839" algn="l" defTabSz="914400" rtl="0" eaLnBrk="1" fontAlgn="auto" latinLnBrk="0" hangingPunct="1">
                        <a:lnSpc>
                          <a:spcPct val="100000"/>
                        </a:lnSpc>
                        <a:spcBef>
                          <a:spcPts val="0"/>
                        </a:spcBef>
                        <a:spcAft>
                          <a:spcPts val="0"/>
                        </a:spcAft>
                        <a:buClrTx/>
                        <a:buSzTx/>
                        <a:buFontTx/>
                        <a:buNone/>
                        <a:tabLst/>
                        <a:defRPr/>
                      </a:pPr>
                      <a:r>
                        <a:rPr lang="fr-FR" altLang="fr-FR" sz="1400" dirty="0">
                          <a:solidFill>
                            <a:schemeClr val="tx1">
                              <a:lumMod val="65000"/>
                              <a:lumOff val="35000"/>
                            </a:schemeClr>
                          </a:solidFill>
                          <a:latin typeface="Roboto Light" panose="02000000000000000000" pitchFamily="2" charset="0"/>
                          <a:ea typeface="Roboto Light" panose="02000000000000000000" pitchFamily="2" charset="0"/>
                        </a:rPr>
                        <a:t>Microorganismes bénéfiques </a:t>
                      </a:r>
                    </a:p>
                  </a:txBody>
                  <a:tcPr>
                    <a:lnB w="12700" cap="flat" cmpd="sng" algn="ctr">
                      <a:solidFill>
                        <a:srgbClr val="7030A0"/>
                      </a:solidFill>
                      <a:prstDash val="solid"/>
                      <a:round/>
                      <a:headEnd type="none" w="med" len="med"/>
                      <a:tailEnd type="none" w="med" len="med"/>
                    </a:lnB>
                    <a:solidFill>
                      <a:srgbClr val="FCF2EA"/>
                    </a:solidFill>
                  </a:tcPr>
                </a:tc>
                <a:extLst>
                  <a:ext uri="{0D108BD9-81ED-4DB2-BD59-A6C34878D82A}">
                    <a16:rowId xmlns:a16="http://schemas.microsoft.com/office/drawing/2014/main" val="10000"/>
                  </a:ext>
                </a:extLst>
              </a:tr>
              <a:tr h="614824">
                <a:tc>
                  <a:txBody>
                    <a:bodyPr/>
                    <a:lstStyle/>
                    <a:p>
                      <a:endParaRPr lang="fr-FR" sz="1400" dirty="0">
                        <a:solidFill>
                          <a:schemeClr val="tx1">
                            <a:lumMod val="75000"/>
                            <a:lumOff val="25000"/>
                          </a:schemeClr>
                        </a:solidFill>
                        <a:latin typeface="Roboto Light" panose="02000000000000000000" pitchFamily="2" charset="0"/>
                        <a:ea typeface="Roboto Light" panose="02000000000000000000" pitchFamily="2" charset="0"/>
                      </a:endParaRPr>
                    </a:p>
                    <a:p>
                      <a:r>
                        <a:rPr lang="fr-FR" sz="1400" dirty="0">
                          <a:solidFill>
                            <a:schemeClr val="tx1">
                              <a:lumMod val="75000"/>
                              <a:lumOff val="25000"/>
                            </a:schemeClr>
                          </a:solidFill>
                          <a:latin typeface="Roboto Light" panose="02000000000000000000" pitchFamily="2" charset="0"/>
                          <a:ea typeface="Roboto Light" panose="02000000000000000000" pitchFamily="2" charset="0"/>
                        </a:rPr>
                        <a:t>Composition</a:t>
                      </a:r>
                    </a:p>
                    <a:p>
                      <a:endParaRPr lang="fr-FR" sz="1400" dirty="0">
                        <a:solidFill>
                          <a:schemeClr val="tx1">
                            <a:lumMod val="75000"/>
                            <a:lumOff val="25000"/>
                          </a:schemeClr>
                        </a:solidFill>
                        <a:latin typeface="Roboto Light" panose="02000000000000000000" pitchFamily="2" charset="0"/>
                        <a:ea typeface="Roboto Light" panose="02000000000000000000" pitchFamily="2" charset="0"/>
                      </a:endParaRPr>
                    </a:p>
                  </a:txBody>
                  <a:tcP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CF2EA"/>
                    </a:solidFill>
                  </a:tcPr>
                </a:tc>
                <a:tc>
                  <a:txBody>
                    <a:bodyPr/>
                    <a:lstStyle/>
                    <a:p>
                      <a:pPr marL="342839" marR="0" indent="-342839" algn="l" defTabSz="914400" rtl="0" eaLnBrk="1" fontAlgn="auto" latinLnBrk="0" hangingPunct="1">
                        <a:lnSpc>
                          <a:spcPct val="100000"/>
                        </a:lnSpc>
                        <a:spcBef>
                          <a:spcPts val="0"/>
                        </a:spcBef>
                        <a:spcAft>
                          <a:spcPts val="0"/>
                        </a:spcAft>
                        <a:buClrTx/>
                        <a:buSzTx/>
                        <a:buFontTx/>
                        <a:buNone/>
                        <a:tabLst/>
                        <a:defRPr/>
                      </a:pPr>
                      <a:endParaRPr lang="fr-FR" altLang="fr-FR" sz="1400" dirty="0">
                        <a:solidFill>
                          <a:schemeClr val="tx1">
                            <a:lumMod val="65000"/>
                            <a:lumOff val="35000"/>
                          </a:schemeClr>
                        </a:solidFill>
                        <a:latin typeface="Roboto Light" panose="02000000000000000000" pitchFamily="2" charset="0"/>
                        <a:ea typeface="Roboto Light" panose="02000000000000000000" pitchFamily="2" charset="0"/>
                      </a:endParaRPr>
                    </a:p>
                    <a:p>
                      <a:pPr marL="342839" marR="0" indent="-342839" algn="l" defTabSz="914400" rtl="0" eaLnBrk="1" fontAlgn="auto" latinLnBrk="0" hangingPunct="1">
                        <a:lnSpc>
                          <a:spcPct val="100000"/>
                        </a:lnSpc>
                        <a:spcBef>
                          <a:spcPts val="0"/>
                        </a:spcBef>
                        <a:spcAft>
                          <a:spcPts val="0"/>
                        </a:spcAft>
                        <a:buClrTx/>
                        <a:buSzTx/>
                        <a:buFontTx/>
                        <a:buNone/>
                        <a:tabLst/>
                        <a:defRPr/>
                      </a:pPr>
                      <a:r>
                        <a:rPr lang="fr-FR" altLang="fr-FR" sz="1400" dirty="0">
                          <a:solidFill>
                            <a:schemeClr val="tx1">
                              <a:lumMod val="65000"/>
                              <a:lumOff val="35000"/>
                            </a:schemeClr>
                          </a:solidFill>
                          <a:latin typeface="Roboto Light" panose="02000000000000000000" pitchFamily="2" charset="0"/>
                          <a:ea typeface="Roboto Light" panose="02000000000000000000" pitchFamily="2" charset="0"/>
                        </a:rPr>
                        <a:t>Souches de </a:t>
                      </a:r>
                      <a:r>
                        <a:rPr lang="fr-FR" altLang="fr-FR" sz="1400" dirty="0" err="1">
                          <a:solidFill>
                            <a:schemeClr val="tx1">
                              <a:lumMod val="65000"/>
                              <a:lumOff val="35000"/>
                            </a:schemeClr>
                          </a:solidFill>
                          <a:latin typeface="Roboto Light" panose="02000000000000000000" pitchFamily="2" charset="0"/>
                          <a:ea typeface="Roboto Light" panose="02000000000000000000" pitchFamily="2" charset="0"/>
                        </a:rPr>
                        <a:t>Lactobacillus</a:t>
                      </a:r>
                      <a:r>
                        <a:rPr lang="fr-FR" altLang="fr-FR" sz="1400" dirty="0">
                          <a:solidFill>
                            <a:schemeClr val="tx1">
                              <a:lumMod val="65000"/>
                              <a:lumOff val="35000"/>
                            </a:schemeClr>
                          </a:solidFill>
                          <a:latin typeface="Roboto Light" panose="02000000000000000000" pitchFamily="2" charset="0"/>
                          <a:ea typeface="Roboto Light" panose="02000000000000000000" pitchFamily="2" charset="0"/>
                        </a:rPr>
                        <a:t> </a:t>
                      </a:r>
                      <a:r>
                        <a:rPr lang="fr-FR" altLang="fr-FR" sz="1400" dirty="0" err="1">
                          <a:solidFill>
                            <a:schemeClr val="tx1">
                              <a:lumMod val="65000"/>
                              <a:lumOff val="35000"/>
                            </a:schemeClr>
                          </a:solidFill>
                          <a:latin typeface="Roboto Light" panose="02000000000000000000" pitchFamily="2" charset="0"/>
                          <a:ea typeface="Roboto Light" panose="02000000000000000000" pitchFamily="2" charset="0"/>
                        </a:rPr>
                        <a:t>casei</a:t>
                      </a:r>
                      <a:r>
                        <a:rPr lang="fr-FR" altLang="fr-FR" sz="1400" dirty="0">
                          <a:solidFill>
                            <a:schemeClr val="tx1">
                              <a:lumMod val="65000"/>
                              <a:lumOff val="35000"/>
                            </a:schemeClr>
                          </a:solidFill>
                          <a:latin typeface="Roboto Light" panose="02000000000000000000" pitchFamily="2" charset="0"/>
                          <a:ea typeface="Roboto Light" panose="02000000000000000000" pitchFamily="2" charset="0"/>
                        </a:rPr>
                        <a:t> </a:t>
                      </a:r>
                    </a:p>
                    <a:p>
                      <a:pPr marL="342839" marR="0" indent="-342839" algn="l" defTabSz="914400" rtl="0" eaLnBrk="1" fontAlgn="auto" latinLnBrk="0" hangingPunct="1">
                        <a:lnSpc>
                          <a:spcPct val="100000"/>
                        </a:lnSpc>
                        <a:spcBef>
                          <a:spcPts val="0"/>
                        </a:spcBef>
                        <a:spcAft>
                          <a:spcPts val="0"/>
                        </a:spcAft>
                        <a:buClrTx/>
                        <a:buSzTx/>
                        <a:buFontTx/>
                        <a:buNone/>
                        <a:tabLst/>
                        <a:defRPr/>
                      </a:pPr>
                      <a:r>
                        <a:rPr lang="fr-FR" altLang="fr-FR" sz="1400" dirty="0">
                          <a:solidFill>
                            <a:schemeClr val="tx1">
                              <a:lumMod val="65000"/>
                              <a:lumOff val="35000"/>
                            </a:schemeClr>
                          </a:solidFill>
                          <a:latin typeface="Roboto Light" panose="02000000000000000000" pitchFamily="2" charset="0"/>
                          <a:ea typeface="Roboto Light" panose="02000000000000000000" pitchFamily="2" charset="0"/>
                        </a:rPr>
                        <a:t>et de Lactobacilles </a:t>
                      </a:r>
                      <a:r>
                        <a:rPr lang="fr-FR" altLang="fr-FR" sz="1400" dirty="0" err="1">
                          <a:solidFill>
                            <a:schemeClr val="tx1">
                              <a:lumMod val="65000"/>
                              <a:lumOff val="35000"/>
                            </a:schemeClr>
                          </a:solidFill>
                          <a:latin typeface="Roboto Light" panose="02000000000000000000" pitchFamily="2" charset="0"/>
                          <a:ea typeface="Roboto Light" panose="02000000000000000000" pitchFamily="2" charset="0"/>
                        </a:rPr>
                        <a:t>acidophilus</a:t>
                      </a:r>
                      <a:endParaRPr lang="fr-FR" altLang="fr-FR" sz="1400" dirty="0">
                        <a:solidFill>
                          <a:schemeClr val="tx1">
                            <a:lumMod val="65000"/>
                            <a:lumOff val="35000"/>
                          </a:schemeClr>
                        </a:solidFill>
                        <a:latin typeface="Roboto Light" panose="02000000000000000000" pitchFamily="2" charset="0"/>
                        <a:ea typeface="Roboto Light" panose="02000000000000000000" pitchFamily="2" charset="0"/>
                      </a:endParaRPr>
                    </a:p>
                    <a:p>
                      <a:pPr marL="342839" marR="0" indent="-342839" algn="l" defTabSz="914400" rtl="0" eaLnBrk="1" fontAlgn="auto" latinLnBrk="0" hangingPunct="1">
                        <a:lnSpc>
                          <a:spcPct val="100000"/>
                        </a:lnSpc>
                        <a:spcBef>
                          <a:spcPts val="0"/>
                        </a:spcBef>
                        <a:spcAft>
                          <a:spcPts val="0"/>
                        </a:spcAft>
                        <a:buClrTx/>
                        <a:buSzTx/>
                        <a:buFontTx/>
                        <a:buNone/>
                        <a:tabLst/>
                        <a:defRPr/>
                      </a:pPr>
                      <a:endParaRPr lang="fr-FR" altLang="fr-FR" sz="1400" dirty="0">
                        <a:solidFill>
                          <a:schemeClr val="tx1">
                            <a:lumMod val="65000"/>
                            <a:lumOff val="35000"/>
                          </a:schemeClr>
                        </a:solidFill>
                        <a:latin typeface="Roboto Light" panose="02000000000000000000" pitchFamily="2" charset="0"/>
                        <a:ea typeface="Roboto Light" panose="02000000000000000000" pitchFamily="2" charset="0"/>
                      </a:endParaRPr>
                    </a:p>
                  </a:txBody>
                  <a:tcP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CF2EA"/>
                    </a:solidFill>
                  </a:tcPr>
                </a:tc>
                <a:extLst>
                  <a:ext uri="{0D108BD9-81ED-4DB2-BD59-A6C34878D82A}">
                    <a16:rowId xmlns:a16="http://schemas.microsoft.com/office/drawing/2014/main" val="10001"/>
                  </a:ext>
                </a:extLst>
              </a:tr>
              <a:tr h="370840">
                <a:tc>
                  <a:txBody>
                    <a:bodyPr/>
                    <a:lstStyle/>
                    <a:p>
                      <a:endParaRPr lang="fr-FR" sz="1400" dirty="0">
                        <a:solidFill>
                          <a:schemeClr val="tx1">
                            <a:lumMod val="75000"/>
                            <a:lumOff val="25000"/>
                          </a:schemeClr>
                        </a:solidFill>
                        <a:latin typeface="Roboto Light" panose="02000000000000000000" pitchFamily="2" charset="0"/>
                        <a:ea typeface="Roboto Light" panose="02000000000000000000" pitchFamily="2" charset="0"/>
                      </a:endParaRPr>
                    </a:p>
                    <a:p>
                      <a:r>
                        <a:rPr lang="fr-FR" sz="1400" dirty="0">
                          <a:solidFill>
                            <a:schemeClr val="tx1">
                              <a:lumMod val="75000"/>
                              <a:lumOff val="25000"/>
                            </a:schemeClr>
                          </a:solidFill>
                          <a:latin typeface="Roboto Light" panose="02000000000000000000" pitchFamily="2" charset="0"/>
                          <a:ea typeface="Roboto Light" panose="02000000000000000000" pitchFamily="2" charset="0"/>
                        </a:rPr>
                        <a:t>Propriétés</a:t>
                      </a:r>
                    </a:p>
                    <a:p>
                      <a:endParaRPr lang="fr-FR" sz="1400" dirty="0">
                        <a:solidFill>
                          <a:schemeClr val="tx1">
                            <a:lumMod val="75000"/>
                            <a:lumOff val="25000"/>
                          </a:schemeClr>
                        </a:solidFill>
                        <a:latin typeface="Roboto Light" panose="02000000000000000000" pitchFamily="2" charset="0"/>
                        <a:ea typeface="Roboto Light" panose="02000000000000000000" pitchFamily="2" charset="0"/>
                      </a:endParaRPr>
                    </a:p>
                  </a:txBody>
                  <a:tcPr>
                    <a:lnT w="12700" cap="flat" cmpd="sng" algn="ctr">
                      <a:solidFill>
                        <a:srgbClr val="7030A0"/>
                      </a:solidFill>
                      <a:prstDash val="solid"/>
                      <a:round/>
                      <a:headEnd type="none" w="med" len="med"/>
                      <a:tailEnd type="none" w="med" len="med"/>
                    </a:lnT>
                    <a:solidFill>
                      <a:srgbClr val="FCF2EA"/>
                    </a:solidFill>
                  </a:tcPr>
                </a:tc>
                <a:tc>
                  <a:txBody>
                    <a:bodyPr/>
                    <a:lstStyle/>
                    <a:p>
                      <a:endParaRPr lang="fr-FR" altLang="fr-FR" sz="1400" kern="1200" dirty="0">
                        <a:solidFill>
                          <a:schemeClr val="tx1">
                            <a:lumMod val="65000"/>
                            <a:lumOff val="35000"/>
                          </a:schemeClr>
                        </a:solidFill>
                        <a:latin typeface="Roboto Light" panose="02000000000000000000" pitchFamily="2" charset="0"/>
                        <a:ea typeface="Roboto Light" panose="02000000000000000000" pitchFamily="2" charset="0"/>
                        <a:cs typeface="+mn-cs"/>
                      </a:endParaRPr>
                    </a:p>
                    <a:p>
                      <a:r>
                        <a:rPr lang="fr-FR" altLang="fr-FR" sz="1400" kern="1200" dirty="0">
                          <a:solidFill>
                            <a:schemeClr val="tx1">
                              <a:lumMod val="65000"/>
                              <a:lumOff val="35000"/>
                            </a:schemeClr>
                          </a:solidFill>
                          <a:latin typeface="Roboto Light" panose="02000000000000000000" pitchFamily="2" charset="0"/>
                          <a:ea typeface="Roboto Light" panose="02000000000000000000" pitchFamily="2" charset="0"/>
                          <a:cs typeface="+mn-cs"/>
                        </a:rPr>
                        <a:t>Stimule les mécanismes de défense cutanée*</a:t>
                      </a:r>
                    </a:p>
                    <a:p>
                      <a:endParaRPr lang="fr-FR" altLang="fr-FR" sz="1400" kern="1200" dirty="0">
                        <a:solidFill>
                          <a:schemeClr val="tx1">
                            <a:lumMod val="65000"/>
                            <a:lumOff val="35000"/>
                          </a:schemeClr>
                        </a:solidFill>
                        <a:latin typeface="Roboto Light" panose="02000000000000000000" pitchFamily="2" charset="0"/>
                        <a:ea typeface="Roboto Light" panose="02000000000000000000" pitchFamily="2" charset="0"/>
                        <a:cs typeface="+mn-cs"/>
                      </a:endParaRPr>
                    </a:p>
                  </a:txBody>
                  <a:tcPr>
                    <a:lnT w="12700" cap="flat" cmpd="sng" algn="ctr">
                      <a:solidFill>
                        <a:srgbClr val="7030A0"/>
                      </a:solidFill>
                      <a:prstDash val="solid"/>
                      <a:round/>
                      <a:headEnd type="none" w="med" len="med"/>
                      <a:tailEnd type="none" w="med" len="med"/>
                    </a:lnT>
                    <a:solidFill>
                      <a:srgbClr val="FCF2EA"/>
                    </a:solidFill>
                  </a:tcPr>
                </a:tc>
                <a:extLst>
                  <a:ext uri="{0D108BD9-81ED-4DB2-BD59-A6C34878D82A}">
                    <a16:rowId xmlns:a16="http://schemas.microsoft.com/office/drawing/2014/main" val="10002"/>
                  </a:ext>
                </a:extLst>
              </a:tr>
            </a:tbl>
          </a:graphicData>
        </a:graphic>
      </p:graphicFrame>
      <p:sp>
        <p:nvSpPr>
          <p:cNvPr id="13" name="ZoneTexte 12"/>
          <p:cNvSpPr txBox="1"/>
          <p:nvPr/>
        </p:nvSpPr>
        <p:spPr>
          <a:xfrm>
            <a:off x="5728099" y="5408560"/>
            <a:ext cx="4752528" cy="307777"/>
          </a:xfrm>
          <a:prstGeom prst="rect">
            <a:avLst/>
          </a:prstGeom>
          <a:noFill/>
        </p:spPr>
        <p:txBody>
          <a:bodyPr wrap="square" rtlCol="0">
            <a:spAutoFit/>
          </a:bodyPr>
          <a:lstStyle/>
          <a:p>
            <a:r>
              <a:rPr lang="fr-FR" altLang="fr-FR" sz="1400" i="1" dirty="0">
                <a:solidFill>
                  <a:schemeClr val="tx1">
                    <a:lumMod val="65000"/>
                    <a:lumOff val="35000"/>
                  </a:schemeClr>
                </a:solidFill>
                <a:latin typeface="Roboto Light" panose="02000000000000000000" pitchFamily="2" charset="0"/>
                <a:ea typeface="Roboto Light" panose="02000000000000000000" pitchFamily="2" charset="0"/>
              </a:rPr>
              <a:t>*production de peptides </a:t>
            </a:r>
            <a:r>
              <a:rPr lang="fr-FR" altLang="fr-FR" sz="1400" i="1" dirty="0" err="1">
                <a:solidFill>
                  <a:schemeClr val="tx1">
                    <a:lumMod val="65000"/>
                    <a:lumOff val="35000"/>
                  </a:schemeClr>
                </a:solidFill>
                <a:latin typeface="Roboto Light" panose="02000000000000000000" pitchFamily="2" charset="0"/>
                <a:ea typeface="Roboto Light" panose="02000000000000000000" pitchFamily="2" charset="0"/>
              </a:rPr>
              <a:t>anti-microbiens</a:t>
            </a:r>
            <a:r>
              <a:rPr lang="fr-FR" altLang="fr-FR" sz="1400" i="1" dirty="0">
                <a:solidFill>
                  <a:schemeClr val="tx1">
                    <a:lumMod val="65000"/>
                    <a:lumOff val="35000"/>
                  </a:schemeClr>
                </a:solidFill>
                <a:latin typeface="Roboto Light" panose="02000000000000000000" pitchFamily="2" charset="0"/>
                <a:ea typeface="Roboto Light" panose="02000000000000000000" pitchFamily="2" charset="0"/>
              </a:rPr>
              <a:t> de l’épiderme</a:t>
            </a:r>
          </a:p>
        </p:txBody>
      </p:sp>
      <p:sp>
        <p:nvSpPr>
          <p:cNvPr id="14" name="Titre 2">
            <a:extLst>
              <a:ext uri="{FF2B5EF4-FFF2-40B4-BE49-F238E27FC236}">
                <a16:creationId xmlns:a16="http://schemas.microsoft.com/office/drawing/2014/main" id="{263DB2A7-8A2B-46A2-BFC2-488AF3FBF330}"/>
              </a:ext>
            </a:extLst>
          </p:cNvPr>
          <p:cNvSpPr txBox="1">
            <a:spLocks/>
          </p:cNvSpPr>
          <p:nvPr/>
        </p:nvSpPr>
        <p:spPr>
          <a:xfrm>
            <a:off x="1151490" y="254536"/>
            <a:ext cx="9573491"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2800" dirty="0">
                <a:solidFill>
                  <a:srgbClr val="3E3E3E"/>
                </a:solidFill>
                <a:latin typeface="KyivType Sans2" panose="00000500000000000000" pitchFamily="50" charset="0"/>
              </a:rPr>
            </a:br>
            <a:r>
              <a:rPr lang="en-US" sz="4000" dirty="0">
                <a:solidFill>
                  <a:srgbClr val="3E3E3E"/>
                </a:solidFill>
                <a:latin typeface="KyivType Sans2" panose="00000500000000000000" pitchFamily="50" charset="0"/>
              </a:rPr>
              <a:t>LACTOBACILLES</a:t>
            </a:r>
            <a:endParaRPr lang="fr-FR" sz="2800" dirty="0">
              <a:solidFill>
                <a:srgbClr val="3E3E3E"/>
              </a:solidFill>
              <a:latin typeface="KyivType Sans2" panose="00000500000000000000" pitchFamily="50" charset="0"/>
            </a:endParaRPr>
          </a:p>
        </p:txBody>
      </p:sp>
      <p:pic>
        <p:nvPicPr>
          <p:cNvPr id="16" name="Image 15">
            <a:extLst>
              <a:ext uri="{FF2B5EF4-FFF2-40B4-BE49-F238E27FC236}">
                <a16:creationId xmlns:a16="http://schemas.microsoft.com/office/drawing/2014/main" id="{38AE2E6D-D91E-4271-A39C-9BAD78A9642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0152" y="259477"/>
            <a:ext cx="2047296" cy="1792446"/>
          </a:xfrm>
          <a:prstGeom prst="rect">
            <a:avLst/>
          </a:prstGeom>
        </p:spPr>
      </p:pic>
      <p:sp>
        <p:nvSpPr>
          <p:cNvPr id="17" name="ZoneTexte 16">
            <a:extLst>
              <a:ext uri="{FF2B5EF4-FFF2-40B4-BE49-F238E27FC236}">
                <a16:creationId xmlns:a16="http://schemas.microsoft.com/office/drawing/2014/main" id="{1758D53E-C6A9-4148-A77B-7E5B2A4A8338}"/>
              </a:ext>
            </a:extLst>
          </p:cNvPr>
          <p:cNvSpPr txBox="1"/>
          <p:nvPr/>
        </p:nvSpPr>
        <p:spPr>
          <a:xfrm>
            <a:off x="170152" y="734891"/>
            <a:ext cx="1962676" cy="338554"/>
          </a:xfrm>
          <a:prstGeom prst="rect">
            <a:avLst/>
          </a:prstGeom>
          <a:solidFill>
            <a:srgbClr val="F7DECA"/>
          </a:solidFill>
        </p:spPr>
        <p:txBody>
          <a:bodyPr wrap="square" rtlCol="0">
            <a:spAutoFit/>
          </a:bodyPr>
          <a:lstStyle/>
          <a:p>
            <a:pPr algn="ctr"/>
            <a:r>
              <a:rPr lang="fr-FR" sz="1600" dirty="0">
                <a:solidFill>
                  <a:srgbClr val="3E3E3E"/>
                </a:solidFill>
                <a:latin typeface="KyivType Sans2" panose="00000500000000000000" pitchFamily="50" charset="0"/>
                <a:ea typeface="+mj-ea"/>
                <a:cs typeface="+mj-cs"/>
              </a:rPr>
              <a:t>ZOOM SUR LES</a:t>
            </a:r>
          </a:p>
        </p:txBody>
      </p:sp>
      <p:sp>
        <p:nvSpPr>
          <p:cNvPr id="2" name="ZoneTexte 1">
            <a:extLst>
              <a:ext uri="{FF2B5EF4-FFF2-40B4-BE49-F238E27FC236}">
                <a16:creationId xmlns:a16="http://schemas.microsoft.com/office/drawing/2014/main" id="{A89276B8-BB94-68D0-F689-D701FCC8C9B2}"/>
              </a:ext>
            </a:extLst>
          </p:cNvPr>
          <p:cNvSpPr txBox="1"/>
          <p:nvPr/>
        </p:nvSpPr>
        <p:spPr>
          <a:xfrm>
            <a:off x="5037485" y="1496228"/>
            <a:ext cx="2211779" cy="369332"/>
          </a:xfrm>
          <a:prstGeom prst="rect">
            <a:avLst/>
          </a:prstGeom>
          <a:noFill/>
        </p:spPr>
        <p:txBody>
          <a:bodyPr wrap="square">
            <a:spAutoFit/>
          </a:bodyPr>
          <a:lstStyle/>
          <a:p>
            <a:r>
              <a:rPr lang="en-US" sz="1800" dirty="0">
                <a:solidFill>
                  <a:srgbClr val="3E3E3E"/>
                </a:solidFill>
                <a:latin typeface="KyivType Sans2" panose="00000500000000000000" pitchFamily="50" charset="0"/>
              </a:rPr>
              <a:t>NUTRI DEFENSE</a:t>
            </a:r>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utri Defense Creme">
            <a:extLst>
              <a:ext uri="{FF2B5EF4-FFF2-40B4-BE49-F238E27FC236}">
                <a16:creationId xmlns:a16="http://schemas.microsoft.com/office/drawing/2014/main" id="{7587948E-6549-40E1-B926-BE1F3DA6025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8710" y="2057797"/>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896DC088-483A-4C29-A08C-E3A525A36F4D}"/>
              </a:ext>
            </a:extLst>
          </p:cNvPr>
          <p:cNvSpPr txBox="1"/>
          <p:nvPr/>
        </p:nvSpPr>
        <p:spPr>
          <a:xfrm>
            <a:off x="4619487" y="2127150"/>
            <a:ext cx="5165958" cy="954107"/>
          </a:xfrm>
          <a:prstGeom prst="rect">
            <a:avLst/>
          </a:prstGeom>
          <a:solidFill>
            <a:srgbClr val="FCF2EA">
              <a:alpha val="43922"/>
            </a:srgbClr>
          </a:solidFill>
        </p:spPr>
        <p:txBody>
          <a:bodyPr wrap="square" rtlCol="0">
            <a:spAutoFit/>
          </a:bodyPr>
          <a:lstStyle/>
          <a:p>
            <a:pPr algn="just" fontAlgn="ctr"/>
            <a:r>
              <a:rPr lang="en-US" sz="1400" b="1" i="0" dirty="0">
                <a:solidFill>
                  <a:srgbClr val="505050"/>
                </a:solidFill>
                <a:effectLst/>
                <a:latin typeface="Roboto Light" panose="02000000000000000000" pitchFamily="2" charset="0"/>
                <a:ea typeface="Roboto Light" panose="02000000000000000000" pitchFamily="2" charset="0"/>
              </a:rPr>
              <a:t>Alice Dashiell</a:t>
            </a:r>
          </a:p>
          <a:p>
            <a:pPr algn="just" fontAlgn="ctr"/>
            <a:r>
              <a:rPr lang="fr-FR" sz="1400" dirty="0">
                <a:solidFill>
                  <a:srgbClr val="505050"/>
                </a:solidFill>
                <a:latin typeface="Roboto Light" panose="02000000000000000000" pitchFamily="2" charset="0"/>
                <a:ea typeface="Roboto Light" panose="02000000000000000000" pitchFamily="2" charset="0"/>
              </a:rPr>
              <a:t>« </a:t>
            </a:r>
            <a:r>
              <a:rPr lang="fr-FR" sz="1400" b="0" i="0" dirty="0">
                <a:solidFill>
                  <a:srgbClr val="505050"/>
                </a:solidFill>
                <a:effectLst/>
                <a:latin typeface="Roboto Light" panose="02000000000000000000" pitchFamily="2" charset="0"/>
                <a:ea typeface="Roboto Light" panose="02000000000000000000" pitchFamily="2" charset="0"/>
              </a:rPr>
              <a:t>C'est un must pour les peaux exposées au temps sec, comme c'était le cas de la mienne. Je reçois de nombreux compliments sur la qualité de ma peau. Un produit indispensable ! »</a:t>
            </a:r>
            <a:endParaRPr lang="en-US" sz="1400" b="0" i="0" dirty="0">
              <a:solidFill>
                <a:srgbClr val="505050"/>
              </a:solidFill>
              <a:effectLst/>
              <a:latin typeface="Roboto Light" panose="02000000000000000000" pitchFamily="2" charset="0"/>
              <a:ea typeface="Roboto Light" panose="02000000000000000000" pitchFamily="2" charset="0"/>
            </a:endParaRPr>
          </a:p>
        </p:txBody>
      </p:sp>
      <p:sp>
        <p:nvSpPr>
          <p:cNvPr id="6" name="ZoneTexte 5">
            <a:extLst>
              <a:ext uri="{FF2B5EF4-FFF2-40B4-BE49-F238E27FC236}">
                <a16:creationId xmlns:a16="http://schemas.microsoft.com/office/drawing/2014/main" id="{C8467377-0C7C-466C-89C8-C669F2B22AA3}"/>
              </a:ext>
            </a:extLst>
          </p:cNvPr>
          <p:cNvSpPr txBox="1"/>
          <p:nvPr/>
        </p:nvSpPr>
        <p:spPr>
          <a:xfrm>
            <a:off x="4422447" y="4043125"/>
            <a:ext cx="4762496" cy="1169551"/>
          </a:xfrm>
          <a:prstGeom prst="rect">
            <a:avLst/>
          </a:prstGeom>
          <a:solidFill>
            <a:srgbClr val="FCF2EA">
              <a:alpha val="43922"/>
            </a:srgbClr>
          </a:solidFill>
        </p:spPr>
        <p:txBody>
          <a:bodyPr wrap="square" rtlCol="0">
            <a:spAutoFit/>
          </a:bodyPr>
          <a:lstStyle/>
          <a:p>
            <a:pPr algn="just" fontAlgn="ctr"/>
            <a:r>
              <a:rPr lang="en-US" sz="1400" b="1" i="0" dirty="0">
                <a:solidFill>
                  <a:srgbClr val="505050"/>
                </a:solidFill>
                <a:effectLst/>
                <a:latin typeface="Roboto Light" panose="02000000000000000000" pitchFamily="2" charset="0"/>
                <a:ea typeface="Roboto Light" panose="02000000000000000000" pitchFamily="2" charset="0"/>
              </a:rPr>
              <a:t>Christy G.</a:t>
            </a:r>
          </a:p>
          <a:p>
            <a:pPr algn="just" fontAlgn="ctr"/>
            <a:r>
              <a:rPr lang="fr-FR" sz="1400" b="0" i="0" dirty="0">
                <a:solidFill>
                  <a:srgbClr val="505050"/>
                </a:solidFill>
                <a:effectLst/>
                <a:latin typeface="Roboto Light" panose="02000000000000000000" pitchFamily="2" charset="0"/>
                <a:ea typeface="Roboto Light" panose="02000000000000000000" pitchFamily="2" charset="0"/>
              </a:rPr>
              <a:t>« Nutri </a:t>
            </a:r>
            <a:r>
              <a:rPr lang="fr-FR" sz="1400" b="0" i="0" dirty="0" err="1">
                <a:solidFill>
                  <a:srgbClr val="505050"/>
                </a:solidFill>
                <a:effectLst/>
                <a:latin typeface="Roboto Light" panose="02000000000000000000" pitchFamily="2" charset="0"/>
                <a:ea typeface="Roboto Light" panose="02000000000000000000" pitchFamily="2" charset="0"/>
              </a:rPr>
              <a:t>Defense</a:t>
            </a:r>
            <a:r>
              <a:rPr lang="fr-FR" sz="1400" b="0" i="0" dirty="0">
                <a:solidFill>
                  <a:srgbClr val="505050"/>
                </a:solidFill>
                <a:effectLst/>
                <a:latin typeface="Roboto Light" panose="02000000000000000000" pitchFamily="2" charset="0"/>
                <a:ea typeface="Roboto Light" panose="02000000000000000000" pitchFamily="2" charset="0"/>
              </a:rPr>
              <a:t> est ma crème hydratante de jour en hiver. Les hivers sont une triple menace : secs, venteux et froids. C'est l'hydratant parfait et une barrière contre les éléments. »</a:t>
            </a:r>
            <a:endParaRPr lang="en-US" sz="1400" b="0" i="0" dirty="0">
              <a:solidFill>
                <a:srgbClr val="505050"/>
              </a:solidFill>
              <a:effectLst/>
              <a:latin typeface="Roboto Light" panose="02000000000000000000" pitchFamily="2" charset="0"/>
              <a:ea typeface="Roboto Light" panose="02000000000000000000" pitchFamily="2" charset="0"/>
            </a:endParaRPr>
          </a:p>
        </p:txBody>
      </p:sp>
      <p:sp>
        <p:nvSpPr>
          <p:cNvPr id="7" name="ZoneTexte 6">
            <a:extLst>
              <a:ext uri="{FF2B5EF4-FFF2-40B4-BE49-F238E27FC236}">
                <a16:creationId xmlns:a16="http://schemas.microsoft.com/office/drawing/2014/main" id="{C3561162-F3AF-4703-BF24-51F79E5EF3BA}"/>
              </a:ext>
            </a:extLst>
          </p:cNvPr>
          <p:cNvSpPr txBox="1"/>
          <p:nvPr/>
        </p:nvSpPr>
        <p:spPr>
          <a:xfrm>
            <a:off x="7992473" y="3232923"/>
            <a:ext cx="3922022" cy="954107"/>
          </a:xfrm>
          <a:prstGeom prst="rect">
            <a:avLst/>
          </a:prstGeom>
          <a:solidFill>
            <a:srgbClr val="FCF2EA">
              <a:alpha val="43922"/>
            </a:srgbClr>
          </a:solidFill>
        </p:spPr>
        <p:txBody>
          <a:bodyPr wrap="square" rtlCol="0">
            <a:spAutoFit/>
          </a:bodyPr>
          <a:lstStyle/>
          <a:p>
            <a:pPr algn="just" fontAlgn="ctr"/>
            <a:r>
              <a:rPr lang="en-US" sz="1400" b="1" i="0" dirty="0">
                <a:solidFill>
                  <a:srgbClr val="505050"/>
                </a:solidFill>
                <a:effectLst/>
                <a:latin typeface="Roboto Light" panose="02000000000000000000" pitchFamily="2" charset="0"/>
                <a:ea typeface="Roboto Light" panose="02000000000000000000" pitchFamily="2" charset="0"/>
              </a:rPr>
              <a:t>Kim Christenson</a:t>
            </a:r>
          </a:p>
          <a:p>
            <a:pPr algn="just" fontAlgn="ctr"/>
            <a:r>
              <a:rPr lang="fr-FR" sz="1400" b="0" i="0" dirty="0">
                <a:solidFill>
                  <a:srgbClr val="505050"/>
                </a:solidFill>
                <a:effectLst/>
                <a:latin typeface="Roboto Light" panose="02000000000000000000" pitchFamily="2" charset="0"/>
                <a:ea typeface="Roboto Light" panose="02000000000000000000" pitchFamily="2" charset="0"/>
              </a:rPr>
              <a:t>« J'ai la peau très sèche et ce produit est délicieux ! Il garde ma peau douce toute la journée. »</a:t>
            </a:r>
            <a:endParaRPr lang="en-US" sz="1400" b="0" i="0" dirty="0">
              <a:solidFill>
                <a:srgbClr val="505050"/>
              </a:solidFill>
              <a:effectLst/>
              <a:latin typeface="Roboto Light" panose="02000000000000000000" pitchFamily="2" charset="0"/>
              <a:ea typeface="Roboto Light" panose="02000000000000000000" pitchFamily="2" charset="0"/>
            </a:endParaRPr>
          </a:p>
        </p:txBody>
      </p:sp>
      <p:sp>
        <p:nvSpPr>
          <p:cNvPr id="8" name="ZoneTexte 7">
            <a:extLst>
              <a:ext uri="{FF2B5EF4-FFF2-40B4-BE49-F238E27FC236}">
                <a16:creationId xmlns:a16="http://schemas.microsoft.com/office/drawing/2014/main" id="{B547354A-2FA9-442E-B808-AA732B3987BF}"/>
              </a:ext>
            </a:extLst>
          </p:cNvPr>
          <p:cNvSpPr txBox="1"/>
          <p:nvPr/>
        </p:nvSpPr>
        <p:spPr>
          <a:xfrm>
            <a:off x="5380390" y="5282724"/>
            <a:ext cx="5224166" cy="954107"/>
          </a:xfrm>
          <a:prstGeom prst="rect">
            <a:avLst/>
          </a:prstGeom>
          <a:solidFill>
            <a:srgbClr val="FCF2EA">
              <a:alpha val="43922"/>
            </a:srgbClr>
          </a:solidFill>
        </p:spPr>
        <p:txBody>
          <a:bodyPr wrap="square" rtlCol="0">
            <a:spAutoFit/>
          </a:bodyPr>
          <a:lstStyle/>
          <a:p>
            <a:pPr algn="just" fontAlgn="ctr"/>
            <a:r>
              <a:rPr lang="en-US" sz="1400" b="1" i="0" dirty="0">
                <a:solidFill>
                  <a:srgbClr val="505050"/>
                </a:solidFill>
                <a:effectLst/>
                <a:latin typeface="Roboto Light" panose="02000000000000000000" pitchFamily="2" charset="0"/>
                <a:ea typeface="Roboto Light" panose="02000000000000000000" pitchFamily="2" charset="0"/>
              </a:rPr>
              <a:t>Sara Fields</a:t>
            </a:r>
          </a:p>
          <a:p>
            <a:pPr algn="just" fontAlgn="ctr"/>
            <a:r>
              <a:rPr lang="fr-FR" sz="1400" b="0" i="0" dirty="0">
                <a:solidFill>
                  <a:srgbClr val="505050"/>
                </a:solidFill>
                <a:effectLst/>
                <a:latin typeface="Roboto Light" panose="02000000000000000000" pitchFamily="2" charset="0"/>
                <a:ea typeface="Roboto Light" panose="02000000000000000000" pitchFamily="2" charset="0"/>
              </a:rPr>
              <a:t>« J'adore cette crème, je l'utilise depuis un certain temps et elle a beaucoup aidé ma peau sèche. Si vous avez la peau sèche, je vous recommande vraiment de l'essayer. Elle m'a sauvé la vie. »</a:t>
            </a:r>
            <a:endParaRPr lang="en-US" sz="1400" b="0" i="0" dirty="0">
              <a:solidFill>
                <a:srgbClr val="505050"/>
              </a:solidFill>
              <a:effectLst/>
              <a:latin typeface="Roboto Light" panose="02000000000000000000" pitchFamily="2" charset="0"/>
              <a:ea typeface="Roboto Light" panose="02000000000000000000" pitchFamily="2" charset="0"/>
            </a:endParaRPr>
          </a:p>
        </p:txBody>
      </p:sp>
      <p:sp>
        <p:nvSpPr>
          <p:cNvPr id="4" name="Titre 2">
            <a:extLst>
              <a:ext uri="{FF2B5EF4-FFF2-40B4-BE49-F238E27FC236}">
                <a16:creationId xmlns:a16="http://schemas.microsoft.com/office/drawing/2014/main" id="{7C9FCF19-BA42-3480-5321-89F7A9E86C26}"/>
              </a:ext>
            </a:extLst>
          </p:cNvPr>
          <p:cNvSpPr txBox="1">
            <a:spLocks/>
          </p:cNvSpPr>
          <p:nvPr/>
        </p:nvSpPr>
        <p:spPr>
          <a:xfrm>
            <a:off x="1343891" y="398025"/>
            <a:ext cx="9573491"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3E3E3E"/>
                </a:solidFill>
                <a:latin typeface="KyivType Sans2" panose="00000500000000000000" pitchFamily="50" charset="0"/>
              </a:rPr>
              <a:t>NUTRI DEFENSE : </a:t>
            </a:r>
            <a:r>
              <a:rPr lang="en-US" sz="4000" dirty="0" err="1">
                <a:solidFill>
                  <a:srgbClr val="3E3E3E"/>
                </a:solidFill>
                <a:latin typeface="KyivType Sans2" panose="00000500000000000000" pitchFamily="50" charset="0"/>
              </a:rPr>
              <a:t>témoignages</a:t>
            </a:r>
            <a:endParaRPr lang="fr-FR" sz="2800" dirty="0">
              <a:solidFill>
                <a:srgbClr val="3E3E3E"/>
              </a:solidFill>
              <a:latin typeface="KyivType Sans2" panose="00000500000000000000" pitchFamily="50" charset="0"/>
            </a:endParaRPr>
          </a:p>
        </p:txBody>
      </p:sp>
    </p:spTree>
    <p:extLst>
      <p:ext uri="{BB962C8B-B14F-4D97-AF65-F5344CB8AC3E}">
        <p14:creationId xmlns:p14="http://schemas.microsoft.com/office/powerpoint/2010/main" val="3338307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 36" descr="Une image contenant légume, concombre&#10;&#10;Description générée automatiquement">
            <a:extLst>
              <a:ext uri="{FF2B5EF4-FFF2-40B4-BE49-F238E27FC236}">
                <a16:creationId xmlns:a16="http://schemas.microsoft.com/office/drawing/2014/main" id="{52704BA0-2097-8853-E322-BE09FCD8C3F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184317">
            <a:off x="8419884" y="2724502"/>
            <a:ext cx="3818024" cy="2671736"/>
          </a:xfrm>
          <a:prstGeom prst="rect">
            <a:avLst/>
          </a:prstGeom>
        </p:spPr>
      </p:pic>
      <p:sp>
        <p:nvSpPr>
          <p:cNvPr id="22" name="Arc 21"/>
          <p:cNvSpPr/>
          <p:nvPr/>
        </p:nvSpPr>
        <p:spPr>
          <a:xfrm rot="9523306">
            <a:off x="1137046" y="1901056"/>
            <a:ext cx="3629817" cy="5105470"/>
          </a:xfrm>
          <a:custGeom>
            <a:avLst/>
            <a:gdLst>
              <a:gd name="connsiteX0" fmla="*/ 3440652 w 6881304"/>
              <a:gd name="connsiteY0" fmla="*/ 0 h 8221727"/>
              <a:gd name="connsiteX1" fmla="*/ 6881304 w 6881304"/>
              <a:gd name="connsiteY1" fmla="*/ 4110864 h 8221727"/>
              <a:gd name="connsiteX2" fmla="*/ 3440652 w 6881304"/>
              <a:gd name="connsiteY2" fmla="*/ 4110864 h 8221727"/>
              <a:gd name="connsiteX3" fmla="*/ 3440652 w 6881304"/>
              <a:gd name="connsiteY3" fmla="*/ 0 h 8221727"/>
              <a:gd name="connsiteX0" fmla="*/ 3440652 w 6881304"/>
              <a:gd name="connsiteY0" fmla="*/ 0 h 8221727"/>
              <a:gd name="connsiteX1" fmla="*/ 6881304 w 6881304"/>
              <a:gd name="connsiteY1" fmla="*/ 4110864 h 8221727"/>
              <a:gd name="connsiteX0" fmla="*/ 0 w 3440652"/>
              <a:gd name="connsiteY0" fmla="*/ 0 h 4110864"/>
              <a:gd name="connsiteX1" fmla="*/ 3440652 w 3440652"/>
              <a:gd name="connsiteY1" fmla="*/ 4110864 h 4110864"/>
              <a:gd name="connsiteX2" fmla="*/ 0 w 3440652"/>
              <a:gd name="connsiteY2" fmla="*/ 4110864 h 4110864"/>
              <a:gd name="connsiteX3" fmla="*/ 0 w 3440652"/>
              <a:gd name="connsiteY3" fmla="*/ 0 h 4110864"/>
              <a:gd name="connsiteX0" fmla="*/ 358483 w 3440652"/>
              <a:gd name="connsiteY0" fmla="*/ 129388 h 4110864"/>
              <a:gd name="connsiteX1" fmla="*/ 3440652 w 3440652"/>
              <a:gd name="connsiteY1" fmla="*/ 4110864 h 4110864"/>
              <a:gd name="connsiteX0" fmla="*/ 0 w 3440652"/>
              <a:gd name="connsiteY0" fmla="*/ 0 h 4110864"/>
              <a:gd name="connsiteX1" fmla="*/ 3440652 w 3440652"/>
              <a:gd name="connsiteY1" fmla="*/ 4110864 h 4110864"/>
              <a:gd name="connsiteX2" fmla="*/ 0 w 3440652"/>
              <a:gd name="connsiteY2" fmla="*/ 4110864 h 4110864"/>
              <a:gd name="connsiteX3" fmla="*/ 0 w 3440652"/>
              <a:gd name="connsiteY3" fmla="*/ 0 h 4110864"/>
              <a:gd name="connsiteX0" fmla="*/ 303734 w 3440652"/>
              <a:gd name="connsiteY0" fmla="*/ 138732 h 4110864"/>
              <a:gd name="connsiteX1" fmla="*/ 3440652 w 3440652"/>
              <a:gd name="connsiteY1" fmla="*/ 4110864 h 4110864"/>
              <a:gd name="connsiteX0" fmla="*/ 0 w 3440652"/>
              <a:gd name="connsiteY0" fmla="*/ 137908 h 4248772"/>
              <a:gd name="connsiteX1" fmla="*/ 3440652 w 3440652"/>
              <a:gd name="connsiteY1" fmla="*/ 4248772 h 4248772"/>
              <a:gd name="connsiteX2" fmla="*/ 0 w 3440652"/>
              <a:gd name="connsiteY2" fmla="*/ 4248772 h 4248772"/>
              <a:gd name="connsiteX3" fmla="*/ 0 w 3440652"/>
              <a:gd name="connsiteY3" fmla="*/ 137908 h 4248772"/>
              <a:gd name="connsiteX0" fmla="*/ 380805 w 3440652"/>
              <a:gd name="connsiteY0" fmla="*/ 0 h 4248772"/>
              <a:gd name="connsiteX1" fmla="*/ 3440652 w 3440652"/>
              <a:gd name="connsiteY1" fmla="*/ 4248772 h 4248772"/>
              <a:gd name="connsiteX0" fmla="*/ 0 w 3440652"/>
              <a:gd name="connsiteY0" fmla="*/ 218815 h 4329679"/>
              <a:gd name="connsiteX1" fmla="*/ 3440652 w 3440652"/>
              <a:gd name="connsiteY1" fmla="*/ 4329679 h 4329679"/>
              <a:gd name="connsiteX2" fmla="*/ 0 w 3440652"/>
              <a:gd name="connsiteY2" fmla="*/ 4329679 h 4329679"/>
              <a:gd name="connsiteX3" fmla="*/ 0 w 3440652"/>
              <a:gd name="connsiteY3" fmla="*/ 218815 h 4329679"/>
              <a:gd name="connsiteX0" fmla="*/ 330539 w 3440652"/>
              <a:gd name="connsiteY0" fmla="*/ 0 h 4329679"/>
              <a:gd name="connsiteX1" fmla="*/ 3440652 w 3440652"/>
              <a:gd name="connsiteY1" fmla="*/ 4329679 h 4329679"/>
              <a:gd name="connsiteX0" fmla="*/ 43644 w 3484296"/>
              <a:gd name="connsiteY0" fmla="*/ 517867 h 4628731"/>
              <a:gd name="connsiteX1" fmla="*/ 3484296 w 3484296"/>
              <a:gd name="connsiteY1" fmla="*/ 4628731 h 4628731"/>
              <a:gd name="connsiteX2" fmla="*/ 43644 w 3484296"/>
              <a:gd name="connsiteY2" fmla="*/ 4628731 h 4628731"/>
              <a:gd name="connsiteX3" fmla="*/ 43644 w 3484296"/>
              <a:gd name="connsiteY3" fmla="*/ 517867 h 4628731"/>
              <a:gd name="connsiteX0" fmla="*/ 0 w 3484296"/>
              <a:gd name="connsiteY0" fmla="*/ 0 h 4628731"/>
              <a:gd name="connsiteX1" fmla="*/ 3484296 w 3484296"/>
              <a:gd name="connsiteY1" fmla="*/ 4628731 h 4628731"/>
              <a:gd name="connsiteX0" fmla="*/ 158559 w 3599211"/>
              <a:gd name="connsiteY0" fmla="*/ 511511 h 4622375"/>
              <a:gd name="connsiteX1" fmla="*/ 3599211 w 3599211"/>
              <a:gd name="connsiteY1" fmla="*/ 4622375 h 4622375"/>
              <a:gd name="connsiteX2" fmla="*/ 158559 w 3599211"/>
              <a:gd name="connsiteY2" fmla="*/ 4622375 h 4622375"/>
              <a:gd name="connsiteX3" fmla="*/ 158559 w 3599211"/>
              <a:gd name="connsiteY3" fmla="*/ 511511 h 4622375"/>
              <a:gd name="connsiteX0" fmla="*/ 0 w 3599211"/>
              <a:gd name="connsiteY0" fmla="*/ 0 h 4622375"/>
              <a:gd name="connsiteX1" fmla="*/ 3599211 w 3599211"/>
              <a:gd name="connsiteY1" fmla="*/ 4622375 h 4622375"/>
            </a:gdLst>
            <a:ahLst/>
            <a:cxnLst>
              <a:cxn ang="0">
                <a:pos x="connsiteX0" y="connsiteY0"/>
              </a:cxn>
              <a:cxn ang="0">
                <a:pos x="connsiteX1" y="connsiteY1"/>
              </a:cxn>
            </a:cxnLst>
            <a:rect l="l" t="t" r="r" b="b"/>
            <a:pathLst>
              <a:path w="3599211" h="4622375" stroke="0" extrusionOk="0">
                <a:moveTo>
                  <a:pt x="158559" y="511511"/>
                </a:moveTo>
                <a:cubicBezTo>
                  <a:pt x="2058779" y="511511"/>
                  <a:pt x="3599211" y="2352008"/>
                  <a:pt x="3599211" y="4622375"/>
                </a:cubicBezTo>
                <a:lnTo>
                  <a:pt x="158559" y="4622375"/>
                </a:lnTo>
                <a:lnTo>
                  <a:pt x="158559" y="511511"/>
                </a:lnTo>
                <a:close/>
              </a:path>
              <a:path w="3599211" h="4622375" fill="none">
                <a:moveTo>
                  <a:pt x="0" y="0"/>
                </a:moveTo>
                <a:cubicBezTo>
                  <a:pt x="1900220" y="0"/>
                  <a:pt x="3599211" y="2352008"/>
                  <a:pt x="3599211" y="4622375"/>
                </a:cubicBezTo>
              </a:path>
            </a:pathLst>
          </a:cu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35">
              <a:defRPr/>
            </a:pPr>
            <a:endParaRPr lang="fr-FR">
              <a:solidFill>
                <a:prstClr val="black"/>
              </a:solidFill>
              <a:latin typeface="Calibri"/>
            </a:endParaRPr>
          </a:p>
        </p:txBody>
      </p:sp>
      <p:sp>
        <p:nvSpPr>
          <p:cNvPr id="14" name="Rectangle 13"/>
          <p:cNvSpPr/>
          <p:nvPr/>
        </p:nvSpPr>
        <p:spPr>
          <a:xfrm>
            <a:off x="240" y="1324473"/>
            <a:ext cx="12191521" cy="400110"/>
          </a:xfrm>
          <a:prstGeom prst="rect">
            <a:avLst/>
          </a:prstGeom>
        </p:spPr>
        <p:txBody>
          <a:bodyPr wrap="square">
            <a:spAutoFit/>
          </a:bodyPr>
          <a:lstStyle/>
          <a:p>
            <a:pPr algn="ctr">
              <a:defRPr/>
            </a:pPr>
            <a:r>
              <a:rPr lang="fr-FR" sz="2000" i="1" dirty="0">
                <a:solidFill>
                  <a:prstClr val="black"/>
                </a:solidFill>
                <a:latin typeface="KyivType Sans2" panose="00000500000000000000" charset="0"/>
              </a:rPr>
              <a:t>Crème nourrissante et énergisante</a:t>
            </a:r>
          </a:p>
        </p:txBody>
      </p:sp>
      <p:sp>
        <p:nvSpPr>
          <p:cNvPr id="24" name="ZoneTexte 23"/>
          <p:cNvSpPr txBox="1"/>
          <p:nvPr/>
        </p:nvSpPr>
        <p:spPr>
          <a:xfrm>
            <a:off x="11262703" y="5419178"/>
            <a:ext cx="461665" cy="680668"/>
          </a:xfrm>
          <a:prstGeom prst="rect">
            <a:avLst/>
          </a:prstGeom>
          <a:solidFill>
            <a:schemeClr val="bg1"/>
          </a:solidFill>
        </p:spPr>
        <p:txBody>
          <a:bodyPr vert="vert270" wrap="square" rtlCol="0">
            <a:spAutoFit/>
          </a:bodyPr>
          <a:lstStyle/>
          <a:p>
            <a:pPr defTabSz="914335">
              <a:defRPr/>
            </a:pPr>
            <a:r>
              <a:rPr lang="fr-FR" dirty="0">
                <a:solidFill>
                  <a:prstClr val="black"/>
                </a:solidFill>
                <a:latin typeface="Roboto Light" panose="020B0604020202020204" charset="0"/>
                <a:ea typeface="Roboto Light" panose="020B0604020202020204" charset="0"/>
              </a:rPr>
              <a:t>50 ml </a:t>
            </a:r>
          </a:p>
        </p:txBody>
      </p:sp>
      <p:sp>
        <p:nvSpPr>
          <p:cNvPr id="20" name="ZoneTexte 19"/>
          <p:cNvSpPr txBox="1"/>
          <p:nvPr/>
        </p:nvSpPr>
        <p:spPr>
          <a:xfrm>
            <a:off x="1365328" y="2749324"/>
            <a:ext cx="4883072" cy="762132"/>
          </a:xfrm>
          <a:prstGeom prst="rect">
            <a:avLst/>
          </a:prstGeom>
          <a:solidFill>
            <a:schemeClr val="bg1"/>
          </a:solidFill>
        </p:spPr>
        <p:txBody>
          <a:bodyPr wrap="square" rtlCol="0">
            <a:spAutoFit/>
          </a:bodyPr>
          <a:lstStyle/>
          <a:p>
            <a:pPr defTabSz="914335">
              <a:defRPr/>
            </a:pPr>
            <a:r>
              <a:rPr lang="fr-FR" sz="1451" dirty="0">
                <a:solidFill>
                  <a:prstClr val="black"/>
                </a:solidFill>
                <a:latin typeface="Roboto Light" panose="020B0604020202020204" charset="0"/>
                <a:ea typeface="Roboto Light" panose="020B0604020202020204" charset="0"/>
              </a:rPr>
              <a:t>Nourrit</a:t>
            </a:r>
          </a:p>
          <a:p>
            <a:pPr defTabSz="914335">
              <a:defRPr/>
            </a:pPr>
            <a:r>
              <a:rPr lang="fr-FR" sz="1451" dirty="0">
                <a:solidFill>
                  <a:prstClr val="black"/>
                </a:solidFill>
                <a:latin typeface="Roboto Light" panose="020B0604020202020204" charset="0"/>
                <a:ea typeface="Roboto Light" panose="020B0604020202020204" charset="0"/>
              </a:rPr>
              <a:t>protège la peau contre les agressions de l'environnement</a:t>
            </a:r>
          </a:p>
          <a:p>
            <a:pPr defTabSz="914335">
              <a:defRPr/>
            </a:pPr>
            <a:r>
              <a:rPr lang="fr-FR" sz="1451" dirty="0">
                <a:solidFill>
                  <a:prstClr val="black"/>
                </a:solidFill>
                <a:latin typeface="Roboto Light" panose="020B0604020202020204" charset="0"/>
                <a:ea typeface="Roboto Light" panose="020B0604020202020204" charset="0"/>
              </a:rPr>
              <a:t>Coup d’éclat immédiat</a:t>
            </a:r>
          </a:p>
        </p:txBody>
      </p:sp>
      <p:pic>
        <p:nvPicPr>
          <p:cNvPr id="32" name="Image 3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9420" y="2307027"/>
            <a:ext cx="1119554" cy="1418840"/>
          </a:xfrm>
          <a:prstGeom prst="rect">
            <a:avLst/>
          </a:prstGeom>
        </p:spPr>
      </p:pic>
      <p:pic>
        <p:nvPicPr>
          <p:cNvPr id="28" name="Image 2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3031" y="3877336"/>
            <a:ext cx="1152588" cy="1223360"/>
          </a:xfrm>
          <a:prstGeom prst="rect">
            <a:avLst/>
          </a:prstGeom>
        </p:spPr>
      </p:pic>
      <p:sp>
        <p:nvSpPr>
          <p:cNvPr id="29" name="ZoneTexte 28"/>
          <p:cNvSpPr txBox="1"/>
          <p:nvPr/>
        </p:nvSpPr>
        <p:spPr>
          <a:xfrm>
            <a:off x="1122207" y="4985593"/>
            <a:ext cx="1511240" cy="338554"/>
          </a:xfrm>
          <a:prstGeom prst="rect">
            <a:avLst/>
          </a:prstGeom>
          <a:noFill/>
        </p:spPr>
        <p:txBody>
          <a:bodyPr wrap="square" rtlCol="0">
            <a:spAutoFit/>
          </a:bodyPr>
          <a:lstStyle/>
          <a:p>
            <a:r>
              <a:rPr lang="fr-FR" sz="1600" b="1" dirty="0">
                <a:solidFill>
                  <a:srgbClr val="CAC4DB"/>
                </a:solidFill>
                <a:latin typeface="Calibri Light" panose="020F0302020204030204" pitchFamily="34" charset="0"/>
                <a:ea typeface="Roboto" panose="02000000000000000000" pitchFamily="2" charset="0"/>
                <a:cs typeface="Calibri Light" panose="020F0302020204030204" pitchFamily="34" charset="0"/>
              </a:rPr>
              <a:t>Cible </a:t>
            </a:r>
          </a:p>
        </p:txBody>
      </p:sp>
      <p:sp>
        <p:nvSpPr>
          <p:cNvPr id="36" name="Rectangle 35"/>
          <p:cNvSpPr/>
          <p:nvPr/>
        </p:nvSpPr>
        <p:spPr>
          <a:xfrm>
            <a:off x="2202693" y="4147418"/>
            <a:ext cx="6095760" cy="315599"/>
          </a:xfrm>
          <a:prstGeom prst="rect">
            <a:avLst/>
          </a:prstGeom>
        </p:spPr>
        <p:txBody>
          <a:bodyPr>
            <a:spAutoFit/>
          </a:bodyPr>
          <a:lstStyle/>
          <a:p>
            <a:pPr lvl="0">
              <a:defRPr/>
            </a:pPr>
            <a:r>
              <a:rPr lang="fr-FR" sz="1451" dirty="0">
                <a:solidFill>
                  <a:prstClr val="black"/>
                </a:solidFill>
                <a:latin typeface="Roboto Light" panose="020B0604020202020204" charset="0"/>
                <a:ea typeface="Roboto Light" panose="020B0604020202020204" charset="0"/>
              </a:rPr>
              <a:t>Peaux sèches </a:t>
            </a:r>
          </a:p>
        </p:txBody>
      </p:sp>
      <p:sp>
        <p:nvSpPr>
          <p:cNvPr id="21" name="Rectangle 20"/>
          <p:cNvSpPr/>
          <p:nvPr/>
        </p:nvSpPr>
        <p:spPr>
          <a:xfrm>
            <a:off x="3894374" y="5470893"/>
            <a:ext cx="6879013" cy="538865"/>
          </a:xfrm>
          <a:prstGeom prst="rect">
            <a:avLst/>
          </a:prstGeom>
          <a:solidFill>
            <a:schemeClr val="bg1"/>
          </a:solidFill>
          <a:effectLst>
            <a:softEdge rad="127000"/>
          </a:effectLst>
        </p:spPr>
        <p:txBody>
          <a:bodyPr wrap="square">
            <a:spAutoFit/>
          </a:bodyPr>
          <a:lstStyle/>
          <a:p>
            <a:pPr defTabSz="914335">
              <a:defRPr/>
            </a:pPr>
            <a:r>
              <a:rPr lang="fr-FR" sz="1451" dirty="0">
                <a:solidFill>
                  <a:prstClr val="black"/>
                </a:solidFill>
                <a:latin typeface="Roboto Light" panose="020B0604020202020204" charset="0"/>
                <a:ea typeface="Roboto Light" panose="020B0604020202020204" charset="0"/>
              </a:rPr>
              <a:t>Crème énergisante multivitaminée</a:t>
            </a:r>
          </a:p>
          <a:p>
            <a:pPr defTabSz="914335">
              <a:defRPr/>
            </a:pPr>
            <a:r>
              <a:rPr lang="fr-FR" sz="1451" dirty="0">
                <a:solidFill>
                  <a:prstClr val="black"/>
                </a:solidFill>
                <a:latin typeface="Roboto Light" panose="020B0604020202020204" charset="0"/>
                <a:ea typeface="Roboto Light" panose="020B0604020202020204" charset="0"/>
              </a:rPr>
              <a:t>Texture onctueuse et son fini velouté</a:t>
            </a:r>
          </a:p>
        </p:txBody>
      </p:sp>
      <p:sp>
        <p:nvSpPr>
          <p:cNvPr id="25" name="ZoneTexte 24"/>
          <p:cNvSpPr txBox="1"/>
          <p:nvPr/>
        </p:nvSpPr>
        <p:spPr>
          <a:xfrm>
            <a:off x="9738777" y="6082855"/>
            <a:ext cx="2154611" cy="369332"/>
          </a:xfrm>
          <a:prstGeom prst="rect">
            <a:avLst/>
          </a:prstGeom>
          <a:solidFill>
            <a:schemeClr val="bg1"/>
          </a:solidFill>
        </p:spPr>
        <p:txBody>
          <a:bodyPr wrap="square" rtlCol="0">
            <a:spAutoFit/>
          </a:bodyPr>
          <a:lstStyle/>
          <a:p>
            <a:pPr algn="ctr" defTabSz="914335">
              <a:defRPr/>
            </a:pPr>
            <a:r>
              <a:rPr lang="fr-FR" dirty="0">
                <a:solidFill>
                  <a:prstClr val="black"/>
                </a:solidFill>
                <a:latin typeface="Roboto Light" panose="020B0604020202020204" charset="0"/>
                <a:ea typeface="Roboto Light" panose="020B0604020202020204" charset="0"/>
              </a:rPr>
              <a:t>Matin et/ou Soir</a:t>
            </a:r>
          </a:p>
        </p:txBody>
      </p:sp>
      <p:sp>
        <p:nvSpPr>
          <p:cNvPr id="27" name="Titre 2">
            <a:extLst>
              <a:ext uri="{FF2B5EF4-FFF2-40B4-BE49-F238E27FC236}">
                <a16:creationId xmlns:a16="http://schemas.microsoft.com/office/drawing/2014/main" id="{FD81666C-B2AF-4A41-8BEB-848EEE710F98}"/>
              </a:ext>
            </a:extLst>
          </p:cNvPr>
          <p:cNvSpPr txBox="1">
            <a:spLocks/>
          </p:cNvSpPr>
          <p:nvPr/>
        </p:nvSpPr>
        <p:spPr>
          <a:xfrm>
            <a:off x="1343891" y="398025"/>
            <a:ext cx="9573491"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3E3E3E"/>
                </a:solidFill>
                <a:latin typeface="KyivType Sans2" panose="00000500000000000000" pitchFamily="50" charset="0"/>
              </a:rPr>
              <a:t>NUTRI CREME</a:t>
            </a:r>
            <a:endParaRPr lang="fr-FR" sz="4000" dirty="0">
              <a:solidFill>
                <a:srgbClr val="3E3E3E"/>
              </a:solidFill>
              <a:latin typeface="KyivType Sans2" panose="00000500000000000000" pitchFamily="50" charset="0"/>
            </a:endParaRPr>
          </a:p>
        </p:txBody>
      </p:sp>
      <p:pic>
        <p:nvPicPr>
          <p:cNvPr id="23" name="Image 22" descr="Une image contenant texte, articles de toilette, crème pour la peau&#10;&#10;Description générée automatiquement">
            <a:extLst>
              <a:ext uri="{FF2B5EF4-FFF2-40B4-BE49-F238E27FC236}">
                <a16:creationId xmlns:a16="http://schemas.microsoft.com/office/drawing/2014/main" id="{CDA3A518-9C78-44A7-AAEB-2AC36C01916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035632" y="2282372"/>
            <a:ext cx="1475510" cy="3189928"/>
          </a:xfrm>
          <a:prstGeom prst="rect">
            <a:avLst/>
          </a:prstGeom>
        </p:spPr>
      </p:pic>
      <p:pic>
        <p:nvPicPr>
          <p:cNvPr id="19" name="Image 18">
            <a:extLst>
              <a:ext uri="{FF2B5EF4-FFF2-40B4-BE49-F238E27FC236}">
                <a16:creationId xmlns:a16="http://schemas.microsoft.com/office/drawing/2014/main" id="{58352FE8-8C07-47B2-96B6-C59E4FCF4C7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91302" y="4860620"/>
            <a:ext cx="1152588" cy="1223360"/>
          </a:xfrm>
          <a:prstGeom prst="rect">
            <a:avLst/>
          </a:prstGeom>
        </p:spPr>
      </p:pic>
      <p:sp>
        <p:nvSpPr>
          <p:cNvPr id="34" name="ZoneTexte 33">
            <a:extLst>
              <a:ext uri="{FF2B5EF4-FFF2-40B4-BE49-F238E27FC236}">
                <a16:creationId xmlns:a16="http://schemas.microsoft.com/office/drawing/2014/main" id="{B26E6CFE-8585-43ED-9258-79399FD2C466}"/>
              </a:ext>
            </a:extLst>
          </p:cNvPr>
          <p:cNvSpPr txBox="1"/>
          <p:nvPr/>
        </p:nvSpPr>
        <p:spPr>
          <a:xfrm>
            <a:off x="2352000" y="5962477"/>
            <a:ext cx="1511240" cy="338554"/>
          </a:xfrm>
          <a:prstGeom prst="rect">
            <a:avLst/>
          </a:prstGeom>
          <a:solidFill>
            <a:schemeClr val="bg1"/>
          </a:solidFill>
        </p:spPr>
        <p:txBody>
          <a:bodyPr wrap="square" rtlCol="0">
            <a:spAutoFit/>
          </a:bodyPr>
          <a:lstStyle/>
          <a:p>
            <a:r>
              <a:rPr lang="fr-FR" sz="1600" b="1" dirty="0">
                <a:solidFill>
                  <a:srgbClr val="CAC4DB"/>
                </a:solidFill>
                <a:latin typeface="Calibri Light" panose="020F0302020204030204" pitchFamily="34" charset="0"/>
                <a:ea typeface="Roboto" panose="02000000000000000000" pitchFamily="2" charset="0"/>
                <a:cs typeface="Calibri Light" panose="020F0302020204030204" pitchFamily="34" charset="0"/>
              </a:rPr>
              <a:t>Les + produit</a:t>
            </a:r>
          </a:p>
        </p:txBody>
      </p:sp>
    </p:spTree>
    <p:extLst>
      <p:ext uri="{BB962C8B-B14F-4D97-AF65-F5344CB8AC3E}">
        <p14:creationId xmlns:p14="http://schemas.microsoft.com/office/powerpoint/2010/main" val="27436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9" grpId="0"/>
      <p:bldP spid="36" grpId="0"/>
      <p:bldP spid="21"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279828" y="2065058"/>
            <a:ext cx="6985309" cy="1770698"/>
          </a:xfrm>
          <a:prstGeom prst="roundRect">
            <a:avLst/>
          </a:prstGeom>
          <a:solidFill>
            <a:schemeClr val="bg1"/>
          </a:solidFill>
          <a:ln>
            <a:solidFill>
              <a:schemeClr val="tx1">
                <a:lumMod val="65000"/>
                <a:lumOff val="35000"/>
              </a:schemeClr>
            </a:solidFill>
          </a:ln>
        </p:spPr>
        <p:txBody>
          <a:bodyPr wrap="square" rtlCol="0">
            <a:spAutoFit/>
          </a:bodyPr>
          <a:lstStyle/>
          <a:p>
            <a:pPr lvl="2">
              <a:defRPr/>
            </a:pPr>
            <a:r>
              <a:rPr lang="fr-FR" sz="1400" dirty="0">
                <a:latin typeface="Roboto Light" panose="02000000000000000000" pitchFamily="2" charset="0"/>
                <a:ea typeface="Roboto Light" panose="02000000000000000000" pitchFamily="2" charset="0"/>
              </a:rPr>
              <a:t>Matin et/ou soir après nettoyage avec le Gel Mousse et brumisation de la LOTION YON-KA, appliquer en fin couche sur le visage et le cou. </a:t>
            </a:r>
          </a:p>
          <a:p>
            <a:pPr lvl="2" algn="just">
              <a:defRPr/>
            </a:pPr>
            <a:endParaRPr lang="fr-FR" sz="1400" dirty="0">
              <a:latin typeface="Roboto Light" panose="02000000000000000000" pitchFamily="2" charset="0"/>
              <a:ea typeface="Roboto Light" panose="02000000000000000000" pitchFamily="2" charset="0"/>
            </a:endParaRPr>
          </a:p>
          <a:p>
            <a:pPr lvl="2" algn="just">
              <a:defRPr/>
            </a:pPr>
            <a:endParaRPr lang="fr-FR" sz="1400" dirty="0">
              <a:latin typeface="Roboto Light" panose="02000000000000000000" pitchFamily="2" charset="0"/>
              <a:ea typeface="Roboto Light" panose="02000000000000000000" pitchFamily="2" charset="0"/>
            </a:endParaRPr>
          </a:p>
          <a:p>
            <a:pPr lvl="2">
              <a:defRPr/>
            </a:pPr>
            <a:r>
              <a:rPr lang="fr-FR" sz="1400" dirty="0">
                <a:latin typeface="Roboto Light" panose="02000000000000000000" pitchFamily="2" charset="0"/>
                <a:ea typeface="Roboto Light" panose="02000000000000000000" pitchFamily="2" charset="0"/>
              </a:rPr>
              <a:t>Fragrance fraîche et fruitée de pamplemousse, orange, citron, limette - 100% naturelle.</a:t>
            </a:r>
          </a:p>
          <a:p>
            <a:pPr lvl="2">
              <a:defRPr/>
            </a:pPr>
            <a:endParaRPr lang="fr-FR" sz="1400" dirty="0">
              <a:latin typeface="Roboto Light" panose="02000000000000000000" pitchFamily="2" charset="0"/>
              <a:ea typeface="Roboto Light" panose="02000000000000000000" pitchFamily="2" charset="0"/>
            </a:endParaRPr>
          </a:p>
        </p:txBody>
      </p:sp>
      <p:pic>
        <p:nvPicPr>
          <p:cNvPr id="6" name="Imag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8167" y="2102276"/>
            <a:ext cx="606442" cy="520827"/>
          </a:xfrm>
          <a:prstGeom prst="rect">
            <a:avLst/>
          </a:prstGeom>
        </p:spPr>
      </p:pic>
      <p:pic>
        <p:nvPicPr>
          <p:cNvPr id="7" name="Imag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91595" y="2977691"/>
            <a:ext cx="703015" cy="600698"/>
          </a:xfrm>
          <a:prstGeom prst="rect">
            <a:avLst/>
          </a:prstGeom>
        </p:spPr>
      </p:pic>
      <p:sp>
        <p:nvSpPr>
          <p:cNvPr id="16" name="Rectangle 15"/>
          <p:cNvSpPr/>
          <p:nvPr/>
        </p:nvSpPr>
        <p:spPr>
          <a:xfrm>
            <a:off x="4495910" y="5445254"/>
            <a:ext cx="2678880" cy="600164"/>
          </a:xfrm>
          <a:prstGeom prst="rect">
            <a:avLst/>
          </a:prstGeom>
        </p:spPr>
        <p:txBody>
          <a:bodyPr wrap="square">
            <a:spAutoFit/>
          </a:bodyPr>
          <a:lstStyle/>
          <a:p>
            <a:pPr algn="ctr">
              <a:defRPr/>
            </a:pPr>
            <a:r>
              <a:rPr lang="fr-FR" sz="1100" dirty="0">
                <a:solidFill>
                  <a:prstClr val="black"/>
                </a:solidFill>
                <a:latin typeface="Roboto Light" panose="02000000000000000000" pitchFamily="2" charset="0"/>
                <a:ea typeface="Roboto Light" panose="02000000000000000000" pitchFamily="2" charset="0"/>
              </a:rPr>
              <a:t>Vitamine C et E</a:t>
            </a:r>
          </a:p>
          <a:p>
            <a:pPr algn="ctr">
              <a:defRPr/>
            </a:pPr>
            <a:r>
              <a:rPr lang="fr-FR" sz="1100" b="1" dirty="0">
                <a:solidFill>
                  <a:prstClr val="black"/>
                </a:solidFill>
                <a:latin typeface="Roboto Light" panose="02000000000000000000" pitchFamily="2" charset="0"/>
                <a:ea typeface="Roboto Light" panose="02000000000000000000" pitchFamily="2" charset="0"/>
              </a:rPr>
              <a:t>Anti-oxydant</a:t>
            </a:r>
          </a:p>
          <a:p>
            <a:pPr lvl="0">
              <a:defRPr/>
            </a:pPr>
            <a:endParaRPr lang="fr-FR" sz="1100" dirty="0">
              <a:solidFill>
                <a:prstClr val="black"/>
              </a:solidFill>
              <a:latin typeface="Roboto Light" panose="02000000000000000000" pitchFamily="2" charset="0"/>
              <a:ea typeface="Roboto Light" panose="02000000000000000000" pitchFamily="2" charset="0"/>
            </a:endParaRPr>
          </a:p>
        </p:txBody>
      </p:sp>
      <p:sp>
        <p:nvSpPr>
          <p:cNvPr id="17" name="Rectangle 16"/>
          <p:cNvSpPr/>
          <p:nvPr/>
        </p:nvSpPr>
        <p:spPr>
          <a:xfrm>
            <a:off x="6563267" y="5506886"/>
            <a:ext cx="2678880" cy="430887"/>
          </a:xfrm>
          <a:prstGeom prst="rect">
            <a:avLst/>
          </a:prstGeom>
        </p:spPr>
        <p:txBody>
          <a:bodyPr wrap="square">
            <a:spAutoFit/>
          </a:bodyPr>
          <a:lstStyle/>
          <a:p>
            <a:pPr algn="ctr">
              <a:defRPr/>
            </a:pPr>
            <a:r>
              <a:rPr lang="fr-FR" sz="1100" dirty="0">
                <a:solidFill>
                  <a:prstClr val="black"/>
                </a:solidFill>
                <a:latin typeface="Roboto Light" panose="02000000000000000000" pitchFamily="2" charset="0"/>
                <a:ea typeface="Roboto Light" panose="02000000000000000000" pitchFamily="2" charset="0"/>
              </a:rPr>
              <a:t>Huile vierge de pépins de courge bio</a:t>
            </a:r>
          </a:p>
          <a:p>
            <a:pPr algn="ctr">
              <a:defRPr/>
            </a:pPr>
            <a:r>
              <a:rPr lang="fr-FR" sz="1100" b="1" dirty="0">
                <a:solidFill>
                  <a:prstClr val="black"/>
                </a:solidFill>
                <a:latin typeface="Roboto Light" panose="02000000000000000000" pitchFamily="2" charset="0"/>
                <a:ea typeface="Roboto Light" panose="02000000000000000000" pitchFamily="2" charset="0"/>
              </a:rPr>
              <a:t>Nourrissant / Protecteur</a:t>
            </a:r>
            <a:endParaRPr lang="fr-FR" sz="1100" dirty="0">
              <a:solidFill>
                <a:prstClr val="black"/>
              </a:solidFill>
              <a:latin typeface="Roboto Light" panose="02000000000000000000" pitchFamily="2" charset="0"/>
              <a:ea typeface="Roboto Light" panose="02000000000000000000" pitchFamily="2" charset="0"/>
            </a:endParaRPr>
          </a:p>
        </p:txBody>
      </p:sp>
      <p:sp>
        <p:nvSpPr>
          <p:cNvPr id="19" name="Rectangle 18"/>
          <p:cNvSpPr/>
          <p:nvPr/>
        </p:nvSpPr>
        <p:spPr>
          <a:xfrm>
            <a:off x="9179410" y="5518447"/>
            <a:ext cx="2678880" cy="769441"/>
          </a:xfrm>
          <a:prstGeom prst="rect">
            <a:avLst/>
          </a:prstGeom>
        </p:spPr>
        <p:txBody>
          <a:bodyPr wrap="square">
            <a:spAutoFit/>
          </a:bodyPr>
          <a:lstStyle/>
          <a:p>
            <a:pPr algn="ctr">
              <a:defRPr/>
            </a:pPr>
            <a:r>
              <a:rPr lang="fr-FR" sz="1100" dirty="0">
                <a:solidFill>
                  <a:prstClr val="black"/>
                </a:solidFill>
                <a:latin typeface="Roboto Light" panose="02000000000000000000" pitchFamily="2" charset="0"/>
                <a:ea typeface="Roboto Light" panose="02000000000000000000" pitchFamily="2" charset="0"/>
              </a:rPr>
              <a:t>Quintessence YON-KA</a:t>
            </a:r>
          </a:p>
          <a:p>
            <a:pPr algn="ctr">
              <a:defRPr/>
            </a:pPr>
            <a:r>
              <a:rPr lang="fr-FR" sz="1100" b="1" dirty="0">
                <a:solidFill>
                  <a:prstClr val="black"/>
                </a:solidFill>
                <a:latin typeface="Roboto Light" panose="02000000000000000000" pitchFamily="2" charset="0"/>
                <a:ea typeface="Roboto Light" panose="02000000000000000000" pitchFamily="2" charset="0"/>
              </a:rPr>
              <a:t>Vitalisant / Ressourçant / Assainissant / Apaisant / Purifiant / Tonifiant / Astringent / Régénérant</a:t>
            </a:r>
            <a:endParaRPr lang="fr-FR" sz="1100" dirty="0">
              <a:solidFill>
                <a:prstClr val="black"/>
              </a:solidFill>
              <a:latin typeface="Roboto Light" panose="02000000000000000000" pitchFamily="2" charset="0"/>
              <a:ea typeface="Roboto Light" panose="02000000000000000000" pitchFamily="2" charset="0"/>
            </a:endParaRPr>
          </a:p>
        </p:txBody>
      </p:sp>
      <p:sp>
        <p:nvSpPr>
          <p:cNvPr id="36" name="Rectangle 35"/>
          <p:cNvSpPr/>
          <p:nvPr/>
        </p:nvSpPr>
        <p:spPr>
          <a:xfrm>
            <a:off x="2433239" y="5452893"/>
            <a:ext cx="2678880" cy="430887"/>
          </a:xfrm>
          <a:prstGeom prst="rect">
            <a:avLst/>
          </a:prstGeom>
        </p:spPr>
        <p:txBody>
          <a:bodyPr wrap="square">
            <a:spAutoFit/>
          </a:bodyPr>
          <a:lstStyle/>
          <a:p>
            <a:pPr algn="ctr">
              <a:defRPr/>
            </a:pPr>
            <a:r>
              <a:rPr lang="fr-FR" sz="1100" dirty="0">
                <a:solidFill>
                  <a:prstClr val="black"/>
                </a:solidFill>
                <a:latin typeface="Roboto Light" panose="02000000000000000000" pitchFamily="2" charset="0"/>
                <a:ea typeface="Roboto Light" panose="02000000000000000000" pitchFamily="2" charset="0"/>
              </a:rPr>
              <a:t>Vitamine A</a:t>
            </a:r>
          </a:p>
          <a:p>
            <a:pPr algn="ctr">
              <a:defRPr/>
            </a:pPr>
            <a:r>
              <a:rPr lang="fr-FR" sz="1100" b="1" dirty="0">
                <a:solidFill>
                  <a:prstClr val="black"/>
                </a:solidFill>
                <a:latin typeface="Roboto Light" panose="02000000000000000000" pitchFamily="2" charset="0"/>
                <a:ea typeface="Roboto Light" panose="02000000000000000000" pitchFamily="2" charset="0"/>
              </a:rPr>
              <a:t>Régénérant</a:t>
            </a:r>
            <a:endParaRPr lang="fr-FR" sz="1100" dirty="0">
              <a:solidFill>
                <a:prstClr val="black"/>
              </a:solidFill>
              <a:latin typeface="Roboto Light" panose="02000000000000000000" pitchFamily="2" charset="0"/>
              <a:ea typeface="Roboto Light" panose="02000000000000000000" pitchFamily="2" charset="0"/>
            </a:endParaRPr>
          </a:p>
        </p:txBody>
      </p:sp>
      <p:pic>
        <p:nvPicPr>
          <p:cNvPr id="1026" name="Picture 2" descr="ingredient-quintessence-yon-ka">
            <a:extLst>
              <a:ext uri="{FF2B5EF4-FFF2-40B4-BE49-F238E27FC236}">
                <a16:creationId xmlns:a16="http://schemas.microsoft.com/office/drawing/2014/main" id="{37A04F51-27BD-406C-B697-E36E0EA1469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010262" y="4428074"/>
            <a:ext cx="1017175" cy="1078032"/>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 17" descr="Une image contenant texte, articles de toilette, crème pour la peau&#10;&#10;Description générée automatiquement">
            <a:extLst>
              <a:ext uri="{FF2B5EF4-FFF2-40B4-BE49-F238E27FC236}">
                <a16:creationId xmlns:a16="http://schemas.microsoft.com/office/drawing/2014/main" id="{18957678-28A9-45BB-A196-694D6AF73A4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429338" y="1209567"/>
            <a:ext cx="1475510" cy="3189928"/>
          </a:xfrm>
          <a:prstGeom prst="rect">
            <a:avLst/>
          </a:prstGeom>
        </p:spPr>
      </p:pic>
      <p:pic>
        <p:nvPicPr>
          <p:cNvPr id="2" name="Picture 2" descr="ingredient-pamplemousse">
            <a:extLst>
              <a:ext uri="{FF2B5EF4-FFF2-40B4-BE49-F238E27FC236}">
                <a16:creationId xmlns:a16="http://schemas.microsoft.com/office/drawing/2014/main" id="{F00B1B75-9CA6-4ACB-8814-F2EB0CDD6D6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92526" y="4303378"/>
            <a:ext cx="1481220" cy="10507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ngredient-vitamine-c-et-e">
            <a:extLst>
              <a:ext uri="{FF2B5EF4-FFF2-40B4-BE49-F238E27FC236}">
                <a16:creationId xmlns:a16="http://schemas.microsoft.com/office/drawing/2014/main" id="{48A7197A-46A1-4916-8E37-A9AB4B7D54E3}"/>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048035" y="4157250"/>
            <a:ext cx="1481220" cy="13293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ingredient-vitamine-a">
            <a:extLst>
              <a:ext uri="{FF2B5EF4-FFF2-40B4-BE49-F238E27FC236}">
                <a16:creationId xmlns:a16="http://schemas.microsoft.com/office/drawing/2014/main" id="{3A9B37E4-A49B-4997-B712-921F726ADF05}"/>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317475" y="3971147"/>
            <a:ext cx="1037128" cy="142715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gredient-huile-vierge-de-pepins-de-courge-bio">
            <a:extLst>
              <a:ext uri="{FF2B5EF4-FFF2-40B4-BE49-F238E27FC236}">
                <a16:creationId xmlns:a16="http://schemas.microsoft.com/office/drawing/2014/main" id="{88281CCD-9EB5-40C1-A4A0-6B05D3922EA4}"/>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162097" y="4399495"/>
            <a:ext cx="1481220" cy="103812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322B0AD7-505B-42A6-B891-E6DB7A61A78D}"/>
              </a:ext>
            </a:extLst>
          </p:cNvPr>
          <p:cNvSpPr/>
          <p:nvPr/>
        </p:nvSpPr>
        <p:spPr>
          <a:xfrm>
            <a:off x="93696" y="5457864"/>
            <a:ext cx="2678880" cy="430887"/>
          </a:xfrm>
          <a:prstGeom prst="rect">
            <a:avLst/>
          </a:prstGeom>
        </p:spPr>
        <p:txBody>
          <a:bodyPr wrap="square">
            <a:spAutoFit/>
          </a:bodyPr>
          <a:lstStyle/>
          <a:p>
            <a:pPr algn="ctr">
              <a:defRPr/>
            </a:pPr>
            <a:r>
              <a:rPr lang="fr-FR" sz="1100" dirty="0">
                <a:solidFill>
                  <a:prstClr val="black"/>
                </a:solidFill>
                <a:latin typeface="Roboto Light" panose="02000000000000000000" pitchFamily="2" charset="0"/>
                <a:ea typeface="Roboto Light" panose="02000000000000000000" pitchFamily="2" charset="0"/>
              </a:rPr>
              <a:t>Pamplemousse</a:t>
            </a:r>
          </a:p>
          <a:p>
            <a:pPr algn="ctr">
              <a:defRPr/>
            </a:pPr>
            <a:r>
              <a:rPr lang="fr-FR" sz="1100" b="1" dirty="0">
                <a:solidFill>
                  <a:prstClr val="black"/>
                </a:solidFill>
                <a:latin typeface="Roboto Light" panose="02000000000000000000" pitchFamily="2" charset="0"/>
                <a:ea typeface="Roboto Light" panose="02000000000000000000" pitchFamily="2" charset="0"/>
              </a:rPr>
              <a:t>Hydratant</a:t>
            </a:r>
            <a:endParaRPr lang="fr-FR" sz="1100" dirty="0">
              <a:solidFill>
                <a:prstClr val="black"/>
              </a:solidFill>
              <a:latin typeface="Roboto Light" panose="02000000000000000000" pitchFamily="2" charset="0"/>
              <a:ea typeface="Roboto Light" panose="02000000000000000000" pitchFamily="2" charset="0"/>
            </a:endParaRPr>
          </a:p>
        </p:txBody>
      </p:sp>
      <p:sp>
        <p:nvSpPr>
          <p:cNvPr id="8" name="Titre 2">
            <a:extLst>
              <a:ext uri="{FF2B5EF4-FFF2-40B4-BE49-F238E27FC236}">
                <a16:creationId xmlns:a16="http://schemas.microsoft.com/office/drawing/2014/main" id="{F603D9F4-B1F9-9C66-DA4B-B62290A05851}"/>
              </a:ext>
            </a:extLst>
          </p:cNvPr>
          <p:cNvSpPr txBox="1">
            <a:spLocks/>
          </p:cNvSpPr>
          <p:nvPr/>
        </p:nvSpPr>
        <p:spPr>
          <a:xfrm>
            <a:off x="1343891" y="398025"/>
            <a:ext cx="9573491"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3E3E3E"/>
                </a:solidFill>
                <a:latin typeface="KyivType Sans2" panose="00000500000000000000" pitchFamily="50" charset="0"/>
              </a:rPr>
              <a:t>NUTRI CREME</a:t>
            </a:r>
            <a:endParaRPr lang="fr-FR" sz="4000" dirty="0">
              <a:solidFill>
                <a:srgbClr val="3E3E3E"/>
              </a:solidFill>
              <a:latin typeface="KyivType Sans2" panose="00000500000000000000" pitchFamily="50" charset="0"/>
            </a:endParaRPr>
          </a:p>
        </p:txBody>
      </p:sp>
    </p:spTree>
    <p:extLst>
      <p:ext uri="{BB962C8B-B14F-4D97-AF65-F5344CB8AC3E}">
        <p14:creationId xmlns:p14="http://schemas.microsoft.com/office/powerpoint/2010/main" val="288685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nodeType="withEffect">
                                  <p:stCondLst>
                                    <p:cond delay="0"/>
                                  </p:stCondLst>
                                  <p:childTnLst>
                                    <p:set>
                                      <p:cBhvr>
                                        <p:cTn id="30" dur="1" fill="hold">
                                          <p:stCondLst>
                                            <p:cond delay="0"/>
                                          </p:stCondLst>
                                        </p:cTn>
                                        <p:tgtEl>
                                          <p:spTgt spid="1032"/>
                                        </p:tgtEl>
                                        <p:attrNameLst>
                                          <p:attrName>style.visibility</p:attrName>
                                        </p:attrNameLst>
                                      </p:cBhvr>
                                      <p:to>
                                        <p:strVal val="visible"/>
                                      </p:to>
                                    </p:set>
                                    <p:animEffect transition="in" filter="fade">
                                      <p:cBhvr>
                                        <p:cTn id="31" dur="500"/>
                                        <p:tgtEl>
                                          <p:spTgt spid="103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36"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personne, baiser, Amour, Visage humain&#10;&#10;Description générée automatiquement">
            <a:extLst>
              <a:ext uri="{FF2B5EF4-FFF2-40B4-BE49-F238E27FC236}">
                <a16:creationId xmlns:a16="http://schemas.microsoft.com/office/drawing/2014/main" id="{F801FE85-9FA9-4544-99AC-0501433566C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4755682" y="317500"/>
            <a:ext cx="7207718" cy="5702300"/>
          </a:xfrm>
          <a:prstGeom prst="rect">
            <a:avLst/>
          </a:prstGeom>
        </p:spPr>
      </p:pic>
      <p:sp>
        <p:nvSpPr>
          <p:cNvPr id="3" name="Titre 2">
            <a:extLst>
              <a:ext uri="{FF2B5EF4-FFF2-40B4-BE49-F238E27FC236}">
                <a16:creationId xmlns:a16="http://schemas.microsoft.com/office/drawing/2014/main" id="{614ACB73-4DC3-44BA-AA52-A1356F15224C}"/>
              </a:ext>
            </a:extLst>
          </p:cNvPr>
          <p:cNvSpPr txBox="1">
            <a:spLocks/>
          </p:cNvSpPr>
          <p:nvPr/>
        </p:nvSpPr>
        <p:spPr>
          <a:xfrm>
            <a:off x="228600" y="3032918"/>
            <a:ext cx="4436083"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rgbClr val="3E3E3E"/>
                </a:solidFill>
                <a:latin typeface="KyivType Sans2" panose="00000500000000000000" pitchFamily="50" charset="0"/>
              </a:rPr>
              <a:t>Comment identifier et </a:t>
            </a:r>
            <a:r>
              <a:rPr lang="en-US" sz="2800" dirty="0" err="1">
                <a:solidFill>
                  <a:srgbClr val="3E3E3E"/>
                </a:solidFill>
                <a:latin typeface="KyivType Sans2" panose="00000500000000000000" pitchFamily="50" charset="0"/>
              </a:rPr>
              <a:t>traiter</a:t>
            </a:r>
            <a:r>
              <a:rPr lang="en-US" sz="2800" dirty="0">
                <a:solidFill>
                  <a:srgbClr val="3E3E3E"/>
                </a:solidFill>
                <a:latin typeface="KyivType Sans2" panose="00000500000000000000" pitchFamily="50" charset="0"/>
              </a:rPr>
              <a:t> </a:t>
            </a:r>
            <a:r>
              <a:rPr lang="en-US" sz="2800" dirty="0" err="1">
                <a:solidFill>
                  <a:srgbClr val="3E3E3E"/>
                </a:solidFill>
                <a:latin typeface="KyivType Sans2" panose="00000500000000000000" pitchFamily="50" charset="0"/>
              </a:rPr>
              <a:t>une</a:t>
            </a:r>
            <a:br>
              <a:rPr lang="en-US" sz="2800" dirty="0">
                <a:solidFill>
                  <a:srgbClr val="3E3E3E"/>
                </a:solidFill>
                <a:latin typeface="KyivType Sans2" panose="00000500000000000000" pitchFamily="50" charset="0"/>
              </a:rPr>
            </a:br>
            <a:r>
              <a:rPr lang="en-US" sz="4000" dirty="0">
                <a:solidFill>
                  <a:srgbClr val="3E3E3E"/>
                </a:solidFill>
                <a:latin typeface="KyivType Sans2" panose="00000500000000000000" pitchFamily="50" charset="0"/>
              </a:rPr>
              <a:t>PEAU SECHE?</a:t>
            </a:r>
            <a:endParaRPr lang="fr-FR" sz="2800" dirty="0">
              <a:solidFill>
                <a:srgbClr val="3E3E3E"/>
              </a:solidFill>
              <a:latin typeface="KyivType Sans2" panose="00000500000000000000" pitchFamily="50" charset="0"/>
            </a:endParaRPr>
          </a:p>
        </p:txBody>
      </p:sp>
    </p:spTree>
    <p:extLst>
      <p:ext uri="{BB962C8B-B14F-4D97-AF65-F5344CB8AC3E}">
        <p14:creationId xmlns:p14="http://schemas.microsoft.com/office/powerpoint/2010/main" val="4237942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en's Nutri-Creme">
            <a:extLst>
              <a:ext uri="{FF2B5EF4-FFF2-40B4-BE49-F238E27FC236}">
                <a16:creationId xmlns:a16="http://schemas.microsoft.com/office/drawing/2014/main" id="{6A4DA896-FEE1-4FE9-A812-432BE453734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0163" y="1731819"/>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C8F274BB-7C72-40B1-B633-29FDE5B2B8E6}"/>
              </a:ext>
            </a:extLst>
          </p:cNvPr>
          <p:cNvSpPr txBox="1"/>
          <p:nvPr/>
        </p:nvSpPr>
        <p:spPr>
          <a:xfrm>
            <a:off x="3422073" y="2127150"/>
            <a:ext cx="5320145" cy="1600438"/>
          </a:xfrm>
          <a:prstGeom prst="rect">
            <a:avLst/>
          </a:prstGeom>
          <a:solidFill>
            <a:srgbClr val="FCF2EA">
              <a:alpha val="43922"/>
            </a:srgbClr>
          </a:solidFill>
        </p:spPr>
        <p:txBody>
          <a:bodyPr wrap="square" rtlCol="0">
            <a:spAutoFit/>
          </a:bodyPr>
          <a:lstStyle/>
          <a:p>
            <a:pPr algn="just" fontAlgn="ctr"/>
            <a:r>
              <a:rPr lang="en-US" sz="1400" b="1" i="0" dirty="0">
                <a:solidFill>
                  <a:srgbClr val="505050"/>
                </a:solidFill>
                <a:effectLst/>
                <a:latin typeface="Roboto Light" panose="02000000000000000000" pitchFamily="2" charset="0"/>
                <a:ea typeface="Roboto Light" panose="02000000000000000000" pitchFamily="2" charset="0"/>
              </a:rPr>
              <a:t>MB</a:t>
            </a:r>
          </a:p>
          <a:p>
            <a:pPr algn="just" fontAlgn="ctr"/>
            <a:r>
              <a:rPr lang="fr-FR" sz="1400" b="0" i="0" dirty="0">
                <a:solidFill>
                  <a:srgbClr val="505050"/>
                </a:solidFill>
                <a:effectLst/>
                <a:latin typeface="Roboto Light" panose="02000000000000000000" pitchFamily="2" charset="0"/>
                <a:ea typeface="Roboto Light" panose="02000000000000000000" pitchFamily="2" charset="0"/>
              </a:rPr>
              <a:t>« Une amie de la salle de sport m'a offert la possibilité d'essayer Yon-Ka Nutri-</a:t>
            </a:r>
            <a:r>
              <a:rPr lang="fr-FR" sz="1400" b="0" i="0" dirty="0" err="1">
                <a:solidFill>
                  <a:srgbClr val="505050"/>
                </a:solidFill>
                <a:effectLst/>
                <a:latin typeface="Roboto Light" panose="02000000000000000000" pitchFamily="2" charset="0"/>
                <a:ea typeface="Roboto Light" panose="02000000000000000000" pitchFamily="2" charset="0"/>
              </a:rPr>
              <a:t>Creme</a:t>
            </a:r>
            <a:r>
              <a:rPr lang="fr-FR" sz="1400" b="0" i="0" dirty="0">
                <a:solidFill>
                  <a:srgbClr val="505050"/>
                </a:solidFill>
                <a:effectLst/>
                <a:latin typeface="Roboto Light" panose="02000000000000000000" pitchFamily="2" charset="0"/>
                <a:ea typeface="Roboto Light" panose="02000000000000000000" pitchFamily="2" charset="0"/>
              </a:rPr>
              <a:t> et j'ai été stupéfait ! Elle n'était pas grasse et ma peau s'est sentie plus lisse presque instantanément. Aujourd'hui, un mois plus tard, après l'avoir utilisé quotidiennement, je peux vraiment voir la différence sur ma peau. »</a:t>
            </a:r>
            <a:endParaRPr lang="en-US" sz="1400" b="0" i="0" dirty="0">
              <a:solidFill>
                <a:srgbClr val="505050"/>
              </a:solidFill>
              <a:effectLst/>
              <a:latin typeface="Roboto Light" panose="02000000000000000000" pitchFamily="2" charset="0"/>
              <a:ea typeface="Roboto Light" panose="02000000000000000000" pitchFamily="2" charset="0"/>
            </a:endParaRPr>
          </a:p>
        </p:txBody>
      </p:sp>
      <p:sp>
        <p:nvSpPr>
          <p:cNvPr id="8" name="ZoneTexte 7">
            <a:extLst>
              <a:ext uri="{FF2B5EF4-FFF2-40B4-BE49-F238E27FC236}">
                <a16:creationId xmlns:a16="http://schemas.microsoft.com/office/drawing/2014/main" id="{F09E50F7-9359-469E-B9E0-D9F3E3A30B35}"/>
              </a:ext>
            </a:extLst>
          </p:cNvPr>
          <p:cNvSpPr txBox="1"/>
          <p:nvPr/>
        </p:nvSpPr>
        <p:spPr>
          <a:xfrm>
            <a:off x="3449783" y="4695398"/>
            <a:ext cx="4911435" cy="1169551"/>
          </a:xfrm>
          <a:prstGeom prst="rect">
            <a:avLst/>
          </a:prstGeom>
          <a:solidFill>
            <a:srgbClr val="FCF2EA">
              <a:alpha val="43922"/>
            </a:srgbClr>
          </a:solidFill>
        </p:spPr>
        <p:txBody>
          <a:bodyPr wrap="square" rtlCol="0">
            <a:spAutoFit/>
          </a:bodyPr>
          <a:lstStyle/>
          <a:p>
            <a:pPr algn="just" fontAlgn="ctr"/>
            <a:r>
              <a:rPr lang="en-US" sz="1400" b="1" i="0" dirty="0">
                <a:solidFill>
                  <a:srgbClr val="505050"/>
                </a:solidFill>
                <a:effectLst/>
                <a:latin typeface="Roboto Light" panose="02000000000000000000" pitchFamily="2" charset="0"/>
                <a:ea typeface="Roboto Light" panose="02000000000000000000" pitchFamily="2" charset="0"/>
              </a:rPr>
              <a:t>Mark Levy</a:t>
            </a:r>
          </a:p>
          <a:p>
            <a:pPr algn="just" fontAlgn="ctr"/>
            <a:r>
              <a:rPr lang="fr-FR" sz="1400" b="0" i="0" dirty="0">
                <a:solidFill>
                  <a:srgbClr val="505050"/>
                </a:solidFill>
                <a:effectLst/>
                <a:latin typeface="Roboto Light" panose="02000000000000000000" pitchFamily="2" charset="0"/>
                <a:ea typeface="Roboto Light" panose="02000000000000000000" pitchFamily="2" charset="0"/>
              </a:rPr>
              <a:t>« J'utilise cette crème hydratante depuis trois ans maintenant. Tous les jours et en toutes saisons. Sa texture est parfaite... pas trop épaisse mais hydratante sans être grasse. Une petite quantité suffit. J'adore l'odeur ! »</a:t>
            </a:r>
            <a:endParaRPr lang="en-US" sz="1400" b="0" i="0" dirty="0">
              <a:solidFill>
                <a:srgbClr val="505050"/>
              </a:solidFill>
              <a:effectLst/>
              <a:latin typeface="Roboto Light" panose="02000000000000000000" pitchFamily="2" charset="0"/>
              <a:ea typeface="Roboto Light" panose="02000000000000000000" pitchFamily="2" charset="0"/>
            </a:endParaRPr>
          </a:p>
        </p:txBody>
      </p:sp>
      <p:sp>
        <p:nvSpPr>
          <p:cNvPr id="9" name="ZoneTexte 8">
            <a:extLst>
              <a:ext uri="{FF2B5EF4-FFF2-40B4-BE49-F238E27FC236}">
                <a16:creationId xmlns:a16="http://schemas.microsoft.com/office/drawing/2014/main" id="{FCFF5907-DA3B-4B87-ACEB-6144CDC734CC}"/>
              </a:ext>
            </a:extLst>
          </p:cNvPr>
          <p:cNvSpPr txBox="1"/>
          <p:nvPr/>
        </p:nvSpPr>
        <p:spPr>
          <a:xfrm>
            <a:off x="8742218" y="3826149"/>
            <a:ext cx="2930905" cy="1169551"/>
          </a:xfrm>
          <a:prstGeom prst="rect">
            <a:avLst/>
          </a:prstGeom>
          <a:solidFill>
            <a:srgbClr val="FCF2EA">
              <a:alpha val="43922"/>
            </a:srgbClr>
          </a:solidFill>
        </p:spPr>
        <p:txBody>
          <a:bodyPr wrap="square" rtlCol="0">
            <a:spAutoFit/>
          </a:bodyPr>
          <a:lstStyle/>
          <a:p>
            <a:pPr algn="just" fontAlgn="ctr"/>
            <a:r>
              <a:rPr lang="en-US" sz="1400" b="1" i="0" dirty="0">
                <a:solidFill>
                  <a:srgbClr val="505050"/>
                </a:solidFill>
                <a:effectLst/>
                <a:latin typeface="Roboto Light" panose="02000000000000000000" pitchFamily="2" charset="0"/>
                <a:ea typeface="Roboto Light" panose="02000000000000000000" pitchFamily="2" charset="0"/>
              </a:rPr>
              <a:t>Heather Herrera</a:t>
            </a:r>
          </a:p>
          <a:p>
            <a:pPr algn="just" fontAlgn="ctr"/>
            <a:r>
              <a:rPr lang="fr-FR" sz="1400" b="0" i="0" dirty="0">
                <a:solidFill>
                  <a:srgbClr val="505050"/>
                </a:solidFill>
                <a:effectLst/>
                <a:latin typeface="Roboto Light" panose="02000000000000000000" pitchFamily="2" charset="0"/>
                <a:ea typeface="Roboto Light" panose="02000000000000000000" pitchFamily="2" charset="0"/>
              </a:rPr>
              <a:t>« La crème Nutri est idéale pour hydrater ma peau plus sèche et sensible sans la rendre lourde ou grasse. »</a:t>
            </a:r>
            <a:endParaRPr lang="en-US" sz="1400" b="0" i="0" dirty="0">
              <a:solidFill>
                <a:srgbClr val="505050"/>
              </a:solidFill>
              <a:effectLst/>
              <a:latin typeface="Roboto Light" panose="02000000000000000000" pitchFamily="2" charset="0"/>
              <a:ea typeface="Roboto Light" panose="02000000000000000000" pitchFamily="2" charset="0"/>
            </a:endParaRPr>
          </a:p>
        </p:txBody>
      </p:sp>
      <p:sp>
        <p:nvSpPr>
          <p:cNvPr id="2" name="Titre 2">
            <a:extLst>
              <a:ext uri="{FF2B5EF4-FFF2-40B4-BE49-F238E27FC236}">
                <a16:creationId xmlns:a16="http://schemas.microsoft.com/office/drawing/2014/main" id="{235F87BB-B6D3-457E-2E51-B091C7F869CF}"/>
              </a:ext>
            </a:extLst>
          </p:cNvPr>
          <p:cNvSpPr txBox="1">
            <a:spLocks/>
          </p:cNvSpPr>
          <p:nvPr/>
        </p:nvSpPr>
        <p:spPr>
          <a:xfrm>
            <a:off x="1343891" y="398025"/>
            <a:ext cx="9573491"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3E3E3E"/>
                </a:solidFill>
                <a:latin typeface="KyivType Sans2" panose="00000500000000000000" pitchFamily="50" charset="0"/>
              </a:rPr>
              <a:t>NUTRI CREME</a:t>
            </a:r>
            <a:endParaRPr lang="fr-FR" sz="4000" dirty="0">
              <a:solidFill>
                <a:srgbClr val="3E3E3E"/>
              </a:solidFill>
              <a:latin typeface="KyivType Sans2" panose="00000500000000000000" pitchFamily="50" charset="0"/>
            </a:endParaRPr>
          </a:p>
        </p:txBody>
      </p:sp>
    </p:spTree>
    <p:extLst>
      <p:ext uri="{BB962C8B-B14F-4D97-AF65-F5344CB8AC3E}">
        <p14:creationId xmlns:p14="http://schemas.microsoft.com/office/powerpoint/2010/main" val="3468821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rc 21"/>
          <p:cNvSpPr/>
          <p:nvPr/>
        </p:nvSpPr>
        <p:spPr>
          <a:xfrm rot="9523306">
            <a:off x="1137046" y="1901056"/>
            <a:ext cx="3629817" cy="5105470"/>
          </a:xfrm>
          <a:custGeom>
            <a:avLst/>
            <a:gdLst>
              <a:gd name="connsiteX0" fmla="*/ 3440652 w 6881304"/>
              <a:gd name="connsiteY0" fmla="*/ 0 h 8221727"/>
              <a:gd name="connsiteX1" fmla="*/ 6881304 w 6881304"/>
              <a:gd name="connsiteY1" fmla="*/ 4110864 h 8221727"/>
              <a:gd name="connsiteX2" fmla="*/ 3440652 w 6881304"/>
              <a:gd name="connsiteY2" fmla="*/ 4110864 h 8221727"/>
              <a:gd name="connsiteX3" fmla="*/ 3440652 w 6881304"/>
              <a:gd name="connsiteY3" fmla="*/ 0 h 8221727"/>
              <a:gd name="connsiteX0" fmla="*/ 3440652 w 6881304"/>
              <a:gd name="connsiteY0" fmla="*/ 0 h 8221727"/>
              <a:gd name="connsiteX1" fmla="*/ 6881304 w 6881304"/>
              <a:gd name="connsiteY1" fmla="*/ 4110864 h 8221727"/>
              <a:gd name="connsiteX0" fmla="*/ 0 w 3440652"/>
              <a:gd name="connsiteY0" fmla="*/ 0 h 4110864"/>
              <a:gd name="connsiteX1" fmla="*/ 3440652 w 3440652"/>
              <a:gd name="connsiteY1" fmla="*/ 4110864 h 4110864"/>
              <a:gd name="connsiteX2" fmla="*/ 0 w 3440652"/>
              <a:gd name="connsiteY2" fmla="*/ 4110864 h 4110864"/>
              <a:gd name="connsiteX3" fmla="*/ 0 w 3440652"/>
              <a:gd name="connsiteY3" fmla="*/ 0 h 4110864"/>
              <a:gd name="connsiteX0" fmla="*/ 358483 w 3440652"/>
              <a:gd name="connsiteY0" fmla="*/ 129388 h 4110864"/>
              <a:gd name="connsiteX1" fmla="*/ 3440652 w 3440652"/>
              <a:gd name="connsiteY1" fmla="*/ 4110864 h 4110864"/>
              <a:gd name="connsiteX0" fmla="*/ 0 w 3440652"/>
              <a:gd name="connsiteY0" fmla="*/ 0 h 4110864"/>
              <a:gd name="connsiteX1" fmla="*/ 3440652 w 3440652"/>
              <a:gd name="connsiteY1" fmla="*/ 4110864 h 4110864"/>
              <a:gd name="connsiteX2" fmla="*/ 0 w 3440652"/>
              <a:gd name="connsiteY2" fmla="*/ 4110864 h 4110864"/>
              <a:gd name="connsiteX3" fmla="*/ 0 w 3440652"/>
              <a:gd name="connsiteY3" fmla="*/ 0 h 4110864"/>
              <a:gd name="connsiteX0" fmla="*/ 303734 w 3440652"/>
              <a:gd name="connsiteY0" fmla="*/ 138732 h 4110864"/>
              <a:gd name="connsiteX1" fmla="*/ 3440652 w 3440652"/>
              <a:gd name="connsiteY1" fmla="*/ 4110864 h 4110864"/>
              <a:gd name="connsiteX0" fmla="*/ 0 w 3440652"/>
              <a:gd name="connsiteY0" fmla="*/ 137908 h 4248772"/>
              <a:gd name="connsiteX1" fmla="*/ 3440652 w 3440652"/>
              <a:gd name="connsiteY1" fmla="*/ 4248772 h 4248772"/>
              <a:gd name="connsiteX2" fmla="*/ 0 w 3440652"/>
              <a:gd name="connsiteY2" fmla="*/ 4248772 h 4248772"/>
              <a:gd name="connsiteX3" fmla="*/ 0 w 3440652"/>
              <a:gd name="connsiteY3" fmla="*/ 137908 h 4248772"/>
              <a:gd name="connsiteX0" fmla="*/ 380805 w 3440652"/>
              <a:gd name="connsiteY0" fmla="*/ 0 h 4248772"/>
              <a:gd name="connsiteX1" fmla="*/ 3440652 w 3440652"/>
              <a:gd name="connsiteY1" fmla="*/ 4248772 h 4248772"/>
              <a:gd name="connsiteX0" fmla="*/ 0 w 3440652"/>
              <a:gd name="connsiteY0" fmla="*/ 218815 h 4329679"/>
              <a:gd name="connsiteX1" fmla="*/ 3440652 w 3440652"/>
              <a:gd name="connsiteY1" fmla="*/ 4329679 h 4329679"/>
              <a:gd name="connsiteX2" fmla="*/ 0 w 3440652"/>
              <a:gd name="connsiteY2" fmla="*/ 4329679 h 4329679"/>
              <a:gd name="connsiteX3" fmla="*/ 0 w 3440652"/>
              <a:gd name="connsiteY3" fmla="*/ 218815 h 4329679"/>
              <a:gd name="connsiteX0" fmla="*/ 330539 w 3440652"/>
              <a:gd name="connsiteY0" fmla="*/ 0 h 4329679"/>
              <a:gd name="connsiteX1" fmla="*/ 3440652 w 3440652"/>
              <a:gd name="connsiteY1" fmla="*/ 4329679 h 4329679"/>
              <a:gd name="connsiteX0" fmla="*/ 43644 w 3484296"/>
              <a:gd name="connsiteY0" fmla="*/ 517867 h 4628731"/>
              <a:gd name="connsiteX1" fmla="*/ 3484296 w 3484296"/>
              <a:gd name="connsiteY1" fmla="*/ 4628731 h 4628731"/>
              <a:gd name="connsiteX2" fmla="*/ 43644 w 3484296"/>
              <a:gd name="connsiteY2" fmla="*/ 4628731 h 4628731"/>
              <a:gd name="connsiteX3" fmla="*/ 43644 w 3484296"/>
              <a:gd name="connsiteY3" fmla="*/ 517867 h 4628731"/>
              <a:gd name="connsiteX0" fmla="*/ 0 w 3484296"/>
              <a:gd name="connsiteY0" fmla="*/ 0 h 4628731"/>
              <a:gd name="connsiteX1" fmla="*/ 3484296 w 3484296"/>
              <a:gd name="connsiteY1" fmla="*/ 4628731 h 4628731"/>
              <a:gd name="connsiteX0" fmla="*/ 158559 w 3599211"/>
              <a:gd name="connsiteY0" fmla="*/ 511511 h 4622375"/>
              <a:gd name="connsiteX1" fmla="*/ 3599211 w 3599211"/>
              <a:gd name="connsiteY1" fmla="*/ 4622375 h 4622375"/>
              <a:gd name="connsiteX2" fmla="*/ 158559 w 3599211"/>
              <a:gd name="connsiteY2" fmla="*/ 4622375 h 4622375"/>
              <a:gd name="connsiteX3" fmla="*/ 158559 w 3599211"/>
              <a:gd name="connsiteY3" fmla="*/ 511511 h 4622375"/>
              <a:gd name="connsiteX0" fmla="*/ 0 w 3599211"/>
              <a:gd name="connsiteY0" fmla="*/ 0 h 4622375"/>
              <a:gd name="connsiteX1" fmla="*/ 3599211 w 3599211"/>
              <a:gd name="connsiteY1" fmla="*/ 4622375 h 4622375"/>
            </a:gdLst>
            <a:ahLst/>
            <a:cxnLst>
              <a:cxn ang="0">
                <a:pos x="connsiteX0" y="connsiteY0"/>
              </a:cxn>
              <a:cxn ang="0">
                <a:pos x="connsiteX1" y="connsiteY1"/>
              </a:cxn>
            </a:cxnLst>
            <a:rect l="l" t="t" r="r" b="b"/>
            <a:pathLst>
              <a:path w="3599211" h="4622375" stroke="0" extrusionOk="0">
                <a:moveTo>
                  <a:pt x="158559" y="511511"/>
                </a:moveTo>
                <a:cubicBezTo>
                  <a:pt x="2058779" y="511511"/>
                  <a:pt x="3599211" y="2352008"/>
                  <a:pt x="3599211" y="4622375"/>
                </a:cubicBezTo>
                <a:lnTo>
                  <a:pt x="158559" y="4622375"/>
                </a:lnTo>
                <a:lnTo>
                  <a:pt x="158559" y="511511"/>
                </a:lnTo>
                <a:close/>
              </a:path>
              <a:path w="3599211" h="4622375" fill="none">
                <a:moveTo>
                  <a:pt x="0" y="0"/>
                </a:moveTo>
                <a:cubicBezTo>
                  <a:pt x="1900220" y="0"/>
                  <a:pt x="3599211" y="2352008"/>
                  <a:pt x="3599211" y="4622375"/>
                </a:cubicBezTo>
              </a:path>
            </a:pathLst>
          </a:cu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35">
              <a:defRPr/>
            </a:pPr>
            <a:endParaRPr lang="fr-FR">
              <a:solidFill>
                <a:prstClr val="black"/>
              </a:solidFill>
              <a:latin typeface="Calibri"/>
            </a:endParaRPr>
          </a:p>
        </p:txBody>
      </p:sp>
      <p:sp>
        <p:nvSpPr>
          <p:cNvPr id="14" name="Rectangle 13"/>
          <p:cNvSpPr/>
          <p:nvPr/>
        </p:nvSpPr>
        <p:spPr>
          <a:xfrm>
            <a:off x="240" y="1324473"/>
            <a:ext cx="12191521" cy="400110"/>
          </a:xfrm>
          <a:prstGeom prst="rect">
            <a:avLst/>
          </a:prstGeom>
        </p:spPr>
        <p:txBody>
          <a:bodyPr wrap="square">
            <a:spAutoFit/>
          </a:bodyPr>
          <a:lstStyle/>
          <a:p>
            <a:pPr algn="ctr">
              <a:defRPr/>
            </a:pPr>
            <a:r>
              <a:rPr lang="fr-FR" sz="2000" i="1" dirty="0">
                <a:solidFill>
                  <a:prstClr val="black"/>
                </a:solidFill>
                <a:latin typeface="KyivType Sans2" panose="00000500000000000000" charset="0"/>
              </a:rPr>
              <a:t>Crème mains réparatrice et ultra-réconfortante</a:t>
            </a:r>
          </a:p>
        </p:txBody>
      </p:sp>
      <p:sp>
        <p:nvSpPr>
          <p:cNvPr id="24" name="ZoneTexte 23"/>
          <p:cNvSpPr txBox="1"/>
          <p:nvPr/>
        </p:nvSpPr>
        <p:spPr>
          <a:xfrm>
            <a:off x="11262703" y="5419178"/>
            <a:ext cx="461665" cy="680668"/>
          </a:xfrm>
          <a:prstGeom prst="rect">
            <a:avLst/>
          </a:prstGeom>
          <a:solidFill>
            <a:schemeClr val="bg1"/>
          </a:solidFill>
        </p:spPr>
        <p:txBody>
          <a:bodyPr vert="vert270" wrap="square" rtlCol="0">
            <a:spAutoFit/>
          </a:bodyPr>
          <a:lstStyle/>
          <a:p>
            <a:pPr defTabSz="914335">
              <a:defRPr/>
            </a:pPr>
            <a:r>
              <a:rPr lang="fr-FR" dirty="0">
                <a:solidFill>
                  <a:prstClr val="black"/>
                </a:solidFill>
                <a:latin typeface="Roboto Light" panose="020B0604020202020204" charset="0"/>
                <a:ea typeface="Roboto Light" panose="020B0604020202020204" charset="0"/>
              </a:rPr>
              <a:t>50 ml </a:t>
            </a:r>
          </a:p>
        </p:txBody>
      </p:sp>
      <p:sp>
        <p:nvSpPr>
          <p:cNvPr id="20" name="ZoneTexte 19"/>
          <p:cNvSpPr txBox="1"/>
          <p:nvPr/>
        </p:nvSpPr>
        <p:spPr>
          <a:xfrm>
            <a:off x="1365328" y="2749324"/>
            <a:ext cx="4883072" cy="538865"/>
          </a:xfrm>
          <a:prstGeom prst="rect">
            <a:avLst/>
          </a:prstGeom>
          <a:solidFill>
            <a:schemeClr val="bg1"/>
          </a:solidFill>
        </p:spPr>
        <p:txBody>
          <a:bodyPr wrap="square" rtlCol="0">
            <a:spAutoFit/>
          </a:bodyPr>
          <a:lstStyle/>
          <a:p>
            <a:pPr defTabSz="914335">
              <a:defRPr/>
            </a:pPr>
            <a:r>
              <a:rPr lang="fr-FR" sz="1451" dirty="0">
                <a:solidFill>
                  <a:prstClr val="black"/>
                </a:solidFill>
                <a:latin typeface="Roboto Light" panose="020B0604020202020204" charset="0"/>
                <a:ea typeface="Roboto Light" panose="020B0604020202020204" charset="0"/>
              </a:rPr>
              <a:t>3 en 1 : Nourrit, hydrate et répare intensément </a:t>
            </a:r>
          </a:p>
          <a:p>
            <a:pPr defTabSz="914335">
              <a:defRPr/>
            </a:pPr>
            <a:r>
              <a:rPr lang="fr-FR" sz="1451" dirty="0">
                <a:solidFill>
                  <a:prstClr val="black"/>
                </a:solidFill>
                <a:latin typeface="Roboto Light" panose="020B0604020202020204" charset="0"/>
                <a:ea typeface="Roboto Light" panose="020B0604020202020204" charset="0"/>
              </a:rPr>
              <a:t>Préserve le capital jeunesse des mains et des ongles </a:t>
            </a:r>
          </a:p>
        </p:txBody>
      </p:sp>
      <p:pic>
        <p:nvPicPr>
          <p:cNvPr id="32" name="Image 3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420" y="2307027"/>
            <a:ext cx="1119554" cy="1418840"/>
          </a:xfrm>
          <a:prstGeom prst="rect">
            <a:avLst/>
          </a:prstGeom>
        </p:spPr>
      </p:pic>
      <p:pic>
        <p:nvPicPr>
          <p:cNvPr id="28" name="Image 2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3031" y="3877336"/>
            <a:ext cx="1152588" cy="1223360"/>
          </a:xfrm>
          <a:prstGeom prst="rect">
            <a:avLst/>
          </a:prstGeom>
        </p:spPr>
      </p:pic>
      <p:sp>
        <p:nvSpPr>
          <p:cNvPr id="29" name="ZoneTexte 28"/>
          <p:cNvSpPr txBox="1"/>
          <p:nvPr/>
        </p:nvSpPr>
        <p:spPr>
          <a:xfrm>
            <a:off x="1122207" y="4985593"/>
            <a:ext cx="1511240" cy="338554"/>
          </a:xfrm>
          <a:prstGeom prst="rect">
            <a:avLst/>
          </a:prstGeom>
          <a:noFill/>
        </p:spPr>
        <p:txBody>
          <a:bodyPr wrap="square" rtlCol="0">
            <a:spAutoFit/>
          </a:bodyPr>
          <a:lstStyle/>
          <a:p>
            <a:r>
              <a:rPr lang="fr-FR" sz="1600" b="1" dirty="0">
                <a:solidFill>
                  <a:srgbClr val="CAC4DB"/>
                </a:solidFill>
                <a:latin typeface="Calibri Light" panose="020F0302020204030204" pitchFamily="34" charset="0"/>
                <a:ea typeface="Roboto" panose="02000000000000000000" pitchFamily="2" charset="0"/>
                <a:cs typeface="Calibri Light" panose="020F0302020204030204" pitchFamily="34" charset="0"/>
              </a:rPr>
              <a:t>Cible </a:t>
            </a:r>
          </a:p>
        </p:txBody>
      </p:sp>
      <p:sp>
        <p:nvSpPr>
          <p:cNvPr id="36" name="Rectangle 35"/>
          <p:cNvSpPr/>
          <p:nvPr/>
        </p:nvSpPr>
        <p:spPr>
          <a:xfrm>
            <a:off x="2202693" y="4147418"/>
            <a:ext cx="6095760" cy="538865"/>
          </a:xfrm>
          <a:prstGeom prst="rect">
            <a:avLst/>
          </a:prstGeom>
        </p:spPr>
        <p:txBody>
          <a:bodyPr>
            <a:spAutoFit/>
          </a:bodyPr>
          <a:lstStyle/>
          <a:p>
            <a:pPr lvl="0">
              <a:defRPr/>
            </a:pPr>
            <a:r>
              <a:rPr lang="fr-FR" sz="1451" dirty="0">
                <a:solidFill>
                  <a:prstClr val="black"/>
                </a:solidFill>
                <a:latin typeface="Roboto Light" panose="020B0604020202020204" charset="0"/>
                <a:ea typeface="Roboto Light" panose="020B0604020202020204" charset="0"/>
              </a:rPr>
              <a:t>Tous types de peaux</a:t>
            </a:r>
          </a:p>
          <a:p>
            <a:pPr lvl="0">
              <a:defRPr/>
            </a:pPr>
            <a:r>
              <a:rPr lang="fr-FR" sz="1451" dirty="0">
                <a:solidFill>
                  <a:prstClr val="black"/>
                </a:solidFill>
                <a:latin typeface="Roboto Light" panose="020B0604020202020204" charset="0"/>
                <a:ea typeface="Roboto Light" panose="020B0604020202020204" charset="0"/>
              </a:rPr>
              <a:t>Mains très sèches et agressées</a:t>
            </a:r>
          </a:p>
        </p:txBody>
      </p:sp>
      <p:sp>
        <p:nvSpPr>
          <p:cNvPr id="21" name="Rectangle 20"/>
          <p:cNvSpPr/>
          <p:nvPr/>
        </p:nvSpPr>
        <p:spPr>
          <a:xfrm>
            <a:off x="3894374" y="5470893"/>
            <a:ext cx="6879013" cy="538865"/>
          </a:xfrm>
          <a:prstGeom prst="rect">
            <a:avLst/>
          </a:prstGeom>
          <a:solidFill>
            <a:schemeClr val="bg1"/>
          </a:solidFill>
          <a:effectLst>
            <a:softEdge rad="127000"/>
          </a:effectLst>
        </p:spPr>
        <p:txBody>
          <a:bodyPr wrap="square">
            <a:spAutoFit/>
          </a:bodyPr>
          <a:lstStyle/>
          <a:p>
            <a:pPr defTabSz="914335">
              <a:defRPr/>
            </a:pPr>
            <a:r>
              <a:rPr lang="fr-FR" sz="1451" dirty="0">
                <a:solidFill>
                  <a:prstClr val="black"/>
                </a:solidFill>
                <a:latin typeface="Roboto Light" panose="020B0604020202020204" charset="0"/>
                <a:ea typeface="Roboto Light" panose="020B0604020202020204" charset="0"/>
              </a:rPr>
              <a:t>Peau réparée : 79%</a:t>
            </a:r>
          </a:p>
          <a:p>
            <a:pPr defTabSz="914335">
              <a:defRPr/>
            </a:pPr>
            <a:r>
              <a:rPr lang="fr-FR" sz="1451" dirty="0">
                <a:solidFill>
                  <a:prstClr val="black"/>
                </a:solidFill>
                <a:latin typeface="Roboto Light" panose="020B0604020202020204" charset="0"/>
                <a:ea typeface="Roboto Light" panose="020B0604020202020204" charset="0"/>
              </a:rPr>
              <a:t>Peau nourrie : 89%</a:t>
            </a:r>
          </a:p>
        </p:txBody>
      </p:sp>
      <p:sp>
        <p:nvSpPr>
          <p:cNvPr id="25" name="ZoneTexte 24"/>
          <p:cNvSpPr txBox="1"/>
          <p:nvPr/>
        </p:nvSpPr>
        <p:spPr>
          <a:xfrm>
            <a:off x="9738777" y="6082855"/>
            <a:ext cx="2154611" cy="369332"/>
          </a:xfrm>
          <a:prstGeom prst="rect">
            <a:avLst/>
          </a:prstGeom>
          <a:solidFill>
            <a:schemeClr val="bg1"/>
          </a:solidFill>
        </p:spPr>
        <p:txBody>
          <a:bodyPr wrap="square" rtlCol="0">
            <a:spAutoFit/>
          </a:bodyPr>
          <a:lstStyle/>
          <a:p>
            <a:pPr algn="ctr" defTabSz="914335">
              <a:defRPr/>
            </a:pPr>
            <a:r>
              <a:rPr lang="fr-FR" dirty="0">
                <a:solidFill>
                  <a:prstClr val="black"/>
                </a:solidFill>
                <a:latin typeface="Roboto Light" panose="020B0604020202020204" charset="0"/>
                <a:ea typeface="Roboto Light" panose="020B0604020202020204" charset="0"/>
              </a:rPr>
              <a:t>Matin et/ou Soir</a:t>
            </a:r>
          </a:p>
        </p:txBody>
      </p:sp>
      <p:sp>
        <p:nvSpPr>
          <p:cNvPr id="27" name="Titre 2">
            <a:extLst>
              <a:ext uri="{FF2B5EF4-FFF2-40B4-BE49-F238E27FC236}">
                <a16:creationId xmlns:a16="http://schemas.microsoft.com/office/drawing/2014/main" id="{FD81666C-B2AF-4A41-8BEB-848EEE710F98}"/>
              </a:ext>
            </a:extLst>
          </p:cNvPr>
          <p:cNvSpPr txBox="1">
            <a:spLocks/>
          </p:cNvSpPr>
          <p:nvPr/>
        </p:nvSpPr>
        <p:spPr>
          <a:xfrm>
            <a:off x="1343891" y="398025"/>
            <a:ext cx="9573491"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3E3E3E"/>
                </a:solidFill>
                <a:latin typeface="KyivType Sans2" panose="00000500000000000000" pitchFamily="50" charset="0"/>
              </a:rPr>
              <a:t>CRÈME MAINS</a:t>
            </a:r>
            <a:endParaRPr lang="fr-FR" sz="4000" dirty="0">
              <a:solidFill>
                <a:srgbClr val="3E3E3E"/>
              </a:solidFill>
              <a:latin typeface="KyivType Sans2" panose="00000500000000000000" pitchFamily="50" charset="0"/>
            </a:endParaRPr>
          </a:p>
        </p:txBody>
      </p:sp>
      <p:pic>
        <p:nvPicPr>
          <p:cNvPr id="31" name="Image 30" descr="Une image contenant texte, crème pour la peau&#10;&#10;Description générée automatiquement">
            <a:extLst>
              <a:ext uri="{FF2B5EF4-FFF2-40B4-BE49-F238E27FC236}">
                <a16:creationId xmlns:a16="http://schemas.microsoft.com/office/drawing/2014/main" id="{973DDE39-8E3A-42ED-B0A1-33138D334F9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91236" y="2513187"/>
            <a:ext cx="1596027" cy="3533120"/>
          </a:xfrm>
          <a:prstGeom prst="rect">
            <a:avLst/>
          </a:prstGeom>
        </p:spPr>
      </p:pic>
      <p:pic>
        <p:nvPicPr>
          <p:cNvPr id="33" name="Image 32">
            <a:extLst>
              <a:ext uri="{FF2B5EF4-FFF2-40B4-BE49-F238E27FC236}">
                <a16:creationId xmlns:a16="http://schemas.microsoft.com/office/drawing/2014/main" id="{8C8DA238-5CA5-48B2-AB78-82BD35868E4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13995" y="4932929"/>
            <a:ext cx="1198789" cy="1519258"/>
          </a:xfrm>
          <a:prstGeom prst="rect">
            <a:avLst/>
          </a:prstGeom>
        </p:spPr>
      </p:pic>
      <p:sp>
        <p:nvSpPr>
          <p:cNvPr id="38" name="ZoneTexte 37">
            <a:extLst>
              <a:ext uri="{FF2B5EF4-FFF2-40B4-BE49-F238E27FC236}">
                <a16:creationId xmlns:a16="http://schemas.microsoft.com/office/drawing/2014/main" id="{62461FE7-50AE-4CC4-8532-76DAAF17DDE6}"/>
              </a:ext>
            </a:extLst>
          </p:cNvPr>
          <p:cNvSpPr txBox="1"/>
          <p:nvPr/>
        </p:nvSpPr>
        <p:spPr>
          <a:xfrm>
            <a:off x="124000" y="6367120"/>
            <a:ext cx="568049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dirty="0"/>
              <a:t>test</a:t>
            </a:r>
            <a:r>
              <a:rPr lang="fr-FR" sz="800" b="0" baseline="0" dirty="0"/>
              <a:t> d’usage sous contrôle dermato - </a:t>
            </a:r>
            <a:r>
              <a:rPr lang="fr-FR" sz="800" b="0" dirty="0"/>
              <a:t>auto-évaluation sur 19 femmes âgées de 18 à</a:t>
            </a:r>
            <a:r>
              <a:rPr lang="fr-FR" sz="800" b="0" baseline="0" dirty="0"/>
              <a:t> 42 ans – 1 application pendant 28 jours</a:t>
            </a:r>
            <a:endPar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62264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9" grpId="0"/>
      <p:bldP spid="36" grpId="0"/>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279828" y="2065058"/>
            <a:ext cx="6985309" cy="1532334"/>
          </a:xfrm>
          <a:prstGeom prst="roundRect">
            <a:avLst/>
          </a:prstGeom>
          <a:solidFill>
            <a:schemeClr val="bg1"/>
          </a:solidFill>
          <a:ln>
            <a:solidFill>
              <a:schemeClr val="tx1">
                <a:lumMod val="65000"/>
                <a:lumOff val="35000"/>
              </a:schemeClr>
            </a:solidFill>
          </a:ln>
        </p:spPr>
        <p:txBody>
          <a:bodyPr wrap="square" rtlCol="0">
            <a:spAutoFit/>
          </a:bodyPr>
          <a:lstStyle/>
          <a:p>
            <a:pPr lvl="2">
              <a:defRPr/>
            </a:pPr>
            <a:r>
              <a:rPr lang="fr-FR" sz="1400" dirty="0">
                <a:latin typeface="Roboto Light" panose="02000000000000000000" pitchFamily="2" charset="0"/>
                <a:ea typeface="Roboto Light" panose="02000000000000000000" pitchFamily="2" charset="0"/>
              </a:rPr>
              <a:t>À tout moment de la journée, appliquer la crème sur des mains propres et sèches.</a:t>
            </a:r>
          </a:p>
          <a:p>
            <a:pPr lvl="2" algn="just">
              <a:defRPr/>
            </a:pPr>
            <a:endParaRPr lang="fr-FR" sz="1400" dirty="0">
              <a:latin typeface="Roboto Light" panose="02000000000000000000" pitchFamily="2" charset="0"/>
              <a:ea typeface="Roboto Light" panose="02000000000000000000" pitchFamily="2" charset="0"/>
            </a:endParaRPr>
          </a:p>
          <a:p>
            <a:pPr lvl="2" algn="just">
              <a:defRPr/>
            </a:pPr>
            <a:endParaRPr lang="fr-FR" sz="1400" dirty="0">
              <a:latin typeface="Roboto Light" panose="02000000000000000000" pitchFamily="2" charset="0"/>
              <a:ea typeface="Roboto Light" panose="02000000000000000000" pitchFamily="2" charset="0"/>
            </a:endParaRPr>
          </a:p>
          <a:p>
            <a:pPr lvl="2">
              <a:defRPr/>
            </a:pPr>
            <a:r>
              <a:rPr lang="fr-FR" sz="1400" dirty="0">
                <a:latin typeface="Roboto Light" panose="02000000000000000000" pitchFamily="2" charset="0"/>
                <a:ea typeface="Roboto Light" panose="02000000000000000000" pitchFamily="2" charset="0"/>
              </a:rPr>
              <a:t>Multivitaminée, elle enveloppe les mains d'une agréable senteur d'agrumes 100% naturelle aux notes tonifiantes et revitalisantes</a:t>
            </a:r>
          </a:p>
        </p:txBody>
      </p:sp>
      <p:pic>
        <p:nvPicPr>
          <p:cNvPr id="6" name="Imag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8167" y="2102276"/>
            <a:ext cx="606442" cy="520827"/>
          </a:xfrm>
          <a:prstGeom prst="rect">
            <a:avLst/>
          </a:prstGeom>
        </p:spPr>
      </p:pic>
      <p:pic>
        <p:nvPicPr>
          <p:cNvPr id="7" name="Imag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91595" y="2977691"/>
            <a:ext cx="703015" cy="600698"/>
          </a:xfrm>
          <a:prstGeom prst="rect">
            <a:avLst/>
          </a:prstGeom>
        </p:spPr>
      </p:pic>
      <p:sp>
        <p:nvSpPr>
          <p:cNvPr id="16" name="Rectangle 15"/>
          <p:cNvSpPr/>
          <p:nvPr/>
        </p:nvSpPr>
        <p:spPr>
          <a:xfrm>
            <a:off x="4495910" y="5445254"/>
            <a:ext cx="2678880" cy="769441"/>
          </a:xfrm>
          <a:prstGeom prst="rect">
            <a:avLst/>
          </a:prstGeom>
        </p:spPr>
        <p:txBody>
          <a:bodyPr wrap="square">
            <a:spAutoFit/>
          </a:bodyPr>
          <a:lstStyle/>
          <a:p>
            <a:pPr algn="ctr">
              <a:defRPr/>
            </a:pPr>
            <a:r>
              <a:rPr lang="fr-FR" sz="1100" dirty="0">
                <a:solidFill>
                  <a:prstClr val="black"/>
                </a:solidFill>
                <a:latin typeface="Roboto Light" panose="02000000000000000000" pitchFamily="2" charset="0"/>
                <a:ea typeface="Roboto Light" panose="02000000000000000000" pitchFamily="2" charset="0"/>
              </a:rPr>
              <a:t>Beurre de karité</a:t>
            </a:r>
          </a:p>
          <a:p>
            <a:pPr algn="ctr">
              <a:defRPr/>
            </a:pPr>
            <a:r>
              <a:rPr lang="fr-FR" sz="1100" b="1" dirty="0">
                <a:solidFill>
                  <a:prstClr val="black"/>
                </a:solidFill>
                <a:latin typeface="Roboto Light" panose="02000000000000000000" pitchFamily="2" charset="0"/>
                <a:ea typeface="Roboto Light" panose="02000000000000000000" pitchFamily="2" charset="0"/>
              </a:rPr>
              <a:t>Nourrissant / Protecteur / </a:t>
            </a:r>
          </a:p>
          <a:p>
            <a:pPr algn="ctr">
              <a:defRPr/>
            </a:pPr>
            <a:r>
              <a:rPr lang="fr-FR" sz="1100" b="1" dirty="0">
                <a:solidFill>
                  <a:prstClr val="black"/>
                </a:solidFill>
                <a:latin typeface="Roboto Light" panose="02000000000000000000" pitchFamily="2" charset="0"/>
                <a:ea typeface="Roboto Light" panose="02000000000000000000" pitchFamily="2" charset="0"/>
              </a:rPr>
              <a:t>Réparateur</a:t>
            </a:r>
            <a:endParaRPr lang="fr-FR" sz="1100" dirty="0">
              <a:solidFill>
                <a:prstClr val="black"/>
              </a:solidFill>
              <a:latin typeface="Roboto Light" panose="02000000000000000000" pitchFamily="2" charset="0"/>
              <a:ea typeface="Roboto Light" panose="02000000000000000000" pitchFamily="2" charset="0"/>
            </a:endParaRPr>
          </a:p>
          <a:p>
            <a:pPr lvl="0">
              <a:defRPr/>
            </a:pPr>
            <a:endParaRPr lang="fr-FR" sz="1100" dirty="0">
              <a:solidFill>
                <a:prstClr val="black"/>
              </a:solidFill>
              <a:latin typeface="Roboto Light" panose="02000000000000000000" pitchFamily="2" charset="0"/>
              <a:ea typeface="Roboto Light" panose="02000000000000000000" pitchFamily="2" charset="0"/>
            </a:endParaRPr>
          </a:p>
        </p:txBody>
      </p:sp>
      <p:sp>
        <p:nvSpPr>
          <p:cNvPr id="17" name="Rectangle 16"/>
          <p:cNvSpPr/>
          <p:nvPr/>
        </p:nvSpPr>
        <p:spPr>
          <a:xfrm>
            <a:off x="6563267" y="5506886"/>
            <a:ext cx="2678880" cy="600164"/>
          </a:xfrm>
          <a:prstGeom prst="rect">
            <a:avLst/>
          </a:prstGeom>
        </p:spPr>
        <p:txBody>
          <a:bodyPr wrap="square">
            <a:spAutoFit/>
          </a:bodyPr>
          <a:lstStyle/>
          <a:p>
            <a:pPr algn="ctr">
              <a:defRPr/>
            </a:pPr>
            <a:r>
              <a:rPr lang="fr-FR" sz="1100" dirty="0">
                <a:solidFill>
                  <a:prstClr val="black"/>
                </a:solidFill>
                <a:latin typeface="Roboto Light" panose="02000000000000000000" pitchFamily="2" charset="0"/>
                <a:ea typeface="Roboto Light" panose="02000000000000000000" pitchFamily="2" charset="0"/>
              </a:rPr>
              <a:t>Huile de pépins de raisin</a:t>
            </a:r>
          </a:p>
          <a:p>
            <a:pPr algn="ctr">
              <a:defRPr/>
            </a:pPr>
            <a:r>
              <a:rPr lang="fr-FR" sz="1100" b="1" dirty="0">
                <a:solidFill>
                  <a:prstClr val="black"/>
                </a:solidFill>
                <a:latin typeface="Roboto Light" panose="02000000000000000000" pitchFamily="2" charset="0"/>
                <a:ea typeface="Roboto Light" panose="02000000000000000000" pitchFamily="2" charset="0"/>
              </a:rPr>
              <a:t>Restructurant / Nourrissant / </a:t>
            </a:r>
          </a:p>
          <a:p>
            <a:pPr algn="ctr">
              <a:defRPr/>
            </a:pPr>
            <a:r>
              <a:rPr lang="fr-FR" sz="1100" b="1" dirty="0">
                <a:solidFill>
                  <a:prstClr val="black"/>
                </a:solidFill>
                <a:latin typeface="Roboto Light" panose="02000000000000000000" pitchFamily="2" charset="0"/>
                <a:ea typeface="Roboto Light" panose="02000000000000000000" pitchFamily="2" charset="0"/>
              </a:rPr>
              <a:t>Réparateur</a:t>
            </a:r>
            <a:endParaRPr lang="fr-FR" sz="1100" dirty="0">
              <a:solidFill>
                <a:prstClr val="black"/>
              </a:solidFill>
              <a:latin typeface="Roboto Light" panose="02000000000000000000" pitchFamily="2" charset="0"/>
              <a:ea typeface="Roboto Light" panose="02000000000000000000" pitchFamily="2" charset="0"/>
            </a:endParaRPr>
          </a:p>
        </p:txBody>
      </p:sp>
      <p:sp>
        <p:nvSpPr>
          <p:cNvPr id="19" name="Rectangle 18"/>
          <p:cNvSpPr/>
          <p:nvPr/>
        </p:nvSpPr>
        <p:spPr>
          <a:xfrm>
            <a:off x="9179410" y="5518447"/>
            <a:ext cx="2678880" cy="600164"/>
          </a:xfrm>
          <a:prstGeom prst="rect">
            <a:avLst/>
          </a:prstGeom>
        </p:spPr>
        <p:txBody>
          <a:bodyPr wrap="square">
            <a:spAutoFit/>
          </a:bodyPr>
          <a:lstStyle/>
          <a:p>
            <a:pPr algn="ctr">
              <a:defRPr/>
            </a:pPr>
            <a:r>
              <a:rPr lang="fr-FR" sz="1100" dirty="0">
                <a:solidFill>
                  <a:prstClr val="black"/>
                </a:solidFill>
                <a:latin typeface="Roboto Light" panose="02000000000000000000" pitchFamily="2" charset="0"/>
                <a:ea typeface="Roboto Light" panose="02000000000000000000" pitchFamily="2" charset="0"/>
              </a:rPr>
              <a:t>Vitamines A, C , E &amp; B5</a:t>
            </a:r>
          </a:p>
          <a:p>
            <a:pPr algn="ctr">
              <a:defRPr/>
            </a:pPr>
            <a:r>
              <a:rPr lang="fr-FR" sz="1100" b="1" dirty="0" err="1">
                <a:solidFill>
                  <a:prstClr val="black"/>
                </a:solidFill>
                <a:latin typeface="Roboto Light" panose="02000000000000000000" pitchFamily="2" charset="0"/>
                <a:ea typeface="Roboto Light" panose="02000000000000000000" pitchFamily="2" charset="0"/>
              </a:rPr>
              <a:t>Anti-oxydantes</a:t>
            </a:r>
            <a:r>
              <a:rPr lang="fr-FR" sz="1100" b="1" dirty="0">
                <a:solidFill>
                  <a:prstClr val="black"/>
                </a:solidFill>
                <a:latin typeface="Roboto Light" panose="02000000000000000000" pitchFamily="2" charset="0"/>
                <a:ea typeface="Roboto Light" panose="02000000000000000000" pitchFamily="2" charset="0"/>
              </a:rPr>
              <a:t> / Hydratantes</a:t>
            </a:r>
          </a:p>
          <a:p>
            <a:pPr algn="ctr">
              <a:defRPr/>
            </a:pPr>
            <a:r>
              <a:rPr lang="fr-FR" sz="1100" b="1" dirty="0">
                <a:solidFill>
                  <a:prstClr val="black"/>
                </a:solidFill>
                <a:latin typeface="Roboto Light" panose="02000000000000000000" pitchFamily="2" charset="0"/>
                <a:ea typeface="Roboto Light" panose="02000000000000000000" pitchFamily="2" charset="0"/>
              </a:rPr>
              <a:t>Apaisantes / Régénérantes </a:t>
            </a:r>
          </a:p>
        </p:txBody>
      </p:sp>
      <p:sp>
        <p:nvSpPr>
          <p:cNvPr id="36" name="Rectangle 35"/>
          <p:cNvSpPr/>
          <p:nvPr/>
        </p:nvSpPr>
        <p:spPr>
          <a:xfrm>
            <a:off x="2433239" y="5452893"/>
            <a:ext cx="2678880" cy="430887"/>
          </a:xfrm>
          <a:prstGeom prst="rect">
            <a:avLst/>
          </a:prstGeom>
        </p:spPr>
        <p:txBody>
          <a:bodyPr wrap="square">
            <a:spAutoFit/>
          </a:bodyPr>
          <a:lstStyle/>
          <a:p>
            <a:pPr algn="ctr">
              <a:defRPr/>
            </a:pPr>
            <a:r>
              <a:rPr lang="fr-FR" sz="1100" dirty="0">
                <a:solidFill>
                  <a:prstClr val="black"/>
                </a:solidFill>
                <a:latin typeface="Roboto Light" panose="02000000000000000000" pitchFamily="2" charset="0"/>
                <a:ea typeface="Roboto Light" panose="02000000000000000000" pitchFamily="2" charset="0"/>
              </a:rPr>
              <a:t>Huile essentielle d’Orange douce</a:t>
            </a:r>
          </a:p>
          <a:p>
            <a:pPr algn="ctr">
              <a:defRPr/>
            </a:pPr>
            <a:r>
              <a:rPr lang="fr-FR" sz="1100" b="1" dirty="0">
                <a:solidFill>
                  <a:prstClr val="black"/>
                </a:solidFill>
                <a:latin typeface="Roboto Light" panose="02000000000000000000" pitchFamily="2" charset="0"/>
                <a:ea typeface="Roboto Light" panose="02000000000000000000" pitchFamily="2" charset="0"/>
              </a:rPr>
              <a:t>Rééquilibrant</a:t>
            </a:r>
            <a:endParaRPr lang="fr-FR" sz="1100" dirty="0">
              <a:solidFill>
                <a:prstClr val="black"/>
              </a:solidFill>
              <a:latin typeface="Roboto Light" panose="02000000000000000000" pitchFamily="2" charset="0"/>
              <a:ea typeface="Roboto Light" panose="02000000000000000000" pitchFamily="2" charset="0"/>
            </a:endParaRPr>
          </a:p>
        </p:txBody>
      </p:sp>
      <p:sp>
        <p:nvSpPr>
          <p:cNvPr id="26" name="Titre 2">
            <a:extLst>
              <a:ext uri="{FF2B5EF4-FFF2-40B4-BE49-F238E27FC236}">
                <a16:creationId xmlns:a16="http://schemas.microsoft.com/office/drawing/2014/main" id="{A98297ED-342F-4A20-8A54-2499AE76992F}"/>
              </a:ext>
            </a:extLst>
          </p:cNvPr>
          <p:cNvSpPr txBox="1">
            <a:spLocks/>
          </p:cNvSpPr>
          <p:nvPr/>
        </p:nvSpPr>
        <p:spPr>
          <a:xfrm>
            <a:off x="1343891" y="398025"/>
            <a:ext cx="9573491"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fr-FR" sz="2800" dirty="0">
              <a:solidFill>
                <a:srgbClr val="3E3E3E"/>
              </a:solidFill>
              <a:latin typeface="KyivType Sans2" panose="00000500000000000000" pitchFamily="50" charset="0"/>
            </a:endParaRPr>
          </a:p>
        </p:txBody>
      </p:sp>
      <p:sp>
        <p:nvSpPr>
          <p:cNvPr id="21" name="Rectangle 20">
            <a:extLst>
              <a:ext uri="{FF2B5EF4-FFF2-40B4-BE49-F238E27FC236}">
                <a16:creationId xmlns:a16="http://schemas.microsoft.com/office/drawing/2014/main" id="{322B0AD7-505B-42A6-B891-E6DB7A61A78D}"/>
              </a:ext>
            </a:extLst>
          </p:cNvPr>
          <p:cNvSpPr/>
          <p:nvPr/>
        </p:nvSpPr>
        <p:spPr>
          <a:xfrm>
            <a:off x="93696" y="5457864"/>
            <a:ext cx="2678880" cy="430887"/>
          </a:xfrm>
          <a:prstGeom prst="rect">
            <a:avLst/>
          </a:prstGeom>
        </p:spPr>
        <p:txBody>
          <a:bodyPr wrap="square">
            <a:spAutoFit/>
          </a:bodyPr>
          <a:lstStyle/>
          <a:p>
            <a:pPr algn="ctr">
              <a:defRPr/>
            </a:pPr>
            <a:r>
              <a:rPr lang="fr-FR" sz="1100" dirty="0">
                <a:solidFill>
                  <a:prstClr val="black"/>
                </a:solidFill>
                <a:latin typeface="Roboto Light" panose="02000000000000000000" pitchFamily="2" charset="0"/>
                <a:ea typeface="Roboto Light" panose="02000000000000000000" pitchFamily="2" charset="0"/>
              </a:rPr>
              <a:t>Huile essentielle de Mandarine</a:t>
            </a:r>
          </a:p>
          <a:p>
            <a:pPr algn="ctr">
              <a:defRPr/>
            </a:pPr>
            <a:r>
              <a:rPr lang="fr-FR" sz="1100" b="1" dirty="0">
                <a:solidFill>
                  <a:prstClr val="black"/>
                </a:solidFill>
                <a:latin typeface="Roboto Light" panose="02000000000000000000" pitchFamily="2" charset="0"/>
                <a:ea typeface="Roboto Light" panose="02000000000000000000" pitchFamily="2" charset="0"/>
              </a:rPr>
              <a:t>Anti-stress</a:t>
            </a:r>
            <a:endParaRPr lang="fr-FR" sz="1100" dirty="0">
              <a:solidFill>
                <a:prstClr val="black"/>
              </a:solidFill>
              <a:latin typeface="Roboto Light" panose="02000000000000000000" pitchFamily="2" charset="0"/>
              <a:ea typeface="Roboto Light" panose="02000000000000000000" pitchFamily="2" charset="0"/>
            </a:endParaRPr>
          </a:p>
        </p:txBody>
      </p:sp>
      <p:pic>
        <p:nvPicPr>
          <p:cNvPr id="20" name="Image 19" descr="Une image contenant texte, crème pour la peau&#10;&#10;Description générée automatiquement">
            <a:extLst>
              <a:ext uri="{FF2B5EF4-FFF2-40B4-BE49-F238E27FC236}">
                <a16:creationId xmlns:a16="http://schemas.microsoft.com/office/drawing/2014/main" id="{45A68677-F0DF-4CA6-B7A7-73CBFC56A4B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467385" y="935740"/>
            <a:ext cx="1596027" cy="3533120"/>
          </a:xfrm>
          <a:prstGeom prst="rect">
            <a:avLst/>
          </a:prstGeom>
        </p:spPr>
      </p:pic>
      <p:pic>
        <p:nvPicPr>
          <p:cNvPr id="22" name="Image 21" descr="Une image contenant orange, oranges, fruit&#10;&#10;Description générée automatiquement">
            <a:extLst>
              <a:ext uri="{FF2B5EF4-FFF2-40B4-BE49-F238E27FC236}">
                <a16:creationId xmlns:a16="http://schemas.microsoft.com/office/drawing/2014/main" id="{2A832F4B-A8C6-49DC-8F97-6A092262329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26085" y="4512685"/>
            <a:ext cx="1234034" cy="863207"/>
          </a:xfrm>
          <a:prstGeom prst="rect">
            <a:avLst/>
          </a:prstGeom>
        </p:spPr>
      </p:pic>
      <p:pic>
        <p:nvPicPr>
          <p:cNvPr id="23" name="Image 22" descr="Une image contenant agrume, orange, fruit, oranges&#10;&#10;Description générée automatiquement">
            <a:extLst>
              <a:ext uri="{FF2B5EF4-FFF2-40B4-BE49-F238E27FC236}">
                <a16:creationId xmlns:a16="http://schemas.microsoft.com/office/drawing/2014/main" id="{E9704BB1-73B3-49D1-97E3-3312B851C64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5767" y="4214412"/>
            <a:ext cx="1379202" cy="1230842"/>
          </a:xfrm>
          <a:prstGeom prst="rect">
            <a:avLst/>
          </a:prstGeom>
        </p:spPr>
      </p:pic>
      <p:pic>
        <p:nvPicPr>
          <p:cNvPr id="24" name="Image 23">
            <a:extLst>
              <a:ext uri="{FF2B5EF4-FFF2-40B4-BE49-F238E27FC236}">
                <a16:creationId xmlns:a16="http://schemas.microsoft.com/office/drawing/2014/main" id="{1813CC80-095C-4F1B-B436-31BDE269021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65515" y="4388758"/>
            <a:ext cx="1336391" cy="1129689"/>
          </a:xfrm>
          <a:prstGeom prst="rect">
            <a:avLst/>
          </a:prstGeom>
          <a:ln>
            <a:noFill/>
          </a:ln>
          <a:effectLst/>
        </p:spPr>
      </p:pic>
      <p:pic>
        <p:nvPicPr>
          <p:cNvPr id="25" name="Image 24" descr="Une image contenant morceau, chocolat, alimentation, tranche&#10;&#10;Description générée automatiquement">
            <a:extLst>
              <a:ext uri="{FF2B5EF4-FFF2-40B4-BE49-F238E27FC236}">
                <a16:creationId xmlns:a16="http://schemas.microsoft.com/office/drawing/2014/main" id="{40447F8D-32DA-4795-B164-CD501FC26AC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025759" y="4485982"/>
            <a:ext cx="1600606" cy="1032465"/>
          </a:xfrm>
          <a:prstGeom prst="rect">
            <a:avLst/>
          </a:prstGeom>
        </p:spPr>
      </p:pic>
      <p:pic>
        <p:nvPicPr>
          <p:cNvPr id="27" name="Image 26">
            <a:extLst>
              <a:ext uri="{FF2B5EF4-FFF2-40B4-BE49-F238E27FC236}">
                <a16:creationId xmlns:a16="http://schemas.microsoft.com/office/drawing/2014/main" id="{38FE8521-2DCE-4342-A353-3D09A299659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577876" y="4512685"/>
            <a:ext cx="679012" cy="931576"/>
          </a:xfrm>
          <a:prstGeom prst="rect">
            <a:avLst/>
          </a:prstGeom>
        </p:spPr>
      </p:pic>
      <p:pic>
        <p:nvPicPr>
          <p:cNvPr id="28" name="Image 27">
            <a:extLst>
              <a:ext uri="{FF2B5EF4-FFF2-40B4-BE49-F238E27FC236}">
                <a16:creationId xmlns:a16="http://schemas.microsoft.com/office/drawing/2014/main" id="{27202EA2-8877-43E5-9CBD-721BDF53D41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468015" y="4512685"/>
            <a:ext cx="1047440" cy="941998"/>
          </a:xfrm>
          <a:prstGeom prst="rect">
            <a:avLst/>
          </a:prstGeom>
        </p:spPr>
      </p:pic>
      <p:sp>
        <p:nvSpPr>
          <p:cNvPr id="2" name="Titre 2">
            <a:extLst>
              <a:ext uri="{FF2B5EF4-FFF2-40B4-BE49-F238E27FC236}">
                <a16:creationId xmlns:a16="http://schemas.microsoft.com/office/drawing/2014/main" id="{79C8D16F-029B-FE43-E069-8D953B94E722}"/>
              </a:ext>
            </a:extLst>
          </p:cNvPr>
          <p:cNvSpPr txBox="1">
            <a:spLocks/>
          </p:cNvSpPr>
          <p:nvPr/>
        </p:nvSpPr>
        <p:spPr>
          <a:xfrm>
            <a:off x="1496291" y="550425"/>
            <a:ext cx="9573491"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3E3E3E"/>
                </a:solidFill>
                <a:latin typeface="KyivType Sans2" panose="00000500000000000000" pitchFamily="50" charset="0"/>
              </a:rPr>
              <a:t>CRÈME MAINS</a:t>
            </a:r>
            <a:endParaRPr lang="fr-FR" sz="4000" dirty="0">
              <a:solidFill>
                <a:srgbClr val="3E3E3E"/>
              </a:solidFill>
              <a:latin typeface="KyivType Sans2" panose="00000500000000000000" pitchFamily="50" charset="0"/>
            </a:endParaRPr>
          </a:p>
        </p:txBody>
      </p:sp>
    </p:spTree>
    <p:extLst>
      <p:ext uri="{BB962C8B-B14F-4D97-AF65-F5344CB8AC3E}">
        <p14:creationId xmlns:p14="http://schemas.microsoft.com/office/powerpoint/2010/main" val="275734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36"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EB95E13-16A3-41A4-82CF-FD618745587C}"/>
              </a:ext>
            </a:extLst>
          </p:cNvPr>
          <p:cNvSpPr txBox="1"/>
          <p:nvPr/>
        </p:nvSpPr>
        <p:spPr>
          <a:xfrm>
            <a:off x="5154359" y="2044004"/>
            <a:ext cx="5982214" cy="1169551"/>
          </a:xfrm>
          <a:prstGeom prst="rect">
            <a:avLst/>
          </a:prstGeom>
          <a:solidFill>
            <a:srgbClr val="FCF2EA">
              <a:alpha val="43922"/>
            </a:srgbClr>
          </a:solidFill>
        </p:spPr>
        <p:txBody>
          <a:bodyPr wrap="square" rtlCol="0">
            <a:spAutoFit/>
          </a:bodyPr>
          <a:lstStyle/>
          <a:p>
            <a:pPr algn="just" fontAlgn="ctr"/>
            <a:r>
              <a:rPr lang="en-US" sz="1400" b="1" i="0" dirty="0">
                <a:solidFill>
                  <a:srgbClr val="505050"/>
                </a:solidFill>
                <a:effectLst/>
                <a:latin typeface="Roboto Light" panose="02000000000000000000" pitchFamily="2" charset="0"/>
                <a:ea typeface="Roboto Light" panose="02000000000000000000" pitchFamily="2" charset="0"/>
              </a:rPr>
              <a:t>Kathy B</a:t>
            </a:r>
          </a:p>
          <a:p>
            <a:pPr algn="just" fontAlgn="ctr"/>
            <a:r>
              <a:rPr lang="fr-FR" sz="1400" b="0" i="1" dirty="0">
                <a:solidFill>
                  <a:srgbClr val="505050"/>
                </a:solidFill>
                <a:effectLst/>
                <a:latin typeface="Roboto Light" panose="02000000000000000000" pitchFamily="2" charset="0"/>
                <a:ea typeface="Roboto Light" panose="02000000000000000000" pitchFamily="2" charset="0"/>
              </a:rPr>
              <a:t>« Cette crème pour les mains pénètre facilement et garde vos mains douces et hydratées pendant des heures. De plus, elle sent délicieusement bon, un parfum aux agrumes qui est divin. C'est la meilleure crème pour les mains que j'ai trouvée et j'en ai essayé beaucoup. »</a:t>
            </a:r>
            <a:endParaRPr lang="en-US" sz="1400" b="0" i="1" dirty="0">
              <a:solidFill>
                <a:srgbClr val="505050"/>
              </a:solidFill>
              <a:effectLst/>
              <a:latin typeface="Roboto Light" panose="02000000000000000000" pitchFamily="2" charset="0"/>
              <a:ea typeface="Roboto Light" panose="02000000000000000000" pitchFamily="2" charset="0"/>
            </a:endParaRPr>
          </a:p>
        </p:txBody>
      </p:sp>
      <p:sp>
        <p:nvSpPr>
          <p:cNvPr id="5" name="ZoneTexte 4">
            <a:extLst>
              <a:ext uri="{FF2B5EF4-FFF2-40B4-BE49-F238E27FC236}">
                <a16:creationId xmlns:a16="http://schemas.microsoft.com/office/drawing/2014/main" id="{67FFCFA2-FDCB-4734-B264-9A6472716DEA}"/>
              </a:ext>
            </a:extLst>
          </p:cNvPr>
          <p:cNvSpPr txBox="1"/>
          <p:nvPr/>
        </p:nvSpPr>
        <p:spPr>
          <a:xfrm>
            <a:off x="4353623" y="3644446"/>
            <a:ext cx="4461164" cy="1169551"/>
          </a:xfrm>
          <a:prstGeom prst="rect">
            <a:avLst/>
          </a:prstGeom>
          <a:solidFill>
            <a:srgbClr val="FCF2EA">
              <a:alpha val="43922"/>
            </a:srgbClr>
          </a:solidFill>
        </p:spPr>
        <p:txBody>
          <a:bodyPr wrap="square" rtlCol="0">
            <a:spAutoFit/>
          </a:bodyPr>
          <a:lstStyle/>
          <a:p>
            <a:pPr algn="just" fontAlgn="ctr"/>
            <a:r>
              <a:rPr lang="en-US" sz="1400" b="1" i="0" dirty="0">
                <a:solidFill>
                  <a:srgbClr val="505050"/>
                </a:solidFill>
                <a:effectLst/>
                <a:latin typeface="Roboto Light" panose="02000000000000000000" pitchFamily="2" charset="0"/>
                <a:ea typeface="Roboto Light" panose="02000000000000000000" pitchFamily="2" charset="0"/>
              </a:rPr>
              <a:t>Susan C </a:t>
            </a:r>
            <a:r>
              <a:rPr lang="en-US" sz="1400" b="1" i="0" dirty="0" err="1">
                <a:solidFill>
                  <a:srgbClr val="505050"/>
                </a:solidFill>
                <a:effectLst/>
                <a:latin typeface="Roboto Light" panose="02000000000000000000" pitchFamily="2" charset="0"/>
                <a:ea typeface="Roboto Light" panose="02000000000000000000" pitchFamily="2" charset="0"/>
              </a:rPr>
              <a:t>C</a:t>
            </a:r>
            <a:r>
              <a:rPr lang="en-US" sz="1400" b="1" i="0" dirty="0">
                <a:solidFill>
                  <a:srgbClr val="505050"/>
                </a:solidFill>
                <a:effectLst/>
                <a:latin typeface="Roboto Light" panose="02000000000000000000" pitchFamily="2" charset="0"/>
                <a:ea typeface="Roboto Light" panose="02000000000000000000" pitchFamily="2" charset="0"/>
              </a:rPr>
              <a:t> Walling</a:t>
            </a:r>
          </a:p>
          <a:p>
            <a:pPr algn="just" fontAlgn="ctr"/>
            <a:r>
              <a:rPr lang="fr-FR" sz="1400" b="0" i="1" dirty="0">
                <a:solidFill>
                  <a:srgbClr val="505050"/>
                </a:solidFill>
                <a:effectLst/>
                <a:latin typeface="Roboto Light" panose="02000000000000000000" pitchFamily="2" charset="0"/>
                <a:ea typeface="Roboto Light" panose="02000000000000000000" pitchFamily="2" charset="0"/>
              </a:rPr>
              <a:t>« J'adore cette crème pour les mains ! Je vis dans le désert, et c'est la meilleure pour hydrater mes mains et mes cuticules par temps sec et chaud ! Elle adoucit ma peau, mais ne laisse aucun résidu collant ! </a:t>
            </a:r>
            <a:r>
              <a:rPr lang="fr-FR" sz="1400" b="0" i="0" dirty="0">
                <a:solidFill>
                  <a:srgbClr val="505050"/>
                </a:solidFill>
                <a:effectLst/>
                <a:latin typeface="Roboto Light" panose="02000000000000000000" pitchFamily="2" charset="0"/>
                <a:ea typeface="Roboto Light" panose="02000000000000000000" pitchFamily="2" charset="0"/>
              </a:rPr>
              <a:t>»</a:t>
            </a:r>
            <a:endParaRPr lang="en-US" sz="1400" b="0" i="0" dirty="0">
              <a:solidFill>
                <a:srgbClr val="505050"/>
              </a:solidFill>
              <a:effectLst/>
              <a:latin typeface="Roboto Light" panose="02000000000000000000" pitchFamily="2" charset="0"/>
              <a:ea typeface="Roboto Light" panose="02000000000000000000" pitchFamily="2" charset="0"/>
            </a:endParaRPr>
          </a:p>
        </p:txBody>
      </p:sp>
      <p:sp>
        <p:nvSpPr>
          <p:cNvPr id="6" name="ZoneTexte 5">
            <a:extLst>
              <a:ext uri="{FF2B5EF4-FFF2-40B4-BE49-F238E27FC236}">
                <a16:creationId xmlns:a16="http://schemas.microsoft.com/office/drawing/2014/main" id="{ED2E2CA7-A8EC-440B-8294-29CE70C659F5}"/>
              </a:ext>
            </a:extLst>
          </p:cNvPr>
          <p:cNvSpPr txBox="1"/>
          <p:nvPr/>
        </p:nvSpPr>
        <p:spPr>
          <a:xfrm>
            <a:off x="9009051" y="3614871"/>
            <a:ext cx="2930905" cy="1169551"/>
          </a:xfrm>
          <a:prstGeom prst="rect">
            <a:avLst/>
          </a:prstGeom>
          <a:solidFill>
            <a:srgbClr val="FCF2EA">
              <a:alpha val="43922"/>
            </a:srgbClr>
          </a:solidFill>
        </p:spPr>
        <p:txBody>
          <a:bodyPr wrap="square" rtlCol="0">
            <a:spAutoFit/>
          </a:bodyPr>
          <a:lstStyle/>
          <a:p>
            <a:pPr algn="just" fontAlgn="ctr"/>
            <a:r>
              <a:rPr lang="en-US" sz="1400" b="1" i="0" dirty="0">
                <a:solidFill>
                  <a:srgbClr val="505050"/>
                </a:solidFill>
                <a:effectLst/>
                <a:latin typeface="Roboto Light" panose="02000000000000000000" pitchFamily="2" charset="0"/>
                <a:ea typeface="Roboto Light" panose="02000000000000000000" pitchFamily="2" charset="0"/>
              </a:rPr>
              <a:t>Ann </a:t>
            </a:r>
            <a:r>
              <a:rPr lang="en-US" sz="1400" b="1" i="0" dirty="0" err="1">
                <a:solidFill>
                  <a:srgbClr val="505050"/>
                </a:solidFill>
                <a:effectLst/>
                <a:latin typeface="Roboto Light" panose="02000000000000000000" pitchFamily="2" charset="0"/>
                <a:ea typeface="Roboto Light" panose="02000000000000000000" pitchFamily="2" charset="0"/>
              </a:rPr>
              <a:t>Samela</a:t>
            </a:r>
            <a:endParaRPr lang="en-US" sz="1400" b="1" i="0" dirty="0">
              <a:solidFill>
                <a:srgbClr val="505050"/>
              </a:solidFill>
              <a:effectLst/>
              <a:latin typeface="Roboto Light" panose="02000000000000000000" pitchFamily="2" charset="0"/>
              <a:ea typeface="Roboto Light" panose="02000000000000000000" pitchFamily="2" charset="0"/>
            </a:endParaRPr>
          </a:p>
          <a:p>
            <a:pPr algn="just" fontAlgn="ctr"/>
            <a:r>
              <a:rPr lang="fr-FR" sz="1400" b="0" i="1" dirty="0">
                <a:solidFill>
                  <a:srgbClr val="505050"/>
                </a:solidFill>
                <a:effectLst/>
                <a:latin typeface="Roboto Light" panose="02000000000000000000" pitchFamily="2" charset="0"/>
                <a:ea typeface="Roboto Light" panose="02000000000000000000" pitchFamily="2" charset="0"/>
              </a:rPr>
              <a:t>« J'adore cette crème pour les mains car elle n'est pas grasse et est très cicatrisante et légère. J'adore son odeur. »</a:t>
            </a:r>
            <a:endParaRPr lang="en-US" sz="1400" b="0" i="1" dirty="0">
              <a:solidFill>
                <a:srgbClr val="505050"/>
              </a:solidFill>
              <a:effectLst/>
              <a:latin typeface="Roboto Light" panose="02000000000000000000" pitchFamily="2" charset="0"/>
              <a:ea typeface="Roboto Light" panose="02000000000000000000" pitchFamily="2" charset="0"/>
            </a:endParaRPr>
          </a:p>
        </p:txBody>
      </p:sp>
      <p:pic>
        <p:nvPicPr>
          <p:cNvPr id="5122" name="Picture 2" descr="Creme Mains">
            <a:extLst>
              <a:ext uri="{FF2B5EF4-FFF2-40B4-BE49-F238E27FC236}">
                <a16:creationId xmlns:a16="http://schemas.microsoft.com/office/drawing/2014/main" id="{9DF466BF-FFDE-4E29-B2E5-09943F56A76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9359" y="1528762"/>
            <a:ext cx="3810000" cy="3800475"/>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BDFC56F1-EA32-4B30-B87C-DF48BEC95651}"/>
              </a:ext>
            </a:extLst>
          </p:cNvPr>
          <p:cNvSpPr txBox="1"/>
          <p:nvPr/>
        </p:nvSpPr>
        <p:spPr>
          <a:xfrm>
            <a:off x="6510078" y="5185738"/>
            <a:ext cx="3810000" cy="954107"/>
          </a:xfrm>
          <a:prstGeom prst="rect">
            <a:avLst/>
          </a:prstGeom>
          <a:solidFill>
            <a:srgbClr val="FCF2EA">
              <a:alpha val="43922"/>
            </a:srgbClr>
          </a:solidFill>
        </p:spPr>
        <p:txBody>
          <a:bodyPr wrap="square" rtlCol="0">
            <a:spAutoFit/>
          </a:bodyPr>
          <a:lstStyle>
            <a:defPPr>
              <a:defRPr lang="fr-FR"/>
            </a:defPPr>
            <a:lvl1pPr algn="just" fontAlgn="ctr">
              <a:defRPr sz="1400" b="0" i="0">
                <a:solidFill>
                  <a:srgbClr val="505050"/>
                </a:solidFill>
                <a:effectLst/>
                <a:latin typeface="Roboto Light" panose="02000000000000000000" pitchFamily="2" charset="0"/>
                <a:ea typeface="Roboto Light" panose="02000000000000000000" pitchFamily="2" charset="0"/>
              </a:defRPr>
            </a:lvl1pPr>
          </a:lstStyle>
          <a:p>
            <a:r>
              <a:rPr lang="en-US" b="1" dirty="0"/>
              <a:t>Rebecca</a:t>
            </a:r>
          </a:p>
          <a:p>
            <a:r>
              <a:rPr lang="fr-FR" i="1" dirty="0"/>
              <a:t>« J'ai les mains sèches et j'adore cette crème ! Elle n'est pas grasse du tout et pénètre dans mes mains. A avoir absolument ! »</a:t>
            </a:r>
          </a:p>
        </p:txBody>
      </p:sp>
      <p:sp>
        <p:nvSpPr>
          <p:cNvPr id="8" name="Titre 2">
            <a:extLst>
              <a:ext uri="{FF2B5EF4-FFF2-40B4-BE49-F238E27FC236}">
                <a16:creationId xmlns:a16="http://schemas.microsoft.com/office/drawing/2014/main" id="{5C255EDF-3ECE-7D08-BE5C-FF89165D0ACF}"/>
              </a:ext>
            </a:extLst>
          </p:cNvPr>
          <p:cNvSpPr txBox="1">
            <a:spLocks/>
          </p:cNvSpPr>
          <p:nvPr/>
        </p:nvSpPr>
        <p:spPr>
          <a:xfrm>
            <a:off x="1343891" y="398025"/>
            <a:ext cx="9573491"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3E3E3E"/>
                </a:solidFill>
                <a:latin typeface="KyivType Sans2" panose="00000500000000000000" pitchFamily="50" charset="0"/>
              </a:rPr>
              <a:t>CRÈME MAINS : </a:t>
            </a:r>
            <a:r>
              <a:rPr lang="en-US" sz="4000" dirty="0" err="1">
                <a:solidFill>
                  <a:srgbClr val="3E3E3E"/>
                </a:solidFill>
                <a:latin typeface="KyivType Sans2" panose="00000500000000000000" pitchFamily="50" charset="0"/>
              </a:rPr>
              <a:t>témoignages</a:t>
            </a:r>
            <a:endParaRPr lang="fr-FR" sz="4000" dirty="0">
              <a:solidFill>
                <a:srgbClr val="3E3E3E"/>
              </a:solidFill>
              <a:latin typeface="KyivType Sans2" panose="00000500000000000000" pitchFamily="50" charset="0"/>
            </a:endParaRPr>
          </a:p>
        </p:txBody>
      </p:sp>
    </p:spTree>
    <p:extLst>
      <p:ext uri="{BB962C8B-B14F-4D97-AF65-F5344CB8AC3E}">
        <p14:creationId xmlns:p14="http://schemas.microsoft.com/office/powerpoint/2010/main" val="2769757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itre 1"/>
          <p:cNvSpPr txBox="1">
            <a:spLocks/>
          </p:cNvSpPr>
          <p:nvPr/>
        </p:nvSpPr>
        <p:spPr>
          <a:xfrm>
            <a:off x="833718" y="35810"/>
            <a:ext cx="951112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kern="1200">
                <a:solidFill>
                  <a:srgbClr val="3E3E3E"/>
                </a:solidFill>
                <a:latin typeface="KyivType Sans2" panose="00000500000000000000" pitchFamily="50" charset="0"/>
                <a:ea typeface="+mj-ea"/>
                <a:cs typeface="+mj-cs"/>
              </a:defRPr>
            </a:lvl1pPr>
          </a:lstStyle>
          <a:p>
            <a:pPr defTabSz="914424">
              <a:defRPr/>
            </a:pPr>
            <a:r>
              <a:rPr lang="fr-FR" cap="small" dirty="0"/>
              <a:t>Nutri-Contour</a:t>
            </a:r>
          </a:p>
        </p:txBody>
      </p:sp>
      <p:sp>
        <p:nvSpPr>
          <p:cNvPr id="7" name="ZoneTexte 6"/>
          <p:cNvSpPr txBox="1"/>
          <p:nvPr/>
        </p:nvSpPr>
        <p:spPr>
          <a:xfrm>
            <a:off x="531130" y="2823081"/>
            <a:ext cx="9464730" cy="1292662"/>
          </a:xfrm>
          <a:prstGeom prst="rect">
            <a:avLst/>
          </a:prstGeom>
          <a:noFill/>
        </p:spPr>
        <p:txBody>
          <a:bodyPr wrap="square" rtlCol="0">
            <a:spAutoFit/>
          </a:bodyPr>
          <a:lstStyle/>
          <a:p>
            <a:pPr defTabSz="914424">
              <a:defRPr/>
            </a:pPr>
            <a:endParaRPr lang="en-US" sz="2400" dirty="0">
              <a:solidFill>
                <a:srgbClr val="3E3E3E"/>
              </a:solidFill>
              <a:latin typeface="Roboto Black" panose="02000000000000000000" pitchFamily="2" charset="0"/>
              <a:ea typeface="Roboto Black" panose="02000000000000000000" pitchFamily="2" charset="0"/>
            </a:endParaRPr>
          </a:p>
          <a:p>
            <a:pPr marL="285758" indent="-285758" defTabSz="914424">
              <a:buFontTx/>
              <a:buChar char="-"/>
              <a:defRPr/>
            </a:pPr>
            <a:r>
              <a:rPr lang="en-US" dirty="0">
                <a:solidFill>
                  <a:srgbClr val="3E3E3E"/>
                </a:solidFill>
                <a:latin typeface="Roboto Black" panose="02000000000000000000" pitchFamily="2" charset="0"/>
                <a:ea typeface="Roboto Black" panose="02000000000000000000" pitchFamily="2" charset="0"/>
              </a:rPr>
              <a:t> 98% </a:t>
            </a:r>
            <a:r>
              <a:rPr lang="en-US" dirty="0">
                <a:solidFill>
                  <a:srgbClr val="3E3E3E"/>
                </a:solidFill>
                <a:latin typeface="Roboto Light" panose="02000000000000000000" pitchFamily="2" charset="0"/>
                <a:ea typeface="Roboto Light" panose="02000000000000000000" pitchFamily="2" charset="0"/>
              </a:rPr>
              <a:t>d'ingrédients d'origine naturelle dont </a:t>
            </a:r>
            <a:r>
              <a:rPr lang="en-US" b="1" dirty="0">
                <a:solidFill>
                  <a:srgbClr val="3E3E3E"/>
                </a:solidFill>
                <a:latin typeface="Roboto Black" panose="02000000000000000000" pitchFamily="2" charset="0"/>
                <a:ea typeface="Roboto Black" panose="02000000000000000000" pitchFamily="2" charset="0"/>
              </a:rPr>
              <a:t>21% d'origine biologique </a:t>
            </a:r>
          </a:p>
          <a:p>
            <a:pPr defTabSz="914424">
              <a:defRPr/>
            </a:pPr>
            <a:endParaRPr lang="en-US" b="1" dirty="0">
              <a:solidFill>
                <a:srgbClr val="3E3E3E"/>
              </a:solidFill>
              <a:latin typeface="Roboto Black" panose="02000000000000000000" pitchFamily="2" charset="0"/>
              <a:ea typeface="Roboto Black" panose="02000000000000000000" pitchFamily="2" charset="0"/>
            </a:endParaRPr>
          </a:p>
          <a:p>
            <a:pPr marL="285758" indent="-285758" defTabSz="914424">
              <a:buFontTx/>
              <a:buChar char="-"/>
              <a:defRPr/>
            </a:pPr>
            <a:r>
              <a:rPr lang="en-US" dirty="0">
                <a:solidFill>
                  <a:srgbClr val="3E3E3E"/>
                </a:solidFill>
                <a:latin typeface="Roboto Light" panose="02000000000000000000" pitchFamily="2" charset="0"/>
                <a:ea typeface="Roboto Light" panose="02000000000000000000" pitchFamily="2" charset="0"/>
              </a:rPr>
              <a:t>Principaux ingrédients :</a:t>
            </a:r>
          </a:p>
        </p:txBody>
      </p:sp>
      <p:sp>
        <p:nvSpPr>
          <p:cNvPr id="14" name="Rectangle 13"/>
          <p:cNvSpPr/>
          <p:nvPr/>
        </p:nvSpPr>
        <p:spPr>
          <a:xfrm>
            <a:off x="3203684" y="1068984"/>
            <a:ext cx="4721117" cy="584775"/>
          </a:xfrm>
          <a:prstGeom prst="rect">
            <a:avLst/>
          </a:prstGeom>
          <a:solidFill>
            <a:srgbClr val="FFE6E4"/>
          </a:solidFill>
        </p:spPr>
        <p:txBody>
          <a:bodyPr wrap="square">
            <a:spAutoFit/>
          </a:bodyPr>
          <a:lstStyle/>
          <a:p>
            <a:pPr algn="ctr" defTabSz="914424">
              <a:defRPr/>
            </a:pPr>
            <a:r>
              <a:rPr lang="fr-FR" sz="3200" dirty="0">
                <a:solidFill>
                  <a:srgbClr val="3E3E3E"/>
                </a:solidFill>
                <a:latin typeface="KyivType Sans Medium2" panose="00000600000000000000" pitchFamily="50" charset="0"/>
                <a:ea typeface="Roboto Light" panose="02000000000000000000" pitchFamily="2" charset="0"/>
              </a:rPr>
              <a:t>Reformulation</a:t>
            </a:r>
          </a:p>
        </p:txBody>
      </p:sp>
      <p:sp>
        <p:nvSpPr>
          <p:cNvPr id="2" name="Rectangle 1"/>
          <p:cNvSpPr/>
          <p:nvPr/>
        </p:nvSpPr>
        <p:spPr>
          <a:xfrm>
            <a:off x="9029274" y="6185041"/>
            <a:ext cx="3673202" cy="461665"/>
          </a:xfrm>
          <a:prstGeom prst="rect">
            <a:avLst/>
          </a:prstGeom>
        </p:spPr>
        <p:txBody>
          <a:bodyPr wrap="square">
            <a:spAutoFit/>
          </a:bodyPr>
          <a:lstStyle/>
          <a:p>
            <a:pPr algn="ctr" defTabSz="914424">
              <a:defRPr/>
            </a:pPr>
            <a:r>
              <a:rPr lang="fr-FR" sz="1200" dirty="0">
                <a:solidFill>
                  <a:srgbClr val="3E3E3E"/>
                </a:solidFill>
                <a:latin typeface="Roboto Light" panose="02000000000000000000" pitchFamily="2" charset="0"/>
                <a:ea typeface="Roboto Light" panose="02000000000000000000" pitchFamily="2" charset="0"/>
              </a:rPr>
              <a:t>Tube recyclable de 15 ml</a:t>
            </a:r>
            <a:br>
              <a:rPr lang="fr-FR" sz="1200" u="sng" dirty="0">
                <a:solidFill>
                  <a:srgbClr val="3E3E3E"/>
                </a:solidFill>
                <a:latin typeface="Roboto Light" panose="02000000000000000000" pitchFamily="2" charset="0"/>
                <a:ea typeface="Roboto Light" panose="02000000000000000000" pitchFamily="2" charset="0"/>
              </a:rPr>
            </a:br>
            <a:r>
              <a:rPr lang="fr-FR" sz="1200" dirty="0">
                <a:solidFill>
                  <a:srgbClr val="3E3E3E"/>
                </a:solidFill>
                <a:latin typeface="Roboto Light" panose="02000000000000000000" pitchFamily="2" charset="0"/>
                <a:ea typeface="Roboto Light" panose="02000000000000000000" pitchFamily="2" charset="0"/>
              </a:rPr>
              <a:t>Etui FSC </a:t>
            </a:r>
            <a:r>
              <a:rPr lang="fr-FR" sz="1200" dirty="0" err="1">
                <a:solidFill>
                  <a:srgbClr val="3E3E3E"/>
                </a:solidFill>
                <a:latin typeface="Roboto Light" panose="02000000000000000000" pitchFamily="2" charset="0"/>
                <a:ea typeface="Roboto Light" panose="02000000000000000000" pitchFamily="2" charset="0"/>
              </a:rPr>
              <a:t>sans notice</a:t>
            </a:r>
            <a:endParaRPr lang="fr-FR" sz="1200" dirty="0">
              <a:solidFill>
                <a:prstClr val="black"/>
              </a:solidFill>
              <a:latin typeface="Roboto Light"/>
            </a:endParaRPr>
          </a:p>
        </p:txBody>
      </p:sp>
      <p:sp>
        <p:nvSpPr>
          <p:cNvPr id="12" name="ZoneTexte 11">
            <a:extLst>
              <a:ext uri="{FF2B5EF4-FFF2-40B4-BE49-F238E27FC236}">
                <a16:creationId xmlns:a16="http://schemas.microsoft.com/office/drawing/2014/main" id="{A356A837-5C09-BAE7-6C68-41E56DB62653}"/>
              </a:ext>
            </a:extLst>
          </p:cNvPr>
          <p:cNvSpPr txBox="1"/>
          <p:nvPr/>
        </p:nvSpPr>
        <p:spPr>
          <a:xfrm>
            <a:off x="694382" y="2225270"/>
            <a:ext cx="8334893" cy="461665"/>
          </a:xfrm>
          <a:prstGeom prst="rect">
            <a:avLst/>
          </a:prstGeom>
          <a:noFill/>
        </p:spPr>
        <p:txBody>
          <a:bodyPr wrap="square">
            <a:spAutoFit/>
          </a:bodyPr>
          <a:lstStyle/>
          <a:p>
            <a:pPr defTabSz="914424">
              <a:defRPr/>
            </a:pPr>
            <a:r>
              <a:rPr lang="en-US" sz="2400" dirty="0">
                <a:solidFill>
                  <a:srgbClr val="3E3E3E"/>
                </a:solidFill>
                <a:latin typeface="Roboto Black" panose="02000000000000000000" pitchFamily="2" charset="0"/>
                <a:ea typeface="Roboto Black" panose="02000000000000000000" pitchFamily="2" charset="0"/>
              </a:rPr>
              <a:t>Une nouvelle formule plus propre et plus naturelle</a:t>
            </a:r>
            <a:endParaRPr lang="en-US" sz="2400" strike="sngStrike" dirty="0">
              <a:solidFill>
                <a:srgbClr val="3E3E3E"/>
              </a:solidFill>
              <a:latin typeface="Roboto Black" panose="02000000000000000000" pitchFamily="2" charset="0"/>
              <a:ea typeface="Roboto Black" panose="02000000000000000000" pitchFamily="2" charset="0"/>
            </a:endParaRPr>
          </a:p>
        </p:txBody>
      </p:sp>
      <p:grpSp>
        <p:nvGrpSpPr>
          <p:cNvPr id="10" name="Groupe 9">
            <a:extLst>
              <a:ext uri="{FF2B5EF4-FFF2-40B4-BE49-F238E27FC236}">
                <a16:creationId xmlns:a16="http://schemas.microsoft.com/office/drawing/2014/main" id="{98A5A900-1F9C-2F42-270F-56CBDDCEC662}"/>
              </a:ext>
            </a:extLst>
          </p:cNvPr>
          <p:cNvGrpSpPr/>
          <p:nvPr/>
        </p:nvGrpSpPr>
        <p:grpSpPr>
          <a:xfrm>
            <a:off x="3271944" y="3944584"/>
            <a:ext cx="4402446" cy="2336140"/>
            <a:chOff x="3271943" y="3944583"/>
            <a:chExt cx="4402446" cy="2336140"/>
          </a:xfrm>
        </p:grpSpPr>
        <p:pic>
          <p:nvPicPr>
            <p:cNvPr id="3" name="Image 2">
              <a:extLst>
                <a:ext uri="{FF2B5EF4-FFF2-40B4-BE49-F238E27FC236}">
                  <a16:creationId xmlns:a16="http://schemas.microsoft.com/office/drawing/2014/main" id="{E8975EFE-A78A-3E7A-2034-099D4E1145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1943" y="3944583"/>
              <a:ext cx="2028825" cy="2028825"/>
            </a:xfrm>
            <a:prstGeom prst="ellipse">
              <a:avLst/>
            </a:prstGeom>
            <a:ln>
              <a:noFill/>
            </a:ln>
            <a:effectLst>
              <a:softEdge rad="112500"/>
            </a:effectLst>
          </p:spPr>
        </p:pic>
        <p:pic>
          <p:nvPicPr>
            <p:cNvPr id="8" name="Image 7">
              <a:extLst>
                <a:ext uri="{FF2B5EF4-FFF2-40B4-BE49-F238E27FC236}">
                  <a16:creationId xmlns:a16="http://schemas.microsoft.com/office/drawing/2014/main" id="{17870D2E-73AF-A567-BE59-C9C27E2F49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45565" y="3964285"/>
              <a:ext cx="2028824" cy="2028824"/>
            </a:xfrm>
            <a:prstGeom prst="ellipse">
              <a:avLst/>
            </a:prstGeom>
            <a:ln>
              <a:noFill/>
            </a:ln>
            <a:effectLst>
              <a:softEdge rad="112500"/>
            </a:effectLst>
          </p:spPr>
        </p:pic>
        <p:sp>
          <p:nvSpPr>
            <p:cNvPr id="9" name="ZoneTexte 8">
              <a:extLst>
                <a:ext uri="{FF2B5EF4-FFF2-40B4-BE49-F238E27FC236}">
                  <a16:creationId xmlns:a16="http://schemas.microsoft.com/office/drawing/2014/main" id="{3D75A522-FADA-71C6-4D0D-6A6B69713FCC}"/>
                </a:ext>
              </a:extLst>
            </p:cNvPr>
            <p:cNvSpPr txBox="1"/>
            <p:nvPr/>
          </p:nvSpPr>
          <p:spPr>
            <a:xfrm>
              <a:off x="5747603" y="5915391"/>
              <a:ext cx="1816100" cy="338554"/>
            </a:xfrm>
            <a:prstGeom prst="rect">
              <a:avLst/>
            </a:prstGeom>
            <a:noFill/>
          </p:spPr>
          <p:txBody>
            <a:bodyPr wrap="square" rtlCol="0">
              <a:spAutoFit/>
            </a:bodyPr>
            <a:lstStyle/>
            <a:p>
              <a:pPr algn="ctr" defTabSz="914446"/>
              <a:r>
                <a:rPr lang="fr-FR" sz="1600" dirty="0">
                  <a:solidFill>
                    <a:srgbClr val="3E3E3E"/>
                  </a:solidFill>
                  <a:latin typeface="Roboto Black" panose="02000000000000000000" pitchFamily="2" charset="0"/>
                  <a:ea typeface="Roboto Black" panose="02000000000000000000" pitchFamily="2" charset="0"/>
                </a:rPr>
                <a:t>[Niacinamide]</a:t>
              </a:r>
            </a:p>
          </p:txBody>
        </p:sp>
        <p:sp>
          <p:nvSpPr>
            <p:cNvPr id="15" name="ZoneTexte 14">
              <a:extLst>
                <a:ext uri="{FF2B5EF4-FFF2-40B4-BE49-F238E27FC236}">
                  <a16:creationId xmlns:a16="http://schemas.microsoft.com/office/drawing/2014/main" id="{A94DCF6E-F445-324C-CFB4-D4348147284A}"/>
                </a:ext>
              </a:extLst>
            </p:cNvPr>
            <p:cNvSpPr txBox="1"/>
            <p:nvPr/>
          </p:nvSpPr>
          <p:spPr>
            <a:xfrm>
              <a:off x="3292000" y="5942169"/>
              <a:ext cx="2297278" cy="338554"/>
            </a:xfrm>
            <a:prstGeom prst="rect">
              <a:avLst/>
            </a:prstGeom>
            <a:noFill/>
          </p:spPr>
          <p:txBody>
            <a:bodyPr wrap="square">
              <a:spAutoFit/>
            </a:bodyPr>
            <a:lstStyle/>
            <a:p>
              <a:pPr defTabSz="914446"/>
              <a:r>
                <a:rPr lang="en-US" sz="1600" dirty="0">
                  <a:solidFill>
                    <a:srgbClr val="3E3E3E"/>
                  </a:solidFill>
                  <a:latin typeface="Roboto Black" panose="02000000000000000000" pitchFamily="2" charset="0"/>
                  <a:ea typeface="Roboto Black" panose="02000000000000000000" pitchFamily="2" charset="0"/>
                </a:rPr>
                <a:t>Camomille biologique </a:t>
              </a:r>
              <a:endParaRPr lang="fr-FR" sz="1600" dirty="0">
                <a:solidFill>
                  <a:srgbClr val="3E3E3E"/>
                </a:solidFill>
                <a:latin typeface="Roboto Black" panose="02000000000000000000" pitchFamily="2" charset="0"/>
                <a:ea typeface="Roboto Black" panose="02000000000000000000" pitchFamily="2" charset="0"/>
              </a:endParaRPr>
            </a:p>
          </p:txBody>
        </p:sp>
        <p:sp>
          <p:nvSpPr>
            <p:cNvPr id="16" name="ZoneTexte 15">
              <a:extLst>
                <a:ext uri="{FF2B5EF4-FFF2-40B4-BE49-F238E27FC236}">
                  <a16:creationId xmlns:a16="http://schemas.microsoft.com/office/drawing/2014/main" id="{6EE416C3-EE76-FA8A-F447-0040135F7A15}"/>
                </a:ext>
              </a:extLst>
            </p:cNvPr>
            <p:cNvSpPr txBox="1"/>
            <p:nvPr/>
          </p:nvSpPr>
          <p:spPr>
            <a:xfrm>
              <a:off x="5263495" y="4859678"/>
              <a:ext cx="419342" cy="338554"/>
            </a:xfrm>
            <a:prstGeom prst="rect">
              <a:avLst/>
            </a:prstGeom>
            <a:noFill/>
          </p:spPr>
          <p:txBody>
            <a:bodyPr wrap="square" rtlCol="0">
              <a:spAutoFit/>
            </a:bodyPr>
            <a:lstStyle/>
            <a:p>
              <a:pPr algn="ctr" defTabSz="914446"/>
              <a:r>
                <a:rPr lang="fr-FR" sz="1600" dirty="0">
                  <a:solidFill>
                    <a:prstClr val="black"/>
                  </a:solidFill>
                  <a:latin typeface="Roboto Light"/>
                </a:rPr>
                <a:t>+</a:t>
              </a:r>
            </a:p>
          </p:txBody>
        </p:sp>
      </p:grpSp>
      <p:pic>
        <p:nvPicPr>
          <p:cNvPr id="18" name="Image 17" descr="Une image contenant texte, affaires de toilette, Soin de la peau, crème pour la peau&#10;&#10;Description générée automatiquement">
            <a:extLst>
              <a:ext uri="{FF2B5EF4-FFF2-40B4-BE49-F238E27FC236}">
                <a16:creationId xmlns:a16="http://schemas.microsoft.com/office/drawing/2014/main" id="{A96364FE-D346-40D0-BB45-67A4AB544A3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775431" y="2060785"/>
            <a:ext cx="2144620" cy="4133240"/>
          </a:xfrm>
          <a:prstGeom prst="rect">
            <a:avLst/>
          </a:prstGeom>
        </p:spPr>
      </p:pic>
      <p:pic>
        <p:nvPicPr>
          <p:cNvPr id="17" name="Image 16">
            <a:extLst>
              <a:ext uri="{FF2B5EF4-FFF2-40B4-BE49-F238E27FC236}">
                <a16:creationId xmlns:a16="http://schemas.microsoft.com/office/drawing/2014/main" id="{771A2248-7B89-4DDB-B282-B88B3BF0D4E6}"/>
              </a:ext>
            </a:extLst>
          </p:cNvPr>
          <p:cNvPicPr>
            <a:picLocks noChangeAspect="1"/>
          </p:cNvPicPr>
          <p:nvPr/>
        </p:nvPicPr>
        <p:blipFill>
          <a:blip r:embed="rId6"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0926398" y="160062"/>
            <a:ext cx="1083118" cy="1139751"/>
          </a:xfrm>
          <a:prstGeom prst="rect">
            <a:avLst/>
          </a:prstGeom>
        </p:spPr>
      </p:pic>
    </p:spTree>
    <p:extLst>
      <p:ext uri="{BB962C8B-B14F-4D97-AF65-F5344CB8AC3E}">
        <p14:creationId xmlns:p14="http://schemas.microsoft.com/office/powerpoint/2010/main" val="356052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itre 1"/>
          <p:cNvSpPr txBox="1">
            <a:spLocks/>
          </p:cNvSpPr>
          <p:nvPr/>
        </p:nvSpPr>
        <p:spPr>
          <a:xfrm>
            <a:off x="833718" y="35810"/>
            <a:ext cx="951112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kern="1200">
                <a:solidFill>
                  <a:srgbClr val="3E3E3E"/>
                </a:solidFill>
                <a:latin typeface="KyivType Sans2" panose="00000500000000000000" pitchFamily="50" charset="0"/>
                <a:ea typeface="+mj-ea"/>
                <a:cs typeface="+mj-cs"/>
              </a:defRPr>
            </a:lvl1pPr>
          </a:lstStyle>
          <a:p>
            <a:pPr defTabSz="914424">
              <a:defRPr/>
            </a:pPr>
            <a:r>
              <a:rPr lang="fr-FR" cap="small" dirty="0"/>
              <a:t>Nutri-Contour</a:t>
            </a:r>
          </a:p>
        </p:txBody>
      </p:sp>
      <p:sp>
        <p:nvSpPr>
          <p:cNvPr id="7" name="ZoneTexte 6"/>
          <p:cNvSpPr txBox="1"/>
          <p:nvPr/>
        </p:nvSpPr>
        <p:spPr>
          <a:xfrm>
            <a:off x="732117" y="3191253"/>
            <a:ext cx="9464730" cy="2400657"/>
          </a:xfrm>
          <a:prstGeom prst="rect">
            <a:avLst/>
          </a:prstGeom>
          <a:noFill/>
        </p:spPr>
        <p:txBody>
          <a:bodyPr wrap="square" rtlCol="0">
            <a:spAutoFit/>
          </a:bodyPr>
          <a:lstStyle/>
          <a:p>
            <a:pPr defTabSz="914424">
              <a:defRPr/>
            </a:pPr>
            <a:endParaRPr lang="en-US" sz="2400" dirty="0">
              <a:solidFill>
                <a:srgbClr val="3E3E3E"/>
              </a:solidFill>
              <a:latin typeface="Roboto Black" panose="02000000000000000000" pitchFamily="2" charset="0"/>
              <a:ea typeface="Roboto Black" panose="02000000000000000000" pitchFamily="2" charset="0"/>
            </a:endParaRPr>
          </a:p>
          <a:p>
            <a:pPr marL="285758" indent="-285758" defTabSz="914424">
              <a:buFontTx/>
              <a:buChar char="-"/>
              <a:defRPr/>
            </a:pPr>
            <a:r>
              <a:rPr lang="en-US" dirty="0" err="1">
                <a:solidFill>
                  <a:srgbClr val="3E3E3E"/>
                </a:solidFill>
                <a:latin typeface="Roboto Light" panose="02000000000000000000" pitchFamily="2" charset="0"/>
                <a:ea typeface="Roboto Light" panose="02000000000000000000" pitchFamily="2" charset="0"/>
              </a:rPr>
              <a:t>Enrichie</a:t>
            </a:r>
            <a:r>
              <a:rPr lang="en-US" dirty="0">
                <a:solidFill>
                  <a:srgbClr val="3E3E3E"/>
                </a:solidFill>
                <a:latin typeface="Roboto Light" panose="02000000000000000000" pitchFamily="2" charset="0"/>
                <a:ea typeface="Roboto Light" panose="02000000000000000000" pitchFamily="2" charset="0"/>
              </a:rPr>
              <a:t> en </a:t>
            </a:r>
          </a:p>
          <a:p>
            <a:pPr defTabSz="914424">
              <a:defRPr/>
            </a:pPr>
            <a:r>
              <a:rPr lang="en-US" dirty="0">
                <a:solidFill>
                  <a:srgbClr val="3E3E3E"/>
                </a:solidFill>
                <a:latin typeface="Roboto Light" panose="02000000000000000000" pitchFamily="2" charset="0"/>
                <a:ea typeface="Roboto Light" panose="02000000000000000000" pitchFamily="2" charset="0"/>
              </a:rPr>
              <a:t>	* squalène d'olive biologique (</a:t>
            </a:r>
            <a:r>
              <a:rPr lang="en-US" b="1" dirty="0">
                <a:solidFill>
                  <a:srgbClr val="3E3E3E"/>
                </a:solidFill>
                <a:latin typeface="Roboto Black" panose="02000000000000000000" pitchFamily="2" charset="0"/>
                <a:ea typeface="Roboto Black" panose="02000000000000000000" pitchFamily="2" charset="0"/>
              </a:rPr>
              <a:t>régénère, hydrate</a:t>
            </a:r>
            <a:r>
              <a:rPr lang="en-US" dirty="0">
                <a:solidFill>
                  <a:srgbClr val="3E3E3E"/>
                </a:solidFill>
                <a:latin typeface="Roboto Light" panose="02000000000000000000" pitchFamily="2" charset="0"/>
                <a:ea typeface="Roboto Light" panose="02000000000000000000" pitchFamily="2" charset="0"/>
              </a:rPr>
              <a:t>)</a:t>
            </a:r>
          </a:p>
          <a:p>
            <a:pPr defTabSz="914424">
              <a:defRPr/>
            </a:pPr>
            <a:endParaRPr lang="en-US" dirty="0">
              <a:solidFill>
                <a:srgbClr val="3E3E3E"/>
              </a:solidFill>
              <a:latin typeface="Roboto Light" panose="02000000000000000000" pitchFamily="2" charset="0"/>
              <a:ea typeface="Roboto Light" panose="02000000000000000000" pitchFamily="2" charset="0"/>
            </a:endParaRPr>
          </a:p>
          <a:p>
            <a:pPr defTabSz="914424">
              <a:defRPr/>
            </a:pPr>
            <a:r>
              <a:rPr lang="en-US" dirty="0">
                <a:solidFill>
                  <a:srgbClr val="3E3E3E"/>
                </a:solidFill>
                <a:latin typeface="Roboto Light" panose="02000000000000000000" pitchFamily="2" charset="0"/>
                <a:ea typeface="Roboto Light" panose="02000000000000000000" pitchFamily="2" charset="0"/>
              </a:rPr>
              <a:t>	* un trio de cires végétales </a:t>
            </a:r>
            <a:r>
              <a:rPr lang="en-US" b="1" dirty="0">
                <a:solidFill>
                  <a:srgbClr val="3E3E3E"/>
                </a:solidFill>
                <a:latin typeface="Roboto Black" panose="02000000000000000000" pitchFamily="2" charset="0"/>
                <a:ea typeface="Roboto Black" panose="02000000000000000000" pitchFamily="2" charset="0"/>
              </a:rPr>
              <a:t>protectrices et hydratantes </a:t>
            </a:r>
            <a:r>
              <a:rPr lang="en-US" dirty="0">
                <a:solidFill>
                  <a:srgbClr val="3E3E3E"/>
                </a:solidFill>
                <a:latin typeface="Roboto Light" panose="02000000000000000000" pitchFamily="2" charset="0"/>
                <a:ea typeface="Roboto Light" panose="02000000000000000000" pitchFamily="2" charset="0"/>
              </a:rPr>
              <a:t>(riz-jojoba-candelilla) </a:t>
            </a:r>
          </a:p>
          <a:p>
            <a:pPr defTabSz="914424">
              <a:defRPr/>
            </a:pPr>
            <a:endParaRPr lang="en-US" dirty="0">
              <a:solidFill>
                <a:srgbClr val="3E3E3E"/>
              </a:solidFill>
              <a:latin typeface="Roboto Light" panose="02000000000000000000" pitchFamily="2" charset="0"/>
              <a:ea typeface="Roboto Light" panose="02000000000000000000" pitchFamily="2" charset="0"/>
            </a:endParaRPr>
          </a:p>
          <a:p>
            <a:pPr defTabSz="914424">
              <a:defRPr/>
            </a:pPr>
            <a:r>
              <a:rPr lang="en-US" dirty="0">
                <a:solidFill>
                  <a:srgbClr val="3E3E3E"/>
                </a:solidFill>
                <a:latin typeface="Roboto Light" panose="02000000000000000000" pitchFamily="2" charset="0"/>
                <a:ea typeface="Roboto Light" panose="02000000000000000000" pitchFamily="2" charset="0"/>
              </a:rPr>
              <a:t>	* une synergie brevetée de phospholipides et de polysaccharides pour un </a:t>
            </a:r>
            <a:r>
              <a:rPr lang="en-US" dirty="0" err="1">
                <a:solidFill>
                  <a:srgbClr val="3E3E3E"/>
                </a:solidFill>
                <a:latin typeface="Roboto Light" panose="02000000000000000000" pitchFamily="2" charset="0"/>
                <a:ea typeface="Roboto Light" panose="02000000000000000000" pitchFamily="2" charset="0"/>
              </a:rPr>
              <a:t>fini</a:t>
            </a:r>
            <a:r>
              <a:rPr lang="en-US" dirty="0">
                <a:solidFill>
                  <a:srgbClr val="3E3E3E"/>
                </a:solidFill>
                <a:latin typeface="Roboto Light" panose="02000000000000000000" pitchFamily="2" charset="0"/>
                <a:ea typeface="Roboto Light" panose="02000000000000000000" pitchFamily="2" charset="0"/>
              </a:rPr>
              <a:t> ultra-	</a:t>
            </a:r>
            <a:r>
              <a:rPr lang="en-US" dirty="0" err="1">
                <a:solidFill>
                  <a:srgbClr val="3E3E3E"/>
                </a:solidFill>
                <a:latin typeface="Roboto Light" panose="02000000000000000000" pitchFamily="2" charset="0"/>
                <a:ea typeface="Roboto Light" panose="02000000000000000000" pitchFamily="2" charset="0"/>
              </a:rPr>
              <a:t>doux</a:t>
            </a:r>
            <a:r>
              <a:rPr lang="en-US" dirty="0">
                <a:solidFill>
                  <a:srgbClr val="3E3E3E"/>
                </a:solidFill>
                <a:latin typeface="Roboto Light" panose="02000000000000000000" pitchFamily="2" charset="0"/>
                <a:ea typeface="Roboto Light" panose="02000000000000000000" pitchFamily="2" charset="0"/>
              </a:rPr>
              <a:t> et une </a:t>
            </a:r>
            <a:r>
              <a:rPr lang="en-US" b="1" dirty="0">
                <a:solidFill>
                  <a:srgbClr val="3E3E3E"/>
                </a:solidFill>
                <a:latin typeface="Roboto Black" panose="02000000000000000000" pitchFamily="2" charset="0"/>
                <a:ea typeface="Roboto Black" panose="02000000000000000000" pitchFamily="2" charset="0"/>
              </a:rPr>
              <a:t>application </a:t>
            </a:r>
            <a:r>
              <a:rPr lang="en-US" dirty="0">
                <a:solidFill>
                  <a:srgbClr val="3E3E3E"/>
                </a:solidFill>
                <a:latin typeface="Roboto Light" panose="02000000000000000000" pitchFamily="2" charset="0"/>
                <a:ea typeface="Roboto Light" panose="02000000000000000000" pitchFamily="2" charset="0"/>
              </a:rPr>
              <a:t>facile </a:t>
            </a:r>
            <a:r>
              <a:rPr lang="en-US" b="1" dirty="0">
                <a:solidFill>
                  <a:srgbClr val="3E3E3E"/>
                </a:solidFill>
                <a:latin typeface="Roboto Black" panose="02000000000000000000" pitchFamily="2" charset="0"/>
                <a:ea typeface="Roboto Black" panose="02000000000000000000" pitchFamily="2" charset="0"/>
              </a:rPr>
              <a:t>du maquillage</a:t>
            </a:r>
          </a:p>
        </p:txBody>
      </p:sp>
      <p:sp>
        <p:nvSpPr>
          <p:cNvPr id="14" name="Rectangle 13"/>
          <p:cNvSpPr/>
          <p:nvPr/>
        </p:nvSpPr>
        <p:spPr>
          <a:xfrm>
            <a:off x="3279520" y="1068319"/>
            <a:ext cx="4619517" cy="584775"/>
          </a:xfrm>
          <a:prstGeom prst="rect">
            <a:avLst/>
          </a:prstGeom>
          <a:solidFill>
            <a:srgbClr val="FFE6E4"/>
          </a:solidFill>
        </p:spPr>
        <p:txBody>
          <a:bodyPr wrap="square">
            <a:spAutoFit/>
          </a:bodyPr>
          <a:lstStyle/>
          <a:p>
            <a:pPr algn="ctr" defTabSz="914424">
              <a:defRPr/>
            </a:pPr>
            <a:r>
              <a:rPr lang="fr-FR" sz="3200" dirty="0">
                <a:solidFill>
                  <a:srgbClr val="3E3E3E"/>
                </a:solidFill>
                <a:latin typeface="KyivType Sans Medium2" panose="00000600000000000000" pitchFamily="50" charset="0"/>
                <a:ea typeface="Roboto Light" panose="02000000000000000000" pitchFamily="2" charset="0"/>
              </a:rPr>
              <a:t>Reformulation </a:t>
            </a:r>
          </a:p>
        </p:txBody>
      </p:sp>
      <p:sp>
        <p:nvSpPr>
          <p:cNvPr id="2" name="Rectangle 1"/>
          <p:cNvSpPr/>
          <p:nvPr/>
        </p:nvSpPr>
        <p:spPr>
          <a:xfrm>
            <a:off x="9029274" y="6217124"/>
            <a:ext cx="3673202" cy="430887"/>
          </a:xfrm>
          <a:prstGeom prst="rect">
            <a:avLst/>
          </a:prstGeom>
        </p:spPr>
        <p:txBody>
          <a:bodyPr wrap="square">
            <a:spAutoFit/>
          </a:bodyPr>
          <a:lstStyle/>
          <a:p>
            <a:pPr algn="ctr" defTabSz="914424">
              <a:defRPr/>
            </a:pPr>
            <a:r>
              <a:rPr lang="fr-FR" sz="1100" dirty="0">
                <a:solidFill>
                  <a:srgbClr val="3E3E3E"/>
                </a:solidFill>
                <a:latin typeface="Roboto Light" panose="02000000000000000000" pitchFamily="2" charset="0"/>
                <a:ea typeface="Roboto Light" panose="02000000000000000000" pitchFamily="2" charset="0"/>
              </a:rPr>
              <a:t>Tube recyclable de 15 ml</a:t>
            </a:r>
            <a:br>
              <a:rPr lang="fr-FR" sz="1100" u="sng" dirty="0">
                <a:solidFill>
                  <a:srgbClr val="3E3E3E"/>
                </a:solidFill>
                <a:latin typeface="Roboto Light" panose="02000000000000000000" pitchFamily="2" charset="0"/>
                <a:ea typeface="Roboto Light" panose="02000000000000000000" pitchFamily="2" charset="0"/>
              </a:rPr>
            </a:br>
            <a:r>
              <a:rPr lang="fr-FR" sz="1100" dirty="0">
                <a:solidFill>
                  <a:srgbClr val="3E3E3E"/>
                </a:solidFill>
                <a:latin typeface="Roboto Light" panose="02000000000000000000" pitchFamily="2" charset="0"/>
                <a:ea typeface="Roboto Light" panose="02000000000000000000" pitchFamily="2" charset="0"/>
              </a:rPr>
              <a:t>Etui FSC </a:t>
            </a:r>
            <a:r>
              <a:rPr lang="fr-FR" sz="1100" dirty="0" err="1">
                <a:solidFill>
                  <a:srgbClr val="3E3E3E"/>
                </a:solidFill>
                <a:latin typeface="Roboto Light" panose="02000000000000000000" pitchFamily="2" charset="0"/>
                <a:ea typeface="Roboto Light" panose="02000000000000000000" pitchFamily="2" charset="0"/>
              </a:rPr>
              <a:t>sans notice</a:t>
            </a:r>
            <a:endParaRPr lang="fr-FR" sz="1100" dirty="0">
              <a:solidFill>
                <a:prstClr val="black"/>
              </a:solidFill>
              <a:latin typeface="Roboto Light"/>
            </a:endParaRPr>
          </a:p>
        </p:txBody>
      </p:sp>
      <p:sp>
        <p:nvSpPr>
          <p:cNvPr id="12" name="ZoneTexte 11">
            <a:extLst>
              <a:ext uri="{FF2B5EF4-FFF2-40B4-BE49-F238E27FC236}">
                <a16:creationId xmlns:a16="http://schemas.microsoft.com/office/drawing/2014/main" id="{A356A837-5C09-BAE7-6C68-41E56DB62653}"/>
              </a:ext>
            </a:extLst>
          </p:cNvPr>
          <p:cNvSpPr txBox="1"/>
          <p:nvPr/>
        </p:nvSpPr>
        <p:spPr>
          <a:xfrm>
            <a:off x="732117" y="2437259"/>
            <a:ext cx="7649883" cy="461665"/>
          </a:xfrm>
          <a:prstGeom prst="rect">
            <a:avLst/>
          </a:prstGeom>
          <a:noFill/>
        </p:spPr>
        <p:txBody>
          <a:bodyPr wrap="square">
            <a:spAutoFit/>
          </a:bodyPr>
          <a:lstStyle/>
          <a:p>
            <a:pPr defTabSz="914424">
              <a:defRPr/>
            </a:pPr>
            <a:r>
              <a:rPr lang="en-US" sz="2400" dirty="0">
                <a:solidFill>
                  <a:srgbClr val="3E3E3E"/>
                </a:solidFill>
                <a:latin typeface="Roboto Black" panose="02000000000000000000" pitchFamily="2" charset="0"/>
                <a:ea typeface="Roboto Black" panose="02000000000000000000" pitchFamily="2" charset="0"/>
              </a:rPr>
              <a:t>Une nouvelle formule plus propre et plus naturelle</a:t>
            </a:r>
            <a:endParaRPr lang="en-US" sz="2400" strike="sngStrike" dirty="0">
              <a:solidFill>
                <a:srgbClr val="3E3E3E"/>
              </a:solidFill>
              <a:latin typeface="Roboto Black" panose="02000000000000000000" pitchFamily="2" charset="0"/>
              <a:ea typeface="Roboto Black" panose="02000000000000000000" pitchFamily="2" charset="0"/>
            </a:endParaRPr>
          </a:p>
        </p:txBody>
      </p:sp>
      <p:pic>
        <p:nvPicPr>
          <p:cNvPr id="10" name="Image 9" descr="Une image contenant texte, affaires de toilette, Soin de la peau, crème pour la peau&#10;&#10;Description générée automatiquement">
            <a:extLst>
              <a:ext uri="{FF2B5EF4-FFF2-40B4-BE49-F238E27FC236}">
                <a16:creationId xmlns:a16="http://schemas.microsoft.com/office/drawing/2014/main" id="{81AD8E3F-635B-438F-B554-BFCF3806623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775431" y="2060785"/>
            <a:ext cx="2144620" cy="4133240"/>
          </a:xfrm>
          <a:prstGeom prst="rect">
            <a:avLst/>
          </a:prstGeom>
        </p:spPr>
      </p:pic>
      <p:pic>
        <p:nvPicPr>
          <p:cNvPr id="9" name="Image 8">
            <a:extLst>
              <a:ext uri="{FF2B5EF4-FFF2-40B4-BE49-F238E27FC236}">
                <a16:creationId xmlns:a16="http://schemas.microsoft.com/office/drawing/2014/main" id="{13EEAB5E-45FF-41E3-A816-A6A3C993525E}"/>
              </a:ext>
            </a:extLst>
          </p:cNvPr>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0926398" y="160062"/>
            <a:ext cx="1083118" cy="1139751"/>
          </a:xfrm>
          <a:prstGeom prst="rect">
            <a:avLst/>
          </a:prstGeom>
        </p:spPr>
      </p:pic>
    </p:spTree>
    <p:extLst>
      <p:ext uri="{BB962C8B-B14F-4D97-AF65-F5344CB8AC3E}">
        <p14:creationId xmlns:p14="http://schemas.microsoft.com/office/powerpoint/2010/main" val="211739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2F148776-0E6A-4C25-95F1-B4ED70DAC205}"/>
              </a:ext>
            </a:extLst>
          </p:cNvPr>
          <p:cNvSpPr txBox="1"/>
          <p:nvPr/>
        </p:nvSpPr>
        <p:spPr>
          <a:xfrm>
            <a:off x="2478478" y="2292360"/>
            <a:ext cx="9316431" cy="461665"/>
          </a:xfrm>
          <a:prstGeom prst="rect">
            <a:avLst/>
          </a:prstGeom>
          <a:noFill/>
        </p:spPr>
        <p:txBody>
          <a:bodyPr wrap="square">
            <a:spAutoFit/>
          </a:bodyPr>
          <a:lstStyle/>
          <a:p>
            <a:pPr defTabSz="342909">
              <a:defRPr/>
            </a:pPr>
            <a:r>
              <a:rPr lang="en-US" sz="2400" dirty="0">
                <a:solidFill>
                  <a:srgbClr val="3E3E3E"/>
                </a:solidFill>
                <a:latin typeface="Roboto Black" panose="02000000000000000000" pitchFamily="2" charset="0"/>
                <a:ea typeface="Roboto Black" panose="02000000000000000000" pitchFamily="2" charset="0"/>
              </a:rPr>
              <a:t>Une nouvelle formule plus efficace* et plus agréable**.</a:t>
            </a:r>
            <a:endParaRPr lang="fr-FR" sz="2400" dirty="0">
              <a:solidFill>
                <a:srgbClr val="3E3E3E"/>
              </a:solidFill>
              <a:latin typeface="Roboto Black" panose="02000000000000000000" pitchFamily="2" charset="0"/>
              <a:ea typeface="Roboto Black" panose="02000000000000000000" pitchFamily="2" charset="0"/>
            </a:endParaRPr>
          </a:p>
        </p:txBody>
      </p:sp>
      <p:sp>
        <p:nvSpPr>
          <p:cNvPr id="13" name="ZoneTexte 12">
            <a:extLst>
              <a:ext uri="{FF2B5EF4-FFF2-40B4-BE49-F238E27FC236}">
                <a16:creationId xmlns:a16="http://schemas.microsoft.com/office/drawing/2014/main" id="{83358E91-0BB0-4591-90EE-A3116CEFFBFF}"/>
              </a:ext>
            </a:extLst>
          </p:cNvPr>
          <p:cNvSpPr txBox="1"/>
          <p:nvPr/>
        </p:nvSpPr>
        <p:spPr>
          <a:xfrm>
            <a:off x="2478478" y="3695701"/>
            <a:ext cx="7089986" cy="2215991"/>
          </a:xfrm>
          <a:prstGeom prst="rect">
            <a:avLst/>
          </a:prstGeom>
          <a:noFill/>
        </p:spPr>
        <p:txBody>
          <a:bodyPr wrap="square" rtlCol="0">
            <a:spAutoFit/>
          </a:bodyPr>
          <a:lstStyle/>
          <a:p>
            <a:pPr defTabSz="342909">
              <a:defRPr/>
            </a:pPr>
            <a:r>
              <a:rPr lang="en-US" dirty="0">
                <a:solidFill>
                  <a:srgbClr val="3E3E3E"/>
                </a:solidFill>
                <a:latin typeface="Roboto Light" panose="02000000000000000000" pitchFamily="2" charset="0"/>
                <a:ea typeface="Roboto Light" panose="02000000000000000000" pitchFamily="2" charset="0"/>
              </a:rPr>
              <a:t>Réduction de l'irritation autour des yeux </a:t>
            </a:r>
            <a:endParaRPr lang="en-US" sz="2400" b="1" dirty="0">
              <a:solidFill>
                <a:srgbClr val="3E3E3E"/>
              </a:solidFill>
              <a:latin typeface="KyivType Sans Medium2" panose="00000600000000000000"/>
              <a:ea typeface="Roboto Light" panose="02000000000000000000" pitchFamily="2" charset="0"/>
            </a:endParaRPr>
          </a:p>
          <a:p>
            <a:pPr defTabSz="342909">
              <a:defRPr/>
            </a:pPr>
            <a:endParaRPr lang="en-US" sz="2400" b="1" dirty="0">
              <a:solidFill>
                <a:srgbClr val="3E3E3E"/>
              </a:solidFill>
              <a:latin typeface="KyivType Sans Medium2" panose="00000600000000000000"/>
              <a:ea typeface="Roboto Light" panose="02000000000000000000" pitchFamily="2" charset="0"/>
            </a:endParaRPr>
          </a:p>
          <a:p>
            <a:pPr defTabSz="342909">
              <a:defRPr/>
            </a:pPr>
            <a:r>
              <a:rPr lang="en-US" dirty="0">
                <a:solidFill>
                  <a:srgbClr val="3E3E3E"/>
                </a:solidFill>
                <a:latin typeface="Roboto Light" panose="02000000000000000000" pitchFamily="2" charset="0"/>
                <a:ea typeface="Roboto Light" panose="02000000000000000000" pitchFamily="2" charset="0"/>
              </a:rPr>
              <a:t>Protège le contour des yeux du dessèchement </a:t>
            </a:r>
            <a:endParaRPr lang="en-US" sz="2400" b="1" dirty="0">
              <a:solidFill>
                <a:srgbClr val="3E3E3E"/>
              </a:solidFill>
              <a:latin typeface="KyivType Sans Medium2" panose="00000600000000000000"/>
              <a:ea typeface="Roboto Light" panose="02000000000000000000" pitchFamily="2" charset="0"/>
            </a:endParaRPr>
          </a:p>
          <a:p>
            <a:pPr defTabSz="342909">
              <a:defRPr/>
            </a:pPr>
            <a:endParaRPr lang="en-US" sz="2400" b="1" dirty="0">
              <a:solidFill>
                <a:srgbClr val="3E3E3E"/>
              </a:solidFill>
              <a:latin typeface="KyivType Sans Medium2" panose="00000600000000000000"/>
              <a:ea typeface="Roboto Light" panose="02000000000000000000" pitchFamily="2" charset="0"/>
            </a:endParaRPr>
          </a:p>
          <a:p>
            <a:pPr defTabSz="342909">
              <a:defRPr/>
            </a:pPr>
            <a:r>
              <a:rPr lang="en-US" dirty="0">
                <a:solidFill>
                  <a:srgbClr val="3E3E3E"/>
                </a:solidFill>
                <a:latin typeface="Roboto Light" panose="02000000000000000000" pitchFamily="2" charset="0"/>
                <a:ea typeface="Roboto Light" panose="02000000000000000000" pitchFamily="2" charset="0"/>
              </a:rPr>
              <a:t>Le maquillage des yeux est plus uniforme </a:t>
            </a:r>
          </a:p>
          <a:p>
            <a:pPr defTabSz="342909">
              <a:defRPr/>
            </a:pPr>
            <a:r>
              <a:rPr lang="en-US" dirty="0">
                <a:solidFill>
                  <a:srgbClr val="3E3E3E"/>
                </a:solidFill>
                <a:latin typeface="Roboto Light" panose="02000000000000000000" pitchFamily="2" charset="0"/>
                <a:ea typeface="Roboto Light" panose="02000000000000000000" pitchFamily="2" charset="0"/>
              </a:rPr>
              <a:t>et avec une meilleure tenue pour</a:t>
            </a:r>
            <a:endParaRPr lang="fr-FR" dirty="0">
              <a:solidFill>
                <a:srgbClr val="3E3E3E"/>
              </a:solidFill>
              <a:latin typeface="Roboto Light" panose="02000000000000000000" pitchFamily="2" charset="0"/>
              <a:ea typeface="Roboto Light" panose="02000000000000000000" pitchFamily="2" charset="0"/>
            </a:endParaRPr>
          </a:p>
          <a:p>
            <a:pPr defTabSz="342909">
              <a:defRPr/>
            </a:pPr>
            <a:endParaRPr lang="fr-FR" dirty="0">
              <a:solidFill>
                <a:prstClr val="black"/>
              </a:solidFill>
              <a:latin typeface="Calibri" panose="020F0502020204030204"/>
            </a:endParaRPr>
          </a:p>
        </p:txBody>
      </p:sp>
      <p:sp>
        <p:nvSpPr>
          <p:cNvPr id="12" name="ZoneTexte 11">
            <a:extLst>
              <a:ext uri="{FF2B5EF4-FFF2-40B4-BE49-F238E27FC236}">
                <a16:creationId xmlns:a16="http://schemas.microsoft.com/office/drawing/2014/main" id="{2F148776-0E6A-4C25-95F1-B4ED70DAC205}"/>
              </a:ext>
            </a:extLst>
          </p:cNvPr>
          <p:cNvSpPr txBox="1"/>
          <p:nvPr/>
        </p:nvSpPr>
        <p:spPr>
          <a:xfrm>
            <a:off x="2478478" y="2893359"/>
            <a:ext cx="8699894" cy="523220"/>
          </a:xfrm>
          <a:prstGeom prst="rect">
            <a:avLst/>
          </a:prstGeom>
          <a:noFill/>
        </p:spPr>
        <p:txBody>
          <a:bodyPr wrap="square">
            <a:spAutoFit/>
          </a:bodyPr>
          <a:lstStyle/>
          <a:p>
            <a:pPr defTabSz="342909">
              <a:defRPr/>
            </a:pPr>
            <a:r>
              <a:rPr lang="en-US" sz="2800" dirty="0">
                <a:solidFill>
                  <a:srgbClr val="F3CEAF"/>
                </a:solidFill>
                <a:latin typeface="Roboto Black" panose="02000000000000000000" pitchFamily="2" charset="0"/>
                <a:ea typeface="Roboto Black" panose="02000000000000000000" pitchFamily="2" charset="0"/>
              </a:rPr>
              <a:t>Efficacité visible en 7 jours seulement**.</a:t>
            </a:r>
            <a:endParaRPr lang="fr-FR" sz="2800" dirty="0">
              <a:solidFill>
                <a:srgbClr val="F3CEAF"/>
              </a:solidFill>
              <a:latin typeface="Roboto Black" panose="02000000000000000000" pitchFamily="2" charset="0"/>
              <a:ea typeface="Roboto Black" panose="02000000000000000000" pitchFamily="2" charset="0"/>
            </a:endParaRPr>
          </a:p>
        </p:txBody>
      </p:sp>
      <p:sp>
        <p:nvSpPr>
          <p:cNvPr id="10" name="Espace réservé du titre 1">
            <a:extLst>
              <a:ext uri="{FF2B5EF4-FFF2-40B4-BE49-F238E27FC236}">
                <a16:creationId xmlns:a16="http://schemas.microsoft.com/office/drawing/2014/main" id="{57EAC8B7-EBBE-FE8B-69BB-A45A5E86455B}"/>
              </a:ext>
            </a:extLst>
          </p:cNvPr>
          <p:cNvSpPr txBox="1">
            <a:spLocks/>
          </p:cNvSpPr>
          <p:nvPr/>
        </p:nvSpPr>
        <p:spPr>
          <a:xfrm>
            <a:off x="833718" y="35810"/>
            <a:ext cx="951112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kern="1200">
                <a:solidFill>
                  <a:srgbClr val="3E3E3E"/>
                </a:solidFill>
                <a:latin typeface="KyivType Sans2" panose="00000500000000000000" pitchFamily="50" charset="0"/>
                <a:ea typeface="+mj-ea"/>
                <a:cs typeface="+mj-cs"/>
              </a:defRPr>
            </a:lvl1pPr>
          </a:lstStyle>
          <a:p>
            <a:pPr defTabSz="914424">
              <a:defRPr/>
            </a:pPr>
            <a:r>
              <a:rPr lang="fr-FR" cap="small" dirty="0"/>
              <a:t>Nutri-Contour</a:t>
            </a:r>
          </a:p>
        </p:txBody>
      </p:sp>
      <p:sp>
        <p:nvSpPr>
          <p:cNvPr id="11" name="Rectangle 10">
            <a:extLst>
              <a:ext uri="{FF2B5EF4-FFF2-40B4-BE49-F238E27FC236}">
                <a16:creationId xmlns:a16="http://schemas.microsoft.com/office/drawing/2014/main" id="{DF511864-2B34-DAA4-225F-0BE8F7437E8F}"/>
              </a:ext>
            </a:extLst>
          </p:cNvPr>
          <p:cNvSpPr/>
          <p:nvPr/>
        </p:nvSpPr>
        <p:spPr>
          <a:xfrm>
            <a:off x="3203684" y="1068984"/>
            <a:ext cx="4568717" cy="584775"/>
          </a:xfrm>
          <a:prstGeom prst="rect">
            <a:avLst/>
          </a:prstGeom>
          <a:solidFill>
            <a:srgbClr val="FFE6E4"/>
          </a:solidFill>
        </p:spPr>
        <p:txBody>
          <a:bodyPr wrap="square">
            <a:spAutoFit/>
          </a:bodyPr>
          <a:lstStyle/>
          <a:p>
            <a:pPr algn="ctr" defTabSz="914424">
              <a:defRPr/>
            </a:pPr>
            <a:r>
              <a:rPr lang="fr-FR" sz="3200" dirty="0">
                <a:solidFill>
                  <a:srgbClr val="3E3E3E"/>
                </a:solidFill>
                <a:latin typeface="KyivType Sans Medium2" panose="00000600000000000000" pitchFamily="50" charset="0"/>
                <a:ea typeface="Roboto Light" panose="02000000000000000000" pitchFamily="2" charset="0"/>
              </a:rPr>
              <a:t>Reformulation </a:t>
            </a:r>
          </a:p>
        </p:txBody>
      </p:sp>
      <p:pic>
        <p:nvPicPr>
          <p:cNvPr id="3" name="Image 2">
            <a:extLst>
              <a:ext uri="{FF2B5EF4-FFF2-40B4-BE49-F238E27FC236}">
                <a16:creationId xmlns:a16="http://schemas.microsoft.com/office/drawing/2014/main" id="{15F318CE-B29C-A5C5-65F1-F5DDADC04E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87486" y="3695700"/>
            <a:ext cx="2244230" cy="1757838"/>
          </a:xfrm>
          <a:prstGeom prst="rect">
            <a:avLst/>
          </a:prstGeom>
        </p:spPr>
      </p:pic>
      <p:sp>
        <p:nvSpPr>
          <p:cNvPr id="19" name="ZoneTexte 18">
            <a:extLst>
              <a:ext uri="{FF2B5EF4-FFF2-40B4-BE49-F238E27FC236}">
                <a16:creationId xmlns:a16="http://schemas.microsoft.com/office/drawing/2014/main" id="{465F54BB-31A3-BD35-B697-4BBBC1ACB104}"/>
              </a:ext>
            </a:extLst>
          </p:cNvPr>
          <p:cNvSpPr txBox="1"/>
          <p:nvPr/>
        </p:nvSpPr>
        <p:spPr>
          <a:xfrm>
            <a:off x="7072801" y="3581743"/>
            <a:ext cx="1020176" cy="523220"/>
          </a:xfrm>
          <a:prstGeom prst="rect">
            <a:avLst/>
          </a:prstGeom>
          <a:noFill/>
        </p:spPr>
        <p:txBody>
          <a:bodyPr wrap="square">
            <a:spAutoFit/>
          </a:bodyPr>
          <a:lstStyle/>
          <a:p>
            <a:pPr defTabSz="914446">
              <a:defRPr/>
            </a:pPr>
            <a:r>
              <a:rPr lang="en-US" sz="2800" b="1" dirty="0">
                <a:solidFill>
                  <a:srgbClr val="F3CEAF"/>
                </a:solidFill>
                <a:latin typeface="KyivType Sans Medium2" panose="00000600000000000000"/>
                <a:ea typeface="Roboto Light" panose="02000000000000000000" pitchFamily="2" charset="0"/>
              </a:rPr>
              <a:t>82%</a:t>
            </a:r>
            <a:endParaRPr lang="fr-FR" sz="2800" dirty="0">
              <a:solidFill>
                <a:srgbClr val="F3CEAF"/>
              </a:solidFill>
              <a:latin typeface="Roboto Light"/>
            </a:endParaRPr>
          </a:p>
        </p:txBody>
      </p:sp>
      <p:sp>
        <p:nvSpPr>
          <p:cNvPr id="20" name="ZoneTexte 19">
            <a:extLst>
              <a:ext uri="{FF2B5EF4-FFF2-40B4-BE49-F238E27FC236}">
                <a16:creationId xmlns:a16="http://schemas.microsoft.com/office/drawing/2014/main" id="{69C6CFBA-41AF-299B-3542-42BEF9050746}"/>
              </a:ext>
            </a:extLst>
          </p:cNvPr>
          <p:cNvSpPr txBox="1"/>
          <p:nvPr/>
        </p:nvSpPr>
        <p:spPr>
          <a:xfrm>
            <a:off x="7349101" y="4242914"/>
            <a:ext cx="1236076" cy="523220"/>
          </a:xfrm>
          <a:prstGeom prst="rect">
            <a:avLst/>
          </a:prstGeom>
          <a:noFill/>
        </p:spPr>
        <p:txBody>
          <a:bodyPr wrap="square">
            <a:spAutoFit/>
          </a:bodyPr>
          <a:lstStyle/>
          <a:p>
            <a:pPr defTabSz="914446">
              <a:defRPr/>
            </a:pPr>
            <a:r>
              <a:rPr lang="en-US" sz="2800" b="1" dirty="0">
                <a:solidFill>
                  <a:srgbClr val="F3CEAF"/>
                </a:solidFill>
                <a:latin typeface="KyivType Sans Medium2" panose="00000600000000000000"/>
                <a:ea typeface="Roboto Light" panose="02000000000000000000" pitchFamily="2" charset="0"/>
              </a:rPr>
              <a:t>90% </a:t>
            </a:r>
            <a:endParaRPr lang="fr-FR" sz="2800" dirty="0">
              <a:solidFill>
                <a:srgbClr val="F3CEAF"/>
              </a:solidFill>
              <a:latin typeface="Roboto Light"/>
            </a:endParaRPr>
          </a:p>
        </p:txBody>
      </p:sp>
      <p:sp>
        <p:nvSpPr>
          <p:cNvPr id="21" name="ZoneTexte 20">
            <a:extLst>
              <a:ext uri="{FF2B5EF4-FFF2-40B4-BE49-F238E27FC236}">
                <a16:creationId xmlns:a16="http://schemas.microsoft.com/office/drawing/2014/main" id="{05284DAB-6FD7-355C-7071-B45394AFC6DE}"/>
              </a:ext>
            </a:extLst>
          </p:cNvPr>
          <p:cNvSpPr txBox="1"/>
          <p:nvPr/>
        </p:nvSpPr>
        <p:spPr>
          <a:xfrm>
            <a:off x="6994921" y="4915336"/>
            <a:ext cx="2196112" cy="954107"/>
          </a:xfrm>
          <a:prstGeom prst="rect">
            <a:avLst/>
          </a:prstGeom>
          <a:noFill/>
        </p:spPr>
        <p:txBody>
          <a:bodyPr wrap="square">
            <a:spAutoFit/>
          </a:bodyPr>
          <a:lstStyle/>
          <a:p>
            <a:pPr defTabSz="342909">
              <a:defRPr/>
            </a:pPr>
            <a:r>
              <a:rPr lang="en-US" sz="2800" b="1" dirty="0">
                <a:solidFill>
                  <a:srgbClr val="F3CEAF"/>
                </a:solidFill>
                <a:latin typeface="KyivType Sans Medium2" panose="00000600000000000000"/>
                <a:ea typeface="Roboto Light" panose="02000000000000000000" pitchFamily="2" charset="0"/>
              </a:rPr>
              <a:t>7 femmes</a:t>
            </a:r>
          </a:p>
          <a:p>
            <a:pPr defTabSz="342909">
              <a:defRPr/>
            </a:pPr>
            <a:r>
              <a:rPr lang="en-US" sz="2800" b="1" dirty="0">
                <a:solidFill>
                  <a:srgbClr val="F3CEAF"/>
                </a:solidFill>
                <a:latin typeface="KyivType Sans Medium2" panose="00000600000000000000"/>
                <a:ea typeface="Roboto Light" panose="02000000000000000000" pitchFamily="2" charset="0"/>
              </a:rPr>
              <a:t>Sur 10</a:t>
            </a:r>
            <a:endParaRPr lang="en-US" sz="2800" dirty="0">
              <a:solidFill>
                <a:srgbClr val="F3CEAF"/>
              </a:solidFill>
              <a:latin typeface="Roboto Light" panose="02000000000000000000" pitchFamily="2" charset="0"/>
              <a:ea typeface="Roboto Light" panose="02000000000000000000" pitchFamily="2" charset="0"/>
            </a:endParaRPr>
          </a:p>
        </p:txBody>
      </p:sp>
      <p:pic>
        <p:nvPicPr>
          <p:cNvPr id="22" name="Image 21" descr="Une image contenant texte, tasse, articles de toilette, crème pour la peau&#10;&#10;Description générée automatiquement">
            <a:extLst>
              <a:ext uri="{FF2B5EF4-FFF2-40B4-BE49-F238E27FC236}">
                <a16:creationId xmlns:a16="http://schemas.microsoft.com/office/drawing/2014/main" id="{6DA91A05-707F-F00C-F74C-1CAD9728AF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5263" y="1326064"/>
            <a:ext cx="2196112" cy="5003800"/>
          </a:xfrm>
          <a:prstGeom prst="rect">
            <a:avLst/>
          </a:prstGeom>
        </p:spPr>
      </p:pic>
      <p:sp>
        <p:nvSpPr>
          <p:cNvPr id="2" name="ZoneTexte 1">
            <a:extLst>
              <a:ext uri="{FF2B5EF4-FFF2-40B4-BE49-F238E27FC236}">
                <a16:creationId xmlns:a16="http://schemas.microsoft.com/office/drawing/2014/main" id="{360B8C2E-F84C-D39D-D25F-F67DCCF3F032}"/>
              </a:ext>
            </a:extLst>
          </p:cNvPr>
          <p:cNvSpPr txBox="1"/>
          <p:nvPr/>
        </p:nvSpPr>
        <p:spPr>
          <a:xfrm>
            <a:off x="499955" y="5956575"/>
            <a:ext cx="5355414" cy="846386"/>
          </a:xfrm>
          <a:prstGeom prst="rect">
            <a:avLst/>
          </a:prstGeom>
          <a:noFill/>
        </p:spPr>
        <p:txBody>
          <a:bodyPr wrap="square">
            <a:spAutoFit/>
          </a:bodyPr>
          <a:lstStyle/>
          <a:p>
            <a:pPr defTabSz="914446"/>
            <a:endParaRPr lang="en-US" sz="700" dirty="0">
              <a:solidFill>
                <a:srgbClr val="3E3E3E"/>
              </a:solidFill>
              <a:latin typeface="Roboto Light"/>
            </a:endParaRPr>
          </a:p>
          <a:p>
            <a:pPr defTabSz="914446"/>
            <a:endParaRPr lang="en-US" sz="700" dirty="0">
              <a:solidFill>
                <a:srgbClr val="3E3E3E"/>
              </a:solidFill>
              <a:latin typeface="Roboto Light"/>
            </a:endParaRPr>
          </a:p>
          <a:p>
            <a:pPr defTabSz="914446"/>
            <a:r>
              <a:rPr lang="en-US" sz="700" dirty="0">
                <a:solidFill>
                  <a:srgbClr val="3E3E3E"/>
                </a:solidFill>
                <a:latin typeface="Roboto Light"/>
              </a:rPr>
              <a:t>*Efficacité à partir de 7 jours</a:t>
            </a:r>
          </a:p>
          <a:p>
            <a:pPr defTabSz="914446"/>
            <a:r>
              <a:rPr lang="en-US" sz="700" dirty="0">
                <a:solidFill>
                  <a:srgbClr val="3E3E3E"/>
                </a:solidFill>
                <a:latin typeface="Roboto Light"/>
              </a:rPr>
              <a:t>** Test réalisé sous contrôle dermatologique et ophtalmologique. Application de NUTRI-CONTOUR sur le contour des yeux et des lèvres tous les jours, matin et soir pendant 28 jours sur une peau parfaitement nettoyée. Test réalisé sur 22 femmes adultes volontaires, âgées de 30 à 60 ans, présentant une peau déshydratée, fragilisée et irritée. </a:t>
            </a:r>
          </a:p>
          <a:p>
            <a:pPr defTabSz="914446"/>
            <a:endParaRPr lang="en-US" sz="700" dirty="0">
              <a:solidFill>
                <a:srgbClr val="3E3E3E"/>
              </a:solidFill>
              <a:latin typeface="Roboto Light"/>
            </a:endParaRPr>
          </a:p>
        </p:txBody>
      </p:sp>
      <p:pic>
        <p:nvPicPr>
          <p:cNvPr id="14" name="Image 13">
            <a:extLst>
              <a:ext uri="{FF2B5EF4-FFF2-40B4-BE49-F238E27FC236}">
                <a16:creationId xmlns:a16="http://schemas.microsoft.com/office/drawing/2014/main" id="{98E878A8-40C0-46EC-8A9D-6A9134408252}"/>
              </a:ext>
            </a:extLst>
          </p:cNvPr>
          <p:cNvPicPr>
            <a:picLocks noChangeAspect="1"/>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0926398" y="160062"/>
            <a:ext cx="1083118" cy="1139751"/>
          </a:xfrm>
          <a:prstGeom prst="rect">
            <a:avLst/>
          </a:prstGeom>
        </p:spPr>
      </p:pic>
    </p:spTree>
    <p:extLst>
      <p:ext uri="{BB962C8B-B14F-4D97-AF65-F5344CB8AC3E}">
        <p14:creationId xmlns:p14="http://schemas.microsoft.com/office/powerpoint/2010/main" val="6745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83358E91-0BB0-4591-90EE-A3116CEFFBFF}"/>
              </a:ext>
            </a:extLst>
          </p:cNvPr>
          <p:cNvSpPr txBox="1"/>
          <p:nvPr/>
        </p:nvSpPr>
        <p:spPr>
          <a:xfrm>
            <a:off x="2402279" y="2376410"/>
            <a:ext cx="6034457" cy="2585323"/>
          </a:xfrm>
          <a:prstGeom prst="rect">
            <a:avLst/>
          </a:prstGeom>
          <a:noFill/>
        </p:spPr>
        <p:txBody>
          <a:bodyPr wrap="square" rtlCol="0">
            <a:spAutoFit/>
          </a:bodyPr>
          <a:lstStyle/>
          <a:p>
            <a:pPr defTabSz="342909">
              <a:defRPr/>
            </a:pPr>
            <a:r>
              <a:rPr lang="en-US" dirty="0">
                <a:solidFill>
                  <a:srgbClr val="3E3E3E"/>
                </a:solidFill>
                <a:latin typeface="Roboto Light" panose="02000000000000000000" pitchFamily="2" charset="0"/>
                <a:ea typeface="Roboto Light" panose="02000000000000000000" pitchFamily="2" charset="0"/>
              </a:rPr>
              <a:t>Contour des lèvres nourri et protégé</a:t>
            </a:r>
          </a:p>
          <a:p>
            <a:pPr defTabSz="342909">
              <a:defRPr/>
            </a:pPr>
            <a:r>
              <a:rPr lang="en-US" dirty="0">
                <a:solidFill>
                  <a:srgbClr val="3E3E3E"/>
                </a:solidFill>
                <a:latin typeface="Roboto Light" panose="02000000000000000000" pitchFamily="2" charset="0"/>
                <a:ea typeface="Roboto Light" panose="02000000000000000000" pitchFamily="2" charset="0"/>
              </a:rPr>
              <a:t>de la sécheresse</a:t>
            </a:r>
            <a:endParaRPr lang="en-US" sz="2400" b="1" dirty="0">
              <a:solidFill>
                <a:srgbClr val="3E3E3E"/>
              </a:solidFill>
              <a:latin typeface="KyivType Sans Medium2" panose="00000600000000000000"/>
              <a:ea typeface="Roboto Light" panose="02000000000000000000" pitchFamily="2" charset="0"/>
            </a:endParaRPr>
          </a:p>
          <a:p>
            <a:pPr defTabSz="342909">
              <a:defRPr/>
            </a:pPr>
            <a:endParaRPr lang="en-US" dirty="0">
              <a:solidFill>
                <a:srgbClr val="3E3E3E"/>
              </a:solidFill>
              <a:latin typeface="Roboto Light" panose="02000000000000000000" pitchFamily="2" charset="0"/>
              <a:ea typeface="Roboto Light" panose="02000000000000000000" pitchFamily="2" charset="0"/>
            </a:endParaRPr>
          </a:p>
          <a:p>
            <a:pPr defTabSz="342909">
              <a:defRPr/>
            </a:pPr>
            <a:r>
              <a:rPr lang="en-US" dirty="0">
                <a:solidFill>
                  <a:srgbClr val="3E3E3E"/>
                </a:solidFill>
                <a:latin typeface="Roboto Light" panose="02000000000000000000" pitchFamily="2" charset="0"/>
                <a:ea typeface="Roboto Light" panose="02000000000000000000" pitchFamily="2" charset="0"/>
              </a:rPr>
              <a:t>Les lèvres sont plus souples et plus confortables </a:t>
            </a:r>
          </a:p>
          <a:p>
            <a:pPr defTabSz="342909">
              <a:defRPr/>
            </a:pPr>
            <a:r>
              <a:rPr lang="en-US" dirty="0">
                <a:solidFill>
                  <a:srgbClr val="3E3E3E"/>
                </a:solidFill>
                <a:latin typeface="Roboto Light" panose="02000000000000000000" pitchFamily="2" charset="0"/>
                <a:ea typeface="Roboto Light" panose="02000000000000000000" pitchFamily="2" charset="0"/>
              </a:rPr>
              <a:t>après seulement 7 jours </a:t>
            </a:r>
            <a:endParaRPr lang="en-US" sz="2400" b="1" dirty="0">
              <a:solidFill>
                <a:srgbClr val="3E3E3E"/>
              </a:solidFill>
              <a:latin typeface="KyivType Sans Medium2" panose="00000600000000000000"/>
              <a:ea typeface="Roboto Light" panose="02000000000000000000" pitchFamily="2" charset="0"/>
            </a:endParaRPr>
          </a:p>
          <a:p>
            <a:pPr defTabSz="342909">
              <a:defRPr/>
            </a:pPr>
            <a:endParaRPr lang="en-US" dirty="0">
              <a:solidFill>
                <a:srgbClr val="3E3E3E"/>
              </a:solidFill>
              <a:latin typeface="Roboto Light" panose="02000000000000000000" pitchFamily="2" charset="0"/>
              <a:ea typeface="Roboto Light" panose="02000000000000000000" pitchFamily="2" charset="0"/>
            </a:endParaRPr>
          </a:p>
          <a:p>
            <a:pPr defTabSz="342909">
              <a:defRPr/>
            </a:pPr>
            <a:r>
              <a:rPr lang="en-US" dirty="0">
                <a:solidFill>
                  <a:srgbClr val="3E3E3E"/>
                </a:solidFill>
                <a:latin typeface="Roboto Light" panose="02000000000000000000" pitchFamily="2" charset="0"/>
                <a:ea typeface="Roboto Light" panose="02000000000000000000" pitchFamily="2" charset="0"/>
              </a:rPr>
              <a:t>Les lèvres gercées sont réparées et instantanément </a:t>
            </a:r>
          </a:p>
          <a:p>
            <a:pPr defTabSz="342909">
              <a:defRPr/>
            </a:pPr>
            <a:r>
              <a:rPr lang="en-US" dirty="0">
                <a:solidFill>
                  <a:srgbClr val="3E3E3E"/>
                </a:solidFill>
                <a:latin typeface="Roboto Light" panose="02000000000000000000" pitchFamily="2" charset="0"/>
                <a:ea typeface="Roboto Light" panose="02000000000000000000" pitchFamily="2" charset="0"/>
              </a:rPr>
              <a:t>soulagé après seulement 7 jours</a:t>
            </a:r>
            <a:endParaRPr lang="en-US" sz="2400" b="1" dirty="0">
              <a:solidFill>
                <a:srgbClr val="3E3E3E"/>
              </a:solidFill>
              <a:latin typeface="KyivType Sans Medium2" panose="00000600000000000000"/>
              <a:ea typeface="Roboto Light" panose="02000000000000000000" pitchFamily="2" charset="0"/>
            </a:endParaRPr>
          </a:p>
          <a:p>
            <a:pPr defTabSz="342909">
              <a:defRPr/>
            </a:pPr>
            <a:endParaRPr lang="fr-FR" dirty="0">
              <a:solidFill>
                <a:srgbClr val="3E3E3E"/>
              </a:solidFill>
              <a:latin typeface="Calibri" panose="020F0502020204030204"/>
            </a:endParaRPr>
          </a:p>
        </p:txBody>
      </p:sp>
      <p:sp>
        <p:nvSpPr>
          <p:cNvPr id="10" name="Espace réservé du titre 1">
            <a:extLst>
              <a:ext uri="{FF2B5EF4-FFF2-40B4-BE49-F238E27FC236}">
                <a16:creationId xmlns:a16="http://schemas.microsoft.com/office/drawing/2014/main" id="{57EAC8B7-EBBE-FE8B-69BB-A45A5E86455B}"/>
              </a:ext>
            </a:extLst>
          </p:cNvPr>
          <p:cNvSpPr txBox="1">
            <a:spLocks/>
          </p:cNvSpPr>
          <p:nvPr/>
        </p:nvSpPr>
        <p:spPr>
          <a:xfrm>
            <a:off x="833718" y="35810"/>
            <a:ext cx="951112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kern="1200">
                <a:solidFill>
                  <a:srgbClr val="3E3E3E"/>
                </a:solidFill>
                <a:latin typeface="KyivType Sans2" panose="00000500000000000000" pitchFamily="50" charset="0"/>
                <a:ea typeface="+mj-ea"/>
                <a:cs typeface="+mj-cs"/>
              </a:defRPr>
            </a:lvl1pPr>
          </a:lstStyle>
          <a:p>
            <a:pPr defTabSz="914424">
              <a:defRPr/>
            </a:pPr>
            <a:r>
              <a:rPr lang="fr-FR" cap="small" dirty="0"/>
              <a:t>Nutri-Contour</a:t>
            </a:r>
          </a:p>
        </p:txBody>
      </p:sp>
      <p:sp>
        <p:nvSpPr>
          <p:cNvPr id="11" name="Rectangle 10">
            <a:extLst>
              <a:ext uri="{FF2B5EF4-FFF2-40B4-BE49-F238E27FC236}">
                <a16:creationId xmlns:a16="http://schemas.microsoft.com/office/drawing/2014/main" id="{DF511864-2B34-DAA4-225F-0BE8F7437E8F}"/>
              </a:ext>
            </a:extLst>
          </p:cNvPr>
          <p:cNvSpPr/>
          <p:nvPr/>
        </p:nvSpPr>
        <p:spPr>
          <a:xfrm>
            <a:off x="3251200" y="1068984"/>
            <a:ext cx="4622800" cy="584775"/>
          </a:xfrm>
          <a:prstGeom prst="rect">
            <a:avLst/>
          </a:prstGeom>
          <a:solidFill>
            <a:srgbClr val="FFE6E4"/>
          </a:solidFill>
        </p:spPr>
        <p:txBody>
          <a:bodyPr wrap="square">
            <a:spAutoFit/>
          </a:bodyPr>
          <a:lstStyle/>
          <a:p>
            <a:pPr algn="ctr" defTabSz="914424">
              <a:defRPr/>
            </a:pPr>
            <a:r>
              <a:rPr lang="fr-FR" sz="3200" dirty="0">
                <a:solidFill>
                  <a:srgbClr val="3E3E3E"/>
                </a:solidFill>
                <a:latin typeface="KyivType Sans Medium2" panose="00000600000000000000" pitchFamily="50" charset="0"/>
                <a:ea typeface="Roboto Light" panose="02000000000000000000" pitchFamily="2" charset="0"/>
              </a:rPr>
              <a:t>Reformulation </a:t>
            </a:r>
          </a:p>
        </p:txBody>
      </p:sp>
      <p:pic>
        <p:nvPicPr>
          <p:cNvPr id="3" name="Image 2">
            <a:extLst>
              <a:ext uri="{FF2B5EF4-FFF2-40B4-BE49-F238E27FC236}">
                <a16:creationId xmlns:a16="http://schemas.microsoft.com/office/drawing/2014/main" id="{182B94B0-3F7D-E092-9B4C-5A90E6730E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00598" y="3768897"/>
            <a:ext cx="2187130" cy="1150720"/>
          </a:xfrm>
          <a:prstGeom prst="rect">
            <a:avLst/>
          </a:prstGeom>
        </p:spPr>
      </p:pic>
      <p:sp>
        <p:nvSpPr>
          <p:cNvPr id="16" name="ZoneTexte 15">
            <a:extLst>
              <a:ext uri="{FF2B5EF4-FFF2-40B4-BE49-F238E27FC236}">
                <a16:creationId xmlns:a16="http://schemas.microsoft.com/office/drawing/2014/main" id="{0B227943-A587-5AAE-34D9-5CB75F87C53B}"/>
              </a:ext>
            </a:extLst>
          </p:cNvPr>
          <p:cNvSpPr txBox="1"/>
          <p:nvPr/>
        </p:nvSpPr>
        <p:spPr>
          <a:xfrm>
            <a:off x="7772400" y="3975369"/>
            <a:ext cx="1183078" cy="523220"/>
          </a:xfrm>
          <a:prstGeom prst="rect">
            <a:avLst/>
          </a:prstGeom>
          <a:noFill/>
        </p:spPr>
        <p:txBody>
          <a:bodyPr wrap="square">
            <a:spAutoFit/>
          </a:bodyPr>
          <a:lstStyle/>
          <a:p>
            <a:pPr defTabSz="914446">
              <a:defRPr/>
            </a:pPr>
            <a:r>
              <a:rPr lang="en-US" sz="2800" b="1" dirty="0">
                <a:solidFill>
                  <a:srgbClr val="F3CEAF"/>
                </a:solidFill>
                <a:latin typeface="KyivType Sans Medium2" panose="00000600000000000000"/>
                <a:ea typeface="Roboto Light" panose="02000000000000000000" pitchFamily="2" charset="0"/>
              </a:rPr>
              <a:t>77%</a:t>
            </a:r>
            <a:endParaRPr lang="fr-FR" sz="2800" dirty="0">
              <a:solidFill>
                <a:srgbClr val="F3CEAF"/>
              </a:solidFill>
              <a:latin typeface="Roboto Light"/>
            </a:endParaRPr>
          </a:p>
        </p:txBody>
      </p:sp>
      <p:sp>
        <p:nvSpPr>
          <p:cNvPr id="19" name="ZoneTexte 18">
            <a:extLst>
              <a:ext uri="{FF2B5EF4-FFF2-40B4-BE49-F238E27FC236}">
                <a16:creationId xmlns:a16="http://schemas.microsoft.com/office/drawing/2014/main" id="{83582EE6-CAC4-B1D6-91C4-E7F1633C4B4A}"/>
              </a:ext>
            </a:extLst>
          </p:cNvPr>
          <p:cNvSpPr txBox="1"/>
          <p:nvPr/>
        </p:nvSpPr>
        <p:spPr>
          <a:xfrm>
            <a:off x="7799288" y="3148974"/>
            <a:ext cx="1129302" cy="523220"/>
          </a:xfrm>
          <a:prstGeom prst="rect">
            <a:avLst/>
          </a:prstGeom>
          <a:noFill/>
        </p:spPr>
        <p:txBody>
          <a:bodyPr wrap="square">
            <a:spAutoFit/>
          </a:bodyPr>
          <a:lstStyle/>
          <a:p>
            <a:pPr defTabSz="914446">
              <a:defRPr/>
            </a:pPr>
            <a:r>
              <a:rPr lang="en-US" sz="2800" b="1" dirty="0">
                <a:solidFill>
                  <a:srgbClr val="F3CEAF"/>
                </a:solidFill>
                <a:latin typeface="KyivType Sans Medium2" panose="00000600000000000000"/>
                <a:ea typeface="Roboto Light" panose="02000000000000000000" pitchFamily="2" charset="0"/>
              </a:rPr>
              <a:t>95%</a:t>
            </a:r>
            <a:endParaRPr lang="fr-FR" sz="2800" dirty="0">
              <a:solidFill>
                <a:srgbClr val="F3CEAF"/>
              </a:solidFill>
              <a:latin typeface="Roboto Light"/>
            </a:endParaRPr>
          </a:p>
        </p:txBody>
      </p:sp>
      <p:sp>
        <p:nvSpPr>
          <p:cNvPr id="20" name="ZoneTexte 19">
            <a:extLst>
              <a:ext uri="{FF2B5EF4-FFF2-40B4-BE49-F238E27FC236}">
                <a16:creationId xmlns:a16="http://schemas.microsoft.com/office/drawing/2014/main" id="{C6123FBB-49F7-99D9-3A2F-9A1555CF950D}"/>
              </a:ext>
            </a:extLst>
          </p:cNvPr>
          <p:cNvSpPr txBox="1"/>
          <p:nvPr/>
        </p:nvSpPr>
        <p:spPr>
          <a:xfrm>
            <a:off x="6452597" y="2061431"/>
            <a:ext cx="2196111" cy="954107"/>
          </a:xfrm>
          <a:prstGeom prst="rect">
            <a:avLst/>
          </a:prstGeom>
          <a:noFill/>
        </p:spPr>
        <p:txBody>
          <a:bodyPr wrap="square">
            <a:spAutoFit/>
          </a:bodyPr>
          <a:lstStyle>
            <a:defPPr>
              <a:defRPr lang="fr-FR"/>
            </a:defPPr>
            <a:lvl1pPr defTabSz="914446">
              <a:defRPr sz="2800" b="1">
                <a:solidFill>
                  <a:srgbClr val="F3CEAF"/>
                </a:solidFill>
                <a:latin typeface="KyivType Sans Medium2" panose="00000600000000000000"/>
                <a:ea typeface="Roboto Light" panose="02000000000000000000" pitchFamily="2" charset="0"/>
              </a:defRPr>
            </a:lvl1pPr>
          </a:lstStyle>
          <a:p>
            <a:r>
              <a:rPr lang="en-US" dirty="0"/>
              <a:t>9 sur 10 </a:t>
            </a:r>
          </a:p>
          <a:p>
            <a:r>
              <a:rPr lang="en-US" dirty="0"/>
              <a:t>femmes</a:t>
            </a:r>
            <a:endParaRPr lang="fr-FR" dirty="0"/>
          </a:p>
        </p:txBody>
      </p:sp>
      <p:grpSp>
        <p:nvGrpSpPr>
          <p:cNvPr id="2" name="Groupe 1">
            <a:extLst>
              <a:ext uri="{FF2B5EF4-FFF2-40B4-BE49-F238E27FC236}">
                <a16:creationId xmlns:a16="http://schemas.microsoft.com/office/drawing/2014/main" id="{B7C84D3D-D7D6-8375-6E29-7412E2D6546F}"/>
              </a:ext>
            </a:extLst>
          </p:cNvPr>
          <p:cNvGrpSpPr/>
          <p:nvPr/>
        </p:nvGrpSpPr>
        <p:grpSpPr>
          <a:xfrm>
            <a:off x="2402279" y="4717000"/>
            <a:ext cx="11617637" cy="523220"/>
            <a:chOff x="1256415" y="5015724"/>
            <a:chExt cx="11617637" cy="523220"/>
          </a:xfrm>
        </p:grpSpPr>
        <p:sp>
          <p:nvSpPr>
            <p:cNvPr id="17" name="ZoneTexte 16">
              <a:extLst>
                <a:ext uri="{FF2B5EF4-FFF2-40B4-BE49-F238E27FC236}">
                  <a16:creationId xmlns:a16="http://schemas.microsoft.com/office/drawing/2014/main" id="{2F148776-0E6A-4C25-95F1-B4ED70DAC205}"/>
                </a:ext>
              </a:extLst>
            </p:cNvPr>
            <p:cNvSpPr txBox="1"/>
            <p:nvPr/>
          </p:nvSpPr>
          <p:spPr>
            <a:xfrm>
              <a:off x="1256415" y="5092668"/>
              <a:ext cx="6957594" cy="369332"/>
            </a:xfrm>
            <a:prstGeom prst="rect">
              <a:avLst/>
            </a:prstGeom>
            <a:noFill/>
          </p:spPr>
          <p:txBody>
            <a:bodyPr wrap="square">
              <a:spAutoFit/>
            </a:bodyPr>
            <a:lstStyle/>
            <a:p>
              <a:pPr defTabSz="342909">
                <a:defRPr/>
              </a:pPr>
              <a:r>
                <a:rPr lang="en-US" dirty="0">
                  <a:latin typeface="Roboto Light" panose="02000000000000000000" pitchFamily="2" charset="0"/>
                  <a:ea typeface="Roboto Light" panose="02000000000000000000" pitchFamily="2" charset="0"/>
                </a:rPr>
                <a:t>Texture agréable à utiliser     </a:t>
              </a:r>
              <a:endParaRPr lang="fr-FR" sz="2400" b="1" dirty="0">
                <a:latin typeface="KyivType Sans Medium2" panose="00000600000000000000"/>
                <a:ea typeface="Roboto Light" panose="02000000000000000000" pitchFamily="2" charset="0"/>
              </a:endParaRPr>
            </a:p>
          </p:txBody>
        </p:sp>
        <p:sp>
          <p:nvSpPr>
            <p:cNvPr id="21" name="ZoneTexte 20">
              <a:extLst>
                <a:ext uri="{FF2B5EF4-FFF2-40B4-BE49-F238E27FC236}">
                  <a16:creationId xmlns:a16="http://schemas.microsoft.com/office/drawing/2014/main" id="{C78621F6-4513-3913-6821-BB9B66517B09}"/>
                </a:ext>
              </a:extLst>
            </p:cNvPr>
            <p:cNvSpPr txBox="1"/>
            <p:nvPr/>
          </p:nvSpPr>
          <p:spPr>
            <a:xfrm>
              <a:off x="6549452" y="5015724"/>
              <a:ext cx="6324600" cy="523220"/>
            </a:xfrm>
            <a:prstGeom prst="rect">
              <a:avLst/>
            </a:prstGeom>
            <a:noFill/>
          </p:spPr>
          <p:txBody>
            <a:bodyPr wrap="square">
              <a:spAutoFit/>
            </a:bodyPr>
            <a:lstStyle/>
            <a:p>
              <a:pPr defTabSz="914446">
                <a:defRPr/>
              </a:pPr>
              <a:r>
                <a:rPr lang="en-US" sz="2800" b="1" dirty="0">
                  <a:solidFill>
                    <a:srgbClr val="F3CEAF"/>
                  </a:solidFill>
                  <a:latin typeface="KyivType Sans Medium2" panose="00000600000000000000"/>
                  <a:ea typeface="Roboto Light" panose="02000000000000000000" pitchFamily="2" charset="0"/>
                </a:rPr>
                <a:t>100%</a:t>
              </a:r>
              <a:endParaRPr lang="fr-FR" sz="2800" b="1" dirty="0">
                <a:solidFill>
                  <a:srgbClr val="F3CEAF"/>
                </a:solidFill>
                <a:latin typeface="KyivType Sans Medium2" panose="00000600000000000000"/>
                <a:ea typeface="Roboto Light" panose="02000000000000000000" pitchFamily="2" charset="0"/>
              </a:endParaRPr>
            </a:p>
          </p:txBody>
        </p:sp>
      </p:grpSp>
      <p:pic>
        <p:nvPicPr>
          <p:cNvPr id="23" name="Image 22" descr="Une image contenant texte, tasse, articles de toilette, crème pour la peau&#10;&#10;Description générée automatiquement">
            <a:extLst>
              <a:ext uri="{FF2B5EF4-FFF2-40B4-BE49-F238E27FC236}">
                <a16:creationId xmlns:a16="http://schemas.microsoft.com/office/drawing/2014/main" id="{D18E03A8-810E-0754-DA5A-02BF4564B9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9172" y="1359057"/>
            <a:ext cx="2196112" cy="5003800"/>
          </a:xfrm>
          <a:prstGeom prst="rect">
            <a:avLst/>
          </a:prstGeom>
        </p:spPr>
      </p:pic>
      <p:pic>
        <p:nvPicPr>
          <p:cNvPr id="15" name="Image 14">
            <a:extLst>
              <a:ext uri="{FF2B5EF4-FFF2-40B4-BE49-F238E27FC236}">
                <a16:creationId xmlns:a16="http://schemas.microsoft.com/office/drawing/2014/main" id="{D09AF237-FA00-4A10-8B6E-7A5D84E84D4C}"/>
              </a:ext>
            </a:extLst>
          </p:cNvPr>
          <p:cNvPicPr>
            <a:picLocks noChangeAspect="1"/>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0926398" y="160062"/>
            <a:ext cx="1083118" cy="1139751"/>
          </a:xfrm>
          <a:prstGeom prst="rect">
            <a:avLst/>
          </a:prstGeom>
        </p:spPr>
      </p:pic>
    </p:spTree>
    <p:extLst>
      <p:ext uri="{BB962C8B-B14F-4D97-AF65-F5344CB8AC3E}">
        <p14:creationId xmlns:p14="http://schemas.microsoft.com/office/powerpoint/2010/main" val="295479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rc 21"/>
          <p:cNvSpPr/>
          <p:nvPr/>
        </p:nvSpPr>
        <p:spPr>
          <a:xfrm rot="9523306">
            <a:off x="1137046" y="1901056"/>
            <a:ext cx="3629817" cy="5105470"/>
          </a:xfrm>
          <a:custGeom>
            <a:avLst/>
            <a:gdLst>
              <a:gd name="connsiteX0" fmla="*/ 3440652 w 6881304"/>
              <a:gd name="connsiteY0" fmla="*/ 0 h 8221727"/>
              <a:gd name="connsiteX1" fmla="*/ 6881304 w 6881304"/>
              <a:gd name="connsiteY1" fmla="*/ 4110864 h 8221727"/>
              <a:gd name="connsiteX2" fmla="*/ 3440652 w 6881304"/>
              <a:gd name="connsiteY2" fmla="*/ 4110864 h 8221727"/>
              <a:gd name="connsiteX3" fmla="*/ 3440652 w 6881304"/>
              <a:gd name="connsiteY3" fmla="*/ 0 h 8221727"/>
              <a:gd name="connsiteX0" fmla="*/ 3440652 w 6881304"/>
              <a:gd name="connsiteY0" fmla="*/ 0 h 8221727"/>
              <a:gd name="connsiteX1" fmla="*/ 6881304 w 6881304"/>
              <a:gd name="connsiteY1" fmla="*/ 4110864 h 8221727"/>
              <a:gd name="connsiteX0" fmla="*/ 0 w 3440652"/>
              <a:gd name="connsiteY0" fmla="*/ 0 h 4110864"/>
              <a:gd name="connsiteX1" fmla="*/ 3440652 w 3440652"/>
              <a:gd name="connsiteY1" fmla="*/ 4110864 h 4110864"/>
              <a:gd name="connsiteX2" fmla="*/ 0 w 3440652"/>
              <a:gd name="connsiteY2" fmla="*/ 4110864 h 4110864"/>
              <a:gd name="connsiteX3" fmla="*/ 0 w 3440652"/>
              <a:gd name="connsiteY3" fmla="*/ 0 h 4110864"/>
              <a:gd name="connsiteX0" fmla="*/ 358483 w 3440652"/>
              <a:gd name="connsiteY0" fmla="*/ 129388 h 4110864"/>
              <a:gd name="connsiteX1" fmla="*/ 3440652 w 3440652"/>
              <a:gd name="connsiteY1" fmla="*/ 4110864 h 4110864"/>
              <a:gd name="connsiteX0" fmla="*/ 0 w 3440652"/>
              <a:gd name="connsiteY0" fmla="*/ 0 h 4110864"/>
              <a:gd name="connsiteX1" fmla="*/ 3440652 w 3440652"/>
              <a:gd name="connsiteY1" fmla="*/ 4110864 h 4110864"/>
              <a:gd name="connsiteX2" fmla="*/ 0 w 3440652"/>
              <a:gd name="connsiteY2" fmla="*/ 4110864 h 4110864"/>
              <a:gd name="connsiteX3" fmla="*/ 0 w 3440652"/>
              <a:gd name="connsiteY3" fmla="*/ 0 h 4110864"/>
              <a:gd name="connsiteX0" fmla="*/ 303734 w 3440652"/>
              <a:gd name="connsiteY0" fmla="*/ 138732 h 4110864"/>
              <a:gd name="connsiteX1" fmla="*/ 3440652 w 3440652"/>
              <a:gd name="connsiteY1" fmla="*/ 4110864 h 4110864"/>
              <a:gd name="connsiteX0" fmla="*/ 0 w 3440652"/>
              <a:gd name="connsiteY0" fmla="*/ 137908 h 4248772"/>
              <a:gd name="connsiteX1" fmla="*/ 3440652 w 3440652"/>
              <a:gd name="connsiteY1" fmla="*/ 4248772 h 4248772"/>
              <a:gd name="connsiteX2" fmla="*/ 0 w 3440652"/>
              <a:gd name="connsiteY2" fmla="*/ 4248772 h 4248772"/>
              <a:gd name="connsiteX3" fmla="*/ 0 w 3440652"/>
              <a:gd name="connsiteY3" fmla="*/ 137908 h 4248772"/>
              <a:gd name="connsiteX0" fmla="*/ 380805 w 3440652"/>
              <a:gd name="connsiteY0" fmla="*/ 0 h 4248772"/>
              <a:gd name="connsiteX1" fmla="*/ 3440652 w 3440652"/>
              <a:gd name="connsiteY1" fmla="*/ 4248772 h 4248772"/>
              <a:gd name="connsiteX0" fmla="*/ 0 w 3440652"/>
              <a:gd name="connsiteY0" fmla="*/ 218815 h 4329679"/>
              <a:gd name="connsiteX1" fmla="*/ 3440652 w 3440652"/>
              <a:gd name="connsiteY1" fmla="*/ 4329679 h 4329679"/>
              <a:gd name="connsiteX2" fmla="*/ 0 w 3440652"/>
              <a:gd name="connsiteY2" fmla="*/ 4329679 h 4329679"/>
              <a:gd name="connsiteX3" fmla="*/ 0 w 3440652"/>
              <a:gd name="connsiteY3" fmla="*/ 218815 h 4329679"/>
              <a:gd name="connsiteX0" fmla="*/ 330539 w 3440652"/>
              <a:gd name="connsiteY0" fmla="*/ 0 h 4329679"/>
              <a:gd name="connsiteX1" fmla="*/ 3440652 w 3440652"/>
              <a:gd name="connsiteY1" fmla="*/ 4329679 h 4329679"/>
              <a:gd name="connsiteX0" fmla="*/ 43644 w 3484296"/>
              <a:gd name="connsiteY0" fmla="*/ 517867 h 4628731"/>
              <a:gd name="connsiteX1" fmla="*/ 3484296 w 3484296"/>
              <a:gd name="connsiteY1" fmla="*/ 4628731 h 4628731"/>
              <a:gd name="connsiteX2" fmla="*/ 43644 w 3484296"/>
              <a:gd name="connsiteY2" fmla="*/ 4628731 h 4628731"/>
              <a:gd name="connsiteX3" fmla="*/ 43644 w 3484296"/>
              <a:gd name="connsiteY3" fmla="*/ 517867 h 4628731"/>
              <a:gd name="connsiteX0" fmla="*/ 0 w 3484296"/>
              <a:gd name="connsiteY0" fmla="*/ 0 h 4628731"/>
              <a:gd name="connsiteX1" fmla="*/ 3484296 w 3484296"/>
              <a:gd name="connsiteY1" fmla="*/ 4628731 h 4628731"/>
              <a:gd name="connsiteX0" fmla="*/ 158559 w 3599211"/>
              <a:gd name="connsiteY0" fmla="*/ 511511 h 4622375"/>
              <a:gd name="connsiteX1" fmla="*/ 3599211 w 3599211"/>
              <a:gd name="connsiteY1" fmla="*/ 4622375 h 4622375"/>
              <a:gd name="connsiteX2" fmla="*/ 158559 w 3599211"/>
              <a:gd name="connsiteY2" fmla="*/ 4622375 h 4622375"/>
              <a:gd name="connsiteX3" fmla="*/ 158559 w 3599211"/>
              <a:gd name="connsiteY3" fmla="*/ 511511 h 4622375"/>
              <a:gd name="connsiteX0" fmla="*/ 0 w 3599211"/>
              <a:gd name="connsiteY0" fmla="*/ 0 h 4622375"/>
              <a:gd name="connsiteX1" fmla="*/ 3599211 w 3599211"/>
              <a:gd name="connsiteY1" fmla="*/ 4622375 h 4622375"/>
            </a:gdLst>
            <a:ahLst/>
            <a:cxnLst>
              <a:cxn ang="0">
                <a:pos x="connsiteX0" y="connsiteY0"/>
              </a:cxn>
              <a:cxn ang="0">
                <a:pos x="connsiteX1" y="connsiteY1"/>
              </a:cxn>
            </a:cxnLst>
            <a:rect l="l" t="t" r="r" b="b"/>
            <a:pathLst>
              <a:path w="3599211" h="4622375" stroke="0" extrusionOk="0">
                <a:moveTo>
                  <a:pt x="158559" y="511511"/>
                </a:moveTo>
                <a:cubicBezTo>
                  <a:pt x="2058779" y="511511"/>
                  <a:pt x="3599211" y="2352008"/>
                  <a:pt x="3599211" y="4622375"/>
                </a:cubicBezTo>
                <a:lnTo>
                  <a:pt x="158559" y="4622375"/>
                </a:lnTo>
                <a:lnTo>
                  <a:pt x="158559" y="511511"/>
                </a:lnTo>
                <a:close/>
              </a:path>
              <a:path w="3599211" h="4622375" fill="none">
                <a:moveTo>
                  <a:pt x="0" y="0"/>
                </a:moveTo>
                <a:cubicBezTo>
                  <a:pt x="1900220" y="0"/>
                  <a:pt x="3599211" y="2352008"/>
                  <a:pt x="3599211" y="4622375"/>
                </a:cubicBezTo>
              </a:path>
            </a:pathLst>
          </a:cu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35">
              <a:defRPr/>
            </a:pPr>
            <a:endParaRPr lang="fr-FR">
              <a:solidFill>
                <a:prstClr val="black"/>
              </a:solidFill>
              <a:latin typeface="Calibri"/>
            </a:endParaRPr>
          </a:p>
        </p:txBody>
      </p:sp>
      <p:sp>
        <p:nvSpPr>
          <p:cNvPr id="14" name="Rectangle 13"/>
          <p:cNvSpPr/>
          <p:nvPr/>
        </p:nvSpPr>
        <p:spPr>
          <a:xfrm>
            <a:off x="240" y="1324473"/>
            <a:ext cx="12191521" cy="400110"/>
          </a:xfrm>
          <a:prstGeom prst="rect">
            <a:avLst/>
          </a:prstGeom>
        </p:spPr>
        <p:txBody>
          <a:bodyPr wrap="square">
            <a:spAutoFit/>
          </a:bodyPr>
          <a:lstStyle/>
          <a:p>
            <a:pPr algn="ctr">
              <a:defRPr/>
            </a:pPr>
            <a:r>
              <a:rPr lang="fr-FR" sz="2000" i="1" dirty="0">
                <a:solidFill>
                  <a:prstClr val="black"/>
                </a:solidFill>
                <a:latin typeface="KyivType Sans2" panose="00000500000000000000" charset="0"/>
              </a:rPr>
              <a:t>Soin yeux &amp; lèvres nutrition et réparation intense</a:t>
            </a:r>
          </a:p>
        </p:txBody>
      </p:sp>
      <p:sp>
        <p:nvSpPr>
          <p:cNvPr id="24" name="ZoneTexte 23"/>
          <p:cNvSpPr txBox="1"/>
          <p:nvPr/>
        </p:nvSpPr>
        <p:spPr>
          <a:xfrm>
            <a:off x="11262703" y="5419178"/>
            <a:ext cx="461665" cy="680668"/>
          </a:xfrm>
          <a:prstGeom prst="rect">
            <a:avLst/>
          </a:prstGeom>
          <a:solidFill>
            <a:schemeClr val="bg1"/>
          </a:solidFill>
        </p:spPr>
        <p:txBody>
          <a:bodyPr vert="vert270" wrap="square" rtlCol="0">
            <a:spAutoFit/>
          </a:bodyPr>
          <a:lstStyle/>
          <a:p>
            <a:pPr defTabSz="914335">
              <a:defRPr/>
            </a:pPr>
            <a:r>
              <a:rPr lang="fr-FR" dirty="0">
                <a:solidFill>
                  <a:prstClr val="black"/>
                </a:solidFill>
                <a:latin typeface="Roboto Light" panose="020B0604020202020204" charset="0"/>
                <a:ea typeface="Roboto Light" panose="020B0604020202020204" charset="0"/>
              </a:rPr>
              <a:t>50 ml </a:t>
            </a:r>
          </a:p>
        </p:txBody>
      </p:sp>
      <p:sp>
        <p:nvSpPr>
          <p:cNvPr id="20" name="ZoneTexte 19"/>
          <p:cNvSpPr txBox="1"/>
          <p:nvPr/>
        </p:nvSpPr>
        <p:spPr>
          <a:xfrm>
            <a:off x="1365328" y="2749324"/>
            <a:ext cx="4883072" cy="785087"/>
          </a:xfrm>
          <a:prstGeom prst="rect">
            <a:avLst/>
          </a:prstGeom>
          <a:solidFill>
            <a:schemeClr val="bg1"/>
          </a:solidFill>
        </p:spPr>
        <p:txBody>
          <a:bodyPr wrap="square" rtlCol="0">
            <a:spAutoFit/>
          </a:bodyPr>
          <a:lstStyle/>
          <a:p>
            <a:pPr defTabSz="914335">
              <a:defRPr/>
            </a:pPr>
            <a:r>
              <a:rPr lang="fr-FR" sz="1451" dirty="0">
                <a:solidFill>
                  <a:prstClr val="black"/>
                </a:solidFill>
                <a:latin typeface="Roboto Light" panose="020B0604020202020204" charset="0"/>
                <a:ea typeface="Roboto Light" panose="020B0604020202020204" charset="0"/>
              </a:rPr>
              <a:t>2 en 1 : yeux &amp; lèvres</a:t>
            </a:r>
          </a:p>
          <a:p>
            <a:pPr defTabSz="914335">
              <a:defRPr/>
            </a:pPr>
            <a:r>
              <a:rPr lang="fr-FR" sz="1451" dirty="0">
                <a:solidFill>
                  <a:prstClr val="black"/>
                </a:solidFill>
                <a:latin typeface="Roboto Light" panose="020B0604020202020204" charset="0"/>
                <a:ea typeface="Roboto Light" panose="020B0604020202020204" charset="0"/>
              </a:rPr>
              <a:t>Nourrit, hydrate et lisse le contour des yeux et des lèvres</a:t>
            </a:r>
          </a:p>
          <a:p>
            <a:pPr defTabSz="914335">
              <a:defRPr/>
            </a:pPr>
            <a:r>
              <a:rPr lang="fr-FR" sz="1451" dirty="0">
                <a:solidFill>
                  <a:prstClr val="black"/>
                </a:solidFill>
                <a:latin typeface="Roboto Light" panose="020B0604020202020204" charset="0"/>
                <a:ea typeface="Roboto Light" panose="020B0604020202020204" charset="0"/>
              </a:rPr>
              <a:t>Prévient rides et ridules </a:t>
            </a:r>
          </a:p>
        </p:txBody>
      </p:sp>
      <p:pic>
        <p:nvPicPr>
          <p:cNvPr id="32" name="Image 3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420" y="2307027"/>
            <a:ext cx="1119554" cy="1418840"/>
          </a:xfrm>
          <a:prstGeom prst="rect">
            <a:avLst/>
          </a:prstGeom>
        </p:spPr>
      </p:pic>
      <p:pic>
        <p:nvPicPr>
          <p:cNvPr id="28" name="Image 2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3031" y="3877336"/>
            <a:ext cx="1152588" cy="1223360"/>
          </a:xfrm>
          <a:prstGeom prst="rect">
            <a:avLst/>
          </a:prstGeom>
        </p:spPr>
      </p:pic>
      <p:sp>
        <p:nvSpPr>
          <p:cNvPr id="29" name="ZoneTexte 28"/>
          <p:cNvSpPr txBox="1"/>
          <p:nvPr/>
        </p:nvSpPr>
        <p:spPr>
          <a:xfrm>
            <a:off x="1122207" y="4985593"/>
            <a:ext cx="1511240" cy="338554"/>
          </a:xfrm>
          <a:prstGeom prst="rect">
            <a:avLst/>
          </a:prstGeom>
          <a:noFill/>
        </p:spPr>
        <p:txBody>
          <a:bodyPr wrap="square" rtlCol="0">
            <a:spAutoFit/>
          </a:bodyPr>
          <a:lstStyle/>
          <a:p>
            <a:r>
              <a:rPr lang="fr-FR" sz="1600" b="1" dirty="0">
                <a:solidFill>
                  <a:srgbClr val="CAC4DB"/>
                </a:solidFill>
                <a:latin typeface="Calibri Light" panose="020F0302020204030204" pitchFamily="34" charset="0"/>
                <a:ea typeface="Roboto" panose="02000000000000000000" pitchFamily="2" charset="0"/>
                <a:cs typeface="Calibri Light" panose="020F0302020204030204" pitchFamily="34" charset="0"/>
              </a:rPr>
              <a:t>Cible </a:t>
            </a:r>
          </a:p>
        </p:txBody>
      </p:sp>
      <p:sp>
        <p:nvSpPr>
          <p:cNvPr id="36" name="Rectangle 35"/>
          <p:cNvSpPr/>
          <p:nvPr/>
        </p:nvSpPr>
        <p:spPr>
          <a:xfrm>
            <a:off x="2202693" y="4147418"/>
            <a:ext cx="6095760" cy="538865"/>
          </a:xfrm>
          <a:prstGeom prst="rect">
            <a:avLst/>
          </a:prstGeom>
        </p:spPr>
        <p:txBody>
          <a:bodyPr>
            <a:spAutoFit/>
          </a:bodyPr>
          <a:lstStyle/>
          <a:p>
            <a:pPr lvl="0">
              <a:defRPr/>
            </a:pPr>
            <a:r>
              <a:rPr lang="fr-FR" sz="1451" dirty="0">
                <a:solidFill>
                  <a:prstClr val="black"/>
                </a:solidFill>
                <a:latin typeface="Roboto Light" panose="020B0604020202020204" charset="0"/>
                <a:ea typeface="Roboto Light" panose="020B0604020202020204" charset="0"/>
              </a:rPr>
              <a:t>Tous types de peaux</a:t>
            </a:r>
          </a:p>
          <a:p>
            <a:pPr lvl="0">
              <a:defRPr/>
            </a:pPr>
            <a:r>
              <a:rPr lang="fr-FR" sz="1451" dirty="0">
                <a:solidFill>
                  <a:prstClr val="black"/>
                </a:solidFill>
                <a:latin typeface="Roboto Light" panose="020B0604020202020204" charset="0"/>
                <a:ea typeface="Roboto Light" panose="020B0604020202020204" charset="0"/>
              </a:rPr>
              <a:t>Tous âges</a:t>
            </a:r>
          </a:p>
        </p:txBody>
      </p:sp>
      <p:sp>
        <p:nvSpPr>
          <p:cNvPr id="21" name="Rectangle 20"/>
          <p:cNvSpPr/>
          <p:nvPr/>
        </p:nvSpPr>
        <p:spPr>
          <a:xfrm>
            <a:off x="3806864" y="5266387"/>
            <a:ext cx="5968567" cy="985398"/>
          </a:xfrm>
          <a:prstGeom prst="rect">
            <a:avLst/>
          </a:prstGeom>
          <a:solidFill>
            <a:schemeClr val="bg1"/>
          </a:solidFill>
          <a:effectLst>
            <a:softEdge rad="127000"/>
          </a:effectLst>
        </p:spPr>
        <p:txBody>
          <a:bodyPr wrap="square">
            <a:spAutoFit/>
          </a:bodyPr>
          <a:lstStyle/>
          <a:p>
            <a:pPr defTabSz="914335">
              <a:defRPr/>
            </a:pPr>
            <a:r>
              <a:rPr lang="fr-FR" sz="1451" dirty="0">
                <a:solidFill>
                  <a:prstClr val="black"/>
                </a:solidFill>
                <a:latin typeface="Roboto Light" panose="020B0604020202020204" charset="0"/>
                <a:ea typeface="Roboto Light" panose="020B0604020202020204" charset="0"/>
              </a:rPr>
              <a:t>Réduction de l'irritation autour des yeux 82%</a:t>
            </a:r>
          </a:p>
          <a:p>
            <a:pPr defTabSz="914335">
              <a:defRPr/>
            </a:pPr>
            <a:r>
              <a:rPr lang="fr-FR" sz="1451" dirty="0">
                <a:solidFill>
                  <a:prstClr val="black"/>
                </a:solidFill>
                <a:latin typeface="Roboto Light" panose="020B0604020202020204" charset="0"/>
                <a:ea typeface="Roboto Light" panose="020B0604020202020204" charset="0"/>
              </a:rPr>
              <a:t>Protège le contour des yeux du dessèchement 90% </a:t>
            </a:r>
          </a:p>
          <a:p>
            <a:pPr defTabSz="914335">
              <a:defRPr/>
            </a:pPr>
            <a:r>
              <a:rPr lang="fr-FR" sz="1451" dirty="0">
                <a:solidFill>
                  <a:prstClr val="black"/>
                </a:solidFill>
                <a:latin typeface="Roboto Light" panose="020B0604020202020204" charset="0"/>
                <a:ea typeface="Roboto Light" panose="020B0604020202020204" charset="0"/>
              </a:rPr>
              <a:t>Le maquillage des yeux est plus uniforme et avec une meilleure tenue pour 7/10 femmes</a:t>
            </a:r>
          </a:p>
        </p:txBody>
      </p:sp>
      <p:sp>
        <p:nvSpPr>
          <p:cNvPr id="25" name="ZoneTexte 24"/>
          <p:cNvSpPr txBox="1"/>
          <p:nvPr/>
        </p:nvSpPr>
        <p:spPr>
          <a:xfrm>
            <a:off x="9738777" y="6082855"/>
            <a:ext cx="2154611" cy="369332"/>
          </a:xfrm>
          <a:prstGeom prst="rect">
            <a:avLst/>
          </a:prstGeom>
          <a:solidFill>
            <a:schemeClr val="bg1"/>
          </a:solidFill>
        </p:spPr>
        <p:txBody>
          <a:bodyPr wrap="square" rtlCol="0">
            <a:spAutoFit/>
          </a:bodyPr>
          <a:lstStyle/>
          <a:p>
            <a:pPr algn="ctr" defTabSz="914335">
              <a:defRPr/>
            </a:pPr>
            <a:r>
              <a:rPr lang="fr-FR" dirty="0">
                <a:solidFill>
                  <a:prstClr val="black"/>
                </a:solidFill>
                <a:latin typeface="Roboto Light" panose="020B0604020202020204" charset="0"/>
                <a:ea typeface="Roboto Light" panose="020B0604020202020204" charset="0"/>
              </a:rPr>
              <a:t>Matin et/ou Soir</a:t>
            </a:r>
          </a:p>
        </p:txBody>
      </p:sp>
      <p:sp>
        <p:nvSpPr>
          <p:cNvPr id="27" name="Titre 2">
            <a:extLst>
              <a:ext uri="{FF2B5EF4-FFF2-40B4-BE49-F238E27FC236}">
                <a16:creationId xmlns:a16="http://schemas.microsoft.com/office/drawing/2014/main" id="{FD81666C-B2AF-4A41-8BEB-848EEE710F98}"/>
              </a:ext>
            </a:extLst>
          </p:cNvPr>
          <p:cNvSpPr txBox="1">
            <a:spLocks/>
          </p:cNvSpPr>
          <p:nvPr/>
        </p:nvSpPr>
        <p:spPr>
          <a:xfrm>
            <a:off x="1343891" y="398025"/>
            <a:ext cx="9573491"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3E3E3E"/>
                </a:solidFill>
                <a:latin typeface="KyivType Sans2" panose="00000500000000000000" pitchFamily="50" charset="0"/>
              </a:rPr>
              <a:t>NUTRI CONTOUR</a:t>
            </a:r>
            <a:endParaRPr lang="fr-FR" sz="4000" dirty="0">
              <a:solidFill>
                <a:srgbClr val="3E3E3E"/>
              </a:solidFill>
              <a:latin typeface="KyivType Sans2" panose="00000500000000000000" pitchFamily="50" charset="0"/>
            </a:endParaRPr>
          </a:p>
        </p:txBody>
      </p:sp>
      <p:pic>
        <p:nvPicPr>
          <p:cNvPr id="33" name="Image 32">
            <a:extLst>
              <a:ext uri="{FF2B5EF4-FFF2-40B4-BE49-F238E27FC236}">
                <a16:creationId xmlns:a16="http://schemas.microsoft.com/office/drawing/2014/main" id="{8C8DA238-5CA5-48B2-AB78-82BD35868E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13995" y="4932929"/>
            <a:ext cx="1198789" cy="1519258"/>
          </a:xfrm>
          <a:prstGeom prst="rect">
            <a:avLst/>
          </a:prstGeom>
        </p:spPr>
      </p:pic>
      <p:sp>
        <p:nvSpPr>
          <p:cNvPr id="38" name="ZoneTexte 37">
            <a:extLst>
              <a:ext uri="{FF2B5EF4-FFF2-40B4-BE49-F238E27FC236}">
                <a16:creationId xmlns:a16="http://schemas.microsoft.com/office/drawing/2014/main" id="{62461FE7-50AE-4CC4-8532-76DAAF17DDE6}"/>
              </a:ext>
            </a:extLst>
          </p:cNvPr>
          <p:cNvSpPr txBox="1"/>
          <p:nvPr/>
        </p:nvSpPr>
        <p:spPr>
          <a:xfrm>
            <a:off x="169744" y="6228277"/>
            <a:ext cx="556441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700" b="0" dirty="0">
                <a:latin typeface="Roboto Light" panose="02000000000000000000" pitchFamily="2" charset="0"/>
                <a:ea typeface="Roboto Light" panose="02000000000000000000" pitchFamily="2" charset="0"/>
              </a:rPr>
              <a:t>*Efficacité à partir de 7 jours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700" b="0" dirty="0">
                <a:latin typeface="Roboto Light" panose="02000000000000000000" pitchFamily="2" charset="0"/>
                <a:ea typeface="Roboto Light" panose="02000000000000000000" pitchFamily="2" charset="0"/>
              </a:rPr>
              <a:t>** Test réalisé sous </a:t>
            </a:r>
            <a:r>
              <a:rPr lang="fr-FR" sz="600" b="0" dirty="0">
                <a:latin typeface="Roboto Light" panose="02000000000000000000" pitchFamily="2" charset="0"/>
                <a:ea typeface="Roboto Light" panose="02000000000000000000" pitchFamily="2" charset="0"/>
              </a:rPr>
              <a:t>contrôle</a:t>
            </a:r>
            <a:r>
              <a:rPr lang="fr-FR" sz="700" b="0" dirty="0">
                <a:latin typeface="Roboto Light" panose="02000000000000000000" pitchFamily="2" charset="0"/>
                <a:ea typeface="Roboto Light" panose="02000000000000000000" pitchFamily="2" charset="0"/>
              </a:rPr>
              <a:t> dermatologique et ophtalmologique. Application de NUTRI-CONTOUR sur le contour des yeux et des lèvres tous les jours, matin et soir pendant 28 jours sur une peau parfaitement nettoyée. Test réalisé sur 22 femmes adultes volontaires, âgées de 30 à 60 ans, présentant une peau déshydratée, fragilisée et irritée. </a:t>
            </a:r>
          </a:p>
        </p:txBody>
      </p:sp>
      <p:pic>
        <p:nvPicPr>
          <p:cNvPr id="19" name="Image 18" descr="Une image contenant texte, affaires de toilette, Soin de la peau, crème pour la peau&#10;&#10;Description générée automatiquement">
            <a:extLst>
              <a:ext uri="{FF2B5EF4-FFF2-40B4-BE49-F238E27FC236}">
                <a16:creationId xmlns:a16="http://schemas.microsoft.com/office/drawing/2014/main" id="{C528EFE0-2132-48A0-8673-48CCDDD68B1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775431" y="2060785"/>
            <a:ext cx="2144620" cy="4133240"/>
          </a:xfrm>
          <a:prstGeom prst="rect">
            <a:avLst/>
          </a:prstGeom>
        </p:spPr>
      </p:pic>
      <p:pic>
        <p:nvPicPr>
          <p:cNvPr id="37" name="Image 36">
            <a:extLst>
              <a:ext uri="{FF2B5EF4-FFF2-40B4-BE49-F238E27FC236}">
                <a16:creationId xmlns:a16="http://schemas.microsoft.com/office/drawing/2014/main" id="{222345D3-62F1-45FF-BAC1-2EF9817A4633}"/>
              </a:ext>
            </a:extLst>
          </p:cNvPr>
          <p:cNvPicPr>
            <a:picLocks noChangeAspect="1"/>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0926398" y="160062"/>
            <a:ext cx="1083118" cy="1139751"/>
          </a:xfrm>
          <a:prstGeom prst="rect">
            <a:avLst/>
          </a:prstGeom>
        </p:spPr>
      </p:pic>
    </p:spTree>
    <p:extLst>
      <p:ext uri="{BB962C8B-B14F-4D97-AF65-F5344CB8AC3E}">
        <p14:creationId xmlns:p14="http://schemas.microsoft.com/office/powerpoint/2010/main" val="31300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9" grpId="0"/>
      <p:bldP spid="36" grpId="0"/>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279828" y="2065058"/>
            <a:ext cx="6985309" cy="1770698"/>
          </a:xfrm>
          <a:prstGeom prst="roundRect">
            <a:avLst/>
          </a:prstGeom>
          <a:solidFill>
            <a:schemeClr val="bg1"/>
          </a:solidFill>
          <a:ln>
            <a:solidFill>
              <a:schemeClr val="tx1">
                <a:lumMod val="65000"/>
                <a:lumOff val="35000"/>
              </a:schemeClr>
            </a:solidFill>
          </a:ln>
        </p:spPr>
        <p:txBody>
          <a:bodyPr wrap="square" rtlCol="0">
            <a:spAutoFit/>
          </a:bodyPr>
          <a:lstStyle/>
          <a:p>
            <a:pPr lvl="2">
              <a:defRPr/>
            </a:pPr>
            <a:r>
              <a:rPr lang="fr-FR" sz="1400" dirty="0">
                <a:latin typeface="Roboto Light" panose="02000000000000000000" pitchFamily="2" charset="0"/>
                <a:ea typeface="Roboto Light" panose="02000000000000000000" pitchFamily="2" charset="0"/>
              </a:rPr>
              <a:t>Matin et/ou soir, après le nettoyage/démaquillage et la brumisation de la Lotion </a:t>
            </a:r>
            <a:r>
              <a:rPr lang="fr-FR" sz="1400" dirty="0" err="1">
                <a:latin typeface="Roboto Light" panose="02000000000000000000" pitchFamily="2" charset="0"/>
                <a:ea typeface="Roboto Light" panose="02000000000000000000" pitchFamily="2" charset="0"/>
              </a:rPr>
              <a:t>Yon</a:t>
            </a:r>
            <a:r>
              <a:rPr lang="fr-FR" sz="1400" dirty="0">
                <a:latin typeface="Roboto Light" panose="02000000000000000000" pitchFamily="2" charset="0"/>
                <a:ea typeface="Roboto Light" panose="02000000000000000000" pitchFamily="2" charset="0"/>
              </a:rPr>
              <a:t>-Ka adaptée, appliquez en couche fine sur le contour des lèvres et des yeux - la valeur d'un petit pois par zone. Faites pénétrer par de légers effleurages. Insistez sur les pattes d'oie</a:t>
            </a:r>
          </a:p>
          <a:p>
            <a:pPr lvl="2" algn="just">
              <a:defRPr/>
            </a:pPr>
            <a:endParaRPr lang="fr-FR" sz="1400" dirty="0">
              <a:latin typeface="Roboto Light" panose="02000000000000000000" pitchFamily="2" charset="0"/>
              <a:ea typeface="Roboto Light" panose="02000000000000000000" pitchFamily="2" charset="0"/>
            </a:endParaRPr>
          </a:p>
          <a:p>
            <a:pPr lvl="2">
              <a:defRPr/>
            </a:pPr>
            <a:r>
              <a:rPr lang="fr-FR" sz="1400" dirty="0">
                <a:latin typeface="Roboto Light" panose="02000000000000000000" pitchFamily="2" charset="0"/>
                <a:ea typeface="Roboto Light" panose="02000000000000000000" pitchFamily="2" charset="0"/>
              </a:rPr>
              <a:t>Triple utilisation : quotidienne, baume SOS lèvres gercées, sleeping masque</a:t>
            </a:r>
          </a:p>
        </p:txBody>
      </p:sp>
      <p:pic>
        <p:nvPicPr>
          <p:cNvPr id="6" name="Imag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8167" y="2102276"/>
            <a:ext cx="606442" cy="520827"/>
          </a:xfrm>
          <a:prstGeom prst="rect">
            <a:avLst/>
          </a:prstGeom>
        </p:spPr>
      </p:pic>
      <p:pic>
        <p:nvPicPr>
          <p:cNvPr id="7" name="Imag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91595" y="2977691"/>
            <a:ext cx="703015" cy="600698"/>
          </a:xfrm>
          <a:prstGeom prst="rect">
            <a:avLst/>
          </a:prstGeom>
        </p:spPr>
      </p:pic>
      <p:sp>
        <p:nvSpPr>
          <p:cNvPr id="16" name="Rectangle 15"/>
          <p:cNvSpPr/>
          <p:nvPr/>
        </p:nvSpPr>
        <p:spPr>
          <a:xfrm>
            <a:off x="2544274" y="5445254"/>
            <a:ext cx="2678880" cy="1107996"/>
          </a:xfrm>
          <a:prstGeom prst="rect">
            <a:avLst/>
          </a:prstGeom>
        </p:spPr>
        <p:txBody>
          <a:bodyPr wrap="square">
            <a:spAutoFit/>
          </a:bodyPr>
          <a:lstStyle/>
          <a:p>
            <a:pPr algn="ctr">
              <a:defRPr/>
            </a:pPr>
            <a:r>
              <a:rPr lang="en-US" sz="1100" dirty="0" err="1">
                <a:solidFill>
                  <a:srgbClr val="3E3E3E"/>
                </a:solidFill>
                <a:latin typeface="Roboto Light" panose="02000000000000000000" pitchFamily="2" charset="0"/>
                <a:ea typeface="Roboto Light" panose="02000000000000000000" pitchFamily="2" charset="0"/>
              </a:rPr>
              <a:t>Squalène</a:t>
            </a:r>
            <a:r>
              <a:rPr lang="en-US" sz="1100" dirty="0">
                <a:solidFill>
                  <a:srgbClr val="3E3E3E"/>
                </a:solidFill>
                <a:latin typeface="Roboto Light" panose="02000000000000000000" pitchFamily="2" charset="0"/>
                <a:ea typeface="Roboto Light" panose="02000000000000000000" pitchFamily="2" charset="0"/>
              </a:rPr>
              <a:t> </a:t>
            </a:r>
            <a:r>
              <a:rPr lang="en-US" sz="1100" dirty="0" err="1">
                <a:solidFill>
                  <a:srgbClr val="3E3E3E"/>
                </a:solidFill>
                <a:latin typeface="Roboto Light" panose="02000000000000000000" pitchFamily="2" charset="0"/>
                <a:ea typeface="Roboto Light" panose="02000000000000000000" pitchFamily="2" charset="0"/>
              </a:rPr>
              <a:t>d'olive</a:t>
            </a:r>
            <a:r>
              <a:rPr lang="en-US" sz="1100" dirty="0">
                <a:solidFill>
                  <a:srgbClr val="3E3E3E"/>
                </a:solidFill>
                <a:latin typeface="Roboto Light" panose="02000000000000000000" pitchFamily="2" charset="0"/>
                <a:ea typeface="Roboto Light" panose="02000000000000000000" pitchFamily="2" charset="0"/>
              </a:rPr>
              <a:t> bio </a:t>
            </a:r>
          </a:p>
          <a:p>
            <a:pPr algn="ctr">
              <a:defRPr/>
            </a:pPr>
            <a:r>
              <a:rPr lang="fr-FR" sz="1100" b="1" dirty="0">
                <a:solidFill>
                  <a:srgbClr val="3E3E3E"/>
                </a:solidFill>
                <a:latin typeface="Roboto Light" panose="02000000000000000000" pitchFamily="2" charset="0"/>
                <a:ea typeface="Roboto Light" panose="02000000000000000000" pitchFamily="2" charset="0"/>
              </a:rPr>
              <a:t>Restaure la barrière cutanée</a:t>
            </a:r>
          </a:p>
          <a:p>
            <a:pPr algn="ctr">
              <a:defRPr/>
            </a:pPr>
            <a:r>
              <a:rPr lang="fr-FR" sz="1100" b="1" dirty="0">
                <a:solidFill>
                  <a:srgbClr val="3E3E3E"/>
                </a:solidFill>
                <a:latin typeface="Roboto Light" panose="02000000000000000000" pitchFamily="2" charset="0"/>
                <a:ea typeface="Roboto Light" panose="02000000000000000000" pitchFamily="2" charset="0"/>
              </a:rPr>
              <a:t>Hydrate</a:t>
            </a:r>
          </a:p>
          <a:p>
            <a:pPr algn="ctr">
              <a:defRPr/>
            </a:pPr>
            <a:r>
              <a:rPr lang="fr-FR" sz="1100" b="1" dirty="0">
                <a:solidFill>
                  <a:srgbClr val="3E3E3E"/>
                </a:solidFill>
                <a:latin typeface="Roboto Light" panose="02000000000000000000" pitchFamily="2" charset="0"/>
                <a:ea typeface="Roboto Light" panose="02000000000000000000" pitchFamily="2" charset="0"/>
              </a:rPr>
              <a:t>Assouplit</a:t>
            </a:r>
          </a:p>
          <a:p>
            <a:pPr algn="ctr">
              <a:defRPr/>
            </a:pPr>
            <a:endParaRPr lang="fr-FR" sz="1100" dirty="0">
              <a:solidFill>
                <a:prstClr val="black"/>
              </a:solidFill>
              <a:latin typeface="Roboto Light" panose="02000000000000000000" pitchFamily="2" charset="0"/>
              <a:ea typeface="Roboto Light" panose="02000000000000000000" pitchFamily="2" charset="0"/>
            </a:endParaRPr>
          </a:p>
          <a:p>
            <a:pPr lvl="0">
              <a:defRPr/>
            </a:pPr>
            <a:endParaRPr lang="fr-FR" sz="1100" dirty="0">
              <a:solidFill>
                <a:prstClr val="black"/>
              </a:solidFill>
              <a:latin typeface="Roboto Light" panose="02000000000000000000" pitchFamily="2" charset="0"/>
              <a:ea typeface="Roboto Light" panose="02000000000000000000" pitchFamily="2" charset="0"/>
            </a:endParaRPr>
          </a:p>
        </p:txBody>
      </p:sp>
      <p:sp>
        <p:nvSpPr>
          <p:cNvPr id="17" name="Rectangle 16"/>
          <p:cNvSpPr/>
          <p:nvPr/>
        </p:nvSpPr>
        <p:spPr>
          <a:xfrm>
            <a:off x="4447856" y="5438646"/>
            <a:ext cx="2678880" cy="600164"/>
          </a:xfrm>
          <a:prstGeom prst="rect">
            <a:avLst/>
          </a:prstGeom>
        </p:spPr>
        <p:txBody>
          <a:bodyPr wrap="square">
            <a:spAutoFit/>
          </a:bodyPr>
          <a:lstStyle/>
          <a:p>
            <a:pPr algn="ctr">
              <a:defRPr/>
            </a:pPr>
            <a:r>
              <a:rPr lang="en-US" sz="1100" dirty="0">
                <a:solidFill>
                  <a:srgbClr val="3E3E3E"/>
                </a:solidFill>
                <a:latin typeface="Roboto Light" panose="02000000000000000000" pitchFamily="2" charset="0"/>
                <a:ea typeface="Roboto Light" panose="02000000000000000000" pitchFamily="2" charset="0"/>
              </a:rPr>
              <a:t>Trio de </a:t>
            </a:r>
            <a:r>
              <a:rPr lang="en-US" sz="1100" dirty="0" err="1">
                <a:solidFill>
                  <a:srgbClr val="3E3E3E"/>
                </a:solidFill>
                <a:latin typeface="Roboto Light" panose="02000000000000000000" pitchFamily="2" charset="0"/>
                <a:ea typeface="Roboto Light" panose="02000000000000000000" pitchFamily="2" charset="0"/>
              </a:rPr>
              <a:t>cires</a:t>
            </a:r>
            <a:r>
              <a:rPr lang="en-US" sz="1100" dirty="0">
                <a:solidFill>
                  <a:srgbClr val="3E3E3E"/>
                </a:solidFill>
                <a:latin typeface="Roboto Light" panose="02000000000000000000" pitchFamily="2" charset="0"/>
                <a:ea typeface="Roboto Light" panose="02000000000000000000" pitchFamily="2" charset="0"/>
              </a:rPr>
              <a:t> </a:t>
            </a:r>
            <a:r>
              <a:rPr lang="en-US" sz="1100" dirty="0" err="1">
                <a:solidFill>
                  <a:srgbClr val="3E3E3E"/>
                </a:solidFill>
                <a:latin typeface="Roboto Light" panose="02000000000000000000" pitchFamily="2" charset="0"/>
                <a:ea typeface="Roboto Light" panose="02000000000000000000" pitchFamily="2" charset="0"/>
              </a:rPr>
              <a:t>végétales</a:t>
            </a:r>
            <a:r>
              <a:rPr lang="en-US" sz="1100" dirty="0">
                <a:solidFill>
                  <a:srgbClr val="3E3E3E"/>
                </a:solidFill>
                <a:latin typeface="Roboto Light" panose="02000000000000000000" pitchFamily="2" charset="0"/>
                <a:ea typeface="Roboto Light" panose="02000000000000000000" pitchFamily="2" charset="0"/>
              </a:rPr>
              <a:t> </a:t>
            </a:r>
          </a:p>
          <a:p>
            <a:pPr algn="ctr">
              <a:defRPr/>
            </a:pPr>
            <a:r>
              <a:rPr lang="en-US" sz="1100" dirty="0">
                <a:solidFill>
                  <a:srgbClr val="3E3E3E"/>
                </a:solidFill>
                <a:latin typeface="Roboto Light" panose="02000000000000000000" pitchFamily="2" charset="0"/>
                <a:ea typeface="Roboto Light" panose="02000000000000000000" pitchFamily="2" charset="0"/>
              </a:rPr>
              <a:t>(</a:t>
            </a:r>
            <a:r>
              <a:rPr lang="en-US" sz="1100" dirty="0" err="1">
                <a:solidFill>
                  <a:srgbClr val="3E3E3E"/>
                </a:solidFill>
                <a:latin typeface="Roboto Light" panose="02000000000000000000" pitchFamily="2" charset="0"/>
                <a:ea typeface="Roboto Light" panose="02000000000000000000" pitchFamily="2" charset="0"/>
              </a:rPr>
              <a:t>riz</a:t>
            </a:r>
            <a:r>
              <a:rPr lang="en-US" sz="1100" dirty="0">
                <a:solidFill>
                  <a:srgbClr val="3E3E3E"/>
                </a:solidFill>
                <a:latin typeface="Roboto Light" panose="02000000000000000000" pitchFamily="2" charset="0"/>
                <a:ea typeface="Roboto Light" panose="02000000000000000000" pitchFamily="2" charset="0"/>
              </a:rPr>
              <a:t>-jojoba-candelilla)  </a:t>
            </a:r>
          </a:p>
          <a:p>
            <a:pPr algn="ctr">
              <a:defRPr/>
            </a:pPr>
            <a:r>
              <a:rPr lang="fr-FR" sz="1100" b="1" dirty="0">
                <a:solidFill>
                  <a:prstClr val="black"/>
                </a:solidFill>
                <a:latin typeface="Roboto Light" panose="02000000000000000000" pitchFamily="2" charset="0"/>
                <a:ea typeface="Roboto Light" panose="02000000000000000000" pitchFamily="2" charset="0"/>
              </a:rPr>
              <a:t>Anti-</a:t>
            </a:r>
            <a:r>
              <a:rPr lang="fr-FR" sz="1100" b="1" dirty="0" err="1">
                <a:solidFill>
                  <a:prstClr val="black"/>
                </a:solidFill>
                <a:latin typeface="Roboto Light" panose="02000000000000000000" pitchFamily="2" charset="0"/>
                <a:ea typeface="Roboto Light" panose="02000000000000000000" pitchFamily="2" charset="0"/>
              </a:rPr>
              <a:t>deshydratant</a:t>
            </a:r>
            <a:endParaRPr lang="fr-FR" sz="1100" dirty="0">
              <a:solidFill>
                <a:prstClr val="black"/>
              </a:solidFill>
              <a:latin typeface="Roboto Light" panose="02000000000000000000" pitchFamily="2" charset="0"/>
              <a:ea typeface="Roboto Light" panose="02000000000000000000" pitchFamily="2" charset="0"/>
            </a:endParaRPr>
          </a:p>
        </p:txBody>
      </p:sp>
      <p:sp>
        <p:nvSpPr>
          <p:cNvPr id="19" name="Rectangle 18"/>
          <p:cNvSpPr/>
          <p:nvPr/>
        </p:nvSpPr>
        <p:spPr>
          <a:xfrm>
            <a:off x="6504443" y="5450207"/>
            <a:ext cx="2678880" cy="600164"/>
          </a:xfrm>
          <a:prstGeom prst="rect">
            <a:avLst/>
          </a:prstGeom>
        </p:spPr>
        <p:txBody>
          <a:bodyPr wrap="square">
            <a:spAutoFit/>
          </a:bodyPr>
          <a:lstStyle/>
          <a:p>
            <a:pPr algn="ctr">
              <a:defRPr/>
            </a:pPr>
            <a:r>
              <a:rPr lang="en-US" sz="1100" dirty="0" err="1">
                <a:solidFill>
                  <a:srgbClr val="3E3E3E"/>
                </a:solidFill>
                <a:latin typeface="Roboto Light" panose="02000000000000000000" pitchFamily="2" charset="0"/>
                <a:ea typeface="Roboto Light" panose="02000000000000000000" pitchFamily="2" charset="0"/>
              </a:rPr>
              <a:t>Phospholipides</a:t>
            </a:r>
            <a:r>
              <a:rPr lang="en-US" sz="1100" dirty="0">
                <a:solidFill>
                  <a:srgbClr val="3E3E3E"/>
                </a:solidFill>
                <a:latin typeface="Roboto Light" panose="02000000000000000000" pitchFamily="2" charset="0"/>
                <a:ea typeface="Roboto Light" panose="02000000000000000000" pitchFamily="2" charset="0"/>
              </a:rPr>
              <a:t> et Polysaccharides </a:t>
            </a:r>
          </a:p>
          <a:p>
            <a:pPr algn="ctr">
              <a:defRPr/>
            </a:pPr>
            <a:r>
              <a:rPr lang="fr-FR" sz="1100" b="1" dirty="0">
                <a:solidFill>
                  <a:prstClr val="black"/>
                </a:solidFill>
                <a:latin typeface="Roboto Light" panose="02000000000000000000" pitchFamily="2" charset="0"/>
                <a:ea typeface="Roboto Light" panose="02000000000000000000" pitchFamily="2" charset="0"/>
              </a:rPr>
              <a:t>Fini lisse</a:t>
            </a:r>
          </a:p>
          <a:p>
            <a:pPr algn="ctr">
              <a:defRPr/>
            </a:pPr>
            <a:r>
              <a:rPr lang="fr-FR" sz="1100" b="1" dirty="0">
                <a:solidFill>
                  <a:prstClr val="black"/>
                </a:solidFill>
                <a:latin typeface="Roboto Light" panose="02000000000000000000" pitchFamily="2" charset="0"/>
                <a:ea typeface="Roboto Light" panose="02000000000000000000" pitchFamily="2" charset="0"/>
              </a:rPr>
              <a:t>Facilite l’application du maquillage</a:t>
            </a:r>
          </a:p>
        </p:txBody>
      </p:sp>
      <p:sp>
        <p:nvSpPr>
          <p:cNvPr id="36" name="Rectangle 35"/>
          <p:cNvSpPr/>
          <p:nvPr/>
        </p:nvSpPr>
        <p:spPr>
          <a:xfrm>
            <a:off x="1000220" y="5452893"/>
            <a:ext cx="2678880" cy="600164"/>
          </a:xfrm>
          <a:prstGeom prst="rect">
            <a:avLst/>
          </a:prstGeom>
        </p:spPr>
        <p:txBody>
          <a:bodyPr wrap="square">
            <a:spAutoFit/>
          </a:bodyPr>
          <a:lstStyle/>
          <a:p>
            <a:pPr algn="ctr">
              <a:defRPr/>
            </a:pPr>
            <a:r>
              <a:rPr lang="fr-FR" sz="1100" dirty="0">
                <a:solidFill>
                  <a:prstClr val="black"/>
                </a:solidFill>
                <a:latin typeface="Roboto Light" panose="02000000000000000000" pitchFamily="2" charset="0"/>
                <a:ea typeface="Roboto Light" panose="02000000000000000000" pitchFamily="2" charset="0"/>
              </a:rPr>
              <a:t>Niacinamide</a:t>
            </a:r>
          </a:p>
          <a:p>
            <a:pPr algn="ctr">
              <a:defRPr/>
            </a:pPr>
            <a:r>
              <a:rPr lang="fr-FR" sz="1100" b="1" dirty="0">
                <a:solidFill>
                  <a:prstClr val="black"/>
                </a:solidFill>
                <a:latin typeface="Roboto Light" panose="02000000000000000000" pitchFamily="2" charset="0"/>
                <a:ea typeface="Roboto Light" panose="02000000000000000000" pitchFamily="2" charset="0"/>
              </a:rPr>
              <a:t>Apaisante</a:t>
            </a:r>
          </a:p>
          <a:p>
            <a:pPr algn="ctr">
              <a:defRPr/>
            </a:pPr>
            <a:r>
              <a:rPr lang="fr-FR" sz="1100" b="1" dirty="0">
                <a:solidFill>
                  <a:prstClr val="black"/>
                </a:solidFill>
                <a:latin typeface="Roboto Light" panose="02000000000000000000" pitchFamily="2" charset="0"/>
                <a:ea typeface="Roboto Light" panose="02000000000000000000" pitchFamily="2" charset="0"/>
              </a:rPr>
              <a:t>Réparatrice</a:t>
            </a:r>
            <a:endParaRPr lang="fr-FR" sz="1100" dirty="0">
              <a:solidFill>
                <a:prstClr val="black"/>
              </a:solidFill>
              <a:latin typeface="Roboto Light" panose="02000000000000000000" pitchFamily="2" charset="0"/>
              <a:ea typeface="Roboto Light" panose="02000000000000000000" pitchFamily="2" charset="0"/>
            </a:endParaRPr>
          </a:p>
        </p:txBody>
      </p:sp>
      <p:sp>
        <p:nvSpPr>
          <p:cNvPr id="26" name="Titre 2">
            <a:extLst>
              <a:ext uri="{FF2B5EF4-FFF2-40B4-BE49-F238E27FC236}">
                <a16:creationId xmlns:a16="http://schemas.microsoft.com/office/drawing/2014/main" id="{A98297ED-342F-4A20-8A54-2499AE76992F}"/>
              </a:ext>
            </a:extLst>
          </p:cNvPr>
          <p:cNvSpPr txBox="1">
            <a:spLocks/>
          </p:cNvSpPr>
          <p:nvPr/>
        </p:nvSpPr>
        <p:spPr>
          <a:xfrm>
            <a:off x="1343891" y="398025"/>
            <a:ext cx="9573491"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3E3E3E"/>
                </a:solidFill>
                <a:latin typeface="KyivType Sans2" panose="00000500000000000000" pitchFamily="50" charset="0"/>
              </a:rPr>
              <a:t>NUTRI CONTOUR</a:t>
            </a:r>
            <a:endParaRPr lang="fr-FR" sz="4000" dirty="0">
              <a:solidFill>
                <a:srgbClr val="3E3E3E"/>
              </a:solidFill>
              <a:latin typeface="KyivType Sans2" panose="00000500000000000000" pitchFamily="50" charset="0"/>
            </a:endParaRPr>
          </a:p>
        </p:txBody>
      </p:sp>
      <p:sp>
        <p:nvSpPr>
          <p:cNvPr id="21" name="Rectangle 20">
            <a:extLst>
              <a:ext uri="{FF2B5EF4-FFF2-40B4-BE49-F238E27FC236}">
                <a16:creationId xmlns:a16="http://schemas.microsoft.com/office/drawing/2014/main" id="{322B0AD7-505B-42A6-B891-E6DB7A61A78D}"/>
              </a:ext>
            </a:extLst>
          </p:cNvPr>
          <p:cNvSpPr/>
          <p:nvPr/>
        </p:nvSpPr>
        <p:spPr>
          <a:xfrm>
            <a:off x="-343032" y="5457864"/>
            <a:ext cx="2678880" cy="600164"/>
          </a:xfrm>
          <a:prstGeom prst="rect">
            <a:avLst/>
          </a:prstGeom>
        </p:spPr>
        <p:txBody>
          <a:bodyPr wrap="square">
            <a:spAutoFit/>
          </a:bodyPr>
          <a:lstStyle/>
          <a:p>
            <a:pPr algn="ctr">
              <a:defRPr/>
            </a:pPr>
            <a:r>
              <a:rPr lang="fr-FR" sz="1100" dirty="0">
                <a:solidFill>
                  <a:prstClr val="black"/>
                </a:solidFill>
                <a:latin typeface="Roboto Light" panose="02000000000000000000" pitchFamily="2" charset="0"/>
                <a:ea typeface="Roboto Light" panose="02000000000000000000" pitchFamily="2" charset="0"/>
              </a:rPr>
              <a:t>Camomille bio</a:t>
            </a:r>
          </a:p>
          <a:p>
            <a:pPr algn="ctr">
              <a:defRPr/>
            </a:pPr>
            <a:r>
              <a:rPr lang="fr-FR" sz="1100" b="1" dirty="0">
                <a:solidFill>
                  <a:prstClr val="black"/>
                </a:solidFill>
                <a:latin typeface="Roboto Light" panose="02000000000000000000" pitchFamily="2" charset="0"/>
                <a:ea typeface="Roboto Light" panose="02000000000000000000" pitchFamily="2" charset="0"/>
              </a:rPr>
              <a:t>Apaisante</a:t>
            </a:r>
          </a:p>
          <a:p>
            <a:pPr algn="ctr">
              <a:defRPr/>
            </a:pPr>
            <a:r>
              <a:rPr lang="fr-FR" sz="1100" b="1" dirty="0">
                <a:solidFill>
                  <a:prstClr val="black"/>
                </a:solidFill>
                <a:latin typeface="Roboto Light" panose="02000000000000000000" pitchFamily="2" charset="0"/>
                <a:ea typeface="Roboto Light" panose="02000000000000000000" pitchFamily="2" charset="0"/>
              </a:rPr>
              <a:t>Adoucissante</a:t>
            </a:r>
            <a:endParaRPr lang="fr-FR" sz="1100" dirty="0">
              <a:solidFill>
                <a:prstClr val="black"/>
              </a:solidFill>
              <a:latin typeface="Roboto Light" panose="02000000000000000000" pitchFamily="2" charset="0"/>
              <a:ea typeface="Roboto Light" panose="02000000000000000000" pitchFamily="2" charset="0"/>
            </a:endParaRPr>
          </a:p>
        </p:txBody>
      </p:sp>
      <p:pic>
        <p:nvPicPr>
          <p:cNvPr id="29" name="Image 28" descr="Une image contenant texte, affaires de toilette, Soin de la peau, crème pour la peau&#10;&#10;Description générée automatiquement">
            <a:extLst>
              <a:ext uri="{FF2B5EF4-FFF2-40B4-BE49-F238E27FC236}">
                <a16:creationId xmlns:a16="http://schemas.microsoft.com/office/drawing/2014/main" id="{A224EE1D-3F23-41D4-94C8-57964A8FF0C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480217" y="447518"/>
            <a:ext cx="2144620" cy="4133240"/>
          </a:xfrm>
          <a:prstGeom prst="rect">
            <a:avLst/>
          </a:prstGeom>
        </p:spPr>
      </p:pic>
      <p:pic>
        <p:nvPicPr>
          <p:cNvPr id="20" name="Image 19">
            <a:extLst>
              <a:ext uri="{FF2B5EF4-FFF2-40B4-BE49-F238E27FC236}">
                <a16:creationId xmlns:a16="http://schemas.microsoft.com/office/drawing/2014/main" id="{4E569599-DD84-4862-BB60-845FFED4950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5719" y="4157054"/>
            <a:ext cx="1230842" cy="1230842"/>
          </a:xfrm>
          <a:prstGeom prst="ellipse">
            <a:avLst/>
          </a:prstGeom>
          <a:ln>
            <a:noFill/>
          </a:ln>
          <a:effectLst>
            <a:softEdge rad="112500"/>
          </a:effectLst>
        </p:spPr>
      </p:pic>
      <p:pic>
        <p:nvPicPr>
          <p:cNvPr id="32" name="Image 31">
            <a:extLst>
              <a:ext uri="{FF2B5EF4-FFF2-40B4-BE49-F238E27FC236}">
                <a16:creationId xmlns:a16="http://schemas.microsoft.com/office/drawing/2014/main" id="{6F63E605-8F19-4F7C-9AF1-581380C9EF6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28191" y="4276929"/>
            <a:ext cx="1214251" cy="1214251"/>
          </a:xfrm>
          <a:prstGeom prst="ellipse">
            <a:avLst/>
          </a:prstGeom>
          <a:ln>
            <a:noFill/>
          </a:ln>
          <a:effectLst>
            <a:softEdge rad="112500"/>
          </a:effectLst>
        </p:spPr>
      </p:pic>
      <p:sp>
        <p:nvSpPr>
          <p:cNvPr id="33" name="Rectangle 32">
            <a:extLst>
              <a:ext uri="{FF2B5EF4-FFF2-40B4-BE49-F238E27FC236}">
                <a16:creationId xmlns:a16="http://schemas.microsoft.com/office/drawing/2014/main" id="{B138C558-89C5-4EDC-98D4-D629E04A6316}"/>
              </a:ext>
            </a:extLst>
          </p:cNvPr>
          <p:cNvSpPr/>
          <p:nvPr/>
        </p:nvSpPr>
        <p:spPr>
          <a:xfrm>
            <a:off x="8352489" y="5438646"/>
            <a:ext cx="2678880" cy="600164"/>
          </a:xfrm>
          <a:prstGeom prst="rect">
            <a:avLst/>
          </a:prstGeom>
        </p:spPr>
        <p:txBody>
          <a:bodyPr wrap="square">
            <a:spAutoFit/>
          </a:bodyPr>
          <a:lstStyle/>
          <a:p>
            <a:pPr algn="ctr">
              <a:defRPr/>
            </a:pPr>
            <a:r>
              <a:rPr lang="fr-FR" sz="1100" dirty="0">
                <a:solidFill>
                  <a:prstClr val="black"/>
                </a:solidFill>
                <a:latin typeface="Roboto Light" panose="02000000000000000000" pitchFamily="2" charset="0"/>
                <a:ea typeface="Roboto Light" panose="02000000000000000000" pitchFamily="2" charset="0"/>
              </a:rPr>
              <a:t>Vitamine E &amp; F</a:t>
            </a:r>
          </a:p>
          <a:p>
            <a:pPr algn="ctr">
              <a:defRPr/>
            </a:pPr>
            <a:r>
              <a:rPr lang="fr-FR" sz="1100" b="1" dirty="0">
                <a:solidFill>
                  <a:prstClr val="black"/>
                </a:solidFill>
                <a:latin typeface="Roboto Light" panose="02000000000000000000" pitchFamily="2" charset="0"/>
                <a:ea typeface="Roboto Light" panose="02000000000000000000" pitchFamily="2" charset="0"/>
              </a:rPr>
              <a:t>Anti-oxydant</a:t>
            </a:r>
          </a:p>
          <a:p>
            <a:pPr algn="ctr">
              <a:defRPr/>
            </a:pPr>
            <a:r>
              <a:rPr lang="fr-FR" sz="1100" b="1" dirty="0">
                <a:solidFill>
                  <a:prstClr val="black"/>
                </a:solidFill>
                <a:latin typeface="Roboto Light" panose="02000000000000000000" pitchFamily="2" charset="0"/>
                <a:ea typeface="Roboto Light" panose="02000000000000000000" pitchFamily="2" charset="0"/>
              </a:rPr>
              <a:t>Anti-</a:t>
            </a:r>
            <a:r>
              <a:rPr lang="fr-FR" sz="1100" b="1" dirty="0" err="1">
                <a:solidFill>
                  <a:prstClr val="black"/>
                </a:solidFill>
                <a:latin typeface="Roboto Light" panose="02000000000000000000" pitchFamily="2" charset="0"/>
                <a:ea typeface="Roboto Light" panose="02000000000000000000" pitchFamily="2" charset="0"/>
              </a:rPr>
              <a:t>deshydratant</a:t>
            </a:r>
            <a:endParaRPr lang="fr-FR" sz="1100" dirty="0">
              <a:solidFill>
                <a:prstClr val="black"/>
              </a:solidFill>
              <a:latin typeface="Roboto Light" panose="02000000000000000000" pitchFamily="2" charset="0"/>
              <a:ea typeface="Roboto Light" panose="02000000000000000000" pitchFamily="2" charset="0"/>
            </a:endParaRPr>
          </a:p>
        </p:txBody>
      </p:sp>
      <p:sp>
        <p:nvSpPr>
          <p:cNvPr id="34" name="Rectangle 33">
            <a:extLst>
              <a:ext uri="{FF2B5EF4-FFF2-40B4-BE49-F238E27FC236}">
                <a16:creationId xmlns:a16="http://schemas.microsoft.com/office/drawing/2014/main" id="{24884145-D290-4582-BAB9-051C56664531}"/>
              </a:ext>
            </a:extLst>
          </p:cNvPr>
          <p:cNvSpPr/>
          <p:nvPr/>
        </p:nvSpPr>
        <p:spPr>
          <a:xfrm>
            <a:off x="9745562" y="5452893"/>
            <a:ext cx="2678880" cy="600164"/>
          </a:xfrm>
          <a:prstGeom prst="rect">
            <a:avLst/>
          </a:prstGeom>
        </p:spPr>
        <p:txBody>
          <a:bodyPr wrap="square">
            <a:spAutoFit/>
          </a:bodyPr>
          <a:lstStyle/>
          <a:p>
            <a:pPr algn="ctr">
              <a:defRPr/>
            </a:pPr>
            <a:r>
              <a:rPr lang="fr-FR" sz="1100" dirty="0">
                <a:solidFill>
                  <a:prstClr val="black"/>
                </a:solidFill>
                <a:latin typeface="Roboto Light" panose="02000000000000000000" pitchFamily="2" charset="0"/>
                <a:ea typeface="Roboto Light" panose="02000000000000000000" pitchFamily="2" charset="0"/>
              </a:rPr>
              <a:t>Huile de noisette</a:t>
            </a:r>
          </a:p>
          <a:p>
            <a:pPr algn="ctr">
              <a:defRPr/>
            </a:pPr>
            <a:r>
              <a:rPr lang="fr-FR" sz="1100" b="1" dirty="0">
                <a:solidFill>
                  <a:prstClr val="black"/>
                </a:solidFill>
                <a:latin typeface="Roboto Light" panose="02000000000000000000" pitchFamily="2" charset="0"/>
                <a:ea typeface="Roboto Light" panose="02000000000000000000" pitchFamily="2" charset="0"/>
              </a:rPr>
              <a:t>Réparatrice</a:t>
            </a:r>
          </a:p>
          <a:p>
            <a:pPr algn="ctr">
              <a:defRPr/>
            </a:pPr>
            <a:r>
              <a:rPr lang="fr-FR" sz="1100" b="1" dirty="0">
                <a:solidFill>
                  <a:prstClr val="black"/>
                </a:solidFill>
                <a:latin typeface="Roboto Light" panose="02000000000000000000" pitchFamily="2" charset="0"/>
                <a:ea typeface="Roboto Light" panose="02000000000000000000" pitchFamily="2" charset="0"/>
              </a:rPr>
              <a:t>Nourrissante</a:t>
            </a:r>
            <a:endParaRPr lang="fr-FR" sz="1100" dirty="0">
              <a:solidFill>
                <a:prstClr val="black"/>
              </a:solidFill>
              <a:latin typeface="Roboto Light" panose="02000000000000000000" pitchFamily="2" charset="0"/>
              <a:ea typeface="Roboto Light" panose="02000000000000000000" pitchFamily="2" charset="0"/>
            </a:endParaRPr>
          </a:p>
        </p:txBody>
      </p:sp>
      <p:pic>
        <p:nvPicPr>
          <p:cNvPr id="35" name="Picture 6" descr="ingredient-vitamine-e">
            <a:extLst>
              <a:ext uri="{FF2B5EF4-FFF2-40B4-BE49-F238E27FC236}">
                <a16:creationId xmlns:a16="http://schemas.microsoft.com/office/drawing/2014/main" id="{86D57701-819B-4FC4-9A8C-3FFDCC72CFC6}"/>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185639" y="4552864"/>
            <a:ext cx="559923" cy="7681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ingredient-vitamine-f">
            <a:extLst>
              <a:ext uri="{FF2B5EF4-FFF2-40B4-BE49-F238E27FC236}">
                <a16:creationId xmlns:a16="http://schemas.microsoft.com/office/drawing/2014/main" id="{0C633860-B4F7-43E1-81E1-7344D17B5202}"/>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595239" y="4650831"/>
            <a:ext cx="546673" cy="74886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ingredient-huile-de-noisette">
            <a:extLst>
              <a:ext uri="{FF2B5EF4-FFF2-40B4-BE49-F238E27FC236}">
                <a16:creationId xmlns:a16="http://schemas.microsoft.com/office/drawing/2014/main" id="{EF90947D-05D2-48F2-9DA3-5133775B68CD}"/>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438300" y="4521952"/>
            <a:ext cx="1289605" cy="103609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descr="Une image contenant olives, fruit, légume, vert&#10;&#10;Description générée automatiquement">
            <a:extLst>
              <a:ext uri="{FF2B5EF4-FFF2-40B4-BE49-F238E27FC236}">
                <a16:creationId xmlns:a16="http://schemas.microsoft.com/office/drawing/2014/main" id="{BA637FF0-3A41-4E0E-8B53-1D8D921AE64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513211" y="4645490"/>
            <a:ext cx="734991" cy="793156"/>
          </a:xfrm>
          <a:prstGeom prst="rect">
            <a:avLst/>
          </a:prstGeom>
        </p:spPr>
      </p:pic>
      <p:pic>
        <p:nvPicPr>
          <p:cNvPr id="10" name="Image 9" descr="Une image contenant plante, violet&#10;&#10;Description générée automatiquement">
            <a:extLst>
              <a:ext uri="{FF2B5EF4-FFF2-40B4-BE49-F238E27FC236}">
                <a16:creationId xmlns:a16="http://schemas.microsoft.com/office/drawing/2014/main" id="{70459132-BB32-452A-ADF0-178F7C6EFAE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912303" y="4787876"/>
            <a:ext cx="1123304" cy="748869"/>
          </a:xfrm>
          <a:prstGeom prst="rect">
            <a:avLst/>
          </a:prstGeom>
        </p:spPr>
      </p:pic>
      <p:pic>
        <p:nvPicPr>
          <p:cNvPr id="8" name="Image 7" descr="Une image contenant nourriture, poudre, Farine tout usage, Farine de riz&#10;&#10;Description générée automatiquement">
            <a:extLst>
              <a:ext uri="{FF2B5EF4-FFF2-40B4-BE49-F238E27FC236}">
                <a16:creationId xmlns:a16="http://schemas.microsoft.com/office/drawing/2014/main" id="{EFB7D3B0-9323-4CD1-9C26-DF4D1E5DD24B}"/>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722301" y="4871319"/>
            <a:ext cx="807018" cy="581984"/>
          </a:xfrm>
          <a:prstGeom prst="rect">
            <a:avLst/>
          </a:prstGeom>
        </p:spPr>
      </p:pic>
      <p:pic>
        <p:nvPicPr>
          <p:cNvPr id="12" name="Image 11" descr="Une image contenant cercle, symbole, Graphique, conception&#10;&#10;Description générée automatiquement">
            <a:extLst>
              <a:ext uri="{FF2B5EF4-FFF2-40B4-BE49-F238E27FC236}">
                <a16:creationId xmlns:a16="http://schemas.microsoft.com/office/drawing/2014/main" id="{346E7711-7DA5-477C-A90D-B5A08804DD26}"/>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510272" y="4702142"/>
            <a:ext cx="548048" cy="750751"/>
          </a:xfrm>
          <a:prstGeom prst="rect">
            <a:avLst/>
          </a:prstGeom>
        </p:spPr>
      </p:pic>
      <p:pic>
        <p:nvPicPr>
          <p:cNvPr id="25" name="Image 24">
            <a:extLst>
              <a:ext uri="{FF2B5EF4-FFF2-40B4-BE49-F238E27FC236}">
                <a16:creationId xmlns:a16="http://schemas.microsoft.com/office/drawing/2014/main" id="{70071534-3F77-4295-8DDE-E7DC4E8BF58F}"/>
              </a:ext>
            </a:extLst>
          </p:cNvPr>
          <p:cNvPicPr>
            <a:picLocks noChangeAspect="1"/>
          </p:cNvPicPr>
          <p:nvPr/>
        </p:nvPicPr>
        <p:blipFill>
          <a:blip r:embed="rId15"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0926398" y="160062"/>
            <a:ext cx="1083118" cy="1139751"/>
          </a:xfrm>
          <a:prstGeom prst="rect">
            <a:avLst/>
          </a:prstGeom>
        </p:spPr>
      </p:pic>
    </p:spTree>
    <p:extLst>
      <p:ext uri="{BB962C8B-B14F-4D97-AF65-F5344CB8AC3E}">
        <p14:creationId xmlns:p14="http://schemas.microsoft.com/office/powerpoint/2010/main" val="415006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10" presetClass="entr" presetSubtype="0"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par>
                                <p:cTn id="35" presetID="10"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par>
                                <p:cTn id="38" presetID="10" presetClass="entr" presetSubtype="0" fill="hold"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par>
                                <p:cTn id="41" presetID="10"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par>
                                <p:cTn id="44" presetID="10" presetClass="entr" presetSubtype="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par>
                                <p:cTn id="47" presetID="10"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par>
                                <p:cTn id="50" presetID="10"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36" grpId="0"/>
      <p:bldP spid="21" grpId="0"/>
      <p:bldP spid="33" grpId="0"/>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ous-titre 6"/>
          <p:cNvSpPr txBox="1">
            <a:spLocks/>
          </p:cNvSpPr>
          <p:nvPr/>
        </p:nvSpPr>
        <p:spPr>
          <a:xfrm>
            <a:off x="1991545" y="1162000"/>
            <a:ext cx="8496300" cy="5867400"/>
          </a:xfrm>
          <a:prstGeom prst="rect">
            <a:avLst/>
          </a:prstGeom>
        </p:spPr>
        <p:txBody>
          <a:bodyPr vert="horz" lIns="91424" tIns="45712" rIns="91424" bIns="45712" rtlCol="0">
            <a:noAutofit/>
          </a:bodyPr>
          <a:lstStyle/>
          <a:p>
            <a:pPr marL="342839" indent="-342839" defTabSz="914239">
              <a:spcBef>
                <a:spcPct val="20000"/>
              </a:spcBef>
              <a:defRPr/>
            </a:pPr>
            <a:r>
              <a:rPr lang="fr-FR" sz="1700" b="1" dirty="0">
                <a:solidFill>
                  <a:schemeClr val="tx1">
                    <a:lumMod val="65000"/>
                    <a:lumOff val="35000"/>
                  </a:schemeClr>
                </a:solidFill>
              </a:rPr>
              <a:t>	</a:t>
            </a:r>
            <a:endParaRPr lang="fr-FR" sz="1200" dirty="0">
              <a:solidFill>
                <a:schemeClr val="tx1">
                  <a:lumMod val="65000"/>
                  <a:lumOff val="35000"/>
                </a:schemeClr>
              </a:solidFill>
            </a:endParaRPr>
          </a:p>
          <a:p>
            <a:pPr marL="342839" indent="-342839" defTabSz="914239">
              <a:spcBef>
                <a:spcPct val="20000"/>
              </a:spcBef>
              <a:buFont typeface="Arial" pitchFamily="34" charset="0"/>
              <a:buChar char="•"/>
              <a:defRPr/>
            </a:pPr>
            <a:endParaRPr lang="fr-FR" sz="1200" dirty="0">
              <a:solidFill>
                <a:schemeClr val="tx1">
                  <a:lumMod val="65000"/>
                  <a:lumOff val="35000"/>
                </a:schemeClr>
              </a:solidFill>
            </a:endParaRPr>
          </a:p>
          <a:p>
            <a:pPr marL="342839" indent="-342839" defTabSz="914239">
              <a:spcBef>
                <a:spcPct val="20000"/>
              </a:spcBef>
              <a:buFontTx/>
              <a:buChar char="-"/>
              <a:defRPr/>
            </a:pPr>
            <a:endParaRPr lang="fr-FR" sz="1600" dirty="0">
              <a:solidFill>
                <a:schemeClr val="tx1">
                  <a:lumMod val="65000"/>
                  <a:lumOff val="35000"/>
                </a:schemeClr>
              </a:solidFill>
            </a:endParaRPr>
          </a:p>
          <a:p>
            <a:pPr marL="342839" indent="-342839" defTabSz="914239">
              <a:spcBef>
                <a:spcPct val="20000"/>
              </a:spcBef>
              <a:buFont typeface="Arial" pitchFamily="34" charset="0"/>
              <a:buChar char="•"/>
              <a:defRPr/>
            </a:pPr>
            <a:endParaRPr lang="fr-FR" sz="1600" dirty="0">
              <a:solidFill>
                <a:schemeClr val="tx1">
                  <a:lumMod val="65000"/>
                  <a:lumOff val="35000"/>
                </a:schemeClr>
              </a:solidFill>
            </a:endParaRPr>
          </a:p>
          <a:p>
            <a:pPr marL="342839" indent="-342839" defTabSz="914239">
              <a:spcBef>
                <a:spcPct val="20000"/>
              </a:spcBef>
              <a:buFont typeface="Arial" pitchFamily="34" charset="0"/>
              <a:buChar char="•"/>
              <a:defRPr/>
            </a:pPr>
            <a:endParaRPr lang="fr-FR" sz="1600" dirty="0">
              <a:solidFill>
                <a:schemeClr val="tx1">
                  <a:lumMod val="65000"/>
                  <a:lumOff val="35000"/>
                </a:schemeClr>
              </a:solidFill>
            </a:endParaRPr>
          </a:p>
          <a:p>
            <a:pPr marL="342839" indent="-342839" defTabSz="914239">
              <a:spcBef>
                <a:spcPct val="20000"/>
              </a:spcBef>
              <a:buFont typeface="Arial" pitchFamily="34" charset="0"/>
              <a:buChar char="•"/>
              <a:defRPr/>
            </a:pPr>
            <a:endParaRPr lang="fr-FR" sz="1600" dirty="0">
              <a:solidFill>
                <a:schemeClr val="tx1">
                  <a:lumMod val="65000"/>
                  <a:lumOff val="35000"/>
                </a:schemeClr>
              </a:solidFill>
            </a:endParaRPr>
          </a:p>
          <a:p>
            <a:pPr marL="342839" indent="-342839" defTabSz="914239">
              <a:spcBef>
                <a:spcPct val="20000"/>
              </a:spcBef>
              <a:buFont typeface="Arial" pitchFamily="34" charset="0"/>
              <a:buChar char="•"/>
              <a:defRPr/>
            </a:pPr>
            <a:endParaRPr lang="fr-FR" sz="1600" dirty="0">
              <a:solidFill>
                <a:schemeClr val="tx1">
                  <a:lumMod val="65000"/>
                  <a:lumOff val="35000"/>
                </a:schemeClr>
              </a:solidFill>
            </a:endParaRPr>
          </a:p>
        </p:txBody>
      </p:sp>
      <p:pic>
        <p:nvPicPr>
          <p:cNvPr id="20484" name="Picture 4" descr="http://www.methodephysiodermie.com/fr/images/tr_dry.jpg"/>
          <p:cNvPicPr>
            <a:picLocks noChangeAspect="1" noChangeArrowheads="1"/>
          </p:cNvPicPr>
          <p:nvPr/>
        </p:nvPicPr>
        <p:blipFill>
          <a:blip r:embed="rId4" cstate="screen"/>
          <a:srcRect/>
          <a:stretch>
            <a:fillRect/>
          </a:stretch>
        </p:blipFill>
        <p:spPr bwMode="auto">
          <a:xfrm>
            <a:off x="1065683" y="2009634"/>
            <a:ext cx="3570448" cy="1773706"/>
          </a:xfrm>
          <a:prstGeom prst="rect">
            <a:avLst/>
          </a:prstGeom>
          <a:noFill/>
        </p:spPr>
      </p:pic>
      <p:sp>
        <p:nvSpPr>
          <p:cNvPr id="19" name="Rectangle à coins arrondis 18"/>
          <p:cNvSpPr/>
          <p:nvPr/>
        </p:nvSpPr>
        <p:spPr>
          <a:xfrm>
            <a:off x="1070174" y="3832882"/>
            <a:ext cx="4535711" cy="2308324"/>
          </a:xfrm>
          <a:prstGeom prst="rect">
            <a:avLst/>
          </a:prstGeom>
          <a:solidFill>
            <a:srgbClr val="FCF2EA"/>
          </a:solidFill>
          <a:ln w="3175">
            <a:solidFill>
              <a:srgbClr val="F7DECA"/>
            </a:solidFill>
          </a:ln>
        </p:spPr>
        <p:txBody>
          <a:bodyPr wrap="square" rtlCol="0">
            <a:spAutoFit/>
          </a:bodyPr>
          <a:lstStyle/>
          <a:p>
            <a:pPr algn="ctr"/>
            <a:endParaRPr lang="fr-FR" altLang="fr-FR" sz="1600" b="1" dirty="0">
              <a:solidFill>
                <a:schemeClr val="tx1"/>
              </a:solidFill>
              <a:latin typeface="Roboto Light" panose="02000000000000000000" pitchFamily="2" charset="0"/>
              <a:ea typeface="Roboto Light" panose="02000000000000000000" pitchFamily="2" charset="0"/>
            </a:endParaRPr>
          </a:p>
          <a:p>
            <a:pPr algn="ctr"/>
            <a:r>
              <a:rPr lang="fr-FR" altLang="fr-FR" sz="1600" b="1" dirty="0">
                <a:solidFill>
                  <a:schemeClr val="tx1"/>
                </a:solidFill>
                <a:latin typeface="Roboto Light" panose="02000000000000000000" pitchFamily="2" charset="0"/>
                <a:ea typeface="Roboto Light" panose="02000000000000000000" pitchFamily="2" charset="0"/>
              </a:rPr>
              <a:t>EN CONCLUSION LES PROBL</a:t>
            </a:r>
            <a:r>
              <a:rPr lang="fr-FR" sz="1600" b="1" dirty="0">
                <a:solidFill>
                  <a:schemeClr val="tx1"/>
                </a:solidFill>
                <a:latin typeface="Roboto Light" panose="02000000000000000000" pitchFamily="2" charset="0"/>
                <a:ea typeface="Roboto Light" panose="02000000000000000000" pitchFamily="2" charset="0"/>
              </a:rPr>
              <a:t>É</a:t>
            </a:r>
            <a:r>
              <a:rPr lang="fr-FR" altLang="fr-FR" sz="1600" b="1" dirty="0">
                <a:solidFill>
                  <a:schemeClr val="tx1"/>
                </a:solidFill>
                <a:latin typeface="Roboto Light" panose="02000000000000000000" pitchFamily="2" charset="0"/>
                <a:ea typeface="Roboto Light" panose="02000000000000000000" pitchFamily="2" charset="0"/>
              </a:rPr>
              <a:t>MATIQUES D’UNE PEAU S</a:t>
            </a:r>
            <a:r>
              <a:rPr lang="az-Cyrl-AZ" sz="1600" b="1" dirty="0">
                <a:solidFill>
                  <a:schemeClr val="tx1"/>
                </a:solidFill>
                <a:latin typeface="Roboto Light" panose="02000000000000000000" pitchFamily="2" charset="0"/>
                <a:ea typeface="Roboto Light" panose="02000000000000000000" pitchFamily="2" charset="0"/>
              </a:rPr>
              <a:t>Ѐ</a:t>
            </a:r>
            <a:r>
              <a:rPr lang="fr-FR" altLang="fr-FR" sz="1600" b="1" dirty="0">
                <a:solidFill>
                  <a:schemeClr val="tx1"/>
                </a:solidFill>
                <a:latin typeface="Roboto Light" panose="02000000000000000000" pitchFamily="2" charset="0"/>
                <a:ea typeface="Roboto Light" panose="02000000000000000000" pitchFamily="2" charset="0"/>
              </a:rPr>
              <a:t>CHE SONT </a:t>
            </a:r>
          </a:p>
          <a:p>
            <a:pPr algn="ctr"/>
            <a:endParaRPr lang="fr-FR" altLang="fr-FR" sz="1600" b="1" dirty="0">
              <a:solidFill>
                <a:schemeClr val="tx1"/>
              </a:solidFill>
              <a:latin typeface="Roboto Light" panose="02000000000000000000" pitchFamily="2" charset="0"/>
              <a:ea typeface="Roboto Light" panose="02000000000000000000" pitchFamily="2" charset="0"/>
            </a:endParaRPr>
          </a:p>
          <a:p>
            <a:pPr marL="719138" indent="-271463" algn="just">
              <a:buFont typeface="Arial" panose="020B0604020202020204" pitchFamily="34" charset="0"/>
              <a:buChar char="•"/>
            </a:pPr>
            <a:r>
              <a:rPr lang="fr-FR" altLang="fr-FR" sz="1600" b="1" dirty="0">
                <a:solidFill>
                  <a:schemeClr val="tx1"/>
                </a:solidFill>
                <a:latin typeface="Roboto Light" panose="02000000000000000000" pitchFamily="2" charset="0"/>
                <a:ea typeface="Roboto Light" panose="02000000000000000000" pitchFamily="2" charset="0"/>
              </a:rPr>
              <a:t> Film hydrolipidique défaillant</a:t>
            </a:r>
          </a:p>
          <a:p>
            <a:pPr marL="719138" indent="-271463" algn="just">
              <a:buFont typeface="Arial" panose="020B0604020202020204" pitchFamily="34" charset="0"/>
              <a:buChar char="•"/>
            </a:pPr>
            <a:r>
              <a:rPr lang="fr-FR" altLang="fr-FR" sz="1600" b="1" dirty="0">
                <a:solidFill>
                  <a:schemeClr val="tx1"/>
                </a:solidFill>
                <a:latin typeface="Roboto Light" panose="02000000000000000000" pitchFamily="2" charset="0"/>
                <a:ea typeface="Roboto Light" panose="02000000000000000000" pitchFamily="2" charset="0"/>
              </a:rPr>
              <a:t> Sensibilité aux agressions extérieures</a:t>
            </a:r>
          </a:p>
          <a:p>
            <a:pPr marL="719138" indent="-271463" algn="just">
              <a:buFont typeface="Arial" panose="020B0604020202020204" pitchFamily="34" charset="0"/>
              <a:buChar char="•"/>
            </a:pPr>
            <a:r>
              <a:rPr lang="fr-FR" altLang="fr-FR" sz="1600" b="1" dirty="0">
                <a:solidFill>
                  <a:schemeClr val="tx1"/>
                </a:solidFill>
                <a:latin typeface="Roboto Light" panose="02000000000000000000" pitchFamily="2" charset="0"/>
                <a:ea typeface="Roboto Light" panose="02000000000000000000" pitchFamily="2" charset="0"/>
              </a:rPr>
              <a:t> Manque de lipides</a:t>
            </a:r>
          </a:p>
          <a:p>
            <a:pPr marL="719138" indent="-271463" algn="just">
              <a:buFont typeface="Arial" panose="020B0604020202020204" pitchFamily="34" charset="0"/>
              <a:buChar char="•"/>
            </a:pPr>
            <a:r>
              <a:rPr lang="fr-FR" altLang="fr-FR" sz="1600" b="1" dirty="0">
                <a:solidFill>
                  <a:schemeClr val="tx1"/>
                </a:solidFill>
                <a:latin typeface="Roboto Light" panose="02000000000000000000" pitchFamily="2" charset="0"/>
                <a:ea typeface="Roboto Light" panose="02000000000000000000" pitchFamily="2" charset="0"/>
              </a:rPr>
              <a:t> Augmentation de la perte en eau </a:t>
            </a:r>
          </a:p>
          <a:p>
            <a:pPr algn="ctr"/>
            <a:endParaRPr lang="fr-FR" altLang="fr-FR" sz="1600" b="1" dirty="0">
              <a:solidFill>
                <a:schemeClr val="tx1"/>
              </a:solidFill>
              <a:latin typeface="Roboto Light" panose="02000000000000000000" pitchFamily="2" charset="0"/>
              <a:ea typeface="Roboto Light" panose="02000000000000000000" pitchFamily="2" charset="0"/>
            </a:endParaRPr>
          </a:p>
        </p:txBody>
      </p:sp>
      <p:sp>
        <p:nvSpPr>
          <p:cNvPr id="9" name="Titre 2">
            <a:extLst>
              <a:ext uri="{FF2B5EF4-FFF2-40B4-BE49-F238E27FC236}">
                <a16:creationId xmlns:a16="http://schemas.microsoft.com/office/drawing/2014/main" id="{668A4032-904A-4A86-B4AD-CAC29A9D3575}"/>
              </a:ext>
            </a:extLst>
          </p:cNvPr>
          <p:cNvSpPr txBox="1">
            <a:spLocks/>
          </p:cNvSpPr>
          <p:nvPr/>
        </p:nvSpPr>
        <p:spPr>
          <a:xfrm>
            <a:off x="1952017" y="536343"/>
            <a:ext cx="8287966"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rgbClr val="3E3E3E"/>
                </a:solidFill>
                <a:latin typeface="KyivType Sans2" panose="00000500000000000000" pitchFamily="50" charset="0"/>
              </a:rPr>
              <a:t>Comment identifier </a:t>
            </a:r>
            <a:r>
              <a:rPr lang="en-US" sz="2800" dirty="0" err="1">
                <a:solidFill>
                  <a:srgbClr val="3E3E3E"/>
                </a:solidFill>
                <a:latin typeface="KyivType Sans2" panose="00000500000000000000" pitchFamily="50" charset="0"/>
              </a:rPr>
              <a:t>une</a:t>
            </a:r>
            <a:br>
              <a:rPr lang="en-US" sz="2800" dirty="0">
                <a:solidFill>
                  <a:srgbClr val="3E3E3E"/>
                </a:solidFill>
                <a:latin typeface="KyivType Sans2" panose="00000500000000000000" pitchFamily="50" charset="0"/>
              </a:rPr>
            </a:br>
            <a:r>
              <a:rPr lang="en-US" sz="4000" dirty="0">
                <a:solidFill>
                  <a:srgbClr val="3E3E3E"/>
                </a:solidFill>
                <a:latin typeface="KyivType Sans2" panose="00000500000000000000" pitchFamily="50" charset="0"/>
              </a:rPr>
              <a:t>PEAU SECHE?</a:t>
            </a:r>
            <a:endParaRPr lang="fr-FR" sz="2800" dirty="0">
              <a:solidFill>
                <a:srgbClr val="3E3E3E"/>
              </a:solidFill>
              <a:latin typeface="KyivType Sans2" panose="00000500000000000000" pitchFamily="50" charset="0"/>
            </a:endParaRPr>
          </a:p>
        </p:txBody>
      </p:sp>
      <p:sp>
        <p:nvSpPr>
          <p:cNvPr id="11" name="ZoneTexte 10">
            <a:extLst>
              <a:ext uri="{FF2B5EF4-FFF2-40B4-BE49-F238E27FC236}">
                <a16:creationId xmlns:a16="http://schemas.microsoft.com/office/drawing/2014/main" id="{BADED754-482B-4B54-B9B1-D461508127DF}"/>
              </a:ext>
            </a:extLst>
          </p:cNvPr>
          <p:cNvSpPr txBox="1"/>
          <p:nvPr/>
        </p:nvSpPr>
        <p:spPr>
          <a:xfrm>
            <a:off x="9851552" y="4767188"/>
            <a:ext cx="1999981" cy="1569660"/>
          </a:xfrm>
          <a:prstGeom prst="rect">
            <a:avLst/>
          </a:prstGeom>
          <a:noFill/>
        </p:spPr>
        <p:txBody>
          <a:bodyPr wrap="square" rtlCol="0">
            <a:spAutoFit/>
          </a:bodyPr>
          <a:lstStyle/>
          <a:p>
            <a:pPr algn="ctr"/>
            <a:r>
              <a:rPr lang="fr-FR" sz="1200" u="sng" dirty="0">
                <a:latin typeface="Roboto Light" panose="02000000000000000000" pitchFamily="2" charset="0"/>
                <a:ea typeface="Roboto Light" panose="02000000000000000000" pitchFamily="2" charset="0"/>
              </a:rPr>
              <a:t>FILM HYDROLIPIDIQUE ALTERE</a:t>
            </a:r>
          </a:p>
          <a:p>
            <a:endParaRPr lang="fr-FR" sz="1200" dirty="0">
              <a:latin typeface="Roboto Light" panose="02000000000000000000" pitchFamily="2" charset="0"/>
              <a:ea typeface="Roboto Light" panose="02000000000000000000" pitchFamily="2" charset="0"/>
            </a:endParaRPr>
          </a:p>
          <a:p>
            <a:pPr marL="285750" indent="-285750">
              <a:buFont typeface="Arial" panose="020B0604020202020204" pitchFamily="34" charset="0"/>
              <a:buChar char="•"/>
            </a:pPr>
            <a:r>
              <a:rPr lang="fr-FR" sz="1200" dirty="0">
                <a:latin typeface="Roboto Light" panose="02000000000000000000" pitchFamily="2" charset="0"/>
                <a:ea typeface="Roboto Light" panose="02000000000000000000" pitchFamily="2" charset="0"/>
              </a:rPr>
              <a:t>UV et agressions extérieures pénètrent davantage</a:t>
            </a:r>
          </a:p>
          <a:p>
            <a:pPr marL="285750" indent="-285750">
              <a:buFont typeface="Arial" panose="020B0604020202020204" pitchFamily="34" charset="0"/>
              <a:buChar char="•"/>
            </a:pPr>
            <a:r>
              <a:rPr lang="fr-FR" sz="1200" dirty="0">
                <a:latin typeface="Roboto Light" panose="02000000000000000000" pitchFamily="2" charset="0"/>
                <a:ea typeface="Roboto Light" panose="02000000000000000000" pitchFamily="2" charset="0"/>
              </a:rPr>
              <a:t>Evaporation de l’eau ++</a:t>
            </a:r>
          </a:p>
        </p:txBody>
      </p:sp>
      <p:sp>
        <p:nvSpPr>
          <p:cNvPr id="12" name="ZoneTexte 11">
            <a:extLst>
              <a:ext uri="{FF2B5EF4-FFF2-40B4-BE49-F238E27FC236}">
                <a16:creationId xmlns:a16="http://schemas.microsoft.com/office/drawing/2014/main" id="{661B7465-6E94-4449-AB16-9BC053FABFA6}"/>
              </a:ext>
            </a:extLst>
          </p:cNvPr>
          <p:cNvSpPr txBox="1"/>
          <p:nvPr/>
        </p:nvSpPr>
        <p:spPr>
          <a:xfrm>
            <a:off x="7648846" y="4765122"/>
            <a:ext cx="1999981" cy="1384995"/>
          </a:xfrm>
          <a:prstGeom prst="rect">
            <a:avLst/>
          </a:prstGeom>
          <a:noFill/>
        </p:spPr>
        <p:txBody>
          <a:bodyPr wrap="square" rtlCol="0">
            <a:spAutoFit/>
          </a:bodyPr>
          <a:lstStyle/>
          <a:p>
            <a:pPr algn="ctr"/>
            <a:r>
              <a:rPr lang="fr-FR" sz="1200" u="sng" dirty="0">
                <a:latin typeface="Roboto Light" panose="02000000000000000000" pitchFamily="2" charset="0"/>
                <a:ea typeface="Roboto Light" panose="02000000000000000000" pitchFamily="2" charset="0"/>
              </a:rPr>
              <a:t>FILM HYDROLIPIDIQUE INTACT</a:t>
            </a:r>
          </a:p>
          <a:p>
            <a:endParaRPr lang="fr-FR" sz="1200" dirty="0">
              <a:latin typeface="Roboto Light" panose="02000000000000000000" pitchFamily="2" charset="0"/>
              <a:ea typeface="Roboto Light" panose="02000000000000000000" pitchFamily="2" charset="0"/>
            </a:endParaRPr>
          </a:p>
          <a:p>
            <a:pPr marL="285750" indent="-285750">
              <a:buFont typeface="Arial" panose="020B0604020202020204" pitchFamily="34" charset="0"/>
              <a:buChar char="•"/>
            </a:pPr>
            <a:r>
              <a:rPr lang="fr-FR" sz="1200" dirty="0">
                <a:latin typeface="Roboto Light" panose="02000000000000000000" pitchFamily="2" charset="0"/>
                <a:ea typeface="Roboto Light" panose="02000000000000000000" pitchFamily="2" charset="0"/>
              </a:rPr>
              <a:t>UV et agressions extérieures partiellement stoppés</a:t>
            </a:r>
          </a:p>
          <a:p>
            <a:pPr marL="285750" indent="-285750">
              <a:buFont typeface="Arial" panose="020B0604020202020204" pitchFamily="34" charset="0"/>
              <a:buChar char="•"/>
            </a:pPr>
            <a:r>
              <a:rPr lang="fr-FR" sz="1200" dirty="0">
                <a:latin typeface="Roboto Light" panose="02000000000000000000" pitchFamily="2" charset="0"/>
                <a:ea typeface="Roboto Light" panose="02000000000000000000" pitchFamily="2" charset="0"/>
              </a:rPr>
              <a:t>Eau retenue</a:t>
            </a:r>
          </a:p>
        </p:txBody>
      </p:sp>
      <p:grpSp>
        <p:nvGrpSpPr>
          <p:cNvPr id="3" name="Groupe 2">
            <a:extLst>
              <a:ext uri="{FF2B5EF4-FFF2-40B4-BE49-F238E27FC236}">
                <a16:creationId xmlns:a16="http://schemas.microsoft.com/office/drawing/2014/main" id="{4FDA9ED9-6CDF-49C8-A509-A8C623CD215B}"/>
              </a:ext>
            </a:extLst>
          </p:cNvPr>
          <p:cNvGrpSpPr/>
          <p:nvPr/>
        </p:nvGrpSpPr>
        <p:grpSpPr>
          <a:xfrm>
            <a:off x="5759118" y="1737804"/>
            <a:ext cx="5982666" cy="3079218"/>
            <a:chOff x="5759118" y="1737804"/>
            <a:chExt cx="5982666" cy="3079218"/>
          </a:xfrm>
        </p:grpSpPr>
        <p:graphicFrame>
          <p:nvGraphicFramePr>
            <p:cNvPr id="2" name="Objet 1">
              <a:extLst>
                <a:ext uri="{FF2B5EF4-FFF2-40B4-BE49-F238E27FC236}">
                  <a16:creationId xmlns:a16="http://schemas.microsoft.com/office/drawing/2014/main" id="{D36B343E-7EAA-45AC-B547-11C547261066}"/>
                </a:ext>
              </a:extLst>
            </p:cNvPr>
            <p:cNvGraphicFramePr>
              <a:graphicFrameLocks noChangeAspect="1"/>
            </p:cNvGraphicFramePr>
            <p:nvPr>
              <p:extLst>
                <p:ext uri="{D42A27DB-BD31-4B8C-83A1-F6EECF244321}">
                  <p14:modId xmlns:p14="http://schemas.microsoft.com/office/powerpoint/2010/main" val="2551843548"/>
                </p:ext>
              </p:extLst>
            </p:nvPr>
          </p:nvGraphicFramePr>
          <p:xfrm>
            <a:off x="7555870" y="1737804"/>
            <a:ext cx="4185914" cy="3079218"/>
          </p:xfrm>
          <a:graphic>
            <a:graphicData uri="http://schemas.openxmlformats.org/presentationml/2006/ole">
              <mc:AlternateContent xmlns:mc="http://schemas.openxmlformats.org/markup-compatibility/2006">
                <mc:Choice xmlns:v="urn:schemas-microsoft-com:vml" Requires="v">
                  <p:oleObj spid="_x0000_s1031" name="Bitmap Image" r:id="rId5" imgW="2042280" imgH="1501200" progId="PBrush">
                    <p:embed/>
                  </p:oleObj>
                </mc:Choice>
                <mc:Fallback>
                  <p:oleObj name="Bitmap Image" r:id="rId5" imgW="2042280" imgH="1501200" progId="PBrush">
                    <p:embed/>
                    <p:pic>
                      <p:nvPicPr>
                        <p:cNvPr id="0" name=""/>
                        <p:cNvPicPr/>
                        <p:nvPr/>
                      </p:nvPicPr>
                      <p:blipFill>
                        <a:blip r:embed="rId6"/>
                        <a:stretch>
                          <a:fillRect/>
                        </a:stretch>
                      </p:blipFill>
                      <p:spPr>
                        <a:xfrm>
                          <a:off x="7555870" y="1737804"/>
                          <a:ext cx="4185914" cy="3079218"/>
                        </a:xfrm>
                        <a:prstGeom prst="rect">
                          <a:avLst/>
                        </a:prstGeom>
                      </p:spPr>
                    </p:pic>
                  </p:oleObj>
                </mc:Fallback>
              </mc:AlternateContent>
            </a:graphicData>
          </a:graphic>
        </p:graphicFrame>
        <p:sp>
          <p:nvSpPr>
            <p:cNvPr id="13" name="ZoneTexte 12">
              <a:extLst>
                <a:ext uri="{FF2B5EF4-FFF2-40B4-BE49-F238E27FC236}">
                  <a16:creationId xmlns:a16="http://schemas.microsoft.com/office/drawing/2014/main" id="{42552D6D-7420-4ECE-A306-19FFD3376393}"/>
                </a:ext>
              </a:extLst>
            </p:cNvPr>
            <p:cNvSpPr txBox="1"/>
            <p:nvPr/>
          </p:nvSpPr>
          <p:spPr>
            <a:xfrm>
              <a:off x="5759118" y="3144324"/>
              <a:ext cx="1999982" cy="287703"/>
            </a:xfrm>
            <a:prstGeom prst="rect">
              <a:avLst/>
            </a:prstGeom>
            <a:noFill/>
          </p:spPr>
          <p:txBody>
            <a:bodyPr wrap="square" rtlCol="0">
              <a:spAutoFit/>
            </a:bodyPr>
            <a:lstStyle/>
            <a:p>
              <a:pPr algn="r"/>
              <a:r>
                <a:rPr lang="fr-FR" sz="1200" i="1" dirty="0">
                  <a:latin typeface="Roboto Light" panose="02000000000000000000" pitchFamily="2" charset="0"/>
                  <a:ea typeface="Roboto Light" panose="02000000000000000000" pitchFamily="2" charset="0"/>
                </a:rPr>
                <a:t>Film hydrolipidique</a:t>
              </a:r>
            </a:p>
          </p:txBody>
        </p:sp>
        <p:sp>
          <p:nvSpPr>
            <p:cNvPr id="14" name="ZoneTexte 13">
              <a:extLst>
                <a:ext uri="{FF2B5EF4-FFF2-40B4-BE49-F238E27FC236}">
                  <a16:creationId xmlns:a16="http://schemas.microsoft.com/office/drawing/2014/main" id="{96B47E9A-157C-49A3-954C-AD0D0CC92B0D}"/>
                </a:ext>
              </a:extLst>
            </p:cNvPr>
            <p:cNvSpPr txBox="1"/>
            <p:nvPr/>
          </p:nvSpPr>
          <p:spPr>
            <a:xfrm>
              <a:off x="5759118" y="3495637"/>
              <a:ext cx="1999982" cy="287703"/>
            </a:xfrm>
            <a:prstGeom prst="rect">
              <a:avLst/>
            </a:prstGeom>
            <a:noFill/>
          </p:spPr>
          <p:txBody>
            <a:bodyPr wrap="square" rtlCol="0">
              <a:spAutoFit/>
            </a:bodyPr>
            <a:lstStyle/>
            <a:p>
              <a:pPr algn="r"/>
              <a:r>
                <a:rPr lang="fr-FR" sz="1200" i="1" dirty="0">
                  <a:latin typeface="Roboto Light" panose="02000000000000000000" pitchFamily="2" charset="0"/>
                  <a:ea typeface="Roboto Light" panose="02000000000000000000" pitchFamily="2" charset="0"/>
                </a:rPr>
                <a:t>Couche cornée</a:t>
              </a:r>
            </a:p>
          </p:txBody>
        </p:sp>
        <p:sp>
          <p:nvSpPr>
            <p:cNvPr id="15" name="ZoneTexte 14">
              <a:extLst>
                <a:ext uri="{FF2B5EF4-FFF2-40B4-BE49-F238E27FC236}">
                  <a16:creationId xmlns:a16="http://schemas.microsoft.com/office/drawing/2014/main" id="{5D99F910-8063-413C-BE08-DE54DF40931C}"/>
                </a:ext>
              </a:extLst>
            </p:cNvPr>
            <p:cNvSpPr txBox="1"/>
            <p:nvPr/>
          </p:nvSpPr>
          <p:spPr>
            <a:xfrm>
              <a:off x="5759118" y="4087677"/>
              <a:ext cx="1999982" cy="287703"/>
            </a:xfrm>
            <a:prstGeom prst="rect">
              <a:avLst/>
            </a:prstGeom>
            <a:noFill/>
          </p:spPr>
          <p:txBody>
            <a:bodyPr wrap="square" rtlCol="0">
              <a:spAutoFit/>
            </a:bodyPr>
            <a:lstStyle/>
            <a:p>
              <a:pPr algn="r"/>
              <a:r>
                <a:rPr lang="fr-FR" sz="1200" i="1" dirty="0">
                  <a:latin typeface="Roboto Light" panose="02000000000000000000" pitchFamily="2" charset="0"/>
                  <a:ea typeface="Roboto Light" panose="02000000000000000000" pitchFamily="2" charset="0"/>
                </a:rPr>
                <a:t>Epiderme</a:t>
              </a:r>
            </a:p>
          </p:txBody>
        </p:sp>
      </p:grpSp>
      <p:sp>
        <p:nvSpPr>
          <p:cNvPr id="16" name="Rectangle 15">
            <a:extLst>
              <a:ext uri="{FF2B5EF4-FFF2-40B4-BE49-F238E27FC236}">
                <a16:creationId xmlns:a16="http://schemas.microsoft.com/office/drawing/2014/main" id="{115CAF1D-68B0-49D7-9086-F6FC3A8ACB02}"/>
              </a:ext>
            </a:extLst>
          </p:cNvPr>
          <p:cNvSpPr/>
          <p:nvPr/>
        </p:nvSpPr>
        <p:spPr>
          <a:xfrm>
            <a:off x="7555870" y="1767671"/>
            <a:ext cx="1999981" cy="497369"/>
          </a:xfrm>
          <a:prstGeom prst="rect">
            <a:avLst/>
          </a:prstGeom>
          <a:solidFill>
            <a:srgbClr val="F7DECA"/>
          </a:solidFill>
          <a:ln>
            <a:solidFill>
              <a:srgbClr val="F7DE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ysClr val="windowText" lastClr="000000"/>
                </a:solidFill>
                <a:latin typeface="Roboto Light" panose="02000000000000000000" pitchFamily="2" charset="0"/>
                <a:ea typeface="Roboto Light" panose="02000000000000000000" pitchFamily="2" charset="0"/>
              </a:rPr>
              <a:t>PEAU NORMALE</a:t>
            </a:r>
          </a:p>
        </p:txBody>
      </p:sp>
      <p:sp>
        <p:nvSpPr>
          <p:cNvPr id="17" name="Rectangle 16">
            <a:extLst>
              <a:ext uri="{FF2B5EF4-FFF2-40B4-BE49-F238E27FC236}">
                <a16:creationId xmlns:a16="http://schemas.microsoft.com/office/drawing/2014/main" id="{01FB5309-C88F-4576-A51C-2A786988BCC0}"/>
              </a:ext>
            </a:extLst>
          </p:cNvPr>
          <p:cNvSpPr/>
          <p:nvPr/>
        </p:nvSpPr>
        <p:spPr>
          <a:xfrm>
            <a:off x="9851552" y="1767672"/>
            <a:ext cx="1999981" cy="497368"/>
          </a:xfrm>
          <a:prstGeom prst="rect">
            <a:avLst/>
          </a:prstGeom>
          <a:solidFill>
            <a:srgbClr val="F7DECA"/>
          </a:solidFill>
          <a:ln>
            <a:solidFill>
              <a:srgbClr val="F7DE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ysClr val="windowText" lastClr="000000"/>
                </a:solidFill>
                <a:latin typeface="Roboto Light" panose="02000000000000000000" pitchFamily="2" charset="0"/>
                <a:ea typeface="Roboto Light" panose="02000000000000000000" pitchFamily="2" charset="0"/>
              </a:rPr>
              <a:t>PEAU SECHE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13" name="Picture 2" descr="RÃ©sultat de recherche d'images pour &quot;amÃ©lioration&quot;">
            <a:extLst>
              <a:ext uri="{FF2B5EF4-FFF2-40B4-BE49-F238E27FC236}">
                <a16:creationId xmlns:a16="http://schemas.microsoft.com/office/drawing/2014/main" id="{334D8C16-B687-958C-BEF3-E2474C51AE7B}"/>
              </a:ext>
            </a:extLst>
          </p:cNvPr>
          <p:cNvPicPr>
            <a:picLocks noChangeAspect="1" noChangeArrowheads="1"/>
          </p:cNvPicPr>
          <p:nvPr/>
        </p:nvPicPr>
        <p:blipFill rotWithShape="1">
          <a:blip r:embed="rId3" cstate="email">
            <a:alphaModFix amt="11000"/>
            <a:extLst>
              <a:ext uri="{28A0092B-C50C-407E-A947-70E740481C1C}">
                <a14:useLocalDpi xmlns:a14="http://schemas.microsoft.com/office/drawing/2010/main"/>
              </a:ext>
            </a:extLst>
          </a:blip>
          <a:srcRect/>
          <a:stretch/>
        </p:blipFill>
        <p:spPr bwMode="auto">
          <a:xfrm>
            <a:off x="224589" y="381001"/>
            <a:ext cx="11965659" cy="6360422"/>
          </a:xfrm>
          <a:prstGeom prst="rect">
            <a:avLst/>
          </a:prstGeom>
          <a:noFill/>
          <a:extLst>
            <a:ext uri="{909E8E84-426E-40DD-AFC4-6F175D3DCCD1}">
              <a14:hiddenFill xmlns:a14="http://schemas.microsoft.com/office/drawing/2010/main">
                <a:solidFill>
                  <a:srgbClr val="FFFFFF"/>
                </a:solidFill>
              </a14:hiddenFill>
            </a:ext>
          </a:extLst>
        </p:spPr>
      </p:pic>
      <p:sp>
        <p:nvSpPr>
          <p:cNvPr id="33" name="ZoneTexte 32"/>
          <p:cNvSpPr txBox="1"/>
          <p:nvPr/>
        </p:nvSpPr>
        <p:spPr>
          <a:xfrm>
            <a:off x="1201413" y="2650158"/>
            <a:ext cx="9971364" cy="400110"/>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84610" indent="-214324" algn="just" defTabSz="685834">
              <a:buClr>
                <a:srgbClr val="00B050"/>
              </a:buClr>
              <a:buFont typeface="Wingdings" panose="05000000000000000000" pitchFamily="2" charset="2"/>
              <a:buChar char="ü"/>
              <a:defRPr/>
            </a:pPr>
            <a:r>
              <a:rPr lang="fr-FR" sz="2000" dirty="0" err="1">
                <a:solidFill>
                  <a:srgbClr val="E7E6E6">
                    <a:lumMod val="25000"/>
                  </a:srgbClr>
                </a:solidFill>
                <a:latin typeface="Roboto Light"/>
              </a:rPr>
              <a:t>Augmentation progressive </a:t>
            </a:r>
            <a:r>
              <a:rPr lang="fr-FR" sz="2000" dirty="0">
                <a:solidFill>
                  <a:srgbClr val="E7E6E6">
                    <a:lumMod val="25000"/>
                  </a:srgbClr>
                </a:solidFill>
                <a:latin typeface="Roboto Light"/>
              </a:rPr>
              <a:t>du </a:t>
            </a:r>
            <a:r>
              <a:rPr lang="fr-FR" sz="2000" dirty="0" err="1">
                <a:solidFill>
                  <a:srgbClr val="E7E6E6">
                    <a:lumMod val="25000"/>
                  </a:srgbClr>
                </a:solidFill>
                <a:latin typeface="Roboto Light"/>
              </a:rPr>
              <a:t>pourcentage d</a:t>
            </a:r>
            <a:r>
              <a:rPr lang="fr-FR" sz="2000" dirty="0">
                <a:solidFill>
                  <a:srgbClr val="E7E6E6">
                    <a:lumMod val="25000"/>
                  </a:srgbClr>
                </a:solidFill>
                <a:latin typeface="Roboto Light"/>
              </a:rPr>
              <a:t>'</a:t>
            </a:r>
            <a:r>
              <a:rPr lang="fr-FR" sz="2000" b="1" dirty="0" err="1">
                <a:solidFill>
                  <a:srgbClr val="E7E6E6">
                    <a:lumMod val="25000"/>
                  </a:srgbClr>
                </a:solidFill>
                <a:latin typeface="Roboto Light"/>
              </a:rPr>
              <a:t>ingrédients </a:t>
            </a:r>
            <a:r>
              <a:rPr lang="fr-FR" sz="2000" b="1" dirty="0">
                <a:solidFill>
                  <a:srgbClr val="E7E6E6">
                    <a:lumMod val="25000"/>
                  </a:srgbClr>
                </a:solidFill>
                <a:latin typeface="Roboto Light"/>
              </a:rPr>
              <a:t>d'</a:t>
            </a:r>
            <a:r>
              <a:rPr lang="fr-FR" sz="2000" b="1" dirty="0" err="1">
                <a:solidFill>
                  <a:srgbClr val="E7E6E6">
                    <a:lumMod val="25000"/>
                  </a:srgbClr>
                </a:solidFill>
                <a:latin typeface="Roboto Light"/>
              </a:rPr>
              <a:t>origine </a:t>
            </a:r>
            <a:r>
              <a:rPr lang="fr-FR" sz="2000" b="1" dirty="0">
                <a:solidFill>
                  <a:prstClr val="black"/>
                </a:solidFill>
                <a:latin typeface="Roboto Light"/>
              </a:rPr>
              <a:t>naturelle*.</a:t>
            </a:r>
          </a:p>
        </p:txBody>
      </p:sp>
      <p:sp>
        <p:nvSpPr>
          <p:cNvPr id="34" name="ZoneTexte 33"/>
          <p:cNvSpPr txBox="1"/>
          <p:nvPr/>
        </p:nvSpPr>
        <p:spPr>
          <a:xfrm>
            <a:off x="1201414" y="3610396"/>
            <a:ext cx="9971364" cy="707886"/>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84610" indent="-214324" algn="just" defTabSz="685834">
              <a:buClr>
                <a:srgbClr val="00B050"/>
              </a:buClr>
              <a:buFont typeface="Wingdings" panose="05000000000000000000" pitchFamily="2" charset="2"/>
              <a:buChar char="ü"/>
              <a:defRPr/>
            </a:pPr>
            <a:r>
              <a:rPr lang="fr-FR" sz="2000" dirty="0" err="1">
                <a:solidFill>
                  <a:srgbClr val="E7E6E6">
                    <a:lumMod val="25000"/>
                  </a:srgbClr>
                </a:solidFill>
                <a:latin typeface="Roboto Light"/>
              </a:rPr>
              <a:t>Augmentation progressive </a:t>
            </a:r>
            <a:r>
              <a:rPr lang="fr-FR" sz="2000" dirty="0">
                <a:solidFill>
                  <a:srgbClr val="E7E6E6">
                    <a:lumMod val="25000"/>
                  </a:srgbClr>
                </a:solidFill>
                <a:latin typeface="Roboto Light"/>
              </a:rPr>
              <a:t>du </a:t>
            </a:r>
            <a:r>
              <a:rPr lang="fr-FR" sz="2000" dirty="0" err="1">
                <a:solidFill>
                  <a:srgbClr val="E7E6E6">
                    <a:lumMod val="25000"/>
                  </a:srgbClr>
                </a:solidFill>
                <a:latin typeface="Roboto Light"/>
              </a:rPr>
              <a:t>nombre </a:t>
            </a:r>
            <a:r>
              <a:rPr lang="fr-FR" sz="2000" dirty="0">
                <a:solidFill>
                  <a:srgbClr val="E7E6E6">
                    <a:lumMod val="25000"/>
                  </a:srgbClr>
                </a:solidFill>
                <a:latin typeface="Roboto Light"/>
              </a:rPr>
              <a:t>et du </a:t>
            </a:r>
            <a:r>
              <a:rPr lang="fr-FR" sz="2000" dirty="0" err="1">
                <a:solidFill>
                  <a:srgbClr val="E7E6E6">
                    <a:lumMod val="25000"/>
                  </a:srgbClr>
                </a:solidFill>
                <a:latin typeface="Roboto Light"/>
              </a:rPr>
              <a:t>pourcentage d</a:t>
            </a:r>
            <a:r>
              <a:rPr lang="fr-FR" sz="2000" dirty="0">
                <a:solidFill>
                  <a:srgbClr val="E7E6E6">
                    <a:lumMod val="25000"/>
                  </a:srgbClr>
                </a:solidFill>
                <a:latin typeface="Roboto Light"/>
              </a:rPr>
              <a:t>'</a:t>
            </a:r>
            <a:r>
              <a:rPr lang="fr-FR" sz="2000" b="1" dirty="0" err="1">
                <a:solidFill>
                  <a:srgbClr val="E7E6E6">
                    <a:lumMod val="25000"/>
                  </a:srgbClr>
                </a:solidFill>
                <a:latin typeface="Roboto Light"/>
              </a:rPr>
              <a:t>ingrédients certifiés biologiques</a:t>
            </a:r>
            <a:endParaRPr lang="fr-FR" sz="2000" b="1" dirty="0">
              <a:solidFill>
                <a:srgbClr val="E7E6E6">
                  <a:lumMod val="25000"/>
                </a:srgbClr>
              </a:solidFill>
              <a:latin typeface="Roboto Light"/>
            </a:endParaRPr>
          </a:p>
        </p:txBody>
      </p:sp>
      <p:sp>
        <p:nvSpPr>
          <p:cNvPr id="35" name="ZoneTexte 34"/>
          <p:cNvSpPr txBox="1"/>
          <p:nvPr/>
        </p:nvSpPr>
        <p:spPr>
          <a:xfrm>
            <a:off x="86164" y="6545214"/>
            <a:ext cx="6239822" cy="196208"/>
          </a:xfrm>
          <a:prstGeom prst="rect">
            <a:avLst/>
          </a:prstGeom>
          <a:noFill/>
        </p:spPr>
        <p:txBody>
          <a:bodyPr wrap="square" rtlCol="0">
            <a:spAutoFit/>
          </a:bodyPr>
          <a:lstStyle/>
          <a:p>
            <a:pPr defTabSz="685834">
              <a:defRPr/>
            </a:pPr>
            <a:r>
              <a:rPr lang="en-us" sz="675" i="1" dirty="0">
                <a:solidFill>
                  <a:prstClr val="white">
                    <a:lumMod val="50000"/>
                  </a:prstClr>
                </a:solidFill>
                <a:latin typeface="Roboto Light"/>
              </a:rPr>
              <a:t>* Norme ISO16128 </a:t>
            </a:r>
            <a:endParaRPr lang="en-US" sz="675" i="1" dirty="0">
              <a:solidFill>
                <a:prstClr val="white">
                  <a:lumMod val="50000"/>
                </a:prstClr>
              </a:solidFill>
              <a:latin typeface="Roboto Light"/>
            </a:endParaRPr>
          </a:p>
        </p:txBody>
      </p:sp>
      <p:sp>
        <p:nvSpPr>
          <p:cNvPr id="36" name="ZoneTexte 35"/>
          <p:cNvSpPr txBox="1"/>
          <p:nvPr/>
        </p:nvSpPr>
        <p:spPr>
          <a:xfrm>
            <a:off x="1201413" y="4540830"/>
            <a:ext cx="9314187" cy="400110"/>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84610" indent="-214324" algn="just" defTabSz="685834">
              <a:buClr>
                <a:srgbClr val="00B050"/>
              </a:buClr>
              <a:buFont typeface="Wingdings" panose="05000000000000000000" pitchFamily="2" charset="2"/>
              <a:buChar char="ü"/>
              <a:defRPr/>
            </a:pPr>
            <a:r>
              <a:rPr lang="fr-FR" sz="2000" dirty="0" err="1">
                <a:solidFill>
                  <a:srgbClr val="E7E6E6">
                    <a:lumMod val="25000"/>
                  </a:srgbClr>
                </a:solidFill>
                <a:latin typeface="Roboto Light"/>
              </a:rPr>
              <a:t>Augmentation progressive de </a:t>
            </a:r>
            <a:r>
              <a:rPr lang="fr-FR" sz="2000" dirty="0">
                <a:solidFill>
                  <a:srgbClr val="E7E6E6">
                    <a:lumMod val="25000"/>
                  </a:srgbClr>
                </a:solidFill>
                <a:latin typeface="Roboto Light"/>
              </a:rPr>
              <a:t>l'</a:t>
            </a:r>
            <a:r>
              <a:rPr lang="fr-FR" sz="2000" dirty="0" err="1">
                <a:solidFill>
                  <a:srgbClr val="E7E6E6">
                    <a:lumMod val="25000"/>
                  </a:srgbClr>
                </a:solidFill>
                <a:latin typeface="Roboto Light"/>
              </a:rPr>
              <a:t>approvisionnement durable </a:t>
            </a:r>
            <a:r>
              <a:rPr lang="fr-FR" sz="2000" dirty="0">
                <a:solidFill>
                  <a:srgbClr val="E7E6E6">
                    <a:lumMod val="25000"/>
                  </a:srgbClr>
                </a:solidFill>
                <a:latin typeface="Roboto Light"/>
              </a:rPr>
              <a:t>et local</a:t>
            </a:r>
          </a:p>
        </p:txBody>
      </p:sp>
      <p:sp>
        <p:nvSpPr>
          <p:cNvPr id="38" name="ZoneTexte 37"/>
          <p:cNvSpPr txBox="1"/>
          <p:nvPr/>
        </p:nvSpPr>
        <p:spPr>
          <a:xfrm>
            <a:off x="1201414" y="5394078"/>
            <a:ext cx="8673048" cy="400110"/>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84610" indent="-214324" algn="just" defTabSz="685834">
              <a:buClr>
                <a:srgbClr val="00B050"/>
              </a:buClr>
              <a:buFont typeface="Wingdings" panose="05000000000000000000" pitchFamily="2" charset="2"/>
              <a:buChar char="ü"/>
              <a:defRPr/>
            </a:pPr>
            <a:r>
              <a:rPr lang="fr-FR" sz="2000" dirty="0">
                <a:solidFill>
                  <a:srgbClr val="E7E6E6">
                    <a:lumMod val="25000"/>
                  </a:srgbClr>
                </a:solidFill>
                <a:latin typeface="Roboto Light"/>
              </a:rPr>
              <a:t>Suppression </a:t>
            </a:r>
            <a:r>
              <a:rPr lang="fr-FR" sz="2000" dirty="0" err="1">
                <a:solidFill>
                  <a:srgbClr val="E7E6E6">
                    <a:lumMod val="25000"/>
                  </a:srgbClr>
                </a:solidFill>
                <a:latin typeface="Roboto Light"/>
              </a:rPr>
              <a:t>progressive </a:t>
            </a:r>
            <a:r>
              <a:rPr lang="fr-FR" sz="2000" dirty="0">
                <a:solidFill>
                  <a:srgbClr val="E7E6E6">
                    <a:lumMod val="25000"/>
                  </a:srgbClr>
                </a:solidFill>
                <a:latin typeface="Roboto Light"/>
              </a:rPr>
              <a:t>des </a:t>
            </a:r>
            <a:r>
              <a:rPr lang="fr-FR" sz="2000" dirty="0" err="1">
                <a:solidFill>
                  <a:srgbClr val="E7E6E6">
                    <a:lumMod val="25000"/>
                  </a:srgbClr>
                </a:solidFill>
                <a:latin typeface="Roboto Light"/>
              </a:rPr>
              <a:t>ingrédients de la liste rouge</a:t>
            </a:r>
            <a:endParaRPr lang="fr-FR" sz="2000" b="1" dirty="0">
              <a:solidFill>
                <a:prstClr val="black"/>
              </a:solidFill>
              <a:latin typeface="Roboto Light"/>
            </a:endParaRPr>
          </a:p>
        </p:txBody>
      </p:sp>
      <p:sp>
        <p:nvSpPr>
          <p:cNvPr id="11" name="Titre 2"/>
          <p:cNvSpPr txBox="1">
            <a:spLocks/>
          </p:cNvSpPr>
          <p:nvPr/>
        </p:nvSpPr>
        <p:spPr>
          <a:xfrm>
            <a:off x="406401" y="1162932"/>
            <a:ext cx="11284371" cy="1325563"/>
          </a:xfrm>
          <a:prstGeom prst="rect">
            <a:avLst/>
          </a:prstGeom>
        </p:spPr>
        <p:txBody>
          <a:bodyPr vert="horz" lIns="91440" tIns="45720" rIns="91440" bIns="45720" rtlCol="0" anchor="ctr">
            <a:normAutofit/>
          </a:bodyPr>
          <a:lstStyle>
            <a:defPPr>
              <a:defRPr lang="en-US"/>
            </a:defPPr>
            <a:lvl1pPr marL="270272" defTabSz="685800">
              <a:lnSpc>
                <a:spcPct val="90000"/>
              </a:lnSpc>
              <a:spcBef>
                <a:spcPct val="0"/>
              </a:spcBef>
              <a:buNone/>
              <a:defRPr sz="2800" b="1">
                <a:solidFill>
                  <a:schemeClr val="bg2">
                    <a:lumMod val="25000"/>
                  </a:schemeClr>
                </a:solidFill>
                <a:latin typeface="Futura Bk BT" panose="020B0502020204020303"/>
                <a:ea typeface="+mj-ea"/>
                <a:cs typeface="+mj-cs"/>
              </a:defRPr>
            </a:lvl1pPr>
          </a:lstStyle>
          <a:p>
            <a:pPr marL="270286" defTabSz="685834"/>
            <a:r>
              <a:rPr lang="en-US" dirty="0">
                <a:solidFill>
                  <a:srgbClr val="E7E6E6">
                    <a:lumMod val="25000"/>
                  </a:srgbClr>
                </a:solidFill>
                <a:latin typeface="Roboto Light"/>
              </a:rPr>
              <a:t>Un processus d'amélioration continue </a:t>
            </a:r>
            <a:r>
              <a:rPr lang="fr-FR" dirty="0">
                <a:solidFill>
                  <a:srgbClr val="E7E6E6">
                    <a:lumMod val="25000"/>
                  </a:srgbClr>
                </a:solidFill>
                <a:latin typeface="Roboto Light"/>
              </a:rPr>
              <a:t>pour une mise à jour progressive </a:t>
            </a:r>
            <a:endParaRPr lang="en-us" dirty="0">
              <a:solidFill>
                <a:srgbClr val="E7E6E6">
                  <a:lumMod val="25000"/>
                </a:srgbClr>
              </a:solidFill>
              <a:latin typeface="Roboto Light"/>
            </a:endParaRPr>
          </a:p>
        </p:txBody>
      </p:sp>
      <p:sp>
        <p:nvSpPr>
          <p:cNvPr id="9" name="Espace réservé du titre 1">
            <a:extLst>
              <a:ext uri="{FF2B5EF4-FFF2-40B4-BE49-F238E27FC236}">
                <a16:creationId xmlns:a16="http://schemas.microsoft.com/office/drawing/2014/main" id="{3ABEACE6-ABF7-3F5A-FEF1-0C6B54065486}"/>
              </a:ext>
            </a:extLst>
          </p:cNvPr>
          <p:cNvSpPr txBox="1">
            <a:spLocks/>
          </p:cNvSpPr>
          <p:nvPr/>
        </p:nvSpPr>
        <p:spPr>
          <a:xfrm>
            <a:off x="501228" y="35810"/>
            <a:ext cx="1169077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kern="1200">
                <a:solidFill>
                  <a:srgbClr val="3E3E3E"/>
                </a:solidFill>
                <a:latin typeface="KyivType Sans2" panose="00000500000000000000" pitchFamily="50" charset="0"/>
                <a:ea typeface="+mj-ea"/>
                <a:cs typeface="+mj-cs"/>
              </a:defRPr>
            </a:lvl1pPr>
          </a:lstStyle>
          <a:p>
            <a:pPr defTabSz="914424">
              <a:defRPr/>
            </a:pPr>
            <a:r>
              <a:rPr lang="fr-FR" dirty="0">
                <a:latin typeface="KyivType Sans"/>
                <a:ea typeface="Roboto Black" panose="02000000000000000000" pitchFamily="2" charset="0"/>
              </a:rPr>
              <a:t>Charte de </a:t>
            </a:r>
            <a:r>
              <a:rPr lang="fr-FR" sz="4000" dirty="0">
                <a:latin typeface="KyivType Sans"/>
                <a:ea typeface="Roboto Black" panose="02000000000000000000" pitchFamily="2" charset="0"/>
              </a:rPr>
              <a:t>formulation</a:t>
            </a:r>
            <a:r>
              <a:rPr lang="fr-FR" dirty="0">
                <a:latin typeface="KyivType Sans"/>
                <a:ea typeface="Roboto Black" panose="02000000000000000000" pitchFamily="2" charset="0"/>
              </a:rPr>
              <a:t> de </a:t>
            </a:r>
            <a:r>
              <a:rPr lang="fr-FR" dirty="0" err="1">
                <a:latin typeface="KyivType Sans"/>
                <a:ea typeface="Roboto Black" panose="02000000000000000000" pitchFamily="2" charset="0"/>
              </a:rPr>
              <a:t>Yon-Ka</a:t>
            </a:r>
          </a:p>
        </p:txBody>
      </p:sp>
    </p:spTree>
    <p:extLst>
      <p:ext uri="{BB962C8B-B14F-4D97-AF65-F5344CB8AC3E}">
        <p14:creationId xmlns:p14="http://schemas.microsoft.com/office/powerpoint/2010/main" val="50769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10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left)">
                                      <p:cBhvr>
                                        <p:cTn id="17" dur="10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6"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e 32">
            <a:extLst>
              <a:ext uri="{FF2B5EF4-FFF2-40B4-BE49-F238E27FC236}">
                <a16:creationId xmlns:a16="http://schemas.microsoft.com/office/drawing/2014/main" id="{A96E4736-8275-42C8-AEC9-32BAEE5E133A}"/>
              </a:ext>
            </a:extLst>
          </p:cNvPr>
          <p:cNvGrpSpPr/>
          <p:nvPr/>
        </p:nvGrpSpPr>
        <p:grpSpPr>
          <a:xfrm>
            <a:off x="532559" y="4001245"/>
            <a:ext cx="1788166" cy="1414013"/>
            <a:chOff x="5422790" y="4663372"/>
            <a:chExt cx="1788166" cy="1414013"/>
          </a:xfrm>
        </p:grpSpPr>
        <p:grpSp>
          <p:nvGrpSpPr>
            <p:cNvPr id="26" name="Groupe 25">
              <a:extLst>
                <a:ext uri="{FF2B5EF4-FFF2-40B4-BE49-F238E27FC236}">
                  <a16:creationId xmlns:a16="http://schemas.microsoft.com/office/drawing/2014/main" id="{032635FE-55FC-4045-B45E-098900072D66}"/>
                </a:ext>
              </a:extLst>
            </p:cNvPr>
            <p:cNvGrpSpPr/>
            <p:nvPr/>
          </p:nvGrpSpPr>
          <p:grpSpPr>
            <a:xfrm>
              <a:off x="5492692" y="4845438"/>
              <a:ext cx="1629387" cy="1203445"/>
              <a:chOff x="4468280" y="4788932"/>
              <a:chExt cx="1629387" cy="1203445"/>
            </a:xfrm>
          </p:grpSpPr>
          <p:pic>
            <p:nvPicPr>
              <p:cNvPr id="28" name="Image 27">
                <a:extLst>
                  <a:ext uri="{FF2B5EF4-FFF2-40B4-BE49-F238E27FC236}">
                    <a16:creationId xmlns:a16="http://schemas.microsoft.com/office/drawing/2014/main" id="{97DC7B31-8025-47FC-8677-27B718C492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4468280" y="4832408"/>
                <a:ext cx="886730" cy="603389"/>
              </a:xfrm>
              <a:prstGeom prst="ellipse">
                <a:avLst/>
              </a:prstGeom>
              <a:ln>
                <a:noFill/>
              </a:ln>
              <a:effectLst>
                <a:softEdge rad="112500"/>
              </a:effectLst>
            </p:spPr>
          </p:pic>
          <p:pic>
            <p:nvPicPr>
              <p:cNvPr id="29" name="Image 28">
                <a:extLst>
                  <a:ext uri="{FF2B5EF4-FFF2-40B4-BE49-F238E27FC236}">
                    <a16:creationId xmlns:a16="http://schemas.microsoft.com/office/drawing/2014/main" id="{98EFD243-2537-44FF-A7CE-E0B975D875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15214" y="4788932"/>
                <a:ext cx="1043148" cy="385163"/>
              </a:xfrm>
              <a:prstGeom prst="ellipse">
                <a:avLst/>
              </a:prstGeom>
            </p:spPr>
          </p:pic>
          <p:pic>
            <p:nvPicPr>
              <p:cNvPr id="30" name="Image 29">
                <a:extLst>
                  <a:ext uri="{FF2B5EF4-FFF2-40B4-BE49-F238E27FC236}">
                    <a16:creationId xmlns:a16="http://schemas.microsoft.com/office/drawing/2014/main" id="{45269C06-9255-4B9C-93A0-1C82E21C5ED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06715" y="5378590"/>
                <a:ext cx="766470" cy="613787"/>
              </a:xfrm>
              <a:prstGeom prst="ellipse">
                <a:avLst/>
              </a:prstGeom>
              <a:ln>
                <a:noFill/>
              </a:ln>
              <a:effectLst>
                <a:softEdge rad="112500"/>
              </a:effectLst>
            </p:spPr>
          </p:pic>
          <p:pic>
            <p:nvPicPr>
              <p:cNvPr id="31" name="Image 30">
                <a:extLst>
                  <a:ext uri="{FF2B5EF4-FFF2-40B4-BE49-F238E27FC236}">
                    <a16:creationId xmlns:a16="http://schemas.microsoft.com/office/drawing/2014/main" id="{CB275A7D-3564-4166-AD3A-195E0D06451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203022" y="5174095"/>
                <a:ext cx="894645" cy="484928"/>
              </a:xfrm>
              <a:prstGeom prst="ellipse">
                <a:avLst/>
              </a:prstGeom>
            </p:spPr>
          </p:pic>
        </p:grpSp>
        <p:sp>
          <p:nvSpPr>
            <p:cNvPr id="32" name="Ellipse 31">
              <a:extLst>
                <a:ext uri="{FF2B5EF4-FFF2-40B4-BE49-F238E27FC236}">
                  <a16:creationId xmlns:a16="http://schemas.microsoft.com/office/drawing/2014/main" id="{52D96C0B-A046-4CF9-BFD3-B0668198DBF1}"/>
                </a:ext>
              </a:extLst>
            </p:cNvPr>
            <p:cNvSpPr/>
            <p:nvPr/>
          </p:nvSpPr>
          <p:spPr>
            <a:xfrm>
              <a:off x="5422790" y="4663372"/>
              <a:ext cx="1788166" cy="1414013"/>
            </a:xfrm>
            <a:prstGeom prst="ellipse">
              <a:avLst/>
            </a:prstGeom>
            <a:noFill/>
            <a:ln>
              <a:solidFill>
                <a:srgbClr val="DED8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0" name="ZoneTexte 19">
            <a:extLst>
              <a:ext uri="{FF2B5EF4-FFF2-40B4-BE49-F238E27FC236}">
                <a16:creationId xmlns:a16="http://schemas.microsoft.com/office/drawing/2014/main" id="{85916EB7-258A-4799-B88B-D45E2C656CB0}"/>
              </a:ext>
            </a:extLst>
          </p:cNvPr>
          <p:cNvSpPr txBox="1"/>
          <p:nvPr/>
        </p:nvSpPr>
        <p:spPr>
          <a:xfrm>
            <a:off x="7718221" y="3962095"/>
            <a:ext cx="3775044" cy="307777"/>
          </a:xfrm>
          <a:prstGeom prst="rect">
            <a:avLst/>
          </a:prstGeom>
          <a:solidFill>
            <a:srgbClr val="FCF2EA">
              <a:alpha val="43922"/>
            </a:srgbClr>
          </a:solidFill>
        </p:spPr>
        <p:txBody>
          <a:bodyPr wrap="square" rtlCol="0">
            <a:spAutoFit/>
          </a:bodyPr>
          <a:lstStyle/>
          <a:p>
            <a:pPr algn="ctr" fontAlgn="ctr"/>
            <a:r>
              <a:rPr lang="en-US" sz="1400" b="0" i="0" dirty="0">
                <a:solidFill>
                  <a:srgbClr val="505050"/>
                </a:solidFill>
                <a:effectLst/>
                <a:latin typeface="Roboto Light" panose="02000000000000000000" pitchFamily="2" charset="0"/>
                <a:ea typeface="Roboto Light" panose="02000000000000000000" pitchFamily="2" charset="0"/>
              </a:rPr>
              <a:t>Masque </a:t>
            </a:r>
            <a:r>
              <a:rPr lang="en-US" sz="1400" b="0" i="0" dirty="0" err="1">
                <a:solidFill>
                  <a:srgbClr val="505050"/>
                </a:solidFill>
                <a:effectLst/>
                <a:latin typeface="Roboto Light" panose="02000000000000000000" pitchFamily="2" charset="0"/>
                <a:ea typeface="Roboto Light" panose="02000000000000000000" pitchFamily="2" charset="0"/>
              </a:rPr>
              <a:t>professionnel</a:t>
            </a:r>
            <a:r>
              <a:rPr lang="en-US" sz="1400" b="0" i="0" dirty="0">
                <a:solidFill>
                  <a:srgbClr val="505050"/>
                </a:solidFill>
                <a:effectLst/>
                <a:latin typeface="Roboto Light" panose="02000000000000000000" pitchFamily="2" charset="0"/>
                <a:ea typeface="Roboto Light" panose="02000000000000000000" pitchFamily="2" charset="0"/>
              </a:rPr>
              <a:t> </a:t>
            </a:r>
            <a:r>
              <a:rPr lang="en-US" sz="1400" b="0" i="0" dirty="0" err="1">
                <a:solidFill>
                  <a:srgbClr val="505050"/>
                </a:solidFill>
                <a:effectLst/>
                <a:latin typeface="Roboto Light" panose="02000000000000000000" pitchFamily="2" charset="0"/>
                <a:ea typeface="Roboto Light" panose="02000000000000000000" pitchFamily="2" charset="0"/>
              </a:rPr>
              <a:t>personnalisé</a:t>
            </a:r>
            <a:endParaRPr lang="en-US" sz="1400" b="0" i="0" dirty="0">
              <a:solidFill>
                <a:srgbClr val="505050"/>
              </a:solidFill>
              <a:effectLst/>
              <a:latin typeface="Roboto Light" panose="02000000000000000000" pitchFamily="2" charset="0"/>
              <a:ea typeface="Roboto Light" panose="02000000000000000000" pitchFamily="2" charset="0"/>
            </a:endParaRPr>
          </a:p>
        </p:txBody>
      </p:sp>
      <p:pic>
        <p:nvPicPr>
          <p:cNvPr id="4" name="Image 3" descr="Une image contenant personne, baiser, Amour, Visage humain&#10;&#10;Description générée automatiquement">
            <a:extLst>
              <a:ext uri="{FF2B5EF4-FFF2-40B4-BE49-F238E27FC236}">
                <a16:creationId xmlns:a16="http://schemas.microsoft.com/office/drawing/2014/main" id="{63B6DDF3-A9E0-4E67-84EC-B12C3586F09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903341" y="1960049"/>
            <a:ext cx="5151245" cy="1594556"/>
          </a:xfrm>
          <a:prstGeom prst="rect">
            <a:avLst/>
          </a:prstGeom>
        </p:spPr>
      </p:pic>
      <p:grpSp>
        <p:nvGrpSpPr>
          <p:cNvPr id="14" name="Groupe 13">
            <a:extLst>
              <a:ext uri="{FF2B5EF4-FFF2-40B4-BE49-F238E27FC236}">
                <a16:creationId xmlns:a16="http://schemas.microsoft.com/office/drawing/2014/main" id="{FF795A71-6D30-4BB6-B7C5-606D54C6F5E5}"/>
              </a:ext>
            </a:extLst>
          </p:cNvPr>
          <p:cNvGrpSpPr/>
          <p:nvPr/>
        </p:nvGrpSpPr>
        <p:grpSpPr>
          <a:xfrm>
            <a:off x="7895645" y="3433160"/>
            <a:ext cx="4070704" cy="3176604"/>
            <a:chOff x="7450372" y="3119979"/>
            <a:chExt cx="4070704" cy="3176604"/>
          </a:xfrm>
        </p:grpSpPr>
        <p:pic>
          <p:nvPicPr>
            <p:cNvPr id="5" name="Picture 4" descr="Detoure">
              <a:extLst>
                <a:ext uri="{FF2B5EF4-FFF2-40B4-BE49-F238E27FC236}">
                  <a16:creationId xmlns:a16="http://schemas.microsoft.com/office/drawing/2014/main" id="{6FB02036-049D-49A6-A2B9-0070D51DB3D1}"/>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7450372" y="3880902"/>
              <a:ext cx="2795421" cy="1957499"/>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que 6" descr="Cuillère avec un remplissage uni">
              <a:extLst>
                <a:ext uri="{FF2B5EF4-FFF2-40B4-BE49-F238E27FC236}">
                  <a16:creationId xmlns:a16="http://schemas.microsoft.com/office/drawing/2014/main" id="{8358BDC4-5DBD-4164-942C-DABC57A1B65D}"/>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4241111">
              <a:off x="9839055" y="5221533"/>
              <a:ext cx="876978" cy="876978"/>
            </a:xfrm>
            <a:prstGeom prst="rect">
              <a:avLst/>
            </a:prstGeom>
          </p:spPr>
        </p:pic>
        <p:grpSp>
          <p:nvGrpSpPr>
            <p:cNvPr id="8" name="Groupe 7">
              <a:extLst>
                <a:ext uri="{FF2B5EF4-FFF2-40B4-BE49-F238E27FC236}">
                  <a16:creationId xmlns:a16="http://schemas.microsoft.com/office/drawing/2014/main" id="{CA05C810-FC42-4322-9B1E-2FA39F1FD13C}"/>
                </a:ext>
              </a:extLst>
            </p:cNvPr>
            <p:cNvGrpSpPr/>
            <p:nvPr/>
          </p:nvGrpSpPr>
          <p:grpSpPr>
            <a:xfrm>
              <a:off x="8277033" y="5493306"/>
              <a:ext cx="1276953" cy="803277"/>
              <a:chOff x="7515314" y="5651501"/>
              <a:chExt cx="1542897" cy="1094706"/>
            </a:xfrm>
          </p:grpSpPr>
          <p:pic>
            <p:nvPicPr>
              <p:cNvPr id="9" name="Picture 4">
                <a:extLst>
                  <a:ext uri="{FF2B5EF4-FFF2-40B4-BE49-F238E27FC236}">
                    <a16:creationId xmlns:a16="http://schemas.microsoft.com/office/drawing/2014/main" id="{4AA375D8-1728-4DDC-834D-3C9E61EDB1E7}"/>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319364" y="5809239"/>
                <a:ext cx="738847" cy="4644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a:extLst>
                  <a:ext uri="{FF2B5EF4-FFF2-40B4-BE49-F238E27FC236}">
                    <a16:creationId xmlns:a16="http://schemas.microsoft.com/office/drawing/2014/main" id="{FE5F4695-9542-4DE8-A3F4-79C79B28FA43}"/>
                  </a:ext>
                </a:extLst>
              </p:cNvPr>
              <p:cNvPicPr>
                <a:picLocks noChangeAspect="1" noChangeArrowheads="1"/>
              </p:cNvPicPr>
              <p:nvPr/>
            </p:nvPicPr>
            <p:blipFill>
              <a:blip r:embed="rId12" cstate="email">
                <a:duotone>
                  <a:prstClr val="black"/>
                  <a:srgbClr val="B1A7CF">
                    <a:tint val="45000"/>
                    <a:satMod val="400000"/>
                  </a:srgbClr>
                </a:duotone>
                <a:extLst>
                  <a:ext uri="{28A0092B-C50C-407E-A947-70E740481C1C}">
                    <a14:useLocalDpi xmlns:a14="http://schemas.microsoft.com/office/drawing/2010/main"/>
                  </a:ext>
                </a:extLst>
              </a:blip>
              <a:srcRect/>
              <a:stretch>
                <a:fillRect/>
              </a:stretch>
            </p:blipFill>
            <p:spPr bwMode="auto">
              <a:xfrm>
                <a:off x="8446603" y="6202435"/>
                <a:ext cx="484368" cy="5437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a:extLst>
                  <a:ext uri="{FF2B5EF4-FFF2-40B4-BE49-F238E27FC236}">
                    <a16:creationId xmlns:a16="http://schemas.microsoft.com/office/drawing/2014/main" id="{925C2646-1B31-4B08-9DC9-8DE82F111A49}"/>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515314" y="5651501"/>
                <a:ext cx="725690" cy="7256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a:extLst>
                  <a:ext uri="{FF2B5EF4-FFF2-40B4-BE49-F238E27FC236}">
                    <a16:creationId xmlns:a16="http://schemas.microsoft.com/office/drawing/2014/main" id="{34B878E5-7DD7-4806-8EAD-BABB64D5D0B8}"/>
                  </a:ext>
                </a:extLst>
              </p:cNvPr>
              <p:cNvPicPr>
                <a:picLocks noChangeAspect="1" noChangeArrowheads="1"/>
              </p:cNvPicPr>
              <p:nvPr/>
            </p:nvPicPr>
            <p:blipFill>
              <a:blip r:embed="rId12" cstate="email">
                <a:duotone>
                  <a:prstClr val="black"/>
                  <a:srgbClr val="B1A7CF">
                    <a:tint val="45000"/>
                    <a:satMod val="400000"/>
                  </a:srgbClr>
                </a:duotone>
                <a:extLst>
                  <a:ext uri="{28A0092B-C50C-407E-A947-70E740481C1C}">
                    <a14:useLocalDpi xmlns:a14="http://schemas.microsoft.com/office/drawing/2010/main"/>
                  </a:ext>
                </a:extLst>
              </a:blip>
              <a:srcRect/>
              <a:stretch>
                <a:fillRect/>
              </a:stretch>
            </p:blipFill>
            <p:spPr bwMode="auto">
              <a:xfrm>
                <a:off x="7635975" y="6174045"/>
                <a:ext cx="484368" cy="543772"/>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Graphique 12" descr="Badge à suivre contour">
              <a:extLst>
                <a:ext uri="{FF2B5EF4-FFF2-40B4-BE49-F238E27FC236}">
                  <a16:creationId xmlns:a16="http://schemas.microsoft.com/office/drawing/2014/main" id="{8D7FD42B-A5DC-4031-827A-3291DAF9D6DA}"/>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0193673" y="5020655"/>
              <a:ext cx="472651" cy="472651"/>
            </a:xfrm>
            <a:prstGeom prst="rect">
              <a:avLst/>
            </a:prstGeom>
          </p:spPr>
        </p:pic>
        <p:pic>
          <p:nvPicPr>
            <p:cNvPr id="3074" name="Picture 2">
              <a:extLst>
                <a:ext uri="{FF2B5EF4-FFF2-40B4-BE49-F238E27FC236}">
                  <a16:creationId xmlns:a16="http://schemas.microsoft.com/office/drawing/2014/main" id="{EF850EB7-62A3-4D4D-9D23-54906C904519}"/>
                </a:ext>
              </a:extLst>
            </p:cNvPr>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a:stretch/>
          </p:blipFill>
          <p:spPr bwMode="auto">
            <a:xfrm>
              <a:off x="10515815" y="3119979"/>
              <a:ext cx="1005261" cy="2977098"/>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6" name="Connecteur : en arc 15">
            <a:extLst>
              <a:ext uri="{FF2B5EF4-FFF2-40B4-BE49-F238E27FC236}">
                <a16:creationId xmlns:a16="http://schemas.microsoft.com/office/drawing/2014/main" id="{0B8FDE74-AABA-4EA0-A427-B0D2CA9ABA3C}"/>
              </a:ext>
            </a:extLst>
          </p:cNvPr>
          <p:cNvCxnSpPr>
            <a:cxnSpLocks/>
          </p:cNvCxnSpPr>
          <p:nvPr/>
        </p:nvCxnSpPr>
        <p:spPr>
          <a:xfrm rot="10800000">
            <a:off x="3164620" y="2128200"/>
            <a:ext cx="540688" cy="481845"/>
          </a:xfrm>
          <a:prstGeom prst="curvedConnector3">
            <a:avLst>
              <a:gd name="adj1" fmla="val 50000"/>
            </a:avLst>
          </a:prstGeom>
          <a:ln>
            <a:solidFill>
              <a:srgbClr val="F7DECA"/>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 en arc 16">
            <a:extLst>
              <a:ext uri="{FF2B5EF4-FFF2-40B4-BE49-F238E27FC236}">
                <a16:creationId xmlns:a16="http://schemas.microsoft.com/office/drawing/2014/main" id="{70116480-0070-4FBD-BD55-1AE928FDCD08}"/>
              </a:ext>
            </a:extLst>
          </p:cNvPr>
          <p:cNvCxnSpPr>
            <a:cxnSpLocks/>
          </p:cNvCxnSpPr>
          <p:nvPr/>
        </p:nvCxnSpPr>
        <p:spPr>
          <a:xfrm>
            <a:off x="6798365" y="3619287"/>
            <a:ext cx="962269" cy="942812"/>
          </a:xfrm>
          <a:prstGeom prst="curvedConnector3">
            <a:avLst>
              <a:gd name="adj1" fmla="val 50000"/>
            </a:avLst>
          </a:prstGeom>
          <a:ln>
            <a:solidFill>
              <a:srgbClr val="F7DECA"/>
            </a:solidFill>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8D0FBF8F-3206-4AF3-8623-72C97F7FBD79}"/>
              </a:ext>
            </a:extLst>
          </p:cNvPr>
          <p:cNvSpPr txBox="1"/>
          <p:nvPr/>
        </p:nvSpPr>
        <p:spPr>
          <a:xfrm>
            <a:off x="855265" y="1528762"/>
            <a:ext cx="2484282" cy="954107"/>
          </a:xfrm>
          <a:prstGeom prst="rect">
            <a:avLst/>
          </a:prstGeom>
          <a:solidFill>
            <a:srgbClr val="FCF2EA">
              <a:alpha val="43922"/>
            </a:srgbClr>
          </a:solidFill>
        </p:spPr>
        <p:txBody>
          <a:bodyPr wrap="square" rtlCol="0">
            <a:spAutoFit/>
          </a:bodyPr>
          <a:lstStyle/>
          <a:p>
            <a:pPr algn="ctr" fontAlgn="ctr"/>
            <a:r>
              <a:rPr lang="fr-FR" sz="1400" b="0" i="0" dirty="0">
                <a:solidFill>
                  <a:srgbClr val="505050"/>
                </a:solidFill>
                <a:effectLst/>
                <a:latin typeface="Roboto Light" panose="02000000000000000000" pitchFamily="2" charset="0"/>
                <a:ea typeface="Roboto Light" panose="02000000000000000000" pitchFamily="2" charset="0"/>
              </a:rPr>
              <a:t>Idéal après des conditions météorologiques extrêmes, c'est-à-dire le soleil, le froid, le vent, etc.</a:t>
            </a:r>
            <a:endParaRPr lang="en-US" sz="1400" b="0" i="0" dirty="0">
              <a:solidFill>
                <a:srgbClr val="505050"/>
              </a:solidFill>
              <a:effectLst/>
              <a:latin typeface="Roboto Light" panose="02000000000000000000" pitchFamily="2" charset="0"/>
              <a:ea typeface="Roboto Light" panose="02000000000000000000" pitchFamily="2" charset="0"/>
            </a:endParaRPr>
          </a:p>
        </p:txBody>
      </p:sp>
      <p:sp>
        <p:nvSpPr>
          <p:cNvPr id="24" name="ZoneTexte 23">
            <a:extLst>
              <a:ext uri="{FF2B5EF4-FFF2-40B4-BE49-F238E27FC236}">
                <a16:creationId xmlns:a16="http://schemas.microsoft.com/office/drawing/2014/main" id="{3614A11A-9879-421B-A67B-F46B4A09FF0A}"/>
              </a:ext>
            </a:extLst>
          </p:cNvPr>
          <p:cNvSpPr txBox="1"/>
          <p:nvPr/>
        </p:nvSpPr>
        <p:spPr>
          <a:xfrm>
            <a:off x="447645" y="3096067"/>
            <a:ext cx="2518964" cy="523220"/>
          </a:xfrm>
          <a:prstGeom prst="rect">
            <a:avLst/>
          </a:prstGeom>
          <a:solidFill>
            <a:srgbClr val="FCF2EA">
              <a:alpha val="43922"/>
            </a:srgbClr>
          </a:solidFill>
        </p:spPr>
        <p:txBody>
          <a:bodyPr wrap="square" rtlCol="0">
            <a:spAutoFit/>
          </a:bodyPr>
          <a:lstStyle/>
          <a:p>
            <a:pPr algn="ctr" fontAlgn="ctr"/>
            <a:r>
              <a:rPr lang="fr-FR" sz="1400" b="0" i="0" dirty="0">
                <a:solidFill>
                  <a:srgbClr val="505050"/>
                </a:solidFill>
                <a:effectLst/>
                <a:latin typeface="Roboto Light" panose="02000000000000000000" pitchFamily="2" charset="0"/>
                <a:ea typeface="Roboto Light" panose="02000000000000000000" pitchFamily="2" charset="0"/>
              </a:rPr>
              <a:t>Pour toutes les peaux sèches, très sèches et sur-traitées</a:t>
            </a:r>
            <a:endParaRPr lang="en-US" sz="1400" b="0" i="0" dirty="0">
              <a:solidFill>
                <a:srgbClr val="505050"/>
              </a:solidFill>
              <a:effectLst/>
              <a:latin typeface="Roboto Light" panose="02000000000000000000" pitchFamily="2" charset="0"/>
              <a:ea typeface="Roboto Light" panose="02000000000000000000" pitchFamily="2" charset="0"/>
            </a:endParaRPr>
          </a:p>
        </p:txBody>
      </p:sp>
      <p:cxnSp>
        <p:nvCxnSpPr>
          <p:cNvPr id="25" name="Connecteur : en arc 24">
            <a:extLst>
              <a:ext uri="{FF2B5EF4-FFF2-40B4-BE49-F238E27FC236}">
                <a16:creationId xmlns:a16="http://schemas.microsoft.com/office/drawing/2014/main" id="{85A3A13E-A60A-480D-8E14-16241E57FB41}"/>
              </a:ext>
            </a:extLst>
          </p:cNvPr>
          <p:cNvCxnSpPr>
            <a:cxnSpLocks/>
          </p:cNvCxnSpPr>
          <p:nvPr/>
        </p:nvCxnSpPr>
        <p:spPr>
          <a:xfrm rot="10800000" flipV="1">
            <a:off x="3101621" y="3091891"/>
            <a:ext cx="657035" cy="158063"/>
          </a:xfrm>
          <a:prstGeom prst="curvedConnector3">
            <a:avLst>
              <a:gd name="adj1" fmla="val 50000"/>
            </a:avLst>
          </a:prstGeom>
          <a:ln>
            <a:solidFill>
              <a:srgbClr val="F7DECA"/>
            </a:solidFill>
            <a:tailEnd type="triangle"/>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432A936C-0AB8-4F3B-B465-432F5D3897E6}"/>
              </a:ext>
            </a:extLst>
          </p:cNvPr>
          <p:cNvSpPr txBox="1"/>
          <p:nvPr/>
        </p:nvSpPr>
        <p:spPr>
          <a:xfrm>
            <a:off x="2281393" y="4708252"/>
            <a:ext cx="5151245" cy="1384995"/>
          </a:xfrm>
          <a:prstGeom prst="rect">
            <a:avLst/>
          </a:prstGeom>
          <a:solidFill>
            <a:srgbClr val="FCF2EA">
              <a:alpha val="43922"/>
            </a:srgbClr>
          </a:solidFill>
        </p:spPr>
        <p:txBody>
          <a:bodyPr wrap="square" rtlCol="0">
            <a:spAutoFit/>
          </a:bodyPr>
          <a:lstStyle/>
          <a:p>
            <a:pPr marL="285750" indent="-285750" algn="just" fontAlgn="ctr">
              <a:lnSpc>
                <a:spcPct val="150000"/>
              </a:lnSpc>
              <a:buFont typeface="Wingdings" panose="05000000000000000000" pitchFamily="2" charset="2"/>
              <a:buChar char="ü"/>
            </a:pPr>
            <a:r>
              <a:rPr lang="fr-FR" sz="1400" b="0" i="0" dirty="0">
                <a:solidFill>
                  <a:srgbClr val="505050"/>
                </a:solidFill>
                <a:effectLst/>
                <a:latin typeface="Roboto Light" panose="02000000000000000000" pitchFamily="2" charset="0"/>
                <a:ea typeface="Roboto Light" panose="02000000000000000000" pitchFamily="2" charset="0"/>
              </a:rPr>
              <a:t>Nourrit intensément grâce à l'huile biologique d'Inca </a:t>
            </a:r>
            <a:r>
              <a:rPr lang="fr-FR" sz="1400" b="0" i="0" dirty="0" err="1">
                <a:solidFill>
                  <a:srgbClr val="505050"/>
                </a:solidFill>
                <a:effectLst/>
                <a:latin typeface="Roboto Light" panose="02000000000000000000" pitchFamily="2" charset="0"/>
                <a:ea typeface="Roboto Light" panose="02000000000000000000" pitchFamily="2" charset="0"/>
              </a:rPr>
              <a:t>Inci</a:t>
            </a:r>
            <a:endParaRPr lang="fr-FR" sz="1400" b="0" i="0" dirty="0">
              <a:solidFill>
                <a:srgbClr val="505050"/>
              </a:solidFill>
              <a:effectLst/>
              <a:latin typeface="Roboto Light" panose="02000000000000000000" pitchFamily="2" charset="0"/>
              <a:ea typeface="Roboto Light" panose="02000000000000000000" pitchFamily="2" charset="0"/>
            </a:endParaRPr>
          </a:p>
          <a:p>
            <a:pPr marL="285750" indent="-285750" algn="just" fontAlgn="ctr">
              <a:lnSpc>
                <a:spcPct val="150000"/>
              </a:lnSpc>
              <a:buFont typeface="Wingdings" panose="05000000000000000000" pitchFamily="2" charset="2"/>
              <a:buChar char="ü"/>
            </a:pPr>
            <a:r>
              <a:rPr lang="fr-FR" sz="1400" b="0" i="0" dirty="0">
                <a:solidFill>
                  <a:srgbClr val="505050"/>
                </a:solidFill>
                <a:effectLst/>
                <a:latin typeface="Roboto Light" panose="02000000000000000000" pitchFamily="2" charset="0"/>
                <a:ea typeface="Roboto Light" panose="02000000000000000000" pitchFamily="2" charset="0"/>
              </a:rPr>
              <a:t>Apaise les sensations de tiraillement et d'irritation</a:t>
            </a:r>
          </a:p>
          <a:p>
            <a:pPr marL="285750" indent="-285750" algn="just" fontAlgn="ctr">
              <a:lnSpc>
                <a:spcPct val="150000"/>
              </a:lnSpc>
              <a:buFont typeface="Wingdings" panose="05000000000000000000" pitchFamily="2" charset="2"/>
              <a:buChar char="ü"/>
            </a:pPr>
            <a:r>
              <a:rPr lang="fr-FR" sz="1400" b="0" i="0" dirty="0">
                <a:solidFill>
                  <a:srgbClr val="505050"/>
                </a:solidFill>
                <a:effectLst/>
                <a:latin typeface="Roboto Light" panose="02000000000000000000" pitchFamily="2" charset="0"/>
                <a:ea typeface="Roboto Light" panose="02000000000000000000" pitchFamily="2" charset="0"/>
              </a:rPr>
              <a:t>Répare la peau et renforce ses défenses naturelles</a:t>
            </a:r>
          </a:p>
          <a:p>
            <a:pPr marL="285750" indent="-285750" algn="just" fontAlgn="ctr">
              <a:lnSpc>
                <a:spcPct val="150000"/>
              </a:lnSpc>
              <a:buFont typeface="Wingdings" panose="05000000000000000000" pitchFamily="2" charset="2"/>
              <a:buChar char="ü"/>
            </a:pPr>
            <a:r>
              <a:rPr lang="fr-FR" sz="1400" b="0" i="0" dirty="0">
                <a:solidFill>
                  <a:srgbClr val="505050"/>
                </a:solidFill>
                <a:effectLst/>
                <a:latin typeface="Roboto Light" panose="02000000000000000000" pitchFamily="2" charset="0"/>
                <a:ea typeface="Roboto Light" panose="02000000000000000000" pitchFamily="2" charset="0"/>
              </a:rPr>
              <a:t>Protège la peau</a:t>
            </a:r>
            <a:endParaRPr lang="en-US" sz="1400" b="0" i="0" dirty="0">
              <a:solidFill>
                <a:srgbClr val="505050"/>
              </a:solidFill>
              <a:effectLst/>
              <a:latin typeface="Roboto Light" panose="02000000000000000000" pitchFamily="2" charset="0"/>
              <a:ea typeface="Roboto Light" panose="02000000000000000000" pitchFamily="2" charset="0"/>
            </a:endParaRPr>
          </a:p>
        </p:txBody>
      </p:sp>
      <p:cxnSp>
        <p:nvCxnSpPr>
          <p:cNvPr id="35" name="Connecteur : en arc 34">
            <a:extLst>
              <a:ext uri="{FF2B5EF4-FFF2-40B4-BE49-F238E27FC236}">
                <a16:creationId xmlns:a16="http://schemas.microsoft.com/office/drawing/2014/main" id="{3B1B59E1-DDDE-43E1-BC3A-AC408CD5CA6F}"/>
              </a:ext>
            </a:extLst>
          </p:cNvPr>
          <p:cNvCxnSpPr>
            <a:cxnSpLocks/>
          </p:cNvCxnSpPr>
          <p:nvPr/>
        </p:nvCxnSpPr>
        <p:spPr>
          <a:xfrm rot="5400000">
            <a:off x="4138731" y="4024203"/>
            <a:ext cx="786472" cy="222084"/>
          </a:xfrm>
          <a:prstGeom prst="curvedConnector3">
            <a:avLst>
              <a:gd name="adj1" fmla="val 50000"/>
            </a:avLst>
          </a:prstGeom>
          <a:ln>
            <a:solidFill>
              <a:srgbClr val="F7DECA"/>
            </a:solidFill>
            <a:tailEnd type="triangle"/>
          </a:ln>
        </p:spPr>
        <p:style>
          <a:lnRef idx="1">
            <a:schemeClr val="accent1"/>
          </a:lnRef>
          <a:fillRef idx="0">
            <a:schemeClr val="accent1"/>
          </a:fillRef>
          <a:effectRef idx="0">
            <a:schemeClr val="accent1"/>
          </a:effectRef>
          <a:fontRef idx="minor">
            <a:schemeClr val="tx1"/>
          </a:fontRef>
        </p:style>
      </p:cxnSp>
      <p:sp>
        <p:nvSpPr>
          <p:cNvPr id="36" name="Titre 2">
            <a:extLst>
              <a:ext uri="{FF2B5EF4-FFF2-40B4-BE49-F238E27FC236}">
                <a16:creationId xmlns:a16="http://schemas.microsoft.com/office/drawing/2014/main" id="{627A8BCF-A24A-463B-8F22-13E2148E1317}"/>
              </a:ext>
            </a:extLst>
          </p:cNvPr>
          <p:cNvSpPr txBox="1">
            <a:spLocks/>
          </p:cNvSpPr>
          <p:nvPr/>
        </p:nvSpPr>
        <p:spPr>
          <a:xfrm>
            <a:off x="1343891" y="398025"/>
            <a:ext cx="9573491"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3E3E3E"/>
                </a:solidFill>
                <a:latin typeface="KyivType Sans2" panose="00000500000000000000" pitchFamily="50" charset="0"/>
              </a:rPr>
              <a:t>NUTRILESSENCE</a:t>
            </a:r>
            <a:endParaRPr lang="fr-FR" sz="4000" dirty="0">
              <a:solidFill>
                <a:srgbClr val="3E3E3E"/>
              </a:solidFill>
              <a:latin typeface="KyivType Sans2" panose="00000500000000000000" pitchFamily="50" charset="0"/>
            </a:endParaRPr>
          </a:p>
        </p:txBody>
      </p:sp>
    </p:spTree>
    <p:extLst>
      <p:ext uri="{BB962C8B-B14F-4D97-AF65-F5344CB8AC3E}">
        <p14:creationId xmlns:p14="http://schemas.microsoft.com/office/powerpoint/2010/main" val="229011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0"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4"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Visage humain, capture d’écran, affiche&#10;&#10;Description générée automatiquement">
            <a:extLst>
              <a:ext uri="{FF2B5EF4-FFF2-40B4-BE49-F238E27FC236}">
                <a16:creationId xmlns:a16="http://schemas.microsoft.com/office/drawing/2014/main" id="{5B414AD1-1472-4407-99AF-A9E72CDBCC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46563" y="247135"/>
            <a:ext cx="4498874" cy="6363730"/>
          </a:xfrm>
          <a:prstGeom prst="rect">
            <a:avLst/>
          </a:prstGeom>
        </p:spPr>
      </p:pic>
    </p:spTree>
    <p:extLst>
      <p:ext uri="{BB962C8B-B14F-4D97-AF65-F5344CB8AC3E}">
        <p14:creationId xmlns:p14="http://schemas.microsoft.com/office/powerpoint/2010/main" val="1708744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03718CAB-D33F-404C-B0BF-5334D209FCCF}"/>
              </a:ext>
            </a:extLst>
          </p:cNvPr>
          <p:cNvGraphicFramePr>
            <a:graphicFrameLocks noGrp="1"/>
          </p:cNvGraphicFramePr>
          <p:nvPr>
            <p:extLst>
              <p:ext uri="{D42A27DB-BD31-4B8C-83A1-F6EECF244321}">
                <p14:modId xmlns:p14="http://schemas.microsoft.com/office/powerpoint/2010/main" val="1400637175"/>
              </p:ext>
            </p:extLst>
          </p:nvPr>
        </p:nvGraphicFramePr>
        <p:xfrm>
          <a:off x="1343891" y="2488683"/>
          <a:ext cx="9710796" cy="3162379"/>
        </p:xfrm>
        <a:graphic>
          <a:graphicData uri="http://schemas.openxmlformats.org/drawingml/2006/table">
            <a:tbl>
              <a:tblPr firstRow="1" bandRow="1">
                <a:tableStyleId>{D27102A9-8310-4765-A935-A1911B00CA55}</a:tableStyleId>
              </a:tblPr>
              <a:tblGrid>
                <a:gridCol w="1973929">
                  <a:extLst>
                    <a:ext uri="{9D8B030D-6E8A-4147-A177-3AD203B41FA5}">
                      <a16:colId xmlns:a16="http://schemas.microsoft.com/office/drawing/2014/main" val="20000"/>
                    </a:ext>
                  </a:extLst>
                </a:gridCol>
                <a:gridCol w="7736867">
                  <a:extLst>
                    <a:ext uri="{9D8B030D-6E8A-4147-A177-3AD203B41FA5}">
                      <a16:colId xmlns:a16="http://schemas.microsoft.com/office/drawing/2014/main" val="20001"/>
                    </a:ext>
                  </a:extLst>
                </a:gridCol>
              </a:tblGrid>
              <a:tr h="1089739">
                <a:tc>
                  <a:txBody>
                    <a:bodyPr/>
                    <a:lstStyle/>
                    <a:p>
                      <a:r>
                        <a:rPr lang="fr-FR" sz="1600" b="0" dirty="0">
                          <a:solidFill>
                            <a:schemeClr val="tx1">
                              <a:lumMod val="75000"/>
                              <a:lumOff val="25000"/>
                            </a:schemeClr>
                          </a:solidFill>
                          <a:latin typeface="Roboto Light" panose="02000000000000000000" pitchFamily="2" charset="0"/>
                          <a:ea typeface="Roboto Light" panose="02000000000000000000" pitchFamily="2" charset="0"/>
                        </a:rPr>
                        <a:t>ZINC</a:t>
                      </a:r>
                      <a:endParaRPr lang="en-US" sz="1600" b="0" dirty="0">
                        <a:solidFill>
                          <a:schemeClr val="tx1">
                            <a:lumMod val="75000"/>
                            <a:lumOff val="25000"/>
                          </a:schemeClr>
                        </a:solidFill>
                        <a:latin typeface="Roboto Light" panose="02000000000000000000" pitchFamily="2" charset="0"/>
                        <a:ea typeface="Roboto Light" panose="02000000000000000000" pitchFamily="2" charset="0"/>
                      </a:endParaRPr>
                    </a:p>
                  </a:txBody>
                  <a:tcPr>
                    <a:lnB w="12700" cap="flat" cmpd="sng" algn="ctr">
                      <a:solidFill>
                        <a:srgbClr val="7030A0"/>
                      </a:solidFill>
                      <a:prstDash val="solid"/>
                      <a:round/>
                      <a:headEnd type="none" w="med" len="med"/>
                      <a:tailEnd type="none" w="med" len="med"/>
                    </a:lnB>
                    <a:solidFill>
                      <a:srgbClr val="FCF1E8"/>
                    </a:solidFill>
                  </a:tcPr>
                </a:tc>
                <a:tc>
                  <a:txBody>
                    <a:bodyPr/>
                    <a:lstStyle/>
                    <a:p>
                      <a:pPr marL="0" indent="0">
                        <a:defRPr/>
                      </a:pPr>
                      <a:r>
                        <a:rPr lang="fr-FR" sz="1600" b="0" kern="1200" dirty="0">
                          <a:solidFill>
                            <a:schemeClr val="tx1">
                              <a:lumMod val="75000"/>
                              <a:lumOff val="25000"/>
                            </a:schemeClr>
                          </a:solidFill>
                          <a:latin typeface="Roboto Light" panose="02000000000000000000" pitchFamily="2" charset="0"/>
                          <a:ea typeface="Roboto Light" panose="02000000000000000000" pitchFamily="2" charset="0"/>
                        </a:rPr>
                        <a:t>Diminue les rougeurs en réduisant les irritations et l’inflammation.</a:t>
                      </a:r>
                    </a:p>
                    <a:p>
                      <a:pPr marL="0" indent="0">
                        <a:defRPr/>
                      </a:pPr>
                      <a:r>
                        <a:rPr lang="fr-FR" sz="1600" b="0" kern="1200" dirty="0">
                          <a:solidFill>
                            <a:schemeClr val="tx1">
                              <a:lumMod val="75000"/>
                              <a:lumOff val="25000"/>
                            </a:schemeClr>
                          </a:solidFill>
                          <a:latin typeface="Roboto Light" panose="02000000000000000000" pitchFamily="2" charset="0"/>
                          <a:ea typeface="Roboto Light" panose="02000000000000000000" pitchFamily="2" charset="0"/>
                        </a:rPr>
                        <a:t>Lutte contre le stress oxydatif en favorisant la régénération cellulaire par ses propriétés antioxydantes.</a:t>
                      </a:r>
                    </a:p>
                    <a:p>
                      <a:pPr marL="0" indent="0" algn="ctr">
                        <a:defRPr/>
                      </a:pPr>
                      <a:r>
                        <a:rPr lang="fr-FR" sz="1400" b="1" i="1" kern="1200" dirty="0">
                          <a:solidFill>
                            <a:schemeClr val="tx1">
                              <a:lumMod val="75000"/>
                              <a:lumOff val="25000"/>
                            </a:schemeClr>
                          </a:solidFill>
                          <a:latin typeface="Roboto Light" panose="02000000000000000000" pitchFamily="2" charset="0"/>
                          <a:ea typeface="Roboto Light" panose="02000000000000000000" pitchFamily="2" charset="0"/>
                          <a:cs typeface="+mn-cs"/>
                        </a:rPr>
                        <a:t>fruits de mer (principalement les huîtres), viande rouge, fromage, chocolat en poudre et pain complet</a:t>
                      </a:r>
                      <a:endParaRPr lang="en-US" sz="1400" b="1" i="1" kern="1200" dirty="0">
                        <a:solidFill>
                          <a:schemeClr val="tx1">
                            <a:lumMod val="75000"/>
                            <a:lumOff val="25000"/>
                          </a:schemeClr>
                        </a:solidFill>
                        <a:latin typeface="Roboto Light" panose="02000000000000000000" pitchFamily="2" charset="0"/>
                        <a:ea typeface="Roboto Light" panose="02000000000000000000" pitchFamily="2" charset="0"/>
                        <a:cs typeface="+mn-cs"/>
                      </a:endParaRPr>
                    </a:p>
                  </a:txBody>
                  <a:tcPr>
                    <a:lnB w="12700" cap="flat" cmpd="sng" algn="ctr">
                      <a:solidFill>
                        <a:srgbClr val="7030A0"/>
                      </a:solidFill>
                      <a:prstDash val="solid"/>
                      <a:round/>
                      <a:headEnd type="none" w="med" len="med"/>
                      <a:tailEnd type="none" w="med" len="med"/>
                    </a:lnB>
                    <a:solidFill>
                      <a:srgbClr val="FCF1E8"/>
                    </a:solidFill>
                  </a:tcPr>
                </a:tc>
                <a:extLst>
                  <a:ext uri="{0D108BD9-81ED-4DB2-BD59-A6C34878D82A}">
                    <a16:rowId xmlns:a16="http://schemas.microsoft.com/office/drawing/2014/main" val="10000"/>
                  </a:ext>
                </a:extLst>
              </a:tr>
              <a:tr h="773363">
                <a:tc>
                  <a:txBody>
                    <a:bodyPr/>
                    <a:lstStyle/>
                    <a:p>
                      <a:r>
                        <a:rPr lang="fr-FR" sz="1600" dirty="0">
                          <a:solidFill>
                            <a:schemeClr val="tx1">
                              <a:lumMod val="75000"/>
                              <a:lumOff val="25000"/>
                            </a:schemeClr>
                          </a:solidFill>
                          <a:latin typeface="Roboto Light" panose="02000000000000000000" pitchFamily="2" charset="0"/>
                          <a:ea typeface="Roboto Light" panose="02000000000000000000" pitchFamily="2" charset="0"/>
                        </a:rPr>
                        <a:t>VITAMINE B5</a:t>
                      </a:r>
                      <a:endParaRPr lang="en-US" sz="1600" dirty="0">
                        <a:solidFill>
                          <a:schemeClr val="tx1">
                            <a:lumMod val="75000"/>
                            <a:lumOff val="25000"/>
                          </a:schemeClr>
                        </a:solidFill>
                        <a:latin typeface="Roboto Light" panose="02000000000000000000" pitchFamily="2" charset="0"/>
                        <a:ea typeface="Roboto Light" panose="02000000000000000000" pitchFamily="2" charset="0"/>
                      </a:endParaRPr>
                    </a:p>
                  </a:txBody>
                  <a:tcP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CF1E8"/>
                    </a:solidFill>
                  </a:tcPr>
                </a:tc>
                <a:tc>
                  <a:txBody>
                    <a:bodyPr/>
                    <a:lstStyle/>
                    <a:p>
                      <a:pPr marL="0" indent="0">
                        <a:defRPr/>
                      </a:pPr>
                      <a:r>
                        <a:rPr lang="fr-FR" sz="1600" b="0" dirty="0">
                          <a:solidFill>
                            <a:schemeClr val="tx1">
                              <a:lumMod val="75000"/>
                              <a:lumOff val="25000"/>
                            </a:schemeClr>
                          </a:solidFill>
                          <a:latin typeface="Roboto Light" panose="02000000000000000000" pitchFamily="2" charset="0"/>
                          <a:ea typeface="Roboto Light" panose="02000000000000000000" pitchFamily="2" charset="0"/>
                        </a:rPr>
                        <a:t>Aide à maintenir l'hydratation et à améliore la capacité de la peau à retenir l'eau. La vitamine B5 régule la production de lipides dans la peau, ce qui contribue à prévenir la déshydratation et à maintenir la peau souple et hydratée.</a:t>
                      </a:r>
                    </a:p>
                    <a:p>
                      <a:pPr marL="0" indent="0" algn="ctr">
                        <a:defRPr/>
                      </a:pPr>
                      <a:r>
                        <a:rPr lang="fr-FR" sz="1400" b="1" i="1" kern="1200" dirty="0">
                          <a:solidFill>
                            <a:schemeClr val="tx1">
                              <a:lumMod val="75000"/>
                              <a:lumOff val="25000"/>
                            </a:schemeClr>
                          </a:solidFill>
                          <a:latin typeface="Roboto Light" panose="02000000000000000000" pitchFamily="2" charset="0"/>
                          <a:ea typeface="Roboto Light" panose="02000000000000000000" pitchFamily="2" charset="0"/>
                          <a:cs typeface="+mn-cs"/>
                        </a:rPr>
                        <a:t>légumes verts, noix, céréales complètes et viande</a:t>
                      </a:r>
                      <a:endParaRPr lang="en-US" sz="1400" b="1" i="1" kern="1200" dirty="0">
                        <a:solidFill>
                          <a:schemeClr val="tx1">
                            <a:lumMod val="75000"/>
                            <a:lumOff val="25000"/>
                          </a:schemeClr>
                        </a:solidFill>
                        <a:latin typeface="Roboto Light" panose="02000000000000000000" pitchFamily="2" charset="0"/>
                        <a:ea typeface="Roboto Light" panose="02000000000000000000" pitchFamily="2" charset="0"/>
                        <a:cs typeface="+mn-cs"/>
                      </a:endParaRPr>
                    </a:p>
                  </a:txBody>
                  <a:tcP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CF1E8"/>
                    </a:solidFill>
                  </a:tcPr>
                </a:tc>
                <a:extLst>
                  <a:ext uri="{0D108BD9-81ED-4DB2-BD59-A6C34878D82A}">
                    <a16:rowId xmlns:a16="http://schemas.microsoft.com/office/drawing/2014/main" val="10001"/>
                  </a:ext>
                </a:extLst>
              </a:tr>
              <a:tr h="843669">
                <a:tc>
                  <a:txBody>
                    <a:bodyPr/>
                    <a:lstStyle/>
                    <a:p>
                      <a:r>
                        <a:rPr lang="fr-FR" sz="1600" dirty="0">
                          <a:solidFill>
                            <a:schemeClr val="tx1">
                              <a:lumMod val="75000"/>
                              <a:lumOff val="25000"/>
                            </a:schemeClr>
                          </a:solidFill>
                          <a:latin typeface="Roboto Light" panose="02000000000000000000" pitchFamily="2" charset="0"/>
                          <a:ea typeface="Roboto Light" panose="02000000000000000000" pitchFamily="2" charset="0"/>
                        </a:rPr>
                        <a:t>OMEGA 3&amp;6</a:t>
                      </a:r>
                      <a:endParaRPr lang="en-US" sz="1600" dirty="0">
                        <a:solidFill>
                          <a:schemeClr val="tx1">
                            <a:lumMod val="75000"/>
                            <a:lumOff val="25000"/>
                          </a:schemeClr>
                        </a:solidFill>
                        <a:latin typeface="Roboto Light" panose="02000000000000000000" pitchFamily="2" charset="0"/>
                        <a:ea typeface="Roboto Light" panose="02000000000000000000" pitchFamily="2" charset="0"/>
                      </a:endParaRPr>
                    </a:p>
                  </a:txBody>
                  <a:tcPr>
                    <a:lnT w="12700" cap="flat" cmpd="sng" algn="ctr">
                      <a:solidFill>
                        <a:srgbClr val="7030A0"/>
                      </a:solidFill>
                      <a:prstDash val="solid"/>
                      <a:round/>
                      <a:headEnd type="none" w="med" len="med"/>
                      <a:tailEnd type="none" w="med" len="med"/>
                    </a:lnT>
                    <a:solidFill>
                      <a:srgbClr val="FCF1E8"/>
                    </a:solidFill>
                  </a:tcPr>
                </a:tc>
                <a:tc>
                  <a:txBody>
                    <a:bodyPr/>
                    <a:lstStyle/>
                    <a:p>
                      <a:pPr marL="0" indent="0" defTabSz="914239">
                        <a:buFontTx/>
                        <a:buNone/>
                        <a:defRPr/>
                      </a:pPr>
                      <a:r>
                        <a:rPr lang="fr-FR" sz="1600" dirty="0">
                          <a:solidFill>
                            <a:schemeClr val="tx1">
                              <a:lumMod val="75000"/>
                              <a:lumOff val="25000"/>
                            </a:schemeClr>
                          </a:solidFill>
                          <a:latin typeface="Roboto Light" panose="02000000000000000000" pitchFamily="2" charset="0"/>
                          <a:ea typeface="Roboto Light" panose="02000000000000000000" pitchFamily="2" charset="0"/>
                        </a:rPr>
                        <a:t>Les cellules de la peau sont principalement constituées de lipides. Il est donc important d'enrichir son alimentation en acides gras insaturés essentiels pour renforcer la barrière lipidique de l'intérieur.</a:t>
                      </a:r>
                    </a:p>
                    <a:p>
                      <a:pPr marL="0" indent="0" algn="ctr" defTabSz="914239">
                        <a:buFontTx/>
                        <a:buNone/>
                        <a:defRPr/>
                      </a:pPr>
                      <a:r>
                        <a:rPr lang="fr-FR" sz="1400" b="1" i="1" kern="1200" dirty="0">
                          <a:solidFill>
                            <a:schemeClr val="tx1">
                              <a:lumMod val="75000"/>
                              <a:lumOff val="25000"/>
                            </a:schemeClr>
                          </a:solidFill>
                          <a:latin typeface="Roboto Light" panose="02000000000000000000" pitchFamily="2" charset="0"/>
                          <a:ea typeface="Roboto Light" panose="02000000000000000000" pitchFamily="2" charset="0"/>
                          <a:cs typeface="+mn-cs"/>
                        </a:rPr>
                        <a:t>poissons gras (sardines, maquereaux, truites, saumons), huiles de noix et de colza</a:t>
                      </a:r>
                      <a:endParaRPr lang="en-US" sz="1400" b="1" i="1" kern="1200" dirty="0">
                        <a:solidFill>
                          <a:schemeClr val="tx1">
                            <a:lumMod val="75000"/>
                            <a:lumOff val="25000"/>
                          </a:schemeClr>
                        </a:solidFill>
                        <a:latin typeface="Roboto Light" panose="02000000000000000000" pitchFamily="2" charset="0"/>
                        <a:ea typeface="Roboto Light" panose="02000000000000000000" pitchFamily="2" charset="0"/>
                        <a:cs typeface="+mn-cs"/>
                      </a:endParaRPr>
                    </a:p>
                  </a:txBody>
                  <a:tcPr>
                    <a:lnT w="12700" cap="flat" cmpd="sng" algn="ctr">
                      <a:solidFill>
                        <a:srgbClr val="7030A0"/>
                      </a:solidFill>
                      <a:prstDash val="solid"/>
                      <a:round/>
                      <a:headEnd type="none" w="med" len="med"/>
                      <a:tailEnd type="none" w="med" len="med"/>
                    </a:lnT>
                    <a:solidFill>
                      <a:srgbClr val="FCF1E8"/>
                    </a:solidFill>
                  </a:tcPr>
                </a:tc>
                <a:extLst>
                  <a:ext uri="{0D108BD9-81ED-4DB2-BD59-A6C34878D82A}">
                    <a16:rowId xmlns:a16="http://schemas.microsoft.com/office/drawing/2014/main" val="10002"/>
                  </a:ext>
                </a:extLst>
              </a:tr>
            </a:tbl>
          </a:graphicData>
        </a:graphic>
      </p:graphicFrame>
      <p:sp>
        <p:nvSpPr>
          <p:cNvPr id="5" name="Rectangle 4">
            <a:extLst>
              <a:ext uri="{FF2B5EF4-FFF2-40B4-BE49-F238E27FC236}">
                <a16:creationId xmlns:a16="http://schemas.microsoft.com/office/drawing/2014/main" id="{B4B03E4C-6230-4F21-9019-F235CD2FE47B}"/>
              </a:ext>
            </a:extLst>
          </p:cNvPr>
          <p:cNvSpPr/>
          <p:nvPr/>
        </p:nvSpPr>
        <p:spPr>
          <a:xfrm>
            <a:off x="1689786" y="1528762"/>
            <a:ext cx="8784718" cy="307777"/>
          </a:xfrm>
          <a:prstGeom prst="rect">
            <a:avLst/>
          </a:prstGeom>
        </p:spPr>
        <p:txBody>
          <a:bodyPr wrap="square">
            <a:spAutoFit/>
          </a:bodyPr>
          <a:lstStyle/>
          <a:p>
            <a:pPr algn="ctr">
              <a:defRPr/>
            </a:pPr>
            <a:r>
              <a:rPr lang="fr-FR" sz="1400" dirty="0">
                <a:solidFill>
                  <a:prstClr val="black"/>
                </a:solidFill>
                <a:latin typeface="Roboto Light" panose="02000000000000000000" pitchFamily="2" charset="0"/>
                <a:ea typeface="Roboto Light" panose="02000000000000000000" pitchFamily="2" charset="0"/>
              </a:rPr>
              <a:t>En plus des cosmétiques, vous pouvez combattre la peau sèche par l'alimentation</a:t>
            </a:r>
            <a:endParaRPr lang="en-US" sz="1400" dirty="0">
              <a:solidFill>
                <a:prstClr val="black"/>
              </a:solidFill>
              <a:latin typeface="Roboto Light" panose="02000000000000000000" pitchFamily="2" charset="0"/>
              <a:ea typeface="Roboto Light" panose="02000000000000000000" pitchFamily="2" charset="0"/>
            </a:endParaRPr>
          </a:p>
        </p:txBody>
      </p:sp>
      <p:sp>
        <p:nvSpPr>
          <p:cNvPr id="6" name="Titre 2">
            <a:extLst>
              <a:ext uri="{FF2B5EF4-FFF2-40B4-BE49-F238E27FC236}">
                <a16:creationId xmlns:a16="http://schemas.microsoft.com/office/drawing/2014/main" id="{AC311632-D2DD-4B93-9F76-4F5BD893001C}"/>
              </a:ext>
            </a:extLst>
          </p:cNvPr>
          <p:cNvSpPr txBox="1">
            <a:spLocks/>
          </p:cNvSpPr>
          <p:nvPr/>
        </p:nvSpPr>
        <p:spPr>
          <a:xfrm>
            <a:off x="1343891" y="398025"/>
            <a:ext cx="9573491"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3E3E3E"/>
                </a:solidFill>
                <a:latin typeface="KyivType Sans2" panose="00000500000000000000" pitchFamily="50" charset="0"/>
              </a:rPr>
              <a:t>ASTUCES NUTRITION</a:t>
            </a:r>
            <a:endParaRPr lang="fr-FR" sz="4000" dirty="0">
              <a:solidFill>
                <a:srgbClr val="3E3E3E"/>
              </a:solidFill>
              <a:latin typeface="KyivType Sans2" panose="00000500000000000000" pitchFamily="50" charset="0"/>
            </a:endParaRPr>
          </a:p>
        </p:txBody>
      </p:sp>
    </p:spTree>
    <p:extLst>
      <p:ext uri="{BB962C8B-B14F-4D97-AF65-F5344CB8AC3E}">
        <p14:creationId xmlns:p14="http://schemas.microsoft.com/office/powerpoint/2010/main" val="6747815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7A8DB9-9573-418D-8199-BE78F4A83EF3}"/>
              </a:ext>
            </a:extLst>
          </p:cNvPr>
          <p:cNvSpPr/>
          <p:nvPr/>
        </p:nvSpPr>
        <p:spPr>
          <a:xfrm>
            <a:off x="1689786" y="1528762"/>
            <a:ext cx="8784718" cy="307777"/>
          </a:xfrm>
          <a:prstGeom prst="rect">
            <a:avLst/>
          </a:prstGeom>
        </p:spPr>
        <p:txBody>
          <a:bodyPr wrap="square">
            <a:spAutoFit/>
          </a:bodyPr>
          <a:lstStyle/>
          <a:p>
            <a:pPr algn="ctr">
              <a:defRPr/>
            </a:pPr>
            <a:r>
              <a:rPr lang="fr-FR" sz="1400" dirty="0">
                <a:solidFill>
                  <a:prstClr val="black"/>
                </a:solidFill>
                <a:latin typeface="Roboto Light" panose="02000000000000000000" pitchFamily="2" charset="0"/>
                <a:ea typeface="Roboto Light" panose="02000000000000000000" pitchFamily="2" charset="0"/>
              </a:rPr>
              <a:t>EXTRA TIPS</a:t>
            </a:r>
            <a:endParaRPr lang="en-US" sz="1400" dirty="0">
              <a:solidFill>
                <a:prstClr val="black"/>
              </a:solidFill>
              <a:latin typeface="Roboto Light" panose="02000000000000000000" pitchFamily="2" charset="0"/>
              <a:ea typeface="Roboto Light" panose="02000000000000000000" pitchFamily="2" charset="0"/>
            </a:endParaRPr>
          </a:p>
        </p:txBody>
      </p:sp>
      <p:sp>
        <p:nvSpPr>
          <p:cNvPr id="5" name="Titre 2">
            <a:extLst>
              <a:ext uri="{FF2B5EF4-FFF2-40B4-BE49-F238E27FC236}">
                <a16:creationId xmlns:a16="http://schemas.microsoft.com/office/drawing/2014/main" id="{A5DF630E-59B1-4119-97AC-CF92FBAD7D17}"/>
              </a:ext>
            </a:extLst>
          </p:cNvPr>
          <p:cNvSpPr txBox="1">
            <a:spLocks/>
          </p:cNvSpPr>
          <p:nvPr/>
        </p:nvSpPr>
        <p:spPr>
          <a:xfrm>
            <a:off x="1343891" y="398025"/>
            <a:ext cx="9573491"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3E3E3E"/>
                </a:solidFill>
                <a:latin typeface="KyivType Sans2" panose="00000500000000000000" pitchFamily="50" charset="0"/>
              </a:rPr>
              <a:t>ASTUCES NUTRITION</a:t>
            </a:r>
            <a:endParaRPr lang="fr-FR" sz="4000" dirty="0">
              <a:solidFill>
                <a:srgbClr val="3E3E3E"/>
              </a:solidFill>
              <a:latin typeface="KyivType Sans2" panose="00000500000000000000" pitchFamily="50" charset="0"/>
            </a:endParaRPr>
          </a:p>
        </p:txBody>
      </p:sp>
      <p:grpSp>
        <p:nvGrpSpPr>
          <p:cNvPr id="26" name="Groupe 25">
            <a:extLst>
              <a:ext uri="{FF2B5EF4-FFF2-40B4-BE49-F238E27FC236}">
                <a16:creationId xmlns:a16="http://schemas.microsoft.com/office/drawing/2014/main" id="{1B3DEFD3-EFB5-4324-B6C8-FC774697DC67}"/>
              </a:ext>
            </a:extLst>
          </p:cNvPr>
          <p:cNvGrpSpPr/>
          <p:nvPr/>
        </p:nvGrpSpPr>
        <p:grpSpPr>
          <a:xfrm>
            <a:off x="8363525" y="1727990"/>
            <a:ext cx="2110979" cy="2035834"/>
            <a:chOff x="2330525" y="4066326"/>
            <a:chExt cx="2110979" cy="2035834"/>
          </a:xfrm>
        </p:grpSpPr>
        <p:sp>
          <p:nvSpPr>
            <p:cNvPr id="10" name="Ellipse 9">
              <a:extLst>
                <a:ext uri="{FF2B5EF4-FFF2-40B4-BE49-F238E27FC236}">
                  <a16:creationId xmlns:a16="http://schemas.microsoft.com/office/drawing/2014/main" id="{9780C9F7-41B4-4F78-A6DF-47B9A3C9CBAD}"/>
                </a:ext>
              </a:extLst>
            </p:cNvPr>
            <p:cNvSpPr/>
            <p:nvPr/>
          </p:nvSpPr>
          <p:spPr>
            <a:xfrm>
              <a:off x="2330525" y="4066326"/>
              <a:ext cx="2110979" cy="2035834"/>
            </a:xfrm>
            <a:prstGeom prst="ellipse">
              <a:avLst/>
            </a:prstGeom>
            <a:solidFill>
              <a:schemeClr val="bg1"/>
            </a:solidFill>
            <a:ln>
              <a:solidFill>
                <a:srgbClr val="F3CE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Graphique 7" descr="Tête avec engrenages contour">
              <a:extLst>
                <a:ext uri="{FF2B5EF4-FFF2-40B4-BE49-F238E27FC236}">
                  <a16:creationId xmlns:a16="http://schemas.microsoft.com/office/drawing/2014/main" id="{A7639F55-5F77-4844-9E28-375BAD15EF0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63705" y="4434492"/>
              <a:ext cx="1545985" cy="1545985"/>
            </a:xfrm>
            <a:prstGeom prst="rect">
              <a:avLst/>
            </a:prstGeom>
          </p:spPr>
        </p:pic>
      </p:grpSp>
      <p:grpSp>
        <p:nvGrpSpPr>
          <p:cNvPr id="27" name="Groupe 26">
            <a:extLst>
              <a:ext uri="{FF2B5EF4-FFF2-40B4-BE49-F238E27FC236}">
                <a16:creationId xmlns:a16="http://schemas.microsoft.com/office/drawing/2014/main" id="{FC5A2D67-4627-4E54-B8D1-ED7AEA1EECDF}"/>
              </a:ext>
            </a:extLst>
          </p:cNvPr>
          <p:cNvGrpSpPr/>
          <p:nvPr/>
        </p:nvGrpSpPr>
        <p:grpSpPr>
          <a:xfrm>
            <a:off x="6570891" y="4466908"/>
            <a:ext cx="2110979" cy="2035834"/>
            <a:chOff x="-18244" y="4066326"/>
            <a:chExt cx="2110979" cy="2035834"/>
          </a:xfrm>
        </p:grpSpPr>
        <p:sp>
          <p:nvSpPr>
            <p:cNvPr id="2" name="Ellipse 1">
              <a:extLst>
                <a:ext uri="{FF2B5EF4-FFF2-40B4-BE49-F238E27FC236}">
                  <a16:creationId xmlns:a16="http://schemas.microsoft.com/office/drawing/2014/main" id="{5A75CAAC-F47A-4BB6-B297-EEFDB391228D}"/>
                </a:ext>
              </a:extLst>
            </p:cNvPr>
            <p:cNvSpPr/>
            <p:nvPr/>
          </p:nvSpPr>
          <p:spPr>
            <a:xfrm>
              <a:off x="-18244" y="4066326"/>
              <a:ext cx="2110979" cy="2035834"/>
            </a:xfrm>
            <a:prstGeom prst="ellipse">
              <a:avLst/>
            </a:prstGeom>
            <a:solidFill>
              <a:schemeClr val="bg1"/>
            </a:solidFill>
            <a:ln>
              <a:solidFill>
                <a:srgbClr val="F3CE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Graphique 5" descr="Fumer avec un remplissage uni">
              <a:extLst>
                <a:ext uri="{FF2B5EF4-FFF2-40B4-BE49-F238E27FC236}">
                  <a16:creationId xmlns:a16="http://schemas.microsoft.com/office/drawing/2014/main" id="{1B365A31-793F-4156-B580-DD6FC679AFA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52187" y="4543894"/>
              <a:ext cx="1080698" cy="1080698"/>
            </a:xfrm>
            <a:prstGeom prst="rect">
              <a:avLst/>
            </a:prstGeom>
          </p:spPr>
        </p:pic>
        <p:pic>
          <p:nvPicPr>
            <p:cNvPr id="7" name="Graphique 6" descr="Martini contour">
              <a:extLst>
                <a:ext uri="{FF2B5EF4-FFF2-40B4-BE49-F238E27FC236}">
                  <a16:creationId xmlns:a16="http://schemas.microsoft.com/office/drawing/2014/main" id="{A9B37554-BC92-4CDF-874F-5F068806026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19546" y="4275418"/>
              <a:ext cx="1080698" cy="1080698"/>
            </a:xfrm>
            <a:prstGeom prst="rect">
              <a:avLst/>
            </a:prstGeom>
          </p:spPr>
        </p:pic>
        <p:cxnSp>
          <p:nvCxnSpPr>
            <p:cNvPr id="12" name="Connecteur droit 11">
              <a:extLst>
                <a:ext uri="{FF2B5EF4-FFF2-40B4-BE49-F238E27FC236}">
                  <a16:creationId xmlns:a16="http://schemas.microsoft.com/office/drawing/2014/main" id="{F1B6CA06-A4C9-4681-B06C-3BAEF56EEF59}"/>
                </a:ext>
              </a:extLst>
            </p:cNvPr>
            <p:cNvCxnSpPr>
              <a:endCxn id="2" idx="3"/>
            </p:cNvCxnSpPr>
            <p:nvPr/>
          </p:nvCxnSpPr>
          <p:spPr>
            <a:xfrm flipH="1">
              <a:off x="290902" y="4275418"/>
              <a:ext cx="1398884" cy="1528601"/>
            </a:xfrm>
            <a:prstGeom prst="line">
              <a:avLst/>
            </a:prstGeom>
            <a:ln w="76200">
              <a:solidFill>
                <a:srgbClr val="F3CEAF"/>
              </a:solidFill>
            </a:ln>
          </p:spPr>
          <p:style>
            <a:lnRef idx="1">
              <a:schemeClr val="accent1"/>
            </a:lnRef>
            <a:fillRef idx="0">
              <a:schemeClr val="accent1"/>
            </a:fillRef>
            <a:effectRef idx="0">
              <a:schemeClr val="accent1"/>
            </a:effectRef>
            <a:fontRef idx="minor">
              <a:schemeClr val="tx1"/>
            </a:fontRef>
          </p:style>
        </p:cxnSp>
      </p:grpSp>
      <p:grpSp>
        <p:nvGrpSpPr>
          <p:cNvPr id="25" name="Groupe 24">
            <a:extLst>
              <a:ext uri="{FF2B5EF4-FFF2-40B4-BE49-F238E27FC236}">
                <a16:creationId xmlns:a16="http://schemas.microsoft.com/office/drawing/2014/main" id="{2A22FEFE-0A32-4EA6-9FB4-E6DF1EAD7DB4}"/>
              </a:ext>
            </a:extLst>
          </p:cNvPr>
          <p:cNvGrpSpPr/>
          <p:nvPr/>
        </p:nvGrpSpPr>
        <p:grpSpPr>
          <a:xfrm>
            <a:off x="1343891" y="4466908"/>
            <a:ext cx="2110979" cy="2035834"/>
            <a:chOff x="4679294" y="4066326"/>
            <a:chExt cx="2110979" cy="2035834"/>
          </a:xfrm>
        </p:grpSpPr>
        <p:sp>
          <p:nvSpPr>
            <p:cNvPr id="13" name="Ellipse 12">
              <a:extLst>
                <a:ext uri="{FF2B5EF4-FFF2-40B4-BE49-F238E27FC236}">
                  <a16:creationId xmlns:a16="http://schemas.microsoft.com/office/drawing/2014/main" id="{58639343-FC95-45B2-982F-B052AE45AC96}"/>
                </a:ext>
              </a:extLst>
            </p:cNvPr>
            <p:cNvSpPr/>
            <p:nvPr/>
          </p:nvSpPr>
          <p:spPr>
            <a:xfrm>
              <a:off x="4679294" y="4066326"/>
              <a:ext cx="2110979" cy="2035834"/>
            </a:xfrm>
            <a:prstGeom prst="ellipse">
              <a:avLst/>
            </a:prstGeom>
            <a:solidFill>
              <a:schemeClr val="bg1"/>
            </a:solidFill>
            <a:ln>
              <a:solidFill>
                <a:srgbClr val="F3CE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6" name="Objet 15">
              <a:extLst>
                <a:ext uri="{FF2B5EF4-FFF2-40B4-BE49-F238E27FC236}">
                  <a16:creationId xmlns:a16="http://schemas.microsoft.com/office/drawing/2014/main" id="{99FD4234-0EF0-451B-81B7-3FCE9DE857A8}"/>
                </a:ext>
              </a:extLst>
            </p:cNvPr>
            <p:cNvGraphicFramePr>
              <a:graphicFrameLocks noChangeAspect="1"/>
            </p:cNvGraphicFramePr>
            <p:nvPr>
              <p:extLst>
                <p:ext uri="{D42A27DB-BD31-4B8C-83A1-F6EECF244321}">
                  <p14:modId xmlns:p14="http://schemas.microsoft.com/office/powerpoint/2010/main" val="4100402869"/>
                </p:ext>
              </p:extLst>
            </p:nvPr>
          </p:nvGraphicFramePr>
          <p:xfrm>
            <a:off x="5051919" y="4434492"/>
            <a:ext cx="1448607" cy="1318283"/>
          </p:xfrm>
          <a:graphic>
            <a:graphicData uri="http://schemas.openxmlformats.org/presentationml/2006/ole">
              <mc:AlternateContent xmlns:mc="http://schemas.openxmlformats.org/markup-compatibility/2006">
                <mc:Choice xmlns:v="urn:schemas-microsoft-com:vml" Requires="v">
                  <p:oleObj spid="_x0000_s4118" name="Bitmap Image" r:id="rId10" imgW="2293560" imgH="2088000" progId="PBrush">
                    <p:embed/>
                  </p:oleObj>
                </mc:Choice>
                <mc:Fallback>
                  <p:oleObj name="Bitmap Image" r:id="rId10" imgW="2293560" imgH="2088000" progId="PBrush">
                    <p:embed/>
                    <p:pic>
                      <p:nvPicPr>
                        <p:cNvPr id="0" name=""/>
                        <p:cNvPicPr/>
                        <p:nvPr/>
                      </p:nvPicPr>
                      <p:blipFill>
                        <a:blip r:embed="rId11"/>
                        <a:stretch>
                          <a:fillRect/>
                        </a:stretch>
                      </p:blipFill>
                      <p:spPr>
                        <a:xfrm>
                          <a:off x="5051919" y="4434492"/>
                          <a:ext cx="1448607" cy="1318283"/>
                        </a:xfrm>
                        <a:prstGeom prst="rect">
                          <a:avLst/>
                        </a:prstGeom>
                      </p:spPr>
                    </p:pic>
                  </p:oleObj>
                </mc:Fallback>
              </mc:AlternateContent>
            </a:graphicData>
          </a:graphic>
        </p:graphicFrame>
      </p:grpSp>
      <p:grpSp>
        <p:nvGrpSpPr>
          <p:cNvPr id="24" name="Groupe 23">
            <a:extLst>
              <a:ext uri="{FF2B5EF4-FFF2-40B4-BE49-F238E27FC236}">
                <a16:creationId xmlns:a16="http://schemas.microsoft.com/office/drawing/2014/main" id="{2D0CBA95-28D5-4876-A481-3D5E422E2D7E}"/>
              </a:ext>
            </a:extLst>
          </p:cNvPr>
          <p:cNvGrpSpPr/>
          <p:nvPr/>
        </p:nvGrpSpPr>
        <p:grpSpPr>
          <a:xfrm>
            <a:off x="4250791" y="2467466"/>
            <a:ext cx="2110979" cy="2035834"/>
            <a:chOff x="7028063" y="4066326"/>
            <a:chExt cx="2110979" cy="2035834"/>
          </a:xfrm>
        </p:grpSpPr>
        <p:sp>
          <p:nvSpPr>
            <p:cNvPr id="14" name="Ellipse 13">
              <a:extLst>
                <a:ext uri="{FF2B5EF4-FFF2-40B4-BE49-F238E27FC236}">
                  <a16:creationId xmlns:a16="http://schemas.microsoft.com/office/drawing/2014/main" id="{C1B25051-E1F0-4635-84E5-64549EFB9240}"/>
                </a:ext>
              </a:extLst>
            </p:cNvPr>
            <p:cNvSpPr/>
            <p:nvPr/>
          </p:nvSpPr>
          <p:spPr>
            <a:xfrm>
              <a:off x="7028063" y="4066326"/>
              <a:ext cx="2110979" cy="2035834"/>
            </a:xfrm>
            <a:prstGeom prst="ellipse">
              <a:avLst/>
            </a:prstGeom>
            <a:solidFill>
              <a:schemeClr val="bg1"/>
            </a:solidFill>
            <a:ln>
              <a:solidFill>
                <a:srgbClr val="F3CE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7" name="Objet 16">
              <a:extLst>
                <a:ext uri="{FF2B5EF4-FFF2-40B4-BE49-F238E27FC236}">
                  <a16:creationId xmlns:a16="http://schemas.microsoft.com/office/drawing/2014/main" id="{01A239C2-F563-4DE2-A04F-64E8861DB582}"/>
                </a:ext>
              </a:extLst>
            </p:cNvPr>
            <p:cNvGraphicFramePr>
              <a:graphicFrameLocks noChangeAspect="1"/>
            </p:cNvGraphicFramePr>
            <p:nvPr>
              <p:extLst>
                <p:ext uri="{D42A27DB-BD31-4B8C-83A1-F6EECF244321}">
                  <p14:modId xmlns:p14="http://schemas.microsoft.com/office/powerpoint/2010/main" val="2565712014"/>
                </p:ext>
              </p:extLst>
            </p:nvPr>
          </p:nvGraphicFramePr>
          <p:xfrm>
            <a:off x="7359248" y="4377011"/>
            <a:ext cx="1448607" cy="1433243"/>
          </p:xfrm>
          <a:graphic>
            <a:graphicData uri="http://schemas.openxmlformats.org/presentationml/2006/ole">
              <mc:AlternateContent xmlns:mc="http://schemas.openxmlformats.org/markup-compatibility/2006">
                <mc:Choice xmlns:v="urn:schemas-microsoft-com:vml" Requires="v">
                  <p:oleObj spid="_x0000_s4119" name="Bitmap Image" r:id="rId12" imgW="2095560" imgH="2072520" progId="PBrush">
                    <p:embed/>
                  </p:oleObj>
                </mc:Choice>
                <mc:Fallback>
                  <p:oleObj name="Bitmap Image" r:id="rId12" imgW="2095560" imgH="2072520" progId="PBrush">
                    <p:embed/>
                    <p:pic>
                      <p:nvPicPr>
                        <p:cNvPr id="0" name=""/>
                        <p:cNvPicPr/>
                        <p:nvPr/>
                      </p:nvPicPr>
                      <p:blipFill>
                        <a:blip r:embed="rId13"/>
                        <a:stretch>
                          <a:fillRect/>
                        </a:stretch>
                      </p:blipFill>
                      <p:spPr>
                        <a:xfrm>
                          <a:off x="7359248" y="4377011"/>
                          <a:ext cx="1448607" cy="1433243"/>
                        </a:xfrm>
                        <a:prstGeom prst="rect">
                          <a:avLst/>
                        </a:prstGeom>
                      </p:spPr>
                    </p:pic>
                  </p:oleObj>
                </mc:Fallback>
              </mc:AlternateContent>
            </a:graphicData>
          </a:graphic>
        </p:graphicFrame>
        <p:cxnSp>
          <p:nvCxnSpPr>
            <p:cNvPr id="18" name="Connecteur droit 17">
              <a:extLst>
                <a:ext uri="{FF2B5EF4-FFF2-40B4-BE49-F238E27FC236}">
                  <a16:creationId xmlns:a16="http://schemas.microsoft.com/office/drawing/2014/main" id="{5DA1547C-AD74-4149-85BC-AD373FFDDC7B}"/>
                </a:ext>
              </a:extLst>
            </p:cNvPr>
            <p:cNvCxnSpPr/>
            <p:nvPr/>
          </p:nvCxnSpPr>
          <p:spPr>
            <a:xfrm flipH="1">
              <a:off x="7408971" y="4373369"/>
              <a:ext cx="1398884" cy="1528601"/>
            </a:xfrm>
            <a:prstGeom prst="line">
              <a:avLst/>
            </a:prstGeom>
            <a:ln w="76200">
              <a:solidFill>
                <a:srgbClr val="F3CEAF"/>
              </a:solidFill>
            </a:ln>
          </p:spPr>
          <p:style>
            <a:lnRef idx="1">
              <a:schemeClr val="accent1"/>
            </a:lnRef>
            <a:fillRef idx="0">
              <a:schemeClr val="accent1"/>
            </a:fillRef>
            <a:effectRef idx="0">
              <a:schemeClr val="accent1"/>
            </a:effectRef>
            <a:fontRef idx="minor">
              <a:schemeClr val="tx1"/>
            </a:fontRef>
          </p:style>
        </p:cxnSp>
      </p:grpSp>
      <p:grpSp>
        <p:nvGrpSpPr>
          <p:cNvPr id="23" name="Groupe 22">
            <a:extLst>
              <a:ext uri="{FF2B5EF4-FFF2-40B4-BE49-F238E27FC236}">
                <a16:creationId xmlns:a16="http://schemas.microsoft.com/office/drawing/2014/main" id="{68FBE335-2B4D-4E85-B886-D2C9C22FF882}"/>
              </a:ext>
            </a:extLst>
          </p:cNvPr>
          <p:cNvGrpSpPr/>
          <p:nvPr/>
        </p:nvGrpSpPr>
        <p:grpSpPr>
          <a:xfrm>
            <a:off x="9861892" y="4466908"/>
            <a:ext cx="2110979" cy="2035834"/>
            <a:chOff x="9376832" y="4066326"/>
            <a:chExt cx="2110979" cy="2035834"/>
          </a:xfrm>
        </p:grpSpPr>
        <p:sp>
          <p:nvSpPr>
            <p:cNvPr id="15" name="Ellipse 14">
              <a:extLst>
                <a:ext uri="{FF2B5EF4-FFF2-40B4-BE49-F238E27FC236}">
                  <a16:creationId xmlns:a16="http://schemas.microsoft.com/office/drawing/2014/main" id="{855A2BFB-869F-4F16-A35E-413668954240}"/>
                </a:ext>
              </a:extLst>
            </p:cNvPr>
            <p:cNvSpPr/>
            <p:nvPr/>
          </p:nvSpPr>
          <p:spPr>
            <a:xfrm>
              <a:off x="9376832" y="4066326"/>
              <a:ext cx="2110979" cy="2035834"/>
            </a:xfrm>
            <a:prstGeom prst="ellipse">
              <a:avLst/>
            </a:prstGeom>
            <a:solidFill>
              <a:schemeClr val="bg1"/>
            </a:solidFill>
            <a:ln>
              <a:solidFill>
                <a:srgbClr val="F3CE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9" name="Objet 18">
              <a:extLst>
                <a:ext uri="{FF2B5EF4-FFF2-40B4-BE49-F238E27FC236}">
                  <a16:creationId xmlns:a16="http://schemas.microsoft.com/office/drawing/2014/main" id="{F8EF9116-E8BE-4FE8-BBDA-F4A0D3ABA0EB}"/>
                </a:ext>
              </a:extLst>
            </p:cNvPr>
            <p:cNvGraphicFramePr>
              <a:graphicFrameLocks noChangeAspect="1"/>
            </p:cNvGraphicFramePr>
            <p:nvPr>
              <p:extLst>
                <p:ext uri="{D42A27DB-BD31-4B8C-83A1-F6EECF244321}">
                  <p14:modId xmlns:p14="http://schemas.microsoft.com/office/powerpoint/2010/main" val="2552600159"/>
                </p:ext>
              </p:extLst>
            </p:nvPr>
          </p:nvGraphicFramePr>
          <p:xfrm>
            <a:off x="9775062" y="4428121"/>
            <a:ext cx="1398884" cy="1419096"/>
          </p:xfrm>
          <a:graphic>
            <a:graphicData uri="http://schemas.openxmlformats.org/presentationml/2006/ole">
              <mc:AlternateContent xmlns:mc="http://schemas.openxmlformats.org/markup-compatibility/2006">
                <mc:Choice xmlns:v="urn:schemas-microsoft-com:vml" Requires="v">
                  <p:oleObj spid="_x0000_s4120" name="Bitmap Image" r:id="rId14" imgW="2088000" imgH="2118240" progId="PBrush">
                    <p:embed/>
                  </p:oleObj>
                </mc:Choice>
                <mc:Fallback>
                  <p:oleObj name="Bitmap Image" r:id="rId14" imgW="2088000" imgH="2118240" progId="PBrush">
                    <p:embed/>
                    <p:pic>
                      <p:nvPicPr>
                        <p:cNvPr id="0" name=""/>
                        <p:cNvPicPr/>
                        <p:nvPr/>
                      </p:nvPicPr>
                      <p:blipFill>
                        <a:blip r:embed="rId15"/>
                        <a:stretch>
                          <a:fillRect/>
                        </a:stretch>
                      </p:blipFill>
                      <p:spPr>
                        <a:xfrm>
                          <a:off x="9775062" y="4428121"/>
                          <a:ext cx="1398884" cy="1419096"/>
                        </a:xfrm>
                        <a:prstGeom prst="rect">
                          <a:avLst/>
                        </a:prstGeom>
                      </p:spPr>
                    </p:pic>
                  </p:oleObj>
                </mc:Fallback>
              </mc:AlternateContent>
            </a:graphicData>
          </a:graphic>
        </p:graphicFrame>
      </p:grpSp>
      <p:grpSp>
        <p:nvGrpSpPr>
          <p:cNvPr id="22" name="Groupe 21">
            <a:extLst>
              <a:ext uri="{FF2B5EF4-FFF2-40B4-BE49-F238E27FC236}">
                <a16:creationId xmlns:a16="http://schemas.microsoft.com/office/drawing/2014/main" id="{91D0E51C-9BE1-49FF-BDA8-FCD9232E4BA1}"/>
              </a:ext>
            </a:extLst>
          </p:cNvPr>
          <p:cNvGrpSpPr/>
          <p:nvPr/>
        </p:nvGrpSpPr>
        <p:grpSpPr>
          <a:xfrm>
            <a:off x="138058" y="1727990"/>
            <a:ext cx="2110979" cy="2035834"/>
            <a:chOff x="8083551" y="2066889"/>
            <a:chExt cx="2110979" cy="2035834"/>
          </a:xfrm>
        </p:grpSpPr>
        <p:sp>
          <p:nvSpPr>
            <p:cNvPr id="21" name="Ellipse 20">
              <a:extLst>
                <a:ext uri="{FF2B5EF4-FFF2-40B4-BE49-F238E27FC236}">
                  <a16:creationId xmlns:a16="http://schemas.microsoft.com/office/drawing/2014/main" id="{088EC2C3-70FF-484D-BF8C-B85F3FB3934C}"/>
                </a:ext>
              </a:extLst>
            </p:cNvPr>
            <p:cNvSpPr/>
            <p:nvPr/>
          </p:nvSpPr>
          <p:spPr>
            <a:xfrm>
              <a:off x="8083551" y="2066889"/>
              <a:ext cx="2110979" cy="2035834"/>
            </a:xfrm>
            <a:prstGeom prst="ellipse">
              <a:avLst/>
            </a:prstGeom>
            <a:solidFill>
              <a:schemeClr val="bg1"/>
            </a:solidFill>
            <a:ln>
              <a:solidFill>
                <a:srgbClr val="F3CE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0" name="Objet 19">
              <a:extLst>
                <a:ext uri="{FF2B5EF4-FFF2-40B4-BE49-F238E27FC236}">
                  <a16:creationId xmlns:a16="http://schemas.microsoft.com/office/drawing/2014/main" id="{456D60D8-7DDF-4007-A773-4D452A67E260}"/>
                </a:ext>
              </a:extLst>
            </p:cNvPr>
            <p:cNvGraphicFramePr>
              <a:graphicFrameLocks noChangeAspect="1"/>
            </p:cNvGraphicFramePr>
            <p:nvPr>
              <p:extLst>
                <p:ext uri="{D42A27DB-BD31-4B8C-83A1-F6EECF244321}">
                  <p14:modId xmlns:p14="http://schemas.microsoft.com/office/powerpoint/2010/main" val="3452704858"/>
                </p:ext>
              </p:extLst>
            </p:nvPr>
          </p:nvGraphicFramePr>
          <p:xfrm>
            <a:off x="8857692" y="2175791"/>
            <a:ext cx="618660" cy="1818029"/>
          </p:xfrm>
          <a:graphic>
            <a:graphicData uri="http://schemas.openxmlformats.org/presentationml/2006/ole">
              <mc:AlternateContent xmlns:mc="http://schemas.openxmlformats.org/markup-compatibility/2006">
                <mc:Choice xmlns:v="urn:schemas-microsoft-com:vml" Requires="v">
                  <p:oleObj spid="_x0000_s4121" name="Bitmap Image" r:id="rId16" imgW="1371600" imgH="4030920" progId="PBrush">
                    <p:embed/>
                  </p:oleObj>
                </mc:Choice>
                <mc:Fallback>
                  <p:oleObj name="Bitmap Image" r:id="rId16" imgW="1371600" imgH="4030920" progId="PBrush">
                    <p:embed/>
                    <p:pic>
                      <p:nvPicPr>
                        <p:cNvPr id="0" name=""/>
                        <p:cNvPicPr/>
                        <p:nvPr/>
                      </p:nvPicPr>
                      <p:blipFill>
                        <a:blip r:embed="rId17"/>
                        <a:stretch>
                          <a:fillRect/>
                        </a:stretch>
                      </p:blipFill>
                      <p:spPr>
                        <a:xfrm>
                          <a:off x="8857692" y="2175791"/>
                          <a:ext cx="618660" cy="1818029"/>
                        </a:xfrm>
                        <a:prstGeom prst="rect">
                          <a:avLst/>
                        </a:prstGeom>
                      </p:spPr>
                    </p:pic>
                  </p:oleObj>
                </mc:Fallback>
              </mc:AlternateContent>
            </a:graphicData>
          </a:graphic>
        </p:graphicFrame>
      </p:grpSp>
    </p:spTree>
    <p:extLst>
      <p:ext uri="{BB962C8B-B14F-4D97-AF65-F5344CB8AC3E}">
        <p14:creationId xmlns:p14="http://schemas.microsoft.com/office/powerpoint/2010/main" val="345986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78314" y="1364579"/>
            <a:ext cx="7604461" cy="5072116"/>
          </a:xfrm>
          <a:prstGeom prst="rect">
            <a:avLst/>
          </a:prstGeom>
        </p:spPr>
      </p:pic>
      <p:sp>
        <p:nvSpPr>
          <p:cNvPr id="5" name="Rectangle 4"/>
          <p:cNvSpPr/>
          <p:nvPr/>
        </p:nvSpPr>
        <p:spPr>
          <a:xfrm>
            <a:off x="633028" y="1364579"/>
            <a:ext cx="3970870" cy="5072116"/>
          </a:xfrm>
          <a:prstGeom prst="rect">
            <a:avLst/>
          </a:prstGeom>
          <a:gradFill flip="none" rotWithShape="1">
            <a:gsLst>
              <a:gs pos="0">
                <a:srgbClr val="BDC16C">
                  <a:shade val="30000"/>
                  <a:satMod val="115000"/>
                </a:srgbClr>
              </a:gs>
              <a:gs pos="50000">
                <a:srgbClr val="BDC16C">
                  <a:shade val="67500"/>
                  <a:satMod val="115000"/>
                </a:srgbClr>
              </a:gs>
              <a:gs pos="100000">
                <a:srgbClr val="BDC16C">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SMOOTHIE BANANE &amp; AVOCAT AU LAIT D’AMANDE</a:t>
            </a:r>
          </a:p>
          <a:p>
            <a:pPr algn="ctr"/>
            <a:endParaRPr lang="fr-FR" dirty="0">
              <a:solidFill>
                <a:schemeClr val="tx1"/>
              </a:solidFill>
            </a:endParaRPr>
          </a:p>
          <a:p>
            <a:pPr lvl="3" algn="just"/>
            <a:r>
              <a:rPr lang="fr-FR" dirty="0">
                <a:solidFill>
                  <a:schemeClr val="tx1"/>
                </a:solidFill>
              </a:rPr>
              <a:t>3 bananes</a:t>
            </a:r>
          </a:p>
          <a:p>
            <a:pPr lvl="3" algn="just"/>
            <a:r>
              <a:rPr lang="fr-FR" dirty="0">
                <a:solidFill>
                  <a:schemeClr val="tx1"/>
                </a:solidFill>
              </a:rPr>
              <a:t>2 avocats</a:t>
            </a:r>
          </a:p>
          <a:p>
            <a:pPr lvl="2" algn="just"/>
            <a:r>
              <a:rPr lang="fr-FR" dirty="0">
                <a:solidFill>
                  <a:schemeClr val="tx1"/>
                </a:solidFill>
              </a:rPr>
              <a:t>500 ml de lait d’amande</a:t>
            </a:r>
          </a:p>
          <a:p>
            <a:pPr algn="ctr"/>
            <a:endParaRPr lang="fr-FR" dirty="0">
              <a:solidFill>
                <a:schemeClr val="tx1"/>
              </a:solidFill>
            </a:endParaRPr>
          </a:p>
          <a:p>
            <a:pPr algn="ctr"/>
            <a:endParaRPr lang="fr-FR" dirty="0">
              <a:solidFill>
                <a:schemeClr val="tx1"/>
              </a:solidFill>
            </a:endParaRPr>
          </a:p>
          <a:p>
            <a:pPr algn="just"/>
            <a:r>
              <a:rPr lang="fr-FR" dirty="0">
                <a:solidFill>
                  <a:schemeClr val="tx1"/>
                </a:solidFill>
              </a:rPr>
              <a:t>1 - Mixer les bananes épluchées et coupées en morceaux avec la chair des avocats </a:t>
            </a:r>
          </a:p>
          <a:p>
            <a:pPr algn="just"/>
            <a:endParaRPr lang="fr-FR" dirty="0">
              <a:solidFill>
                <a:schemeClr val="tx1"/>
              </a:solidFill>
            </a:endParaRPr>
          </a:p>
          <a:p>
            <a:pPr algn="just"/>
            <a:r>
              <a:rPr lang="fr-FR" dirty="0">
                <a:solidFill>
                  <a:schemeClr val="tx1"/>
                </a:solidFill>
              </a:rPr>
              <a:t>2 - Ajouter le lait d’amande </a:t>
            </a:r>
          </a:p>
          <a:p>
            <a:pPr algn="just"/>
            <a:endParaRPr lang="fr-FR" dirty="0">
              <a:solidFill>
                <a:schemeClr val="tx1"/>
              </a:solidFill>
            </a:endParaRPr>
          </a:p>
          <a:p>
            <a:pPr algn="just"/>
            <a:r>
              <a:rPr lang="fr-FR" dirty="0">
                <a:solidFill>
                  <a:schemeClr val="tx1"/>
                </a:solidFill>
              </a:rPr>
              <a:t>3 - Mixer jusqu’à obtenir un jus bien lisse</a:t>
            </a:r>
          </a:p>
          <a:p>
            <a:pPr algn="ctr"/>
            <a:endParaRPr lang="fr-FR" dirty="0">
              <a:solidFill>
                <a:schemeClr val="tx1"/>
              </a:solidFill>
            </a:endParaRPr>
          </a:p>
          <a:p>
            <a:pPr algn="ctr"/>
            <a:r>
              <a:rPr lang="fr-FR" dirty="0">
                <a:solidFill>
                  <a:schemeClr val="tx1"/>
                </a:solidFill>
              </a:rPr>
              <a:t>Savourer !</a:t>
            </a:r>
          </a:p>
        </p:txBody>
      </p:sp>
      <p:sp>
        <p:nvSpPr>
          <p:cNvPr id="6" name="Titre 2">
            <a:extLst>
              <a:ext uri="{FF2B5EF4-FFF2-40B4-BE49-F238E27FC236}">
                <a16:creationId xmlns:a16="http://schemas.microsoft.com/office/drawing/2014/main" id="{737ECBBB-C99F-4B7F-9AF1-4CCCD3470F9C}"/>
              </a:ext>
            </a:extLst>
          </p:cNvPr>
          <p:cNvSpPr txBox="1">
            <a:spLocks/>
          </p:cNvSpPr>
          <p:nvPr/>
        </p:nvSpPr>
        <p:spPr>
          <a:xfrm>
            <a:off x="1343891" y="398025"/>
            <a:ext cx="9573491"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3E3E3E"/>
                </a:solidFill>
                <a:latin typeface="KyivType Sans2" panose="00000500000000000000" pitchFamily="50" charset="0"/>
              </a:rPr>
              <a:t>ASTUCES NUTRITION</a:t>
            </a:r>
            <a:endParaRPr lang="fr-FR" sz="4000" dirty="0">
              <a:solidFill>
                <a:srgbClr val="3E3E3E"/>
              </a:solidFill>
              <a:latin typeface="KyivType Sans2" panose="00000500000000000000" pitchFamily="50" charset="0"/>
            </a:endParaRPr>
          </a:p>
        </p:txBody>
      </p:sp>
    </p:spTree>
    <p:extLst>
      <p:ext uri="{BB962C8B-B14F-4D97-AF65-F5344CB8AC3E}">
        <p14:creationId xmlns:p14="http://schemas.microsoft.com/office/powerpoint/2010/main" val="15407863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49272F4-79F2-4858-AFD1-6E7D0370F904}"/>
              </a:ext>
            </a:extLst>
          </p:cNvPr>
          <p:cNvSpPr txBox="1">
            <a:spLocks/>
          </p:cNvSpPr>
          <p:nvPr/>
        </p:nvSpPr>
        <p:spPr>
          <a:xfrm>
            <a:off x="1411985" y="631489"/>
            <a:ext cx="9573491"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3E3E3E"/>
                </a:solidFill>
                <a:latin typeface="KyivType Sans2" panose="00000500000000000000" pitchFamily="50" charset="0"/>
              </a:rPr>
              <a:t>JOUONS !</a:t>
            </a:r>
            <a:endParaRPr lang="fr-FR" sz="4000" dirty="0">
              <a:solidFill>
                <a:srgbClr val="3E3E3E"/>
              </a:solidFill>
              <a:latin typeface="KyivType Sans2" panose="00000500000000000000" pitchFamily="50" charset="0"/>
            </a:endParaRPr>
          </a:p>
        </p:txBody>
      </p:sp>
      <p:sp>
        <p:nvSpPr>
          <p:cNvPr id="4" name="ZoneTexte 3">
            <a:extLst>
              <a:ext uri="{FF2B5EF4-FFF2-40B4-BE49-F238E27FC236}">
                <a16:creationId xmlns:a16="http://schemas.microsoft.com/office/drawing/2014/main" id="{96026A97-A104-4D96-9759-9C3E877A2620}"/>
              </a:ext>
            </a:extLst>
          </p:cNvPr>
          <p:cNvSpPr txBox="1"/>
          <p:nvPr/>
        </p:nvSpPr>
        <p:spPr>
          <a:xfrm>
            <a:off x="618953" y="2130851"/>
            <a:ext cx="2863549" cy="830997"/>
          </a:xfrm>
          <a:prstGeom prst="rect">
            <a:avLst/>
          </a:prstGeom>
          <a:solidFill>
            <a:srgbClr val="FCF1E8">
              <a:alpha val="43922"/>
            </a:srgbClr>
          </a:solidFill>
        </p:spPr>
        <p:txBody>
          <a:bodyPr wrap="square" rtlCol="0">
            <a:spAutoFit/>
          </a:bodyPr>
          <a:lstStyle/>
          <a:p>
            <a:pPr algn="just" fontAlgn="ctr"/>
            <a:r>
              <a:rPr lang="fr-FR" sz="1600" dirty="0">
                <a:solidFill>
                  <a:srgbClr val="505050"/>
                </a:solidFill>
                <a:latin typeface="Roboto Light" panose="02000000000000000000" pitchFamily="2" charset="0"/>
                <a:ea typeface="Roboto Light" panose="02000000000000000000" pitchFamily="2" charset="0"/>
              </a:rPr>
              <a:t>PRÉPAREZ VOTRE TÉLÉPHONE ET SCANNEZ LE CODE QR QUI S'AFFICHERA</a:t>
            </a:r>
            <a:endParaRPr lang="en-US" sz="1600" b="0" i="0" dirty="0">
              <a:solidFill>
                <a:srgbClr val="505050"/>
              </a:solidFill>
              <a:effectLst/>
              <a:latin typeface="Roboto Light" panose="02000000000000000000" pitchFamily="2" charset="0"/>
              <a:ea typeface="Roboto Light" panose="02000000000000000000" pitchFamily="2" charset="0"/>
            </a:endParaRPr>
          </a:p>
        </p:txBody>
      </p:sp>
      <p:sp>
        <p:nvSpPr>
          <p:cNvPr id="5" name="ZoneTexte 4">
            <a:extLst>
              <a:ext uri="{FF2B5EF4-FFF2-40B4-BE49-F238E27FC236}">
                <a16:creationId xmlns:a16="http://schemas.microsoft.com/office/drawing/2014/main" id="{74B2BB4F-2C0F-4BD1-A106-03DAEFE67659}"/>
              </a:ext>
            </a:extLst>
          </p:cNvPr>
          <p:cNvSpPr txBox="1"/>
          <p:nvPr/>
        </p:nvSpPr>
        <p:spPr>
          <a:xfrm>
            <a:off x="3910987" y="2130851"/>
            <a:ext cx="2334170" cy="584775"/>
          </a:xfrm>
          <a:prstGeom prst="rect">
            <a:avLst/>
          </a:prstGeom>
          <a:solidFill>
            <a:srgbClr val="FCF1E8">
              <a:alpha val="43922"/>
            </a:srgbClr>
          </a:solidFill>
        </p:spPr>
        <p:txBody>
          <a:bodyPr wrap="square" rtlCol="0">
            <a:spAutoFit/>
          </a:bodyPr>
          <a:lstStyle/>
          <a:p>
            <a:pPr algn="just" fontAlgn="ctr"/>
            <a:r>
              <a:rPr lang="fr-FR" sz="1600" dirty="0">
                <a:solidFill>
                  <a:srgbClr val="505050"/>
                </a:solidFill>
                <a:latin typeface="Roboto Light" panose="02000000000000000000" pitchFamily="2" charset="0"/>
                <a:ea typeface="Roboto Light" panose="02000000000000000000" pitchFamily="2" charset="0"/>
              </a:rPr>
              <a:t>INDIQUEZ VOTRE NOM ET VOTRE PAYS</a:t>
            </a:r>
            <a:endParaRPr lang="en-US" sz="1600" b="1" i="0" dirty="0">
              <a:solidFill>
                <a:srgbClr val="505050"/>
              </a:solidFill>
              <a:effectLst/>
              <a:latin typeface="Roboto Light" panose="02000000000000000000" pitchFamily="2" charset="0"/>
              <a:ea typeface="Roboto Light" panose="02000000000000000000" pitchFamily="2" charset="0"/>
            </a:endParaRPr>
          </a:p>
        </p:txBody>
      </p:sp>
      <p:sp>
        <p:nvSpPr>
          <p:cNvPr id="6" name="ZoneTexte 5">
            <a:extLst>
              <a:ext uri="{FF2B5EF4-FFF2-40B4-BE49-F238E27FC236}">
                <a16:creationId xmlns:a16="http://schemas.microsoft.com/office/drawing/2014/main" id="{ABE575DA-73E2-481D-AF56-B18505761835}"/>
              </a:ext>
            </a:extLst>
          </p:cNvPr>
          <p:cNvSpPr txBox="1"/>
          <p:nvPr/>
        </p:nvSpPr>
        <p:spPr>
          <a:xfrm>
            <a:off x="6673642" y="2130851"/>
            <a:ext cx="2334170" cy="830997"/>
          </a:xfrm>
          <a:prstGeom prst="rect">
            <a:avLst/>
          </a:prstGeom>
          <a:solidFill>
            <a:srgbClr val="FCF1E8">
              <a:alpha val="43922"/>
            </a:srgbClr>
          </a:solidFill>
        </p:spPr>
        <p:txBody>
          <a:bodyPr wrap="square" rtlCol="0">
            <a:spAutoFit/>
          </a:bodyPr>
          <a:lstStyle/>
          <a:p>
            <a:pPr algn="just" fontAlgn="ctr"/>
            <a:r>
              <a:rPr lang="fr-FR" sz="1600" dirty="0">
                <a:solidFill>
                  <a:srgbClr val="505050"/>
                </a:solidFill>
                <a:latin typeface="Roboto Light" panose="02000000000000000000" pitchFamily="2" charset="0"/>
                <a:ea typeface="Roboto Light" panose="02000000000000000000" pitchFamily="2" charset="0"/>
              </a:rPr>
              <a:t>PERSONNALISER VOTRE AVATAR SI VOUS LE SOUHAITEZ</a:t>
            </a:r>
            <a:endParaRPr lang="en-US" sz="1600" b="1" i="0" dirty="0">
              <a:solidFill>
                <a:srgbClr val="505050"/>
              </a:solidFill>
              <a:effectLst/>
              <a:latin typeface="Roboto Light" panose="02000000000000000000" pitchFamily="2" charset="0"/>
              <a:ea typeface="Roboto Light" panose="02000000000000000000" pitchFamily="2" charset="0"/>
            </a:endParaRPr>
          </a:p>
        </p:txBody>
      </p:sp>
      <p:sp>
        <p:nvSpPr>
          <p:cNvPr id="7" name="ZoneTexte 6">
            <a:extLst>
              <a:ext uri="{FF2B5EF4-FFF2-40B4-BE49-F238E27FC236}">
                <a16:creationId xmlns:a16="http://schemas.microsoft.com/office/drawing/2014/main" id="{2F319790-2792-40F1-B6C9-7204597B2096}"/>
              </a:ext>
            </a:extLst>
          </p:cNvPr>
          <p:cNvSpPr txBox="1"/>
          <p:nvPr/>
        </p:nvSpPr>
        <p:spPr>
          <a:xfrm>
            <a:off x="9436297" y="2095672"/>
            <a:ext cx="2334170" cy="1077218"/>
          </a:xfrm>
          <a:prstGeom prst="rect">
            <a:avLst/>
          </a:prstGeom>
          <a:solidFill>
            <a:srgbClr val="FCF1E8">
              <a:alpha val="43922"/>
            </a:srgbClr>
          </a:solidFill>
        </p:spPr>
        <p:txBody>
          <a:bodyPr wrap="square" rtlCol="0">
            <a:spAutoFit/>
          </a:bodyPr>
          <a:lstStyle/>
          <a:p>
            <a:pPr algn="just" fontAlgn="ctr"/>
            <a:r>
              <a:rPr lang="fr-FR" sz="1600" dirty="0">
                <a:solidFill>
                  <a:srgbClr val="505050"/>
                </a:solidFill>
                <a:latin typeface="Roboto Light" panose="02000000000000000000" pitchFamily="2" charset="0"/>
                <a:ea typeface="Roboto Light" panose="02000000000000000000" pitchFamily="2" charset="0"/>
              </a:rPr>
              <a:t>LIRE LA QUESTION SUR L'ORDINATEUR ET Y RÉPONDRE SUR VOTRE TÉLÉPHONE</a:t>
            </a:r>
            <a:endParaRPr lang="en-US" sz="1600" b="1" i="0" dirty="0">
              <a:solidFill>
                <a:srgbClr val="505050"/>
              </a:solidFill>
              <a:effectLst/>
              <a:latin typeface="Roboto Light" panose="02000000000000000000" pitchFamily="2" charset="0"/>
              <a:ea typeface="Roboto Light" panose="02000000000000000000" pitchFamily="2" charset="0"/>
            </a:endParaRPr>
          </a:p>
        </p:txBody>
      </p:sp>
      <p:pic>
        <p:nvPicPr>
          <p:cNvPr id="5122" name="Picture 2">
            <a:extLst>
              <a:ext uri="{FF2B5EF4-FFF2-40B4-BE49-F238E27FC236}">
                <a16:creationId xmlns:a16="http://schemas.microsoft.com/office/drawing/2014/main" id="{B33D2999-4805-4658-893A-58756918E26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10348" y="2915265"/>
            <a:ext cx="1860758" cy="3172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a:extLst>
              <a:ext uri="{FF2B5EF4-FFF2-40B4-BE49-F238E27FC236}">
                <a16:creationId xmlns:a16="http://schemas.microsoft.com/office/drawing/2014/main" id="{A030365F-BF20-4F70-9139-ACD28E6AEE5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47693" y="2915265"/>
            <a:ext cx="1860758" cy="3159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a:extLst>
              <a:ext uri="{FF2B5EF4-FFF2-40B4-BE49-F238E27FC236}">
                <a16:creationId xmlns:a16="http://schemas.microsoft.com/office/drawing/2014/main" id="{6B1C2951-5D33-484E-B830-4A8540596AF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751670" y="3334767"/>
            <a:ext cx="1718764" cy="291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Objet 8">
            <a:extLst>
              <a:ext uri="{FF2B5EF4-FFF2-40B4-BE49-F238E27FC236}">
                <a16:creationId xmlns:a16="http://schemas.microsoft.com/office/drawing/2014/main" id="{639BE6E8-D9BE-4D58-AD16-D58AC2B45934}"/>
              </a:ext>
            </a:extLst>
          </p:cNvPr>
          <p:cNvGraphicFramePr>
            <a:graphicFrameLocks noChangeAspect="1"/>
          </p:cNvGraphicFramePr>
          <p:nvPr>
            <p:extLst>
              <p:ext uri="{D42A27DB-BD31-4B8C-83A1-F6EECF244321}">
                <p14:modId xmlns:p14="http://schemas.microsoft.com/office/powerpoint/2010/main" val="2678639732"/>
              </p:ext>
            </p:extLst>
          </p:nvPr>
        </p:nvGraphicFramePr>
        <p:xfrm>
          <a:off x="1528395" y="3220085"/>
          <a:ext cx="1265237" cy="2408237"/>
        </p:xfrm>
        <a:graphic>
          <a:graphicData uri="http://schemas.openxmlformats.org/presentationml/2006/ole">
            <mc:AlternateContent xmlns:mc="http://schemas.openxmlformats.org/markup-compatibility/2006">
              <mc:Choice xmlns:v="urn:schemas-microsoft-com:vml" Requires="v">
                <p:oleObj spid="_x0000_s5126" name="Bitmap Image" r:id="rId7" imgW="1265040" imgH="2408040" progId="PBrush">
                  <p:embed/>
                </p:oleObj>
              </mc:Choice>
              <mc:Fallback>
                <p:oleObj name="Bitmap Image" r:id="rId7" imgW="1265040" imgH="2408040" progId="PBrush">
                  <p:embed/>
                  <p:pic>
                    <p:nvPicPr>
                      <p:cNvPr id="9" name="Objet 8">
                        <a:extLst>
                          <a:ext uri="{FF2B5EF4-FFF2-40B4-BE49-F238E27FC236}">
                            <a16:creationId xmlns:a16="http://schemas.microsoft.com/office/drawing/2014/main" id="{639BE6E8-D9BE-4D58-AD16-D58AC2B45934}"/>
                          </a:ext>
                        </a:extLst>
                      </p:cNvPr>
                      <p:cNvPicPr/>
                      <p:nvPr/>
                    </p:nvPicPr>
                    <p:blipFill>
                      <a:blip r:embed="rId8"/>
                      <a:stretch>
                        <a:fillRect/>
                      </a:stretch>
                    </p:blipFill>
                    <p:spPr>
                      <a:xfrm>
                        <a:off x="1528395" y="3220085"/>
                        <a:ext cx="1265237" cy="2408237"/>
                      </a:xfrm>
                      <a:prstGeom prst="rect">
                        <a:avLst/>
                      </a:prstGeom>
                    </p:spPr>
                  </p:pic>
                </p:oleObj>
              </mc:Fallback>
            </mc:AlternateContent>
          </a:graphicData>
        </a:graphic>
      </p:graphicFrame>
    </p:spTree>
    <p:extLst>
      <p:ext uri="{BB962C8B-B14F-4D97-AF65-F5344CB8AC3E}">
        <p14:creationId xmlns:p14="http://schemas.microsoft.com/office/powerpoint/2010/main" val="81955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5123"/>
                                        </p:tgtEl>
                                        <p:attrNameLst>
                                          <p:attrName>style.visibility</p:attrName>
                                        </p:attrNameLst>
                                      </p:cBhvr>
                                      <p:to>
                                        <p:strVal val="visible"/>
                                      </p:to>
                                    </p:set>
                                    <p:animEffect transition="in" filter="fade">
                                      <p:cBhvr>
                                        <p:cTn id="18" dur="500"/>
                                        <p:tgtEl>
                                          <p:spTgt spid="51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5122"/>
                                        </p:tgtEl>
                                        <p:attrNameLst>
                                          <p:attrName>style.visibility</p:attrName>
                                        </p:attrNameLst>
                                      </p:cBhvr>
                                      <p:to>
                                        <p:strVal val="visible"/>
                                      </p:to>
                                    </p:set>
                                    <p:animEffect transition="in" filter="fade">
                                      <p:cBhvr>
                                        <p:cTn id="26" dur="500"/>
                                        <p:tgtEl>
                                          <p:spTgt spid="51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nodeType="withEffect">
                                  <p:stCondLst>
                                    <p:cond delay="0"/>
                                  </p:stCondLst>
                                  <p:childTnLst>
                                    <p:set>
                                      <p:cBhvr>
                                        <p:cTn id="33" dur="1" fill="hold">
                                          <p:stCondLst>
                                            <p:cond delay="0"/>
                                          </p:stCondLst>
                                        </p:cTn>
                                        <p:tgtEl>
                                          <p:spTgt spid="5124"/>
                                        </p:tgtEl>
                                        <p:attrNameLst>
                                          <p:attrName>style.visibility</p:attrName>
                                        </p:attrNameLst>
                                      </p:cBhvr>
                                      <p:to>
                                        <p:strVal val="visible"/>
                                      </p:to>
                                    </p:set>
                                    <p:animEffect transition="in" filter="fade">
                                      <p:cBhvr>
                                        <p:cTn id="34"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DC15DE1-31F5-4CF0-A8AA-B9F95557C166}"/>
              </a:ext>
            </a:extLst>
          </p:cNvPr>
          <p:cNvSpPr txBox="1">
            <a:spLocks/>
          </p:cNvSpPr>
          <p:nvPr/>
        </p:nvSpPr>
        <p:spPr>
          <a:xfrm>
            <a:off x="636105" y="934278"/>
            <a:ext cx="10919790" cy="578457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kern="1200">
                <a:solidFill>
                  <a:srgbClr val="3E3E3E"/>
                </a:solidFill>
                <a:latin typeface="KyivType Sans2" panose="00000500000000000000" pitchFamily="50" charset="0"/>
                <a:ea typeface="+mj-ea"/>
                <a:cs typeface="+mj-cs"/>
              </a:defRPr>
            </a:lvl1pPr>
          </a:lstStyle>
          <a:p>
            <a:r>
              <a:rPr lang="fr-FR" sz="16600" dirty="0">
                <a:latin typeface="Midnight Signature" panose="02000500000000090000" pitchFamily="50" charset="0"/>
              </a:rPr>
              <a:t>Merci !</a:t>
            </a:r>
          </a:p>
        </p:txBody>
      </p:sp>
    </p:spTree>
    <p:extLst>
      <p:ext uri="{BB962C8B-B14F-4D97-AF65-F5344CB8AC3E}">
        <p14:creationId xmlns:p14="http://schemas.microsoft.com/office/powerpoint/2010/main" val="1057464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4ACC8C-19D1-4947-86E9-B963A845A6AB}"/>
              </a:ext>
            </a:extLst>
          </p:cNvPr>
          <p:cNvSpPr/>
          <p:nvPr/>
        </p:nvSpPr>
        <p:spPr>
          <a:xfrm>
            <a:off x="1805212" y="1482433"/>
            <a:ext cx="8784718" cy="523220"/>
          </a:xfrm>
          <a:prstGeom prst="rect">
            <a:avLst/>
          </a:prstGeom>
        </p:spPr>
        <p:txBody>
          <a:bodyPr wrap="square">
            <a:spAutoFit/>
          </a:bodyPr>
          <a:lstStyle/>
          <a:p>
            <a:pPr algn="ctr">
              <a:defRPr/>
            </a:pPr>
            <a:r>
              <a:rPr lang="fr-FR" sz="1400" dirty="0">
                <a:solidFill>
                  <a:prstClr val="black"/>
                </a:solidFill>
                <a:latin typeface="Roboto Light" panose="02000000000000000000" pitchFamily="2" charset="0"/>
                <a:ea typeface="Roboto Light" panose="02000000000000000000" pitchFamily="2" charset="0"/>
              </a:rPr>
              <a:t>La peau sèche est un type de peau qui manque de nutrition et qui peut présenter divers symptômes et caractéristiques :</a:t>
            </a:r>
            <a:endParaRPr lang="en-US" sz="1400" dirty="0">
              <a:solidFill>
                <a:prstClr val="black"/>
              </a:solidFill>
              <a:latin typeface="Roboto Light" panose="02000000000000000000" pitchFamily="2" charset="0"/>
              <a:ea typeface="Roboto Light" panose="02000000000000000000" pitchFamily="2" charset="0"/>
            </a:endParaRPr>
          </a:p>
        </p:txBody>
      </p:sp>
      <p:grpSp>
        <p:nvGrpSpPr>
          <p:cNvPr id="22" name="Groupe 21">
            <a:extLst>
              <a:ext uri="{FF2B5EF4-FFF2-40B4-BE49-F238E27FC236}">
                <a16:creationId xmlns:a16="http://schemas.microsoft.com/office/drawing/2014/main" id="{FBD2D196-2BE2-49E3-959D-3E73B297A3CA}"/>
              </a:ext>
            </a:extLst>
          </p:cNvPr>
          <p:cNvGrpSpPr/>
          <p:nvPr/>
        </p:nvGrpSpPr>
        <p:grpSpPr>
          <a:xfrm>
            <a:off x="337672" y="2954334"/>
            <a:ext cx="1666217" cy="2510948"/>
            <a:chOff x="684358" y="2954334"/>
            <a:chExt cx="1666217" cy="2510948"/>
          </a:xfrm>
          <a:solidFill>
            <a:srgbClr val="F7DECA"/>
          </a:solidFill>
        </p:grpSpPr>
        <p:pic>
          <p:nvPicPr>
            <p:cNvPr id="19" name="Graphique 18" descr="Badge 1 avec un remplissage uni">
              <a:extLst>
                <a:ext uri="{FF2B5EF4-FFF2-40B4-BE49-F238E27FC236}">
                  <a16:creationId xmlns:a16="http://schemas.microsoft.com/office/drawing/2014/main" id="{3B118A4D-C814-4AFD-A4A6-77C48F2293C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80894" y="2954334"/>
              <a:ext cx="914400" cy="914400"/>
            </a:xfrm>
            <a:prstGeom prst="rect">
              <a:avLst/>
            </a:prstGeom>
          </p:spPr>
        </p:pic>
        <p:sp>
          <p:nvSpPr>
            <p:cNvPr id="27" name="ZoneTexte 26">
              <a:extLst>
                <a:ext uri="{FF2B5EF4-FFF2-40B4-BE49-F238E27FC236}">
                  <a16:creationId xmlns:a16="http://schemas.microsoft.com/office/drawing/2014/main" id="{82832A2C-08DE-48C2-A005-9E3FC75541E0}"/>
                </a:ext>
              </a:extLst>
            </p:cNvPr>
            <p:cNvSpPr txBox="1"/>
            <p:nvPr/>
          </p:nvSpPr>
          <p:spPr>
            <a:xfrm>
              <a:off x="684358" y="4545881"/>
              <a:ext cx="1666217" cy="919401"/>
            </a:xfrm>
            <a:prstGeom prst="roundRect">
              <a:avLst/>
            </a:prstGeom>
            <a:grpFill/>
            <a:ln w="3175">
              <a:solidFill>
                <a:srgbClr val="F7DECA"/>
              </a:solidFill>
            </a:ln>
          </p:spPr>
          <p:txBody>
            <a:bodyPr wrap="square" rtlCol="0">
              <a:spAutoFit/>
            </a:bodyPr>
            <a:lstStyle/>
            <a:p>
              <a:pPr algn="ctr"/>
              <a:r>
                <a:rPr lang="fr-FR" sz="1200" dirty="0">
                  <a:latin typeface="Roboto Light" panose="02000000000000000000" pitchFamily="2" charset="0"/>
                  <a:ea typeface="Roboto Light" panose="02000000000000000000" pitchFamily="2" charset="0"/>
                </a:rPr>
                <a:t>SENSATION DE TIRAILLEMENT ET/OU DEMANGEAISONS </a:t>
              </a:r>
            </a:p>
          </p:txBody>
        </p:sp>
      </p:grpSp>
      <p:grpSp>
        <p:nvGrpSpPr>
          <p:cNvPr id="23" name="Groupe 22">
            <a:extLst>
              <a:ext uri="{FF2B5EF4-FFF2-40B4-BE49-F238E27FC236}">
                <a16:creationId xmlns:a16="http://schemas.microsoft.com/office/drawing/2014/main" id="{11850DFB-1D82-4886-9870-F31A225C4E7C}"/>
              </a:ext>
            </a:extLst>
          </p:cNvPr>
          <p:cNvGrpSpPr/>
          <p:nvPr/>
        </p:nvGrpSpPr>
        <p:grpSpPr>
          <a:xfrm>
            <a:off x="2053009" y="2935288"/>
            <a:ext cx="1113436" cy="2121370"/>
            <a:chOff x="1895159" y="2935288"/>
            <a:chExt cx="1113436" cy="2121370"/>
          </a:xfrm>
          <a:solidFill>
            <a:srgbClr val="F7DECA"/>
          </a:solidFill>
        </p:grpSpPr>
        <p:pic>
          <p:nvPicPr>
            <p:cNvPr id="17" name="Graphique 16" descr="Badge avec un remplissage uni">
              <a:extLst>
                <a:ext uri="{FF2B5EF4-FFF2-40B4-BE49-F238E27FC236}">
                  <a16:creationId xmlns:a16="http://schemas.microsoft.com/office/drawing/2014/main" id="{209D7DF1-B52C-4072-9F2F-D9AACC5268C3}"/>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895159" y="2935288"/>
              <a:ext cx="914400" cy="914400"/>
            </a:xfrm>
            <a:prstGeom prst="rect">
              <a:avLst/>
            </a:prstGeom>
          </p:spPr>
        </p:pic>
        <p:sp>
          <p:nvSpPr>
            <p:cNvPr id="28" name="ZoneTexte 27">
              <a:extLst>
                <a:ext uri="{FF2B5EF4-FFF2-40B4-BE49-F238E27FC236}">
                  <a16:creationId xmlns:a16="http://schemas.microsoft.com/office/drawing/2014/main" id="{76FD91E0-F3B3-4FA1-93DE-CD7073582CB2}"/>
                </a:ext>
              </a:extLst>
            </p:cNvPr>
            <p:cNvSpPr txBox="1"/>
            <p:nvPr/>
          </p:nvSpPr>
          <p:spPr>
            <a:xfrm>
              <a:off x="1944731" y="4545880"/>
              <a:ext cx="1063864" cy="510778"/>
            </a:xfrm>
            <a:prstGeom prst="roundRect">
              <a:avLst/>
            </a:prstGeom>
            <a:grpFill/>
            <a:ln w="3175">
              <a:solidFill>
                <a:srgbClr val="F7DECA"/>
              </a:solidFill>
            </a:ln>
          </p:spPr>
          <p:txBody>
            <a:bodyPr wrap="square" rtlCol="0">
              <a:spAutoFit/>
            </a:bodyPr>
            <a:lstStyle/>
            <a:p>
              <a:pPr algn="ctr"/>
              <a:r>
                <a:rPr lang="fr-FR" sz="1200" dirty="0">
                  <a:latin typeface="Roboto Light" panose="02000000000000000000" pitchFamily="2" charset="0"/>
                  <a:ea typeface="Roboto Light" panose="02000000000000000000" pitchFamily="2" charset="0"/>
                </a:rPr>
                <a:t>ASPECT TERNE </a:t>
              </a:r>
            </a:p>
          </p:txBody>
        </p:sp>
      </p:grpSp>
      <p:grpSp>
        <p:nvGrpSpPr>
          <p:cNvPr id="30" name="Groupe 29">
            <a:extLst>
              <a:ext uri="{FF2B5EF4-FFF2-40B4-BE49-F238E27FC236}">
                <a16:creationId xmlns:a16="http://schemas.microsoft.com/office/drawing/2014/main" id="{407E6139-5CB8-4F63-9CFB-7BD492ACF024}"/>
              </a:ext>
            </a:extLst>
          </p:cNvPr>
          <p:cNvGrpSpPr/>
          <p:nvPr/>
        </p:nvGrpSpPr>
        <p:grpSpPr>
          <a:xfrm>
            <a:off x="3265136" y="2933412"/>
            <a:ext cx="1468119" cy="1918935"/>
            <a:chOff x="3107286" y="2933412"/>
            <a:chExt cx="1468119" cy="1918935"/>
          </a:xfrm>
          <a:solidFill>
            <a:srgbClr val="F7DECA"/>
          </a:solidFill>
        </p:grpSpPr>
        <p:pic>
          <p:nvPicPr>
            <p:cNvPr id="15" name="Graphique 14" descr="Badge 3 avec un remplissage uni">
              <a:extLst>
                <a:ext uri="{FF2B5EF4-FFF2-40B4-BE49-F238E27FC236}">
                  <a16:creationId xmlns:a16="http://schemas.microsoft.com/office/drawing/2014/main" id="{3699F68E-5C84-404D-AB2C-7B72C067879D}"/>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381095" y="2933412"/>
              <a:ext cx="914400" cy="914400"/>
            </a:xfrm>
            <a:prstGeom prst="rect">
              <a:avLst/>
            </a:prstGeom>
          </p:spPr>
        </p:pic>
        <p:sp>
          <p:nvSpPr>
            <p:cNvPr id="29" name="ZoneTexte 28">
              <a:extLst>
                <a:ext uri="{FF2B5EF4-FFF2-40B4-BE49-F238E27FC236}">
                  <a16:creationId xmlns:a16="http://schemas.microsoft.com/office/drawing/2014/main" id="{4099668D-2144-41D5-9666-02960108AC02}"/>
                </a:ext>
              </a:extLst>
            </p:cNvPr>
            <p:cNvSpPr txBox="1"/>
            <p:nvPr/>
          </p:nvSpPr>
          <p:spPr>
            <a:xfrm>
              <a:off x="3107286" y="4545880"/>
              <a:ext cx="1468119" cy="306467"/>
            </a:xfrm>
            <a:prstGeom prst="roundRect">
              <a:avLst/>
            </a:prstGeom>
            <a:grpFill/>
            <a:ln w="3175">
              <a:solidFill>
                <a:srgbClr val="F7DECA"/>
              </a:solidFill>
            </a:ln>
          </p:spPr>
          <p:txBody>
            <a:bodyPr wrap="square" rtlCol="0">
              <a:spAutoFit/>
            </a:bodyPr>
            <a:lstStyle/>
            <a:p>
              <a:pPr algn="ctr"/>
              <a:r>
                <a:rPr lang="fr-FR" sz="1200" dirty="0">
                  <a:latin typeface="Roboto Light" panose="02000000000000000000" pitchFamily="2" charset="0"/>
                  <a:ea typeface="Roboto Light" panose="02000000000000000000" pitchFamily="2" charset="0"/>
                </a:rPr>
                <a:t>DESQUAMATION</a:t>
              </a:r>
            </a:p>
          </p:txBody>
        </p:sp>
      </p:grpSp>
      <p:grpSp>
        <p:nvGrpSpPr>
          <p:cNvPr id="32" name="Groupe 31">
            <a:extLst>
              <a:ext uri="{FF2B5EF4-FFF2-40B4-BE49-F238E27FC236}">
                <a16:creationId xmlns:a16="http://schemas.microsoft.com/office/drawing/2014/main" id="{F51889D0-4101-486C-A207-74E210F204A3}"/>
              </a:ext>
            </a:extLst>
          </p:cNvPr>
          <p:cNvGrpSpPr/>
          <p:nvPr/>
        </p:nvGrpSpPr>
        <p:grpSpPr>
          <a:xfrm>
            <a:off x="4831946" y="2935288"/>
            <a:ext cx="1309623" cy="1917060"/>
            <a:chOff x="4515600" y="2935288"/>
            <a:chExt cx="1309623" cy="1917060"/>
          </a:xfrm>
          <a:solidFill>
            <a:srgbClr val="F7DECA"/>
          </a:solidFill>
        </p:grpSpPr>
        <p:pic>
          <p:nvPicPr>
            <p:cNvPr id="13" name="Graphique 12" descr="Badge 4 avec un remplissage uni">
              <a:extLst>
                <a:ext uri="{FF2B5EF4-FFF2-40B4-BE49-F238E27FC236}">
                  <a16:creationId xmlns:a16="http://schemas.microsoft.com/office/drawing/2014/main" id="{C17EC2B1-F5AC-4722-B053-3CB1FE0CC88A}"/>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711781" y="2935288"/>
              <a:ext cx="914400" cy="914400"/>
            </a:xfrm>
            <a:prstGeom prst="rect">
              <a:avLst/>
            </a:prstGeom>
          </p:spPr>
        </p:pic>
        <p:sp>
          <p:nvSpPr>
            <p:cNvPr id="31" name="ZoneTexte 30">
              <a:extLst>
                <a:ext uri="{FF2B5EF4-FFF2-40B4-BE49-F238E27FC236}">
                  <a16:creationId xmlns:a16="http://schemas.microsoft.com/office/drawing/2014/main" id="{E1B4FF9D-D50A-423B-8FFE-6781448AC13E}"/>
                </a:ext>
              </a:extLst>
            </p:cNvPr>
            <p:cNvSpPr txBox="1"/>
            <p:nvPr/>
          </p:nvSpPr>
          <p:spPr>
            <a:xfrm>
              <a:off x="4515600" y="4545880"/>
              <a:ext cx="1309623" cy="306468"/>
            </a:xfrm>
            <a:prstGeom prst="roundRect">
              <a:avLst/>
            </a:prstGeom>
            <a:grpFill/>
            <a:ln w="3175">
              <a:solidFill>
                <a:srgbClr val="F7DECA"/>
              </a:solidFill>
            </a:ln>
          </p:spPr>
          <p:txBody>
            <a:bodyPr wrap="square" rtlCol="0">
              <a:spAutoFit/>
            </a:bodyPr>
            <a:lstStyle/>
            <a:p>
              <a:pPr algn="ctr"/>
              <a:r>
                <a:rPr lang="fr-FR" sz="1200" dirty="0">
                  <a:latin typeface="Roboto Light" panose="02000000000000000000" pitchFamily="2" charset="0"/>
                  <a:ea typeface="Roboto Light" panose="02000000000000000000" pitchFamily="2" charset="0"/>
                </a:rPr>
                <a:t>ROUGEURS</a:t>
              </a:r>
            </a:p>
          </p:txBody>
        </p:sp>
      </p:grpSp>
      <p:grpSp>
        <p:nvGrpSpPr>
          <p:cNvPr id="34" name="Groupe 33">
            <a:extLst>
              <a:ext uri="{FF2B5EF4-FFF2-40B4-BE49-F238E27FC236}">
                <a16:creationId xmlns:a16="http://schemas.microsoft.com/office/drawing/2014/main" id="{E44DEF9F-73D5-4E38-8A5B-0D9249C971C3}"/>
              </a:ext>
            </a:extLst>
          </p:cNvPr>
          <p:cNvGrpSpPr/>
          <p:nvPr/>
        </p:nvGrpSpPr>
        <p:grpSpPr>
          <a:xfrm>
            <a:off x="6240260" y="2935288"/>
            <a:ext cx="1309623" cy="2121370"/>
            <a:chOff x="5923914" y="2935288"/>
            <a:chExt cx="1309623" cy="2121370"/>
          </a:xfrm>
          <a:solidFill>
            <a:srgbClr val="F7DECA"/>
          </a:solidFill>
        </p:grpSpPr>
        <p:pic>
          <p:nvPicPr>
            <p:cNvPr id="11" name="Graphique 10" descr="Badge 5 avec un remplissage uni">
              <a:extLst>
                <a:ext uri="{FF2B5EF4-FFF2-40B4-BE49-F238E27FC236}">
                  <a16:creationId xmlns:a16="http://schemas.microsoft.com/office/drawing/2014/main" id="{5A51DD98-29BF-4C82-BC0B-FF8288E88D36}"/>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171515" y="2935288"/>
              <a:ext cx="914400" cy="914400"/>
            </a:xfrm>
            <a:prstGeom prst="rect">
              <a:avLst/>
            </a:prstGeom>
          </p:spPr>
        </p:pic>
        <p:sp>
          <p:nvSpPr>
            <p:cNvPr id="33" name="ZoneTexte 32">
              <a:extLst>
                <a:ext uri="{FF2B5EF4-FFF2-40B4-BE49-F238E27FC236}">
                  <a16:creationId xmlns:a16="http://schemas.microsoft.com/office/drawing/2014/main" id="{333A061F-C363-4BF2-8C64-F517DDA05E1C}"/>
                </a:ext>
              </a:extLst>
            </p:cNvPr>
            <p:cNvSpPr txBox="1"/>
            <p:nvPr/>
          </p:nvSpPr>
          <p:spPr>
            <a:xfrm>
              <a:off x="5923914" y="4545880"/>
              <a:ext cx="1309623" cy="510778"/>
            </a:xfrm>
            <a:prstGeom prst="roundRect">
              <a:avLst/>
            </a:prstGeom>
            <a:grpFill/>
            <a:ln w="3175">
              <a:solidFill>
                <a:srgbClr val="F7DECA"/>
              </a:solidFill>
            </a:ln>
          </p:spPr>
          <p:txBody>
            <a:bodyPr wrap="square" rtlCol="0">
              <a:spAutoFit/>
            </a:bodyPr>
            <a:lstStyle/>
            <a:p>
              <a:pPr algn="ctr"/>
              <a:r>
                <a:rPr lang="fr-FR" sz="1200" dirty="0">
                  <a:latin typeface="Roboto Light" panose="02000000000000000000" pitchFamily="2" charset="0"/>
                  <a:ea typeface="Roboto Light" panose="02000000000000000000" pitchFamily="2" charset="0"/>
                </a:rPr>
                <a:t>SENSIBILITÉ ACCRUE </a:t>
              </a:r>
            </a:p>
          </p:txBody>
        </p:sp>
      </p:grpSp>
      <p:grpSp>
        <p:nvGrpSpPr>
          <p:cNvPr id="36" name="Groupe 35">
            <a:extLst>
              <a:ext uri="{FF2B5EF4-FFF2-40B4-BE49-F238E27FC236}">
                <a16:creationId xmlns:a16="http://schemas.microsoft.com/office/drawing/2014/main" id="{E1F96E1A-BB04-4A4A-86B9-4C98C93967ED}"/>
              </a:ext>
            </a:extLst>
          </p:cNvPr>
          <p:cNvGrpSpPr/>
          <p:nvPr/>
        </p:nvGrpSpPr>
        <p:grpSpPr>
          <a:xfrm>
            <a:off x="7648574" y="2935288"/>
            <a:ext cx="1309623" cy="2121370"/>
            <a:chOff x="7332228" y="2935288"/>
            <a:chExt cx="1309623" cy="2121370"/>
          </a:xfrm>
          <a:solidFill>
            <a:srgbClr val="F7DECA"/>
          </a:solidFill>
        </p:grpSpPr>
        <p:pic>
          <p:nvPicPr>
            <p:cNvPr id="9" name="Graphique 8" descr="Badge 6 avec un remplissage uni">
              <a:extLst>
                <a:ext uri="{FF2B5EF4-FFF2-40B4-BE49-F238E27FC236}">
                  <a16:creationId xmlns:a16="http://schemas.microsoft.com/office/drawing/2014/main" id="{79C887E9-9DD3-4DFE-B44C-6D4262802F6C}"/>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7535221" y="2935288"/>
              <a:ext cx="914400" cy="914400"/>
            </a:xfrm>
            <a:prstGeom prst="rect">
              <a:avLst/>
            </a:prstGeom>
          </p:spPr>
        </p:pic>
        <p:sp>
          <p:nvSpPr>
            <p:cNvPr id="35" name="ZoneTexte 34">
              <a:extLst>
                <a:ext uri="{FF2B5EF4-FFF2-40B4-BE49-F238E27FC236}">
                  <a16:creationId xmlns:a16="http://schemas.microsoft.com/office/drawing/2014/main" id="{ACF7BB88-4E91-4216-8E6B-B18F087D08D6}"/>
                </a:ext>
              </a:extLst>
            </p:cNvPr>
            <p:cNvSpPr txBox="1"/>
            <p:nvPr/>
          </p:nvSpPr>
          <p:spPr>
            <a:xfrm>
              <a:off x="7332228" y="4545880"/>
              <a:ext cx="1309623" cy="510778"/>
            </a:xfrm>
            <a:prstGeom prst="roundRect">
              <a:avLst/>
            </a:prstGeom>
            <a:grpFill/>
            <a:ln w="3175">
              <a:solidFill>
                <a:srgbClr val="F7DECA"/>
              </a:solidFill>
            </a:ln>
          </p:spPr>
          <p:txBody>
            <a:bodyPr wrap="square" rtlCol="0">
              <a:spAutoFit/>
            </a:bodyPr>
            <a:lstStyle/>
            <a:p>
              <a:pPr algn="ctr"/>
              <a:r>
                <a:rPr lang="fr-FR" sz="1200" dirty="0">
                  <a:latin typeface="Roboto Light" panose="02000000000000000000" pitchFamily="2" charset="0"/>
                  <a:ea typeface="Roboto Light" panose="02000000000000000000" pitchFamily="2" charset="0"/>
                </a:rPr>
                <a:t>RIDES ET RIDULES</a:t>
              </a:r>
            </a:p>
          </p:txBody>
        </p:sp>
      </p:grpSp>
      <p:grpSp>
        <p:nvGrpSpPr>
          <p:cNvPr id="38" name="Groupe 37">
            <a:extLst>
              <a:ext uri="{FF2B5EF4-FFF2-40B4-BE49-F238E27FC236}">
                <a16:creationId xmlns:a16="http://schemas.microsoft.com/office/drawing/2014/main" id="{45E8705F-2097-4E87-9523-933ED1E3F628}"/>
              </a:ext>
            </a:extLst>
          </p:cNvPr>
          <p:cNvGrpSpPr/>
          <p:nvPr/>
        </p:nvGrpSpPr>
        <p:grpSpPr>
          <a:xfrm>
            <a:off x="9056888" y="2935288"/>
            <a:ext cx="1309623" cy="2121370"/>
            <a:chOff x="8740542" y="2935288"/>
            <a:chExt cx="1309623" cy="2121370"/>
          </a:xfrm>
          <a:solidFill>
            <a:srgbClr val="F7DECA"/>
          </a:solidFill>
        </p:grpSpPr>
        <p:pic>
          <p:nvPicPr>
            <p:cNvPr id="7" name="Graphique 6" descr="Badge 7 avec un remplissage uni">
              <a:extLst>
                <a:ext uri="{FF2B5EF4-FFF2-40B4-BE49-F238E27FC236}">
                  <a16:creationId xmlns:a16="http://schemas.microsoft.com/office/drawing/2014/main" id="{66263F15-AEC2-41D8-8F16-F0B5A5BDF68C}"/>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942799" y="2935288"/>
              <a:ext cx="914400" cy="914400"/>
            </a:xfrm>
            <a:prstGeom prst="rect">
              <a:avLst/>
            </a:prstGeom>
          </p:spPr>
        </p:pic>
        <p:sp>
          <p:nvSpPr>
            <p:cNvPr id="37" name="ZoneTexte 36">
              <a:extLst>
                <a:ext uri="{FF2B5EF4-FFF2-40B4-BE49-F238E27FC236}">
                  <a16:creationId xmlns:a16="http://schemas.microsoft.com/office/drawing/2014/main" id="{BC67869E-C7D7-4C81-8405-640E60B8927B}"/>
                </a:ext>
              </a:extLst>
            </p:cNvPr>
            <p:cNvSpPr txBox="1"/>
            <p:nvPr/>
          </p:nvSpPr>
          <p:spPr>
            <a:xfrm>
              <a:off x="8740542" y="4545880"/>
              <a:ext cx="1309623" cy="510778"/>
            </a:xfrm>
            <a:prstGeom prst="roundRect">
              <a:avLst/>
            </a:prstGeom>
            <a:grpFill/>
            <a:ln w="3175">
              <a:solidFill>
                <a:srgbClr val="F7DECA"/>
              </a:solidFill>
            </a:ln>
          </p:spPr>
          <p:txBody>
            <a:bodyPr wrap="square" rtlCol="0">
              <a:spAutoFit/>
            </a:bodyPr>
            <a:lstStyle/>
            <a:p>
              <a:pPr algn="ctr"/>
              <a:r>
                <a:rPr lang="fr-FR" sz="1200" dirty="0">
                  <a:latin typeface="Roboto Light" panose="02000000000000000000" pitchFamily="2" charset="0"/>
                  <a:ea typeface="Roboto Light" panose="02000000000000000000" pitchFamily="2" charset="0"/>
                </a:rPr>
                <a:t>ABSENCE DE BRILLANCE </a:t>
              </a:r>
            </a:p>
          </p:txBody>
        </p:sp>
      </p:grpSp>
      <p:grpSp>
        <p:nvGrpSpPr>
          <p:cNvPr id="40" name="Groupe 39">
            <a:extLst>
              <a:ext uri="{FF2B5EF4-FFF2-40B4-BE49-F238E27FC236}">
                <a16:creationId xmlns:a16="http://schemas.microsoft.com/office/drawing/2014/main" id="{1C32DF10-F643-42BF-A2C2-2D94D13072C4}"/>
              </a:ext>
            </a:extLst>
          </p:cNvPr>
          <p:cNvGrpSpPr/>
          <p:nvPr/>
        </p:nvGrpSpPr>
        <p:grpSpPr>
          <a:xfrm>
            <a:off x="10465203" y="2952456"/>
            <a:ext cx="1066837" cy="1899890"/>
            <a:chOff x="10148857" y="2952456"/>
            <a:chExt cx="1066837" cy="1899890"/>
          </a:xfrm>
          <a:solidFill>
            <a:srgbClr val="F7DECA"/>
          </a:solidFill>
        </p:grpSpPr>
        <p:pic>
          <p:nvPicPr>
            <p:cNvPr id="5" name="Graphique 4" descr="Badge 8 avec un remplissage uni">
              <a:extLst>
                <a:ext uri="{FF2B5EF4-FFF2-40B4-BE49-F238E27FC236}">
                  <a16:creationId xmlns:a16="http://schemas.microsoft.com/office/drawing/2014/main" id="{09EEA17C-8C25-45C4-9A70-9DF285676968}"/>
                </a:ext>
              </a:extLst>
            </p:cNvPr>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10301294" y="2952456"/>
              <a:ext cx="914400" cy="914400"/>
            </a:xfrm>
            <a:prstGeom prst="rect">
              <a:avLst/>
            </a:prstGeom>
          </p:spPr>
        </p:pic>
        <p:sp>
          <p:nvSpPr>
            <p:cNvPr id="39" name="ZoneTexte 38">
              <a:extLst>
                <a:ext uri="{FF2B5EF4-FFF2-40B4-BE49-F238E27FC236}">
                  <a16:creationId xmlns:a16="http://schemas.microsoft.com/office/drawing/2014/main" id="{C50B991F-3F2A-4598-BC0C-5C63DDE203E6}"/>
                </a:ext>
              </a:extLst>
            </p:cNvPr>
            <p:cNvSpPr txBox="1"/>
            <p:nvPr/>
          </p:nvSpPr>
          <p:spPr>
            <a:xfrm>
              <a:off x="10148857" y="4545879"/>
              <a:ext cx="1063864" cy="306467"/>
            </a:xfrm>
            <a:prstGeom prst="roundRect">
              <a:avLst/>
            </a:prstGeom>
            <a:grpFill/>
            <a:ln w="3175">
              <a:solidFill>
                <a:srgbClr val="F7DECA"/>
              </a:solidFill>
            </a:ln>
          </p:spPr>
          <p:txBody>
            <a:bodyPr wrap="square" rtlCol="0">
              <a:spAutoFit/>
            </a:bodyPr>
            <a:lstStyle/>
            <a:p>
              <a:pPr algn="ctr"/>
              <a:r>
                <a:rPr lang="fr-FR" sz="1200" dirty="0">
                  <a:latin typeface="Roboto Light" panose="02000000000000000000" pitchFamily="2" charset="0"/>
                  <a:ea typeface="Roboto Light" panose="02000000000000000000" pitchFamily="2" charset="0"/>
                </a:rPr>
                <a:t>RIGIDITÉ</a:t>
              </a:r>
            </a:p>
          </p:txBody>
        </p:sp>
      </p:grpSp>
      <p:sp>
        <p:nvSpPr>
          <p:cNvPr id="41" name="Titre 2">
            <a:extLst>
              <a:ext uri="{FF2B5EF4-FFF2-40B4-BE49-F238E27FC236}">
                <a16:creationId xmlns:a16="http://schemas.microsoft.com/office/drawing/2014/main" id="{651C732E-2359-467A-B24C-26F8F3233474}"/>
              </a:ext>
            </a:extLst>
          </p:cNvPr>
          <p:cNvSpPr txBox="1">
            <a:spLocks/>
          </p:cNvSpPr>
          <p:nvPr/>
        </p:nvSpPr>
        <p:spPr>
          <a:xfrm>
            <a:off x="838200" y="536470"/>
            <a:ext cx="10515600" cy="7920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rgbClr val="3E3E3E"/>
                </a:solidFill>
                <a:latin typeface="KyivType Sans2" panose="00000500000000000000" pitchFamily="50" charset="0"/>
              </a:rPr>
              <a:t>Comment identifier </a:t>
            </a:r>
            <a:r>
              <a:rPr lang="en-US" sz="2800" dirty="0" err="1">
                <a:solidFill>
                  <a:srgbClr val="3E3E3E"/>
                </a:solidFill>
                <a:latin typeface="KyivType Sans2" panose="00000500000000000000" pitchFamily="50" charset="0"/>
              </a:rPr>
              <a:t>une</a:t>
            </a:r>
            <a:br>
              <a:rPr lang="en-US" sz="2800" dirty="0">
                <a:solidFill>
                  <a:srgbClr val="3E3E3E"/>
                </a:solidFill>
                <a:latin typeface="KyivType Sans2" panose="00000500000000000000" pitchFamily="50" charset="0"/>
              </a:rPr>
            </a:br>
            <a:r>
              <a:rPr lang="en-US" sz="4000" dirty="0">
                <a:solidFill>
                  <a:srgbClr val="3E3E3E"/>
                </a:solidFill>
                <a:latin typeface="KyivType Sans2" panose="00000500000000000000" pitchFamily="50" charset="0"/>
              </a:rPr>
              <a:t>PEAU SECHE?</a:t>
            </a:r>
            <a:endParaRPr lang="fr-FR" sz="2800" dirty="0">
              <a:solidFill>
                <a:srgbClr val="3E3E3E"/>
              </a:solidFill>
              <a:latin typeface="KyivType Sans2" panose="00000500000000000000" pitchFamily="50" charset="0"/>
            </a:endParaRPr>
          </a:p>
        </p:txBody>
      </p:sp>
      <p:sp>
        <p:nvSpPr>
          <p:cNvPr id="42" name="Rectangle à coins arrondis 18">
            <a:extLst>
              <a:ext uri="{FF2B5EF4-FFF2-40B4-BE49-F238E27FC236}">
                <a16:creationId xmlns:a16="http://schemas.microsoft.com/office/drawing/2014/main" id="{DB4C3CC4-D7A0-4836-9424-081E6CE4D57D}"/>
              </a:ext>
            </a:extLst>
          </p:cNvPr>
          <p:cNvSpPr/>
          <p:nvPr/>
        </p:nvSpPr>
        <p:spPr>
          <a:xfrm>
            <a:off x="2512867" y="2245824"/>
            <a:ext cx="7148721" cy="338554"/>
          </a:xfrm>
          <a:prstGeom prst="rect">
            <a:avLst/>
          </a:prstGeom>
          <a:solidFill>
            <a:srgbClr val="FCF1E8"/>
          </a:solidFill>
          <a:ln w="3175">
            <a:solidFill>
              <a:srgbClr val="F7DECA"/>
            </a:solidFill>
          </a:ln>
        </p:spPr>
        <p:txBody>
          <a:bodyPr wrap="square" rtlCol="0">
            <a:spAutoFit/>
          </a:bodyPr>
          <a:lstStyle/>
          <a:p>
            <a:pPr algn="ctr"/>
            <a:r>
              <a:rPr lang="fr-FR" altLang="fr-FR" sz="1600" b="1" dirty="0">
                <a:latin typeface="Roboto Light" panose="02000000000000000000" pitchFamily="2" charset="0"/>
                <a:ea typeface="Roboto Light" panose="02000000000000000000" pitchFamily="2" charset="0"/>
              </a:rPr>
              <a:t>SELON VOUS, QUELLES SONT LES CARACTÉRISTIQUES D'UNE PEAU SÈCHE ?</a:t>
            </a:r>
            <a:endParaRPr lang="fr-FR" altLang="fr-FR" sz="1600" b="1" dirty="0">
              <a:solidFill>
                <a:schemeClr val="tx1"/>
              </a:solidFill>
              <a:latin typeface="Roboto Light" panose="02000000000000000000" pitchFamily="2" charset="0"/>
              <a:ea typeface="Roboto Light" panose="02000000000000000000" pitchFamily="2" charset="0"/>
            </a:endParaRPr>
          </a:p>
        </p:txBody>
      </p:sp>
      <p:graphicFrame>
        <p:nvGraphicFramePr>
          <p:cNvPr id="43" name="Objet 42">
            <a:extLst>
              <a:ext uri="{FF2B5EF4-FFF2-40B4-BE49-F238E27FC236}">
                <a16:creationId xmlns:a16="http://schemas.microsoft.com/office/drawing/2014/main" id="{ECBBD3FF-83C9-429C-8E38-087652CC4859}"/>
              </a:ext>
            </a:extLst>
          </p:cNvPr>
          <p:cNvGraphicFramePr>
            <a:graphicFrameLocks noChangeAspect="1"/>
          </p:cNvGraphicFramePr>
          <p:nvPr>
            <p:extLst>
              <p:ext uri="{D42A27DB-BD31-4B8C-83A1-F6EECF244321}">
                <p14:modId xmlns:p14="http://schemas.microsoft.com/office/powerpoint/2010/main" val="4095948607"/>
              </p:ext>
            </p:extLst>
          </p:nvPr>
        </p:nvGraphicFramePr>
        <p:xfrm>
          <a:off x="4482174" y="2764296"/>
          <a:ext cx="3239134" cy="2611271"/>
        </p:xfrm>
        <a:graphic>
          <a:graphicData uri="http://schemas.openxmlformats.org/presentationml/2006/ole">
            <mc:AlternateContent xmlns:mc="http://schemas.openxmlformats.org/markup-compatibility/2006">
              <mc:Choice xmlns:v="urn:schemas-microsoft-com:vml" Requires="v">
                <p:oleObj spid="_x0000_s2055" name="Bitmap Image" r:id="rId20" imgW="5151240" imgH="4152960" progId="PBrush">
                  <p:embed/>
                </p:oleObj>
              </mc:Choice>
              <mc:Fallback>
                <p:oleObj name="Bitmap Image" r:id="rId20" imgW="5151240" imgH="4152960" progId="PBrush">
                  <p:embed/>
                  <p:pic>
                    <p:nvPicPr>
                      <p:cNvPr id="2" name="Objet 1">
                        <a:extLst>
                          <a:ext uri="{FF2B5EF4-FFF2-40B4-BE49-F238E27FC236}">
                            <a16:creationId xmlns:a16="http://schemas.microsoft.com/office/drawing/2014/main" id="{8D9BB4D7-9510-4CC7-B323-9680F698792C}"/>
                          </a:ext>
                        </a:extLst>
                      </p:cNvPr>
                      <p:cNvPicPr/>
                      <p:nvPr/>
                    </p:nvPicPr>
                    <p:blipFill>
                      <a:blip r:embed="rId21"/>
                      <a:stretch>
                        <a:fillRect/>
                      </a:stretch>
                    </p:blipFill>
                    <p:spPr>
                      <a:xfrm>
                        <a:off x="4482174" y="2764296"/>
                        <a:ext cx="3239134" cy="2611271"/>
                      </a:xfrm>
                      <a:prstGeom prst="rect">
                        <a:avLst/>
                      </a:prstGeom>
                    </p:spPr>
                  </p:pic>
                </p:oleObj>
              </mc:Fallback>
            </mc:AlternateContent>
          </a:graphicData>
        </a:graphic>
      </p:graphicFrame>
    </p:spTree>
    <p:extLst>
      <p:ext uri="{BB962C8B-B14F-4D97-AF65-F5344CB8AC3E}">
        <p14:creationId xmlns:p14="http://schemas.microsoft.com/office/powerpoint/2010/main" val="118636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3"/>
                                        </p:tgtEl>
                                      </p:cBhvr>
                                    </p:animEffect>
                                    <p:set>
                                      <p:cBhvr>
                                        <p:cTn id="7" dur="1" fill="hold">
                                          <p:stCondLst>
                                            <p:cond delay="499"/>
                                          </p:stCondLst>
                                        </p:cTn>
                                        <p:tgtEl>
                                          <p:spTgt spid="4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2"/>
                                        </p:tgtEl>
                                      </p:cBhvr>
                                    </p:animEffect>
                                    <p:set>
                                      <p:cBhvr>
                                        <p:cTn id="10" dur="1" fill="hold">
                                          <p:stCondLst>
                                            <p:cond delay="499"/>
                                          </p:stCondLst>
                                        </p:cTn>
                                        <p:tgtEl>
                                          <p:spTgt spid="4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a:extLst>
              <a:ext uri="{FF2B5EF4-FFF2-40B4-BE49-F238E27FC236}">
                <a16:creationId xmlns:a16="http://schemas.microsoft.com/office/drawing/2014/main" id="{D7CAC25C-BCD0-4510-9BF9-7905C2CC8955}"/>
              </a:ext>
            </a:extLst>
          </p:cNvPr>
          <p:cNvSpPr txBox="1">
            <a:spLocks/>
          </p:cNvSpPr>
          <p:nvPr/>
        </p:nvSpPr>
        <p:spPr>
          <a:xfrm>
            <a:off x="838200" y="536470"/>
            <a:ext cx="10515600" cy="7920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rgbClr val="3E3E3E"/>
                </a:solidFill>
                <a:latin typeface="KyivType Sans2" panose="00000500000000000000" pitchFamily="50" charset="0"/>
              </a:rPr>
              <a:t>Comment identifier </a:t>
            </a:r>
            <a:r>
              <a:rPr lang="en-US" sz="2800" dirty="0" err="1">
                <a:solidFill>
                  <a:srgbClr val="3E3E3E"/>
                </a:solidFill>
                <a:latin typeface="KyivType Sans2" panose="00000500000000000000" pitchFamily="50" charset="0"/>
              </a:rPr>
              <a:t>une</a:t>
            </a:r>
            <a:br>
              <a:rPr lang="en-US" sz="2800" dirty="0">
                <a:solidFill>
                  <a:srgbClr val="3E3E3E"/>
                </a:solidFill>
                <a:latin typeface="KyivType Sans2" panose="00000500000000000000" pitchFamily="50" charset="0"/>
              </a:rPr>
            </a:br>
            <a:r>
              <a:rPr lang="en-US" sz="4000" dirty="0">
                <a:solidFill>
                  <a:srgbClr val="3E3E3E"/>
                </a:solidFill>
                <a:latin typeface="KyivType Sans2" panose="00000500000000000000" pitchFamily="50" charset="0"/>
              </a:rPr>
              <a:t>PEAU SECHE ?</a:t>
            </a:r>
            <a:endParaRPr lang="fr-FR" sz="2800" dirty="0">
              <a:solidFill>
                <a:srgbClr val="3E3E3E"/>
              </a:solidFill>
              <a:latin typeface="KyivType Sans2" panose="00000500000000000000" pitchFamily="50" charset="0"/>
            </a:endParaRPr>
          </a:p>
        </p:txBody>
      </p:sp>
      <p:sp>
        <p:nvSpPr>
          <p:cNvPr id="3" name="Rectangle 2">
            <a:extLst>
              <a:ext uri="{FF2B5EF4-FFF2-40B4-BE49-F238E27FC236}">
                <a16:creationId xmlns:a16="http://schemas.microsoft.com/office/drawing/2014/main" id="{FEA4D9C4-B003-4277-A2FF-FBA33EB0BBFC}"/>
              </a:ext>
            </a:extLst>
          </p:cNvPr>
          <p:cNvSpPr/>
          <p:nvPr/>
        </p:nvSpPr>
        <p:spPr>
          <a:xfrm>
            <a:off x="1805212" y="1482433"/>
            <a:ext cx="8784718" cy="307777"/>
          </a:xfrm>
          <a:prstGeom prst="rect">
            <a:avLst/>
          </a:prstGeom>
        </p:spPr>
        <p:txBody>
          <a:bodyPr wrap="square">
            <a:spAutoFit/>
          </a:bodyPr>
          <a:lstStyle/>
          <a:p>
            <a:pPr algn="ctr">
              <a:defRPr/>
            </a:pPr>
            <a:r>
              <a:rPr lang="fr-FR" sz="1400" dirty="0">
                <a:solidFill>
                  <a:prstClr val="black"/>
                </a:solidFill>
                <a:latin typeface="Roboto Light" panose="02000000000000000000" pitchFamily="2" charset="0"/>
                <a:ea typeface="Roboto Light" panose="02000000000000000000" pitchFamily="2" charset="0"/>
              </a:rPr>
              <a:t>Méthodes instrumentales de mesures de l’hydratation de la peau</a:t>
            </a:r>
            <a:endParaRPr lang="en-US" sz="1400" dirty="0">
              <a:solidFill>
                <a:prstClr val="black"/>
              </a:solidFill>
              <a:latin typeface="Roboto Light" panose="02000000000000000000" pitchFamily="2" charset="0"/>
              <a:ea typeface="Roboto Light" panose="02000000000000000000" pitchFamily="2" charset="0"/>
            </a:endParaRPr>
          </a:p>
        </p:txBody>
      </p:sp>
      <p:graphicFrame>
        <p:nvGraphicFramePr>
          <p:cNvPr id="6" name="Objet 5">
            <a:extLst>
              <a:ext uri="{FF2B5EF4-FFF2-40B4-BE49-F238E27FC236}">
                <a16:creationId xmlns:a16="http://schemas.microsoft.com/office/drawing/2014/main" id="{B61B9B63-E1B9-4D9D-8FF3-C80CB5BBB184}"/>
              </a:ext>
            </a:extLst>
          </p:cNvPr>
          <p:cNvGraphicFramePr>
            <a:graphicFrameLocks noChangeAspect="1"/>
          </p:cNvGraphicFramePr>
          <p:nvPr>
            <p:extLst>
              <p:ext uri="{D42A27DB-BD31-4B8C-83A1-F6EECF244321}">
                <p14:modId xmlns:p14="http://schemas.microsoft.com/office/powerpoint/2010/main" val="2623267179"/>
              </p:ext>
            </p:extLst>
          </p:nvPr>
        </p:nvGraphicFramePr>
        <p:xfrm>
          <a:off x="4095750" y="5203003"/>
          <a:ext cx="4000500" cy="952500"/>
        </p:xfrm>
        <a:graphic>
          <a:graphicData uri="http://schemas.openxmlformats.org/presentationml/2006/ole">
            <mc:AlternateContent xmlns:mc="http://schemas.openxmlformats.org/markup-compatibility/2006">
              <mc:Choice xmlns:v="urn:schemas-microsoft-com:vml" Requires="v">
                <p:oleObj spid="_x0000_s3079" name="Bitmap Image" r:id="rId4" imgW="4000680" imgH="952560" progId="PBrush">
                  <p:embed/>
                </p:oleObj>
              </mc:Choice>
              <mc:Fallback>
                <p:oleObj name="Bitmap Image" r:id="rId4" imgW="4000680" imgH="952560" progId="PBrush">
                  <p:embed/>
                  <p:pic>
                    <p:nvPicPr>
                      <p:cNvPr id="0" name=""/>
                      <p:cNvPicPr/>
                      <p:nvPr/>
                    </p:nvPicPr>
                    <p:blipFill>
                      <a:blip r:embed="rId5"/>
                      <a:stretch>
                        <a:fillRect/>
                      </a:stretch>
                    </p:blipFill>
                    <p:spPr>
                      <a:xfrm>
                        <a:off x="4095750" y="5203003"/>
                        <a:ext cx="4000500" cy="952500"/>
                      </a:xfrm>
                      <a:prstGeom prst="rect">
                        <a:avLst/>
                      </a:prstGeom>
                    </p:spPr>
                  </p:pic>
                </p:oleObj>
              </mc:Fallback>
            </mc:AlternateContent>
          </a:graphicData>
        </a:graphic>
      </p:graphicFrame>
      <p:sp>
        <p:nvSpPr>
          <p:cNvPr id="7" name="Rectangle à coins arrondis 18">
            <a:extLst>
              <a:ext uri="{FF2B5EF4-FFF2-40B4-BE49-F238E27FC236}">
                <a16:creationId xmlns:a16="http://schemas.microsoft.com/office/drawing/2014/main" id="{3DF48BF6-0946-4B8F-B167-4FB3876116B7}"/>
              </a:ext>
            </a:extLst>
          </p:cNvPr>
          <p:cNvSpPr/>
          <p:nvPr/>
        </p:nvSpPr>
        <p:spPr>
          <a:xfrm>
            <a:off x="212561" y="2281005"/>
            <a:ext cx="3412954" cy="2554545"/>
          </a:xfrm>
          <a:prstGeom prst="rect">
            <a:avLst/>
          </a:prstGeom>
          <a:solidFill>
            <a:srgbClr val="FCF2EA"/>
          </a:solidFill>
          <a:ln w="3175">
            <a:solidFill>
              <a:srgbClr val="F7DECA"/>
            </a:solidFill>
          </a:ln>
        </p:spPr>
        <p:txBody>
          <a:bodyPr wrap="square" rtlCol="0">
            <a:spAutoFit/>
          </a:bodyPr>
          <a:lstStyle/>
          <a:p>
            <a:pPr algn="ctr"/>
            <a:r>
              <a:rPr lang="fr-FR" altLang="fr-FR" sz="1600" b="1" dirty="0">
                <a:solidFill>
                  <a:schemeClr val="tx1"/>
                </a:solidFill>
                <a:latin typeface="Roboto Light" panose="02000000000000000000" pitchFamily="2" charset="0"/>
                <a:ea typeface="Roboto Light" panose="02000000000000000000" pitchFamily="2" charset="0"/>
              </a:rPr>
              <a:t>CORNEOMETRIE</a:t>
            </a:r>
          </a:p>
          <a:p>
            <a:pPr algn="ctr"/>
            <a:r>
              <a:rPr lang="fr-FR" altLang="fr-FR" sz="1600" b="1" dirty="0">
                <a:latin typeface="Roboto Light" panose="02000000000000000000" pitchFamily="2" charset="0"/>
                <a:ea typeface="Roboto Light" panose="02000000000000000000" pitchFamily="2" charset="0"/>
              </a:rPr>
              <a:t>Analyse de l’hydratation des couches superficielles de la peau</a:t>
            </a:r>
          </a:p>
          <a:p>
            <a:pPr algn="ctr"/>
            <a:endParaRPr lang="fr-FR" altLang="fr-FR" sz="1600" b="1" dirty="0">
              <a:solidFill>
                <a:schemeClr val="tx1"/>
              </a:solidFill>
              <a:latin typeface="Roboto Light" panose="02000000000000000000" pitchFamily="2" charset="0"/>
              <a:ea typeface="Roboto Light" panose="02000000000000000000" pitchFamily="2" charset="0"/>
            </a:endParaRPr>
          </a:p>
          <a:p>
            <a:pPr algn="ctr"/>
            <a:r>
              <a:rPr lang="fr-FR" sz="1600" dirty="0">
                <a:latin typeface="Roboto Light" panose="02000000000000000000" pitchFamily="2" charset="0"/>
                <a:ea typeface="Roboto Light" panose="02000000000000000000" pitchFamily="2" charset="0"/>
              </a:rPr>
              <a:t>IH &lt; 30, la peau est classée « très sèche »</a:t>
            </a:r>
          </a:p>
          <a:p>
            <a:pPr algn="ctr"/>
            <a:r>
              <a:rPr lang="fr-FR" sz="1600" dirty="0">
                <a:latin typeface="Roboto Light" panose="02000000000000000000" pitchFamily="2" charset="0"/>
                <a:ea typeface="Roboto Light" panose="02000000000000000000" pitchFamily="2" charset="0"/>
              </a:rPr>
              <a:t>30 &lt; IH &gt; 40 : peau « sèche »</a:t>
            </a:r>
          </a:p>
          <a:p>
            <a:pPr algn="ctr"/>
            <a:r>
              <a:rPr lang="fr-FR" sz="1600" dirty="0">
                <a:latin typeface="Roboto Light" panose="02000000000000000000" pitchFamily="2" charset="0"/>
                <a:ea typeface="Roboto Light" panose="02000000000000000000" pitchFamily="2" charset="0"/>
              </a:rPr>
              <a:t>IH &gt; 40 : Peau « normale »</a:t>
            </a:r>
          </a:p>
          <a:p>
            <a:pPr marL="285750" indent="-285750">
              <a:buFont typeface="Arial" panose="020B0604020202020204" pitchFamily="34" charset="0"/>
              <a:buChar char="•"/>
            </a:pPr>
            <a:endParaRPr lang="fr-FR" sz="1600" dirty="0">
              <a:latin typeface="Roboto Light" panose="02000000000000000000" pitchFamily="2" charset="0"/>
              <a:ea typeface="Roboto Light" panose="02000000000000000000" pitchFamily="2" charset="0"/>
            </a:endParaRPr>
          </a:p>
          <a:p>
            <a:pPr algn="ctr"/>
            <a:r>
              <a:rPr lang="fr-FR" altLang="fr-FR" sz="1600" dirty="0">
                <a:solidFill>
                  <a:schemeClr val="tx1"/>
                </a:solidFill>
                <a:latin typeface="Roboto Light" panose="02000000000000000000" pitchFamily="2" charset="0"/>
                <a:ea typeface="Roboto Light" panose="02000000000000000000" pitchFamily="2" charset="0"/>
              </a:rPr>
              <a:t>IH = </a:t>
            </a:r>
            <a:r>
              <a:rPr lang="fr-FR" altLang="fr-FR" sz="1600" dirty="0">
                <a:latin typeface="Roboto Light" panose="02000000000000000000" pitchFamily="2" charset="0"/>
                <a:ea typeface="Roboto Light" panose="02000000000000000000" pitchFamily="2" charset="0"/>
              </a:rPr>
              <a:t>I</a:t>
            </a:r>
            <a:r>
              <a:rPr lang="fr-FR" altLang="fr-FR" sz="1600" dirty="0">
                <a:solidFill>
                  <a:schemeClr val="tx1"/>
                </a:solidFill>
                <a:latin typeface="Roboto Light" panose="02000000000000000000" pitchFamily="2" charset="0"/>
                <a:ea typeface="Roboto Light" panose="02000000000000000000" pitchFamily="2" charset="0"/>
              </a:rPr>
              <a:t>ndice Hydratation</a:t>
            </a:r>
          </a:p>
        </p:txBody>
      </p:sp>
      <p:sp>
        <p:nvSpPr>
          <p:cNvPr id="8" name="Rectangle à coins arrondis 18">
            <a:extLst>
              <a:ext uri="{FF2B5EF4-FFF2-40B4-BE49-F238E27FC236}">
                <a16:creationId xmlns:a16="http://schemas.microsoft.com/office/drawing/2014/main" id="{2AFD77E0-8533-48F7-B7D1-CBDEE05FC107}"/>
              </a:ext>
            </a:extLst>
          </p:cNvPr>
          <p:cNvSpPr/>
          <p:nvPr/>
        </p:nvSpPr>
        <p:spPr>
          <a:xfrm>
            <a:off x="8426121" y="2281005"/>
            <a:ext cx="3412954" cy="1815882"/>
          </a:xfrm>
          <a:prstGeom prst="rect">
            <a:avLst/>
          </a:prstGeom>
          <a:solidFill>
            <a:srgbClr val="FCF2EA"/>
          </a:solidFill>
          <a:ln w="3175">
            <a:solidFill>
              <a:srgbClr val="F7DECA"/>
            </a:solidFill>
          </a:ln>
        </p:spPr>
        <p:txBody>
          <a:bodyPr wrap="square" rtlCol="0">
            <a:spAutoFit/>
          </a:bodyPr>
          <a:lstStyle/>
          <a:p>
            <a:pPr algn="ctr"/>
            <a:r>
              <a:rPr lang="fr-FR" altLang="fr-FR" sz="1600" b="1" dirty="0">
                <a:latin typeface="Roboto Light" panose="02000000000000000000" pitchFamily="2" charset="0"/>
                <a:ea typeface="Roboto Light" panose="02000000000000000000" pitchFamily="2" charset="0"/>
              </a:rPr>
              <a:t>Perte Insensible en Eau</a:t>
            </a:r>
          </a:p>
          <a:p>
            <a:pPr algn="ctr"/>
            <a:r>
              <a:rPr lang="fr-FR" altLang="fr-FR" sz="1600" b="1" dirty="0">
                <a:latin typeface="Roboto Light" panose="02000000000000000000" pitchFamily="2" charset="0"/>
                <a:ea typeface="Roboto Light" panose="02000000000000000000" pitchFamily="2" charset="0"/>
              </a:rPr>
              <a:t>Evalue la fonction barrière cutanée</a:t>
            </a:r>
          </a:p>
          <a:p>
            <a:pPr algn="ctr"/>
            <a:endParaRPr lang="fr-FR" altLang="fr-FR" sz="1600" b="1" dirty="0">
              <a:solidFill>
                <a:schemeClr val="tx1"/>
              </a:solidFill>
              <a:latin typeface="Roboto Light" panose="02000000000000000000" pitchFamily="2" charset="0"/>
              <a:ea typeface="Roboto Light" panose="02000000000000000000" pitchFamily="2" charset="0"/>
            </a:endParaRPr>
          </a:p>
          <a:p>
            <a:pPr algn="ctr"/>
            <a:r>
              <a:rPr lang="fr-FR" altLang="fr-FR" sz="1600" dirty="0">
                <a:solidFill>
                  <a:schemeClr val="tx1"/>
                </a:solidFill>
                <a:latin typeface="Roboto Light" panose="02000000000000000000" pitchFamily="2" charset="0"/>
                <a:ea typeface="Roboto Light" panose="02000000000000000000" pitchFamily="2" charset="0"/>
              </a:rPr>
              <a:t>Peau normale : 7 – 8</a:t>
            </a:r>
          </a:p>
          <a:p>
            <a:pPr algn="ctr"/>
            <a:r>
              <a:rPr lang="fr-FR" altLang="fr-FR" sz="1600" dirty="0">
                <a:latin typeface="Roboto Light" panose="02000000000000000000" pitchFamily="2" charset="0"/>
                <a:ea typeface="Roboto Light" panose="02000000000000000000" pitchFamily="2" charset="0"/>
              </a:rPr>
              <a:t>Peau sèche : &gt; 8</a:t>
            </a:r>
          </a:p>
          <a:p>
            <a:pPr algn="ctr"/>
            <a:endParaRPr lang="fr-FR" altLang="fr-FR" sz="1600" dirty="0">
              <a:solidFill>
                <a:schemeClr val="tx1"/>
              </a:solidFill>
              <a:latin typeface="Roboto Light" panose="02000000000000000000" pitchFamily="2" charset="0"/>
              <a:ea typeface="Roboto Light" panose="02000000000000000000" pitchFamily="2" charset="0"/>
            </a:endParaRPr>
          </a:p>
          <a:p>
            <a:pPr algn="ctr"/>
            <a:r>
              <a:rPr lang="fr-FR" altLang="fr-FR" sz="1600" dirty="0">
                <a:latin typeface="Roboto Light" panose="02000000000000000000" pitchFamily="2" charset="0"/>
                <a:ea typeface="Roboto Light" panose="02000000000000000000" pitchFamily="2" charset="0"/>
              </a:rPr>
              <a:t>Unité de mesure en g/m</a:t>
            </a:r>
            <a:r>
              <a:rPr lang="fr-FR" altLang="fr-FR" sz="1600" baseline="30000" dirty="0">
                <a:latin typeface="Roboto Light" panose="02000000000000000000" pitchFamily="2" charset="0"/>
                <a:ea typeface="Roboto Light" panose="02000000000000000000" pitchFamily="2" charset="0"/>
              </a:rPr>
              <a:t>2</a:t>
            </a:r>
            <a:r>
              <a:rPr lang="fr-FR" altLang="fr-FR" sz="1600" dirty="0">
                <a:latin typeface="Roboto Light" panose="02000000000000000000" pitchFamily="2" charset="0"/>
                <a:ea typeface="Roboto Light" panose="02000000000000000000" pitchFamily="2" charset="0"/>
              </a:rPr>
              <a:t>/h</a:t>
            </a:r>
            <a:endParaRPr lang="fr-FR" altLang="fr-FR" sz="1600" dirty="0">
              <a:solidFill>
                <a:schemeClr val="tx1"/>
              </a:solidFill>
              <a:latin typeface="Roboto Light" panose="02000000000000000000" pitchFamily="2" charset="0"/>
              <a:ea typeface="Roboto Light" panose="02000000000000000000" pitchFamily="2" charset="0"/>
            </a:endParaRPr>
          </a:p>
        </p:txBody>
      </p:sp>
      <p:sp>
        <p:nvSpPr>
          <p:cNvPr id="9" name="Rectangle à coins arrondis 18">
            <a:extLst>
              <a:ext uri="{FF2B5EF4-FFF2-40B4-BE49-F238E27FC236}">
                <a16:creationId xmlns:a16="http://schemas.microsoft.com/office/drawing/2014/main" id="{A2598CAA-CE6B-435D-BDEC-6F3300B2590A}"/>
              </a:ext>
            </a:extLst>
          </p:cNvPr>
          <p:cNvSpPr/>
          <p:nvPr/>
        </p:nvSpPr>
        <p:spPr>
          <a:xfrm>
            <a:off x="4319341" y="2276422"/>
            <a:ext cx="3412954" cy="2308324"/>
          </a:xfrm>
          <a:prstGeom prst="rect">
            <a:avLst/>
          </a:prstGeom>
          <a:solidFill>
            <a:srgbClr val="FCF2EA"/>
          </a:solidFill>
          <a:ln w="3175">
            <a:solidFill>
              <a:srgbClr val="F7DECA"/>
            </a:solidFill>
          </a:ln>
        </p:spPr>
        <p:txBody>
          <a:bodyPr wrap="square" rtlCol="0">
            <a:spAutoFit/>
          </a:bodyPr>
          <a:lstStyle/>
          <a:p>
            <a:pPr algn="ctr"/>
            <a:r>
              <a:rPr lang="fr-FR" altLang="fr-FR" sz="1600" b="1" dirty="0">
                <a:solidFill>
                  <a:schemeClr val="tx1"/>
                </a:solidFill>
                <a:latin typeface="Roboto Light" panose="02000000000000000000" pitchFamily="2" charset="0"/>
                <a:ea typeface="Roboto Light" panose="02000000000000000000" pitchFamily="2" charset="0"/>
              </a:rPr>
              <a:t>SEBUMETRIE</a:t>
            </a:r>
          </a:p>
          <a:p>
            <a:pPr algn="ctr"/>
            <a:r>
              <a:rPr lang="fr-FR" altLang="fr-FR" sz="1600" b="1" dirty="0">
                <a:latin typeface="Roboto Light" panose="02000000000000000000" pitchFamily="2" charset="0"/>
                <a:ea typeface="Roboto Light" panose="02000000000000000000" pitchFamily="2" charset="0"/>
              </a:rPr>
              <a:t>Mesure l’activité des glandes sébacées</a:t>
            </a:r>
          </a:p>
          <a:p>
            <a:pPr algn="ctr"/>
            <a:endParaRPr lang="fr-FR" altLang="fr-FR" sz="1600" b="1" dirty="0">
              <a:solidFill>
                <a:schemeClr val="tx1"/>
              </a:solidFill>
              <a:latin typeface="Roboto Light" panose="02000000000000000000" pitchFamily="2" charset="0"/>
              <a:ea typeface="Roboto Light" panose="02000000000000000000" pitchFamily="2" charset="0"/>
            </a:endParaRPr>
          </a:p>
          <a:p>
            <a:pPr algn="ctr"/>
            <a:r>
              <a:rPr lang="fr-FR" altLang="fr-FR" sz="1600" dirty="0">
                <a:latin typeface="Roboto Light" panose="02000000000000000000" pitchFamily="2" charset="0"/>
                <a:ea typeface="Roboto Light" panose="02000000000000000000" pitchFamily="2" charset="0"/>
              </a:rPr>
              <a:t>Peau grasse : &gt; 66 </a:t>
            </a:r>
          </a:p>
          <a:p>
            <a:pPr algn="ctr"/>
            <a:r>
              <a:rPr lang="fr-FR" altLang="fr-FR" sz="1600" dirty="0">
                <a:solidFill>
                  <a:schemeClr val="tx1"/>
                </a:solidFill>
                <a:latin typeface="Roboto Light" panose="02000000000000000000" pitchFamily="2" charset="0"/>
                <a:ea typeface="Roboto Light" panose="02000000000000000000" pitchFamily="2" charset="0"/>
              </a:rPr>
              <a:t>Peau normale : 33 – 66</a:t>
            </a:r>
          </a:p>
          <a:p>
            <a:pPr algn="ctr"/>
            <a:r>
              <a:rPr lang="fr-FR" altLang="fr-FR" sz="1600" dirty="0">
                <a:latin typeface="Roboto Light" panose="02000000000000000000" pitchFamily="2" charset="0"/>
                <a:ea typeface="Roboto Light" panose="02000000000000000000" pitchFamily="2" charset="0"/>
              </a:rPr>
              <a:t>Peau sèche : &lt; 33</a:t>
            </a:r>
          </a:p>
          <a:p>
            <a:pPr algn="ctr"/>
            <a:endParaRPr lang="fr-FR" altLang="fr-FR" sz="1600" b="1" dirty="0">
              <a:solidFill>
                <a:schemeClr val="tx1"/>
              </a:solidFill>
              <a:latin typeface="Roboto Light" panose="02000000000000000000" pitchFamily="2" charset="0"/>
              <a:ea typeface="Roboto Light" panose="02000000000000000000" pitchFamily="2" charset="0"/>
            </a:endParaRPr>
          </a:p>
          <a:p>
            <a:pPr algn="ctr"/>
            <a:r>
              <a:rPr lang="fr-FR" altLang="fr-FR" sz="1600" dirty="0">
                <a:latin typeface="Roboto Light" panose="02000000000000000000" pitchFamily="2" charset="0"/>
                <a:ea typeface="Roboto Light" panose="02000000000000000000" pitchFamily="2" charset="0"/>
              </a:rPr>
              <a:t>Unité de mesure en </a:t>
            </a:r>
            <a:r>
              <a:rPr lang="el-GR" altLang="fr-FR" sz="1600" dirty="0">
                <a:latin typeface="Roboto Light" panose="02000000000000000000" pitchFamily="2" charset="0"/>
                <a:ea typeface="Roboto Light" panose="02000000000000000000" pitchFamily="2" charset="0"/>
              </a:rPr>
              <a:t>μ</a:t>
            </a:r>
            <a:r>
              <a:rPr lang="fr-FR" altLang="fr-FR" sz="1600" dirty="0">
                <a:latin typeface="Roboto Light" panose="02000000000000000000" pitchFamily="2" charset="0"/>
                <a:ea typeface="Roboto Light" panose="02000000000000000000" pitchFamily="2" charset="0"/>
              </a:rPr>
              <a:t>g/cm</a:t>
            </a:r>
            <a:r>
              <a:rPr lang="fr-FR" altLang="fr-FR" sz="1600" baseline="30000" dirty="0">
                <a:latin typeface="Roboto Light" panose="02000000000000000000" pitchFamily="2" charset="0"/>
                <a:ea typeface="Roboto Light" panose="02000000000000000000" pitchFamily="2" charset="0"/>
              </a:rPr>
              <a:t>2</a:t>
            </a:r>
            <a:endParaRPr lang="fr-FR" altLang="fr-FR" sz="1600" baseline="30000" dirty="0">
              <a:solidFill>
                <a:schemeClr val="tx1"/>
              </a:solidFill>
              <a:latin typeface="Roboto Light" panose="02000000000000000000" pitchFamily="2" charset="0"/>
              <a:ea typeface="Roboto Light" panose="02000000000000000000" pitchFamily="2" charset="0"/>
            </a:endParaRPr>
          </a:p>
        </p:txBody>
      </p:sp>
      <p:sp>
        <p:nvSpPr>
          <p:cNvPr id="10" name="ZoneTexte 9">
            <a:extLst>
              <a:ext uri="{FF2B5EF4-FFF2-40B4-BE49-F238E27FC236}">
                <a16:creationId xmlns:a16="http://schemas.microsoft.com/office/drawing/2014/main" id="{886176E5-9252-4311-AE1E-F14A86F387D5}"/>
              </a:ext>
            </a:extLst>
          </p:cNvPr>
          <p:cNvSpPr txBox="1"/>
          <p:nvPr/>
        </p:nvSpPr>
        <p:spPr>
          <a:xfrm>
            <a:off x="1796714" y="5374801"/>
            <a:ext cx="3015916" cy="307777"/>
          </a:xfrm>
          <a:prstGeom prst="rect">
            <a:avLst/>
          </a:prstGeom>
          <a:noFill/>
        </p:spPr>
        <p:txBody>
          <a:bodyPr wrap="square" rtlCol="0">
            <a:spAutoFit/>
          </a:bodyPr>
          <a:lstStyle/>
          <a:p>
            <a:r>
              <a:rPr lang="fr-FR" sz="1400" dirty="0">
                <a:latin typeface="Roboto Light" panose="02000000000000000000" pitchFamily="2" charset="0"/>
                <a:ea typeface="Roboto Light" panose="02000000000000000000" pitchFamily="2" charset="0"/>
              </a:rPr>
              <a:t>Zone dépourvue de sébum</a:t>
            </a:r>
          </a:p>
        </p:txBody>
      </p:sp>
      <p:sp>
        <p:nvSpPr>
          <p:cNvPr id="11" name="ZoneTexte 10">
            <a:extLst>
              <a:ext uri="{FF2B5EF4-FFF2-40B4-BE49-F238E27FC236}">
                <a16:creationId xmlns:a16="http://schemas.microsoft.com/office/drawing/2014/main" id="{75EE01CA-1E0D-4A46-AF15-08F6A5F6ECC2}"/>
              </a:ext>
            </a:extLst>
          </p:cNvPr>
          <p:cNvSpPr txBox="1"/>
          <p:nvPr/>
        </p:nvSpPr>
        <p:spPr>
          <a:xfrm>
            <a:off x="8096250" y="5374801"/>
            <a:ext cx="3015916" cy="307777"/>
          </a:xfrm>
          <a:prstGeom prst="rect">
            <a:avLst/>
          </a:prstGeom>
          <a:noFill/>
        </p:spPr>
        <p:txBody>
          <a:bodyPr wrap="square" rtlCol="0">
            <a:spAutoFit/>
          </a:bodyPr>
          <a:lstStyle/>
          <a:p>
            <a:r>
              <a:rPr lang="fr-FR" sz="1400" dirty="0">
                <a:latin typeface="Roboto Light" panose="02000000000000000000" pitchFamily="2" charset="0"/>
                <a:ea typeface="Roboto Light" panose="02000000000000000000" pitchFamily="2" charset="0"/>
              </a:rPr>
              <a:t>Zone hyperséborrhéique</a:t>
            </a:r>
          </a:p>
        </p:txBody>
      </p:sp>
    </p:spTree>
    <p:extLst>
      <p:ext uri="{BB962C8B-B14F-4D97-AF65-F5344CB8AC3E}">
        <p14:creationId xmlns:p14="http://schemas.microsoft.com/office/powerpoint/2010/main" val="175553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a:extLst>
              <a:ext uri="{FF2B5EF4-FFF2-40B4-BE49-F238E27FC236}">
                <a16:creationId xmlns:a16="http://schemas.microsoft.com/office/drawing/2014/main" id="{A1F069CD-A474-490A-85CA-C4CB52F9ECE2}"/>
              </a:ext>
            </a:extLst>
          </p:cNvPr>
          <p:cNvSpPr txBox="1">
            <a:spLocks/>
          </p:cNvSpPr>
          <p:nvPr/>
        </p:nvSpPr>
        <p:spPr>
          <a:xfrm>
            <a:off x="997526" y="536470"/>
            <a:ext cx="10789921" cy="7920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rgbClr val="3E3E3E"/>
                </a:solidFill>
                <a:latin typeface="KyivType Sans2" panose="00000500000000000000" pitchFamily="50" charset="0"/>
              </a:rPr>
              <a:t>Comment </a:t>
            </a:r>
            <a:r>
              <a:rPr lang="en-US" sz="2800" dirty="0" err="1">
                <a:solidFill>
                  <a:srgbClr val="3E3E3E"/>
                </a:solidFill>
                <a:latin typeface="KyivType Sans2" panose="00000500000000000000" pitchFamily="50" charset="0"/>
              </a:rPr>
              <a:t>différencier</a:t>
            </a:r>
            <a:r>
              <a:rPr lang="en-US" sz="2800" dirty="0">
                <a:solidFill>
                  <a:srgbClr val="3E3E3E"/>
                </a:solidFill>
                <a:latin typeface="KyivType Sans2" panose="00000500000000000000" pitchFamily="50" charset="0"/>
              </a:rPr>
              <a:t> </a:t>
            </a:r>
            <a:r>
              <a:rPr lang="en-US" sz="2800" dirty="0" err="1">
                <a:solidFill>
                  <a:srgbClr val="3E3E3E"/>
                </a:solidFill>
                <a:latin typeface="KyivType Sans2" panose="00000500000000000000" pitchFamily="50" charset="0"/>
              </a:rPr>
              <a:t>une</a:t>
            </a:r>
            <a:br>
              <a:rPr lang="en-US" sz="2800" dirty="0">
                <a:solidFill>
                  <a:srgbClr val="3E3E3E"/>
                </a:solidFill>
                <a:latin typeface="KyivType Sans2" panose="00000500000000000000" pitchFamily="50" charset="0"/>
              </a:rPr>
            </a:br>
            <a:r>
              <a:rPr lang="en-US" sz="4000" dirty="0">
                <a:solidFill>
                  <a:srgbClr val="3E3E3E"/>
                </a:solidFill>
                <a:latin typeface="KyivType Sans2" panose="00000500000000000000" pitchFamily="50" charset="0"/>
              </a:rPr>
              <a:t>PEAU SECHE </a:t>
            </a:r>
            <a:r>
              <a:rPr lang="en-US" sz="2800" dirty="0" err="1">
                <a:solidFill>
                  <a:srgbClr val="3E3E3E"/>
                </a:solidFill>
                <a:latin typeface="KyivType Sans2" panose="00000500000000000000" pitchFamily="50" charset="0"/>
              </a:rPr>
              <a:t>d’une</a:t>
            </a:r>
            <a:r>
              <a:rPr lang="en-US" sz="4000" dirty="0">
                <a:solidFill>
                  <a:srgbClr val="3E3E3E"/>
                </a:solidFill>
                <a:latin typeface="KyivType Sans2" panose="00000500000000000000" pitchFamily="50" charset="0"/>
              </a:rPr>
              <a:t> PEAU DESHYDRATEE ?</a:t>
            </a:r>
            <a:endParaRPr lang="fr-FR" sz="2800" dirty="0">
              <a:solidFill>
                <a:srgbClr val="3E3E3E"/>
              </a:solidFill>
              <a:latin typeface="KyivType Sans2" panose="00000500000000000000" pitchFamily="50" charset="0"/>
            </a:endParaRPr>
          </a:p>
        </p:txBody>
      </p:sp>
      <p:sp>
        <p:nvSpPr>
          <p:cNvPr id="3" name="Rectangle à coins arrondis 18">
            <a:extLst>
              <a:ext uri="{FF2B5EF4-FFF2-40B4-BE49-F238E27FC236}">
                <a16:creationId xmlns:a16="http://schemas.microsoft.com/office/drawing/2014/main" id="{B0EC05C4-B275-4238-96F5-B7AD3C2C0E00}"/>
              </a:ext>
            </a:extLst>
          </p:cNvPr>
          <p:cNvSpPr/>
          <p:nvPr/>
        </p:nvSpPr>
        <p:spPr>
          <a:xfrm>
            <a:off x="838200" y="2226913"/>
            <a:ext cx="4535711" cy="338554"/>
          </a:xfrm>
          <a:prstGeom prst="rect">
            <a:avLst/>
          </a:prstGeom>
          <a:solidFill>
            <a:srgbClr val="FCF2EA"/>
          </a:solidFill>
          <a:ln w="3175">
            <a:solidFill>
              <a:srgbClr val="F7DECA"/>
            </a:solidFill>
          </a:ln>
        </p:spPr>
        <p:txBody>
          <a:bodyPr wrap="square" rtlCol="0">
            <a:spAutoFit/>
          </a:bodyPr>
          <a:lstStyle/>
          <a:p>
            <a:pPr algn="ctr"/>
            <a:r>
              <a:rPr lang="fr-FR" altLang="fr-FR" sz="1600" b="1" dirty="0">
                <a:solidFill>
                  <a:schemeClr val="tx1"/>
                </a:solidFill>
                <a:latin typeface="Roboto Light" panose="02000000000000000000" pitchFamily="2" charset="0"/>
                <a:ea typeface="Roboto Light" panose="02000000000000000000" pitchFamily="2" charset="0"/>
              </a:rPr>
              <a:t>PEAU S</a:t>
            </a:r>
            <a:r>
              <a:rPr lang="az-Cyrl-AZ" sz="1600" b="1" dirty="0">
                <a:solidFill>
                  <a:schemeClr val="tx1"/>
                </a:solidFill>
                <a:latin typeface="Roboto Light" panose="02000000000000000000" pitchFamily="2" charset="0"/>
                <a:ea typeface="Roboto Light" panose="02000000000000000000" pitchFamily="2" charset="0"/>
              </a:rPr>
              <a:t>Ѐ</a:t>
            </a:r>
            <a:r>
              <a:rPr lang="fr-FR" altLang="fr-FR" sz="1600" b="1" dirty="0">
                <a:solidFill>
                  <a:schemeClr val="tx1"/>
                </a:solidFill>
                <a:latin typeface="Roboto Light" panose="02000000000000000000" pitchFamily="2" charset="0"/>
                <a:ea typeface="Roboto Light" panose="02000000000000000000" pitchFamily="2" charset="0"/>
              </a:rPr>
              <a:t>CHE  </a:t>
            </a:r>
          </a:p>
        </p:txBody>
      </p:sp>
      <p:sp>
        <p:nvSpPr>
          <p:cNvPr id="4" name="Rectangle à coins arrondis 18">
            <a:extLst>
              <a:ext uri="{FF2B5EF4-FFF2-40B4-BE49-F238E27FC236}">
                <a16:creationId xmlns:a16="http://schemas.microsoft.com/office/drawing/2014/main" id="{60A8E4D9-2A8C-433D-A111-2D37025098AE}"/>
              </a:ext>
            </a:extLst>
          </p:cNvPr>
          <p:cNvSpPr/>
          <p:nvPr/>
        </p:nvSpPr>
        <p:spPr>
          <a:xfrm>
            <a:off x="6818091" y="2226913"/>
            <a:ext cx="4535711" cy="338554"/>
          </a:xfrm>
          <a:prstGeom prst="rect">
            <a:avLst/>
          </a:prstGeom>
          <a:solidFill>
            <a:srgbClr val="FCF2EA"/>
          </a:solidFill>
          <a:ln w="3175">
            <a:solidFill>
              <a:srgbClr val="F7DECA"/>
            </a:solidFill>
          </a:ln>
        </p:spPr>
        <p:txBody>
          <a:bodyPr wrap="square" rtlCol="0">
            <a:spAutoFit/>
          </a:bodyPr>
          <a:lstStyle/>
          <a:p>
            <a:pPr algn="ctr"/>
            <a:r>
              <a:rPr lang="fr-FR" altLang="fr-FR" sz="1600" b="1" dirty="0">
                <a:solidFill>
                  <a:schemeClr val="tx1"/>
                </a:solidFill>
                <a:latin typeface="Roboto Light" panose="02000000000000000000" pitchFamily="2" charset="0"/>
                <a:ea typeface="Roboto Light" panose="02000000000000000000" pitchFamily="2" charset="0"/>
              </a:rPr>
              <a:t>PEAU DESHYDRATEE</a:t>
            </a:r>
          </a:p>
        </p:txBody>
      </p:sp>
      <p:sp>
        <p:nvSpPr>
          <p:cNvPr id="5" name="ZoneTexte 4">
            <a:extLst>
              <a:ext uri="{FF2B5EF4-FFF2-40B4-BE49-F238E27FC236}">
                <a16:creationId xmlns:a16="http://schemas.microsoft.com/office/drawing/2014/main" id="{C99BA8B2-C805-4F85-91A4-074E69B7E8AA}"/>
              </a:ext>
            </a:extLst>
          </p:cNvPr>
          <p:cNvSpPr txBox="1"/>
          <p:nvPr/>
        </p:nvSpPr>
        <p:spPr>
          <a:xfrm>
            <a:off x="304800" y="3095452"/>
            <a:ext cx="5666509" cy="2400657"/>
          </a:xfrm>
          <a:prstGeom prst="rect">
            <a:avLst/>
          </a:prstGeom>
          <a:noFill/>
        </p:spPr>
        <p:txBody>
          <a:bodyPr wrap="square" rtlCol="0">
            <a:spAutoFit/>
          </a:bodyPr>
          <a:lstStyle/>
          <a:p>
            <a:pPr defTabSz="914424">
              <a:defRPr/>
            </a:pPr>
            <a:endParaRPr lang="en-US" sz="2400" dirty="0">
              <a:solidFill>
                <a:srgbClr val="3E3E3E"/>
              </a:solidFill>
              <a:latin typeface="Roboto Black" panose="02000000000000000000" pitchFamily="2" charset="0"/>
              <a:ea typeface="Roboto Black" panose="02000000000000000000" pitchFamily="2" charset="0"/>
            </a:endParaRPr>
          </a:p>
          <a:p>
            <a:pPr defTabSz="914424">
              <a:defRPr/>
            </a:pPr>
            <a:r>
              <a:rPr lang="en-US" dirty="0">
                <a:solidFill>
                  <a:srgbClr val="3E3E3E"/>
                </a:solidFill>
                <a:latin typeface="Roboto Black" panose="02000000000000000000" pitchFamily="2" charset="0"/>
                <a:ea typeface="Roboto Black" panose="02000000000000000000" pitchFamily="2" charset="0"/>
              </a:rPr>
              <a:t>Type de </a:t>
            </a:r>
            <a:r>
              <a:rPr lang="en-US" dirty="0" err="1">
                <a:solidFill>
                  <a:srgbClr val="3E3E3E"/>
                </a:solidFill>
                <a:latin typeface="Roboto Black" panose="02000000000000000000" pitchFamily="2" charset="0"/>
                <a:ea typeface="Roboto Black" panose="02000000000000000000" pitchFamily="2" charset="0"/>
              </a:rPr>
              <a:t>peau</a:t>
            </a:r>
            <a:endParaRPr lang="en-US" dirty="0">
              <a:solidFill>
                <a:srgbClr val="3E3E3E"/>
              </a:solidFill>
              <a:latin typeface="Roboto Black" panose="02000000000000000000" pitchFamily="2" charset="0"/>
              <a:ea typeface="Roboto Black" panose="02000000000000000000" pitchFamily="2" charset="0"/>
            </a:endParaRPr>
          </a:p>
          <a:p>
            <a:pPr defTabSz="914424">
              <a:defRPr/>
            </a:pPr>
            <a:endParaRPr lang="en-US" b="1" dirty="0">
              <a:solidFill>
                <a:srgbClr val="3E3E3E"/>
              </a:solidFill>
              <a:latin typeface="Roboto Black" panose="02000000000000000000" pitchFamily="2" charset="0"/>
              <a:ea typeface="Roboto Black" panose="02000000000000000000" pitchFamily="2" charset="0"/>
            </a:endParaRPr>
          </a:p>
          <a:p>
            <a:pPr defTabSz="914424">
              <a:defRPr/>
            </a:pPr>
            <a:r>
              <a:rPr lang="en-US" b="1" dirty="0">
                <a:solidFill>
                  <a:srgbClr val="3E3E3E"/>
                </a:solidFill>
                <a:latin typeface="Roboto Black" panose="02000000000000000000" pitchFamily="2" charset="0"/>
                <a:ea typeface="Roboto Black" panose="02000000000000000000" pitchFamily="2" charset="0"/>
              </a:rPr>
              <a:t>Manque de lipide (sebum)</a:t>
            </a:r>
          </a:p>
          <a:p>
            <a:pPr defTabSz="914424">
              <a:defRPr/>
            </a:pPr>
            <a:endParaRPr lang="en-US" b="1" dirty="0">
              <a:solidFill>
                <a:srgbClr val="3E3E3E"/>
              </a:solidFill>
              <a:latin typeface="Roboto Black" panose="02000000000000000000" pitchFamily="2" charset="0"/>
              <a:ea typeface="Roboto Black" panose="02000000000000000000" pitchFamily="2" charset="0"/>
            </a:endParaRPr>
          </a:p>
          <a:p>
            <a:pPr defTabSz="914424">
              <a:defRPr/>
            </a:pPr>
            <a:endParaRPr lang="en-US" b="1" dirty="0">
              <a:solidFill>
                <a:srgbClr val="3E3E3E"/>
              </a:solidFill>
              <a:latin typeface="Roboto Black" panose="02000000000000000000" pitchFamily="2" charset="0"/>
              <a:ea typeface="Roboto Black" panose="02000000000000000000" pitchFamily="2" charset="0"/>
            </a:endParaRPr>
          </a:p>
          <a:p>
            <a:pPr defTabSz="914424">
              <a:defRPr/>
            </a:pPr>
            <a:endParaRPr lang="en-US" b="1" dirty="0">
              <a:solidFill>
                <a:srgbClr val="3E3E3E"/>
              </a:solidFill>
              <a:latin typeface="Roboto Black" panose="02000000000000000000" pitchFamily="2" charset="0"/>
              <a:ea typeface="Roboto Black" panose="02000000000000000000" pitchFamily="2" charset="0"/>
            </a:endParaRPr>
          </a:p>
          <a:p>
            <a:pPr defTabSz="914424">
              <a:defRPr/>
            </a:pPr>
            <a:endParaRPr lang="en-US" dirty="0">
              <a:solidFill>
                <a:srgbClr val="3E3E3E"/>
              </a:solidFill>
              <a:latin typeface="Roboto Light" panose="02000000000000000000" pitchFamily="2" charset="0"/>
              <a:ea typeface="Roboto Light" panose="02000000000000000000" pitchFamily="2" charset="0"/>
            </a:endParaRPr>
          </a:p>
        </p:txBody>
      </p:sp>
      <p:sp>
        <p:nvSpPr>
          <p:cNvPr id="6" name="ZoneTexte 5">
            <a:extLst>
              <a:ext uri="{FF2B5EF4-FFF2-40B4-BE49-F238E27FC236}">
                <a16:creationId xmlns:a16="http://schemas.microsoft.com/office/drawing/2014/main" id="{2F440A86-3D48-4AEF-8B6E-F6BAA956581E}"/>
              </a:ext>
            </a:extLst>
          </p:cNvPr>
          <p:cNvSpPr txBox="1"/>
          <p:nvPr/>
        </p:nvSpPr>
        <p:spPr>
          <a:xfrm>
            <a:off x="6252691" y="3055040"/>
            <a:ext cx="5666509" cy="1292662"/>
          </a:xfrm>
          <a:prstGeom prst="rect">
            <a:avLst/>
          </a:prstGeom>
          <a:noFill/>
        </p:spPr>
        <p:txBody>
          <a:bodyPr wrap="square" rtlCol="0">
            <a:spAutoFit/>
          </a:bodyPr>
          <a:lstStyle/>
          <a:p>
            <a:pPr defTabSz="914424">
              <a:defRPr/>
            </a:pPr>
            <a:endParaRPr lang="en-US" sz="2400" dirty="0">
              <a:solidFill>
                <a:srgbClr val="3E3E3E"/>
              </a:solidFill>
              <a:latin typeface="Roboto Black" panose="02000000000000000000" pitchFamily="2" charset="0"/>
              <a:ea typeface="Roboto Black" panose="02000000000000000000" pitchFamily="2" charset="0"/>
            </a:endParaRPr>
          </a:p>
          <a:p>
            <a:pPr defTabSz="914424">
              <a:defRPr/>
            </a:pPr>
            <a:r>
              <a:rPr lang="en-US" dirty="0">
                <a:solidFill>
                  <a:srgbClr val="3E3E3E"/>
                </a:solidFill>
                <a:latin typeface="Roboto Black" panose="02000000000000000000" pitchFamily="2" charset="0"/>
                <a:ea typeface="Roboto Black" panose="02000000000000000000" pitchFamily="2" charset="0"/>
              </a:rPr>
              <a:t>Etat de </a:t>
            </a:r>
            <a:r>
              <a:rPr lang="en-US" dirty="0" err="1">
                <a:solidFill>
                  <a:srgbClr val="3E3E3E"/>
                </a:solidFill>
                <a:latin typeface="Roboto Black" panose="02000000000000000000" pitchFamily="2" charset="0"/>
                <a:ea typeface="Roboto Black" panose="02000000000000000000" pitchFamily="2" charset="0"/>
              </a:rPr>
              <a:t>peau</a:t>
            </a:r>
            <a:endParaRPr lang="en-US" b="1" dirty="0">
              <a:solidFill>
                <a:srgbClr val="3E3E3E"/>
              </a:solidFill>
              <a:latin typeface="Roboto Black" panose="02000000000000000000" pitchFamily="2" charset="0"/>
              <a:ea typeface="Roboto Black" panose="02000000000000000000" pitchFamily="2" charset="0"/>
            </a:endParaRPr>
          </a:p>
          <a:p>
            <a:pPr defTabSz="914424">
              <a:defRPr/>
            </a:pPr>
            <a:endParaRPr lang="en-US" b="1" dirty="0">
              <a:solidFill>
                <a:srgbClr val="3E3E3E"/>
              </a:solidFill>
              <a:latin typeface="Roboto Black" panose="02000000000000000000" pitchFamily="2" charset="0"/>
              <a:ea typeface="Roboto Black" panose="02000000000000000000" pitchFamily="2" charset="0"/>
            </a:endParaRPr>
          </a:p>
          <a:p>
            <a:pPr defTabSz="914424">
              <a:defRPr/>
            </a:pPr>
            <a:r>
              <a:rPr lang="en-US" b="1" dirty="0">
                <a:solidFill>
                  <a:srgbClr val="3E3E3E"/>
                </a:solidFill>
                <a:latin typeface="Roboto Black" panose="02000000000000000000" pitchFamily="2" charset="0"/>
                <a:ea typeface="Roboto Black" panose="02000000000000000000" pitchFamily="2" charset="0"/>
              </a:rPr>
              <a:t>Manque </a:t>
            </a:r>
            <a:r>
              <a:rPr lang="en-US" b="1" dirty="0" err="1">
                <a:solidFill>
                  <a:srgbClr val="3E3E3E"/>
                </a:solidFill>
                <a:latin typeface="Roboto Black" panose="02000000000000000000" pitchFamily="2" charset="0"/>
                <a:ea typeface="Roboto Black" panose="02000000000000000000" pitchFamily="2" charset="0"/>
              </a:rPr>
              <a:t>d’eau</a:t>
            </a:r>
            <a:r>
              <a:rPr lang="en-US" b="1" dirty="0">
                <a:solidFill>
                  <a:srgbClr val="3E3E3E"/>
                </a:solidFill>
                <a:latin typeface="Roboto Black" panose="02000000000000000000" pitchFamily="2" charset="0"/>
                <a:ea typeface="Roboto Black" panose="02000000000000000000" pitchFamily="2" charset="0"/>
              </a:rPr>
              <a:t> (Interne)</a:t>
            </a:r>
          </a:p>
        </p:txBody>
      </p:sp>
      <p:sp>
        <p:nvSpPr>
          <p:cNvPr id="7" name="Rectangle 6">
            <a:extLst>
              <a:ext uri="{FF2B5EF4-FFF2-40B4-BE49-F238E27FC236}">
                <a16:creationId xmlns:a16="http://schemas.microsoft.com/office/drawing/2014/main" id="{9A746C9A-804E-458C-B316-C6EB480E56EB}"/>
              </a:ext>
            </a:extLst>
          </p:cNvPr>
          <p:cNvSpPr/>
          <p:nvPr/>
        </p:nvSpPr>
        <p:spPr>
          <a:xfrm>
            <a:off x="1361872" y="5087098"/>
            <a:ext cx="9552561" cy="369332"/>
          </a:xfrm>
          <a:prstGeom prst="rect">
            <a:avLst/>
          </a:prstGeom>
        </p:spPr>
        <p:txBody>
          <a:bodyPr wrap="square">
            <a:spAutoFit/>
          </a:bodyPr>
          <a:lstStyle/>
          <a:p>
            <a:pPr algn="ctr">
              <a:defRPr/>
            </a:pPr>
            <a:r>
              <a:rPr lang="fr-FR" dirty="0">
                <a:solidFill>
                  <a:prstClr val="black"/>
                </a:solidFill>
                <a:latin typeface="Roboto Light" panose="02000000000000000000" pitchFamily="2" charset="0"/>
                <a:ea typeface="Roboto Light" panose="02000000000000000000" pitchFamily="2" charset="0"/>
              </a:rPr>
              <a:t>La peau peut être à la fois sèche et déshydratée, car ces deux problèmes peuvent coexister</a:t>
            </a:r>
            <a:endParaRPr lang="en-US" dirty="0">
              <a:solidFill>
                <a:prstClr val="black"/>
              </a:solidFill>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369046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wipe(down)">
                                      <p:cBhvr>
                                        <p:cTn id="10" dur="500"/>
                                        <p:tgtEl>
                                          <p:spTgt spid="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down)">
                                      <p:cBhvr>
                                        <p:cTn id="15" dur="500"/>
                                        <p:tgtEl>
                                          <p:spTgt spid="6">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wipe(down)">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2207568" y="1253003"/>
            <a:ext cx="2669524" cy="1816519"/>
          </a:xfrm>
          <a:prstGeom prst="ellipse">
            <a:avLst/>
          </a:prstGeom>
          <a:ln>
            <a:noFill/>
          </a:ln>
          <a:effectLst>
            <a:softEdge rad="112500"/>
          </a:effectLst>
        </p:spPr>
      </p:pic>
      <p:pic>
        <p:nvPicPr>
          <p:cNvPr id="8" name="Imag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44072" y="1700808"/>
            <a:ext cx="3140426" cy="1159542"/>
          </a:xfrm>
          <a:prstGeom prst="rect">
            <a:avLst/>
          </a:prstGeom>
        </p:spPr>
      </p:pic>
      <p:pic>
        <p:nvPicPr>
          <p:cNvPr id="11" name="Imag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55641" y="4121188"/>
            <a:ext cx="2307477" cy="1847820"/>
          </a:xfrm>
          <a:prstGeom prst="ellipse">
            <a:avLst/>
          </a:prstGeom>
          <a:ln>
            <a:noFill/>
          </a:ln>
          <a:effectLst>
            <a:softEdge rad="112500"/>
          </a:effectLst>
        </p:spPr>
      </p:pic>
      <p:sp>
        <p:nvSpPr>
          <p:cNvPr id="12" name="AutoShape 2" descr="Résultat de recherche d'images pour &quot;stress oxydatif&quot;"/>
          <p:cNvSpPr>
            <a:spLocks noChangeAspect="1" noChangeArrowheads="1"/>
          </p:cNvSpPr>
          <p:nvPr/>
        </p:nvSpPr>
        <p:spPr bwMode="auto">
          <a:xfrm>
            <a:off x="14922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3" name="Image 1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164493" y="4407512"/>
            <a:ext cx="2693352" cy="1459888"/>
          </a:xfrm>
          <a:prstGeom prst="rect">
            <a:avLst/>
          </a:prstGeom>
        </p:spPr>
      </p:pic>
      <p:sp>
        <p:nvSpPr>
          <p:cNvPr id="15" name="Rectangle 14"/>
          <p:cNvSpPr/>
          <p:nvPr/>
        </p:nvSpPr>
        <p:spPr>
          <a:xfrm>
            <a:off x="2466416" y="3059668"/>
            <a:ext cx="2151828" cy="369332"/>
          </a:xfrm>
          <a:prstGeom prst="rect">
            <a:avLst/>
          </a:prstGeom>
        </p:spPr>
        <p:txBody>
          <a:bodyPr wrap="square">
            <a:spAutoFit/>
          </a:bodyPr>
          <a:lstStyle/>
          <a:p>
            <a:r>
              <a:rPr lang="fr-FR" altLang="fr-FR" b="1" dirty="0">
                <a:latin typeface="Roboto Light" panose="02000000000000000000" pitchFamily="2" charset="0"/>
                <a:ea typeface="Roboto Light" panose="02000000000000000000" pitchFamily="2" charset="0"/>
              </a:rPr>
              <a:t>Apporter des lipides </a:t>
            </a:r>
            <a:endParaRPr lang="fr-FR" altLang="fr-FR" dirty="0">
              <a:latin typeface="Roboto Light" panose="02000000000000000000" pitchFamily="2" charset="0"/>
              <a:ea typeface="Roboto Light" panose="02000000000000000000" pitchFamily="2" charset="0"/>
            </a:endParaRPr>
          </a:p>
        </p:txBody>
      </p:sp>
      <p:sp>
        <p:nvSpPr>
          <p:cNvPr id="16" name="Rectangle 15"/>
          <p:cNvSpPr/>
          <p:nvPr/>
        </p:nvSpPr>
        <p:spPr>
          <a:xfrm>
            <a:off x="6316321" y="2957729"/>
            <a:ext cx="3528530" cy="646331"/>
          </a:xfrm>
          <a:prstGeom prst="rect">
            <a:avLst/>
          </a:prstGeom>
        </p:spPr>
        <p:txBody>
          <a:bodyPr wrap="none">
            <a:spAutoFit/>
          </a:bodyPr>
          <a:lstStyle/>
          <a:p>
            <a:pPr algn="ctr"/>
            <a:r>
              <a:rPr lang="fr-FR" altLang="fr-FR" b="1" dirty="0">
                <a:latin typeface="Roboto Light" panose="02000000000000000000" pitchFamily="2" charset="0"/>
                <a:ea typeface="Roboto Light" panose="02000000000000000000" pitchFamily="2" charset="0"/>
              </a:rPr>
              <a:t>Stimuler </a:t>
            </a:r>
          </a:p>
          <a:p>
            <a:pPr algn="ctr"/>
            <a:r>
              <a:rPr lang="fr-FR" altLang="fr-FR" b="1" dirty="0">
                <a:latin typeface="Roboto Light" panose="02000000000000000000" pitchFamily="2" charset="0"/>
                <a:ea typeface="Roboto Light" panose="02000000000000000000" pitchFamily="2" charset="0"/>
              </a:rPr>
              <a:t>les défenses naturelles de la peau</a:t>
            </a:r>
          </a:p>
        </p:txBody>
      </p:sp>
      <p:sp>
        <p:nvSpPr>
          <p:cNvPr id="17" name="Rectangle 16"/>
          <p:cNvSpPr/>
          <p:nvPr/>
        </p:nvSpPr>
        <p:spPr>
          <a:xfrm>
            <a:off x="2193400" y="5888428"/>
            <a:ext cx="3692036" cy="369332"/>
          </a:xfrm>
          <a:prstGeom prst="rect">
            <a:avLst/>
          </a:prstGeom>
        </p:spPr>
        <p:txBody>
          <a:bodyPr wrap="none">
            <a:spAutoFit/>
          </a:bodyPr>
          <a:lstStyle/>
          <a:p>
            <a:r>
              <a:rPr lang="fr-FR" altLang="fr-FR" b="1" dirty="0">
                <a:latin typeface="Roboto Light" panose="02000000000000000000" pitchFamily="2" charset="0"/>
                <a:ea typeface="Roboto Light" panose="02000000000000000000" pitchFamily="2" charset="0"/>
              </a:rPr>
              <a:t>Apporter hydratation et apaisement</a:t>
            </a:r>
          </a:p>
        </p:txBody>
      </p:sp>
      <p:sp>
        <p:nvSpPr>
          <p:cNvPr id="18" name="Rectangle 17"/>
          <p:cNvSpPr/>
          <p:nvPr/>
        </p:nvSpPr>
        <p:spPr>
          <a:xfrm>
            <a:off x="6886650" y="5879068"/>
            <a:ext cx="2855270" cy="369332"/>
          </a:xfrm>
          <a:prstGeom prst="rect">
            <a:avLst/>
          </a:prstGeom>
        </p:spPr>
        <p:txBody>
          <a:bodyPr wrap="none">
            <a:spAutoFit/>
          </a:bodyPr>
          <a:lstStyle/>
          <a:p>
            <a:pPr algn="ctr"/>
            <a:r>
              <a:rPr lang="fr-FR" altLang="fr-FR" b="1" dirty="0">
                <a:latin typeface="Roboto Light" panose="02000000000000000000" pitchFamily="2" charset="0"/>
                <a:ea typeface="Roboto Light" panose="02000000000000000000" pitchFamily="2" charset="0"/>
              </a:rPr>
              <a:t>Protéger du stress oxydatif</a:t>
            </a:r>
          </a:p>
        </p:txBody>
      </p:sp>
      <p:sp>
        <p:nvSpPr>
          <p:cNvPr id="19" name="Titre 2">
            <a:extLst>
              <a:ext uri="{FF2B5EF4-FFF2-40B4-BE49-F238E27FC236}">
                <a16:creationId xmlns:a16="http://schemas.microsoft.com/office/drawing/2014/main" id="{9DC302A3-59D6-4F30-923C-91C1C46C4094}"/>
              </a:ext>
            </a:extLst>
          </p:cNvPr>
          <p:cNvSpPr txBox="1">
            <a:spLocks/>
          </p:cNvSpPr>
          <p:nvPr/>
        </p:nvSpPr>
        <p:spPr>
          <a:xfrm>
            <a:off x="1952017" y="536343"/>
            <a:ext cx="8287966"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rgbClr val="3E3E3E"/>
                </a:solidFill>
                <a:latin typeface="KyivType Sans2" panose="00000500000000000000" pitchFamily="50" charset="0"/>
              </a:rPr>
              <a:t>Comment </a:t>
            </a:r>
            <a:r>
              <a:rPr lang="en-US" sz="2800" dirty="0" err="1">
                <a:solidFill>
                  <a:srgbClr val="3E3E3E"/>
                </a:solidFill>
                <a:latin typeface="KyivType Sans2" panose="00000500000000000000" pitchFamily="50" charset="0"/>
              </a:rPr>
              <a:t>traiter</a:t>
            </a:r>
            <a:r>
              <a:rPr lang="en-US" sz="2800" dirty="0">
                <a:solidFill>
                  <a:srgbClr val="3E3E3E"/>
                </a:solidFill>
                <a:latin typeface="KyivType Sans2" panose="00000500000000000000" pitchFamily="50" charset="0"/>
              </a:rPr>
              <a:t> </a:t>
            </a:r>
            <a:r>
              <a:rPr lang="en-US" sz="2800" dirty="0" err="1">
                <a:solidFill>
                  <a:srgbClr val="3E3E3E"/>
                </a:solidFill>
                <a:latin typeface="KyivType Sans2" panose="00000500000000000000" pitchFamily="50" charset="0"/>
              </a:rPr>
              <a:t>une</a:t>
            </a:r>
            <a:br>
              <a:rPr lang="en-US" sz="2800" dirty="0">
                <a:solidFill>
                  <a:srgbClr val="3E3E3E"/>
                </a:solidFill>
                <a:latin typeface="KyivType Sans2" panose="00000500000000000000" pitchFamily="50" charset="0"/>
              </a:rPr>
            </a:br>
            <a:r>
              <a:rPr lang="en-US" sz="4000" dirty="0">
                <a:solidFill>
                  <a:srgbClr val="3E3E3E"/>
                </a:solidFill>
                <a:latin typeface="KyivType Sans2" panose="00000500000000000000" pitchFamily="50" charset="0"/>
              </a:rPr>
              <a:t>PEAU SECHE ?</a:t>
            </a:r>
            <a:endParaRPr lang="fr-FR" sz="2800" dirty="0">
              <a:solidFill>
                <a:srgbClr val="3E3E3E"/>
              </a:solidFill>
              <a:latin typeface="KyivType Sans2" panose="00000500000000000000" pitchFamily="50" charset="0"/>
            </a:endParaRPr>
          </a:p>
        </p:txBody>
      </p:sp>
    </p:spTree>
    <p:extLst>
      <p:ext uri="{BB962C8B-B14F-4D97-AF65-F5344CB8AC3E}">
        <p14:creationId xmlns:p14="http://schemas.microsoft.com/office/powerpoint/2010/main" val="214297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a:extLst>
              <a:ext uri="{FF2B5EF4-FFF2-40B4-BE49-F238E27FC236}">
                <a16:creationId xmlns:a16="http://schemas.microsoft.com/office/drawing/2014/main" id="{85676D41-25E2-4015-AD09-FA2AA50CF53A}"/>
              </a:ext>
            </a:extLst>
          </p:cNvPr>
          <p:cNvSpPr>
            <a:spLocks noGrp="1"/>
          </p:cNvSpPr>
          <p:nvPr>
            <p:ph type="title" idx="4294967295"/>
          </p:nvPr>
        </p:nvSpPr>
        <p:spPr>
          <a:xfrm>
            <a:off x="1092530" y="320298"/>
            <a:ext cx="10515600" cy="792163"/>
          </a:xfrm>
        </p:spPr>
        <p:txBody>
          <a:bodyPr vert="horz" lIns="91440" tIns="45720" rIns="91440" bIns="45720" rtlCol="0" anchor="ctr">
            <a:noAutofit/>
          </a:bodyPr>
          <a:lstStyle/>
          <a:p>
            <a:pPr algn="ctr"/>
            <a:r>
              <a:rPr lang="en-US" sz="4000" dirty="0">
                <a:solidFill>
                  <a:srgbClr val="3E3E3E"/>
                </a:solidFill>
                <a:latin typeface="KyivType Sans2" panose="00000500000000000000" pitchFamily="50" charset="0"/>
              </a:rPr>
              <a:t>LES ALLIES YON-KA </a:t>
            </a:r>
            <a:br>
              <a:rPr lang="en-US" sz="4000" dirty="0">
                <a:solidFill>
                  <a:srgbClr val="3E3E3E"/>
                </a:solidFill>
                <a:latin typeface="KyivType Sans2" panose="00000500000000000000" pitchFamily="50" charset="0"/>
              </a:rPr>
            </a:br>
            <a:r>
              <a:rPr lang="en-US" sz="2800" dirty="0">
                <a:solidFill>
                  <a:srgbClr val="3E3E3E"/>
                </a:solidFill>
                <a:latin typeface="KyivType Sans2" panose="00000500000000000000" pitchFamily="50" charset="0"/>
              </a:rPr>
              <a:t>pour </a:t>
            </a:r>
            <a:r>
              <a:rPr lang="en-US" sz="2800" dirty="0" err="1">
                <a:solidFill>
                  <a:srgbClr val="3E3E3E"/>
                </a:solidFill>
                <a:latin typeface="KyivType Sans2" panose="00000500000000000000" pitchFamily="50" charset="0"/>
              </a:rPr>
              <a:t>traiter</a:t>
            </a:r>
            <a:r>
              <a:rPr lang="en-US" sz="2800" dirty="0">
                <a:solidFill>
                  <a:srgbClr val="3E3E3E"/>
                </a:solidFill>
                <a:latin typeface="KyivType Sans2" panose="00000500000000000000" pitchFamily="50" charset="0"/>
              </a:rPr>
              <a:t> les </a:t>
            </a:r>
            <a:r>
              <a:rPr lang="en-US" sz="2800" dirty="0" err="1">
                <a:solidFill>
                  <a:srgbClr val="3E3E3E"/>
                </a:solidFill>
                <a:latin typeface="KyivType Sans2" panose="00000500000000000000" pitchFamily="50" charset="0"/>
              </a:rPr>
              <a:t>peaux</a:t>
            </a:r>
            <a:r>
              <a:rPr lang="en-US" sz="2800" dirty="0">
                <a:solidFill>
                  <a:srgbClr val="3E3E3E"/>
                </a:solidFill>
                <a:latin typeface="KyivType Sans2" panose="00000500000000000000" pitchFamily="50" charset="0"/>
              </a:rPr>
              <a:t> </a:t>
            </a:r>
            <a:r>
              <a:rPr lang="en-US" sz="2800" dirty="0" err="1">
                <a:solidFill>
                  <a:srgbClr val="3E3E3E"/>
                </a:solidFill>
                <a:latin typeface="KyivType Sans2" panose="00000500000000000000" pitchFamily="50" charset="0"/>
              </a:rPr>
              <a:t>sèches</a:t>
            </a:r>
            <a:endParaRPr lang="fr-FR" sz="2800" dirty="0">
              <a:solidFill>
                <a:srgbClr val="3E3E3E"/>
              </a:solidFill>
              <a:latin typeface="KyivType Sans2" panose="00000500000000000000" pitchFamily="50" charset="0"/>
            </a:endParaRPr>
          </a:p>
        </p:txBody>
      </p:sp>
      <p:sp>
        <p:nvSpPr>
          <p:cNvPr id="3" name="Rectangle 2">
            <a:extLst>
              <a:ext uri="{FF2B5EF4-FFF2-40B4-BE49-F238E27FC236}">
                <a16:creationId xmlns:a16="http://schemas.microsoft.com/office/drawing/2014/main" id="{5D4ACC8C-19D1-4947-86E9-B963A845A6AB}"/>
              </a:ext>
            </a:extLst>
          </p:cNvPr>
          <p:cNvSpPr/>
          <p:nvPr/>
        </p:nvSpPr>
        <p:spPr>
          <a:xfrm>
            <a:off x="299259" y="3207458"/>
            <a:ext cx="2144620" cy="1169551"/>
          </a:xfrm>
          <a:prstGeom prst="rect">
            <a:avLst/>
          </a:prstGeom>
        </p:spPr>
        <p:txBody>
          <a:bodyPr wrap="square">
            <a:spAutoFit/>
          </a:bodyPr>
          <a:lstStyle/>
          <a:p>
            <a:pPr algn="ctr"/>
            <a:r>
              <a:rPr lang="en-US" sz="1400" cap="small" spc="133" dirty="0">
                <a:solidFill>
                  <a:srgbClr val="000000"/>
                </a:solidFill>
                <a:latin typeface="Roboto Mono Light" panose="00000009000000000000" pitchFamily="49" charset="0"/>
              </a:rPr>
              <a:t>Nutri-Contour</a:t>
            </a:r>
          </a:p>
          <a:p>
            <a:pPr algn="ctr"/>
            <a:r>
              <a:rPr lang="en-US" sz="1400" cap="small" spc="133" dirty="0">
                <a:solidFill>
                  <a:srgbClr val="000000"/>
                </a:solidFill>
                <a:latin typeface="Roboto Mono Light" panose="00000009000000000000" pitchFamily="49" charset="0"/>
              </a:rPr>
              <a:t>Nutri +</a:t>
            </a:r>
          </a:p>
          <a:p>
            <a:pPr algn="ctr"/>
            <a:r>
              <a:rPr lang="en-US" sz="1400" cap="small" spc="133" dirty="0">
                <a:solidFill>
                  <a:srgbClr val="000000"/>
                </a:solidFill>
                <a:latin typeface="Roboto Mono Light" panose="00000009000000000000" pitchFamily="49" charset="0"/>
              </a:rPr>
              <a:t>Nutri defense</a:t>
            </a:r>
          </a:p>
          <a:p>
            <a:pPr algn="ctr"/>
            <a:r>
              <a:rPr lang="en-US" sz="1400" cap="small" spc="133" dirty="0">
                <a:solidFill>
                  <a:srgbClr val="000000"/>
                </a:solidFill>
                <a:latin typeface="Roboto Mono Light" panose="00000009000000000000" pitchFamily="49" charset="0"/>
              </a:rPr>
              <a:t>Nutri creme YKFM</a:t>
            </a:r>
          </a:p>
          <a:p>
            <a:pPr algn="ctr"/>
            <a:r>
              <a:rPr lang="en-US" sz="1400" cap="small" spc="133" dirty="0">
                <a:solidFill>
                  <a:srgbClr val="000000"/>
                </a:solidFill>
                <a:latin typeface="Roboto Mono Light" panose="00000009000000000000" pitchFamily="49" charset="0"/>
              </a:rPr>
              <a:t>Creme mains</a:t>
            </a:r>
          </a:p>
        </p:txBody>
      </p:sp>
      <p:pic>
        <p:nvPicPr>
          <p:cNvPr id="13" name="Image 12">
            <a:extLst>
              <a:ext uri="{FF2B5EF4-FFF2-40B4-BE49-F238E27FC236}">
                <a16:creationId xmlns:a16="http://schemas.microsoft.com/office/drawing/2014/main" id="{B8668A65-1F5A-4189-897F-A6121108563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95650" y="1944137"/>
            <a:ext cx="5600700" cy="4197483"/>
          </a:xfrm>
          <a:prstGeom prst="rect">
            <a:avLst/>
          </a:prstGeom>
        </p:spPr>
      </p:pic>
    </p:spTree>
    <p:extLst>
      <p:ext uri="{BB962C8B-B14F-4D97-AF65-F5344CB8AC3E}">
        <p14:creationId xmlns:p14="http://schemas.microsoft.com/office/powerpoint/2010/main" val="3827254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22705">
            <a:off x="7858716" y="3203842"/>
            <a:ext cx="3785597" cy="2597761"/>
          </a:xfrm>
          <a:prstGeom prst="rect">
            <a:avLst/>
          </a:prstGeom>
        </p:spPr>
      </p:pic>
      <p:sp>
        <p:nvSpPr>
          <p:cNvPr id="6" name="ZoneTexte 6"/>
          <p:cNvSpPr txBox="1"/>
          <p:nvPr/>
        </p:nvSpPr>
        <p:spPr>
          <a:xfrm>
            <a:off x="1633123" y="2549888"/>
            <a:ext cx="4933428" cy="1015663"/>
          </a:xfrm>
          <a:prstGeom prst="rect">
            <a:avLst/>
          </a:prstGeom>
          <a:solidFill>
            <a:schemeClr val="bg1"/>
          </a:solidFill>
        </p:spPr>
        <p:txBody>
          <a:bodyPr wrap="square" rtlCol="0">
            <a:spAutoFit/>
          </a:bodyPr>
          <a:lstStyle>
            <a:defPPr>
              <a:defRPr lang="fr-FR"/>
            </a:defPPr>
            <a:lvl1pPr defTabSz="914335">
              <a:defRPr sz="1451">
                <a:solidFill>
                  <a:prstClr val="black"/>
                </a:solidFill>
                <a:latin typeface="Roboto Light" panose="020B0604020202020204" charset="0"/>
                <a:ea typeface="Roboto Light" panose="020B060402020202020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Nourrit et </a:t>
            </a:r>
            <a:r>
              <a:rPr lang="fr-FR" dirty="0" err="1"/>
              <a:t>énergise</a:t>
            </a:r>
            <a:endParaRPr lang="fr-FR" dirty="0"/>
          </a:p>
          <a:p>
            <a:r>
              <a:rPr lang="fr-FR" dirty="0"/>
              <a:t>Régénère</a:t>
            </a:r>
          </a:p>
          <a:p>
            <a:r>
              <a:rPr lang="fr-FR" dirty="0"/>
              <a:t>Revitalise les peaux malmenées</a:t>
            </a:r>
          </a:p>
        </p:txBody>
      </p:sp>
      <p:sp>
        <p:nvSpPr>
          <p:cNvPr id="9" name="ZoneTexte 17"/>
          <p:cNvSpPr txBox="1"/>
          <p:nvPr/>
        </p:nvSpPr>
        <p:spPr>
          <a:xfrm>
            <a:off x="2187309" y="3767033"/>
            <a:ext cx="5133519" cy="985398"/>
          </a:xfrm>
          <a:prstGeom prst="rect">
            <a:avLst/>
          </a:prstGeom>
          <a:solidFill>
            <a:schemeClr val="bg1"/>
          </a:solidFill>
        </p:spPr>
        <p:txBody>
          <a:bodyPr wrap="square" rtlCol="0">
            <a:spAutoFit/>
          </a:bodyPr>
          <a:lstStyle>
            <a:defPPr>
              <a:defRPr lang="fr-FR"/>
            </a:defPPr>
            <a:lvl1pPr defTabSz="914335">
              <a:defRPr sz="1451">
                <a:solidFill>
                  <a:prstClr val="black"/>
                </a:solidFill>
                <a:latin typeface="Roboto Light" panose="020B0604020202020204" charset="0"/>
                <a:ea typeface="Roboto Light" panose="020B060402020202020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Huile fine </a:t>
            </a:r>
            <a:r>
              <a:rPr lang="fr-FR" dirty="0" err="1"/>
              <a:t>hypervitaminée</a:t>
            </a:r>
            <a:r>
              <a:rPr lang="fr-FR" dirty="0"/>
              <a:t> pour un coup de peps instantané</a:t>
            </a:r>
          </a:p>
          <a:p>
            <a:r>
              <a:rPr lang="fr-FR" dirty="0"/>
              <a:t>Atténue les effets desséchants du soleil, du froid, du vent et de certains traitements</a:t>
            </a:r>
          </a:p>
          <a:p>
            <a:r>
              <a:rPr lang="fr-FR" dirty="0"/>
              <a:t>99,8 % d’ingrédients d’origine naturelle</a:t>
            </a:r>
          </a:p>
        </p:txBody>
      </p:sp>
      <p:sp>
        <p:nvSpPr>
          <p:cNvPr id="11" name="Rectangle 10"/>
          <p:cNvSpPr/>
          <p:nvPr/>
        </p:nvSpPr>
        <p:spPr>
          <a:xfrm>
            <a:off x="3851252" y="5417386"/>
            <a:ext cx="4485118" cy="707886"/>
          </a:xfrm>
          <a:prstGeom prst="rect">
            <a:avLst/>
          </a:prstGeom>
          <a:solidFill>
            <a:schemeClr val="bg1"/>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35"/>
            <a:r>
              <a:rPr lang="fr-FR" sz="1451" dirty="0">
                <a:solidFill>
                  <a:prstClr val="black"/>
                </a:solidFill>
                <a:latin typeface="Roboto Light" panose="020B0604020202020204" charset="0"/>
                <a:ea typeface="Roboto Light" panose="020B0604020202020204" charset="0"/>
              </a:rPr>
              <a:t>La peau est nourrie : + 89%*</a:t>
            </a:r>
          </a:p>
          <a:p>
            <a:pPr defTabSz="914335"/>
            <a:r>
              <a:rPr lang="fr-FR" sz="1451" dirty="0">
                <a:solidFill>
                  <a:prstClr val="black"/>
                </a:solidFill>
                <a:latin typeface="Roboto Light" panose="020B0604020202020204" charset="0"/>
                <a:ea typeface="Roboto Light" panose="020B0604020202020204" charset="0"/>
              </a:rPr>
              <a:t>La peau regagne en énergie : 79%* </a:t>
            </a:r>
          </a:p>
        </p:txBody>
      </p:sp>
      <p:sp>
        <p:nvSpPr>
          <p:cNvPr id="21" name="ZoneTexte 16"/>
          <p:cNvSpPr txBox="1"/>
          <p:nvPr/>
        </p:nvSpPr>
        <p:spPr>
          <a:xfrm>
            <a:off x="7320828" y="5617495"/>
            <a:ext cx="3257059" cy="338554"/>
          </a:xfrm>
          <a:prstGeom prst="rect">
            <a:avLst/>
          </a:prstGeom>
          <a:solidFill>
            <a:schemeClr val="bg1"/>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600" i="1" dirty="0"/>
              <a:t>A l’huile de germes de céréales</a:t>
            </a:r>
          </a:p>
        </p:txBody>
      </p:sp>
      <p:sp>
        <p:nvSpPr>
          <p:cNvPr id="22" name="ZoneTexte 24"/>
          <p:cNvSpPr txBox="1"/>
          <p:nvPr/>
        </p:nvSpPr>
        <p:spPr>
          <a:xfrm>
            <a:off x="10609014" y="6059232"/>
            <a:ext cx="1356852" cy="338554"/>
          </a:xfrm>
          <a:prstGeom prst="rect">
            <a:avLst/>
          </a:prstGeom>
          <a:solidFill>
            <a:schemeClr val="bg1"/>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600" i="1" dirty="0">
                <a:latin typeface="Roboto Light" panose="02000000000000000000" pitchFamily="2" charset="0"/>
                <a:ea typeface="Roboto Light" panose="02000000000000000000" pitchFamily="2" charset="0"/>
              </a:rPr>
              <a:t>En cure</a:t>
            </a:r>
          </a:p>
        </p:txBody>
      </p:sp>
      <p:pic>
        <p:nvPicPr>
          <p:cNvPr id="24" name="Image 2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571676" y="1858868"/>
            <a:ext cx="1431529" cy="4278821"/>
          </a:xfrm>
          <a:prstGeom prst="rect">
            <a:avLst/>
          </a:prstGeom>
        </p:spPr>
      </p:pic>
      <p:sp>
        <p:nvSpPr>
          <p:cNvPr id="2" name="Rectangle 1"/>
          <p:cNvSpPr/>
          <p:nvPr/>
        </p:nvSpPr>
        <p:spPr>
          <a:xfrm>
            <a:off x="179421" y="6310470"/>
            <a:ext cx="5736470" cy="338554"/>
          </a:xfrm>
          <a:prstGeom prst="rect">
            <a:avLst/>
          </a:prstGeom>
          <a:noFill/>
        </p:spPr>
        <p:txBody>
          <a:bodyPr wrap="square" rtlCol="0">
            <a:spAutoFit/>
          </a:bodyPr>
          <a:lstStyle/>
          <a:p>
            <a:r>
              <a:rPr lang="fr-FR" sz="800" dirty="0">
                <a:solidFill>
                  <a:srgbClr val="3E3E3E"/>
                </a:solidFill>
                <a:latin typeface="Roboto Light" panose="02000000000000000000" pitchFamily="2" charset="0"/>
                <a:ea typeface="Roboto Light" panose="02000000000000000000" pitchFamily="2" charset="0"/>
              </a:rPr>
              <a:t>*Test d’usage, application, une à 2 fois par jour, pendant 4 semaines consécutives, sur la peau du visage, par 19 volontaires adultes, de sexe féminin, âgés de 35 à 65 ans, à la peau de nature sèche et présentant une peau carencée / fatiguée.</a:t>
            </a:r>
          </a:p>
        </p:txBody>
      </p:sp>
      <p:sp>
        <p:nvSpPr>
          <p:cNvPr id="26" name="Rectangle 25">
            <a:extLst>
              <a:ext uri="{FF2B5EF4-FFF2-40B4-BE49-F238E27FC236}">
                <a16:creationId xmlns:a16="http://schemas.microsoft.com/office/drawing/2014/main" id="{BB52BC5B-ED8D-47D0-8A0E-BBC181681B74}"/>
              </a:ext>
            </a:extLst>
          </p:cNvPr>
          <p:cNvSpPr/>
          <p:nvPr/>
        </p:nvSpPr>
        <p:spPr>
          <a:xfrm>
            <a:off x="240" y="1324473"/>
            <a:ext cx="12191521" cy="400110"/>
          </a:xfrm>
          <a:prstGeom prst="rect">
            <a:avLst/>
          </a:prstGeom>
        </p:spPr>
        <p:txBody>
          <a:bodyPr wrap="square">
            <a:spAutoFit/>
          </a:bodyPr>
          <a:lstStyle/>
          <a:p>
            <a:pPr algn="ctr">
              <a:defRPr/>
            </a:pPr>
            <a:r>
              <a:rPr lang="fr-FR" sz="2000" i="1" dirty="0">
                <a:solidFill>
                  <a:prstClr val="black"/>
                </a:solidFill>
                <a:latin typeface="KyivType Sans2" panose="00000500000000000000" charset="0"/>
              </a:rPr>
              <a:t>Booster S.O.S des peaux sèches et de toutes les peaux fatiguées</a:t>
            </a:r>
          </a:p>
        </p:txBody>
      </p:sp>
      <p:sp>
        <p:nvSpPr>
          <p:cNvPr id="33" name="Titre 2">
            <a:extLst>
              <a:ext uri="{FF2B5EF4-FFF2-40B4-BE49-F238E27FC236}">
                <a16:creationId xmlns:a16="http://schemas.microsoft.com/office/drawing/2014/main" id="{2E19C582-83E9-4265-977D-DC17B5952DAA}"/>
              </a:ext>
            </a:extLst>
          </p:cNvPr>
          <p:cNvSpPr txBox="1">
            <a:spLocks/>
          </p:cNvSpPr>
          <p:nvPr/>
        </p:nvSpPr>
        <p:spPr>
          <a:xfrm>
            <a:off x="1343891" y="398025"/>
            <a:ext cx="9573491"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3E3E3E"/>
                </a:solidFill>
                <a:latin typeface="KyivType Sans2" panose="00000500000000000000" pitchFamily="50" charset="0"/>
              </a:rPr>
              <a:t>NUTRI +</a:t>
            </a:r>
            <a:endParaRPr lang="fr-FR" sz="4000" dirty="0">
              <a:solidFill>
                <a:srgbClr val="3E3E3E"/>
              </a:solidFill>
              <a:latin typeface="KyivType Sans2" panose="00000500000000000000" pitchFamily="50" charset="0"/>
            </a:endParaRPr>
          </a:p>
        </p:txBody>
      </p:sp>
      <p:sp>
        <p:nvSpPr>
          <p:cNvPr id="34" name="Arc 21">
            <a:extLst>
              <a:ext uri="{FF2B5EF4-FFF2-40B4-BE49-F238E27FC236}">
                <a16:creationId xmlns:a16="http://schemas.microsoft.com/office/drawing/2014/main" id="{CAFA15D0-2B3B-4E10-85A0-F6CDA4CBD1C8}"/>
              </a:ext>
            </a:extLst>
          </p:cNvPr>
          <p:cNvSpPr/>
          <p:nvPr/>
        </p:nvSpPr>
        <p:spPr>
          <a:xfrm rot="9523306">
            <a:off x="1137046" y="1901056"/>
            <a:ext cx="3629817" cy="5105470"/>
          </a:xfrm>
          <a:custGeom>
            <a:avLst/>
            <a:gdLst>
              <a:gd name="connsiteX0" fmla="*/ 3440652 w 6881304"/>
              <a:gd name="connsiteY0" fmla="*/ 0 h 8221727"/>
              <a:gd name="connsiteX1" fmla="*/ 6881304 w 6881304"/>
              <a:gd name="connsiteY1" fmla="*/ 4110864 h 8221727"/>
              <a:gd name="connsiteX2" fmla="*/ 3440652 w 6881304"/>
              <a:gd name="connsiteY2" fmla="*/ 4110864 h 8221727"/>
              <a:gd name="connsiteX3" fmla="*/ 3440652 w 6881304"/>
              <a:gd name="connsiteY3" fmla="*/ 0 h 8221727"/>
              <a:gd name="connsiteX0" fmla="*/ 3440652 w 6881304"/>
              <a:gd name="connsiteY0" fmla="*/ 0 h 8221727"/>
              <a:gd name="connsiteX1" fmla="*/ 6881304 w 6881304"/>
              <a:gd name="connsiteY1" fmla="*/ 4110864 h 8221727"/>
              <a:gd name="connsiteX0" fmla="*/ 0 w 3440652"/>
              <a:gd name="connsiteY0" fmla="*/ 0 h 4110864"/>
              <a:gd name="connsiteX1" fmla="*/ 3440652 w 3440652"/>
              <a:gd name="connsiteY1" fmla="*/ 4110864 h 4110864"/>
              <a:gd name="connsiteX2" fmla="*/ 0 w 3440652"/>
              <a:gd name="connsiteY2" fmla="*/ 4110864 h 4110864"/>
              <a:gd name="connsiteX3" fmla="*/ 0 w 3440652"/>
              <a:gd name="connsiteY3" fmla="*/ 0 h 4110864"/>
              <a:gd name="connsiteX0" fmla="*/ 358483 w 3440652"/>
              <a:gd name="connsiteY0" fmla="*/ 129388 h 4110864"/>
              <a:gd name="connsiteX1" fmla="*/ 3440652 w 3440652"/>
              <a:gd name="connsiteY1" fmla="*/ 4110864 h 4110864"/>
              <a:gd name="connsiteX0" fmla="*/ 0 w 3440652"/>
              <a:gd name="connsiteY0" fmla="*/ 0 h 4110864"/>
              <a:gd name="connsiteX1" fmla="*/ 3440652 w 3440652"/>
              <a:gd name="connsiteY1" fmla="*/ 4110864 h 4110864"/>
              <a:gd name="connsiteX2" fmla="*/ 0 w 3440652"/>
              <a:gd name="connsiteY2" fmla="*/ 4110864 h 4110864"/>
              <a:gd name="connsiteX3" fmla="*/ 0 w 3440652"/>
              <a:gd name="connsiteY3" fmla="*/ 0 h 4110864"/>
              <a:gd name="connsiteX0" fmla="*/ 303734 w 3440652"/>
              <a:gd name="connsiteY0" fmla="*/ 138732 h 4110864"/>
              <a:gd name="connsiteX1" fmla="*/ 3440652 w 3440652"/>
              <a:gd name="connsiteY1" fmla="*/ 4110864 h 4110864"/>
              <a:gd name="connsiteX0" fmla="*/ 0 w 3440652"/>
              <a:gd name="connsiteY0" fmla="*/ 137908 h 4248772"/>
              <a:gd name="connsiteX1" fmla="*/ 3440652 w 3440652"/>
              <a:gd name="connsiteY1" fmla="*/ 4248772 h 4248772"/>
              <a:gd name="connsiteX2" fmla="*/ 0 w 3440652"/>
              <a:gd name="connsiteY2" fmla="*/ 4248772 h 4248772"/>
              <a:gd name="connsiteX3" fmla="*/ 0 w 3440652"/>
              <a:gd name="connsiteY3" fmla="*/ 137908 h 4248772"/>
              <a:gd name="connsiteX0" fmla="*/ 380805 w 3440652"/>
              <a:gd name="connsiteY0" fmla="*/ 0 h 4248772"/>
              <a:gd name="connsiteX1" fmla="*/ 3440652 w 3440652"/>
              <a:gd name="connsiteY1" fmla="*/ 4248772 h 4248772"/>
              <a:gd name="connsiteX0" fmla="*/ 0 w 3440652"/>
              <a:gd name="connsiteY0" fmla="*/ 218815 h 4329679"/>
              <a:gd name="connsiteX1" fmla="*/ 3440652 w 3440652"/>
              <a:gd name="connsiteY1" fmla="*/ 4329679 h 4329679"/>
              <a:gd name="connsiteX2" fmla="*/ 0 w 3440652"/>
              <a:gd name="connsiteY2" fmla="*/ 4329679 h 4329679"/>
              <a:gd name="connsiteX3" fmla="*/ 0 w 3440652"/>
              <a:gd name="connsiteY3" fmla="*/ 218815 h 4329679"/>
              <a:gd name="connsiteX0" fmla="*/ 330539 w 3440652"/>
              <a:gd name="connsiteY0" fmla="*/ 0 h 4329679"/>
              <a:gd name="connsiteX1" fmla="*/ 3440652 w 3440652"/>
              <a:gd name="connsiteY1" fmla="*/ 4329679 h 4329679"/>
              <a:gd name="connsiteX0" fmla="*/ 43644 w 3484296"/>
              <a:gd name="connsiteY0" fmla="*/ 517867 h 4628731"/>
              <a:gd name="connsiteX1" fmla="*/ 3484296 w 3484296"/>
              <a:gd name="connsiteY1" fmla="*/ 4628731 h 4628731"/>
              <a:gd name="connsiteX2" fmla="*/ 43644 w 3484296"/>
              <a:gd name="connsiteY2" fmla="*/ 4628731 h 4628731"/>
              <a:gd name="connsiteX3" fmla="*/ 43644 w 3484296"/>
              <a:gd name="connsiteY3" fmla="*/ 517867 h 4628731"/>
              <a:gd name="connsiteX0" fmla="*/ 0 w 3484296"/>
              <a:gd name="connsiteY0" fmla="*/ 0 h 4628731"/>
              <a:gd name="connsiteX1" fmla="*/ 3484296 w 3484296"/>
              <a:gd name="connsiteY1" fmla="*/ 4628731 h 4628731"/>
              <a:gd name="connsiteX0" fmla="*/ 158559 w 3599211"/>
              <a:gd name="connsiteY0" fmla="*/ 511511 h 4622375"/>
              <a:gd name="connsiteX1" fmla="*/ 3599211 w 3599211"/>
              <a:gd name="connsiteY1" fmla="*/ 4622375 h 4622375"/>
              <a:gd name="connsiteX2" fmla="*/ 158559 w 3599211"/>
              <a:gd name="connsiteY2" fmla="*/ 4622375 h 4622375"/>
              <a:gd name="connsiteX3" fmla="*/ 158559 w 3599211"/>
              <a:gd name="connsiteY3" fmla="*/ 511511 h 4622375"/>
              <a:gd name="connsiteX0" fmla="*/ 0 w 3599211"/>
              <a:gd name="connsiteY0" fmla="*/ 0 h 4622375"/>
              <a:gd name="connsiteX1" fmla="*/ 3599211 w 3599211"/>
              <a:gd name="connsiteY1" fmla="*/ 4622375 h 4622375"/>
            </a:gdLst>
            <a:ahLst/>
            <a:cxnLst>
              <a:cxn ang="0">
                <a:pos x="connsiteX0" y="connsiteY0"/>
              </a:cxn>
              <a:cxn ang="0">
                <a:pos x="connsiteX1" y="connsiteY1"/>
              </a:cxn>
            </a:cxnLst>
            <a:rect l="l" t="t" r="r" b="b"/>
            <a:pathLst>
              <a:path w="3599211" h="4622375" stroke="0" extrusionOk="0">
                <a:moveTo>
                  <a:pt x="158559" y="511511"/>
                </a:moveTo>
                <a:cubicBezTo>
                  <a:pt x="2058779" y="511511"/>
                  <a:pt x="3599211" y="2352008"/>
                  <a:pt x="3599211" y="4622375"/>
                </a:cubicBezTo>
                <a:lnTo>
                  <a:pt x="158559" y="4622375"/>
                </a:lnTo>
                <a:lnTo>
                  <a:pt x="158559" y="511511"/>
                </a:lnTo>
                <a:close/>
              </a:path>
              <a:path w="3599211" h="4622375" fill="none">
                <a:moveTo>
                  <a:pt x="0" y="0"/>
                </a:moveTo>
                <a:cubicBezTo>
                  <a:pt x="1900220" y="0"/>
                  <a:pt x="3599211" y="2352008"/>
                  <a:pt x="3599211" y="4622375"/>
                </a:cubicBezTo>
              </a:path>
            </a:pathLst>
          </a:cu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35">
              <a:defRPr/>
            </a:pPr>
            <a:endParaRPr lang="fr-FR">
              <a:solidFill>
                <a:prstClr val="black"/>
              </a:solidFill>
              <a:latin typeface="Calibri"/>
            </a:endParaRPr>
          </a:p>
        </p:txBody>
      </p:sp>
      <p:pic>
        <p:nvPicPr>
          <p:cNvPr id="35" name="Image 34">
            <a:extLst>
              <a:ext uri="{FF2B5EF4-FFF2-40B4-BE49-F238E27FC236}">
                <a16:creationId xmlns:a16="http://schemas.microsoft.com/office/drawing/2014/main" id="{A7D4AFEF-AC2E-41ED-B80F-A00D0C6C26F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9420" y="2307027"/>
            <a:ext cx="1119554" cy="1418840"/>
          </a:xfrm>
          <a:prstGeom prst="rect">
            <a:avLst/>
          </a:prstGeom>
        </p:spPr>
      </p:pic>
      <p:pic>
        <p:nvPicPr>
          <p:cNvPr id="36" name="Image 35">
            <a:extLst>
              <a:ext uri="{FF2B5EF4-FFF2-40B4-BE49-F238E27FC236}">
                <a16:creationId xmlns:a16="http://schemas.microsoft.com/office/drawing/2014/main" id="{452E777E-5843-4E09-BC55-B2B831121F2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13995" y="4932929"/>
            <a:ext cx="1198789" cy="1519258"/>
          </a:xfrm>
          <a:prstGeom prst="rect">
            <a:avLst/>
          </a:prstGeom>
        </p:spPr>
      </p:pic>
      <p:pic>
        <p:nvPicPr>
          <p:cNvPr id="37" name="Image 36">
            <a:extLst>
              <a:ext uri="{FF2B5EF4-FFF2-40B4-BE49-F238E27FC236}">
                <a16:creationId xmlns:a16="http://schemas.microsoft.com/office/drawing/2014/main" id="{152735A7-24D4-466A-8912-3FC184395DD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83031" y="3877336"/>
            <a:ext cx="1152588" cy="1223360"/>
          </a:xfrm>
          <a:prstGeom prst="rect">
            <a:avLst/>
          </a:prstGeom>
        </p:spPr>
      </p:pic>
      <p:sp>
        <p:nvSpPr>
          <p:cNvPr id="38" name="ZoneTexte 37">
            <a:extLst>
              <a:ext uri="{FF2B5EF4-FFF2-40B4-BE49-F238E27FC236}">
                <a16:creationId xmlns:a16="http://schemas.microsoft.com/office/drawing/2014/main" id="{92AB5C3D-CDAB-465E-963D-67E513D80E57}"/>
              </a:ext>
            </a:extLst>
          </p:cNvPr>
          <p:cNvSpPr txBox="1"/>
          <p:nvPr/>
        </p:nvSpPr>
        <p:spPr>
          <a:xfrm>
            <a:off x="843729" y="4979193"/>
            <a:ext cx="1511240" cy="338554"/>
          </a:xfrm>
          <a:prstGeom prst="rect">
            <a:avLst/>
          </a:prstGeom>
          <a:solidFill>
            <a:schemeClr val="bg1"/>
          </a:solidFill>
        </p:spPr>
        <p:txBody>
          <a:bodyPr wrap="square" rtlCol="0">
            <a:spAutoFit/>
          </a:bodyPr>
          <a:lstStyle/>
          <a:p>
            <a:r>
              <a:rPr lang="fr-FR" sz="1600" b="1" dirty="0">
                <a:solidFill>
                  <a:srgbClr val="CAC4DB"/>
                </a:solidFill>
                <a:latin typeface="Calibri Light" panose="020F0302020204030204" pitchFamily="34" charset="0"/>
                <a:ea typeface="Roboto" panose="02000000000000000000" pitchFamily="2" charset="0"/>
                <a:cs typeface="Calibri Light" panose="020F0302020204030204" pitchFamily="34" charset="0"/>
              </a:rPr>
              <a:t>Les + produit</a:t>
            </a:r>
          </a:p>
        </p:txBody>
      </p:sp>
    </p:spTree>
    <p:extLst>
      <p:ext uri="{BB962C8B-B14F-4D97-AF65-F5344CB8AC3E}">
        <p14:creationId xmlns:p14="http://schemas.microsoft.com/office/powerpoint/2010/main" val="15822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38"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2462</TotalTime>
  <Words>8944</Words>
  <Application>Microsoft Office PowerPoint</Application>
  <PresentationFormat>Grand écran</PresentationFormat>
  <Paragraphs>1016</Paragraphs>
  <Slides>37</Slides>
  <Notes>37</Notes>
  <HiddenSlides>0</HiddenSlides>
  <MMClips>0</MMClips>
  <ScaleCrop>false</ScaleCrop>
  <HeadingPairs>
    <vt:vector size="8" baseType="variant">
      <vt:variant>
        <vt:lpstr>Polices utilisées</vt:lpstr>
      </vt:variant>
      <vt:variant>
        <vt:i4>23</vt:i4>
      </vt:variant>
      <vt:variant>
        <vt:lpstr>Thème</vt:lpstr>
      </vt:variant>
      <vt:variant>
        <vt:i4>1</vt:i4>
      </vt:variant>
      <vt:variant>
        <vt:lpstr>Serveurs OLE incorporés</vt:lpstr>
      </vt:variant>
      <vt:variant>
        <vt:i4>1</vt:i4>
      </vt:variant>
      <vt:variant>
        <vt:lpstr>Titres des diapositives</vt:lpstr>
      </vt:variant>
      <vt:variant>
        <vt:i4>37</vt:i4>
      </vt:variant>
    </vt:vector>
  </HeadingPairs>
  <TitlesOfParts>
    <vt:vector size="62" baseType="lpstr">
      <vt:lpstr>arial</vt:lpstr>
      <vt:lpstr>arial</vt:lpstr>
      <vt:lpstr>Calibri</vt:lpstr>
      <vt:lpstr>Calibri Light</vt:lpstr>
      <vt:lpstr>Candara</vt:lpstr>
      <vt:lpstr>Century Gothic</vt:lpstr>
      <vt:lpstr>Courier New</vt:lpstr>
      <vt:lpstr>Gadugi</vt:lpstr>
      <vt:lpstr>Google Sans</vt:lpstr>
      <vt:lpstr>Helvetica</vt:lpstr>
      <vt:lpstr>inherit</vt:lpstr>
      <vt:lpstr>KyivType Sans</vt:lpstr>
      <vt:lpstr>KyivType Sans Medium2</vt:lpstr>
      <vt:lpstr>KyivType Sans2</vt:lpstr>
      <vt:lpstr>Midnight Signature</vt:lpstr>
      <vt:lpstr>roboto</vt:lpstr>
      <vt:lpstr>roboto</vt:lpstr>
      <vt:lpstr>Roboto Black</vt:lpstr>
      <vt:lpstr>Roboto Light</vt:lpstr>
      <vt:lpstr>Roboto Mono Light</vt:lpstr>
      <vt:lpstr>Söhne</vt:lpstr>
      <vt:lpstr>soleil</vt:lpstr>
      <vt:lpstr>Wingdings</vt:lpstr>
      <vt:lpstr>Thème Office</vt:lpstr>
      <vt:lpstr>Bitmap Image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ALLIES YON-KA  pour traiter les peaux sèches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BASSON Sophie</dc:creator>
  <cp:lastModifiedBy>BASSON Sophie</cp:lastModifiedBy>
  <cp:revision>26</cp:revision>
  <cp:lastPrinted>2023-11-16T15:19:33Z</cp:lastPrinted>
  <dcterms:created xsi:type="dcterms:W3CDTF">2023-09-29T07:02:39Z</dcterms:created>
  <dcterms:modified xsi:type="dcterms:W3CDTF">2023-11-27T16:27:56Z</dcterms:modified>
</cp:coreProperties>
</file>