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4.jpg" ContentType="image/jpg"/>
  <Override PartName="/ppt/media/image46.jpg" ContentType="image/jpg"/>
  <Override PartName="/ppt/media/image48.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438" r:id="rId2"/>
    <p:sldId id="2439" r:id="rId3"/>
    <p:sldId id="2440" r:id="rId4"/>
    <p:sldId id="2441" r:id="rId5"/>
    <p:sldId id="2442" r:id="rId6"/>
    <p:sldId id="2443" r:id="rId7"/>
    <p:sldId id="2444" r:id="rId8"/>
    <p:sldId id="2445" r:id="rId9"/>
    <p:sldId id="2448" r:id="rId10"/>
    <p:sldId id="2446" r:id="rId11"/>
    <p:sldId id="2447" r:id="rId12"/>
    <p:sldId id="2449" r:id="rId13"/>
    <p:sldId id="2450" r:id="rId14"/>
    <p:sldId id="2451" r:id="rId15"/>
    <p:sldId id="2452" r:id="rId16"/>
    <p:sldId id="2453" r:id="rId17"/>
    <p:sldId id="2454" r:id="rId18"/>
    <p:sldId id="2456" r:id="rId19"/>
    <p:sldId id="2455" r:id="rId20"/>
    <p:sldId id="2415" r:id="rId21"/>
    <p:sldId id="1842" r:id="rId22"/>
    <p:sldId id="2355" r:id="rId23"/>
    <p:sldId id="2428" r:id="rId24"/>
    <p:sldId id="2360" r:id="rId25"/>
    <p:sldId id="2432" r:id="rId26"/>
    <p:sldId id="2433" r:id="rId27"/>
    <p:sldId id="2434" r:id="rId28"/>
    <p:sldId id="2435" r:id="rId29"/>
    <p:sldId id="2437" r:id="rId30"/>
    <p:sldId id="2436" r:id="rId31"/>
    <p:sldId id="2431" r:id="rId32"/>
    <p:sldId id="2427" r:id="rId33"/>
    <p:sldId id="2457" r:id="rId34"/>
    <p:sldId id="298" r:id="rId35"/>
  </p:sldIdLst>
  <p:sldSz cx="18288000" cy="10287000"/>
  <p:notesSz cx="6808788" cy="9940925"/>
  <p:embeddedFontLst>
    <p:embeddedFont>
      <p:font typeface="KyivType Sans Medium2" panose="00000600000000000000" pitchFamily="50" charset="0"/>
      <p:regular r:id="rId37"/>
    </p:embeddedFont>
    <p:embeddedFont>
      <p:font typeface="KyivType Sans2" panose="00000500000000000000" pitchFamily="50"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bold r:id="rId43"/>
      <p:boldItalic r:id="rId44"/>
    </p:embeddedFont>
    <p:embeddedFont>
      <p:font typeface="Roboto Light" panose="02000000000000000000" pitchFamily="2" charset="0"/>
      <p:regular r:id="rId45"/>
      <p:italic r:id="rId46"/>
    </p:embeddedFont>
    <p:embeddedFont>
      <p:font typeface="Segoe UI" panose="020B0502040204020203"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742"/>
    <a:srgbClr val="EFEBF5"/>
    <a:srgbClr val="00584A"/>
    <a:srgbClr val="404040"/>
    <a:srgbClr val="111111"/>
    <a:srgbClr val="006653"/>
    <a:srgbClr val="FFFFFF"/>
    <a:srgbClr val="225B50"/>
    <a:srgbClr val="A1ABA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4" autoAdjust="0"/>
    <p:restoredTop sz="53595" autoAdjust="0"/>
  </p:normalViewPr>
  <p:slideViewPr>
    <p:cSldViewPr>
      <p:cViewPr varScale="1">
        <p:scale>
          <a:sx n="40" d="100"/>
          <a:sy n="40" d="100"/>
        </p:scale>
        <p:origin x="2226" y="48"/>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96"/>
    </p:cViewPr>
  </p:sorterViewPr>
  <p:notesViewPr>
    <p:cSldViewPr>
      <p:cViewPr varScale="1">
        <p:scale>
          <a:sx n="77" d="100"/>
          <a:sy n="77" d="100"/>
        </p:scale>
        <p:origin x="408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50475" cy="498773"/>
          </a:xfrm>
          <a:prstGeom prst="rect">
            <a:avLst/>
          </a:prstGeom>
        </p:spPr>
        <p:txBody>
          <a:bodyPr vert="horz" lIns="93113" tIns="46557" rIns="93113" bIns="46557" rtlCol="0"/>
          <a:lstStyle>
            <a:lvl1pPr algn="l">
              <a:defRPr sz="1200"/>
            </a:lvl1pPr>
          </a:lstStyle>
          <a:p>
            <a:endParaRPr lang="fr-FR"/>
          </a:p>
        </p:txBody>
      </p:sp>
      <p:sp>
        <p:nvSpPr>
          <p:cNvPr id="3" name="Espace réservé de la date 2"/>
          <p:cNvSpPr>
            <a:spLocks noGrp="1"/>
          </p:cNvSpPr>
          <p:nvPr>
            <p:ph type="dt" idx="1"/>
          </p:nvPr>
        </p:nvSpPr>
        <p:spPr>
          <a:xfrm>
            <a:off x="3856737" y="1"/>
            <a:ext cx="2950475" cy="498773"/>
          </a:xfrm>
          <a:prstGeom prst="rect">
            <a:avLst/>
          </a:prstGeom>
        </p:spPr>
        <p:txBody>
          <a:bodyPr vert="horz" lIns="93113" tIns="46557" rIns="93113" bIns="46557" rtlCol="0"/>
          <a:lstStyle>
            <a:lvl1pPr algn="r">
              <a:defRPr sz="1200"/>
            </a:lvl1pPr>
          </a:lstStyle>
          <a:p>
            <a:fld id="{CACBF2AA-4296-4718-884A-102406E736C4}" type="datetimeFigureOut">
              <a:rPr lang="fr-FR" smtClean="0"/>
              <a:t>12/03/2024</a:t>
            </a:fld>
            <a:endParaRPr lang="fr-FR"/>
          </a:p>
        </p:txBody>
      </p:sp>
      <p:sp>
        <p:nvSpPr>
          <p:cNvPr id="4" name="Espace réservé de l'image des diapositives 3"/>
          <p:cNvSpPr>
            <a:spLocks noGrp="1" noRot="1" noChangeAspect="1"/>
          </p:cNvSpPr>
          <p:nvPr>
            <p:ph type="sldImg" idx="2"/>
          </p:nvPr>
        </p:nvSpPr>
        <p:spPr>
          <a:xfrm>
            <a:off x="420688" y="1243013"/>
            <a:ext cx="5967412" cy="3355975"/>
          </a:xfrm>
          <a:prstGeom prst="rect">
            <a:avLst/>
          </a:prstGeom>
          <a:noFill/>
          <a:ln w="12700">
            <a:solidFill>
              <a:prstClr val="black"/>
            </a:solidFill>
          </a:ln>
        </p:spPr>
        <p:txBody>
          <a:bodyPr vert="horz" lIns="93113" tIns="46557" rIns="93113" bIns="46557" rtlCol="0" anchor="ctr"/>
          <a:lstStyle/>
          <a:p>
            <a:endParaRPr lang="fr-FR"/>
          </a:p>
        </p:txBody>
      </p:sp>
      <p:sp>
        <p:nvSpPr>
          <p:cNvPr id="5" name="Espace réservé des notes 4"/>
          <p:cNvSpPr>
            <a:spLocks noGrp="1"/>
          </p:cNvSpPr>
          <p:nvPr>
            <p:ph type="body" sz="quarter" idx="3"/>
          </p:nvPr>
        </p:nvSpPr>
        <p:spPr>
          <a:xfrm>
            <a:off x="680880" y="4784070"/>
            <a:ext cx="5447030" cy="3914239"/>
          </a:xfrm>
          <a:prstGeom prst="rect">
            <a:avLst/>
          </a:prstGeom>
        </p:spPr>
        <p:txBody>
          <a:bodyPr vert="horz" lIns="93113" tIns="46557" rIns="93113" bIns="4655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3113" tIns="46557" rIns="93113" bIns="4655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3113" tIns="46557" rIns="93113" bIns="46557" rtlCol="0" anchor="b"/>
          <a:lstStyle>
            <a:lvl1pPr algn="r">
              <a:defRPr sz="1200"/>
            </a:lvl1pPr>
          </a:lstStyle>
          <a:p>
            <a:fld id="{AAA143E6-1370-4DF1-AEAD-042727B41BFD}" type="slidenum">
              <a:rPr lang="fr-FR" smtClean="0"/>
              <a:t>‹N°›</a:t>
            </a:fld>
            <a:endParaRPr lang="fr-FR"/>
          </a:p>
        </p:txBody>
      </p:sp>
    </p:spTree>
    <p:extLst>
      <p:ext uri="{BB962C8B-B14F-4D97-AF65-F5344CB8AC3E}">
        <p14:creationId xmlns:p14="http://schemas.microsoft.com/office/powerpoint/2010/main" val="80670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600" i="1"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233B1-CFFF-4EA4-8807-B41A012C345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41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244475"/>
            <a:ext cx="5964238" cy="3354388"/>
          </a:xfrm>
        </p:spPr>
      </p:sp>
      <p:sp>
        <p:nvSpPr>
          <p:cNvPr id="3" name="Espace réservé des notes 2"/>
          <p:cNvSpPr>
            <a:spLocks noGrp="1"/>
          </p:cNvSpPr>
          <p:nvPr>
            <p:ph type="body" idx="1"/>
          </p:nvPr>
        </p:nvSpPr>
        <p:spPr>
          <a:xfrm>
            <a:off x="409954" y="3846711"/>
            <a:ext cx="5598222" cy="4989771"/>
          </a:xfrm>
        </p:spPr>
        <p:txBody>
          <a:bodyPr/>
          <a:lstStyle/>
          <a:p>
            <a:pPr lvl="1"/>
            <a:endParaRPr lang="en-US" sz="1600" b="1" dirty="0">
              <a:solidFill>
                <a:srgbClr val="548235"/>
              </a:solidFill>
              <a:ea typeface="Roboto Black" panose="02000000000000000000" pitchFamily="2" charset="0"/>
            </a:endParaRPr>
          </a:p>
          <a:p>
            <a:pPr lvl="1"/>
            <a:r>
              <a:rPr lang="en-US" sz="1600" b="1" dirty="0">
                <a:solidFill>
                  <a:srgbClr val="548235"/>
                </a:solidFill>
                <a:ea typeface="Roboto Black" panose="02000000000000000000" pitchFamily="2" charset="0"/>
              </a:rPr>
              <a:t>An oily serum with a non-greasy finish </a:t>
            </a:r>
          </a:p>
          <a:p>
            <a:pPr lvl="1"/>
            <a:r>
              <a:rPr lang="en-US" sz="1600" dirty="0">
                <a:solidFill>
                  <a:srgbClr val="3E3E3E"/>
                </a:solidFill>
                <a:ea typeface="Roboto Light" panose="02000000000000000000" pitchFamily="2" charset="0"/>
              </a:rPr>
              <a:t>Waterless </a:t>
            </a:r>
          </a:p>
          <a:p>
            <a:pPr lvl="1"/>
            <a:r>
              <a:rPr lang="en-US" sz="1600" dirty="0">
                <a:solidFill>
                  <a:srgbClr val="3E3E3E"/>
                </a:solidFill>
                <a:ea typeface="Roboto Light" panose="02000000000000000000" pitchFamily="2" charset="0"/>
              </a:rPr>
              <a:t>Preservative-free </a:t>
            </a:r>
          </a:p>
          <a:p>
            <a:pPr lvl="1"/>
            <a:r>
              <a:rPr lang="en-US" sz="1600" dirty="0">
                <a:solidFill>
                  <a:srgbClr val="3E3E3E"/>
                </a:solidFill>
                <a:ea typeface="Roboto Light" panose="02000000000000000000" pitchFamily="2" charset="0"/>
              </a:rPr>
              <a:t>Alcohol-free </a:t>
            </a:r>
          </a:p>
          <a:p>
            <a:pPr lvl="1"/>
            <a:r>
              <a:rPr lang="en-US" sz="1600" dirty="0">
                <a:solidFill>
                  <a:srgbClr val="3E3E3E"/>
                </a:solidFill>
                <a:ea typeface="Roboto Light" panose="02000000000000000000" pitchFamily="2" charset="0"/>
              </a:rPr>
              <a:t>Non-comedogenic</a:t>
            </a:r>
          </a:p>
          <a:p>
            <a:pPr lvl="1"/>
            <a:endParaRPr lang="en-US" sz="1600" dirty="0">
              <a:solidFill>
                <a:srgbClr val="3E3E3E"/>
              </a:solidFill>
              <a:ea typeface="Roboto Light" panose="02000000000000000000" pitchFamily="2" charset="0"/>
            </a:endParaRPr>
          </a:p>
          <a:p>
            <a:r>
              <a:rPr lang="en-US" sz="1600" dirty="0">
                <a:solidFill>
                  <a:srgbClr val="3E3E3E"/>
                </a:solidFill>
                <a:ea typeface="Roboto Light" panose="02000000000000000000" pitchFamily="2" charset="0"/>
              </a:rPr>
              <a:t>A texture that penetrates quickly without leaving a greasy film, </a:t>
            </a:r>
          </a:p>
          <a:p>
            <a:r>
              <a:rPr lang="en-US" sz="1600" dirty="0">
                <a:solidFill>
                  <a:srgbClr val="3E3E3E"/>
                </a:solidFill>
                <a:ea typeface="Roboto Light" panose="02000000000000000000" pitchFamily="2" charset="0"/>
              </a:rPr>
              <a:t>that has convinced users of all skin types:</a:t>
            </a:r>
          </a:p>
          <a:p>
            <a:endParaRPr lang="en-US" sz="1600" b="1" dirty="0">
              <a:solidFill>
                <a:srgbClr val="3E3E3E"/>
              </a:solidFill>
              <a:ea typeface="Roboto Light" panose="02000000000000000000" pitchFamily="2" charset="0"/>
            </a:endParaRPr>
          </a:p>
          <a:p>
            <a:r>
              <a:rPr lang="fr-FR" sz="1600" b="1" dirty="0">
                <a:solidFill>
                  <a:srgbClr val="006653"/>
                </a:solidFill>
                <a:ea typeface="Roboto Black" panose="02000000000000000000" pitchFamily="2" charset="0"/>
              </a:rPr>
              <a:t>100% </a:t>
            </a:r>
            <a:r>
              <a:rPr lang="en-US" sz="1600" dirty="0">
                <a:solidFill>
                  <a:srgbClr val="3E3E3E"/>
                </a:solidFill>
                <a:ea typeface="Roboto Light" panose="02000000000000000000" pitchFamily="2" charset="0"/>
              </a:rPr>
              <a:t>this oleo-serum is pleasant to </a:t>
            </a:r>
            <a:r>
              <a:rPr lang="fr-FR" sz="1600" dirty="0">
                <a:solidFill>
                  <a:srgbClr val="3E3E3E"/>
                </a:solidFill>
                <a:ea typeface="Roboto Light" panose="02000000000000000000" pitchFamily="2" charset="0"/>
              </a:rPr>
              <a:t>use </a:t>
            </a:r>
            <a:r>
              <a:rPr lang="fr-FR" sz="1600" baseline="30000" dirty="0">
                <a:solidFill>
                  <a:srgbClr val="3E3E3E"/>
                </a:solidFill>
                <a:ea typeface="Roboto Light" panose="02000000000000000000" pitchFamily="2" charset="0"/>
              </a:rPr>
              <a:t>(1)</a:t>
            </a:r>
            <a:br>
              <a:rPr lang="fr-FR" sz="1600" b="1" dirty="0">
                <a:solidFill>
                  <a:srgbClr val="3D7A53"/>
                </a:solidFill>
                <a:ea typeface="Roboto Black" panose="02000000000000000000" pitchFamily="2" charset="0"/>
              </a:rPr>
            </a:br>
            <a:r>
              <a:rPr lang="fr-FR" sz="1600" b="1" dirty="0">
                <a:solidFill>
                  <a:srgbClr val="006653"/>
                </a:solidFill>
                <a:ea typeface="Roboto Black" panose="02000000000000000000" pitchFamily="2" charset="0"/>
              </a:rPr>
              <a:t>97% </a:t>
            </a:r>
            <a:r>
              <a:rPr lang="en-US" sz="1600" dirty="0">
                <a:solidFill>
                  <a:srgbClr val="3E3E3E"/>
                </a:solidFill>
                <a:ea typeface="Roboto Light" panose="02000000000000000000" pitchFamily="2" charset="0"/>
              </a:rPr>
              <a:t>integrates perfectly into your skin care routine </a:t>
            </a:r>
            <a:r>
              <a:rPr lang="fr-FR" sz="1600" baseline="30000" dirty="0">
                <a:solidFill>
                  <a:srgbClr val="3E3E3E"/>
                </a:solidFill>
                <a:ea typeface="Roboto Light" panose="02000000000000000000" pitchFamily="2" charset="0"/>
              </a:rPr>
              <a:t>(1)</a:t>
            </a:r>
          </a:p>
          <a:p>
            <a:pPr lvl="1"/>
            <a:endParaRPr lang="en-US" sz="1600" dirty="0">
              <a:solidFill>
                <a:srgbClr val="3E3E3E"/>
              </a:solidFill>
              <a:ea typeface="Roboto Light" panose="02000000000000000000" pitchFamily="2" charset="0"/>
            </a:endParaRPr>
          </a:p>
          <a:p>
            <a:pPr lvl="1"/>
            <a:endParaRPr lang="en-US" sz="1600" dirty="0">
              <a:solidFill>
                <a:srgbClr val="3E3E3E"/>
              </a:solidFill>
              <a:ea typeface="Roboto Light" panose="02000000000000000000" pitchFamily="2" charset="0"/>
            </a:endParaRP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10</a:t>
            </a:fld>
            <a:endParaRPr lang="fr-FR">
              <a:solidFill>
                <a:prstClr val="black"/>
              </a:solidFill>
              <a:latin typeface="Calibri" panose="020F0502020204030204"/>
            </a:endParaRPr>
          </a:p>
        </p:txBody>
      </p:sp>
    </p:spTree>
    <p:extLst>
      <p:ext uri="{BB962C8B-B14F-4D97-AF65-F5344CB8AC3E}">
        <p14:creationId xmlns:p14="http://schemas.microsoft.com/office/powerpoint/2010/main" val="279901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solidFill>
                <a:srgbClr val="404040"/>
              </a:solidFill>
            </a:endParaRPr>
          </a:p>
          <a:p>
            <a:r>
              <a:rPr lang="fr-FR" sz="1600" dirty="0">
                <a:solidFill>
                  <a:srgbClr val="404040"/>
                </a:solidFill>
              </a:rPr>
              <a:t>Evenings, all year round, </a:t>
            </a:r>
          </a:p>
          <a:p>
            <a:r>
              <a:rPr lang="fr-FR" sz="1600" dirty="0">
                <a:solidFill>
                  <a:srgbClr val="404040"/>
                </a:solidFill>
              </a:rPr>
              <a:t>1- </a:t>
            </a:r>
            <a:r>
              <a:rPr lang="fr-FR" sz="1600" dirty="0" err="1">
                <a:solidFill>
                  <a:srgbClr val="404040"/>
                </a:solidFill>
              </a:rPr>
              <a:t>cleanse the </a:t>
            </a:r>
            <a:r>
              <a:rPr lang="fr-FR" sz="1600" dirty="0">
                <a:solidFill>
                  <a:srgbClr val="404040"/>
                </a:solidFill>
              </a:rPr>
              <a:t>skin</a:t>
            </a:r>
          </a:p>
          <a:p>
            <a:r>
              <a:rPr lang="fr-FR" sz="1600" dirty="0">
                <a:solidFill>
                  <a:srgbClr val="404040"/>
                </a:solidFill>
              </a:rPr>
              <a:t>2- Spray on the </a:t>
            </a:r>
            <a:r>
              <a:rPr lang="fr-FR" sz="1600" dirty="0" err="1">
                <a:solidFill>
                  <a:srgbClr val="404040"/>
                </a:solidFill>
              </a:rPr>
              <a:t>iconic</a:t>
            </a:r>
            <a:r>
              <a:rPr lang="fr-FR" sz="1600" dirty="0">
                <a:solidFill>
                  <a:srgbClr val="404040"/>
                </a:solidFill>
              </a:rPr>
              <a:t> Lotion Yon-Ka </a:t>
            </a:r>
          </a:p>
          <a:p>
            <a:r>
              <a:rPr lang="fr-FR" sz="1600" dirty="0">
                <a:solidFill>
                  <a:srgbClr val="404040"/>
                </a:solidFill>
              </a:rPr>
              <a:t>3- </a:t>
            </a:r>
            <a:r>
              <a:rPr lang="fr-FR" sz="1600" dirty="0" err="1">
                <a:solidFill>
                  <a:srgbClr val="404040"/>
                </a:solidFill>
              </a:rPr>
              <a:t>take</a:t>
            </a:r>
            <a:r>
              <a:rPr lang="fr-FR" sz="1600" dirty="0">
                <a:solidFill>
                  <a:srgbClr val="404040"/>
                </a:solidFill>
              </a:rPr>
              <a:t> 6 to 8 drops of SERUM CBD </a:t>
            </a:r>
          </a:p>
          <a:p>
            <a:pPr defTabSz="931134">
              <a:defRPr/>
            </a:pPr>
            <a:r>
              <a:rPr lang="fr-FR" sz="1600" dirty="0">
                <a:solidFill>
                  <a:srgbClr val="404040"/>
                </a:solidFill>
                <a:ea typeface="Roboto Light" panose="02000000000000000000" pitchFamily="2" charset="0"/>
              </a:rPr>
              <a:t>4- Warm </a:t>
            </a:r>
            <a:r>
              <a:rPr lang="fr-FR" sz="1600" dirty="0" err="1">
                <a:solidFill>
                  <a:srgbClr val="404040"/>
                </a:solidFill>
                <a:ea typeface="Roboto Light" panose="02000000000000000000" pitchFamily="2" charset="0"/>
              </a:rPr>
              <a:t>your</a:t>
            </a:r>
            <a:r>
              <a:rPr lang="fr-FR" sz="1600" dirty="0">
                <a:solidFill>
                  <a:srgbClr val="404040"/>
                </a:solidFill>
                <a:ea typeface="Roboto Light" panose="02000000000000000000" pitchFamily="2" charset="0"/>
              </a:rPr>
              <a:t> hands. </a:t>
            </a:r>
            <a:r>
              <a:rPr lang="fr-FR" sz="1600" dirty="0" err="1">
                <a:solidFill>
                  <a:srgbClr val="404040"/>
                </a:solidFill>
                <a:ea typeface="Roboto Light" panose="02000000000000000000" pitchFamily="2" charset="0"/>
              </a:rPr>
              <a:t>Breathe</a:t>
            </a:r>
            <a:r>
              <a:rPr lang="fr-FR" sz="1600" dirty="0">
                <a:solidFill>
                  <a:srgbClr val="404040"/>
                </a:solidFill>
                <a:ea typeface="Roboto Light" panose="02000000000000000000" pitchFamily="2" charset="0"/>
              </a:rPr>
              <a:t> in the </a:t>
            </a:r>
            <a:r>
              <a:rPr lang="fr-FR" sz="1600" dirty="0" err="1">
                <a:solidFill>
                  <a:srgbClr val="404040"/>
                </a:solidFill>
                <a:ea typeface="Roboto Light" panose="02000000000000000000" pitchFamily="2" charset="0"/>
              </a:rPr>
              <a:t>soothing</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relaxing</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scent</a:t>
            </a:r>
            <a:r>
              <a:rPr lang="fr-FR" sz="1600" dirty="0">
                <a:solidFill>
                  <a:srgbClr val="404040"/>
                </a:solidFill>
                <a:ea typeface="Roboto Light" panose="02000000000000000000" pitchFamily="2" charset="0"/>
              </a:rPr>
              <a:t>, </a:t>
            </a:r>
          </a:p>
          <a:p>
            <a:pPr defTabSz="931134">
              <a:defRPr/>
            </a:pPr>
            <a:r>
              <a:rPr lang="fr-FR" sz="1600" dirty="0">
                <a:solidFill>
                  <a:srgbClr val="404040"/>
                </a:solidFill>
                <a:ea typeface="Roboto Light" panose="02000000000000000000" pitchFamily="2" charset="0"/>
              </a:rPr>
              <a:t>5- then apply with gentle movements, alone or under your </a:t>
            </a:r>
            <a:r>
              <a:rPr lang="fr-FR" sz="1600" dirty="0" err="1">
                <a:solidFill>
                  <a:srgbClr val="404040"/>
                </a:solidFill>
                <a:ea typeface="Roboto Light" panose="02000000000000000000" pitchFamily="2" charset="0"/>
              </a:rPr>
              <a:t>usual</a:t>
            </a:r>
            <a:r>
              <a:rPr lang="fr-FR" sz="1600" dirty="0">
                <a:solidFill>
                  <a:srgbClr val="404040"/>
                </a:solidFill>
                <a:ea typeface="Roboto Light" panose="02000000000000000000" pitchFamily="2" charset="0"/>
              </a:rPr>
              <a:t> </a:t>
            </a:r>
            <a:r>
              <a:rPr lang="fr-FR" sz="1600" dirty="0" err="1">
                <a:solidFill>
                  <a:srgbClr val="404040"/>
                </a:solidFill>
                <a:ea typeface="Roboto Light" panose="02000000000000000000" pitchFamily="2" charset="0"/>
              </a:rPr>
              <a:t>cream</a:t>
            </a:r>
            <a:r>
              <a:rPr lang="fr-FR" sz="1600" dirty="0">
                <a:solidFill>
                  <a:srgbClr val="404040"/>
                </a:solidFill>
                <a:ea typeface="Roboto Light" panose="02000000000000000000" pitchFamily="2" charset="0"/>
              </a:rPr>
              <a:t>, depending on your mood and skin type.</a:t>
            </a:r>
          </a:p>
          <a:p>
            <a:pPr defTabSz="931134">
              <a:defRPr/>
            </a:pPr>
            <a:endParaRPr lang="fr-FR" sz="1600" dirty="0">
              <a:solidFill>
                <a:srgbClr val="404040"/>
              </a:solidFill>
              <a:ea typeface="Roboto Light" panose="02000000000000000000" pitchFamily="2" charset="0"/>
            </a:endParaRPr>
          </a:p>
          <a:p>
            <a:pPr defTabSz="931134">
              <a:defRPr/>
            </a:pPr>
            <a:r>
              <a:rPr lang="fr-FR" sz="1600" i="1" dirty="0">
                <a:solidFill>
                  <a:srgbClr val="404040"/>
                </a:solidFill>
              </a:rPr>
              <a:t>Contraindicated (precautionary principle) in pregnant / breast-feeding women</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11</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3704957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1134">
              <a:defRPr/>
            </a:pPr>
            <a:r>
              <a:rPr lang="fr-FR" sz="1200" dirty="0" err="1">
                <a:solidFill>
                  <a:srgbClr val="3E3E3E"/>
                </a:solidFill>
                <a:ea typeface="+mj-ea"/>
                <a:cs typeface="+mj-cs"/>
              </a:rPr>
              <a:t>We</a:t>
            </a:r>
            <a:r>
              <a:rPr lang="fr-FR" sz="1200" dirty="0">
                <a:solidFill>
                  <a:srgbClr val="3E3E3E"/>
                </a:solidFill>
                <a:ea typeface="+mj-ea"/>
                <a:cs typeface="+mj-cs"/>
              </a:rPr>
              <a:t> conducted a clinical study with 1 application per day on 32 women in an independent laboratory. </a:t>
            </a:r>
            <a:br>
              <a:rPr lang="fr-FR" sz="1200" dirty="0">
                <a:solidFill>
                  <a:srgbClr val="3E3E3E"/>
                </a:solidFill>
                <a:ea typeface="+mj-ea"/>
                <a:cs typeface="+mj-cs"/>
              </a:rPr>
            </a:br>
            <a:r>
              <a:rPr lang="fr-FR" sz="1200" dirty="0">
                <a:solidFill>
                  <a:srgbClr val="3E3E3E"/>
                </a:solidFill>
                <a:ea typeface="+mj-ea"/>
                <a:cs typeface="+mj-cs"/>
              </a:rPr>
              <a:t>Our </a:t>
            </a:r>
            <a:r>
              <a:rPr lang="fr-FR" dirty="0" err="1">
                <a:solidFill>
                  <a:srgbClr val="3E3E3E"/>
                </a:solidFill>
                <a:ea typeface="+mj-ea"/>
                <a:cs typeface="+mj-cs"/>
              </a:rPr>
              <a:t>S</a:t>
            </a:r>
            <a:r>
              <a:rPr lang="fr-FR" sz="1200" dirty="0" err="1">
                <a:solidFill>
                  <a:srgbClr val="3E3E3E"/>
                </a:solidFill>
                <a:ea typeface="+mj-ea"/>
                <a:cs typeface="+mj-cs"/>
              </a:rPr>
              <a:t>erum</a:t>
            </a:r>
            <a:r>
              <a:rPr lang="fr-FR" sz="1200" dirty="0">
                <a:solidFill>
                  <a:srgbClr val="3E3E3E"/>
                </a:solidFill>
                <a:ea typeface="+mj-ea"/>
                <a:cs typeface="+mj-cs"/>
              </a:rPr>
              <a:t> CDB </a:t>
            </a:r>
            <a:r>
              <a:rPr lang="fr-FR" sz="1200" dirty="0" err="1">
                <a:solidFill>
                  <a:srgbClr val="3E3E3E"/>
                </a:solidFill>
                <a:ea typeface="+mj-ea"/>
                <a:cs typeface="+mj-cs"/>
              </a:rPr>
              <a:t>sshowed</a:t>
            </a:r>
            <a:r>
              <a:rPr lang="fr-FR" sz="1200" dirty="0">
                <a:solidFill>
                  <a:srgbClr val="3E3E3E"/>
                </a:solidFill>
                <a:ea typeface="+mj-ea"/>
                <a:cs typeface="+mj-cs"/>
              </a:rPr>
              <a:t> exceptional results, which are felt and seen quickly. </a:t>
            </a:r>
            <a:endParaRPr lang="fr-FR" dirty="0"/>
          </a:p>
        </p:txBody>
      </p:sp>
      <p:sp>
        <p:nvSpPr>
          <p:cNvPr id="4" name="Espace réservé du numéro de diapositive 3"/>
          <p:cNvSpPr>
            <a:spLocks noGrp="1"/>
          </p:cNvSpPr>
          <p:nvPr>
            <p:ph type="sldNum" sz="quarter" idx="10"/>
          </p:nvPr>
        </p:nvSpPr>
        <p:spPr/>
        <p:txBody>
          <a:bodyPr/>
          <a:lstStyle/>
          <a:p>
            <a:pPr defTabSz="931134">
              <a:defRPr/>
            </a:pPr>
            <a:fld id="{1E75D512-6B45-4599-B546-A08B6EF7031D}" type="slidenum">
              <a:rPr lang="fr-FR">
                <a:solidFill>
                  <a:prstClr val="black"/>
                </a:solidFill>
                <a:latin typeface="Calibri"/>
              </a:rPr>
              <a:t>12</a:t>
            </a:fld>
            <a:endParaRPr lang="fr-FR">
              <a:solidFill>
                <a:prstClr val="black"/>
              </a:solidFill>
              <a:latin typeface="Calibri"/>
            </a:endParaRPr>
          </a:p>
        </p:txBody>
      </p:sp>
    </p:spTree>
    <p:extLst>
      <p:ext uri="{BB962C8B-B14F-4D97-AF65-F5344CB8AC3E}">
        <p14:creationId xmlns:p14="http://schemas.microsoft.com/office/powerpoint/2010/main" val="191166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387350"/>
            <a:ext cx="6483350" cy="3646488"/>
          </a:xfrm>
        </p:spPr>
      </p:sp>
      <p:sp>
        <p:nvSpPr>
          <p:cNvPr id="3" name="Espace réservé des notes 2"/>
          <p:cNvSpPr>
            <a:spLocks noGrp="1"/>
          </p:cNvSpPr>
          <p:nvPr>
            <p:ph type="body" idx="1"/>
          </p:nvPr>
        </p:nvSpPr>
        <p:spPr>
          <a:xfrm>
            <a:off x="217902" y="4208462"/>
            <a:ext cx="6483941" cy="5565408"/>
          </a:xfrm>
        </p:spPr>
        <p:txBody>
          <a:bodyPr/>
          <a:lstStyle/>
          <a:p>
            <a:pPr defTabSz="931134">
              <a:defRPr/>
            </a:pPr>
            <a:r>
              <a:rPr lang="fr-FR" sz="1400" u="sng" dirty="0">
                <a:solidFill>
                  <a:prstClr val="black"/>
                </a:solidFill>
                <a:ea typeface="Roboto Black" panose="02000000000000000000" pitchFamily="2" charset="0"/>
              </a:rPr>
              <a:t>THE DESTRESSING, SMOOTHING ACTION first of all</a:t>
            </a:r>
          </a:p>
          <a:p>
            <a:pPr defTabSz="931134">
              <a:defRPr/>
            </a:pPr>
            <a:r>
              <a:rPr lang="fr-FR" sz="1400" dirty="0">
                <a:solidFill>
                  <a:prstClr val="black"/>
                </a:solidFill>
                <a:ea typeface="Roboto Black" panose="02000000000000000000" pitchFamily="2" charset="0"/>
              </a:rPr>
              <a:t>As soon as you wake up </a:t>
            </a:r>
            <a:r>
              <a:rPr lang="fr-FR" sz="1400" baseline="30000" dirty="0">
                <a:solidFill>
                  <a:prstClr val="black"/>
                </a:solidFill>
                <a:ea typeface="Roboto Light" panose="02000000000000000000" pitchFamily="2" charset="0"/>
              </a:rPr>
              <a:t>(1)         </a:t>
            </a:r>
          </a:p>
          <a:p>
            <a:pPr defTabSz="931134">
              <a:defRPr/>
            </a:pPr>
            <a:r>
              <a:rPr lang="fr-FR" sz="1400" dirty="0">
                <a:solidFill>
                  <a:srgbClr val="006653"/>
                </a:solidFill>
                <a:ea typeface="Roboto Black" panose="02000000000000000000" pitchFamily="2" charset="0"/>
              </a:rPr>
              <a:t>For more than 7 out of 10 women, </a:t>
            </a:r>
            <a:r>
              <a:rPr lang="fr-FR" sz="1400" dirty="0">
                <a:solidFill>
                  <a:srgbClr val="3E3E3E"/>
                </a:solidFill>
                <a:ea typeface="Roboto Light" panose="02000000000000000000" pitchFamily="2" charset="0"/>
              </a:rPr>
              <a:t>skin looks </a:t>
            </a:r>
            <a:r>
              <a:rPr lang="fr-FR" sz="1400" dirty="0">
                <a:solidFill>
                  <a:srgbClr val="006653"/>
                </a:solidFill>
                <a:ea typeface="Roboto Light" panose="02000000000000000000" pitchFamily="2" charset="0"/>
              </a:rPr>
              <a:t>de-stressed, relaxed </a:t>
            </a:r>
            <a:r>
              <a:rPr lang="fr-FR" sz="1400" dirty="0">
                <a:solidFill>
                  <a:srgbClr val="3E3E3E"/>
                </a:solidFill>
                <a:ea typeface="Roboto Light" panose="02000000000000000000" pitchFamily="2" charset="0"/>
              </a:rPr>
              <a:t>and </a:t>
            </a:r>
            <a:r>
              <a:rPr lang="fr-FR" sz="1400" dirty="0">
                <a:solidFill>
                  <a:srgbClr val="006653"/>
                </a:solidFill>
                <a:ea typeface="Roboto Light" panose="02000000000000000000" pitchFamily="2" charset="0"/>
              </a:rPr>
              <a:t>more rested</a:t>
            </a:r>
            <a:r>
              <a:rPr lang="fr-FR" sz="1400" dirty="0">
                <a:solidFill>
                  <a:srgbClr val="3D7A53"/>
                </a:solidFill>
                <a:ea typeface="Roboto Light" panose="02000000000000000000" pitchFamily="2" charset="0"/>
              </a:rPr>
              <a:t>, </a:t>
            </a:r>
            <a:r>
              <a:rPr lang="fr-FR" sz="1400" dirty="0">
                <a:solidFill>
                  <a:srgbClr val="3E3E3E"/>
                </a:solidFill>
                <a:ea typeface="Roboto Light" panose="02000000000000000000" pitchFamily="2" charset="0"/>
              </a:rPr>
              <a:t>as if it had had a good night's sleep.</a:t>
            </a:r>
          </a:p>
          <a:p>
            <a:pPr defTabSz="931134">
              <a:defRPr/>
            </a:pPr>
            <a:endParaRPr lang="fr-FR" sz="1400" dirty="0">
              <a:solidFill>
                <a:srgbClr val="3E3E3E"/>
              </a:solidFill>
              <a:ea typeface="Roboto Light" panose="02000000000000000000" pitchFamily="2" charset="0"/>
            </a:endParaRPr>
          </a:p>
          <a:p>
            <a:pPr defTabSz="931134">
              <a:defRPr/>
            </a:pPr>
            <a:r>
              <a:rPr lang="fr-FR" sz="1400" dirty="0" err="1">
                <a:solidFill>
                  <a:prstClr val="black"/>
                </a:solidFill>
                <a:ea typeface="Roboto Black" panose="02000000000000000000" pitchFamily="2" charset="0"/>
              </a:rPr>
              <a:t>After</a:t>
            </a:r>
            <a:r>
              <a:rPr lang="fr-FR" sz="1400" dirty="0">
                <a:solidFill>
                  <a:prstClr val="black"/>
                </a:solidFill>
                <a:ea typeface="Roboto Black" panose="02000000000000000000" pitchFamily="2" charset="0"/>
              </a:rPr>
              <a:t> 7 days </a:t>
            </a:r>
            <a:r>
              <a:rPr lang="fr-FR" sz="1400" baseline="30000" dirty="0">
                <a:solidFill>
                  <a:prstClr val="black"/>
                </a:solidFill>
                <a:ea typeface="Roboto Light" panose="02000000000000000000" pitchFamily="2" charset="0"/>
              </a:rPr>
              <a:t> (2)        </a:t>
            </a:r>
          </a:p>
          <a:p>
            <a:pPr defTabSz="931134">
              <a:defRPr/>
            </a:pPr>
            <a:r>
              <a:rPr lang="fr-FR" sz="1400" dirty="0">
                <a:solidFill>
                  <a:srgbClr val="006653"/>
                </a:solidFill>
                <a:ea typeface="Roboto Black" panose="02000000000000000000" pitchFamily="2" charset="0"/>
              </a:rPr>
              <a:t>For 91% of </a:t>
            </a:r>
            <a:r>
              <a:rPr lang="fr-FR" sz="1400" dirty="0" err="1">
                <a:solidFill>
                  <a:srgbClr val="006653"/>
                </a:solidFill>
                <a:ea typeface="Roboto Black" panose="02000000000000000000" pitchFamily="2" charset="0"/>
              </a:rPr>
              <a:t>women</a:t>
            </a:r>
            <a:r>
              <a:rPr lang="fr-FR" sz="1400" dirty="0">
                <a:solidFill>
                  <a:srgbClr val="006653"/>
                </a:solidFill>
                <a:ea typeface="Roboto Black" panose="02000000000000000000" pitchFamily="2" charset="0"/>
              </a:rPr>
              <a:t>, s</a:t>
            </a:r>
            <a:r>
              <a:rPr lang="fr-FR" sz="1400" dirty="0">
                <a:solidFill>
                  <a:srgbClr val="006653"/>
                </a:solidFill>
                <a:ea typeface="Roboto Light" panose="02000000000000000000" pitchFamily="2" charset="0"/>
              </a:rPr>
              <a:t>kin is more </a:t>
            </a:r>
            <a:r>
              <a:rPr lang="fr-FR" sz="1400" dirty="0" err="1">
                <a:solidFill>
                  <a:srgbClr val="006653"/>
                </a:solidFill>
                <a:ea typeface="Roboto Light" panose="02000000000000000000" pitchFamily="2" charset="0"/>
              </a:rPr>
              <a:t>comfortable</a:t>
            </a:r>
            <a:endParaRPr lang="fr-FR" sz="1400" dirty="0">
              <a:solidFill>
                <a:srgbClr val="3E3E3E"/>
              </a:solidFill>
              <a:ea typeface="Roboto Light" panose="02000000000000000000" pitchFamily="2" charset="0"/>
            </a:endParaRPr>
          </a:p>
          <a:p>
            <a:pPr defTabSz="931134">
              <a:defRPr/>
            </a:pPr>
            <a:r>
              <a:rPr lang="fr-FR" sz="1400" dirty="0">
                <a:solidFill>
                  <a:srgbClr val="3E3E3E"/>
                </a:solidFill>
                <a:ea typeface="Roboto Light" panose="02000000000000000000" pitchFamily="2" charset="0"/>
              </a:rPr>
              <a:t>for </a:t>
            </a:r>
            <a:r>
              <a:rPr lang="fr-FR" sz="1400" dirty="0">
                <a:solidFill>
                  <a:srgbClr val="006653"/>
                </a:solidFill>
                <a:ea typeface="Roboto Black" panose="02000000000000000000" pitchFamily="2" charset="0"/>
              </a:rPr>
              <a:t>88%, </a:t>
            </a:r>
            <a:r>
              <a:rPr lang="fr-FR" sz="1400" dirty="0">
                <a:solidFill>
                  <a:srgbClr val="006653"/>
                </a:solidFill>
                <a:ea typeface="Roboto Light" panose="02000000000000000000" pitchFamily="2" charset="0"/>
              </a:rPr>
              <a:t>facial features are less drawn.</a:t>
            </a:r>
          </a:p>
          <a:p>
            <a:pPr defTabSz="931134">
              <a:defRPr/>
            </a:pPr>
            <a:endParaRPr lang="fr-FR" sz="1400" dirty="0">
              <a:solidFill>
                <a:srgbClr val="006653"/>
              </a:solidFill>
              <a:ea typeface="Roboto Light" panose="02000000000000000000" pitchFamily="2" charset="0"/>
            </a:endParaRPr>
          </a:p>
          <a:p>
            <a:pPr defTabSz="931134">
              <a:defRPr/>
            </a:pPr>
            <a:r>
              <a:rPr lang="fr-FR" sz="1400" dirty="0" err="1">
                <a:solidFill>
                  <a:prstClr val="black"/>
                </a:solidFill>
                <a:ea typeface="Roboto Black" panose="02000000000000000000" pitchFamily="2" charset="0"/>
              </a:rPr>
              <a:t>After</a:t>
            </a:r>
            <a:r>
              <a:rPr lang="fr-FR" sz="1400" dirty="0">
                <a:solidFill>
                  <a:prstClr val="black"/>
                </a:solidFill>
                <a:ea typeface="Roboto Black" panose="02000000000000000000" pitchFamily="2" charset="0"/>
              </a:rPr>
              <a:t> 28 </a:t>
            </a:r>
            <a:r>
              <a:rPr lang="fr-FR" sz="1400" dirty="0">
                <a:solidFill>
                  <a:srgbClr val="3E3E3E"/>
                </a:solidFill>
                <a:ea typeface="Roboto Light" panose="02000000000000000000" pitchFamily="2" charset="0"/>
              </a:rPr>
              <a:t>days </a:t>
            </a:r>
          </a:p>
          <a:p>
            <a:pPr defTabSz="931134">
              <a:defRPr/>
            </a:pPr>
            <a:r>
              <a:rPr lang="fr-FR" sz="1400" dirty="0">
                <a:solidFill>
                  <a:srgbClr val="3E3E3E"/>
                </a:solidFill>
                <a:ea typeface="Roboto Light" panose="02000000000000000000" pitchFamily="2" charset="0"/>
              </a:rPr>
              <a:t>Skin </a:t>
            </a:r>
            <a:r>
              <a:rPr lang="fr-FR" sz="1400" dirty="0" err="1">
                <a:solidFill>
                  <a:srgbClr val="3E3E3E"/>
                </a:solidFill>
                <a:ea typeface="Roboto Light" panose="02000000000000000000" pitchFamily="2" charset="0"/>
              </a:rPr>
              <a:t>quality</a:t>
            </a:r>
            <a:r>
              <a:rPr lang="fr-FR" sz="1400" dirty="0">
                <a:solidFill>
                  <a:srgbClr val="3E3E3E"/>
                </a:solidFill>
                <a:ea typeface="Roboto Light" panose="02000000000000000000" pitchFamily="2" charset="0"/>
              </a:rPr>
              <a:t> </a:t>
            </a:r>
            <a:r>
              <a:rPr lang="fr-FR" sz="1400" dirty="0" err="1">
                <a:solidFill>
                  <a:srgbClr val="3E3E3E"/>
                </a:solidFill>
                <a:ea typeface="Roboto Light" panose="02000000000000000000" pitchFamily="2" charset="0"/>
              </a:rPr>
              <a:t>is</a:t>
            </a:r>
            <a:r>
              <a:rPr lang="fr-FR" sz="1400" dirty="0">
                <a:solidFill>
                  <a:srgbClr val="3E3E3E"/>
                </a:solidFill>
                <a:ea typeface="Roboto Light" panose="02000000000000000000" pitchFamily="2" charset="0"/>
              </a:rPr>
              <a:t> </a:t>
            </a:r>
            <a:r>
              <a:rPr lang="fr-FR" sz="1400" dirty="0" err="1">
                <a:solidFill>
                  <a:srgbClr val="3E3E3E"/>
                </a:solidFill>
                <a:ea typeface="Roboto Light" panose="02000000000000000000" pitchFamily="2" charset="0"/>
              </a:rPr>
              <a:t>improved</a:t>
            </a:r>
            <a:r>
              <a:rPr lang="fr-FR" sz="1400" dirty="0">
                <a:solidFill>
                  <a:srgbClr val="3E3E3E"/>
                </a:solidFill>
                <a:ea typeface="Roboto Light" panose="02000000000000000000" pitchFamily="2" charset="0"/>
              </a:rPr>
              <a:t> by 17% </a:t>
            </a:r>
            <a:r>
              <a:rPr lang="fr-FR" sz="1400" baseline="30000" dirty="0">
                <a:solidFill>
                  <a:prstClr val="black"/>
                </a:solidFill>
                <a:ea typeface="Roboto Light" panose="02000000000000000000" pitchFamily="2" charset="0"/>
              </a:rPr>
              <a:t> (3)                                          </a:t>
            </a:r>
          </a:p>
          <a:p>
            <a:pPr defTabSz="931134">
              <a:defRPr/>
            </a:pPr>
            <a:r>
              <a:rPr lang="fr-FR" sz="1400" dirty="0">
                <a:solidFill>
                  <a:srgbClr val="3E3E3E"/>
                </a:solidFill>
                <a:ea typeface="Roboto Light" panose="02000000000000000000" pitchFamily="2" charset="0"/>
              </a:rPr>
              <a:t>-20% fewer wrinkles</a:t>
            </a:r>
            <a:r>
              <a:rPr lang="fr-FR" sz="1400" baseline="30000" dirty="0">
                <a:solidFill>
                  <a:prstClr val="black"/>
                </a:solidFill>
                <a:ea typeface="Roboto Light" panose="02000000000000000000" pitchFamily="2" charset="0"/>
              </a:rPr>
              <a:t>(4)</a:t>
            </a:r>
            <a:endParaRPr lang="fr-FR" sz="1400" dirty="0">
              <a:solidFill>
                <a:srgbClr val="3E3E3E"/>
              </a:solidFill>
              <a:ea typeface="Roboto Light" panose="02000000000000000000" pitchFamily="2" charset="0"/>
            </a:endParaRPr>
          </a:p>
          <a:p>
            <a:pPr marL="0" marR="0" lvl="0" indent="0" algn="l" defTabSz="931134" rtl="0" eaLnBrk="1" fontAlgn="auto" latinLnBrk="0" hangingPunct="1">
              <a:lnSpc>
                <a:spcPct val="100000"/>
              </a:lnSpc>
              <a:spcBef>
                <a:spcPts val="0"/>
              </a:spcBef>
              <a:spcAft>
                <a:spcPts val="0"/>
              </a:spcAft>
              <a:buClrTx/>
              <a:buSzTx/>
              <a:buFontTx/>
              <a:buNone/>
              <a:tabLst/>
              <a:defRPr/>
            </a:pPr>
            <a:r>
              <a:rPr lang="fr-FR" sz="1400" dirty="0">
                <a:solidFill>
                  <a:srgbClr val="006653"/>
                </a:solidFill>
                <a:ea typeface="Roboto Black" panose="02000000000000000000" pitchFamily="2" charset="0"/>
              </a:rPr>
              <a:t>For more than 9 out of 10 women</a:t>
            </a:r>
            <a:r>
              <a:rPr lang="fr-FR" sz="1400" dirty="0">
                <a:solidFill>
                  <a:srgbClr val="3E3E3E"/>
                </a:solidFill>
                <a:ea typeface="Roboto Light" panose="02000000000000000000" pitchFamily="2" charset="0"/>
              </a:rPr>
              <a:t>, </a:t>
            </a:r>
            <a:r>
              <a:rPr lang="fr-FR" sz="1400" dirty="0">
                <a:solidFill>
                  <a:srgbClr val="006653"/>
                </a:solidFill>
                <a:ea typeface="Roboto Light" panose="02000000000000000000" pitchFamily="2" charset="0"/>
              </a:rPr>
              <a:t>skin </a:t>
            </a:r>
            <a:r>
              <a:rPr lang="fr-FR" sz="1400" dirty="0">
                <a:solidFill>
                  <a:srgbClr val="3E3E3E"/>
                </a:solidFill>
                <a:ea typeface="Roboto Light" panose="02000000000000000000" pitchFamily="2" charset="0"/>
              </a:rPr>
              <a:t>is </a:t>
            </a:r>
            <a:r>
              <a:rPr lang="fr-FR" sz="1400" dirty="0">
                <a:solidFill>
                  <a:srgbClr val="006653"/>
                </a:solidFill>
                <a:ea typeface="Roboto Light" panose="02000000000000000000" pitchFamily="2" charset="0"/>
              </a:rPr>
              <a:t>visibly more beautiful </a:t>
            </a:r>
            <a:r>
              <a:rPr lang="fr-FR" sz="1400" baseline="30000" dirty="0">
                <a:solidFill>
                  <a:prstClr val="black"/>
                </a:solidFill>
                <a:ea typeface="Roboto Light" panose="02000000000000000000" pitchFamily="2" charset="0"/>
              </a:rPr>
              <a:t>(2)                                          </a:t>
            </a:r>
          </a:p>
          <a:p>
            <a:pPr defTabSz="931134">
              <a:defRPr/>
            </a:pPr>
            <a:endParaRPr lang="fr-FR" sz="1400" dirty="0">
              <a:solidFill>
                <a:srgbClr val="3D7A53"/>
              </a:solidFill>
              <a:ea typeface="Roboto Black" panose="02000000000000000000" pitchFamily="2" charset="0"/>
            </a:endParaRPr>
          </a:p>
          <a:p>
            <a:endParaRPr lang="fr-FR" sz="1400" dirty="0">
              <a:solidFill>
                <a:srgbClr val="3D7A53"/>
              </a:solidFill>
              <a:ea typeface="Roboto Light" panose="02000000000000000000" pitchFamily="2"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13</a:t>
            </a:fld>
            <a:endParaRPr lang="fr-FR">
              <a:solidFill>
                <a:prstClr val="black"/>
              </a:solidFill>
              <a:latin typeface="Calibri" panose="020F0502020204030204"/>
            </a:endParaRPr>
          </a:p>
        </p:txBody>
      </p:sp>
    </p:spTree>
    <p:extLst>
      <p:ext uri="{BB962C8B-B14F-4D97-AF65-F5344CB8AC3E}">
        <p14:creationId xmlns:p14="http://schemas.microsoft.com/office/powerpoint/2010/main" val="136964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dirty="0"/>
              <a:t>This serum is exceptional in that it has a </a:t>
            </a:r>
            <a:r>
              <a:rPr lang="fr-FR" sz="1400" dirty="0" err="1"/>
              <a:t>genuine</a:t>
            </a:r>
            <a:r>
              <a:rPr lang="fr-FR" sz="1400" dirty="0"/>
              <a:t> </a:t>
            </a:r>
            <a:r>
              <a:rPr lang="fr-FR" sz="1400" b="1" dirty="0"/>
              <a:t>re-</a:t>
            </a:r>
            <a:r>
              <a:rPr lang="fr-FR" sz="1400" b="1" dirty="0" err="1"/>
              <a:t>harmonising</a:t>
            </a:r>
            <a:r>
              <a:rPr lang="fr-FR" sz="1400" b="1" dirty="0"/>
              <a:t> action</a:t>
            </a:r>
            <a:r>
              <a:rPr lang="fr-FR" sz="1400" dirty="0"/>
              <a:t>, meaning that its formula adapts to each skin type to target its specific problems. </a:t>
            </a:r>
            <a:br>
              <a:rPr lang="fr-FR" sz="1400" dirty="0"/>
            </a:br>
            <a:r>
              <a:rPr lang="fr-FR" sz="1400" dirty="0"/>
              <a:t>This is how it works, </a:t>
            </a:r>
          </a:p>
          <a:p>
            <a:r>
              <a:rPr lang="fr-FR" sz="1400" dirty="0"/>
              <a:t>	For dry skin, dryness and tightness are reduced. </a:t>
            </a:r>
            <a:br>
              <a:rPr lang="fr-FR" sz="1400" dirty="0"/>
            </a:br>
            <a:r>
              <a:rPr lang="fr-FR" sz="1400" dirty="0"/>
              <a:t>	For combination to oily skin, there's a mattifying effect and fewer imperfections. </a:t>
            </a:r>
          </a:p>
          <a:p>
            <a:r>
              <a:rPr lang="fr-FR" sz="1400" dirty="0"/>
              <a:t>	For sensitive skin, sensations of discomfort and redness are reduced. </a:t>
            </a:r>
          </a:p>
          <a:p>
            <a:r>
              <a:rPr lang="fr-FR" sz="1400" dirty="0"/>
              <a:t>A real self-</a:t>
            </a:r>
            <a:r>
              <a:rPr lang="fr-FR" sz="1400" dirty="0" err="1"/>
              <a:t>adapting</a:t>
            </a:r>
            <a:r>
              <a:rPr lang="fr-FR" sz="1400" dirty="0"/>
              <a:t> formula for all skin types</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14</a:t>
            </a:fld>
            <a:endParaRPr lang="fr-FR">
              <a:solidFill>
                <a:prstClr val="black"/>
              </a:solidFill>
              <a:latin typeface="Calibri" panose="020F0502020204030204"/>
            </a:endParaRPr>
          </a:p>
        </p:txBody>
      </p:sp>
    </p:spTree>
    <p:extLst>
      <p:ext uri="{BB962C8B-B14F-4D97-AF65-F5344CB8AC3E}">
        <p14:creationId xmlns:p14="http://schemas.microsoft.com/office/powerpoint/2010/main" val="2334691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2913" y="139700"/>
            <a:ext cx="5965825" cy="3355975"/>
          </a:xfrm>
        </p:spPr>
      </p:sp>
      <p:sp>
        <p:nvSpPr>
          <p:cNvPr id="3" name="Espace réservé des notes 2"/>
          <p:cNvSpPr>
            <a:spLocks noGrp="1"/>
          </p:cNvSpPr>
          <p:nvPr>
            <p:ph type="body" idx="1"/>
          </p:nvPr>
        </p:nvSpPr>
        <p:spPr>
          <a:xfrm>
            <a:off x="400230" y="3730873"/>
            <a:ext cx="5988882" cy="5578151"/>
          </a:xfrm>
        </p:spPr>
        <p:txBody>
          <a:bodyPr/>
          <a:lstStyle/>
          <a:p>
            <a:r>
              <a:rPr lang="en-US" sz="1400" dirty="0">
                <a:solidFill>
                  <a:srgbClr val="374151"/>
                </a:solidFill>
              </a:rPr>
              <a:t>Neuroscience is the study of the functioning of the nervous system and its relationship with the organs. The brain and skin share the same embryonic origins - our epidermis and nervous system are intimately linked. Sensory neurons, like skin cells, establish contacts and secrete multiple substances that feed a permanent dialogue between the skin, the nervous system and the immune system. These close links could help us to understand how the nervous system, and in particular the psyche, can play a part in maintaining skin balance, and vice versa.</a:t>
            </a:r>
            <a:endParaRPr lang="en-US" sz="1400" dirty="0"/>
          </a:p>
        </p:txBody>
      </p:sp>
      <p:sp>
        <p:nvSpPr>
          <p:cNvPr id="4" name="Espace réservé du numéro de diapositive 3"/>
          <p:cNvSpPr>
            <a:spLocks noGrp="1"/>
          </p:cNvSpPr>
          <p:nvPr>
            <p:ph type="sldNum" sz="quarter" idx="5"/>
          </p:nvPr>
        </p:nvSpPr>
        <p:spPr/>
        <p:txBody>
          <a:bodyPr/>
          <a:lstStyle/>
          <a:p>
            <a:pPr defTabSz="931134">
              <a:defRPr/>
            </a:pPr>
            <a:fld id="{1D2D63E3-0550-4826-886B-56ADBA66688D}" type="slidenum">
              <a:rPr lang="fr-FR">
                <a:solidFill>
                  <a:prstClr val="black"/>
                </a:solidFill>
                <a:latin typeface="Calibri" panose="020F0502020204030204"/>
              </a:rPr>
              <a:t>15</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384367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166688"/>
            <a:ext cx="5970588" cy="3357562"/>
          </a:xfrm>
        </p:spPr>
      </p:sp>
      <p:sp>
        <p:nvSpPr>
          <p:cNvPr id="3" name="Espace réservé des notes 2"/>
          <p:cNvSpPr>
            <a:spLocks noGrp="1"/>
          </p:cNvSpPr>
          <p:nvPr>
            <p:ph type="body" idx="1"/>
          </p:nvPr>
        </p:nvSpPr>
        <p:spPr>
          <a:xfrm>
            <a:off x="409953" y="3730873"/>
            <a:ext cx="5988881" cy="5965523"/>
          </a:xfrm>
        </p:spPr>
        <p:txBody>
          <a:bodyPr/>
          <a:lstStyle/>
          <a:p>
            <a:pPr>
              <a:spcBef>
                <a:spcPts val="815"/>
              </a:spcBef>
            </a:pPr>
            <a:r>
              <a:rPr lang="en-US" sz="1400" dirty="0">
                <a:solidFill>
                  <a:srgbClr val="000000"/>
                </a:solidFill>
                <a:latin typeface="Helvetica Neue"/>
                <a:ea typeface="Arial Unicode MS"/>
                <a:cs typeface="Segoe UI" panose="020B0502040204020203" pitchFamily="34" charset="0"/>
              </a:rPr>
              <a:t>For the first time, Yon-Ka has gone beyond standard clinical tests and measurements to demonstrate the anti-stress efficacy of CBD Serum with a prosody </a:t>
            </a:r>
            <a:r>
              <a:rPr lang="en-US" sz="1400" dirty="0" err="1">
                <a:solidFill>
                  <a:srgbClr val="000000"/>
                </a:solidFill>
                <a:latin typeface="Helvetica Neue"/>
                <a:ea typeface="Arial Unicode MS"/>
                <a:cs typeface="Segoe UI" panose="020B0502040204020203" pitchFamily="34" charset="0"/>
              </a:rPr>
              <a:t>test.Prosody</a:t>
            </a:r>
            <a:r>
              <a:rPr lang="en-US" sz="1400" dirty="0">
                <a:solidFill>
                  <a:srgbClr val="000000"/>
                </a:solidFill>
                <a:latin typeface="Helvetica Neue"/>
                <a:ea typeface="Arial Unicode MS"/>
                <a:cs typeface="Segoe UI" panose="020B0502040204020203" pitchFamily="34" charset="0"/>
              </a:rPr>
              <a:t> is the way we speak. Intonation, accentuation, rhythm, flow and pauses are real markers. Indeed, the study of prosody and/or its disorders is increasingly being investigated, making it possible to detect and diagnose certain pathologies (autism, Parkinson's disease, schizophrenia, etc.) as early as possible, as well as to understand our state of stress and emotional state. Our study focuses on these last 2 points. This analysis is carried out using a specific algorithm, </a:t>
            </a:r>
            <a:r>
              <a:rPr lang="en-US" sz="1400" dirty="0" err="1">
                <a:solidFill>
                  <a:srgbClr val="000000"/>
                </a:solidFill>
                <a:latin typeface="Helvetica Neue"/>
                <a:ea typeface="Arial Unicode MS"/>
                <a:cs typeface="Segoe UI" panose="020B0502040204020203" pitchFamily="34" charset="0"/>
              </a:rPr>
              <a:t>EmoVocTM</a:t>
            </a:r>
            <a:r>
              <a:rPr lang="en-US" sz="1400" dirty="0">
                <a:solidFill>
                  <a:srgbClr val="000000"/>
                </a:solidFill>
                <a:latin typeface="Helvetica Neue"/>
                <a:ea typeface="Arial Unicode MS"/>
                <a:cs typeface="Segoe UI" panose="020B0502040204020203" pitchFamily="34" charset="0"/>
              </a:rPr>
              <a:t>, which, after processing the sound signal, enables us to evaluate the stress (1) and emotions (2) of the </a:t>
            </a:r>
            <a:r>
              <a:rPr lang="en-US" sz="1400" dirty="0" err="1">
                <a:solidFill>
                  <a:srgbClr val="000000"/>
                </a:solidFill>
                <a:latin typeface="Helvetica Neue"/>
                <a:ea typeface="Arial Unicode MS"/>
                <a:cs typeface="Segoe UI" panose="020B0502040204020203" pitchFamily="34" charset="0"/>
              </a:rPr>
              <a:t>subjects.After</a:t>
            </a:r>
            <a:r>
              <a:rPr lang="en-US" sz="1400" dirty="0">
                <a:solidFill>
                  <a:srgbClr val="000000"/>
                </a:solidFill>
                <a:latin typeface="Helvetica Neue"/>
                <a:ea typeface="Arial Unicode MS"/>
                <a:cs typeface="Segoe UI" panose="020B0502040204020203" pitchFamily="34" charset="0"/>
              </a:rPr>
              <a:t> 28 days of use, our CBD Serum has lived up to all its promises, showing a relaxing effect (by reducing stress) associated with a significant increase in positive emotions. </a:t>
            </a:r>
          </a:p>
          <a:p>
            <a:pPr>
              <a:spcBef>
                <a:spcPts val="815"/>
              </a:spcBef>
            </a:pPr>
            <a:endParaRPr lang="fr-FR" sz="1400" dirty="0">
              <a:solidFill>
                <a:srgbClr val="000000"/>
              </a:solidFill>
              <a:latin typeface="Helvetica Neue"/>
              <a:ea typeface="Arial Unicode MS"/>
              <a:cs typeface="Arial Unicode MS"/>
            </a:endParaRPr>
          </a:p>
          <a:p>
            <a:pPr>
              <a:spcBef>
                <a:spcPts val="815"/>
              </a:spcBef>
            </a:pPr>
            <a:r>
              <a:rPr lang="fr-FR" sz="1100" dirty="0">
                <a:solidFill>
                  <a:srgbClr val="000000"/>
                </a:solidFill>
                <a:latin typeface="Helvetica Neue"/>
                <a:ea typeface="Arial Unicode MS"/>
                <a:cs typeface="Segoe UI" panose="020B0502040204020203" pitchFamily="34" charset="0"/>
              </a:rPr>
              <a:t>(1) </a:t>
            </a:r>
            <a:r>
              <a:rPr lang="fr-FR" sz="1100" dirty="0" err="1">
                <a:solidFill>
                  <a:srgbClr val="000000"/>
                </a:solidFill>
                <a:latin typeface="Helvetica Neue"/>
                <a:ea typeface="Arial Unicode MS"/>
                <a:cs typeface="Segoe UI" panose="020B0502040204020203" pitchFamily="34" charset="0"/>
              </a:rPr>
              <a:t>quantified</a:t>
            </a:r>
            <a:r>
              <a:rPr lang="fr-FR" sz="1100" dirty="0">
                <a:solidFill>
                  <a:srgbClr val="000000"/>
                </a:solidFill>
                <a:latin typeface="Helvetica Neue"/>
                <a:ea typeface="Arial Unicode MS"/>
                <a:cs typeface="Segoe UI" panose="020B0502040204020203" pitchFamily="34" charset="0"/>
              </a:rPr>
              <a:t> on the basis of </a:t>
            </a:r>
            <a:r>
              <a:rPr lang="fr-FR" sz="1100" dirty="0" err="1">
                <a:solidFill>
                  <a:srgbClr val="000000"/>
                </a:solidFill>
                <a:latin typeface="Helvetica Neue"/>
                <a:ea typeface="Arial Unicode MS"/>
                <a:cs typeface="Segoe UI" panose="020B0502040204020203" pitchFamily="34" charset="0"/>
              </a:rPr>
              <a:t>various</a:t>
            </a:r>
            <a:r>
              <a:rPr lang="fr-FR" sz="1100" dirty="0">
                <a:solidFill>
                  <a:srgbClr val="000000"/>
                </a:solidFill>
                <a:latin typeface="Helvetica Neue"/>
                <a:ea typeface="Arial Unicode MS"/>
                <a:cs typeface="Segoe UI" panose="020B0502040204020203" pitchFamily="34" charset="0"/>
              </a:rPr>
              <a:t> vocal </a:t>
            </a:r>
            <a:r>
              <a:rPr lang="fr-FR" sz="1100" dirty="0" err="1">
                <a:solidFill>
                  <a:srgbClr val="000000"/>
                </a:solidFill>
                <a:latin typeface="Helvetica Neue"/>
                <a:ea typeface="Arial Unicode MS"/>
                <a:cs typeface="Segoe UI" panose="020B0502040204020203" pitchFamily="34" charset="0"/>
              </a:rPr>
              <a:t>parameters</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such</a:t>
            </a:r>
            <a:r>
              <a:rPr lang="fr-FR" sz="1100" dirty="0">
                <a:solidFill>
                  <a:srgbClr val="000000"/>
                </a:solidFill>
                <a:latin typeface="Helvetica Neue"/>
                <a:ea typeface="Arial Unicode MS"/>
                <a:cs typeface="Segoe UI" panose="020B0502040204020203" pitchFamily="34" charset="0"/>
              </a:rPr>
              <a:t> as vocal </a:t>
            </a:r>
            <a:r>
              <a:rPr lang="fr-FR" sz="1100" dirty="0" err="1">
                <a:solidFill>
                  <a:srgbClr val="000000"/>
                </a:solidFill>
                <a:latin typeface="Helvetica Neue"/>
                <a:ea typeface="Arial Unicode MS"/>
                <a:cs typeface="Segoe UI" panose="020B0502040204020203" pitchFamily="34" charset="0"/>
              </a:rPr>
              <a:t>intensity</a:t>
            </a:r>
            <a:r>
              <a:rPr lang="fr-FR" sz="1100" dirty="0">
                <a:solidFill>
                  <a:srgbClr val="000000"/>
                </a:solidFill>
                <a:latin typeface="Helvetica Neue"/>
                <a:ea typeface="Arial Unicode MS"/>
                <a:cs typeface="Segoe UI" panose="020B0502040204020203" pitchFamily="34" charset="0"/>
              </a:rPr>
              <a:t> and </a:t>
            </a:r>
            <a:r>
              <a:rPr lang="fr-FR" sz="1100" dirty="0" err="1">
                <a:solidFill>
                  <a:srgbClr val="000000"/>
                </a:solidFill>
                <a:latin typeface="Helvetica Neue"/>
                <a:ea typeface="Arial Unicode MS"/>
                <a:cs typeface="Segoe UI" panose="020B0502040204020203" pitchFamily="34" charset="0"/>
              </a:rPr>
              <a:t>frequency</a:t>
            </a:r>
            <a:r>
              <a:rPr lang="fr-FR" sz="1100" dirty="0">
                <a:solidFill>
                  <a:srgbClr val="000000"/>
                </a:solidFill>
                <a:latin typeface="Helvetica Neue"/>
                <a:ea typeface="Arial Unicode MS"/>
                <a:cs typeface="Segoe UI" panose="020B0502040204020203" pitchFamily="34" charset="0"/>
              </a:rPr>
              <a:t>.</a:t>
            </a:r>
            <a:endParaRPr lang="fr-FR" sz="1100" dirty="0">
              <a:solidFill>
                <a:srgbClr val="000000"/>
              </a:solidFill>
              <a:latin typeface="Helvetica Neue"/>
              <a:ea typeface="Arial Unicode MS"/>
              <a:cs typeface="Arial Unicode MS"/>
            </a:endParaRPr>
          </a:p>
          <a:p>
            <a:pPr>
              <a:spcBef>
                <a:spcPts val="815"/>
              </a:spcBef>
            </a:pPr>
            <a:r>
              <a:rPr lang="fr-FR" sz="1100" dirty="0">
                <a:solidFill>
                  <a:srgbClr val="000000"/>
                </a:solidFill>
                <a:latin typeface="Helvetica Neue"/>
                <a:ea typeface="Arial Unicode MS"/>
                <a:cs typeface="Segoe UI" panose="020B0502040204020203" pitchFamily="34" charset="0"/>
              </a:rPr>
              <a:t>(2) </a:t>
            </a:r>
            <a:r>
              <a:rPr lang="fr-FR" sz="1100" dirty="0" err="1">
                <a:solidFill>
                  <a:srgbClr val="000000"/>
                </a:solidFill>
                <a:latin typeface="Helvetica Neue"/>
                <a:ea typeface="Arial Unicode MS"/>
                <a:cs typeface="Segoe UI" panose="020B0502040204020203" pitchFamily="34" charset="0"/>
              </a:rPr>
              <a:t>calculated</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from</a:t>
            </a:r>
            <a:r>
              <a:rPr lang="fr-FR" sz="1100" dirty="0">
                <a:solidFill>
                  <a:srgbClr val="000000"/>
                </a:solidFill>
                <a:latin typeface="Helvetica Neue"/>
                <a:ea typeface="Arial Unicode MS"/>
                <a:cs typeface="Segoe UI" panose="020B0502040204020203" pitchFamily="34" charset="0"/>
              </a:rPr>
              <a:t> the values of </a:t>
            </a:r>
            <a:r>
              <a:rPr lang="fr-FR" sz="1100" dirty="0" err="1">
                <a:solidFill>
                  <a:srgbClr val="000000"/>
                </a:solidFill>
                <a:latin typeface="Helvetica Neue"/>
                <a:ea typeface="Arial Unicode MS"/>
                <a:cs typeface="Segoe UI" panose="020B0502040204020203" pitchFamily="34" charset="0"/>
              </a:rPr>
              <a:t>specific</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parameters</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extracted</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from</a:t>
            </a:r>
            <a:r>
              <a:rPr lang="fr-FR" sz="1100" dirty="0">
                <a:solidFill>
                  <a:srgbClr val="000000"/>
                </a:solidFill>
                <a:latin typeface="Helvetica Neue"/>
                <a:ea typeface="Arial Unicode MS"/>
                <a:cs typeface="Segoe UI" panose="020B0502040204020203" pitchFamily="34" charset="0"/>
              </a:rPr>
              <a:t> the </a:t>
            </a:r>
            <a:r>
              <a:rPr lang="fr-FR" sz="1100" dirty="0" err="1">
                <a:solidFill>
                  <a:srgbClr val="000000"/>
                </a:solidFill>
                <a:latin typeface="Helvetica Neue"/>
                <a:ea typeface="Arial Unicode MS"/>
                <a:cs typeface="Segoe UI" panose="020B0502040204020203" pitchFamily="34" charset="0"/>
              </a:rPr>
              <a:t>analysis</a:t>
            </a:r>
            <a:r>
              <a:rPr lang="fr-FR" sz="1100" dirty="0">
                <a:solidFill>
                  <a:srgbClr val="000000"/>
                </a:solidFill>
                <a:latin typeface="Helvetica Neue"/>
                <a:ea typeface="Arial Unicode MS"/>
                <a:cs typeface="Segoe UI" panose="020B0502040204020203" pitchFamily="34" charset="0"/>
              </a:rPr>
              <a:t> of </a:t>
            </a:r>
            <a:r>
              <a:rPr lang="fr-FR" sz="1100" dirty="0" err="1">
                <a:solidFill>
                  <a:srgbClr val="000000"/>
                </a:solidFill>
                <a:latin typeface="Helvetica Neue"/>
                <a:ea typeface="Arial Unicode MS"/>
                <a:cs typeface="Segoe UI" panose="020B0502040204020203" pitchFamily="34" charset="0"/>
              </a:rPr>
              <a:t>voice</a:t>
            </a:r>
            <a:r>
              <a:rPr lang="fr-FR" sz="1100" dirty="0">
                <a:solidFill>
                  <a:srgbClr val="000000"/>
                </a:solidFill>
                <a:latin typeface="Helvetica Neue"/>
                <a:ea typeface="Arial Unicode MS"/>
                <a:cs typeface="Segoe UI" panose="020B0502040204020203" pitchFamily="34" charset="0"/>
              </a:rPr>
              <a:t> </a:t>
            </a:r>
            <a:r>
              <a:rPr lang="fr-FR" sz="1100" dirty="0" err="1">
                <a:solidFill>
                  <a:srgbClr val="000000"/>
                </a:solidFill>
                <a:latin typeface="Helvetica Neue"/>
                <a:ea typeface="Arial Unicode MS"/>
                <a:cs typeface="Segoe UI" panose="020B0502040204020203" pitchFamily="34" charset="0"/>
              </a:rPr>
              <a:t>spectra</a:t>
            </a:r>
            <a:r>
              <a:rPr lang="fr-FR" sz="1100" dirty="0">
                <a:solidFill>
                  <a:srgbClr val="000000"/>
                </a:solidFill>
                <a:latin typeface="Helvetica Neue"/>
                <a:ea typeface="Arial Unicode MS"/>
                <a:cs typeface="Segoe UI" panose="020B0502040204020203" pitchFamily="34" charset="0"/>
              </a:rPr>
              <a:t>.</a:t>
            </a:r>
            <a:endParaRPr lang="fr-FR" sz="1100" dirty="0">
              <a:solidFill>
                <a:srgbClr val="000000"/>
              </a:solidFill>
              <a:latin typeface="Helvetica Neue"/>
              <a:ea typeface="Arial Unicode MS"/>
              <a:cs typeface="Arial Unicode MS"/>
            </a:endParaRPr>
          </a:p>
          <a:p>
            <a:endParaRPr lang="fr-FR" sz="1400"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16</a:t>
            </a:fld>
            <a:endParaRPr lang="fr-FR">
              <a:solidFill>
                <a:prstClr val="black"/>
              </a:solidFill>
              <a:latin typeface="Calibri" panose="020F0502020204030204"/>
            </a:endParaRPr>
          </a:p>
        </p:txBody>
      </p:sp>
    </p:spTree>
    <p:extLst>
      <p:ext uri="{BB962C8B-B14F-4D97-AF65-F5344CB8AC3E}">
        <p14:creationId xmlns:p14="http://schemas.microsoft.com/office/powerpoint/2010/main" val="24606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15"/>
              </a:spcAft>
            </a:pPr>
            <a:r>
              <a:rPr lang="fr-FR" sz="1400" dirty="0">
                <a:ea typeface="Calibri" panose="020F0502020204030204" pitchFamily="34" charset="0"/>
                <a:cs typeface="Times New Roman" panose="02020603050405020304" pitchFamily="18" charset="0"/>
              </a:rPr>
              <a:t>Once again, with this product launch, Yon-Ka affirms its environmental commitments. </a:t>
            </a:r>
            <a:br>
              <a:rPr lang="fr-FR" sz="1400" dirty="0">
                <a:ea typeface="Calibri" panose="020F0502020204030204" pitchFamily="34" charset="0"/>
                <a:cs typeface="Times New Roman" panose="02020603050405020304" pitchFamily="18" charset="0"/>
              </a:rPr>
            </a:br>
            <a:r>
              <a:rPr lang="fr-FR" sz="1400" dirty="0">
                <a:ea typeface="Calibri" panose="020F0502020204030204" pitchFamily="34" charset="0"/>
                <a:cs typeface="Times New Roman" panose="02020603050405020304" pitchFamily="18" charset="0"/>
              </a:rPr>
              <a:t>With FSC packaging, instructions </a:t>
            </a:r>
            <a:r>
              <a:rPr lang="fr-FR" sz="1400" dirty="0" err="1">
                <a:ea typeface="Calibri" panose="020F0502020204030204" pitchFamily="34" charset="0"/>
                <a:cs typeface="Times New Roman" panose="02020603050405020304" pitchFamily="18" charset="0"/>
              </a:rPr>
              <a:t>printed</a:t>
            </a:r>
            <a:r>
              <a:rPr lang="fr-FR" sz="1400" dirty="0">
                <a:ea typeface="Calibri" panose="020F0502020204030204" pitchFamily="34" charset="0"/>
                <a:cs typeface="Times New Roman" panose="02020603050405020304" pitchFamily="18" charset="0"/>
              </a:rPr>
              <a:t> on the back of the case, primary packaging in recyclable glass and the use of active ingredients derived from Green Sciences and cultivated sustainably (CBD and Sacred Lotus). </a:t>
            </a:r>
          </a:p>
          <a:p>
            <a:endParaRPr lang="fr-FR" sz="1400" dirty="0"/>
          </a:p>
        </p:txBody>
      </p:sp>
      <p:sp>
        <p:nvSpPr>
          <p:cNvPr id="4" name="Espace réservé du numéro de diapositive 3"/>
          <p:cNvSpPr>
            <a:spLocks noGrp="1"/>
          </p:cNvSpPr>
          <p:nvPr>
            <p:ph type="sldNum" sz="quarter" idx="5"/>
          </p:nvPr>
        </p:nvSpPr>
        <p:spPr/>
        <p:txBody>
          <a:bodyPr/>
          <a:lstStyle/>
          <a:p>
            <a:pPr defTabSz="931134">
              <a:defRPr/>
            </a:pPr>
            <a:fld id="{1E75D512-6B45-4599-B546-A08B6EF7031D}" type="slidenum">
              <a:rPr lang="fr-FR">
                <a:solidFill>
                  <a:prstClr val="black"/>
                </a:solidFill>
                <a:latin typeface="Calibri"/>
              </a:rPr>
              <a:t>17</a:t>
            </a:fld>
            <a:endParaRPr lang="fr-FR">
              <a:solidFill>
                <a:prstClr val="black"/>
              </a:solidFill>
              <a:latin typeface="Calibri"/>
            </a:endParaRPr>
          </a:p>
        </p:txBody>
      </p:sp>
    </p:spTree>
    <p:extLst>
      <p:ext uri="{BB962C8B-B14F-4D97-AF65-F5344CB8AC3E}">
        <p14:creationId xmlns:p14="http://schemas.microsoft.com/office/powerpoint/2010/main" val="37932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23240" y="4892988"/>
            <a:ext cx="5447030" cy="3914239"/>
          </a:xfrm>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defTabSz="931134">
              <a:defRPr/>
            </a:pPr>
            <a:fld id="{1E75D512-6B45-4599-B546-A08B6EF7031D}" type="slidenum">
              <a:rPr lang="fr-FR">
                <a:solidFill>
                  <a:prstClr val="black"/>
                </a:solidFill>
                <a:latin typeface="Calibri"/>
              </a:rPr>
              <a:t>18</a:t>
            </a:fld>
            <a:endParaRPr lang="fr-FR">
              <a:solidFill>
                <a:prstClr val="black"/>
              </a:solidFill>
              <a:latin typeface="Calibri"/>
            </a:endParaRPr>
          </a:p>
        </p:txBody>
      </p:sp>
    </p:spTree>
    <p:extLst>
      <p:ext uri="{BB962C8B-B14F-4D97-AF65-F5344CB8AC3E}">
        <p14:creationId xmlns:p14="http://schemas.microsoft.com/office/powerpoint/2010/main" val="201278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Retail</a:t>
            </a:r>
            <a:r>
              <a:rPr lang="fr-FR" dirty="0"/>
              <a:t> size 30ml = XX € (4 </a:t>
            </a:r>
            <a:r>
              <a:rPr lang="fr-FR" dirty="0" err="1"/>
              <a:t>months</a:t>
            </a:r>
            <a:r>
              <a:rPr lang="fr-FR" dirty="0"/>
              <a:t> of use)</a:t>
            </a:r>
          </a:p>
          <a:p>
            <a:r>
              <a:rPr lang="fr-FR" dirty="0"/>
              <a:t>5ml = XX € (20 </a:t>
            </a:r>
            <a:r>
              <a:rPr lang="fr-FR" dirty="0" err="1"/>
              <a:t>days</a:t>
            </a:r>
            <a:r>
              <a:rPr lang="fr-FR" dirty="0"/>
              <a:t> of use – </a:t>
            </a:r>
            <a:r>
              <a:rPr lang="fr-FR" dirty="0" err="1"/>
              <a:t>used</a:t>
            </a:r>
            <a:r>
              <a:rPr lang="fr-FR" dirty="0"/>
              <a:t> 1x at night)</a:t>
            </a:r>
          </a:p>
          <a:p>
            <a:r>
              <a:rPr lang="fr-FR" dirty="0"/>
              <a:t>Professional size = 60ml (10 </a:t>
            </a:r>
            <a:r>
              <a:rPr lang="fr-FR" dirty="0" err="1"/>
              <a:t>treatments</a:t>
            </a:r>
            <a:r>
              <a:rPr lang="fr-FR" dirty="0"/>
              <a:t> of 90 min)</a:t>
            </a:r>
          </a:p>
          <a:p>
            <a:endParaRPr lang="fr-FR" dirty="0"/>
          </a:p>
          <a:p>
            <a:endParaRPr lang="fr-FR" dirty="0"/>
          </a:p>
          <a:p>
            <a:r>
              <a:rPr lang="fr-FR" dirty="0"/>
              <a:t>The CBD concentration is the same in all 3 formats ( 1% pure CBD) the number of mg of CBD varies according to the volume of the bottle.</a:t>
            </a:r>
          </a:p>
          <a:p>
            <a:r>
              <a:rPr lang="fr-FR" dirty="0"/>
              <a:t>Example: 300mg for 30ml and 600mg for 60ml</a:t>
            </a: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19</a:t>
            </a:fld>
            <a:endParaRPr lang="fr-FR">
              <a:solidFill>
                <a:prstClr val="black"/>
              </a:solidFill>
              <a:latin typeface="Calibri" panose="020F0502020204030204"/>
            </a:endParaRPr>
          </a:p>
        </p:txBody>
      </p:sp>
    </p:spTree>
    <p:extLst>
      <p:ext uri="{BB962C8B-B14F-4D97-AF65-F5344CB8AC3E}">
        <p14:creationId xmlns:p14="http://schemas.microsoft.com/office/powerpoint/2010/main" val="268106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6563" y="169863"/>
            <a:ext cx="5967412" cy="3355975"/>
          </a:xfrm>
        </p:spPr>
      </p:sp>
      <p:sp>
        <p:nvSpPr>
          <p:cNvPr id="3" name="Espace réservé des notes 2"/>
          <p:cNvSpPr>
            <a:spLocks noGrp="1"/>
          </p:cNvSpPr>
          <p:nvPr>
            <p:ph type="body" idx="1"/>
          </p:nvPr>
        </p:nvSpPr>
        <p:spPr>
          <a:xfrm>
            <a:off x="226522" y="3675062"/>
            <a:ext cx="6183327" cy="6096000"/>
          </a:xfrm>
        </p:spPr>
        <p:txBody>
          <a:bodyPr/>
          <a:lstStyle/>
          <a:p>
            <a:pPr marL="0" marR="0" lvl="0" indent="0" algn="l" defTabSz="963631" rtl="0" eaLnBrk="1" fontAlgn="auto" latinLnBrk="0" hangingPunct="1">
              <a:lnSpc>
                <a:spcPct val="100000"/>
              </a:lnSpc>
              <a:spcBef>
                <a:spcPts val="0"/>
              </a:spcBef>
              <a:spcAft>
                <a:spcPts val="0"/>
              </a:spcAft>
              <a:buClrTx/>
              <a:buSzTx/>
              <a:buFontTx/>
              <a:buNone/>
              <a:tabLst/>
              <a:defRPr/>
            </a:pPr>
            <a:r>
              <a:rPr lang="fr-FR" sz="1400" dirty="0">
                <a:solidFill>
                  <a:srgbClr val="006653"/>
                </a:solidFill>
                <a:latin typeface="Roboto Black" panose="02000000000000000000" pitchFamily="2" charset="0"/>
                <a:ea typeface="Roboto Black" panose="02000000000000000000" pitchFamily="2" charset="0"/>
                <a:cs typeface="+mj-cs"/>
              </a:rPr>
              <a:t>A few </a:t>
            </a:r>
            <a:r>
              <a:rPr lang="fr-FR" sz="1400" dirty="0" err="1">
                <a:solidFill>
                  <a:srgbClr val="006653"/>
                </a:solidFill>
                <a:latin typeface="Roboto Black" panose="02000000000000000000" pitchFamily="2" charset="0"/>
                <a:ea typeface="Roboto Black" panose="02000000000000000000" pitchFamily="2" charset="0"/>
                <a:cs typeface="+mj-cs"/>
              </a:rPr>
              <a:t>figures </a:t>
            </a:r>
            <a:r>
              <a:rPr lang="fr-FR" sz="1400" dirty="0">
                <a:solidFill>
                  <a:srgbClr val="006653"/>
                </a:solidFill>
                <a:latin typeface="Roboto Black" panose="02000000000000000000" pitchFamily="2" charset="0"/>
                <a:ea typeface="Roboto Black" panose="02000000000000000000" pitchFamily="2" charset="0"/>
                <a:cs typeface="+mj-cs"/>
              </a:rPr>
              <a:t>: </a:t>
            </a:r>
          </a:p>
          <a:p>
            <a:pPr marL="0" marR="0" lvl="0" indent="0" algn="l" defTabSz="963631" rtl="0" eaLnBrk="1" fontAlgn="auto" latinLnBrk="0" hangingPunct="1">
              <a:lnSpc>
                <a:spcPct val="100000"/>
              </a:lnSpc>
              <a:spcBef>
                <a:spcPts val="0"/>
              </a:spcBef>
              <a:spcAft>
                <a:spcPts val="0"/>
              </a:spcAft>
              <a:buClrTx/>
              <a:buSzTx/>
              <a:buFontTx/>
              <a:buNone/>
              <a:tabLst/>
              <a:defRPr/>
            </a:pPr>
            <a:r>
              <a:rPr lang="fr-FR" sz="1400" dirty="0">
                <a:solidFill>
                  <a:srgbClr val="006653"/>
                </a:solidFill>
                <a:latin typeface="Roboto Black" panose="02000000000000000000" pitchFamily="2" charset="0"/>
                <a:ea typeface="Roboto Black" panose="02000000000000000000" pitchFamily="2" charset="0"/>
                <a:cs typeface="+mj-cs"/>
              </a:rPr>
              <a:t>95% </a:t>
            </a:r>
            <a:r>
              <a:rPr lang="fr-FR" sz="1400" dirty="0">
                <a:solidFill>
                  <a:srgbClr val="3E3E3E"/>
                </a:solidFill>
                <a:latin typeface="Roboto Light"/>
                <a:ea typeface="Roboto Light" panose="02000000000000000000" pitchFamily="2" charset="0"/>
              </a:rPr>
              <a:t>of the population is stressed or anxious</a:t>
            </a:r>
            <a:endParaRPr lang="fr-FR" sz="1400" baseline="30000" dirty="0">
              <a:solidFill>
                <a:srgbClr val="3C4245"/>
              </a:solidFill>
              <a:latin typeface="Roboto Light"/>
              <a:ea typeface="+mj-ea"/>
              <a:cs typeface="+mj-cs"/>
            </a:endParaRPr>
          </a:p>
          <a:p>
            <a:pPr defTabSz="963631">
              <a:defRPr/>
            </a:pPr>
            <a:endParaRPr lang="en-US" sz="1400" dirty="0">
              <a:solidFill>
                <a:schemeClr val="tx1"/>
              </a:solidFill>
              <a:latin typeface="+mn-lt"/>
              <a:ea typeface="+mn-ea"/>
            </a:endParaRPr>
          </a:p>
          <a:p>
            <a:pPr defTabSz="963631">
              <a:defRPr/>
            </a:pPr>
            <a:r>
              <a:rPr lang="en-US" sz="1400" dirty="0"/>
              <a:t>Environmental stress (climate, pollution, etc.), </a:t>
            </a:r>
          </a:p>
          <a:p>
            <a:pPr defTabSz="963631">
              <a:defRPr/>
            </a:pPr>
            <a:r>
              <a:rPr lang="en-US" sz="1400" dirty="0"/>
              <a:t>Lifestyles (psychological stress, overwork, the "always on the move" culture)</a:t>
            </a:r>
          </a:p>
          <a:p>
            <a:pPr defTabSz="963631">
              <a:defRPr/>
            </a:pPr>
            <a:r>
              <a:rPr lang="en-US" sz="1400" dirty="0"/>
              <a:t>Stress due to unstable world situation (wars, pandemics, economy, etc.) </a:t>
            </a:r>
          </a:p>
          <a:p>
            <a:pPr defTabSz="963631">
              <a:defRPr/>
            </a:pPr>
            <a:endParaRPr lang="en-US" sz="1400" dirty="0">
              <a:solidFill>
                <a:schemeClr val="tx1"/>
              </a:solidFill>
              <a:latin typeface="+mn-lt"/>
              <a:ea typeface="+mn-ea"/>
            </a:endParaRPr>
          </a:p>
          <a:p>
            <a:pPr defTabSz="963631">
              <a:defRPr/>
            </a:pPr>
            <a:r>
              <a:rPr lang="en-US" sz="1400" dirty="0">
                <a:solidFill>
                  <a:schemeClr val="tx1"/>
                </a:solidFill>
                <a:latin typeface="+mn-lt"/>
                <a:ea typeface="+mn-ea"/>
              </a:rPr>
              <a:t>All these stressful situations degrade </a:t>
            </a:r>
            <a:r>
              <a:rPr lang="fr-FR" sz="1400" kern="1200" dirty="0">
                <a:solidFill>
                  <a:schemeClr val="tx1"/>
                </a:solidFill>
                <a:latin typeface="+mn-lt"/>
                <a:ea typeface="+mn-ea"/>
                <a:cs typeface="+mn-cs"/>
              </a:rPr>
              <a:t>sleep </a:t>
            </a:r>
            <a:r>
              <a:rPr lang="fr-FR" sz="1400" dirty="0">
                <a:solidFill>
                  <a:srgbClr val="006653"/>
                </a:solidFill>
                <a:latin typeface="Roboto Black" panose="02000000000000000000" pitchFamily="2" charset="0"/>
                <a:ea typeface="Roboto Black" panose="02000000000000000000" pitchFamily="2" charset="0"/>
              </a:rPr>
              <a:t>quality</a:t>
            </a:r>
            <a:r>
              <a:rPr lang="fr-FR" sz="1400" kern="1200" dirty="0">
                <a:solidFill>
                  <a:schemeClr val="tx1"/>
                </a:solidFill>
                <a:latin typeface="+mn-lt"/>
                <a:ea typeface="+mn-ea"/>
                <a:cs typeface="+mn-cs"/>
              </a:rPr>
              <a:t>: sleep disorders, difficulty falling asleep, night-time awakenings. </a:t>
            </a:r>
          </a:p>
          <a:p>
            <a:pPr defTabSz="963631">
              <a:defRPr/>
            </a:pPr>
            <a:r>
              <a:rPr lang="fr-FR" sz="1400" dirty="0">
                <a:solidFill>
                  <a:srgbClr val="006653"/>
                </a:solidFill>
                <a:latin typeface="Roboto Black" panose="02000000000000000000" pitchFamily="2" charset="0"/>
                <a:ea typeface="Roboto Black" panose="02000000000000000000" pitchFamily="2" charset="0"/>
                <a:cs typeface="+mj-cs"/>
              </a:rPr>
              <a:t>4 billion people wake up tired every day </a:t>
            </a:r>
          </a:p>
          <a:p>
            <a:pPr defTabSz="1008697">
              <a:defRPr/>
            </a:pPr>
            <a:endParaRPr lang="fr-FR" sz="1400" dirty="0">
              <a:solidFill>
                <a:srgbClr val="006653"/>
              </a:solidFill>
              <a:latin typeface="Roboto Black" panose="02000000000000000000" pitchFamily="2" charset="0"/>
              <a:ea typeface="Roboto Black" panose="02000000000000000000" pitchFamily="2" charset="0"/>
              <a:cs typeface="+mj-cs"/>
            </a:endParaRPr>
          </a:p>
          <a:p>
            <a:pPr defTabSz="1008697">
              <a:defRPr/>
            </a:pPr>
            <a:r>
              <a:rPr lang="fr-FR" sz="1400" dirty="0">
                <a:solidFill>
                  <a:srgbClr val="006653"/>
                </a:solidFill>
                <a:latin typeface="Roboto Black" panose="02000000000000000000" pitchFamily="2" charset="0"/>
                <a:ea typeface="Roboto Black" panose="02000000000000000000" pitchFamily="2" charset="0"/>
                <a:cs typeface="+mj-cs"/>
              </a:rPr>
              <a:t>This is a major concern for many people. </a:t>
            </a:r>
          </a:p>
          <a:p>
            <a:pPr defTabSz="1008697">
              <a:defRPr/>
            </a:pPr>
            <a:r>
              <a:rPr lang="fr-FR" sz="1400" dirty="0">
                <a:solidFill>
                  <a:srgbClr val="006653"/>
                </a:solidFill>
                <a:latin typeface="Roboto Black" panose="02000000000000000000" pitchFamily="2" charset="0"/>
                <a:ea typeface="Roboto Black" panose="02000000000000000000" pitchFamily="2" charset="0"/>
                <a:cs typeface="+mj-cs"/>
              </a:rPr>
              <a:t>100 billion $ are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spent</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worldwide</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annually</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to solve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this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issue**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defTabSz="1008697">
              <a:defRPr/>
            </a:pPr>
            <a:endParaRPr lang="fr-FR" sz="1400" dirty="0">
              <a:solidFill>
                <a:srgbClr val="006653"/>
              </a:solidFill>
              <a:latin typeface="Roboto Black" panose="02000000000000000000" pitchFamily="2" charset="0"/>
              <a:ea typeface="Roboto Black" panose="02000000000000000000" pitchFamily="2" charset="0"/>
              <a:cs typeface="+mj-cs"/>
            </a:endParaRPr>
          </a:p>
          <a:p>
            <a:pPr defTabSz="1008697">
              <a:defRPr/>
            </a:pPr>
            <a:r>
              <a:rPr lang="fr-FR" sz="800" dirty="0">
                <a:solidFill>
                  <a:srgbClr val="404040"/>
                </a:solidFill>
              </a:rPr>
              <a:t>https://www.who.int/fr/news/item/02-03-2022-covid-19-pandemic-triggers-25-increase-in-prevalence-of-anxiety-and-depression-worldwide</a:t>
            </a:r>
            <a:endParaRPr lang="fr-FR" sz="1400" dirty="0">
              <a:solidFill>
                <a:srgbClr val="404040"/>
              </a:solidFill>
            </a:endParaRPr>
          </a:p>
        </p:txBody>
      </p:sp>
      <p:sp>
        <p:nvSpPr>
          <p:cNvPr id="4" name="Espace réservé du numéro de diapositive 3"/>
          <p:cNvSpPr>
            <a:spLocks noGrp="1"/>
          </p:cNvSpPr>
          <p:nvPr>
            <p:ph type="sldNum" sz="quarter" idx="10"/>
          </p:nvPr>
        </p:nvSpPr>
        <p:spPr/>
        <p:txBody>
          <a:bodyPr/>
          <a:lstStyle/>
          <a:p>
            <a:pPr defTabSz="1008697">
              <a:defRPr/>
            </a:pPr>
            <a:fld id="{1D2D63E3-0550-4826-886B-56ADBA66688D}" type="slidenum">
              <a:rPr lang="fr-FR" sz="1300">
                <a:solidFill>
                  <a:prstClr val="black"/>
                </a:solidFill>
                <a:latin typeface="Calibri" panose="020F0502020204030204"/>
              </a:rPr>
              <a:t>2</a:t>
            </a:fld>
            <a:endParaRPr lang="fr-FR" sz="1300">
              <a:solidFill>
                <a:prstClr val="black"/>
              </a:solidFill>
              <a:latin typeface="Calibri" panose="020F0502020204030204"/>
            </a:endParaRPr>
          </a:p>
        </p:txBody>
      </p:sp>
    </p:spTree>
    <p:extLst>
      <p:ext uri="{BB962C8B-B14F-4D97-AF65-F5344CB8AC3E}">
        <p14:creationId xmlns:p14="http://schemas.microsoft.com/office/powerpoint/2010/main" val="242532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5ACC6FA1-F4B8-41BE-BAAE-DA28AE87E23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38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37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1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9100" y="88900"/>
            <a:ext cx="5970588" cy="3357563"/>
          </a:xfrm>
        </p:spPr>
      </p:sp>
      <p:sp>
        <p:nvSpPr>
          <p:cNvPr id="3" name="Espace réservé des notes 2"/>
          <p:cNvSpPr>
            <a:spLocks noGrp="1"/>
          </p:cNvSpPr>
          <p:nvPr>
            <p:ph type="body" idx="1"/>
          </p:nvPr>
        </p:nvSpPr>
        <p:spPr>
          <a:xfrm>
            <a:off x="409954" y="3730873"/>
            <a:ext cx="5447030" cy="3914239"/>
          </a:xfrm>
        </p:spPr>
        <p:txBody>
          <a:bodyPr/>
          <a:lstStyle/>
          <a:p>
            <a:pPr defTabSz="931134">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31134"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134"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7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143E6-1370-4DF1-AEAD-042727B41BF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903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26</a:t>
            </a:fld>
            <a:endParaRPr lang="fr-FR"/>
          </a:p>
        </p:txBody>
      </p:sp>
    </p:spTree>
    <p:extLst>
      <p:ext uri="{BB962C8B-B14F-4D97-AF65-F5344CB8AC3E}">
        <p14:creationId xmlns:p14="http://schemas.microsoft.com/office/powerpoint/2010/main" val="363006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31134">
              <a:defRPr/>
            </a:pPr>
            <a:fld id="{1E75D512-6B45-4599-B546-A08B6EF7031D}" type="slidenum">
              <a:rPr lang="fr-FR">
                <a:solidFill>
                  <a:prstClr val="black"/>
                </a:solidFill>
                <a:latin typeface="Calibri"/>
              </a:rPr>
              <a:t>32</a:t>
            </a:fld>
            <a:endParaRPr lang="fr-FR">
              <a:solidFill>
                <a:prstClr val="black"/>
              </a:solidFill>
              <a:latin typeface="Calibri"/>
            </a:endParaRPr>
          </a:p>
        </p:txBody>
      </p:sp>
    </p:spTree>
    <p:extLst>
      <p:ext uri="{BB962C8B-B14F-4D97-AF65-F5344CB8AC3E}">
        <p14:creationId xmlns:p14="http://schemas.microsoft.com/office/powerpoint/2010/main" val="2119904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9063" y="88900"/>
            <a:ext cx="6569075" cy="3695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371064" y="4195719"/>
            <a:ext cx="5911104" cy="4867376"/>
          </a:xfrm>
          <a:prstGeom prst="rect">
            <a:avLst/>
          </a:prstGeom>
          <a:noFill/>
          <a:ln>
            <a:noFill/>
          </a:ln>
        </p:spPr>
        <p:txBody>
          <a:bodyPr spcFirstLastPara="1" wrap="square" lIns="87676" tIns="87676" rIns="87676" bIns="87676" anchor="t" anchorCtr="0">
            <a:noAutofit/>
          </a:bodyPr>
          <a:lstStyle/>
          <a:p>
            <a:pPr>
              <a:buClr>
                <a:schemeClr val="dk1"/>
              </a:buClr>
              <a:buSzPts val="1100"/>
            </a:pPr>
            <a:endParaRPr dirty="0">
              <a:solidFill>
                <a:schemeClr val="dk1"/>
              </a:solidFill>
            </a:endParaRPr>
          </a:p>
        </p:txBody>
      </p:sp>
    </p:spTree>
    <p:extLst>
      <p:ext uri="{BB962C8B-B14F-4D97-AF65-F5344CB8AC3E}">
        <p14:creationId xmlns:p14="http://schemas.microsoft.com/office/powerpoint/2010/main" val="182616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60498" y="4784070"/>
            <a:ext cx="6646714" cy="5067274"/>
          </a:xfrm>
        </p:spPr>
        <p:txBody>
          <a:bodyPr/>
          <a:lstStyle/>
          <a:p>
            <a:pPr defTabSz="931134">
              <a:defRPr/>
            </a:pPr>
            <a:r>
              <a:rPr lang="en-US" dirty="0">
                <a:solidFill>
                  <a:srgbClr val="404040"/>
                </a:solidFill>
              </a:rPr>
              <a:t>Stress and lack of sleep </a:t>
            </a:r>
            <a:r>
              <a:rPr lang="en-US" dirty="0" err="1">
                <a:solidFill>
                  <a:srgbClr val="404040"/>
                </a:solidFill>
              </a:rPr>
              <a:t>are a </a:t>
            </a:r>
            <a:r>
              <a:rPr lang="en-US" dirty="0">
                <a:solidFill>
                  <a:srgbClr val="404040"/>
                </a:solidFill>
              </a:rPr>
              <a:t>source of </a:t>
            </a:r>
            <a:r>
              <a:rPr lang="en-US" dirty="0" err="1">
                <a:solidFill>
                  <a:srgbClr val="404040"/>
                </a:solidFill>
              </a:rPr>
              <a:t>cellular oxidative </a:t>
            </a:r>
            <a:r>
              <a:rPr lang="en-US" dirty="0">
                <a:solidFill>
                  <a:srgbClr val="404040"/>
                </a:solidFill>
              </a:rPr>
              <a:t>stress and </a:t>
            </a:r>
            <a:r>
              <a:rPr lang="en-US" dirty="0" err="1">
                <a:solidFill>
                  <a:srgbClr val="404040"/>
                </a:solidFill>
              </a:rPr>
              <a:t>inflammatory phenomena</a:t>
            </a:r>
            <a:r>
              <a:rPr lang="en-US" dirty="0">
                <a:solidFill>
                  <a:srgbClr val="404040"/>
                </a:solidFill>
              </a:rPr>
              <a:t>. </a:t>
            </a:r>
            <a:br>
              <a:rPr lang="en-US" dirty="0">
                <a:solidFill>
                  <a:srgbClr val="404040"/>
                </a:solidFill>
              </a:rPr>
            </a:br>
            <a:r>
              <a:rPr lang="en-US" dirty="0">
                <a:solidFill>
                  <a:srgbClr val="404040"/>
                </a:solidFill>
              </a:rPr>
              <a:t>Over time, </a:t>
            </a:r>
            <a:r>
              <a:rPr lang="en-US" dirty="0" err="1">
                <a:solidFill>
                  <a:srgbClr val="404040"/>
                </a:solidFill>
              </a:rPr>
              <a:t>this greatly upsets </a:t>
            </a:r>
            <a:r>
              <a:rPr lang="en-US" dirty="0">
                <a:solidFill>
                  <a:srgbClr val="404040"/>
                </a:solidFill>
              </a:rPr>
              <a:t>the </a:t>
            </a:r>
            <a:r>
              <a:rPr lang="en-US" dirty="0" err="1">
                <a:solidFill>
                  <a:srgbClr val="404040"/>
                </a:solidFill>
              </a:rPr>
              <a:t>skin</a:t>
            </a:r>
            <a:r>
              <a:rPr lang="en-US" dirty="0">
                <a:solidFill>
                  <a:srgbClr val="404040"/>
                </a:solidFill>
              </a:rPr>
              <a:t>'s </a:t>
            </a:r>
            <a:r>
              <a:rPr lang="en-US" dirty="0" err="1">
                <a:solidFill>
                  <a:srgbClr val="404040"/>
                </a:solidFill>
              </a:rPr>
              <a:t>balance </a:t>
            </a:r>
            <a:r>
              <a:rPr lang="en-US" dirty="0">
                <a:solidFill>
                  <a:srgbClr val="404040"/>
                </a:solidFill>
              </a:rPr>
              <a:t>and </a:t>
            </a:r>
            <a:r>
              <a:rPr lang="en-US" dirty="0" err="1">
                <a:solidFill>
                  <a:srgbClr val="404040"/>
                </a:solidFill>
              </a:rPr>
              <a:t>prevents it </a:t>
            </a:r>
            <a:r>
              <a:rPr lang="en-US" dirty="0">
                <a:solidFill>
                  <a:srgbClr val="404040"/>
                </a:solidFill>
              </a:rPr>
              <a:t>from </a:t>
            </a:r>
            <a:r>
              <a:rPr lang="en-US" dirty="0" err="1">
                <a:solidFill>
                  <a:srgbClr val="404040"/>
                </a:solidFill>
              </a:rPr>
              <a:t>regenerating effectively </a:t>
            </a:r>
            <a:r>
              <a:rPr lang="en-US" dirty="0">
                <a:solidFill>
                  <a:srgbClr val="404040"/>
                </a:solidFill>
              </a:rPr>
              <a:t>during the </a:t>
            </a:r>
            <a:r>
              <a:rPr lang="en-US" dirty="0" err="1">
                <a:solidFill>
                  <a:srgbClr val="404040"/>
                </a:solidFill>
              </a:rPr>
              <a:t>night</a:t>
            </a:r>
            <a:r>
              <a:rPr lang="en-US" dirty="0">
                <a:solidFill>
                  <a:srgbClr val="404040"/>
                </a:solidFill>
              </a:rPr>
              <a:t>. </a:t>
            </a:r>
          </a:p>
          <a:p>
            <a:pPr defTabSz="1008697">
              <a:defRPr/>
            </a:pPr>
            <a:endParaRPr lang="fr-FR" b="1" dirty="0">
              <a:solidFill>
                <a:srgbClr val="3E8894"/>
              </a:solidFill>
              <a:ea typeface="Roboto Black" panose="02000000000000000000" pitchFamily="2" charset="0"/>
            </a:endParaRPr>
          </a:p>
          <a:p>
            <a:pPr defTabSz="1008697">
              <a:defRPr/>
            </a:pPr>
            <a:r>
              <a:rPr lang="fr-FR" b="1" dirty="0">
                <a:solidFill>
                  <a:srgbClr val="3E8894"/>
                </a:solidFill>
                <a:ea typeface="Roboto Black" panose="02000000000000000000" pitchFamily="2" charset="0"/>
              </a:rPr>
              <a:t>5 consequences of cutaneous stress on the skin </a:t>
            </a:r>
            <a:r>
              <a:rPr lang="fr-FR" b="1" dirty="0">
                <a:solidFill>
                  <a:srgbClr val="1A1A1A"/>
                </a:solidFill>
                <a:ea typeface="Calibri" panose="020F0502020204030204" pitchFamily="34" charset="0"/>
                <a:cs typeface="Calibri" panose="020F0502020204030204" pitchFamily="34" charset="0"/>
              </a:rPr>
              <a:t>:</a:t>
            </a:r>
            <a:br>
              <a:rPr lang="fr-FR" b="1" dirty="0">
                <a:solidFill>
                  <a:srgbClr val="1A1A1A"/>
                </a:solidFill>
                <a:ea typeface="Calibri" panose="020F0502020204030204" pitchFamily="34" charset="0"/>
                <a:cs typeface="Calibri" panose="020F0502020204030204" pitchFamily="34" charset="0"/>
              </a:rPr>
            </a:br>
            <a:r>
              <a:rPr lang="fr-FR" dirty="0">
                <a:solidFill>
                  <a:srgbClr val="1A1A1A"/>
                </a:solidFill>
                <a:ea typeface="Calibri" panose="020F0502020204030204" pitchFamily="34" charset="0"/>
                <a:cs typeface="Calibri" panose="020F0502020204030204" pitchFamily="34" charset="0"/>
              </a:rPr>
              <a:t>Accelerated skin aging </a:t>
            </a:r>
            <a:r>
              <a:rPr lang="fr-FR" dirty="0"/>
              <a:t>(</a:t>
            </a:r>
            <a:r>
              <a:rPr lang="fr-FR" b="1" dirty="0"/>
              <a:t>it is estimated that extreme stress causes skin to age 2 times faster</a:t>
            </a:r>
            <a:r>
              <a:rPr lang="fr-FR" dirty="0"/>
              <a:t>)</a:t>
            </a:r>
            <a:endParaRPr lang="fr-FR" dirty="0">
              <a:solidFill>
                <a:srgbClr val="1A1A1A"/>
              </a:solidFill>
              <a:ea typeface="Calibri" panose="020F0502020204030204" pitchFamily="34" charset="0"/>
              <a:cs typeface="Calibri" panose="020F0502020204030204" pitchFamily="34" charset="0"/>
            </a:endParaRPr>
          </a:p>
          <a:p>
            <a:pPr defTabSz="1008697">
              <a:defRPr/>
            </a:pPr>
            <a:r>
              <a:rPr lang="fr-FR" dirty="0">
                <a:solidFill>
                  <a:srgbClr val="1A1A1A"/>
                </a:solidFill>
                <a:ea typeface="Calibri" panose="020F0502020204030204" pitchFamily="34" charset="0"/>
                <a:cs typeface="Calibri" panose="020F0502020204030204" pitchFamily="34" charset="0"/>
              </a:rPr>
              <a:t>Acne (adult) - due to excess sebum </a:t>
            </a:r>
          </a:p>
          <a:p>
            <a:pPr defTabSz="1008697">
              <a:defRPr/>
            </a:pPr>
            <a:r>
              <a:rPr lang="fr-FR" dirty="0">
                <a:solidFill>
                  <a:srgbClr val="1A1A1A"/>
                </a:solidFill>
                <a:ea typeface="Calibri" panose="020F0502020204030204" pitchFamily="34" charset="0"/>
                <a:cs typeface="Calibri" panose="020F0502020204030204" pitchFamily="34" charset="0"/>
              </a:rPr>
              <a:t>Loss of radiance</a:t>
            </a:r>
          </a:p>
          <a:p>
            <a:pPr defTabSz="1008697">
              <a:defRPr/>
            </a:pPr>
            <a:r>
              <a:rPr lang="fr-FR" dirty="0">
                <a:solidFill>
                  <a:srgbClr val="1A1A1A"/>
                </a:solidFill>
                <a:ea typeface="Calibri" panose="020F0502020204030204" pitchFamily="34" charset="0"/>
                <a:cs typeface="Calibri" panose="020F0502020204030204" pitchFamily="34" charset="0"/>
              </a:rPr>
              <a:t>Dehydration </a:t>
            </a:r>
          </a:p>
          <a:p>
            <a:pPr defTabSz="1008697">
              <a:defRPr/>
            </a:pPr>
            <a:r>
              <a:rPr lang="fr-FR" dirty="0">
                <a:solidFill>
                  <a:srgbClr val="1A1A1A"/>
                </a:solidFill>
                <a:ea typeface="Calibri" panose="020F0502020204030204" pitchFamily="34" charset="0"/>
                <a:cs typeface="Calibri" panose="020F0502020204030204" pitchFamily="34" charset="0"/>
              </a:rPr>
              <a:t>and irritation (altered skin barrier, redness). </a:t>
            </a:r>
            <a:endParaRPr lang="fr-FR" dirty="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3</a:t>
            </a:fld>
            <a:endParaRPr lang="fr-FR">
              <a:solidFill>
                <a:prstClr val="black"/>
              </a:solidFill>
              <a:latin typeface="Calibri" panose="020F0502020204030204"/>
            </a:endParaRPr>
          </a:p>
        </p:txBody>
      </p:sp>
    </p:spTree>
    <p:extLst>
      <p:ext uri="{BB962C8B-B14F-4D97-AF65-F5344CB8AC3E}">
        <p14:creationId xmlns:p14="http://schemas.microsoft.com/office/powerpoint/2010/main" val="192248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1775" y="631825"/>
            <a:ext cx="6405563" cy="3603625"/>
          </a:xfrm>
        </p:spPr>
      </p:sp>
      <p:sp>
        <p:nvSpPr>
          <p:cNvPr id="3" name="Espace réservé des notes 2"/>
          <p:cNvSpPr>
            <a:spLocks noGrp="1"/>
          </p:cNvSpPr>
          <p:nvPr>
            <p:ph type="body" idx="1"/>
          </p:nvPr>
        </p:nvSpPr>
        <p:spPr>
          <a:xfrm>
            <a:off x="218682" y="4234364"/>
            <a:ext cx="6560417" cy="3476796"/>
          </a:xfrm>
        </p:spPr>
        <p:txBody>
          <a:bodyPr/>
          <a:lstStyle/>
          <a:p>
            <a:pPr defTabSz="963631">
              <a:defRPr/>
            </a:pPr>
            <a:r>
              <a:rPr lang="en-US" sz="1400" dirty="0">
                <a:solidFill>
                  <a:srgbClr val="3E3E3E"/>
                </a:solidFill>
              </a:rPr>
              <a:t>The Yon-Ka </a:t>
            </a:r>
            <a:r>
              <a:rPr lang="en-US" sz="1400" dirty="0" err="1">
                <a:solidFill>
                  <a:srgbClr val="3E3E3E"/>
                </a:solidFill>
              </a:rPr>
              <a:t>answer</a:t>
            </a:r>
            <a:r>
              <a:rPr lang="en-US" sz="1400" dirty="0">
                <a:solidFill>
                  <a:srgbClr val="3E3E3E"/>
                </a:solidFill>
              </a:rPr>
              <a:t>? </a:t>
            </a:r>
            <a:br>
              <a:rPr lang="en-US" sz="1400" dirty="0">
                <a:solidFill>
                  <a:srgbClr val="3E3E3E"/>
                </a:solidFill>
              </a:rPr>
            </a:br>
            <a:endParaRPr lang="en-US" sz="1400" dirty="0">
              <a:solidFill>
                <a:srgbClr val="3E3E3E"/>
              </a:solidFill>
            </a:endParaRPr>
          </a:p>
          <a:p>
            <a:pPr defTabSz="963631">
              <a:defRPr/>
            </a:pPr>
            <a:r>
              <a:rPr lang="en-US" sz="1400" dirty="0">
                <a:solidFill>
                  <a:srgbClr val="3E3E3E"/>
                </a:solidFill>
              </a:rPr>
              <a:t>CBD SERUM</a:t>
            </a:r>
          </a:p>
          <a:p>
            <a:pPr defTabSz="963631">
              <a:defRPr/>
            </a:pPr>
            <a:r>
              <a:rPr lang="en-US" sz="1400" dirty="0">
                <a:solidFill>
                  <a:srgbClr val="3E3E3E"/>
                </a:solidFill>
              </a:rPr>
              <a:t>A de-stressing, smoothing and re-</a:t>
            </a:r>
            <a:r>
              <a:rPr lang="en-US" sz="1400" dirty="0" err="1">
                <a:solidFill>
                  <a:srgbClr val="3E3E3E"/>
                </a:solidFill>
              </a:rPr>
              <a:t>harmonising</a:t>
            </a:r>
            <a:r>
              <a:rPr lang="en-US" sz="1400" dirty="0">
                <a:solidFill>
                  <a:srgbClr val="3E3E3E"/>
                </a:solidFill>
              </a:rPr>
              <a:t> night oleo-serum. </a:t>
            </a:r>
          </a:p>
          <a:p>
            <a:pPr marL="0" marR="0" lvl="0" indent="0" algn="l" defTabSz="963631" rtl="0" eaLnBrk="1" fontAlgn="auto" latinLnBrk="0" hangingPunct="1">
              <a:lnSpc>
                <a:spcPct val="100000"/>
              </a:lnSpc>
              <a:spcBef>
                <a:spcPts val="0"/>
              </a:spcBef>
              <a:spcAft>
                <a:spcPts val="0"/>
              </a:spcAft>
              <a:buClrTx/>
              <a:buSzTx/>
              <a:buFontTx/>
              <a:buNone/>
              <a:tabLst/>
              <a:defRPr/>
            </a:pPr>
            <a:r>
              <a:rPr lang="en-US" sz="1400" dirty="0" err="1">
                <a:solidFill>
                  <a:srgbClr val="3E3E3E"/>
                </a:solidFill>
              </a:rPr>
              <a:t>Contains </a:t>
            </a:r>
            <a:r>
              <a:rPr lang="en-US" sz="1400" dirty="0">
                <a:solidFill>
                  <a:srgbClr val="3E3E3E"/>
                </a:solidFill>
              </a:rPr>
              <a:t>300 mg of </a:t>
            </a:r>
            <a:r>
              <a:rPr lang="en-US" sz="1400" dirty="0" err="1">
                <a:solidFill>
                  <a:srgbClr val="3E3E3E"/>
                </a:solidFill>
              </a:rPr>
              <a:t>pure </a:t>
            </a:r>
            <a:r>
              <a:rPr lang="en-US" sz="1400" dirty="0">
                <a:solidFill>
                  <a:srgbClr val="3E3E3E"/>
                </a:solidFill>
              </a:rPr>
              <a:t>CBD (in a 30ml bottle). </a:t>
            </a:r>
          </a:p>
          <a:p>
            <a:pPr defTabSz="963631">
              <a:defRPr/>
            </a:pPr>
            <a:endParaRPr lang="en-US" sz="1400" dirty="0">
              <a:solidFill>
                <a:srgbClr val="3E3E3E"/>
              </a:solidFill>
            </a:endParaRPr>
          </a:p>
          <a:p>
            <a:pPr defTabSz="963631">
              <a:defRPr/>
            </a:pPr>
            <a:r>
              <a:rPr lang="en-US" sz="1400" dirty="0" err="1">
                <a:solidFill>
                  <a:srgbClr val="3E3E3E"/>
                </a:solidFill>
              </a:rPr>
              <a:t>This is </a:t>
            </a:r>
            <a:r>
              <a:rPr lang="en-US" sz="1400" dirty="0">
                <a:solidFill>
                  <a:srgbClr val="3E3E3E"/>
                </a:solidFill>
              </a:rPr>
              <a:t>THE new Yon-Ka innovation to combat </a:t>
            </a:r>
            <a:r>
              <a:rPr lang="en-US" sz="1400" dirty="0" err="1">
                <a:solidFill>
                  <a:srgbClr val="3E3E3E"/>
                </a:solidFill>
              </a:rPr>
              <a:t>skin damage </a:t>
            </a:r>
            <a:r>
              <a:rPr lang="en-US" sz="1400" dirty="0">
                <a:solidFill>
                  <a:srgbClr val="3E3E3E"/>
                </a:solidFill>
              </a:rPr>
              <a:t>caused by stress and lack of sleep. </a:t>
            </a:r>
            <a:br>
              <a:rPr lang="en-US" sz="1400" dirty="0">
                <a:solidFill>
                  <a:srgbClr val="3E3E3E"/>
                </a:solidFill>
              </a:rPr>
            </a:br>
            <a:endParaRPr lang="en-US" sz="1400" dirty="0">
              <a:solidFill>
                <a:srgbClr val="3E3E3E"/>
              </a:solidFill>
            </a:endParaRPr>
          </a:p>
          <a:p>
            <a:pPr marL="0" marR="0" lvl="0" indent="0" algn="l" defTabSz="963631" rtl="0" eaLnBrk="1" fontAlgn="auto" latinLnBrk="0" hangingPunct="1">
              <a:lnSpc>
                <a:spcPct val="100000"/>
              </a:lnSpc>
              <a:spcBef>
                <a:spcPts val="0"/>
              </a:spcBef>
              <a:spcAft>
                <a:spcPts val="0"/>
              </a:spcAft>
              <a:buClrTx/>
              <a:buSzTx/>
              <a:buFontTx/>
              <a:buNone/>
              <a:tabLst/>
              <a:defRPr/>
            </a:pPr>
            <a:r>
              <a:rPr lang="en-US" sz="1400" dirty="0">
                <a:solidFill>
                  <a:srgbClr val="3E3E3E"/>
                </a:solidFill>
              </a:rPr>
              <a:t>With </a:t>
            </a:r>
            <a:r>
              <a:rPr lang="en-US" sz="1400" dirty="0" err="1">
                <a:solidFill>
                  <a:srgbClr val="3E3E3E"/>
                </a:solidFill>
              </a:rPr>
              <a:t>this </a:t>
            </a:r>
            <a:r>
              <a:rPr lang="en-US" sz="1400" dirty="0">
                <a:solidFill>
                  <a:srgbClr val="3E3E3E"/>
                </a:solidFill>
              </a:rPr>
              <a:t>serum, </a:t>
            </a:r>
            <a:r>
              <a:rPr lang="en-US" sz="1400" dirty="0" err="1">
                <a:solidFill>
                  <a:srgbClr val="3E3E3E"/>
                </a:solidFill>
              </a:rPr>
              <a:t>every morning is a bloom of beauty</a:t>
            </a:r>
            <a:r>
              <a:rPr lang="en-US" sz="1400" dirty="0">
                <a:solidFill>
                  <a:srgbClr val="3E3E3E"/>
                </a:solidFill>
              </a:rPr>
              <a:t>. </a:t>
            </a:r>
            <a:br>
              <a:rPr lang="en-US" sz="1400" dirty="0">
                <a:solidFill>
                  <a:srgbClr val="3E3E3E"/>
                </a:solidFill>
              </a:rPr>
            </a:br>
            <a:r>
              <a:rPr lang="en-US" sz="1400" dirty="0" err="1">
                <a:solidFill>
                  <a:srgbClr val="3E3E3E"/>
                </a:solidFill>
              </a:rPr>
              <a:t>Skin is visibly de-stressed</a:t>
            </a:r>
            <a:r>
              <a:rPr lang="en-US" sz="1400" dirty="0">
                <a:solidFill>
                  <a:srgbClr val="3E3E3E"/>
                </a:solidFill>
              </a:rPr>
              <a:t>, looking more beautiful and radiating new youthfulness. </a:t>
            </a:r>
          </a:p>
          <a:p>
            <a:pPr defTabSz="963631">
              <a:defRPr/>
            </a:pPr>
            <a:endParaRPr lang="en-US" sz="1400" dirty="0">
              <a:solidFill>
                <a:srgbClr val="3E3E3E"/>
              </a:solidFill>
            </a:endParaRP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4</a:t>
            </a:fld>
            <a:endParaRPr lang="fr-FR">
              <a:solidFill>
                <a:prstClr val="black"/>
              </a:solidFill>
              <a:latin typeface="Calibri" panose="020F0502020204030204"/>
            </a:endParaRPr>
          </a:p>
        </p:txBody>
      </p:sp>
    </p:spTree>
    <p:extLst>
      <p:ext uri="{BB962C8B-B14F-4D97-AF65-F5344CB8AC3E}">
        <p14:creationId xmlns:p14="http://schemas.microsoft.com/office/powerpoint/2010/main" val="65847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000000"/>
                </a:solidFill>
                <a:effectLst/>
                <a:latin typeface="Halcom"/>
              </a:rPr>
              <a:t>CBD is extracted from hemp and should not be confused with cannabis.</a:t>
            </a:r>
          </a:p>
          <a:p>
            <a:r>
              <a:rPr lang="en-US" b="0" i="0" dirty="0">
                <a:solidFill>
                  <a:srgbClr val="000000"/>
                </a:solidFill>
                <a:effectLst/>
                <a:latin typeface="Halcom"/>
              </a:rPr>
              <a:t>Botanically, it's the same species, Cannabis sativa L, but they are different varieties (cultivars*) with variations in morphology (size of stems, leaves, flowers) and composition. </a:t>
            </a:r>
          </a:p>
          <a:p>
            <a:r>
              <a:rPr lang="en-US" b="0" i="0" dirty="0">
                <a:solidFill>
                  <a:srgbClr val="000000"/>
                </a:solidFill>
                <a:effectLst/>
                <a:latin typeface="Halcom"/>
              </a:rPr>
              <a:t>Hemp is rich in CBD, but THC (</a:t>
            </a:r>
            <a:r>
              <a:rPr lang="en-US" b="0" i="0" dirty="0" err="1">
                <a:solidFill>
                  <a:srgbClr val="000000"/>
                </a:solidFill>
                <a:effectLst/>
                <a:latin typeface="Halcom"/>
              </a:rPr>
              <a:t>TetraHydroCannabinol</a:t>
            </a:r>
            <a:r>
              <a:rPr lang="en-US" b="0" i="0" dirty="0">
                <a:solidFill>
                  <a:srgbClr val="000000"/>
                </a:solidFill>
                <a:effectLst/>
                <a:latin typeface="Halcom"/>
              </a:rPr>
              <a:t>), the psychotropic molecule, is present in minute quantities (less than 0.2%). </a:t>
            </a:r>
          </a:p>
          <a:p>
            <a:endParaRPr lang="en-US" b="0" i="0" dirty="0">
              <a:solidFill>
                <a:srgbClr val="000000"/>
              </a:solidFill>
              <a:effectLst/>
              <a:latin typeface="Halcom"/>
            </a:endParaRPr>
          </a:p>
          <a:p>
            <a:r>
              <a:rPr lang="en-US" b="0" i="0" dirty="0">
                <a:solidFill>
                  <a:srgbClr val="000000"/>
                </a:solidFill>
                <a:effectLst/>
                <a:latin typeface="Halcom"/>
              </a:rPr>
              <a:t>*A cultivar is a plant variety bred, generally by selection, for its unique characteristics.</a:t>
            </a:r>
            <a:endParaRPr lang="fr-FR" dirty="0"/>
          </a:p>
        </p:txBody>
      </p:sp>
      <p:sp>
        <p:nvSpPr>
          <p:cNvPr id="4" name="Espace réservé du numéro de diapositive 3"/>
          <p:cNvSpPr>
            <a:spLocks noGrp="1"/>
          </p:cNvSpPr>
          <p:nvPr>
            <p:ph type="sldNum" sz="quarter" idx="5"/>
          </p:nvPr>
        </p:nvSpPr>
        <p:spPr/>
        <p:txBody>
          <a:bodyPr/>
          <a:lstStyle/>
          <a:p>
            <a:fld id="{AAA143E6-1370-4DF1-AEAD-042727B41BFD}" type="slidenum">
              <a:rPr lang="fr-FR" smtClean="0"/>
              <a:t>5</a:t>
            </a:fld>
            <a:endParaRPr lang="fr-FR"/>
          </a:p>
        </p:txBody>
      </p:sp>
    </p:spTree>
    <p:extLst>
      <p:ext uri="{BB962C8B-B14F-4D97-AF65-F5344CB8AC3E}">
        <p14:creationId xmlns:p14="http://schemas.microsoft.com/office/powerpoint/2010/main" val="233830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8463" y="93663"/>
            <a:ext cx="5967412" cy="3355975"/>
          </a:xfrm>
        </p:spPr>
      </p:sp>
      <p:sp>
        <p:nvSpPr>
          <p:cNvPr id="3" name="Espace réservé des notes 2"/>
          <p:cNvSpPr>
            <a:spLocks noGrp="1"/>
          </p:cNvSpPr>
          <p:nvPr>
            <p:ph type="body" idx="1"/>
          </p:nvPr>
        </p:nvSpPr>
        <p:spPr>
          <a:xfrm>
            <a:off x="160021" y="3862091"/>
            <a:ext cx="6444296" cy="5580063"/>
          </a:xfrm>
        </p:spPr>
        <p:txBody>
          <a:bodyPr/>
          <a:lstStyle/>
          <a:p>
            <a:r>
              <a:rPr lang="en-US" dirty="0"/>
              <a:t>The efficacy of CBD on the skin has already been the subject of hundreds of scientific studies, demonstrating its remarkable effectiveness on numerous </a:t>
            </a:r>
            <a:r>
              <a:rPr lang="en-US" dirty="0" err="1"/>
              <a:t>parameters.CBD</a:t>
            </a:r>
            <a:r>
              <a:rPr lang="en-US" dirty="0"/>
              <a:t> interacts with a large number of cellular receptors, particularly those of the endocannabinoid system (CB1, CB2), which are expressed by all skin cells.</a:t>
            </a:r>
          </a:p>
          <a:p>
            <a:endParaRPr lang="en-US" dirty="0"/>
          </a:p>
          <a:p>
            <a:r>
              <a:rPr lang="en-US" dirty="0"/>
              <a:t>This gives CBD a wide range of actions and quite extraordinary power!</a:t>
            </a:r>
          </a:p>
          <a:p>
            <a:endParaRPr lang="en-US" dirty="0"/>
          </a:p>
          <a:p>
            <a:r>
              <a:rPr lang="en-US" dirty="0"/>
              <a:t>- Anti-inflammatory action: by inhibiting the synthesis of certain inflammation molecules (IL-6 and 8), CBD combats redness and irritation, and soothes sensitive skin. CBD also shows great promise in the treatment of certain pathologies such as eczema and psoriasis.</a:t>
            </a:r>
          </a:p>
          <a:p>
            <a:endParaRPr lang="en-US" dirty="0"/>
          </a:p>
          <a:p>
            <a:r>
              <a:rPr lang="en-US" dirty="0"/>
              <a:t>- Anti-aging action It boosts fibroblast expression of key proteins involved in dermal matrix quality (dermal-epidermal junction) and fibroblast-matrix interactions: collagen VII, integrin β-1 and integrin α-2. It also helps reduce the synthesis of certain MMPs).</a:t>
            </a:r>
          </a:p>
          <a:p>
            <a:endParaRPr lang="en-US" dirty="0"/>
          </a:p>
          <a:p>
            <a:r>
              <a:rPr lang="en-US" dirty="0"/>
              <a:t>- Anti-oxidant action Protects cells from free-radical attacks and boosts the cell defense system via NRF2.</a:t>
            </a:r>
          </a:p>
          <a:p>
            <a:endParaRPr lang="en-US" dirty="0"/>
          </a:p>
          <a:p>
            <a:r>
              <a:rPr lang="en-US" dirty="0"/>
              <a:t>- </a:t>
            </a:r>
            <a:r>
              <a:rPr lang="en-US" dirty="0" err="1"/>
              <a:t>Seboregulating</a:t>
            </a:r>
            <a:r>
              <a:rPr lang="en-US" dirty="0"/>
              <a:t> action It controls the multiplication of </a:t>
            </a:r>
            <a:r>
              <a:rPr lang="en-US" dirty="0" err="1"/>
              <a:t>sebocytes</a:t>
            </a:r>
            <a:r>
              <a:rPr lang="en-US" dirty="0"/>
              <a:t> and inhibits their lipid synthesis.</a:t>
            </a:r>
          </a:p>
          <a:p>
            <a:endParaRPr lang="en-US" dirty="0"/>
          </a:p>
          <a:p>
            <a:r>
              <a:rPr lang="en-US" dirty="0"/>
              <a:t>- Anti-stress action CBD also has numerous mind-soothing properties. </a:t>
            </a:r>
          </a:p>
          <a:p>
            <a:endParaRPr lang="en-US" dirty="0"/>
          </a:p>
          <a:p>
            <a:r>
              <a:rPr lang="en-US" dirty="0"/>
              <a:t>Preliminary studies demonstrate CBD's beneficial action on anxiety and stress. It is often used as a supplement to help alleviate the symptoms associated with these issues, particularly in the case of depressive episodes. Recent research has provided evidence of the essential role of the endocannabinoid system in skin homeostasis and function. As a non-psychotropic </a:t>
            </a:r>
            <a:r>
              <a:rPr lang="en-US" dirty="0" err="1"/>
              <a:t>phytocannabinoid</a:t>
            </a:r>
            <a:r>
              <a:rPr lang="en-US" dirty="0"/>
              <a:t>, similar to endogenous endocannabinoids, CBD is a biomimetic active ingredient. Applied to the skin, it could modulate the cutaneous endocannabinoid system.</a:t>
            </a:r>
            <a:endParaRPr lang="fr-FR" dirty="0"/>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t>6</a:t>
            </a:fld>
            <a:endParaRPr lang="fr-FR">
              <a:solidFill>
                <a:prstClr val="black"/>
              </a:solidFill>
              <a:latin typeface="Calibri" panose="020F0502020204030204"/>
            </a:endParaRPr>
          </a:p>
        </p:txBody>
      </p:sp>
    </p:spTree>
    <p:extLst>
      <p:ext uri="{BB962C8B-B14F-4D97-AF65-F5344CB8AC3E}">
        <p14:creationId xmlns:p14="http://schemas.microsoft.com/office/powerpoint/2010/main" val="20712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250369" cy="5027119"/>
          </a:xfrm>
        </p:spPr>
        <p:txBody>
          <a:bodyPr/>
          <a:lstStyle/>
          <a:p>
            <a:pPr marL="349175" indent="-349175" algn="just">
              <a:buFont typeface="KyivType Sans2" panose="00000500000000000000" pitchFamily="50" charset="0"/>
              <a:buChar char="-"/>
            </a:pP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Native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Lotus plant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obtained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France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through</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biotechnology</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465567" algn="just"/>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A fragile,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plant, the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Lotus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symbol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divine beauty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purity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Widely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used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Ayurvedic</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medicine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rebalancing</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properties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helps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combat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disorders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and regain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inner</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strength</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Native Lotus plant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have been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shown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to have an anti-stress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the skin, acting on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several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neurotransmitters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Boosts expression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melatonin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powerful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antioxidant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molecule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known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positive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relaxation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by +55%.</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Reduces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Substance P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Interleukins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(-20 to -24%),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which</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are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mediators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inflammation. </a:t>
            </a:r>
            <a:endParaRPr lang="fr-FR" sz="1100" dirty="0">
              <a:latin typeface="Arial" panose="020B0604020202020204" pitchFamily="34" charset="0"/>
              <a:ea typeface="Roboto Light" panose="02000000000000000000" pitchFamily="2" charset="0"/>
              <a:cs typeface="Arial" panose="020B0604020202020204" pitchFamily="34" charset="0"/>
            </a:endParaRPr>
          </a:p>
          <a:p>
            <a:r>
              <a:rPr lang="fr-FR" sz="900" b="1" i="1" dirty="0" err="1">
                <a:latin typeface="Arial" panose="020B0604020202020204" pitchFamily="34" charset="0"/>
                <a:ea typeface="Roboto Light" panose="02000000000000000000" pitchFamily="2" charset="0"/>
                <a:cs typeface="Arial" panose="020B0604020202020204" pitchFamily="34" charset="0"/>
              </a:rPr>
              <a:t>Through</a:t>
            </a:r>
            <a:r>
              <a:rPr lang="fr-FR" sz="900" b="1" i="1" dirty="0">
                <a:latin typeface="Arial" panose="020B0604020202020204" pitchFamily="34" charset="0"/>
                <a:ea typeface="Roboto Light" panose="02000000000000000000" pitchFamily="2" charset="0"/>
                <a:cs typeface="Arial" panose="020B0604020202020204" pitchFamily="34" charset="0"/>
              </a:rPr>
              <a:t> </a:t>
            </a:r>
            <a:r>
              <a:rPr lang="fr-FR" sz="900" b="1" i="1" dirty="0" err="1">
                <a:latin typeface="Arial" panose="020B0604020202020204" pitchFamily="34" charset="0"/>
                <a:ea typeface="Roboto Light" panose="02000000000000000000" pitchFamily="2" charset="0"/>
                <a:cs typeface="Arial" panose="020B0604020202020204" pitchFamily="34" charset="0"/>
              </a:rPr>
              <a:t>these</a:t>
            </a:r>
            <a:r>
              <a:rPr lang="fr-FR" sz="900" b="1" i="1" dirty="0">
                <a:latin typeface="Arial" panose="020B0604020202020204" pitchFamily="34" charset="0"/>
                <a:ea typeface="Roboto Light" panose="02000000000000000000" pitchFamily="2" charset="0"/>
                <a:cs typeface="Arial" panose="020B0604020202020204" pitchFamily="34" charset="0"/>
              </a:rPr>
              <a:t> actions, </a:t>
            </a:r>
            <a:r>
              <a:rPr lang="fr-FR" sz="900" b="1" i="1" dirty="0" err="1">
                <a:latin typeface="Arial" panose="020B0604020202020204" pitchFamily="34" charset="0"/>
                <a:ea typeface="Roboto Light" panose="02000000000000000000" pitchFamily="2" charset="0"/>
                <a:cs typeface="Arial" panose="020B0604020202020204" pitchFamily="34" charset="0"/>
              </a:rPr>
              <a:t>Sacred</a:t>
            </a:r>
            <a:r>
              <a:rPr lang="fr-FR" sz="900" b="1" i="1" dirty="0">
                <a:latin typeface="Arial" panose="020B0604020202020204" pitchFamily="34" charset="0"/>
                <a:ea typeface="Roboto Light" panose="02000000000000000000" pitchFamily="2" charset="0"/>
                <a:cs typeface="Arial" panose="020B0604020202020204" pitchFamily="34" charset="0"/>
              </a:rPr>
              <a:t> Lotus native plant </a:t>
            </a:r>
            <a:r>
              <a:rPr lang="fr-FR" sz="900" b="1" i="1" dirty="0" err="1">
                <a:latin typeface="Arial" panose="020B0604020202020204" pitchFamily="34" charset="0"/>
                <a:ea typeface="Roboto Light" panose="02000000000000000000" pitchFamily="2" charset="0"/>
                <a:cs typeface="Arial" panose="020B0604020202020204" pitchFamily="34" charset="0"/>
              </a:rPr>
              <a:t>cells</a:t>
            </a:r>
            <a:r>
              <a:rPr lang="fr-FR" sz="900" b="1" i="1" dirty="0">
                <a:latin typeface="Arial" panose="020B0604020202020204" pitchFamily="34" charset="0"/>
                <a:ea typeface="Roboto Light" panose="02000000000000000000" pitchFamily="2" charset="0"/>
                <a:cs typeface="Arial" panose="020B0604020202020204" pitchFamily="34" charset="0"/>
              </a:rPr>
              <a:t> de-stress, </a:t>
            </a:r>
            <a:r>
              <a:rPr lang="fr-FR" sz="900" b="1" i="1" dirty="0" err="1">
                <a:latin typeface="Arial" panose="020B0604020202020204" pitchFamily="34" charset="0"/>
                <a:ea typeface="Roboto Light" panose="02000000000000000000" pitchFamily="2" charset="0"/>
                <a:cs typeface="Arial" panose="020B0604020202020204" pitchFamily="34" charset="0"/>
              </a:rPr>
              <a:t>calm</a:t>
            </a:r>
            <a:r>
              <a:rPr lang="fr-FR" sz="900" b="1" i="1" dirty="0">
                <a:latin typeface="Arial" panose="020B0604020202020204" pitchFamily="34" charset="0"/>
                <a:ea typeface="Roboto Light" panose="02000000000000000000" pitchFamily="2" charset="0"/>
                <a:cs typeface="Arial" panose="020B0604020202020204" pitchFamily="34" charset="0"/>
              </a:rPr>
              <a:t> the skin and help </a:t>
            </a:r>
            <a:r>
              <a:rPr lang="fr-FR" sz="900" b="1" i="1" dirty="0" err="1">
                <a:latin typeface="Arial" panose="020B0604020202020204" pitchFamily="34" charset="0"/>
                <a:ea typeface="Roboto Light" panose="02000000000000000000" pitchFamily="2" charset="0"/>
                <a:cs typeface="Arial" panose="020B0604020202020204" pitchFamily="34" charset="0"/>
              </a:rPr>
              <a:t>reduce</a:t>
            </a:r>
            <a:r>
              <a:rPr lang="fr-FR" sz="900" b="1" i="1" dirty="0">
                <a:latin typeface="Arial" panose="020B0604020202020204" pitchFamily="34" charset="0"/>
                <a:ea typeface="Roboto Light" panose="02000000000000000000" pitchFamily="2" charset="0"/>
                <a:cs typeface="Arial" panose="020B0604020202020204" pitchFamily="34" charset="0"/>
              </a:rPr>
              <a:t> feelings of irritation.</a:t>
            </a:r>
          </a:p>
          <a:p>
            <a:endParaRPr lang="fr-FR" sz="1050" i="1" dirty="0">
              <a:solidFill>
                <a:srgbClr val="000000"/>
              </a:solidFill>
              <a:ea typeface="Roboto Light" panose="02000000000000000000" pitchFamily="2" charset="0"/>
              <a:cs typeface="Arial" panose="020B0604020202020204" pitchFamily="34" charset="0"/>
            </a:endParaRPr>
          </a:p>
          <a:p>
            <a:pPr>
              <a:spcBef>
                <a:spcPts val="815"/>
              </a:spcBef>
            </a:pPr>
            <a:endParaRPr lang="fr-FR" sz="1050" b="1" u="sng" dirty="0">
              <a:ln>
                <a:noFill/>
              </a:ln>
              <a:solidFill>
                <a:srgbClr val="000000"/>
              </a:solidFill>
              <a:effectLst/>
              <a:latin typeface="Calibri" panose="020F0502020204030204" pitchFamily="34" charset="0"/>
              <a:ea typeface="Arial Unicode MS"/>
              <a:cs typeface="Arial Unicode MS"/>
            </a:endParaRPr>
          </a:p>
          <a:p>
            <a:pPr marL="349175" indent="-349175" algn="just">
              <a:buFont typeface="KyivType Sans2" panose="00000500000000000000" pitchFamily="50" charset="0"/>
              <a:buChar char="-"/>
            </a:pP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Reishi </a:t>
            </a: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extract</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endParaRPr lang="fr-FR"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465567" algn="just"/>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Reishi</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or "long-life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has been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traditional</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Chinese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medicine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therapeutic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virtues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over 2,000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years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Renowned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power,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contains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150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and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nutrients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polyphenols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triterpenes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 composition close to perfection,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which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explains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also</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widely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nutrition. </a:t>
            </a:r>
            <a:endParaRPr lang="fr-FR" sz="1050" dirty="0">
              <a:effectLst/>
              <a:latin typeface="Times New Roman" panose="02020603050405020304" pitchFamily="18" charset="0"/>
              <a:ea typeface="Times New Roman" panose="02020603050405020304" pitchFamily="18" charset="0"/>
            </a:endParaRPr>
          </a:p>
          <a:p>
            <a:pPr marL="465567" algn="just"/>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many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qualities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help to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maintain</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good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health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eliminating</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energy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blockages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responsible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insomnia</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helps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the skin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to stress and fatigue.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Moisturizing</a:t>
            </a:r>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endParaRPr lang="fr-FR" sz="1050" i="1" dirty="0">
              <a:solidFill>
                <a:srgbClr val="000000"/>
              </a:solidFill>
              <a:ea typeface="Roboto Light" panose="02000000000000000000" pitchFamily="2" charset="0"/>
              <a:cs typeface="Arial" panose="020B0604020202020204" pitchFamily="34" charset="0"/>
            </a:endParaRPr>
          </a:p>
          <a:p>
            <a:endParaRPr lang="fr-FR" sz="1050" dirty="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7</a:t>
            </a:fld>
            <a:endParaRPr lang="fr-FR">
              <a:solidFill>
                <a:prstClr val="black"/>
              </a:solidFill>
              <a:latin typeface="Calibri" panose="020F0502020204030204"/>
            </a:endParaRPr>
          </a:p>
        </p:txBody>
      </p:sp>
    </p:spTree>
    <p:extLst>
      <p:ext uri="{BB962C8B-B14F-4D97-AF65-F5344CB8AC3E}">
        <p14:creationId xmlns:p14="http://schemas.microsoft.com/office/powerpoint/2010/main" val="1893394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244475"/>
            <a:ext cx="5967412" cy="3355975"/>
          </a:xfrm>
        </p:spPr>
      </p:sp>
      <p:sp>
        <p:nvSpPr>
          <p:cNvPr id="3" name="Espace réservé des notes 2"/>
          <p:cNvSpPr>
            <a:spLocks noGrp="1"/>
          </p:cNvSpPr>
          <p:nvPr>
            <p:ph type="body" idx="1"/>
          </p:nvPr>
        </p:nvSpPr>
        <p:spPr>
          <a:xfrm>
            <a:off x="137731" y="3600943"/>
            <a:ext cx="6669481" cy="5398184"/>
          </a:xfrm>
        </p:spPr>
        <p:txBody>
          <a:bodyPr/>
          <a:lstStyle/>
          <a:p>
            <a:r>
              <a:rPr lang="en-US" sz="1400" b="0" u="none" dirty="0">
                <a:ea typeface="Roboto Light" panose="02000000000000000000" pitchFamily="2" charset="0"/>
                <a:cs typeface="Arial" panose="020B0604020202020204" pitchFamily="34" charset="0"/>
              </a:rPr>
              <a:t>In addition to these main active ingredients </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30% organic plant oils of hemp and Inca </a:t>
            </a:r>
            <a:r>
              <a:rPr lang="en-US" sz="1400" b="0" u="none" dirty="0" err="1">
                <a:ea typeface="Roboto Light" panose="02000000000000000000" pitchFamily="2" charset="0"/>
                <a:cs typeface="Arial" panose="020B0604020202020204" pitchFamily="34" charset="0"/>
              </a:rPr>
              <a:t>Inchi</a:t>
            </a:r>
            <a:r>
              <a:rPr lang="en-US" sz="1400" b="0" u="none" dirty="0">
                <a:ea typeface="Roboto Light" panose="02000000000000000000" pitchFamily="2" charset="0"/>
                <a:cs typeface="Arial" panose="020B0604020202020204" pitchFamily="34" charset="0"/>
              </a:rPr>
              <a:t>, rich in omegas 3 and 6 and vitamins (A, E, B), to help rebalance skin disorders, whatever the skin type </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Essential oils of lavender, chamomile and neroli for a relaxing, soothing effect, ideal before bedtime. Invites relaxation and promotes sleep for an intense, regenerating night of recuperation.</a:t>
            </a:r>
          </a:p>
          <a:p>
            <a:pPr marL="285750" indent="-285750">
              <a:buFont typeface="Arial" panose="020B0604020202020204" pitchFamily="34" charset="0"/>
              <a:buChar char="•"/>
            </a:pPr>
            <a:r>
              <a:rPr lang="en-US" sz="1400" b="0" u="none" dirty="0">
                <a:ea typeface="Roboto Light" panose="02000000000000000000" pitchFamily="2" charset="0"/>
                <a:cs typeface="Arial" panose="020B0604020202020204" pitchFamily="34" charset="0"/>
              </a:rPr>
              <a:t>And, of course, the brand's signature Quintessence Yon-Ka, which enhances the formula.</a:t>
            </a:r>
            <a:br>
              <a:rPr lang="fr-FR" sz="1400" b="0" u="none" dirty="0">
                <a:ea typeface="Roboto Light" panose="02000000000000000000" pitchFamily="2" charset="0"/>
                <a:cs typeface="Arial" panose="020B0604020202020204" pitchFamily="34" charset="0"/>
              </a:rPr>
            </a:br>
            <a:endParaRPr lang="fr-FR" sz="1400" b="0" u="none" dirty="0">
              <a:ea typeface="Roboto Light" panose="02000000000000000000" pitchFamily="2"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defTabSz="931134">
              <a:defRPr/>
            </a:pPr>
            <a:fld id="{1D2D63E3-0550-4826-886B-56ADBA66688D}" type="slidenum">
              <a:rPr lang="fr-FR">
                <a:solidFill>
                  <a:prstClr val="black"/>
                </a:solidFill>
                <a:latin typeface="Calibri" panose="020F0502020204030204"/>
              </a:rPr>
              <a:pPr defTabSz="931134">
                <a:defRPr/>
              </a:pPr>
              <a:t>8</a:t>
            </a:fld>
            <a:endParaRPr lang="fr-FR">
              <a:solidFill>
                <a:prstClr val="black"/>
              </a:solidFill>
              <a:latin typeface="Calibri" panose="020F0502020204030204"/>
            </a:endParaRPr>
          </a:p>
        </p:txBody>
      </p:sp>
    </p:spTree>
    <p:extLst>
      <p:ext uri="{BB962C8B-B14F-4D97-AF65-F5344CB8AC3E}">
        <p14:creationId xmlns:p14="http://schemas.microsoft.com/office/powerpoint/2010/main" val="111558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41375" y="133350"/>
            <a:ext cx="5078413" cy="2855913"/>
          </a:xfrm>
        </p:spPr>
      </p:sp>
      <p:sp>
        <p:nvSpPr>
          <p:cNvPr id="3" name="Espace réservé des notes 2"/>
          <p:cNvSpPr>
            <a:spLocks noGrp="1"/>
          </p:cNvSpPr>
          <p:nvPr>
            <p:ph type="body" idx="1"/>
          </p:nvPr>
        </p:nvSpPr>
        <p:spPr>
          <a:xfrm>
            <a:off x="212423" y="3012604"/>
            <a:ext cx="6545944" cy="6794355"/>
          </a:xfrm>
        </p:spPr>
        <p:txBody>
          <a:bodyPr/>
          <a:lstStyle/>
          <a:p>
            <a:pPr defTabSz="963631">
              <a:defRPr/>
            </a:pPr>
            <a:r>
              <a:rPr lang="fr-FR" sz="1400" b="1" dirty="0"/>
              <a:t>A complete, high-performance formula</a:t>
            </a:r>
            <a:endParaRPr lang="fr-FR" sz="1400" b="1" dirty="0">
              <a:solidFill>
                <a:srgbClr val="3E3E3E"/>
              </a:solidFill>
            </a:endParaRPr>
          </a:p>
          <a:p>
            <a:r>
              <a:rPr lang="fr-FR" sz="1400" dirty="0"/>
              <a:t>% ION = 99.9% (30% organic) - </a:t>
            </a:r>
            <a:r>
              <a:rPr lang="fr-FR" sz="1400" dirty="0" err="1">
                <a:solidFill>
                  <a:srgbClr val="3E3E3E"/>
                </a:solidFill>
                <a:ea typeface="Roboto Black" panose="02000000000000000000" pitchFamily="2" charset="0"/>
              </a:rPr>
              <a:t>Vegan</a:t>
            </a:r>
            <a:r>
              <a:rPr lang="fr-FR" sz="1400" dirty="0">
                <a:solidFill>
                  <a:srgbClr val="3E3E3E"/>
                </a:solidFill>
                <a:ea typeface="Roboto Black" panose="02000000000000000000" pitchFamily="2" charset="0"/>
              </a:rPr>
              <a:t>, Non-GMO</a:t>
            </a:r>
            <a:endParaRPr lang="fr-FR" sz="1400" dirty="0"/>
          </a:p>
          <a:p>
            <a:endParaRPr lang="en-US" sz="1400" b="1" dirty="0">
              <a:solidFill>
                <a:srgbClr val="70AD47">
                  <a:lumMod val="75000"/>
                </a:srgbClr>
              </a:solidFill>
            </a:endParaRPr>
          </a:p>
          <a:p>
            <a:r>
              <a:rPr lang="en-US" sz="1400" b="1" dirty="0">
                <a:solidFill>
                  <a:srgbClr val="70AD47">
                    <a:lumMod val="75000"/>
                  </a:srgbClr>
                </a:solidFill>
              </a:rPr>
              <a:t>300 mg pure CBD* </a:t>
            </a:r>
            <a:r>
              <a:rPr lang="en-US" sz="1400" b="1" i="1" dirty="0">
                <a:solidFill>
                  <a:srgbClr val="70AD47">
                    <a:lumMod val="75000"/>
                  </a:srgbClr>
                </a:solidFill>
              </a:rPr>
              <a:t>(</a:t>
            </a:r>
            <a:r>
              <a:rPr lang="it-IT" sz="1400" i="1" dirty="0">
                <a:solidFill>
                  <a:srgbClr val="3E3E3E"/>
                </a:solidFill>
              </a:rPr>
              <a:t>*for 30 ML </a:t>
            </a:r>
            <a:r>
              <a:rPr lang="it-IT" sz="1400" b="1" i="1" dirty="0">
                <a:solidFill>
                  <a:srgbClr val="3E3E3E"/>
                </a:solidFill>
              </a:rPr>
              <a:t>= 1% pure CBD) </a:t>
            </a:r>
            <a:r>
              <a:rPr lang="it-IT" sz="1400" b="1" i="1" dirty="0">
                <a:solidFill>
                  <a:srgbClr val="3E3E3E"/>
                </a:solidFill>
                <a:sym typeface="Wingdings" panose="05000000000000000000" pitchFamily="2" charset="2"/>
              </a:rPr>
              <a:t> </a:t>
            </a:r>
            <a:r>
              <a:rPr lang="fr-FR" sz="1400" b="1" i="1" dirty="0">
                <a:solidFill>
                  <a:srgbClr val="3E3E3E"/>
                </a:solidFill>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Pure CBD </a:t>
            </a:r>
            <a:r>
              <a:rPr lang="fr-FR" sz="1400" dirty="0">
                <a:latin typeface="Segoe UI" panose="020B0502040204020203" pitchFamily="34" charset="0"/>
                <a:ea typeface="Calibri" panose="020F0502020204030204" pitchFamily="34" charset="0"/>
                <a:cs typeface="Segoe UI" panose="020B0502040204020203" pitchFamily="34" charset="0"/>
              </a:rPr>
              <a:t>(high-</a:t>
            </a:r>
            <a:r>
              <a:rPr lang="fr-FR" sz="1400" dirty="0" err="1">
                <a:latin typeface="Segoe UI" panose="020B0502040204020203" pitchFamily="34" charset="0"/>
                <a:ea typeface="Calibri" panose="020F0502020204030204" pitchFamily="34" charset="0"/>
                <a:cs typeface="Segoe UI" panose="020B0502040204020203" pitchFamily="34" charset="0"/>
              </a:rPr>
              <a:t>purity</a:t>
            </a:r>
            <a:r>
              <a:rPr lang="fr-FR" sz="1400" dirty="0">
                <a:latin typeface="Segoe UI" panose="020B0502040204020203" pitchFamily="34" charset="0"/>
                <a:ea typeface="Calibri" panose="020F0502020204030204" pitchFamily="34" charset="0"/>
                <a:cs typeface="Segoe UI" panose="020B0502040204020203" pitchFamily="34" charset="0"/>
              </a:rPr>
              <a:t> / solvent-free extraction process)</a:t>
            </a:r>
            <a:endParaRPr lang="fr-FR" sz="1400" i="1" dirty="0">
              <a:solidFill>
                <a:srgbClr val="3E3E3E"/>
              </a:solidFill>
            </a:endParaRPr>
          </a:p>
          <a:p>
            <a:pPr defTabSz="931134">
              <a:defRPr/>
            </a:pPr>
            <a:r>
              <a:rPr lang="en-US" sz="1400" dirty="0">
                <a:solidFill>
                  <a:prstClr val="black"/>
                </a:solidFill>
              </a:rPr>
              <a:t>De-stress "body and soul", smooth, re-harmonize </a:t>
            </a:r>
          </a:p>
          <a:p>
            <a:r>
              <a:rPr lang="en-US" sz="1400" dirty="0">
                <a:ea typeface="Arial Unicode MS"/>
              </a:rPr>
              <a:t>It's like a yogi master for your skin!</a:t>
            </a:r>
          </a:p>
          <a:p>
            <a:pPr defTabSz="931134">
              <a:defRPr/>
            </a:pPr>
            <a:r>
              <a:rPr lang="fr-FR" sz="1400" dirty="0">
                <a:solidFill>
                  <a:prstClr val="black"/>
                </a:solidFill>
                <a:ea typeface="Roboto Black" panose="02000000000000000000" pitchFamily="2" charset="0"/>
                <a:sym typeface="Wingdings" panose="05000000000000000000" pitchFamily="2" charset="2"/>
              </a:rPr>
              <a:t>Has no </a:t>
            </a:r>
            <a:r>
              <a:rPr lang="fr-FR" sz="1400" dirty="0" err="1">
                <a:solidFill>
                  <a:prstClr val="black"/>
                </a:solidFill>
                <a:ea typeface="Roboto Black" panose="02000000000000000000" pitchFamily="2" charset="0"/>
                <a:sym typeface="Wingdings" panose="05000000000000000000" pitchFamily="2" charset="2"/>
              </a:rPr>
              <a:t>psychotropic </a:t>
            </a:r>
            <a:r>
              <a:rPr lang="fr-FR" sz="1400" dirty="0">
                <a:solidFill>
                  <a:prstClr val="black"/>
                </a:solidFill>
                <a:ea typeface="Roboto Black" panose="02000000000000000000" pitchFamily="2" charset="0"/>
                <a:sym typeface="Wingdings" panose="05000000000000000000" pitchFamily="2" charset="2"/>
              </a:rPr>
              <a:t>action (= no THC)</a:t>
            </a:r>
          </a:p>
          <a:p>
            <a:pPr defTabSz="931134">
              <a:defRPr/>
            </a:pPr>
            <a:r>
              <a:rPr lang="en-US" sz="1400" dirty="0">
                <a:solidFill>
                  <a:srgbClr val="3E3E3E"/>
                </a:solidFill>
              </a:rPr>
              <a:t>Anti-inflammatory, antioxidant, anti-aging, regulator</a:t>
            </a:r>
          </a:p>
          <a:p>
            <a:pPr defTabSz="931134">
              <a:defRPr/>
            </a:pPr>
            <a:r>
              <a:rPr lang="fr-FR" sz="1400" b="1" dirty="0">
                <a:solidFill>
                  <a:srgbClr val="3D7A53"/>
                </a:solidFill>
                <a:ea typeface="Roboto Black" panose="02000000000000000000" pitchFamily="2" charset="0"/>
                <a:sym typeface="Wingdings" panose="05000000000000000000" pitchFamily="2" charset="2"/>
              </a:rPr>
              <a:t>100% </a:t>
            </a:r>
            <a:r>
              <a:rPr lang="fr-FR" sz="1400" b="1" dirty="0" err="1">
                <a:solidFill>
                  <a:srgbClr val="3D7A53"/>
                </a:solidFill>
                <a:ea typeface="Roboto Black" panose="02000000000000000000" pitchFamily="2" charset="0"/>
                <a:sym typeface="Wingdings" panose="05000000000000000000" pitchFamily="2" charset="2"/>
              </a:rPr>
              <a:t>natural </a:t>
            </a:r>
            <a:r>
              <a:rPr lang="fr-FR" sz="1400" dirty="0">
                <a:solidFill>
                  <a:prstClr val="black"/>
                </a:solidFill>
                <a:ea typeface="Roboto Black" panose="02000000000000000000" pitchFamily="2" charset="0"/>
                <a:sym typeface="Wingdings" panose="05000000000000000000" pitchFamily="2" charset="2"/>
              </a:rPr>
              <a:t>(THC*-free - in compliance with </a:t>
            </a:r>
            <a:r>
              <a:rPr lang="fr-FR" sz="1400" dirty="0" err="1">
                <a:solidFill>
                  <a:prstClr val="black"/>
                </a:solidFill>
                <a:ea typeface="Roboto Black" panose="02000000000000000000" pitchFamily="2" charset="0"/>
                <a:sym typeface="Wingdings" panose="05000000000000000000" pitchFamily="2" charset="2"/>
              </a:rPr>
              <a:t>regulations&lt;0</a:t>
            </a:r>
            <a:r>
              <a:rPr lang="fr-FR" sz="1400" dirty="0">
                <a:solidFill>
                  <a:prstClr val="black"/>
                </a:solidFill>
                <a:ea typeface="Roboto Black" panose="02000000000000000000" pitchFamily="2" charset="0"/>
                <a:sym typeface="Wingdings" panose="05000000000000000000" pitchFamily="2" charset="2"/>
              </a:rPr>
              <a:t>.2% )</a:t>
            </a:r>
          </a:p>
          <a:p>
            <a:pPr defTabSz="931134">
              <a:defRPr/>
            </a:pPr>
            <a:r>
              <a:rPr lang="fr-FR" sz="1400" dirty="0">
                <a:solidFill>
                  <a:prstClr val="black"/>
                </a:solidFill>
                <a:ea typeface="Roboto Black" panose="02000000000000000000" pitchFamily="2" charset="0"/>
                <a:sym typeface="Wingdings" panose="05000000000000000000" pitchFamily="2" charset="2"/>
              </a:rPr>
              <a:t>Made from hemp grown sustainably in Colombia </a:t>
            </a:r>
          </a:p>
          <a:p>
            <a:pPr defTabSz="931134">
              <a:defRPr/>
            </a:pPr>
            <a:endParaRPr lang="en-US" sz="1400" i="1" dirty="0">
              <a:solidFill>
                <a:srgbClr val="3E3E3E"/>
              </a:solidFill>
            </a:endParaRPr>
          </a:p>
          <a:p>
            <a:pPr defTabSz="963631">
              <a:defRPr/>
            </a:pPr>
            <a:r>
              <a:rPr lang="fr-FR" sz="1400" b="1" dirty="0">
                <a:solidFill>
                  <a:srgbClr val="70AD47">
                    <a:lumMod val="75000"/>
                  </a:srgbClr>
                </a:solidFill>
              </a:rPr>
              <a:t>30% organic plant oils </a:t>
            </a:r>
            <a:r>
              <a:rPr lang="fr-FR" sz="1400" b="1" dirty="0"/>
              <a:t>Hemp + Inca </a:t>
            </a:r>
            <a:r>
              <a:rPr lang="fr-FR" sz="1400" b="1" dirty="0" err="1"/>
              <a:t>Inchi</a:t>
            </a:r>
            <a:endParaRPr lang="fr-FR" sz="1400" b="1" dirty="0"/>
          </a:p>
          <a:p>
            <a:pPr defTabSz="963631">
              <a:defRPr/>
            </a:pPr>
            <a:r>
              <a:rPr lang="fr-FR" sz="1400" dirty="0" err="1">
                <a:solidFill>
                  <a:prstClr val="black"/>
                </a:solidFill>
              </a:rPr>
              <a:t>rich </a:t>
            </a:r>
            <a:r>
              <a:rPr lang="fr-FR" sz="1400" dirty="0">
                <a:solidFill>
                  <a:prstClr val="black"/>
                </a:solidFill>
              </a:rPr>
              <a:t>in </a:t>
            </a:r>
            <a:r>
              <a:rPr lang="fr-FR" sz="1400" dirty="0" err="1">
                <a:solidFill>
                  <a:prstClr val="black"/>
                </a:solidFill>
              </a:rPr>
              <a:t>omegas </a:t>
            </a:r>
            <a:r>
              <a:rPr lang="fr-FR" sz="1400" dirty="0">
                <a:solidFill>
                  <a:prstClr val="black"/>
                </a:solidFill>
              </a:rPr>
              <a:t>3 - 6 and </a:t>
            </a:r>
            <a:r>
              <a:rPr lang="fr-FR" sz="1400" dirty="0" err="1">
                <a:solidFill>
                  <a:prstClr val="black"/>
                </a:solidFill>
              </a:rPr>
              <a:t>vitamin </a:t>
            </a:r>
            <a:r>
              <a:rPr lang="fr-FR" sz="1400" dirty="0">
                <a:solidFill>
                  <a:prstClr val="black"/>
                </a:solidFill>
              </a:rPr>
              <a:t>E = </a:t>
            </a:r>
            <a:r>
              <a:rPr lang="fr-FR" sz="1400" dirty="0" err="1">
                <a:solidFill>
                  <a:prstClr val="black"/>
                </a:solidFill>
              </a:rPr>
              <a:t>moisturizes</a:t>
            </a:r>
            <a:r>
              <a:rPr lang="fr-FR" sz="1400" dirty="0">
                <a:solidFill>
                  <a:prstClr val="black"/>
                </a:solidFill>
              </a:rPr>
              <a:t>, </a:t>
            </a:r>
            <a:r>
              <a:rPr lang="fr-FR" sz="1400" dirty="0" err="1">
                <a:solidFill>
                  <a:prstClr val="black"/>
                </a:solidFill>
              </a:rPr>
              <a:t>regulates </a:t>
            </a:r>
            <a:r>
              <a:rPr lang="fr-FR" sz="1400" dirty="0">
                <a:solidFill>
                  <a:prstClr val="black"/>
                </a:solidFill>
              </a:rPr>
              <a:t>and </a:t>
            </a:r>
            <a:r>
              <a:rPr lang="fr-FR" sz="1400" dirty="0" err="1">
                <a:solidFill>
                  <a:prstClr val="black"/>
                </a:solidFill>
              </a:rPr>
              <a:t>soothes </a:t>
            </a:r>
            <a:r>
              <a:rPr lang="fr-FR" sz="1400" dirty="0">
                <a:solidFill>
                  <a:prstClr val="black"/>
                </a:solidFill>
              </a:rPr>
              <a:t>for optimal </a:t>
            </a:r>
            <a:r>
              <a:rPr lang="fr-FR" sz="1400" dirty="0" err="1">
                <a:solidFill>
                  <a:prstClr val="black"/>
                </a:solidFill>
              </a:rPr>
              <a:t>comfort</a:t>
            </a:r>
          </a:p>
          <a:p>
            <a:endParaRPr lang="fr-FR" sz="1400" dirty="0">
              <a:solidFill>
                <a:srgbClr val="FF0000"/>
              </a:solidFill>
            </a:endParaRPr>
          </a:p>
          <a:p>
            <a:pPr defTabSz="963631">
              <a:defRPr/>
            </a:pPr>
            <a:r>
              <a:rPr lang="en-US" sz="1400" b="1" dirty="0">
                <a:solidFill>
                  <a:srgbClr val="70AD47">
                    <a:lumMod val="75000"/>
                  </a:srgbClr>
                </a:solidFill>
              </a:rPr>
              <a:t>Native sacred lotus plant cells = </a:t>
            </a:r>
            <a:r>
              <a:rPr lang="en-US" sz="1400" dirty="0">
                <a:solidFill>
                  <a:prstClr val="black"/>
                </a:solidFill>
              </a:rPr>
              <a:t>Anti-stress (stimulates the synthesis of melatonin, the molecule responsible for sleep and relaxation) </a:t>
            </a:r>
            <a:r>
              <a:rPr lang="fr-FR" sz="1400" dirty="0">
                <a:latin typeface="Calibri" panose="020F0502020204030204" pitchFamily="34" charset="0"/>
              </a:rPr>
              <a:t>750,000 native sacred lotus cells in 30ml </a:t>
            </a:r>
            <a:endParaRPr lang="en-US" sz="1400" dirty="0">
              <a:solidFill>
                <a:prstClr val="black"/>
              </a:solidFill>
            </a:endParaRPr>
          </a:p>
          <a:p>
            <a:pPr defTabSz="963631">
              <a:defRPr/>
            </a:pPr>
            <a:endParaRPr lang="en-US" sz="1400" dirty="0">
              <a:solidFill>
                <a:prstClr val="black"/>
              </a:solidFill>
            </a:endParaRPr>
          </a:p>
          <a:p>
            <a:pPr defTabSz="963631">
              <a:defRPr/>
            </a:pPr>
            <a:r>
              <a:rPr lang="en-US" sz="1400" b="1" dirty="0">
                <a:solidFill>
                  <a:srgbClr val="70AD47">
                    <a:lumMod val="75000"/>
                  </a:srgbClr>
                </a:solidFill>
              </a:rPr>
              <a:t>10% adaptogenic </a:t>
            </a:r>
            <a:r>
              <a:rPr lang="en-US" sz="1400" b="1" dirty="0" err="1"/>
              <a:t>Reishi </a:t>
            </a:r>
            <a:r>
              <a:rPr lang="en-US" sz="1400" b="1" dirty="0">
                <a:solidFill>
                  <a:srgbClr val="70AD47">
                    <a:lumMod val="75000"/>
                  </a:srgbClr>
                </a:solidFill>
              </a:rPr>
              <a:t>mushroom extract </a:t>
            </a:r>
            <a:r>
              <a:rPr lang="en-US" sz="1400" b="1" dirty="0"/>
              <a:t>(mushroom of </a:t>
            </a:r>
            <a:r>
              <a:rPr lang="en-US" sz="1400" b="1" dirty="0" err="1"/>
              <a:t>immortality</a:t>
            </a:r>
            <a:r>
              <a:rPr lang="en-US" sz="1400" b="1" dirty="0"/>
              <a:t>) = </a:t>
            </a:r>
            <a:r>
              <a:rPr lang="en-US" sz="1400" dirty="0">
                <a:solidFill>
                  <a:prstClr val="black"/>
                </a:solidFill>
              </a:rPr>
              <a:t>boosts resistance to stress</a:t>
            </a:r>
          </a:p>
          <a:p>
            <a:pPr defTabSz="963631">
              <a:defRPr/>
            </a:pPr>
            <a:r>
              <a:rPr lang="en-US" sz="1400" i="1" dirty="0">
                <a:solidFill>
                  <a:srgbClr val="3D7A53"/>
                </a:solidFill>
                <a:ea typeface="Roboto Black" panose="02000000000000000000" pitchFamily="2" charset="0"/>
              </a:rPr>
              <a:t>= helps skin adapt to stress and fatigue</a:t>
            </a:r>
            <a:r>
              <a:rPr lang="fr-FR" sz="1400" i="1" dirty="0">
                <a:solidFill>
                  <a:srgbClr val="3D7A53"/>
                </a:solidFill>
                <a:ea typeface="Roboto Black" panose="02000000000000000000" pitchFamily="2" charset="0"/>
              </a:rPr>
              <a:t>.</a:t>
            </a:r>
          </a:p>
          <a:p>
            <a:pPr defTabSz="963631">
              <a:defRPr/>
            </a:pPr>
            <a:endParaRPr lang="fr-FR" sz="1400" dirty="0">
              <a:solidFill>
                <a:prstClr val="black"/>
              </a:solidFill>
            </a:endParaRPr>
          </a:p>
          <a:p>
            <a:pPr defTabSz="963631">
              <a:defRPr/>
            </a:pPr>
            <a:r>
              <a:rPr lang="en-US" sz="1400" dirty="0">
                <a:solidFill>
                  <a:prstClr val="black"/>
                </a:solidFill>
              </a:rPr>
              <a:t>Relaxing and </a:t>
            </a:r>
            <a:r>
              <a:rPr lang="en-US" sz="1400" dirty="0" err="1">
                <a:solidFill>
                  <a:prstClr val="black"/>
                </a:solidFill>
              </a:rPr>
              <a:t>soothing </a:t>
            </a:r>
            <a:r>
              <a:rPr lang="en-US" sz="1400" dirty="0">
                <a:solidFill>
                  <a:prstClr val="black"/>
                </a:solidFill>
              </a:rPr>
              <a:t>essential oils Lavender + </a:t>
            </a:r>
            <a:r>
              <a:rPr lang="en-US" sz="1400" dirty="0" err="1">
                <a:solidFill>
                  <a:prstClr val="black"/>
                </a:solidFill>
              </a:rPr>
              <a:t>Chamomile </a:t>
            </a:r>
            <a:r>
              <a:rPr lang="en-US" sz="1400" dirty="0">
                <a:solidFill>
                  <a:prstClr val="black"/>
                </a:solidFill>
              </a:rPr>
              <a:t>+ Neroli</a:t>
            </a:r>
          </a:p>
          <a:p>
            <a:pPr defTabSz="963631">
              <a:defRPr/>
            </a:pPr>
            <a:r>
              <a:rPr lang="en-US" sz="1400" dirty="0">
                <a:solidFill>
                  <a:srgbClr val="3E3E3E"/>
                </a:solidFill>
                <a:ea typeface="Roboto Light" panose="02000000000000000000" pitchFamily="2" charset="0"/>
              </a:rPr>
              <a:t>Invites relaxation and promotes sleep for an intense, regenerating night of recuperation.</a:t>
            </a:r>
          </a:p>
          <a:p>
            <a:pPr defTabSz="963631">
              <a:defRPr/>
            </a:pPr>
            <a:endParaRPr lang="fr-FR" sz="1400" dirty="0">
              <a:solidFill>
                <a:prstClr val="black"/>
              </a:solidFill>
            </a:endParaRPr>
          </a:p>
          <a:p>
            <a:pPr defTabSz="963631">
              <a:defRPr/>
            </a:pPr>
            <a:r>
              <a:rPr lang="fr-FR" sz="1400" dirty="0">
                <a:solidFill>
                  <a:srgbClr val="3E3E3E"/>
                </a:solidFill>
              </a:rPr>
              <a:t>Quintessence </a:t>
            </a:r>
            <a:r>
              <a:rPr lang="fr-FR" sz="1400" dirty="0" err="1">
                <a:solidFill>
                  <a:srgbClr val="3E3E3E"/>
                </a:solidFill>
              </a:rPr>
              <a:t>Yon-Ka </a:t>
            </a:r>
            <a:r>
              <a:rPr lang="fr-FR" sz="1400" dirty="0">
                <a:solidFill>
                  <a:srgbClr val="3E3E3E"/>
                </a:solidFill>
              </a:rPr>
              <a:t>= </a:t>
            </a:r>
            <a:r>
              <a:rPr lang="en-US" sz="1400" dirty="0">
                <a:solidFill>
                  <a:srgbClr val="3E3E3E"/>
                </a:solidFill>
              </a:rPr>
              <a:t>Potentiates the power of the </a:t>
            </a:r>
            <a:r>
              <a:rPr lang="en-US" sz="1400" dirty="0" err="1">
                <a:solidFill>
                  <a:srgbClr val="3E3E3E"/>
                </a:solidFill>
              </a:rPr>
              <a:t>formula</a:t>
            </a:r>
            <a:endParaRPr lang="en-US" sz="1400" dirty="0">
              <a:solidFill>
                <a:srgbClr val="3E3E3E"/>
              </a:solidFill>
            </a:endParaRPr>
          </a:p>
          <a:p>
            <a:pPr defTabSz="963631">
              <a:defRPr/>
            </a:pPr>
            <a:endParaRPr lang="en-US" sz="1400" dirty="0">
              <a:solidFill>
                <a:srgbClr val="3E3E3E"/>
              </a:solidFill>
            </a:endParaRPr>
          </a:p>
          <a:p>
            <a:pPr defTabSz="963631">
              <a:defRPr/>
            </a:pPr>
            <a:r>
              <a:rPr lang="en-US" sz="1400" dirty="0">
                <a:solidFill>
                  <a:srgbClr val="3E3E3E"/>
                </a:solidFill>
              </a:rPr>
              <a:t>0.1% </a:t>
            </a:r>
            <a:r>
              <a:rPr lang="en-US" sz="1400" dirty="0" err="1">
                <a:solidFill>
                  <a:srgbClr val="3E3E3E"/>
                </a:solidFill>
              </a:rPr>
              <a:t>tocopheryl </a:t>
            </a:r>
            <a:r>
              <a:rPr lang="en-US" sz="1400" dirty="0">
                <a:solidFill>
                  <a:srgbClr val="3E3E3E"/>
                </a:solidFill>
              </a:rPr>
              <a:t>acetate / </a:t>
            </a:r>
            <a:r>
              <a:rPr lang="en-US" sz="1400" dirty="0" err="1">
                <a:solidFill>
                  <a:srgbClr val="3E3E3E"/>
                </a:solidFill>
              </a:rPr>
              <a:t>vitamin </a:t>
            </a:r>
            <a:r>
              <a:rPr lang="en-US" sz="1400" dirty="0">
                <a:solidFill>
                  <a:srgbClr val="3E3E3E"/>
                </a:solidFill>
              </a:rPr>
              <a:t>E</a:t>
            </a:r>
          </a:p>
        </p:txBody>
      </p:sp>
      <p:sp>
        <p:nvSpPr>
          <p:cNvPr id="4" name="Espace réservé du numéro de diapositive 3"/>
          <p:cNvSpPr>
            <a:spLocks noGrp="1"/>
          </p:cNvSpPr>
          <p:nvPr>
            <p:ph type="sldNum" sz="quarter" idx="10"/>
          </p:nvPr>
        </p:nvSpPr>
        <p:spPr/>
        <p:txBody>
          <a:bodyPr/>
          <a:lstStyle/>
          <a:p>
            <a:pPr defTabSz="963631">
              <a:defRPr/>
            </a:pPr>
            <a:fld id="{1D2D63E3-0550-4826-886B-56ADBA66688D}" type="slidenum">
              <a:rPr lang="fr-FR">
                <a:solidFill>
                  <a:prstClr val="black"/>
                </a:solidFill>
                <a:latin typeface="Calibri" panose="020F0502020204030204"/>
              </a:rPr>
              <a:t>9</a:t>
            </a:fld>
            <a:endParaRPr lang="fr-FR" dirty="0">
              <a:solidFill>
                <a:prstClr val="black"/>
              </a:solidFill>
              <a:latin typeface="Calibri" panose="020F0502020204030204"/>
            </a:endParaRPr>
          </a:p>
        </p:txBody>
      </p:sp>
    </p:spTree>
    <p:extLst>
      <p:ext uri="{BB962C8B-B14F-4D97-AF65-F5344CB8AC3E}">
        <p14:creationId xmlns:p14="http://schemas.microsoft.com/office/powerpoint/2010/main" val="1912810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62035" y="2062662"/>
            <a:ext cx="5265107" cy="4541592"/>
          </a:xfrm>
          <a:prstGeom prst="rect">
            <a:avLst/>
          </a:prstGeom>
        </p:spPr>
      </p:pic>
      <p:sp>
        <p:nvSpPr>
          <p:cNvPr id="2" name="ZoneTexte 1"/>
          <p:cNvSpPr txBox="1"/>
          <p:nvPr userDrawn="1"/>
        </p:nvSpPr>
        <p:spPr>
          <a:xfrm>
            <a:off x="5499716" y="8314557"/>
            <a:ext cx="7470560"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Phyto-Aromatique</a:t>
            </a:r>
          </a:p>
        </p:txBody>
      </p:sp>
    </p:spTree>
    <p:extLst>
      <p:ext uri="{BB962C8B-B14F-4D97-AF65-F5344CB8AC3E}">
        <p14:creationId xmlns:p14="http://schemas.microsoft.com/office/powerpoint/2010/main" val="209614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re court + Tex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4017" y="9427471"/>
            <a:ext cx="779966" cy="672785"/>
          </a:xfrm>
          <a:prstGeom prst="rect">
            <a:avLst/>
          </a:prstGeom>
        </p:spPr>
      </p:pic>
    </p:spTree>
    <p:extLst>
      <p:ext uri="{BB962C8B-B14F-4D97-AF65-F5344CB8AC3E}">
        <p14:creationId xmlns:p14="http://schemas.microsoft.com/office/powerpoint/2010/main" val="2224274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62035" y="2062662"/>
            <a:ext cx="5265107" cy="4541592"/>
          </a:xfrm>
          <a:prstGeom prst="rect">
            <a:avLst/>
          </a:prstGeom>
        </p:spPr>
      </p:pic>
      <p:sp>
        <p:nvSpPr>
          <p:cNvPr id="2" name="ZoneTexte 1"/>
          <p:cNvSpPr txBox="1"/>
          <p:nvPr userDrawn="1"/>
        </p:nvSpPr>
        <p:spPr>
          <a:xfrm>
            <a:off x="5499716" y="8314557"/>
            <a:ext cx="7470560"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The </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Experience</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of</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Phyto-</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Aromatic</a:t>
            </a:r>
            <a:r>
              <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 </a:t>
            </a:r>
            <a:r>
              <a:rPr kumimoji="0" lang="fr-FR" sz="3600" b="0" i="0" u="none" strike="noStrike" kern="1200" cap="none" spc="0" normalizeH="0" baseline="0" noProof="0" dirty="0" err="1">
                <a:ln>
                  <a:noFill/>
                </a:ln>
                <a:solidFill>
                  <a:srgbClr val="3E3E3E"/>
                </a:solidFill>
                <a:effectLst/>
                <a:uLnTx/>
                <a:uFillTx/>
                <a:latin typeface="KyivType Sans2" panose="00000500000000000000" pitchFamily="50" charset="0"/>
                <a:ea typeface="+mn-ea"/>
                <a:cs typeface="+mn-cs"/>
              </a:rPr>
              <a:t>Skincare</a:t>
            </a:r>
            <a:endParaRPr kumimoji="0" lang="fr-FR" sz="36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68143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1257300" y="5143500"/>
            <a:ext cx="15773400" cy="1224468"/>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21962" y="1301676"/>
            <a:ext cx="3512295" cy="3029646"/>
          </a:xfrm>
          <a:prstGeom prst="rect">
            <a:avLst/>
          </a:prstGeom>
        </p:spPr>
      </p:pic>
    </p:spTree>
    <p:extLst>
      <p:ext uri="{BB962C8B-B14F-4D97-AF65-F5344CB8AC3E}">
        <p14:creationId xmlns:p14="http://schemas.microsoft.com/office/powerpoint/2010/main" val="2975619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257300" y="1905675"/>
            <a:ext cx="15773400" cy="7319247"/>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1257300" y="381554"/>
            <a:ext cx="15773400" cy="118805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Tree>
    <p:extLst>
      <p:ext uri="{BB962C8B-B14F-4D97-AF65-F5344CB8AC3E}">
        <p14:creationId xmlns:p14="http://schemas.microsoft.com/office/powerpoint/2010/main" val="1279637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882276" y="1929951"/>
            <a:ext cx="10148424" cy="7294971"/>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1257300" y="408417"/>
            <a:ext cx="15773400" cy="118805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
        <p:nvSpPr>
          <p:cNvPr id="6" name="Espace réservé pour une image  5"/>
          <p:cNvSpPr>
            <a:spLocks noGrp="1"/>
          </p:cNvSpPr>
          <p:nvPr>
            <p:ph type="pic" sz="quarter" idx="11"/>
          </p:nvPr>
        </p:nvSpPr>
        <p:spPr>
          <a:xfrm>
            <a:off x="1257301" y="1929952"/>
            <a:ext cx="5188007" cy="7294970"/>
          </a:xfrm>
          <a:prstGeom prst="rect">
            <a:avLst/>
          </a:prstGeom>
        </p:spPr>
        <p:txBody>
          <a:bodyPr/>
          <a:lstStyle/>
          <a:p>
            <a:endParaRPr lang="fr-FR"/>
          </a:p>
        </p:txBody>
      </p:sp>
    </p:spTree>
    <p:extLst>
      <p:ext uri="{BB962C8B-B14F-4D97-AF65-F5344CB8AC3E}">
        <p14:creationId xmlns:p14="http://schemas.microsoft.com/office/powerpoint/2010/main" val="3417788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4017" y="9427471"/>
            <a:ext cx="779966" cy="672785"/>
          </a:xfrm>
          <a:prstGeom prst="rect">
            <a:avLst/>
          </a:prstGeom>
        </p:spPr>
      </p:pic>
      <p:sp>
        <p:nvSpPr>
          <p:cNvPr id="8" name="Espace réservé du texte 2"/>
          <p:cNvSpPr>
            <a:spLocks noGrp="1"/>
          </p:cNvSpPr>
          <p:nvPr>
            <p:ph type="body" sz="quarter" idx="10"/>
          </p:nvPr>
        </p:nvSpPr>
        <p:spPr>
          <a:xfrm>
            <a:off x="1257300" y="1917814"/>
            <a:ext cx="10148424" cy="7392072"/>
          </a:xfrm>
          <a:prstGeom prst="rect">
            <a:avLst/>
          </a:prstGeom>
        </p:spPr>
        <p:txBody>
          <a:bodyPr/>
          <a:lstStyle>
            <a:lvl1pPr>
              <a:defRPr sz="3600"/>
            </a:lvl1pPr>
            <a:lvl2pPr>
              <a:defRPr sz="3000"/>
            </a:lvl2pPr>
            <a:lvl3pPr>
              <a:defRPr sz="2700"/>
            </a:lvl3pPr>
            <a:lvl4pPr>
              <a:defRPr sz="2400"/>
            </a:lvl4pPr>
            <a:lvl5pPr>
              <a:defRPr sz="24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1257300" y="402033"/>
            <a:ext cx="15773400" cy="1188054"/>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11842694" y="1917814"/>
            <a:ext cx="5188007" cy="7392072"/>
          </a:xfrm>
          <a:prstGeom prst="rect">
            <a:avLst/>
          </a:prstGeom>
        </p:spPr>
        <p:txBody>
          <a:bodyPr/>
          <a:lstStyle/>
          <a:p>
            <a:endParaRPr lang="fr-FR"/>
          </a:p>
        </p:txBody>
      </p:sp>
    </p:spTree>
    <p:extLst>
      <p:ext uri="{BB962C8B-B14F-4D97-AF65-F5344CB8AC3E}">
        <p14:creationId xmlns:p14="http://schemas.microsoft.com/office/powerpoint/2010/main" val="243788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AC924-190B-01C9-FE9A-0725DC51F5F4}"/>
              </a:ext>
            </a:extLst>
          </p:cNvPr>
          <p:cNvSpPr/>
          <p:nvPr userDrawn="1"/>
        </p:nvSpPr>
        <p:spPr>
          <a:xfrm rot="5400000">
            <a:off x="-5065880" y="5065879"/>
            <a:ext cx="10284158" cy="152401"/>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7" name="Rectangle 6">
            <a:extLst>
              <a:ext uri="{FF2B5EF4-FFF2-40B4-BE49-F238E27FC236}">
                <a16:creationId xmlns:a16="http://schemas.microsoft.com/office/drawing/2014/main" id="{2EE78C24-AF32-22AC-ADCB-C171564F31B3}"/>
              </a:ext>
            </a:extLst>
          </p:cNvPr>
          <p:cNvSpPr/>
          <p:nvPr userDrawn="1"/>
        </p:nvSpPr>
        <p:spPr>
          <a:xfrm rot="5400000">
            <a:off x="13069720" y="5065879"/>
            <a:ext cx="10284159" cy="152400"/>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 name="Rectangle 7">
            <a:extLst>
              <a:ext uri="{FF2B5EF4-FFF2-40B4-BE49-F238E27FC236}">
                <a16:creationId xmlns:a16="http://schemas.microsoft.com/office/drawing/2014/main" id="{22148017-4BE5-A7D9-5712-CBB2B08C6E63}"/>
              </a:ext>
            </a:extLst>
          </p:cNvPr>
          <p:cNvSpPr/>
          <p:nvPr userDrawn="1"/>
        </p:nvSpPr>
        <p:spPr>
          <a:xfrm>
            <a:off x="-22746" y="10131756"/>
            <a:ext cx="18310746"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0" name="Rectangle 9">
            <a:extLst>
              <a:ext uri="{FF2B5EF4-FFF2-40B4-BE49-F238E27FC236}">
                <a16:creationId xmlns:a16="http://schemas.microsoft.com/office/drawing/2014/main" id="{ADCF1EE4-F290-E2DC-8F64-2D86C4BC5A3A}"/>
              </a:ext>
            </a:extLst>
          </p:cNvPr>
          <p:cNvSpPr/>
          <p:nvPr userDrawn="1"/>
        </p:nvSpPr>
        <p:spPr>
          <a:xfrm>
            <a:off x="76199" y="0"/>
            <a:ext cx="18211801"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21303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BE8FFC-A043-634D-3E02-3C692139BF1A}"/>
              </a:ext>
            </a:extLst>
          </p:cNvPr>
          <p:cNvSpPr/>
          <p:nvPr userDrawn="1"/>
        </p:nvSpPr>
        <p:spPr>
          <a:xfrm rot="5400000">
            <a:off x="-5065880" y="5065879"/>
            <a:ext cx="10284158" cy="152401"/>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1" name="Rectangle 10">
            <a:extLst>
              <a:ext uri="{FF2B5EF4-FFF2-40B4-BE49-F238E27FC236}">
                <a16:creationId xmlns:a16="http://schemas.microsoft.com/office/drawing/2014/main" id="{DA335016-0446-5A38-D600-5863D4535A99}"/>
              </a:ext>
            </a:extLst>
          </p:cNvPr>
          <p:cNvSpPr/>
          <p:nvPr userDrawn="1"/>
        </p:nvSpPr>
        <p:spPr>
          <a:xfrm rot="5400000">
            <a:off x="13069720" y="5065879"/>
            <a:ext cx="10284159" cy="152400"/>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2" name="Rectangle 11">
            <a:extLst>
              <a:ext uri="{FF2B5EF4-FFF2-40B4-BE49-F238E27FC236}">
                <a16:creationId xmlns:a16="http://schemas.microsoft.com/office/drawing/2014/main" id="{1D8CEA93-5F98-A783-BD12-B31C77540BF3}"/>
              </a:ext>
            </a:extLst>
          </p:cNvPr>
          <p:cNvSpPr/>
          <p:nvPr userDrawn="1"/>
        </p:nvSpPr>
        <p:spPr>
          <a:xfrm>
            <a:off x="-22746" y="10131756"/>
            <a:ext cx="18310746" cy="155244"/>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3" name="Rectangle 12">
            <a:extLst>
              <a:ext uri="{FF2B5EF4-FFF2-40B4-BE49-F238E27FC236}">
                <a16:creationId xmlns:a16="http://schemas.microsoft.com/office/drawing/2014/main" id="{1C356215-0DC2-606D-696E-9F4BE016C53D}"/>
              </a:ext>
            </a:extLst>
          </p:cNvPr>
          <p:cNvSpPr/>
          <p:nvPr userDrawn="1"/>
        </p:nvSpPr>
        <p:spPr>
          <a:xfrm>
            <a:off x="76199" y="0"/>
            <a:ext cx="18211801" cy="155244"/>
          </a:xfrm>
          <a:prstGeom prst="rect">
            <a:avLst/>
          </a:prstGeom>
          <a:solidFill>
            <a:srgbClr val="FFE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180933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AGE DE GARDE FR">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1CAD4DF-5F07-EB7D-A305-9A335F139C1E}"/>
              </a:ext>
            </a:extLst>
          </p:cNvPr>
          <p:cNvPicPr>
            <a:picLocks noChangeAspect="1"/>
          </p:cNvPicPr>
          <p:nvPr userDrawn="1"/>
        </p:nvPicPr>
        <p:blipFill rotWithShape="1">
          <a:blip r:embed="rId2"/>
          <a:srcRect l="1653" t="1878" r="897" b="2009"/>
          <a:stretch/>
        </p:blipFill>
        <p:spPr>
          <a:xfrm>
            <a:off x="0" y="114300"/>
            <a:ext cx="18135599" cy="10013820"/>
          </a:xfrm>
          <a:prstGeom prst="rect">
            <a:avLst/>
          </a:prstGeom>
        </p:spPr>
      </p:pic>
      <p:sp>
        <p:nvSpPr>
          <p:cNvPr id="3" name="Titre 1">
            <a:extLst>
              <a:ext uri="{FF2B5EF4-FFF2-40B4-BE49-F238E27FC236}">
                <a16:creationId xmlns:a16="http://schemas.microsoft.com/office/drawing/2014/main" id="{1339B587-C72E-0CB9-46E2-106A496BEB21}"/>
              </a:ext>
            </a:extLst>
          </p:cNvPr>
          <p:cNvSpPr>
            <a:spLocks noGrp="1"/>
          </p:cNvSpPr>
          <p:nvPr>
            <p:ph type="title"/>
          </p:nvPr>
        </p:nvSpPr>
        <p:spPr>
          <a:xfrm>
            <a:off x="6604551" y="4174436"/>
            <a:ext cx="10903226" cy="3237143"/>
          </a:xfrm>
          <a:prstGeom prst="rect">
            <a:avLst/>
          </a:prstGeom>
        </p:spPr>
        <p:txBody>
          <a:bodyPr/>
          <a:lstStyle/>
          <a:p>
            <a:r>
              <a:rPr lang="fr-FR" dirty="0"/>
              <a:t>Modifiez le style du titre</a:t>
            </a:r>
          </a:p>
        </p:txBody>
      </p:sp>
      <p:sp>
        <p:nvSpPr>
          <p:cNvPr id="6" name="Rectangle 5">
            <a:extLst>
              <a:ext uri="{FF2B5EF4-FFF2-40B4-BE49-F238E27FC236}">
                <a16:creationId xmlns:a16="http://schemas.microsoft.com/office/drawing/2014/main" id="{911D5F16-029E-FF8B-4383-33772173ECF5}"/>
              </a:ext>
            </a:extLst>
          </p:cNvPr>
          <p:cNvSpPr/>
          <p:nvPr userDrawn="1"/>
        </p:nvSpPr>
        <p:spPr>
          <a:xfrm rot="5400000">
            <a:off x="-5065880" y="5065879"/>
            <a:ext cx="10284158" cy="152401"/>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9" name="Rectangle 8">
            <a:extLst>
              <a:ext uri="{FF2B5EF4-FFF2-40B4-BE49-F238E27FC236}">
                <a16:creationId xmlns:a16="http://schemas.microsoft.com/office/drawing/2014/main" id="{4BF2C64E-8675-EC42-9E80-A11DC958F7D1}"/>
              </a:ext>
            </a:extLst>
          </p:cNvPr>
          <p:cNvSpPr/>
          <p:nvPr userDrawn="1"/>
        </p:nvSpPr>
        <p:spPr>
          <a:xfrm rot="5400000">
            <a:off x="13069720" y="5065879"/>
            <a:ext cx="10284159" cy="152400"/>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0" name="Rectangle 9">
            <a:extLst>
              <a:ext uri="{FF2B5EF4-FFF2-40B4-BE49-F238E27FC236}">
                <a16:creationId xmlns:a16="http://schemas.microsoft.com/office/drawing/2014/main" id="{8E8AFE4E-DE1D-672C-A2B6-A2C30CCDA878}"/>
              </a:ext>
            </a:extLst>
          </p:cNvPr>
          <p:cNvSpPr/>
          <p:nvPr userDrawn="1"/>
        </p:nvSpPr>
        <p:spPr>
          <a:xfrm>
            <a:off x="-22746" y="10131756"/>
            <a:ext cx="18310746"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1" name="Rectangle 10">
            <a:extLst>
              <a:ext uri="{FF2B5EF4-FFF2-40B4-BE49-F238E27FC236}">
                <a16:creationId xmlns:a16="http://schemas.microsoft.com/office/drawing/2014/main" id="{D25B2EC7-4491-8075-F596-6BDACA3BD35B}"/>
              </a:ext>
            </a:extLst>
          </p:cNvPr>
          <p:cNvSpPr/>
          <p:nvPr userDrawn="1"/>
        </p:nvSpPr>
        <p:spPr>
          <a:xfrm>
            <a:off x="76199" y="0"/>
            <a:ext cx="18211801" cy="155244"/>
          </a:xfrm>
          <a:prstGeom prst="rect">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Tree>
    <p:extLst>
      <p:ext uri="{BB962C8B-B14F-4D97-AF65-F5344CB8AC3E}">
        <p14:creationId xmlns:p14="http://schemas.microsoft.com/office/powerpoint/2010/main" val="3314580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01048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9" r:id="rId9"/>
    <p:sldLayoutId id="2147483706" r:id="rId10"/>
  </p:sldLayoutIdLst>
  <p:txStyles>
    <p:titleStyle>
      <a:lvl1pPr algn="ctr" defTabSz="1371600" rtl="0" eaLnBrk="1" latinLnBrk="0" hangingPunct="1">
        <a:lnSpc>
          <a:spcPct val="90000"/>
        </a:lnSpc>
        <a:spcBef>
          <a:spcPct val="0"/>
        </a:spcBef>
        <a:buNone/>
        <a:defRPr sz="7200" kern="1200">
          <a:solidFill>
            <a:srgbClr val="3E3E3E"/>
          </a:solidFill>
          <a:latin typeface="KyivType Sans2" panose="00000500000000000000"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65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905000" y="316294"/>
            <a:ext cx="17811750" cy="1198632"/>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An </a:t>
            </a:r>
            <a:r>
              <a:rPr lang="fr-FR" sz="7200" dirty="0" err="1"/>
              <a:t>oleo-serum</a:t>
            </a:r>
            <a:r>
              <a:rPr lang="fr-FR" sz="7200" dirty="0"/>
              <a:t> texture</a:t>
            </a:r>
          </a:p>
        </p:txBody>
      </p:sp>
      <p:sp>
        <p:nvSpPr>
          <p:cNvPr id="3" name="ZoneTexte 2"/>
          <p:cNvSpPr txBox="1"/>
          <p:nvPr/>
        </p:nvSpPr>
        <p:spPr>
          <a:xfrm>
            <a:off x="1018976" y="2295572"/>
            <a:ext cx="9953824" cy="2816156"/>
          </a:xfrm>
          <a:prstGeom prst="rect">
            <a:avLst/>
          </a:prstGeom>
          <a:noFill/>
        </p:spPr>
        <p:txBody>
          <a:bodyPr wrap="square" rtlCol="0">
            <a:spAutoFit/>
          </a:bodyPr>
          <a:lstStyle/>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a:p>
            <a:pPr marL="685800" lvl="1" defTabSz="1371600">
              <a:defRPr/>
            </a:pPr>
            <a:r>
              <a:rPr lang="en-US" sz="4200" b="1" dirty="0" err="1">
                <a:solidFill>
                  <a:srgbClr val="00584A"/>
                </a:solidFill>
                <a:latin typeface="Roboto Black" panose="02000000000000000000" pitchFamily="2" charset="0"/>
                <a:ea typeface="Roboto Black" panose="02000000000000000000" pitchFamily="2" charset="0"/>
              </a:rPr>
              <a:t>Oleo-serum </a:t>
            </a:r>
            <a:r>
              <a:rPr lang="en-US" sz="4200" b="1" dirty="0">
                <a:solidFill>
                  <a:srgbClr val="00584A"/>
                </a:solidFill>
                <a:latin typeface="Roboto Black" panose="02000000000000000000" pitchFamily="2" charset="0"/>
                <a:ea typeface="Roboto Black" panose="02000000000000000000" pitchFamily="2" charset="0"/>
              </a:rPr>
              <a:t>with a non-greasy </a:t>
            </a:r>
            <a:r>
              <a:rPr lang="en-US" sz="4200" b="1" dirty="0" err="1">
                <a:solidFill>
                  <a:srgbClr val="00584A"/>
                </a:solidFill>
                <a:latin typeface="Roboto Black" panose="02000000000000000000" pitchFamily="2" charset="0"/>
                <a:ea typeface="Roboto Black" panose="02000000000000000000" pitchFamily="2" charset="0"/>
              </a:rPr>
              <a:t>finish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Waterless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Preservative-free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Alcohol-free </a:t>
            </a:r>
          </a:p>
          <a:p>
            <a:pPr marL="685800" lvl="1" defTabSz="1371600">
              <a:defRPr/>
            </a:pPr>
            <a:r>
              <a:rPr lang="en-US" sz="2700" dirty="0">
                <a:solidFill>
                  <a:srgbClr val="3E3E3E"/>
                </a:solidFill>
                <a:latin typeface="Roboto Light" panose="02000000000000000000" pitchFamily="2" charset="0"/>
                <a:ea typeface="Roboto Light" panose="02000000000000000000" pitchFamily="2" charset="0"/>
              </a:rPr>
              <a:t>Non-comedogenic</a:t>
            </a:r>
          </a:p>
        </p:txBody>
      </p:sp>
      <p:sp>
        <p:nvSpPr>
          <p:cNvPr id="5" name="ZoneTexte 4">
            <a:extLst>
              <a:ext uri="{FF2B5EF4-FFF2-40B4-BE49-F238E27FC236}">
                <a16:creationId xmlns:a16="http://schemas.microsoft.com/office/drawing/2014/main" id="{B0E80B22-9D5B-C9AA-1823-F84C398BD48D}"/>
              </a:ext>
            </a:extLst>
          </p:cNvPr>
          <p:cNvSpPr txBox="1"/>
          <p:nvPr/>
        </p:nvSpPr>
        <p:spPr>
          <a:xfrm>
            <a:off x="1676400" y="5465849"/>
            <a:ext cx="10287000" cy="2862322"/>
          </a:xfrm>
          <a:prstGeom prst="rect">
            <a:avLst/>
          </a:prstGeom>
          <a:noFill/>
        </p:spPr>
        <p:txBody>
          <a:bodyPr wrap="square" rtlCol="0">
            <a:spAutoFit/>
          </a:bodyPr>
          <a:lstStyle/>
          <a:p>
            <a:pPr defTabSz="1371600"/>
            <a:r>
              <a:rPr lang="en-US" sz="2700" dirty="0">
                <a:solidFill>
                  <a:srgbClr val="3E3E3E"/>
                </a:solidFill>
                <a:latin typeface="Roboto Light" panose="02000000000000000000" pitchFamily="2" charset="0"/>
                <a:ea typeface="Roboto Light" panose="02000000000000000000" pitchFamily="2" charset="0"/>
              </a:rPr>
              <a:t>A texture that penetrates quickly without leaving a greasy film, </a:t>
            </a:r>
          </a:p>
          <a:p>
            <a:pPr defTabSz="1371600"/>
            <a:r>
              <a:rPr lang="en-US" sz="2700" dirty="0">
                <a:solidFill>
                  <a:srgbClr val="3E3E3E"/>
                </a:solidFill>
                <a:latin typeface="Roboto Light" panose="02000000000000000000" pitchFamily="2" charset="0"/>
                <a:ea typeface="Roboto Light" panose="02000000000000000000" pitchFamily="2" charset="0"/>
              </a:rPr>
              <a:t>that convinced users </a:t>
            </a:r>
          </a:p>
          <a:p>
            <a:pPr defTabSz="1371600"/>
            <a:endParaRPr lang="en-US" sz="4200" b="1" dirty="0">
              <a:solidFill>
                <a:srgbClr val="00584A"/>
              </a:solidFill>
              <a:latin typeface="Roboto Light" panose="02000000000000000000" pitchFamily="2" charset="0"/>
              <a:ea typeface="Roboto Light" panose="02000000000000000000" pitchFamily="2" charset="0"/>
            </a:endParaRPr>
          </a:p>
          <a:p>
            <a:pPr defTabSz="1371600"/>
            <a:r>
              <a:rPr lang="fr-FR" sz="4200" b="1" dirty="0">
                <a:solidFill>
                  <a:srgbClr val="00584A"/>
                </a:solidFill>
                <a:latin typeface="Roboto Black" panose="02000000000000000000" pitchFamily="2" charset="0"/>
                <a:ea typeface="Roboto Black" panose="02000000000000000000" pitchFamily="2" charset="0"/>
              </a:rPr>
              <a:t>100% </a:t>
            </a:r>
            <a:r>
              <a:rPr lang="en-US" sz="2700" dirty="0">
                <a:solidFill>
                  <a:srgbClr val="3E3E3E"/>
                </a:solidFill>
                <a:latin typeface="Roboto Light" panose="02000000000000000000" pitchFamily="2" charset="0"/>
                <a:ea typeface="Roboto Light" panose="02000000000000000000" pitchFamily="2" charset="0"/>
              </a:rPr>
              <a:t>this oleo-serum is pleasant to </a:t>
            </a:r>
            <a:r>
              <a:rPr lang="fr-FR" sz="2700" dirty="0">
                <a:solidFill>
                  <a:srgbClr val="3E3E3E"/>
                </a:solidFill>
                <a:latin typeface="Roboto Light" panose="02000000000000000000" pitchFamily="2" charset="0"/>
                <a:ea typeface="Roboto Light" panose="02000000000000000000" pitchFamily="2" charset="0"/>
              </a:rPr>
              <a:t>use </a:t>
            </a:r>
            <a:r>
              <a:rPr lang="fr-FR" sz="2700" baseline="30000" dirty="0">
                <a:solidFill>
                  <a:srgbClr val="3E3E3E"/>
                </a:solidFill>
                <a:latin typeface="Roboto Light" panose="02000000000000000000" pitchFamily="2" charset="0"/>
                <a:ea typeface="Roboto Light" panose="02000000000000000000" pitchFamily="2" charset="0"/>
              </a:rPr>
              <a:t>(1)</a:t>
            </a:r>
            <a:br>
              <a:rPr lang="fr-FR" sz="4200" b="1" dirty="0">
                <a:solidFill>
                  <a:srgbClr val="3D7A53"/>
                </a:solidFill>
                <a:latin typeface="Roboto Black" panose="02000000000000000000" pitchFamily="2" charset="0"/>
                <a:ea typeface="Roboto Black" panose="02000000000000000000" pitchFamily="2" charset="0"/>
              </a:rPr>
            </a:br>
            <a:r>
              <a:rPr lang="fr-FR" sz="4200" b="1" dirty="0">
                <a:solidFill>
                  <a:srgbClr val="00584A"/>
                </a:solidFill>
                <a:latin typeface="Roboto Black" panose="02000000000000000000" pitchFamily="2" charset="0"/>
                <a:ea typeface="Roboto Black" panose="02000000000000000000" pitchFamily="2" charset="0"/>
              </a:rPr>
              <a:t>97% </a:t>
            </a:r>
            <a:r>
              <a:rPr lang="en-US" sz="2700" dirty="0">
                <a:solidFill>
                  <a:srgbClr val="3E3E3E"/>
                </a:solidFill>
                <a:latin typeface="Roboto Light" panose="02000000000000000000" pitchFamily="2" charset="0"/>
                <a:ea typeface="Roboto Light" panose="02000000000000000000" pitchFamily="2" charset="0"/>
              </a:rPr>
              <a:t>integrates perfectly into your skin care routine </a:t>
            </a:r>
            <a:r>
              <a:rPr lang="fr-FR" sz="2700" baseline="30000" dirty="0">
                <a:solidFill>
                  <a:srgbClr val="3E3E3E"/>
                </a:solidFill>
                <a:latin typeface="Roboto Light" panose="02000000000000000000" pitchFamily="2" charset="0"/>
                <a:ea typeface="Roboto Light" panose="02000000000000000000" pitchFamily="2" charset="0"/>
              </a:rPr>
              <a:t>(1)</a:t>
            </a:r>
          </a:p>
        </p:txBody>
      </p:sp>
      <p:sp>
        <p:nvSpPr>
          <p:cNvPr id="9" name="ZoneTexte 8">
            <a:extLst>
              <a:ext uri="{FF2B5EF4-FFF2-40B4-BE49-F238E27FC236}">
                <a16:creationId xmlns:a16="http://schemas.microsoft.com/office/drawing/2014/main" id="{BB67CBC8-68C9-BEDA-D432-7FF62B3B5682}"/>
              </a:ext>
            </a:extLst>
          </p:cNvPr>
          <p:cNvSpPr txBox="1"/>
          <p:nvPr/>
        </p:nvSpPr>
        <p:spPr>
          <a:xfrm>
            <a:off x="487680" y="9390371"/>
            <a:ext cx="9629775" cy="507831"/>
          </a:xfrm>
          <a:prstGeom prst="rect">
            <a:avLst/>
          </a:prstGeom>
          <a:noFill/>
        </p:spPr>
        <p:txBody>
          <a:bodyPr wrap="square">
            <a:spAutoFit/>
          </a:bodyPr>
          <a:lstStyle/>
          <a:p>
            <a:pPr defTabSz="1371600">
              <a:defRPr/>
            </a:pPr>
            <a:r>
              <a:rPr lang="fr-FR" sz="1350" b="1" dirty="0" err="1">
                <a:solidFill>
                  <a:srgbClr val="3E3E3E"/>
                </a:solidFill>
                <a:latin typeface="Roboto Light"/>
                <a:ea typeface="Roboto Light" panose="02000000000000000000" pitchFamily="2" charset="0"/>
              </a:rPr>
              <a:t>Clinical study </a:t>
            </a:r>
            <a:r>
              <a:rPr lang="fr-FR" sz="1350" b="1" dirty="0">
                <a:solidFill>
                  <a:srgbClr val="3E3E3E"/>
                </a:solidFill>
                <a:latin typeface="Roboto Light"/>
                <a:ea typeface="Roboto Light" panose="02000000000000000000" pitchFamily="2" charset="0"/>
              </a:rPr>
              <a:t>32 </a:t>
            </a:r>
            <a:r>
              <a:rPr lang="fr-FR" sz="1350" b="1" dirty="0" err="1">
                <a:solidFill>
                  <a:srgbClr val="3E3E3E"/>
                </a:solidFill>
                <a:latin typeface="Roboto Light"/>
                <a:ea typeface="Roboto Light" panose="02000000000000000000" pitchFamily="2" charset="0"/>
              </a:rPr>
              <a:t>women</a:t>
            </a:r>
            <a:r>
              <a:rPr lang="fr-FR" sz="1350" b="1" dirty="0">
                <a:solidFill>
                  <a:srgbClr val="3E3E3E"/>
                </a:solidFill>
                <a:latin typeface="Roboto Light"/>
                <a:ea typeface="Roboto Light" panose="02000000000000000000" pitchFamily="2" charset="0"/>
              </a:rPr>
              <a:t>. </a:t>
            </a:r>
            <a:r>
              <a:rPr lang="fr-FR" sz="1350" b="1" dirty="0">
                <a:solidFill>
                  <a:srgbClr val="3E3E3E"/>
                </a:solidFill>
                <a:latin typeface="Roboto Light"/>
              </a:rPr>
              <a:t>1 application per </a:t>
            </a:r>
            <a:r>
              <a:rPr lang="fr-FR" sz="1350" b="1" dirty="0" err="1">
                <a:solidFill>
                  <a:srgbClr val="3E3E3E"/>
                </a:solidFill>
                <a:latin typeface="Roboto Light"/>
              </a:rPr>
              <a:t>day </a:t>
            </a:r>
            <a:r>
              <a:rPr lang="fr-FR" sz="1350" b="1" dirty="0">
                <a:solidFill>
                  <a:srgbClr val="3E3E3E"/>
                </a:solidFill>
                <a:latin typeface="Roboto Light"/>
                <a:ea typeface="Roboto Light" panose="02000000000000000000" pitchFamily="2" charset="0"/>
              </a:rPr>
              <a:t>(</a:t>
            </a:r>
            <a:r>
              <a:rPr lang="fr-FR" sz="1350" b="1" dirty="0" err="1">
                <a:solidFill>
                  <a:srgbClr val="3E3E3E"/>
                </a:solidFill>
                <a:latin typeface="Roboto Light"/>
                <a:ea typeface="Roboto Light" panose="02000000000000000000" pitchFamily="2" charset="0"/>
              </a:rPr>
              <a:t>evening</a:t>
            </a:r>
            <a:r>
              <a:rPr lang="fr-FR" sz="1350" dirty="0">
                <a:solidFill>
                  <a:srgbClr val="3E3E3E"/>
                </a:solidFill>
                <a:latin typeface="Roboto Light"/>
                <a:ea typeface="Roboto Light" panose="02000000000000000000" pitchFamily="2" charset="0"/>
              </a:rPr>
              <a:t>) </a:t>
            </a:r>
          </a:p>
          <a:p>
            <a:pPr defTabSz="1371600">
              <a:defRPr/>
            </a:pPr>
            <a:r>
              <a:rPr lang="fr-FR" sz="1350" baseline="30000" dirty="0">
                <a:solidFill>
                  <a:srgbClr val="3E3E3E"/>
                </a:solidFill>
                <a:latin typeface="Roboto Light"/>
                <a:ea typeface="Roboto Light" panose="02000000000000000000" pitchFamily="2" charset="0"/>
              </a:rPr>
              <a:t>(1)</a:t>
            </a:r>
            <a:r>
              <a:rPr lang="fr-FR" sz="1350" dirty="0" err="1">
                <a:solidFill>
                  <a:srgbClr val="3E3E3E"/>
                </a:solidFill>
                <a:latin typeface="Roboto Light"/>
                <a:ea typeface="Roboto Light" panose="02000000000000000000" pitchFamily="2" charset="0"/>
              </a:rPr>
              <a:t> Self-evaluation </a:t>
            </a:r>
            <a:r>
              <a:rPr lang="fr-FR" sz="1350" dirty="0">
                <a:solidFill>
                  <a:srgbClr val="3E3E3E"/>
                </a:solidFill>
                <a:latin typeface="Roboto Light"/>
                <a:ea typeface="Roboto Light" panose="02000000000000000000" pitchFamily="2" charset="0"/>
              </a:rPr>
              <a:t>- 1 request</a:t>
            </a:r>
            <a:endParaRPr lang="fr-FR" sz="1350" dirty="0">
              <a:solidFill>
                <a:prstClr val="black"/>
              </a:solidFill>
              <a:latin typeface="Roboto Light"/>
            </a:endParaRPr>
          </a:p>
        </p:txBody>
      </p:sp>
      <p:pic>
        <p:nvPicPr>
          <p:cNvPr id="6" name="Image 5">
            <a:extLst>
              <a:ext uri="{FF2B5EF4-FFF2-40B4-BE49-F238E27FC236}">
                <a16:creationId xmlns:a16="http://schemas.microsoft.com/office/drawing/2014/main" id="{F5DCC3B7-E59C-8CAA-EBF8-05ED79AA009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182600" y="147151"/>
            <a:ext cx="4953000" cy="9992698"/>
          </a:xfrm>
          <a:prstGeom prst="rect">
            <a:avLst/>
          </a:prstGeom>
        </p:spPr>
      </p:pic>
    </p:spTree>
    <p:extLst>
      <p:ext uri="{BB962C8B-B14F-4D97-AF65-F5344CB8AC3E}">
        <p14:creationId xmlns:p14="http://schemas.microsoft.com/office/powerpoint/2010/main" val="17485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uile CBD 30% - Relax Anti Stress - Spectre Complet"/>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322470" y="3585947"/>
            <a:ext cx="2085405" cy="6281954"/>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cap="small" dirty="0" err="1"/>
              <a:t>Serum</a:t>
            </a:r>
            <a:r>
              <a:rPr lang="fr-FR" sz="7200" cap="small" dirty="0"/>
              <a:t> </a:t>
            </a:r>
            <a:r>
              <a:rPr lang="fr-FR" sz="7200" dirty="0"/>
              <a:t>CBD </a:t>
            </a:r>
            <a:endParaRPr lang="fr-FR" sz="7200" cap="small" dirty="0"/>
          </a:p>
        </p:txBody>
      </p:sp>
      <p:sp>
        <p:nvSpPr>
          <p:cNvPr id="30" name="ZoneTexte 29"/>
          <p:cNvSpPr txBox="1"/>
          <p:nvPr/>
        </p:nvSpPr>
        <p:spPr>
          <a:xfrm>
            <a:off x="2680860" y="2071098"/>
            <a:ext cx="9762952" cy="1569660"/>
          </a:xfrm>
          <a:prstGeom prst="rect">
            <a:avLst/>
          </a:prstGeom>
          <a:noFill/>
        </p:spPr>
        <p:txBody>
          <a:bodyPr wrap="square" rtlCol="0">
            <a:spAutoFit/>
          </a:bodyPr>
          <a:lstStyle/>
          <a:p>
            <a:pPr defTabSz="1371600">
              <a:defRPr/>
            </a:pPr>
            <a:r>
              <a:rPr lang="fr-FR" sz="4200" b="1" dirty="0">
                <a:solidFill>
                  <a:srgbClr val="00584A"/>
                </a:solidFill>
                <a:latin typeface="Roboto Black" panose="02000000000000000000" pitchFamily="2" charset="0"/>
                <a:ea typeface="Roboto Black" panose="02000000000000000000" pitchFamily="2" charset="0"/>
              </a:rPr>
              <a:t>For whom? </a:t>
            </a:r>
          </a:p>
          <a:p>
            <a:pPr defTabSz="1371600">
              <a:defRPr/>
            </a:pPr>
            <a:r>
              <a:rPr lang="fr-FR" sz="2700" dirty="0">
                <a:solidFill>
                  <a:srgbClr val="3E3E3E"/>
                </a:solidFill>
                <a:latin typeface="Roboto Light" panose="02000000000000000000" pitchFamily="2" charset="0"/>
                <a:ea typeface="Roboto Light" panose="02000000000000000000" pitchFamily="2" charset="0"/>
              </a:rPr>
              <a:t>All ages, all skin types, stressed skin, even the most sensitive, with redness and pimples. Men &amp; </a:t>
            </a:r>
            <a:r>
              <a:rPr lang="fr-FR" sz="2700" dirty="0" err="1">
                <a:solidFill>
                  <a:srgbClr val="3E3E3E"/>
                </a:solidFill>
                <a:latin typeface="Roboto Light" panose="02000000000000000000" pitchFamily="2" charset="0"/>
                <a:ea typeface="Roboto Light" panose="02000000000000000000" pitchFamily="2" charset="0"/>
              </a:rPr>
              <a:t>Women</a:t>
            </a:r>
            <a:r>
              <a:rPr lang="fr-FR" sz="2700" dirty="0">
                <a:solidFill>
                  <a:srgbClr val="3E3E3E"/>
                </a:solidFill>
                <a:latin typeface="Roboto Light" panose="02000000000000000000" pitchFamily="2" charset="0"/>
                <a:ea typeface="Roboto Light" panose="02000000000000000000" pitchFamily="2" charset="0"/>
              </a:rPr>
              <a:t>. </a:t>
            </a:r>
          </a:p>
        </p:txBody>
      </p:sp>
      <p:grpSp>
        <p:nvGrpSpPr>
          <p:cNvPr id="8" name="Groupe 7">
            <a:extLst>
              <a:ext uri="{FF2B5EF4-FFF2-40B4-BE49-F238E27FC236}">
                <a16:creationId xmlns:a16="http://schemas.microsoft.com/office/drawing/2014/main" id="{98114C9E-9579-004A-ED68-8BAD848A26C9}"/>
              </a:ext>
            </a:extLst>
          </p:cNvPr>
          <p:cNvGrpSpPr/>
          <p:nvPr/>
        </p:nvGrpSpPr>
        <p:grpSpPr>
          <a:xfrm>
            <a:off x="2604833" y="6156649"/>
            <a:ext cx="16336730" cy="3820942"/>
            <a:chOff x="1736555" y="4104431"/>
            <a:chExt cx="10891153" cy="2547294"/>
          </a:xfrm>
        </p:grpSpPr>
        <p:pic>
          <p:nvPicPr>
            <p:cNvPr id="7" name="Image 6">
              <a:extLst>
                <a:ext uri="{FF2B5EF4-FFF2-40B4-BE49-F238E27FC236}">
                  <a16:creationId xmlns:a16="http://schemas.microsoft.com/office/drawing/2014/main" id="{D40CAF14-2352-F20B-C733-F802ADD908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6555" y="4648622"/>
              <a:ext cx="1486071" cy="1760892"/>
            </a:xfrm>
            <a:prstGeom prst="rect">
              <a:avLst/>
            </a:prstGeom>
          </p:spPr>
        </p:pic>
        <p:pic>
          <p:nvPicPr>
            <p:cNvPr id="9" name="Image 8">
              <a:extLst>
                <a:ext uri="{FF2B5EF4-FFF2-40B4-BE49-F238E27FC236}">
                  <a16:creationId xmlns:a16="http://schemas.microsoft.com/office/drawing/2014/main" id="{513B0B96-920C-0C07-B88D-B5A1BEE6E0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65664" y="4669662"/>
              <a:ext cx="1475893" cy="1801607"/>
            </a:xfrm>
            <a:prstGeom prst="rect">
              <a:avLst/>
            </a:prstGeom>
          </p:spPr>
        </p:pic>
        <p:pic>
          <p:nvPicPr>
            <p:cNvPr id="11" name="Image 10">
              <a:extLst>
                <a:ext uri="{FF2B5EF4-FFF2-40B4-BE49-F238E27FC236}">
                  <a16:creationId xmlns:a16="http://schemas.microsoft.com/office/drawing/2014/main" id="{BB4B8482-71AB-F5F5-3E0B-81D834D12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34879" y="4690019"/>
              <a:ext cx="1750715" cy="1811786"/>
            </a:xfrm>
            <a:prstGeom prst="rect">
              <a:avLst/>
            </a:prstGeom>
          </p:spPr>
        </p:pic>
        <p:pic>
          <p:nvPicPr>
            <p:cNvPr id="13" name="Image 12">
              <a:extLst>
                <a:ext uri="{FF2B5EF4-FFF2-40B4-BE49-F238E27FC236}">
                  <a16:creationId xmlns:a16="http://schemas.microsoft.com/office/drawing/2014/main" id="{598B0132-2753-8427-6E4A-42A58026943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87491" y="4709678"/>
              <a:ext cx="1547141" cy="1750714"/>
            </a:xfrm>
            <a:prstGeom prst="rect">
              <a:avLst/>
            </a:prstGeom>
          </p:spPr>
        </p:pic>
        <p:pic>
          <p:nvPicPr>
            <p:cNvPr id="15" name="Image 14">
              <a:extLst>
                <a:ext uri="{FF2B5EF4-FFF2-40B4-BE49-F238E27FC236}">
                  <a16:creationId xmlns:a16="http://schemas.microsoft.com/office/drawing/2014/main" id="{AF623127-D996-444B-A4E2-E95470B31D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34632" y="4748333"/>
              <a:ext cx="2402142" cy="1903392"/>
            </a:xfrm>
            <a:prstGeom prst="rect">
              <a:avLst/>
            </a:prstGeom>
          </p:spPr>
        </p:pic>
        <p:sp>
          <p:nvSpPr>
            <p:cNvPr id="2" name="ZoneTexte 1">
              <a:extLst>
                <a:ext uri="{FF2B5EF4-FFF2-40B4-BE49-F238E27FC236}">
                  <a16:creationId xmlns:a16="http://schemas.microsoft.com/office/drawing/2014/main" id="{7DF63FF9-64F9-EAE6-F00A-4E4AD3728F51}"/>
                </a:ext>
              </a:extLst>
            </p:cNvPr>
            <p:cNvSpPr txBox="1"/>
            <p:nvPr/>
          </p:nvSpPr>
          <p:spPr>
            <a:xfrm>
              <a:off x="1765748" y="4104431"/>
              <a:ext cx="10861960" cy="769441"/>
            </a:xfrm>
            <a:prstGeom prst="rect">
              <a:avLst/>
            </a:prstGeom>
            <a:noFill/>
          </p:spPr>
          <p:txBody>
            <a:bodyPr wrap="square" rtlCol="0">
              <a:spAutoFit/>
            </a:bodyPr>
            <a:lstStyle/>
            <a:p>
              <a:pPr defTabSz="1371600">
                <a:defRPr/>
              </a:pPr>
              <a:r>
                <a:rPr lang="fr-FR" sz="4200" b="1" dirty="0">
                  <a:solidFill>
                    <a:srgbClr val="00584A"/>
                  </a:solidFill>
                  <a:latin typeface="Roboto Black" panose="02000000000000000000" pitchFamily="2" charset="0"/>
                  <a:ea typeface="Roboto Black" panose="02000000000000000000" pitchFamily="2" charset="0"/>
                </a:rPr>
                <a:t>Instructions for use?</a:t>
              </a:r>
            </a:p>
            <a:p>
              <a:pPr defTabSz="1371600">
                <a:defRPr/>
              </a:pPr>
              <a:endParaRPr lang="fr-FR" sz="2700" dirty="0">
                <a:solidFill>
                  <a:srgbClr val="3E3E3E"/>
                </a:solidFill>
                <a:latin typeface="Roboto Light" panose="02000000000000000000" pitchFamily="2" charset="0"/>
                <a:ea typeface="Roboto Light" panose="02000000000000000000" pitchFamily="2" charset="0"/>
              </a:endParaRPr>
            </a:p>
          </p:txBody>
        </p:sp>
      </p:grpSp>
      <p:grpSp>
        <p:nvGrpSpPr>
          <p:cNvPr id="6" name="Groupe 5">
            <a:extLst>
              <a:ext uri="{FF2B5EF4-FFF2-40B4-BE49-F238E27FC236}">
                <a16:creationId xmlns:a16="http://schemas.microsoft.com/office/drawing/2014/main" id="{E2DFEFA4-A439-AAFD-571D-2C9578A7E898}"/>
              </a:ext>
            </a:extLst>
          </p:cNvPr>
          <p:cNvGrpSpPr/>
          <p:nvPr/>
        </p:nvGrpSpPr>
        <p:grpSpPr>
          <a:xfrm>
            <a:off x="2784767" y="3905790"/>
            <a:ext cx="16292940" cy="1623201"/>
            <a:chOff x="1765748" y="2624769"/>
            <a:chExt cx="10861960" cy="1082134"/>
          </a:xfrm>
        </p:grpSpPr>
        <p:pic>
          <p:nvPicPr>
            <p:cNvPr id="4" name="Image 3">
              <a:extLst>
                <a:ext uri="{FF2B5EF4-FFF2-40B4-BE49-F238E27FC236}">
                  <a16:creationId xmlns:a16="http://schemas.microsoft.com/office/drawing/2014/main" id="{C744F529-1B28-9E62-0E60-B67EE7549A8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28398" y="2624769"/>
              <a:ext cx="1196444" cy="1082134"/>
            </a:xfrm>
            <a:prstGeom prst="rect">
              <a:avLst/>
            </a:prstGeom>
          </p:spPr>
        </p:pic>
        <p:sp>
          <p:nvSpPr>
            <p:cNvPr id="3" name="ZoneTexte 2">
              <a:extLst>
                <a:ext uri="{FF2B5EF4-FFF2-40B4-BE49-F238E27FC236}">
                  <a16:creationId xmlns:a16="http://schemas.microsoft.com/office/drawing/2014/main" id="{7575A431-A809-CAD1-4B6F-BCC162860AE5}"/>
                </a:ext>
              </a:extLst>
            </p:cNvPr>
            <p:cNvSpPr txBox="1"/>
            <p:nvPr/>
          </p:nvSpPr>
          <p:spPr>
            <a:xfrm>
              <a:off x="1765748" y="2753569"/>
              <a:ext cx="10861960" cy="769441"/>
            </a:xfrm>
            <a:prstGeom prst="rect">
              <a:avLst/>
            </a:prstGeom>
            <a:noFill/>
          </p:spPr>
          <p:txBody>
            <a:bodyPr wrap="square" rtlCol="0">
              <a:spAutoFit/>
            </a:bodyPr>
            <a:lstStyle/>
            <a:p>
              <a:pPr defTabSz="1371600">
                <a:defRPr/>
              </a:pPr>
              <a:r>
                <a:rPr lang="fr-FR" sz="4200" b="1" dirty="0" err="1">
                  <a:solidFill>
                    <a:srgbClr val="00584A"/>
                  </a:solidFill>
                  <a:latin typeface="Roboto Black" panose="02000000000000000000" pitchFamily="2" charset="0"/>
                  <a:ea typeface="Roboto Black" panose="02000000000000000000" pitchFamily="2" charset="0"/>
                </a:rPr>
                <a:t>When</a:t>
              </a:r>
              <a:r>
                <a:rPr lang="fr-FR" sz="4200" b="1" dirty="0">
                  <a:solidFill>
                    <a:srgbClr val="00584A"/>
                  </a:solidFill>
                  <a:latin typeface="Roboto Black" panose="02000000000000000000" pitchFamily="2" charset="0"/>
                  <a:ea typeface="Roboto Black" panose="02000000000000000000" pitchFamily="2" charset="0"/>
                </a:rPr>
                <a:t>? </a:t>
              </a:r>
            </a:p>
            <a:p>
              <a:pPr defTabSz="1371600">
                <a:defRPr/>
              </a:pPr>
              <a:r>
                <a:rPr lang="fr-FR" sz="2700" dirty="0">
                  <a:solidFill>
                    <a:srgbClr val="3E3E3E"/>
                  </a:solidFill>
                  <a:latin typeface="Roboto Light" panose="02000000000000000000" pitchFamily="2" charset="0"/>
                  <a:ea typeface="Roboto Light" panose="02000000000000000000" pitchFamily="2" charset="0"/>
                </a:rPr>
                <a:t>In the </a:t>
              </a:r>
              <a:r>
                <a:rPr lang="fr-FR" sz="2700" dirty="0" err="1">
                  <a:solidFill>
                    <a:srgbClr val="3E3E3E"/>
                  </a:solidFill>
                  <a:latin typeface="Roboto Light" panose="02000000000000000000" pitchFamily="2" charset="0"/>
                  <a:ea typeface="Roboto Light" panose="02000000000000000000" pitchFamily="2" charset="0"/>
                </a:rPr>
                <a:t>evening</a:t>
              </a:r>
              <a:r>
                <a:rPr lang="fr-FR" sz="2700" dirty="0">
                  <a:solidFill>
                    <a:srgbClr val="3E3E3E"/>
                  </a:solidFill>
                  <a:latin typeface="Roboto Light" panose="02000000000000000000" pitchFamily="2" charset="0"/>
                  <a:ea typeface="Roboto Light" panose="02000000000000000000" pitchFamily="2" charset="0"/>
                </a:rPr>
                <a:t>, all </a:t>
              </a:r>
              <a:r>
                <a:rPr lang="fr-FR" sz="2700" dirty="0" err="1">
                  <a:solidFill>
                    <a:srgbClr val="3E3E3E"/>
                  </a:solidFill>
                  <a:latin typeface="Roboto Light" panose="02000000000000000000" pitchFamily="2" charset="0"/>
                  <a:ea typeface="Roboto Light" panose="02000000000000000000" pitchFamily="2" charset="0"/>
                </a:rPr>
                <a:t>year</a:t>
              </a:r>
              <a:r>
                <a:rPr lang="fr-FR" sz="2700" dirty="0">
                  <a:solidFill>
                    <a:srgbClr val="3E3E3E"/>
                  </a:solidFill>
                  <a:latin typeface="Roboto Light" panose="02000000000000000000" pitchFamily="2" charset="0"/>
                  <a:ea typeface="Roboto Light" panose="02000000000000000000" pitchFamily="2" charset="0"/>
                </a:rPr>
                <a:t> round </a:t>
              </a:r>
            </a:p>
          </p:txBody>
        </p:sp>
      </p:grpSp>
      <p:pic>
        <p:nvPicPr>
          <p:cNvPr id="27" name="Image 26" descr="Une image contenant personne, Visage humain, sourire, habits&#10;&#10;Description générée automatiquement">
            <a:extLst>
              <a:ext uri="{FF2B5EF4-FFF2-40B4-BE49-F238E27FC236}">
                <a16:creationId xmlns:a16="http://schemas.microsoft.com/office/drawing/2014/main" id="{DBE04026-72F2-8398-8653-EA35A0D7C48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443812" y="1951171"/>
            <a:ext cx="4149331" cy="2766220"/>
          </a:xfrm>
          <a:prstGeom prst="rect">
            <a:avLst/>
          </a:prstGeom>
        </p:spPr>
      </p:pic>
    </p:spTree>
    <p:extLst>
      <p:ext uri="{BB962C8B-B14F-4D97-AF65-F5344CB8AC3E}">
        <p14:creationId xmlns:p14="http://schemas.microsoft.com/office/powerpoint/2010/main" val="18417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prstGeom prst="rect">
            <a:avLst/>
          </a:prstGeom>
        </p:spPr>
        <p:txBody>
          <a:bodyPr/>
          <a:lstStyle/>
          <a:p>
            <a:r>
              <a:rPr lang="fr-FR" dirty="0">
                <a:latin typeface="KyivType Sans2" panose="00000500000000000000" charset="0"/>
              </a:rPr>
              <a:t>Visible and </a:t>
            </a:r>
            <a:r>
              <a:rPr lang="fr-FR" dirty="0" err="1">
                <a:latin typeface="KyivType Sans2" panose="00000500000000000000" charset="0"/>
              </a:rPr>
              <a:t>proven</a:t>
            </a:r>
            <a:r>
              <a:rPr lang="fr-FR" dirty="0">
                <a:latin typeface="KyivType Sans2" panose="00000500000000000000" charset="0"/>
              </a:rPr>
              <a:t> </a:t>
            </a:r>
            <a:r>
              <a:rPr lang="fr-FR" dirty="0" err="1">
                <a:latin typeface="KyivType Sans2" panose="00000500000000000000" charset="0"/>
              </a:rPr>
              <a:t>efficacy</a:t>
            </a:r>
            <a:r>
              <a:rPr lang="fr-FR" dirty="0">
                <a:latin typeface="KyivType Sans2" panose="00000500000000000000" charset="0"/>
              </a:rPr>
              <a:t> </a:t>
            </a:r>
            <a:r>
              <a:rPr lang="fr-FR" dirty="0" err="1">
                <a:latin typeface="KyivType Sans2" panose="00000500000000000000" charset="0"/>
              </a:rPr>
              <a:t>from</a:t>
            </a:r>
            <a:r>
              <a:rPr lang="fr-FR" dirty="0">
                <a:latin typeface="KyivType Sans2" panose="00000500000000000000" charset="0"/>
              </a:rPr>
              <a:t> </a:t>
            </a:r>
            <a:br>
              <a:rPr lang="fr-FR" dirty="0">
                <a:latin typeface="KyivType Sans2" panose="00000500000000000000" charset="0"/>
              </a:rPr>
            </a:br>
            <a:r>
              <a:rPr lang="fr-FR" dirty="0">
                <a:latin typeface="KyivType Sans2" panose="00000500000000000000" charset="0"/>
              </a:rPr>
              <a:t>the </a:t>
            </a:r>
            <a:r>
              <a:rPr lang="fr-FR" dirty="0" err="1">
                <a:latin typeface="KyivType Sans2" panose="00000500000000000000" charset="0"/>
              </a:rPr>
              <a:t>very</a:t>
            </a:r>
            <a:r>
              <a:rPr lang="fr-FR" dirty="0">
                <a:latin typeface="KyivType Sans2" panose="00000500000000000000" charset="0"/>
              </a:rPr>
              <a:t> 1</a:t>
            </a:r>
            <a:r>
              <a:rPr lang="fr-FR" baseline="30000" dirty="0">
                <a:latin typeface="KyivType Sans2" panose="00000500000000000000" charset="0"/>
              </a:rPr>
              <a:t>st</a:t>
            </a:r>
            <a:r>
              <a:rPr lang="fr-FR" dirty="0">
                <a:latin typeface="KyivType Sans2" panose="00000500000000000000" charset="0"/>
              </a:rPr>
              <a:t> night</a:t>
            </a:r>
            <a:endParaRPr lang="fr-FR" baseline="30000" dirty="0">
              <a:latin typeface="KyivType Sans2" panose="00000500000000000000" charset="0"/>
            </a:endParaRPr>
          </a:p>
        </p:txBody>
      </p:sp>
    </p:spTree>
    <p:extLst>
      <p:ext uri="{BB962C8B-B14F-4D97-AF65-F5344CB8AC3E}">
        <p14:creationId xmlns:p14="http://schemas.microsoft.com/office/powerpoint/2010/main" val="9018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257300" y="495300"/>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De-</a:t>
            </a:r>
            <a:r>
              <a:rPr lang="fr-FR" sz="7200" dirty="0" err="1"/>
              <a:t>stressing</a:t>
            </a:r>
            <a:r>
              <a:rPr lang="fr-FR" sz="7200" dirty="0"/>
              <a:t>, </a:t>
            </a:r>
            <a:r>
              <a:rPr lang="fr-FR" sz="7200" dirty="0" err="1"/>
              <a:t>smoothing</a:t>
            </a:r>
            <a:r>
              <a:rPr lang="fr-FR" sz="7200" dirty="0"/>
              <a:t> </a:t>
            </a:r>
            <a:r>
              <a:rPr lang="fr-FR" sz="7200" dirty="0" err="1"/>
              <a:t>effect</a:t>
            </a:r>
            <a:endParaRPr lang="fr-FR" sz="7200" dirty="0"/>
          </a:p>
        </p:txBody>
      </p:sp>
      <p:sp>
        <p:nvSpPr>
          <p:cNvPr id="8" name="ZoneTexte 7">
            <a:extLst>
              <a:ext uri="{FF2B5EF4-FFF2-40B4-BE49-F238E27FC236}">
                <a16:creationId xmlns:a16="http://schemas.microsoft.com/office/drawing/2014/main" id="{0A491A58-3037-ABE0-5C4D-AC302DF90E76}"/>
              </a:ext>
            </a:extLst>
          </p:cNvPr>
          <p:cNvSpPr txBox="1"/>
          <p:nvPr/>
        </p:nvSpPr>
        <p:spPr>
          <a:xfrm>
            <a:off x="197102" y="9468534"/>
            <a:ext cx="16727580" cy="646331"/>
          </a:xfrm>
          <a:prstGeom prst="rect">
            <a:avLst/>
          </a:prstGeom>
          <a:noFill/>
        </p:spPr>
        <p:txBody>
          <a:bodyPr wrap="square">
            <a:spAutoFit/>
          </a:bodyPr>
          <a:lstStyle/>
          <a:p>
            <a:pPr algn="l"/>
            <a:r>
              <a:rPr lang="en-US" sz="1200" b="0" i="1" u="none" strike="noStrike" baseline="0" dirty="0">
                <a:solidFill>
                  <a:srgbClr val="413F42"/>
                </a:solidFill>
                <a:latin typeface="Roboto-Light"/>
              </a:rPr>
              <a:t>1-Clinical study - 32 women. 1 evening application - Self-evaluation after 1 night (skin seems destressed) / After 7 days (comfort, less </a:t>
            </a:r>
            <a:r>
              <a:rPr lang="en-US" sz="1200" b="0" i="1" u="none" strike="noStrike" baseline="0" dirty="0" err="1">
                <a:solidFill>
                  <a:srgbClr val="413F42"/>
                </a:solidFill>
                <a:latin typeface="Roboto-Light"/>
              </a:rPr>
              <a:t>tauntness</a:t>
            </a:r>
            <a:r>
              <a:rPr lang="en-US" sz="1200" b="0" i="1" u="none" strike="noStrike" baseline="0" dirty="0">
                <a:solidFill>
                  <a:srgbClr val="413F42"/>
                </a:solidFill>
                <a:latin typeface="Roboto-Light"/>
              </a:rPr>
              <a:t>)</a:t>
            </a:r>
          </a:p>
          <a:p>
            <a:pPr algn="l"/>
            <a:r>
              <a:rPr lang="en-US" sz="1200" b="0" i="1" u="none" strike="noStrike" baseline="0" dirty="0">
                <a:solidFill>
                  <a:srgbClr val="413F42"/>
                </a:solidFill>
                <a:latin typeface="Roboto-Light"/>
              </a:rPr>
              <a:t>2-Clinical study - 1 evening application, 28 days. Clinical scoring under dermatological control - 31 subjects (wrinkles) - 14 subjects with dry/sensitive skin - 18 subjects with combination to oily skin</a:t>
            </a:r>
          </a:p>
          <a:p>
            <a:pPr algn="l"/>
            <a:r>
              <a:rPr lang="en-US" sz="1200" b="0" i="1" u="none" strike="noStrike" baseline="0" dirty="0">
                <a:solidFill>
                  <a:srgbClr val="413F42"/>
                </a:solidFill>
                <a:latin typeface="Roboto-Light"/>
              </a:rPr>
              <a:t>3-Clinical study - 1 evening application, 28 days. Self-scoring - 13 subjects (tightness) - 6 subjects (discomfort = warming sensation)</a:t>
            </a:r>
            <a:endParaRPr lang="fr-FR" sz="700" i="1" dirty="0">
              <a:latin typeface="KyivType Sans2" panose="00000500000000000000" pitchFamily="50" charset="0"/>
              <a:cs typeface="Calibri" panose="020F0502020204030204" pitchFamily="34" charset="0"/>
            </a:endParaRPr>
          </a:p>
        </p:txBody>
      </p:sp>
      <p:grpSp>
        <p:nvGrpSpPr>
          <p:cNvPr id="17" name="Groupe 16">
            <a:extLst>
              <a:ext uri="{FF2B5EF4-FFF2-40B4-BE49-F238E27FC236}">
                <a16:creationId xmlns:a16="http://schemas.microsoft.com/office/drawing/2014/main" id="{11C21C02-0691-9237-47CA-B8D28DBE9CFF}"/>
              </a:ext>
            </a:extLst>
          </p:cNvPr>
          <p:cNvGrpSpPr/>
          <p:nvPr/>
        </p:nvGrpSpPr>
        <p:grpSpPr>
          <a:xfrm>
            <a:off x="1752600" y="3009007"/>
            <a:ext cx="4410592" cy="4172630"/>
            <a:chOff x="1752600" y="3009007"/>
            <a:chExt cx="4410592" cy="4172630"/>
          </a:xfrm>
        </p:grpSpPr>
        <p:sp>
          <p:nvSpPr>
            <p:cNvPr id="11" name="Rectangle 10">
              <a:extLst>
                <a:ext uri="{FF2B5EF4-FFF2-40B4-BE49-F238E27FC236}">
                  <a16:creationId xmlns:a16="http://schemas.microsoft.com/office/drawing/2014/main" id="{695A3BA2-1E1D-129B-67A8-F21174C86715}"/>
                </a:ext>
              </a:extLst>
            </p:cNvPr>
            <p:cNvSpPr/>
            <p:nvPr/>
          </p:nvSpPr>
          <p:spPr>
            <a:xfrm>
              <a:off x="1752600" y="3009007"/>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AFTER JUST 1 NIGHT</a:t>
              </a:r>
            </a:p>
          </p:txBody>
        </p:sp>
        <p:sp>
          <p:nvSpPr>
            <p:cNvPr id="12" name="ZoneTexte 11">
              <a:extLst>
                <a:ext uri="{FF2B5EF4-FFF2-40B4-BE49-F238E27FC236}">
                  <a16:creationId xmlns:a16="http://schemas.microsoft.com/office/drawing/2014/main" id="{61F80CDC-B3A1-32B5-14E7-C67814601031}"/>
                </a:ext>
              </a:extLst>
            </p:cNvPr>
            <p:cNvSpPr txBox="1"/>
            <p:nvPr/>
          </p:nvSpPr>
          <p:spPr>
            <a:xfrm>
              <a:off x="1905000" y="3534485"/>
              <a:ext cx="4258192" cy="3647152"/>
            </a:xfrm>
            <a:prstGeom prst="rect">
              <a:avLst/>
            </a:prstGeom>
            <a:noFill/>
          </p:spPr>
          <p:txBody>
            <a:bodyPr wrap="square" rtlCol="0">
              <a:spAutoFit/>
            </a:bodyPr>
            <a:lstStyle/>
            <a:p>
              <a:endParaRPr lang="fr-FR" sz="900" dirty="0"/>
            </a:p>
            <a:p>
              <a:r>
                <a:rPr lang="fr-FR" sz="8000" b="1" dirty="0">
                  <a:solidFill>
                    <a:srgbClr val="00584A"/>
                  </a:solidFill>
                  <a:latin typeface="Roboto Black" panose="02000000000000000000" pitchFamily="2" charset="0"/>
                  <a:ea typeface="Roboto Black" panose="02000000000000000000" pitchFamily="2" charset="0"/>
                </a:rPr>
                <a:t>  7/10</a:t>
              </a:r>
            </a:p>
            <a:p>
              <a:r>
                <a:rPr lang="fr-FR" sz="2800" dirty="0">
                  <a:solidFill>
                    <a:srgbClr val="00584A"/>
                  </a:solidFill>
                </a:rPr>
                <a:t>             women</a:t>
              </a:r>
              <a:r>
                <a:rPr lang="fr-FR" sz="2800" baseline="30000" dirty="0">
                  <a:solidFill>
                    <a:srgbClr val="00584A"/>
                  </a:solidFill>
                </a:rPr>
                <a:t>1</a:t>
              </a:r>
            </a:p>
            <a:p>
              <a:endParaRPr lang="fr-FR" dirty="0"/>
            </a:p>
            <a:p>
              <a:endParaRPr lang="fr-FR" sz="2400" dirty="0"/>
            </a:p>
            <a:p>
              <a:pPr algn="l"/>
              <a:r>
                <a:rPr lang="fr-FR" sz="2400" dirty="0"/>
                <a:t>Skin </a:t>
              </a:r>
              <a:r>
                <a:rPr lang="fr-FR" sz="2400" dirty="0" err="1"/>
                <a:t>seems</a:t>
              </a:r>
              <a:r>
                <a:rPr lang="fr-FR" sz="2400" dirty="0"/>
                <a:t> de-</a:t>
              </a:r>
              <a:r>
                <a:rPr lang="fr-FR" sz="2400" dirty="0" err="1"/>
                <a:t>stressed</a:t>
              </a:r>
              <a:r>
                <a:rPr lang="fr-FR" sz="2400" dirty="0"/>
                <a:t>,</a:t>
              </a:r>
            </a:p>
            <a:p>
              <a:pPr algn="l"/>
              <a:r>
                <a:rPr lang="en-US" sz="2400" dirty="0"/>
                <a:t>relaxed and more rested, just</a:t>
              </a:r>
            </a:p>
            <a:p>
              <a:pPr algn="l"/>
              <a:r>
                <a:rPr lang="en-US" sz="2400" dirty="0"/>
                <a:t>as after a good night’s sleep</a:t>
              </a:r>
              <a:endParaRPr lang="fr-FR" sz="2400" dirty="0"/>
            </a:p>
          </p:txBody>
        </p:sp>
      </p:grpSp>
      <p:grpSp>
        <p:nvGrpSpPr>
          <p:cNvPr id="18" name="Groupe 17">
            <a:extLst>
              <a:ext uri="{FF2B5EF4-FFF2-40B4-BE49-F238E27FC236}">
                <a16:creationId xmlns:a16="http://schemas.microsoft.com/office/drawing/2014/main" id="{F43191B9-C90F-2D18-6230-073535426BD6}"/>
              </a:ext>
            </a:extLst>
          </p:cNvPr>
          <p:cNvGrpSpPr/>
          <p:nvPr/>
        </p:nvGrpSpPr>
        <p:grpSpPr>
          <a:xfrm>
            <a:off x="6710362" y="3009006"/>
            <a:ext cx="4867276" cy="4227731"/>
            <a:chOff x="6710362" y="3009006"/>
            <a:chExt cx="4867276" cy="4227731"/>
          </a:xfrm>
        </p:grpSpPr>
        <p:sp>
          <p:nvSpPr>
            <p:cNvPr id="13" name="Rectangle 12">
              <a:extLst>
                <a:ext uri="{FF2B5EF4-FFF2-40B4-BE49-F238E27FC236}">
                  <a16:creationId xmlns:a16="http://schemas.microsoft.com/office/drawing/2014/main" id="{7B316371-CBB8-8FDE-4C0F-97D4ECCA9632}"/>
                </a:ext>
              </a:extLst>
            </p:cNvPr>
            <p:cNvSpPr/>
            <p:nvPr/>
          </p:nvSpPr>
          <p:spPr>
            <a:xfrm>
              <a:off x="7239000" y="3009006"/>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AFTER 7 DAYS</a:t>
              </a:r>
            </a:p>
          </p:txBody>
        </p:sp>
        <p:sp>
          <p:nvSpPr>
            <p:cNvPr id="14" name="ZoneTexte 13">
              <a:extLst>
                <a:ext uri="{FF2B5EF4-FFF2-40B4-BE49-F238E27FC236}">
                  <a16:creationId xmlns:a16="http://schemas.microsoft.com/office/drawing/2014/main" id="{4B15B1FD-27D4-8F05-1148-50630CCFCD4E}"/>
                </a:ext>
              </a:extLst>
            </p:cNvPr>
            <p:cNvSpPr txBox="1"/>
            <p:nvPr/>
          </p:nvSpPr>
          <p:spPr>
            <a:xfrm>
              <a:off x="6710362" y="3543418"/>
              <a:ext cx="4867276" cy="3693319"/>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91%</a:t>
              </a:r>
            </a:p>
            <a:p>
              <a:pPr algn="ctr"/>
              <a:r>
                <a:rPr lang="fr-FR" sz="2800" dirty="0">
                  <a:solidFill>
                    <a:srgbClr val="00584A"/>
                  </a:solidFill>
                  <a:latin typeface="Roboto Light"/>
                </a:rPr>
                <a:t>Skin </a:t>
              </a:r>
              <a:r>
                <a:rPr lang="fr-FR" sz="2800" dirty="0" err="1">
                  <a:solidFill>
                    <a:srgbClr val="00584A"/>
                  </a:solidFill>
                  <a:latin typeface="Roboto Light"/>
                </a:rPr>
                <a:t>is</a:t>
              </a:r>
              <a:r>
                <a:rPr lang="fr-FR" sz="2800" dirty="0">
                  <a:solidFill>
                    <a:srgbClr val="00584A"/>
                  </a:solidFill>
                  <a:latin typeface="Roboto Light"/>
                </a:rPr>
                <a:t> more </a:t>
              </a:r>
              <a:r>
                <a:rPr lang="fr-FR" sz="2800" dirty="0" err="1">
                  <a:solidFill>
                    <a:srgbClr val="00584A"/>
                  </a:solidFill>
                  <a:latin typeface="Roboto Light"/>
                </a:rPr>
                <a:t>comfortable</a:t>
              </a:r>
              <a:r>
                <a:rPr kumimoji="0" lang="fr-FR" sz="2800" b="0" i="0" u="none" strike="noStrike" kern="1200" cap="none" spc="0" normalizeH="0" baseline="30000" noProof="0" dirty="0">
                  <a:ln>
                    <a:noFill/>
                  </a:ln>
                  <a:solidFill>
                    <a:srgbClr val="00584A"/>
                  </a:solidFill>
                  <a:effectLst/>
                  <a:uLnTx/>
                  <a:uFillTx/>
                  <a:latin typeface="Roboto Light"/>
                  <a:ea typeface="+mn-ea"/>
                  <a:cs typeface="+mn-cs"/>
                </a:rPr>
                <a:t>1</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err="1">
                  <a:solidFill>
                    <a:srgbClr val="00584A"/>
                  </a:solidFill>
                  <a:latin typeface="Roboto Light"/>
                </a:rPr>
                <a:t>Less</a:t>
              </a:r>
              <a:r>
                <a:rPr lang="fr-FR" sz="2800" dirty="0">
                  <a:solidFill>
                    <a:srgbClr val="00584A"/>
                  </a:solidFill>
                  <a:latin typeface="Roboto Light"/>
                </a:rPr>
                <a:t> tauntness</a:t>
              </a:r>
              <a:r>
                <a:rPr lang="fr-FR" sz="2800" baseline="30000" dirty="0">
                  <a:solidFill>
                    <a:srgbClr val="00584A"/>
                  </a:solidFill>
                  <a:latin typeface="Roboto Light"/>
                </a:rPr>
                <a:t>1</a:t>
              </a:r>
            </a:p>
            <a:p>
              <a:endParaRPr lang="fr-FR" dirty="0"/>
            </a:p>
          </p:txBody>
        </p:sp>
      </p:grpSp>
      <p:grpSp>
        <p:nvGrpSpPr>
          <p:cNvPr id="19" name="Groupe 18">
            <a:extLst>
              <a:ext uri="{FF2B5EF4-FFF2-40B4-BE49-F238E27FC236}">
                <a16:creationId xmlns:a16="http://schemas.microsoft.com/office/drawing/2014/main" id="{11273DE7-C129-9573-A792-FF9F2AE715ED}"/>
              </a:ext>
            </a:extLst>
          </p:cNvPr>
          <p:cNvGrpSpPr/>
          <p:nvPr/>
        </p:nvGrpSpPr>
        <p:grpSpPr>
          <a:xfrm>
            <a:off x="12124808" y="3009006"/>
            <a:ext cx="5256351" cy="4802247"/>
            <a:chOff x="12124808" y="3009006"/>
            <a:chExt cx="5256351" cy="4802247"/>
          </a:xfrm>
        </p:grpSpPr>
        <p:sp>
          <p:nvSpPr>
            <p:cNvPr id="15" name="Rectangle 14">
              <a:extLst>
                <a:ext uri="{FF2B5EF4-FFF2-40B4-BE49-F238E27FC236}">
                  <a16:creationId xmlns:a16="http://schemas.microsoft.com/office/drawing/2014/main" id="{FD2064E0-714D-4672-ABE6-22939E13B478}"/>
                </a:ext>
              </a:extLst>
            </p:cNvPr>
            <p:cNvSpPr/>
            <p:nvPr/>
          </p:nvSpPr>
          <p:spPr>
            <a:xfrm>
              <a:off x="13050078" y="3009006"/>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AFTER 28 DAYS</a:t>
              </a:r>
            </a:p>
          </p:txBody>
        </p:sp>
        <p:sp>
          <p:nvSpPr>
            <p:cNvPr id="16" name="ZoneTexte 15">
              <a:extLst>
                <a:ext uri="{FF2B5EF4-FFF2-40B4-BE49-F238E27FC236}">
                  <a16:creationId xmlns:a16="http://schemas.microsoft.com/office/drawing/2014/main" id="{E0A6ACF6-37C7-6567-5888-5DD76A6E9AFC}"/>
                </a:ext>
              </a:extLst>
            </p:cNvPr>
            <p:cNvSpPr txBox="1"/>
            <p:nvPr/>
          </p:nvSpPr>
          <p:spPr>
            <a:xfrm>
              <a:off x="12124808" y="3543418"/>
              <a:ext cx="5256351" cy="4267835"/>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+17%</a:t>
              </a:r>
            </a:p>
            <a:p>
              <a:pPr algn="ctr"/>
              <a:r>
                <a:rPr lang="fr-FR" sz="2800" dirty="0">
                  <a:solidFill>
                    <a:srgbClr val="00584A"/>
                  </a:solidFill>
                </a:rPr>
                <a:t>             Better skin quality</a:t>
              </a:r>
              <a:r>
                <a:rPr lang="fr-FR" sz="2800" baseline="30000" dirty="0">
                  <a:solidFill>
                    <a:srgbClr val="00584A"/>
                  </a:solidFill>
                </a:rPr>
                <a:t>2</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wrinkles</a:t>
              </a:r>
              <a:r>
                <a:rPr lang="fr-FR" sz="2800" baseline="30000" dirty="0">
                  <a:solidFill>
                    <a:srgbClr val="00584A"/>
                  </a:solidFill>
                  <a:latin typeface="Roboto Light"/>
                </a:rPr>
                <a:t>2</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spTree>
    <p:extLst>
      <p:ext uri="{BB962C8B-B14F-4D97-AF65-F5344CB8AC3E}">
        <p14:creationId xmlns:p14="http://schemas.microsoft.com/office/powerpoint/2010/main" val="20581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447800" y="317441"/>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Re-</a:t>
            </a:r>
            <a:r>
              <a:rPr lang="fr-FR" sz="7200" dirty="0" err="1"/>
              <a:t>harmonising</a:t>
            </a:r>
            <a:r>
              <a:rPr lang="fr-FR" sz="7200" dirty="0"/>
              <a:t> </a:t>
            </a:r>
            <a:r>
              <a:rPr lang="fr-FR" sz="7200" dirty="0" err="1"/>
              <a:t>effect</a:t>
            </a:r>
            <a:endParaRPr lang="fr-FR" sz="7200" dirty="0"/>
          </a:p>
        </p:txBody>
      </p:sp>
      <p:grpSp>
        <p:nvGrpSpPr>
          <p:cNvPr id="12" name="Groupe 11">
            <a:extLst>
              <a:ext uri="{FF2B5EF4-FFF2-40B4-BE49-F238E27FC236}">
                <a16:creationId xmlns:a16="http://schemas.microsoft.com/office/drawing/2014/main" id="{BD41301D-42B4-2C4C-DB7A-DD127DCC3BB3}"/>
              </a:ext>
            </a:extLst>
          </p:cNvPr>
          <p:cNvGrpSpPr/>
          <p:nvPr/>
        </p:nvGrpSpPr>
        <p:grpSpPr>
          <a:xfrm>
            <a:off x="1143000" y="2925987"/>
            <a:ext cx="4867276" cy="4961348"/>
            <a:chOff x="6710362" y="2987471"/>
            <a:chExt cx="4867276" cy="4961348"/>
          </a:xfrm>
        </p:grpSpPr>
        <p:sp>
          <p:nvSpPr>
            <p:cNvPr id="13" name="Rectangle 12">
              <a:extLst>
                <a:ext uri="{FF2B5EF4-FFF2-40B4-BE49-F238E27FC236}">
                  <a16:creationId xmlns:a16="http://schemas.microsoft.com/office/drawing/2014/main" id="{9B68F19E-9798-980A-89D4-C5828EB47831}"/>
                </a:ext>
              </a:extLst>
            </p:cNvPr>
            <p:cNvSpPr/>
            <p:nvPr/>
          </p:nvSpPr>
          <p:spPr>
            <a:xfrm>
              <a:off x="7239000" y="2987471"/>
              <a:ext cx="3810000"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DRY SKIN</a:t>
              </a:r>
            </a:p>
          </p:txBody>
        </p:sp>
        <p:sp>
          <p:nvSpPr>
            <p:cNvPr id="14" name="ZoneTexte 13">
              <a:extLst>
                <a:ext uri="{FF2B5EF4-FFF2-40B4-BE49-F238E27FC236}">
                  <a16:creationId xmlns:a16="http://schemas.microsoft.com/office/drawing/2014/main" id="{CEA0E2F9-E5C3-4270-88C8-41C56264C04D}"/>
                </a:ext>
              </a:extLst>
            </p:cNvPr>
            <p:cNvSpPr txBox="1"/>
            <p:nvPr/>
          </p:nvSpPr>
          <p:spPr>
            <a:xfrm>
              <a:off x="6710362" y="3680984"/>
              <a:ext cx="4867276" cy="4267835"/>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-23%</a:t>
              </a:r>
            </a:p>
            <a:p>
              <a:pPr algn="ctr"/>
              <a:r>
                <a:rPr lang="fr-FR" sz="2800" dirty="0" err="1">
                  <a:solidFill>
                    <a:srgbClr val="00584A"/>
                  </a:solidFill>
                </a:rPr>
                <a:t>dryness</a:t>
              </a:r>
              <a:r>
                <a:rPr lang="fr-FR" sz="2800" dirty="0">
                  <a:solidFill>
                    <a:srgbClr val="00584A"/>
                  </a:solidFill>
                </a:rPr>
                <a:t> </a:t>
              </a:r>
              <a:r>
                <a:rPr lang="fr-FR" sz="2800" baseline="30000" dirty="0">
                  <a:solidFill>
                    <a:srgbClr val="00584A"/>
                  </a:solidFill>
                </a:rPr>
                <a:t>2</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tightness</a:t>
              </a:r>
              <a:r>
                <a:rPr lang="fr-FR" sz="2800" baseline="30000" dirty="0">
                  <a:solidFill>
                    <a:srgbClr val="00584A"/>
                  </a:solidFill>
                  <a:latin typeface="Roboto Light"/>
                </a:rPr>
                <a:t>3</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grpSp>
        <p:nvGrpSpPr>
          <p:cNvPr id="15" name="Groupe 14">
            <a:extLst>
              <a:ext uri="{FF2B5EF4-FFF2-40B4-BE49-F238E27FC236}">
                <a16:creationId xmlns:a16="http://schemas.microsoft.com/office/drawing/2014/main" id="{64E9FE86-21B9-3A86-AF57-4F74C5EB8FD4}"/>
              </a:ext>
            </a:extLst>
          </p:cNvPr>
          <p:cNvGrpSpPr/>
          <p:nvPr/>
        </p:nvGrpSpPr>
        <p:grpSpPr>
          <a:xfrm>
            <a:off x="6631781" y="2847904"/>
            <a:ext cx="4867276" cy="4961348"/>
            <a:chOff x="6710362" y="2987471"/>
            <a:chExt cx="4867276" cy="4961348"/>
          </a:xfrm>
        </p:grpSpPr>
        <p:sp>
          <p:nvSpPr>
            <p:cNvPr id="16" name="Rectangle 15">
              <a:extLst>
                <a:ext uri="{FF2B5EF4-FFF2-40B4-BE49-F238E27FC236}">
                  <a16:creationId xmlns:a16="http://schemas.microsoft.com/office/drawing/2014/main" id="{7FF45141-3A37-B78E-A21A-5CD7500B3B29}"/>
                </a:ext>
              </a:extLst>
            </p:cNvPr>
            <p:cNvSpPr/>
            <p:nvPr/>
          </p:nvSpPr>
          <p:spPr>
            <a:xfrm>
              <a:off x="7239000" y="2987471"/>
              <a:ext cx="4338638"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COMBINATION TO OILY SKIN</a:t>
              </a:r>
            </a:p>
          </p:txBody>
        </p:sp>
        <p:sp>
          <p:nvSpPr>
            <p:cNvPr id="17" name="ZoneTexte 16">
              <a:extLst>
                <a:ext uri="{FF2B5EF4-FFF2-40B4-BE49-F238E27FC236}">
                  <a16:creationId xmlns:a16="http://schemas.microsoft.com/office/drawing/2014/main" id="{8DAED2C6-E55F-0201-AEFA-9256D914052C}"/>
                </a:ext>
              </a:extLst>
            </p:cNvPr>
            <p:cNvSpPr txBox="1"/>
            <p:nvPr/>
          </p:nvSpPr>
          <p:spPr>
            <a:xfrm>
              <a:off x="6710362" y="3680984"/>
              <a:ext cx="4867276" cy="4267835"/>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+17%</a:t>
              </a:r>
            </a:p>
            <a:p>
              <a:pPr algn="ctr"/>
              <a:r>
                <a:rPr lang="fr-FR" sz="2800" dirty="0">
                  <a:solidFill>
                    <a:srgbClr val="00584A"/>
                  </a:solidFill>
                </a:rPr>
                <a:t>matte effect</a:t>
              </a:r>
              <a:r>
                <a:rPr lang="fr-FR" sz="2800" baseline="30000" dirty="0">
                  <a:solidFill>
                    <a:srgbClr val="00584A"/>
                  </a:solidFill>
                </a:rPr>
                <a:t>2</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imperfections</a:t>
              </a:r>
              <a:r>
                <a:rPr lang="fr-FR" sz="2800" baseline="30000" dirty="0">
                  <a:solidFill>
                    <a:srgbClr val="00584A"/>
                  </a:solidFill>
                  <a:latin typeface="Roboto Light"/>
                </a:rPr>
                <a:t>2</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sp>
        <p:nvSpPr>
          <p:cNvPr id="18" name="ZoneTexte 17">
            <a:extLst>
              <a:ext uri="{FF2B5EF4-FFF2-40B4-BE49-F238E27FC236}">
                <a16:creationId xmlns:a16="http://schemas.microsoft.com/office/drawing/2014/main" id="{C48E4867-F9A4-D01C-8F9A-4F9AB7094F0A}"/>
              </a:ext>
            </a:extLst>
          </p:cNvPr>
          <p:cNvSpPr txBox="1"/>
          <p:nvPr/>
        </p:nvSpPr>
        <p:spPr>
          <a:xfrm>
            <a:off x="3657600" y="8227299"/>
            <a:ext cx="11582400" cy="584775"/>
          </a:xfrm>
          <a:prstGeom prst="rect">
            <a:avLst/>
          </a:prstGeom>
          <a:noFill/>
        </p:spPr>
        <p:txBody>
          <a:bodyPr wrap="square" rtlCol="0">
            <a:spAutoFit/>
          </a:bodyPr>
          <a:lstStyle/>
          <a:p>
            <a:pPr algn="ctr"/>
            <a:r>
              <a:rPr lang="fr-FR" sz="3200" dirty="0">
                <a:solidFill>
                  <a:srgbClr val="00584A"/>
                </a:solidFill>
              </a:rPr>
              <a:t>A "self-adapting" formula for all skin types</a:t>
            </a:r>
          </a:p>
        </p:txBody>
      </p:sp>
      <p:grpSp>
        <p:nvGrpSpPr>
          <p:cNvPr id="19" name="Groupe 18">
            <a:extLst>
              <a:ext uri="{FF2B5EF4-FFF2-40B4-BE49-F238E27FC236}">
                <a16:creationId xmlns:a16="http://schemas.microsoft.com/office/drawing/2014/main" id="{B35F959C-6ECD-766C-E7B9-3F31E726C8C6}"/>
              </a:ext>
            </a:extLst>
          </p:cNvPr>
          <p:cNvGrpSpPr/>
          <p:nvPr/>
        </p:nvGrpSpPr>
        <p:grpSpPr>
          <a:xfrm>
            <a:off x="12120562" y="2847904"/>
            <a:ext cx="5100638" cy="5392235"/>
            <a:chOff x="6710362" y="2987471"/>
            <a:chExt cx="5100638" cy="5392235"/>
          </a:xfrm>
        </p:grpSpPr>
        <p:sp>
          <p:nvSpPr>
            <p:cNvPr id="20" name="Rectangle 19">
              <a:extLst>
                <a:ext uri="{FF2B5EF4-FFF2-40B4-BE49-F238E27FC236}">
                  <a16:creationId xmlns:a16="http://schemas.microsoft.com/office/drawing/2014/main" id="{D8A76559-B662-3E5F-0F84-78B53DC229D3}"/>
                </a:ext>
              </a:extLst>
            </p:cNvPr>
            <p:cNvSpPr/>
            <p:nvPr/>
          </p:nvSpPr>
          <p:spPr>
            <a:xfrm>
              <a:off x="7239000" y="2987471"/>
              <a:ext cx="4338638"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SENSITIVE SKIN</a:t>
              </a:r>
            </a:p>
          </p:txBody>
        </p:sp>
        <p:sp>
          <p:nvSpPr>
            <p:cNvPr id="21" name="ZoneTexte 20">
              <a:extLst>
                <a:ext uri="{FF2B5EF4-FFF2-40B4-BE49-F238E27FC236}">
                  <a16:creationId xmlns:a16="http://schemas.microsoft.com/office/drawing/2014/main" id="{47707F00-F3DE-78C6-83BA-E8103A78D32B}"/>
                </a:ext>
              </a:extLst>
            </p:cNvPr>
            <p:cNvSpPr txBox="1"/>
            <p:nvPr/>
          </p:nvSpPr>
          <p:spPr>
            <a:xfrm>
              <a:off x="6710362" y="3680984"/>
              <a:ext cx="5100638" cy="4698722"/>
            </a:xfrm>
            <a:prstGeom prst="rect">
              <a:avLst/>
            </a:prstGeom>
            <a:noFill/>
          </p:spPr>
          <p:txBody>
            <a:bodyPr wrap="square" rtlCol="0">
              <a:spAutoFit/>
            </a:bodyPr>
            <a:lstStyle/>
            <a:p>
              <a:pPr algn="ctr"/>
              <a:r>
                <a:rPr lang="fr-FR" sz="8000" b="1" dirty="0">
                  <a:solidFill>
                    <a:srgbClr val="00584A"/>
                  </a:solidFill>
                  <a:latin typeface="Roboto Black" panose="02000000000000000000" pitchFamily="2" charset="0"/>
                  <a:ea typeface="Roboto Black" panose="02000000000000000000" pitchFamily="2" charset="0"/>
                </a:rPr>
                <a:t>-86%</a:t>
              </a:r>
            </a:p>
            <a:p>
              <a:pPr algn="ctr"/>
              <a:r>
                <a:rPr lang="fr-FR" sz="2800" dirty="0">
                  <a:solidFill>
                    <a:srgbClr val="00584A"/>
                  </a:solidFill>
                </a:rPr>
                <a:t>sensations of </a:t>
              </a:r>
            </a:p>
            <a:p>
              <a:pPr algn="ctr"/>
              <a:r>
                <a:rPr lang="fr-FR" sz="2800" dirty="0">
                  <a:solidFill>
                    <a:srgbClr val="00584A"/>
                  </a:solidFill>
                </a:rPr>
                <a:t>discomfort</a:t>
              </a:r>
              <a:r>
                <a:rPr lang="fr-FR" sz="2800" baseline="30000" dirty="0">
                  <a:solidFill>
                    <a:srgbClr val="00584A"/>
                  </a:solidFill>
                </a:rPr>
                <a:t>3</a:t>
              </a:r>
            </a:p>
            <a:p>
              <a:pPr algn="ctr"/>
              <a:endParaRPr lang="fr-FR" sz="2800" baseline="30000" dirty="0">
                <a:solidFill>
                  <a:srgbClr val="00584A"/>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00584A"/>
                  </a:solidFill>
                  <a:latin typeface="Roboto Light"/>
                </a:rPr>
                <a:t> redness</a:t>
              </a:r>
              <a:r>
                <a:rPr lang="fr-FR" sz="2800" baseline="30000" dirty="0">
                  <a:solidFill>
                    <a:srgbClr val="00584A"/>
                  </a:solidFill>
                  <a:latin typeface="Roboto Light"/>
                </a:rPr>
                <a:t>2</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endParaRPr lang="fr-FR" sz="2800" baseline="30000" dirty="0">
                <a:solidFill>
                  <a:srgbClr val="00584A"/>
                </a:solidFill>
              </a:endParaRPr>
            </a:p>
            <a:p>
              <a:endParaRPr lang="fr-FR" dirty="0"/>
            </a:p>
          </p:txBody>
        </p:sp>
      </p:grpSp>
      <p:grpSp>
        <p:nvGrpSpPr>
          <p:cNvPr id="38" name="Groupe 37">
            <a:extLst>
              <a:ext uri="{FF2B5EF4-FFF2-40B4-BE49-F238E27FC236}">
                <a16:creationId xmlns:a16="http://schemas.microsoft.com/office/drawing/2014/main" id="{FB65E672-E120-EEFD-D5D9-310973A18AE8}"/>
              </a:ext>
            </a:extLst>
          </p:cNvPr>
          <p:cNvGrpSpPr/>
          <p:nvPr/>
        </p:nvGrpSpPr>
        <p:grpSpPr>
          <a:xfrm>
            <a:off x="1671638" y="7155766"/>
            <a:ext cx="15316200" cy="856499"/>
            <a:chOff x="1665951" y="7155766"/>
            <a:chExt cx="15466751" cy="856499"/>
          </a:xfrm>
        </p:grpSpPr>
        <p:grpSp>
          <p:nvGrpSpPr>
            <p:cNvPr id="29" name="Groupe 28">
              <a:extLst>
                <a:ext uri="{FF2B5EF4-FFF2-40B4-BE49-F238E27FC236}">
                  <a16:creationId xmlns:a16="http://schemas.microsoft.com/office/drawing/2014/main" id="{CFD79B63-2CF3-2576-9161-404C0F3D1836}"/>
                </a:ext>
              </a:extLst>
            </p:cNvPr>
            <p:cNvGrpSpPr/>
            <p:nvPr/>
          </p:nvGrpSpPr>
          <p:grpSpPr>
            <a:xfrm>
              <a:off x="1665951" y="7155766"/>
              <a:ext cx="15466751" cy="570199"/>
              <a:chOff x="1678249" y="7470901"/>
              <a:chExt cx="15466751" cy="570199"/>
            </a:xfrm>
          </p:grpSpPr>
          <p:cxnSp>
            <p:nvCxnSpPr>
              <p:cNvPr id="24" name="Connecteur droit 23">
                <a:extLst>
                  <a:ext uri="{FF2B5EF4-FFF2-40B4-BE49-F238E27FC236}">
                    <a16:creationId xmlns:a16="http://schemas.microsoft.com/office/drawing/2014/main" id="{E44D873B-3BC4-27B0-6C2B-CB8569546542}"/>
                  </a:ext>
                </a:extLst>
              </p:cNvPr>
              <p:cNvCxnSpPr/>
              <p:nvPr/>
            </p:nvCxnSpPr>
            <p:spPr>
              <a:xfrm>
                <a:off x="1678249" y="7470901"/>
                <a:ext cx="0" cy="532152"/>
              </a:xfrm>
              <a:prstGeom prst="line">
                <a:avLst/>
              </a:prstGeom>
              <a:ln w="28575">
                <a:solidFill>
                  <a:srgbClr val="00584A"/>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C4E4167C-9A03-0250-F372-32C206743653}"/>
                  </a:ext>
                </a:extLst>
              </p:cNvPr>
              <p:cNvCxnSpPr/>
              <p:nvPr/>
            </p:nvCxnSpPr>
            <p:spPr>
              <a:xfrm>
                <a:off x="17145000" y="7501719"/>
                <a:ext cx="0" cy="532152"/>
              </a:xfrm>
              <a:prstGeom prst="line">
                <a:avLst/>
              </a:prstGeom>
              <a:ln w="28575">
                <a:solidFill>
                  <a:srgbClr val="00584A"/>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D9FD48FB-3873-0D81-F2F7-334952951EE1}"/>
                  </a:ext>
                </a:extLst>
              </p:cNvPr>
              <p:cNvCxnSpPr>
                <a:cxnSpLocks/>
              </p:cNvCxnSpPr>
              <p:nvPr/>
            </p:nvCxnSpPr>
            <p:spPr>
              <a:xfrm>
                <a:off x="1678249" y="8003053"/>
                <a:ext cx="15466751" cy="38047"/>
              </a:xfrm>
              <a:prstGeom prst="line">
                <a:avLst/>
              </a:prstGeom>
              <a:ln w="28575">
                <a:solidFill>
                  <a:srgbClr val="00584A"/>
                </a:solidFill>
              </a:ln>
            </p:spPr>
            <p:style>
              <a:lnRef idx="1">
                <a:schemeClr val="accent1"/>
              </a:lnRef>
              <a:fillRef idx="0">
                <a:schemeClr val="accent1"/>
              </a:fillRef>
              <a:effectRef idx="0">
                <a:schemeClr val="accent1"/>
              </a:effectRef>
              <a:fontRef idx="minor">
                <a:schemeClr val="tx1"/>
              </a:fontRef>
            </p:style>
          </p:cxnSp>
        </p:grpSp>
        <p:cxnSp>
          <p:nvCxnSpPr>
            <p:cNvPr id="32" name="Connecteur droit avec flèche 31">
              <a:extLst>
                <a:ext uri="{FF2B5EF4-FFF2-40B4-BE49-F238E27FC236}">
                  <a16:creationId xmlns:a16="http://schemas.microsoft.com/office/drawing/2014/main" id="{6E7B52E0-C40E-182E-0D6D-1462D28F43F4}"/>
                </a:ext>
              </a:extLst>
            </p:cNvPr>
            <p:cNvCxnSpPr>
              <a:cxnSpLocks/>
            </p:cNvCxnSpPr>
            <p:nvPr/>
          </p:nvCxnSpPr>
          <p:spPr>
            <a:xfrm>
              <a:off x="9519559" y="7762405"/>
              <a:ext cx="0" cy="249860"/>
            </a:xfrm>
            <a:prstGeom prst="straightConnector1">
              <a:avLst/>
            </a:prstGeom>
            <a:ln w="101600">
              <a:solidFill>
                <a:srgbClr val="00584A"/>
              </a:solidFill>
              <a:tailEnd type="triangle"/>
            </a:ln>
          </p:spPr>
          <p:style>
            <a:lnRef idx="1">
              <a:schemeClr val="accent1"/>
            </a:lnRef>
            <a:fillRef idx="0">
              <a:schemeClr val="accent1"/>
            </a:fillRef>
            <a:effectRef idx="0">
              <a:schemeClr val="accent1"/>
            </a:effectRef>
            <a:fontRef idx="minor">
              <a:schemeClr val="tx1"/>
            </a:fontRef>
          </p:style>
        </p:cxnSp>
      </p:grpSp>
      <p:sp>
        <p:nvSpPr>
          <p:cNvPr id="3" name="ZoneTexte 2">
            <a:extLst>
              <a:ext uri="{FF2B5EF4-FFF2-40B4-BE49-F238E27FC236}">
                <a16:creationId xmlns:a16="http://schemas.microsoft.com/office/drawing/2014/main" id="{B5F150E7-7C9F-9A6E-DC2F-8CA430A8968C}"/>
              </a:ext>
            </a:extLst>
          </p:cNvPr>
          <p:cNvSpPr txBox="1"/>
          <p:nvPr/>
        </p:nvSpPr>
        <p:spPr>
          <a:xfrm>
            <a:off x="197102" y="9468534"/>
            <a:ext cx="16727580" cy="646331"/>
          </a:xfrm>
          <a:prstGeom prst="rect">
            <a:avLst/>
          </a:prstGeom>
          <a:noFill/>
        </p:spPr>
        <p:txBody>
          <a:bodyPr wrap="square">
            <a:spAutoFit/>
          </a:bodyPr>
          <a:lstStyle/>
          <a:p>
            <a:pPr algn="l"/>
            <a:r>
              <a:rPr lang="en-US" sz="1200" b="0" i="1" u="none" strike="noStrike" baseline="0" dirty="0">
                <a:solidFill>
                  <a:srgbClr val="413F42"/>
                </a:solidFill>
                <a:latin typeface="Roboto-Light"/>
              </a:rPr>
              <a:t>1-Clinical study - 32 women. 1 evening application - Self-evaluation after 1 night (skin seems destressed) / After 7 days (comfort, less </a:t>
            </a:r>
            <a:r>
              <a:rPr lang="en-US" sz="1200" b="0" i="1" u="none" strike="noStrike" baseline="0" dirty="0" err="1">
                <a:solidFill>
                  <a:srgbClr val="413F42"/>
                </a:solidFill>
                <a:latin typeface="Roboto-Light"/>
              </a:rPr>
              <a:t>tauntness</a:t>
            </a:r>
            <a:r>
              <a:rPr lang="en-US" sz="1200" b="0" i="1" u="none" strike="noStrike" baseline="0" dirty="0">
                <a:solidFill>
                  <a:srgbClr val="413F42"/>
                </a:solidFill>
                <a:latin typeface="Roboto-Light"/>
              </a:rPr>
              <a:t>)</a:t>
            </a:r>
          </a:p>
          <a:p>
            <a:pPr algn="l"/>
            <a:r>
              <a:rPr lang="en-US" sz="1200" b="0" i="1" u="none" strike="noStrike" baseline="0" dirty="0">
                <a:solidFill>
                  <a:srgbClr val="413F42"/>
                </a:solidFill>
                <a:latin typeface="Roboto-Light"/>
              </a:rPr>
              <a:t>2-Clinical study - 1 evening application, 28 days. Clinical scoring under dermatological control - 31 subjects (wrinkles) - 14 subjects with dry/sensitive skin - 18 subjects with combination to oily skin</a:t>
            </a:r>
          </a:p>
          <a:p>
            <a:pPr algn="l"/>
            <a:r>
              <a:rPr lang="en-US" sz="1200" b="0" i="1" u="none" strike="noStrike" baseline="0" dirty="0">
                <a:solidFill>
                  <a:srgbClr val="413F42"/>
                </a:solidFill>
                <a:latin typeface="Roboto-Light"/>
              </a:rPr>
              <a:t>3-Clinical study - 1 evening application, 28 days. Self-scoring - 13 subjects (tightness) - 6 subjects (discomfort = warming sensation)</a:t>
            </a:r>
            <a:endParaRPr lang="fr-FR" sz="700" i="1" dirty="0">
              <a:latin typeface="KyivType Sans2" panose="00000500000000000000" pitchFamily="50" charset="0"/>
              <a:cs typeface="Calibri" panose="020F0502020204030204" pitchFamily="34" charset="0"/>
            </a:endParaRPr>
          </a:p>
        </p:txBody>
      </p:sp>
    </p:spTree>
    <p:extLst>
      <p:ext uri="{BB962C8B-B14F-4D97-AF65-F5344CB8AC3E}">
        <p14:creationId xmlns:p14="http://schemas.microsoft.com/office/powerpoint/2010/main" val="101530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léger&#10;&#10;Description générée automatiquement">
            <a:extLst>
              <a:ext uri="{FF2B5EF4-FFF2-40B4-BE49-F238E27FC236}">
                <a16:creationId xmlns:a16="http://schemas.microsoft.com/office/drawing/2014/main" id="{7454D663-EBF5-7B4A-C02D-9D34B0EEAC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3925" y="3886200"/>
            <a:ext cx="2971800" cy="4457700"/>
          </a:xfrm>
          <a:prstGeom prst="rect">
            <a:avLst/>
          </a:prstGeom>
        </p:spPr>
      </p:pic>
      <p:pic>
        <p:nvPicPr>
          <p:cNvPr id="6" name="Image 5" descr="Une image contenant personne, peau, Visage humain, cil&#10;&#10;Description générée automatiquement">
            <a:extLst>
              <a:ext uri="{FF2B5EF4-FFF2-40B4-BE49-F238E27FC236}">
                <a16:creationId xmlns:a16="http://schemas.microsoft.com/office/drawing/2014/main" id="{BF21D769-E008-20BD-1CE6-635B0862D3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10480" y="3886200"/>
            <a:ext cx="2971800" cy="4457700"/>
          </a:xfrm>
          <a:prstGeom prst="rect">
            <a:avLst/>
          </a:prstGeom>
        </p:spPr>
      </p:pic>
      <p:sp>
        <p:nvSpPr>
          <p:cNvPr id="9" name="Espace réservé du titre 1">
            <a:extLst>
              <a:ext uri="{FF2B5EF4-FFF2-40B4-BE49-F238E27FC236}">
                <a16:creationId xmlns:a16="http://schemas.microsoft.com/office/drawing/2014/main" id="{BA540ED9-A988-CF88-1EE1-97888110BED8}"/>
              </a:ext>
            </a:extLst>
          </p:cNvPr>
          <p:cNvSpPr txBox="1">
            <a:spLocks/>
          </p:cNvSpPr>
          <p:nvPr/>
        </p:nvSpPr>
        <p:spPr>
          <a:xfrm>
            <a:off x="990600" y="15478"/>
            <a:ext cx="170307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Action on emotions</a:t>
            </a:r>
          </a:p>
        </p:txBody>
      </p:sp>
      <p:sp>
        <p:nvSpPr>
          <p:cNvPr id="11" name="Flèche : double flèche horizontale 10">
            <a:extLst>
              <a:ext uri="{FF2B5EF4-FFF2-40B4-BE49-F238E27FC236}">
                <a16:creationId xmlns:a16="http://schemas.microsoft.com/office/drawing/2014/main" id="{FDC52411-ED34-AC93-C698-968A92F49DD7}"/>
              </a:ext>
            </a:extLst>
          </p:cNvPr>
          <p:cNvSpPr/>
          <p:nvPr/>
        </p:nvSpPr>
        <p:spPr>
          <a:xfrm>
            <a:off x="4419600" y="3886200"/>
            <a:ext cx="9525000" cy="4429600"/>
          </a:xfrm>
          <a:prstGeom prst="leftRightArrow">
            <a:avLst>
              <a:gd name="adj1" fmla="val 85550"/>
              <a:gd name="adj2" fmla="val 27637"/>
            </a:avLst>
          </a:prstGeom>
          <a:noFill/>
          <a:ln w="28575">
            <a:solidFill>
              <a:srgbClr val="0058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3100" b="1" i="0" dirty="0">
                <a:solidFill>
                  <a:srgbClr val="374151"/>
                </a:solidFill>
                <a:effectLst/>
              </a:rPr>
              <a:t>Study of the interactions between the skin, the brain and the nervous system:</a:t>
            </a:r>
          </a:p>
          <a:p>
            <a:pPr>
              <a:spcBef>
                <a:spcPts val="600"/>
              </a:spcBef>
            </a:pPr>
            <a:endParaRPr lang="fr-FR" sz="800" b="1" i="0" dirty="0">
              <a:solidFill>
                <a:srgbClr val="374151"/>
              </a:solidFill>
              <a:effectLst/>
            </a:endParaRPr>
          </a:p>
          <a:p>
            <a:pPr marL="342900" indent="-342900">
              <a:spcBef>
                <a:spcPts val="600"/>
              </a:spcBef>
              <a:buFont typeface="Arial" panose="020B0604020202020204" pitchFamily="34" charset="0"/>
              <a:buChar char="•"/>
            </a:pPr>
            <a:r>
              <a:rPr lang="fr-FR" sz="2700" b="0" i="0" dirty="0">
                <a:solidFill>
                  <a:srgbClr val="374151"/>
                </a:solidFill>
                <a:effectLst/>
              </a:rPr>
              <a:t>Understanding how emotions </a:t>
            </a:r>
            <a:r>
              <a:rPr lang="fr-FR" sz="2700" b="1" i="0" dirty="0">
                <a:solidFill>
                  <a:srgbClr val="374151"/>
                </a:solidFill>
                <a:effectLst/>
              </a:rPr>
              <a:t>influence skin health</a:t>
            </a:r>
          </a:p>
          <a:p>
            <a:pPr>
              <a:spcBef>
                <a:spcPts val="600"/>
              </a:spcBef>
            </a:pPr>
            <a:endParaRPr lang="fr-FR" sz="1000" b="1" i="0" dirty="0">
              <a:solidFill>
                <a:srgbClr val="374151"/>
              </a:solidFill>
              <a:effectLst/>
            </a:endParaRPr>
          </a:p>
          <a:p>
            <a:pPr marL="342900" indent="-342900">
              <a:spcBef>
                <a:spcPts val="600"/>
              </a:spcBef>
              <a:buFont typeface="Arial" panose="020B0604020202020204" pitchFamily="34" charset="0"/>
              <a:buChar char="•"/>
            </a:pPr>
            <a:r>
              <a:rPr lang="fr-FR" sz="2700" dirty="0">
                <a:solidFill>
                  <a:srgbClr val="374151"/>
                </a:solidFill>
              </a:rPr>
              <a:t>Exploring </a:t>
            </a:r>
            <a:r>
              <a:rPr lang="fr-FR" sz="2700" b="0" i="0" dirty="0">
                <a:solidFill>
                  <a:srgbClr val="374151"/>
                </a:solidFill>
                <a:effectLst/>
              </a:rPr>
              <a:t>ways </a:t>
            </a:r>
            <a:r>
              <a:rPr lang="fr-FR" sz="2700" b="1" i="0" dirty="0">
                <a:solidFill>
                  <a:srgbClr val="374151"/>
                </a:solidFill>
                <a:effectLst/>
              </a:rPr>
              <a:t>to optimize </a:t>
            </a:r>
            <a:r>
              <a:rPr lang="fr-FR" sz="2700" b="0" i="0" dirty="0">
                <a:solidFill>
                  <a:srgbClr val="374151"/>
                </a:solidFill>
                <a:effectLst/>
              </a:rPr>
              <a:t>skin </a:t>
            </a:r>
            <a:r>
              <a:rPr lang="fr-FR" sz="2700" b="1" i="0" dirty="0">
                <a:solidFill>
                  <a:srgbClr val="374151"/>
                </a:solidFill>
                <a:effectLst/>
              </a:rPr>
              <a:t>care</a:t>
            </a:r>
            <a:r>
              <a:rPr lang="fr-FR" sz="2700" b="0" i="0" dirty="0">
                <a:solidFill>
                  <a:srgbClr val="374151"/>
                </a:solidFill>
                <a:effectLst/>
              </a:rPr>
              <a:t>: </a:t>
            </a:r>
            <a:r>
              <a:rPr lang="fr-FR" sz="2700" b="1" i="0" dirty="0">
                <a:solidFill>
                  <a:srgbClr val="374151"/>
                </a:solidFill>
                <a:effectLst/>
              </a:rPr>
              <a:t>NEUROCOSMETICS</a:t>
            </a:r>
            <a:endParaRPr lang="fr-FR" sz="2700" b="1" dirty="0">
              <a:solidFill>
                <a:schemeClr val="tx1"/>
              </a:solidFill>
            </a:endParaRPr>
          </a:p>
        </p:txBody>
      </p:sp>
      <p:sp>
        <p:nvSpPr>
          <p:cNvPr id="2" name="Rectangle 1">
            <a:extLst>
              <a:ext uri="{FF2B5EF4-FFF2-40B4-BE49-F238E27FC236}">
                <a16:creationId xmlns:a16="http://schemas.microsoft.com/office/drawing/2014/main" id="{ED6CF12C-D4DD-605A-BC11-37B7EF1A425F}"/>
              </a:ext>
            </a:extLst>
          </p:cNvPr>
          <p:cNvSpPr/>
          <p:nvPr/>
        </p:nvSpPr>
        <p:spPr>
          <a:xfrm>
            <a:off x="2133600" y="1721703"/>
            <a:ext cx="14097000" cy="830997"/>
          </a:xfrm>
          <a:prstGeom prst="rect">
            <a:avLst/>
          </a:prstGeom>
          <a:solidFill>
            <a:srgbClr val="00584A"/>
          </a:solidFill>
        </p:spPr>
        <p:txBody>
          <a:bodyPr wrap="square">
            <a:spAutoFit/>
          </a:bodyPr>
          <a:lstStyle/>
          <a:p>
            <a:pPr algn="ctr" defTabSz="1371600">
              <a:defRPr/>
            </a:pPr>
            <a:r>
              <a:rPr lang="fr-FR" sz="4800" dirty="0">
                <a:solidFill>
                  <a:prstClr val="white"/>
                </a:solidFill>
                <a:latin typeface="Roboto Black" panose="02000000000000000000" pitchFamily="2" charset="0"/>
                <a:ea typeface="Roboto Black" panose="02000000000000000000" pitchFamily="2" charset="0"/>
              </a:rPr>
              <a:t>Neuroscience</a:t>
            </a:r>
          </a:p>
        </p:txBody>
      </p:sp>
    </p:spTree>
    <p:extLst>
      <p:ext uri="{BB962C8B-B14F-4D97-AF65-F5344CB8AC3E}">
        <p14:creationId xmlns:p14="http://schemas.microsoft.com/office/powerpoint/2010/main" val="282344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1256952" y="-64314"/>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Action on </a:t>
            </a:r>
            <a:r>
              <a:rPr lang="fr-FR" sz="7200" dirty="0" err="1"/>
              <a:t>emotions</a:t>
            </a:r>
            <a:endParaRPr lang="fr-FR" sz="7200" dirty="0"/>
          </a:p>
        </p:txBody>
      </p:sp>
      <p:sp>
        <p:nvSpPr>
          <p:cNvPr id="6" name="Rectangle 5">
            <a:extLst>
              <a:ext uri="{FF2B5EF4-FFF2-40B4-BE49-F238E27FC236}">
                <a16:creationId xmlns:a16="http://schemas.microsoft.com/office/drawing/2014/main" id="{F71C0514-6CBE-3B7C-3E14-C8DDB0B888B8}"/>
              </a:ext>
            </a:extLst>
          </p:cNvPr>
          <p:cNvSpPr/>
          <p:nvPr/>
        </p:nvSpPr>
        <p:spPr>
          <a:xfrm>
            <a:off x="2590800" y="1638300"/>
            <a:ext cx="12855661" cy="830997"/>
          </a:xfrm>
          <a:prstGeom prst="rect">
            <a:avLst/>
          </a:prstGeom>
          <a:solidFill>
            <a:srgbClr val="00584A"/>
          </a:solidFill>
        </p:spPr>
        <p:txBody>
          <a:bodyPr wrap="square">
            <a:spAutoFit/>
          </a:bodyPr>
          <a:lstStyle/>
          <a:p>
            <a:pPr algn="ctr" defTabSz="1371600">
              <a:defRPr/>
            </a:pPr>
            <a:r>
              <a:rPr lang="fr-FR" sz="4800" dirty="0" err="1">
                <a:solidFill>
                  <a:schemeClr val="bg1"/>
                </a:solidFill>
                <a:latin typeface="Roboto Black" panose="02000000000000000000" pitchFamily="2" charset="0"/>
                <a:ea typeface="Roboto Black" panose="02000000000000000000" pitchFamily="2" charset="0"/>
              </a:rPr>
              <a:t>Emotional</a:t>
            </a:r>
            <a:r>
              <a:rPr lang="fr-FR" sz="4800" dirty="0">
                <a:solidFill>
                  <a:schemeClr val="bg1"/>
                </a:solidFill>
                <a:latin typeface="Roboto Black" panose="02000000000000000000" pitchFamily="2" charset="0"/>
                <a:ea typeface="Roboto Black" panose="02000000000000000000" pitchFamily="2" charset="0"/>
              </a:rPr>
              <a:t> test / PROSODY </a:t>
            </a:r>
            <a:r>
              <a:rPr lang="fr-FR" sz="4800" baseline="30000" dirty="0">
                <a:solidFill>
                  <a:schemeClr val="bg1"/>
                </a:solidFill>
                <a:latin typeface="Roboto Black" panose="02000000000000000000" pitchFamily="2" charset="0"/>
                <a:ea typeface="Roboto Black" panose="02000000000000000000" pitchFamily="2" charset="0"/>
              </a:rPr>
              <a:t>New</a:t>
            </a:r>
          </a:p>
        </p:txBody>
      </p:sp>
      <p:sp>
        <p:nvSpPr>
          <p:cNvPr id="8" name="ZoneTexte 7">
            <a:extLst>
              <a:ext uri="{FF2B5EF4-FFF2-40B4-BE49-F238E27FC236}">
                <a16:creationId xmlns:a16="http://schemas.microsoft.com/office/drawing/2014/main" id="{4C55390D-075E-F418-FCAA-C2710DE9986D}"/>
              </a:ext>
            </a:extLst>
          </p:cNvPr>
          <p:cNvSpPr txBox="1"/>
          <p:nvPr/>
        </p:nvSpPr>
        <p:spPr>
          <a:xfrm>
            <a:off x="1752600" y="3247440"/>
            <a:ext cx="4648200" cy="1323439"/>
          </a:xfrm>
          <a:prstGeom prst="rect">
            <a:avLst/>
          </a:prstGeom>
          <a:noFill/>
        </p:spPr>
        <p:txBody>
          <a:bodyPr wrap="square">
            <a:spAutoFit/>
          </a:bodyPr>
          <a:lstStyle/>
          <a:p>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3200" dirty="0" err="1">
                <a:solidFill>
                  <a:srgbClr val="00584A"/>
                </a:solidFill>
                <a:ea typeface="Roboto Black" panose="02000000000000000000" pitchFamily="2" charset="0"/>
              </a:rPr>
              <a:t>After</a:t>
            </a:r>
            <a:r>
              <a:rPr lang="fr-FR" sz="3200" dirty="0">
                <a:solidFill>
                  <a:srgbClr val="00584A"/>
                </a:solidFill>
                <a:ea typeface="Roboto Black" panose="02000000000000000000" pitchFamily="2" charset="0"/>
              </a:rPr>
              <a:t> </a:t>
            </a: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28</a:t>
            </a:r>
            <a:r>
              <a:rPr lang="fr-FR" sz="3200" b="1" i="0" dirty="0">
                <a:solidFill>
                  <a:srgbClr val="00584A"/>
                </a:solidFill>
                <a:latin typeface="Roboto Black" panose="02000000000000000000" pitchFamily="2" charset="0"/>
                <a:ea typeface="Roboto Black" panose="02000000000000000000" pitchFamily="2" charset="0"/>
              </a:rPr>
              <a:t> </a:t>
            </a:r>
            <a:r>
              <a:rPr lang="fr-FR" sz="3200" dirty="0" err="1">
                <a:solidFill>
                  <a:srgbClr val="00584A"/>
                </a:solidFill>
                <a:ea typeface="Roboto Black" panose="02000000000000000000" pitchFamily="2" charset="0"/>
              </a:rPr>
              <a:t>days</a:t>
            </a:r>
            <a:endParaRPr lang="fr-FR" sz="3200" dirty="0">
              <a:solidFill>
                <a:srgbClr val="00584A"/>
              </a:solidFill>
              <a:ea typeface="Roboto Black" panose="02000000000000000000" pitchFamily="2" charset="0"/>
            </a:endParaRPr>
          </a:p>
        </p:txBody>
      </p:sp>
      <p:sp>
        <p:nvSpPr>
          <p:cNvPr id="10" name="ZoneTexte 9">
            <a:extLst>
              <a:ext uri="{FF2B5EF4-FFF2-40B4-BE49-F238E27FC236}">
                <a16:creationId xmlns:a16="http://schemas.microsoft.com/office/drawing/2014/main" id="{F9338C35-C7E6-E0C4-EAC4-4CC458327B42}"/>
              </a:ext>
            </a:extLst>
          </p:cNvPr>
          <p:cNvSpPr txBox="1"/>
          <p:nvPr/>
        </p:nvSpPr>
        <p:spPr>
          <a:xfrm>
            <a:off x="6629400" y="5672197"/>
            <a:ext cx="7620000" cy="2554545"/>
          </a:xfrm>
          <a:prstGeom prst="rect">
            <a:avLst/>
          </a:prstGeom>
          <a:noFill/>
        </p:spPr>
        <p:txBody>
          <a:bodyPr wrap="square" rtlCol="0">
            <a:spAutoFit/>
          </a:bodyPr>
          <a:lstStyle/>
          <a:p>
            <a:pPr marL="457200" indent="-457200">
              <a:buFont typeface="Wingdings" panose="05000000000000000000" pitchFamily="2" charset="2"/>
              <a:buChar char="ü"/>
            </a:pPr>
            <a:r>
              <a:rPr lang="fr-FR" sz="3200" dirty="0" err="1"/>
              <a:t>Reduced</a:t>
            </a:r>
            <a:r>
              <a:rPr lang="fr-FR" sz="3200" dirty="0"/>
              <a:t> vocal stress </a:t>
            </a:r>
            <a:r>
              <a:rPr lang="fr-FR" sz="3200" dirty="0" err="1"/>
              <a:t>load</a:t>
            </a:r>
            <a:endParaRPr lang="fr-FR" sz="3200" dirty="0"/>
          </a:p>
          <a:p>
            <a:pPr marL="457200" indent="-457200">
              <a:buFont typeface="Wingdings" panose="05000000000000000000" pitchFamily="2" charset="2"/>
              <a:buChar char="ü"/>
            </a:pPr>
            <a:endParaRPr lang="fr-FR" sz="3200" dirty="0"/>
          </a:p>
          <a:p>
            <a:pPr marL="457200" indent="-457200">
              <a:buFont typeface="Wingdings" panose="05000000000000000000" pitchFamily="2" charset="2"/>
              <a:buChar char="ü"/>
            </a:pPr>
            <a:r>
              <a:rPr lang="fr-FR" sz="3200" dirty="0" err="1"/>
              <a:t>Increase</a:t>
            </a:r>
            <a:r>
              <a:rPr lang="fr-FR" sz="3200" dirty="0"/>
              <a:t> in positive </a:t>
            </a:r>
            <a:r>
              <a:rPr lang="fr-FR" sz="3200" dirty="0" err="1"/>
              <a:t>emotions</a:t>
            </a:r>
            <a:r>
              <a:rPr lang="fr-FR" sz="3200" dirty="0"/>
              <a:t> </a:t>
            </a:r>
            <a:r>
              <a:rPr lang="fr-FR" sz="3200" dirty="0" err="1"/>
              <a:t>associated</a:t>
            </a:r>
            <a:r>
              <a:rPr lang="fr-FR" sz="3200" dirty="0"/>
              <a:t> </a:t>
            </a:r>
            <a:r>
              <a:rPr lang="fr-FR" sz="3200" dirty="0" err="1"/>
              <a:t>with</a:t>
            </a:r>
            <a:r>
              <a:rPr lang="fr-FR" sz="3200" dirty="0"/>
              <a:t> a </a:t>
            </a:r>
            <a:r>
              <a:rPr lang="fr-FR" sz="3200" dirty="0" err="1"/>
              <a:t>relaxing</a:t>
            </a:r>
            <a:r>
              <a:rPr lang="fr-FR" sz="3200" dirty="0"/>
              <a:t> </a:t>
            </a:r>
            <a:r>
              <a:rPr lang="fr-FR" sz="3200" dirty="0" err="1"/>
              <a:t>effect</a:t>
            </a:r>
            <a:endParaRPr lang="fr-FR" sz="3200" dirty="0"/>
          </a:p>
          <a:p>
            <a:pPr marL="457200" indent="-457200">
              <a:buFont typeface="Wingdings" panose="05000000000000000000" pitchFamily="2" charset="2"/>
              <a:buChar char="ü"/>
            </a:pPr>
            <a:endParaRPr lang="fr-FR" sz="3200" dirty="0"/>
          </a:p>
        </p:txBody>
      </p:sp>
      <p:pic>
        <p:nvPicPr>
          <p:cNvPr id="15" name="Image 14">
            <a:extLst>
              <a:ext uri="{FF2B5EF4-FFF2-40B4-BE49-F238E27FC236}">
                <a16:creationId xmlns:a16="http://schemas.microsoft.com/office/drawing/2014/main" id="{5D83C846-2303-1956-E13D-17BC74F008C9}"/>
              </a:ext>
            </a:extLst>
          </p:cNvPr>
          <p:cNvPicPr>
            <a:picLocks noChangeAspect="1"/>
          </p:cNvPicPr>
          <p:nvPr/>
        </p:nvPicPr>
        <p:blipFill rotWithShape="1">
          <a:blip r:embed="rId3"/>
          <a:srcRect r="10811"/>
          <a:stretch/>
        </p:blipFill>
        <p:spPr>
          <a:xfrm>
            <a:off x="2819400" y="4914900"/>
            <a:ext cx="2514600" cy="2819400"/>
          </a:xfrm>
          <a:prstGeom prst="rect">
            <a:avLst/>
          </a:prstGeom>
        </p:spPr>
      </p:pic>
    </p:spTree>
    <p:extLst>
      <p:ext uri="{BB962C8B-B14F-4D97-AF65-F5344CB8AC3E}">
        <p14:creationId xmlns:p14="http://schemas.microsoft.com/office/powerpoint/2010/main" val="363759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26758" y="3354041"/>
            <a:ext cx="3173841" cy="1020088"/>
          </a:xfrm>
          <a:prstGeom prst="rect">
            <a:avLst/>
          </a:prstGeom>
        </p:spPr>
        <p:txBody>
          <a:bodyPr vert="horz" wrap="square" lIns="0" tIns="44642" rIns="0" bIns="0" rtlCol="0">
            <a:spAutoFit/>
          </a:bodyPr>
          <a:lstStyle/>
          <a:p>
            <a:pPr marL="18996" defTabSz="1367760">
              <a:spcBef>
                <a:spcPts val="350"/>
              </a:spcBef>
              <a:defRPr/>
            </a:pPr>
            <a:r>
              <a:rPr sz="2169" kern="0" spc="-38" dirty="0">
                <a:solidFill>
                  <a:srgbClr val="333638"/>
                </a:solidFill>
                <a:latin typeface="Roboto"/>
                <a:cs typeface="Roboto"/>
              </a:rPr>
              <a:t>FSC </a:t>
            </a:r>
            <a:r>
              <a:rPr sz="2169" kern="0" dirty="0">
                <a:solidFill>
                  <a:srgbClr val="333638"/>
                </a:solidFill>
                <a:latin typeface="Roboto"/>
                <a:cs typeface="Roboto"/>
              </a:rPr>
              <a:t>cardboard case</a:t>
            </a:r>
            <a:endParaRPr sz="2169" kern="0" dirty="0">
              <a:solidFill>
                <a:sysClr val="windowText" lastClr="000000"/>
              </a:solidFill>
              <a:latin typeface="Roboto"/>
              <a:cs typeface="Roboto"/>
            </a:endParaRPr>
          </a:p>
          <a:p>
            <a:pPr marL="18996" marR="477767" defTabSz="1367760">
              <a:lnSpc>
                <a:spcPts val="2169"/>
              </a:lnSpc>
              <a:spcBef>
                <a:spcPts val="599"/>
              </a:spcBef>
              <a:defRPr/>
            </a:pPr>
            <a:r>
              <a:rPr sz="2169" i="1" kern="0" spc="83" dirty="0">
                <a:solidFill>
                  <a:srgbClr val="333638"/>
                </a:solidFill>
                <a:latin typeface="Roboto"/>
                <a:cs typeface="Roboto"/>
              </a:rPr>
              <a:t>(</a:t>
            </a:r>
            <a:r>
              <a:rPr sz="2169" i="1" kern="0" dirty="0">
                <a:solidFill>
                  <a:srgbClr val="333638"/>
                </a:solidFill>
                <a:latin typeface="Roboto"/>
                <a:cs typeface="Roboto"/>
              </a:rPr>
              <a:t>from </a:t>
            </a:r>
            <a:r>
              <a:rPr lang="fr-FR" sz="2169" i="1" kern="0" spc="83" dirty="0" err="1">
                <a:solidFill>
                  <a:srgbClr val="333638"/>
                </a:solidFill>
                <a:latin typeface="Roboto"/>
                <a:cs typeface="Roboto"/>
              </a:rPr>
              <a:t>sustainably</a:t>
            </a:r>
            <a:r>
              <a:rPr lang="fr-FR" sz="2169" i="1" kern="0" spc="83" dirty="0">
                <a:solidFill>
                  <a:srgbClr val="333638"/>
                </a:solidFill>
                <a:latin typeface="Roboto"/>
                <a:cs typeface="Roboto"/>
              </a:rPr>
              <a:t> </a:t>
            </a:r>
            <a:r>
              <a:rPr sz="2169" i="1" kern="0" spc="68" dirty="0">
                <a:solidFill>
                  <a:srgbClr val="333638"/>
                </a:solidFill>
                <a:latin typeface="Roboto"/>
                <a:cs typeface="Roboto"/>
              </a:rPr>
              <a:t>managed </a:t>
            </a:r>
            <a:r>
              <a:rPr sz="2169" i="1" kern="0" spc="83" dirty="0">
                <a:solidFill>
                  <a:srgbClr val="333638"/>
                </a:solidFill>
                <a:latin typeface="Roboto"/>
                <a:cs typeface="Roboto"/>
              </a:rPr>
              <a:t>forests</a:t>
            </a:r>
            <a:r>
              <a:rPr lang="fr-FR" sz="2169" i="1" kern="0" spc="83" dirty="0">
                <a:solidFill>
                  <a:srgbClr val="333638"/>
                </a:solidFill>
                <a:latin typeface="Roboto"/>
                <a:cs typeface="Roboto"/>
              </a:rPr>
              <a:t>)</a:t>
            </a:r>
            <a:endParaRPr sz="2169" kern="0" dirty="0">
              <a:solidFill>
                <a:sysClr val="windowText" lastClr="000000"/>
              </a:solidFill>
              <a:latin typeface="Roboto"/>
              <a:cs typeface="Roboto"/>
            </a:endParaRPr>
          </a:p>
        </p:txBody>
      </p:sp>
      <p:pic>
        <p:nvPicPr>
          <p:cNvPr id="10" name="object 10"/>
          <p:cNvPicPr/>
          <p:nvPr/>
        </p:nvPicPr>
        <p:blipFill>
          <a:blip r:embed="rId3" cstate="print"/>
          <a:stretch>
            <a:fillRect/>
          </a:stretch>
        </p:blipFill>
        <p:spPr>
          <a:xfrm>
            <a:off x="953135" y="7308862"/>
            <a:ext cx="2095432" cy="2649998"/>
          </a:xfrm>
          <a:prstGeom prst="rect">
            <a:avLst/>
          </a:prstGeom>
        </p:spPr>
      </p:pic>
      <p:pic>
        <p:nvPicPr>
          <p:cNvPr id="11" name="object 11"/>
          <p:cNvPicPr/>
          <p:nvPr/>
        </p:nvPicPr>
        <p:blipFill>
          <a:blip r:embed="rId4" cstate="print"/>
          <a:stretch>
            <a:fillRect/>
          </a:stretch>
        </p:blipFill>
        <p:spPr>
          <a:xfrm>
            <a:off x="1324505" y="7664231"/>
            <a:ext cx="1262821" cy="1839900"/>
          </a:xfrm>
          <a:prstGeom prst="rect">
            <a:avLst/>
          </a:prstGeom>
        </p:spPr>
      </p:pic>
      <p:pic>
        <p:nvPicPr>
          <p:cNvPr id="12" name="object 12"/>
          <p:cNvPicPr/>
          <p:nvPr/>
        </p:nvPicPr>
        <p:blipFill>
          <a:blip r:embed="rId5" cstate="print"/>
          <a:stretch>
            <a:fillRect/>
          </a:stretch>
        </p:blipFill>
        <p:spPr>
          <a:xfrm>
            <a:off x="6483147" y="3875490"/>
            <a:ext cx="2954087" cy="2892479"/>
          </a:xfrm>
          <a:prstGeom prst="rect">
            <a:avLst/>
          </a:prstGeom>
        </p:spPr>
      </p:pic>
      <p:pic>
        <p:nvPicPr>
          <p:cNvPr id="13" name="object 13"/>
          <p:cNvPicPr/>
          <p:nvPr/>
        </p:nvPicPr>
        <p:blipFill>
          <a:blip r:embed="rId6" cstate="print"/>
          <a:stretch>
            <a:fillRect/>
          </a:stretch>
        </p:blipFill>
        <p:spPr>
          <a:xfrm>
            <a:off x="7151655" y="4228719"/>
            <a:ext cx="1993091" cy="1792311"/>
          </a:xfrm>
          <a:prstGeom prst="rect">
            <a:avLst/>
          </a:prstGeom>
        </p:spPr>
      </p:pic>
      <p:pic>
        <p:nvPicPr>
          <p:cNvPr id="14" name="object 14"/>
          <p:cNvPicPr/>
          <p:nvPr/>
        </p:nvPicPr>
        <p:blipFill>
          <a:blip r:embed="rId7" cstate="print"/>
          <a:stretch>
            <a:fillRect/>
          </a:stretch>
        </p:blipFill>
        <p:spPr>
          <a:xfrm>
            <a:off x="8728927" y="7456934"/>
            <a:ext cx="3607972" cy="3016721"/>
          </a:xfrm>
          <a:prstGeom prst="rect">
            <a:avLst/>
          </a:prstGeom>
        </p:spPr>
      </p:pic>
      <p:pic>
        <p:nvPicPr>
          <p:cNvPr id="15" name="object 15"/>
          <p:cNvPicPr/>
          <p:nvPr/>
        </p:nvPicPr>
        <p:blipFill>
          <a:blip r:embed="rId8" cstate="print"/>
          <a:stretch>
            <a:fillRect/>
          </a:stretch>
        </p:blipFill>
        <p:spPr>
          <a:xfrm>
            <a:off x="8940704" y="8070483"/>
            <a:ext cx="2385412" cy="1804638"/>
          </a:xfrm>
          <a:prstGeom prst="rect">
            <a:avLst/>
          </a:prstGeom>
        </p:spPr>
      </p:pic>
      <p:sp>
        <p:nvSpPr>
          <p:cNvPr id="16" name="object 16"/>
          <p:cNvSpPr txBox="1"/>
          <p:nvPr/>
        </p:nvSpPr>
        <p:spPr>
          <a:xfrm>
            <a:off x="1618658" y="5302496"/>
            <a:ext cx="3602825" cy="1856652"/>
          </a:xfrm>
          <a:prstGeom prst="rect">
            <a:avLst/>
          </a:prstGeom>
        </p:spPr>
        <p:txBody>
          <a:bodyPr vert="horz" wrap="square" lIns="0" tIns="3800" rIns="0" bIns="0" rtlCol="0">
            <a:spAutoFit/>
          </a:bodyPr>
          <a:lstStyle/>
          <a:p>
            <a:pPr marL="18996" marR="7599" defTabSz="1367760">
              <a:lnSpc>
                <a:spcPct val="106300"/>
              </a:lnSpc>
              <a:spcBef>
                <a:spcPts val="30"/>
              </a:spcBef>
              <a:defRPr/>
            </a:pPr>
            <a:r>
              <a:rPr lang="fr-FR" sz="2169" kern="0" dirty="0">
                <a:solidFill>
                  <a:srgbClr val="333638"/>
                </a:solidFill>
                <a:latin typeface="Roboto"/>
                <a:cs typeface="Roboto"/>
              </a:rPr>
              <a:t>Instructions printed on the back of the case </a:t>
            </a:r>
            <a:r>
              <a:rPr sz="2169" kern="0" dirty="0">
                <a:solidFill>
                  <a:srgbClr val="333638"/>
                </a:solidFill>
                <a:latin typeface="Roboto"/>
                <a:cs typeface="Roboto"/>
              </a:rPr>
              <a:t>to reduce </a:t>
            </a:r>
            <a:r>
              <a:rPr sz="2169" kern="0" spc="-15" dirty="0">
                <a:solidFill>
                  <a:srgbClr val="333638"/>
                </a:solidFill>
                <a:latin typeface="Roboto"/>
                <a:cs typeface="Roboto"/>
              </a:rPr>
              <a:t>paper </a:t>
            </a:r>
            <a:r>
              <a:rPr sz="2169" kern="0" dirty="0">
                <a:solidFill>
                  <a:srgbClr val="333638"/>
                </a:solidFill>
                <a:latin typeface="Roboto"/>
                <a:cs typeface="Roboto"/>
              </a:rPr>
              <a:t>consumption</a:t>
            </a:r>
            <a:endParaRPr sz="2169" kern="0" dirty="0">
              <a:solidFill>
                <a:sysClr val="windowText" lastClr="000000"/>
              </a:solidFill>
              <a:latin typeface="Roboto"/>
              <a:cs typeface="Roboto"/>
            </a:endParaRPr>
          </a:p>
          <a:p>
            <a:pPr marL="18996" marR="312495" defTabSz="1367760">
              <a:lnSpc>
                <a:spcPct val="106300"/>
              </a:lnSpc>
              <a:spcBef>
                <a:spcPts val="794"/>
              </a:spcBef>
              <a:defRPr/>
            </a:pPr>
            <a:r>
              <a:rPr sz="2169" kern="0" dirty="0">
                <a:solidFill>
                  <a:srgbClr val="333638"/>
                </a:solidFill>
                <a:latin typeface="Roboto"/>
                <a:cs typeface="Roboto"/>
              </a:rPr>
              <a:t>2025 target: </a:t>
            </a:r>
            <a:r>
              <a:rPr sz="2169" kern="0" spc="-15" dirty="0">
                <a:solidFill>
                  <a:srgbClr val="333638"/>
                </a:solidFill>
                <a:latin typeface="Roboto"/>
                <a:cs typeface="Roboto"/>
              </a:rPr>
              <a:t>Savings </a:t>
            </a:r>
            <a:r>
              <a:rPr sz="2169" kern="0" dirty="0">
                <a:solidFill>
                  <a:srgbClr val="333638"/>
                </a:solidFill>
                <a:latin typeface="Roboto"/>
                <a:cs typeface="Roboto"/>
              </a:rPr>
              <a:t>of over 4 tons / </a:t>
            </a:r>
            <a:r>
              <a:rPr sz="2169" kern="0" spc="-38" dirty="0">
                <a:solidFill>
                  <a:srgbClr val="333638"/>
                </a:solidFill>
                <a:latin typeface="Roboto"/>
                <a:cs typeface="Roboto"/>
              </a:rPr>
              <a:t>year</a:t>
            </a:r>
            <a:endParaRPr sz="2169" kern="0" dirty="0">
              <a:solidFill>
                <a:sysClr val="windowText" lastClr="000000"/>
              </a:solidFill>
              <a:latin typeface="Roboto"/>
              <a:cs typeface="Roboto"/>
            </a:endParaRPr>
          </a:p>
        </p:txBody>
      </p:sp>
      <p:sp>
        <p:nvSpPr>
          <p:cNvPr id="17" name="object 17"/>
          <p:cNvSpPr txBox="1"/>
          <p:nvPr/>
        </p:nvSpPr>
        <p:spPr>
          <a:xfrm>
            <a:off x="6989044" y="8611012"/>
            <a:ext cx="2154956" cy="1026365"/>
          </a:xfrm>
          <a:prstGeom prst="rect">
            <a:avLst/>
          </a:prstGeom>
        </p:spPr>
        <p:txBody>
          <a:bodyPr vert="horz" wrap="square" lIns="0" tIns="24696" rIns="0" bIns="0" rtlCol="0">
            <a:spAutoFit/>
          </a:bodyPr>
          <a:lstStyle/>
          <a:p>
            <a:pPr marL="18996" defTabSz="1367760">
              <a:spcBef>
                <a:spcPts val="195"/>
              </a:spcBef>
              <a:defRPr/>
            </a:pPr>
            <a:r>
              <a:rPr lang="fr-FR" sz="2169" kern="0" spc="-15" dirty="0" err="1">
                <a:solidFill>
                  <a:srgbClr val="333638"/>
                </a:solidFill>
                <a:latin typeface="Roboto"/>
                <a:cs typeface="Roboto"/>
              </a:rPr>
              <a:t>Sustainably</a:t>
            </a:r>
            <a:r>
              <a:rPr lang="fr-FR" sz="2169" kern="0" spc="-15" dirty="0">
                <a:solidFill>
                  <a:srgbClr val="333638"/>
                </a:solidFill>
                <a:latin typeface="Roboto"/>
                <a:cs typeface="Roboto"/>
              </a:rPr>
              <a:t> </a:t>
            </a:r>
            <a:r>
              <a:rPr lang="fr-FR" sz="2169" kern="0" spc="-15" dirty="0" err="1">
                <a:solidFill>
                  <a:srgbClr val="333638"/>
                </a:solidFill>
                <a:latin typeface="Roboto"/>
                <a:cs typeface="Roboto"/>
              </a:rPr>
              <a:t>grown</a:t>
            </a:r>
            <a:r>
              <a:rPr lang="fr-FR" sz="2169" kern="0" spc="-15" dirty="0">
                <a:solidFill>
                  <a:srgbClr val="333638"/>
                </a:solidFill>
                <a:latin typeface="Roboto"/>
                <a:cs typeface="Roboto"/>
              </a:rPr>
              <a:t> </a:t>
            </a:r>
            <a:r>
              <a:rPr lang="fr-FR" sz="2169" kern="0" spc="-15" dirty="0" err="1">
                <a:solidFill>
                  <a:srgbClr val="333638"/>
                </a:solidFill>
                <a:latin typeface="Roboto"/>
                <a:cs typeface="Roboto"/>
              </a:rPr>
              <a:t>ingredients</a:t>
            </a:r>
            <a:endParaRPr sz="2169" kern="0" dirty="0">
              <a:solidFill>
                <a:sysClr val="windowText" lastClr="000000"/>
              </a:solidFill>
              <a:latin typeface="Roboto"/>
              <a:cs typeface="Roboto"/>
            </a:endParaRPr>
          </a:p>
        </p:txBody>
      </p:sp>
      <p:sp>
        <p:nvSpPr>
          <p:cNvPr id="18" name="object 18"/>
          <p:cNvSpPr txBox="1"/>
          <p:nvPr/>
        </p:nvSpPr>
        <p:spPr>
          <a:xfrm>
            <a:off x="7171049" y="6590658"/>
            <a:ext cx="5039008" cy="718204"/>
          </a:xfrm>
          <a:prstGeom prst="rect">
            <a:avLst/>
          </a:prstGeom>
        </p:spPr>
        <p:txBody>
          <a:bodyPr vert="horz" wrap="square" lIns="0" tIns="24696" rIns="0" bIns="0" rtlCol="0">
            <a:spAutoFit/>
          </a:bodyPr>
          <a:lstStyle/>
          <a:p>
            <a:pPr marL="18996" defTabSz="1367760">
              <a:spcBef>
                <a:spcPts val="195"/>
              </a:spcBef>
              <a:defRPr/>
            </a:pPr>
            <a:r>
              <a:rPr lang="fr-FR" sz="2169" kern="0" dirty="0">
                <a:solidFill>
                  <a:srgbClr val="333638"/>
                </a:solidFill>
                <a:latin typeface="Roboto"/>
                <a:cs typeface="Roboto"/>
              </a:rPr>
              <a:t>Active </a:t>
            </a:r>
            <a:r>
              <a:rPr lang="fr-FR" sz="2169" kern="0" dirty="0" err="1">
                <a:solidFill>
                  <a:srgbClr val="333638"/>
                </a:solidFill>
                <a:latin typeface="Roboto"/>
                <a:cs typeface="Roboto"/>
              </a:rPr>
              <a:t>ingredients</a:t>
            </a:r>
            <a:endParaRPr lang="fr-FR" sz="2169" kern="0" dirty="0">
              <a:solidFill>
                <a:srgbClr val="333638"/>
              </a:solidFill>
              <a:latin typeface="Roboto"/>
              <a:cs typeface="Roboto"/>
            </a:endParaRPr>
          </a:p>
          <a:p>
            <a:pPr marL="18996" defTabSz="1367760">
              <a:spcBef>
                <a:spcPts val="195"/>
              </a:spcBef>
              <a:defRPr/>
            </a:pPr>
            <a:r>
              <a:rPr sz="2169" kern="0" dirty="0">
                <a:solidFill>
                  <a:srgbClr val="333638"/>
                </a:solidFill>
                <a:latin typeface="Roboto"/>
                <a:cs typeface="Roboto"/>
              </a:rPr>
              <a:t> </a:t>
            </a:r>
            <a:r>
              <a:rPr sz="2169" kern="0" spc="-15" dirty="0">
                <a:solidFill>
                  <a:srgbClr val="333638"/>
                </a:solidFill>
                <a:latin typeface="Roboto"/>
                <a:cs typeface="Roboto"/>
              </a:rPr>
              <a:t>from</a:t>
            </a:r>
            <a:r>
              <a:rPr lang="fr-FR" sz="2169" kern="0" spc="-15" dirty="0">
                <a:solidFill>
                  <a:srgbClr val="333638"/>
                </a:solidFill>
                <a:latin typeface="Roboto"/>
                <a:cs typeface="Roboto"/>
              </a:rPr>
              <a:t> </a:t>
            </a:r>
            <a:r>
              <a:rPr lang="fr-FR" sz="2169" kern="0" spc="-15" dirty="0">
                <a:solidFill>
                  <a:srgbClr val="006653"/>
                </a:solidFill>
                <a:latin typeface="Roboto"/>
                <a:cs typeface="Roboto"/>
              </a:rPr>
              <a:t>Green Sciences</a:t>
            </a:r>
            <a:endParaRPr sz="2169" kern="0" dirty="0">
              <a:solidFill>
                <a:srgbClr val="006653"/>
              </a:solidFill>
              <a:latin typeface="Roboto"/>
              <a:cs typeface="Roboto"/>
            </a:endParaRPr>
          </a:p>
        </p:txBody>
      </p:sp>
      <p:sp>
        <p:nvSpPr>
          <p:cNvPr id="19" name="object 19"/>
          <p:cNvSpPr txBox="1"/>
          <p:nvPr/>
        </p:nvSpPr>
        <p:spPr>
          <a:xfrm>
            <a:off x="7090252" y="3331784"/>
            <a:ext cx="2526632" cy="692615"/>
          </a:xfrm>
          <a:prstGeom prst="rect">
            <a:avLst/>
          </a:prstGeom>
        </p:spPr>
        <p:txBody>
          <a:bodyPr vert="horz" wrap="square" lIns="0" tIns="3800" rIns="0" bIns="0" rtlCol="0">
            <a:spAutoFit/>
          </a:bodyPr>
          <a:lstStyle/>
          <a:p>
            <a:pPr marL="18996" marR="7599" defTabSz="1367760">
              <a:lnSpc>
                <a:spcPct val="106300"/>
              </a:lnSpc>
              <a:spcBef>
                <a:spcPts val="30"/>
              </a:spcBef>
              <a:defRPr/>
            </a:pPr>
            <a:r>
              <a:rPr lang="fr-FR" sz="2169" kern="0" dirty="0">
                <a:solidFill>
                  <a:srgbClr val="333638"/>
                </a:solidFill>
                <a:latin typeface="Roboto"/>
                <a:cs typeface="Roboto"/>
              </a:rPr>
              <a:t>Primary packaging </a:t>
            </a:r>
            <a:r>
              <a:rPr sz="2169" kern="0" spc="-15" dirty="0">
                <a:solidFill>
                  <a:srgbClr val="333638"/>
                </a:solidFill>
                <a:latin typeface="Roboto"/>
                <a:cs typeface="Roboto"/>
              </a:rPr>
              <a:t>recyclable </a:t>
            </a:r>
            <a:r>
              <a:rPr sz="2169" kern="0" dirty="0">
                <a:solidFill>
                  <a:srgbClr val="333638"/>
                </a:solidFill>
                <a:latin typeface="Roboto"/>
                <a:cs typeface="Roboto"/>
              </a:rPr>
              <a:t>glass</a:t>
            </a:r>
            <a:endParaRPr sz="2169" kern="0" dirty="0">
              <a:solidFill>
                <a:sysClr val="windowText" lastClr="000000"/>
              </a:solidFill>
              <a:latin typeface="Roboto"/>
              <a:cs typeface="Roboto"/>
            </a:endParaRPr>
          </a:p>
        </p:txBody>
      </p:sp>
      <p:pic>
        <p:nvPicPr>
          <p:cNvPr id="23" name="Image 22" descr="Une image contenant Graphique, graphisme&#10;&#10;Description générée automatiquement">
            <a:extLst>
              <a:ext uri="{FF2B5EF4-FFF2-40B4-BE49-F238E27FC236}">
                <a16:creationId xmlns:a16="http://schemas.microsoft.com/office/drawing/2014/main" id="{C0C4D9F5-2836-5403-BF47-7E9F1263AAC0}"/>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20050" y="3384392"/>
            <a:ext cx="354531" cy="405758"/>
          </a:xfrm>
          <a:prstGeom prst="rect">
            <a:avLst/>
          </a:prstGeom>
        </p:spPr>
      </p:pic>
      <p:pic>
        <p:nvPicPr>
          <p:cNvPr id="24" name="Image 23" descr="Une image contenant Graphique, graphisme&#10;&#10;Description générée automatiquement">
            <a:extLst>
              <a:ext uri="{FF2B5EF4-FFF2-40B4-BE49-F238E27FC236}">
                <a16:creationId xmlns:a16="http://schemas.microsoft.com/office/drawing/2014/main" id="{547C4960-3498-ECF9-17FE-88FB483FAA58}"/>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20050" y="6602454"/>
            <a:ext cx="354531" cy="405758"/>
          </a:xfrm>
          <a:prstGeom prst="rect">
            <a:avLst/>
          </a:prstGeom>
        </p:spPr>
      </p:pic>
      <p:pic>
        <p:nvPicPr>
          <p:cNvPr id="25" name="Image 24" descr="Une image contenant Graphique, graphisme&#10;&#10;Description générée automatiquement">
            <a:extLst>
              <a:ext uri="{FF2B5EF4-FFF2-40B4-BE49-F238E27FC236}">
                <a16:creationId xmlns:a16="http://schemas.microsoft.com/office/drawing/2014/main" id="{CCD9E357-5B3D-1963-DDBA-CE2B9AC09258}"/>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6413723" y="8611012"/>
            <a:ext cx="354531" cy="405758"/>
          </a:xfrm>
          <a:prstGeom prst="rect">
            <a:avLst/>
          </a:prstGeom>
        </p:spPr>
      </p:pic>
      <p:pic>
        <p:nvPicPr>
          <p:cNvPr id="26" name="Image 25" descr="Une image contenant Graphique, graphisme&#10;&#10;Description générée automatiquement">
            <a:extLst>
              <a:ext uri="{FF2B5EF4-FFF2-40B4-BE49-F238E27FC236}">
                <a16:creationId xmlns:a16="http://schemas.microsoft.com/office/drawing/2014/main" id="{A4B8AF33-D715-478D-9742-81868415F962}"/>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83842" y="3331784"/>
            <a:ext cx="354531" cy="405758"/>
          </a:xfrm>
          <a:prstGeom prst="rect">
            <a:avLst/>
          </a:prstGeom>
        </p:spPr>
      </p:pic>
      <p:pic>
        <p:nvPicPr>
          <p:cNvPr id="27" name="Image 26" descr="Une image contenant Graphique, graphisme&#10;&#10;Description générée automatiquement">
            <a:extLst>
              <a:ext uri="{FF2B5EF4-FFF2-40B4-BE49-F238E27FC236}">
                <a16:creationId xmlns:a16="http://schemas.microsoft.com/office/drawing/2014/main" id="{592600F7-AC9B-3EF3-AD2C-9F2F37E2C9D8}"/>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83842" y="5363896"/>
            <a:ext cx="354531" cy="405758"/>
          </a:xfrm>
          <a:prstGeom prst="rect">
            <a:avLst/>
          </a:prstGeom>
        </p:spPr>
      </p:pic>
      <p:pic>
        <p:nvPicPr>
          <p:cNvPr id="4" name="Image 3" descr="Une image contenant texte, affaires de toilette, Produits de beauté, Solution&#10;&#10;Description générée automatiquement">
            <a:extLst>
              <a:ext uri="{FF2B5EF4-FFF2-40B4-BE49-F238E27FC236}">
                <a16:creationId xmlns:a16="http://schemas.microsoft.com/office/drawing/2014/main" id="{8FB0AF04-E4F2-08AB-BB81-95A7BCF0BED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2420600" y="82907"/>
            <a:ext cx="5717444" cy="10039328"/>
          </a:xfrm>
          <a:prstGeom prst="rect">
            <a:avLst/>
          </a:prstGeom>
        </p:spPr>
      </p:pic>
      <p:sp>
        <p:nvSpPr>
          <p:cNvPr id="2" name="object 2"/>
          <p:cNvSpPr txBox="1">
            <a:spLocks noGrp="1"/>
          </p:cNvSpPr>
          <p:nvPr>
            <p:ph type="title" idx="4294967295"/>
          </p:nvPr>
        </p:nvSpPr>
        <p:spPr>
          <a:xfrm>
            <a:off x="-39544" y="268265"/>
            <a:ext cx="12497228" cy="1706562"/>
          </a:xfrm>
          <a:prstGeom prst="rect">
            <a:avLst/>
          </a:prstGeom>
        </p:spPr>
        <p:txBody>
          <a:bodyPr vert="horz" wrap="square" lIns="0" tIns="254564" rIns="0" bIns="0" rtlCol="0">
            <a:spAutoFit/>
          </a:bodyPr>
          <a:lstStyle/>
          <a:p>
            <a:pPr marL="1522583" marR="7599" indent="-1504536">
              <a:lnSpc>
                <a:spcPct val="75400"/>
              </a:lnSpc>
              <a:spcBef>
                <a:spcPts val="2004"/>
              </a:spcBef>
              <a:tabLst>
                <a:tab pos="1359212" algn="l"/>
                <a:tab pos="2200763" algn="l"/>
                <a:tab pos="3862022" algn="l"/>
                <a:tab pos="4674128" algn="l"/>
                <a:tab pos="6155868" algn="l"/>
              </a:tabLst>
            </a:pPr>
            <a:r>
              <a:rPr sz="6282" spc="-38" dirty="0">
                <a:solidFill>
                  <a:srgbClr val="00584A"/>
                </a:solidFill>
              </a:rPr>
              <a:t>A </a:t>
            </a:r>
            <a:r>
              <a:rPr sz="6282" spc="-15" dirty="0">
                <a:solidFill>
                  <a:srgbClr val="00584A"/>
                </a:solidFill>
              </a:rPr>
              <a:t>product </a:t>
            </a:r>
            <a:r>
              <a:rPr sz="6282" spc="-38" dirty="0">
                <a:solidFill>
                  <a:srgbClr val="00584A"/>
                </a:solidFill>
              </a:rPr>
              <a:t>that </a:t>
            </a:r>
            <a:r>
              <a:rPr sz="6282" spc="-15" dirty="0">
                <a:solidFill>
                  <a:srgbClr val="00584A"/>
                </a:solidFill>
              </a:rPr>
              <a:t>meets </a:t>
            </a:r>
            <a:br>
              <a:rPr lang="fr-FR" sz="6282" spc="-15" dirty="0">
                <a:solidFill>
                  <a:srgbClr val="00584A"/>
                </a:solidFill>
              </a:rPr>
            </a:br>
            <a:r>
              <a:rPr sz="6282" spc="-75" dirty="0">
                <a:solidFill>
                  <a:srgbClr val="00584A"/>
                </a:solidFill>
              </a:rPr>
              <a:t>to </a:t>
            </a:r>
            <a:r>
              <a:rPr sz="6282" spc="-38" dirty="0" err="1">
                <a:solidFill>
                  <a:srgbClr val="00584A"/>
                </a:solidFill>
              </a:rPr>
              <a:t>our </a:t>
            </a:r>
            <a:r>
              <a:rPr sz="6282" spc="-15" dirty="0">
                <a:solidFill>
                  <a:srgbClr val="00584A"/>
                </a:solidFill>
              </a:rPr>
              <a:t>commitments</a:t>
            </a:r>
            <a:endParaRPr sz="6282" dirty="0">
              <a:solidFill>
                <a:srgbClr val="00584A"/>
              </a:solidFill>
            </a:endParaRPr>
          </a:p>
        </p:txBody>
      </p:sp>
    </p:spTree>
    <p:extLst>
      <p:ext uri="{BB962C8B-B14F-4D97-AF65-F5344CB8AC3E}">
        <p14:creationId xmlns:p14="http://schemas.microsoft.com/office/powerpoint/2010/main" val="3459181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Solution, Solvant, bouteille&#10;&#10;Description générée automatiquement">
            <a:extLst>
              <a:ext uri="{FF2B5EF4-FFF2-40B4-BE49-F238E27FC236}">
                <a16:creationId xmlns:a16="http://schemas.microsoft.com/office/drawing/2014/main" id="{BF359420-6E0E-531E-60D8-222AF6CDB7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8494" y="247779"/>
            <a:ext cx="6143358" cy="9862983"/>
          </a:xfrm>
          <a:prstGeom prst="rect">
            <a:avLst/>
          </a:prstGeom>
        </p:spPr>
      </p:pic>
      <p:grpSp>
        <p:nvGrpSpPr>
          <p:cNvPr id="10" name="Groupe 9">
            <a:extLst>
              <a:ext uri="{FF2B5EF4-FFF2-40B4-BE49-F238E27FC236}">
                <a16:creationId xmlns:a16="http://schemas.microsoft.com/office/drawing/2014/main" id="{BFC5C3CB-BD35-8201-B2FA-4D3E76F8C642}"/>
              </a:ext>
            </a:extLst>
          </p:cNvPr>
          <p:cNvGrpSpPr/>
          <p:nvPr/>
        </p:nvGrpSpPr>
        <p:grpSpPr>
          <a:xfrm>
            <a:off x="7010400" y="3348570"/>
            <a:ext cx="8657310" cy="1179066"/>
            <a:chOff x="6603447" y="2062593"/>
            <a:chExt cx="8657310" cy="1179066"/>
          </a:xfrm>
        </p:grpSpPr>
        <p:sp>
          <p:nvSpPr>
            <p:cNvPr id="44" name="object 27"/>
            <p:cNvSpPr/>
            <p:nvPr/>
          </p:nvSpPr>
          <p:spPr>
            <a:xfrm rot="16200000">
              <a:off x="10806390" y="-1212708"/>
              <a:ext cx="1179066" cy="772966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46" name="Rectangle 45"/>
            <p:cNvSpPr/>
            <p:nvPr/>
          </p:nvSpPr>
          <p:spPr>
            <a:xfrm>
              <a:off x="7416657" y="2095500"/>
              <a:ext cx="7234494"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kumimoji="0" lang="fr-FR" sz="3600" b="1" i="0" u="none" strike="noStrike" kern="1200" cap="none" spc="0" normalizeH="0" baseline="0" noProof="0" dirty="0">
                  <a:ln>
                    <a:noFill/>
                  </a:ln>
                  <a:solidFill>
                    <a:srgbClr val="00584A"/>
                  </a:solidFill>
                  <a:effectLst/>
                  <a:uLnTx/>
                  <a:uFillTx/>
                  <a:latin typeface="KyivType Sans2" panose="00000500000000000000" pitchFamily="50" charset="0"/>
                  <a:ea typeface="Roboto" panose="02000000000000000000" pitchFamily="2" charset="0"/>
                  <a:cs typeface="+mn-cs"/>
                </a:rPr>
                <a:t>Naturalness</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99.9% ingredients of natural origin</a:t>
              </a:r>
            </a:p>
          </p:txBody>
        </p:sp>
        <p:sp>
          <p:nvSpPr>
            <p:cNvPr id="47" name="object 18"/>
            <p:cNvSpPr/>
            <p:nvPr/>
          </p:nvSpPr>
          <p:spPr>
            <a:xfrm rot="9344018">
              <a:off x="6603447" y="2815234"/>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28" name="Rectangle 27">
            <a:extLst>
              <a:ext uri="{FF2B5EF4-FFF2-40B4-BE49-F238E27FC236}">
                <a16:creationId xmlns:a16="http://schemas.microsoft.com/office/drawing/2014/main" id="{D82BCCD9-42FC-3A4C-BEFC-8CCBCDCAF0FE}"/>
              </a:ext>
            </a:extLst>
          </p:cNvPr>
          <p:cNvSpPr/>
          <p:nvPr/>
        </p:nvSpPr>
        <p:spPr>
          <a:xfrm>
            <a:off x="348493" y="9237465"/>
            <a:ext cx="2711976" cy="461665"/>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rPr>
              <a:t>All year round </a:t>
            </a:r>
          </a:p>
        </p:txBody>
      </p:sp>
      <p:sp>
        <p:nvSpPr>
          <p:cNvPr id="25" name="Rectangle 24">
            <a:extLst>
              <a:ext uri="{FF2B5EF4-FFF2-40B4-BE49-F238E27FC236}">
                <a16:creationId xmlns:a16="http://schemas.microsoft.com/office/drawing/2014/main" id="{323CB07F-4C42-9623-6B02-5E8845CCD757}"/>
              </a:ext>
            </a:extLst>
          </p:cNvPr>
          <p:cNvSpPr/>
          <p:nvPr/>
        </p:nvSpPr>
        <p:spPr>
          <a:xfrm>
            <a:off x="3298166" y="9077321"/>
            <a:ext cx="5112267" cy="830997"/>
          </a:xfrm>
          <a:prstGeom prst="rect">
            <a:avLst/>
          </a:prstGeom>
        </p:spPr>
        <p:txBody>
          <a:bodyPr wrap="square">
            <a:spAutoFit/>
          </a:bodyPr>
          <a:lstStyle/>
          <a:p>
            <a:pPr marL="0" marR="0" lvl="0" indent="0"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rPr>
              <a:t>All skin types</a:t>
            </a:r>
          </a:p>
          <a:p>
            <a:pPr marL="0" marR="0" lvl="0" indent="0" defTabSz="13716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7E6E6">
                    <a:lumMod val="50000"/>
                  </a:srgbClr>
                </a:solidFill>
                <a:effectLst/>
                <a:uLnTx/>
                <a:uFillTx/>
                <a:latin typeface="KyivType Sans2" panose="00000500000000000000" pitchFamily="50" charset="0"/>
                <a:ea typeface="Roboto" panose="02000000000000000000" pitchFamily="2" charset="0"/>
                <a:cs typeface="+mn-cs"/>
              </a:rPr>
              <a:t>even sensitive</a:t>
            </a:r>
          </a:p>
        </p:txBody>
      </p:sp>
      <p:sp>
        <p:nvSpPr>
          <p:cNvPr id="9" name="ZoneTexte 8">
            <a:extLst>
              <a:ext uri="{FF2B5EF4-FFF2-40B4-BE49-F238E27FC236}">
                <a16:creationId xmlns:a16="http://schemas.microsoft.com/office/drawing/2014/main" id="{A8174636-09F9-DC20-FC3B-ED0DDB61E06C}"/>
              </a:ext>
            </a:extLst>
          </p:cNvPr>
          <p:cNvSpPr txBox="1"/>
          <p:nvPr/>
        </p:nvSpPr>
        <p:spPr>
          <a:xfrm>
            <a:off x="3962400" y="302250"/>
            <a:ext cx="11305614"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7200" dirty="0" err="1">
                <a:solidFill>
                  <a:srgbClr val="3E3E3E"/>
                </a:solidFill>
                <a:latin typeface="KyivType Sans2" panose="00000500000000000000" pitchFamily="50" charset="0"/>
                <a:ea typeface="+mj-ea"/>
                <a:cs typeface="+mj-cs"/>
              </a:rPr>
              <a:t>Serum</a:t>
            </a:r>
            <a:r>
              <a:rPr lang="fr-FR" sz="7200" dirty="0">
                <a:solidFill>
                  <a:srgbClr val="3E3E3E"/>
                </a:solidFill>
                <a:latin typeface="KyivType Sans2" panose="00000500000000000000" pitchFamily="50" charset="0"/>
                <a:ea typeface="+mj-ea"/>
                <a:cs typeface="+mj-cs"/>
              </a:rPr>
              <a:t> </a:t>
            </a:r>
            <a:r>
              <a:rPr lang="fr-FR" sz="7200" dirty="0">
                <a:solidFill>
                  <a:srgbClr val="006653"/>
                </a:solidFill>
                <a:latin typeface="KyivType Sans2" panose="00000500000000000000" pitchFamily="50" charset="0"/>
                <a:ea typeface="+mj-ea"/>
                <a:cs typeface="+mj-cs"/>
              </a:rPr>
              <a:t>CBD </a:t>
            </a:r>
            <a:endParaRPr lang="fr-FR" sz="7200" dirty="0">
              <a:solidFill>
                <a:srgbClr val="3E3E3E"/>
              </a:solidFill>
              <a:latin typeface="KyivType Sans2" panose="00000500000000000000" pitchFamily="50" charset="0"/>
              <a:ea typeface="+mj-ea"/>
              <a:cs typeface="+mj-cs"/>
            </a:endParaRPr>
          </a:p>
        </p:txBody>
      </p:sp>
      <p:pic>
        <p:nvPicPr>
          <p:cNvPr id="3" name="Image 2" descr="Une image contenant Graphique, graphisme&#10;&#10;Description générée automatiquement">
            <a:extLst>
              <a:ext uri="{FF2B5EF4-FFF2-40B4-BE49-F238E27FC236}">
                <a16:creationId xmlns:a16="http://schemas.microsoft.com/office/drawing/2014/main" id="{78501037-F589-FB13-4F4C-9AA6218BE1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079" y="9333393"/>
            <a:ext cx="354531" cy="405758"/>
          </a:xfrm>
          <a:prstGeom prst="rect">
            <a:avLst/>
          </a:prstGeom>
        </p:spPr>
      </p:pic>
      <p:pic>
        <p:nvPicPr>
          <p:cNvPr id="4" name="Image 3" descr="Une image contenant Graphique, graphisme&#10;&#10;Description générée automatiquement">
            <a:extLst>
              <a:ext uri="{FF2B5EF4-FFF2-40B4-BE49-F238E27FC236}">
                <a16:creationId xmlns:a16="http://schemas.microsoft.com/office/drawing/2014/main" id="{E5D88117-E637-974E-4CA7-B29D1C755E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8567" y="9320404"/>
            <a:ext cx="354531" cy="405758"/>
          </a:xfrm>
          <a:prstGeom prst="rect">
            <a:avLst/>
          </a:prstGeom>
        </p:spPr>
      </p:pic>
      <p:grpSp>
        <p:nvGrpSpPr>
          <p:cNvPr id="13" name="Groupe 12">
            <a:extLst>
              <a:ext uri="{FF2B5EF4-FFF2-40B4-BE49-F238E27FC236}">
                <a16:creationId xmlns:a16="http://schemas.microsoft.com/office/drawing/2014/main" id="{04E0D385-DF5E-E964-9A43-C6C4F98190DD}"/>
              </a:ext>
            </a:extLst>
          </p:cNvPr>
          <p:cNvGrpSpPr/>
          <p:nvPr/>
        </p:nvGrpSpPr>
        <p:grpSpPr>
          <a:xfrm>
            <a:off x="7016789" y="6462180"/>
            <a:ext cx="8650919" cy="1084059"/>
            <a:chOff x="6609836" y="5176203"/>
            <a:chExt cx="8650919" cy="1084059"/>
          </a:xfrm>
        </p:grpSpPr>
        <p:sp>
          <p:nvSpPr>
            <p:cNvPr id="32" name="Rectangle 31"/>
            <p:cNvSpPr/>
            <p:nvPr/>
          </p:nvSpPr>
          <p:spPr>
            <a:xfrm>
              <a:off x="7531088" y="5187068"/>
              <a:ext cx="7704267"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Skin/mind effectiveness</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De-stressing - Smoothing - Re-</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harmonising</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sp>
          <p:nvSpPr>
            <p:cNvPr id="39" name="object 27"/>
            <p:cNvSpPr/>
            <p:nvPr/>
          </p:nvSpPr>
          <p:spPr>
            <a:xfrm rot="16200000">
              <a:off x="10853892" y="1853400"/>
              <a:ext cx="1084059" cy="772966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2" name="object 18">
              <a:extLst>
                <a:ext uri="{FF2B5EF4-FFF2-40B4-BE49-F238E27FC236}">
                  <a16:creationId xmlns:a16="http://schemas.microsoft.com/office/drawing/2014/main" id="{7677E98E-7A3B-565D-0591-A74796E1BA9C}"/>
                </a:ext>
              </a:extLst>
            </p:cNvPr>
            <p:cNvSpPr/>
            <p:nvPr/>
          </p:nvSpPr>
          <p:spPr>
            <a:xfrm rot="9344018">
              <a:off x="6609836" y="5898297"/>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1" name="Groupe 10">
            <a:extLst>
              <a:ext uri="{FF2B5EF4-FFF2-40B4-BE49-F238E27FC236}">
                <a16:creationId xmlns:a16="http://schemas.microsoft.com/office/drawing/2014/main" id="{C816205D-8135-0DE6-E39A-F0289DD922F8}"/>
              </a:ext>
            </a:extLst>
          </p:cNvPr>
          <p:cNvGrpSpPr/>
          <p:nvPr/>
        </p:nvGrpSpPr>
        <p:grpSpPr>
          <a:xfrm>
            <a:off x="7016789" y="4804939"/>
            <a:ext cx="8650920" cy="1399150"/>
            <a:chOff x="6609836" y="3518962"/>
            <a:chExt cx="8650920" cy="1399150"/>
          </a:xfrm>
        </p:grpSpPr>
        <p:sp>
          <p:nvSpPr>
            <p:cNvPr id="5" name="object 27">
              <a:extLst>
                <a:ext uri="{FF2B5EF4-FFF2-40B4-BE49-F238E27FC236}">
                  <a16:creationId xmlns:a16="http://schemas.microsoft.com/office/drawing/2014/main" id="{2C24812F-ADE4-0E3C-3D25-FD6064E93B70}"/>
                </a:ext>
              </a:extLst>
            </p:cNvPr>
            <p:cNvSpPr/>
            <p:nvPr/>
          </p:nvSpPr>
          <p:spPr>
            <a:xfrm rot="16200000">
              <a:off x="10713009" y="370365"/>
              <a:ext cx="1365827" cy="772966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6" name="object 18">
              <a:extLst>
                <a:ext uri="{FF2B5EF4-FFF2-40B4-BE49-F238E27FC236}">
                  <a16:creationId xmlns:a16="http://schemas.microsoft.com/office/drawing/2014/main" id="{A603EDD3-9646-B9B8-3191-EEFD606FC062}"/>
                </a:ext>
              </a:extLst>
            </p:cNvPr>
            <p:cNvSpPr/>
            <p:nvPr/>
          </p:nvSpPr>
          <p:spPr>
            <a:xfrm rot="9344018">
              <a:off x="6609836" y="4274380"/>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 name="Rectangle 6">
              <a:extLst>
                <a:ext uri="{FF2B5EF4-FFF2-40B4-BE49-F238E27FC236}">
                  <a16:creationId xmlns:a16="http://schemas.microsoft.com/office/drawing/2014/main" id="{376F5DE5-F825-8929-59A8-0CD6EE7F5C81}"/>
                </a:ext>
              </a:extLst>
            </p:cNvPr>
            <p:cNvSpPr/>
            <p:nvPr/>
          </p:nvSpPr>
          <p:spPr>
            <a:xfrm>
              <a:off x="7517847" y="3518962"/>
              <a:ext cx="7704267" cy="1384995"/>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Synergy of active </a:t>
              </a:r>
              <a:r>
                <a:rPr lang="fr-FR" sz="3600" b="1" dirty="0" err="1">
                  <a:solidFill>
                    <a:srgbClr val="00584A"/>
                  </a:solidFill>
                  <a:latin typeface="KyivType Sans2" panose="00000500000000000000" pitchFamily="50" charset="0"/>
                  <a:ea typeface="Roboto" panose="02000000000000000000" pitchFamily="2" charset="0"/>
                </a:rPr>
                <a:t>ingredients</a:t>
              </a:r>
              <a:endParaRPr lang="fr-FR" sz="3600" b="1" dirty="0">
                <a:solidFill>
                  <a:srgbClr val="00584A"/>
                </a:solidFill>
                <a:latin typeface="KyivType Sans2" panose="00000500000000000000" pitchFamily="50" charset="0"/>
                <a:ea typeface="Roboto" panose="02000000000000000000" pitchFamily="2" charset="0"/>
              </a:endParaRPr>
            </a:p>
            <a:p>
              <a:pPr marL="0" marR="0" lvl="0" indent="0" algn="ctr" defTabSz="1371600" rtl="0" eaLnBrk="1" fontAlgn="auto" latinLnBrk="0" hangingPunct="1">
                <a:spcBef>
                  <a:spcPts val="0"/>
                </a:spcBef>
                <a:spcAft>
                  <a:spcPts val="0"/>
                </a:spcAft>
                <a:buClrTx/>
                <a:buSzTx/>
                <a:buFontTx/>
                <a:buNone/>
                <a:tabLst/>
                <a:defRPr/>
              </a:pPr>
              <a:r>
                <a:rPr lang="fr-FR" sz="2400" dirty="0">
                  <a:solidFill>
                    <a:srgbClr val="3E3E3E"/>
                  </a:solidFill>
                  <a:latin typeface="Roboto Light"/>
                  <a:ea typeface="Roboto" panose="02000000000000000000" pitchFamily="2" charset="0"/>
                </a:rPr>
                <a:t>300mg pure CBD + </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Native </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cells</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of </a:t>
              </a:r>
              <a:r>
                <a:rPr kumimoji="0" lang="fr-FR" sz="2400" b="0" i="0" u="none" strike="noStrike" kern="1200" cap="none" spc="0" normalizeH="0" baseline="0" noProof="0" dirty="0" err="1">
                  <a:ln>
                    <a:noFill/>
                  </a:ln>
                  <a:solidFill>
                    <a:srgbClr val="3E3E3E"/>
                  </a:solidFill>
                  <a:effectLst/>
                  <a:uLnTx/>
                  <a:uFillTx/>
                  <a:latin typeface="Roboto Light"/>
                  <a:ea typeface="Roboto" panose="02000000000000000000" pitchFamily="2" charset="0"/>
                  <a:cs typeface="+mn-cs"/>
                </a:rPr>
                <a:t>sacred</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lotus </a:t>
              </a:r>
              <a:r>
                <a:rPr kumimoji="0" lang="fr-FR" sz="2400" b="0" i="0" u="none" strike="noStrike" kern="1200" cap="none" spc="0" normalizeH="0" noProof="0" dirty="0">
                  <a:ln>
                    <a:noFill/>
                  </a:ln>
                  <a:solidFill>
                    <a:srgbClr val="3E3E3E"/>
                  </a:solidFill>
                  <a:effectLst/>
                  <a:uLnTx/>
                  <a:uFillTx/>
                  <a:latin typeface="Roboto Light"/>
                  <a:ea typeface="Roboto" panose="02000000000000000000" pitchFamily="2" charset="0"/>
                  <a:cs typeface="+mn-cs"/>
                </a:rPr>
                <a:t>+ </a:t>
              </a:r>
              <a:r>
                <a:rPr kumimoji="0" lang="fr-FR" sz="2400" b="0" i="0" u="none" strike="noStrike" kern="1200" cap="none" spc="0" normalizeH="0" noProof="0" dirty="0" err="1">
                  <a:ln>
                    <a:noFill/>
                  </a:ln>
                  <a:solidFill>
                    <a:srgbClr val="3E3E3E"/>
                  </a:solidFill>
                  <a:effectLst/>
                  <a:uLnTx/>
                  <a:uFillTx/>
                  <a:latin typeface="Roboto Light"/>
                  <a:ea typeface="Roboto" panose="02000000000000000000" pitchFamily="2" charset="0"/>
                  <a:cs typeface="+mn-cs"/>
                </a:rPr>
                <a:t>adaptogenic</a:t>
              </a:r>
              <a:r>
                <a:rPr kumimoji="0" lang="fr-FR" sz="2400" b="0" i="0" u="none" strike="noStrike" kern="1200" cap="none" spc="0" normalizeH="0" noProof="0" dirty="0">
                  <a:ln>
                    <a:noFill/>
                  </a:ln>
                  <a:solidFill>
                    <a:srgbClr val="3E3E3E"/>
                  </a:solidFill>
                  <a:effectLst/>
                  <a:uLnTx/>
                  <a:uFillTx/>
                  <a:latin typeface="Roboto Light"/>
                  <a:ea typeface="Roboto" panose="02000000000000000000" pitchFamily="2" charset="0"/>
                  <a:cs typeface="+mn-cs"/>
                </a:rPr>
                <a:t> reishi</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grpSp>
      <p:grpSp>
        <p:nvGrpSpPr>
          <p:cNvPr id="14" name="Groupe 13">
            <a:extLst>
              <a:ext uri="{FF2B5EF4-FFF2-40B4-BE49-F238E27FC236}">
                <a16:creationId xmlns:a16="http://schemas.microsoft.com/office/drawing/2014/main" id="{ECFCB988-AA9D-B6A8-8D11-368D71BFA6D1}"/>
              </a:ext>
            </a:extLst>
          </p:cNvPr>
          <p:cNvGrpSpPr/>
          <p:nvPr/>
        </p:nvGrpSpPr>
        <p:grpSpPr>
          <a:xfrm>
            <a:off x="6977741" y="7813865"/>
            <a:ext cx="8657310" cy="1525589"/>
            <a:chOff x="6570788" y="6527888"/>
            <a:chExt cx="8657310" cy="1525589"/>
          </a:xfrm>
        </p:grpSpPr>
        <p:sp>
          <p:nvSpPr>
            <p:cNvPr id="31" name="object 27"/>
            <p:cNvSpPr/>
            <p:nvPr/>
          </p:nvSpPr>
          <p:spPr>
            <a:xfrm rot="16200000">
              <a:off x="10605238" y="3430616"/>
              <a:ext cx="1516054" cy="772966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23" name="Rectangle 22">
              <a:extLst>
                <a:ext uri="{FF2B5EF4-FFF2-40B4-BE49-F238E27FC236}">
                  <a16:creationId xmlns:a16="http://schemas.microsoft.com/office/drawing/2014/main" id="{B7813818-0EB2-24FD-211B-15D2336A3988}"/>
                </a:ext>
              </a:extLst>
            </p:cNvPr>
            <p:cNvSpPr/>
            <p:nvPr/>
          </p:nvSpPr>
          <p:spPr>
            <a:xfrm>
              <a:off x="8031465" y="6527888"/>
              <a:ext cx="6829596" cy="1384995"/>
            </a:xfrm>
            <a:prstGeom prst="rect">
              <a:avLst/>
            </a:prstGeom>
          </p:spPr>
          <p:txBody>
            <a:bodyPr wrap="square">
              <a:spAutoFit/>
            </a:bodyPr>
            <a:lstStyle/>
            <a:p>
              <a:pPr algn="ctr" defTabSz="1371600">
                <a:defRPr/>
              </a:pPr>
              <a:r>
                <a:rPr lang="fr-FR" sz="3600" b="1" dirty="0">
                  <a:solidFill>
                    <a:srgbClr val="00584A"/>
                  </a:solidFill>
                  <a:latin typeface="KyivType Sans2" panose="00000500000000000000" pitchFamily="50" charset="0"/>
                  <a:ea typeface="Roboto" panose="02000000000000000000" pitchFamily="2" charset="0"/>
                </a:rPr>
                <a:t>Sensoriality</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Texture : </a:t>
              </a:r>
              <a:r>
                <a:rPr lang="fr-FR" sz="2400" noProof="0" dirty="0">
                  <a:solidFill>
                    <a:srgbClr val="3E3E3E"/>
                  </a:solidFill>
                  <a:latin typeface="Roboto Light"/>
                  <a:ea typeface="Roboto" panose="02000000000000000000" pitchFamily="2" charset="0"/>
                </a:rPr>
                <a:t>Self-adapting</a:t>
              </a: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 oleo-serum</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Fragrance: Lavender</a:t>
              </a:r>
              <a:r>
                <a:rPr lang="fr-FR" sz="2400" dirty="0">
                  <a:solidFill>
                    <a:srgbClr val="3E3E3E"/>
                  </a:solidFill>
                  <a:latin typeface="Roboto Light"/>
                  <a:ea typeface="Roboto" panose="02000000000000000000" pitchFamily="2" charset="0"/>
                </a:rPr>
                <a:t>, Chamomile and Neroli</a:t>
              </a:r>
              <a:endPar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endParaRPr>
            </a:p>
          </p:txBody>
        </p:sp>
        <p:sp>
          <p:nvSpPr>
            <p:cNvPr id="8" name="object 18">
              <a:extLst>
                <a:ext uri="{FF2B5EF4-FFF2-40B4-BE49-F238E27FC236}">
                  <a16:creationId xmlns:a16="http://schemas.microsoft.com/office/drawing/2014/main" id="{8B58CD27-C379-1E04-D8C6-54AB377E80A8}"/>
                </a:ext>
              </a:extLst>
            </p:cNvPr>
            <p:cNvSpPr/>
            <p:nvPr/>
          </p:nvSpPr>
          <p:spPr>
            <a:xfrm rot="9344018">
              <a:off x="6570788" y="7489407"/>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17" name="Groupe 16">
            <a:extLst>
              <a:ext uri="{FF2B5EF4-FFF2-40B4-BE49-F238E27FC236}">
                <a16:creationId xmlns:a16="http://schemas.microsoft.com/office/drawing/2014/main" id="{5AA17F1D-9B41-47BC-0C93-3E0D3E12D039}"/>
              </a:ext>
            </a:extLst>
          </p:cNvPr>
          <p:cNvGrpSpPr/>
          <p:nvPr/>
        </p:nvGrpSpPr>
        <p:grpSpPr>
          <a:xfrm>
            <a:off x="7010398" y="1995907"/>
            <a:ext cx="8657310" cy="1179066"/>
            <a:chOff x="7010398" y="1995907"/>
            <a:chExt cx="8657310" cy="1179066"/>
          </a:xfrm>
        </p:grpSpPr>
        <p:grpSp>
          <p:nvGrpSpPr>
            <p:cNvPr id="15" name="Groupe 14">
              <a:extLst>
                <a:ext uri="{FF2B5EF4-FFF2-40B4-BE49-F238E27FC236}">
                  <a16:creationId xmlns:a16="http://schemas.microsoft.com/office/drawing/2014/main" id="{0650EA63-AEF3-8CBD-AFDA-1E1A41F3CA3D}"/>
                </a:ext>
              </a:extLst>
            </p:cNvPr>
            <p:cNvGrpSpPr/>
            <p:nvPr/>
          </p:nvGrpSpPr>
          <p:grpSpPr>
            <a:xfrm>
              <a:off x="7010398" y="1995907"/>
              <a:ext cx="8657310" cy="1179066"/>
              <a:chOff x="6603447" y="2062593"/>
              <a:chExt cx="8657310" cy="1179066"/>
            </a:xfrm>
          </p:grpSpPr>
          <p:sp>
            <p:nvSpPr>
              <p:cNvPr id="16" name="object 27">
                <a:extLst>
                  <a:ext uri="{FF2B5EF4-FFF2-40B4-BE49-F238E27FC236}">
                    <a16:creationId xmlns:a16="http://schemas.microsoft.com/office/drawing/2014/main" id="{5E21F59F-4E7F-E7D1-FFC9-596626FBDF3E}"/>
                  </a:ext>
                </a:extLst>
              </p:cNvPr>
              <p:cNvSpPr/>
              <p:nvPr/>
            </p:nvSpPr>
            <p:spPr>
              <a:xfrm rot="16200000">
                <a:off x="10806390" y="-1212708"/>
                <a:ext cx="1179066" cy="772966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006653"/>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KyivType Sans2" panose="00000500000000000000" pitchFamily="50" charset="0"/>
                  <a:ea typeface="Roboto" panose="02000000000000000000" pitchFamily="2" charset="0"/>
                  <a:cs typeface="+mn-cs"/>
                </a:endParaRPr>
              </a:p>
            </p:txBody>
          </p:sp>
          <p:sp>
            <p:nvSpPr>
              <p:cNvPr id="18" name="object 18">
                <a:extLst>
                  <a:ext uri="{FF2B5EF4-FFF2-40B4-BE49-F238E27FC236}">
                    <a16:creationId xmlns:a16="http://schemas.microsoft.com/office/drawing/2014/main" id="{AD8FDFC3-4EA5-08E7-25AD-022239C2B8A8}"/>
                  </a:ext>
                </a:extLst>
              </p:cNvPr>
              <p:cNvSpPr/>
              <p:nvPr/>
            </p:nvSpPr>
            <p:spPr>
              <a:xfrm rot="9344018">
                <a:off x="6603447" y="2815234"/>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19" name="Rectangle 18">
              <a:extLst>
                <a:ext uri="{FF2B5EF4-FFF2-40B4-BE49-F238E27FC236}">
                  <a16:creationId xmlns:a16="http://schemas.microsoft.com/office/drawing/2014/main" id="{0B538E53-12A3-7299-6489-C4944EADC862}"/>
                </a:ext>
              </a:extLst>
            </p:cNvPr>
            <p:cNvSpPr/>
            <p:nvPr/>
          </p:nvSpPr>
          <p:spPr>
            <a:xfrm>
              <a:off x="7924800" y="2086752"/>
              <a:ext cx="7614656" cy="1015663"/>
            </a:xfrm>
            <a:prstGeom prst="rect">
              <a:avLst/>
            </a:prstGeom>
          </p:spPr>
          <p:txBody>
            <a:bodyPr wrap="square">
              <a:spAutoFit/>
            </a:bodyPr>
            <a:lstStyle/>
            <a:p>
              <a:pPr marL="0" marR="0" lvl="0" indent="0" algn="ctr" defTabSz="1371600" rtl="0" eaLnBrk="1" fontAlgn="auto" latinLnBrk="0" hangingPunct="1">
                <a:spcBef>
                  <a:spcPts val="0"/>
                </a:spcBef>
                <a:spcAft>
                  <a:spcPts val="0"/>
                </a:spcAft>
                <a:buClrTx/>
                <a:buSzTx/>
                <a:buFontTx/>
                <a:buNone/>
                <a:tabLst/>
                <a:defRPr/>
              </a:pPr>
              <a:r>
                <a:rPr lang="fr-FR" sz="3600" b="1" dirty="0">
                  <a:solidFill>
                    <a:srgbClr val="00584A"/>
                  </a:solidFill>
                  <a:latin typeface="KyivType Sans2" panose="00000500000000000000" pitchFamily="50" charset="0"/>
                  <a:ea typeface="Roboto" panose="02000000000000000000" pitchFamily="2" charset="0"/>
                </a:rPr>
                <a:t>Consumer insight </a:t>
              </a:r>
              <a:r>
                <a:rPr kumimoji="0" lang="fr-FR" sz="3600" b="1" i="0" u="none" strike="noStrike" kern="1200" cap="none" spc="0" normalizeH="0" baseline="0" noProof="0" dirty="0">
                  <a:ln>
                    <a:noFill/>
                  </a:ln>
                  <a:solidFill>
                    <a:srgbClr val="00584A"/>
                  </a:solidFill>
                  <a:effectLst/>
                  <a:uLnTx/>
                  <a:uFillTx/>
                  <a:latin typeface="KyivType Sans2" panose="00000500000000000000" pitchFamily="50" charset="0"/>
                  <a:ea typeface="Roboto" panose="02000000000000000000" pitchFamily="2" charset="0"/>
                  <a:cs typeface="+mn-cs"/>
                </a:rPr>
                <a:t>/ Trend</a:t>
              </a:r>
            </a:p>
            <a:p>
              <a:pPr marL="0" marR="0" lvl="0" indent="0" algn="ctr" defTabSz="1371600" rtl="0" eaLnBrk="1" fontAlgn="auto" latinLnBrk="0" hangingPunct="1">
                <a:spcBef>
                  <a:spcPts val="0"/>
                </a:spcBef>
                <a:spcAft>
                  <a:spcPts val="0"/>
                </a:spcAft>
                <a:buClrTx/>
                <a:buSzTx/>
                <a:buFontTx/>
                <a:buNone/>
                <a:tabLst/>
                <a:defRPr/>
              </a:pPr>
              <a:r>
                <a:rPr kumimoji="0" lang="fr-FR" sz="2400" b="0" i="0" u="none" strike="noStrike" kern="1200" cap="none" spc="0" normalizeH="0" baseline="0" noProof="0" dirty="0">
                  <a:ln>
                    <a:noFill/>
                  </a:ln>
                  <a:solidFill>
                    <a:srgbClr val="3E3E3E"/>
                  </a:solidFill>
                  <a:effectLst/>
                  <a:uLnTx/>
                  <a:uFillTx/>
                  <a:latin typeface="Roboto Light"/>
                  <a:ea typeface="Roboto" panose="02000000000000000000" pitchFamily="2" charset="0"/>
                  <a:cs typeface="+mn-cs"/>
                </a:rPr>
                <a:t>Stress, lack of sleep / CBD</a:t>
              </a:r>
            </a:p>
          </p:txBody>
        </p:sp>
      </p:grpSp>
    </p:spTree>
    <p:extLst>
      <p:ext uri="{BB962C8B-B14F-4D97-AF65-F5344CB8AC3E}">
        <p14:creationId xmlns:p14="http://schemas.microsoft.com/office/powerpoint/2010/main" val="14029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r>
              <a:rPr lang="fr-FR" sz="7200" dirty="0"/>
              <a:t>The CBD offer</a:t>
            </a:r>
          </a:p>
        </p:txBody>
      </p:sp>
      <p:grpSp>
        <p:nvGrpSpPr>
          <p:cNvPr id="3" name="Groupe 2">
            <a:extLst>
              <a:ext uri="{FF2B5EF4-FFF2-40B4-BE49-F238E27FC236}">
                <a16:creationId xmlns:a16="http://schemas.microsoft.com/office/drawing/2014/main" id="{73BB54A6-1981-05BC-E669-1189A71091B8}"/>
              </a:ext>
            </a:extLst>
          </p:cNvPr>
          <p:cNvGrpSpPr/>
          <p:nvPr/>
        </p:nvGrpSpPr>
        <p:grpSpPr>
          <a:xfrm>
            <a:off x="1399586" y="1323289"/>
            <a:ext cx="3850509" cy="7514741"/>
            <a:chOff x="1399586" y="1323289"/>
            <a:chExt cx="3850509" cy="7514741"/>
          </a:xfrm>
        </p:grpSpPr>
        <p:sp>
          <p:nvSpPr>
            <p:cNvPr id="4" name="ZoneTexte 3">
              <a:extLst>
                <a:ext uri="{FF2B5EF4-FFF2-40B4-BE49-F238E27FC236}">
                  <a16:creationId xmlns:a16="http://schemas.microsoft.com/office/drawing/2014/main" id="{AA5B22D9-576F-331E-DF75-853AC064460B}"/>
                </a:ext>
              </a:extLst>
            </p:cNvPr>
            <p:cNvSpPr txBox="1"/>
            <p:nvPr/>
          </p:nvSpPr>
          <p:spPr>
            <a:xfrm>
              <a:off x="1491287" y="8022422"/>
              <a:ext cx="3758808" cy="815608"/>
            </a:xfrm>
            <a:prstGeom prst="rect">
              <a:avLst/>
            </a:prstGeom>
            <a:noFill/>
          </p:spPr>
          <p:txBody>
            <a:bodyPr wrap="square">
              <a:spAutoFit/>
            </a:bodyPr>
            <a:lstStyle/>
            <a:p>
              <a:pPr algn="ctr" defTabSz="1371600"/>
              <a:r>
                <a:rPr lang="fr-FR" sz="2700" b="1" dirty="0" err="1">
                  <a:solidFill>
                    <a:srgbClr val="00584A"/>
                  </a:solidFill>
                  <a:latin typeface="Roboto Black" panose="02000000000000000000" pitchFamily="2" charset="0"/>
                  <a:ea typeface="Roboto Black" panose="02000000000000000000" pitchFamily="2" charset="0"/>
                </a:rPr>
                <a:t>Retail</a:t>
              </a:r>
              <a:r>
                <a:rPr lang="fr-FR" sz="2700" b="1" dirty="0">
                  <a:solidFill>
                    <a:srgbClr val="00584A"/>
                  </a:solidFill>
                  <a:latin typeface="Roboto Black" panose="02000000000000000000" pitchFamily="2" charset="0"/>
                  <a:ea typeface="Roboto Black" panose="02000000000000000000" pitchFamily="2" charset="0"/>
                </a:rPr>
                <a:t> size 30 ml</a:t>
              </a:r>
            </a:p>
            <a:p>
              <a:pPr algn="ctr" defTabSz="1371600"/>
              <a:r>
                <a:rPr lang="fr-FR" dirty="0">
                  <a:solidFill>
                    <a:srgbClr val="404040"/>
                  </a:solidFill>
                  <a:latin typeface="Roboto Black" panose="02000000000000000000" pitchFamily="2" charset="0"/>
                  <a:ea typeface="Roboto Black" panose="02000000000000000000" pitchFamily="2" charset="0"/>
                </a:rPr>
                <a:t>4 </a:t>
              </a:r>
              <a:r>
                <a:rPr lang="fr-FR" dirty="0" err="1">
                  <a:solidFill>
                    <a:srgbClr val="404040"/>
                  </a:solidFill>
                  <a:latin typeface="Roboto Black" panose="02000000000000000000" pitchFamily="2" charset="0"/>
                  <a:ea typeface="Roboto Black" panose="02000000000000000000" pitchFamily="2" charset="0"/>
                </a:rPr>
                <a:t>months</a:t>
              </a:r>
              <a:r>
                <a:rPr lang="fr-FR" dirty="0">
                  <a:solidFill>
                    <a:srgbClr val="404040"/>
                  </a:solidFill>
                  <a:latin typeface="Roboto Black" panose="02000000000000000000" pitchFamily="2" charset="0"/>
                  <a:ea typeface="Roboto Black" panose="02000000000000000000" pitchFamily="2" charset="0"/>
                </a:rPr>
                <a:t> of use (night)</a:t>
              </a:r>
            </a:p>
          </p:txBody>
        </p:sp>
        <p:pic>
          <p:nvPicPr>
            <p:cNvPr id="15" name="Image 14" descr="Une image contenant texte, Solution, Solvant, bouteille&#10;&#10;Description générée automatiquement">
              <a:extLst>
                <a:ext uri="{FF2B5EF4-FFF2-40B4-BE49-F238E27FC236}">
                  <a16:creationId xmlns:a16="http://schemas.microsoft.com/office/drawing/2014/main" id="{0808C1B5-7F00-48AE-8541-75B95C2329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9586" y="1323289"/>
              <a:ext cx="3517900" cy="6699133"/>
            </a:xfrm>
            <a:prstGeom prst="rect">
              <a:avLst/>
            </a:prstGeom>
          </p:spPr>
        </p:pic>
      </p:grpSp>
      <p:grpSp>
        <p:nvGrpSpPr>
          <p:cNvPr id="5" name="Groupe 4">
            <a:extLst>
              <a:ext uri="{FF2B5EF4-FFF2-40B4-BE49-F238E27FC236}">
                <a16:creationId xmlns:a16="http://schemas.microsoft.com/office/drawing/2014/main" id="{DB79C7B2-D87A-0D2F-32A1-EACA1B2DCAC1}"/>
              </a:ext>
            </a:extLst>
          </p:cNvPr>
          <p:cNvGrpSpPr/>
          <p:nvPr/>
        </p:nvGrpSpPr>
        <p:grpSpPr>
          <a:xfrm>
            <a:off x="5873002" y="3023167"/>
            <a:ext cx="4005357" cy="5832822"/>
            <a:chOff x="5873002" y="3023167"/>
            <a:chExt cx="4005357" cy="5832822"/>
          </a:xfrm>
        </p:grpSpPr>
        <p:sp>
          <p:nvSpPr>
            <p:cNvPr id="6" name="ZoneTexte 5">
              <a:extLst>
                <a:ext uri="{FF2B5EF4-FFF2-40B4-BE49-F238E27FC236}">
                  <a16:creationId xmlns:a16="http://schemas.microsoft.com/office/drawing/2014/main" id="{61915A9E-BC9A-4BD6-1B47-E6039D4E3A8F}"/>
                </a:ext>
              </a:extLst>
            </p:cNvPr>
            <p:cNvSpPr txBox="1"/>
            <p:nvPr/>
          </p:nvSpPr>
          <p:spPr>
            <a:xfrm>
              <a:off x="5873002" y="8040381"/>
              <a:ext cx="4005357" cy="815608"/>
            </a:xfrm>
            <a:prstGeom prst="rect">
              <a:avLst/>
            </a:prstGeom>
            <a:noFill/>
          </p:spPr>
          <p:txBody>
            <a:bodyPr wrap="square">
              <a:spAutoFit/>
            </a:bodyPr>
            <a:lstStyle/>
            <a:p>
              <a:pPr algn="ctr" defTabSz="1371600"/>
              <a:r>
                <a:rPr lang="fr-FR" sz="2700" b="1" dirty="0" err="1">
                  <a:solidFill>
                    <a:srgbClr val="00584A"/>
                  </a:solidFill>
                  <a:latin typeface="Roboto Black" panose="02000000000000000000" pitchFamily="2" charset="0"/>
                  <a:ea typeface="Roboto Black" panose="02000000000000000000" pitchFamily="2" charset="0"/>
                </a:rPr>
                <a:t>Retail</a:t>
              </a:r>
              <a:r>
                <a:rPr lang="fr-FR" sz="2700" b="1" dirty="0">
                  <a:solidFill>
                    <a:srgbClr val="00584A"/>
                  </a:solidFill>
                  <a:latin typeface="Roboto Black" panose="02000000000000000000" pitchFamily="2" charset="0"/>
                  <a:ea typeface="Roboto Black" panose="02000000000000000000" pitchFamily="2" charset="0"/>
                </a:rPr>
                <a:t> size 5 ml</a:t>
              </a:r>
            </a:p>
            <a:p>
              <a:pPr algn="ctr" defTabSz="1371600"/>
              <a:r>
                <a:rPr lang="fr-FR" dirty="0">
                  <a:solidFill>
                    <a:srgbClr val="404040"/>
                  </a:solidFill>
                  <a:latin typeface="Roboto Black" panose="02000000000000000000" pitchFamily="2" charset="0"/>
                  <a:ea typeface="Roboto Black" panose="02000000000000000000" pitchFamily="2" charset="0"/>
                </a:rPr>
                <a:t>20 </a:t>
              </a:r>
              <a:r>
                <a:rPr lang="fr-FR" dirty="0" err="1">
                  <a:solidFill>
                    <a:srgbClr val="404040"/>
                  </a:solidFill>
                  <a:latin typeface="Roboto Black" panose="02000000000000000000" pitchFamily="2" charset="0"/>
                  <a:ea typeface="Roboto Black" panose="02000000000000000000" pitchFamily="2" charset="0"/>
                </a:rPr>
                <a:t>days</a:t>
              </a:r>
              <a:r>
                <a:rPr lang="fr-FR" dirty="0">
                  <a:solidFill>
                    <a:srgbClr val="404040"/>
                  </a:solidFill>
                  <a:latin typeface="Roboto Black" panose="02000000000000000000" pitchFamily="2" charset="0"/>
                  <a:ea typeface="Roboto Black" panose="02000000000000000000" pitchFamily="2" charset="0"/>
                </a:rPr>
                <a:t> of use (night)</a:t>
              </a:r>
              <a:r>
                <a:rPr lang="fr-FR" b="1" dirty="0">
                  <a:solidFill>
                    <a:srgbClr val="006653"/>
                  </a:solidFill>
                  <a:latin typeface="Roboto Light" panose="02000000000000000000" pitchFamily="2" charset="0"/>
                  <a:ea typeface="Roboto Light" panose="02000000000000000000" pitchFamily="2" charset="0"/>
                </a:rPr>
                <a:t> </a:t>
              </a:r>
            </a:p>
          </p:txBody>
        </p:sp>
        <p:pic>
          <p:nvPicPr>
            <p:cNvPr id="18" name="Image 17" descr="Une image contenant texte, bouteille, parfum&#10;&#10;Description générée automatiquement">
              <a:extLst>
                <a:ext uri="{FF2B5EF4-FFF2-40B4-BE49-F238E27FC236}">
                  <a16:creationId xmlns:a16="http://schemas.microsoft.com/office/drawing/2014/main" id="{5A503322-1AAC-FB43-F4CA-A689764065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58000" y="3023167"/>
              <a:ext cx="1841511" cy="4934480"/>
            </a:xfrm>
            <a:prstGeom prst="rect">
              <a:avLst/>
            </a:prstGeom>
          </p:spPr>
        </p:pic>
      </p:grpSp>
      <p:grpSp>
        <p:nvGrpSpPr>
          <p:cNvPr id="8" name="Groupe 7">
            <a:extLst>
              <a:ext uri="{FF2B5EF4-FFF2-40B4-BE49-F238E27FC236}">
                <a16:creationId xmlns:a16="http://schemas.microsoft.com/office/drawing/2014/main" id="{98139CA8-E6F3-4C6A-6A64-CCA4E778C16E}"/>
              </a:ext>
            </a:extLst>
          </p:cNvPr>
          <p:cNvGrpSpPr/>
          <p:nvPr/>
        </p:nvGrpSpPr>
        <p:grpSpPr>
          <a:xfrm>
            <a:off x="10190074" y="2039100"/>
            <a:ext cx="5430926" cy="6509112"/>
            <a:chOff x="10190074" y="2039100"/>
            <a:chExt cx="5430926" cy="6509112"/>
          </a:xfrm>
        </p:grpSpPr>
        <p:sp>
          <p:nvSpPr>
            <p:cNvPr id="7" name="ZoneTexte 6">
              <a:extLst>
                <a:ext uri="{FF2B5EF4-FFF2-40B4-BE49-F238E27FC236}">
                  <a16:creationId xmlns:a16="http://schemas.microsoft.com/office/drawing/2014/main" id="{E3142D9F-37A5-EDCD-FBEA-264F48D65858}"/>
                </a:ext>
              </a:extLst>
            </p:cNvPr>
            <p:cNvSpPr txBox="1"/>
            <p:nvPr/>
          </p:nvSpPr>
          <p:spPr>
            <a:xfrm>
              <a:off x="10190074" y="8040381"/>
              <a:ext cx="4502867" cy="507831"/>
            </a:xfrm>
            <a:prstGeom prst="rect">
              <a:avLst/>
            </a:prstGeom>
            <a:noFill/>
          </p:spPr>
          <p:txBody>
            <a:bodyPr wrap="square">
              <a:spAutoFit/>
            </a:bodyPr>
            <a:lstStyle/>
            <a:p>
              <a:pPr algn="ctr" defTabSz="1371600"/>
              <a:r>
                <a:rPr lang="fr-FR" sz="2700" b="1" dirty="0">
                  <a:solidFill>
                    <a:srgbClr val="00584A"/>
                  </a:solidFill>
                  <a:latin typeface="Roboto Black" panose="02000000000000000000" pitchFamily="2" charset="0"/>
                  <a:ea typeface="Roboto Black" panose="02000000000000000000" pitchFamily="2" charset="0"/>
                </a:rPr>
                <a:t>Professional size 60 ml</a:t>
              </a:r>
            </a:p>
          </p:txBody>
        </p:sp>
        <p:pic>
          <p:nvPicPr>
            <p:cNvPr id="20" name="Image 19" descr="Une image contenant Solution, Solvant, liquide, fluide&#10;&#10;Description générée automatiquement">
              <a:extLst>
                <a:ext uri="{FF2B5EF4-FFF2-40B4-BE49-F238E27FC236}">
                  <a16:creationId xmlns:a16="http://schemas.microsoft.com/office/drawing/2014/main" id="{A82C1C88-2673-7CC0-CBF5-9934B090155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893856" y="2039100"/>
              <a:ext cx="3232984" cy="6001281"/>
            </a:xfrm>
            <a:prstGeom prst="rect">
              <a:avLst/>
            </a:prstGeom>
          </p:spPr>
        </p:pic>
        <p:sp>
          <p:nvSpPr>
            <p:cNvPr id="21" name="Rectangle 20">
              <a:extLst>
                <a:ext uri="{FF2B5EF4-FFF2-40B4-BE49-F238E27FC236}">
                  <a16:creationId xmlns:a16="http://schemas.microsoft.com/office/drawing/2014/main" id="{9444BB69-EA0C-1EA4-D9F5-6A8D24D1D9D0}"/>
                </a:ext>
              </a:extLst>
            </p:cNvPr>
            <p:cNvSpPr/>
            <p:nvPr/>
          </p:nvSpPr>
          <p:spPr>
            <a:xfrm>
              <a:off x="13092090" y="2536819"/>
              <a:ext cx="2528910" cy="400110"/>
            </a:xfrm>
            <a:prstGeom prst="rect">
              <a:avLst/>
            </a:prstGeom>
            <a:solidFill>
              <a:srgbClr val="00584A"/>
            </a:solidFill>
          </p:spPr>
          <p:txBody>
            <a:bodyPr wrap="square">
              <a:spAutoFit/>
            </a:bodyPr>
            <a:lstStyle/>
            <a:p>
              <a:pPr algn="ctr" defTabSz="1371600">
                <a:defRPr/>
              </a:pPr>
              <a:r>
                <a:rPr lang="fr-FR" sz="2000" dirty="0">
                  <a:solidFill>
                    <a:prstClr val="white"/>
                  </a:solidFill>
                  <a:latin typeface="Roboto Black" panose="02000000000000000000" pitchFamily="2" charset="0"/>
                  <a:ea typeface="Roboto Black" panose="02000000000000000000" pitchFamily="2" charset="0"/>
                </a:rPr>
                <a:t>NEW TREATMENT</a:t>
              </a:r>
            </a:p>
          </p:txBody>
        </p:sp>
      </p:grpSp>
      <p:grpSp>
        <p:nvGrpSpPr>
          <p:cNvPr id="9" name="Groupe 8">
            <a:extLst>
              <a:ext uri="{FF2B5EF4-FFF2-40B4-BE49-F238E27FC236}">
                <a16:creationId xmlns:a16="http://schemas.microsoft.com/office/drawing/2014/main" id="{3A06FF29-FFFC-1A92-4B22-E434DA6C1164}"/>
              </a:ext>
            </a:extLst>
          </p:cNvPr>
          <p:cNvGrpSpPr/>
          <p:nvPr/>
        </p:nvGrpSpPr>
        <p:grpSpPr>
          <a:xfrm>
            <a:off x="15621000" y="8040380"/>
            <a:ext cx="3807256" cy="1710201"/>
            <a:chOff x="15621000" y="8275366"/>
            <a:chExt cx="3807256" cy="1710201"/>
          </a:xfrm>
        </p:grpSpPr>
        <p:pic>
          <p:nvPicPr>
            <p:cNvPr id="22" name="Image 21">
              <a:extLst>
                <a:ext uri="{FF2B5EF4-FFF2-40B4-BE49-F238E27FC236}">
                  <a16:creationId xmlns:a16="http://schemas.microsoft.com/office/drawing/2014/main" id="{574A8DB2-00DF-8B33-0EE0-C4D54C35E9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15927137" y="8275366"/>
              <a:ext cx="657199" cy="728201"/>
            </a:xfrm>
            <a:prstGeom prst="rect">
              <a:avLst/>
            </a:prstGeom>
          </p:spPr>
        </p:pic>
        <p:sp>
          <p:nvSpPr>
            <p:cNvPr id="23" name="ZoneTexte 22">
              <a:extLst>
                <a:ext uri="{FF2B5EF4-FFF2-40B4-BE49-F238E27FC236}">
                  <a16:creationId xmlns:a16="http://schemas.microsoft.com/office/drawing/2014/main" id="{4A0924BA-A5D0-E32D-2B76-3009844F5BF5}"/>
                </a:ext>
              </a:extLst>
            </p:cNvPr>
            <p:cNvSpPr txBox="1"/>
            <p:nvPr/>
          </p:nvSpPr>
          <p:spPr>
            <a:xfrm>
              <a:off x="15621000" y="9154570"/>
              <a:ext cx="380725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333638"/>
                  </a:solidFill>
                  <a:effectLst/>
                  <a:uLnTx/>
                  <a:uFillTx/>
                  <a:latin typeface="Roboto Light" panose="02000000000000000000" pitchFamily="2" charset="0"/>
                  <a:ea typeface="Roboto Light" panose="02000000000000000000" pitchFamily="2" charset="0"/>
                  <a:cs typeface="+mn-cs"/>
                </a:rPr>
                <a:t>Best before: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333638"/>
                  </a:solidFill>
                  <a:effectLst/>
                  <a:uLnTx/>
                  <a:uFillTx/>
                  <a:latin typeface="Roboto Light" panose="02000000000000000000" pitchFamily="2" charset="0"/>
                  <a:ea typeface="Roboto Light" panose="02000000000000000000" pitchFamily="2" charset="0"/>
                  <a:cs typeface="+mn-cs"/>
                </a:rPr>
                <a:t>30 months</a:t>
              </a:r>
            </a:p>
          </p:txBody>
        </p:sp>
      </p:grpSp>
      <p:sp>
        <p:nvSpPr>
          <p:cNvPr id="2" name="ZoneTexte 1">
            <a:extLst>
              <a:ext uri="{FF2B5EF4-FFF2-40B4-BE49-F238E27FC236}">
                <a16:creationId xmlns:a16="http://schemas.microsoft.com/office/drawing/2014/main" id="{48F22297-0889-065E-CDC3-D4686DE80836}"/>
              </a:ext>
            </a:extLst>
          </p:cNvPr>
          <p:cNvSpPr txBox="1"/>
          <p:nvPr/>
        </p:nvSpPr>
        <p:spPr>
          <a:xfrm>
            <a:off x="7135048" y="1577469"/>
            <a:ext cx="4142552" cy="923330"/>
          </a:xfrm>
          <a:prstGeom prst="rect">
            <a:avLst/>
          </a:prstGeom>
          <a:noFill/>
        </p:spPr>
        <p:txBody>
          <a:bodyPr wrap="square">
            <a:spAutoFit/>
          </a:bodyPr>
          <a:lstStyle/>
          <a:p>
            <a:pPr algn="ctr" defTabSz="1371600"/>
            <a:r>
              <a:rPr lang="fr-FR" sz="2700" b="1" dirty="0">
                <a:solidFill>
                  <a:srgbClr val="00584A"/>
                </a:solidFill>
                <a:latin typeface="Roboto Black" panose="02000000000000000000" pitchFamily="2" charset="0"/>
                <a:ea typeface="Roboto Black" panose="02000000000000000000" pitchFamily="2" charset="0"/>
              </a:rPr>
              <a:t>International Launch March 4th, 2024</a:t>
            </a:r>
          </a:p>
        </p:txBody>
      </p:sp>
    </p:spTree>
    <p:extLst>
      <p:ext uri="{BB962C8B-B14F-4D97-AF65-F5344CB8AC3E}">
        <p14:creationId xmlns:p14="http://schemas.microsoft.com/office/powerpoint/2010/main" val="210134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0514B1F-A338-C6C0-97C9-01AEF043B8D5}"/>
              </a:ext>
            </a:extLst>
          </p:cNvPr>
          <p:cNvSpPr txBox="1"/>
          <p:nvPr/>
        </p:nvSpPr>
        <p:spPr>
          <a:xfrm>
            <a:off x="228600" y="9717462"/>
            <a:ext cx="17534873" cy="400110"/>
          </a:xfrm>
          <a:prstGeom prst="rect">
            <a:avLst/>
          </a:prstGeom>
          <a:noFill/>
        </p:spPr>
        <p:txBody>
          <a:bodyPr wrap="square">
            <a:spAutoFit/>
          </a:bodyPr>
          <a:lstStyle/>
          <a:p>
            <a:pPr defTabSz="1371600">
              <a:defRPr/>
            </a:pPr>
            <a:r>
              <a:rPr lang="fr-FR" sz="1200" baseline="30000" dirty="0">
                <a:solidFill>
                  <a:schemeClr val="tx1">
                    <a:lumMod val="65000"/>
                    <a:lumOff val="35000"/>
                  </a:schemeClr>
                </a:solidFill>
                <a:latin typeface="Roboto Light"/>
              </a:rPr>
              <a:t>*https://www.ifop.com/wp-content/uploads/2022/05/communique-presse-mesbienfaits.pdf.</a:t>
            </a:r>
          </a:p>
          <a:p>
            <a:pPr defTabSz="1371600">
              <a:defRPr/>
            </a:pPr>
            <a:r>
              <a:rPr lang="fr-FR" sz="1200" baseline="30000" dirty="0">
                <a:solidFill>
                  <a:schemeClr val="tx1">
                    <a:lumMod val="65000"/>
                    <a:lumOff val="35000"/>
                  </a:schemeClr>
                </a:solidFill>
                <a:latin typeface="Roboto Light"/>
              </a:rPr>
              <a:t> **https://worldsleepday.org/usetoolkit/talking-points</a:t>
            </a:r>
            <a:endParaRPr lang="fr-FR" sz="1200" dirty="0">
              <a:solidFill>
                <a:srgbClr val="3E3E3E"/>
              </a:solidFill>
              <a:latin typeface="Roboto Light"/>
            </a:endParaRPr>
          </a:p>
        </p:txBody>
      </p:sp>
      <p:sp>
        <p:nvSpPr>
          <p:cNvPr id="3" name="Titre 2">
            <a:extLst>
              <a:ext uri="{FF2B5EF4-FFF2-40B4-BE49-F238E27FC236}">
                <a16:creationId xmlns:a16="http://schemas.microsoft.com/office/drawing/2014/main" id="{8C9097A5-8140-402F-085E-1443C4F0B293}"/>
              </a:ext>
            </a:extLst>
          </p:cNvPr>
          <p:cNvSpPr txBox="1">
            <a:spLocks/>
          </p:cNvSpPr>
          <p:nvPr/>
        </p:nvSpPr>
        <p:spPr>
          <a:xfrm>
            <a:off x="1257300" y="668688"/>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Stress &amp; lack of sleep</a:t>
            </a:r>
          </a:p>
        </p:txBody>
      </p:sp>
      <p:sp>
        <p:nvSpPr>
          <p:cNvPr id="4" name="Rectangle 3">
            <a:extLst>
              <a:ext uri="{FF2B5EF4-FFF2-40B4-BE49-F238E27FC236}">
                <a16:creationId xmlns:a16="http://schemas.microsoft.com/office/drawing/2014/main" id="{0D9F1181-FC0A-1BEC-9DCF-3988E707A95E}"/>
              </a:ext>
            </a:extLst>
          </p:cNvPr>
          <p:cNvSpPr/>
          <p:nvPr/>
        </p:nvSpPr>
        <p:spPr>
          <a:xfrm>
            <a:off x="1778696" y="1787030"/>
            <a:ext cx="14730608" cy="830997"/>
          </a:xfrm>
          <a:prstGeom prst="rect">
            <a:avLst/>
          </a:prstGeom>
          <a:solidFill>
            <a:srgbClr val="00584A"/>
          </a:solidFill>
        </p:spPr>
        <p:txBody>
          <a:bodyPr wrap="square">
            <a:spAutoFit/>
          </a:bodyPr>
          <a:lstStyle/>
          <a:p>
            <a:pPr algn="ctr" defTabSz="1371600">
              <a:defRPr/>
            </a:pPr>
            <a:r>
              <a:rPr lang="fr-FR" sz="4800" dirty="0">
                <a:solidFill>
                  <a:prstClr val="white"/>
                </a:solidFill>
                <a:latin typeface="Roboto Black" panose="02000000000000000000" pitchFamily="2" charset="0"/>
                <a:ea typeface="Roboto Black" panose="02000000000000000000" pitchFamily="2" charset="0"/>
              </a:rPr>
              <a:t>A global phenomenon with a lasting impact</a:t>
            </a:r>
          </a:p>
        </p:txBody>
      </p:sp>
      <p:pic>
        <p:nvPicPr>
          <p:cNvPr id="12" name="Picture 2">
            <a:extLst>
              <a:ext uri="{FF2B5EF4-FFF2-40B4-BE49-F238E27FC236}">
                <a16:creationId xmlns:a16="http://schemas.microsoft.com/office/drawing/2014/main" id="{79459D61-4829-C5E5-02FF-4F76AD915F0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04682" y="5795521"/>
            <a:ext cx="6747569" cy="430097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AF7179A-190C-D6CA-AEE8-9E09D2747CC0}"/>
              </a:ext>
            </a:extLst>
          </p:cNvPr>
          <p:cNvSpPr txBox="1"/>
          <p:nvPr/>
        </p:nvSpPr>
        <p:spPr>
          <a:xfrm>
            <a:off x="1257300" y="4112448"/>
            <a:ext cx="3733800" cy="2062103"/>
          </a:xfrm>
          <a:prstGeom prst="rect">
            <a:avLst/>
          </a:prstGeom>
          <a:noFill/>
        </p:spPr>
        <p:txBody>
          <a:bodyPr wrap="square">
            <a:spAutoFit/>
          </a:bodyPr>
          <a:lstStyle/>
          <a:p>
            <a:pPr algn="ct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95%</a:t>
            </a: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Of the population is stressed or anxious*.</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9F0932C1-4611-A40D-A47F-FEE08C75C9C8}"/>
              </a:ext>
            </a:extLst>
          </p:cNvPr>
          <p:cNvSpPr txBox="1"/>
          <p:nvPr/>
        </p:nvSpPr>
        <p:spPr>
          <a:xfrm>
            <a:off x="5687667" y="4112448"/>
            <a:ext cx="5181600" cy="2062103"/>
          </a:xfrm>
          <a:prstGeom prst="rect">
            <a:avLst/>
          </a:prstGeom>
          <a:noFill/>
        </p:spPr>
        <p:txBody>
          <a:bodyPr wrap="square">
            <a:spAutoFit/>
          </a:bodyPr>
          <a:lstStyle/>
          <a:p>
            <a:pPr algn="ctr"/>
            <a:r>
              <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4 </a:t>
            </a:r>
            <a:r>
              <a:rPr lang="fr-FR" sz="8000" b="1" dirty="0">
                <a:solidFill>
                  <a:srgbClr val="00584A"/>
                </a:solidFill>
                <a:latin typeface="Roboto Black" panose="02000000000000000000" pitchFamily="2" charset="0"/>
                <a:ea typeface="Roboto Black" panose="02000000000000000000" pitchFamily="2" charset="0"/>
              </a:rPr>
              <a:t>billion</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people wake up</a:t>
            </a: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tired every day</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7A507028-6E85-A2A6-6AF5-0DD6D4EB18DD}"/>
              </a:ext>
            </a:extLst>
          </p:cNvPr>
          <p:cNvSpPr txBox="1"/>
          <p:nvPr/>
        </p:nvSpPr>
        <p:spPr>
          <a:xfrm>
            <a:off x="11506200" y="4154425"/>
            <a:ext cx="5963432" cy="2062103"/>
          </a:xfrm>
          <a:prstGeom prst="rect">
            <a:avLst/>
          </a:prstGeom>
          <a:noFill/>
        </p:spPr>
        <p:txBody>
          <a:bodyPr wrap="square">
            <a:spAutoFit/>
          </a:bodyPr>
          <a:lstStyle/>
          <a:p>
            <a:pPr algn="ctr"/>
            <a:r>
              <a:rPr lang="fr-FR" sz="8000" b="1" dirty="0">
                <a:solidFill>
                  <a:srgbClr val="00584A"/>
                </a:solidFill>
                <a:latin typeface="Roboto Black" panose="02000000000000000000" pitchFamily="2" charset="0"/>
                <a:ea typeface="Roboto Black" panose="02000000000000000000" pitchFamily="2" charset="0"/>
              </a:rPr>
              <a:t>100 billion $</a:t>
            </a:r>
            <a:endParaRPr kumimoji="0" lang="fr-FR" sz="80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algn="ct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spent</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worldwide</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annually</a:t>
            </a:r>
            <a:endParaRPr lang="fr-FR" sz="2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to solve </a:t>
            </a:r>
            <a:r>
              <a:rPr lang="fr-FR" sz="2400" b="1" dirty="0" err="1">
                <a:solidFill>
                  <a:schemeClr val="tx1">
                    <a:lumMod val="75000"/>
                    <a:lumOff val="25000"/>
                  </a:schemeClr>
                </a:solidFill>
                <a:latin typeface="Roboto Light" panose="02000000000000000000" pitchFamily="2" charset="0"/>
                <a:ea typeface="Roboto Light" panose="02000000000000000000" pitchFamily="2" charset="0"/>
              </a:rPr>
              <a:t>this</a:t>
            </a:r>
            <a:r>
              <a:rPr lang="fr-FR" sz="2400" b="1" dirty="0">
                <a:solidFill>
                  <a:schemeClr val="tx1">
                    <a:lumMod val="75000"/>
                    <a:lumOff val="25000"/>
                  </a:schemeClr>
                </a:solidFill>
                <a:latin typeface="Roboto Light" panose="02000000000000000000" pitchFamily="2" charset="0"/>
                <a:ea typeface="Roboto Light" panose="02000000000000000000" pitchFamily="2" charset="0"/>
              </a:rPr>
              <a:t> issue**</a:t>
            </a:r>
            <a:endParaRPr lang="fr-FR" sz="2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331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39A51B22-CA69-1D5A-C739-13EDDB62802E}"/>
              </a:ext>
            </a:extLst>
          </p:cNvPr>
          <p:cNvSpPr txBox="1"/>
          <p:nvPr/>
        </p:nvSpPr>
        <p:spPr>
          <a:xfrm>
            <a:off x="7010400" y="1364157"/>
            <a:ext cx="5389400" cy="434682"/>
          </a:xfrm>
          <a:prstGeom prst="rect">
            <a:avLst/>
          </a:prstGeom>
        </p:spPr>
        <p:txBody>
          <a:bodyPr vert="horz" wrap="square" lIns="0" tIns="18998" rIns="0" bIns="0" rtlCol="0">
            <a:spAutoFit/>
          </a:bodyPr>
          <a:lstStyle/>
          <a:p>
            <a:pPr marL="18998" marR="0" lvl="0" indent="0" algn="l" defTabSz="1367829" rtl="0" eaLnBrk="1" fontAlgn="auto" latinLnBrk="0" hangingPunct="1">
              <a:lnSpc>
                <a:spcPct val="100000"/>
              </a:lnSpc>
              <a:spcBef>
                <a:spcPts val="150"/>
              </a:spcBef>
              <a:spcAft>
                <a:spcPts val="0"/>
              </a:spcAft>
              <a:buClrTx/>
              <a:buSzTx/>
              <a:buFontTx/>
              <a:buNone/>
              <a:tabLst/>
              <a:defRPr/>
            </a:pPr>
            <a:r>
              <a:rPr kumimoji="0" lang="fr-FR" sz="2700" b="0" i="0" u="none" strike="noStrike" kern="0" cap="none" spc="0" normalizeH="0" baseline="0" noProof="0" dirty="0">
                <a:ln>
                  <a:noFill/>
                </a:ln>
                <a:solidFill>
                  <a:srgbClr val="333638"/>
                </a:solidFill>
                <a:effectLst/>
                <a:uLnTx/>
                <a:uFillTx/>
                <a:latin typeface="Roboto "/>
                <a:ea typeface="+mn-ea"/>
                <a:cs typeface="KyivType Sans Medium2"/>
              </a:rPr>
              <a:t>9</a:t>
            </a:r>
            <a:r>
              <a:rPr kumimoji="0" sz="2700" b="0" i="0" u="none" strike="noStrike" kern="0" cap="none" spc="0" normalizeH="0" baseline="0" noProof="0" dirty="0">
                <a:ln>
                  <a:noFill/>
                </a:ln>
                <a:solidFill>
                  <a:srgbClr val="333638"/>
                </a:solidFill>
                <a:effectLst/>
                <a:uLnTx/>
                <a:uFillTx/>
                <a:latin typeface="Roboto "/>
                <a:ea typeface="+mn-ea"/>
                <a:cs typeface="KyivType Sans Medium2"/>
              </a:rPr>
              <a:t>0 </a:t>
            </a:r>
            <a:r>
              <a:rPr kumimoji="0" sz="2700" b="0" i="0" u="none" strike="noStrike" kern="0" cap="none" spc="-30" normalizeH="0" baseline="0" noProof="0" dirty="0">
                <a:ln>
                  <a:noFill/>
                </a:ln>
                <a:solidFill>
                  <a:srgbClr val="333638"/>
                </a:solidFill>
                <a:effectLst/>
                <a:uLnTx/>
                <a:uFillTx/>
                <a:latin typeface="Roboto "/>
                <a:ea typeface="+mn-ea"/>
                <a:cs typeface="KyivType Sans Medium2"/>
              </a:rPr>
              <a:t>min</a:t>
            </a:r>
            <a:r>
              <a:rPr kumimoji="0" lang="fr-FR" sz="2700" b="0" i="0" u="none" strike="noStrike" kern="0" cap="none" spc="-30" normalizeH="0" baseline="0" noProof="0" dirty="0">
                <a:ln>
                  <a:noFill/>
                </a:ln>
                <a:solidFill>
                  <a:srgbClr val="333638"/>
                </a:solidFill>
                <a:effectLst/>
                <a:uLnTx/>
                <a:uFillTx/>
                <a:latin typeface="Roboto "/>
                <a:ea typeface="+mn-ea"/>
                <a:cs typeface="KyivType Sans Medium2"/>
              </a:rPr>
              <a:t>. –</a:t>
            </a:r>
            <a:r>
              <a:rPr lang="fr-FR" sz="2700" kern="0" spc="-30" dirty="0">
                <a:solidFill>
                  <a:srgbClr val="333638"/>
                </a:solidFill>
                <a:latin typeface="Roboto "/>
                <a:cs typeface="KyivType Sans Medium2"/>
              </a:rPr>
              <a:t> WELLNESS</a:t>
            </a:r>
            <a:endParaRPr kumimoji="0" sz="2700" b="0" i="0" u="none" strike="noStrike" kern="0" cap="none" spc="0" normalizeH="0" baseline="0" noProof="0" dirty="0">
              <a:ln>
                <a:noFill/>
              </a:ln>
              <a:solidFill>
                <a:sysClr val="windowText" lastClr="000000"/>
              </a:solidFill>
              <a:effectLst/>
              <a:uLnTx/>
              <a:uFillTx/>
              <a:latin typeface="Roboto "/>
              <a:ea typeface="+mn-ea"/>
              <a:cs typeface="KyivType Sans Medium2"/>
            </a:endParaRPr>
          </a:p>
        </p:txBody>
      </p:sp>
      <p:sp>
        <p:nvSpPr>
          <p:cNvPr id="4" name="ZoneTexte 3">
            <a:extLst>
              <a:ext uri="{FF2B5EF4-FFF2-40B4-BE49-F238E27FC236}">
                <a16:creationId xmlns:a16="http://schemas.microsoft.com/office/drawing/2014/main" id="{36A7ED7A-E828-9E7B-7401-C23DA10B1412}"/>
              </a:ext>
            </a:extLst>
          </p:cNvPr>
          <p:cNvSpPr txBox="1"/>
          <p:nvPr/>
        </p:nvSpPr>
        <p:spPr>
          <a:xfrm>
            <a:off x="6793529" y="2029235"/>
            <a:ext cx="3524321" cy="738664"/>
          </a:xfrm>
          <a:prstGeom prst="rect">
            <a:avLst/>
          </a:prstGeom>
          <a:solidFill>
            <a:srgbClr val="00584A"/>
          </a:solid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200" b="1"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The Yon-Ka +</a:t>
            </a:r>
          </a:p>
        </p:txBody>
      </p:sp>
      <p:sp>
        <p:nvSpPr>
          <p:cNvPr id="9" name="ZoneTexte 8">
            <a:extLst>
              <a:ext uri="{FF2B5EF4-FFF2-40B4-BE49-F238E27FC236}">
                <a16:creationId xmlns:a16="http://schemas.microsoft.com/office/drawing/2014/main" id="{FBAA0C7B-D246-EC18-C4C5-250A68332836}"/>
              </a:ext>
            </a:extLst>
          </p:cNvPr>
          <p:cNvSpPr txBox="1"/>
          <p:nvPr/>
        </p:nvSpPr>
        <p:spPr>
          <a:xfrm>
            <a:off x="3773960" y="137085"/>
            <a:ext cx="11318316" cy="1200329"/>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grpSp>
        <p:nvGrpSpPr>
          <p:cNvPr id="19" name="Groupe 18">
            <a:extLst>
              <a:ext uri="{FF2B5EF4-FFF2-40B4-BE49-F238E27FC236}">
                <a16:creationId xmlns:a16="http://schemas.microsoft.com/office/drawing/2014/main" id="{7D1F30F2-1989-D327-CDD7-5CE33C9EFCD6}"/>
              </a:ext>
            </a:extLst>
          </p:cNvPr>
          <p:cNvGrpSpPr/>
          <p:nvPr/>
        </p:nvGrpSpPr>
        <p:grpSpPr>
          <a:xfrm>
            <a:off x="5029200" y="2892584"/>
            <a:ext cx="4725783" cy="6656205"/>
            <a:chOff x="4979317" y="2892584"/>
            <a:chExt cx="4725783" cy="6656205"/>
          </a:xfrm>
        </p:grpSpPr>
        <p:sp>
          <p:nvSpPr>
            <p:cNvPr id="3" name="ZoneTexte 2">
              <a:extLst>
                <a:ext uri="{FF2B5EF4-FFF2-40B4-BE49-F238E27FC236}">
                  <a16:creationId xmlns:a16="http://schemas.microsoft.com/office/drawing/2014/main" id="{534ED19C-A011-D64A-0AEB-1E6674243809}"/>
                </a:ext>
              </a:extLst>
            </p:cNvPr>
            <p:cNvSpPr txBox="1"/>
            <p:nvPr/>
          </p:nvSpPr>
          <p:spPr>
            <a:xfrm>
              <a:off x="4979317" y="2892584"/>
              <a:ext cx="4685199"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lang="en-US" sz="2700" dirty="0">
                <a:solidFill>
                  <a:srgbClr val="202122"/>
                </a:solidFill>
                <a:latin typeface="Roboto Light"/>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700" dirty="0">
                  <a:solidFill>
                    <a:srgbClr val="202122"/>
                  </a:solidFill>
                  <a:latin typeface="Roboto Light"/>
                </a:rPr>
                <a:t>Use of </a:t>
              </a:r>
              <a:r>
                <a:rPr lang="en-US" sz="2700" b="1" dirty="0">
                  <a:solidFill>
                    <a:srgbClr val="202122"/>
                  </a:solidFill>
                  <a:latin typeface="Roboto Light"/>
                </a:rPr>
                <a:t>accessories </a:t>
              </a:r>
              <a:r>
                <a:rPr lang="en-US" sz="2700" dirty="0">
                  <a:solidFill>
                    <a:srgbClr val="202122"/>
                  </a:solidFill>
                  <a:latin typeface="Roboto Light"/>
                </a:rPr>
                <a:t>during treatment: </a:t>
              </a:r>
              <a:r>
                <a:rPr lang="en-US" sz="2700" b="1" dirty="0">
                  <a:solidFill>
                    <a:srgbClr val="202122"/>
                  </a:solidFill>
                  <a:latin typeface="Roboto Light"/>
                </a:rPr>
                <a:t>quartz crystal </a:t>
              </a:r>
              <a:r>
                <a:rPr lang="en-US" sz="2700" dirty="0">
                  <a:solidFill>
                    <a:srgbClr val="202122"/>
                  </a:solidFill>
                  <a:latin typeface="Roboto Light"/>
                </a:rPr>
                <a:t>(de-stressing techniques), </a:t>
              </a:r>
              <a:r>
                <a:rPr lang="en-US" sz="2700" b="1" dirty="0">
                  <a:solidFill>
                    <a:srgbClr val="202122"/>
                  </a:solidFill>
                  <a:latin typeface="Roboto Light"/>
                </a:rPr>
                <a:t>hot stones </a:t>
              </a:r>
              <a:r>
                <a:rPr lang="en-US" sz="2700" dirty="0">
                  <a:solidFill>
                    <a:srgbClr val="202122"/>
                  </a:solidFill>
                  <a:latin typeface="Roboto Light"/>
                </a:rPr>
                <a:t>(on areas of tension) for even greater relaxation</a:t>
              </a:r>
              <a:r>
                <a:rPr lang="fr-FR" sz="2700" dirty="0">
                  <a:solidFill>
                    <a:srgbClr val="202122"/>
                  </a:solidFill>
                  <a:latin typeface="Roboto Light"/>
                </a:rPr>
                <a:t> </a:t>
              </a:r>
            </a:p>
            <a:p>
              <a:pPr marL="0" marR="0" lvl="0" indent="0" algn="ctr" defTabSz="1371600" rtl="0" eaLnBrk="1" fontAlgn="auto" latinLnBrk="0" hangingPunct="1">
                <a:lnSpc>
                  <a:spcPct val="100000"/>
                </a:lnSpc>
                <a:spcBef>
                  <a:spcPts val="0"/>
                </a:spcBef>
                <a:spcAft>
                  <a:spcPts val="0"/>
                </a:spcAft>
                <a:buClrTx/>
                <a:buSzTx/>
                <a:buFontTx/>
                <a:buNone/>
                <a:tabLst/>
                <a:defRPr/>
              </a:pPr>
              <a:endParaRPr lang="fr-FR" sz="2700" dirty="0">
                <a:solidFill>
                  <a:srgbClr val="202122"/>
                </a:solidFill>
                <a:latin typeface="Roboto Light"/>
              </a:endParaRPr>
            </a:p>
          </p:txBody>
        </p:sp>
        <p:pic>
          <p:nvPicPr>
            <p:cNvPr id="5" name="Picture 2">
              <a:extLst>
                <a:ext uri="{FF2B5EF4-FFF2-40B4-BE49-F238E27FC236}">
                  <a16:creationId xmlns:a16="http://schemas.microsoft.com/office/drawing/2014/main" id="{1C02A761-8F19-6081-A21E-F7D2DAEC23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4812" y="6864483"/>
              <a:ext cx="2363210" cy="23632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a:extLst>
                <a:ext uri="{FF2B5EF4-FFF2-40B4-BE49-F238E27FC236}">
                  <a16:creationId xmlns:a16="http://schemas.microsoft.com/office/drawing/2014/main" id="{C09B08FB-11B0-1BCD-E6A9-AF61227CFD99}"/>
                </a:ext>
              </a:extLst>
            </p:cNvPr>
            <p:cNvGrpSpPr/>
            <p:nvPr/>
          </p:nvGrpSpPr>
          <p:grpSpPr>
            <a:xfrm>
              <a:off x="7384348" y="6581165"/>
              <a:ext cx="2320752" cy="2967624"/>
              <a:chOff x="5746464" y="4708291"/>
              <a:chExt cx="1547168" cy="1978416"/>
            </a:xfrm>
          </p:grpSpPr>
          <p:pic>
            <p:nvPicPr>
              <p:cNvPr id="11" name="Image 13">
                <a:extLst>
                  <a:ext uri="{FF2B5EF4-FFF2-40B4-BE49-F238E27FC236}">
                    <a16:creationId xmlns:a16="http://schemas.microsoft.com/office/drawing/2014/main" id="{E68F2797-8ED6-0DE4-8E9B-E11B5155060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886758">
                <a:off x="5746464" y="4708291"/>
                <a:ext cx="1222862" cy="18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3">
                <a:extLst>
                  <a:ext uri="{FF2B5EF4-FFF2-40B4-BE49-F238E27FC236}">
                    <a16:creationId xmlns:a16="http://schemas.microsoft.com/office/drawing/2014/main" id="{41F85E61-0CE5-23CE-7284-8F4C45B8A91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886758">
                <a:off x="6070770" y="4851545"/>
                <a:ext cx="1222862" cy="18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 name="Groupe 17">
            <a:extLst>
              <a:ext uri="{FF2B5EF4-FFF2-40B4-BE49-F238E27FC236}">
                <a16:creationId xmlns:a16="http://schemas.microsoft.com/office/drawing/2014/main" id="{CD8C30E4-2CD8-3449-C721-9331F0D12F61}"/>
              </a:ext>
            </a:extLst>
          </p:cNvPr>
          <p:cNvGrpSpPr/>
          <p:nvPr/>
        </p:nvGrpSpPr>
        <p:grpSpPr>
          <a:xfrm>
            <a:off x="555464" y="2892584"/>
            <a:ext cx="4248257" cy="6867924"/>
            <a:chOff x="585051" y="3111440"/>
            <a:chExt cx="4248257" cy="6867924"/>
          </a:xfrm>
        </p:grpSpPr>
        <p:sp>
          <p:nvSpPr>
            <p:cNvPr id="8" name="ZoneTexte 7">
              <a:extLst>
                <a:ext uri="{FF2B5EF4-FFF2-40B4-BE49-F238E27FC236}">
                  <a16:creationId xmlns:a16="http://schemas.microsoft.com/office/drawing/2014/main" id="{6CA5D36C-084D-DC53-E40D-B6169486B1C8}"/>
                </a:ext>
              </a:extLst>
            </p:cNvPr>
            <p:cNvSpPr txBox="1"/>
            <p:nvPr/>
          </p:nvSpPr>
          <p:spPr>
            <a:xfrm>
              <a:off x="585051" y="3111440"/>
              <a:ext cx="4216769" cy="3000821"/>
            </a:xfrm>
            <a:prstGeom prst="rect">
              <a:avLst/>
            </a:prstGeom>
            <a:noFill/>
            <a:ln>
              <a:solidFill>
                <a:srgbClr val="0E6E59"/>
              </a:solidFill>
            </a:ln>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PHYTO BAIN </a:t>
              </a:r>
              <a:r>
                <a:rPr kumimoji="0" lang="en-US" sz="2700" b="0" i="0" u="none" strike="noStrike" kern="1200" cap="none" spc="0" normalizeH="0" baseline="0" noProof="0" dirty="0">
                  <a:ln>
                    <a:noFill/>
                  </a:ln>
                  <a:solidFill>
                    <a:srgbClr val="202122"/>
                  </a:solidFill>
                  <a:effectLst/>
                  <a:uLnTx/>
                  <a:uFillTx/>
                  <a:latin typeface="Roboto Light"/>
                  <a:ea typeface="+mn-ea"/>
                  <a:cs typeface="+mn-cs"/>
                </a:rPr>
                <a:t>and stimulation of </a:t>
              </a:r>
              <a:r>
                <a:rPr kumimoji="0" lang="en-US" sz="2700" b="1" i="0" u="none" strike="noStrike" kern="1200" cap="none" spc="0" normalizeH="0" baseline="0" noProof="0" dirty="0">
                  <a:ln>
                    <a:noFill/>
                  </a:ln>
                  <a:solidFill>
                    <a:srgbClr val="202122"/>
                  </a:solidFill>
                  <a:effectLst/>
                  <a:uLnTx/>
                  <a:uFillTx/>
                  <a:latin typeface="Roboto Light"/>
                  <a:ea typeface="+mn-ea"/>
                  <a:cs typeface="+mn-cs"/>
                </a:rPr>
                <a:t>9 personalized energy points </a:t>
              </a:r>
              <a:r>
                <a:rPr kumimoji="0" lang="en-US" sz="2700" b="0" i="0" u="none" strike="noStrike" kern="1200" cap="none" spc="0" normalizeH="0" baseline="0" noProof="0" dirty="0">
                  <a:ln>
                    <a:noFill/>
                  </a:ln>
                  <a:solidFill>
                    <a:srgbClr val="202122"/>
                  </a:solidFill>
                  <a:effectLst/>
                  <a:uLnTx/>
                  <a:uFillTx/>
                  <a:latin typeface="Roboto Light"/>
                  <a:ea typeface="+mn-ea"/>
                  <a:cs typeface="+mn-cs"/>
                </a:rPr>
                <a:t>(anti-insomnia, anti-anxiety, pain relief)</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202122"/>
                </a:solidFill>
                <a:effectLst/>
                <a:uLnTx/>
                <a:uFillTx/>
                <a:latin typeface="Roboto Light"/>
                <a:ea typeface="+mn-ea"/>
                <a:cs typeface="+mn-cs"/>
              </a:endParaRPr>
            </a:p>
          </p:txBody>
        </p:sp>
        <p:pic>
          <p:nvPicPr>
            <p:cNvPr id="14" name="Image 13">
              <a:extLst>
                <a:ext uri="{FF2B5EF4-FFF2-40B4-BE49-F238E27FC236}">
                  <a16:creationId xmlns:a16="http://schemas.microsoft.com/office/drawing/2014/main" id="{556F11C0-92E7-8A32-678C-E365F85A29DD}"/>
                </a:ext>
              </a:extLst>
            </p:cNvPr>
            <p:cNvPicPr>
              <a:picLocks noChangeAspect="1"/>
            </p:cNvPicPr>
            <p:nvPr/>
          </p:nvPicPr>
          <p:blipFill>
            <a:blip r:embed="rId5"/>
            <a:stretch>
              <a:fillRect/>
            </a:stretch>
          </p:blipFill>
          <p:spPr>
            <a:xfrm>
              <a:off x="585051" y="6470940"/>
              <a:ext cx="4248257" cy="3508424"/>
            </a:xfrm>
            <a:prstGeom prst="rect">
              <a:avLst/>
            </a:prstGeom>
          </p:spPr>
        </p:pic>
      </p:grpSp>
      <p:grpSp>
        <p:nvGrpSpPr>
          <p:cNvPr id="17" name="Groupe 16">
            <a:extLst>
              <a:ext uri="{FF2B5EF4-FFF2-40B4-BE49-F238E27FC236}">
                <a16:creationId xmlns:a16="http://schemas.microsoft.com/office/drawing/2014/main" id="{43459167-1574-5CAF-19E5-A75A68D20EA2}"/>
              </a:ext>
            </a:extLst>
          </p:cNvPr>
          <p:cNvGrpSpPr/>
          <p:nvPr/>
        </p:nvGrpSpPr>
        <p:grpSpPr>
          <a:xfrm>
            <a:off x="14317532" y="2870046"/>
            <a:ext cx="3415004" cy="6803450"/>
            <a:chOff x="14346251" y="2933762"/>
            <a:chExt cx="3415004" cy="6803450"/>
          </a:xfrm>
        </p:grpSpPr>
        <p:sp>
          <p:nvSpPr>
            <p:cNvPr id="6" name="ZoneTexte 5">
              <a:extLst>
                <a:ext uri="{FF2B5EF4-FFF2-40B4-BE49-F238E27FC236}">
                  <a16:creationId xmlns:a16="http://schemas.microsoft.com/office/drawing/2014/main" id="{0162018A-06AB-CBBE-8E76-602C7541CB13}"/>
                </a:ext>
              </a:extLst>
            </p:cNvPr>
            <p:cNvSpPr txBox="1"/>
            <p:nvPr/>
          </p:nvSpPr>
          <p:spPr>
            <a:xfrm>
              <a:off x="14346251" y="2933762"/>
              <a:ext cx="3415004"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30-minute option </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700" dirty="0">
                  <a:solidFill>
                    <a:srgbClr val="202122"/>
                  </a:solidFill>
                  <a:latin typeface="Roboto Light"/>
                </a:rPr>
                <a:t>to be combined with a face or body treatment (back, energy points) to restore restful sleep</a:t>
              </a:r>
              <a:endParaRPr lang="fr-FR" sz="2700" dirty="0">
                <a:solidFill>
                  <a:srgbClr val="202122"/>
                </a:solidFill>
                <a:latin typeface="Roboto Light"/>
              </a:endParaRPr>
            </a:p>
          </p:txBody>
        </p:sp>
        <p:pic>
          <p:nvPicPr>
            <p:cNvPr id="15" name="Image 14" descr="Une image contenant personne, intérieur, confort, épaule&#10;&#10;Description générée automatiquement">
              <a:extLst>
                <a:ext uri="{FF2B5EF4-FFF2-40B4-BE49-F238E27FC236}">
                  <a16:creationId xmlns:a16="http://schemas.microsoft.com/office/drawing/2014/main" id="{3F0AE8E7-969F-22F0-1063-598CCACA168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346251" y="6607619"/>
              <a:ext cx="3415004" cy="3129593"/>
            </a:xfrm>
            <a:prstGeom prst="rect">
              <a:avLst/>
            </a:prstGeom>
          </p:spPr>
        </p:pic>
      </p:grpSp>
      <p:grpSp>
        <p:nvGrpSpPr>
          <p:cNvPr id="16" name="Groupe 15">
            <a:extLst>
              <a:ext uri="{FF2B5EF4-FFF2-40B4-BE49-F238E27FC236}">
                <a16:creationId xmlns:a16="http://schemas.microsoft.com/office/drawing/2014/main" id="{B5450999-F213-BB74-4752-7FB6425D0CBC}"/>
              </a:ext>
            </a:extLst>
          </p:cNvPr>
          <p:cNvGrpSpPr/>
          <p:nvPr/>
        </p:nvGrpSpPr>
        <p:grpSpPr>
          <a:xfrm>
            <a:off x="9842013" y="2877195"/>
            <a:ext cx="4298022" cy="6683681"/>
            <a:chOff x="9752838" y="2927397"/>
            <a:chExt cx="4298022" cy="6683681"/>
          </a:xfrm>
        </p:grpSpPr>
        <p:sp>
          <p:nvSpPr>
            <p:cNvPr id="7" name="ZoneTexte 6">
              <a:extLst>
                <a:ext uri="{FF2B5EF4-FFF2-40B4-BE49-F238E27FC236}">
                  <a16:creationId xmlns:a16="http://schemas.microsoft.com/office/drawing/2014/main" id="{73DE65C8-4465-BF9C-FAFD-71B12A3DD489}"/>
                </a:ext>
              </a:extLst>
            </p:cNvPr>
            <p:cNvSpPr txBox="1"/>
            <p:nvPr/>
          </p:nvSpPr>
          <p:spPr>
            <a:xfrm>
              <a:off x="9752838" y="2927397"/>
              <a:ext cx="4298022" cy="3000821"/>
            </a:xfrm>
            <a:prstGeom prst="rect">
              <a:avLst/>
            </a:prstGeom>
            <a:noFill/>
            <a:ln>
              <a:solidFill>
                <a:srgbClr val="0E6E59"/>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Unique and 14-step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02122"/>
                  </a:solidFill>
                  <a:effectLst/>
                  <a:uLnTx/>
                  <a:uFillTx/>
                  <a:latin typeface="Roboto Light"/>
                  <a:ea typeface="+mn-ea"/>
                  <a:cs typeface="+mn-cs"/>
                </a:rPr>
                <a:t>multi-sensory experience (specially designed playlist and warmed products)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202122"/>
                  </a:solidFill>
                  <a:effectLst/>
                  <a:uLnTx/>
                  <a:uFillTx/>
                  <a:latin typeface="Roboto Light"/>
                  <a:ea typeface="+mn-ea"/>
                  <a:cs typeface="+mn-cs"/>
                </a:rPr>
                <a:t>YON-KA </a:t>
              </a:r>
              <a:r>
                <a:rPr kumimoji="0" lang="fr-FR" sz="2700" b="0" i="1" u="none" strike="noStrike" kern="1200" cap="none" spc="0" normalizeH="0" baseline="0" noProof="0" dirty="0" err="1">
                  <a:ln>
                    <a:noFill/>
                  </a:ln>
                  <a:solidFill>
                    <a:srgbClr val="202122"/>
                  </a:solidFill>
                  <a:effectLst/>
                  <a:uLnTx/>
                  <a:uFillTx/>
                  <a:latin typeface="Roboto Light"/>
                  <a:ea typeface="+mn-ea"/>
                  <a:cs typeface="+mn-cs"/>
                </a:rPr>
                <a:t>Sleep</a:t>
              </a:r>
              <a:r>
                <a:rPr kumimoji="0" lang="fr-FR" sz="2700" b="0" i="1" u="none" strike="noStrike" kern="1200" cap="none" spc="0" normalizeH="0" baseline="0" noProof="0" dirty="0">
                  <a:ln>
                    <a:noFill/>
                  </a:ln>
                  <a:solidFill>
                    <a:srgbClr val="202122"/>
                  </a:solidFill>
                  <a:effectLst/>
                  <a:uLnTx/>
                  <a:uFillTx/>
                  <a:latin typeface="Roboto Light"/>
                  <a:ea typeface="+mn-ea"/>
                  <a:cs typeface="+mn-cs"/>
                </a:rPr>
                <a:t> </a:t>
              </a:r>
              <a:r>
                <a:rPr kumimoji="0" lang="fr-FR" sz="2700" b="0" i="1" u="none" strike="noStrike" kern="1200" cap="none" spc="0" normalizeH="0" baseline="0" noProof="0" dirty="0" err="1">
                  <a:ln>
                    <a:noFill/>
                  </a:ln>
                  <a:solidFill>
                    <a:srgbClr val="202122"/>
                  </a:solidFill>
                  <a:effectLst/>
                  <a:uLnTx/>
                  <a:uFillTx/>
                  <a:latin typeface="Roboto Light"/>
                  <a:ea typeface="+mn-ea"/>
                  <a:cs typeface="+mn-cs"/>
                </a:rPr>
                <a:t>Therapy</a:t>
              </a:r>
              <a:endParaRPr kumimoji="0" lang="fr-FR" sz="2700" b="0" i="1" u="none" strike="noStrike" kern="1200" cap="none" spc="0" normalizeH="0" baseline="0" noProof="0" dirty="0">
                <a:ln>
                  <a:noFill/>
                </a:ln>
                <a:solidFill>
                  <a:srgbClr val="202122"/>
                </a:solidFill>
                <a:effectLst/>
                <a:uLnTx/>
                <a:uFillTx/>
                <a:latin typeface="Roboto Light"/>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202122"/>
                  </a:solidFill>
                  <a:effectLst/>
                  <a:uLnTx/>
                  <a:uFillTx/>
                  <a:latin typeface="Roboto Light"/>
                  <a:ea typeface="+mn-ea"/>
                  <a:cs typeface="+mn-cs"/>
                </a:rPr>
                <a:t>(Spotify)</a:t>
              </a:r>
            </a:p>
          </p:txBody>
        </p:sp>
        <p:pic>
          <p:nvPicPr>
            <p:cNvPr id="13" name="Image 12">
              <a:extLst>
                <a:ext uri="{FF2B5EF4-FFF2-40B4-BE49-F238E27FC236}">
                  <a16:creationId xmlns:a16="http://schemas.microsoft.com/office/drawing/2014/main" id="{168497E7-FC19-7DD0-C3B9-7900F2F89BD7}"/>
                </a:ext>
              </a:extLst>
            </p:cNvPr>
            <p:cNvPicPr>
              <a:picLocks noChangeAspect="1"/>
            </p:cNvPicPr>
            <p:nvPr/>
          </p:nvPicPr>
          <p:blipFill rotWithShape="1">
            <a:blip r:embed="rId7"/>
            <a:srcRect b="3131"/>
            <a:stretch/>
          </p:blipFill>
          <p:spPr>
            <a:xfrm>
              <a:off x="9978951" y="6581501"/>
              <a:ext cx="3845795" cy="3029577"/>
            </a:xfrm>
            <a:prstGeom prst="rect">
              <a:avLst/>
            </a:prstGeom>
          </p:spPr>
        </p:pic>
      </p:grpSp>
    </p:spTree>
    <p:extLst>
      <p:ext uri="{BB962C8B-B14F-4D97-AF65-F5344CB8AC3E}">
        <p14:creationId xmlns:p14="http://schemas.microsoft.com/office/powerpoint/2010/main" val="39232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5C9B86-FFA3-C3D1-61C5-D07E7DD40439}"/>
              </a:ext>
            </a:extLst>
          </p:cNvPr>
          <p:cNvPicPr>
            <a:picLocks noChangeAspect="1"/>
          </p:cNvPicPr>
          <p:nvPr/>
        </p:nvPicPr>
        <p:blipFill rotWithShape="1">
          <a:blip r:embed="rId3">
            <a:duotone>
              <a:prstClr val="black"/>
              <a:schemeClr val="accent6">
                <a:tint val="45000"/>
                <a:satMod val="400000"/>
              </a:schemeClr>
            </a:duotone>
            <a:alphaModFix amt="42000"/>
            <a:extLst>
              <a:ext uri="{28A0092B-C50C-407E-A947-70E740481C1C}">
                <a14:useLocalDpi xmlns:a14="http://schemas.microsoft.com/office/drawing/2010/main"/>
              </a:ext>
            </a:extLst>
          </a:blip>
          <a:srcRect t="29217"/>
          <a:stretch/>
        </p:blipFill>
        <p:spPr>
          <a:xfrm>
            <a:off x="78558" y="5143500"/>
            <a:ext cx="18057042" cy="5045245"/>
          </a:xfrm>
          <a:prstGeom prst="rect">
            <a:avLst/>
          </a:prstGeom>
        </p:spPr>
      </p:pic>
      <p:sp>
        <p:nvSpPr>
          <p:cNvPr id="3" name="Titre 2">
            <a:extLst>
              <a:ext uri="{FF2B5EF4-FFF2-40B4-BE49-F238E27FC236}">
                <a16:creationId xmlns:a16="http://schemas.microsoft.com/office/drawing/2014/main" id="{BF54BCB3-94F1-8E75-0D63-6D79C4FA3EE5}"/>
              </a:ext>
            </a:extLst>
          </p:cNvPr>
          <p:cNvSpPr>
            <a:spLocks noGrp="1"/>
          </p:cNvSpPr>
          <p:nvPr>
            <p:ph type="title" idx="4294967295"/>
          </p:nvPr>
        </p:nvSpPr>
        <p:spPr>
          <a:xfrm>
            <a:off x="1257300" y="670889"/>
            <a:ext cx="15773400" cy="1189038"/>
          </a:xfrm>
          <a:prstGeom prst="rect">
            <a:avLst/>
          </a:prstGeom>
        </p:spPr>
        <p:txBody>
          <a:bodyPr/>
          <a:lstStyle/>
          <a:p>
            <a:r>
              <a:rPr lang="fr-FR" dirty="0"/>
              <a:t>One new </a:t>
            </a:r>
            <a:r>
              <a:rPr lang="fr-FR" dirty="0" err="1"/>
              <a:t>treatment</a:t>
            </a:r>
            <a:r>
              <a:rPr lang="fr-FR" dirty="0"/>
              <a:t> – 2 versions :</a:t>
            </a:r>
          </a:p>
        </p:txBody>
      </p:sp>
      <p:sp>
        <p:nvSpPr>
          <p:cNvPr id="7" name="Espace réservé du texte 6">
            <a:extLst>
              <a:ext uri="{FF2B5EF4-FFF2-40B4-BE49-F238E27FC236}">
                <a16:creationId xmlns:a16="http://schemas.microsoft.com/office/drawing/2014/main" id="{A3782B23-4F2E-40BF-C680-51FBECF0B364}"/>
              </a:ext>
            </a:extLst>
          </p:cNvPr>
          <p:cNvSpPr>
            <a:spLocks noGrp="1"/>
          </p:cNvSpPr>
          <p:nvPr>
            <p:ph type="body" sz="quarter" idx="4294967295"/>
          </p:nvPr>
        </p:nvSpPr>
        <p:spPr>
          <a:xfrm>
            <a:off x="10401300" y="1905001"/>
            <a:ext cx="7886700" cy="4459289"/>
          </a:xfrm>
          <a:prstGeom prst="rect">
            <a:avLst/>
          </a:prstGeom>
        </p:spPr>
        <p:txBody>
          <a:bodyPr/>
          <a:lstStyle/>
          <a:p>
            <a:pPr algn="r"/>
            <a:endParaRPr lang="fr-FR" dirty="0"/>
          </a:p>
          <a:p>
            <a:pPr algn="r"/>
            <a:endParaRPr lang="fr-FR" dirty="0"/>
          </a:p>
          <a:p>
            <a:pPr algn="r"/>
            <a:endParaRPr lang="fr-FR" dirty="0"/>
          </a:p>
        </p:txBody>
      </p:sp>
      <p:sp>
        <p:nvSpPr>
          <p:cNvPr id="6" name="ZoneTexte 5">
            <a:extLst>
              <a:ext uri="{FF2B5EF4-FFF2-40B4-BE49-F238E27FC236}">
                <a16:creationId xmlns:a16="http://schemas.microsoft.com/office/drawing/2014/main" id="{56C78B78-D8E1-BD7A-1A65-D379F93AFBB5}"/>
              </a:ext>
            </a:extLst>
          </p:cNvPr>
          <p:cNvSpPr txBox="1"/>
          <p:nvPr/>
        </p:nvSpPr>
        <p:spPr>
          <a:xfrm>
            <a:off x="8936741" y="5494137"/>
            <a:ext cx="8655608" cy="2169825"/>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
                <a:ea typeface="+mn-ea"/>
                <a:cs typeface="+mn-cs"/>
              </a:rPr>
              <a:t>De-stressing, </a:t>
            </a:r>
            <a:r>
              <a:rPr kumimoji="0" lang="fr-FR" sz="2700" b="0" i="0" u="none" strike="noStrike" kern="1200" cap="none" spc="0" normalizeH="0" baseline="0" noProof="0" dirty="0" err="1">
                <a:ln>
                  <a:noFill/>
                </a:ln>
                <a:solidFill>
                  <a:prstClr val="white"/>
                </a:solidFill>
                <a:effectLst/>
                <a:uLnTx/>
                <a:uFillTx/>
                <a:latin typeface="Roboto "/>
                <a:ea typeface="+mn-ea"/>
                <a:cs typeface="+mn-cs"/>
              </a:rPr>
              <a:t>smoothing</a:t>
            </a:r>
            <a:r>
              <a:rPr kumimoji="0" lang="fr-FR" sz="2700" b="0" i="0" u="none" strike="noStrike" kern="1200" cap="none" spc="0" normalizeH="0" baseline="0" noProof="0" dirty="0">
                <a:ln>
                  <a:noFill/>
                </a:ln>
                <a:solidFill>
                  <a:prstClr val="white"/>
                </a:solidFill>
                <a:effectLst/>
                <a:uLnTx/>
                <a:uFillTx/>
                <a:latin typeface="Roboto "/>
                <a:ea typeface="+mn-ea"/>
                <a:cs typeface="+mn-cs"/>
              </a:rPr>
              <a:t> and re-</a:t>
            </a:r>
            <a:r>
              <a:rPr kumimoji="0" lang="fr-FR" sz="2700" b="0" i="0" u="none" strike="noStrike" kern="1200" cap="none" spc="0" normalizeH="0" baseline="0" noProof="0" dirty="0" err="1">
                <a:ln>
                  <a:noFill/>
                </a:ln>
                <a:solidFill>
                  <a:prstClr val="white"/>
                </a:solidFill>
                <a:effectLst/>
                <a:uLnTx/>
                <a:uFillTx/>
                <a:latin typeface="Roboto "/>
                <a:ea typeface="+mn-ea"/>
                <a:cs typeface="+mn-cs"/>
              </a:rPr>
              <a:t>harmonising</a:t>
            </a:r>
            <a:r>
              <a:rPr kumimoji="0" lang="fr-FR" sz="2700" b="0" i="0" u="none" strike="noStrike" kern="1200" cap="none" spc="0" normalizeH="0" baseline="0" noProof="0" dirty="0">
                <a:ln>
                  <a:noFill/>
                </a:ln>
                <a:solidFill>
                  <a:prstClr val="white"/>
                </a:solidFill>
                <a:effectLst/>
                <a:uLnTx/>
                <a:uFillTx/>
                <a:latin typeface="Roboto "/>
                <a:ea typeface="+mn-ea"/>
                <a:cs typeface="+mn-cs"/>
              </a:rPr>
              <a:t>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
                <a:ea typeface="+mn-ea"/>
                <a:cs typeface="+mn-cs"/>
              </a:rPr>
              <a:t>face and back </a:t>
            </a:r>
            <a:r>
              <a:rPr kumimoji="0" lang="fr-FR" sz="2700" b="0" i="0" u="none" strike="noStrike" kern="1200" cap="none" spc="0" normalizeH="0" baseline="0" noProof="0" dirty="0" err="1">
                <a:ln>
                  <a:noFill/>
                </a:ln>
                <a:solidFill>
                  <a:prstClr val="white"/>
                </a:solidFill>
                <a:effectLst/>
                <a:uLnTx/>
                <a:uFillTx/>
                <a:latin typeface="Roboto "/>
                <a:ea typeface="+mn-ea"/>
                <a:cs typeface="+mn-cs"/>
              </a:rPr>
              <a:t>treatment</a:t>
            </a:r>
            <a:r>
              <a:rPr kumimoji="0" lang="fr-FR" sz="2700" b="0" i="0" u="none" strike="noStrike" kern="1200" cap="none" spc="0" normalizeH="0" baseline="0" noProof="0" dirty="0">
                <a:ln>
                  <a:noFill/>
                </a:ln>
                <a:solidFill>
                  <a:prstClr val="white"/>
                </a:solidFill>
                <a:effectLst/>
                <a:uLnTx/>
                <a:uFillTx/>
                <a:latin typeface="Roboto "/>
                <a:ea typeface="+mn-ea"/>
                <a:cs typeface="+mn-cs"/>
              </a:rPr>
              <a:t> </a:t>
            </a:r>
          </a:p>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prstClr val="white"/>
              </a:solidFill>
              <a:effectLst/>
              <a:uLnTx/>
              <a:uFillTx/>
              <a:latin typeface="Roboto "/>
              <a:ea typeface="+mn-ea"/>
              <a:cs typeface="+mn-cs"/>
            </a:endParaRP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Roboto "/>
                <a:ea typeface="+mn-ea"/>
                <a:cs typeface="+mn-cs"/>
              </a:rPr>
              <a:t>Double massage and energy points to release tension and promote restful sleep</a:t>
            </a:r>
            <a:r>
              <a:rPr kumimoji="0" lang="fr-FR" sz="2700" b="0" i="0" u="none" strike="noStrike" kern="1200" cap="none" spc="0" normalizeH="0" baseline="0" noProof="0" dirty="0">
                <a:ln>
                  <a:noFill/>
                </a:ln>
                <a:solidFill>
                  <a:srgbClr val="FFF2EA"/>
                </a:solidFill>
                <a:effectLst/>
                <a:uLnTx/>
                <a:uFillTx/>
                <a:latin typeface="Roboto "/>
                <a:ea typeface="+mn-ea"/>
                <a:cs typeface="+mn-cs"/>
              </a:rPr>
              <a:t>.</a:t>
            </a:r>
          </a:p>
        </p:txBody>
      </p:sp>
      <p:sp>
        <p:nvSpPr>
          <p:cNvPr id="8" name="ZoneTexte 7">
            <a:extLst>
              <a:ext uri="{FF2B5EF4-FFF2-40B4-BE49-F238E27FC236}">
                <a16:creationId xmlns:a16="http://schemas.microsoft.com/office/drawing/2014/main" id="{E4CBF344-0A20-491A-9100-2D1EB24834A6}"/>
              </a:ext>
            </a:extLst>
          </p:cNvPr>
          <p:cNvSpPr txBox="1"/>
          <p:nvPr/>
        </p:nvSpPr>
        <p:spPr>
          <a:xfrm>
            <a:off x="1507495" y="2120534"/>
            <a:ext cx="6129009" cy="2507351"/>
          </a:xfrm>
          <a:prstGeom prst="rect">
            <a:avLst/>
          </a:prstGeom>
          <a:noFill/>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CBD</a:t>
            </a:r>
            <a:r>
              <a:rPr kumimoji="0" lang="en-US" sz="7800" b="1" i="0" u="none" strike="noStrike" cap="none" spc="0" normalizeH="0" baseline="0" noProof="0" dirty="0">
                <a:ln>
                  <a:noFill/>
                </a:ln>
                <a:effectLst/>
                <a:uLnTx/>
                <a:uFillTx/>
                <a:latin typeface="+mj-lt"/>
                <a:ea typeface="+mj-ea"/>
                <a:cs typeface="+mj-cs"/>
              </a:rPr>
              <a:t> </a:t>
            </a:r>
            <a:r>
              <a:rPr kumimoji="0" lang="en-US" sz="7800" b="0" i="0" u="none" strike="noStrike" cap="none" spc="0" normalizeH="0" baseline="0" noProof="0" dirty="0">
                <a:ln>
                  <a:noFill/>
                </a:ln>
                <a:effectLst/>
                <a:uLnTx/>
                <a:uFillTx/>
                <a:latin typeface="+mj-lt"/>
                <a:ea typeface="+mj-ea"/>
                <a:cs typeface="+mj-cs"/>
              </a:rPr>
              <a:t>SLEEP THERAPY</a:t>
            </a:r>
          </a:p>
        </p:txBody>
      </p:sp>
      <p:sp>
        <p:nvSpPr>
          <p:cNvPr id="9" name="ZoneTexte 8">
            <a:extLst>
              <a:ext uri="{FF2B5EF4-FFF2-40B4-BE49-F238E27FC236}">
                <a16:creationId xmlns:a16="http://schemas.microsoft.com/office/drawing/2014/main" id="{6F343EBE-242E-48B2-9B71-A1FF439EE619}"/>
              </a:ext>
            </a:extLst>
          </p:cNvPr>
          <p:cNvSpPr txBox="1"/>
          <p:nvPr/>
        </p:nvSpPr>
        <p:spPr>
          <a:xfrm>
            <a:off x="9748586" y="1916192"/>
            <a:ext cx="7031918" cy="2507351"/>
          </a:xfrm>
          <a:prstGeom prst="rect">
            <a:avLst/>
          </a:prstGeom>
          <a:noFill/>
        </p:spPr>
        <p:txBody>
          <a:bodyPr vert="horz" lIns="91440" tIns="45720" rIns="91440" bIns="45720" rtlCol="0" anchor="b">
            <a:normAutofit fontScale="92500"/>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PHYTO</a:t>
            </a:r>
            <a:r>
              <a:rPr kumimoji="0" lang="en-US" sz="7800" b="1" i="0" u="none" strike="noStrike" cap="none" spc="0" normalizeH="0" baseline="0" noProof="0" dirty="0">
                <a:ln>
                  <a:noFill/>
                </a:ln>
                <a:effectLst/>
                <a:uLnTx/>
                <a:uFillTx/>
                <a:latin typeface="+mj-lt"/>
                <a:ea typeface="+mj-ea"/>
                <a:cs typeface="+mj-cs"/>
              </a:rPr>
              <a:t> </a:t>
            </a:r>
            <a:r>
              <a:rPr kumimoji="0" lang="en-US" sz="7800" b="0" i="0" u="none" strike="noStrike" cap="none" spc="0" normalizeH="0" baseline="0" noProof="0" dirty="0">
                <a:ln>
                  <a:noFill/>
                </a:ln>
                <a:effectLst/>
                <a:uLnTx/>
                <a:uFillTx/>
                <a:latin typeface="+mj-lt"/>
                <a:ea typeface="+mj-ea"/>
                <a:cs typeface="+mj-cs"/>
              </a:rPr>
              <a:t>SLEEP THERAPY</a:t>
            </a:r>
          </a:p>
        </p:txBody>
      </p:sp>
    </p:spTree>
    <p:extLst>
      <p:ext uri="{BB962C8B-B14F-4D97-AF65-F5344CB8AC3E}">
        <p14:creationId xmlns:p14="http://schemas.microsoft.com/office/powerpoint/2010/main" val="20747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203280" y="2166512"/>
            <a:ext cx="7950120" cy="727315"/>
          </a:xfrm>
          <a:prstGeom prst="rect">
            <a:avLst/>
          </a:prstGeom>
        </p:spPr>
        <p:txBody>
          <a:bodyPr vert="horz" wrap="square" lIns="0" tIns="0" rIns="0" bIns="0" rtlCol="0">
            <a:spAutoFit/>
          </a:bodyPr>
          <a:lstStyle/>
          <a:p>
            <a:pPr marL="569928" marR="7599" indent="-551880">
              <a:lnSpc>
                <a:spcPct val="103499"/>
              </a:lnSpc>
            </a:pPr>
            <a:r>
              <a:rPr lang="fr-FR" sz="2400" dirty="0">
                <a:solidFill>
                  <a:srgbClr val="333638"/>
                </a:solidFill>
              </a:rPr>
              <a:t>De-stressing, smoothing and re-</a:t>
            </a:r>
            <a:r>
              <a:rPr lang="fr-FR" sz="2400" dirty="0" err="1">
                <a:solidFill>
                  <a:srgbClr val="333638"/>
                </a:solidFill>
              </a:rPr>
              <a:t>harmonising</a:t>
            </a:r>
            <a:r>
              <a:rPr lang="fr-FR" sz="2400" dirty="0">
                <a:solidFill>
                  <a:srgbClr val="333638"/>
                </a:solidFill>
              </a:rPr>
              <a:t> face and back treatment with CBD for restful sleep</a:t>
            </a:r>
            <a:endParaRPr lang="fr-FR" sz="2400" dirty="0"/>
          </a:p>
        </p:txBody>
      </p:sp>
      <p:sp>
        <p:nvSpPr>
          <p:cNvPr id="6" name="object 6"/>
          <p:cNvSpPr txBox="1"/>
          <p:nvPr/>
        </p:nvSpPr>
        <p:spPr>
          <a:xfrm>
            <a:off x="2781299" y="3643610"/>
            <a:ext cx="12725400" cy="1213765"/>
          </a:xfrm>
          <a:prstGeom prst="rect">
            <a:avLst/>
          </a:prstGeom>
        </p:spPr>
        <p:txBody>
          <a:bodyPr vert="horz" wrap="square" lIns="0" tIns="239366" rIns="0" bIns="0" rtlCol="0">
            <a:spAutoFit/>
          </a:bodyPr>
          <a:lstStyle/>
          <a:p>
            <a:pPr marL="18998" marR="0" lvl="0" indent="0" defTabSz="1367829" rtl="0" eaLnBrk="1" fontAlgn="auto" latinLnBrk="0" hangingPunct="1">
              <a:lnSpc>
                <a:spcPct val="100000"/>
              </a:lnSpc>
              <a:spcBef>
                <a:spcPts val="1884"/>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Target</a:t>
            </a:r>
            <a:endParaRPr kumimoji="0"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endParaRPr>
          </a:p>
          <a:p>
            <a:pPr marL="26597" marR="0" lvl="0" indent="0" defTabSz="1367829" rtl="0" eaLnBrk="1" fontAlgn="auto" latinLnBrk="0" hangingPunct="1">
              <a:lnSpc>
                <a:spcPct val="100000"/>
              </a:lnSpc>
              <a:spcBef>
                <a:spcPts val="1100"/>
              </a:spcBef>
              <a:spcAft>
                <a:spcPts val="0"/>
              </a:spcAft>
              <a:buClrTx/>
              <a:buSzTx/>
              <a:buFontTx/>
              <a:buNone/>
              <a:tabLst/>
              <a:defRPr/>
            </a:pPr>
            <a:r>
              <a:rPr kumimoji="0" sz="2700" b="0" i="0" u="none" strike="noStrike" kern="0" cap="none" spc="0" normalizeH="0" baseline="0" noProof="0" dirty="0">
                <a:ln>
                  <a:noFill/>
                </a:ln>
                <a:solidFill>
                  <a:srgbClr val="333638"/>
                </a:solidFill>
                <a:effectLst/>
                <a:uLnTx/>
                <a:uFillTx/>
                <a:latin typeface="Roboto Light"/>
                <a:ea typeface="+mn-ea"/>
                <a:cs typeface="KyivType Sans Medium2"/>
              </a:rPr>
              <a:t>All ages, </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all stressed </a:t>
            </a:r>
            <a:r>
              <a:rPr kumimoji="0" sz="2700" b="0" i="0" u="none" strike="noStrike" kern="0" cap="none" spc="0" normalizeH="0" baseline="0" noProof="0" dirty="0">
                <a:ln>
                  <a:noFill/>
                </a:ln>
                <a:solidFill>
                  <a:srgbClr val="333638"/>
                </a:solidFill>
                <a:effectLst/>
                <a:uLnTx/>
                <a:uFillTx/>
                <a:latin typeface="Roboto Light"/>
                <a:ea typeface="+mn-ea"/>
                <a:cs typeface="KyivType Sans Medium2"/>
              </a:rPr>
              <a:t>women and men</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especially those with restless sleep patterns.</a:t>
            </a:r>
            <a:endParaRPr kumimoji="0" sz="2700" b="0" i="0" u="none" strike="noStrike" kern="0" cap="none" spc="0" normalizeH="0" baseline="0" noProof="0" dirty="0">
              <a:ln>
                <a:noFill/>
              </a:ln>
              <a:solidFill>
                <a:sysClr val="windowText" lastClr="000000"/>
              </a:solidFill>
              <a:effectLst/>
              <a:uLnTx/>
              <a:uFillTx/>
              <a:latin typeface="Roboto Light"/>
              <a:ea typeface="+mn-ea"/>
              <a:cs typeface="KyivType Sans Medium2"/>
            </a:endParaRPr>
          </a:p>
        </p:txBody>
      </p:sp>
      <p:sp>
        <p:nvSpPr>
          <p:cNvPr id="7" name="object 7"/>
          <p:cNvSpPr txBox="1"/>
          <p:nvPr/>
        </p:nvSpPr>
        <p:spPr>
          <a:xfrm>
            <a:off x="2781298" y="5428397"/>
            <a:ext cx="8353764" cy="994120"/>
          </a:xfrm>
          <a:prstGeom prst="rect">
            <a:avLst/>
          </a:prstGeom>
        </p:spPr>
        <p:txBody>
          <a:bodyPr vert="horz" wrap="square" lIns="0" tIns="21846" rIns="0" bIns="0" rtlCol="0">
            <a:spAutoFit/>
          </a:bodyPr>
          <a:lstStyle/>
          <a:p>
            <a:pPr marL="18998" marR="0" lvl="0" indent="0" algn="l" defTabSz="1367829" rtl="0" eaLnBrk="1" fontAlgn="auto" latinLnBrk="0" hangingPunct="1">
              <a:lnSpc>
                <a:spcPct val="100000"/>
              </a:lnSpc>
              <a:spcBef>
                <a:spcPts val="1884"/>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Indications</a:t>
            </a:r>
            <a:endParaRPr kumimoji="0" lang="fr-FR" sz="2700" b="0" i="0" u="none" strike="noStrike" kern="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KyivType Sans Medium2"/>
            </a:endParaRPr>
          </a:p>
          <a:p>
            <a:pPr marL="26597" marR="0" lvl="0" indent="0" algn="just" defTabSz="1367829" rtl="0" eaLnBrk="1" fontAlgn="auto" latinLnBrk="0" hangingPunct="1">
              <a:lnSpc>
                <a:spcPct val="100000"/>
              </a:lnSpc>
              <a:spcBef>
                <a:spcPts val="1100"/>
              </a:spcBef>
              <a:spcAft>
                <a:spcPts val="0"/>
              </a:spcAft>
              <a:buClrTx/>
              <a:buSzTx/>
              <a:buFontTx/>
              <a:buNone/>
              <a:tabLst/>
              <a:defRPr/>
            </a:pPr>
            <a:r>
              <a:rPr kumimoji="0" lang="fr-FR" sz="2700" b="0" i="0" u="none" strike="noStrike" kern="0" cap="none" spc="0" normalizeH="0" baseline="0" noProof="0" dirty="0" err="1">
                <a:ln>
                  <a:noFill/>
                </a:ln>
                <a:solidFill>
                  <a:srgbClr val="333638"/>
                </a:solidFill>
                <a:effectLst/>
                <a:uLnTx/>
                <a:uFillTx/>
                <a:latin typeface="Roboto Light"/>
                <a:ea typeface="+mn-ea"/>
                <a:cs typeface="KyivType Sans Medium2"/>
              </a:rPr>
              <a:t>Tired</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skin</a:t>
            </a:r>
            <a:endParaRPr kumimoji="0" sz="2700" b="0" i="0" u="none" strike="noStrike" kern="0" cap="none" spc="0" normalizeH="0" baseline="0" noProof="0" dirty="0">
              <a:ln>
                <a:noFill/>
              </a:ln>
              <a:solidFill>
                <a:srgbClr val="333638"/>
              </a:solidFill>
              <a:effectLst/>
              <a:uLnTx/>
              <a:uFillTx/>
              <a:latin typeface="Roboto Light"/>
              <a:ea typeface="+mn-ea"/>
              <a:cs typeface="KyivType Sans Medium2"/>
            </a:endParaRPr>
          </a:p>
        </p:txBody>
      </p:sp>
      <p:sp>
        <p:nvSpPr>
          <p:cNvPr id="8" name="object 8"/>
          <p:cNvSpPr txBox="1"/>
          <p:nvPr/>
        </p:nvSpPr>
        <p:spPr>
          <a:xfrm>
            <a:off x="2781298" y="6743700"/>
            <a:ext cx="12725400" cy="994122"/>
          </a:xfrm>
          <a:prstGeom prst="rect">
            <a:avLst/>
          </a:prstGeom>
        </p:spPr>
        <p:txBody>
          <a:bodyPr vert="horz" wrap="square" lIns="0" tIns="21848" rIns="0" bIns="0" rtlCol="0">
            <a:spAutoFit/>
          </a:bodyPr>
          <a:lstStyle/>
          <a:p>
            <a:pPr marL="26597" marR="0" lvl="0" indent="0" algn="l" defTabSz="1367829" rtl="0" eaLnBrk="1" fontAlgn="auto" latinLnBrk="0" hangingPunct="1">
              <a:lnSpc>
                <a:spcPct val="100000"/>
              </a:lnSpc>
              <a:spcBef>
                <a:spcPts val="1100"/>
              </a:spcBef>
              <a:spcAft>
                <a:spcPts val="0"/>
              </a:spcAft>
              <a:buClrTx/>
              <a:buSzTx/>
              <a:buFontTx/>
              <a:buNone/>
              <a:tabLst/>
              <a:defRPr/>
            </a:pP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Frequency</a:t>
            </a:r>
            <a:endParaRPr kumimoji="0" lang="fr-FR" sz="2700" b="1" i="0" u="none" strike="noStrike" kern="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KyivType Sans Medium2"/>
            </a:endParaRPr>
          </a:p>
          <a:p>
            <a:pPr marL="26597" defTabSz="1367829">
              <a:spcBef>
                <a:spcPts val="1100"/>
              </a:spcBef>
              <a:defRPr/>
            </a:pPr>
            <a:r>
              <a:rPr kumimoji="0" lang="fr-FR" sz="2700" b="1" i="0" u="none" strike="noStrike" kern="0" cap="none" spc="0" normalizeH="0" baseline="0" noProof="0" dirty="0" err="1">
                <a:ln>
                  <a:noFill/>
                </a:ln>
                <a:solidFill>
                  <a:srgbClr val="333638"/>
                </a:solidFill>
                <a:effectLst/>
                <a:uLnTx/>
                <a:uFillTx/>
                <a:latin typeface="Roboto Light"/>
                <a:ea typeface="+mn-ea"/>
                <a:cs typeface="KyivType Sans Medium2"/>
              </a:rPr>
              <a:t>Anytime</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As soon as the </a:t>
            </a:r>
            <a:r>
              <a:rPr kumimoji="0" lang="fr-FR" sz="2700" b="0" i="0" u="none" strike="noStrike" kern="0" cap="none" spc="0" normalizeH="0" baseline="0" noProof="0" dirty="0" err="1">
                <a:ln>
                  <a:noFill/>
                </a:ln>
                <a:solidFill>
                  <a:srgbClr val="333638"/>
                </a:solidFill>
                <a:effectLst/>
                <a:uLnTx/>
                <a:uFillTx/>
                <a:latin typeface="Roboto Light"/>
                <a:ea typeface="+mn-ea"/>
                <a:cs typeface="KyivType Sans Medium2"/>
              </a:rPr>
              <a:t>need</a:t>
            </a:r>
            <a:r>
              <a:rPr kumimoji="0" lang="fr-FR" sz="2700" b="0" i="0" u="none" strike="noStrike" kern="0" cap="none" spc="0" normalizeH="0" baseline="0" noProof="0" dirty="0">
                <a:ln>
                  <a:noFill/>
                </a:ln>
                <a:solidFill>
                  <a:srgbClr val="333638"/>
                </a:solidFill>
                <a:effectLst/>
                <a:uLnTx/>
                <a:uFillTx/>
                <a:latin typeface="Roboto Light"/>
                <a:ea typeface="+mn-ea"/>
                <a:cs typeface="KyivType Sans Medium2"/>
              </a:rPr>
              <a:t> arises. </a:t>
            </a:r>
            <a:r>
              <a:rPr lang="fr-FR" sz="2700" dirty="0" err="1">
                <a:solidFill>
                  <a:prstClr val="black"/>
                </a:solidFill>
              </a:rPr>
              <a:t>Ideally</a:t>
            </a:r>
            <a:r>
              <a:rPr lang="fr-FR" sz="2700" dirty="0">
                <a:solidFill>
                  <a:prstClr val="black"/>
                </a:solidFill>
              </a:rPr>
              <a:t> </a:t>
            </a:r>
            <a:r>
              <a:rPr lang="fr-FR" sz="2700" dirty="0" err="1">
                <a:solidFill>
                  <a:prstClr val="black"/>
                </a:solidFill>
              </a:rPr>
              <a:t>from</a:t>
            </a:r>
            <a:r>
              <a:rPr lang="fr-FR" sz="2700" dirty="0">
                <a:solidFill>
                  <a:prstClr val="black"/>
                </a:solidFill>
              </a:rPr>
              <a:t> 5 p.m.</a:t>
            </a:r>
          </a:p>
        </p:txBody>
      </p:sp>
      <p:sp>
        <p:nvSpPr>
          <p:cNvPr id="14" name="object 10">
            <a:extLst>
              <a:ext uri="{FF2B5EF4-FFF2-40B4-BE49-F238E27FC236}">
                <a16:creationId xmlns:a16="http://schemas.microsoft.com/office/drawing/2014/main" id="{7A462DA4-D964-3D6A-E285-66AE4A6C7F71}"/>
              </a:ext>
            </a:extLst>
          </p:cNvPr>
          <p:cNvSpPr txBox="1"/>
          <p:nvPr/>
        </p:nvSpPr>
        <p:spPr>
          <a:xfrm>
            <a:off x="2781299" y="8267700"/>
            <a:ext cx="12725399" cy="1096713"/>
          </a:xfrm>
          <a:prstGeom prst="rect">
            <a:avLst/>
          </a:prstGeom>
        </p:spPr>
        <p:txBody>
          <a:bodyPr vert="horz" wrap="square" lIns="0" tIns="21846" rIns="0" bIns="0" rtlCol="0">
            <a:spAutoFit/>
          </a:bodyPr>
          <a:lstStyle/>
          <a:p>
            <a:pPr marL="18998" defTabSz="1367829">
              <a:spcBef>
                <a:spcPts val="1884"/>
              </a:spcBef>
              <a:defRPr/>
            </a:pPr>
            <a:r>
              <a:rPr kumimoji="0" lang="fr-FR" sz="2700" b="1" i="0" u="none" strike="noStrike" kern="1200" cap="none" spc="0" normalizeH="0" baseline="0" noProof="0" dirty="0" err="1">
                <a:ln>
                  <a:noFill/>
                </a:ln>
                <a:solidFill>
                  <a:srgbClr val="00584A"/>
                </a:solidFill>
                <a:effectLst/>
                <a:uLnTx/>
                <a:uFillTx/>
                <a:latin typeface="Roboto Black" panose="02000000000000000000" pitchFamily="2" charset="0"/>
                <a:ea typeface="Roboto Black" panose="02000000000000000000" pitchFamily="2" charset="0"/>
                <a:cs typeface="+mn-cs"/>
              </a:rPr>
              <a:t>Recommended</a:t>
            </a:r>
            <a:r>
              <a:rPr kumimoji="0" lang="fr-FR" sz="2700" b="1" i="0" u="none" strike="noStrike" kern="1200" cap="none" spc="0" normalizeH="0" baseline="0" noProof="0" dirty="0">
                <a:ln>
                  <a:noFill/>
                </a:ln>
                <a:solidFill>
                  <a:srgbClr val="00584A"/>
                </a:solidFill>
                <a:effectLst/>
                <a:uLnTx/>
                <a:uFillTx/>
                <a:latin typeface="Roboto Black" panose="02000000000000000000" pitchFamily="2" charset="0"/>
                <a:ea typeface="Roboto Black" panose="02000000000000000000" pitchFamily="2" charset="0"/>
                <a:cs typeface="+mn-cs"/>
              </a:rPr>
              <a:t> </a:t>
            </a:r>
            <a:r>
              <a:rPr kumimoji="0" lang="fr-FR" sz="2700" b="1" i="0" u="none" strike="noStrike" kern="1200" cap="none" spc="0" normalizeH="0" baseline="0" noProof="0" dirty="0" err="1">
                <a:ln>
                  <a:noFill/>
                </a:ln>
                <a:solidFill>
                  <a:srgbClr val="00584A"/>
                </a:solidFill>
                <a:effectLst/>
                <a:uLnTx/>
                <a:uFillTx/>
                <a:latin typeface="Roboto Black" panose="02000000000000000000" pitchFamily="2" charset="0"/>
                <a:ea typeface="Roboto Black" panose="02000000000000000000" pitchFamily="2" charset="0"/>
                <a:cs typeface="+mn-cs"/>
              </a:rPr>
              <a:t>price</a:t>
            </a:r>
            <a:r>
              <a:rPr kumimoji="0" lang="fr-FR" sz="2700" b="1" i="0" u="none" strike="noStrike" kern="1200" cap="none" spc="0" normalizeH="0" baseline="0" noProof="0" dirty="0">
                <a:ln>
                  <a:noFill/>
                </a:ln>
                <a:solidFill>
                  <a:srgbClr val="00664F"/>
                </a:solidFill>
                <a:effectLst/>
                <a:uLnTx/>
                <a:uFillTx/>
                <a:latin typeface="Roboto Light"/>
                <a:ea typeface="+mn-ea"/>
                <a:cs typeface="+mn-cs"/>
              </a:rPr>
              <a:t>: </a:t>
            </a:r>
          </a:p>
          <a:p>
            <a:pPr marL="18998" defTabSz="1367829">
              <a:spcBef>
                <a:spcPts val="1884"/>
              </a:spcBef>
              <a:defRPr/>
            </a:pPr>
            <a:r>
              <a:rPr lang="fr-FR" sz="2700" dirty="0">
                <a:solidFill>
                  <a:prstClr val="black"/>
                </a:solidFill>
              </a:rPr>
              <a:t>€130 - €210 (euro zone) $275 - $325 (US)</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pic>
        <p:nvPicPr>
          <p:cNvPr id="16" name="Image 15" descr="Une image contenant horloge, Horloge murale, horloge quartz, temps&#10;&#10;Description générée automatiquement">
            <a:extLst>
              <a:ext uri="{FF2B5EF4-FFF2-40B4-BE49-F238E27FC236}">
                <a16:creationId xmlns:a16="http://schemas.microsoft.com/office/drawing/2014/main" id="{7392FA26-BE46-52FA-161D-875E080D88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44495" y="6409817"/>
            <a:ext cx="2206532" cy="2134401"/>
          </a:xfrm>
          <a:prstGeom prst="rect">
            <a:avLst/>
          </a:prstGeom>
        </p:spPr>
      </p:pic>
      <p:sp>
        <p:nvSpPr>
          <p:cNvPr id="2" name="object 4">
            <a:extLst>
              <a:ext uri="{FF2B5EF4-FFF2-40B4-BE49-F238E27FC236}">
                <a16:creationId xmlns:a16="http://schemas.microsoft.com/office/drawing/2014/main" id="{F5C2F4C7-61C6-FB3B-203B-F45D03D8E8A6}"/>
              </a:ext>
            </a:extLst>
          </p:cNvPr>
          <p:cNvSpPr txBox="1"/>
          <p:nvPr/>
        </p:nvSpPr>
        <p:spPr>
          <a:xfrm>
            <a:off x="6449299" y="3467100"/>
            <a:ext cx="5389400" cy="434682"/>
          </a:xfrm>
          <a:prstGeom prst="rect">
            <a:avLst/>
          </a:prstGeom>
        </p:spPr>
        <p:txBody>
          <a:bodyPr vert="horz" wrap="square" lIns="0" tIns="18998" rIns="0" bIns="0" rtlCol="0">
            <a:spAutoFit/>
          </a:bodyPr>
          <a:lstStyle/>
          <a:p>
            <a:pPr marL="18998" marR="0" lvl="0" indent="0" algn="ctr" defTabSz="1367829" rtl="0" eaLnBrk="1" fontAlgn="auto" latinLnBrk="0" hangingPunct="1">
              <a:lnSpc>
                <a:spcPct val="100000"/>
              </a:lnSpc>
              <a:spcBef>
                <a:spcPts val="150"/>
              </a:spcBef>
              <a:spcAft>
                <a:spcPts val="0"/>
              </a:spcAft>
              <a:buClrTx/>
              <a:buSzTx/>
              <a:buFontTx/>
              <a:buNone/>
              <a:tabLst/>
              <a:defRPr/>
            </a:pPr>
            <a:r>
              <a:rPr kumimoji="0" sz="2700" b="0" i="0" u="none" strike="noStrike" kern="0" cap="none" spc="0" normalizeH="0" baseline="0" noProof="0" dirty="0">
                <a:ln>
                  <a:noFill/>
                </a:ln>
                <a:solidFill>
                  <a:srgbClr val="333638"/>
                </a:solidFill>
                <a:effectLst/>
                <a:uLnTx/>
                <a:uFillTx/>
                <a:latin typeface="Roboto "/>
                <a:ea typeface="+mn-ea"/>
                <a:cs typeface="KyivType Sans Medium2"/>
              </a:rPr>
              <a:t>90 </a:t>
            </a:r>
            <a:r>
              <a:rPr kumimoji="0" sz="2700" b="0" i="0" u="none" strike="noStrike" kern="0" cap="none" spc="-30" normalizeH="0" baseline="0" noProof="0" dirty="0">
                <a:ln>
                  <a:noFill/>
                </a:ln>
                <a:solidFill>
                  <a:srgbClr val="333638"/>
                </a:solidFill>
                <a:effectLst/>
                <a:uLnTx/>
                <a:uFillTx/>
                <a:latin typeface="Roboto "/>
                <a:ea typeface="+mn-ea"/>
                <a:cs typeface="KyivType Sans Medium2"/>
              </a:rPr>
              <a:t>min</a:t>
            </a:r>
            <a:r>
              <a:rPr kumimoji="0" lang="fr-FR" sz="2700" b="0" i="0" u="none" strike="noStrike" kern="0" cap="none" spc="-30" normalizeH="0" baseline="0" noProof="0" dirty="0">
                <a:ln>
                  <a:noFill/>
                </a:ln>
                <a:solidFill>
                  <a:srgbClr val="333638"/>
                </a:solidFill>
                <a:effectLst/>
                <a:uLnTx/>
                <a:uFillTx/>
                <a:latin typeface="Roboto "/>
                <a:ea typeface="+mn-ea"/>
                <a:cs typeface="KyivType Sans Medium2"/>
              </a:rPr>
              <a:t>. - WELLNESS RANGE</a:t>
            </a:r>
            <a:endParaRPr kumimoji="0" sz="2700" b="0" i="0" u="none" strike="noStrike" kern="0" cap="none" spc="0" normalizeH="0" baseline="0" noProof="0" dirty="0">
              <a:ln>
                <a:noFill/>
              </a:ln>
              <a:solidFill>
                <a:sysClr val="windowText" lastClr="000000"/>
              </a:solidFill>
              <a:effectLst/>
              <a:uLnTx/>
              <a:uFillTx/>
              <a:latin typeface="Roboto "/>
              <a:ea typeface="+mn-ea"/>
              <a:cs typeface="KyivType Sans Medium2"/>
            </a:endParaRPr>
          </a:p>
        </p:txBody>
      </p:sp>
      <p:sp>
        <p:nvSpPr>
          <p:cNvPr id="5" name="ZoneTexte 4">
            <a:extLst>
              <a:ext uri="{FF2B5EF4-FFF2-40B4-BE49-F238E27FC236}">
                <a16:creationId xmlns:a16="http://schemas.microsoft.com/office/drawing/2014/main" id="{A8A51A7A-808A-3CC7-F192-57B7E38B87E6}"/>
              </a:ext>
            </a:extLst>
          </p:cNvPr>
          <p:cNvSpPr txBox="1"/>
          <p:nvPr/>
        </p:nvSpPr>
        <p:spPr>
          <a:xfrm>
            <a:off x="203280" y="122159"/>
            <a:ext cx="7950120" cy="193899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sp>
        <p:nvSpPr>
          <p:cNvPr id="11" name="object 3">
            <a:extLst>
              <a:ext uri="{FF2B5EF4-FFF2-40B4-BE49-F238E27FC236}">
                <a16:creationId xmlns:a16="http://schemas.microsoft.com/office/drawing/2014/main" id="{C03405E5-CDC9-4558-98F6-091ED26DAD11}"/>
              </a:ext>
            </a:extLst>
          </p:cNvPr>
          <p:cNvSpPr txBox="1">
            <a:spLocks/>
          </p:cNvSpPr>
          <p:nvPr/>
        </p:nvSpPr>
        <p:spPr>
          <a:xfrm>
            <a:off x="10210800" y="2206385"/>
            <a:ext cx="7950120" cy="727315"/>
          </a:xfrm>
          <a:prstGeom prst="rect">
            <a:avLst/>
          </a:prstGeom>
        </p:spPr>
        <p:txBody>
          <a:bodyPr vert="horz" wrap="square" lIns="0" tIns="0" rIns="0" bIns="0" rtlCol="0">
            <a:spAutoFit/>
          </a:bodyPr>
          <a:lstStyle>
            <a:lvl1pPr algn="ctr" defTabSz="1371600" rtl="0" eaLnBrk="1" latinLnBrk="0" hangingPunct="1">
              <a:lnSpc>
                <a:spcPct val="90000"/>
              </a:lnSpc>
              <a:spcBef>
                <a:spcPct val="0"/>
              </a:spcBef>
              <a:buNone/>
              <a:defRPr sz="7200" kern="1200">
                <a:solidFill>
                  <a:srgbClr val="3E3E3E"/>
                </a:solidFill>
                <a:latin typeface="KyivType Sans2" panose="00000500000000000000" pitchFamily="50" charset="0"/>
                <a:ea typeface="+mj-ea"/>
                <a:cs typeface="+mj-cs"/>
              </a:defRPr>
            </a:lvl1pPr>
          </a:lstStyle>
          <a:p>
            <a:pPr marL="569928" marR="7599" indent="-551880">
              <a:lnSpc>
                <a:spcPct val="103499"/>
              </a:lnSpc>
            </a:pPr>
            <a:r>
              <a:rPr lang="fr-FR" sz="2400" dirty="0">
                <a:solidFill>
                  <a:srgbClr val="333638"/>
                </a:solidFill>
              </a:rPr>
              <a:t>De-</a:t>
            </a:r>
            <a:r>
              <a:rPr lang="fr-FR" sz="2400" dirty="0" err="1">
                <a:solidFill>
                  <a:srgbClr val="333638"/>
                </a:solidFill>
              </a:rPr>
              <a:t>stressing</a:t>
            </a:r>
            <a:r>
              <a:rPr lang="fr-FR" sz="2400" dirty="0">
                <a:solidFill>
                  <a:srgbClr val="333638"/>
                </a:solidFill>
              </a:rPr>
              <a:t> and </a:t>
            </a:r>
            <a:r>
              <a:rPr lang="fr-FR" sz="2400" dirty="0" err="1">
                <a:solidFill>
                  <a:srgbClr val="333638"/>
                </a:solidFill>
              </a:rPr>
              <a:t>smoothing</a:t>
            </a:r>
            <a:r>
              <a:rPr lang="fr-FR" sz="2400" dirty="0">
                <a:solidFill>
                  <a:srgbClr val="333638"/>
                </a:solidFill>
              </a:rPr>
              <a:t> face and back </a:t>
            </a:r>
            <a:r>
              <a:rPr lang="fr-FR" sz="2400" dirty="0" err="1">
                <a:solidFill>
                  <a:srgbClr val="333638"/>
                </a:solidFill>
              </a:rPr>
              <a:t>treatment</a:t>
            </a:r>
            <a:r>
              <a:rPr lang="fr-FR" sz="2400" dirty="0">
                <a:solidFill>
                  <a:srgbClr val="333638"/>
                </a:solidFill>
              </a:rPr>
              <a:t> for </a:t>
            </a:r>
            <a:r>
              <a:rPr lang="fr-FR" sz="2400" dirty="0" err="1">
                <a:solidFill>
                  <a:srgbClr val="333638"/>
                </a:solidFill>
              </a:rPr>
              <a:t>restful</a:t>
            </a:r>
            <a:r>
              <a:rPr lang="fr-FR" sz="2400" dirty="0">
                <a:solidFill>
                  <a:srgbClr val="333638"/>
                </a:solidFill>
              </a:rPr>
              <a:t> </a:t>
            </a:r>
            <a:r>
              <a:rPr lang="fr-FR" sz="2400" dirty="0" err="1">
                <a:solidFill>
                  <a:srgbClr val="333638"/>
                </a:solidFill>
              </a:rPr>
              <a:t>sleep</a:t>
            </a:r>
            <a:endParaRPr lang="fr-FR" sz="2400" dirty="0"/>
          </a:p>
        </p:txBody>
      </p:sp>
      <p:sp>
        <p:nvSpPr>
          <p:cNvPr id="12" name="ZoneTexte 11">
            <a:extLst>
              <a:ext uri="{FF2B5EF4-FFF2-40B4-BE49-F238E27FC236}">
                <a16:creationId xmlns:a16="http://schemas.microsoft.com/office/drawing/2014/main" id="{E8953CE9-279A-4494-B302-A9C3DA40A8AE}"/>
              </a:ext>
            </a:extLst>
          </p:cNvPr>
          <p:cNvSpPr txBox="1"/>
          <p:nvPr/>
        </p:nvSpPr>
        <p:spPr>
          <a:xfrm>
            <a:off x="10134602" y="162032"/>
            <a:ext cx="8026318" cy="1938992"/>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PHYTO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spTree>
    <p:extLst>
      <p:ext uri="{BB962C8B-B14F-4D97-AF65-F5344CB8AC3E}">
        <p14:creationId xmlns:p14="http://schemas.microsoft.com/office/powerpoint/2010/main" val="4023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76972FA-8F0F-3927-9A77-78D23695C3FD}"/>
              </a:ext>
            </a:extLst>
          </p:cNvPr>
          <p:cNvSpPr txBox="1"/>
          <p:nvPr/>
        </p:nvSpPr>
        <p:spPr>
          <a:xfrm>
            <a:off x="2253254" y="259710"/>
            <a:ext cx="16383000" cy="1200329"/>
          </a:xfrm>
          <a:prstGeom prst="rect">
            <a:avLst/>
          </a:prstGeom>
          <a:noFill/>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SLEEP THERAPY </a:t>
            </a:r>
            <a:r>
              <a:rPr kumimoji="0" lang="fr-FR" sz="7200" b="0" i="0" u="none" strike="noStrike" kern="1200" cap="none" spc="0" normalizeH="0" baseline="0" noProof="0" dirty="0" err="1">
                <a:ln>
                  <a:noFill/>
                </a:ln>
                <a:solidFill>
                  <a:srgbClr val="00584A"/>
                </a:solidFill>
                <a:effectLst/>
                <a:uLnTx/>
                <a:uFillTx/>
                <a:latin typeface="KyivType Sans2" panose="00000500000000000000" pitchFamily="50" charset="0"/>
                <a:ea typeface="+mn-ea"/>
                <a:cs typeface="+mn-cs"/>
              </a:rPr>
              <a:t>products</a:t>
            </a:r>
            <a:endParaRPr kumimoji="0" lang="fr-FR" sz="7200" b="0"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endParaRPr>
          </a:p>
        </p:txBody>
      </p:sp>
      <p:pic>
        <p:nvPicPr>
          <p:cNvPr id="8" name="Image 7">
            <a:extLst>
              <a:ext uri="{FF2B5EF4-FFF2-40B4-BE49-F238E27FC236}">
                <a16:creationId xmlns:a16="http://schemas.microsoft.com/office/drawing/2014/main" id="{AE2A6980-F86C-D5E6-88FA-0586AADD6966}"/>
              </a:ext>
            </a:extLst>
          </p:cNvPr>
          <p:cNvPicPr>
            <a:picLocks noChangeAspect="1"/>
          </p:cNvPicPr>
          <p:nvPr/>
        </p:nvPicPr>
        <p:blipFill>
          <a:blip r:embed="rId3"/>
          <a:stretch>
            <a:fillRect/>
          </a:stretch>
        </p:blipFill>
        <p:spPr>
          <a:xfrm>
            <a:off x="2590800" y="1790700"/>
            <a:ext cx="13574401" cy="7660684"/>
          </a:xfrm>
          <a:prstGeom prst="rect">
            <a:avLst/>
          </a:prstGeom>
        </p:spPr>
      </p:pic>
      <p:sp>
        <p:nvSpPr>
          <p:cNvPr id="2" name="Rectangle 1">
            <a:extLst>
              <a:ext uri="{FF2B5EF4-FFF2-40B4-BE49-F238E27FC236}">
                <a16:creationId xmlns:a16="http://schemas.microsoft.com/office/drawing/2014/main" id="{BA87B374-146A-469D-88FA-4990E67CA310}"/>
              </a:ext>
            </a:extLst>
          </p:cNvPr>
          <p:cNvSpPr/>
          <p:nvPr/>
        </p:nvSpPr>
        <p:spPr>
          <a:xfrm>
            <a:off x="8686800" y="3771900"/>
            <a:ext cx="1371600" cy="1581330"/>
          </a:xfrm>
          <a:prstGeom prst="rect">
            <a:avLst/>
          </a:prstGeom>
          <a:noFill/>
          <a:ln w="28575">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4931D2B5-A448-4744-9F22-F5952E9E3A05}"/>
              </a:ext>
            </a:extLst>
          </p:cNvPr>
          <p:cNvGrpSpPr/>
          <p:nvPr/>
        </p:nvGrpSpPr>
        <p:grpSpPr>
          <a:xfrm>
            <a:off x="3581400" y="7848319"/>
            <a:ext cx="5105400" cy="2178971"/>
            <a:chOff x="3124200" y="8005290"/>
            <a:chExt cx="5105400" cy="2178971"/>
          </a:xfrm>
        </p:grpSpPr>
        <p:sp>
          <p:nvSpPr>
            <p:cNvPr id="5" name="Rectangle 4">
              <a:extLst>
                <a:ext uri="{FF2B5EF4-FFF2-40B4-BE49-F238E27FC236}">
                  <a16:creationId xmlns:a16="http://schemas.microsoft.com/office/drawing/2014/main" id="{E4027530-691A-4042-B0C0-21D553714F25}"/>
                </a:ext>
              </a:extLst>
            </p:cNvPr>
            <p:cNvSpPr/>
            <p:nvPr/>
          </p:nvSpPr>
          <p:spPr>
            <a:xfrm>
              <a:off x="3353150" y="8218918"/>
              <a:ext cx="4724050" cy="1953782"/>
            </a:xfrm>
            <a:prstGeom prst="rect">
              <a:avLst/>
            </a:prstGeom>
            <a:noFill/>
            <a:ln w="28575">
              <a:solidFill>
                <a:srgbClr val="00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Detoure">
              <a:extLst>
                <a:ext uri="{FF2B5EF4-FFF2-40B4-BE49-F238E27FC236}">
                  <a16:creationId xmlns:a16="http://schemas.microsoft.com/office/drawing/2014/main" id="{066165D8-2872-42FB-93E3-AA922143BB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8005290"/>
              <a:ext cx="1524701" cy="1905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oure">
              <a:extLst>
                <a:ext uri="{FF2B5EF4-FFF2-40B4-BE49-F238E27FC236}">
                  <a16:creationId xmlns:a16="http://schemas.microsoft.com/office/drawing/2014/main" id="{ABAD561A-6970-472C-9726-5D697A597EE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7663" t="36816"/>
            <a:stretch/>
          </p:blipFill>
          <p:spPr bwMode="auto">
            <a:xfrm>
              <a:off x="4475899" y="8956210"/>
              <a:ext cx="950270" cy="1203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toure">
              <a:extLst>
                <a:ext uri="{FF2B5EF4-FFF2-40B4-BE49-F238E27FC236}">
                  <a16:creationId xmlns:a16="http://schemas.microsoft.com/office/drawing/2014/main" id="{1D26D316-1BB4-4772-8E5E-E2B8A62A579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1491" t="54765" r="32406" b="3518"/>
            <a:stretch/>
          </p:blipFill>
          <p:spPr bwMode="auto">
            <a:xfrm>
              <a:off x="7257110" y="8829435"/>
              <a:ext cx="726130" cy="104900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3264252-FB06-416D-BF59-4ACA32CAC790}"/>
                </a:ext>
              </a:extLst>
            </p:cNvPr>
            <p:cNvSpPr txBox="1"/>
            <p:nvPr/>
          </p:nvSpPr>
          <p:spPr>
            <a:xfrm>
              <a:off x="3353151" y="8462062"/>
              <a:ext cx="4724050" cy="153745"/>
            </a:xfrm>
            <a:prstGeom prst="rect">
              <a:avLst/>
            </a:prstGeom>
            <a:noFill/>
          </p:spPr>
          <p:txBody>
            <a:bodyPr vert="horz" lIns="91440" tIns="45720" rIns="91440" bIns="45720" rtlCol="0" anchor="b">
              <a:normAutofit fontScale="25000" lnSpcReduction="20000"/>
            </a:bodyPr>
            <a:lstStyle/>
            <a:p>
              <a:pPr marL="0" marR="0" lvl="0" indent="0" algn="ctr" fontAlgn="auto">
                <a:lnSpc>
                  <a:spcPct val="90000"/>
                </a:lnSpc>
                <a:spcBef>
                  <a:spcPct val="0"/>
                </a:spcBef>
                <a:spcAft>
                  <a:spcPts val="600"/>
                </a:spcAft>
                <a:buClrTx/>
                <a:buSzTx/>
                <a:tabLst/>
                <a:defRPr/>
              </a:pPr>
              <a:r>
                <a:rPr lang="en-US" sz="7800" dirty="0">
                  <a:latin typeface="+mj-lt"/>
                  <a:ea typeface="+mj-ea"/>
                  <a:cs typeface="+mj-cs"/>
                </a:rPr>
                <a:t>Option </a:t>
              </a:r>
              <a:r>
                <a:rPr lang="en-US" sz="7900" b="1" dirty="0">
                  <a:solidFill>
                    <a:srgbClr val="00584A"/>
                  </a:solidFill>
                  <a:latin typeface="+mj-lt"/>
                  <a:ea typeface="+mj-ea"/>
                  <a:cs typeface="+mj-cs"/>
                </a:rPr>
                <a:t>PHYTO</a:t>
              </a:r>
            </a:p>
          </p:txBody>
        </p:sp>
        <p:sp>
          <p:nvSpPr>
            <p:cNvPr id="10" name="Rectangle 9">
              <a:extLst>
                <a:ext uri="{FF2B5EF4-FFF2-40B4-BE49-F238E27FC236}">
                  <a16:creationId xmlns:a16="http://schemas.microsoft.com/office/drawing/2014/main" id="{05C7043C-7D85-4085-AEEC-B2E852392ECF}"/>
                </a:ext>
              </a:extLst>
            </p:cNvPr>
            <p:cNvSpPr/>
            <p:nvPr/>
          </p:nvSpPr>
          <p:spPr>
            <a:xfrm>
              <a:off x="3276248" y="9757202"/>
              <a:ext cx="1218851"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HUILE DE MASSAGE</a:t>
              </a:r>
            </a:p>
          </p:txBody>
        </p:sp>
        <p:sp>
          <p:nvSpPr>
            <p:cNvPr id="11" name="Rectangle 10">
              <a:extLst>
                <a:ext uri="{FF2B5EF4-FFF2-40B4-BE49-F238E27FC236}">
                  <a16:creationId xmlns:a16="http://schemas.microsoft.com/office/drawing/2014/main" id="{BD5A803E-2BD1-4A84-939C-C4E3C65B5C9F}"/>
                </a:ext>
              </a:extLst>
            </p:cNvPr>
            <p:cNvSpPr/>
            <p:nvPr/>
          </p:nvSpPr>
          <p:spPr>
            <a:xfrm>
              <a:off x="4191876" y="9757202"/>
              <a:ext cx="1518316"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CONCENTRE AROMATIQUE</a:t>
              </a:r>
              <a:r>
                <a:rPr kumimoji="0" lang="fr-FR" sz="1050" b="1" i="0" u="none" strike="noStrike" kern="1200" cap="none" spc="0" normalizeH="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 DETOX</a:t>
              </a:r>
              <a:endPar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endParaRPr>
            </a:p>
          </p:txBody>
        </p:sp>
        <p:sp>
          <p:nvSpPr>
            <p:cNvPr id="12" name="Rectangle 11">
              <a:extLst>
                <a:ext uri="{FF2B5EF4-FFF2-40B4-BE49-F238E27FC236}">
                  <a16:creationId xmlns:a16="http://schemas.microsoft.com/office/drawing/2014/main" id="{BC6B2445-FB0E-49A5-A0AF-968982D0ABB9}"/>
                </a:ext>
              </a:extLst>
            </p:cNvPr>
            <p:cNvSpPr/>
            <p:nvPr/>
          </p:nvSpPr>
          <p:spPr>
            <a:xfrm>
              <a:off x="7010749" y="9768763"/>
              <a:ext cx="1218851" cy="415498"/>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SERUM </a:t>
              </a:r>
            </a:p>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HYDRA N°1</a:t>
              </a:r>
            </a:p>
          </p:txBody>
        </p:sp>
        <p:pic>
          <p:nvPicPr>
            <p:cNvPr id="2050" name="Picture 2" descr="Detoure">
              <a:extLst>
                <a:ext uri="{FF2B5EF4-FFF2-40B4-BE49-F238E27FC236}">
                  <a16:creationId xmlns:a16="http://schemas.microsoft.com/office/drawing/2014/main" id="{37F3624D-B14F-4AF3-969F-131EB61D6B7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7080" t="46296" r="7407" b="14751"/>
            <a:stretch/>
          </p:blipFill>
          <p:spPr bwMode="auto">
            <a:xfrm>
              <a:off x="5841467" y="8986548"/>
              <a:ext cx="1353175" cy="7705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E585CA7-0A8B-4D7A-8A01-9F3B454F485D}"/>
                </a:ext>
              </a:extLst>
            </p:cNvPr>
            <p:cNvSpPr/>
            <p:nvPr/>
          </p:nvSpPr>
          <p:spPr>
            <a:xfrm>
              <a:off x="5975791" y="9768763"/>
              <a:ext cx="1218851" cy="253916"/>
            </a:xfrm>
            <a:prstGeom prst="rect">
              <a:avLst/>
            </a:prstGeom>
          </p:spPr>
          <p:txBody>
            <a:bodyPr wrap="square">
              <a:spAutoFit/>
            </a:bodyPr>
            <a:lstStyle/>
            <a:p>
              <a:pPr marL="0" marR="0" lvl="0" indent="0" algn="ctr" defTabSz="1371572"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lumMod val="75000"/>
                      <a:lumOff val="25000"/>
                    </a:prstClr>
                  </a:solidFill>
                  <a:effectLst/>
                  <a:uLnTx/>
                  <a:uFillTx/>
                  <a:latin typeface="Roboto Light" panose="02000000000000000000" pitchFamily="2" charset="0"/>
                  <a:ea typeface="Roboto Light" panose="02000000000000000000" pitchFamily="2" charset="0"/>
                  <a:cs typeface="+mn-cs"/>
                </a:rPr>
                <a:t>NUTRI +</a:t>
              </a:r>
            </a:p>
          </p:txBody>
        </p:sp>
      </p:grpSp>
      <p:sp>
        <p:nvSpPr>
          <p:cNvPr id="16" name="object 18">
            <a:extLst>
              <a:ext uri="{FF2B5EF4-FFF2-40B4-BE49-F238E27FC236}">
                <a16:creationId xmlns:a16="http://schemas.microsoft.com/office/drawing/2014/main" id="{669E5D0B-AEB8-41A8-86A8-3F2AF1B132B3}"/>
              </a:ext>
            </a:extLst>
          </p:cNvPr>
          <p:cNvSpPr/>
          <p:nvPr/>
        </p:nvSpPr>
        <p:spPr>
          <a:xfrm rot="16609353" flipV="1">
            <a:off x="9233279" y="7004828"/>
            <a:ext cx="2091009" cy="468653"/>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C481A"/>
          </a:solidFill>
          <a:ln>
            <a:solidFill>
              <a:srgbClr val="00584A"/>
            </a:solidFill>
          </a:ln>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327294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5A1CD33-A09E-6207-9AE5-8965666C9F7E}"/>
              </a:ext>
            </a:extLst>
          </p:cNvPr>
          <p:cNvSpPr txBox="1"/>
          <p:nvPr/>
        </p:nvSpPr>
        <p:spPr>
          <a:xfrm>
            <a:off x="8540262" y="1006894"/>
            <a:ext cx="8998260" cy="1415773"/>
          </a:xfrm>
          <a:prstGeom prst="rect">
            <a:avLst/>
          </a:prstGeom>
          <a:noFill/>
        </p:spPr>
        <p:txBody>
          <a:bodyPr vert="horz" lIns="91440" tIns="45720" rIns="91440" bIns="45720" rtlCol="0" anchor="b">
            <a:normAutofit fontScale="70000" lnSpcReduction="20000"/>
          </a:bodyPr>
          <a:lstStyle/>
          <a:p>
            <a:pPr marL="0" marR="0" lvl="0" indent="0" algn="ctr" fontAlgn="auto">
              <a:lnSpc>
                <a:spcPct val="90000"/>
              </a:lnSpc>
              <a:spcBef>
                <a:spcPct val="0"/>
              </a:spcBef>
              <a:spcAft>
                <a:spcPts val="600"/>
              </a:spcAft>
              <a:buClrTx/>
              <a:buSzTx/>
              <a:tabLst/>
              <a:defRPr/>
            </a:pPr>
            <a:r>
              <a:rPr kumimoji="0" lang="en-US" sz="7800" b="1" i="0" u="none" strike="noStrike" cap="none" spc="0" normalizeH="0" baseline="0" noProof="0" dirty="0">
                <a:ln>
                  <a:noFill/>
                </a:ln>
                <a:solidFill>
                  <a:srgbClr val="00584A"/>
                </a:solidFill>
                <a:effectLst/>
                <a:uLnTx/>
                <a:uFillTx/>
                <a:latin typeface="+mj-lt"/>
                <a:ea typeface="+mj-ea"/>
                <a:cs typeface="+mj-cs"/>
              </a:rPr>
              <a:t>CBD </a:t>
            </a:r>
            <a:r>
              <a:rPr kumimoji="0" lang="en-US" sz="7800" b="0" i="0" u="none" strike="noStrike" cap="none" spc="0" normalizeH="0" baseline="0" noProof="0" dirty="0">
                <a:ln>
                  <a:noFill/>
                </a:ln>
                <a:effectLst/>
                <a:uLnTx/>
                <a:uFillTx/>
                <a:latin typeface="+mj-lt"/>
                <a:ea typeface="+mj-ea"/>
                <a:cs typeface="+mj-cs"/>
              </a:rPr>
              <a:t>SLEEP THERAPY</a:t>
            </a:r>
          </a:p>
          <a:p>
            <a:pPr marL="0" marR="0" lvl="0" indent="0" algn="ctr" fontAlgn="auto">
              <a:lnSpc>
                <a:spcPct val="90000"/>
              </a:lnSpc>
              <a:spcBef>
                <a:spcPct val="0"/>
              </a:spcBef>
              <a:spcAft>
                <a:spcPts val="600"/>
              </a:spcAft>
              <a:buClrTx/>
              <a:buSzTx/>
              <a:tabLst/>
              <a:defRPr/>
            </a:pPr>
            <a:r>
              <a:rPr lang="en-US" sz="7800" dirty="0">
                <a:latin typeface="+mj-lt"/>
                <a:ea typeface="+mj-ea"/>
                <a:cs typeface="+mj-cs"/>
              </a:rPr>
              <a:t>Option </a:t>
            </a:r>
            <a:r>
              <a:rPr lang="en-US" sz="7900" b="1" dirty="0">
                <a:solidFill>
                  <a:srgbClr val="00584A"/>
                </a:solidFill>
                <a:latin typeface="+mj-lt"/>
                <a:ea typeface="+mj-ea"/>
                <a:cs typeface="+mj-cs"/>
              </a:rPr>
              <a:t>PHYTO</a:t>
            </a:r>
          </a:p>
        </p:txBody>
      </p:sp>
      <p:pic>
        <p:nvPicPr>
          <p:cNvPr id="17" name="Image 16">
            <a:extLst>
              <a:ext uri="{FF2B5EF4-FFF2-40B4-BE49-F238E27FC236}">
                <a16:creationId xmlns:a16="http://schemas.microsoft.com/office/drawing/2014/main" id="{37279A21-1058-1B35-02DA-7DA73A62D1BA}"/>
              </a:ext>
            </a:extLst>
          </p:cNvPr>
          <p:cNvPicPr>
            <a:picLocks noChangeAspect="1"/>
          </p:cNvPicPr>
          <p:nvPr/>
        </p:nvPicPr>
        <p:blipFill>
          <a:blip r:embed="rId3"/>
          <a:stretch>
            <a:fillRect/>
          </a:stretch>
        </p:blipFill>
        <p:spPr>
          <a:xfrm>
            <a:off x="0" y="0"/>
            <a:ext cx="8153400" cy="10265072"/>
          </a:xfrm>
          <a:prstGeom prst="rect">
            <a:avLst/>
          </a:prstGeom>
        </p:spPr>
      </p:pic>
      <p:sp>
        <p:nvSpPr>
          <p:cNvPr id="5" name="ZoneTexte 4">
            <a:extLst>
              <a:ext uri="{FF2B5EF4-FFF2-40B4-BE49-F238E27FC236}">
                <a16:creationId xmlns:a16="http://schemas.microsoft.com/office/drawing/2014/main" id="{6F2E84F0-FC73-4471-976C-D637B98F16E7}"/>
              </a:ext>
            </a:extLst>
          </p:cNvPr>
          <p:cNvSpPr txBox="1"/>
          <p:nvPr/>
        </p:nvSpPr>
        <p:spPr>
          <a:xfrm>
            <a:off x="10134600" y="3162300"/>
            <a:ext cx="5527680" cy="338554"/>
          </a:xfrm>
          <a:prstGeom prst="rect">
            <a:avLst/>
          </a:prstGeom>
          <a:noFill/>
        </p:spPr>
        <p:txBody>
          <a:bodyPr wrap="square" rtlCol="0">
            <a:spAutoFit/>
          </a:bodyPr>
          <a:lstStyle>
            <a:defPPr>
              <a:defRPr lang="en-US"/>
            </a:defPPr>
            <a:lvl1pPr lvl="0" defTabSz="1371669">
              <a:defRPr sz="1600">
                <a:solidFill>
                  <a:prstClr val="black"/>
                </a:solidFill>
                <a:latin typeface="Roboto Light"/>
              </a:defRPr>
            </a:lvl1pPr>
          </a:lstStyle>
          <a:p>
            <a:r>
              <a:rPr lang="fr-FR" dirty="0"/>
              <a:t>HUILE NEUTRE + CONCENTRE AROMATIQUE DETOX</a:t>
            </a:r>
          </a:p>
        </p:txBody>
      </p:sp>
      <p:sp>
        <p:nvSpPr>
          <p:cNvPr id="6" name="ZoneTexte 5">
            <a:extLst>
              <a:ext uri="{FF2B5EF4-FFF2-40B4-BE49-F238E27FC236}">
                <a16:creationId xmlns:a16="http://schemas.microsoft.com/office/drawing/2014/main" id="{640AA8E9-1462-4374-819A-B7B0641F774E}"/>
              </a:ext>
            </a:extLst>
          </p:cNvPr>
          <p:cNvSpPr txBox="1"/>
          <p:nvPr/>
        </p:nvSpPr>
        <p:spPr>
          <a:xfrm>
            <a:off x="10134602" y="7277100"/>
            <a:ext cx="4800598" cy="338554"/>
          </a:xfrm>
          <a:prstGeom prst="rect">
            <a:avLst/>
          </a:prstGeom>
          <a:noFill/>
        </p:spPr>
        <p:txBody>
          <a:bodyPr wrap="square" rtlCol="0">
            <a:spAutoFit/>
          </a:bodyPr>
          <a:lstStyle>
            <a:defPPr>
              <a:defRPr lang="en-US"/>
            </a:defPPr>
            <a:lvl1pPr lvl="0" defTabSz="1371669">
              <a:defRPr sz="1600">
                <a:solidFill>
                  <a:prstClr val="black"/>
                </a:solidFill>
                <a:latin typeface="Roboto Light"/>
              </a:defRPr>
            </a:lvl1pPr>
          </a:lstStyle>
          <a:p>
            <a:r>
              <a:rPr lang="fr-FR" dirty="0"/>
              <a:t>PHYTO 52/58 + NUTRI+ (1/2 </a:t>
            </a:r>
            <a:r>
              <a:rPr lang="fr-FR" dirty="0" err="1"/>
              <a:t>ampoula</a:t>
            </a:r>
            <a:r>
              <a:rPr lang="fr-FR" dirty="0"/>
              <a:t>)</a:t>
            </a:r>
          </a:p>
        </p:txBody>
      </p:sp>
      <p:sp>
        <p:nvSpPr>
          <p:cNvPr id="8" name="ZoneTexte 7">
            <a:extLst>
              <a:ext uri="{FF2B5EF4-FFF2-40B4-BE49-F238E27FC236}">
                <a16:creationId xmlns:a16="http://schemas.microsoft.com/office/drawing/2014/main" id="{38923630-2F4A-43D0-8FC5-EE0AC849737B}"/>
              </a:ext>
            </a:extLst>
          </p:cNvPr>
          <p:cNvSpPr txBox="1"/>
          <p:nvPr/>
        </p:nvSpPr>
        <p:spPr>
          <a:xfrm>
            <a:off x="10134600" y="8864607"/>
            <a:ext cx="3124198" cy="830997"/>
          </a:xfrm>
          <a:prstGeom prst="rect">
            <a:avLst/>
          </a:prstGeom>
          <a:noFill/>
        </p:spPr>
        <p:txBody>
          <a:bodyPr wrap="square" rtlCol="0">
            <a:spAutoFit/>
          </a:bodyPr>
          <a:lstStyle>
            <a:defPPr>
              <a:defRPr lang="en-US"/>
            </a:defPPr>
            <a:lvl1pPr lvl="0" algn="ctr" defTabSz="1371669">
              <a:defRPr sz="2000">
                <a:solidFill>
                  <a:prstClr val="black"/>
                </a:solidFill>
                <a:latin typeface="Roboto Light"/>
              </a:defRPr>
            </a:lvl1pPr>
          </a:lstStyle>
          <a:p>
            <a:pPr algn="l"/>
            <a:r>
              <a:rPr lang="fr-FR" sz="1600" dirty="0"/>
              <a:t>PHYTO CONTOUR</a:t>
            </a:r>
          </a:p>
          <a:p>
            <a:pPr algn="l"/>
            <a:r>
              <a:rPr lang="fr-FR" sz="1600" dirty="0"/>
              <a:t>SERUM HYDRA N°1</a:t>
            </a:r>
          </a:p>
          <a:p>
            <a:pPr algn="l"/>
            <a:r>
              <a:rPr lang="fr-FR" sz="1600" dirty="0"/>
              <a:t>CREME PHYTO 58/52</a:t>
            </a:r>
          </a:p>
        </p:txBody>
      </p:sp>
      <p:cxnSp>
        <p:nvCxnSpPr>
          <p:cNvPr id="3" name="Connecteur droit avec flèche 2">
            <a:extLst>
              <a:ext uri="{FF2B5EF4-FFF2-40B4-BE49-F238E27FC236}">
                <a16:creationId xmlns:a16="http://schemas.microsoft.com/office/drawing/2014/main" id="{2EAF3144-CE5E-4D18-9780-90AEED950428}"/>
              </a:ext>
            </a:extLst>
          </p:cNvPr>
          <p:cNvCxnSpPr/>
          <p:nvPr/>
        </p:nvCxnSpPr>
        <p:spPr>
          <a:xfrm>
            <a:off x="8534400" y="3291336"/>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463A220-6EB0-4621-8EFC-5B986915FEA4}"/>
              </a:ext>
            </a:extLst>
          </p:cNvPr>
          <p:cNvCxnSpPr/>
          <p:nvPr/>
        </p:nvCxnSpPr>
        <p:spPr>
          <a:xfrm>
            <a:off x="8534400" y="7429500"/>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72A46AE-E1CF-4918-8294-1CB1BB661594}"/>
              </a:ext>
            </a:extLst>
          </p:cNvPr>
          <p:cNvCxnSpPr/>
          <p:nvPr/>
        </p:nvCxnSpPr>
        <p:spPr>
          <a:xfrm>
            <a:off x="8534400" y="9258300"/>
            <a:ext cx="1219200" cy="0"/>
          </a:xfrm>
          <a:prstGeom prst="straightConnector1">
            <a:avLst/>
          </a:prstGeom>
          <a:ln w="38100">
            <a:solidFill>
              <a:srgbClr val="06574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8E2BE2-95F6-4635-B866-855BA78D701E}"/>
              </a:ext>
            </a:extLst>
          </p:cNvPr>
          <p:cNvSpPr/>
          <p:nvPr/>
        </p:nvSpPr>
        <p:spPr>
          <a:xfrm>
            <a:off x="8762999" y="9364054"/>
            <a:ext cx="908291" cy="84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46A9C762-3241-4E72-A301-C77E552F47C9}"/>
              </a:ext>
            </a:extLst>
          </p:cNvPr>
          <p:cNvCxnSpPr>
            <a:cxnSpLocks/>
          </p:cNvCxnSpPr>
          <p:nvPr/>
        </p:nvCxnSpPr>
        <p:spPr>
          <a:xfrm flipH="1">
            <a:off x="7731119" y="7734300"/>
            <a:ext cx="22230" cy="25527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C6A76C2-FF40-4D8F-A2FE-1C5C428F113B}"/>
              </a:ext>
            </a:extLst>
          </p:cNvPr>
          <p:cNvSpPr/>
          <p:nvPr/>
        </p:nvSpPr>
        <p:spPr>
          <a:xfrm>
            <a:off x="-11724" y="8864606"/>
            <a:ext cx="15674003" cy="830997"/>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9021520-9AD7-48C5-BF48-8EEB892BF754}"/>
              </a:ext>
            </a:extLst>
          </p:cNvPr>
          <p:cNvSpPr/>
          <p:nvPr/>
        </p:nvSpPr>
        <p:spPr>
          <a:xfrm>
            <a:off x="1" y="7171347"/>
            <a:ext cx="15662278" cy="475084"/>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D0A3603-F420-4223-BC75-B3F72F0CE5F3}"/>
              </a:ext>
            </a:extLst>
          </p:cNvPr>
          <p:cNvSpPr/>
          <p:nvPr/>
        </p:nvSpPr>
        <p:spPr>
          <a:xfrm>
            <a:off x="152401" y="3009899"/>
            <a:ext cx="15509878" cy="630943"/>
          </a:xfrm>
          <a:prstGeom prst="rect">
            <a:avLst/>
          </a:prstGeom>
          <a:noFill/>
          <a:ln w="28575">
            <a:solidFill>
              <a:srgbClr val="06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FAF6855C-A183-4A66-90AD-E305AA0FEE17}"/>
              </a:ext>
            </a:extLst>
          </p:cNvPr>
          <p:cNvCxnSpPr>
            <a:cxnSpLocks/>
          </p:cNvCxnSpPr>
          <p:nvPr/>
        </p:nvCxnSpPr>
        <p:spPr>
          <a:xfrm flipH="1">
            <a:off x="7116117" y="7892842"/>
            <a:ext cx="1274463" cy="7664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0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85254-A5FA-5870-6F71-9787E808EF27}"/>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dirty="0">
                <a:solidFill>
                  <a:prstClr val="white"/>
                </a:solidFill>
                <a:latin typeface="Roboto Black" panose="02000000000000000000" pitchFamily="2" charset="0"/>
                <a:ea typeface="Roboto Black" panose="02000000000000000000" pitchFamily="2" charset="0"/>
              </a:rPr>
              <a:t>STEP 1 : FOOT BATH (4min)</a:t>
            </a:r>
          </a:p>
        </p:txBody>
      </p:sp>
      <p:sp>
        <p:nvSpPr>
          <p:cNvPr id="3" name="ZoneTexte 2">
            <a:extLst>
              <a:ext uri="{FF2B5EF4-FFF2-40B4-BE49-F238E27FC236}">
                <a16:creationId xmlns:a16="http://schemas.microsoft.com/office/drawing/2014/main" id="{10E9FBE6-BAEE-C7C8-C8D6-BC7DEBEBEAF7}"/>
              </a:ext>
            </a:extLst>
          </p:cNvPr>
          <p:cNvSpPr txBox="1"/>
          <p:nvPr/>
        </p:nvSpPr>
        <p:spPr>
          <a:xfrm>
            <a:off x="3539505" y="1562100"/>
            <a:ext cx="11285189" cy="769441"/>
          </a:xfrm>
          <a:prstGeom prst="rect">
            <a:avLst/>
          </a:prstGeom>
          <a:solidFill>
            <a:schemeClr val="bg1"/>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rPr>
              <a:t>Special "Sleep ritual" questionnaire</a:t>
            </a:r>
          </a:p>
        </p:txBody>
      </p:sp>
      <p:sp>
        <p:nvSpPr>
          <p:cNvPr id="4" name="ZoneTexte 3">
            <a:extLst>
              <a:ext uri="{FF2B5EF4-FFF2-40B4-BE49-F238E27FC236}">
                <a16:creationId xmlns:a16="http://schemas.microsoft.com/office/drawing/2014/main" id="{71C4929A-03E2-7949-CF4B-E7397C077465}"/>
              </a:ext>
            </a:extLst>
          </p:cNvPr>
          <p:cNvSpPr txBox="1"/>
          <p:nvPr/>
        </p:nvSpPr>
        <p:spPr>
          <a:xfrm>
            <a:off x="4622005" y="2826972"/>
            <a:ext cx="9043988"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1" u="none" strike="noStrike" kern="1200" cap="none" spc="0" normalizeH="0" baseline="0" noProof="0" dirty="0">
                <a:ln>
                  <a:noFill/>
                </a:ln>
                <a:solidFill>
                  <a:prstClr val="black"/>
                </a:solidFill>
                <a:effectLst/>
                <a:uLnTx/>
                <a:uFillTx/>
                <a:latin typeface="Roboto Light"/>
                <a:ea typeface="+mn-ea"/>
                <a:cs typeface="+mn-cs"/>
              </a:rPr>
              <a:t>"How are you feeling today?"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2700" b="1" i="1" u="none" strike="noStrike" kern="1200" cap="none" spc="0" normalizeH="0" baseline="0" noProof="0" dirty="0">
                <a:ln>
                  <a:noFill/>
                </a:ln>
                <a:solidFill>
                  <a:prstClr val="black"/>
                </a:solidFill>
                <a:effectLst/>
                <a:uLnTx/>
                <a:uFillTx/>
                <a:latin typeface="Roboto Light"/>
                <a:ea typeface="+mn-ea"/>
                <a:cs typeface="+mn-cs"/>
              </a:rPr>
              <a:t>"What is the quality of your sleep right now?"</a:t>
            </a:r>
          </a:p>
        </p:txBody>
      </p:sp>
      <p:sp>
        <p:nvSpPr>
          <p:cNvPr id="5" name="ZoneTexte 4">
            <a:extLst>
              <a:ext uri="{FF2B5EF4-FFF2-40B4-BE49-F238E27FC236}">
                <a16:creationId xmlns:a16="http://schemas.microsoft.com/office/drawing/2014/main" id="{9CB6E674-E3EC-9BAC-291D-526F7BA0381E}"/>
              </a:ext>
            </a:extLst>
          </p:cNvPr>
          <p:cNvSpPr txBox="1"/>
          <p:nvPr/>
        </p:nvSpPr>
        <p:spPr>
          <a:xfrm>
            <a:off x="1404254" y="4472829"/>
            <a:ext cx="10750866" cy="5078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"On average, how many times do you wake up during the night?"</a:t>
            </a:r>
          </a:p>
        </p:txBody>
      </p:sp>
      <p:sp>
        <p:nvSpPr>
          <p:cNvPr id="6" name="ZoneTexte 5">
            <a:extLst>
              <a:ext uri="{FF2B5EF4-FFF2-40B4-BE49-F238E27FC236}">
                <a16:creationId xmlns:a16="http://schemas.microsoft.com/office/drawing/2014/main" id="{FFB0A64B-FAF6-ECCF-3534-E18DD025E755}"/>
              </a:ext>
            </a:extLst>
          </p:cNvPr>
          <p:cNvSpPr txBox="1"/>
          <p:nvPr/>
        </p:nvSpPr>
        <p:spPr>
          <a:xfrm>
            <a:off x="868472" y="3971511"/>
            <a:ext cx="7970728"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Insomnia</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ankles</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grpSp>
        <p:nvGrpSpPr>
          <p:cNvPr id="7" name="Groupe 6">
            <a:extLst>
              <a:ext uri="{FF2B5EF4-FFF2-40B4-BE49-F238E27FC236}">
                <a16:creationId xmlns:a16="http://schemas.microsoft.com/office/drawing/2014/main" id="{D4C8851B-66A6-CF87-BE86-412EB33E3110}"/>
              </a:ext>
            </a:extLst>
          </p:cNvPr>
          <p:cNvGrpSpPr/>
          <p:nvPr/>
        </p:nvGrpSpPr>
        <p:grpSpPr>
          <a:xfrm>
            <a:off x="868472" y="5321204"/>
            <a:ext cx="10616217" cy="2636148"/>
            <a:chOff x="868472" y="5321204"/>
            <a:chExt cx="10616217" cy="2636148"/>
          </a:xfrm>
        </p:grpSpPr>
        <p:sp>
          <p:nvSpPr>
            <p:cNvPr id="8" name="ZoneTexte 7">
              <a:extLst>
                <a:ext uri="{FF2B5EF4-FFF2-40B4-BE49-F238E27FC236}">
                  <a16:creationId xmlns:a16="http://schemas.microsoft.com/office/drawing/2014/main" id="{1E0880B9-1AC3-7502-3621-B198E13FC87D}"/>
                </a:ext>
              </a:extLst>
            </p:cNvPr>
            <p:cNvSpPr txBox="1"/>
            <p:nvPr/>
          </p:nvSpPr>
          <p:spPr>
            <a:xfrm>
              <a:off x="868472" y="5321204"/>
              <a:ext cx="6044216"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Anxiety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hand</a:t>
              </a:r>
            </a:p>
          </p:txBody>
        </p:sp>
        <p:sp>
          <p:nvSpPr>
            <p:cNvPr id="9" name="ZoneTexte 8">
              <a:extLst>
                <a:ext uri="{FF2B5EF4-FFF2-40B4-BE49-F238E27FC236}">
                  <a16:creationId xmlns:a16="http://schemas.microsoft.com/office/drawing/2014/main" id="{67A9406A-21B9-BA0A-77B7-EB09F0E7FC6F}"/>
                </a:ext>
              </a:extLst>
            </p:cNvPr>
            <p:cNvSpPr txBox="1"/>
            <p:nvPr/>
          </p:nvSpPr>
          <p:spPr>
            <a:xfrm>
              <a:off x="1360973" y="5787527"/>
              <a:ext cx="10123716" cy="2169825"/>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"Do you have worries or anxious thoughts that keep you awake?"</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2700" b="0" i="1"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"On a scale of 1 to 10, how would you estimate your stress level right now?"</a:t>
              </a:r>
            </a:p>
          </p:txBody>
        </p:sp>
      </p:grpSp>
      <p:grpSp>
        <p:nvGrpSpPr>
          <p:cNvPr id="10" name="Groupe 9">
            <a:extLst>
              <a:ext uri="{FF2B5EF4-FFF2-40B4-BE49-F238E27FC236}">
                <a16:creationId xmlns:a16="http://schemas.microsoft.com/office/drawing/2014/main" id="{3AB38870-8A2E-77BF-346F-8561C118F758}"/>
              </a:ext>
            </a:extLst>
          </p:cNvPr>
          <p:cNvGrpSpPr/>
          <p:nvPr/>
        </p:nvGrpSpPr>
        <p:grpSpPr>
          <a:xfrm>
            <a:off x="868472" y="8113094"/>
            <a:ext cx="10616217" cy="1443368"/>
            <a:chOff x="868472" y="8113094"/>
            <a:chExt cx="10616217" cy="1443368"/>
          </a:xfrm>
        </p:grpSpPr>
        <p:sp>
          <p:nvSpPr>
            <p:cNvPr id="11" name="ZoneTexte 10">
              <a:extLst>
                <a:ext uri="{FF2B5EF4-FFF2-40B4-BE49-F238E27FC236}">
                  <a16:creationId xmlns:a16="http://schemas.microsoft.com/office/drawing/2014/main" id="{415CCB4E-8877-FE81-85E3-34EC9A5D2895}"/>
                </a:ext>
              </a:extLst>
            </p:cNvPr>
            <p:cNvSpPr txBox="1"/>
            <p:nvPr/>
          </p:nvSpPr>
          <p:spPr>
            <a:xfrm>
              <a:off x="868472" y="8113094"/>
              <a:ext cx="6044217" cy="507831"/>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2700" b="1" i="0" u="none" strike="noStrike" kern="1200" cap="none" spc="0" normalizeH="0" baseline="0" noProof="0" dirty="0">
                  <a:ln>
                    <a:noFill/>
                  </a:ln>
                  <a:solidFill>
                    <a:prstClr val="black"/>
                  </a:solidFill>
                  <a:effectLst/>
                  <a:uLnTx/>
                  <a:uFillTx/>
                  <a:latin typeface="Roboto Light"/>
                  <a:ea typeface="+mn-ea"/>
                  <a:cs typeface="+mn-cs"/>
                </a:rPr>
                <a:t>Pain</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energy</a:t>
              </a:r>
              <a:r>
                <a:rPr kumimoji="0" lang="fr-FR" sz="2700" b="0" i="0" u="none" strike="noStrike" kern="1200" cap="none" spc="0" normalizeH="0" baseline="0" noProof="0" dirty="0">
                  <a:ln>
                    <a:noFill/>
                  </a:ln>
                  <a:solidFill>
                    <a:prstClr val="black"/>
                  </a:solidFill>
                  <a:effectLst/>
                  <a:uLnTx/>
                  <a:uFillTx/>
                  <a:latin typeface="Roboto Light"/>
                  <a:ea typeface="+mn-ea"/>
                  <a:cs typeface="+mn-cs"/>
                </a:rPr>
                <a:t> points = face and </a:t>
              </a:r>
              <a:r>
                <a:rPr kumimoji="0" lang="fr-FR" sz="2700" b="0" i="0" u="none" strike="noStrike" kern="1200" cap="none" spc="0" normalizeH="0" baseline="0" noProof="0" dirty="0" err="1">
                  <a:ln>
                    <a:noFill/>
                  </a:ln>
                  <a:solidFill>
                    <a:prstClr val="black"/>
                  </a:solidFill>
                  <a:effectLst/>
                  <a:uLnTx/>
                  <a:uFillTx/>
                  <a:latin typeface="Roboto Light"/>
                  <a:ea typeface="+mn-ea"/>
                  <a:cs typeface="+mn-cs"/>
                </a:rPr>
                <a:t>skull</a:t>
              </a:r>
              <a:endParaRPr kumimoji="0" lang="fr-FR" sz="2700" b="0" i="0" u="none" strike="noStrike" kern="1200" cap="none" spc="0" normalizeH="0" baseline="0" noProof="0" dirty="0">
                <a:ln>
                  <a:noFill/>
                </a:ln>
                <a:solidFill>
                  <a:prstClr val="black"/>
                </a:solidFill>
                <a:effectLst/>
                <a:uLnTx/>
                <a:uFillTx/>
                <a:latin typeface="Roboto Light"/>
                <a:ea typeface="+mn-ea"/>
                <a:cs typeface="+mn-cs"/>
              </a:endParaRPr>
            </a:p>
          </p:txBody>
        </p:sp>
        <p:sp>
          <p:nvSpPr>
            <p:cNvPr id="12" name="ZoneTexte 11">
              <a:extLst>
                <a:ext uri="{FF2B5EF4-FFF2-40B4-BE49-F238E27FC236}">
                  <a16:creationId xmlns:a16="http://schemas.microsoft.com/office/drawing/2014/main" id="{52DAE361-4971-E171-6DFC-94C2D1BAA66C}"/>
                </a:ext>
              </a:extLst>
            </p:cNvPr>
            <p:cNvSpPr txBox="1"/>
            <p:nvPr/>
          </p:nvSpPr>
          <p:spPr>
            <a:xfrm>
              <a:off x="1404255" y="8633132"/>
              <a:ext cx="10080434"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2700" b="0" i="1" u="none" strike="noStrike" kern="1200" cap="none" spc="0" normalizeH="0" baseline="0" noProof="0" dirty="0">
                  <a:ln>
                    <a:noFill/>
                  </a:ln>
                  <a:solidFill>
                    <a:prstClr val="black"/>
                  </a:solidFill>
                  <a:effectLst/>
                  <a:uLnTx/>
                  <a:uFillTx/>
                  <a:latin typeface="Roboto Light"/>
                  <a:ea typeface="+mn-ea"/>
                  <a:cs typeface="+mn-cs"/>
                </a:rPr>
                <a:t>"Do you feel any muscle tension or pain? If so, where?"</a:t>
              </a:r>
            </a:p>
          </p:txBody>
        </p:sp>
      </p:grpSp>
      <p:pic>
        <p:nvPicPr>
          <p:cNvPr id="13" name="Picture 2" descr="Le bain de pieds, un rituel relaxant mais aussi plein d'autres vertus">
            <a:extLst>
              <a:ext uri="{FF2B5EF4-FFF2-40B4-BE49-F238E27FC236}">
                <a16:creationId xmlns:a16="http://schemas.microsoft.com/office/drawing/2014/main" id="{A856C88B-DE93-9357-4D3C-02AD3CA922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55120" y="5088532"/>
            <a:ext cx="5099121" cy="3401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toure">
            <a:extLst>
              <a:ext uri="{FF2B5EF4-FFF2-40B4-BE49-F238E27FC236}">
                <a16:creationId xmlns:a16="http://schemas.microsoft.com/office/drawing/2014/main" id="{CA857348-E7AC-4042-9252-52B893335A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63138" y="6507293"/>
            <a:ext cx="3024349" cy="377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35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61E514-86F5-5AB0-27D6-0C77C1CE7B9B}"/>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dirty="0">
                <a:solidFill>
                  <a:prstClr val="white"/>
                </a:solidFill>
                <a:latin typeface="Roboto Black" panose="02000000000000000000" pitchFamily="2" charset="0"/>
                <a:ea typeface="Roboto Black" panose="02000000000000000000" pitchFamily="2" charset="0"/>
              </a:rPr>
              <a:t>STEP 4 : BACK MASSAGE AROMA LUXE (10min)</a:t>
            </a:r>
          </a:p>
        </p:txBody>
      </p:sp>
      <p:sp>
        <p:nvSpPr>
          <p:cNvPr id="4" name="ZoneTexte 3">
            <a:extLst>
              <a:ext uri="{FF2B5EF4-FFF2-40B4-BE49-F238E27FC236}">
                <a16:creationId xmlns:a16="http://schemas.microsoft.com/office/drawing/2014/main" id="{DB4873EB-7389-0539-D51A-9AE5F46CBA2D}"/>
              </a:ext>
            </a:extLst>
          </p:cNvPr>
          <p:cNvSpPr txBox="1"/>
          <p:nvPr/>
        </p:nvSpPr>
        <p:spPr>
          <a:xfrm>
            <a:off x="1023424" y="2337098"/>
            <a:ext cx="3797219" cy="95410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CBD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sp>
        <p:nvSpPr>
          <p:cNvPr id="5" name="ZoneTexte 4">
            <a:extLst>
              <a:ext uri="{FF2B5EF4-FFF2-40B4-BE49-F238E27FC236}">
                <a16:creationId xmlns:a16="http://schemas.microsoft.com/office/drawing/2014/main" id="{516ED651-F378-BFCA-4523-9409FE702726}"/>
              </a:ext>
            </a:extLst>
          </p:cNvPr>
          <p:cNvSpPr txBox="1"/>
          <p:nvPr/>
        </p:nvSpPr>
        <p:spPr>
          <a:xfrm>
            <a:off x="9234724" y="2337097"/>
            <a:ext cx="3657600" cy="954107"/>
          </a:xfrm>
          <a:prstGeom prst="rect">
            <a:avLst/>
          </a:prstGeom>
          <a:noFill/>
        </p:spPr>
        <p:txBody>
          <a:bodyPr wrap="square">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84A"/>
                </a:solidFill>
                <a:effectLst/>
                <a:uLnTx/>
                <a:uFillTx/>
                <a:latin typeface="KyivType Sans2" panose="00000500000000000000" pitchFamily="50" charset="0"/>
                <a:ea typeface="+mn-ea"/>
                <a:cs typeface="+mn-cs"/>
              </a:rPr>
              <a:t>PHYTO </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KyivType Sans2" panose="00000500000000000000" pitchFamily="50" charset="0"/>
                <a:ea typeface="+mn-ea"/>
                <a:cs typeface="+mn-cs"/>
              </a:rPr>
              <a:t>SLEEP THERAPY</a:t>
            </a:r>
          </a:p>
        </p:txBody>
      </p:sp>
      <p:pic>
        <p:nvPicPr>
          <p:cNvPr id="13" name="Picture 4" descr="Detoure">
            <a:extLst>
              <a:ext uri="{FF2B5EF4-FFF2-40B4-BE49-F238E27FC236}">
                <a16:creationId xmlns:a16="http://schemas.microsoft.com/office/drawing/2014/main" id="{ED6BED94-CFD9-E2DC-90E3-E8B95EA88E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06750" y="1198828"/>
            <a:ext cx="2209450" cy="27618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etoure">
            <a:extLst>
              <a:ext uri="{FF2B5EF4-FFF2-40B4-BE49-F238E27FC236}">
                <a16:creationId xmlns:a16="http://schemas.microsoft.com/office/drawing/2014/main" id="{94CF3CF5-969A-48B0-0AB0-BF16596082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44400" y="956191"/>
            <a:ext cx="2209875" cy="276181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Une image contenant Solution, Solvant, liquide, fluide&#10;&#10;Description générée automatiquement">
            <a:extLst>
              <a:ext uri="{FF2B5EF4-FFF2-40B4-BE49-F238E27FC236}">
                <a16:creationId xmlns:a16="http://schemas.microsoft.com/office/drawing/2014/main" id="{1EC0D094-6727-8F8E-9F7D-D9E69C80DB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08235" y="1638300"/>
            <a:ext cx="1074758" cy="1995038"/>
          </a:xfrm>
          <a:prstGeom prst="rect">
            <a:avLst/>
          </a:prstGeom>
        </p:spPr>
      </p:pic>
      <p:pic>
        <p:nvPicPr>
          <p:cNvPr id="6" name="Image 5">
            <a:extLst>
              <a:ext uri="{FF2B5EF4-FFF2-40B4-BE49-F238E27FC236}">
                <a16:creationId xmlns:a16="http://schemas.microsoft.com/office/drawing/2014/main" id="{FCE44FC3-36C7-4853-99B3-C1623B6FE353}"/>
              </a:ext>
            </a:extLst>
          </p:cNvPr>
          <p:cNvPicPr>
            <a:picLocks noChangeAspect="1"/>
          </p:cNvPicPr>
          <p:nvPr/>
        </p:nvPicPr>
        <p:blipFill>
          <a:blip r:embed="rId6"/>
          <a:stretch>
            <a:fillRect/>
          </a:stretch>
        </p:blipFill>
        <p:spPr>
          <a:xfrm>
            <a:off x="2922034" y="4229100"/>
            <a:ext cx="5935545" cy="5105400"/>
          </a:xfrm>
          <a:prstGeom prst="rect">
            <a:avLst/>
          </a:prstGeom>
        </p:spPr>
      </p:pic>
      <p:pic>
        <p:nvPicPr>
          <p:cNvPr id="8" name="Image 7">
            <a:extLst>
              <a:ext uri="{FF2B5EF4-FFF2-40B4-BE49-F238E27FC236}">
                <a16:creationId xmlns:a16="http://schemas.microsoft.com/office/drawing/2014/main" id="{0AEB5413-FCC5-4EEC-852F-78C9EC71D851}"/>
              </a:ext>
            </a:extLst>
          </p:cNvPr>
          <p:cNvPicPr>
            <a:picLocks noChangeAspect="1"/>
          </p:cNvPicPr>
          <p:nvPr/>
        </p:nvPicPr>
        <p:blipFill>
          <a:blip r:embed="rId7"/>
          <a:stretch>
            <a:fillRect/>
          </a:stretch>
        </p:blipFill>
        <p:spPr>
          <a:xfrm>
            <a:off x="9021545" y="4313009"/>
            <a:ext cx="6751856" cy="5769516"/>
          </a:xfrm>
          <a:prstGeom prst="rect">
            <a:avLst/>
          </a:prstGeom>
        </p:spPr>
      </p:pic>
    </p:spTree>
    <p:extLst>
      <p:ext uri="{BB962C8B-B14F-4D97-AF65-F5344CB8AC3E}">
        <p14:creationId xmlns:p14="http://schemas.microsoft.com/office/powerpoint/2010/main" val="4196024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D3FE4C-FC8A-B50A-A651-28F482EB96C0}"/>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a:solidFill>
                  <a:prstClr val="white"/>
                </a:solidFill>
                <a:latin typeface="Roboto Black" panose="02000000000000000000" pitchFamily="2" charset="0"/>
                <a:ea typeface="Roboto Black" panose="02000000000000000000" pitchFamily="2" charset="0"/>
              </a:rPr>
              <a:t>STEP 6 : ENERGY POINTS (10min)</a:t>
            </a:r>
            <a:endParaRPr lang="fr-FR" sz="4200" dirty="0">
              <a:solidFill>
                <a:prstClr val="white"/>
              </a:solidFill>
              <a:latin typeface="Roboto Black" panose="02000000000000000000" pitchFamily="2" charset="0"/>
              <a:ea typeface="Roboto Black" panose="02000000000000000000" pitchFamily="2" charset="0"/>
            </a:endParaRPr>
          </a:p>
        </p:txBody>
      </p:sp>
      <p:pic>
        <p:nvPicPr>
          <p:cNvPr id="4" name="Image 3">
            <a:extLst>
              <a:ext uri="{FF2B5EF4-FFF2-40B4-BE49-F238E27FC236}">
                <a16:creationId xmlns:a16="http://schemas.microsoft.com/office/drawing/2014/main" id="{814BAACC-719B-46A0-6354-294DA96CC58E}"/>
              </a:ext>
            </a:extLst>
          </p:cNvPr>
          <p:cNvPicPr>
            <a:picLocks noChangeAspect="1"/>
          </p:cNvPicPr>
          <p:nvPr/>
        </p:nvPicPr>
        <p:blipFill>
          <a:blip r:embed="rId2"/>
          <a:stretch>
            <a:fillRect/>
          </a:stretch>
        </p:blipFill>
        <p:spPr>
          <a:xfrm>
            <a:off x="8736584" y="2490228"/>
            <a:ext cx="2882368" cy="3491472"/>
          </a:xfrm>
          <a:prstGeom prst="rect">
            <a:avLst/>
          </a:prstGeom>
        </p:spPr>
      </p:pic>
      <p:pic>
        <p:nvPicPr>
          <p:cNvPr id="6" name="Image 5">
            <a:extLst>
              <a:ext uri="{FF2B5EF4-FFF2-40B4-BE49-F238E27FC236}">
                <a16:creationId xmlns:a16="http://schemas.microsoft.com/office/drawing/2014/main" id="{AFBC0340-6F8E-EA90-19F9-361F666E847B}"/>
              </a:ext>
            </a:extLst>
          </p:cNvPr>
          <p:cNvPicPr>
            <a:picLocks noChangeAspect="1"/>
          </p:cNvPicPr>
          <p:nvPr/>
        </p:nvPicPr>
        <p:blipFill>
          <a:blip r:embed="rId3"/>
          <a:stretch>
            <a:fillRect/>
          </a:stretch>
        </p:blipFill>
        <p:spPr>
          <a:xfrm>
            <a:off x="12107278" y="2577242"/>
            <a:ext cx="2904122" cy="3404458"/>
          </a:xfrm>
          <a:prstGeom prst="rect">
            <a:avLst/>
          </a:prstGeom>
        </p:spPr>
      </p:pic>
      <p:pic>
        <p:nvPicPr>
          <p:cNvPr id="8" name="Image 7">
            <a:extLst>
              <a:ext uri="{FF2B5EF4-FFF2-40B4-BE49-F238E27FC236}">
                <a16:creationId xmlns:a16="http://schemas.microsoft.com/office/drawing/2014/main" id="{6DF05748-688A-B4F5-8001-A368979D33F7}"/>
              </a:ext>
            </a:extLst>
          </p:cNvPr>
          <p:cNvPicPr>
            <a:picLocks noChangeAspect="1"/>
          </p:cNvPicPr>
          <p:nvPr/>
        </p:nvPicPr>
        <p:blipFill>
          <a:blip r:embed="rId4"/>
          <a:stretch>
            <a:fillRect/>
          </a:stretch>
        </p:blipFill>
        <p:spPr>
          <a:xfrm>
            <a:off x="8904904" y="6185889"/>
            <a:ext cx="2714048" cy="3822765"/>
          </a:xfrm>
          <a:prstGeom prst="rect">
            <a:avLst/>
          </a:prstGeom>
        </p:spPr>
      </p:pic>
      <p:pic>
        <p:nvPicPr>
          <p:cNvPr id="10" name="Image 9">
            <a:extLst>
              <a:ext uri="{FF2B5EF4-FFF2-40B4-BE49-F238E27FC236}">
                <a16:creationId xmlns:a16="http://schemas.microsoft.com/office/drawing/2014/main" id="{D78FFA29-946D-FD63-2971-06F1A6B8084D}"/>
              </a:ext>
            </a:extLst>
          </p:cNvPr>
          <p:cNvPicPr>
            <a:picLocks noChangeAspect="1"/>
          </p:cNvPicPr>
          <p:nvPr/>
        </p:nvPicPr>
        <p:blipFill>
          <a:blip r:embed="rId5"/>
          <a:stretch>
            <a:fillRect/>
          </a:stretch>
        </p:blipFill>
        <p:spPr>
          <a:xfrm>
            <a:off x="12103267" y="6158244"/>
            <a:ext cx="2794891" cy="3938256"/>
          </a:xfrm>
          <a:prstGeom prst="rect">
            <a:avLst/>
          </a:prstGeom>
        </p:spPr>
      </p:pic>
      <p:pic>
        <p:nvPicPr>
          <p:cNvPr id="12" name="Image 11">
            <a:extLst>
              <a:ext uri="{FF2B5EF4-FFF2-40B4-BE49-F238E27FC236}">
                <a16:creationId xmlns:a16="http://schemas.microsoft.com/office/drawing/2014/main" id="{DB68F16A-7303-9545-203D-54A224B97069}"/>
              </a:ext>
            </a:extLst>
          </p:cNvPr>
          <p:cNvPicPr>
            <a:picLocks noChangeAspect="1"/>
          </p:cNvPicPr>
          <p:nvPr/>
        </p:nvPicPr>
        <p:blipFill>
          <a:blip r:embed="rId6"/>
          <a:stretch>
            <a:fillRect/>
          </a:stretch>
        </p:blipFill>
        <p:spPr>
          <a:xfrm>
            <a:off x="15129153" y="6100960"/>
            <a:ext cx="2794891" cy="3812278"/>
          </a:xfrm>
          <a:prstGeom prst="rect">
            <a:avLst/>
          </a:prstGeom>
        </p:spPr>
      </p:pic>
      <p:sp>
        <p:nvSpPr>
          <p:cNvPr id="13" name="ZoneTexte 12">
            <a:extLst>
              <a:ext uri="{FF2B5EF4-FFF2-40B4-BE49-F238E27FC236}">
                <a16:creationId xmlns:a16="http://schemas.microsoft.com/office/drawing/2014/main" id="{CDB7E916-A92A-EB2F-6B7C-2EFC63404060}"/>
              </a:ext>
            </a:extLst>
          </p:cNvPr>
          <p:cNvSpPr txBox="1"/>
          <p:nvPr/>
        </p:nvSpPr>
        <p:spPr>
          <a:xfrm>
            <a:off x="1050758" y="2692943"/>
            <a:ext cx="8229600" cy="923330"/>
          </a:xfrm>
          <a:prstGeom prst="rect">
            <a:avLst/>
          </a:prstGeom>
          <a:noFill/>
        </p:spPr>
        <p:txBody>
          <a:bodyPr wrap="square" rtlCol="0">
            <a:spAutoFit/>
          </a:bodyPr>
          <a:lstStyle/>
          <a:p>
            <a:r>
              <a:rPr lang="fr-FR" sz="2700" b="1" dirty="0"/>
              <a:t>2 anti-</a:t>
            </a:r>
            <a:r>
              <a:rPr lang="fr-FR" sz="2700" b="1" dirty="0" err="1"/>
              <a:t>insomnia</a:t>
            </a:r>
            <a:r>
              <a:rPr lang="fr-FR" sz="2700" b="1" dirty="0"/>
              <a:t> points :</a:t>
            </a:r>
          </a:p>
          <a:p>
            <a:r>
              <a:rPr lang="fr-FR" sz="2700" dirty="0" err="1"/>
              <a:t>Improves</a:t>
            </a:r>
            <a:r>
              <a:rPr lang="fr-FR" sz="2700" dirty="0"/>
              <a:t> </a:t>
            </a:r>
            <a:r>
              <a:rPr lang="fr-FR" sz="2700" dirty="0" err="1"/>
              <a:t>sleep</a:t>
            </a:r>
            <a:r>
              <a:rPr lang="fr-FR" sz="2700" dirty="0"/>
              <a:t> </a:t>
            </a:r>
            <a:r>
              <a:rPr lang="fr-FR" sz="2700" dirty="0" err="1"/>
              <a:t>quality</a:t>
            </a:r>
            <a:r>
              <a:rPr lang="fr-FR" sz="2700" dirty="0"/>
              <a:t>, </a:t>
            </a:r>
            <a:r>
              <a:rPr lang="fr-FR" sz="2700" dirty="0" err="1"/>
              <a:t>helps</a:t>
            </a:r>
            <a:r>
              <a:rPr lang="fr-FR" sz="2700" dirty="0"/>
              <a:t> to </a:t>
            </a:r>
            <a:r>
              <a:rPr lang="fr-FR" sz="2700" dirty="0" err="1"/>
              <a:t>fight</a:t>
            </a:r>
            <a:r>
              <a:rPr lang="fr-FR" sz="2700" dirty="0"/>
              <a:t> </a:t>
            </a:r>
            <a:r>
              <a:rPr lang="fr-FR" sz="2700" dirty="0" err="1"/>
              <a:t>insomnia</a:t>
            </a:r>
            <a:r>
              <a:rPr lang="fr-FR" sz="2700" dirty="0"/>
              <a:t>.</a:t>
            </a:r>
          </a:p>
        </p:txBody>
      </p:sp>
      <p:sp>
        <p:nvSpPr>
          <p:cNvPr id="16" name="ZoneTexte 15">
            <a:extLst>
              <a:ext uri="{FF2B5EF4-FFF2-40B4-BE49-F238E27FC236}">
                <a16:creationId xmlns:a16="http://schemas.microsoft.com/office/drawing/2014/main" id="{7ED40015-338A-97CC-DB41-D9F811B21392}"/>
              </a:ext>
            </a:extLst>
          </p:cNvPr>
          <p:cNvSpPr txBox="1"/>
          <p:nvPr/>
        </p:nvSpPr>
        <p:spPr>
          <a:xfrm>
            <a:off x="1050758" y="6301539"/>
            <a:ext cx="8229600" cy="923330"/>
          </a:xfrm>
          <a:prstGeom prst="rect">
            <a:avLst/>
          </a:prstGeom>
          <a:noFill/>
        </p:spPr>
        <p:txBody>
          <a:bodyPr wrap="square" rtlCol="0">
            <a:spAutoFit/>
          </a:bodyPr>
          <a:lstStyle/>
          <a:p>
            <a:r>
              <a:rPr lang="fr-FR" sz="2700" b="1" dirty="0"/>
              <a:t>3 anti-</a:t>
            </a:r>
            <a:r>
              <a:rPr lang="fr-FR" sz="2700" b="1" dirty="0" err="1"/>
              <a:t>anxiety</a:t>
            </a:r>
            <a:r>
              <a:rPr lang="fr-FR" sz="2700" b="1" dirty="0"/>
              <a:t> points :</a:t>
            </a:r>
          </a:p>
          <a:p>
            <a:r>
              <a:rPr lang="fr-FR" sz="2700" dirty="0" err="1"/>
              <a:t>Calms</a:t>
            </a:r>
            <a:r>
              <a:rPr lang="fr-FR" sz="2700" dirty="0"/>
              <a:t> the </a:t>
            </a:r>
            <a:r>
              <a:rPr lang="fr-FR" sz="2700" dirty="0" err="1"/>
              <a:t>mind</a:t>
            </a:r>
            <a:r>
              <a:rPr lang="fr-FR" sz="2700" dirty="0"/>
              <a:t>, </a:t>
            </a:r>
            <a:r>
              <a:rPr lang="fr-FR" sz="2700" dirty="0" err="1"/>
              <a:t>fights</a:t>
            </a:r>
            <a:r>
              <a:rPr lang="fr-FR" sz="2700" dirty="0"/>
              <a:t> </a:t>
            </a:r>
            <a:r>
              <a:rPr lang="fr-FR" sz="2700" dirty="0" err="1"/>
              <a:t>anxiety</a:t>
            </a:r>
            <a:r>
              <a:rPr lang="fr-FR" sz="2700" dirty="0"/>
              <a:t> and panic </a:t>
            </a:r>
            <a:r>
              <a:rPr lang="fr-FR" sz="2700" dirty="0" err="1"/>
              <a:t>attacks</a:t>
            </a:r>
            <a:r>
              <a:rPr lang="fr-FR" sz="2400" dirty="0"/>
              <a:t>.</a:t>
            </a:r>
          </a:p>
        </p:txBody>
      </p:sp>
      <p:sp>
        <p:nvSpPr>
          <p:cNvPr id="18" name="ZoneTexte 17">
            <a:extLst>
              <a:ext uri="{FF2B5EF4-FFF2-40B4-BE49-F238E27FC236}">
                <a16:creationId xmlns:a16="http://schemas.microsoft.com/office/drawing/2014/main" id="{4769CEAA-07FD-7E23-B036-698926F427A9}"/>
              </a:ext>
            </a:extLst>
          </p:cNvPr>
          <p:cNvSpPr txBox="1"/>
          <p:nvPr/>
        </p:nvSpPr>
        <p:spPr>
          <a:xfrm>
            <a:off x="3733800" y="1449774"/>
            <a:ext cx="12268200" cy="923330"/>
          </a:xfrm>
          <a:prstGeom prst="rect">
            <a:avLst/>
          </a:prstGeom>
          <a:noFill/>
        </p:spPr>
        <p:txBody>
          <a:bodyPr wrap="square" rtlCol="0">
            <a:spAutoFit/>
          </a:bodyPr>
          <a:lstStyle/>
          <a:p>
            <a:pPr algn="ctr"/>
            <a:r>
              <a:rPr lang="fr-FR" sz="2700" dirty="0"/>
              <a:t>Apply 20 </a:t>
            </a:r>
            <a:r>
              <a:rPr lang="fr-FR" sz="2700" dirty="0" err="1"/>
              <a:t>circular</a:t>
            </a:r>
            <a:r>
              <a:rPr lang="fr-FR" sz="2700" dirty="0"/>
              <a:t> pressures to </a:t>
            </a:r>
            <a:r>
              <a:rPr lang="fr-FR" sz="2700" dirty="0" err="1"/>
              <a:t>each</a:t>
            </a:r>
            <a:r>
              <a:rPr lang="fr-FR" sz="2700" dirty="0"/>
              <a:t> point in a </a:t>
            </a:r>
            <a:r>
              <a:rPr lang="fr-FR" sz="2700" dirty="0" err="1"/>
              <a:t>counter-clockwise</a:t>
            </a:r>
            <a:r>
              <a:rPr lang="fr-FR" sz="2700" dirty="0"/>
              <a:t> direction</a:t>
            </a:r>
            <a:r>
              <a:rPr lang="fr-FR" sz="2000" dirty="0"/>
              <a:t>.</a:t>
            </a:r>
          </a:p>
          <a:p>
            <a:pPr algn="ctr"/>
            <a:r>
              <a:rPr lang="fr-FR" sz="2700" dirty="0"/>
              <a:t>No </a:t>
            </a:r>
            <a:r>
              <a:rPr lang="fr-FR" sz="2700" dirty="0" err="1"/>
              <a:t>product</a:t>
            </a:r>
            <a:r>
              <a:rPr lang="fr-FR" sz="2700" dirty="0"/>
              <a:t> </a:t>
            </a:r>
            <a:r>
              <a:rPr lang="fr-FR" sz="2700" dirty="0" err="1"/>
              <a:t>is</a:t>
            </a:r>
            <a:r>
              <a:rPr lang="fr-FR" sz="2700" dirty="0"/>
              <a:t> </a:t>
            </a:r>
            <a:r>
              <a:rPr lang="fr-FR" sz="2700" dirty="0" err="1"/>
              <a:t>required</a:t>
            </a:r>
            <a:r>
              <a:rPr lang="fr-FR" sz="2700" dirty="0"/>
              <a:t>.</a:t>
            </a:r>
          </a:p>
        </p:txBody>
      </p:sp>
    </p:spTree>
    <p:extLst>
      <p:ext uri="{BB962C8B-B14F-4D97-AF65-F5344CB8AC3E}">
        <p14:creationId xmlns:p14="http://schemas.microsoft.com/office/powerpoint/2010/main" val="467536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12FC64-99B8-E07A-DBE5-585FC8BDB361}"/>
              </a:ext>
            </a:extLst>
          </p:cNvPr>
          <p:cNvPicPr>
            <a:picLocks noChangeAspect="1"/>
          </p:cNvPicPr>
          <p:nvPr/>
        </p:nvPicPr>
        <p:blipFill>
          <a:blip r:embed="rId2"/>
          <a:stretch>
            <a:fillRect/>
          </a:stretch>
        </p:blipFill>
        <p:spPr>
          <a:xfrm>
            <a:off x="2362200" y="2530640"/>
            <a:ext cx="3010276" cy="3491472"/>
          </a:xfrm>
          <a:prstGeom prst="rect">
            <a:avLst/>
          </a:prstGeom>
        </p:spPr>
      </p:pic>
      <p:pic>
        <p:nvPicPr>
          <p:cNvPr id="5" name="Image 4">
            <a:extLst>
              <a:ext uri="{FF2B5EF4-FFF2-40B4-BE49-F238E27FC236}">
                <a16:creationId xmlns:a16="http://schemas.microsoft.com/office/drawing/2014/main" id="{BB34A4B2-EC5F-A996-C348-AEBE987CD44A}"/>
              </a:ext>
            </a:extLst>
          </p:cNvPr>
          <p:cNvPicPr>
            <a:picLocks noChangeAspect="1"/>
          </p:cNvPicPr>
          <p:nvPr/>
        </p:nvPicPr>
        <p:blipFill>
          <a:blip r:embed="rId3"/>
          <a:stretch>
            <a:fillRect/>
          </a:stretch>
        </p:blipFill>
        <p:spPr>
          <a:xfrm>
            <a:off x="5848619" y="2485850"/>
            <a:ext cx="3085561" cy="3581053"/>
          </a:xfrm>
          <a:prstGeom prst="rect">
            <a:avLst/>
          </a:prstGeom>
        </p:spPr>
      </p:pic>
      <p:pic>
        <p:nvPicPr>
          <p:cNvPr id="7" name="Image 6">
            <a:extLst>
              <a:ext uri="{FF2B5EF4-FFF2-40B4-BE49-F238E27FC236}">
                <a16:creationId xmlns:a16="http://schemas.microsoft.com/office/drawing/2014/main" id="{AAFD9927-E8A3-1715-B5DF-93E26E1CBABD}"/>
              </a:ext>
            </a:extLst>
          </p:cNvPr>
          <p:cNvPicPr>
            <a:picLocks noChangeAspect="1"/>
          </p:cNvPicPr>
          <p:nvPr/>
        </p:nvPicPr>
        <p:blipFill>
          <a:blip r:embed="rId4"/>
          <a:stretch>
            <a:fillRect/>
          </a:stretch>
        </p:blipFill>
        <p:spPr>
          <a:xfrm>
            <a:off x="9446418" y="2530640"/>
            <a:ext cx="3281799" cy="3599759"/>
          </a:xfrm>
          <a:prstGeom prst="rect">
            <a:avLst/>
          </a:prstGeom>
        </p:spPr>
      </p:pic>
      <p:pic>
        <p:nvPicPr>
          <p:cNvPr id="9" name="Image 8">
            <a:extLst>
              <a:ext uri="{FF2B5EF4-FFF2-40B4-BE49-F238E27FC236}">
                <a16:creationId xmlns:a16="http://schemas.microsoft.com/office/drawing/2014/main" id="{DB822B9B-BDB5-43F7-303E-4D622749B55D}"/>
              </a:ext>
            </a:extLst>
          </p:cNvPr>
          <p:cNvPicPr>
            <a:picLocks noChangeAspect="1"/>
          </p:cNvPicPr>
          <p:nvPr/>
        </p:nvPicPr>
        <p:blipFill>
          <a:blip r:embed="rId5"/>
          <a:stretch>
            <a:fillRect/>
          </a:stretch>
        </p:blipFill>
        <p:spPr>
          <a:xfrm>
            <a:off x="12732228" y="2530640"/>
            <a:ext cx="4172064" cy="3759442"/>
          </a:xfrm>
          <a:prstGeom prst="rect">
            <a:avLst/>
          </a:prstGeom>
        </p:spPr>
      </p:pic>
      <p:pic>
        <p:nvPicPr>
          <p:cNvPr id="11" name="Image 10">
            <a:extLst>
              <a:ext uri="{FF2B5EF4-FFF2-40B4-BE49-F238E27FC236}">
                <a16:creationId xmlns:a16="http://schemas.microsoft.com/office/drawing/2014/main" id="{949B3F90-243A-43F5-40B9-BE5F8380BD64}"/>
              </a:ext>
            </a:extLst>
          </p:cNvPr>
          <p:cNvPicPr>
            <a:picLocks noChangeAspect="1"/>
          </p:cNvPicPr>
          <p:nvPr/>
        </p:nvPicPr>
        <p:blipFill>
          <a:blip r:embed="rId6"/>
          <a:stretch>
            <a:fillRect/>
          </a:stretch>
        </p:blipFill>
        <p:spPr>
          <a:xfrm>
            <a:off x="5682371" y="6438900"/>
            <a:ext cx="6923258" cy="3252537"/>
          </a:xfrm>
          <a:prstGeom prst="rect">
            <a:avLst/>
          </a:prstGeom>
        </p:spPr>
      </p:pic>
      <p:sp>
        <p:nvSpPr>
          <p:cNvPr id="12" name="ZoneTexte 11">
            <a:extLst>
              <a:ext uri="{FF2B5EF4-FFF2-40B4-BE49-F238E27FC236}">
                <a16:creationId xmlns:a16="http://schemas.microsoft.com/office/drawing/2014/main" id="{3A32A753-BD2A-C692-9C1C-0C7CD5783021}"/>
              </a:ext>
            </a:extLst>
          </p:cNvPr>
          <p:cNvSpPr txBox="1"/>
          <p:nvPr/>
        </p:nvSpPr>
        <p:spPr>
          <a:xfrm>
            <a:off x="1066800" y="1031600"/>
            <a:ext cx="8915400" cy="923330"/>
          </a:xfrm>
          <a:prstGeom prst="rect">
            <a:avLst/>
          </a:prstGeom>
          <a:noFill/>
        </p:spPr>
        <p:txBody>
          <a:bodyPr wrap="square" rtlCol="0">
            <a:spAutoFit/>
          </a:bodyPr>
          <a:lstStyle/>
          <a:p>
            <a:r>
              <a:rPr lang="fr-FR" sz="2700" b="1" dirty="0"/>
              <a:t>4 pain-</a:t>
            </a:r>
            <a:r>
              <a:rPr lang="fr-FR" sz="2700" b="1" dirty="0" err="1"/>
              <a:t>relieving</a:t>
            </a:r>
            <a:r>
              <a:rPr lang="fr-FR" sz="2700" b="1" dirty="0"/>
              <a:t> points :</a:t>
            </a:r>
          </a:p>
          <a:p>
            <a:r>
              <a:rPr lang="fr-FR" sz="2700" dirty="0" err="1"/>
              <a:t>Relieves</a:t>
            </a:r>
            <a:r>
              <a:rPr lang="fr-FR" sz="2700" dirty="0"/>
              <a:t> </a:t>
            </a:r>
            <a:r>
              <a:rPr lang="fr-FR" sz="2700" dirty="0" err="1"/>
              <a:t>headaches</a:t>
            </a:r>
            <a:r>
              <a:rPr lang="fr-FR" sz="2700" dirty="0"/>
              <a:t>, </a:t>
            </a:r>
            <a:r>
              <a:rPr lang="fr-FR" sz="2700" dirty="0" err="1"/>
              <a:t>helps</a:t>
            </a:r>
            <a:r>
              <a:rPr lang="fr-FR" sz="2700" dirty="0"/>
              <a:t> </a:t>
            </a:r>
            <a:r>
              <a:rPr lang="fr-FR" sz="2700" dirty="0" err="1"/>
              <a:t>you</a:t>
            </a:r>
            <a:r>
              <a:rPr lang="fr-FR" sz="2700" dirty="0"/>
              <a:t> </a:t>
            </a:r>
            <a:r>
              <a:rPr lang="fr-FR" sz="2700" dirty="0" err="1"/>
              <a:t>get</a:t>
            </a:r>
            <a:r>
              <a:rPr lang="fr-FR" sz="2700" dirty="0"/>
              <a:t> back to a </a:t>
            </a:r>
            <a:r>
              <a:rPr lang="fr-FR" sz="2700" dirty="0" err="1"/>
              <a:t>restful</a:t>
            </a:r>
            <a:r>
              <a:rPr lang="fr-FR" sz="2700" dirty="0"/>
              <a:t> </a:t>
            </a:r>
            <a:r>
              <a:rPr lang="fr-FR" sz="2700" dirty="0" err="1"/>
              <a:t>sleep</a:t>
            </a:r>
            <a:r>
              <a:rPr lang="fr-FR" sz="2700" dirty="0"/>
              <a:t>.</a:t>
            </a:r>
          </a:p>
        </p:txBody>
      </p:sp>
    </p:spTree>
    <p:extLst>
      <p:ext uri="{BB962C8B-B14F-4D97-AF65-F5344CB8AC3E}">
        <p14:creationId xmlns:p14="http://schemas.microsoft.com/office/powerpoint/2010/main" val="587502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DF9A7641-DD6F-4FE7-8734-7AFB0AFEE9DD}"/>
              </a:ext>
            </a:extLst>
          </p:cNvPr>
          <p:cNvGraphicFramePr>
            <a:graphicFrameLocks noGrp="1"/>
          </p:cNvGraphicFramePr>
          <p:nvPr>
            <p:extLst>
              <p:ext uri="{D42A27DB-BD31-4B8C-83A1-F6EECF244321}">
                <p14:modId xmlns:p14="http://schemas.microsoft.com/office/powerpoint/2010/main" val="3435256343"/>
              </p:ext>
            </p:extLst>
          </p:nvPr>
        </p:nvGraphicFramePr>
        <p:xfrm>
          <a:off x="2133600" y="1562100"/>
          <a:ext cx="11982450" cy="7924801"/>
        </p:xfrm>
        <a:graphic>
          <a:graphicData uri="http://schemas.openxmlformats.org/drawingml/2006/table">
            <a:tbl>
              <a:tblPr firstRow="1" bandRow="1"/>
              <a:tblGrid>
                <a:gridCol w="1674019">
                  <a:extLst>
                    <a:ext uri="{9D8B030D-6E8A-4147-A177-3AD203B41FA5}">
                      <a16:colId xmlns:a16="http://schemas.microsoft.com/office/drawing/2014/main" val="2398632117"/>
                    </a:ext>
                  </a:extLst>
                </a:gridCol>
                <a:gridCol w="7436819">
                  <a:extLst>
                    <a:ext uri="{9D8B030D-6E8A-4147-A177-3AD203B41FA5}">
                      <a16:colId xmlns:a16="http://schemas.microsoft.com/office/drawing/2014/main" val="3498302177"/>
                    </a:ext>
                  </a:extLst>
                </a:gridCol>
                <a:gridCol w="2871612">
                  <a:extLst>
                    <a:ext uri="{9D8B030D-6E8A-4147-A177-3AD203B41FA5}">
                      <a16:colId xmlns:a16="http://schemas.microsoft.com/office/drawing/2014/main" val="1820676050"/>
                    </a:ext>
                  </a:extLst>
                </a:gridCol>
              </a:tblGrid>
              <a:tr h="704901">
                <a:tc>
                  <a:txBody>
                    <a:bodyPr/>
                    <a:lstStyle/>
                    <a:p>
                      <a:pPr algn="ctr"/>
                      <a:r>
                        <a:rPr lang="fr-FR" sz="1600" b="1" kern="1200" dirty="0" err="1">
                          <a:solidFill>
                            <a:schemeClr val="tx1"/>
                          </a:solidFill>
                          <a:latin typeface="+mn-lt"/>
                          <a:ea typeface="+mn-ea"/>
                          <a:cs typeface="+mn-cs"/>
                        </a:rPr>
                        <a:t>Chinese</a:t>
                      </a:r>
                      <a:r>
                        <a:rPr lang="fr-FR" sz="1600" b="1" kern="1200" dirty="0">
                          <a:solidFill>
                            <a:schemeClr val="tx1"/>
                          </a:solidFill>
                          <a:latin typeface="+mn-lt"/>
                          <a:ea typeface="+mn-ea"/>
                          <a:cs typeface="+mn-cs"/>
                        </a:rPr>
                        <a:t> </a:t>
                      </a:r>
                      <a:r>
                        <a:rPr lang="fr-FR" sz="1600" b="1" kern="1200" dirty="0" err="1">
                          <a:solidFill>
                            <a:schemeClr val="tx1"/>
                          </a:solidFill>
                          <a:latin typeface="+mn-lt"/>
                          <a:ea typeface="+mn-ea"/>
                          <a:cs typeface="+mn-cs"/>
                        </a:rPr>
                        <a:t>name</a:t>
                      </a:r>
                      <a:endParaRPr lang="fr-FR" sz="1600" b="1" kern="1200" dirty="0">
                        <a:solidFill>
                          <a:schemeClr val="tx1"/>
                        </a:solidFill>
                        <a:latin typeface="+mn-lt"/>
                        <a:ea typeface="+mn-ea"/>
                        <a:cs typeface="+mn-cs"/>
                      </a:endParaRPr>
                    </a:p>
                  </a:txBody>
                  <a:tcPr anchor="ctr"/>
                </a:tc>
                <a:tc>
                  <a:txBody>
                    <a:bodyPr/>
                    <a:lstStyle/>
                    <a:p>
                      <a:endParaRPr lang="fr-FR" dirty="0">
                        <a:solidFill>
                          <a:srgbClr val="065742"/>
                        </a:solidFill>
                      </a:endParaRPr>
                    </a:p>
                  </a:txBody>
                  <a:tcPr/>
                </a:tc>
                <a:tc>
                  <a:txBody>
                    <a:bodyPr/>
                    <a:lstStyle/>
                    <a:p>
                      <a:endParaRPr lang="fr-FR">
                        <a:solidFill>
                          <a:srgbClr val="065742"/>
                        </a:solidFill>
                      </a:endParaRPr>
                    </a:p>
                  </a:txBody>
                  <a:tcPr/>
                </a:tc>
                <a:extLst>
                  <a:ext uri="{0D108BD9-81ED-4DB2-BD59-A6C34878D82A}">
                    <a16:rowId xmlns:a16="http://schemas.microsoft.com/office/drawing/2014/main" val="2240461208"/>
                  </a:ext>
                </a:extLst>
              </a:tr>
              <a:tr h="1804975">
                <a:tc>
                  <a:txBody>
                    <a:bodyPr/>
                    <a:lstStyle/>
                    <a:p>
                      <a:pPr algn="ctr" fontAlgn="ctr"/>
                      <a:r>
                        <a:rPr lang="fr-FR" sz="1400" b="1" i="0" u="none" strike="noStrike" dirty="0">
                          <a:solidFill>
                            <a:srgbClr val="000000"/>
                          </a:solidFill>
                          <a:effectLst/>
                          <a:latin typeface="Calibri" panose="020F0502020204030204" pitchFamily="34" charset="0"/>
                        </a:rPr>
                        <a:t>TAIXI</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inner edge of the foot, between the medial malleolus and the Achilles tendon. </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relieves insomnia. </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3691538957"/>
                  </a:ext>
                </a:extLst>
              </a:tr>
              <a:tr h="1804975">
                <a:tc>
                  <a:txBody>
                    <a:bodyPr/>
                    <a:lstStyle/>
                    <a:p>
                      <a:pPr algn="ctr" fontAlgn="ctr"/>
                      <a:r>
                        <a:rPr lang="fr-FR" sz="1400" b="1" i="0" u="none" strike="noStrike" dirty="0">
                          <a:solidFill>
                            <a:srgbClr val="000000"/>
                          </a:solidFill>
                          <a:effectLst/>
                          <a:latin typeface="Calibri" panose="020F0502020204030204" pitchFamily="34" charset="0"/>
                        </a:rPr>
                        <a:t>SAN YIN JIAO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inside of the leg. Starting at the top of the ankle, measure four finger sizes up the leg.</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helps with insomnia, menstrual cramps, urinary problems and other pelvic problems.</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1344978513"/>
                  </a:ext>
                </a:extLst>
              </a:tr>
              <a:tr h="1804975">
                <a:tc>
                  <a:txBody>
                    <a:bodyPr/>
                    <a:lstStyle/>
                    <a:p>
                      <a:pPr algn="ctr" fontAlgn="ctr"/>
                      <a:r>
                        <a:rPr lang="fr-FR" sz="1400" b="1" i="0" u="none" strike="noStrike" dirty="0">
                          <a:solidFill>
                            <a:srgbClr val="000000"/>
                          </a:solidFill>
                          <a:effectLst/>
                          <a:latin typeface="Calibri" panose="020F0502020204030204" pitchFamily="34" charset="0"/>
                        </a:rPr>
                        <a:t>SHEN MEN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lower wrist, just below the lower part of the hand.</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calms the mind and helps to resolve symptoms such as anxiety, worry, panic attacks and heart palpitations by deepening the inner connection with the spirit.</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This is a point for combating anxiety and panic attacks in the moment. </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1584203474"/>
                  </a:ext>
                </a:extLst>
              </a:tr>
              <a:tr h="1804975">
                <a:tc>
                  <a:txBody>
                    <a:bodyPr/>
                    <a:lstStyle/>
                    <a:p>
                      <a:pPr algn="ctr" fontAlgn="ctr"/>
                      <a:r>
                        <a:rPr lang="fr-FR" sz="1400" b="1" i="0" u="none" strike="noStrike" dirty="0">
                          <a:solidFill>
                            <a:srgbClr val="000000"/>
                          </a:solidFill>
                          <a:effectLst/>
                          <a:latin typeface="Calibri" panose="020F0502020204030204" pitchFamily="34" charset="0"/>
                        </a:rPr>
                        <a:t>NEI GUAN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anterior forearm, three fingerbreadths below the wrist, on the inside of the forearm, between the two tendons.</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relieves nausea, stomach ache, motion sickness, carpal tunnel syndrome and headaches. </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This point is also very effective for emotions such as anxiety and panic.</a:t>
                      </a: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2892885608"/>
                  </a:ext>
                </a:extLst>
              </a:tr>
            </a:tbl>
          </a:graphicData>
        </a:graphic>
      </p:graphicFrame>
      <p:sp>
        <p:nvSpPr>
          <p:cNvPr id="4" name="Rectangle 3">
            <a:extLst>
              <a:ext uri="{FF2B5EF4-FFF2-40B4-BE49-F238E27FC236}">
                <a16:creationId xmlns:a16="http://schemas.microsoft.com/office/drawing/2014/main" id="{21EEFB4C-A53E-46FE-BEB5-DE745E3ED9F4}"/>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a:solidFill>
                  <a:prstClr val="white"/>
                </a:solidFill>
                <a:latin typeface="Roboto Black" panose="02000000000000000000" pitchFamily="2" charset="0"/>
                <a:ea typeface="Roboto Black" panose="02000000000000000000" pitchFamily="2" charset="0"/>
              </a:rPr>
              <a:t>STEP 6 : ENERGY POINTS (10min)</a:t>
            </a:r>
            <a:endParaRPr lang="fr-FR" sz="4200" dirty="0">
              <a:solidFill>
                <a:prstClr val="white"/>
              </a:solidFill>
              <a:latin typeface="Roboto Black" panose="02000000000000000000" pitchFamily="2" charset="0"/>
              <a:ea typeface="Roboto Black" panose="02000000000000000000" pitchFamily="2" charset="0"/>
            </a:endParaRPr>
          </a:p>
        </p:txBody>
      </p:sp>
      <p:pic>
        <p:nvPicPr>
          <p:cNvPr id="9" name="Image 8">
            <a:extLst>
              <a:ext uri="{FF2B5EF4-FFF2-40B4-BE49-F238E27FC236}">
                <a16:creationId xmlns:a16="http://schemas.microsoft.com/office/drawing/2014/main" id="{B262659A-1CE5-4806-B64B-09AF2C6E8284}"/>
              </a:ext>
            </a:extLst>
          </p:cNvPr>
          <p:cNvPicPr>
            <a:picLocks noChangeAspect="1"/>
          </p:cNvPicPr>
          <p:nvPr/>
        </p:nvPicPr>
        <p:blipFill rotWithShape="1">
          <a:blip r:embed="rId2"/>
          <a:srcRect l="19422" t="12702" r="19774" b="34920"/>
          <a:stretch/>
        </p:blipFill>
        <p:spPr>
          <a:xfrm>
            <a:off x="11811000" y="2513290"/>
            <a:ext cx="1425241" cy="1487208"/>
          </a:xfrm>
          <a:prstGeom prst="rect">
            <a:avLst/>
          </a:prstGeom>
        </p:spPr>
      </p:pic>
      <p:pic>
        <p:nvPicPr>
          <p:cNvPr id="10" name="Image 9">
            <a:extLst>
              <a:ext uri="{FF2B5EF4-FFF2-40B4-BE49-F238E27FC236}">
                <a16:creationId xmlns:a16="http://schemas.microsoft.com/office/drawing/2014/main" id="{21A4ED5A-2254-4BD7-ADA1-72609A6AE06C}"/>
              </a:ext>
            </a:extLst>
          </p:cNvPr>
          <p:cNvPicPr>
            <a:picLocks noChangeAspect="1"/>
          </p:cNvPicPr>
          <p:nvPr/>
        </p:nvPicPr>
        <p:blipFill rotWithShape="1">
          <a:blip r:embed="rId3"/>
          <a:srcRect l="21284" t="10470" r="18367" b="35813"/>
          <a:stretch/>
        </p:blipFill>
        <p:spPr>
          <a:xfrm>
            <a:off x="11810999" y="4357247"/>
            <a:ext cx="1425241" cy="1487208"/>
          </a:xfrm>
          <a:prstGeom prst="rect">
            <a:avLst/>
          </a:prstGeom>
        </p:spPr>
      </p:pic>
      <p:pic>
        <p:nvPicPr>
          <p:cNvPr id="11" name="Image 10">
            <a:extLst>
              <a:ext uri="{FF2B5EF4-FFF2-40B4-BE49-F238E27FC236}">
                <a16:creationId xmlns:a16="http://schemas.microsoft.com/office/drawing/2014/main" id="{9E9875EA-C0FC-4890-8A6D-4AE714CE710F}"/>
              </a:ext>
            </a:extLst>
          </p:cNvPr>
          <p:cNvPicPr>
            <a:picLocks noChangeAspect="1"/>
          </p:cNvPicPr>
          <p:nvPr/>
        </p:nvPicPr>
        <p:blipFill rotWithShape="1">
          <a:blip r:embed="rId4"/>
          <a:srcRect l="20040" t="6618" r="15385" b="37171"/>
          <a:stretch/>
        </p:blipFill>
        <p:spPr>
          <a:xfrm>
            <a:off x="11963400" y="5916105"/>
            <a:ext cx="1425241" cy="1747469"/>
          </a:xfrm>
          <a:prstGeom prst="rect">
            <a:avLst/>
          </a:prstGeom>
        </p:spPr>
      </p:pic>
      <p:pic>
        <p:nvPicPr>
          <p:cNvPr id="12" name="Image 11">
            <a:extLst>
              <a:ext uri="{FF2B5EF4-FFF2-40B4-BE49-F238E27FC236}">
                <a16:creationId xmlns:a16="http://schemas.microsoft.com/office/drawing/2014/main" id="{7FEE994F-48E4-4D3B-A41F-001E7D89847C}"/>
              </a:ext>
            </a:extLst>
          </p:cNvPr>
          <p:cNvPicPr>
            <a:picLocks noChangeAspect="1"/>
          </p:cNvPicPr>
          <p:nvPr/>
        </p:nvPicPr>
        <p:blipFill rotWithShape="1">
          <a:blip r:embed="rId5"/>
          <a:srcRect l="22260" t="9062" r="12306" b="38310"/>
          <a:stretch/>
        </p:blipFill>
        <p:spPr>
          <a:xfrm>
            <a:off x="11963400" y="7701674"/>
            <a:ext cx="1487208" cy="1685502"/>
          </a:xfrm>
          <a:prstGeom prst="rect">
            <a:avLst/>
          </a:prstGeom>
        </p:spPr>
      </p:pic>
    </p:spTree>
    <p:extLst>
      <p:ext uri="{BB962C8B-B14F-4D97-AF65-F5344CB8AC3E}">
        <p14:creationId xmlns:p14="http://schemas.microsoft.com/office/powerpoint/2010/main" val="393571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a:extLst>
              <a:ext uri="{FF2B5EF4-FFF2-40B4-BE49-F238E27FC236}">
                <a16:creationId xmlns:a16="http://schemas.microsoft.com/office/drawing/2014/main" id="{8F6AB711-A87F-B98B-7178-1429007B7D57}"/>
              </a:ext>
            </a:extLst>
          </p:cNvPr>
          <p:cNvGrpSpPr/>
          <p:nvPr/>
        </p:nvGrpSpPr>
        <p:grpSpPr>
          <a:xfrm>
            <a:off x="8610600" y="4546984"/>
            <a:ext cx="5299714" cy="2717800"/>
            <a:chOff x="8061178" y="6075232"/>
            <a:chExt cx="5299714" cy="2717800"/>
          </a:xfrm>
        </p:grpSpPr>
        <p:pic>
          <p:nvPicPr>
            <p:cNvPr id="6" name="Image 5" descr="Une image contenant rose, conception&#10;&#10;Description générée automatiquement">
              <a:extLst>
                <a:ext uri="{FF2B5EF4-FFF2-40B4-BE49-F238E27FC236}">
                  <a16:creationId xmlns:a16="http://schemas.microsoft.com/office/drawing/2014/main" id="{0A793BE8-C945-61ED-1F3A-4A70035807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1892" y="6075232"/>
              <a:ext cx="3429000" cy="2717800"/>
            </a:xfrm>
            <a:prstGeom prst="rect">
              <a:avLst/>
            </a:prstGeom>
          </p:spPr>
        </p:pic>
        <p:cxnSp>
          <p:nvCxnSpPr>
            <p:cNvPr id="5" name="Connecteur droit avec flèche 4">
              <a:extLst>
                <a:ext uri="{FF2B5EF4-FFF2-40B4-BE49-F238E27FC236}">
                  <a16:creationId xmlns:a16="http://schemas.microsoft.com/office/drawing/2014/main" id="{3EDC2CA3-A88A-8585-A35A-DAC9FC65C322}"/>
                </a:ext>
              </a:extLst>
            </p:cNvPr>
            <p:cNvCxnSpPr/>
            <p:nvPr/>
          </p:nvCxnSpPr>
          <p:spPr>
            <a:xfrm>
              <a:off x="8061178" y="7658100"/>
              <a:ext cx="10828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095500" y="1820241"/>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5 visible skin consequences</a:t>
            </a:r>
          </a:p>
        </p:txBody>
      </p:sp>
      <p:sp>
        <p:nvSpPr>
          <p:cNvPr id="2" name="Espace réservé du titre 1">
            <a:extLst>
              <a:ext uri="{FF2B5EF4-FFF2-40B4-BE49-F238E27FC236}">
                <a16:creationId xmlns:a16="http://schemas.microsoft.com/office/drawing/2014/main" id="{26C28730-7BC0-9399-E880-0F83FA424664}"/>
              </a:ext>
            </a:extLst>
          </p:cNvPr>
          <p:cNvSpPr txBox="1">
            <a:spLocks/>
          </p:cNvSpPr>
          <p:nvPr/>
        </p:nvSpPr>
        <p:spPr>
          <a:xfrm>
            <a:off x="2106386" y="8413024"/>
            <a:ext cx="17534873" cy="122545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br>
              <a:rPr lang="fr-FR" sz="3200" dirty="0">
                <a:latin typeface="Roboto Light"/>
                <a:ea typeface="Calibri" panose="020F0502020204030204" pitchFamily="34" charset="0"/>
                <a:cs typeface="Calibri" panose="020F0502020204030204" pitchFamily="34" charset="0"/>
              </a:rPr>
            </a:br>
            <a:r>
              <a:rPr lang="fr-FR" sz="2800" dirty="0">
                <a:latin typeface="Roboto Light"/>
                <a:ea typeface="Calibri" panose="020F0502020204030204" pitchFamily="34" charset="0"/>
                <a:cs typeface="Calibri" panose="020F0502020204030204" pitchFamily="34" charset="0"/>
              </a:rPr>
              <a:t> Accelerated skin aging, acne (adults), loss of radiance, dehydration and irritation (redness) </a:t>
            </a:r>
            <a:endParaRPr lang="fr-FR" sz="2800" dirty="0">
              <a:latin typeface="Roboto Light"/>
              <a:ea typeface="Calibri" panose="020F0502020204030204" pitchFamily="34" charset="0"/>
              <a:cs typeface="Times New Roman" panose="02020603050405020304" pitchFamily="18" charset="0"/>
            </a:endParaRPr>
          </a:p>
          <a:p>
            <a:pPr algn="l" defTabSz="1371600">
              <a:lnSpc>
                <a:spcPct val="107000"/>
              </a:lnSpc>
              <a:spcAft>
                <a:spcPts val="1200"/>
              </a:spcAft>
              <a:defRPr/>
            </a:pPr>
            <a:endParaRPr lang="fr-FR" sz="2800" spc="15" dirty="0">
              <a:highlight>
                <a:srgbClr val="FFFF00"/>
              </a:highlight>
              <a:latin typeface="Roboto Light"/>
              <a:ea typeface="Calibri" panose="020F0502020204030204" pitchFamily="34" charset="0"/>
              <a:cs typeface="Times New Roman" panose="02020603050405020304" pitchFamily="18" charset="0"/>
            </a:endParaRPr>
          </a:p>
        </p:txBody>
      </p:sp>
      <p:grpSp>
        <p:nvGrpSpPr>
          <p:cNvPr id="27" name="Groupe 26">
            <a:extLst>
              <a:ext uri="{FF2B5EF4-FFF2-40B4-BE49-F238E27FC236}">
                <a16:creationId xmlns:a16="http://schemas.microsoft.com/office/drawing/2014/main" id="{C5CBA610-97D2-9D80-2A1A-A64FD01195EC}"/>
              </a:ext>
            </a:extLst>
          </p:cNvPr>
          <p:cNvGrpSpPr/>
          <p:nvPr/>
        </p:nvGrpSpPr>
        <p:grpSpPr>
          <a:xfrm>
            <a:off x="5045222" y="5123614"/>
            <a:ext cx="3337442" cy="1689929"/>
            <a:chOff x="4495800" y="6651862"/>
            <a:chExt cx="3337442" cy="1689929"/>
          </a:xfrm>
        </p:grpSpPr>
        <p:pic>
          <p:nvPicPr>
            <p:cNvPr id="9" name="Picture 2" descr="Vector Thin Line Icon Of Cortisol Molecular Structure Chemical Formula  Stock Illustration - Download Image Now - iStock">
              <a:extLst>
                <a:ext uri="{FF2B5EF4-FFF2-40B4-BE49-F238E27FC236}">
                  <a16:creationId xmlns:a16="http://schemas.microsoft.com/office/drawing/2014/main" id="{56ADB4A6-F088-EC33-D250-C5264E10B7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43313" y="6651862"/>
              <a:ext cx="1689929" cy="16899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a:extLst>
                <a:ext uri="{FF2B5EF4-FFF2-40B4-BE49-F238E27FC236}">
                  <a16:creationId xmlns:a16="http://schemas.microsoft.com/office/drawing/2014/main" id="{DE52BE23-813E-D195-6666-32B254FC6696}"/>
                </a:ext>
              </a:extLst>
            </p:cNvPr>
            <p:cNvCxnSpPr/>
            <p:nvPr/>
          </p:nvCxnSpPr>
          <p:spPr>
            <a:xfrm>
              <a:off x="4495800" y="7496827"/>
              <a:ext cx="10828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e 22">
            <a:extLst>
              <a:ext uri="{FF2B5EF4-FFF2-40B4-BE49-F238E27FC236}">
                <a16:creationId xmlns:a16="http://schemas.microsoft.com/office/drawing/2014/main" id="{AA78203C-F375-1729-B763-5B4E27325900}"/>
              </a:ext>
            </a:extLst>
          </p:cNvPr>
          <p:cNvGrpSpPr/>
          <p:nvPr/>
        </p:nvGrpSpPr>
        <p:grpSpPr>
          <a:xfrm>
            <a:off x="1685585" y="4142792"/>
            <a:ext cx="2820287" cy="2921859"/>
            <a:chOff x="677030" y="5684162"/>
            <a:chExt cx="2820287" cy="2921859"/>
          </a:xfrm>
        </p:grpSpPr>
        <p:pic>
          <p:nvPicPr>
            <p:cNvPr id="8" name="Image 7" descr="Une image contenant Graphique, clipart, cœur, créativité&#10;&#10;Description générée automatiquement">
              <a:extLst>
                <a:ext uri="{FF2B5EF4-FFF2-40B4-BE49-F238E27FC236}">
                  <a16:creationId xmlns:a16="http://schemas.microsoft.com/office/drawing/2014/main" id="{435C1739-BB15-990B-62C3-C4294B2594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4730" y="6433434"/>
              <a:ext cx="2172587" cy="2172587"/>
            </a:xfrm>
            <a:prstGeom prst="rect">
              <a:avLst/>
            </a:prstGeom>
          </p:spPr>
        </p:pic>
        <p:pic>
          <p:nvPicPr>
            <p:cNvPr id="17" name="Image 16" descr="Une image contenant Graphique, Police, texte, logo&#10;&#10;Description générée automatiquement">
              <a:extLst>
                <a:ext uri="{FF2B5EF4-FFF2-40B4-BE49-F238E27FC236}">
                  <a16:creationId xmlns:a16="http://schemas.microsoft.com/office/drawing/2014/main" id="{47E72F0C-B08C-8E10-C023-43DA83BFBC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7030" y="5684162"/>
              <a:ext cx="1444606" cy="1444606"/>
            </a:xfrm>
            <a:prstGeom prst="rect">
              <a:avLst/>
            </a:prstGeom>
          </p:spPr>
        </p:pic>
      </p:grpSp>
      <p:sp>
        <p:nvSpPr>
          <p:cNvPr id="21" name="ZoneTexte 20">
            <a:extLst>
              <a:ext uri="{FF2B5EF4-FFF2-40B4-BE49-F238E27FC236}">
                <a16:creationId xmlns:a16="http://schemas.microsoft.com/office/drawing/2014/main" id="{FFF6C38D-E0A2-0075-2734-AAF3E9815C4A}"/>
              </a:ext>
            </a:extLst>
          </p:cNvPr>
          <p:cNvSpPr txBox="1"/>
          <p:nvPr/>
        </p:nvSpPr>
        <p:spPr>
          <a:xfrm>
            <a:off x="13817375" y="6340356"/>
            <a:ext cx="3801986" cy="369332"/>
          </a:xfrm>
          <a:prstGeom prst="rect">
            <a:avLst/>
          </a:prstGeom>
          <a:noFill/>
        </p:spPr>
        <p:txBody>
          <a:bodyPr wrap="square" rtlCol="0">
            <a:spAutoFit/>
          </a:bodyPr>
          <a:lstStyle/>
          <a:p>
            <a:r>
              <a:rPr lang="fr-FR" b="1" dirty="0"/>
              <a:t>Reduced immune defenses</a:t>
            </a:r>
          </a:p>
        </p:txBody>
      </p:sp>
      <p:sp>
        <p:nvSpPr>
          <p:cNvPr id="22" name="ZoneTexte 21">
            <a:extLst>
              <a:ext uri="{FF2B5EF4-FFF2-40B4-BE49-F238E27FC236}">
                <a16:creationId xmlns:a16="http://schemas.microsoft.com/office/drawing/2014/main" id="{8F757B0E-ECDD-FD2E-A38E-CBB1299E4FD6}"/>
              </a:ext>
            </a:extLst>
          </p:cNvPr>
          <p:cNvSpPr txBox="1"/>
          <p:nvPr/>
        </p:nvSpPr>
        <p:spPr>
          <a:xfrm>
            <a:off x="12877415" y="5280557"/>
            <a:ext cx="4392536" cy="646331"/>
          </a:xfrm>
          <a:prstGeom prst="rect">
            <a:avLst/>
          </a:prstGeom>
          <a:noFill/>
        </p:spPr>
        <p:txBody>
          <a:bodyPr wrap="square" rtlCol="0">
            <a:spAutoFit/>
          </a:bodyPr>
          <a:lstStyle/>
          <a:p>
            <a:r>
              <a:rPr lang="fr-FR" b="1" dirty="0"/>
              <a:t>Impaired healing/cell renewal processes</a:t>
            </a:r>
          </a:p>
        </p:txBody>
      </p:sp>
      <p:grpSp>
        <p:nvGrpSpPr>
          <p:cNvPr id="15" name="Groupe 14">
            <a:extLst>
              <a:ext uri="{FF2B5EF4-FFF2-40B4-BE49-F238E27FC236}">
                <a16:creationId xmlns:a16="http://schemas.microsoft.com/office/drawing/2014/main" id="{906E7000-DA51-35EE-88D8-9296C1C1F5AA}"/>
              </a:ext>
            </a:extLst>
          </p:cNvPr>
          <p:cNvGrpSpPr/>
          <p:nvPr/>
        </p:nvGrpSpPr>
        <p:grpSpPr>
          <a:xfrm>
            <a:off x="9232553" y="3888735"/>
            <a:ext cx="2469774" cy="963598"/>
            <a:chOff x="8683131" y="5416983"/>
            <a:chExt cx="2469774" cy="963598"/>
          </a:xfrm>
        </p:grpSpPr>
        <p:sp>
          <p:nvSpPr>
            <p:cNvPr id="19" name="ZoneTexte 18">
              <a:extLst>
                <a:ext uri="{FF2B5EF4-FFF2-40B4-BE49-F238E27FC236}">
                  <a16:creationId xmlns:a16="http://schemas.microsoft.com/office/drawing/2014/main" id="{732E928D-2BA3-7A0D-B725-E62CE573A7A1}"/>
                </a:ext>
              </a:extLst>
            </p:cNvPr>
            <p:cNvSpPr txBox="1"/>
            <p:nvPr/>
          </p:nvSpPr>
          <p:spPr>
            <a:xfrm>
              <a:off x="8683131" y="5416983"/>
              <a:ext cx="2469774" cy="369332"/>
            </a:xfrm>
            <a:prstGeom prst="rect">
              <a:avLst/>
            </a:prstGeom>
            <a:noFill/>
          </p:spPr>
          <p:txBody>
            <a:bodyPr wrap="square" rtlCol="0">
              <a:spAutoFit/>
            </a:bodyPr>
            <a:lstStyle/>
            <a:p>
              <a:r>
                <a:rPr lang="fr-FR" b="1" dirty="0" err="1"/>
                <a:t>Sebum</a:t>
              </a:r>
              <a:r>
                <a:rPr lang="fr-FR" b="1" dirty="0"/>
                <a:t> </a:t>
              </a:r>
              <a:r>
                <a:rPr lang="fr-FR" b="1" dirty="0" err="1"/>
                <a:t>excess</a:t>
              </a:r>
              <a:endParaRPr lang="fr-FR" b="1" dirty="0"/>
            </a:p>
          </p:txBody>
        </p:sp>
        <p:pic>
          <p:nvPicPr>
            <p:cNvPr id="28" name="Image 27" descr="Une image contenant jaune&#10;&#10;Description générée automatiquement">
              <a:extLst>
                <a:ext uri="{FF2B5EF4-FFF2-40B4-BE49-F238E27FC236}">
                  <a16:creationId xmlns:a16="http://schemas.microsoft.com/office/drawing/2014/main" id="{9160886E-5BE8-44F6-BA95-8463178F70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57201" y="5786315"/>
              <a:ext cx="425494" cy="594266"/>
            </a:xfrm>
            <a:prstGeom prst="rect">
              <a:avLst/>
            </a:prstGeom>
          </p:spPr>
        </p:pic>
      </p:grpSp>
      <p:grpSp>
        <p:nvGrpSpPr>
          <p:cNvPr id="7" name="Groupe 6">
            <a:extLst>
              <a:ext uri="{FF2B5EF4-FFF2-40B4-BE49-F238E27FC236}">
                <a16:creationId xmlns:a16="http://schemas.microsoft.com/office/drawing/2014/main" id="{0A621E11-C859-C491-099C-F6D9436FDBA4}"/>
              </a:ext>
            </a:extLst>
          </p:cNvPr>
          <p:cNvGrpSpPr/>
          <p:nvPr/>
        </p:nvGrpSpPr>
        <p:grpSpPr>
          <a:xfrm>
            <a:off x="11440540" y="3396002"/>
            <a:ext cx="2469774" cy="1042671"/>
            <a:chOff x="10891118" y="4924250"/>
            <a:chExt cx="2469774" cy="1042671"/>
          </a:xfrm>
        </p:grpSpPr>
        <p:sp>
          <p:nvSpPr>
            <p:cNvPr id="18" name="ZoneTexte 17">
              <a:extLst>
                <a:ext uri="{FF2B5EF4-FFF2-40B4-BE49-F238E27FC236}">
                  <a16:creationId xmlns:a16="http://schemas.microsoft.com/office/drawing/2014/main" id="{1EB7CA70-6711-14F8-5B78-106E4A60962C}"/>
                </a:ext>
              </a:extLst>
            </p:cNvPr>
            <p:cNvSpPr txBox="1"/>
            <p:nvPr/>
          </p:nvSpPr>
          <p:spPr>
            <a:xfrm>
              <a:off x="10891118" y="4924250"/>
              <a:ext cx="2469774" cy="369332"/>
            </a:xfrm>
            <a:prstGeom prst="rect">
              <a:avLst/>
            </a:prstGeom>
            <a:noFill/>
          </p:spPr>
          <p:txBody>
            <a:bodyPr wrap="square" rtlCol="0">
              <a:spAutoFit/>
            </a:bodyPr>
            <a:lstStyle/>
            <a:p>
              <a:r>
                <a:rPr lang="fr-FR" b="1" dirty="0"/>
                <a:t>Inflammation</a:t>
              </a:r>
            </a:p>
          </p:txBody>
        </p:sp>
        <p:pic>
          <p:nvPicPr>
            <p:cNvPr id="30" name="Image 29" descr="Une image contenant Graphique, cercle, conception, art&#10;&#10;Description générée automatiquement">
              <a:extLst>
                <a:ext uri="{FF2B5EF4-FFF2-40B4-BE49-F238E27FC236}">
                  <a16:creationId xmlns:a16="http://schemas.microsoft.com/office/drawing/2014/main" id="{C24DE9D8-8051-98BF-8EE6-1B4479F56CF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936271" y="5328284"/>
              <a:ext cx="1189734" cy="638637"/>
            </a:xfrm>
            <a:prstGeom prst="rect">
              <a:avLst/>
            </a:prstGeom>
          </p:spPr>
        </p:pic>
      </p:grpSp>
      <p:grpSp>
        <p:nvGrpSpPr>
          <p:cNvPr id="29" name="Groupe 28">
            <a:extLst>
              <a:ext uri="{FF2B5EF4-FFF2-40B4-BE49-F238E27FC236}">
                <a16:creationId xmlns:a16="http://schemas.microsoft.com/office/drawing/2014/main" id="{06E6C868-E51A-6D4D-359D-A74EBD49F1B0}"/>
              </a:ext>
            </a:extLst>
          </p:cNvPr>
          <p:cNvGrpSpPr/>
          <p:nvPr/>
        </p:nvGrpSpPr>
        <p:grpSpPr>
          <a:xfrm>
            <a:off x="12890862" y="3615252"/>
            <a:ext cx="4566946" cy="1175803"/>
            <a:chOff x="12341440" y="5143500"/>
            <a:chExt cx="4566946" cy="1175803"/>
          </a:xfrm>
        </p:grpSpPr>
        <p:pic>
          <p:nvPicPr>
            <p:cNvPr id="24" name="Image 23" descr="Une image contenant symbole, Graphique, Police, graphisme&#10;&#10;Description générée automatiquement">
              <a:extLst>
                <a:ext uri="{FF2B5EF4-FFF2-40B4-BE49-F238E27FC236}">
                  <a16:creationId xmlns:a16="http://schemas.microsoft.com/office/drawing/2014/main" id="{52392F40-E844-7183-BFDF-3672943C75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341440" y="5143500"/>
              <a:ext cx="1175803" cy="1175803"/>
            </a:xfrm>
            <a:prstGeom prst="rect">
              <a:avLst/>
            </a:prstGeom>
          </p:spPr>
        </p:pic>
        <p:sp>
          <p:nvSpPr>
            <p:cNvPr id="20" name="ZoneTexte 19">
              <a:extLst>
                <a:ext uri="{FF2B5EF4-FFF2-40B4-BE49-F238E27FC236}">
                  <a16:creationId xmlns:a16="http://schemas.microsoft.com/office/drawing/2014/main" id="{04EBC820-DFC3-9BD0-ADFE-7A74FF9CBCFB}"/>
                </a:ext>
              </a:extLst>
            </p:cNvPr>
            <p:cNvSpPr txBox="1"/>
            <p:nvPr/>
          </p:nvSpPr>
          <p:spPr>
            <a:xfrm>
              <a:off x="13106400" y="5350786"/>
              <a:ext cx="3801986" cy="369332"/>
            </a:xfrm>
            <a:prstGeom prst="rect">
              <a:avLst/>
            </a:prstGeom>
            <a:noFill/>
          </p:spPr>
          <p:txBody>
            <a:bodyPr wrap="square" rtlCol="0">
              <a:spAutoFit/>
            </a:bodyPr>
            <a:lstStyle/>
            <a:p>
              <a:r>
                <a:rPr lang="fr-FR" b="1" dirty="0" err="1"/>
                <a:t>Transepidermal </a:t>
              </a:r>
              <a:r>
                <a:rPr lang="fr-FR" b="1" dirty="0"/>
                <a:t>water loss</a:t>
              </a:r>
            </a:p>
          </p:txBody>
        </p:sp>
      </p:grpSp>
      <p:sp>
        <p:nvSpPr>
          <p:cNvPr id="3" name="Titre 2">
            <a:extLst>
              <a:ext uri="{FF2B5EF4-FFF2-40B4-BE49-F238E27FC236}">
                <a16:creationId xmlns:a16="http://schemas.microsoft.com/office/drawing/2014/main" id="{0C7BA6F6-75ED-BF63-E9ED-7FB6F03CA658}"/>
              </a:ext>
            </a:extLst>
          </p:cNvPr>
          <p:cNvSpPr txBox="1">
            <a:spLocks/>
          </p:cNvSpPr>
          <p:nvPr/>
        </p:nvSpPr>
        <p:spPr>
          <a:xfrm>
            <a:off x="1261260" y="756421"/>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Stress &amp; lack of sleep</a:t>
            </a:r>
          </a:p>
        </p:txBody>
      </p:sp>
      <p:sp>
        <p:nvSpPr>
          <p:cNvPr id="10" name="Flèche : bas 9">
            <a:extLst>
              <a:ext uri="{FF2B5EF4-FFF2-40B4-BE49-F238E27FC236}">
                <a16:creationId xmlns:a16="http://schemas.microsoft.com/office/drawing/2014/main" id="{6EAA4A7A-D63D-D78C-1845-020492E6A50C}"/>
              </a:ext>
            </a:extLst>
          </p:cNvPr>
          <p:cNvSpPr/>
          <p:nvPr/>
        </p:nvSpPr>
        <p:spPr>
          <a:xfrm>
            <a:off x="8691142" y="7478226"/>
            <a:ext cx="1082822" cy="996550"/>
          </a:xfrm>
          <a:prstGeom prst="downArrow">
            <a:avLst/>
          </a:prstGeom>
          <a:solidFill>
            <a:srgbClr val="005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01009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DF9A7641-DD6F-4FE7-8734-7AFB0AFEE9DD}"/>
              </a:ext>
            </a:extLst>
          </p:cNvPr>
          <p:cNvGraphicFramePr>
            <a:graphicFrameLocks noGrp="1"/>
          </p:cNvGraphicFramePr>
          <p:nvPr>
            <p:extLst>
              <p:ext uri="{D42A27DB-BD31-4B8C-83A1-F6EECF244321}">
                <p14:modId xmlns:p14="http://schemas.microsoft.com/office/powerpoint/2010/main" val="2294817506"/>
              </p:ext>
            </p:extLst>
          </p:nvPr>
        </p:nvGraphicFramePr>
        <p:xfrm>
          <a:off x="2133600" y="1562100"/>
          <a:ext cx="11982450" cy="8381998"/>
        </p:xfrm>
        <a:graphic>
          <a:graphicData uri="http://schemas.openxmlformats.org/drawingml/2006/table">
            <a:tbl>
              <a:tblPr firstRow="1" bandRow="1"/>
              <a:tblGrid>
                <a:gridCol w="1674019">
                  <a:extLst>
                    <a:ext uri="{9D8B030D-6E8A-4147-A177-3AD203B41FA5}">
                      <a16:colId xmlns:a16="http://schemas.microsoft.com/office/drawing/2014/main" val="2398632117"/>
                    </a:ext>
                  </a:extLst>
                </a:gridCol>
                <a:gridCol w="7436819">
                  <a:extLst>
                    <a:ext uri="{9D8B030D-6E8A-4147-A177-3AD203B41FA5}">
                      <a16:colId xmlns:a16="http://schemas.microsoft.com/office/drawing/2014/main" val="3498302177"/>
                    </a:ext>
                  </a:extLst>
                </a:gridCol>
                <a:gridCol w="2871612">
                  <a:extLst>
                    <a:ext uri="{9D8B030D-6E8A-4147-A177-3AD203B41FA5}">
                      <a16:colId xmlns:a16="http://schemas.microsoft.com/office/drawing/2014/main" val="1820676050"/>
                    </a:ext>
                  </a:extLst>
                </a:gridCol>
              </a:tblGrid>
              <a:tr h="607258">
                <a:tc>
                  <a:txBody>
                    <a:bodyPr/>
                    <a:lstStyle/>
                    <a:p>
                      <a:pPr algn="ctr"/>
                      <a:r>
                        <a:rPr lang="fr-FR" sz="1600" b="1" kern="1200" dirty="0" err="1">
                          <a:solidFill>
                            <a:schemeClr val="tx1"/>
                          </a:solidFill>
                          <a:latin typeface="+mn-lt"/>
                          <a:ea typeface="+mn-ea"/>
                          <a:cs typeface="+mn-cs"/>
                        </a:rPr>
                        <a:t>Chinese</a:t>
                      </a:r>
                      <a:r>
                        <a:rPr lang="fr-FR" sz="1600" b="1" kern="1200" dirty="0">
                          <a:solidFill>
                            <a:schemeClr val="tx1"/>
                          </a:solidFill>
                          <a:latin typeface="+mn-lt"/>
                          <a:ea typeface="+mn-ea"/>
                          <a:cs typeface="+mn-cs"/>
                        </a:rPr>
                        <a:t> </a:t>
                      </a:r>
                      <a:r>
                        <a:rPr lang="fr-FR" sz="1600" b="1" kern="1200" dirty="0" err="1">
                          <a:solidFill>
                            <a:schemeClr val="tx1"/>
                          </a:solidFill>
                          <a:latin typeface="+mn-lt"/>
                          <a:ea typeface="+mn-ea"/>
                          <a:cs typeface="+mn-cs"/>
                        </a:rPr>
                        <a:t>name</a:t>
                      </a:r>
                      <a:endParaRPr lang="fr-FR" sz="1600" b="1" kern="1200" dirty="0">
                        <a:solidFill>
                          <a:schemeClr val="tx1"/>
                        </a:solidFill>
                        <a:latin typeface="+mn-lt"/>
                        <a:ea typeface="+mn-ea"/>
                        <a:cs typeface="+mn-cs"/>
                      </a:endParaRPr>
                    </a:p>
                  </a:txBody>
                  <a:tcPr anchor="ctr"/>
                </a:tc>
                <a:tc>
                  <a:txBody>
                    <a:bodyPr/>
                    <a:lstStyle/>
                    <a:p>
                      <a:endParaRPr lang="fr-FR" dirty="0">
                        <a:solidFill>
                          <a:srgbClr val="065742"/>
                        </a:solidFill>
                      </a:endParaRPr>
                    </a:p>
                  </a:txBody>
                  <a:tcPr/>
                </a:tc>
                <a:tc>
                  <a:txBody>
                    <a:bodyPr/>
                    <a:lstStyle/>
                    <a:p>
                      <a:endParaRPr lang="fr-FR">
                        <a:solidFill>
                          <a:srgbClr val="065742"/>
                        </a:solidFill>
                      </a:endParaRPr>
                    </a:p>
                  </a:txBody>
                  <a:tcPr/>
                </a:tc>
                <a:extLst>
                  <a:ext uri="{0D108BD9-81ED-4DB2-BD59-A6C34878D82A}">
                    <a16:rowId xmlns:a16="http://schemas.microsoft.com/office/drawing/2014/main" val="2240461208"/>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HE GU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between the 1st and 2nd metacarpals, on the radial side of the middle of the 2nd metacarpal, at the highest point of the muscle when the thumb and index finger are brought together.</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restores calm to people suffering from sleep disorders, excessive agitation or irritability.</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Stimulating this point can help relieve pain and headaches. It can be used in the middle of a migraine or as a preventative measure when you feel one coming on.</a:t>
                      </a: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3440434974"/>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AN MIAN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on each side of the neck, one finger behind each earlobe and move the fingers just behind the bony protuberance.</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treats problems with falling asleep and waking up at night.</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3030959895"/>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TAI YANG</a:t>
                      </a:r>
                    </a:p>
                  </a:txBody>
                  <a:tcPr marL="7620" marR="7620" marT="7620" marB="0" anchor="ctr"/>
                </a:tc>
                <a:tc>
                  <a:txBody>
                    <a:bodyPr/>
                    <a:lstStyle/>
                    <a:p>
                      <a:pPr algn="l" fontAlgn="ctr"/>
                      <a:r>
                        <a:rPr lang="en-US" sz="1400" b="1" i="0" u="sng" strike="noStrike" dirty="0">
                          <a:solidFill>
                            <a:srgbClr val="000000"/>
                          </a:solidFill>
                          <a:effectLst/>
                          <a:latin typeface="+mn-lt"/>
                        </a:rPr>
                        <a:t>Location: </a:t>
                      </a:r>
                      <a:r>
                        <a:rPr lang="en-US" sz="1400" b="0" i="0" u="none" strike="noStrike" dirty="0">
                          <a:solidFill>
                            <a:srgbClr val="000000"/>
                          </a:solidFill>
                          <a:effectLst/>
                          <a:latin typeface="+mn-lt"/>
                        </a:rPr>
                        <a:t>in the depression of the temples (about three </a:t>
                      </a:r>
                      <a:r>
                        <a:rPr lang="en-US" sz="1400" b="0" i="0" u="none" strike="noStrike" dirty="0" err="1">
                          <a:solidFill>
                            <a:srgbClr val="000000"/>
                          </a:solidFill>
                          <a:effectLst/>
                          <a:latin typeface="+mn-lt"/>
                        </a:rPr>
                        <a:t>centimetres</a:t>
                      </a:r>
                      <a:r>
                        <a:rPr lang="en-US" sz="1400" b="0" i="0" u="none" strike="noStrike" dirty="0">
                          <a:solidFill>
                            <a:srgbClr val="000000"/>
                          </a:solidFill>
                          <a:effectLst/>
                          <a:latin typeface="+mn-lt"/>
                        </a:rPr>
                        <a:t> from the eyebrows). </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treats headaches and migraines, improves concentration and memory. </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Tai Yang is very relaxing and can be used to calm the mind.</a:t>
                      </a:r>
                    </a:p>
                  </a:txBody>
                  <a:tcPr marL="7620" marR="7620" marT="7620" marB="0" anchor="ctr"/>
                </a:tc>
                <a:tc>
                  <a:txBody>
                    <a:bodyPr/>
                    <a:lstStyle/>
                    <a:p>
                      <a:endParaRPr lang="fr-FR">
                        <a:solidFill>
                          <a:srgbClr val="065742"/>
                        </a:solidFill>
                      </a:endParaRPr>
                    </a:p>
                  </a:txBody>
                  <a:tcPr/>
                </a:tc>
                <a:extLst>
                  <a:ext uri="{0D108BD9-81ED-4DB2-BD59-A6C34878D82A}">
                    <a16:rowId xmlns:a16="http://schemas.microsoft.com/office/drawing/2014/main" val="1890933329"/>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YIN TANG </a:t>
                      </a:r>
                    </a:p>
                  </a:txBody>
                  <a:tcPr marL="7620" marR="7620" marT="7620" marB="0" anchor="ctr"/>
                </a:tc>
                <a:tc>
                  <a:txBody>
                    <a:bodyPr/>
                    <a:lstStyle/>
                    <a:p>
                      <a:pPr algn="l" fontAlgn="ctr"/>
                      <a:r>
                        <a:rPr lang="en-US" sz="1400" b="1" i="0" u="sng" strike="noStrike" dirty="0">
                          <a:solidFill>
                            <a:srgbClr val="000000"/>
                          </a:solidFill>
                          <a:effectLst/>
                          <a:latin typeface="+mn-lt"/>
                        </a:rPr>
                        <a:t>Location:</a:t>
                      </a:r>
                      <a:r>
                        <a:rPr lang="en-US" sz="1400" b="0" i="0" u="none" strike="noStrike" dirty="0">
                          <a:solidFill>
                            <a:srgbClr val="000000"/>
                          </a:solidFill>
                          <a:effectLst/>
                          <a:latin typeface="+mn-lt"/>
                        </a:rPr>
                        <a:t> middle of the 2 eyebrows.</a:t>
                      </a:r>
                      <a:br>
                        <a:rPr lang="en-US" sz="1400" b="0" i="0" u="none" strike="noStrike" dirty="0">
                          <a:solidFill>
                            <a:srgbClr val="000000"/>
                          </a:solidFill>
                          <a:effectLst/>
                          <a:latin typeface="+mn-lt"/>
                        </a:rPr>
                      </a:br>
                      <a:r>
                        <a:rPr lang="en-US" sz="1400" b="1" i="0" u="sng" strike="noStrike" dirty="0">
                          <a:solidFill>
                            <a:srgbClr val="000000"/>
                          </a:solidFill>
                          <a:effectLst/>
                          <a:latin typeface="+mn-lt"/>
                        </a:rPr>
                        <a:t>Description and benefits:</a:t>
                      </a:r>
                      <a:r>
                        <a:rPr lang="en-US" sz="1400" b="0" i="0" u="none" strike="noStrike" dirty="0">
                          <a:solidFill>
                            <a:srgbClr val="000000"/>
                          </a:solidFill>
                          <a:effectLst/>
                          <a:latin typeface="+mn-lt"/>
                        </a:rPr>
                        <a:t> connection with the chakras: The third eye chakra is said to unlock our ability to concentrate fully and see the big picture. </a:t>
                      </a:r>
                    </a:p>
                    <a:p>
                      <a:pPr algn="l" fontAlgn="ctr"/>
                      <a:r>
                        <a:rPr lang="en-US" sz="1400" b="0" i="0" u="none" strike="noStrike" dirty="0">
                          <a:solidFill>
                            <a:srgbClr val="000000"/>
                          </a:solidFill>
                          <a:effectLst/>
                          <a:latin typeface="+mn-lt"/>
                        </a:rPr>
                        <a:t>This point relieves stress, anxiety and headaches.</a:t>
                      </a: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2339291119"/>
                  </a:ext>
                </a:extLst>
              </a:tr>
              <a:tr h="1554948">
                <a:tc>
                  <a:txBody>
                    <a:bodyPr/>
                    <a:lstStyle/>
                    <a:p>
                      <a:pPr marL="0" algn="ctr" defTabSz="1371600" rtl="0" eaLnBrk="1" fontAlgn="ctr" latinLnBrk="0" hangingPunct="1"/>
                      <a:r>
                        <a:rPr lang="fr-FR" sz="1400" b="1" i="0" u="none" strike="noStrike" kern="1200" dirty="0">
                          <a:solidFill>
                            <a:srgbClr val="000000"/>
                          </a:solidFill>
                          <a:effectLst/>
                          <a:latin typeface="Calibri" panose="020F0502020204030204" pitchFamily="34" charset="0"/>
                          <a:ea typeface="+mn-ea"/>
                          <a:cs typeface="+mn-cs"/>
                        </a:rPr>
                        <a:t>BAI HUI </a:t>
                      </a:r>
                    </a:p>
                  </a:txBody>
                  <a:tcPr marL="7620" marR="7620" marT="7620" marB="0" anchor="ctr"/>
                </a:tc>
                <a:tc>
                  <a:txBody>
                    <a:bodyPr/>
                    <a:lstStyle/>
                    <a:p>
                      <a:pPr algn="l" fontAlgn="ctr"/>
                      <a:r>
                        <a:rPr lang="en-US" sz="1400" b="1" i="0" u="sng" strike="noStrike" dirty="0">
                          <a:solidFill>
                            <a:srgbClr val="000000"/>
                          </a:solidFill>
                          <a:effectLst/>
                          <a:latin typeface="+mn-lt"/>
                        </a:rPr>
                        <a:t>Location : </a:t>
                      </a:r>
                      <a:r>
                        <a:rPr lang="en-US" sz="1400" b="0" i="0" u="none" strike="noStrike" dirty="0">
                          <a:solidFill>
                            <a:srgbClr val="000000"/>
                          </a:solidFill>
                          <a:effectLst/>
                          <a:latin typeface="+mn-lt"/>
                        </a:rPr>
                        <a:t>apex of the head, highest point.</a:t>
                      </a:r>
                      <a:br>
                        <a:rPr lang="en-US" sz="1400" b="1" i="0" u="sng" strike="noStrike" dirty="0">
                          <a:solidFill>
                            <a:srgbClr val="000000"/>
                          </a:solidFill>
                          <a:effectLst/>
                          <a:latin typeface="+mn-lt"/>
                        </a:rPr>
                      </a:br>
                      <a:r>
                        <a:rPr lang="en-US" sz="1400" b="1" i="0" u="sng" strike="noStrike" dirty="0">
                          <a:solidFill>
                            <a:srgbClr val="000000"/>
                          </a:solidFill>
                          <a:effectLst/>
                          <a:latin typeface="+mn-lt"/>
                        </a:rPr>
                        <a:t>Description and benefits: </a:t>
                      </a:r>
                      <a:r>
                        <a:rPr lang="en-US" sz="1400" b="0" i="0" u="none" strike="noStrike" dirty="0">
                          <a:solidFill>
                            <a:srgbClr val="000000"/>
                          </a:solidFill>
                          <a:effectLst/>
                          <a:latin typeface="+mn-lt"/>
                        </a:rPr>
                        <a:t>relieves anxiety and excessive thinking.</a:t>
                      </a:r>
                    </a:p>
                    <a:p>
                      <a:pPr algn="l" fontAlgn="ctr"/>
                      <a:br>
                        <a:rPr lang="en-US" sz="1400" b="0" i="0" u="none" strike="noStrike" dirty="0">
                          <a:solidFill>
                            <a:srgbClr val="000000"/>
                          </a:solidFill>
                          <a:effectLst/>
                          <a:latin typeface="+mn-lt"/>
                        </a:rPr>
                      </a:br>
                      <a:r>
                        <a:rPr lang="en-US" sz="1400" b="0" i="0" u="none" strike="noStrike" dirty="0">
                          <a:solidFill>
                            <a:srgbClr val="000000"/>
                          </a:solidFill>
                          <a:effectLst/>
                          <a:latin typeface="+mn-lt"/>
                        </a:rPr>
                        <a:t>Bai Hui is the point where the Conception Vessel meets the four meridians.</a:t>
                      </a:r>
                      <a:endParaRPr lang="en-US" sz="1400" b="1" i="0" u="sng" strike="noStrike" dirty="0">
                        <a:solidFill>
                          <a:srgbClr val="000000"/>
                        </a:solidFill>
                        <a:effectLst/>
                        <a:latin typeface="+mn-lt"/>
                      </a:endParaRPr>
                    </a:p>
                  </a:txBody>
                  <a:tcPr marL="7620" marR="7620" marT="7620" marB="0" anchor="ctr"/>
                </a:tc>
                <a:tc>
                  <a:txBody>
                    <a:bodyPr/>
                    <a:lstStyle/>
                    <a:p>
                      <a:endParaRPr lang="fr-FR" dirty="0">
                        <a:solidFill>
                          <a:srgbClr val="065742"/>
                        </a:solidFill>
                      </a:endParaRPr>
                    </a:p>
                  </a:txBody>
                  <a:tcPr/>
                </a:tc>
                <a:extLst>
                  <a:ext uri="{0D108BD9-81ED-4DB2-BD59-A6C34878D82A}">
                    <a16:rowId xmlns:a16="http://schemas.microsoft.com/office/drawing/2014/main" val="2073874589"/>
                  </a:ext>
                </a:extLst>
              </a:tr>
            </a:tbl>
          </a:graphicData>
        </a:graphic>
      </p:graphicFrame>
      <p:sp>
        <p:nvSpPr>
          <p:cNvPr id="4" name="Rectangle 3">
            <a:extLst>
              <a:ext uri="{FF2B5EF4-FFF2-40B4-BE49-F238E27FC236}">
                <a16:creationId xmlns:a16="http://schemas.microsoft.com/office/drawing/2014/main" id="{21EEFB4C-A53E-46FE-BEB5-DE745E3ED9F4}"/>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a:solidFill>
                  <a:prstClr val="white"/>
                </a:solidFill>
                <a:latin typeface="Roboto Black" panose="02000000000000000000" pitchFamily="2" charset="0"/>
                <a:ea typeface="Roboto Black" panose="02000000000000000000" pitchFamily="2" charset="0"/>
              </a:rPr>
              <a:t>STEP 6 : ENERGY POINTS (10min)</a:t>
            </a:r>
            <a:endParaRPr lang="fr-FR" sz="4200" dirty="0">
              <a:solidFill>
                <a:prstClr val="white"/>
              </a:solidFill>
              <a:latin typeface="Roboto Black" panose="02000000000000000000" pitchFamily="2" charset="0"/>
              <a:ea typeface="Roboto Black" panose="02000000000000000000" pitchFamily="2" charset="0"/>
            </a:endParaRPr>
          </a:p>
        </p:txBody>
      </p:sp>
      <p:pic>
        <p:nvPicPr>
          <p:cNvPr id="9" name="Image 8">
            <a:extLst>
              <a:ext uri="{FF2B5EF4-FFF2-40B4-BE49-F238E27FC236}">
                <a16:creationId xmlns:a16="http://schemas.microsoft.com/office/drawing/2014/main" id="{A3A2DE35-D56D-461C-AE70-E833ADDE1F13}"/>
              </a:ext>
            </a:extLst>
          </p:cNvPr>
          <p:cNvPicPr>
            <a:picLocks noChangeAspect="1"/>
          </p:cNvPicPr>
          <p:nvPr/>
        </p:nvPicPr>
        <p:blipFill rotWithShape="1">
          <a:blip r:embed="rId2"/>
          <a:srcRect l="20250" t="13726" r="16466" b="29529"/>
          <a:stretch/>
        </p:blipFill>
        <p:spPr>
          <a:xfrm>
            <a:off x="12072582" y="3837178"/>
            <a:ext cx="1333500" cy="1386840"/>
          </a:xfrm>
          <a:prstGeom prst="rect">
            <a:avLst/>
          </a:prstGeom>
        </p:spPr>
      </p:pic>
      <p:pic>
        <p:nvPicPr>
          <p:cNvPr id="10" name="Image 9">
            <a:extLst>
              <a:ext uri="{FF2B5EF4-FFF2-40B4-BE49-F238E27FC236}">
                <a16:creationId xmlns:a16="http://schemas.microsoft.com/office/drawing/2014/main" id="{D7B8A103-E1C3-4AD5-B05B-05F425D8527A}"/>
              </a:ext>
            </a:extLst>
          </p:cNvPr>
          <p:cNvPicPr>
            <a:picLocks noChangeAspect="1"/>
          </p:cNvPicPr>
          <p:nvPr/>
        </p:nvPicPr>
        <p:blipFill rotWithShape="1">
          <a:blip r:embed="rId3"/>
          <a:srcRect l="27774" t="31657" r="22196" b="30042"/>
          <a:stretch/>
        </p:blipFill>
        <p:spPr>
          <a:xfrm>
            <a:off x="11963400" y="5370931"/>
            <a:ext cx="1543698" cy="1371599"/>
          </a:xfrm>
          <a:prstGeom prst="rect">
            <a:avLst/>
          </a:prstGeom>
        </p:spPr>
      </p:pic>
      <p:pic>
        <p:nvPicPr>
          <p:cNvPr id="11" name="Image 10">
            <a:extLst>
              <a:ext uri="{FF2B5EF4-FFF2-40B4-BE49-F238E27FC236}">
                <a16:creationId xmlns:a16="http://schemas.microsoft.com/office/drawing/2014/main" id="{601EA360-1EA7-4300-BA8C-5CD8D2FE5BDE}"/>
              </a:ext>
            </a:extLst>
          </p:cNvPr>
          <p:cNvPicPr>
            <a:picLocks noChangeAspect="1"/>
          </p:cNvPicPr>
          <p:nvPr/>
        </p:nvPicPr>
        <p:blipFill rotWithShape="1">
          <a:blip r:embed="rId4"/>
          <a:srcRect l="26213" t="30249" r="27949" b="28416"/>
          <a:stretch/>
        </p:blipFill>
        <p:spPr>
          <a:xfrm>
            <a:off x="11963400" y="6873957"/>
            <a:ext cx="1504304" cy="1487962"/>
          </a:xfrm>
          <a:prstGeom prst="rect">
            <a:avLst/>
          </a:prstGeom>
        </p:spPr>
      </p:pic>
      <p:pic>
        <p:nvPicPr>
          <p:cNvPr id="12" name="Image 11">
            <a:extLst>
              <a:ext uri="{FF2B5EF4-FFF2-40B4-BE49-F238E27FC236}">
                <a16:creationId xmlns:a16="http://schemas.microsoft.com/office/drawing/2014/main" id="{55A1AB2D-AAA2-49FD-A717-43DD656E8D3F}"/>
              </a:ext>
            </a:extLst>
          </p:cNvPr>
          <p:cNvPicPr>
            <a:picLocks noChangeAspect="1"/>
          </p:cNvPicPr>
          <p:nvPr/>
        </p:nvPicPr>
        <p:blipFill rotWithShape="1">
          <a:blip r:embed="rId5"/>
          <a:srcRect l="27233" t="12748" r="27107" b="34553"/>
          <a:stretch/>
        </p:blipFill>
        <p:spPr>
          <a:xfrm>
            <a:off x="12058650" y="8493346"/>
            <a:ext cx="1333500" cy="1386840"/>
          </a:xfrm>
          <a:prstGeom prst="rect">
            <a:avLst/>
          </a:prstGeom>
        </p:spPr>
      </p:pic>
      <p:pic>
        <p:nvPicPr>
          <p:cNvPr id="13" name="Image 12">
            <a:extLst>
              <a:ext uri="{FF2B5EF4-FFF2-40B4-BE49-F238E27FC236}">
                <a16:creationId xmlns:a16="http://schemas.microsoft.com/office/drawing/2014/main" id="{E14DFCE2-CA62-4360-B5E6-9B7BBA07A917}"/>
              </a:ext>
            </a:extLst>
          </p:cNvPr>
          <p:cNvPicPr>
            <a:picLocks noChangeAspect="1"/>
          </p:cNvPicPr>
          <p:nvPr/>
        </p:nvPicPr>
        <p:blipFill rotWithShape="1">
          <a:blip r:embed="rId6"/>
          <a:srcRect l="16359" t="11939" r="23661" b="36092"/>
          <a:stretch/>
        </p:blipFill>
        <p:spPr>
          <a:xfrm>
            <a:off x="12022555" y="2175379"/>
            <a:ext cx="1259044" cy="1487962"/>
          </a:xfrm>
          <a:prstGeom prst="rect">
            <a:avLst/>
          </a:prstGeom>
        </p:spPr>
      </p:pic>
    </p:spTree>
    <p:extLst>
      <p:ext uri="{BB962C8B-B14F-4D97-AF65-F5344CB8AC3E}">
        <p14:creationId xmlns:p14="http://schemas.microsoft.com/office/powerpoint/2010/main" val="743391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0203FA-1EB2-7FCD-4BA5-1B3A7276EA26}"/>
              </a:ext>
            </a:extLst>
          </p:cNvPr>
          <p:cNvPicPr>
            <a:picLocks noChangeAspect="1"/>
          </p:cNvPicPr>
          <p:nvPr/>
        </p:nvPicPr>
        <p:blipFill>
          <a:blip r:embed="rId2"/>
          <a:stretch>
            <a:fillRect/>
          </a:stretch>
        </p:blipFill>
        <p:spPr>
          <a:xfrm>
            <a:off x="3712904" y="2316126"/>
            <a:ext cx="10862191" cy="7704174"/>
          </a:xfrm>
          <a:prstGeom prst="rect">
            <a:avLst/>
          </a:prstGeom>
        </p:spPr>
      </p:pic>
      <p:sp>
        <p:nvSpPr>
          <p:cNvPr id="3" name="Rectangle 2">
            <a:extLst>
              <a:ext uri="{FF2B5EF4-FFF2-40B4-BE49-F238E27FC236}">
                <a16:creationId xmlns:a16="http://schemas.microsoft.com/office/drawing/2014/main" id="{2F5C8891-3CEC-B600-267B-724185DF4A7D}"/>
              </a:ext>
            </a:extLst>
          </p:cNvPr>
          <p:cNvSpPr/>
          <p:nvPr/>
        </p:nvSpPr>
        <p:spPr>
          <a:xfrm>
            <a:off x="2133600" y="523374"/>
            <a:ext cx="14097000" cy="738664"/>
          </a:xfrm>
          <a:prstGeom prst="rect">
            <a:avLst/>
          </a:prstGeom>
          <a:solidFill>
            <a:srgbClr val="00584A"/>
          </a:solidFill>
        </p:spPr>
        <p:txBody>
          <a:bodyPr wrap="square">
            <a:spAutoFit/>
          </a:bodyPr>
          <a:lstStyle/>
          <a:p>
            <a:pPr algn="ctr" defTabSz="1371600">
              <a:defRPr/>
            </a:pPr>
            <a:r>
              <a:rPr lang="fr-FR" sz="4200" dirty="0">
                <a:solidFill>
                  <a:prstClr val="white"/>
                </a:solidFill>
                <a:latin typeface="Roboto Black" panose="02000000000000000000" pitchFamily="2" charset="0"/>
                <a:ea typeface="Roboto Black" panose="02000000000000000000" pitchFamily="2" charset="0"/>
              </a:rPr>
              <a:t>STEP 10 : DE-STRESSING TECHNIQUES (8min)</a:t>
            </a:r>
          </a:p>
        </p:txBody>
      </p:sp>
      <p:sp>
        <p:nvSpPr>
          <p:cNvPr id="4" name="ZoneTexte 3">
            <a:extLst>
              <a:ext uri="{FF2B5EF4-FFF2-40B4-BE49-F238E27FC236}">
                <a16:creationId xmlns:a16="http://schemas.microsoft.com/office/drawing/2014/main" id="{D55CEE7C-15F7-2E6C-E948-2B767F7BEA74}"/>
              </a:ext>
            </a:extLst>
          </p:cNvPr>
          <p:cNvSpPr txBox="1"/>
          <p:nvPr/>
        </p:nvSpPr>
        <p:spPr>
          <a:xfrm>
            <a:off x="4076699" y="1398674"/>
            <a:ext cx="10134600" cy="923330"/>
          </a:xfrm>
          <a:prstGeom prst="rect">
            <a:avLst/>
          </a:prstGeom>
          <a:noFill/>
        </p:spPr>
        <p:txBody>
          <a:bodyPr wrap="square" rtlCol="0">
            <a:spAutoFit/>
          </a:bodyPr>
          <a:lstStyle/>
          <a:p>
            <a:pPr algn="ctr"/>
            <a:r>
              <a:rPr lang="fr-FR" sz="2700" dirty="0" err="1"/>
              <a:t>With</a:t>
            </a:r>
            <a:r>
              <a:rPr lang="fr-FR" sz="2700" dirty="0"/>
              <a:t> the </a:t>
            </a:r>
            <a:r>
              <a:rPr lang="fr-FR" sz="2700" dirty="0" err="1"/>
              <a:t>Yon</a:t>
            </a:r>
            <a:r>
              <a:rPr lang="fr-FR" sz="2700" dirty="0"/>
              <a:t>-Ka massage </a:t>
            </a:r>
            <a:r>
              <a:rPr lang="fr-FR" sz="2700" dirty="0" err="1"/>
              <a:t>crystals</a:t>
            </a:r>
            <a:r>
              <a:rPr lang="fr-FR" sz="2700" dirty="0"/>
              <a:t>.</a:t>
            </a:r>
          </a:p>
          <a:p>
            <a:pPr algn="ctr"/>
            <a:r>
              <a:rPr lang="fr-FR" sz="2700" dirty="0" err="1"/>
              <a:t>Repeach</a:t>
            </a:r>
            <a:r>
              <a:rPr lang="fr-FR" sz="2700" dirty="0"/>
              <a:t> </a:t>
            </a:r>
            <a:r>
              <a:rPr lang="fr-FR" sz="2700" dirty="0" err="1"/>
              <a:t>each</a:t>
            </a:r>
            <a:r>
              <a:rPr lang="fr-FR" sz="2700" dirty="0"/>
              <a:t> </a:t>
            </a:r>
            <a:r>
              <a:rPr lang="fr-FR" sz="2700" dirty="0" err="1"/>
              <a:t>movement</a:t>
            </a:r>
            <a:r>
              <a:rPr lang="fr-FR" sz="2700" dirty="0"/>
              <a:t> x3 – No </a:t>
            </a:r>
            <a:r>
              <a:rPr lang="fr-FR" sz="2700" dirty="0" err="1"/>
              <a:t>product</a:t>
            </a:r>
            <a:r>
              <a:rPr lang="fr-FR" sz="2700" dirty="0"/>
              <a:t> </a:t>
            </a:r>
            <a:r>
              <a:rPr lang="fr-FR" sz="2700" dirty="0" err="1"/>
              <a:t>is</a:t>
            </a:r>
            <a:r>
              <a:rPr lang="fr-FR" sz="2700" dirty="0"/>
              <a:t> </a:t>
            </a:r>
            <a:r>
              <a:rPr lang="fr-FR" sz="2700" dirty="0" err="1"/>
              <a:t>requred</a:t>
            </a:r>
            <a:endParaRPr lang="fr-FR" sz="2700" dirty="0"/>
          </a:p>
        </p:txBody>
      </p:sp>
      <p:grpSp>
        <p:nvGrpSpPr>
          <p:cNvPr id="7" name="Groupe 6">
            <a:extLst>
              <a:ext uri="{FF2B5EF4-FFF2-40B4-BE49-F238E27FC236}">
                <a16:creationId xmlns:a16="http://schemas.microsoft.com/office/drawing/2014/main" id="{87B974DD-5ED1-4C33-92B4-D8B5651B0F04}"/>
              </a:ext>
            </a:extLst>
          </p:cNvPr>
          <p:cNvGrpSpPr/>
          <p:nvPr/>
        </p:nvGrpSpPr>
        <p:grpSpPr>
          <a:xfrm>
            <a:off x="13792200" y="2458640"/>
            <a:ext cx="3533018" cy="5267707"/>
            <a:chOff x="14400572" y="2843043"/>
            <a:chExt cx="3533018" cy="5267707"/>
          </a:xfrm>
        </p:grpSpPr>
        <p:pic>
          <p:nvPicPr>
            <p:cNvPr id="5" name="Image 13">
              <a:extLst>
                <a:ext uri="{FF2B5EF4-FFF2-40B4-BE49-F238E27FC236}">
                  <a16:creationId xmlns:a16="http://schemas.microsoft.com/office/drawing/2014/main" id="{F70F5F8C-D9FD-43EA-B7FD-1A20011C29B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886758">
              <a:off x="14400572" y="2843043"/>
              <a:ext cx="2826462" cy="42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3">
              <a:extLst>
                <a:ext uri="{FF2B5EF4-FFF2-40B4-BE49-F238E27FC236}">
                  <a16:creationId xmlns:a16="http://schemas.microsoft.com/office/drawing/2014/main" id="{F3594139-82E1-4884-A20C-9A55999101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886758">
              <a:off x="15107128" y="3869048"/>
              <a:ext cx="2826462" cy="424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489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CCB0DDA-0DF6-7E89-4974-4D164B9C28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152400" y="152400"/>
            <a:ext cx="5455448" cy="9944100"/>
          </a:xfrm>
          <a:prstGeom prst="rect">
            <a:avLst/>
          </a:prstGeom>
        </p:spPr>
      </p:pic>
      <p:grpSp>
        <p:nvGrpSpPr>
          <p:cNvPr id="25" name="Groupe 24">
            <a:extLst>
              <a:ext uri="{FF2B5EF4-FFF2-40B4-BE49-F238E27FC236}">
                <a16:creationId xmlns:a16="http://schemas.microsoft.com/office/drawing/2014/main" id="{68F85306-F071-4719-5CE3-156D2B00D237}"/>
              </a:ext>
            </a:extLst>
          </p:cNvPr>
          <p:cNvGrpSpPr/>
          <p:nvPr/>
        </p:nvGrpSpPr>
        <p:grpSpPr>
          <a:xfrm>
            <a:off x="8750617" y="1562994"/>
            <a:ext cx="7569073" cy="1500415"/>
            <a:chOff x="8750617" y="1562994"/>
            <a:chExt cx="7569073" cy="1500415"/>
          </a:xfrm>
        </p:grpSpPr>
        <p:sp>
          <p:nvSpPr>
            <p:cNvPr id="11" name="object 27">
              <a:extLst>
                <a:ext uri="{FF2B5EF4-FFF2-40B4-BE49-F238E27FC236}">
                  <a16:creationId xmlns:a16="http://schemas.microsoft.com/office/drawing/2014/main" id="{706F81BF-B1C8-1C1D-8885-D3A2573EA935}"/>
                </a:ext>
              </a:extLst>
            </p:cNvPr>
            <p:cNvSpPr/>
            <p:nvPr/>
          </p:nvSpPr>
          <p:spPr>
            <a:xfrm rot="16200000">
              <a:off x="12207414" y="-1048867"/>
              <a:ext cx="1500415" cy="672413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12" name="Rectangle 11">
              <a:extLst>
                <a:ext uri="{FF2B5EF4-FFF2-40B4-BE49-F238E27FC236}">
                  <a16:creationId xmlns:a16="http://schemas.microsoft.com/office/drawing/2014/main" id="{AA3895F9-787E-EA56-9B9B-034256E0763E}"/>
                </a:ext>
              </a:extLst>
            </p:cNvPr>
            <p:cNvSpPr/>
            <p:nvPr/>
          </p:nvSpPr>
          <p:spPr>
            <a:xfrm>
              <a:off x="9627976" y="1753815"/>
              <a:ext cx="6534434" cy="1200329"/>
            </a:xfrm>
            <a:prstGeom prst="rect">
              <a:avLst/>
            </a:prstGeom>
          </p:spPr>
          <p:txBody>
            <a:bodyPr wrap="square">
              <a:spAutoFit/>
            </a:bodyPr>
            <a:lstStyle/>
            <a:p>
              <a:pPr algn="ctr" defTabSz="1371669">
                <a:defRPr/>
              </a:pPr>
              <a:r>
                <a:rPr lang="fr-FR" sz="2400" dirty="0">
                  <a:solidFill>
                    <a:srgbClr val="3E3E3E"/>
                  </a:solidFill>
                  <a:latin typeface="KyivType Sans2" panose="00000500000000000000" pitchFamily="50" charset="0"/>
                  <a:ea typeface="Roboto" panose="02000000000000000000" pitchFamily="2" charset="0"/>
                </a:rPr>
                <a:t>De-</a:t>
              </a:r>
              <a:r>
                <a:rPr lang="fr-FR" sz="2400" dirty="0" err="1">
                  <a:solidFill>
                    <a:srgbClr val="3E3E3E"/>
                  </a:solidFill>
                  <a:latin typeface="KyivType Sans2" panose="00000500000000000000" pitchFamily="50" charset="0"/>
                  <a:ea typeface="Roboto" panose="02000000000000000000" pitchFamily="2" charset="0"/>
                </a:rPr>
                <a:t>stressing</a:t>
              </a:r>
              <a:r>
                <a:rPr lang="fr-FR" sz="2400" dirty="0">
                  <a:solidFill>
                    <a:srgbClr val="3E3E3E"/>
                  </a:solidFill>
                  <a:latin typeface="KyivType Sans2" panose="00000500000000000000" pitchFamily="50" charset="0"/>
                  <a:ea typeface="Roboto" panose="02000000000000000000" pitchFamily="2" charset="0"/>
                </a:rPr>
                <a:t>, </a:t>
              </a:r>
              <a:r>
                <a:rPr lang="fr-FR" sz="2400" dirty="0" err="1">
                  <a:solidFill>
                    <a:srgbClr val="3E3E3E"/>
                  </a:solidFill>
                  <a:latin typeface="KyivType Sans2" panose="00000500000000000000" pitchFamily="50" charset="0"/>
                  <a:ea typeface="Roboto" panose="02000000000000000000" pitchFamily="2" charset="0"/>
                </a:rPr>
                <a:t>smoothing</a:t>
              </a:r>
              <a:r>
                <a:rPr lang="fr-FR" sz="2400" dirty="0">
                  <a:solidFill>
                    <a:srgbClr val="3E3E3E"/>
                  </a:solidFill>
                  <a:latin typeface="KyivType Sans2" panose="00000500000000000000" pitchFamily="50" charset="0"/>
                  <a:ea typeface="Roboto" panose="02000000000000000000" pitchFamily="2" charset="0"/>
                </a:rPr>
                <a:t> and re-</a:t>
              </a:r>
              <a:r>
                <a:rPr lang="fr-FR" sz="2400" dirty="0" err="1">
                  <a:solidFill>
                    <a:srgbClr val="3E3E3E"/>
                  </a:solidFill>
                  <a:latin typeface="KyivType Sans2" panose="00000500000000000000" pitchFamily="50" charset="0"/>
                  <a:ea typeface="Roboto" panose="02000000000000000000" pitchFamily="2" charset="0"/>
                </a:rPr>
                <a:t>harmonising</a:t>
              </a:r>
              <a:r>
                <a:rPr lang="fr-FR" sz="2400" dirty="0">
                  <a:solidFill>
                    <a:srgbClr val="3E3E3E"/>
                  </a:solidFill>
                  <a:latin typeface="KyivType Sans2" panose="00000500000000000000" pitchFamily="50" charset="0"/>
                  <a:ea typeface="Roboto" panose="02000000000000000000" pitchFamily="2" charset="0"/>
                </a:rPr>
                <a:t> </a:t>
              </a:r>
              <a:r>
                <a:rPr lang="fr-FR" sz="2400" dirty="0">
                  <a:solidFill>
                    <a:srgbClr val="006653"/>
                  </a:solidFill>
                  <a:latin typeface="KyivType Sans2" panose="00000500000000000000" pitchFamily="50" charset="0"/>
                  <a:ea typeface="Roboto" panose="02000000000000000000" pitchFamily="2" charset="0"/>
                </a:rPr>
                <a:t>face and back </a:t>
              </a:r>
              <a:r>
                <a:rPr lang="fr-FR" sz="2400" dirty="0" err="1">
                  <a:solidFill>
                    <a:srgbClr val="3E3E3E"/>
                  </a:solidFill>
                  <a:latin typeface="KyivType Sans2" panose="00000500000000000000" pitchFamily="50" charset="0"/>
                  <a:ea typeface="Roboto" panose="02000000000000000000" pitchFamily="2" charset="0"/>
                </a:rPr>
                <a:t>treatment</a:t>
              </a:r>
              <a:r>
                <a:rPr lang="fr-FR" sz="2400" dirty="0">
                  <a:solidFill>
                    <a:srgbClr val="3E3E3E"/>
                  </a:solidFill>
                  <a:latin typeface="KyivType Sans2" panose="00000500000000000000" pitchFamily="50" charset="0"/>
                  <a:ea typeface="Roboto" panose="02000000000000000000" pitchFamily="2" charset="0"/>
                </a:rPr>
                <a:t> </a:t>
              </a:r>
              <a:r>
                <a:rPr lang="fr-FR" sz="2400" dirty="0" err="1">
                  <a:solidFill>
                    <a:srgbClr val="3E3E3E"/>
                  </a:solidFill>
                  <a:latin typeface="KyivType Sans2" panose="00000500000000000000" pitchFamily="50" charset="0"/>
                  <a:ea typeface="Roboto" panose="02000000000000000000" pitchFamily="2" charset="0"/>
                </a:rPr>
                <a:t>with</a:t>
              </a:r>
              <a:r>
                <a:rPr lang="fr-FR" sz="2400" dirty="0">
                  <a:solidFill>
                    <a:srgbClr val="3E3E3E"/>
                  </a:solidFill>
                  <a:latin typeface="KyivType Sans2" panose="00000500000000000000" pitchFamily="50" charset="0"/>
                  <a:ea typeface="Roboto" panose="02000000000000000000" pitchFamily="2" charset="0"/>
                </a:rPr>
                <a:t> CBD for restful sleep</a:t>
              </a:r>
            </a:p>
          </p:txBody>
        </p:sp>
        <p:sp>
          <p:nvSpPr>
            <p:cNvPr id="13" name="object 18">
              <a:extLst>
                <a:ext uri="{FF2B5EF4-FFF2-40B4-BE49-F238E27FC236}">
                  <a16:creationId xmlns:a16="http://schemas.microsoft.com/office/drawing/2014/main" id="{2188AED2-16E0-A78C-D4F0-99C28EA59F4E}"/>
                </a:ext>
              </a:extLst>
            </p:cNvPr>
            <p:cNvSpPr/>
            <p:nvPr/>
          </p:nvSpPr>
          <p:spPr>
            <a:xfrm rot="8344523">
              <a:off x="8750617" y="2527929"/>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a:solidFill>
                  <a:prstClr val="black"/>
                </a:solidFill>
                <a:latin typeface="Roboto" panose="02000000000000000000" pitchFamily="2" charset="0"/>
                <a:ea typeface="Roboto" panose="02000000000000000000" pitchFamily="2" charset="0"/>
              </a:endParaRPr>
            </a:p>
          </p:txBody>
        </p:sp>
      </p:grpSp>
      <p:sp>
        <p:nvSpPr>
          <p:cNvPr id="19" name="ZoneTexte 18">
            <a:extLst>
              <a:ext uri="{FF2B5EF4-FFF2-40B4-BE49-F238E27FC236}">
                <a16:creationId xmlns:a16="http://schemas.microsoft.com/office/drawing/2014/main" id="{62035272-C0B0-83C1-0EED-29DB5D98010B}"/>
              </a:ext>
            </a:extLst>
          </p:cNvPr>
          <p:cNvSpPr txBox="1"/>
          <p:nvPr/>
        </p:nvSpPr>
        <p:spPr>
          <a:xfrm>
            <a:off x="7919363" y="2553"/>
            <a:ext cx="12965367" cy="1200329"/>
          </a:xfrm>
          <a:prstGeom prst="rect">
            <a:avLst/>
          </a:prstGeom>
          <a:noFill/>
        </p:spPr>
        <p:txBody>
          <a:bodyPr wrap="square" rtlCol="0">
            <a:spAutoFit/>
          </a:bodyPr>
          <a:lstStyle/>
          <a:p>
            <a:pPr defTabSz="1371669">
              <a:defRPr/>
            </a:pPr>
            <a:r>
              <a:rPr lang="fr-FR" sz="7200" dirty="0">
                <a:solidFill>
                  <a:prstClr val="black"/>
                </a:solidFill>
                <a:latin typeface="KyivType Sans2" panose="00000500000000000000" pitchFamily="50" charset="0"/>
              </a:rPr>
              <a:t>SLEEP THERAPY</a:t>
            </a:r>
          </a:p>
        </p:txBody>
      </p:sp>
      <p:grpSp>
        <p:nvGrpSpPr>
          <p:cNvPr id="28" name="Groupe 27">
            <a:extLst>
              <a:ext uri="{FF2B5EF4-FFF2-40B4-BE49-F238E27FC236}">
                <a16:creationId xmlns:a16="http://schemas.microsoft.com/office/drawing/2014/main" id="{CEF9F05B-1F5A-C5AF-17C5-8EEE69D4D925}"/>
              </a:ext>
            </a:extLst>
          </p:cNvPr>
          <p:cNvGrpSpPr/>
          <p:nvPr/>
        </p:nvGrpSpPr>
        <p:grpSpPr>
          <a:xfrm>
            <a:off x="8776259" y="5750485"/>
            <a:ext cx="7538179" cy="1114214"/>
            <a:chOff x="8792012" y="6406161"/>
            <a:chExt cx="7538179" cy="1114214"/>
          </a:xfrm>
        </p:grpSpPr>
        <p:sp>
          <p:nvSpPr>
            <p:cNvPr id="9" name="Rectangle 8">
              <a:extLst>
                <a:ext uri="{FF2B5EF4-FFF2-40B4-BE49-F238E27FC236}">
                  <a16:creationId xmlns:a16="http://schemas.microsoft.com/office/drawing/2014/main" id="{FEF529AF-B64B-226E-BF54-083782E2CCB2}"/>
                </a:ext>
              </a:extLst>
            </p:cNvPr>
            <p:cNvSpPr/>
            <p:nvPr/>
          </p:nvSpPr>
          <p:spPr>
            <a:xfrm>
              <a:off x="9627976" y="6504001"/>
              <a:ext cx="6702215" cy="830997"/>
            </a:xfrm>
            <a:prstGeom prst="rect">
              <a:avLst/>
            </a:prstGeom>
          </p:spPr>
          <p:txBody>
            <a:bodyPr wrap="square">
              <a:spAutoFit/>
            </a:bodyPr>
            <a:lstStyle/>
            <a:p>
              <a:pPr algn="ctr" defTabSz="1371600"/>
              <a:r>
                <a:rPr lang="fr-FR" sz="2400" dirty="0">
                  <a:latin typeface="KyivType Sans2" panose="00000500000000000000" pitchFamily="50" charset="0"/>
                  <a:ea typeface="Roboto" panose="02000000000000000000" pitchFamily="2" charset="0"/>
                </a:rPr>
                <a:t>As soon as you feel the need</a:t>
              </a:r>
              <a:r>
                <a:rPr lang="fr-FR" sz="2400" dirty="0">
                  <a:solidFill>
                    <a:srgbClr val="00584A"/>
                  </a:solidFill>
                  <a:latin typeface="KyivType Sans2" panose="00000500000000000000" pitchFamily="50" charset="0"/>
                  <a:ea typeface="Roboto" panose="02000000000000000000" pitchFamily="2" charset="0"/>
                </a:rPr>
                <a:t>, </a:t>
              </a:r>
            </a:p>
            <a:p>
              <a:pPr algn="ctr" defTabSz="1371600"/>
              <a:r>
                <a:rPr lang="fr-FR" sz="2400" dirty="0" err="1">
                  <a:solidFill>
                    <a:srgbClr val="00584A"/>
                  </a:solidFill>
                  <a:latin typeface="KyivType Sans2" panose="00000500000000000000" pitchFamily="50" charset="0"/>
                  <a:ea typeface="Roboto" panose="02000000000000000000" pitchFamily="2" charset="0"/>
                </a:rPr>
                <a:t>ideally</a:t>
              </a:r>
              <a:r>
                <a:rPr lang="fr-FR" sz="2400" dirty="0">
                  <a:solidFill>
                    <a:srgbClr val="00584A"/>
                  </a:solidFill>
                  <a:latin typeface="KyivType Sans2" panose="00000500000000000000" pitchFamily="50" charset="0"/>
                  <a:ea typeface="Roboto" panose="02000000000000000000" pitchFamily="2" charset="0"/>
                </a:rPr>
                <a:t> after 5pm. </a:t>
              </a:r>
              <a:endParaRPr lang="fr-FR" sz="1650" dirty="0">
                <a:solidFill>
                  <a:srgbClr val="3E3E3E"/>
                </a:solidFill>
                <a:latin typeface="Roboto Light"/>
                <a:ea typeface="Roboto" panose="02000000000000000000" pitchFamily="2" charset="0"/>
              </a:endParaRPr>
            </a:p>
          </p:txBody>
        </p:sp>
        <p:sp>
          <p:nvSpPr>
            <p:cNvPr id="10" name="object 27">
              <a:extLst>
                <a:ext uri="{FF2B5EF4-FFF2-40B4-BE49-F238E27FC236}">
                  <a16:creationId xmlns:a16="http://schemas.microsoft.com/office/drawing/2014/main" id="{E2B39149-7581-47DC-71BA-BEA866AC4C75}"/>
                </a:ext>
              </a:extLst>
            </p:cNvPr>
            <p:cNvSpPr/>
            <p:nvPr/>
          </p:nvSpPr>
          <p:spPr>
            <a:xfrm rot="16200000">
              <a:off x="12392885" y="3615488"/>
              <a:ext cx="1114214" cy="669556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20" name="object 18">
              <a:extLst>
                <a:ext uri="{FF2B5EF4-FFF2-40B4-BE49-F238E27FC236}">
                  <a16:creationId xmlns:a16="http://schemas.microsoft.com/office/drawing/2014/main" id="{2D3FB31A-47CB-78DD-CE67-BF74F19C4A27}"/>
                </a:ext>
              </a:extLst>
            </p:cNvPr>
            <p:cNvSpPr/>
            <p:nvPr/>
          </p:nvSpPr>
          <p:spPr>
            <a:xfrm rot="8344523">
              <a:off x="8792012" y="7140268"/>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prstClr val="black"/>
                </a:solidFill>
                <a:latin typeface="Roboto" panose="02000000000000000000" pitchFamily="2" charset="0"/>
                <a:ea typeface="Roboto" panose="02000000000000000000" pitchFamily="2" charset="0"/>
              </a:endParaRPr>
            </a:p>
          </p:txBody>
        </p:sp>
      </p:grpSp>
      <p:pic>
        <p:nvPicPr>
          <p:cNvPr id="5" name="Image 4" descr="Une image contenant Solution, Solvant, liquide, fluide&#10;&#10;Description générée automatiquement">
            <a:extLst>
              <a:ext uri="{FF2B5EF4-FFF2-40B4-BE49-F238E27FC236}">
                <a16:creationId xmlns:a16="http://schemas.microsoft.com/office/drawing/2014/main" id="{CFCDD872-ED7E-7D78-0224-A91D3B7E41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2342" y="2884490"/>
            <a:ext cx="2616047" cy="5992810"/>
          </a:xfrm>
          <a:prstGeom prst="rect">
            <a:avLst/>
          </a:prstGeom>
        </p:spPr>
      </p:pic>
      <p:grpSp>
        <p:nvGrpSpPr>
          <p:cNvPr id="26" name="Groupe 25">
            <a:extLst>
              <a:ext uri="{FF2B5EF4-FFF2-40B4-BE49-F238E27FC236}">
                <a16:creationId xmlns:a16="http://schemas.microsoft.com/office/drawing/2014/main" id="{23FA7FE8-FDFC-6764-F3C6-0D2FB7C6B4B1}"/>
              </a:ext>
            </a:extLst>
          </p:cNvPr>
          <p:cNvGrpSpPr/>
          <p:nvPr/>
        </p:nvGrpSpPr>
        <p:grpSpPr>
          <a:xfrm>
            <a:off x="8729979" y="2881417"/>
            <a:ext cx="7574449" cy="2818720"/>
            <a:chOff x="8729979" y="2881417"/>
            <a:chExt cx="7574449" cy="2818720"/>
          </a:xfrm>
        </p:grpSpPr>
        <p:sp>
          <p:nvSpPr>
            <p:cNvPr id="8" name="object 27">
              <a:extLst>
                <a:ext uri="{FF2B5EF4-FFF2-40B4-BE49-F238E27FC236}">
                  <a16:creationId xmlns:a16="http://schemas.microsoft.com/office/drawing/2014/main" id="{44D6241D-235F-AD87-DF62-1BBFF2EBD2C6}"/>
                </a:ext>
              </a:extLst>
            </p:cNvPr>
            <p:cNvSpPr/>
            <p:nvPr/>
          </p:nvSpPr>
          <p:spPr>
            <a:xfrm rot="16200000">
              <a:off x="11833041" y="976911"/>
              <a:ext cx="2233900" cy="670887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400" dirty="0">
                <a:solidFill>
                  <a:prstClr val="black"/>
                </a:solidFill>
                <a:latin typeface="KyivType Sans2" panose="00000500000000000000" pitchFamily="50" charset="0"/>
                <a:ea typeface="Roboto" panose="02000000000000000000" pitchFamily="2" charset="0"/>
              </a:endParaRPr>
            </a:p>
          </p:txBody>
        </p:sp>
        <p:sp>
          <p:nvSpPr>
            <p:cNvPr id="16" name="Rectangle 15">
              <a:extLst>
                <a:ext uri="{FF2B5EF4-FFF2-40B4-BE49-F238E27FC236}">
                  <a16:creationId xmlns:a16="http://schemas.microsoft.com/office/drawing/2014/main" id="{E281EA7B-E0C5-AC72-AA24-F6797E9290A1}"/>
                </a:ext>
              </a:extLst>
            </p:cNvPr>
            <p:cNvSpPr/>
            <p:nvPr/>
          </p:nvSpPr>
          <p:spPr>
            <a:xfrm>
              <a:off x="9713041" y="2881417"/>
              <a:ext cx="6481792" cy="2818720"/>
            </a:xfrm>
            <a:prstGeom prst="rect">
              <a:avLst/>
            </a:prstGeom>
          </p:spPr>
          <p:txBody>
            <a:bodyPr wrap="square">
              <a:spAutoFit/>
            </a:bodyPr>
            <a:lstStyle/>
            <a:p>
              <a:pPr marL="26597" marR="0" lvl="0" indent="0" algn="just" defTabSz="1367829" rtl="0" eaLnBrk="1" fontAlgn="auto" latinLnBrk="0" hangingPunct="1">
                <a:lnSpc>
                  <a:spcPct val="100000"/>
                </a:lnSpc>
                <a:spcBef>
                  <a:spcPts val="1100"/>
                </a:spcBef>
                <a:spcAft>
                  <a:spcPts val="0"/>
                </a:spcAft>
                <a:buClrTx/>
                <a:buSzTx/>
                <a:buFontTx/>
                <a:buNone/>
                <a:tabLst/>
                <a:defRPr/>
              </a:pPr>
              <a:endParaRPr lang="fr-FR" sz="2400" dirty="0">
                <a:solidFill>
                  <a:srgbClr val="3E3E3E"/>
                </a:solidFill>
                <a:latin typeface="KyivType Sans2" panose="00000500000000000000" pitchFamily="50" charset="0"/>
                <a:ea typeface="Roboto" panose="02000000000000000000" pitchFamily="2" charset="0"/>
              </a:endParaRPr>
            </a:p>
            <a:p>
              <a:pPr marL="26597" algn="ctr" defTabSz="1367829">
                <a:spcBef>
                  <a:spcPts val="1100"/>
                </a:spcBef>
                <a:defRPr/>
              </a:pPr>
              <a:r>
                <a:rPr lang="fr-FR" sz="2400" dirty="0">
                  <a:solidFill>
                    <a:srgbClr val="006653"/>
                  </a:solidFill>
                  <a:latin typeface="KyivType Sans2" panose="00000500000000000000" pitchFamily="50" charset="0"/>
                  <a:ea typeface="Roboto" panose="02000000000000000000" pitchFamily="2" charset="0"/>
                </a:rPr>
                <a:t>Stressed skin </a:t>
              </a:r>
              <a:r>
                <a:rPr lang="fr-FR" sz="2400" dirty="0">
                  <a:solidFill>
                    <a:srgbClr val="3E3E3E"/>
                  </a:solidFill>
                  <a:latin typeface="KyivType Sans2" panose="00000500000000000000" pitchFamily="50" charset="0"/>
                  <a:ea typeface="Roboto" panose="02000000000000000000" pitchFamily="2" charset="0"/>
                </a:rPr>
                <a:t>showing one or more of the characteristics of a lack of sleep: </a:t>
              </a:r>
              <a:r>
                <a:rPr lang="fr-FR" sz="2400" dirty="0">
                  <a:solidFill>
                    <a:srgbClr val="006653"/>
                  </a:solidFill>
                  <a:latin typeface="KyivType Sans2" panose="00000500000000000000" pitchFamily="50" charset="0"/>
                  <a:ea typeface="Roboto" panose="02000000000000000000" pitchFamily="2" charset="0"/>
                </a:rPr>
                <a:t>dehydration, dull complexion, fine lines and wrinkles, puffiness, sensitivity, acne, redness...</a:t>
              </a:r>
              <a:endParaRPr kumimoji="0" lang="fr-FR" sz="2700" b="0" i="0" u="none" strike="noStrike" kern="0" cap="none" spc="0" normalizeH="0" baseline="0" noProof="0" dirty="0">
                <a:ln>
                  <a:noFill/>
                </a:ln>
                <a:solidFill>
                  <a:sysClr val="windowText" lastClr="000000"/>
                </a:solidFill>
                <a:effectLst/>
                <a:uLnTx/>
                <a:uFillTx/>
                <a:latin typeface="Roboto Light"/>
                <a:ea typeface="+mn-ea"/>
                <a:cs typeface="KyivType Sans Medium2"/>
              </a:endParaRPr>
            </a:p>
            <a:p>
              <a:pPr algn="ctr" defTabSz="1371669">
                <a:defRPr/>
              </a:pPr>
              <a:r>
                <a:rPr lang="fr-FR" sz="2400" dirty="0">
                  <a:solidFill>
                    <a:srgbClr val="00584A"/>
                  </a:solidFill>
                  <a:latin typeface="KyivType Sans2" panose="00000500000000000000" pitchFamily="50" charset="0"/>
                  <a:ea typeface="Roboto" panose="02000000000000000000" pitchFamily="2" charset="0"/>
                </a:rPr>
                <a:t> </a:t>
              </a:r>
              <a:endParaRPr lang="fr-FR" sz="1650" dirty="0">
                <a:solidFill>
                  <a:srgbClr val="00584A"/>
                </a:solidFill>
                <a:latin typeface="Roboto Light"/>
                <a:ea typeface="Roboto" panose="02000000000000000000" pitchFamily="2" charset="0"/>
              </a:endParaRPr>
            </a:p>
          </p:txBody>
        </p:sp>
        <p:sp>
          <p:nvSpPr>
            <p:cNvPr id="3" name="object 18">
              <a:extLst>
                <a:ext uri="{FF2B5EF4-FFF2-40B4-BE49-F238E27FC236}">
                  <a16:creationId xmlns:a16="http://schemas.microsoft.com/office/drawing/2014/main" id="{92E3784E-9BCC-A2A3-73AF-E131033986CF}"/>
                </a:ext>
              </a:extLst>
            </p:cNvPr>
            <p:cNvSpPr/>
            <p:nvPr/>
          </p:nvSpPr>
          <p:spPr>
            <a:xfrm rot="8344523">
              <a:off x="8729979" y="4114132"/>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srgbClr val="00584A"/>
                </a:solidFill>
                <a:latin typeface="Roboto" panose="02000000000000000000" pitchFamily="2" charset="0"/>
                <a:ea typeface="Roboto" panose="02000000000000000000" pitchFamily="2" charset="0"/>
              </a:endParaRPr>
            </a:p>
          </p:txBody>
        </p:sp>
      </p:grpSp>
      <p:grpSp>
        <p:nvGrpSpPr>
          <p:cNvPr id="15" name="Groupe 14">
            <a:extLst>
              <a:ext uri="{FF2B5EF4-FFF2-40B4-BE49-F238E27FC236}">
                <a16:creationId xmlns:a16="http://schemas.microsoft.com/office/drawing/2014/main" id="{89389DCA-00A4-980B-B79C-3F337654454F}"/>
              </a:ext>
            </a:extLst>
          </p:cNvPr>
          <p:cNvGrpSpPr/>
          <p:nvPr/>
        </p:nvGrpSpPr>
        <p:grpSpPr>
          <a:xfrm>
            <a:off x="8484890" y="8275017"/>
            <a:ext cx="8936857" cy="1442202"/>
            <a:chOff x="9103217" y="8207886"/>
            <a:chExt cx="8936857" cy="1442202"/>
          </a:xfrm>
        </p:grpSpPr>
        <p:sp>
          <p:nvSpPr>
            <p:cNvPr id="17" name="Rectangle 16">
              <a:extLst>
                <a:ext uri="{FF2B5EF4-FFF2-40B4-BE49-F238E27FC236}">
                  <a16:creationId xmlns:a16="http://schemas.microsoft.com/office/drawing/2014/main" id="{0BA11758-7A54-B41B-C3F7-73AC55D6C6E0}"/>
                </a:ext>
              </a:extLst>
            </p:cNvPr>
            <p:cNvSpPr/>
            <p:nvPr/>
          </p:nvSpPr>
          <p:spPr>
            <a:xfrm>
              <a:off x="9875234" y="8249665"/>
              <a:ext cx="8164840" cy="830997"/>
            </a:xfrm>
            <a:prstGeom prst="rect">
              <a:avLst/>
            </a:prstGeom>
          </p:spPr>
          <p:txBody>
            <a:bodyPr wrap="square">
              <a:spAutoFit/>
            </a:bodyPr>
            <a:lstStyle/>
            <a:p>
              <a:pPr algn="ctr" defTabSz="1371669">
                <a:defRPr/>
              </a:pPr>
              <a:r>
                <a:rPr lang="fr-FR" sz="2400" dirty="0">
                  <a:solidFill>
                    <a:srgbClr val="3E3E3E"/>
                  </a:solidFill>
                  <a:latin typeface="KyivType Sans2" panose="00000500000000000000" pitchFamily="50" charset="0"/>
                  <a:ea typeface="Roboto" panose="02000000000000000000" pitchFamily="2" charset="0"/>
                </a:rPr>
                <a:t>Possibility of customizing the </a:t>
              </a:r>
            </a:p>
            <a:p>
              <a:pPr algn="ctr" defTabSz="1371669">
                <a:defRPr/>
              </a:pPr>
              <a:r>
                <a:rPr lang="fr-FR" sz="2400" dirty="0">
                  <a:solidFill>
                    <a:srgbClr val="3E3E3E"/>
                  </a:solidFill>
                  <a:latin typeface="KyivType Sans2" panose="00000500000000000000" pitchFamily="50" charset="0"/>
                  <a:ea typeface="Roboto" panose="02000000000000000000" pitchFamily="2" charset="0"/>
                </a:rPr>
                <a:t>Yon-Ka facials with the </a:t>
              </a:r>
            </a:p>
          </p:txBody>
        </p:sp>
        <p:sp>
          <p:nvSpPr>
            <p:cNvPr id="18" name="ZoneTexte 17">
              <a:extLst>
                <a:ext uri="{FF2B5EF4-FFF2-40B4-BE49-F238E27FC236}">
                  <a16:creationId xmlns:a16="http://schemas.microsoft.com/office/drawing/2014/main" id="{A4D0E95F-2E5A-7F37-C112-61FDE1619A2F}"/>
                </a:ext>
              </a:extLst>
            </p:cNvPr>
            <p:cNvSpPr txBox="1"/>
            <p:nvPr/>
          </p:nvSpPr>
          <p:spPr>
            <a:xfrm>
              <a:off x="9103217" y="8207886"/>
              <a:ext cx="772016" cy="1338828"/>
            </a:xfrm>
            <a:prstGeom prst="rect">
              <a:avLst/>
            </a:prstGeom>
            <a:noFill/>
          </p:spPr>
          <p:txBody>
            <a:bodyPr wrap="square" rtlCol="0">
              <a:spAutoFit/>
            </a:bodyPr>
            <a:lstStyle/>
            <a:p>
              <a:pPr defTabSz="1371669">
                <a:defRPr/>
              </a:pPr>
              <a:r>
                <a:rPr lang="fr-FR" sz="8100" dirty="0">
                  <a:solidFill>
                    <a:srgbClr val="00584A"/>
                  </a:solidFill>
                  <a:latin typeface="KyivType Sans2" panose="00000500000000000000" pitchFamily="50" charset="0"/>
                </a:rPr>
                <a:t>+</a:t>
              </a:r>
            </a:p>
          </p:txBody>
        </p:sp>
        <p:pic>
          <p:nvPicPr>
            <p:cNvPr id="2" name="Image 1">
              <a:extLst>
                <a:ext uri="{FF2B5EF4-FFF2-40B4-BE49-F238E27FC236}">
                  <a16:creationId xmlns:a16="http://schemas.microsoft.com/office/drawing/2014/main" id="{04A83485-DEE1-4C48-718D-76EC5CC534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3941" y="8702101"/>
              <a:ext cx="905001" cy="947987"/>
            </a:xfrm>
            <a:prstGeom prst="rect">
              <a:avLst/>
            </a:prstGeom>
          </p:spPr>
        </p:pic>
        <p:sp>
          <p:nvSpPr>
            <p:cNvPr id="14" name="ZoneTexte 13">
              <a:extLst>
                <a:ext uri="{FF2B5EF4-FFF2-40B4-BE49-F238E27FC236}">
                  <a16:creationId xmlns:a16="http://schemas.microsoft.com/office/drawing/2014/main" id="{73A13977-C136-CA78-4F74-EDA26BCC1E01}"/>
                </a:ext>
              </a:extLst>
            </p:cNvPr>
            <p:cNvSpPr txBox="1"/>
            <p:nvPr/>
          </p:nvSpPr>
          <p:spPr>
            <a:xfrm>
              <a:off x="12420600" y="9003757"/>
              <a:ext cx="3412815" cy="646331"/>
            </a:xfrm>
            <a:prstGeom prst="rect">
              <a:avLst/>
            </a:prstGeom>
            <a:noFill/>
          </p:spPr>
          <p:txBody>
            <a:bodyPr wrap="square">
              <a:spAutoFit/>
            </a:bodyPr>
            <a:lstStyle/>
            <a:p>
              <a:r>
                <a:rPr lang="fr-FR" sz="3600" dirty="0">
                  <a:solidFill>
                    <a:srgbClr val="3E3E3E"/>
                  </a:solidFill>
                  <a:latin typeface="KyivType Sans2" panose="00000500000000000000" pitchFamily="50" charset="0"/>
                  <a:ea typeface="Roboto" panose="02000000000000000000" pitchFamily="2" charset="0"/>
                </a:rPr>
                <a:t>SERUM </a:t>
              </a:r>
              <a:r>
                <a:rPr lang="fr-FR" sz="3600" dirty="0">
                  <a:solidFill>
                    <a:srgbClr val="00584A"/>
                  </a:solidFill>
                  <a:latin typeface="KyivType Sans2" panose="00000500000000000000" pitchFamily="50" charset="0"/>
                  <a:ea typeface="Roboto" panose="02000000000000000000" pitchFamily="2" charset="0"/>
                </a:rPr>
                <a:t>CBD</a:t>
              </a:r>
              <a:endParaRPr lang="fr-FR" dirty="0">
                <a:solidFill>
                  <a:srgbClr val="00584A"/>
                </a:solidFill>
              </a:endParaRPr>
            </a:p>
          </p:txBody>
        </p:sp>
      </p:grpSp>
      <p:grpSp>
        <p:nvGrpSpPr>
          <p:cNvPr id="24" name="Groupe 23">
            <a:extLst>
              <a:ext uri="{FF2B5EF4-FFF2-40B4-BE49-F238E27FC236}">
                <a16:creationId xmlns:a16="http://schemas.microsoft.com/office/drawing/2014/main" id="{7FE0419D-7524-3ED0-F123-2D0940A429D7}"/>
              </a:ext>
            </a:extLst>
          </p:cNvPr>
          <p:cNvGrpSpPr/>
          <p:nvPr/>
        </p:nvGrpSpPr>
        <p:grpSpPr>
          <a:xfrm>
            <a:off x="8743840" y="7148484"/>
            <a:ext cx="7538179" cy="1114214"/>
            <a:chOff x="8792012" y="6406161"/>
            <a:chExt cx="7538179" cy="1114214"/>
          </a:xfrm>
        </p:grpSpPr>
        <p:sp>
          <p:nvSpPr>
            <p:cNvPr id="29" name="Rectangle 28">
              <a:extLst>
                <a:ext uri="{FF2B5EF4-FFF2-40B4-BE49-F238E27FC236}">
                  <a16:creationId xmlns:a16="http://schemas.microsoft.com/office/drawing/2014/main" id="{9B016D99-A361-561D-399A-6FFEDFF29A59}"/>
                </a:ext>
              </a:extLst>
            </p:cNvPr>
            <p:cNvSpPr/>
            <p:nvPr/>
          </p:nvSpPr>
          <p:spPr>
            <a:xfrm>
              <a:off x="9627976" y="6758912"/>
              <a:ext cx="6702215" cy="461665"/>
            </a:xfrm>
            <a:prstGeom prst="rect">
              <a:avLst/>
            </a:prstGeom>
          </p:spPr>
          <p:txBody>
            <a:bodyPr wrap="square">
              <a:spAutoFit/>
            </a:bodyPr>
            <a:lstStyle/>
            <a:p>
              <a:pPr algn="ctr" defTabSz="1371600"/>
              <a:r>
                <a:rPr lang="fr-FR" sz="2400" dirty="0">
                  <a:solidFill>
                    <a:srgbClr val="00584A"/>
                  </a:solidFill>
                  <a:latin typeface="KyivType Sans2" panose="00000500000000000000" pitchFamily="50" charset="0"/>
                  <a:ea typeface="Roboto" panose="02000000000000000000" pitchFamily="2" charset="0"/>
                </a:rPr>
                <a:t>Option Phyto </a:t>
              </a:r>
              <a:r>
                <a:rPr lang="fr-FR" sz="2400" dirty="0" err="1">
                  <a:solidFill>
                    <a:srgbClr val="00584A"/>
                  </a:solidFill>
                  <a:latin typeface="KyivType Sans2" panose="00000500000000000000" pitchFamily="50" charset="0"/>
                  <a:ea typeface="Roboto" panose="02000000000000000000" pitchFamily="2" charset="0"/>
                </a:rPr>
                <a:t>Sleep</a:t>
              </a:r>
              <a:r>
                <a:rPr lang="fr-FR" sz="2400" dirty="0">
                  <a:solidFill>
                    <a:srgbClr val="00584A"/>
                  </a:solidFill>
                  <a:latin typeface="KyivType Sans2" panose="00000500000000000000" pitchFamily="50" charset="0"/>
                  <a:ea typeface="Roboto" panose="02000000000000000000" pitchFamily="2" charset="0"/>
                </a:rPr>
                <a:t> </a:t>
              </a:r>
              <a:r>
                <a:rPr lang="fr-FR" sz="2400" dirty="0" err="1">
                  <a:solidFill>
                    <a:srgbClr val="00584A"/>
                  </a:solidFill>
                  <a:latin typeface="KyivType Sans2" panose="00000500000000000000" pitchFamily="50" charset="0"/>
                  <a:ea typeface="Roboto" panose="02000000000000000000" pitchFamily="2" charset="0"/>
                </a:rPr>
                <a:t>Therapy</a:t>
              </a:r>
              <a:endParaRPr lang="fr-FR" sz="1650" dirty="0">
                <a:solidFill>
                  <a:srgbClr val="00584A"/>
                </a:solidFill>
                <a:latin typeface="Roboto Light"/>
                <a:ea typeface="Roboto" panose="02000000000000000000" pitchFamily="2" charset="0"/>
              </a:endParaRPr>
            </a:p>
          </p:txBody>
        </p:sp>
        <p:sp>
          <p:nvSpPr>
            <p:cNvPr id="30" name="object 27">
              <a:extLst>
                <a:ext uri="{FF2B5EF4-FFF2-40B4-BE49-F238E27FC236}">
                  <a16:creationId xmlns:a16="http://schemas.microsoft.com/office/drawing/2014/main" id="{1DA37E31-5A15-4892-EAB6-55A67A341BA6}"/>
                </a:ext>
              </a:extLst>
            </p:cNvPr>
            <p:cNvSpPr/>
            <p:nvPr/>
          </p:nvSpPr>
          <p:spPr>
            <a:xfrm rot="16200000">
              <a:off x="12392885" y="3615488"/>
              <a:ext cx="1114214" cy="669556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defTabSz="1371669">
                <a:defRPr/>
              </a:pPr>
              <a:endParaRPr sz="2700" dirty="0">
                <a:solidFill>
                  <a:prstClr val="black"/>
                </a:solidFill>
                <a:latin typeface="KyivType Sans2" panose="00000500000000000000" pitchFamily="50" charset="0"/>
                <a:ea typeface="Roboto" panose="02000000000000000000" pitchFamily="2" charset="0"/>
              </a:endParaRPr>
            </a:p>
          </p:txBody>
        </p:sp>
        <p:sp>
          <p:nvSpPr>
            <p:cNvPr id="31" name="object 18">
              <a:extLst>
                <a:ext uri="{FF2B5EF4-FFF2-40B4-BE49-F238E27FC236}">
                  <a16:creationId xmlns:a16="http://schemas.microsoft.com/office/drawing/2014/main" id="{F59CAAC0-8CB0-90D7-C3F9-51947661CB65}"/>
                </a:ext>
              </a:extLst>
            </p:cNvPr>
            <p:cNvSpPr/>
            <p:nvPr/>
          </p:nvSpPr>
          <p:spPr>
            <a:xfrm rot="8344523">
              <a:off x="8792012" y="7140268"/>
              <a:ext cx="786765" cy="20955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0E6E59"/>
            </a:solidFill>
            <a:ln>
              <a:solidFill>
                <a:srgbClr val="00584A"/>
              </a:solidFill>
            </a:ln>
          </p:spPr>
          <p:txBody>
            <a:bodyPr wrap="square" lIns="0" tIns="0" rIns="0" bIns="0" rtlCol="0"/>
            <a:lstStyle/>
            <a:p>
              <a:pPr defTabSz="1371669">
                <a:defRPr/>
              </a:pPr>
              <a:endParaRPr sz="2700" dirty="0">
                <a:solidFill>
                  <a:prstClr val="black"/>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5864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ERUM CBD - SLEEP THERAPY - EN - 1270x720">
            <a:hlinkClick r:id="" action="ppaction://media"/>
            <a:extLst>
              <a:ext uri="{FF2B5EF4-FFF2-40B4-BE49-F238E27FC236}">
                <a16:creationId xmlns:a16="http://schemas.microsoft.com/office/drawing/2014/main" id="{734D20D1-2687-4786-8EC9-A221C3E60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5300" y="2400300"/>
            <a:ext cx="9677400" cy="5486400"/>
          </a:xfrm>
          <a:prstGeom prst="rect">
            <a:avLst/>
          </a:prstGeom>
        </p:spPr>
      </p:pic>
    </p:spTree>
    <p:extLst>
      <p:ext uri="{BB962C8B-B14F-4D97-AF65-F5344CB8AC3E}">
        <p14:creationId xmlns:p14="http://schemas.microsoft.com/office/powerpoint/2010/main" val="13216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Titre 1">
            <a:extLst>
              <a:ext uri="{FF2B5EF4-FFF2-40B4-BE49-F238E27FC236}">
                <a16:creationId xmlns:a16="http://schemas.microsoft.com/office/drawing/2014/main" id="{660CF2A0-7724-F8AB-B635-896D8A8B2E12}"/>
              </a:ext>
            </a:extLst>
          </p:cNvPr>
          <p:cNvSpPr>
            <a:spLocks noGrp="1"/>
          </p:cNvSpPr>
          <p:nvPr>
            <p:ph type="title" idx="4294967295"/>
          </p:nvPr>
        </p:nvSpPr>
        <p:spPr>
          <a:xfrm>
            <a:off x="7383463" y="4175125"/>
            <a:ext cx="10904537" cy="3236913"/>
          </a:xfrm>
          <a:prstGeom prst="rect">
            <a:avLst/>
          </a:prstGeom>
        </p:spPr>
        <p:txBody>
          <a:bodyPr/>
          <a:lstStyle/>
          <a:p>
            <a:r>
              <a:rPr lang="fr-FR" dirty="0" err="1"/>
              <a:t>Thank</a:t>
            </a:r>
            <a:r>
              <a:rPr lang="fr-FR" dirty="0"/>
              <a:t> </a:t>
            </a:r>
            <a:r>
              <a:rPr lang="fr-FR" dirty="0" err="1"/>
              <a:t>you</a:t>
            </a:r>
            <a:r>
              <a:rPr lang="fr-FR" dirty="0"/>
              <a:t> ! </a:t>
            </a:r>
          </a:p>
        </p:txBody>
      </p:sp>
      <p:pic>
        <p:nvPicPr>
          <p:cNvPr id="5" name="Image 4">
            <a:extLst>
              <a:ext uri="{FF2B5EF4-FFF2-40B4-BE49-F238E27FC236}">
                <a16:creationId xmlns:a16="http://schemas.microsoft.com/office/drawing/2014/main" id="{4AF6D6D7-7359-A6D0-E861-00DB1CB8AEC9}"/>
              </a:ext>
            </a:extLst>
          </p:cNvPr>
          <p:cNvPicPr>
            <a:picLocks noChangeAspect="1"/>
          </p:cNvPicPr>
          <p:nvPr/>
        </p:nvPicPr>
        <p:blipFill>
          <a:blip r:embed="rId3"/>
          <a:stretch>
            <a:fillRect/>
          </a:stretch>
        </p:blipFill>
        <p:spPr>
          <a:xfrm>
            <a:off x="152400" y="114300"/>
            <a:ext cx="8703693" cy="10058400"/>
          </a:xfrm>
          <a:prstGeom prst="rect">
            <a:avLst/>
          </a:prstGeom>
        </p:spPr>
      </p:pic>
    </p:spTree>
    <p:extLst>
      <p:ext uri="{BB962C8B-B14F-4D97-AF65-F5344CB8AC3E}">
        <p14:creationId xmlns:p14="http://schemas.microsoft.com/office/powerpoint/2010/main" val="305244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itre 1"/>
          <p:cNvSpPr txBox="1">
            <a:spLocks/>
          </p:cNvSpPr>
          <p:nvPr/>
        </p:nvSpPr>
        <p:spPr>
          <a:xfrm>
            <a:off x="8489363" y="1489043"/>
            <a:ext cx="11202749" cy="1558583"/>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050" dirty="0" err="1"/>
              <a:t>Yon-Ka’s</a:t>
            </a:r>
            <a:endParaRPr lang="fr-FR" sz="7050" dirty="0"/>
          </a:p>
          <a:p>
            <a:pPr defTabSz="1371600">
              <a:defRPr/>
            </a:pPr>
            <a:r>
              <a:rPr lang="fr-FR" sz="7050" dirty="0" err="1">
                <a:solidFill>
                  <a:srgbClr val="404040"/>
                </a:solidFill>
              </a:rPr>
              <a:t>answer</a:t>
            </a:r>
            <a:endParaRPr lang="fr-FR" sz="7050" dirty="0">
              <a:solidFill>
                <a:srgbClr val="404040"/>
              </a:solidFill>
            </a:endParaRPr>
          </a:p>
          <a:p>
            <a:pPr defTabSz="1371600">
              <a:defRPr/>
            </a:pPr>
            <a:endParaRPr lang="fr-FR" sz="7050" dirty="0"/>
          </a:p>
        </p:txBody>
      </p:sp>
      <p:sp>
        <p:nvSpPr>
          <p:cNvPr id="24" name="Rectangle 23">
            <a:extLst>
              <a:ext uri="{FF2B5EF4-FFF2-40B4-BE49-F238E27FC236}">
                <a16:creationId xmlns:a16="http://schemas.microsoft.com/office/drawing/2014/main" id="{EDD4ABB8-9167-9D38-B4A3-FBA34BB2B48E}"/>
              </a:ext>
            </a:extLst>
          </p:cNvPr>
          <p:cNvSpPr/>
          <p:nvPr/>
        </p:nvSpPr>
        <p:spPr>
          <a:xfrm>
            <a:off x="11506200" y="7184442"/>
            <a:ext cx="5649913" cy="523220"/>
          </a:xfrm>
          <a:prstGeom prst="rect">
            <a:avLst/>
          </a:prstGeom>
          <a:solidFill>
            <a:srgbClr val="00584A"/>
          </a:solidFill>
        </p:spPr>
        <p:txBody>
          <a:bodyPr wrap="square">
            <a:spAutoFit/>
          </a:bodyPr>
          <a:lstStyle/>
          <a:p>
            <a:pPr algn="ctr" defTabSz="1371600">
              <a:defRPr/>
            </a:pPr>
            <a:r>
              <a:rPr lang="en-US" sz="2800" dirty="0">
                <a:solidFill>
                  <a:prstClr val="white"/>
                </a:solidFill>
                <a:latin typeface="KyivType Sans Medium2" panose="00000600000000000000" pitchFamily="50" charset="0"/>
                <a:ea typeface="Roboto Black" panose="02000000000000000000" pitchFamily="2" charset="0"/>
              </a:rPr>
              <a:t>300 mg PURE* CBD </a:t>
            </a:r>
            <a:endParaRPr lang="fr-FR" sz="2800" dirty="0">
              <a:solidFill>
                <a:prstClr val="white"/>
              </a:solidFill>
              <a:latin typeface="KyivType Sans Medium2" panose="00000600000000000000" pitchFamily="50" charset="0"/>
              <a:ea typeface="Roboto Black" panose="02000000000000000000" pitchFamily="2" charset="0"/>
            </a:endParaRPr>
          </a:p>
        </p:txBody>
      </p:sp>
      <p:sp>
        <p:nvSpPr>
          <p:cNvPr id="27" name="ZoneTexte 26">
            <a:extLst>
              <a:ext uri="{FF2B5EF4-FFF2-40B4-BE49-F238E27FC236}">
                <a16:creationId xmlns:a16="http://schemas.microsoft.com/office/drawing/2014/main" id="{509EBBB4-6A4C-2E64-954A-563A3526EE6B}"/>
              </a:ext>
            </a:extLst>
          </p:cNvPr>
          <p:cNvSpPr txBox="1"/>
          <p:nvPr/>
        </p:nvSpPr>
        <p:spPr>
          <a:xfrm>
            <a:off x="11353800" y="4497169"/>
            <a:ext cx="5473876" cy="646331"/>
          </a:xfrm>
          <a:prstGeom prst="rect">
            <a:avLst/>
          </a:prstGeom>
          <a:noFill/>
        </p:spPr>
        <p:txBody>
          <a:bodyPr wrap="square" rtlCol="0">
            <a:spAutoFit/>
          </a:bodyPr>
          <a:lstStyle/>
          <a:p>
            <a:r>
              <a:rPr lang="fr-FR" sz="3600" dirty="0">
                <a:solidFill>
                  <a:srgbClr val="404040"/>
                </a:solidFill>
                <a:latin typeface="KyivType Sans Medium2" panose="00000600000000000000" pitchFamily="50" charset="0"/>
              </a:rPr>
              <a:t>NEW</a:t>
            </a:r>
            <a:endParaRPr lang="fr-FR" sz="4000" dirty="0">
              <a:solidFill>
                <a:srgbClr val="404040"/>
              </a:solidFill>
              <a:latin typeface="KyivType Sans Medium2" panose="00000600000000000000" pitchFamily="50" charset="0"/>
            </a:endParaRPr>
          </a:p>
        </p:txBody>
      </p:sp>
      <p:sp>
        <p:nvSpPr>
          <p:cNvPr id="28" name="ZoneTexte 27">
            <a:extLst>
              <a:ext uri="{FF2B5EF4-FFF2-40B4-BE49-F238E27FC236}">
                <a16:creationId xmlns:a16="http://schemas.microsoft.com/office/drawing/2014/main" id="{533531C5-F89D-9533-0604-C98E9313366C}"/>
              </a:ext>
            </a:extLst>
          </p:cNvPr>
          <p:cNvSpPr txBox="1"/>
          <p:nvPr/>
        </p:nvSpPr>
        <p:spPr>
          <a:xfrm>
            <a:off x="11338733" y="4508835"/>
            <a:ext cx="7149245" cy="2492990"/>
          </a:xfrm>
          <a:prstGeom prst="rect">
            <a:avLst/>
          </a:prstGeom>
          <a:noFill/>
        </p:spPr>
        <p:txBody>
          <a:bodyPr wrap="square" rtlCol="0">
            <a:spAutoFit/>
          </a:bodyPr>
          <a:lstStyle/>
          <a:p>
            <a:r>
              <a:rPr lang="fr-FR" sz="5600" dirty="0">
                <a:solidFill>
                  <a:srgbClr val="404040"/>
                </a:solidFill>
                <a:latin typeface="KyivType Sans Medium2" panose="00000600000000000000" pitchFamily="50" charset="0"/>
              </a:rPr>
              <a:t>SERUM </a:t>
            </a:r>
            <a:r>
              <a:rPr lang="fr-FR" sz="9600" dirty="0">
                <a:solidFill>
                  <a:srgbClr val="404040"/>
                </a:solidFill>
                <a:latin typeface="KyivType Sans Medium2" panose="00000600000000000000" pitchFamily="50" charset="0"/>
              </a:rPr>
              <a:t>CBD</a:t>
            </a:r>
            <a:endParaRPr lang="fr-FR" sz="4000" dirty="0">
              <a:solidFill>
                <a:srgbClr val="404040"/>
              </a:solidFill>
              <a:latin typeface="KyivType Sans Medium2" panose="00000600000000000000" pitchFamily="50" charset="0"/>
            </a:endParaRPr>
          </a:p>
          <a:p>
            <a:r>
              <a:rPr lang="fr-FR" sz="3000" dirty="0">
                <a:solidFill>
                  <a:srgbClr val="404040"/>
                </a:solidFill>
                <a:latin typeface="KyivType Sans Medium2" panose="00000600000000000000" pitchFamily="50" charset="0"/>
              </a:rPr>
              <a:t>De-</a:t>
            </a:r>
            <a:r>
              <a:rPr lang="fr-FR" sz="3000" dirty="0" err="1">
                <a:solidFill>
                  <a:srgbClr val="404040"/>
                </a:solidFill>
                <a:latin typeface="KyivType Sans Medium2" panose="00000600000000000000" pitchFamily="50" charset="0"/>
              </a:rPr>
              <a:t>stressing</a:t>
            </a:r>
            <a:r>
              <a:rPr lang="fr-FR" sz="3000" dirty="0">
                <a:solidFill>
                  <a:srgbClr val="404040"/>
                </a:solidFill>
                <a:latin typeface="KyivType Sans Medium2" panose="00000600000000000000" pitchFamily="50" charset="0"/>
              </a:rPr>
              <a:t>, </a:t>
            </a:r>
            <a:r>
              <a:rPr lang="fr-FR" sz="3000" dirty="0" err="1">
                <a:solidFill>
                  <a:srgbClr val="404040"/>
                </a:solidFill>
                <a:latin typeface="KyivType Sans Medium2" panose="00000600000000000000" pitchFamily="50" charset="0"/>
              </a:rPr>
              <a:t>smoothing</a:t>
            </a:r>
            <a:r>
              <a:rPr lang="fr-FR" sz="3000" dirty="0">
                <a:solidFill>
                  <a:srgbClr val="404040"/>
                </a:solidFill>
                <a:latin typeface="KyivType Sans Medium2" panose="00000600000000000000" pitchFamily="50" charset="0"/>
              </a:rPr>
              <a:t> &amp; </a:t>
            </a:r>
          </a:p>
          <a:p>
            <a:r>
              <a:rPr lang="fr-FR" sz="3000" dirty="0">
                <a:solidFill>
                  <a:srgbClr val="404040"/>
                </a:solidFill>
                <a:latin typeface="KyivType Sans Medium2" panose="00000600000000000000" pitchFamily="50" charset="0"/>
              </a:rPr>
              <a:t>re-</a:t>
            </a:r>
            <a:r>
              <a:rPr lang="fr-FR" sz="3000" dirty="0" err="1">
                <a:solidFill>
                  <a:srgbClr val="404040"/>
                </a:solidFill>
                <a:latin typeface="KyivType Sans Medium2" panose="00000600000000000000" pitchFamily="50" charset="0"/>
              </a:rPr>
              <a:t>harmonising</a:t>
            </a:r>
            <a:r>
              <a:rPr lang="fr-FR" sz="3000" dirty="0">
                <a:solidFill>
                  <a:srgbClr val="404040"/>
                </a:solidFill>
                <a:latin typeface="KyivType Sans Medium2" panose="00000600000000000000" pitchFamily="50" charset="0"/>
              </a:rPr>
              <a:t> night </a:t>
            </a:r>
            <a:r>
              <a:rPr lang="fr-FR" sz="3000" dirty="0" err="1">
                <a:solidFill>
                  <a:srgbClr val="404040"/>
                </a:solidFill>
                <a:latin typeface="KyivType Sans Medium2" panose="00000600000000000000" pitchFamily="50" charset="0"/>
              </a:rPr>
              <a:t>serum</a:t>
            </a:r>
            <a:endParaRPr lang="fr-FR" sz="3000" dirty="0">
              <a:solidFill>
                <a:srgbClr val="404040"/>
              </a:solidFill>
              <a:latin typeface="KyivType Sans Medium2" panose="00000600000000000000" pitchFamily="50" charset="0"/>
            </a:endParaRPr>
          </a:p>
        </p:txBody>
      </p:sp>
      <p:sp>
        <p:nvSpPr>
          <p:cNvPr id="31" name="ZoneTexte 30">
            <a:extLst>
              <a:ext uri="{FF2B5EF4-FFF2-40B4-BE49-F238E27FC236}">
                <a16:creationId xmlns:a16="http://schemas.microsoft.com/office/drawing/2014/main" id="{AE31E06B-53C9-0E71-94A3-65B908DA9CFC}"/>
              </a:ext>
            </a:extLst>
          </p:cNvPr>
          <p:cNvSpPr txBox="1"/>
          <p:nvPr/>
        </p:nvSpPr>
        <p:spPr>
          <a:xfrm>
            <a:off x="11280489" y="9900910"/>
            <a:ext cx="6324600" cy="261610"/>
          </a:xfrm>
          <a:prstGeom prst="rect">
            <a:avLst/>
          </a:prstGeom>
          <a:noFill/>
        </p:spPr>
        <p:txBody>
          <a:bodyPr wrap="square" rtlCol="0">
            <a:spAutoFit/>
          </a:bodyPr>
          <a:lstStyle/>
          <a:p>
            <a:r>
              <a:rPr lang="fr-FR" sz="1100" dirty="0"/>
              <a:t>*in a 30ml bottle </a:t>
            </a:r>
          </a:p>
        </p:txBody>
      </p:sp>
      <p:pic>
        <p:nvPicPr>
          <p:cNvPr id="4" name="Image 3">
            <a:extLst>
              <a:ext uri="{FF2B5EF4-FFF2-40B4-BE49-F238E27FC236}">
                <a16:creationId xmlns:a16="http://schemas.microsoft.com/office/drawing/2014/main" id="{A429FF6C-E781-3BAF-0262-880564FC5528}"/>
              </a:ext>
            </a:extLst>
          </p:cNvPr>
          <p:cNvPicPr>
            <a:picLocks noChangeAspect="1"/>
          </p:cNvPicPr>
          <p:nvPr/>
        </p:nvPicPr>
        <p:blipFill>
          <a:blip r:embed="rId3"/>
          <a:stretch>
            <a:fillRect/>
          </a:stretch>
        </p:blipFill>
        <p:spPr>
          <a:xfrm>
            <a:off x="152400" y="163338"/>
            <a:ext cx="10649417" cy="10009362"/>
          </a:xfrm>
          <a:prstGeom prst="rect">
            <a:avLst/>
          </a:prstGeom>
        </p:spPr>
      </p:pic>
    </p:spTree>
    <p:extLst>
      <p:ext uri="{BB962C8B-B14F-4D97-AF65-F5344CB8AC3E}">
        <p14:creationId xmlns:p14="http://schemas.microsoft.com/office/powerpoint/2010/main" val="201129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A13F7B-052C-6A1A-AC5D-409B8A2924F7}"/>
              </a:ext>
            </a:extLst>
          </p:cNvPr>
          <p:cNvSpPr txBox="1"/>
          <p:nvPr/>
        </p:nvSpPr>
        <p:spPr>
          <a:xfrm>
            <a:off x="10275194" y="485775"/>
            <a:ext cx="6781800" cy="1200329"/>
          </a:xfrm>
          <a:prstGeom prst="rect">
            <a:avLst/>
          </a:prstGeom>
          <a:noFill/>
        </p:spPr>
        <p:txBody>
          <a:bodyPr wrap="square" rtlCol="0">
            <a:spAutoFit/>
          </a:bodyPr>
          <a:lstStyle/>
          <a:p>
            <a:r>
              <a:rPr lang="fr-FR" sz="7200" dirty="0">
                <a:solidFill>
                  <a:srgbClr val="00584A"/>
                </a:solidFill>
                <a:latin typeface="KyivType Sans2" panose="00000500000000000000" pitchFamily="50" charset="0"/>
                <a:ea typeface="+mj-ea"/>
                <a:cs typeface="+mj-cs"/>
              </a:rPr>
              <a:t>C</a:t>
            </a:r>
            <a:r>
              <a:rPr lang="fr-FR" sz="7200" dirty="0">
                <a:solidFill>
                  <a:srgbClr val="3E3E3E"/>
                </a:solidFill>
                <a:latin typeface="KyivType Sans2" panose="00000500000000000000" pitchFamily="50" charset="0"/>
                <a:ea typeface="+mj-ea"/>
                <a:cs typeface="+mj-cs"/>
              </a:rPr>
              <a:t>anna</a:t>
            </a:r>
            <a:r>
              <a:rPr lang="fr-FR" sz="7200" dirty="0">
                <a:solidFill>
                  <a:srgbClr val="00584A"/>
                </a:solidFill>
                <a:latin typeface="KyivType Sans2" panose="00000500000000000000" pitchFamily="50" charset="0"/>
                <a:ea typeface="+mj-ea"/>
                <a:cs typeface="+mj-cs"/>
              </a:rPr>
              <a:t>B</a:t>
            </a:r>
            <a:r>
              <a:rPr lang="fr-FR" sz="7200" dirty="0">
                <a:solidFill>
                  <a:srgbClr val="3E3E3E"/>
                </a:solidFill>
                <a:latin typeface="KyivType Sans2" panose="00000500000000000000" pitchFamily="50" charset="0"/>
                <a:ea typeface="+mj-ea"/>
                <a:cs typeface="+mj-cs"/>
              </a:rPr>
              <a:t>i</a:t>
            </a:r>
            <a:r>
              <a:rPr lang="fr-FR" sz="7200" dirty="0">
                <a:solidFill>
                  <a:srgbClr val="00584A"/>
                </a:solidFill>
                <a:latin typeface="KyivType Sans2" panose="00000500000000000000" pitchFamily="50" charset="0"/>
                <a:ea typeface="+mj-ea"/>
                <a:cs typeface="+mj-cs"/>
              </a:rPr>
              <a:t>D</a:t>
            </a:r>
            <a:r>
              <a:rPr lang="fr-FR" sz="7200" dirty="0">
                <a:solidFill>
                  <a:srgbClr val="3E3E3E"/>
                </a:solidFill>
                <a:latin typeface="KyivType Sans2" panose="00000500000000000000" pitchFamily="50" charset="0"/>
                <a:ea typeface="+mj-ea"/>
                <a:cs typeface="+mj-cs"/>
              </a:rPr>
              <a:t>iol</a:t>
            </a:r>
          </a:p>
        </p:txBody>
      </p:sp>
      <p:sp>
        <p:nvSpPr>
          <p:cNvPr id="5" name="ZoneTexte 4">
            <a:extLst>
              <a:ext uri="{FF2B5EF4-FFF2-40B4-BE49-F238E27FC236}">
                <a16:creationId xmlns:a16="http://schemas.microsoft.com/office/drawing/2014/main" id="{D7E34A3A-FF84-11A5-B474-7E9832D572E1}"/>
              </a:ext>
            </a:extLst>
          </p:cNvPr>
          <p:cNvSpPr txBox="1"/>
          <p:nvPr/>
        </p:nvSpPr>
        <p:spPr>
          <a:xfrm>
            <a:off x="2513646" y="8749905"/>
            <a:ext cx="13373100" cy="954107"/>
          </a:xfrm>
          <a:prstGeom prst="rect">
            <a:avLst/>
          </a:prstGeom>
          <a:noFill/>
        </p:spPr>
        <p:txBody>
          <a:bodyPr wrap="square" rtlCol="0">
            <a:spAutoFit/>
          </a:bodyPr>
          <a:lstStyle/>
          <a:p>
            <a:pPr algn="ctr"/>
            <a:r>
              <a:rPr lang="fr-FR" sz="2800" dirty="0"/>
              <a:t>Cosmetic legislation regulates the CBD used: </a:t>
            </a:r>
            <a:r>
              <a:rPr lang="fr-FR" sz="2800" dirty="0">
                <a:solidFill>
                  <a:srgbClr val="FF0000"/>
                </a:solidFill>
              </a:rPr>
              <a:t>No psychotropic effect </a:t>
            </a:r>
          </a:p>
          <a:p>
            <a:pPr algn="ctr"/>
            <a:r>
              <a:rPr lang="fr-FR" sz="2800" b="1" dirty="0"/>
              <a:t>0 &lt; THC &lt; 0.2% </a:t>
            </a:r>
          </a:p>
        </p:txBody>
      </p:sp>
      <p:sp>
        <p:nvSpPr>
          <p:cNvPr id="9" name="Espace réservé du titre 1">
            <a:extLst>
              <a:ext uri="{FF2B5EF4-FFF2-40B4-BE49-F238E27FC236}">
                <a16:creationId xmlns:a16="http://schemas.microsoft.com/office/drawing/2014/main" id="{6559C27D-4BF0-17E7-5860-08BF376DBD42}"/>
              </a:ext>
            </a:extLst>
          </p:cNvPr>
          <p:cNvSpPr txBox="1">
            <a:spLocks/>
          </p:cNvSpPr>
          <p:nvPr/>
        </p:nvSpPr>
        <p:spPr>
          <a:xfrm>
            <a:off x="1143000" y="548293"/>
            <a:ext cx="18288000" cy="1174742"/>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defRPr/>
            </a:pPr>
            <a:r>
              <a:rPr lang="fr-FR" sz="7200" dirty="0"/>
              <a:t>What is CBD?</a:t>
            </a:r>
          </a:p>
        </p:txBody>
      </p:sp>
      <p:pic>
        <p:nvPicPr>
          <p:cNvPr id="1026" name="Picture 2" descr="Anatomie de la plante de cannabis- Alchimia Grow Shop">
            <a:extLst>
              <a:ext uri="{FF2B5EF4-FFF2-40B4-BE49-F238E27FC236}">
                <a16:creationId xmlns:a16="http://schemas.microsoft.com/office/drawing/2014/main" id="{D870911E-2469-0C15-242B-020B6A3D8E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1793" y="2586816"/>
            <a:ext cx="4916807" cy="568088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itre 1">
            <a:extLst>
              <a:ext uri="{FF2B5EF4-FFF2-40B4-BE49-F238E27FC236}">
                <a16:creationId xmlns:a16="http://schemas.microsoft.com/office/drawing/2014/main" id="{171A5C0F-EE63-F025-26EE-1BBF1F3A638D}"/>
              </a:ext>
            </a:extLst>
          </p:cNvPr>
          <p:cNvSpPr txBox="1">
            <a:spLocks/>
          </p:cNvSpPr>
          <p:nvPr/>
        </p:nvSpPr>
        <p:spPr>
          <a:xfrm>
            <a:off x="914400" y="3543300"/>
            <a:ext cx="5410200" cy="2982837"/>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r>
              <a:rPr lang="fr-FR" sz="3200" dirty="0">
                <a:solidFill>
                  <a:srgbClr val="00584A"/>
                </a:solidFill>
                <a:latin typeface="Roboto Black" panose="02000000000000000000" pitchFamily="2" charset="0"/>
                <a:ea typeface="Roboto Black" panose="02000000000000000000" pitchFamily="2" charset="0"/>
              </a:rPr>
              <a:t>SEEDS</a:t>
            </a:r>
          </a:p>
          <a:p>
            <a:pPr marL="342900" indent="-342900" algn="l" defTabSz="1371600">
              <a:lnSpc>
                <a:spcPct val="107000"/>
              </a:lnSpc>
              <a:spcAft>
                <a:spcPts val="1200"/>
              </a:spcAft>
              <a:buFont typeface="Arial" panose="020B0604020202020204" pitchFamily="34" charset="0"/>
              <a:buChar char="•"/>
              <a:defRPr/>
            </a:pPr>
            <a:r>
              <a:rPr lang="fr-FR" sz="2800" dirty="0" err="1">
                <a:solidFill>
                  <a:schemeClr val="tx1"/>
                </a:solidFill>
                <a:latin typeface="+mn-lt"/>
                <a:ea typeface="Roboto Black" panose="02000000000000000000" pitchFamily="2" charset="0"/>
              </a:rPr>
              <a:t>Allow</a:t>
            </a:r>
            <a:r>
              <a:rPr lang="fr-FR" sz="2800" dirty="0">
                <a:solidFill>
                  <a:schemeClr val="tx1"/>
                </a:solidFill>
                <a:latin typeface="+mn-lt"/>
                <a:ea typeface="Roboto Black" panose="02000000000000000000" pitchFamily="2" charset="0"/>
              </a:rPr>
              <a:t> extraction of </a:t>
            </a:r>
            <a:r>
              <a:rPr lang="fr-FR" sz="2800" b="1" dirty="0" err="1">
                <a:solidFill>
                  <a:schemeClr val="tx1"/>
                </a:solidFill>
                <a:latin typeface="+mn-lt"/>
                <a:ea typeface="Roboto Black" panose="02000000000000000000" pitchFamily="2" charset="0"/>
              </a:rPr>
              <a:t>hemp</a:t>
            </a:r>
            <a:r>
              <a:rPr lang="fr-FR" sz="2800" b="1" dirty="0">
                <a:solidFill>
                  <a:schemeClr val="tx1"/>
                </a:solidFill>
                <a:latin typeface="+mn-lt"/>
                <a:ea typeface="Roboto Black" panose="02000000000000000000" pitchFamily="2" charset="0"/>
              </a:rPr>
              <a:t> oil</a:t>
            </a:r>
          </a:p>
        </p:txBody>
      </p:sp>
      <p:sp>
        <p:nvSpPr>
          <p:cNvPr id="14" name="Espace réservé du titre 1">
            <a:extLst>
              <a:ext uri="{FF2B5EF4-FFF2-40B4-BE49-F238E27FC236}">
                <a16:creationId xmlns:a16="http://schemas.microsoft.com/office/drawing/2014/main" id="{50456BB4-5AA2-8EC9-1A12-5152556E4C5C}"/>
              </a:ext>
            </a:extLst>
          </p:cNvPr>
          <p:cNvSpPr txBox="1">
            <a:spLocks/>
          </p:cNvSpPr>
          <p:nvPr/>
        </p:nvSpPr>
        <p:spPr>
          <a:xfrm>
            <a:off x="12573000" y="4142073"/>
            <a:ext cx="5181600" cy="1347694"/>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defTabSz="1371600">
              <a:lnSpc>
                <a:spcPct val="107000"/>
              </a:lnSpc>
              <a:spcAft>
                <a:spcPts val="1200"/>
              </a:spcAft>
              <a:defRPr/>
            </a:pPr>
            <a:r>
              <a:rPr lang="fr-FR" sz="3200" dirty="0">
                <a:solidFill>
                  <a:srgbClr val="00584A"/>
                </a:solidFill>
                <a:latin typeface="Roboto Black" panose="02000000000000000000" pitchFamily="2" charset="0"/>
                <a:ea typeface="Roboto Black" panose="02000000000000000000" pitchFamily="2" charset="0"/>
              </a:rPr>
              <a:t>LEAVES</a:t>
            </a:r>
          </a:p>
          <a:p>
            <a:pPr marL="342900" indent="-342900" algn="l" defTabSz="1371600">
              <a:lnSpc>
                <a:spcPct val="107000"/>
              </a:lnSpc>
              <a:spcAft>
                <a:spcPts val="1200"/>
              </a:spcAft>
              <a:buFont typeface="Arial" panose="020B0604020202020204" pitchFamily="34" charset="0"/>
              <a:buChar char="•"/>
              <a:defRPr/>
            </a:pPr>
            <a:r>
              <a:rPr lang="fr-FR" sz="2800" dirty="0" err="1">
                <a:solidFill>
                  <a:schemeClr val="tx1"/>
                </a:solidFill>
                <a:latin typeface="+mn-lt"/>
                <a:ea typeface="Roboto Black" panose="02000000000000000000" pitchFamily="2" charset="0"/>
              </a:rPr>
              <a:t>Allow</a:t>
            </a:r>
            <a:r>
              <a:rPr lang="fr-FR" sz="2800" dirty="0">
                <a:solidFill>
                  <a:schemeClr val="tx1"/>
                </a:solidFill>
                <a:latin typeface="+mn-lt"/>
                <a:ea typeface="Roboto Black" panose="02000000000000000000" pitchFamily="2" charset="0"/>
              </a:rPr>
              <a:t> </a:t>
            </a:r>
            <a:r>
              <a:rPr lang="fr-FR" sz="2800" b="1" dirty="0">
                <a:solidFill>
                  <a:schemeClr val="tx1"/>
                </a:solidFill>
                <a:latin typeface="+mn-lt"/>
                <a:ea typeface="Roboto Black" panose="02000000000000000000" pitchFamily="2" charset="0"/>
              </a:rPr>
              <a:t>CBD </a:t>
            </a:r>
            <a:r>
              <a:rPr lang="fr-FR" sz="2800" dirty="0">
                <a:solidFill>
                  <a:schemeClr val="tx1"/>
                </a:solidFill>
                <a:latin typeface="+mn-lt"/>
                <a:ea typeface="Roboto Black" panose="02000000000000000000" pitchFamily="2" charset="0"/>
              </a:rPr>
              <a:t>extraction</a:t>
            </a:r>
          </a:p>
        </p:txBody>
      </p:sp>
      <p:cxnSp>
        <p:nvCxnSpPr>
          <p:cNvPr id="16" name="Connecteur droit avec flèche 15">
            <a:extLst>
              <a:ext uri="{FF2B5EF4-FFF2-40B4-BE49-F238E27FC236}">
                <a16:creationId xmlns:a16="http://schemas.microsoft.com/office/drawing/2014/main" id="{113D90AB-A0CB-00BD-F6BE-B838C0738A95}"/>
              </a:ext>
            </a:extLst>
          </p:cNvPr>
          <p:cNvCxnSpPr>
            <a:cxnSpLocks/>
          </p:cNvCxnSpPr>
          <p:nvPr/>
        </p:nvCxnSpPr>
        <p:spPr>
          <a:xfrm>
            <a:off x="3505200" y="4521770"/>
            <a:ext cx="5694996" cy="240730"/>
          </a:xfrm>
          <a:prstGeom prst="straightConnector1">
            <a:avLst/>
          </a:prstGeom>
          <a:ln w="38100">
            <a:solidFill>
              <a:srgbClr val="00584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F7FA4F1-E938-304D-DEAC-16C813929C6A}"/>
              </a:ext>
            </a:extLst>
          </p:cNvPr>
          <p:cNvCxnSpPr>
            <a:cxnSpLocks/>
          </p:cNvCxnSpPr>
          <p:nvPr/>
        </p:nvCxnSpPr>
        <p:spPr>
          <a:xfrm flipH="1">
            <a:off x="10668000" y="4521770"/>
            <a:ext cx="1752600" cy="1307530"/>
          </a:xfrm>
          <a:prstGeom prst="straightConnector1">
            <a:avLst/>
          </a:prstGeom>
          <a:ln w="38100">
            <a:solidFill>
              <a:srgbClr val="00584A"/>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Attention PNG pour téléchargement gratuit">
            <a:extLst>
              <a:ext uri="{FF2B5EF4-FFF2-40B4-BE49-F238E27FC236}">
                <a16:creationId xmlns:a16="http://schemas.microsoft.com/office/drawing/2014/main" id="{601B5318-9649-74BE-B1A2-5F6489810E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6386" y="8294208"/>
            <a:ext cx="1309740" cy="13097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18DD3A-16A1-0F68-B1C3-C73973D74DE1}"/>
              </a:ext>
            </a:extLst>
          </p:cNvPr>
          <p:cNvSpPr/>
          <p:nvPr/>
        </p:nvSpPr>
        <p:spPr>
          <a:xfrm>
            <a:off x="6741794" y="2104611"/>
            <a:ext cx="4916806" cy="523220"/>
          </a:xfrm>
          <a:prstGeom prst="rect">
            <a:avLst/>
          </a:prstGeom>
          <a:solidFill>
            <a:srgbClr val="00584A"/>
          </a:solidFill>
        </p:spPr>
        <p:txBody>
          <a:bodyPr wrap="square">
            <a:spAutoFit/>
          </a:bodyPr>
          <a:lstStyle/>
          <a:p>
            <a:pPr algn="ctr" defTabSz="1371600">
              <a:defRPr/>
            </a:pPr>
            <a:r>
              <a:rPr lang="en-US" sz="2800" dirty="0">
                <a:solidFill>
                  <a:prstClr val="white"/>
                </a:solidFill>
                <a:latin typeface="Roboto Black" panose="02000000000000000000" pitchFamily="2" charset="0"/>
                <a:ea typeface="Roboto Black" panose="02000000000000000000" pitchFamily="2" charset="0"/>
              </a:rPr>
              <a:t>CHANVRE</a:t>
            </a:r>
            <a:endParaRPr lang="fr-FR" sz="2800" dirty="0">
              <a:solidFill>
                <a:prstClr val="white"/>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77655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9715500"/>
            <a:ext cx="5193183" cy="334707"/>
          </a:xfrm>
          <a:prstGeom prst="rect">
            <a:avLst/>
          </a:prstGeom>
        </p:spPr>
        <p:txBody>
          <a:bodyPr wrap="square">
            <a:spAutoFit/>
          </a:bodyPr>
          <a:lstStyle/>
          <a:p>
            <a:pPr defTabSz="1371600">
              <a:defRPr/>
            </a:pPr>
            <a:r>
              <a:rPr lang="fr-FR" sz="1575" dirty="0">
                <a:solidFill>
                  <a:prstClr val="black"/>
                </a:solidFill>
                <a:latin typeface="Roboto Light"/>
              </a:rPr>
              <a:t>* Scientific publications</a:t>
            </a:r>
          </a:p>
        </p:txBody>
      </p:sp>
      <p:sp>
        <p:nvSpPr>
          <p:cNvPr id="8" name="Rectangle 7"/>
          <p:cNvSpPr/>
          <p:nvPr/>
        </p:nvSpPr>
        <p:spPr>
          <a:xfrm>
            <a:off x="2116919" y="1808252"/>
            <a:ext cx="14097000" cy="830997"/>
          </a:xfrm>
          <a:prstGeom prst="rect">
            <a:avLst/>
          </a:prstGeom>
          <a:solidFill>
            <a:srgbClr val="00584A"/>
          </a:solidFill>
        </p:spPr>
        <p:txBody>
          <a:bodyPr wrap="square">
            <a:spAutoFit/>
          </a:bodyPr>
          <a:lstStyle/>
          <a:p>
            <a:pPr algn="ctr" defTabSz="1371600">
              <a:defRPr/>
            </a:pPr>
            <a:r>
              <a:rPr lang="fr-FR" sz="4800" dirty="0">
                <a:solidFill>
                  <a:schemeClr val="bg1"/>
                </a:solidFill>
                <a:latin typeface="Roboto Black" panose="02000000000000000000" pitchFamily="2" charset="0"/>
                <a:ea typeface="Roboto Black" panose="02000000000000000000" pitchFamily="2" charset="0"/>
              </a:rPr>
              <a:t>Focus on CBD</a:t>
            </a:r>
          </a:p>
        </p:txBody>
      </p:sp>
      <p:sp>
        <p:nvSpPr>
          <p:cNvPr id="5" name="ZoneTexte 4">
            <a:extLst>
              <a:ext uri="{FF2B5EF4-FFF2-40B4-BE49-F238E27FC236}">
                <a16:creationId xmlns:a16="http://schemas.microsoft.com/office/drawing/2014/main" id="{B5A9EF61-DA8B-A370-D80A-04B25B134C2D}"/>
              </a:ext>
            </a:extLst>
          </p:cNvPr>
          <p:cNvSpPr txBox="1"/>
          <p:nvPr/>
        </p:nvSpPr>
        <p:spPr>
          <a:xfrm>
            <a:off x="1464509" y="8561237"/>
            <a:ext cx="4724400" cy="369332"/>
          </a:xfrm>
          <a:prstGeom prst="rect">
            <a:avLst/>
          </a:prstGeom>
          <a:noFill/>
        </p:spPr>
        <p:txBody>
          <a:bodyPr wrap="square" rtlCol="0">
            <a:spAutoFit/>
          </a:bodyPr>
          <a:lstStyle/>
          <a:p>
            <a:pPr algn="ctr"/>
            <a:r>
              <a:rPr lang="fr-FR" dirty="0">
                <a:latin typeface="Roboto Light" panose="02000000000000000000" pitchFamily="2" charset="0"/>
                <a:ea typeface="Roboto Light" panose="02000000000000000000" pitchFamily="2" charset="0"/>
              </a:rPr>
              <a:t>The skin's endocannabinoid system</a:t>
            </a:r>
          </a:p>
        </p:txBody>
      </p:sp>
      <p:grpSp>
        <p:nvGrpSpPr>
          <p:cNvPr id="15" name="Groupe 14">
            <a:extLst>
              <a:ext uri="{FF2B5EF4-FFF2-40B4-BE49-F238E27FC236}">
                <a16:creationId xmlns:a16="http://schemas.microsoft.com/office/drawing/2014/main" id="{BFEC524C-FF83-A755-9F94-38C053F4C7B7}"/>
              </a:ext>
            </a:extLst>
          </p:cNvPr>
          <p:cNvGrpSpPr/>
          <p:nvPr/>
        </p:nvGrpSpPr>
        <p:grpSpPr>
          <a:xfrm>
            <a:off x="1585600" y="3086100"/>
            <a:ext cx="4724400" cy="5169018"/>
            <a:chOff x="13023460" y="3924301"/>
            <a:chExt cx="4745819" cy="5181600"/>
          </a:xfrm>
        </p:grpSpPr>
        <p:grpSp>
          <p:nvGrpSpPr>
            <p:cNvPr id="13" name="Groupe 12">
              <a:extLst>
                <a:ext uri="{FF2B5EF4-FFF2-40B4-BE49-F238E27FC236}">
                  <a16:creationId xmlns:a16="http://schemas.microsoft.com/office/drawing/2014/main" id="{383639EE-BB60-4364-2E70-1AA711E53F71}"/>
                </a:ext>
              </a:extLst>
            </p:cNvPr>
            <p:cNvGrpSpPr/>
            <p:nvPr/>
          </p:nvGrpSpPr>
          <p:grpSpPr>
            <a:xfrm>
              <a:off x="13023460" y="3924301"/>
              <a:ext cx="4745819" cy="5181600"/>
              <a:chOff x="13023460" y="3924301"/>
              <a:chExt cx="4745819" cy="5181600"/>
            </a:xfrm>
          </p:grpSpPr>
          <p:pic>
            <p:nvPicPr>
              <p:cNvPr id="4" name="Image 3">
                <a:extLst>
                  <a:ext uri="{FF2B5EF4-FFF2-40B4-BE49-F238E27FC236}">
                    <a16:creationId xmlns:a16="http://schemas.microsoft.com/office/drawing/2014/main" id="{2FD30C82-EBE4-8F9A-38A5-B24D3CAB89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23460" y="3924301"/>
                <a:ext cx="4502539" cy="5181600"/>
              </a:xfrm>
              <a:prstGeom prst="rect">
                <a:avLst/>
              </a:prstGeom>
            </p:spPr>
          </p:pic>
          <p:sp>
            <p:nvSpPr>
              <p:cNvPr id="3" name="Rectangle 2">
                <a:extLst>
                  <a:ext uri="{FF2B5EF4-FFF2-40B4-BE49-F238E27FC236}">
                    <a16:creationId xmlns:a16="http://schemas.microsoft.com/office/drawing/2014/main" id="{AB6EC5D3-38D2-5C20-7607-FD76CBCC113F}"/>
                  </a:ext>
                </a:extLst>
              </p:cNvPr>
              <p:cNvSpPr/>
              <p:nvPr/>
            </p:nvSpPr>
            <p:spPr>
              <a:xfrm>
                <a:off x="13030200" y="6248401"/>
                <a:ext cx="2057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KERATINOCYTES</a:t>
                </a:r>
              </a:p>
            </p:txBody>
          </p:sp>
          <p:sp>
            <p:nvSpPr>
              <p:cNvPr id="9" name="Rectangle 8">
                <a:extLst>
                  <a:ext uri="{FF2B5EF4-FFF2-40B4-BE49-F238E27FC236}">
                    <a16:creationId xmlns:a16="http://schemas.microsoft.com/office/drawing/2014/main" id="{3E58A915-C9C3-B84D-69AF-C9BB8D358997}"/>
                  </a:ext>
                </a:extLst>
              </p:cNvPr>
              <p:cNvSpPr/>
              <p:nvPr/>
            </p:nvSpPr>
            <p:spPr>
              <a:xfrm>
                <a:off x="13030200" y="7166947"/>
                <a:ext cx="2244530" cy="69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FIBROBLASTS</a:t>
                </a:r>
              </a:p>
            </p:txBody>
          </p:sp>
          <p:sp>
            <p:nvSpPr>
              <p:cNvPr id="10" name="Rectangle 9">
                <a:extLst>
                  <a:ext uri="{FF2B5EF4-FFF2-40B4-BE49-F238E27FC236}">
                    <a16:creationId xmlns:a16="http://schemas.microsoft.com/office/drawing/2014/main" id="{5ADF46CF-D1D8-4D9F-03BC-64690AE48919}"/>
                  </a:ext>
                </a:extLst>
              </p:cNvPr>
              <p:cNvSpPr/>
              <p:nvPr/>
            </p:nvSpPr>
            <p:spPr>
              <a:xfrm>
                <a:off x="15711879" y="7382449"/>
                <a:ext cx="2057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SEBOCYTES</a:t>
                </a:r>
              </a:p>
            </p:txBody>
          </p:sp>
          <p:sp>
            <p:nvSpPr>
              <p:cNvPr id="11" name="Rectangle 10">
                <a:extLst>
                  <a:ext uri="{FF2B5EF4-FFF2-40B4-BE49-F238E27FC236}">
                    <a16:creationId xmlns:a16="http://schemas.microsoft.com/office/drawing/2014/main" id="{A3DEF392-AD50-37BC-05AF-18ED143E8C78}"/>
                  </a:ext>
                </a:extLst>
              </p:cNvPr>
              <p:cNvSpPr/>
              <p:nvPr/>
            </p:nvSpPr>
            <p:spPr>
              <a:xfrm>
                <a:off x="13106400" y="8191500"/>
                <a:ext cx="914400" cy="762000"/>
              </a:xfrm>
              <a:prstGeom prst="rect">
                <a:avLst/>
              </a:prstGeom>
              <a:solidFill>
                <a:srgbClr val="F5D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21F0AC5-9408-A52C-9C86-DBCB10D7D0E4}"/>
                  </a:ext>
                </a:extLst>
              </p:cNvPr>
              <p:cNvSpPr/>
              <p:nvPr/>
            </p:nvSpPr>
            <p:spPr>
              <a:xfrm>
                <a:off x="13928126" y="7877176"/>
                <a:ext cx="1007073" cy="161923"/>
              </a:xfrm>
              <a:prstGeom prst="rect">
                <a:avLst/>
              </a:prstGeom>
              <a:solidFill>
                <a:srgbClr val="F5D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CE72136C-25A4-3663-1471-6CC759904D5C}"/>
                </a:ext>
              </a:extLst>
            </p:cNvPr>
            <p:cNvSpPr/>
            <p:nvPr/>
          </p:nvSpPr>
          <p:spPr>
            <a:xfrm>
              <a:off x="16486591" y="6779361"/>
              <a:ext cx="1039408" cy="533400"/>
            </a:xfrm>
            <a:prstGeom prst="rect">
              <a:avLst/>
            </a:prstGeom>
            <a:solidFill>
              <a:srgbClr val="FAD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Titre 2">
            <a:extLst>
              <a:ext uri="{FF2B5EF4-FFF2-40B4-BE49-F238E27FC236}">
                <a16:creationId xmlns:a16="http://schemas.microsoft.com/office/drawing/2014/main" id="{1B78C5B1-9CF2-4BF3-85AF-7FACBB533247}"/>
              </a:ext>
            </a:extLst>
          </p:cNvPr>
          <p:cNvSpPr txBox="1">
            <a:spLocks/>
          </p:cNvSpPr>
          <p:nvPr/>
        </p:nvSpPr>
        <p:spPr>
          <a:xfrm>
            <a:off x="1271555" y="382122"/>
            <a:ext cx="15773400" cy="118805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7200" dirty="0"/>
              <a:t>Multi-cellular action</a:t>
            </a:r>
            <a:r>
              <a:rPr lang="fr-FR" sz="6600" baseline="30000" dirty="0">
                <a:latin typeface="+mn-lt"/>
              </a:rPr>
              <a:t>*</a:t>
            </a:r>
          </a:p>
        </p:txBody>
      </p:sp>
      <p:sp>
        <p:nvSpPr>
          <p:cNvPr id="2" name="Rectangle 1">
            <a:extLst>
              <a:ext uri="{FF2B5EF4-FFF2-40B4-BE49-F238E27FC236}">
                <a16:creationId xmlns:a16="http://schemas.microsoft.com/office/drawing/2014/main" id="{CD112457-80F3-1D3B-6D20-CB85413CCFE6}"/>
              </a:ext>
            </a:extLst>
          </p:cNvPr>
          <p:cNvSpPr/>
          <p:nvPr/>
        </p:nvSpPr>
        <p:spPr>
          <a:xfrm>
            <a:off x="6873945" y="4361225"/>
            <a:ext cx="454315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ANTI-INFLAMMATORY EFFECT</a:t>
            </a:r>
          </a:p>
        </p:txBody>
      </p:sp>
      <p:sp>
        <p:nvSpPr>
          <p:cNvPr id="6" name="Rectangle 5">
            <a:extLst>
              <a:ext uri="{FF2B5EF4-FFF2-40B4-BE49-F238E27FC236}">
                <a16:creationId xmlns:a16="http://schemas.microsoft.com/office/drawing/2014/main" id="{5C06A846-4A50-D573-C306-BC47E63290D1}"/>
              </a:ext>
            </a:extLst>
          </p:cNvPr>
          <p:cNvSpPr/>
          <p:nvPr/>
        </p:nvSpPr>
        <p:spPr>
          <a:xfrm>
            <a:off x="6873945" y="5197281"/>
            <a:ext cx="452410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ANTIOXIDANT EFFECT</a:t>
            </a:r>
          </a:p>
        </p:txBody>
      </p:sp>
      <p:sp>
        <p:nvSpPr>
          <p:cNvPr id="17" name="Rectangle 16">
            <a:extLst>
              <a:ext uri="{FF2B5EF4-FFF2-40B4-BE49-F238E27FC236}">
                <a16:creationId xmlns:a16="http://schemas.microsoft.com/office/drawing/2014/main" id="{F3253F80-C4D7-F3C9-2CE8-8301E58B189A}"/>
              </a:ext>
            </a:extLst>
          </p:cNvPr>
          <p:cNvSpPr/>
          <p:nvPr/>
        </p:nvSpPr>
        <p:spPr>
          <a:xfrm>
            <a:off x="1963390" y="7396359"/>
            <a:ext cx="2048114" cy="532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584A"/>
                </a:solidFill>
              </a:rPr>
              <a:t>MAST CELLS</a:t>
            </a:r>
          </a:p>
        </p:txBody>
      </p:sp>
      <p:sp>
        <p:nvSpPr>
          <p:cNvPr id="18" name="Rectangle 17">
            <a:extLst>
              <a:ext uri="{FF2B5EF4-FFF2-40B4-BE49-F238E27FC236}">
                <a16:creationId xmlns:a16="http://schemas.microsoft.com/office/drawing/2014/main" id="{AD237FEA-1087-D20C-7F69-45431F263EF2}"/>
              </a:ext>
            </a:extLst>
          </p:cNvPr>
          <p:cNvSpPr/>
          <p:nvPr/>
        </p:nvSpPr>
        <p:spPr>
          <a:xfrm>
            <a:off x="6873945" y="6112317"/>
            <a:ext cx="4543154"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ANTI-AGEING EFFECT</a:t>
            </a:r>
          </a:p>
        </p:txBody>
      </p:sp>
      <p:sp>
        <p:nvSpPr>
          <p:cNvPr id="20" name="Rectangle 19">
            <a:extLst>
              <a:ext uri="{FF2B5EF4-FFF2-40B4-BE49-F238E27FC236}">
                <a16:creationId xmlns:a16="http://schemas.microsoft.com/office/drawing/2014/main" id="{40C9756A-7354-ACE3-9945-7195D38C400E}"/>
              </a:ext>
            </a:extLst>
          </p:cNvPr>
          <p:cNvSpPr/>
          <p:nvPr/>
        </p:nvSpPr>
        <p:spPr>
          <a:xfrm>
            <a:off x="6873945" y="7831553"/>
            <a:ext cx="4543152"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ANTI-STRESS EFFECT</a:t>
            </a:r>
          </a:p>
        </p:txBody>
      </p:sp>
      <p:sp>
        <p:nvSpPr>
          <p:cNvPr id="21" name="Rectangle 20">
            <a:extLst>
              <a:ext uri="{FF2B5EF4-FFF2-40B4-BE49-F238E27FC236}">
                <a16:creationId xmlns:a16="http://schemas.microsoft.com/office/drawing/2014/main" id="{BC3468FB-BA21-007F-D5CB-A115D3B2FE19}"/>
              </a:ext>
            </a:extLst>
          </p:cNvPr>
          <p:cNvSpPr/>
          <p:nvPr/>
        </p:nvSpPr>
        <p:spPr>
          <a:xfrm>
            <a:off x="6873944" y="6971935"/>
            <a:ext cx="4543153" cy="461665"/>
          </a:xfrm>
          <a:prstGeom prst="rect">
            <a:avLst/>
          </a:prstGeom>
          <a:solidFill>
            <a:srgbClr val="00584A"/>
          </a:solidFill>
        </p:spPr>
        <p:txBody>
          <a:bodyPr wrap="square">
            <a:spAutoFit/>
          </a:bodyPr>
          <a:lstStyle/>
          <a:p>
            <a:pPr algn="ctr" defTabSz="1371600">
              <a:defRPr/>
            </a:pPr>
            <a:r>
              <a:rPr lang="fr-FR" sz="2400" dirty="0">
                <a:solidFill>
                  <a:schemeClr val="bg1"/>
                </a:solidFill>
                <a:latin typeface="Roboto Black" panose="02000000000000000000" pitchFamily="2" charset="0"/>
                <a:ea typeface="Roboto Black" panose="02000000000000000000" pitchFamily="2" charset="0"/>
              </a:rPr>
              <a:t>SEBOREGULATING EFFECT</a:t>
            </a:r>
          </a:p>
        </p:txBody>
      </p:sp>
      <p:pic>
        <p:nvPicPr>
          <p:cNvPr id="22" name="Image 21" descr="Une image contenant herbe, intérieur, plante&#10;&#10;Description générée automatiquement">
            <a:extLst>
              <a:ext uri="{FF2B5EF4-FFF2-40B4-BE49-F238E27FC236}">
                <a16:creationId xmlns:a16="http://schemas.microsoft.com/office/drawing/2014/main" id="{EB5C6FF2-5F58-E289-C3BD-41985DD632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23227" y="3760336"/>
            <a:ext cx="4981264" cy="4798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64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8"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itre 1"/>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11" name="Rectangle 10"/>
          <p:cNvSpPr/>
          <p:nvPr/>
        </p:nvSpPr>
        <p:spPr>
          <a:xfrm>
            <a:off x="2823965" y="1714500"/>
            <a:ext cx="12568435" cy="830997"/>
          </a:xfrm>
          <a:prstGeom prst="rect">
            <a:avLst/>
          </a:prstGeom>
          <a:solidFill>
            <a:srgbClr val="00584A"/>
          </a:solidFill>
        </p:spPr>
        <p:txBody>
          <a:bodyPr wrap="square">
            <a:spAutoFit/>
          </a:bodyPr>
          <a:lstStyle/>
          <a:p>
            <a:pPr algn="ctr">
              <a:defRPr/>
            </a:pPr>
            <a:r>
              <a:rPr lang="en-US" sz="4800" dirty="0">
                <a:solidFill>
                  <a:schemeClr val="bg1"/>
                </a:solidFill>
                <a:latin typeface="Roboto Black" panose="02000000000000000000" pitchFamily="2" charset="0"/>
                <a:ea typeface="Roboto Black" panose="02000000000000000000" pitchFamily="2" charset="0"/>
              </a:rPr>
              <a:t>Synergy of powerful active ingredients</a:t>
            </a:r>
            <a:endParaRPr lang="fr-FR" sz="4800" dirty="0">
              <a:solidFill>
                <a:schemeClr val="bg1"/>
              </a:solidFill>
              <a:latin typeface="Roboto Black" panose="02000000000000000000" pitchFamily="2" charset="0"/>
              <a:ea typeface="Roboto Black" panose="02000000000000000000" pitchFamily="2" charset="0"/>
            </a:endParaRPr>
          </a:p>
        </p:txBody>
      </p:sp>
      <p:sp>
        <p:nvSpPr>
          <p:cNvPr id="23" name="ZoneTexte 22">
            <a:extLst>
              <a:ext uri="{FF2B5EF4-FFF2-40B4-BE49-F238E27FC236}">
                <a16:creationId xmlns:a16="http://schemas.microsoft.com/office/drawing/2014/main" id="{3957F8BB-FFB3-01BF-820E-041B4E6AD39C}"/>
              </a:ext>
            </a:extLst>
          </p:cNvPr>
          <p:cNvSpPr txBox="1"/>
          <p:nvPr/>
        </p:nvSpPr>
        <p:spPr>
          <a:xfrm>
            <a:off x="10943266" y="2877301"/>
            <a:ext cx="4294892" cy="1077218"/>
          </a:xfrm>
          <a:prstGeom prst="rect">
            <a:avLst/>
          </a:prstGeom>
          <a:noFill/>
        </p:spPr>
        <p:txBody>
          <a:bodyPr wrap="square">
            <a:spAutoFit/>
          </a:bodyPr>
          <a:lstStyle/>
          <a:p>
            <a:pPr algn="ctr"/>
            <a:r>
              <a:rPr lang="fr-FR" sz="3200" dirty="0" err="1">
                <a:solidFill>
                  <a:srgbClr val="00584A"/>
                </a:solidFill>
                <a:latin typeface="Roboto" panose="02000000000000000000" pitchFamily="2" charset="0"/>
                <a:ea typeface="Roboto" panose="02000000000000000000" pitchFamily="2" charset="0"/>
              </a:rPr>
              <a:t>Adaptogenic</a:t>
            </a:r>
            <a:r>
              <a:rPr lang="fr-FR" sz="3200" dirty="0">
                <a:solidFill>
                  <a:srgbClr val="00584A"/>
                </a:solidFill>
                <a:latin typeface="Roboto" panose="02000000000000000000" pitchFamily="2" charset="0"/>
                <a:ea typeface="Roboto" panose="02000000000000000000" pitchFamily="2" charset="0"/>
              </a:rPr>
              <a:t> Reishi </a:t>
            </a:r>
            <a:r>
              <a:rPr lang="fr-FR" sz="3200" dirty="0" err="1">
                <a:solidFill>
                  <a:srgbClr val="00584A"/>
                </a:solidFill>
                <a:latin typeface="Roboto" panose="02000000000000000000" pitchFamily="2" charset="0"/>
                <a:ea typeface="Roboto" panose="02000000000000000000" pitchFamily="2" charset="0"/>
              </a:rPr>
              <a:t>extract</a:t>
            </a:r>
            <a:endParaRPr lang="fr-FR" sz="3200" dirty="0">
              <a:solidFill>
                <a:srgbClr val="00584A"/>
              </a:solidFill>
              <a:latin typeface="Roboto" panose="02000000000000000000" pitchFamily="2" charset="0"/>
              <a:ea typeface="Roboto" panose="02000000000000000000" pitchFamily="2" charset="0"/>
            </a:endParaRPr>
          </a:p>
        </p:txBody>
      </p:sp>
      <p:sp>
        <p:nvSpPr>
          <p:cNvPr id="24" name="ZoneTexte 23">
            <a:extLst>
              <a:ext uri="{FF2B5EF4-FFF2-40B4-BE49-F238E27FC236}">
                <a16:creationId xmlns:a16="http://schemas.microsoft.com/office/drawing/2014/main" id="{F0C0B5B4-E963-7330-2332-35AF4FD354A9}"/>
              </a:ext>
            </a:extLst>
          </p:cNvPr>
          <p:cNvSpPr txBox="1"/>
          <p:nvPr/>
        </p:nvSpPr>
        <p:spPr>
          <a:xfrm>
            <a:off x="1730188" y="2896351"/>
            <a:ext cx="7074263" cy="1077218"/>
          </a:xfrm>
          <a:prstGeom prst="rect">
            <a:avLst/>
          </a:prstGeom>
          <a:noFill/>
        </p:spPr>
        <p:txBody>
          <a:bodyPr wrap="square">
            <a:spAutoFit/>
          </a:bodyPr>
          <a:lstStyle/>
          <a:p>
            <a:pPr algn="ct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750,000 Native </a:t>
            </a:r>
            <a:r>
              <a:rPr kumimoji="0" lang="fr-FR" sz="3200" i="0" u="none" strike="noStrike" kern="1200" cap="none" spc="0" normalizeH="0" baseline="0" noProof="0" dirty="0" err="1">
                <a:ln>
                  <a:noFill/>
                </a:ln>
                <a:solidFill>
                  <a:srgbClr val="00584A"/>
                </a:solidFill>
                <a:effectLst/>
                <a:uLnTx/>
                <a:uFillTx/>
                <a:latin typeface="Roboto" panose="02000000000000000000" pitchFamily="2" charset="0"/>
                <a:ea typeface="Roboto" panose="02000000000000000000" pitchFamily="2" charset="0"/>
              </a:rPr>
              <a:t>cells</a:t>
            </a:r>
            <a:endPar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endParaRPr>
          </a:p>
          <a:p>
            <a:pPr algn="ct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of </a:t>
            </a:r>
            <a:r>
              <a:rPr kumimoji="0" lang="fr-FR" sz="3200" i="0" u="none" strike="noStrike" kern="1200" cap="none" spc="0" normalizeH="0" baseline="0" noProof="0" dirty="0" err="1">
                <a:ln>
                  <a:noFill/>
                </a:ln>
                <a:solidFill>
                  <a:srgbClr val="00584A"/>
                </a:solidFill>
                <a:effectLst/>
                <a:uLnTx/>
                <a:uFillTx/>
                <a:latin typeface="Roboto" panose="02000000000000000000" pitchFamily="2" charset="0"/>
                <a:ea typeface="Roboto" panose="02000000000000000000" pitchFamily="2" charset="0"/>
              </a:rPr>
              <a:t>Sacred</a:t>
            </a:r>
            <a:r>
              <a:rPr kumimoji="0" lang="fr-FR" sz="3200" i="0" u="none" strike="noStrike" kern="1200" cap="none" spc="0" normalizeH="0" baseline="0" noProof="0" dirty="0">
                <a:ln>
                  <a:noFill/>
                </a:ln>
                <a:solidFill>
                  <a:srgbClr val="00584A"/>
                </a:solidFill>
                <a:effectLst/>
                <a:uLnTx/>
                <a:uFillTx/>
                <a:latin typeface="Roboto" panose="02000000000000000000" pitchFamily="2" charset="0"/>
                <a:ea typeface="Roboto" panose="02000000000000000000" pitchFamily="2" charset="0"/>
              </a:rPr>
              <a:t> Lotus</a:t>
            </a:r>
            <a:endParaRPr lang="fr-FR" sz="3200" dirty="0">
              <a:latin typeface="Roboto" panose="02000000000000000000" pitchFamily="2" charset="0"/>
              <a:ea typeface="Roboto" panose="02000000000000000000" pitchFamily="2" charset="0"/>
            </a:endParaRPr>
          </a:p>
        </p:txBody>
      </p:sp>
      <p:pic>
        <p:nvPicPr>
          <p:cNvPr id="6" name="Image 5" descr="Une image contenant rose, intérieur, fleur&#10;&#10;Description générée automatiquement">
            <a:extLst>
              <a:ext uri="{FF2B5EF4-FFF2-40B4-BE49-F238E27FC236}">
                <a16:creationId xmlns:a16="http://schemas.microsoft.com/office/drawing/2014/main" id="{AA35930D-BBDA-FAC3-3BCF-0D14804A6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965" y="4064853"/>
            <a:ext cx="4886708" cy="478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Une image contenant intérieur, échinoderme&#10;&#10;Description générée automatiquement">
            <a:extLst>
              <a:ext uri="{FF2B5EF4-FFF2-40B4-BE49-F238E27FC236}">
                <a16:creationId xmlns:a16="http://schemas.microsoft.com/office/drawing/2014/main" id="{6293FE52-67D3-A90C-9E49-B11C535D74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379" y="4064853"/>
            <a:ext cx="5129633" cy="4785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ZoneTexte 8">
            <a:extLst>
              <a:ext uri="{FF2B5EF4-FFF2-40B4-BE49-F238E27FC236}">
                <a16:creationId xmlns:a16="http://schemas.microsoft.com/office/drawing/2014/main" id="{46620043-F5C3-4B11-B0FF-D0F97DF93546}"/>
              </a:ext>
            </a:extLst>
          </p:cNvPr>
          <p:cNvSpPr txBox="1"/>
          <p:nvPr/>
        </p:nvSpPr>
        <p:spPr>
          <a:xfrm>
            <a:off x="2823964" y="8960703"/>
            <a:ext cx="5024635" cy="830997"/>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De-stress, calm the skin and help reduce feelings of irritation.</a:t>
            </a:r>
          </a:p>
        </p:txBody>
      </p:sp>
      <p:sp>
        <p:nvSpPr>
          <p:cNvPr id="10" name="ZoneTexte 9">
            <a:extLst>
              <a:ext uri="{FF2B5EF4-FFF2-40B4-BE49-F238E27FC236}">
                <a16:creationId xmlns:a16="http://schemas.microsoft.com/office/drawing/2014/main" id="{DA11F943-DDC3-4DD0-9E87-83B66564F0DA}"/>
              </a:ext>
            </a:extLst>
          </p:cNvPr>
          <p:cNvSpPr txBox="1"/>
          <p:nvPr/>
        </p:nvSpPr>
        <p:spPr>
          <a:xfrm>
            <a:off x="10058400" y="8960703"/>
            <a:ext cx="6019799" cy="830997"/>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It helps the skin adapt to stress and fatigue.</a:t>
            </a:r>
            <a:br>
              <a:rPr lang="en-US" sz="2400" b="1" dirty="0">
                <a:solidFill>
                  <a:schemeClr val="tx1">
                    <a:lumMod val="75000"/>
                    <a:lumOff val="25000"/>
                  </a:schemeClr>
                </a:solidFill>
                <a:ea typeface="Roboto Black" panose="02000000000000000000" pitchFamily="2" charset="0"/>
              </a:rPr>
            </a:br>
            <a:r>
              <a:rPr lang="en-US" sz="2400" b="1" dirty="0">
                <a:solidFill>
                  <a:schemeClr val="tx1">
                    <a:lumMod val="75000"/>
                    <a:lumOff val="25000"/>
                  </a:schemeClr>
                </a:solidFill>
                <a:ea typeface="Roboto Black" panose="02000000000000000000" pitchFamily="2" charset="0"/>
              </a:rPr>
              <a:t>Anti-oxidant, Moisturizing.</a:t>
            </a:r>
          </a:p>
        </p:txBody>
      </p:sp>
    </p:spTree>
    <p:extLst>
      <p:ext uri="{BB962C8B-B14F-4D97-AF65-F5344CB8AC3E}">
        <p14:creationId xmlns:p14="http://schemas.microsoft.com/office/powerpoint/2010/main" val="11370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4520D6B3-570E-93B0-7623-20139D187531}"/>
              </a:ext>
            </a:extLst>
          </p:cNvPr>
          <p:cNvSpPr txBox="1"/>
          <p:nvPr/>
        </p:nvSpPr>
        <p:spPr>
          <a:xfrm>
            <a:off x="2477431" y="2774747"/>
            <a:ext cx="5439714" cy="1077218"/>
          </a:xfrm>
          <a:prstGeom prst="rect">
            <a:avLst/>
          </a:prstGeom>
          <a:noFill/>
        </p:spPr>
        <p:txBody>
          <a:bodyPr wrap="square">
            <a:spAutoFit/>
          </a:bodyPr>
          <a:lstStyle/>
          <a:p>
            <a:pPr algn="ctr"/>
            <a:r>
              <a:rPr lang="fr-FR" sz="3200" dirty="0">
                <a:solidFill>
                  <a:srgbClr val="00584A"/>
                </a:solidFill>
                <a:latin typeface="Roboto" panose="02000000000000000000" pitchFamily="2" charset="0"/>
                <a:ea typeface="Roboto" panose="02000000000000000000" pitchFamily="2" charset="0"/>
              </a:rPr>
              <a:t>30% </a:t>
            </a:r>
            <a:r>
              <a:rPr lang="fr-FR" sz="3200" dirty="0" err="1">
                <a:solidFill>
                  <a:srgbClr val="00584A"/>
                </a:solidFill>
                <a:latin typeface="Roboto" panose="02000000000000000000" pitchFamily="2" charset="0"/>
                <a:ea typeface="Roboto" panose="02000000000000000000" pitchFamily="2" charset="0"/>
              </a:rPr>
              <a:t>Organic</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vegetable</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oils</a:t>
            </a:r>
            <a:endParaRPr lang="fr-FR" sz="3200" dirty="0">
              <a:solidFill>
                <a:srgbClr val="00584A"/>
              </a:solidFill>
              <a:latin typeface="Roboto" panose="02000000000000000000" pitchFamily="2" charset="0"/>
              <a:ea typeface="Roboto" panose="02000000000000000000" pitchFamily="2" charset="0"/>
            </a:endParaRPr>
          </a:p>
          <a:p>
            <a:pPr algn="ctr"/>
            <a:r>
              <a:rPr lang="fr-FR" sz="3200" dirty="0" err="1">
                <a:solidFill>
                  <a:srgbClr val="00584A"/>
                </a:solidFill>
                <a:latin typeface="Roboto" panose="02000000000000000000" pitchFamily="2" charset="0"/>
                <a:ea typeface="Roboto" panose="02000000000000000000" pitchFamily="2" charset="0"/>
              </a:rPr>
              <a:t>Hemp</a:t>
            </a:r>
            <a:r>
              <a:rPr lang="fr-FR" sz="3200" dirty="0">
                <a:solidFill>
                  <a:srgbClr val="00584A"/>
                </a:solidFill>
                <a:latin typeface="Roboto" panose="02000000000000000000" pitchFamily="2" charset="0"/>
                <a:ea typeface="Roboto" panose="02000000000000000000" pitchFamily="2" charset="0"/>
              </a:rPr>
              <a:t> + Inca </a:t>
            </a:r>
            <a:r>
              <a:rPr lang="fr-FR" sz="3200" dirty="0" err="1">
                <a:solidFill>
                  <a:srgbClr val="00584A"/>
                </a:solidFill>
                <a:latin typeface="Roboto" panose="02000000000000000000" pitchFamily="2" charset="0"/>
                <a:ea typeface="Roboto" panose="02000000000000000000" pitchFamily="2" charset="0"/>
              </a:rPr>
              <a:t>Inchi</a:t>
            </a:r>
            <a:endParaRPr lang="fr-FR" sz="3200" dirty="0">
              <a:solidFill>
                <a:srgbClr val="00584A"/>
              </a:solidFill>
              <a:latin typeface="Roboto" panose="02000000000000000000" pitchFamily="2" charset="0"/>
              <a:ea typeface="Roboto" panose="02000000000000000000" pitchFamily="2" charset="0"/>
            </a:endParaRPr>
          </a:p>
        </p:txBody>
      </p:sp>
      <p:sp>
        <p:nvSpPr>
          <p:cNvPr id="34" name="ZoneTexte 33">
            <a:extLst>
              <a:ext uri="{FF2B5EF4-FFF2-40B4-BE49-F238E27FC236}">
                <a16:creationId xmlns:a16="http://schemas.microsoft.com/office/drawing/2014/main" id="{A66D95DE-6E05-00E4-8969-2BBB34639B33}"/>
              </a:ext>
            </a:extLst>
          </p:cNvPr>
          <p:cNvSpPr txBox="1"/>
          <p:nvPr/>
        </p:nvSpPr>
        <p:spPr>
          <a:xfrm>
            <a:off x="9829800" y="2705100"/>
            <a:ext cx="7194176" cy="1077218"/>
          </a:xfrm>
          <a:prstGeom prst="rect">
            <a:avLst/>
          </a:prstGeom>
          <a:noFill/>
        </p:spPr>
        <p:txBody>
          <a:bodyPr wrap="square">
            <a:spAutoFit/>
          </a:bodyPr>
          <a:lstStyle/>
          <a:p>
            <a:pPr algn="ctr"/>
            <a:r>
              <a:rPr lang="fr-FR" sz="3200" dirty="0">
                <a:solidFill>
                  <a:srgbClr val="00584A"/>
                </a:solidFill>
                <a:latin typeface="Roboto" panose="02000000000000000000" pitchFamily="2" charset="0"/>
                <a:ea typeface="Roboto" panose="02000000000000000000" pitchFamily="2" charset="0"/>
              </a:rPr>
              <a:t>Essential </a:t>
            </a:r>
            <a:r>
              <a:rPr lang="fr-FR" sz="3200" dirty="0" err="1">
                <a:solidFill>
                  <a:srgbClr val="00584A"/>
                </a:solidFill>
                <a:latin typeface="Roboto" panose="02000000000000000000" pitchFamily="2" charset="0"/>
                <a:ea typeface="Roboto" panose="02000000000000000000" pitchFamily="2" charset="0"/>
              </a:rPr>
              <a:t>Oils</a:t>
            </a:r>
            <a:r>
              <a:rPr lang="fr-FR" sz="3200" dirty="0">
                <a:solidFill>
                  <a:srgbClr val="00584A"/>
                </a:solidFill>
                <a:latin typeface="Roboto" panose="02000000000000000000" pitchFamily="2" charset="0"/>
                <a:ea typeface="Roboto" panose="02000000000000000000" pitchFamily="2" charset="0"/>
              </a:rPr>
              <a:t> </a:t>
            </a:r>
            <a:r>
              <a:rPr lang="fr-FR" sz="3200" dirty="0" err="1">
                <a:solidFill>
                  <a:srgbClr val="00584A"/>
                </a:solidFill>
                <a:latin typeface="Roboto" panose="02000000000000000000" pitchFamily="2" charset="0"/>
                <a:ea typeface="Roboto" panose="02000000000000000000" pitchFamily="2" charset="0"/>
              </a:rPr>
              <a:t>Lavender</a:t>
            </a:r>
            <a:r>
              <a:rPr lang="fr-FR" sz="3200" dirty="0">
                <a:solidFill>
                  <a:srgbClr val="00584A"/>
                </a:solidFill>
                <a:latin typeface="Roboto" panose="02000000000000000000" pitchFamily="2" charset="0"/>
                <a:ea typeface="Roboto" panose="02000000000000000000" pitchFamily="2" charset="0"/>
              </a:rPr>
              <a:t> + </a:t>
            </a:r>
            <a:r>
              <a:rPr lang="fr-FR" sz="3200" dirty="0" err="1">
                <a:solidFill>
                  <a:srgbClr val="00584A"/>
                </a:solidFill>
                <a:latin typeface="Roboto" panose="02000000000000000000" pitchFamily="2" charset="0"/>
                <a:ea typeface="Roboto" panose="02000000000000000000" pitchFamily="2" charset="0"/>
              </a:rPr>
              <a:t>Chamomile</a:t>
            </a:r>
            <a:r>
              <a:rPr lang="fr-FR" sz="3200" dirty="0">
                <a:solidFill>
                  <a:srgbClr val="00584A"/>
                </a:solidFill>
                <a:latin typeface="Roboto" panose="02000000000000000000" pitchFamily="2" charset="0"/>
                <a:ea typeface="Roboto" panose="02000000000000000000" pitchFamily="2" charset="0"/>
              </a:rPr>
              <a:t> + </a:t>
            </a:r>
            <a:r>
              <a:rPr lang="fr-FR" sz="3200" dirty="0" err="1">
                <a:solidFill>
                  <a:srgbClr val="00584A"/>
                </a:solidFill>
                <a:latin typeface="Roboto" panose="02000000000000000000" pitchFamily="2" charset="0"/>
                <a:ea typeface="Roboto" panose="02000000000000000000" pitchFamily="2" charset="0"/>
              </a:rPr>
              <a:t>Neroli</a:t>
            </a:r>
            <a:r>
              <a:rPr lang="fr-FR" sz="3200" dirty="0">
                <a:solidFill>
                  <a:srgbClr val="00584A"/>
                </a:solidFill>
                <a:latin typeface="Roboto" panose="02000000000000000000" pitchFamily="2" charset="0"/>
                <a:ea typeface="Roboto" panose="02000000000000000000" pitchFamily="2" charset="0"/>
              </a:rPr>
              <a:t> + Quintessence Yon-Ka</a:t>
            </a:r>
          </a:p>
        </p:txBody>
      </p:sp>
      <p:pic>
        <p:nvPicPr>
          <p:cNvPr id="9" name="Image 8">
            <a:extLst>
              <a:ext uri="{FF2B5EF4-FFF2-40B4-BE49-F238E27FC236}">
                <a16:creationId xmlns:a16="http://schemas.microsoft.com/office/drawing/2014/main" id="{EC3DE4BB-7C0D-68C0-E567-A5919BFF12C2}"/>
              </a:ext>
            </a:extLst>
          </p:cNvPr>
          <p:cNvPicPr>
            <a:picLocks noChangeAspect="1"/>
          </p:cNvPicPr>
          <p:nvPr/>
        </p:nvPicPr>
        <p:blipFill>
          <a:blip r:embed="rId3"/>
          <a:stretch>
            <a:fillRect/>
          </a:stretch>
        </p:blipFill>
        <p:spPr>
          <a:xfrm>
            <a:off x="2573624" y="3848100"/>
            <a:ext cx="5129633" cy="5010953"/>
          </a:xfrm>
          <a:prstGeom prst="rect">
            <a:avLst/>
          </a:prstGeom>
        </p:spPr>
      </p:pic>
      <p:pic>
        <p:nvPicPr>
          <p:cNvPr id="1028" name="Picture 4" descr="Photo libre de droit de Camomille Et Fleurs De Lavande Sur Fond Blanc  banque d'images et plus d'images libres de droit de Camomille - Fleur des  zones tempérées - Camomille - Fleur">
            <a:extLst>
              <a:ext uri="{FF2B5EF4-FFF2-40B4-BE49-F238E27FC236}">
                <a16:creationId xmlns:a16="http://schemas.microsoft.com/office/drawing/2014/main" id="{DE87F1AB-A5B1-3569-3570-AB3493C23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17" r="38280" b="22184"/>
          <a:stretch/>
        </p:blipFill>
        <p:spPr bwMode="auto">
          <a:xfrm>
            <a:off x="10675655" y="3945729"/>
            <a:ext cx="4830114" cy="4815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itre 1">
            <a:extLst>
              <a:ext uri="{FF2B5EF4-FFF2-40B4-BE49-F238E27FC236}">
                <a16:creationId xmlns:a16="http://schemas.microsoft.com/office/drawing/2014/main" id="{C5CA4CC5-BF01-F2FE-269F-D90A63790F8B}"/>
              </a:ext>
            </a:extLst>
          </p:cNvPr>
          <p:cNvSpPr txBox="1">
            <a:spLocks/>
          </p:cNvSpPr>
          <p:nvPr/>
        </p:nvSpPr>
        <p:spPr>
          <a:xfrm>
            <a:off x="1250576" y="53713"/>
            <a:ext cx="15773400" cy="1988345"/>
          </a:xfrm>
          <a:prstGeom prst="rect">
            <a:avLst/>
          </a:prstGeom>
        </p:spPr>
        <p:txBody>
          <a:bodyPr vert="horz" lIns="137160" tIns="68580" rIns="137160" bIns="6858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lvl="0">
              <a:defRPr/>
            </a:pPr>
            <a:r>
              <a:rPr lang="fr-FR" sz="7200" dirty="0"/>
              <a:t>A high-performance formula</a:t>
            </a:r>
          </a:p>
        </p:txBody>
      </p:sp>
      <p:sp>
        <p:nvSpPr>
          <p:cNvPr id="3" name="Rectangle 2">
            <a:extLst>
              <a:ext uri="{FF2B5EF4-FFF2-40B4-BE49-F238E27FC236}">
                <a16:creationId xmlns:a16="http://schemas.microsoft.com/office/drawing/2014/main" id="{F3172998-D06D-2EE1-9B5C-B46CD520984F}"/>
              </a:ext>
            </a:extLst>
          </p:cNvPr>
          <p:cNvSpPr/>
          <p:nvPr/>
        </p:nvSpPr>
        <p:spPr>
          <a:xfrm>
            <a:off x="2823965" y="1714500"/>
            <a:ext cx="12568435" cy="830997"/>
          </a:xfrm>
          <a:prstGeom prst="rect">
            <a:avLst/>
          </a:prstGeom>
          <a:solidFill>
            <a:srgbClr val="00584A"/>
          </a:solidFill>
        </p:spPr>
        <p:txBody>
          <a:bodyPr wrap="square">
            <a:spAutoFit/>
          </a:bodyPr>
          <a:lstStyle/>
          <a:p>
            <a:pPr algn="ctr">
              <a:defRPr/>
            </a:pPr>
            <a:r>
              <a:rPr lang="en-US" sz="4800" dirty="0">
                <a:solidFill>
                  <a:schemeClr val="bg1"/>
                </a:solidFill>
                <a:latin typeface="Roboto Black" panose="02000000000000000000" pitchFamily="2" charset="0"/>
                <a:ea typeface="Roboto Black" panose="02000000000000000000" pitchFamily="2" charset="0"/>
              </a:rPr>
              <a:t>Synergy of powerful active ingredients</a:t>
            </a:r>
            <a:endParaRPr lang="fr-FR" sz="4800" dirty="0">
              <a:solidFill>
                <a:schemeClr val="bg1"/>
              </a:solidFill>
              <a:latin typeface="Roboto Black" panose="02000000000000000000" pitchFamily="2" charset="0"/>
              <a:ea typeface="Roboto Black" panose="02000000000000000000" pitchFamily="2" charset="0"/>
            </a:endParaRPr>
          </a:p>
        </p:txBody>
      </p:sp>
      <p:sp>
        <p:nvSpPr>
          <p:cNvPr id="8" name="ZoneTexte 7">
            <a:extLst>
              <a:ext uri="{FF2B5EF4-FFF2-40B4-BE49-F238E27FC236}">
                <a16:creationId xmlns:a16="http://schemas.microsoft.com/office/drawing/2014/main" id="{AD29F916-14CA-4EED-9C0B-EF4117FFC376}"/>
              </a:ext>
            </a:extLst>
          </p:cNvPr>
          <p:cNvSpPr txBox="1"/>
          <p:nvPr/>
        </p:nvSpPr>
        <p:spPr>
          <a:xfrm>
            <a:off x="1905000" y="8808303"/>
            <a:ext cx="6400800" cy="1323439"/>
          </a:xfrm>
          <a:prstGeom prst="rect">
            <a:avLst/>
          </a:prstGeom>
          <a:noFill/>
        </p:spPr>
        <p:txBody>
          <a:bodyPr wrap="square" rtlCol="0">
            <a:spAutoFit/>
          </a:bodyPr>
          <a:lstStyle/>
          <a:p>
            <a:pPr algn="just"/>
            <a:r>
              <a:rPr lang="fr-FR" sz="2800" dirty="0" err="1">
                <a:solidFill>
                  <a:srgbClr val="00584A"/>
                </a:solidFill>
                <a:latin typeface="Roboto" panose="02000000000000000000" pitchFamily="2" charset="0"/>
                <a:ea typeface="Roboto" panose="02000000000000000000" pitchFamily="2" charset="0"/>
              </a:rPr>
              <a:t>Hemp</a:t>
            </a:r>
            <a:r>
              <a:rPr lang="fr-FR" sz="2800" dirty="0">
                <a:solidFill>
                  <a:srgbClr val="00584A"/>
                </a:solidFill>
                <a:latin typeface="Roboto" panose="02000000000000000000" pitchFamily="2" charset="0"/>
                <a:ea typeface="Roboto" panose="02000000000000000000" pitchFamily="2" charset="0"/>
              </a:rPr>
              <a:t> : </a:t>
            </a:r>
            <a:r>
              <a:rPr lang="fr-FR" sz="2400" b="1" dirty="0" err="1">
                <a:solidFill>
                  <a:schemeClr val="tx1">
                    <a:lumMod val="75000"/>
                    <a:lumOff val="25000"/>
                  </a:schemeClr>
                </a:solidFill>
                <a:ea typeface="Roboto Black" panose="02000000000000000000" pitchFamily="2" charset="0"/>
              </a:rPr>
              <a:t>Reduces</a:t>
            </a:r>
            <a:r>
              <a:rPr lang="fr-FR" sz="2400" b="1" dirty="0">
                <a:solidFill>
                  <a:schemeClr val="tx1">
                    <a:lumMod val="75000"/>
                    <a:lumOff val="25000"/>
                  </a:schemeClr>
                </a:solidFill>
                <a:ea typeface="Roboto Black" panose="02000000000000000000" pitchFamily="2" charset="0"/>
              </a:rPr>
              <a:t> irritation, </a:t>
            </a:r>
            <a:r>
              <a:rPr lang="fr-FR" sz="2400" b="1" dirty="0" err="1">
                <a:solidFill>
                  <a:schemeClr val="tx1">
                    <a:lumMod val="75000"/>
                    <a:lumOff val="25000"/>
                  </a:schemeClr>
                </a:solidFill>
                <a:ea typeface="Roboto Black" panose="02000000000000000000" pitchFamily="2" charset="0"/>
              </a:rPr>
              <a:t>Moisturizes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Regulates</a:t>
            </a:r>
            <a:r>
              <a:rPr lang="fr-FR" sz="2400" b="1" dirty="0">
                <a:solidFill>
                  <a:schemeClr val="tx1">
                    <a:lumMod val="75000"/>
                    <a:lumOff val="25000"/>
                  </a:schemeClr>
                </a:solidFill>
                <a:ea typeface="Roboto Black" panose="02000000000000000000" pitchFamily="2" charset="0"/>
              </a:rPr>
              <a:t>, Anti-</a:t>
            </a:r>
            <a:r>
              <a:rPr lang="fr-FR" sz="2400" b="1" dirty="0" err="1">
                <a:solidFill>
                  <a:schemeClr val="tx1">
                    <a:lumMod val="75000"/>
                    <a:lumOff val="25000"/>
                  </a:schemeClr>
                </a:solidFill>
                <a:ea typeface="Roboto Black" panose="02000000000000000000" pitchFamily="2" charset="0"/>
              </a:rPr>
              <a:t>Aging</a:t>
            </a:r>
            <a:r>
              <a:rPr lang="fr-FR" sz="2400" b="1" dirty="0">
                <a:solidFill>
                  <a:schemeClr val="tx1">
                    <a:lumMod val="75000"/>
                    <a:lumOff val="25000"/>
                  </a:schemeClr>
                </a:solidFill>
                <a:ea typeface="Roboto Black" panose="02000000000000000000" pitchFamily="2" charset="0"/>
              </a:rPr>
              <a:t> Action</a:t>
            </a:r>
          </a:p>
          <a:p>
            <a:pPr algn="just"/>
            <a:r>
              <a:rPr lang="fr-FR" sz="2800" dirty="0">
                <a:solidFill>
                  <a:srgbClr val="00584A"/>
                </a:solidFill>
                <a:latin typeface="Roboto" panose="02000000000000000000" pitchFamily="2" charset="0"/>
                <a:ea typeface="Roboto" panose="02000000000000000000" pitchFamily="2" charset="0"/>
              </a:rPr>
              <a:t>Inca </a:t>
            </a:r>
            <a:r>
              <a:rPr lang="fr-FR" sz="2800" dirty="0" err="1">
                <a:solidFill>
                  <a:srgbClr val="00584A"/>
                </a:solidFill>
                <a:latin typeface="Roboto" panose="02000000000000000000" pitchFamily="2" charset="0"/>
                <a:ea typeface="Roboto" panose="02000000000000000000" pitchFamily="2" charset="0"/>
              </a:rPr>
              <a:t>Inchi</a:t>
            </a:r>
            <a:r>
              <a:rPr lang="fr-FR" sz="2800" dirty="0">
                <a:solidFill>
                  <a:srgbClr val="00584A"/>
                </a:solidFill>
                <a:latin typeface="Roboto" panose="02000000000000000000" pitchFamily="2" charset="0"/>
                <a:ea typeface="Roboto" panose="02000000000000000000" pitchFamily="2" charset="0"/>
              </a:rPr>
              <a:t> : </a:t>
            </a:r>
            <a:r>
              <a:rPr lang="fr-FR" sz="2400" b="1" dirty="0" err="1">
                <a:solidFill>
                  <a:schemeClr val="tx1">
                    <a:lumMod val="75000"/>
                    <a:lumOff val="25000"/>
                  </a:schemeClr>
                </a:solidFill>
                <a:ea typeface="Roboto Black" panose="02000000000000000000" pitchFamily="2" charset="0"/>
              </a:rPr>
              <a:t>Regenerates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Nourishes</a:t>
            </a:r>
            <a:r>
              <a:rPr lang="fr-FR" sz="2400" b="1" dirty="0">
                <a:solidFill>
                  <a:schemeClr val="tx1">
                    <a:lumMod val="75000"/>
                    <a:lumOff val="25000"/>
                  </a:schemeClr>
                </a:solidFill>
                <a:ea typeface="Roboto Black" panose="02000000000000000000" pitchFamily="2" charset="0"/>
              </a:rPr>
              <a:t>, </a:t>
            </a:r>
            <a:r>
              <a:rPr lang="fr-FR" sz="2400" b="1" dirty="0" err="1">
                <a:solidFill>
                  <a:schemeClr val="tx1">
                    <a:lumMod val="75000"/>
                    <a:lumOff val="25000"/>
                  </a:schemeClr>
                </a:solidFill>
                <a:ea typeface="Roboto Black" panose="02000000000000000000" pitchFamily="2" charset="0"/>
              </a:rPr>
              <a:t>Soothes</a:t>
            </a:r>
            <a:endParaRPr lang="fr-FR" sz="2400" b="1" dirty="0">
              <a:solidFill>
                <a:schemeClr val="tx1">
                  <a:lumMod val="75000"/>
                  <a:lumOff val="25000"/>
                </a:schemeClr>
              </a:solidFill>
              <a:ea typeface="Roboto Black" panose="02000000000000000000" pitchFamily="2" charset="0"/>
            </a:endParaRPr>
          </a:p>
        </p:txBody>
      </p:sp>
      <p:sp>
        <p:nvSpPr>
          <p:cNvPr id="10" name="ZoneTexte 9">
            <a:extLst>
              <a:ext uri="{FF2B5EF4-FFF2-40B4-BE49-F238E27FC236}">
                <a16:creationId xmlns:a16="http://schemas.microsoft.com/office/drawing/2014/main" id="{BC878A7A-A4ED-4BC4-B35F-BE79F963A3C3}"/>
              </a:ext>
            </a:extLst>
          </p:cNvPr>
          <p:cNvSpPr txBox="1"/>
          <p:nvPr/>
        </p:nvSpPr>
        <p:spPr>
          <a:xfrm>
            <a:off x="10701377" y="8808303"/>
            <a:ext cx="5024635" cy="1200329"/>
          </a:xfrm>
          <a:prstGeom prst="rect">
            <a:avLst/>
          </a:prstGeom>
          <a:noFill/>
        </p:spPr>
        <p:txBody>
          <a:bodyPr wrap="square" rtlCol="0">
            <a:spAutoFit/>
          </a:bodyPr>
          <a:lstStyle/>
          <a:p>
            <a:pPr algn="ctr"/>
            <a:r>
              <a:rPr lang="en-US" sz="2400" b="1" dirty="0">
                <a:solidFill>
                  <a:schemeClr val="tx1">
                    <a:lumMod val="75000"/>
                    <a:lumOff val="25000"/>
                  </a:schemeClr>
                </a:solidFill>
                <a:ea typeface="Roboto Black" panose="02000000000000000000" pitchFamily="2" charset="0"/>
              </a:rPr>
              <a:t>Invites relaxation and promotes sleep for an intensely regenerating night of high recovery</a:t>
            </a:r>
          </a:p>
        </p:txBody>
      </p:sp>
    </p:spTree>
    <p:extLst>
      <p:ext uri="{BB962C8B-B14F-4D97-AF65-F5344CB8AC3E}">
        <p14:creationId xmlns:p14="http://schemas.microsoft.com/office/powerpoint/2010/main" val="3043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 43">
            <a:extLst>
              <a:ext uri="{FF2B5EF4-FFF2-40B4-BE49-F238E27FC236}">
                <a16:creationId xmlns:a16="http://schemas.microsoft.com/office/drawing/2014/main" id="{F0E668C5-906C-8DC1-5E7F-1EB2CF0B0422}"/>
              </a:ext>
            </a:extLst>
          </p:cNvPr>
          <p:cNvGrpSpPr/>
          <p:nvPr/>
        </p:nvGrpSpPr>
        <p:grpSpPr>
          <a:xfrm>
            <a:off x="9320363" y="5332873"/>
            <a:ext cx="9666030" cy="1338827"/>
            <a:chOff x="6213575" y="3555247"/>
            <a:chExt cx="6444020" cy="892551"/>
          </a:xfrm>
        </p:grpSpPr>
        <p:cxnSp>
          <p:nvCxnSpPr>
            <p:cNvPr id="39" name="Connecteur droit 38">
              <a:extLst>
                <a:ext uri="{FF2B5EF4-FFF2-40B4-BE49-F238E27FC236}">
                  <a16:creationId xmlns:a16="http://schemas.microsoft.com/office/drawing/2014/main" id="{7117FC79-AE8A-D441-7582-5A9A6ED79966}"/>
                </a:ext>
              </a:extLst>
            </p:cNvPr>
            <p:cNvCxnSpPr>
              <a:cxnSpLocks/>
            </p:cNvCxnSpPr>
            <p:nvPr/>
          </p:nvCxnSpPr>
          <p:spPr>
            <a:xfrm flipH="1">
              <a:off x="6213575" y="4083064"/>
              <a:ext cx="1562844" cy="0"/>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7" name="ZoneTexte 6"/>
            <p:cNvSpPr txBox="1"/>
            <p:nvPr/>
          </p:nvSpPr>
          <p:spPr>
            <a:xfrm>
              <a:off x="7863949" y="3555247"/>
              <a:ext cx="4793646" cy="892551"/>
            </a:xfrm>
            <a:prstGeom prst="rect">
              <a:avLst/>
            </a:prstGeom>
            <a:noFill/>
          </p:spPr>
          <p:txBody>
            <a:bodyPr wrap="square" rtlCol="0">
              <a:spAutoFit/>
            </a:bodyPr>
            <a:lstStyle/>
            <a:p>
              <a:pPr defTabSz="1371600">
                <a:defRPr/>
              </a:pPr>
              <a:r>
                <a:rPr lang="en-US" sz="2700" b="1" dirty="0">
                  <a:solidFill>
                    <a:srgbClr val="00584A"/>
                  </a:solidFill>
                  <a:latin typeface="Roboto Light"/>
                </a:rPr>
                <a:t>Adaptogenic </a:t>
              </a:r>
            </a:p>
            <a:p>
              <a:pPr defTabSz="1371600">
                <a:defRPr/>
              </a:pPr>
              <a:r>
                <a:rPr lang="en-US" sz="2700" b="1" dirty="0">
                  <a:solidFill>
                    <a:srgbClr val="00584A"/>
                  </a:solidFill>
                  <a:latin typeface="Roboto Light"/>
                </a:rPr>
                <a:t>mushroom extract</a:t>
              </a:r>
            </a:p>
            <a:p>
              <a:pPr defTabSz="1371600">
                <a:defRPr/>
              </a:pPr>
              <a:r>
                <a:rPr lang="en-US" sz="2700" b="1" dirty="0" err="1">
                  <a:solidFill>
                    <a:srgbClr val="3E3E3E"/>
                  </a:solidFill>
                  <a:latin typeface="Roboto Light"/>
                </a:rPr>
                <a:t>Reishi</a:t>
              </a:r>
              <a:r>
                <a:rPr lang="en-US" sz="2700" b="1" dirty="0">
                  <a:solidFill>
                    <a:srgbClr val="3E3E3E"/>
                  </a:solidFill>
                  <a:latin typeface="Roboto Light"/>
                </a:rPr>
                <a:t> </a:t>
              </a:r>
            </a:p>
          </p:txBody>
        </p:sp>
      </p:grpSp>
      <p:sp>
        <p:nvSpPr>
          <p:cNvPr id="13" name="Rectangle 12"/>
          <p:cNvSpPr/>
          <p:nvPr/>
        </p:nvSpPr>
        <p:spPr>
          <a:xfrm>
            <a:off x="-5979" y="1620263"/>
            <a:ext cx="17174667" cy="1015663"/>
          </a:xfrm>
          <a:prstGeom prst="rect">
            <a:avLst/>
          </a:prstGeom>
          <a:solidFill>
            <a:srgbClr val="00584A"/>
          </a:solidFill>
        </p:spPr>
        <p:txBody>
          <a:bodyPr wrap="square">
            <a:spAutoFit/>
          </a:bodyPr>
          <a:lstStyle/>
          <a:p>
            <a:pPr algn="ctr" defTabSz="1371600">
              <a:defRPr/>
            </a:pPr>
            <a:r>
              <a:rPr lang="fr-FR" sz="3000" dirty="0">
                <a:solidFill>
                  <a:prstClr val="white"/>
                </a:solidFill>
                <a:latin typeface="Roboto Light"/>
              </a:rPr>
              <a:t>DE-STRESSING, SMOOTHING, RE-HARMONISING </a:t>
            </a:r>
            <a:r>
              <a:rPr lang="fr-FR" sz="3000" dirty="0">
                <a:solidFill>
                  <a:prstClr val="white"/>
                </a:solidFill>
              </a:rPr>
              <a:t>OLEO-SERUM</a:t>
            </a:r>
            <a:endParaRPr lang="en-US" sz="3000" dirty="0">
              <a:solidFill>
                <a:prstClr val="white"/>
              </a:solidFill>
              <a:latin typeface="Roboto Light"/>
            </a:endParaRPr>
          </a:p>
          <a:p>
            <a:pPr algn="ctr" defTabSz="1371600">
              <a:defRPr/>
            </a:pPr>
            <a:r>
              <a:rPr lang="fr-FR" sz="3000" dirty="0">
                <a:solidFill>
                  <a:prstClr val="white"/>
                </a:solidFill>
                <a:latin typeface="Roboto Black" panose="02000000000000000000" pitchFamily="2" charset="0"/>
                <a:ea typeface="Roboto Black" panose="02000000000000000000" pitchFamily="2" charset="0"/>
              </a:rPr>
              <a:t>99.9% </a:t>
            </a:r>
            <a:r>
              <a:rPr lang="fr-FR" sz="3000" dirty="0" err="1">
                <a:solidFill>
                  <a:prstClr val="white"/>
                </a:solidFill>
                <a:latin typeface="Roboto Black" panose="02000000000000000000" pitchFamily="2" charset="0"/>
                <a:ea typeface="Roboto Black" panose="02000000000000000000" pitchFamily="2" charset="0"/>
              </a:rPr>
              <a:t>ingredients</a:t>
            </a:r>
            <a:r>
              <a:rPr lang="fr-FR" sz="3000" dirty="0">
                <a:solidFill>
                  <a:prstClr val="white"/>
                </a:solidFill>
                <a:latin typeface="Roboto Black" panose="02000000000000000000" pitchFamily="2" charset="0"/>
                <a:ea typeface="Roboto Black" panose="02000000000000000000" pitchFamily="2" charset="0"/>
              </a:rPr>
              <a:t> of </a:t>
            </a:r>
            <a:r>
              <a:rPr lang="fr-FR" sz="3000" dirty="0" err="1">
                <a:solidFill>
                  <a:prstClr val="white"/>
                </a:solidFill>
                <a:latin typeface="Roboto Black" panose="02000000000000000000" pitchFamily="2" charset="0"/>
                <a:ea typeface="Roboto Black" panose="02000000000000000000" pitchFamily="2" charset="0"/>
              </a:rPr>
              <a:t>natural</a:t>
            </a:r>
            <a:r>
              <a:rPr lang="fr-FR" sz="3000" dirty="0">
                <a:solidFill>
                  <a:prstClr val="white"/>
                </a:solidFill>
                <a:latin typeface="Roboto Black" panose="02000000000000000000" pitchFamily="2" charset="0"/>
                <a:ea typeface="Roboto Black" panose="02000000000000000000" pitchFamily="2" charset="0"/>
              </a:rPr>
              <a:t> </a:t>
            </a:r>
            <a:r>
              <a:rPr lang="fr-FR" sz="3000" dirty="0" err="1">
                <a:solidFill>
                  <a:prstClr val="white"/>
                </a:solidFill>
                <a:latin typeface="Roboto Black" panose="02000000000000000000" pitchFamily="2" charset="0"/>
                <a:ea typeface="Roboto Black" panose="02000000000000000000" pitchFamily="2" charset="0"/>
              </a:rPr>
              <a:t>origin</a:t>
            </a:r>
            <a:r>
              <a:rPr lang="fr-FR" sz="3000" dirty="0">
                <a:solidFill>
                  <a:prstClr val="white"/>
                </a:solidFill>
                <a:latin typeface="Roboto Black" panose="02000000000000000000" pitchFamily="2" charset="0"/>
                <a:ea typeface="Roboto Black" panose="02000000000000000000" pitchFamily="2" charset="0"/>
              </a:rPr>
              <a:t>, vegan, non-GMO </a:t>
            </a:r>
          </a:p>
        </p:txBody>
      </p:sp>
      <p:sp>
        <p:nvSpPr>
          <p:cNvPr id="14" name="Espace réservé du titre 1"/>
          <p:cNvSpPr txBox="1">
            <a:spLocks/>
          </p:cNvSpPr>
          <p:nvPr/>
        </p:nvSpPr>
        <p:spPr>
          <a:xfrm>
            <a:off x="-150312" y="53713"/>
            <a:ext cx="18560195" cy="1558583"/>
          </a:xfrm>
          <a:prstGeom prst="rect">
            <a:avLst/>
          </a:prstGeom>
        </p:spPr>
        <p:txBody>
          <a:bodyPr vert="horz" lIns="137160" tIns="68580" rIns="137160" bIns="6858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1371600">
              <a:defRPr/>
            </a:pPr>
            <a:r>
              <a:rPr lang="fr-FR" sz="6600" dirty="0"/>
              <a:t>A complete, high-performance formula</a:t>
            </a:r>
          </a:p>
        </p:txBody>
      </p:sp>
      <p:sp>
        <p:nvSpPr>
          <p:cNvPr id="17" name="ZoneTexte 16">
            <a:extLst>
              <a:ext uri="{FF2B5EF4-FFF2-40B4-BE49-F238E27FC236}">
                <a16:creationId xmlns:a16="http://schemas.microsoft.com/office/drawing/2014/main" id="{59582E43-06EE-9324-2ACB-8B1B4C623938}"/>
              </a:ext>
            </a:extLst>
          </p:cNvPr>
          <p:cNvSpPr txBox="1"/>
          <p:nvPr/>
        </p:nvSpPr>
        <p:spPr>
          <a:xfrm>
            <a:off x="424352" y="9706343"/>
            <a:ext cx="4942011" cy="323165"/>
          </a:xfrm>
          <a:prstGeom prst="rect">
            <a:avLst/>
          </a:prstGeom>
          <a:noFill/>
        </p:spPr>
        <p:txBody>
          <a:bodyPr wrap="square" rtlCol="0">
            <a:spAutoFit/>
          </a:bodyPr>
          <a:lstStyle/>
          <a:p>
            <a:pPr defTabSz="1371600"/>
            <a:r>
              <a:rPr lang="fr-FR" sz="1500" dirty="0">
                <a:solidFill>
                  <a:prstClr val="black"/>
                </a:solidFill>
                <a:latin typeface="Roboto Light"/>
              </a:rPr>
              <a:t>*in a 30 ml bottle</a:t>
            </a:r>
          </a:p>
        </p:txBody>
      </p:sp>
      <p:grpSp>
        <p:nvGrpSpPr>
          <p:cNvPr id="32" name="Groupe 31">
            <a:extLst>
              <a:ext uri="{FF2B5EF4-FFF2-40B4-BE49-F238E27FC236}">
                <a16:creationId xmlns:a16="http://schemas.microsoft.com/office/drawing/2014/main" id="{AE15233D-3732-2D7E-B629-6FC0A4D1566D}"/>
              </a:ext>
            </a:extLst>
          </p:cNvPr>
          <p:cNvGrpSpPr/>
          <p:nvPr/>
        </p:nvGrpSpPr>
        <p:grpSpPr>
          <a:xfrm>
            <a:off x="16203208" y="1612296"/>
            <a:ext cx="1932392" cy="8545101"/>
            <a:chOff x="10960544" y="1063879"/>
            <a:chExt cx="1288261" cy="5817434"/>
          </a:xfrm>
        </p:grpSpPr>
        <p:pic>
          <p:nvPicPr>
            <p:cNvPr id="26" name="Image 25" descr="Une image contenant bouteille, boisson&#10;&#10;Description générée automatiquement">
              <a:extLst>
                <a:ext uri="{FF2B5EF4-FFF2-40B4-BE49-F238E27FC236}">
                  <a16:creationId xmlns:a16="http://schemas.microsoft.com/office/drawing/2014/main" id="{7E5B2162-241C-E773-563D-4E9CCB4C8C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61497" y="1063879"/>
              <a:ext cx="1286355" cy="2356808"/>
            </a:xfrm>
            <a:prstGeom prst="rect">
              <a:avLst/>
            </a:prstGeom>
          </p:spPr>
        </p:pic>
        <p:pic>
          <p:nvPicPr>
            <p:cNvPr id="27" name="Image 26">
              <a:extLst>
                <a:ext uri="{FF2B5EF4-FFF2-40B4-BE49-F238E27FC236}">
                  <a16:creationId xmlns:a16="http://schemas.microsoft.com/office/drawing/2014/main" id="{0249291D-BD5A-C1F5-6324-873BA0D202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61497" y="3367068"/>
              <a:ext cx="1286355" cy="869640"/>
            </a:xfrm>
            <a:prstGeom prst="rect">
              <a:avLst/>
            </a:prstGeom>
          </p:spPr>
        </p:pic>
        <p:pic>
          <p:nvPicPr>
            <p:cNvPr id="28" name="Image 27">
              <a:extLst>
                <a:ext uri="{FF2B5EF4-FFF2-40B4-BE49-F238E27FC236}">
                  <a16:creationId xmlns:a16="http://schemas.microsoft.com/office/drawing/2014/main" id="{E1ECA9D8-3B7A-FB66-F87C-1B9756BD09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60545" y="4234529"/>
              <a:ext cx="1288260" cy="772956"/>
            </a:xfrm>
            <a:prstGeom prst="rect">
              <a:avLst/>
            </a:prstGeom>
          </p:spPr>
        </p:pic>
        <p:pic>
          <p:nvPicPr>
            <p:cNvPr id="29" name="Image 28">
              <a:extLst>
                <a:ext uri="{FF2B5EF4-FFF2-40B4-BE49-F238E27FC236}">
                  <a16:creationId xmlns:a16="http://schemas.microsoft.com/office/drawing/2014/main" id="{A5AE34E1-0815-985B-71CE-C71D6CC776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60545" y="5007486"/>
              <a:ext cx="1287307" cy="821579"/>
            </a:xfrm>
            <a:prstGeom prst="rect">
              <a:avLst/>
            </a:prstGeom>
          </p:spPr>
        </p:pic>
        <p:pic>
          <p:nvPicPr>
            <p:cNvPr id="30" name="Image 29">
              <a:extLst>
                <a:ext uri="{FF2B5EF4-FFF2-40B4-BE49-F238E27FC236}">
                  <a16:creationId xmlns:a16="http://schemas.microsoft.com/office/drawing/2014/main" id="{E1D0DBBD-0FDF-E0DF-814F-456646B2BE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0544" y="5829064"/>
              <a:ext cx="1287307" cy="551046"/>
            </a:xfrm>
            <a:prstGeom prst="rect">
              <a:avLst/>
            </a:prstGeom>
          </p:spPr>
        </p:pic>
        <p:pic>
          <p:nvPicPr>
            <p:cNvPr id="31" name="Image 30">
              <a:extLst>
                <a:ext uri="{FF2B5EF4-FFF2-40B4-BE49-F238E27FC236}">
                  <a16:creationId xmlns:a16="http://schemas.microsoft.com/office/drawing/2014/main" id="{F0591E14-21E1-2DE2-7C9D-C6F6ECE6084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60544" y="6380109"/>
              <a:ext cx="1287307" cy="501204"/>
            </a:xfrm>
            <a:prstGeom prst="rect">
              <a:avLst/>
            </a:prstGeom>
          </p:spPr>
        </p:pic>
      </p:grpSp>
      <p:grpSp>
        <p:nvGrpSpPr>
          <p:cNvPr id="47" name="Groupe 46">
            <a:extLst>
              <a:ext uri="{FF2B5EF4-FFF2-40B4-BE49-F238E27FC236}">
                <a16:creationId xmlns:a16="http://schemas.microsoft.com/office/drawing/2014/main" id="{69B9A71B-949D-BD31-C58A-CA27E3BE0F90}"/>
              </a:ext>
            </a:extLst>
          </p:cNvPr>
          <p:cNvGrpSpPr/>
          <p:nvPr/>
        </p:nvGrpSpPr>
        <p:grpSpPr>
          <a:xfrm>
            <a:off x="9982200" y="6845673"/>
            <a:ext cx="5761155" cy="1414710"/>
            <a:chOff x="6654800" y="4563782"/>
            <a:chExt cx="3840770" cy="943140"/>
          </a:xfrm>
        </p:grpSpPr>
        <p:sp>
          <p:nvSpPr>
            <p:cNvPr id="12" name="ZoneTexte 11"/>
            <p:cNvSpPr txBox="1"/>
            <p:nvPr/>
          </p:nvSpPr>
          <p:spPr>
            <a:xfrm>
              <a:off x="7857506" y="5168368"/>
              <a:ext cx="2638064" cy="338554"/>
            </a:xfrm>
            <a:prstGeom prst="rect">
              <a:avLst/>
            </a:prstGeom>
            <a:noFill/>
          </p:spPr>
          <p:txBody>
            <a:bodyPr wrap="square" rtlCol="0">
              <a:spAutoFit/>
            </a:bodyPr>
            <a:lstStyle/>
            <a:p>
              <a:pPr defTabSz="1371600">
                <a:defRPr/>
              </a:pPr>
              <a:r>
                <a:rPr lang="fr-FR" sz="2700" dirty="0">
                  <a:solidFill>
                    <a:srgbClr val="3E3E3E"/>
                  </a:solidFill>
                  <a:latin typeface="Roboto Light"/>
                </a:rPr>
                <a:t>Quintessence Yon-Ka</a:t>
              </a:r>
            </a:p>
          </p:txBody>
        </p:sp>
        <p:cxnSp>
          <p:nvCxnSpPr>
            <p:cNvPr id="18" name="Connecteur droit 17">
              <a:extLst>
                <a:ext uri="{FF2B5EF4-FFF2-40B4-BE49-F238E27FC236}">
                  <a16:creationId xmlns:a16="http://schemas.microsoft.com/office/drawing/2014/main" id="{1633140D-5689-F392-0B20-9CB4FF780D99}"/>
                </a:ext>
              </a:extLst>
            </p:cNvPr>
            <p:cNvCxnSpPr>
              <a:cxnSpLocks/>
            </p:cNvCxnSpPr>
            <p:nvPr/>
          </p:nvCxnSpPr>
          <p:spPr>
            <a:xfrm flipH="1" flipV="1">
              <a:off x="6654800" y="4563782"/>
              <a:ext cx="1101073" cy="688103"/>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grpSp>
        <p:nvGrpSpPr>
          <p:cNvPr id="46" name="Groupe 45">
            <a:extLst>
              <a:ext uri="{FF2B5EF4-FFF2-40B4-BE49-F238E27FC236}">
                <a16:creationId xmlns:a16="http://schemas.microsoft.com/office/drawing/2014/main" id="{A4FBA857-A869-9EC0-1C96-3DF4F423D43B}"/>
              </a:ext>
            </a:extLst>
          </p:cNvPr>
          <p:cNvGrpSpPr/>
          <p:nvPr/>
        </p:nvGrpSpPr>
        <p:grpSpPr>
          <a:xfrm>
            <a:off x="243276" y="6845672"/>
            <a:ext cx="7645623" cy="1673847"/>
            <a:chOff x="162184" y="4563782"/>
            <a:chExt cx="5097082" cy="1115898"/>
          </a:xfrm>
        </p:grpSpPr>
        <p:sp>
          <p:nvSpPr>
            <p:cNvPr id="11" name="ZoneTexte 10"/>
            <p:cNvSpPr txBox="1"/>
            <p:nvPr/>
          </p:nvSpPr>
          <p:spPr>
            <a:xfrm>
              <a:off x="162184" y="5064127"/>
              <a:ext cx="3748487" cy="615553"/>
            </a:xfrm>
            <a:prstGeom prst="rect">
              <a:avLst/>
            </a:prstGeom>
            <a:noFill/>
          </p:spPr>
          <p:txBody>
            <a:bodyPr wrap="square" rtlCol="0">
              <a:spAutoFit/>
            </a:bodyPr>
            <a:lstStyle/>
            <a:p>
              <a:pPr algn="r" defTabSz="1371600">
                <a:defRPr/>
              </a:pPr>
              <a:r>
                <a:rPr lang="en-US" sz="2700" dirty="0">
                  <a:solidFill>
                    <a:srgbClr val="3E3E3E"/>
                  </a:solidFill>
                  <a:latin typeface="Roboto Light"/>
                </a:rPr>
                <a:t>Essential oils</a:t>
              </a:r>
            </a:p>
            <a:p>
              <a:pPr algn="r" defTabSz="1371600">
                <a:defRPr/>
              </a:pPr>
              <a:r>
                <a:rPr lang="en-US" sz="2700" dirty="0">
                  <a:solidFill>
                    <a:srgbClr val="3E3E3E"/>
                  </a:solidFill>
                  <a:latin typeface="Roboto Light"/>
                </a:rPr>
                <a:t>Lavender + </a:t>
              </a:r>
              <a:r>
                <a:rPr lang="en-US" sz="2700" dirty="0" err="1">
                  <a:solidFill>
                    <a:srgbClr val="3E3E3E"/>
                  </a:solidFill>
                  <a:latin typeface="Roboto Light"/>
                </a:rPr>
                <a:t>Chamomile </a:t>
              </a:r>
              <a:r>
                <a:rPr lang="en-US" sz="2700" dirty="0">
                  <a:solidFill>
                    <a:srgbClr val="3E3E3E"/>
                  </a:solidFill>
                  <a:latin typeface="Roboto Light"/>
                </a:rPr>
                <a:t>+ Neroli</a:t>
              </a:r>
              <a:endParaRPr lang="fr-FR" sz="2700" i="1" dirty="0">
                <a:solidFill>
                  <a:srgbClr val="3E3E3E"/>
                </a:solidFill>
                <a:latin typeface="Roboto Light"/>
              </a:endParaRPr>
            </a:p>
          </p:txBody>
        </p:sp>
        <p:cxnSp>
          <p:nvCxnSpPr>
            <p:cNvPr id="36" name="Connecteur droit 35">
              <a:extLst>
                <a:ext uri="{FF2B5EF4-FFF2-40B4-BE49-F238E27FC236}">
                  <a16:creationId xmlns:a16="http://schemas.microsoft.com/office/drawing/2014/main" id="{118C2A9B-FC70-330E-9AA6-A8BC14731153}"/>
                </a:ext>
              </a:extLst>
            </p:cNvPr>
            <p:cNvCxnSpPr>
              <a:cxnSpLocks/>
            </p:cNvCxnSpPr>
            <p:nvPr/>
          </p:nvCxnSpPr>
          <p:spPr>
            <a:xfrm flipH="1">
              <a:off x="4007934" y="4563782"/>
              <a:ext cx="1251332" cy="782436"/>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grpSp>
        <p:nvGrpSpPr>
          <p:cNvPr id="4" name="Groupe 3">
            <a:extLst>
              <a:ext uri="{FF2B5EF4-FFF2-40B4-BE49-F238E27FC236}">
                <a16:creationId xmlns:a16="http://schemas.microsoft.com/office/drawing/2014/main" id="{671E0DEC-2383-7523-8048-064E54A73A3C}"/>
              </a:ext>
            </a:extLst>
          </p:cNvPr>
          <p:cNvGrpSpPr/>
          <p:nvPr/>
        </p:nvGrpSpPr>
        <p:grpSpPr>
          <a:xfrm>
            <a:off x="1707434" y="3649762"/>
            <a:ext cx="6185203" cy="1777622"/>
            <a:chOff x="1707434" y="3649762"/>
            <a:chExt cx="6185203" cy="1777622"/>
          </a:xfrm>
        </p:grpSpPr>
        <p:grpSp>
          <p:nvGrpSpPr>
            <p:cNvPr id="41" name="Groupe 40">
              <a:extLst>
                <a:ext uri="{FF2B5EF4-FFF2-40B4-BE49-F238E27FC236}">
                  <a16:creationId xmlns:a16="http://schemas.microsoft.com/office/drawing/2014/main" id="{3A1DEE29-A154-004F-CB4C-17F8C9A3C66A}"/>
                </a:ext>
              </a:extLst>
            </p:cNvPr>
            <p:cNvGrpSpPr/>
            <p:nvPr/>
          </p:nvGrpSpPr>
          <p:grpSpPr>
            <a:xfrm>
              <a:off x="2024809" y="3857511"/>
              <a:ext cx="5867828" cy="1569873"/>
              <a:chOff x="1349872" y="2571674"/>
              <a:chExt cx="3911885" cy="1046582"/>
            </a:xfrm>
          </p:grpSpPr>
          <p:cxnSp>
            <p:nvCxnSpPr>
              <p:cNvPr id="3" name="Connecteur droit 2"/>
              <p:cNvCxnSpPr>
                <a:cxnSpLocks/>
              </p:cNvCxnSpPr>
              <p:nvPr/>
            </p:nvCxnSpPr>
            <p:spPr>
              <a:xfrm flipH="1" flipV="1">
                <a:off x="3990190" y="2859483"/>
                <a:ext cx="1271567" cy="758773"/>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1349872" y="2571674"/>
                <a:ext cx="2426540" cy="338554"/>
              </a:xfrm>
              <a:prstGeom prst="rect">
                <a:avLst/>
              </a:prstGeom>
              <a:noFill/>
            </p:spPr>
            <p:txBody>
              <a:bodyPr wrap="square" rtlCol="0">
                <a:spAutoFit/>
              </a:bodyPr>
              <a:lstStyle/>
              <a:p>
                <a:pPr algn="r" defTabSz="1371600">
                  <a:defRPr/>
                </a:pPr>
                <a:r>
                  <a:rPr lang="en-US" sz="2700" b="1" dirty="0">
                    <a:solidFill>
                      <a:srgbClr val="00584A"/>
                    </a:solidFill>
                    <a:latin typeface="Roboto Light"/>
                  </a:rPr>
                  <a:t>300 mg of pure CBD</a:t>
                </a:r>
              </a:p>
            </p:txBody>
          </p:sp>
        </p:grpSp>
        <p:pic>
          <p:nvPicPr>
            <p:cNvPr id="19" name="Image 18" descr="Une image contenant capture d’écran, Graphique, conception, art&#10;&#10;Description générée automatiquement">
              <a:extLst>
                <a:ext uri="{FF2B5EF4-FFF2-40B4-BE49-F238E27FC236}">
                  <a16:creationId xmlns:a16="http://schemas.microsoft.com/office/drawing/2014/main" id="{CFCF3AC4-1A68-EB7E-95DE-BDC3236EDB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07434" y="3649762"/>
              <a:ext cx="698566" cy="660742"/>
            </a:xfrm>
            <a:prstGeom prst="rect">
              <a:avLst/>
            </a:prstGeom>
          </p:spPr>
        </p:pic>
      </p:grpSp>
      <p:pic>
        <p:nvPicPr>
          <p:cNvPr id="15" name="Image 14" descr="Une image contenant texte, Solution, Solvant, bouteille&#10;&#10;Description générée automatiquement">
            <a:extLst>
              <a:ext uri="{FF2B5EF4-FFF2-40B4-BE49-F238E27FC236}">
                <a16:creationId xmlns:a16="http://schemas.microsoft.com/office/drawing/2014/main" id="{6B71B176-06A2-BCFD-27FB-07E9B4B237E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638587" y="2611482"/>
            <a:ext cx="2537901" cy="7675518"/>
          </a:xfrm>
          <a:prstGeom prst="rect">
            <a:avLst/>
          </a:prstGeom>
        </p:spPr>
      </p:pic>
      <p:grpSp>
        <p:nvGrpSpPr>
          <p:cNvPr id="21" name="Groupe 20">
            <a:extLst>
              <a:ext uri="{FF2B5EF4-FFF2-40B4-BE49-F238E27FC236}">
                <a16:creationId xmlns:a16="http://schemas.microsoft.com/office/drawing/2014/main" id="{977E26D9-C576-A18F-2B73-61FD7F3005CC}"/>
              </a:ext>
            </a:extLst>
          </p:cNvPr>
          <p:cNvGrpSpPr/>
          <p:nvPr/>
        </p:nvGrpSpPr>
        <p:grpSpPr>
          <a:xfrm>
            <a:off x="9298027" y="3518468"/>
            <a:ext cx="6808376" cy="1982665"/>
            <a:chOff x="9298027" y="3518468"/>
            <a:chExt cx="6808376" cy="1982665"/>
          </a:xfrm>
        </p:grpSpPr>
        <p:grpSp>
          <p:nvGrpSpPr>
            <p:cNvPr id="9" name="Groupe 8">
              <a:extLst>
                <a:ext uri="{FF2B5EF4-FFF2-40B4-BE49-F238E27FC236}">
                  <a16:creationId xmlns:a16="http://schemas.microsoft.com/office/drawing/2014/main" id="{E5ABB978-BB33-1420-D151-5B3619CFCB69}"/>
                </a:ext>
              </a:extLst>
            </p:cNvPr>
            <p:cNvGrpSpPr/>
            <p:nvPr/>
          </p:nvGrpSpPr>
          <p:grpSpPr>
            <a:xfrm>
              <a:off x="9298027" y="3518468"/>
              <a:ext cx="6808376" cy="1982665"/>
              <a:chOff x="9298027" y="3518468"/>
              <a:chExt cx="6808376" cy="1982665"/>
            </a:xfrm>
          </p:grpSpPr>
          <p:grpSp>
            <p:nvGrpSpPr>
              <p:cNvPr id="43" name="Groupe 42">
                <a:extLst>
                  <a:ext uri="{FF2B5EF4-FFF2-40B4-BE49-F238E27FC236}">
                    <a16:creationId xmlns:a16="http://schemas.microsoft.com/office/drawing/2014/main" id="{699FBBCC-31FE-2D34-4ABD-FF37A445582D}"/>
                  </a:ext>
                </a:extLst>
              </p:cNvPr>
              <p:cNvGrpSpPr/>
              <p:nvPr/>
            </p:nvGrpSpPr>
            <p:grpSpPr>
              <a:xfrm>
                <a:off x="9298027" y="3518468"/>
                <a:ext cx="6808376" cy="1982665"/>
                <a:chOff x="6259748" y="1944135"/>
                <a:chExt cx="4538917" cy="1321776"/>
              </a:xfrm>
            </p:grpSpPr>
            <p:sp>
              <p:nvSpPr>
                <p:cNvPr id="6" name="ZoneTexte 5"/>
                <p:cNvSpPr txBox="1"/>
                <p:nvPr/>
              </p:nvSpPr>
              <p:spPr>
                <a:xfrm>
                  <a:off x="7759424" y="1944135"/>
                  <a:ext cx="3039241" cy="615553"/>
                </a:xfrm>
                <a:prstGeom prst="rect">
                  <a:avLst/>
                </a:prstGeom>
                <a:noFill/>
              </p:spPr>
              <p:txBody>
                <a:bodyPr wrap="square" rtlCol="0">
                  <a:spAutoFit/>
                </a:bodyPr>
                <a:lstStyle/>
                <a:p>
                  <a:pPr defTabSz="1371600">
                    <a:defRPr/>
                  </a:pPr>
                  <a:r>
                    <a:rPr lang="en-US" sz="2700" b="1" dirty="0">
                      <a:solidFill>
                        <a:srgbClr val="00584A"/>
                      </a:solidFill>
                      <a:latin typeface="Roboto Light"/>
                    </a:rPr>
                    <a:t>750,000 Native cells of sacred lotus*</a:t>
                  </a:r>
                </a:p>
              </p:txBody>
            </p:sp>
            <p:cxnSp>
              <p:nvCxnSpPr>
                <p:cNvPr id="38" name="Connecteur droit 37">
                  <a:extLst>
                    <a:ext uri="{FF2B5EF4-FFF2-40B4-BE49-F238E27FC236}">
                      <a16:creationId xmlns:a16="http://schemas.microsoft.com/office/drawing/2014/main" id="{1361113A-7CD7-8936-DC7B-807CE3AEFFDA}"/>
                    </a:ext>
                  </a:extLst>
                </p:cNvPr>
                <p:cNvCxnSpPr>
                  <a:cxnSpLocks/>
                </p:cNvCxnSpPr>
                <p:nvPr/>
              </p:nvCxnSpPr>
              <p:spPr>
                <a:xfrm flipH="1">
                  <a:off x="6259748" y="2483475"/>
                  <a:ext cx="1251332" cy="782436"/>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grpSp>
          <p:pic>
            <p:nvPicPr>
              <p:cNvPr id="16" name="Image 15" descr="Une image contenant capture d’écran, Graphique, conception, art&#10;&#10;Description générée automatiquement">
                <a:extLst>
                  <a:ext uri="{FF2B5EF4-FFF2-40B4-BE49-F238E27FC236}">
                    <a16:creationId xmlns:a16="http://schemas.microsoft.com/office/drawing/2014/main" id="{6F69A9E9-56ED-42AD-178F-F28EE02FD7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808005" y="3598569"/>
                <a:ext cx="698566" cy="660742"/>
              </a:xfrm>
              <a:prstGeom prst="rect">
                <a:avLst/>
              </a:prstGeom>
            </p:spPr>
          </p:pic>
        </p:grpSp>
        <p:pic>
          <p:nvPicPr>
            <p:cNvPr id="20" name="Image 19">
              <a:extLst>
                <a:ext uri="{FF2B5EF4-FFF2-40B4-BE49-F238E27FC236}">
                  <a16:creationId xmlns:a16="http://schemas.microsoft.com/office/drawing/2014/main" id="{6A8F2977-AD22-EE45-C1D7-41570E83FC1F}"/>
                </a:ext>
              </a:extLst>
            </p:cNvPr>
            <p:cNvPicPr>
              <a:picLocks noChangeAspect="1"/>
            </p:cNvPicPr>
            <p:nvPr/>
          </p:nvPicPr>
          <p:blipFill>
            <a:blip r:embed="rId11"/>
            <a:stretch>
              <a:fillRect/>
            </a:stretch>
          </p:blipFill>
          <p:spPr>
            <a:xfrm>
              <a:off x="10881024" y="4304051"/>
              <a:ext cx="552527" cy="76211"/>
            </a:xfrm>
            <a:prstGeom prst="rect">
              <a:avLst/>
            </a:prstGeom>
          </p:spPr>
        </p:pic>
      </p:grpSp>
      <p:grpSp>
        <p:nvGrpSpPr>
          <p:cNvPr id="23" name="Groupe 22">
            <a:extLst>
              <a:ext uri="{FF2B5EF4-FFF2-40B4-BE49-F238E27FC236}">
                <a16:creationId xmlns:a16="http://schemas.microsoft.com/office/drawing/2014/main" id="{115F5083-ABB2-A091-307A-9F5F35C74D72}"/>
              </a:ext>
            </a:extLst>
          </p:cNvPr>
          <p:cNvGrpSpPr/>
          <p:nvPr/>
        </p:nvGrpSpPr>
        <p:grpSpPr>
          <a:xfrm>
            <a:off x="1583050" y="5682332"/>
            <a:ext cx="6539394" cy="941142"/>
            <a:chOff x="1583050" y="5682332"/>
            <a:chExt cx="6539394" cy="941142"/>
          </a:xfrm>
        </p:grpSpPr>
        <p:grpSp>
          <p:nvGrpSpPr>
            <p:cNvPr id="42" name="Groupe 41">
              <a:extLst>
                <a:ext uri="{FF2B5EF4-FFF2-40B4-BE49-F238E27FC236}">
                  <a16:creationId xmlns:a16="http://schemas.microsoft.com/office/drawing/2014/main" id="{30BE23F1-4CCB-470E-FAF7-7CF1B0899DC1}"/>
                </a:ext>
              </a:extLst>
            </p:cNvPr>
            <p:cNvGrpSpPr/>
            <p:nvPr/>
          </p:nvGrpSpPr>
          <p:grpSpPr>
            <a:xfrm>
              <a:off x="1583050" y="5682332"/>
              <a:ext cx="6539394" cy="923330"/>
              <a:chOff x="1055367" y="3788219"/>
              <a:chExt cx="4359596" cy="615553"/>
            </a:xfrm>
          </p:grpSpPr>
          <p:cxnSp>
            <p:nvCxnSpPr>
              <p:cNvPr id="2" name="Connecteur droit 1"/>
              <p:cNvCxnSpPr>
                <a:cxnSpLocks/>
              </p:cNvCxnSpPr>
              <p:nvPr/>
            </p:nvCxnSpPr>
            <p:spPr>
              <a:xfrm>
                <a:off x="3987165" y="4083064"/>
                <a:ext cx="1427798" cy="0"/>
              </a:xfrm>
              <a:prstGeom prst="line">
                <a:avLst/>
              </a:prstGeom>
              <a:ln w="38100">
                <a:solidFill>
                  <a:srgbClr val="006653"/>
                </a:solidFill>
                <a:prstDash val="lgDashDotDot"/>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1055367" y="3788219"/>
                <a:ext cx="2775546" cy="615553"/>
              </a:xfrm>
              <a:prstGeom prst="rect">
                <a:avLst/>
              </a:prstGeom>
              <a:noFill/>
            </p:spPr>
            <p:txBody>
              <a:bodyPr wrap="none" rtlCol="0">
                <a:spAutoFit/>
              </a:bodyPr>
              <a:lstStyle/>
              <a:p>
                <a:pPr algn="r" defTabSz="1371600">
                  <a:defRPr/>
                </a:pPr>
                <a:r>
                  <a:rPr lang="fr-FR" sz="2700" b="1" dirty="0">
                    <a:solidFill>
                      <a:srgbClr val="00584A"/>
                    </a:solidFill>
                    <a:latin typeface="Roboto Light"/>
                  </a:rPr>
                  <a:t>30% </a:t>
                </a:r>
                <a:r>
                  <a:rPr lang="fr-FR" sz="2700" b="1" dirty="0" err="1">
                    <a:solidFill>
                      <a:srgbClr val="00584A"/>
                    </a:solidFill>
                    <a:latin typeface="Roboto Light"/>
                  </a:rPr>
                  <a:t>Organic</a:t>
                </a:r>
                <a:r>
                  <a:rPr lang="fr-FR" sz="2700" b="1" dirty="0">
                    <a:solidFill>
                      <a:srgbClr val="00584A"/>
                    </a:solidFill>
                    <a:latin typeface="Roboto Light"/>
                  </a:rPr>
                  <a:t> </a:t>
                </a:r>
                <a:r>
                  <a:rPr lang="fr-FR" sz="2700" b="1" dirty="0" err="1">
                    <a:solidFill>
                      <a:srgbClr val="00584A"/>
                    </a:solidFill>
                    <a:latin typeface="Roboto Light"/>
                  </a:rPr>
                  <a:t>vegetable</a:t>
                </a:r>
                <a:r>
                  <a:rPr lang="fr-FR" sz="2700" b="1" dirty="0">
                    <a:solidFill>
                      <a:srgbClr val="00584A"/>
                    </a:solidFill>
                    <a:latin typeface="Roboto Light"/>
                  </a:rPr>
                  <a:t> </a:t>
                </a:r>
                <a:r>
                  <a:rPr lang="fr-FR" sz="2700" b="1" dirty="0" err="1">
                    <a:solidFill>
                      <a:srgbClr val="00584A"/>
                    </a:solidFill>
                    <a:latin typeface="Roboto Light"/>
                  </a:rPr>
                  <a:t>oils</a:t>
                </a:r>
                <a:endParaRPr lang="fr-FR" sz="2700" b="1" dirty="0">
                  <a:solidFill>
                    <a:srgbClr val="00584A"/>
                  </a:solidFill>
                  <a:latin typeface="Roboto Light"/>
                </a:endParaRPr>
              </a:p>
              <a:p>
                <a:pPr algn="r" defTabSz="1371600">
                  <a:defRPr/>
                </a:pPr>
                <a:r>
                  <a:rPr lang="fr-FR" sz="2700" b="1" dirty="0">
                    <a:solidFill>
                      <a:srgbClr val="3E3E3E"/>
                    </a:solidFill>
                    <a:latin typeface="Roboto Light"/>
                  </a:rPr>
                  <a:t>Hemp + Inca </a:t>
                </a:r>
                <a:r>
                  <a:rPr lang="fr-FR" sz="2700" b="1" dirty="0" err="1">
                    <a:solidFill>
                      <a:srgbClr val="3E3E3E"/>
                    </a:solidFill>
                    <a:latin typeface="Roboto Light"/>
                  </a:rPr>
                  <a:t>Inchi</a:t>
                </a:r>
                <a:endParaRPr lang="fr-FR" sz="2700" b="1" dirty="0">
                  <a:solidFill>
                    <a:srgbClr val="3E3E3E"/>
                  </a:solidFill>
                  <a:latin typeface="Roboto Light"/>
                </a:endParaRPr>
              </a:p>
            </p:txBody>
          </p:sp>
        </p:grpSp>
        <p:pic>
          <p:nvPicPr>
            <p:cNvPr id="22" name="Image 21">
              <a:extLst>
                <a:ext uri="{FF2B5EF4-FFF2-40B4-BE49-F238E27FC236}">
                  <a16:creationId xmlns:a16="http://schemas.microsoft.com/office/drawing/2014/main" id="{CA693661-BECE-8F38-A210-27051A54C39A}"/>
                </a:ext>
              </a:extLst>
            </p:cNvPr>
            <p:cNvPicPr>
              <a:picLocks noChangeAspect="1"/>
            </p:cNvPicPr>
            <p:nvPr/>
          </p:nvPicPr>
          <p:blipFill>
            <a:blip r:embed="rId11"/>
            <a:stretch>
              <a:fillRect/>
            </a:stretch>
          </p:blipFill>
          <p:spPr>
            <a:xfrm>
              <a:off x="2987514" y="6547263"/>
              <a:ext cx="552527" cy="76211"/>
            </a:xfrm>
            <a:prstGeom prst="rect">
              <a:avLst/>
            </a:prstGeom>
          </p:spPr>
        </p:pic>
      </p:grpSp>
    </p:spTree>
    <p:extLst>
      <p:ext uri="{BB962C8B-B14F-4D97-AF65-F5344CB8AC3E}">
        <p14:creationId xmlns:p14="http://schemas.microsoft.com/office/powerpoint/2010/main" val="3373111296"/>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19848</TotalTime>
  <Words>4056</Words>
  <Application>Microsoft Office PowerPoint</Application>
  <PresentationFormat>Personnalisé</PresentationFormat>
  <Paragraphs>479</Paragraphs>
  <Slides>34</Slides>
  <Notes>27</Notes>
  <HiddenSlides>2</HiddenSlides>
  <MMClips>1</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34</vt:i4>
      </vt:variant>
    </vt:vector>
  </HeadingPairs>
  <TitlesOfParts>
    <vt:vector size="50" baseType="lpstr">
      <vt:lpstr>Calibri</vt:lpstr>
      <vt:lpstr>Times New Roman</vt:lpstr>
      <vt:lpstr>KyivType Sans2</vt:lpstr>
      <vt:lpstr>Roboto</vt:lpstr>
      <vt:lpstr>Roboto </vt:lpstr>
      <vt:lpstr>Roboto Light</vt:lpstr>
      <vt:lpstr>Arial Unicode MS</vt:lpstr>
      <vt:lpstr>Halcom</vt:lpstr>
      <vt:lpstr>Roboto Black</vt:lpstr>
      <vt:lpstr>Helvetica Neue</vt:lpstr>
      <vt:lpstr>KyivType Sans Medium2</vt:lpstr>
      <vt:lpstr>Roboto-Light</vt:lpstr>
      <vt:lpstr>Wingdings</vt:lpstr>
      <vt:lpstr>Arial</vt:lpstr>
      <vt:lpstr>Segoe UI</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Visible and proven efficacy from  the very 1st night</vt:lpstr>
      <vt:lpstr>Présentation PowerPoint</vt:lpstr>
      <vt:lpstr>Présentation PowerPoint</vt:lpstr>
      <vt:lpstr>Présentation PowerPoint</vt:lpstr>
      <vt:lpstr>Présentation PowerPoint</vt:lpstr>
      <vt:lpstr>A product that meets  to our commitments</vt:lpstr>
      <vt:lpstr>Présentation PowerPoint</vt:lpstr>
      <vt:lpstr>Présentation PowerPoint</vt:lpstr>
      <vt:lpstr>Présentation PowerPoint</vt:lpstr>
      <vt:lpstr>One new treatment – 2 versions :</vt:lpstr>
      <vt:lpstr>De-stressing, smoothing and re-harmonising face and back treatment with CBD for restful sleep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trade Marketing plan</dc:title>
  <dc:creator>ANDRIEUX Karen</dc:creator>
  <cp:lastModifiedBy>MARTINEZ Caroline</cp:lastModifiedBy>
  <cp:revision>183</cp:revision>
  <cp:lastPrinted>2023-12-18T11:41:46Z</cp:lastPrinted>
  <dcterms:created xsi:type="dcterms:W3CDTF">2006-08-16T00:00:00Z</dcterms:created>
  <dcterms:modified xsi:type="dcterms:W3CDTF">2024-03-12T17:35:40Z</dcterms:modified>
  <dc:identifier>DAFuc_8adhc</dc:identifier>
</cp:coreProperties>
</file>