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notesMasterIdLst>
    <p:notesMasterId r:id="rId8"/>
  </p:notesMasterIdLst>
  <p:sldIdLst>
    <p:sldId id="2361" r:id="rId2"/>
    <p:sldId id="2351" r:id="rId3"/>
    <p:sldId id="2358" r:id="rId4"/>
    <p:sldId id="2350" r:id="rId5"/>
    <p:sldId id="2352" r:id="rId6"/>
    <p:sldId id="2353" r:id="rId7"/>
  </p:sldIdLst>
  <p:sldSz cx="18288000" cy="10287000"/>
  <p:notesSz cx="6808788" cy="9940925"/>
  <p:embeddedFontLst>
    <p:embeddedFont>
      <p:font typeface="KyivType Sans2" panose="00000500000000000000" pitchFamily="50" charset="0"/>
      <p:regular r:id="rId9"/>
    </p:embeddedFont>
    <p:embeddedFont>
      <p:font typeface="Midnight Signature" panose="02000500000000090000" pitchFamily="2" charset="0"/>
      <p:regular r:id="rId10"/>
    </p:embeddedFont>
    <p:embeddedFont>
      <p:font typeface="Roboto Light" panose="02000000000000000000" pitchFamily="2" charset="0"/>
      <p:regular r:id="rId11"/>
      <p:italic r:id="rId12"/>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584A"/>
    <a:srgbClr val="FFFFFF"/>
    <a:srgbClr val="111111"/>
    <a:srgbClr val="006653"/>
    <a:srgbClr val="225B50"/>
    <a:srgbClr val="A1ABA0"/>
    <a:srgbClr val="FFCCFF"/>
    <a:srgbClr val="404040"/>
    <a:srgbClr val="FFE6E4"/>
    <a:srgbClr val="FADAA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615" autoAdjust="0"/>
    <p:restoredTop sz="48426" autoAdjust="0"/>
  </p:normalViewPr>
  <p:slideViewPr>
    <p:cSldViewPr>
      <p:cViewPr varScale="1">
        <p:scale>
          <a:sx n="36" d="100"/>
          <a:sy n="36" d="100"/>
        </p:scale>
        <p:origin x="2298" y="5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varScale="1">
        <p:scale>
          <a:sx n="58" d="100"/>
          <a:sy n="58" d="100"/>
        </p:scale>
        <p:origin x="3326" y="53"/>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font" Target="fonts/font4.fntdata"/><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3.fntdata"/><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font" Target="fonts/font2.fntdata"/><Relationship Id="rId4" Type="http://schemas.openxmlformats.org/officeDocument/2006/relationships/slide" Target="slides/slide3.xml"/><Relationship Id="rId9" Type="http://schemas.openxmlformats.org/officeDocument/2006/relationships/font" Target="fonts/font1.fntdata"/><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1"/>
            <a:ext cx="2950475" cy="498773"/>
          </a:xfrm>
          <a:prstGeom prst="rect">
            <a:avLst/>
          </a:prstGeom>
        </p:spPr>
        <p:txBody>
          <a:bodyPr vert="horz" lIns="93113" tIns="46557" rIns="93113" bIns="46557" rtlCol="0"/>
          <a:lstStyle>
            <a:lvl1pPr algn="l">
              <a:defRPr sz="1200"/>
            </a:lvl1pPr>
          </a:lstStyle>
          <a:p>
            <a:endParaRPr lang="fr-FR"/>
          </a:p>
        </p:txBody>
      </p:sp>
      <p:sp>
        <p:nvSpPr>
          <p:cNvPr id="3" name="Espace réservé de la date 2"/>
          <p:cNvSpPr>
            <a:spLocks noGrp="1"/>
          </p:cNvSpPr>
          <p:nvPr>
            <p:ph type="dt" idx="1"/>
          </p:nvPr>
        </p:nvSpPr>
        <p:spPr>
          <a:xfrm>
            <a:off x="3856737" y="1"/>
            <a:ext cx="2950475" cy="498773"/>
          </a:xfrm>
          <a:prstGeom prst="rect">
            <a:avLst/>
          </a:prstGeom>
        </p:spPr>
        <p:txBody>
          <a:bodyPr vert="horz" lIns="93113" tIns="46557" rIns="93113" bIns="46557" rtlCol="0"/>
          <a:lstStyle>
            <a:lvl1pPr algn="r">
              <a:defRPr sz="1200"/>
            </a:lvl1pPr>
          </a:lstStyle>
          <a:p>
            <a:fld id="{CACBF2AA-4296-4718-884A-102406E736C4}" type="datetimeFigureOut">
              <a:rPr lang="fr-FR" smtClean="0"/>
              <a:t>12/03/2024</a:t>
            </a:fld>
            <a:endParaRPr lang="fr-FR"/>
          </a:p>
        </p:txBody>
      </p:sp>
      <p:sp>
        <p:nvSpPr>
          <p:cNvPr id="4" name="Espace réservé de l'image des diapositives 3"/>
          <p:cNvSpPr>
            <a:spLocks noGrp="1" noRot="1" noChangeAspect="1"/>
          </p:cNvSpPr>
          <p:nvPr>
            <p:ph type="sldImg" idx="2"/>
          </p:nvPr>
        </p:nvSpPr>
        <p:spPr>
          <a:xfrm>
            <a:off x="420688" y="1243013"/>
            <a:ext cx="5967412" cy="3355975"/>
          </a:xfrm>
          <a:prstGeom prst="rect">
            <a:avLst/>
          </a:prstGeom>
          <a:noFill/>
          <a:ln w="12700">
            <a:solidFill>
              <a:prstClr val="black"/>
            </a:solidFill>
          </a:ln>
        </p:spPr>
        <p:txBody>
          <a:bodyPr vert="horz" lIns="93113" tIns="46557" rIns="93113" bIns="46557" rtlCol="0" anchor="ctr"/>
          <a:lstStyle/>
          <a:p>
            <a:endParaRPr lang="fr-FR"/>
          </a:p>
        </p:txBody>
      </p:sp>
      <p:sp>
        <p:nvSpPr>
          <p:cNvPr id="5" name="Espace réservé des notes 4"/>
          <p:cNvSpPr>
            <a:spLocks noGrp="1"/>
          </p:cNvSpPr>
          <p:nvPr>
            <p:ph type="body" sz="quarter" idx="3"/>
          </p:nvPr>
        </p:nvSpPr>
        <p:spPr>
          <a:xfrm>
            <a:off x="680880" y="4784070"/>
            <a:ext cx="5447030" cy="3914239"/>
          </a:xfrm>
          <a:prstGeom prst="rect">
            <a:avLst/>
          </a:prstGeom>
        </p:spPr>
        <p:txBody>
          <a:bodyPr vert="horz" lIns="93113" tIns="46557" rIns="93113" bIns="46557"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42154"/>
            <a:ext cx="2950475" cy="498772"/>
          </a:xfrm>
          <a:prstGeom prst="rect">
            <a:avLst/>
          </a:prstGeom>
        </p:spPr>
        <p:txBody>
          <a:bodyPr vert="horz" lIns="93113" tIns="46557" rIns="93113" bIns="46557"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56737" y="9442154"/>
            <a:ext cx="2950475" cy="498772"/>
          </a:xfrm>
          <a:prstGeom prst="rect">
            <a:avLst/>
          </a:prstGeom>
        </p:spPr>
        <p:txBody>
          <a:bodyPr vert="horz" lIns="93113" tIns="46557" rIns="93113" bIns="46557" rtlCol="0" anchor="b"/>
          <a:lstStyle>
            <a:lvl1pPr algn="r">
              <a:defRPr sz="1200"/>
            </a:lvl1pPr>
          </a:lstStyle>
          <a:p>
            <a:fld id="{AAA143E6-1370-4DF1-AEAD-042727B41BFD}" type="slidenum">
              <a:rPr lang="fr-FR" smtClean="0"/>
              <a:t>‹N°›</a:t>
            </a:fld>
            <a:endParaRPr lang="fr-FR"/>
          </a:p>
        </p:txBody>
      </p:sp>
    </p:spTree>
    <p:extLst>
      <p:ext uri="{BB962C8B-B14F-4D97-AF65-F5344CB8AC3E}">
        <p14:creationId xmlns:p14="http://schemas.microsoft.com/office/powerpoint/2010/main" val="8067006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86CB83-B32B-3D8A-6048-31584CFF8707}"/>
            </a:ext>
          </a:extLst>
        </p:cNvPr>
        <p:cNvGrpSpPr/>
        <p:nvPr/>
      </p:nvGrpSpPr>
      <p:grpSpPr>
        <a:xfrm>
          <a:off x="0" y="0"/>
          <a:ext cx="0" cy="0"/>
          <a:chOff x="0" y="0"/>
          <a:chExt cx="0" cy="0"/>
        </a:xfrm>
      </p:grpSpPr>
      <p:sp>
        <p:nvSpPr>
          <p:cNvPr id="2" name="Espace réservé de l'image des diapositives 1">
            <a:extLst>
              <a:ext uri="{FF2B5EF4-FFF2-40B4-BE49-F238E27FC236}">
                <a16:creationId xmlns:a16="http://schemas.microsoft.com/office/drawing/2014/main" id="{6F3FEEF7-E384-8EC2-F99A-B6BD8812C1A4}"/>
              </a:ext>
            </a:extLst>
          </p:cNvPr>
          <p:cNvSpPr>
            <a:spLocks noGrp="1" noRot="1" noChangeAspect="1"/>
          </p:cNvSpPr>
          <p:nvPr>
            <p:ph type="sldImg"/>
          </p:nvPr>
        </p:nvSpPr>
        <p:spPr/>
      </p:sp>
      <p:sp>
        <p:nvSpPr>
          <p:cNvPr id="3" name="Espace réservé des notes 2">
            <a:extLst>
              <a:ext uri="{FF2B5EF4-FFF2-40B4-BE49-F238E27FC236}">
                <a16:creationId xmlns:a16="http://schemas.microsoft.com/office/drawing/2014/main" id="{32C0EBB4-D7A5-0FC7-2CDF-F36BFD571E91}"/>
              </a:ext>
            </a:extLst>
          </p:cNvPr>
          <p:cNvSpPr>
            <a:spLocks noGrp="1"/>
          </p:cNvSpPr>
          <p:nvPr>
            <p:ph type="body" idx="1"/>
          </p:nvPr>
        </p:nvSpPr>
        <p:spPr/>
        <p:txBody>
          <a:bodyPr/>
          <a:lstStyle/>
          <a:p>
            <a:endParaRPr lang="fr-FR" dirty="0"/>
          </a:p>
        </p:txBody>
      </p:sp>
      <p:sp>
        <p:nvSpPr>
          <p:cNvPr id="4" name="Espace réservé du numéro de diapositive 3">
            <a:extLst>
              <a:ext uri="{FF2B5EF4-FFF2-40B4-BE49-F238E27FC236}">
                <a16:creationId xmlns:a16="http://schemas.microsoft.com/office/drawing/2014/main" id="{7FA3E464-9CE2-2BC8-AF6C-ACAFA095CF9D}"/>
              </a:ext>
            </a:extLst>
          </p:cNvPr>
          <p:cNvSpPr>
            <a:spLocks noGrp="1"/>
          </p:cNvSpPr>
          <p:nvPr>
            <p:ph type="sldNum" sz="quarter" idx="5"/>
          </p:nvPr>
        </p:nvSpPr>
        <p:spPr/>
        <p:txBody>
          <a:bodyPr/>
          <a:lstStyle/>
          <a:p>
            <a:pPr marL="0" marR="0" lvl="0" indent="0" algn="r" defTabSz="931134" rtl="0" eaLnBrk="1" fontAlgn="auto" latinLnBrk="0" hangingPunct="1">
              <a:lnSpc>
                <a:spcPct val="100000"/>
              </a:lnSpc>
              <a:spcBef>
                <a:spcPts val="0"/>
              </a:spcBef>
              <a:spcAft>
                <a:spcPts val="0"/>
              </a:spcAft>
              <a:buClrTx/>
              <a:buSzTx/>
              <a:buFontTx/>
              <a:buNone/>
              <a:tabLst/>
              <a:defRPr/>
            </a:pPr>
            <a:fld id="{5ACC6FA1-F4B8-41BE-BAAE-DA28AE87E23D}" type="slidenum">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134" rtl="0" eaLnBrk="1" fontAlgn="auto" latinLnBrk="0" hangingPunct="1">
                <a:lnSpc>
                  <a:spcPct val="100000"/>
                </a:lnSpc>
                <a:spcBef>
                  <a:spcPts val="0"/>
                </a:spcBef>
                <a:spcAft>
                  <a:spcPts val="0"/>
                </a:spcAft>
                <a:buClrTx/>
                <a:buSzTx/>
                <a:buFontTx/>
                <a:buNone/>
                <a:tabLst/>
                <a:defRPr/>
              </a:pPr>
              <a:t>1</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0577027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en-US" dirty="0"/>
              <a:t>As we have seen, the new Sleep Therapy treatment aims to de-stress, soothe and re-</a:t>
            </a:r>
            <a:r>
              <a:rPr lang="en-US" dirty="0" err="1"/>
              <a:t>harmonise</a:t>
            </a:r>
            <a:r>
              <a:rPr lang="en-US" dirty="0"/>
              <a:t> body and mind. To complement the benefits of the treatment in the institute, we also offer tips for home use.</a:t>
            </a:r>
          </a:p>
          <a:p>
            <a:endParaRPr lang="en-US" dirty="0"/>
          </a:p>
          <a:p>
            <a:r>
              <a:rPr lang="en-US" dirty="0"/>
              <a:t>ANTI INSOMNIA TIPS :</a:t>
            </a:r>
          </a:p>
          <a:p>
            <a:endParaRPr lang="en-US" dirty="0"/>
          </a:p>
          <a:p>
            <a:pPr marL="171450" indent="-171450">
              <a:buFontTx/>
              <a:buChar char="-"/>
            </a:pPr>
            <a:r>
              <a:rPr lang="en-US" dirty="0"/>
              <a:t>a timeless classic, the hot water bottle : whether on the shoulders, back or even feet the warmth generated will provide deep muscle relaxation.</a:t>
            </a:r>
          </a:p>
          <a:p>
            <a:pPr marL="171450" indent="-171450">
              <a:buFontTx/>
              <a:buChar char="-"/>
            </a:pPr>
            <a:r>
              <a:rPr lang="en-US" dirty="0"/>
              <a:t>Meditation and or self massage of the temples and 3</a:t>
            </a:r>
            <a:r>
              <a:rPr lang="en-US" baseline="30000" dirty="0"/>
              <a:t>rd</a:t>
            </a:r>
            <a:r>
              <a:rPr lang="en-US" dirty="0"/>
              <a:t> eye : take some time for yourself, calm your body and mind before going to bed</a:t>
            </a:r>
          </a:p>
          <a:p>
            <a:pPr marL="171450" indent="-171450">
              <a:buFontTx/>
              <a:buChar char="-"/>
            </a:pPr>
            <a:r>
              <a:rPr lang="en-US" dirty="0"/>
              <a:t>Progressive muscle relaxation : using the </a:t>
            </a:r>
            <a:r>
              <a:rPr lang="en-US" dirty="0" err="1"/>
              <a:t>visualisation</a:t>
            </a:r>
            <a:r>
              <a:rPr lang="en-US" dirty="0"/>
              <a:t> of a wave of well-being, which sails over your breathing, relax muscle after muscle from the tips of your toes to the top of your head. A few minutes to release tension</a:t>
            </a: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31134" rtl="0" eaLnBrk="1" fontAlgn="auto" latinLnBrk="0" hangingPunct="1">
              <a:lnSpc>
                <a:spcPct val="100000"/>
              </a:lnSpc>
              <a:spcBef>
                <a:spcPts val="0"/>
              </a:spcBef>
              <a:spcAft>
                <a:spcPts val="0"/>
              </a:spcAft>
              <a:buClrTx/>
              <a:buSzTx/>
              <a:buFontTx/>
              <a:buNone/>
              <a:tabLst/>
              <a:defRPr/>
            </a:pPr>
            <a:fld id="{5ACC6FA1-F4B8-41BE-BAAE-DA28AE87E23D}" type="slidenum">
              <a:rPr kumimoji="0" lang="fr-FR" sz="1200" b="0" i="0" u="none" strike="noStrike" kern="1200" cap="none" spc="0" normalizeH="0" baseline="0" noProof="0">
                <a:ln>
                  <a:noFill/>
                </a:ln>
                <a:solidFill>
                  <a:prstClr val="black"/>
                </a:solidFill>
                <a:effectLst/>
                <a:uLnTx/>
                <a:uFillTx/>
                <a:latin typeface="Calibri" panose="020F0502020204030204"/>
                <a:ea typeface="+mn-ea"/>
                <a:cs typeface="+mn-cs"/>
              </a:rPr>
              <a:pPr marL="0" marR="0" lvl="0" indent="0" algn="r" defTabSz="931134" rtl="0" eaLnBrk="1" fontAlgn="auto" latinLnBrk="0" hangingPunct="1">
                <a:lnSpc>
                  <a:spcPct val="100000"/>
                </a:lnSpc>
                <a:spcBef>
                  <a:spcPts val="0"/>
                </a:spcBef>
                <a:spcAft>
                  <a:spcPts val="0"/>
                </a:spcAft>
                <a:buClrTx/>
                <a:buSzTx/>
                <a:buFontTx/>
                <a:buNone/>
                <a:tabLst/>
                <a:defRPr/>
              </a:pPr>
              <a:t>2</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269745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ANTI ANXIETY TIPS :</a:t>
            </a:r>
          </a:p>
          <a:p>
            <a:endParaRPr lang="fr-FR" dirty="0"/>
          </a:p>
          <a:p>
            <a:r>
              <a:rPr lang="en-US" dirty="0"/>
              <a:t>In order to limit anxiety, it is important to establish a wellbeing routine: </a:t>
            </a:r>
            <a:endParaRPr lang="fr-FR" dirty="0"/>
          </a:p>
          <a:p>
            <a:pPr marL="171450" indent="-171450">
              <a:buFontTx/>
              <a:buChar char="-"/>
            </a:pPr>
            <a:r>
              <a:rPr lang="en-US" dirty="0"/>
              <a:t>when you get home after the day's work, opt for comfortable slippers</a:t>
            </a:r>
            <a:endParaRPr lang="fr-FR" dirty="0"/>
          </a:p>
          <a:p>
            <a:pPr marL="171450" indent="-171450">
              <a:buFontTx/>
              <a:buChar char="-"/>
            </a:pPr>
            <a:r>
              <a:rPr lang="en-US" dirty="0"/>
              <a:t>change your outfit for something more comfortable and pleasant</a:t>
            </a:r>
          </a:p>
          <a:p>
            <a:pPr marL="171450" indent="-171450">
              <a:buFontTx/>
              <a:buChar char="-"/>
            </a:pPr>
            <a:r>
              <a:rPr lang="en-US" dirty="0"/>
              <a:t>Autogenic training : a relaxation technique similar to self-hypnosis, which aims to bring about a state of disconnection to allow the body and mind to relax. by concentrating on fixed formulas. For example: "I'm calm. I'm completely calm. "My arms are heavy. "I breathe slowly and evenly. ...</a:t>
            </a: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143E6-1370-4DF1-AEAD-042727B41BF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17812223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ANTI ANXIETY TIPS :</a:t>
            </a:r>
          </a:p>
          <a:p>
            <a:endParaRPr lang="fr-FR" dirty="0"/>
          </a:p>
          <a:p>
            <a:pPr marL="171450" indent="-171450">
              <a:buFontTx/>
              <a:buChar char="-"/>
            </a:pPr>
            <a:r>
              <a:rPr lang="en-US" dirty="0"/>
              <a:t>As part of your well-being routine, light your Taiga candle to create a calm and peaceful atmosphere. Enjoy a rejuvenating and relaxing interlude, thanks to the subtle aromas combining the woody scents of Siberian pine, cypress and Virginia cedar. Don't hesitate to enhance this relaxing interlude with a foot bath containing a few drops of Phyto Bain and enjoy a real spa at home.</a:t>
            </a:r>
          </a:p>
          <a:p>
            <a:pPr marL="171450" indent="-171450">
              <a:buFontTx/>
              <a:buChar char="-"/>
            </a:pPr>
            <a:r>
              <a:rPr lang="en-US" dirty="0"/>
              <a:t>Prefer </a:t>
            </a:r>
            <a:r>
              <a:rPr kumimoji="0" lang="fr-FR" sz="1200" b="0" i="0" u="none" strike="noStrike" kern="100" cap="none" spc="0" normalizeH="0" baseline="0" noProof="0" dirty="0">
                <a:ln>
                  <a:noFill/>
                </a:ln>
                <a:solidFill>
                  <a:srgbClr val="404040"/>
                </a:solidFill>
                <a:effectLst/>
                <a:uLnTx/>
                <a:uFillTx/>
                <a:latin typeface="Roboto Light"/>
                <a:ea typeface="+mn-ea"/>
                <a:cs typeface="+mn-cs"/>
              </a:rPr>
              <a:t>Warm-</a:t>
            </a:r>
            <a:r>
              <a:rPr kumimoji="0" lang="fr-FR" sz="1200" b="0" i="0" u="none" strike="noStrike" kern="100" cap="none" spc="0" normalizeH="0" baseline="0" noProof="0" dirty="0" err="1">
                <a:ln>
                  <a:noFill/>
                </a:ln>
                <a:solidFill>
                  <a:srgbClr val="404040"/>
                </a:solidFill>
                <a:effectLst/>
                <a:uLnTx/>
                <a:uFillTx/>
                <a:latin typeface="Roboto Light"/>
                <a:ea typeface="+mn-ea"/>
                <a:cs typeface="+mn-cs"/>
              </a:rPr>
              <a:t>colored</a:t>
            </a:r>
            <a:r>
              <a:rPr kumimoji="0" lang="fr-FR" sz="1200" b="0" i="0" u="none" strike="noStrike" kern="100" cap="none" spc="0" normalizeH="0" baseline="0" noProof="0" dirty="0">
                <a:ln>
                  <a:noFill/>
                </a:ln>
                <a:solidFill>
                  <a:srgbClr val="404040"/>
                </a:solidFill>
                <a:effectLst/>
                <a:uLnTx/>
                <a:uFillTx/>
                <a:latin typeface="Roboto Light"/>
                <a:ea typeface="+mn-ea"/>
                <a:cs typeface="+mn-cs"/>
              </a:rPr>
              <a:t> bulbs, </a:t>
            </a:r>
            <a:r>
              <a:rPr kumimoji="0" lang="fr-FR" sz="1200" b="0" i="0" u="none" strike="noStrike" kern="100" cap="none" spc="0" normalizeH="0" baseline="0" noProof="0" dirty="0" err="1">
                <a:ln>
                  <a:noFill/>
                </a:ln>
                <a:solidFill>
                  <a:srgbClr val="404040"/>
                </a:solidFill>
                <a:effectLst/>
                <a:uLnTx/>
                <a:uFillTx/>
                <a:latin typeface="Roboto Light"/>
                <a:ea typeface="+mn-ea"/>
                <a:cs typeface="+mn-cs"/>
              </a:rPr>
              <a:t>around</a:t>
            </a:r>
            <a:r>
              <a:rPr kumimoji="0" lang="fr-FR" sz="1200" b="0" i="0" u="none" strike="noStrike" kern="100" cap="none" spc="0" normalizeH="0" baseline="0" noProof="0" dirty="0">
                <a:ln>
                  <a:noFill/>
                </a:ln>
                <a:solidFill>
                  <a:srgbClr val="404040"/>
                </a:solidFill>
                <a:effectLst/>
                <a:uLnTx/>
                <a:uFillTx/>
                <a:latin typeface="Roboto Light"/>
                <a:ea typeface="+mn-ea"/>
                <a:cs typeface="+mn-cs"/>
              </a:rPr>
              <a:t> </a:t>
            </a:r>
            <a:r>
              <a:rPr kumimoji="0" lang="fr-FR" sz="1200" b="1" i="0" u="none" strike="noStrike" kern="100" cap="none" spc="0" normalizeH="0" baseline="0" noProof="0" dirty="0">
                <a:ln>
                  <a:noFill/>
                </a:ln>
                <a:solidFill>
                  <a:srgbClr val="404040"/>
                </a:solidFill>
                <a:effectLst/>
                <a:uLnTx/>
                <a:uFillTx/>
                <a:latin typeface="Roboto Light"/>
                <a:ea typeface="+mn-ea"/>
                <a:cs typeface="+mn-cs"/>
              </a:rPr>
              <a:t>2700K</a:t>
            </a:r>
            <a:r>
              <a:rPr kumimoji="0" lang="fr-FR" sz="1200" b="0" i="0" u="none" strike="noStrike" kern="100" cap="none" spc="0" normalizeH="0" baseline="0" noProof="0" dirty="0">
                <a:ln>
                  <a:noFill/>
                </a:ln>
                <a:solidFill>
                  <a:srgbClr val="404040"/>
                </a:solidFill>
                <a:effectLst/>
                <a:uLnTx/>
                <a:uFillTx/>
                <a:latin typeface="Roboto Light"/>
                <a:ea typeface="+mn-ea"/>
                <a:cs typeface="+mn-cs"/>
              </a:rPr>
              <a:t>, </a:t>
            </a:r>
            <a:r>
              <a:rPr kumimoji="0" lang="fr-FR" sz="1200" b="0" i="0" u="none" strike="noStrike" kern="100" cap="none" spc="0" normalizeH="0" baseline="0" noProof="0" dirty="0" err="1">
                <a:ln>
                  <a:noFill/>
                </a:ln>
                <a:solidFill>
                  <a:srgbClr val="404040"/>
                </a:solidFill>
                <a:effectLst/>
                <a:uLnTx/>
                <a:uFillTx/>
                <a:latin typeface="Roboto Light"/>
                <a:ea typeface="+mn-ea"/>
                <a:cs typeface="+mn-cs"/>
              </a:rPr>
              <a:t>reproduce</a:t>
            </a:r>
            <a:r>
              <a:rPr kumimoji="0" lang="fr-FR" sz="1200" b="0" i="0" u="none" strike="noStrike" kern="100" cap="none" spc="0" normalizeH="0" baseline="0" noProof="0" dirty="0">
                <a:ln>
                  <a:noFill/>
                </a:ln>
                <a:solidFill>
                  <a:srgbClr val="404040"/>
                </a:solidFill>
                <a:effectLst/>
                <a:uLnTx/>
                <a:uFillTx/>
                <a:latin typeface="Roboto Light"/>
                <a:ea typeface="+mn-ea"/>
                <a:cs typeface="+mn-cs"/>
              </a:rPr>
              <a:t> the light of </a:t>
            </a:r>
            <a:r>
              <a:rPr kumimoji="0" lang="fr-FR" sz="1200" b="0" i="0" u="none" strike="noStrike" kern="100" cap="none" spc="0" normalizeH="0" baseline="0" noProof="0" dirty="0" err="1">
                <a:ln>
                  <a:noFill/>
                </a:ln>
                <a:solidFill>
                  <a:srgbClr val="404040"/>
                </a:solidFill>
                <a:effectLst/>
                <a:uLnTx/>
                <a:uFillTx/>
                <a:latin typeface="Roboto Light"/>
                <a:ea typeface="+mn-ea"/>
                <a:cs typeface="+mn-cs"/>
              </a:rPr>
              <a:t>sunset</a:t>
            </a:r>
            <a:r>
              <a:rPr kumimoji="0" lang="fr-FR" sz="1200" b="0" i="0" u="none" strike="noStrike" kern="100" cap="none" spc="0" normalizeH="0" baseline="0" noProof="0" dirty="0">
                <a:ln>
                  <a:noFill/>
                </a:ln>
                <a:solidFill>
                  <a:srgbClr val="404040"/>
                </a:solidFill>
                <a:effectLst/>
                <a:uLnTx/>
                <a:uFillTx/>
                <a:latin typeface="Roboto Light"/>
                <a:ea typeface="+mn-ea"/>
                <a:cs typeface="+mn-cs"/>
              </a:rPr>
              <a:t> and can help </a:t>
            </a:r>
            <a:r>
              <a:rPr kumimoji="0" lang="fr-FR" sz="1200" b="1" i="0" u="none" strike="noStrike" kern="100" cap="none" spc="0" normalizeH="0" baseline="0" noProof="0" dirty="0" err="1">
                <a:ln>
                  <a:noFill/>
                </a:ln>
                <a:solidFill>
                  <a:srgbClr val="404040"/>
                </a:solidFill>
                <a:effectLst/>
                <a:uLnTx/>
                <a:uFillTx/>
                <a:latin typeface="Roboto Light"/>
                <a:ea typeface="+mn-ea"/>
                <a:cs typeface="+mn-cs"/>
              </a:rPr>
              <a:t>stimulate</a:t>
            </a:r>
            <a:r>
              <a:rPr kumimoji="0" lang="fr-FR" sz="1200" b="1" i="0" u="none" strike="noStrike" kern="100" cap="none" spc="0" normalizeH="0" baseline="0" noProof="0" dirty="0">
                <a:ln>
                  <a:noFill/>
                </a:ln>
                <a:solidFill>
                  <a:srgbClr val="404040"/>
                </a:solidFill>
                <a:effectLst/>
                <a:uLnTx/>
                <a:uFillTx/>
                <a:latin typeface="Roboto Light"/>
                <a:ea typeface="+mn-ea"/>
                <a:cs typeface="+mn-cs"/>
              </a:rPr>
              <a:t> the production of </a:t>
            </a:r>
            <a:r>
              <a:rPr kumimoji="0" lang="fr-FR" sz="1200" b="1" i="0" u="none" strike="noStrike" kern="100" cap="none" spc="0" normalizeH="0" baseline="0" noProof="0" dirty="0" err="1">
                <a:ln>
                  <a:noFill/>
                </a:ln>
                <a:solidFill>
                  <a:srgbClr val="404040"/>
                </a:solidFill>
                <a:effectLst/>
                <a:uLnTx/>
                <a:uFillTx/>
                <a:latin typeface="Roboto Light"/>
                <a:ea typeface="+mn-ea"/>
                <a:cs typeface="+mn-cs"/>
              </a:rPr>
              <a:t>melatonin</a:t>
            </a:r>
            <a:r>
              <a:rPr kumimoji="0" lang="fr-FR" sz="1200" b="0" i="0" u="none" strike="noStrike" kern="100" cap="none" spc="0" normalizeH="0" baseline="0" noProof="0" dirty="0">
                <a:ln>
                  <a:noFill/>
                </a:ln>
                <a:solidFill>
                  <a:srgbClr val="404040"/>
                </a:solidFill>
                <a:effectLst/>
                <a:uLnTx/>
                <a:uFillTx/>
                <a:latin typeface="Roboto Light"/>
                <a:ea typeface="+mn-ea"/>
                <a:cs typeface="+mn-cs"/>
              </a:rPr>
              <a:t>, the hormone </a:t>
            </a:r>
            <a:r>
              <a:rPr kumimoji="0" lang="fr-FR" sz="1200" b="0" i="0" u="none" strike="noStrike" kern="100" cap="none" spc="0" normalizeH="0" baseline="0" noProof="0" dirty="0" err="1">
                <a:ln>
                  <a:noFill/>
                </a:ln>
                <a:solidFill>
                  <a:srgbClr val="404040"/>
                </a:solidFill>
                <a:effectLst/>
                <a:uLnTx/>
                <a:uFillTx/>
                <a:latin typeface="Roboto Light"/>
                <a:ea typeface="+mn-ea"/>
                <a:cs typeface="+mn-cs"/>
              </a:rPr>
              <a:t>associated</a:t>
            </a:r>
            <a:r>
              <a:rPr kumimoji="0" lang="fr-FR" sz="1200" b="0" i="0" u="none" strike="noStrike" kern="100" cap="none" spc="0" normalizeH="0" baseline="0" noProof="0" dirty="0">
                <a:ln>
                  <a:noFill/>
                </a:ln>
                <a:solidFill>
                  <a:srgbClr val="404040"/>
                </a:solidFill>
                <a:effectLst/>
                <a:uLnTx/>
                <a:uFillTx/>
                <a:latin typeface="Roboto Light"/>
                <a:ea typeface="+mn-ea"/>
                <a:cs typeface="+mn-cs"/>
              </a:rPr>
              <a:t> </a:t>
            </a:r>
            <a:r>
              <a:rPr kumimoji="0" lang="fr-FR" sz="1200" b="0" i="0" u="none" strike="noStrike" kern="100" cap="none" spc="0" normalizeH="0" baseline="0" noProof="0" dirty="0" err="1">
                <a:ln>
                  <a:noFill/>
                </a:ln>
                <a:solidFill>
                  <a:srgbClr val="404040"/>
                </a:solidFill>
                <a:effectLst/>
                <a:uLnTx/>
                <a:uFillTx/>
                <a:latin typeface="Roboto Light"/>
                <a:ea typeface="+mn-ea"/>
                <a:cs typeface="+mn-cs"/>
              </a:rPr>
              <a:t>with</a:t>
            </a:r>
            <a:r>
              <a:rPr kumimoji="0" lang="fr-FR" sz="1200" b="0" i="0" u="none" strike="noStrike" kern="100" cap="none" spc="0" normalizeH="0" baseline="0" noProof="0" dirty="0">
                <a:ln>
                  <a:noFill/>
                </a:ln>
                <a:solidFill>
                  <a:srgbClr val="404040"/>
                </a:solidFill>
                <a:effectLst/>
                <a:uLnTx/>
                <a:uFillTx/>
                <a:latin typeface="Roboto Light"/>
                <a:ea typeface="+mn-ea"/>
                <a:cs typeface="+mn-cs"/>
              </a:rPr>
              <a:t> </a:t>
            </a:r>
            <a:r>
              <a:rPr kumimoji="0" lang="fr-FR" sz="1200" b="0" i="0" u="none" strike="noStrike" kern="100" cap="none" spc="0" normalizeH="0" baseline="0" noProof="0" dirty="0" err="1">
                <a:ln>
                  <a:noFill/>
                </a:ln>
                <a:solidFill>
                  <a:srgbClr val="404040"/>
                </a:solidFill>
                <a:effectLst/>
                <a:uLnTx/>
                <a:uFillTx/>
                <a:latin typeface="Roboto Light"/>
                <a:ea typeface="+mn-ea"/>
                <a:cs typeface="+mn-cs"/>
              </a:rPr>
              <a:t>sleep</a:t>
            </a:r>
            <a:endParaRPr kumimoji="0" lang="fr-FR" sz="1200" b="0" i="0" u="none" strike="noStrike" kern="100" cap="none" spc="0" normalizeH="0" baseline="0" noProof="0" dirty="0">
              <a:ln>
                <a:noFill/>
              </a:ln>
              <a:solidFill>
                <a:srgbClr val="404040"/>
              </a:solidFill>
              <a:effectLst/>
              <a:uLnTx/>
              <a:uFillTx/>
              <a:latin typeface="Roboto Light"/>
              <a:ea typeface="+mn-ea"/>
              <a:cs typeface="+mn-cs"/>
            </a:endParaRPr>
          </a:p>
          <a:p>
            <a:pPr marL="171450" indent="-171450">
              <a:buFontTx/>
              <a:buChar char="-"/>
            </a:pPr>
            <a:r>
              <a:rPr lang="en-US" dirty="0"/>
              <a:t>spray on your face the </a:t>
            </a:r>
            <a:r>
              <a:rPr lang="en-US" dirty="0" err="1"/>
              <a:t>Yon-Ka</a:t>
            </a:r>
            <a:r>
              <a:rPr lang="en-US" dirty="0"/>
              <a:t> Lotion</a:t>
            </a:r>
            <a:r>
              <a:rPr kumimoji="0" lang="fr-FR" sz="1200" b="0" i="0" u="none" strike="noStrike" kern="100" cap="none" spc="0" normalizeH="0" baseline="0" noProof="0" dirty="0">
                <a:ln>
                  <a:noFill/>
                </a:ln>
                <a:solidFill>
                  <a:srgbClr val="404040"/>
                </a:solidFill>
                <a:effectLst/>
                <a:uLnTx/>
                <a:uFillTx/>
                <a:latin typeface="Roboto Light"/>
                <a:ea typeface="+mn-ea"/>
                <a:cs typeface="+mn-cs"/>
              </a:rPr>
              <a:t> </a:t>
            </a:r>
            <a:r>
              <a:rPr kumimoji="0" lang="en-US" sz="1200" b="0" i="0" u="none" strike="noStrike" kern="100" cap="none" spc="0" normalizeH="0" baseline="0" noProof="0" dirty="0">
                <a:ln>
                  <a:noFill/>
                </a:ln>
                <a:solidFill>
                  <a:srgbClr val="404040"/>
                </a:solidFill>
                <a:effectLst/>
                <a:uLnTx/>
                <a:uFillTx/>
                <a:latin typeface="Roboto Light"/>
                <a:ea typeface="+mn-ea"/>
                <a:cs typeface="+mn-cs"/>
              </a:rPr>
              <a:t>and diffuse lavender essential oils to release its </a:t>
            </a:r>
            <a:r>
              <a:rPr kumimoji="0" lang="en-US" sz="1200" b="0" i="0" u="none" strike="noStrike" kern="100" cap="none" spc="0" normalizeH="0" baseline="0" noProof="0" dirty="0" err="1">
                <a:ln>
                  <a:noFill/>
                </a:ln>
                <a:solidFill>
                  <a:srgbClr val="404040"/>
                </a:solidFill>
                <a:effectLst/>
                <a:uLnTx/>
                <a:uFillTx/>
                <a:latin typeface="Roboto Light"/>
                <a:ea typeface="+mn-ea"/>
                <a:cs typeface="+mn-cs"/>
              </a:rPr>
              <a:t>aromachological</a:t>
            </a:r>
            <a:r>
              <a:rPr kumimoji="0" lang="en-US" sz="1200" b="0" i="0" u="none" strike="noStrike" kern="100" cap="none" spc="0" normalizeH="0" baseline="0" noProof="0" dirty="0">
                <a:ln>
                  <a:noFill/>
                </a:ln>
                <a:solidFill>
                  <a:srgbClr val="404040"/>
                </a:solidFill>
                <a:effectLst/>
                <a:uLnTx/>
                <a:uFillTx/>
                <a:latin typeface="Roboto Light"/>
                <a:ea typeface="+mn-ea"/>
                <a:cs typeface="+mn-cs"/>
              </a:rPr>
              <a:t> power</a:t>
            </a:r>
            <a:r>
              <a:rPr kumimoji="0" lang="fr-FR" sz="1200" b="0" i="0" u="none" strike="noStrike" kern="100" cap="none" spc="0" normalizeH="0" baseline="0" noProof="0" dirty="0">
                <a:ln>
                  <a:noFill/>
                </a:ln>
                <a:solidFill>
                  <a:srgbClr val="404040"/>
                </a:solidFill>
                <a:effectLst/>
                <a:uLnTx/>
                <a:uFillTx/>
                <a:latin typeface="Roboto Light"/>
                <a:ea typeface="+mn-ea"/>
                <a:cs typeface="+mn-cs"/>
              </a:rPr>
              <a:t> : </a:t>
            </a:r>
            <a:r>
              <a:rPr kumimoji="0" lang="en-US" sz="1200" b="0" i="0" u="none" strike="noStrike" kern="100" cap="none" spc="0" normalizeH="0" baseline="0" noProof="0" dirty="0">
                <a:ln>
                  <a:noFill/>
                </a:ln>
                <a:solidFill>
                  <a:srgbClr val="404040"/>
                </a:solidFill>
                <a:effectLst/>
                <a:uLnTx/>
                <a:uFillTx/>
                <a:latin typeface="Roboto Light"/>
                <a:ea typeface="+mn-ea"/>
                <a:cs typeface="+mn-cs"/>
              </a:rPr>
              <a:t>reputed to combat stress and insomnia. As a calming agent, it soothes the nerves, helps the body and mind to relax and makes it easier to fall asleep.</a:t>
            </a: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143E6-1370-4DF1-AEAD-042727B41BF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2504447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ANTI RELIEF TIPS</a:t>
            </a:r>
          </a:p>
          <a:p>
            <a:endParaRPr lang="fr-FR" dirty="0"/>
          </a:p>
          <a:p>
            <a:r>
              <a:rPr lang="en-US" dirty="0"/>
              <a:t>to relieve aches and pains, here are some easy stretches you can do at home:</a:t>
            </a:r>
            <a:endParaRPr lang="fr-FR" dirty="0"/>
          </a:p>
          <a:p>
            <a:endParaRPr lang="fr-FR" dirty="0"/>
          </a:p>
          <a:p>
            <a:pPr marL="171450" indent="-171450">
              <a:buFontTx/>
              <a:buChar char="-"/>
            </a:pPr>
            <a:r>
              <a:rPr lang="fr-FR" dirty="0"/>
              <a:t>BEAR HUG : </a:t>
            </a:r>
            <a:r>
              <a:rPr lang="en-US" dirty="0"/>
              <a:t>to stretch the upper back , to stretch the upper back; while standing, grab your shoulder blades, crossing your arms as far as possible behind your back and hold the stretch for a few seconds before changing the crossing of your arms.</a:t>
            </a:r>
          </a:p>
          <a:p>
            <a:pPr marL="171450" indent="-171450">
              <a:buFontTx/>
              <a:buChar char="-"/>
            </a:pPr>
            <a:r>
              <a:rPr lang="en-US" dirty="0"/>
              <a:t>NECK STRECH : to relieve neck and shoulder tension : in a seated position, lean your head to one side, using your hand to maintain the stretch, then to the other side.</a:t>
            </a: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143E6-1370-4DF1-AEAD-042727B41BF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756551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dirty="0"/>
              <a:t>ANTI RELIEF TIPS</a:t>
            </a:r>
          </a:p>
          <a:p>
            <a:endParaRPr lang="fr-FR" dirty="0"/>
          </a:p>
          <a:p>
            <a:pPr marL="171450" indent="-171450">
              <a:buFontTx/>
              <a:buChar char="-"/>
            </a:pPr>
            <a:r>
              <a:rPr lang="fr-FR" dirty="0"/>
              <a:t>CHILD’S POSTURE : </a:t>
            </a:r>
            <a:r>
              <a:rPr kumimoji="0" lang="fr-FR" sz="1200" b="0" i="0" u="none" strike="noStrike" kern="1200" cap="none" spc="0" normalizeH="0" baseline="0" noProof="0" dirty="0" err="1">
                <a:ln>
                  <a:noFill/>
                </a:ln>
                <a:solidFill>
                  <a:srgbClr val="404040"/>
                </a:solidFill>
                <a:effectLst/>
                <a:uLnTx/>
                <a:uFillTx/>
                <a:latin typeface="Roboto Light"/>
                <a:ea typeface="+mn-ea"/>
                <a:cs typeface="+mn-cs"/>
              </a:rPr>
              <a:t>relieves</a:t>
            </a:r>
            <a:r>
              <a:rPr kumimoji="0" lang="fr-FR" sz="1200" b="0" i="0" u="none" strike="noStrike" kern="1200" cap="none" spc="0" normalizeH="0" baseline="0" noProof="0" dirty="0">
                <a:ln>
                  <a:noFill/>
                </a:ln>
                <a:solidFill>
                  <a:srgbClr val="404040"/>
                </a:solidFill>
                <a:effectLst/>
                <a:uLnTx/>
                <a:uFillTx/>
                <a:latin typeface="Roboto Light"/>
                <a:ea typeface="+mn-ea"/>
                <a:cs typeface="+mn-cs"/>
              </a:rPr>
              <a:t> pain and tension in the </a:t>
            </a:r>
            <a:r>
              <a:rPr kumimoji="0" lang="fr-FR" sz="1200" b="1" i="0" u="none" strike="noStrike" kern="1200" cap="none" spc="0" normalizeH="0" baseline="0" noProof="0" dirty="0">
                <a:ln>
                  <a:noFill/>
                </a:ln>
                <a:solidFill>
                  <a:srgbClr val="404040"/>
                </a:solidFill>
                <a:effectLst/>
                <a:uLnTx/>
                <a:uFillTx/>
                <a:latin typeface="Roboto Light"/>
                <a:ea typeface="+mn-ea"/>
                <a:cs typeface="+mn-cs"/>
              </a:rPr>
              <a:t>back</a:t>
            </a:r>
            <a:r>
              <a:rPr kumimoji="0" lang="fr-FR" sz="1200" b="0" i="0" u="none" strike="noStrike" kern="1200" cap="none" spc="0" normalizeH="0" baseline="0" noProof="0" dirty="0">
                <a:ln>
                  <a:noFill/>
                </a:ln>
                <a:solidFill>
                  <a:srgbClr val="404040"/>
                </a:solidFill>
                <a:effectLst/>
                <a:uLnTx/>
                <a:uFillTx/>
                <a:latin typeface="Roboto Light"/>
                <a:ea typeface="+mn-ea"/>
                <a:cs typeface="+mn-cs"/>
              </a:rPr>
              <a:t>, </a:t>
            </a:r>
            <a:r>
              <a:rPr kumimoji="0" lang="fr-FR" sz="1200" b="1" i="0" u="none" strike="noStrike" kern="1200" cap="none" spc="0" normalizeH="0" baseline="0" noProof="0" dirty="0" err="1">
                <a:ln>
                  <a:noFill/>
                </a:ln>
                <a:solidFill>
                  <a:srgbClr val="404040"/>
                </a:solidFill>
                <a:effectLst/>
                <a:uLnTx/>
                <a:uFillTx/>
                <a:latin typeface="Roboto Light"/>
                <a:ea typeface="+mn-ea"/>
                <a:cs typeface="+mn-cs"/>
              </a:rPr>
              <a:t>shoulders</a:t>
            </a:r>
            <a:r>
              <a:rPr kumimoji="0" lang="fr-FR" sz="1200" b="1" i="0" u="none" strike="noStrike" kern="1200" cap="none" spc="0" normalizeH="0" baseline="0" noProof="0" dirty="0">
                <a:ln>
                  <a:noFill/>
                </a:ln>
                <a:solidFill>
                  <a:srgbClr val="404040"/>
                </a:solidFill>
                <a:effectLst/>
                <a:uLnTx/>
                <a:uFillTx/>
                <a:latin typeface="Roboto Light"/>
                <a:ea typeface="+mn-ea"/>
                <a:cs typeface="+mn-cs"/>
              </a:rPr>
              <a:t> </a:t>
            </a:r>
            <a:r>
              <a:rPr kumimoji="0" lang="fr-FR" sz="1200" b="0" i="0" u="none" strike="noStrike" kern="1200" cap="none" spc="0" normalizeH="0" baseline="0" noProof="0" dirty="0">
                <a:ln>
                  <a:noFill/>
                </a:ln>
                <a:solidFill>
                  <a:srgbClr val="404040"/>
                </a:solidFill>
                <a:effectLst/>
                <a:uLnTx/>
                <a:uFillTx/>
                <a:latin typeface="Roboto Light"/>
                <a:ea typeface="+mn-ea"/>
                <a:cs typeface="+mn-cs"/>
              </a:rPr>
              <a:t>and </a:t>
            </a:r>
            <a:r>
              <a:rPr kumimoji="0" lang="fr-FR" sz="1200" b="1" i="0" u="none" strike="noStrike" kern="1200" cap="none" spc="0" normalizeH="0" baseline="0" noProof="0" dirty="0">
                <a:ln>
                  <a:noFill/>
                </a:ln>
                <a:solidFill>
                  <a:srgbClr val="404040"/>
                </a:solidFill>
                <a:effectLst/>
                <a:uLnTx/>
                <a:uFillTx/>
                <a:latin typeface="Roboto Light"/>
                <a:ea typeface="+mn-ea"/>
                <a:cs typeface="+mn-cs"/>
              </a:rPr>
              <a:t>neck</a:t>
            </a:r>
            <a:r>
              <a:rPr kumimoji="0" lang="fr-FR" sz="1200" b="0" i="0" u="none" strike="noStrike" kern="1200" cap="none" spc="0" normalizeH="0" baseline="0" noProof="0" dirty="0">
                <a:ln>
                  <a:noFill/>
                </a:ln>
                <a:solidFill>
                  <a:srgbClr val="404040"/>
                </a:solidFill>
                <a:effectLst/>
                <a:uLnTx/>
                <a:uFillTx/>
                <a:latin typeface="Roboto Light"/>
                <a:ea typeface="+mn-ea"/>
                <a:cs typeface="+mn-cs"/>
              </a:rPr>
              <a:t>. </a:t>
            </a:r>
            <a:r>
              <a:rPr kumimoji="0" lang="en-US" sz="1200" b="0" i="0" u="none" strike="noStrike" kern="1200" cap="none" spc="0" normalizeH="0" baseline="0" noProof="0" dirty="0">
                <a:ln>
                  <a:noFill/>
                </a:ln>
                <a:solidFill>
                  <a:srgbClr val="404040"/>
                </a:solidFill>
                <a:effectLst/>
                <a:uLnTx/>
                <a:uFillTx/>
                <a:latin typeface="Roboto Light"/>
                <a:ea typeface="+mn-ea"/>
                <a:cs typeface="+mn-cs"/>
              </a:rPr>
              <a:t>has four paws on the ground, hands as far away from the head as possible and buttocks on the heels</a:t>
            </a:r>
          </a:p>
          <a:p>
            <a:pPr marL="171450" indent="-171450">
              <a:buFontTx/>
              <a:buChar char="-"/>
            </a:pPr>
            <a:r>
              <a:rPr kumimoji="0" lang="en-US" sz="1200" b="0" i="0" u="none" strike="noStrike" kern="1200" cap="none" spc="0" normalizeH="0" baseline="0" noProof="0" dirty="0">
                <a:ln>
                  <a:noFill/>
                </a:ln>
                <a:solidFill>
                  <a:srgbClr val="404040"/>
                </a:solidFill>
                <a:effectLst/>
                <a:uLnTx/>
                <a:uFillTx/>
                <a:latin typeface="Roboto Light"/>
                <a:ea typeface="+mn-ea"/>
                <a:cs typeface="+mn-cs"/>
              </a:rPr>
              <a:t>BUTTERFLY : </a:t>
            </a:r>
            <a:r>
              <a:rPr kumimoji="0" lang="fr-FR" sz="1200" b="0" i="0" u="none" strike="noStrike" kern="1200" cap="none" spc="0" normalizeH="0" baseline="0" noProof="0" dirty="0" err="1">
                <a:ln>
                  <a:noFill/>
                </a:ln>
                <a:solidFill>
                  <a:srgbClr val="404040"/>
                </a:solidFill>
                <a:effectLst/>
                <a:uLnTx/>
                <a:uFillTx/>
                <a:latin typeface="Roboto Light"/>
                <a:ea typeface="+mn-ea"/>
                <a:cs typeface="+mn-cs"/>
              </a:rPr>
              <a:t>relieve</a:t>
            </a:r>
            <a:r>
              <a:rPr kumimoji="0" lang="fr-FR" sz="1200" b="0" i="0" u="none" strike="noStrike" kern="1200" cap="none" spc="0" normalizeH="0" baseline="0" noProof="0" dirty="0">
                <a:ln>
                  <a:noFill/>
                </a:ln>
                <a:solidFill>
                  <a:srgbClr val="404040"/>
                </a:solidFill>
                <a:effectLst/>
                <a:uLnTx/>
                <a:uFillTx/>
                <a:latin typeface="Roboto Light"/>
                <a:ea typeface="+mn-ea"/>
                <a:cs typeface="+mn-cs"/>
              </a:rPr>
              <a:t> </a:t>
            </a:r>
            <a:r>
              <a:rPr kumimoji="0" lang="fr-FR" sz="1200" b="0" i="0" u="none" strike="noStrike" kern="1200" cap="none" spc="0" normalizeH="0" baseline="0" noProof="0" dirty="0" err="1">
                <a:ln>
                  <a:noFill/>
                </a:ln>
                <a:solidFill>
                  <a:srgbClr val="404040"/>
                </a:solidFill>
                <a:effectLst/>
                <a:uLnTx/>
                <a:uFillTx/>
                <a:latin typeface="Roboto Light"/>
                <a:ea typeface="+mn-ea"/>
                <a:cs typeface="+mn-cs"/>
              </a:rPr>
              <a:t>stiffness</a:t>
            </a:r>
            <a:r>
              <a:rPr kumimoji="0" lang="fr-FR" sz="1200" b="0" i="0" u="none" strike="noStrike" kern="1200" cap="none" spc="0" normalizeH="0" baseline="0" noProof="0" dirty="0">
                <a:ln>
                  <a:noFill/>
                </a:ln>
                <a:solidFill>
                  <a:srgbClr val="404040"/>
                </a:solidFill>
                <a:effectLst/>
                <a:uLnTx/>
                <a:uFillTx/>
                <a:latin typeface="Roboto Light"/>
                <a:ea typeface="+mn-ea"/>
                <a:cs typeface="+mn-cs"/>
              </a:rPr>
              <a:t> in the </a:t>
            </a:r>
            <a:r>
              <a:rPr kumimoji="0" lang="fr-FR" sz="1200" b="0" i="0" u="none" strike="noStrike" kern="1200" cap="none" spc="0" normalizeH="0" baseline="0" noProof="0" dirty="0" err="1">
                <a:ln>
                  <a:noFill/>
                </a:ln>
                <a:solidFill>
                  <a:srgbClr val="404040"/>
                </a:solidFill>
                <a:effectLst/>
                <a:uLnTx/>
                <a:uFillTx/>
                <a:latin typeface="Roboto Light"/>
                <a:ea typeface="+mn-ea"/>
                <a:cs typeface="+mn-cs"/>
              </a:rPr>
              <a:t>thighs</a:t>
            </a:r>
            <a:r>
              <a:rPr kumimoji="0" lang="fr-FR" sz="1200" b="0" i="0" u="none" strike="noStrike" kern="1200" cap="none" spc="0" normalizeH="0" baseline="0" noProof="0" dirty="0">
                <a:ln>
                  <a:noFill/>
                </a:ln>
                <a:solidFill>
                  <a:srgbClr val="404040"/>
                </a:solidFill>
                <a:effectLst/>
                <a:uLnTx/>
                <a:uFillTx/>
                <a:latin typeface="Roboto Light"/>
                <a:ea typeface="+mn-ea"/>
                <a:cs typeface="+mn-cs"/>
              </a:rPr>
              <a:t> and </a:t>
            </a:r>
            <a:r>
              <a:rPr kumimoji="0" lang="fr-FR" sz="1200" b="0" i="0" u="none" strike="noStrike" kern="1200" cap="none" spc="0" normalizeH="0" baseline="0" noProof="0" dirty="0" err="1">
                <a:ln>
                  <a:noFill/>
                </a:ln>
                <a:solidFill>
                  <a:srgbClr val="404040"/>
                </a:solidFill>
                <a:effectLst/>
                <a:uLnTx/>
                <a:uFillTx/>
                <a:latin typeface="Roboto Light"/>
                <a:ea typeface="+mn-ea"/>
                <a:cs typeface="+mn-cs"/>
              </a:rPr>
              <a:t>lower</a:t>
            </a:r>
            <a:r>
              <a:rPr kumimoji="0" lang="fr-FR" sz="1200" b="0" i="0" u="none" strike="noStrike" kern="1200" cap="none" spc="0" normalizeH="0" baseline="0" noProof="0" dirty="0">
                <a:ln>
                  <a:noFill/>
                </a:ln>
                <a:solidFill>
                  <a:srgbClr val="404040"/>
                </a:solidFill>
                <a:effectLst/>
                <a:uLnTx/>
                <a:uFillTx/>
                <a:latin typeface="Roboto Light"/>
                <a:ea typeface="+mn-ea"/>
                <a:cs typeface="+mn-cs"/>
              </a:rPr>
              <a:t> back : </a:t>
            </a:r>
            <a:r>
              <a:rPr kumimoji="0" lang="en-US" sz="1200" b="0" i="0" u="none" strike="noStrike" kern="1200" cap="none" spc="0" normalizeH="0" baseline="0" noProof="0" dirty="0">
                <a:ln>
                  <a:noFill/>
                </a:ln>
                <a:solidFill>
                  <a:srgbClr val="404040"/>
                </a:solidFill>
                <a:effectLst/>
                <a:uLnTx/>
                <a:uFillTx/>
                <a:latin typeface="Roboto Light"/>
                <a:ea typeface="+mn-ea"/>
                <a:cs typeface="+mn-cs"/>
              </a:rPr>
              <a:t>in a seated position, with your back straight, bring your knees as close to the ground as possible by pressing gently on them</a:t>
            </a:r>
          </a:p>
          <a:p>
            <a:pPr marL="171450" indent="-171450">
              <a:buFontTx/>
              <a:buChar char="-"/>
            </a:pPr>
            <a:endParaRPr kumimoji="0" lang="en-US" sz="1200" b="0" i="0" u="none" strike="noStrike" kern="1200" cap="none" spc="0" normalizeH="0" baseline="0" noProof="0" dirty="0">
              <a:ln>
                <a:noFill/>
              </a:ln>
              <a:solidFill>
                <a:srgbClr val="404040"/>
              </a:solidFill>
              <a:effectLst/>
              <a:uLnTx/>
              <a:uFillTx/>
              <a:latin typeface="Roboto Light"/>
              <a:ea typeface="+mn-ea"/>
              <a:cs typeface="+mn-cs"/>
            </a:endParaRPr>
          </a:p>
          <a:p>
            <a:pPr marL="0" indent="0">
              <a:buFontTx/>
              <a:buNone/>
            </a:pPr>
            <a:r>
              <a:rPr lang="en-US" dirty="0"/>
              <a:t>each of these exercises is performed with deep, regular breathing</a:t>
            </a:r>
            <a:endParaRPr lang="fr-FR" dirty="0"/>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AA143E6-1370-4DF1-AEAD-042727B41BFD}"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25238500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AGE DE GARDE FR">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62035" y="2062662"/>
            <a:ext cx="5265107" cy="4541592"/>
          </a:xfrm>
          <a:prstGeom prst="rect">
            <a:avLst/>
          </a:prstGeom>
        </p:spPr>
      </p:pic>
      <p:sp>
        <p:nvSpPr>
          <p:cNvPr id="2" name="ZoneTexte 1"/>
          <p:cNvSpPr txBox="1"/>
          <p:nvPr userDrawn="1"/>
        </p:nvSpPr>
        <p:spPr>
          <a:xfrm>
            <a:off x="5499716" y="8314557"/>
            <a:ext cx="7470560" cy="1200329"/>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3E3E3E"/>
                </a:solidFill>
                <a:effectLst/>
                <a:uLnTx/>
                <a:uFillTx/>
                <a:latin typeface="KyivType Sans2" panose="00000500000000000000" pitchFamily="50" charset="0"/>
                <a:ea typeface="+mn-ea"/>
                <a:cs typeface="+mn-cs"/>
              </a:rPr>
              <a:t>L’Expérience du Soin </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3E3E3E"/>
                </a:solidFill>
                <a:effectLst/>
                <a:uLnTx/>
                <a:uFillTx/>
                <a:latin typeface="KyivType Sans2" panose="00000500000000000000" pitchFamily="50" charset="0"/>
                <a:ea typeface="+mn-ea"/>
                <a:cs typeface="+mn-cs"/>
              </a:rPr>
              <a:t>Phyto-Aromatique</a:t>
            </a:r>
          </a:p>
        </p:txBody>
      </p:sp>
    </p:spTree>
    <p:extLst>
      <p:ext uri="{BB962C8B-B14F-4D97-AF65-F5344CB8AC3E}">
        <p14:creationId xmlns:p14="http://schemas.microsoft.com/office/powerpoint/2010/main" val="209614277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PAGE DE GARDE EN">
    <p:spTree>
      <p:nvGrpSpPr>
        <p:cNvPr id="1" name=""/>
        <p:cNvGrpSpPr/>
        <p:nvPr/>
      </p:nvGrpSpPr>
      <p:grpSpPr>
        <a:xfrm>
          <a:off x="0" y="0"/>
          <a:ext cx="0" cy="0"/>
          <a:chOff x="0" y="0"/>
          <a:chExt cx="0" cy="0"/>
        </a:xfrm>
      </p:grpSpPr>
      <p:pic>
        <p:nvPicPr>
          <p:cNvPr id="4" name="Imag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6362035" y="2062662"/>
            <a:ext cx="5265107" cy="4541592"/>
          </a:xfrm>
          <a:prstGeom prst="rect">
            <a:avLst/>
          </a:prstGeom>
        </p:spPr>
      </p:pic>
      <p:sp>
        <p:nvSpPr>
          <p:cNvPr id="2" name="ZoneTexte 1"/>
          <p:cNvSpPr txBox="1"/>
          <p:nvPr userDrawn="1"/>
        </p:nvSpPr>
        <p:spPr>
          <a:xfrm>
            <a:off x="5499716" y="8314557"/>
            <a:ext cx="7470560" cy="1200329"/>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3E3E3E"/>
                </a:solidFill>
                <a:effectLst/>
                <a:uLnTx/>
                <a:uFillTx/>
                <a:latin typeface="KyivType Sans2" panose="00000500000000000000" pitchFamily="50" charset="0"/>
                <a:ea typeface="+mn-ea"/>
                <a:cs typeface="+mn-cs"/>
              </a:rPr>
              <a:t>The </a:t>
            </a:r>
            <a:r>
              <a:rPr kumimoji="0" lang="fr-FR" sz="3600" b="0" i="0" u="none" strike="noStrike" kern="1200" cap="none" spc="0" normalizeH="0" baseline="0" noProof="0" dirty="0" err="1">
                <a:ln>
                  <a:noFill/>
                </a:ln>
                <a:solidFill>
                  <a:srgbClr val="3E3E3E"/>
                </a:solidFill>
                <a:effectLst/>
                <a:uLnTx/>
                <a:uFillTx/>
                <a:latin typeface="KyivType Sans2" panose="00000500000000000000" pitchFamily="50" charset="0"/>
                <a:ea typeface="+mn-ea"/>
                <a:cs typeface="+mn-cs"/>
              </a:rPr>
              <a:t>Experience</a:t>
            </a:r>
            <a:r>
              <a:rPr kumimoji="0" lang="fr-FR" sz="3600" b="0" i="0" u="none" strike="noStrike" kern="1200" cap="none" spc="0" normalizeH="0" baseline="0" noProof="0" dirty="0">
                <a:ln>
                  <a:noFill/>
                </a:ln>
                <a:solidFill>
                  <a:srgbClr val="3E3E3E"/>
                </a:solidFill>
                <a:effectLst/>
                <a:uLnTx/>
                <a:uFillTx/>
                <a:latin typeface="KyivType Sans2" panose="00000500000000000000" pitchFamily="50" charset="0"/>
                <a:ea typeface="+mn-ea"/>
                <a:cs typeface="+mn-cs"/>
              </a:rPr>
              <a:t> of</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3E3E3E"/>
                </a:solidFill>
                <a:effectLst/>
                <a:uLnTx/>
                <a:uFillTx/>
                <a:latin typeface="KyivType Sans2" panose="00000500000000000000" pitchFamily="50" charset="0"/>
                <a:ea typeface="+mn-ea"/>
                <a:cs typeface="+mn-cs"/>
              </a:rPr>
              <a:t>Phyto-</a:t>
            </a:r>
            <a:r>
              <a:rPr kumimoji="0" lang="fr-FR" sz="3600" b="0" i="0" u="none" strike="noStrike" kern="1200" cap="none" spc="0" normalizeH="0" baseline="0" noProof="0" dirty="0" err="1">
                <a:ln>
                  <a:noFill/>
                </a:ln>
                <a:solidFill>
                  <a:srgbClr val="3E3E3E"/>
                </a:solidFill>
                <a:effectLst/>
                <a:uLnTx/>
                <a:uFillTx/>
                <a:latin typeface="KyivType Sans2" panose="00000500000000000000" pitchFamily="50" charset="0"/>
                <a:ea typeface="+mn-ea"/>
                <a:cs typeface="+mn-cs"/>
              </a:rPr>
              <a:t>Aromatic</a:t>
            </a:r>
            <a:r>
              <a:rPr kumimoji="0" lang="fr-FR" sz="3600" b="0" i="0" u="none" strike="noStrike" kern="1200" cap="none" spc="0" normalizeH="0" baseline="0" noProof="0" dirty="0">
                <a:ln>
                  <a:noFill/>
                </a:ln>
                <a:solidFill>
                  <a:srgbClr val="3E3E3E"/>
                </a:solidFill>
                <a:effectLst/>
                <a:uLnTx/>
                <a:uFillTx/>
                <a:latin typeface="KyivType Sans2" panose="00000500000000000000" pitchFamily="50" charset="0"/>
                <a:ea typeface="+mn-ea"/>
                <a:cs typeface="+mn-cs"/>
              </a:rPr>
              <a:t> </a:t>
            </a:r>
            <a:r>
              <a:rPr kumimoji="0" lang="fr-FR" sz="3600" b="0" i="0" u="none" strike="noStrike" kern="1200" cap="none" spc="0" normalizeH="0" baseline="0" noProof="0" dirty="0" err="1">
                <a:ln>
                  <a:noFill/>
                </a:ln>
                <a:solidFill>
                  <a:srgbClr val="3E3E3E"/>
                </a:solidFill>
                <a:effectLst/>
                <a:uLnTx/>
                <a:uFillTx/>
                <a:latin typeface="KyivType Sans2" panose="00000500000000000000" pitchFamily="50" charset="0"/>
                <a:ea typeface="+mn-ea"/>
                <a:cs typeface="+mn-cs"/>
              </a:rPr>
              <a:t>Skincare</a:t>
            </a:r>
            <a:endParaRPr kumimoji="0" lang="fr-FR" sz="3600" b="0" i="0" u="none" strike="noStrike" kern="1200" cap="none" spc="0" normalizeH="0" baseline="0" noProof="0" dirty="0">
              <a:ln>
                <a:noFill/>
              </a:ln>
              <a:solidFill>
                <a:srgbClr val="3E3E3E"/>
              </a:solidFill>
              <a:effectLst/>
              <a:uLnTx/>
              <a:uFillTx/>
              <a:latin typeface="KyivType Sans2" panose="00000500000000000000" pitchFamily="50" charset="0"/>
              <a:ea typeface="+mn-ea"/>
              <a:cs typeface="+mn-cs"/>
            </a:endParaRPr>
          </a:p>
        </p:txBody>
      </p:sp>
    </p:spTree>
    <p:extLst>
      <p:ext uri="{BB962C8B-B14F-4D97-AF65-F5344CB8AC3E}">
        <p14:creationId xmlns:p14="http://schemas.microsoft.com/office/powerpoint/2010/main" val="6814385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re">
    <p:spTree>
      <p:nvGrpSpPr>
        <p:cNvPr id="1" name=""/>
        <p:cNvGrpSpPr/>
        <p:nvPr/>
      </p:nvGrpSpPr>
      <p:grpSpPr>
        <a:xfrm>
          <a:off x="0" y="0"/>
          <a:ext cx="0" cy="0"/>
          <a:chOff x="0" y="0"/>
          <a:chExt cx="0" cy="0"/>
        </a:xfrm>
      </p:grpSpPr>
      <p:sp>
        <p:nvSpPr>
          <p:cNvPr id="2" name="Titre 1"/>
          <p:cNvSpPr>
            <a:spLocks noGrp="1"/>
          </p:cNvSpPr>
          <p:nvPr>
            <p:ph type="title"/>
          </p:nvPr>
        </p:nvSpPr>
        <p:spPr>
          <a:xfrm>
            <a:off x="1257300" y="5143500"/>
            <a:ext cx="15773400" cy="1224468"/>
          </a:xfrm>
          <a:prstGeom prst="rect">
            <a:avLst/>
          </a:prstGeom>
        </p:spPr>
        <p:txBody>
          <a:bodyPr/>
          <a:lstStyle/>
          <a:p>
            <a:r>
              <a:rPr lang="fr-FR" dirty="0"/>
              <a:t>Modifiez le style du titre</a:t>
            </a:r>
          </a:p>
        </p:txBody>
      </p:sp>
      <p:pic>
        <p:nvPicPr>
          <p:cNvPr id="3" name="Imag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7221962" y="1301676"/>
            <a:ext cx="3512295" cy="3029646"/>
          </a:xfrm>
          <a:prstGeom prst="rect">
            <a:avLst/>
          </a:prstGeom>
        </p:spPr>
      </p:pic>
    </p:spTree>
    <p:extLst>
      <p:ext uri="{BB962C8B-B14F-4D97-AF65-F5344CB8AC3E}">
        <p14:creationId xmlns:p14="http://schemas.microsoft.com/office/powerpoint/2010/main" val="2975619272"/>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re court + Texte">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1257300" y="1905675"/>
            <a:ext cx="15773400" cy="7319247"/>
          </a:xfrm>
          <a:prstGeom prst="rect">
            <a:avLst/>
          </a:prstGeom>
        </p:spPr>
        <p:txBody>
          <a:bodyPr/>
          <a:lstStyle>
            <a:lvl1pPr>
              <a:defRPr sz="3600"/>
            </a:lvl1pPr>
            <a:lvl2pPr>
              <a:defRPr sz="3000"/>
            </a:lvl2pPr>
            <a:lvl3pPr>
              <a:defRPr sz="2700"/>
            </a:lvl3pPr>
            <a:lvl4pPr>
              <a:defRPr sz="2400"/>
            </a:lvl4pPr>
            <a:lvl5pPr>
              <a:defRPr sz="24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Titre 3"/>
          <p:cNvSpPr>
            <a:spLocks noGrp="1"/>
          </p:cNvSpPr>
          <p:nvPr>
            <p:ph type="title"/>
          </p:nvPr>
        </p:nvSpPr>
        <p:spPr>
          <a:xfrm>
            <a:off x="1257300" y="381554"/>
            <a:ext cx="15773400" cy="1188054"/>
          </a:xfrm>
          <a:prstGeom prst="rect">
            <a:avLst/>
          </a:prstGeom>
        </p:spPr>
        <p:txBody>
          <a:bodyPr/>
          <a:lstStyle/>
          <a:p>
            <a:r>
              <a:rPr lang="fr-FR"/>
              <a:t>Modifiez le style du titre</a:t>
            </a: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754017" y="9427471"/>
            <a:ext cx="779966" cy="672785"/>
          </a:xfrm>
          <a:prstGeom prst="rect">
            <a:avLst/>
          </a:prstGeom>
        </p:spPr>
      </p:pic>
    </p:spTree>
    <p:extLst>
      <p:ext uri="{BB962C8B-B14F-4D97-AF65-F5344CB8AC3E}">
        <p14:creationId xmlns:p14="http://schemas.microsoft.com/office/powerpoint/2010/main" val="1279637794"/>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re + Texte + image gauche">
    <p:spTree>
      <p:nvGrpSpPr>
        <p:cNvPr id="1" name=""/>
        <p:cNvGrpSpPr/>
        <p:nvPr/>
      </p:nvGrpSpPr>
      <p:grpSpPr>
        <a:xfrm>
          <a:off x="0" y="0"/>
          <a:ext cx="0" cy="0"/>
          <a:chOff x="0" y="0"/>
          <a:chExt cx="0" cy="0"/>
        </a:xfrm>
      </p:grpSpPr>
      <p:sp>
        <p:nvSpPr>
          <p:cNvPr id="3" name="Espace réservé du texte 2"/>
          <p:cNvSpPr>
            <a:spLocks noGrp="1"/>
          </p:cNvSpPr>
          <p:nvPr>
            <p:ph type="body" sz="quarter" idx="10"/>
          </p:nvPr>
        </p:nvSpPr>
        <p:spPr>
          <a:xfrm>
            <a:off x="6882276" y="1929951"/>
            <a:ext cx="10148424" cy="7294971"/>
          </a:xfrm>
          <a:prstGeom prst="rect">
            <a:avLst/>
          </a:prstGeom>
        </p:spPr>
        <p:txBody>
          <a:bodyPr/>
          <a:lstStyle>
            <a:lvl1pPr>
              <a:defRPr sz="3600"/>
            </a:lvl1pPr>
            <a:lvl2pPr>
              <a:defRPr sz="3000"/>
            </a:lvl2pPr>
            <a:lvl3pPr>
              <a:defRPr sz="2700"/>
            </a:lvl3pPr>
            <a:lvl4pPr>
              <a:defRPr sz="2400"/>
            </a:lvl4pPr>
            <a:lvl5pPr>
              <a:defRPr sz="24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4" name="Titre 3"/>
          <p:cNvSpPr>
            <a:spLocks noGrp="1"/>
          </p:cNvSpPr>
          <p:nvPr>
            <p:ph type="title"/>
          </p:nvPr>
        </p:nvSpPr>
        <p:spPr>
          <a:xfrm>
            <a:off x="1257300" y="408417"/>
            <a:ext cx="15773400" cy="1188054"/>
          </a:xfrm>
          <a:prstGeom prst="rect">
            <a:avLst/>
          </a:prstGeom>
        </p:spPr>
        <p:txBody>
          <a:bodyPr/>
          <a:lstStyle/>
          <a:p>
            <a:r>
              <a:rPr lang="fr-FR"/>
              <a:t>Modifiez le style du titre</a:t>
            </a:r>
          </a:p>
        </p:txBody>
      </p:sp>
      <p:pic>
        <p:nvPicPr>
          <p:cNvPr id="5" name="Imag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754017" y="9427471"/>
            <a:ext cx="779966" cy="672785"/>
          </a:xfrm>
          <a:prstGeom prst="rect">
            <a:avLst/>
          </a:prstGeom>
        </p:spPr>
      </p:pic>
      <p:sp>
        <p:nvSpPr>
          <p:cNvPr id="6" name="Espace réservé pour une image  5"/>
          <p:cNvSpPr>
            <a:spLocks noGrp="1"/>
          </p:cNvSpPr>
          <p:nvPr>
            <p:ph type="pic" sz="quarter" idx="11"/>
          </p:nvPr>
        </p:nvSpPr>
        <p:spPr>
          <a:xfrm>
            <a:off x="1257301" y="1929952"/>
            <a:ext cx="5188007" cy="7294970"/>
          </a:xfrm>
          <a:prstGeom prst="rect">
            <a:avLst/>
          </a:prstGeom>
        </p:spPr>
        <p:txBody>
          <a:bodyPr/>
          <a:lstStyle/>
          <a:p>
            <a:endParaRPr lang="fr-FR"/>
          </a:p>
        </p:txBody>
      </p:sp>
    </p:spTree>
    <p:extLst>
      <p:ext uri="{BB962C8B-B14F-4D97-AF65-F5344CB8AC3E}">
        <p14:creationId xmlns:p14="http://schemas.microsoft.com/office/powerpoint/2010/main" val="3417788093"/>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re + Texte + image droite">
    <p:spTree>
      <p:nvGrpSpPr>
        <p:cNvPr id="1" name=""/>
        <p:cNvGrpSpPr/>
        <p:nvPr/>
      </p:nvGrpSpPr>
      <p:grpSpPr>
        <a:xfrm>
          <a:off x="0" y="0"/>
          <a:ext cx="0" cy="0"/>
          <a:chOff x="0" y="0"/>
          <a:chExt cx="0" cy="0"/>
        </a:xfrm>
      </p:grpSpPr>
      <p:pic>
        <p:nvPicPr>
          <p:cNvPr id="5" name="Image 4"/>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8754017" y="9427471"/>
            <a:ext cx="779966" cy="672785"/>
          </a:xfrm>
          <a:prstGeom prst="rect">
            <a:avLst/>
          </a:prstGeom>
        </p:spPr>
      </p:pic>
      <p:sp>
        <p:nvSpPr>
          <p:cNvPr id="8" name="Espace réservé du texte 2"/>
          <p:cNvSpPr>
            <a:spLocks noGrp="1"/>
          </p:cNvSpPr>
          <p:nvPr>
            <p:ph type="body" sz="quarter" idx="10"/>
          </p:nvPr>
        </p:nvSpPr>
        <p:spPr>
          <a:xfrm>
            <a:off x="1257300" y="1917814"/>
            <a:ext cx="10148424" cy="7392072"/>
          </a:xfrm>
          <a:prstGeom prst="rect">
            <a:avLst/>
          </a:prstGeom>
        </p:spPr>
        <p:txBody>
          <a:bodyPr/>
          <a:lstStyle>
            <a:lvl1pPr>
              <a:defRPr sz="3600"/>
            </a:lvl1pPr>
            <a:lvl2pPr>
              <a:defRPr sz="3000"/>
            </a:lvl2pPr>
            <a:lvl3pPr>
              <a:defRPr sz="2700"/>
            </a:lvl3pPr>
            <a:lvl4pPr>
              <a:defRPr sz="2400"/>
            </a:lvl4pPr>
            <a:lvl5pPr>
              <a:defRPr sz="2400"/>
            </a:lvl5pPr>
          </a:lstStyle>
          <a:p>
            <a:pPr lvl="0"/>
            <a:r>
              <a:rPr lang="fr-FR" dirty="0"/>
              <a:t>Modifier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p>
        </p:txBody>
      </p:sp>
      <p:sp>
        <p:nvSpPr>
          <p:cNvPr id="9" name="Titre 3"/>
          <p:cNvSpPr>
            <a:spLocks noGrp="1"/>
          </p:cNvSpPr>
          <p:nvPr>
            <p:ph type="title"/>
          </p:nvPr>
        </p:nvSpPr>
        <p:spPr>
          <a:xfrm>
            <a:off x="1257300" y="402033"/>
            <a:ext cx="15773400" cy="1188054"/>
          </a:xfrm>
          <a:prstGeom prst="rect">
            <a:avLst/>
          </a:prstGeom>
        </p:spPr>
        <p:txBody>
          <a:bodyPr/>
          <a:lstStyle/>
          <a:p>
            <a:r>
              <a:rPr lang="fr-FR"/>
              <a:t>Modifiez le style du titre</a:t>
            </a:r>
          </a:p>
        </p:txBody>
      </p:sp>
      <p:sp>
        <p:nvSpPr>
          <p:cNvPr id="10" name="Espace réservé pour une image  5"/>
          <p:cNvSpPr>
            <a:spLocks noGrp="1"/>
          </p:cNvSpPr>
          <p:nvPr>
            <p:ph type="pic" sz="quarter" idx="11"/>
          </p:nvPr>
        </p:nvSpPr>
        <p:spPr>
          <a:xfrm>
            <a:off x="11842694" y="1917814"/>
            <a:ext cx="5188007" cy="7392072"/>
          </a:xfrm>
          <a:prstGeom prst="rect">
            <a:avLst/>
          </a:prstGeom>
        </p:spPr>
        <p:txBody>
          <a:bodyPr/>
          <a:lstStyle/>
          <a:p>
            <a:endParaRPr lang="fr-FR"/>
          </a:p>
        </p:txBody>
      </p:sp>
    </p:spTree>
    <p:extLst>
      <p:ext uri="{BB962C8B-B14F-4D97-AF65-F5344CB8AC3E}">
        <p14:creationId xmlns:p14="http://schemas.microsoft.com/office/powerpoint/2010/main" val="2437884695"/>
      </p:ext>
    </p:extLst>
  </p:cSld>
  <p:clrMapOvr>
    <a:masterClrMapping/>
  </p:clrMapOvr>
  <p:extLst>
    <p:ext uri="{DCECCB84-F9BA-43D5-87BE-67443E8EF086}">
      <p15:sldGuideLst xmlns:p15="http://schemas.microsoft.com/office/powerpoint/2012/main">
        <p15:guide id="1" orient="horz" pos="2160">
          <p15:clr>
            <a:srgbClr val="FBAE40"/>
          </p15:clr>
        </p15:guide>
        <p15:guide id="2" pos="3840">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Diapositive de titr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B9AC924-190B-01C9-FE9A-0725DC51F5F4}"/>
              </a:ext>
            </a:extLst>
          </p:cNvPr>
          <p:cNvSpPr/>
          <p:nvPr userDrawn="1"/>
        </p:nvSpPr>
        <p:spPr>
          <a:xfrm rot="5400000">
            <a:off x="-5065880" y="5065879"/>
            <a:ext cx="10284158" cy="152401"/>
          </a:xfrm>
          <a:prstGeom prst="rect">
            <a:avLst/>
          </a:prstGeom>
          <a:solidFill>
            <a:srgbClr val="0058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700" dirty="0"/>
          </a:p>
        </p:txBody>
      </p:sp>
      <p:sp>
        <p:nvSpPr>
          <p:cNvPr id="7" name="Rectangle 6">
            <a:extLst>
              <a:ext uri="{FF2B5EF4-FFF2-40B4-BE49-F238E27FC236}">
                <a16:creationId xmlns:a16="http://schemas.microsoft.com/office/drawing/2014/main" id="{2EE78C24-AF32-22AC-ADCB-C171564F31B3}"/>
              </a:ext>
            </a:extLst>
          </p:cNvPr>
          <p:cNvSpPr/>
          <p:nvPr userDrawn="1"/>
        </p:nvSpPr>
        <p:spPr>
          <a:xfrm rot="5400000">
            <a:off x="13069720" y="5065879"/>
            <a:ext cx="10284159" cy="152400"/>
          </a:xfrm>
          <a:prstGeom prst="rect">
            <a:avLst/>
          </a:prstGeom>
          <a:solidFill>
            <a:srgbClr val="0058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700"/>
          </a:p>
        </p:txBody>
      </p:sp>
      <p:sp>
        <p:nvSpPr>
          <p:cNvPr id="8" name="Rectangle 7">
            <a:extLst>
              <a:ext uri="{FF2B5EF4-FFF2-40B4-BE49-F238E27FC236}">
                <a16:creationId xmlns:a16="http://schemas.microsoft.com/office/drawing/2014/main" id="{22148017-4BE5-A7D9-5712-CBB2B08C6E63}"/>
              </a:ext>
            </a:extLst>
          </p:cNvPr>
          <p:cNvSpPr/>
          <p:nvPr userDrawn="1"/>
        </p:nvSpPr>
        <p:spPr>
          <a:xfrm>
            <a:off x="-22746" y="10131756"/>
            <a:ext cx="18310746" cy="155244"/>
          </a:xfrm>
          <a:prstGeom prst="rect">
            <a:avLst/>
          </a:prstGeom>
          <a:solidFill>
            <a:srgbClr val="0058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700" dirty="0"/>
          </a:p>
        </p:txBody>
      </p:sp>
      <p:sp>
        <p:nvSpPr>
          <p:cNvPr id="10" name="Rectangle 9">
            <a:extLst>
              <a:ext uri="{FF2B5EF4-FFF2-40B4-BE49-F238E27FC236}">
                <a16:creationId xmlns:a16="http://schemas.microsoft.com/office/drawing/2014/main" id="{ADCF1EE4-F290-E2DC-8F64-2D86C4BC5A3A}"/>
              </a:ext>
            </a:extLst>
          </p:cNvPr>
          <p:cNvSpPr/>
          <p:nvPr userDrawn="1"/>
        </p:nvSpPr>
        <p:spPr>
          <a:xfrm>
            <a:off x="76199" y="0"/>
            <a:ext cx="18211801" cy="155244"/>
          </a:xfrm>
          <a:prstGeom prst="rect">
            <a:avLst/>
          </a:prstGeom>
          <a:solidFill>
            <a:srgbClr val="00584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700" dirty="0"/>
          </a:p>
        </p:txBody>
      </p:sp>
    </p:spTree>
    <p:extLst>
      <p:ext uri="{BB962C8B-B14F-4D97-AF65-F5344CB8AC3E}">
        <p14:creationId xmlns:p14="http://schemas.microsoft.com/office/powerpoint/2010/main" val="213037814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Diapositive de titr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5EBE8FFC-A043-634D-3E02-3C692139BF1A}"/>
              </a:ext>
            </a:extLst>
          </p:cNvPr>
          <p:cNvSpPr/>
          <p:nvPr userDrawn="1"/>
        </p:nvSpPr>
        <p:spPr>
          <a:xfrm rot="5400000">
            <a:off x="-5065880" y="5065879"/>
            <a:ext cx="10284158" cy="152401"/>
          </a:xfrm>
          <a:prstGeom prst="rect">
            <a:avLst/>
          </a:prstGeom>
          <a:solidFill>
            <a:srgbClr val="FFE6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700"/>
          </a:p>
        </p:txBody>
      </p:sp>
      <p:sp>
        <p:nvSpPr>
          <p:cNvPr id="11" name="Rectangle 10">
            <a:extLst>
              <a:ext uri="{FF2B5EF4-FFF2-40B4-BE49-F238E27FC236}">
                <a16:creationId xmlns:a16="http://schemas.microsoft.com/office/drawing/2014/main" id="{DA335016-0446-5A38-D600-5863D4535A99}"/>
              </a:ext>
            </a:extLst>
          </p:cNvPr>
          <p:cNvSpPr/>
          <p:nvPr userDrawn="1"/>
        </p:nvSpPr>
        <p:spPr>
          <a:xfrm rot="5400000">
            <a:off x="13069720" y="5065879"/>
            <a:ext cx="10284159" cy="152400"/>
          </a:xfrm>
          <a:prstGeom prst="rect">
            <a:avLst/>
          </a:prstGeom>
          <a:solidFill>
            <a:srgbClr val="FFE6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700"/>
          </a:p>
        </p:txBody>
      </p:sp>
      <p:sp>
        <p:nvSpPr>
          <p:cNvPr id="12" name="Rectangle 11">
            <a:extLst>
              <a:ext uri="{FF2B5EF4-FFF2-40B4-BE49-F238E27FC236}">
                <a16:creationId xmlns:a16="http://schemas.microsoft.com/office/drawing/2014/main" id="{1D8CEA93-5F98-A783-BD12-B31C77540BF3}"/>
              </a:ext>
            </a:extLst>
          </p:cNvPr>
          <p:cNvSpPr/>
          <p:nvPr userDrawn="1"/>
        </p:nvSpPr>
        <p:spPr>
          <a:xfrm>
            <a:off x="-22746" y="10131756"/>
            <a:ext cx="18310746" cy="155244"/>
          </a:xfrm>
          <a:prstGeom prst="rect">
            <a:avLst/>
          </a:prstGeom>
          <a:solidFill>
            <a:srgbClr val="FFE6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700" dirty="0"/>
          </a:p>
        </p:txBody>
      </p:sp>
      <p:sp>
        <p:nvSpPr>
          <p:cNvPr id="13" name="Rectangle 12">
            <a:extLst>
              <a:ext uri="{FF2B5EF4-FFF2-40B4-BE49-F238E27FC236}">
                <a16:creationId xmlns:a16="http://schemas.microsoft.com/office/drawing/2014/main" id="{1C356215-0DC2-606D-696E-9F4BE016C53D}"/>
              </a:ext>
            </a:extLst>
          </p:cNvPr>
          <p:cNvSpPr/>
          <p:nvPr userDrawn="1"/>
        </p:nvSpPr>
        <p:spPr>
          <a:xfrm>
            <a:off x="76199" y="0"/>
            <a:ext cx="18211801" cy="155244"/>
          </a:xfrm>
          <a:prstGeom prst="rect">
            <a:avLst/>
          </a:prstGeom>
          <a:solidFill>
            <a:srgbClr val="FFE6E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700" dirty="0"/>
          </a:p>
        </p:txBody>
      </p:sp>
    </p:spTree>
    <p:extLst>
      <p:ext uri="{BB962C8B-B14F-4D97-AF65-F5344CB8AC3E}">
        <p14:creationId xmlns:p14="http://schemas.microsoft.com/office/powerpoint/2010/main" val="18093385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Diapositive de titre 1 1 1">
  <p:cSld name="Diapositive de titre 1 1 1">
    <p:spTree>
      <p:nvGrpSpPr>
        <p:cNvPr id="1" name="Shape 102"/>
        <p:cNvGrpSpPr/>
        <p:nvPr/>
      </p:nvGrpSpPr>
      <p:grpSpPr>
        <a:xfrm>
          <a:off x="0" y="0"/>
          <a:ext cx="0" cy="0"/>
          <a:chOff x="0" y="0"/>
          <a:chExt cx="0" cy="0"/>
        </a:xfrm>
      </p:grpSpPr>
      <p:sp>
        <p:nvSpPr>
          <p:cNvPr id="2" name="Rectangle 1">
            <a:extLst>
              <a:ext uri="{FF2B5EF4-FFF2-40B4-BE49-F238E27FC236}">
                <a16:creationId xmlns:a16="http://schemas.microsoft.com/office/drawing/2014/main" id="{763F104E-E26E-B9CF-8937-DD6745B6D012}"/>
              </a:ext>
            </a:extLst>
          </p:cNvPr>
          <p:cNvSpPr/>
          <p:nvPr userDrawn="1"/>
        </p:nvSpPr>
        <p:spPr>
          <a:xfrm rot="5400000">
            <a:off x="-5065880" y="5065879"/>
            <a:ext cx="10284158" cy="152401"/>
          </a:xfrm>
          <a:prstGeom prst="rect">
            <a:avLst/>
          </a:prstGeom>
          <a:solidFill>
            <a:srgbClr val="A1AB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700"/>
          </a:p>
        </p:txBody>
      </p:sp>
      <p:sp>
        <p:nvSpPr>
          <p:cNvPr id="3" name="Rectangle 2">
            <a:extLst>
              <a:ext uri="{FF2B5EF4-FFF2-40B4-BE49-F238E27FC236}">
                <a16:creationId xmlns:a16="http://schemas.microsoft.com/office/drawing/2014/main" id="{8FAF19EF-B4EC-2B84-1971-AC279A0A695D}"/>
              </a:ext>
            </a:extLst>
          </p:cNvPr>
          <p:cNvSpPr/>
          <p:nvPr userDrawn="1"/>
        </p:nvSpPr>
        <p:spPr>
          <a:xfrm rot="5400000">
            <a:off x="13069720" y="5065879"/>
            <a:ext cx="10284159" cy="152400"/>
          </a:xfrm>
          <a:prstGeom prst="rect">
            <a:avLst/>
          </a:prstGeom>
          <a:solidFill>
            <a:srgbClr val="A1AB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700"/>
          </a:p>
        </p:txBody>
      </p:sp>
      <p:sp>
        <p:nvSpPr>
          <p:cNvPr id="4" name="Rectangle 3">
            <a:extLst>
              <a:ext uri="{FF2B5EF4-FFF2-40B4-BE49-F238E27FC236}">
                <a16:creationId xmlns:a16="http://schemas.microsoft.com/office/drawing/2014/main" id="{00499A76-B227-AD4C-ED1E-E7D7191C49AE}"/>
              </a:ext>
            </a:extLst>
          </p:cNvPr>
          <p:cNvSpPr/>
          <p:nvPr userDrawn="1"/>
        </p:nvSpPr>
        <p:spPr>
          <a:xfrm>
            <a:off x="-22746" y="10131756"/>
            <a:ext cx="18310746" cy="155244"/>
          </a:xfrm>
          <a:prstGeom prst="rect">
            <a:avLst/>
          </a:prstGeom>
          <a:solidFill>
            <a:srgbClr val="A1AB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700" dirty="0"/>
          </a:p>
        </p:txBody>
      </p:sp>
      <p:sp>
        <p:nvSpPr>
          <p:cNvPr id="5" name="Rectangle 4">
            <a:extLst>
              <a:ext uri="{FF2B5EF4-FFF2-40B4-BE49-F238E27FC236}">
                <a16:creationId xmlns:a16="http://schemas.microsoft.com/office/drawing/2014/main" id="{75AE4512-8BEB-0E56-4AC6-69A4CE3DF102}"/>
              </a:ext>
            </a:extLst>
          </p:cNvPr>
          <p:cNvSpPr/>
          <p:nvPr userDrawn="1"/>
        </p:nvSpPr>
        <p:spPr>
          <a:xfrm>
            <a:off x="76199" y="0"/>
            <a:ext cx="18211801" cy="155244"/>
          </a:xfrm>
          <a:prstGeom prst="rect">
            <a:avLst/>
          </a:prstGeom>
          <a:solidFill>
            <a:srgbClr val="A1ABA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fr-FR" sz="2700" dirty="0"/>
          </a:p>
        </p:txBody>
      </p:sp>
    </p:spTree>
    <p:extLst>
      <p:ext uri="{BB962C8B-B14F-4D97-AF65-F5344CB8AC3E}">
        <p14:creationId xmlns:p14="http://schemas.microsoft.com/office/powerpoint/2010/main" val="314773195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jp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Image 1"/>
          <p:cNvPicPr>
            <a:picLocks noChangeAspect="1"/>
          </p:cNvPicPr>
          <p:nvPr userDrawn="1"/>
        </p:nvPicPr>
        <p:blipFill>
          <a:blip r:embed="rId11">
            <a:extLst>
              <a:ext uri="{28A0092B-C50C-407E-A947-70E740481C1C}">
                <a14:useLocalDpi xmlns:a14="http://schemas.microsoft.com/office/drawing/2010/main"/>
              </a:ext>
            </a:extLst>
          </a:blip>
          <a:stretch>
            <a:fillRect/>
          </a:stretch>
        </p:blipFill>
        <p:spPr>
          <a:xfrm>
            <a:off x="0" y="0"/>
            <a:ext cx="18288000" cy="10287000"/>
          </a:xfrm>
          <a:prstGeom prst="rect">
            <a:avLst/>
          </a:prstGeom>
        </p:spPr>
      </p:pic>
    </p:spTree>
    <p:extLst>
      <p:ext uri="{BB962C8B-B14F-4D97-AF65-F5344CB8AC3E}">
        <p14:creationId xmlns:p14="http://schemas.microsoft.com/office/powerpoint/2010/main" val="16010486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8" r:id="rId7"/>
    <p:sldLayoutId id="2147483669" r:id="rId8"/>
    <p:sldLayoutId id="2147483670" r:id="rId9"/>
  </p:sldLayoutIdLst>
  <p:txStyles>
    <p:titleStyle>
      <a:lvl1pPr algn="ctr" defTabSz="1371600" rtl="0" eaLnBrk="1" latinLnBrk="0" hangingPunct="1">
        <a:lnSpc>
          <a:spcPct val="90000"/>
        </a:lnSpc>
        <a:spcBef>
          <a:spcPct val="0"/>
        </a:spcBef>
        <a:buNone/>
        <a:defRPr sz="7200" kern="1200">
          <a:solidFill>
            <a:srgbClr val="3E3E3E"/>
          </a:solidFill>
          <a:latin typeface="KyivType Sans2" panose="00000500000000000000" pitchFamily="50" charset="0"/>
          <a:ea typeface="+mj-ea"/>
          <a:cs typeface="+mj-cs"/>
        </a:defRPr>
      </a:lvl1pPr>
    </p:titleStyle>
    <p:bodyStyle>
      <a:lvl1pPr marL="342900" indent="-342900" algn="l" defTabSz="1371600" rtl="0" eaLnBrk="1" latinLnBrk="0" hangingPunct="1">
        <a:lnSpc>
          <a:spcPct val="90000"/>
        </a:lnSpc>
        <a:spcBef>
          <a:spcPts val="1500"/>
        </a:spcBef>
        <a:buFont typeface="Arial" panose="020B0604020202020204" pitchFamily="34" charset="0"/>
        <a:buChar char="•"/>
        <a:defRPr sz="4200" kern="1200">
          <a:solidFill>
            <a:schemeClr val="tx1"/>
          </a:solidFill>
          <a:latin typeface="+mn-lt"/>
          <a:ea typeface="+mn-ea"/>
          <a:cs typeface="+mn-cs"/>
        </a:defRPr>
      </a:lvl1pPr>
      <a:lvl2pPr marL="1028700" indent="-342900" algn="l" defTabSz="1371600" rtl="0" eaLnBrk="1" latinLnBrk="0" hangingPunct="1">
        <a:lnSpc>
          <a:spcPct val="90000"/>
        </a:lnSpc>
        <a:spcBef>
          <a:spcPts val="750"/>
        </a:spcBef>
        <a:buFont typeface="Arial" panose="020B0604020202020204" pitchFamily="34" charset="0"/>
        <a:buChar char="•"/>
        <a:defRPr sz="3600" kern="1200">
          <a:solidFill>
            <a:schemeClr val="tx1"/>
          </a:solidFill>
          <a:latin typeface="+mn-lt"/>
          <a:ea typeface="+mn-ea"/>
          <a:cs typeface="+mn-cs"/>
        </a:defRPr>
      </a:lvl2pPr>
      <a:lvl3pPr marL="1714500" indent="-342900" algn="l" defTabSz="1371600" rtl="0" eaLnBrk="1" latinLnBrk="0" hangingPunct="1">
        <a:lnSpc>
          <a:spcPct val="90000"/>
        </a:lnSpc>
        <a:spcBef>
          <a:spcPts val="750"/>
        </a:spcBef>
        <a:buFont typeface="Arial" panose="020B0604020202020204" pitchFamily="34" charset="0"/>
        <a:buChar char="•"/>
        <a:defRPr sz="3000" kern="1200">
          <a:solidFill>
            <a:schemeClr val="tx1"/>
          </a:solidFill>
          <a:latin typeface="+mn-lt"/>
          <a:ea typeface="+mn-ea"/>
          <a:cs typeface="+mn-cs"/>
        </a:defRPr>
      </a:lvl3pPr>
      <a:lvl4pPr marL="2400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4pPr>
      <a:lvl5pPr marL="30861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5pPr>
      <a:lvl6pPr marL="37719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6pPr>
      <a:lvl7pPr marL="44577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7pPr>
      <a:lvl8pPr marL="51435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8pPr>
      <a:lvl9pPr marL="5829300" indent="-342900" algn="l" defTabSz="1371600" rtl="0" eaLnBrk="1" latinLnBrk="0" hangingPunct="1">
        <a:lnSpc>
          <a:spcPct val="90000"/>
        </a:lnSpc>
        <a:spcBef>
          <a:spcPts val="750"/>
        </a:spcBef>
        <a:buFont typeface="Arial" panose="020B0604020202020204" pitchFamily="34" charset="0"/>
        <a:buChar char="•"/>
        <a:defRPr sz="2700" kern="1200">
          <a:solidFill>
            <a:schemeClr val="tx1"/>
          </a:solidFill>
          <a:latin typeface="+mn-lt"/>
          <a:ea typeface="+mn-ea"/>
          <a:cs typeface="+mn-cs"/>
        </a:defRPr>
      </a:lvl9pPr>
    </p:bodyStyle>
    <p:otherStyle>
      <a:defPPr>
        <a:defRPr lang="fr-FR"/>
      </a:defPPr>
      <a:lvl1pPr marL="0" algn="l" defTabSz="1371600" rtl="0" eaLnBrk="1" latinLnBrk="0" hangingPunct="1">
        <a:defRPr sz="2700" kern="1200">
          <a:solidFill>
            <a:schemeClr val="tx1"/>
          </a:solidFill>
          <a:latin typeface="+mn-lt"/>
          <a:ea typeface="+mn-ea"/>
          <a:cs typeface="+mn-cs"/>
        </a:defRPr>
      </a:lvl1pPr>
      <a:lvl2pPr marL="685800" algn="l" defTabSz="1371600" rtl="0" eaLnBrk="1" latinLnBrk="0" hangingPunct="1">
        <a:defRPr sz="2700" kern="1200">
          <a:solidFill>
            <a:schemeClr val="tx1"/>
          </a:solidFill>
          <a:latin typeface="+mn-lt"/>
          <a:ea typeface="+mn-ea"/>
          <a:cs typeface="+mn-cs"/>
        </a:defRPr>
      </a:lvl2pPr>
      <a:lvl3pPr marL="1371600" algn="l" defTabSz="1371600" rtl="0" eaLnBrk="1" latinLnBrk="0" hangingPunct="1">
        <a:defRPr sz="2700" kern="1200">
          <a:solidFill>
            <a:schemeClr val="tx1"/>
          </a:solidFill>
          <a:latin typeface="+mn-lt"/>
          <a:ea typeface="+mn-ea"/>
          <a:cs typeface="+mn-cs"/>
        </a:defRPr>
      </a:lvl3pPr>
      <a:lvl4pPr marL="2057400" algn="l" defTabSz="1371600" rtl="0" eaLnBrk="1" latinLnBrk="0" hangingPunct="1">
        <a:defRPr sz="2700" kern="1200">
          <a:solidFill>
            <a:schemeClr val="tx1"/>
          </a:solidFill>
          <a:latin typeface="+mn-lt"/>
          <a:ea typeface="+mn-ea"/>
          <a:cs typeface="+mn-cs"/>
        </a:defRPr>
      </a:lvl4pPr>
      <a:lvl5pPr marL="2743200" algn="l" defTabSz="1371600" rtl="0" eaLnBrk="1" latinLnBrk="0" hangingPunct="1">
        <a:defRPr sz="2700" kern="1200">
          <a:solidFill>
            <a:schemeClr val="tx1"/>
          </a:solidFill>
          <a:latin typeface="+mn-lt"/>
          <a:ea typeface="+mn-ea"/>
          <a:cs typeface="+mn-cs"/>
        </a:defRPr>
      </a:lvl5pPr>
      <a:lvl6pPr marL="3429000" algn="l" defTabSz="1371600" rtl="0" eaLnBrk="1" latinLnBrk="0" hangingPunct="1">
        <a:defRPr sz="2700" kern="1200">
          <a:solidFill>
            <a:schemeClr val="tx1"/>
          </a:solidFill>
          <a:latin typeface="+mn-lt"/>
          <a:ea typeface="+mn-ea"/>
          <a:cs typeface="+mn-cs"/>
        </a:defRPr>
      </a:lvl6pPr>
      <a:lvl7pPr marL="4114800" algn="l" defTabSz="1371600" rtl="0" eaLnBrk="1" latinLnBrk="0" hangingPunct="1">
        <a:defRPr sz="2700" kern="1200">
          <a:solidFill>
            <a:schemeClr val="tx1"/>
          </a:solidFill>
          <a:latin typeface="+mn-lt"/>
          <a:ea typeface="+mn-ea"/>
          <a:cs typeface="+mn-cs"/>
        </a:defRPr>
      </a:lvl7pPr>
      <a:lvl8pPr marL="4800600" algn="l" defTabSz="1371600" rtl="0" eaLnBrk="1" latinLnBrk="0" hangingPunct="1">
        <a:defRPr sz="2700" kern="1200">
          <a:solidFill>
            <a:schemeClr val="tx1"/>
          </a:solidFill>
          <a:latin typeface="+mn-lt"/>
          <a:ea typeface="+mn-ea"/>
          <a:cs typeface="+mn-cs"/>
        </a:defRPr>
      </a:lvl8pPr>
      <a:lvl9pPr marL="5486400" algn="l" defTabSz="1371600" rtl="0" eaLnBrk="1" latinLnBrk="0" hangingPunct="1">
        <a:defRPr sz="2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jpeg"/></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 Id="rId6" Type="http://schemas.microsoft.com/office/2007/relationships/hdphoto" Target="../media/hdphoto1.wdp"/><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11.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png"/><Relationship Id="rId4" Type="http://schemas.openxmlformats.org/officeDocument/2006/relationships/image" Target="../media/image14.png"/></Relationships>
</file>

<file path=ppt/slides/_rels/slide5.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8.jpeg"/></Relationships>
</file>

<file path=ppt/slides/_rels/slide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6.xml"/><Relationship Id="rId1" Type="http://schemas.openxmlformats.org/officeDocument/2006/relationships/slideLayout" Target="../slideLayouts/slideLayout7.xml"/><Relationship Id="rId4" Type="http://schemas.openxmlformats.org/officeDocument/2006/relationships/image" Target="../media/image2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2CBED2-B79A-637D-2A61-13E6892C39EF}"/>
            </a:ext>
          </a:extLst>
        </p:cNvPr>
        <p:cNvGrpSpPr/>
        <p:nvPr/>
      </p:nvGrpSpPr>
      <p:grpSpPr>
        <a:xfrm>
          <a:off x="0" y="0"/>
          <a:ext cx="0" cy="0"/>
          <a:chOff x="0" y="0"/>
          <a:chExt cx="0" cy="0"/>
        </a:xfrm>
      </p:grpSpPr>
      <p:pic>
        <p:nvPicPr>
          <p:cNvPr id="24" name="Image 23" descr="Une image contenant Police, texte, Graphique, logo&#10;&#10;Description générée automatiquement">
            <a:extLst>
              <a:ext uri="{FF2B5EF4-FFF2-40B4-BE49-F238E27FC236}">
                <a16:creationId xmlns:a16="http://schemas.microsoft.com/office/drawing/2014/main" id="{298E6494-40FE-A700-221F-9A99A1EDF38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75999" y="2931"/>
            <a:ext cx="2247900" cy="2247900"/>
          </a:xfrm>
          <a:prstGeom prst="rect">
            <a:avLst/>
          </a:prstGeom>
        </p:spPr>
      </p:pic>
      <p:sp>
        <p:nvSpPr>
          <p:cNvPr id="28" name="ZoneTexte 27">
            <a:extLst>
              <a:ext uri="{FF2B5EF4-FFF2-40B4-BE49-F238E27FC236}">
                <a16:creationId xmlns:a16="http://schemas.microsoft.com/office/drawing/2014/main" id="{86905E28-8AA4-D1E3-CE9A-4B250E5A14C2}"/>
              </a:ext>
            </a:extLst>
          </p:cNvPr>
          <p:cNvSpPr txBox="1"/>
          <p:nvPr/>
        </p:nvSpPr>
        <p:spPr>
          <a:xfrm>
            <a:off x="609600" y="1866900"/>
            <a:ext cx="10020993" cy="264687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lang="fr-FR" sz="16600" dirty="0">
                <a:solidFill>
                  <a:prstClr val="black"/>
                </a:solidFill>
                <a:latin typeface="Midnight Signature" panose="02000500000000090000" pitchFamily="2" charset="0"/>
              </a:rPr>
              <a:t>Our </a:t>
            </a:r>
            <a:r>
              <a:rPr lang="fr-FR" sz="16600" dirty="0" err="1">
                <a:solidFill>
                  <a:prstClr val="black"/>
                </a:solidFill>
                <a:latin typeface="Midnight Signature" panose="02000500000000090000" pitchFamily="2" charset="0"/>
              </a:rPr>
              <a:t>tips</a:t>
            </a:r>
            <a:r>
              <a:rPr kumimoji="0" lang="fr-FR" sz="16600" b="0" i="0" u="none" strike="noStrike" kern="1200" cap="none" spc="0" normalizeH="0" baseline="0" noProof="0" dirty="0">
                <a:ln>
                  <a:noFill/>
                </a:ln>
                <a:solidFill>
                  <a:prstClr val="black"/>
                </a:solidFill>
                <a:effectLst/>
                <a:uLnTx/>
                <a:uFillTx/>
                <a:latin typeface="Midnight Signature" panose="02000500000000090000" pitchFamily="2" charset="0"/>
                <a:ea typeface="+mn-ea"/>
                <a:cs typeface="+mn-cs"/>
              </a:rPr>
              <a:t> </a:t>
            </a:r>
          </a:p>
        </p:txBody>
      </p:sp>
      <p:sp>
        <p:nvSpPr>
          <p:cNvPr id="29" name="ZoneTexte 28">
            <a:extLst>
              <a:ext uri="{FF2B5EF4-FFF2-40B4-BE49-F238E27FC236}">
                <a16:creationId xmlns:a16="http://schemas.microsoft.com/office/drawing/2014/main" id="{E949A89E-A298-CF86-0813-6DD716F454DE}"/>
              </a:ext>
            </a:extLst>
          </p:cNvPr>
          <p:cNvSpPr txBox="1"/>
          <p:nvPr/>
        </p:nvSpPr>
        <p:spPr>
          <a:xfrm>
            <a:off x="2971800" y="4302321"/>
            <a:ext cx="4889070" cy="133882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8100" b="0" i="0" u="none" strike="noStrike" kern="1200" cap="none" spc="0" normalizeH="0" baseline="0" noProof="0" dirty="0">
                <a:ln>
                  <a:noFill/>
                </a:ln>
                <a:solidFill>
                  <a:prstClr val="black"/>
                </a:solidFill>
                <a:effectLst/>
                <a:uLnTx/>
                <a:uFillTx/>
                <a:latin typeface="Midnight Signature" panose="02000500000000090000" pitchFamily="2" charset="0"/>
                <a:ea typeface="+mn-ea"/>
                <a:cs typeface="+mn-cs"/>
              </a:rPr>
              <a:t>anti-</a:t>
            </a:r>
            <a:r>
              <a:rPr kumimoji="0" lang="fr-FR" sz="8100" b="0" i="0" u="none" strike="noStrike" kern="1200" cap="none" spc="0" normalizeH="0" baseline="0" noProof="0" dirty="0" err="1">
                <a:ln>
                  <a:noFill/>
                </a:ln>
                <a:solidFill>
                  <a:prstClr val="black"/>
                </a:solidFill>
                <a:effectLst/>
                <a:uLnTx/>
                <a:uFillTx/>
                <a:latin typeface="Midnight Signature" panose="02000500000000090000" pitchFamily="2" charset="0"/>
                <a:ea typeface="+mn-ea"/>
                <a:cs typeface="+mn-cs"/>
              </a:rPr>
              <a:t>insomnia</a:t>
            </a:r>
            <a:endParaRPr kumimoji="0" lang="fr-FR" sz="8100" b="0" i="0" u="none" strike="noStrike" kern="1200" cap="none" spc="0" normalizeH="0" baseline="0" noProof="0" dirty="0">
              <a:ln>
                <a:noFill/>
              </a:ln>
              <a:solidFill>
                <a:prstClr val="black"/>
              </a:solidFill>
              <a:effectLst/>
              <a:uLnTx/>
              <a:uFillTx/>
              <a:latin typeface="Midnight Signature" panose="02000500000000090000" pitchFamily="2" charset="0"/>
              <a:ea typeface="+mn-ea"/>
              <a:cs typeface="+mn-cs"/>
            </a:endParaRPr>
          </a:p>
        </p:txBody>
      </p:sp>
      <p:sp>
        <p:nvSpPr>
          <p:cNvPr id="30" name="ZoneTexte 29">
            <a:extLst>
              <a:ext uri="{FF2B5EF4-FFF2-40B4-BE49-F238E27FC236}">
                <a16:creationId xmlns:a16="http://schemas.microsoft.com/office/drawing/2014/main" id="{D5C33D4D-D34B-0DFD-8A4E-F5BF1E370113}"/>
              </a:ext>
            </a:extLst>
          </p:cNvPr>
          <p:cNvSpPr txBox="1"/>
          <p:nvPr/>
        </p:nvSpPr>
        <p:spPr>
          <a:xfrm>
            <a:off x="3241230" y="5641149"/>
            <a:ext cx="4350208" cy="133882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8100" b="0" i="0" u="none" strike="noStrike" kern="1200" cap="none" spc="0" normalizeH="0" baseline="0" noProof="0" dirty="0">
                <a:ln>
                  <a:noFill/>
                </a:ln>
                <a:solidFill>
                  <a:prstClr val="black"/>
                </a:solidFill>
                <a:effectLst/>
                <a:uLnTx/>
                <a:uFillTx/>
                <a:latin typeface="Midnight Signature" panose="02000500000000090000" pitchFamily="2" charset="0"/>
                <a:ea typeface="+mn-ea"/>
                <a:cs typeface="+mn-cs"/>
              </a:rPr>
              <a:t>anti-</a:t>
            </a:r>
            <a:r>
              <a:rPr kumimoji="0" lang="fr-FR" sz="8100" b="0" i="0" u="none" strike="noStrike" kern="1200" cap="none" spc="0" normalizeH="0" baseline="0" noProof="0" dirty="0" err="1">
                <a:ln>
                  <a:noFill/>
                </a:ln>
                <a:solidFill>
                  <a:prstClr val="black"/>
                </a:solidFill>
                <a:effectLst/>
                <a:uLnTx/>
                <a:uFillTx/>
                <a:latin typeface="Midnight Signature" panose="02000500000000090000" pitchFamily="2" charset="0"/>
                <a:ea typeface="+mn-ea"/>
                <a:cs typeface="+mn-cs"/>
              </a:rPr>
              <a:t>anxiety</a:t>
            </a:r>
            <a:endParaRPr kumimoji="0" lang="fr-FR" sz="8100" b="0" i="0" u="none" strike="noStrike" kern="1200" cap="none" spc="0" normalizeH="0" baseline="0" noProof="0" dirty="0">
              <a:ln>
                <a:noFill/>
              </a:ln>
              <a:solidFill>
                <a:prstClr val="black"/>
              </a:solidFill>
              <a:effectLst/>
              <a:uLnTx/>
              <a:uFillTx/>
              <a:latin typeface="Midnight Signature" panose="02000500000000090000" pitchFamily="2" charset="0"/>
              <a:ea typeface="+mn-ea"/>
              <a:cs typeface="+mn-cs"/>
            </a:endParaRPr>
          </a:p>
        </p:txBody>
      </p:sp>
      <p:sp>
        <p:nvSpPr>
          <p:cNvPr id="31" name="ZoneTexte 30">
            <a:extLst>
              <a:ext uri="{FF2B5EF4-FFF2-40B4-BE49-F238E27FC236}">
                <a16:creationId xmlns:a16="http://schemas.microsoft.com/office/drawing/2014/main" id="{C6B7527F-7F2A-B5B7-0491-56B3A8C017D5}"/>
              </a:ext>
            </a:extLst>
          </p:cNvPr>
          <p:cNvSpPr txBox="1"/>
          <p:nvPr/>
        </p:nvSpPr>
        <p:spPr>
          <a:xfrm>
            <a:off x="3009092" y="7078341"/>
            <a:ext cx="4852584" cy="133882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8100" b="0" i="0" u="none" strike="noStrike" kern="1200" cap="none" spc="0" normalizeH="0" baseline="0" noProof="0">
                <a:ln>
                  <a:noFill/>
                </a:ln>
                <a:solidFill>
                  <a:prstClr val="black"/>
                </a:solidFill>
                <a:effectLst/>
                <a:uLnTx/>
                <a:uFillTx/>
                <a:latin typeface="Midnight Signature" panose="02000500000000090000" pitchFamily="2" charset="0"/>
                <a:ea typeface="+mn-ea"/>
                <a:cs typeface="+mn-cs"/>
              </a:rPr>
              <a:t>Pain relief</a:t>
            </a:r>
            <a:endParaRPr kumimoji="0" lang="fr-FR" sz="8100" b="0" i="0" u="none" strike="noStrike" kern="1200" cap="none" spc="0" normalizeH="0" baseline="0" noProof="0" dirty="0">
              <a:ln>
                <a:noFill/>
              </a:ln>
              <a:solidFill>
                <a:prstClr val="black"/>
              </a:solidFill>
              <a:effectLst/>
              <a:uLnTx/>
              <a:uFillTx/>
              <a:latin typeface="Midnight Signature" panose="02000500000000090000" pitchFamily="2" charset="0"/>
              <a:ea typeface="+mn-ea"/>
              <a:cs typeface="+mn-cs"/>
            </a:endParaRPr>
          </a:p>
        </p:txBody>
      </p:sp>
      <p:pic>
        <p:nvPicPr>
          <p:cNvPr id="32" name="Picture 2" descr="Atelier yoga du samedi : postures d'assise &amp; initiation à la méditation">
            <a:extLst>
              <a:ext uri="{FF2B5EF4-FFF2-40B4-BE49-F238E27FC236}">
                <a16:creationId xmlns:a16="http://schemas.microsoft.com/office/drawing/2014/main" id="{54D1F29C-488F-FB8C-4016-F3EF98CDD4E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195837" y="2362932"/>
            <a:ext cx="5593911" cy="55611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8649113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e 4">
            <a:extLst>
              <a:ext uri="{FF2B5EF4-FFF2-40B4-BE49-F238E27FC236}">
                <a16:creationId xmlns:a16="http://schemas.microsoft.com/office/drawing/2014/main" id="{937B8D09-6E8E-518D-2C34-F080A81D5605}"/>
              </a:ext>
            </a:extLst>
          </p:cNvPr>
          <p:cNvGrpSpPr/>
          <p:nvPr/>
        </p:nvGrpSpPr>
        <p:grpSpPr>
          <a:xfrm>
            <a:off x="394848" y="2513843"/>
            <a:ext cx="6463152" cy="7188905"/>
            <a:chOff x="1483776" y="1675894"/>
            <a:chExt cx="4308768" cy="4792603"/>
          </a:xfrm>
        </p:grpSpPr>
        <p:sp>
          <p:nvSpPr>
            <p:cNvPr id="6" name="ZoneTexte 5">
              <a:extLst>
                <a:ext uri="{FF2B5EF4-FFF2-40B4-BE49-F238E27FC236}">
                  <a16:creationId xmlns:a16="http://schemas.microsoft.com/office/drawing/2014/main" id="{DD6A033A-4D93-F89A-284B-0971F7D675F6}"/>
                </a:ext>
              </a:extLst>
            </p:cNvPr>
            <p:cNvSpPr txBox="1"/>
            <p:nvPr/>
          </p:nvSpPr>
          <p:spPr>
            <a:xfrm>
              <a:off x="1483776" y="5175836"/>
              <a:ext cx="4308768" cy="1292661"/>
            </a:xfrm>
            <a:prstGeom prst="rect">
              <a:avLst/>
            </a:prstGeom>
            <a:noFill/>
          </p:spPr>
          <p:txBody>
            <a:bodyPr wrap="square">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374151"/>
                  </a:solidFill>
                  <a:effectLst/>
                  <a:uLnTx/>
                  <a:uFillTx/>
                  <a:latin typeface="Roboto Light"/>
                  <a:ea typeface="+mn-ea"/>
                  <a:cs typeface="Lucida Sans Unicode" panose="020B0602030504020204" pitchFamily="34" charset="0"/>
                </a:rPr>
                <a:t>A </a:t>
              </a:r>
              <a:r>
                <a:rPr kumimoji="0" lang="fr-FR" sz="2400" b="1" i="0" u="none" strike="noStrike" kern="1200" cap="none" spc="0" normalizeH="0" baseline="0" noProof="0" dirty="0">
                  <a:ln>
                    <a:noFill/>
                  </a:ln>
                  <a:solidFill>
                    <a:srgbClr val="374151"/>
                  </a:solidFill>
                  <a:effectLst/>
                  <a:uLnTx/>
                  <a:uFillTx/>
                  <a:latin typeface="Roboto Light"/>
                  <a:ea typeface="+mn-ea"/>
                  <a:cs typeface="Lucida Sans Unicode" panose="020B0602030504020204" pitchFamily="34" charset="0"/>
                </a:rPr>
                <a:t>hot-water bottle </a:t>
              </a:r>
              <a:r>
                <a:rPr kumimoji="0" lang="fr-FR" sz="2400" b="0" i="0" u="none" strike="noStrike" kern="1200" cap="none" spc="0" normalizeH="0" baseline="0" noProof="0" dirty="0">
                  <a:ln>
                    <a:noFill/>
                  </a:ln>
                  <a:solidFill>
                    <a:srgbClr val="374151"/>
                  </a:solidFill>
                  <a:effectLst/>
                  <a:uLnTx/>
                  <a:uFillTx/>
                  <a:latin typeface="Roboto Light"/>
                  <a:ea typeface="+mn-ea"/>
                  <a:cs typeface="Lucida Sans Unicode" panose="020B0602030504020204" pitchFamily="34" charset="0"/>
                </a:rPr>
                <a:t>on the shoulders, back or feet (important, as the nerve endings are located on the feet). </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374151"/>
                  </a:solidFill>
                  <a:effectLst/>
                  <a:uLnTx/>
                  <a:uFillTx/>
                  <a:latin typeface="Roboto Light"/>
                  <a:ea typeface="+mn-ea"/>
                  <a:cs typeface="Lucida Sans Unicode" panose="020B0602030504020204" pitchFamily="34" charset="0"/>
                </a:rPr>
                <a:t>The warmth encourages </a:t>
              </a:r>
              <a:r>
                <a:rPr kumimoji="0" lang="fr-FR" sz="2400" b="1" i="0" u="none" strike="noStrike" kern="1200" cap="none" spc="0" normalizeH="0" baseline="0" noProof="0" dirty="0">
                  <a:ln>
                    <a:noFill/>
                  </a:ln>
                  <a:solidFill>
                    <a:srgbClr val="374151"/>
                  </a:solidFill>
                  <a:effectLst/>
                  <a:uLnTx/>
                  <a:uFillTx/>
                  <a:latin typeface="Roboto Light"/>
                  <a:ea typeface="+mn-ea"/>
                  <a:cs typeface="Lucida Sans Unicode" panose="020B0602030504020204" pitchFamily="34" charset="0"/>
                </a:rPr>
                <a:t>muscle relaxation</a:t>
              </a:r>
              <a:r>
                <a:rPr kumimoji="0" lang="fr-FR" sz="2400" b="0" i="0" u="none" strike="noStrike" kern="1200" cap="none" spc="0" normalizeH="0" baseline="0" noProof="0" dirty="0">
                  <a:ln>
                    <a:noFill/>
                  </a:ln>
                  <a:solidFill>
                    <a:srgbClr val="374151"/>
                  </a:solidFill>
                  <a:effectLst/>
                  <a:uLnTx/>
                  <a:uFillTx/>
                  <a:latin typeface="Roboto Light"/>
                  <a:ea typeface="+mn-ea"/>
                  <a:cs typeface="Lucida Sans Unicode" panose="020B0602030504020204" pitchFamily="34" charset="0"/>
                </a:rPr>
                <a:t>.</a:t>
              </a:r>
            </a:p>
          </p:txBody>
        </p:sp>
        <p:pic>
          <p:nvPicPr>
            <p:cNvPr id="7" name="Image 6" descr="Une image contenant vaisselle, intérieur, serviette&#10;&#10;Description générée automatiquement">
              <a:extLst>
                <a:ext uri="{FF2B5EF4-FFF2-40B4-BE49-F238E27FC236}">
                  <a16:creationId xmlns:a16="http://schemas.microsoft.com/office/drawing/2014/main" id="{52E27721-CAFD-9331-4230-500F26271F16}"/>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2240824" y="1675894"/>
              <a:ext cx="2343769" cy="3198041"/>
            </a:xfrm>
            <a:prstGeom prst="rect">
              <a:avLst/>
            </a:prstGeom>
            <a:ln>
              <a:noFill/>
            </a:ln>
            <a:effectLst>
              <a:outerShdw blurRad="292100" dist="139700" dir="2700000" algn="tl" rotWithShape="0">
                <a:srgbClr val="333333">
                  <a:alpha val="65000"/>
                </a:srgbClr>
              </a:outerShdw>
            </a:effectLst>
          </p:spPr>
        </p:pic>
      </p:grpSp>
      <p:grpSp>
        <p:nvGrpSpPr>
          <p:cNvPr id="4" name="Groupe 3">
            <a:extLst>
              <a:ext uri="{FF2B5EF4-FFF2-40B4-BE49-F238E27FC236}">
                <a16:creationId xmlns:a16="http://schemas.microsoft.com/office/drawing/2014/main" id="{E265C4FF-70CB-D9E0-E8A1-E99D9FAADB1E}"/>
              </a:ext>
            </a:extLst>
          </p:cNvPr>
          <p:cNvGrpSpPr/>
          <p:nvPr/>
        </p:nvGrpSpPr>
        <p:grpSpPr>
          <a:xfrm>
            <a:off x="5912303" y="2538991"/>
            <a:ext cx="6773546" cy="6450240"/>
            <a:chOff x="5922903" y="1675895"/>
            <a:chExt cx="4515697" cy="4300160"/>
          </a:xfrm>
        </p:grpSpPr>
        <p:pic>
          <p:nvPicPr>
            <p:cNvPr id="8" name="Image 7" descr="Une image contenant ciel, personne, nuage, coucher de soleil&#10;&#10;Description générée automatiquement">
              <a:extLst>
                <a:ext uri="{FF2B5EF4-FFF2-40B4-BE49-F238E27FC236}">
                  <a16:creationId xmlns:a16="http://schemas.microsoft.com/office/drawing/2014/main" id="{2F527EEB-9320-5E8D-E4B6-12AA435DFAEE}"/>
                </a:ext>
              </a:extLst>
            </p:cNvPr>
            <p:cNvPicPr>
              <a:picLocks noChangeAspect="1"/>
            </p:cNvPicPr>
            <p:nvPr/>
          </p:nvPicPr>
          <p:blipFill rotWithShape="1">
            <a:blip r:embed="rId4" cstate="print">
              <a:extLst>
                <a:ext uri="{28A0092B-C50C-407E-A947-70E740481C1C}">
                  <a14:useLocalDpi xmlns:a14="http://schemas.microsoft.com/office/drawing/2010/main"/>
                </a:ext>
              </a:extLst>
            </a:blip>
            <a:srcRect r="-3" b="-3"/>
            <a:stretch/>
          </p:blipFill>
          <p:spPr>
            <a:xfrm>
              <a:off x="5922903" y="1675895"/>
              <a:ext cx="2385350" cy="3254776"/>
            </a:xfrm>
            <a:prstGeom prst="rect">
              <a:avLst/>
            </a:prstGeom>
            <a:ln>
              <a:noFill/>
            </a:ln>
            <a:effectLst>
              <a:outerShdw blurRad="292100" dist="139700" dir="2700000" algn="tl" rotWithShape="0">
                <a:srgbClr val="333333">
                  <a:alpha val="65000"/>
                </a:srgbClr>
              </a:outerShdw>
            </a:effectLst>
          </p:spPr>
        </p:pic>
        <p:sp>
          <p:nvSpPr>
            <p:cNvPr id="10" name="ZoneTexte 9">
              <a:extLst>
                <a:ext uri="{FF2B5EF4-FFF2-40B4-BE49-F238E27FC236}">
                  <a16:creationId xmlns:a16="http://schemas.microsoft.com/office/drawing/2014/main" id="{B8184E63-C44D-2300-B90C-C472A4067416}"/>
                </a:ext>
              </a:extLst>
            </p:cNvPr>
            <p:cNvSpPr txBox="1"/>
            <p:nvPr/>
          </p:nvSpPr>
          <p:spPr>
            <a:xfrm>
              <a:off x="6855078" y="5175836"/>
              <a:ext cx="3203489" cy="800219"/>
            </a:xfrm>
            <a:prstGeom prst="rect">
              <a:avLst/>
            </a:prstGeom>
            <a:noFill/>
          </p:spPr>
          <p:txBody>
            <a:bodyPr wrap="square">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374151"/>
                  </a:solidFill>
                  <a:effectLst/>
                  <a:uLnTx/>
                  <a:uFillTx/>
                  <a:latin typeface="Roboto Light"/>
                  <a:ea typeface="+mn-ea"/>
                  <a:cs typeface="+mn-cs"/>
                </a:rPr>
                <a:t>A few minutes to relax </a:t>
              </a:r>
              <a:r>
                <a:rPr kumimoji="0" lang="fr-FR" sz="2400" b="0" i="0" u="none" strike="noStrike" kern="1200" cap="none" spc="0" normalizeH="0" baseline="0" noProof="0" dirty="0" err="1">
                  <a:ln>
                    <a:noFill/>
                  </a:ln>
                  <a:solidFill>
                    <a:srgbClr val="374151"/>
                  </a:solidFill>
                  <a:effectLst/>
                  <a:uLnTx/>
                  <a:uFillTx/>
                  <a:latin typeface="Roboto Light"/>
                  <a:ea typeface="+mn-ea"/>
                  <a:cs typeface="+mn-cs"/>
                </a:rPr>
                <a:t>before</a:t>
              </a:r>
              <a:r>
                <a:rPr kumimoji="0" lang="fr-FR" sz="2400" b="0" i="0" u="none" strike="noStrike" kern="1200" cap="none" spc="0" normalizeH="0" baseline="0" noProof="0" dirty="0">
                  <a:ln>
                    <a:noFill/>
                  </a:ln>
                  <a:solidFill>
                    <a:srgbClr val="374151"/>
                  </a:solidFill>
                  <a:effectLst/>
                  <a:uLnTx/>
                  <a:uFillTx/>
                  <a:latin typeface="Roboto Light"/>
                  <a:ea typeface="+mn-ea"/>
                  <a:cs typeface="+mn-cs"/>
                </a:rPr>
                <a:t> </a:t>
              </a:r>
              <a:r>
                <a:rPr kumimoji="0" lang="fr-FR" sz="2400" b="0" i="0" u="none" strike="noStrike" kern="1200" cap="none" spc="0" normalizeH="0" baseline="0" noProof="0" dirty="0" err="1">
                  <a:ln>
                    <a:noFill/>
                  </a:ln>
                  <a:solidFill>
                    <a:srgbClr val="374151"/>
                  </a:solidFill>
                  <a:effectLst/>
                  <a:uLnTx/>
                  <a:uFillTx/>
                  <a:latin typeface="Roboto Light"/>
                  <a:ea typeface="+mn-ea"/>
                  <a:cs typeface="+mn-cs"/>
                </a:rPr>
                <a:t>bed</a:t>
              </a:r>
              <a:r>
                <a:rPr kumimoji="0" lang="fr-FR" sz="2400" b="0" i="0" u="none" strike="noStrike" kern="1200" cap="none" spc="0" normalizeH="0" baseline="0" noProof="0" dirty="0">
                  <a:ln>
                    <a:noFill/>
                  </a:ln>
                  <a:solidFill>
                    <a:srgbClr val="374151"/>
                  </a:solidFill>
                  <a:effectLst/>
                  <a:uLnTx/>
                  <a:uFillTx/>
                  <a:latin typeface="Roboto Light"/>
                  <a:ea typeface="+mn-ea"/>
                  <a:cs typeface="+mn-cs"/>
                </a:rPr>
                <a:t>:</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74151"/>
                  </a:solidFill>
                  <a:effectLst/>
                  <a:uLnTx/>
                  <a:uFillTx/>
                  <a:latin typeface="Roboto Light"/>
                  <a:ea typeface="+mn-ea"/>
                  <a:cs typeface="+mn-cs"/>
                </a:rPr>
                <a:t>Meditation and/or self-massage </a:t>
              </a:r>
              <a:r>
                <a:rPr kumimoji="0" lang="fr-FR" sz="2400" b="0" i="0" u="none" strike="noStrike" kern="1200" cap="none" spc="0" normalizeH="0" baseline="0" noProof="0" dirty="0">
                  <a:ln>
                    <a:noFill/>
                  </a:ln>
                  <a:solidFill>
                    <a:srgbClr val="374151"/>
                  </a:solidFill>
                  <a:effectLst/>
                  <a:uLnTx/>
                  <a:uFillTx/>
                  <a:latin typeface="Roboto Light"/>
                  <a:ea typeface="+mn-ea"/>
                  <a:cs typeface="+mn-cs"/>
                </a:rPr>
                <a:t>of the </a:t>
              </a:r>
              <a:r>
                <a:rPr kumimoji="0" lang="fr-FR" sz="2400" b="1" i="0" u="none" strike="noStrike" kern="1200" cap="none" spc="0" normalizeH="0" baseline="0" noProof="0" dirty="0">
                  <a:ln>
                    <a:noFill/>
                  </a:ln>
                  <a:solidFill>
                    <a:srgbClr val="374151"/>
                  </a:solidFill>
                  <a:effectLst/>
                  <a:uLnTx/>
                  <a:uFillTx/>
                  <a:latin typeface="Roboto Light"/>
                  <a:ea typeface="+mn-ea"/>
                  <a:cs typeface="+mn-cs"/>
                </a:rPr>
                <a:t>temples </a:t>
              </a:r>
              <a:r>
                <a:rPr kumimoji="0" lang="fr-FR" sz="2400" b="0" i="0" u="none" strike="noStrike" kern="1200" cap="none" spc="0" normalizeH="0" baseline="0" noProof="0" dirty="0">
                  <a:ln>
                    <a:noFill/>
                  </a:ln>
                  <a:solidFill>
                    <a:srgbClr val="374151"/>
                  </a:solidFill>
                  <a:effectLst/>
                  <a:uLnTx/>
                  <a:uFillTx/>
                  <a:latin typeface="Roboto Light"/>
                  <a:ea typeface="+mn-ea"/>
                  <a:cs typeface="+mn-cs"/>
                </a:rPr>
                <a:t>and </a:t>
              </a:r>
              <a:r>
                <a:rPr kumimoji="0" lang="fr-FR" sz="2400" b="1" i="0" u="none" strike="noStrike" kern="1200" cap="none" spc="0" normalizeH="0" baseline="0" noProof="0" dirty="0">
                  <a:ln>
                    <a:noFill/>
                  </a:ln>
                  <a:solidFill>
                    <a:srgbClr val="374151"/>
                  </a:solidFill>
                  <a:effectLst/>
                  <a:uLnTx/>
                  <a:uFillTx/>
                  <a:latin typeface="Roboto Light"/>
                  <a:ea typeface="+mn-ea"/>
                  <a:cs typeface="+mn-cs"/>
                </a:rPr>
                <a:t>3rd eye.</a:t>
              </a:r>
            </a:p>
          </p:txBody>
        </p:sp>
        <p:pic>
          <p:nvPicPr>
            <p:cNvPr id="1026" name="Picture 2" descr="Apprenez à ouvrir votre troisième oeil">
              <a:extLst>
                <a:ext uri="{FF2B5EF4-FFF2-40B4-BE49-F238E27FC236}">
                  <a16:creationId xmlns:a16="http://schemas.microsoft.com/office/drawing/2014/main" id="{A010AF8C-5F5B-4581-975E-ACD95F307E5E}"/>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8125"/>
                      </a14:imgEffect>
                      <a14:imgEffect>
                        <a14:saturation sat="62000"/>
                      </a14:imgEffect>
                    </a14:imgLayer>
                  </a14:imgProps>
                </a:ext>
                <a:ext uri="{28A0092B-C50C-407E-A947-70E740481C1C}">
                  <a14:useLocalDpi xmlns:a14="http://schemas.microsoft.com/office/drawing/2010/main"/>
                </a:ext>
              </a:extLst>
            </a:blip>
            <a:srcRect/>
            <a:stretch>
              <a:fillRect/>
            </a:stretch>
          </p:blipFill>
          <p:spPr bwMode="auto">
            <a:xfrm>
              <a:off x="8394322" y="1681361"/>
              <a:ext cx="1951238" cy="1464883"/>
            </a:xfrm>
            <a:prstGeom prst="rect">
              <a:avLst/>
            </a:prstGeom>
            <a:ln>
              <a:noFill/>
            </a:ln>
            <a:effectLst>
              <a:outerShdw blurRad="292100" dist="139700" dir="2700000" algn="tl" rotWithShape="0">
                <a:srgbClr val="333333">
                  <a:alpha val="65000"/>
                </a:srgbClr>
              </a:outerShdw>
            </a:effectLst>
          </p:spPr>
        </p:pic>
        <p:pic>
          <p:nvPicPr>
            <p:cNvPr id="19" name="Picture 2" descr="Apprenez à ouvrir votre troisième oeil">
              <a:extLst>
                <a:ext uri="{FF2B5EF4-FFF2-40B4-BE49-F238E27FC236}">
                  <a16:creationId xmlns:a16="http://schemas.microsoft.com/office/drawing/2014/main" id="{C63B12A9-3E75-2436-45F7-31A1B904AF88}"/>
                </a:ext>
              </a:extLst>
            </p:cNvPr>
            <p:cNvPicPr>
              <a:picLocks noChangeAspect="1" noChangeArrowheads="1"/>
            </p:cNvPicPr>
            <p:nvPr/>
          </p:nvPicPr>
          <p:blipFill>
            <a:blip r:embed="rId5">
              <a:extLst>
                <a:ext uri="{BEBA8EAE-BF5A-486C-A8C5-ECC9F3942E4B}">
                  <a14:imgProps xmlns:a14="http://schemas.microsoft.com/office/drawing/2010/main">
                    <a14:imgLayer r:embed="rId6">
                      <a14:imgEffect>
                        <a14:colorTemperature colorTemp="8125"/>
                      </a14:imgEffect>
                      <a14:imgEffect>
                        <a14:saturation sat="62000"/>
                      </a14:imgEffect>
                    </a14:imgLayer>
                  </a14:imgProps>
                </a:ext>
                <a:ext uri="{28A0092B-C50C-407E-A947-70E740481C1C}">
                  <a14:useLocalDpi xmlns:a14="http://schemas.microsoft.com/office/drawing/2010/main"/>
                </a:ext>
              </a:extLst>
            </a:blip>
            <a:srcRect/>
            <a:stretch>
              <a:fillRect/>
            </a:stretch>
          </p:blipFill>
          <p:spPr bwMode="auto">
            <a:xfrm>
              <a:off x="8364220" y="3303283"/>
              <a:ext cx="2074380" cy="1557331"/>
            </a:xfrm>
            <a:prstGeom prst="rect">
              <a:avLst/>
            </a:prstGeom>
            <a:ln>
              <a:noFill/>
            </a:ln>
            <a:effectLst>
              <a:outerShdw blurRad="292100" dist="139700" dir="2700000" algn="tl" rotWithShape="0">
                <a:srgbClr val="333333">
                  <a:alpha val="65000"/>
                </a:srgbClr>
              </a:outerShdw>
            </a:effectLst>
          </p:spPr>
        </p:pic>
        <p:sp>
          <p:nvSpPr>
            <p:cNvPr id="20" name="Ellipse 19">
              <a:extLst>
                <a:ext uri="{FF2B5EF4-FFF2-40B4-BE49-F238E27FC236}">
                  <a16:creationId xmlns:a16="http://schemas.microsoft.com/office/drawing/2014/main" id="{636E7987-3CA5-2EF9-E7F2-11D37BDADF8B}"/>
                </a:ext>
              </a:extLst>
            </p:cNvPr>
            <p:cNvSpPr/>
            <p:nvPr/>
          </p:nvSpPr>
          <p:spPr>
            <a:xfrm>
              <a:off x="9625387" y="2140632"/>
              <a:ext cx="46520" cy="97302"/>
            </a:xfrm>
            <a:prstGeom prst="ellipse">
              <a:avLst/>
            </a:prstGeom>
            <a:solidFill>
              <a:srgbClr val="0E6E59"/>
            </a:solidFill>
            <a:ln>
              <a:solidFill>
                <a:srgbClr val="0E6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fr-FR" sz="2700" b="0" i="0" u="none" strike="noStrike" kern="1200" cap="none" spc="0" normalizeH="0" baseline="0" noProof="0">
                <a:ln>
                  <a:noFill/>
                </a:ln>
                <a:solidFill>
                  <a:prstClr val="white"/>
                </a:solidFill>
                <a:effectLst/>
                <a:uLnTx/>
                <a:uFillTx/>
                <a:latin typeface="Roboto Light"/>
                <a:ea typeface="+mn-ea"/>
                <a:cs typeface="+mn-cs"/>
              </a:endParaRPr>
            </a:p>
          </p:txBody>
        </p:sp>
        <p:sp>
          <p:nvSpPr>
            <p:cNvPr id="21" name="Ellipse 20">
              <a:extLst>
                <a:ext uri="{FF2B5EF4-FFF2-40B4-BE49-F238E27FC236}">
                  <a16:creationId xmlns:a16="http://schemas.microsoft.com/office/drawing/2014/main" id="{F55C9FD7-7502-3DE3-1BEE-9F18725BB531}"/>
                </a:ext>
              </a:extLst>
            </p:cNvPr>
            <p:cNvSpPr/>
            <p:nvPr/>
          </p:nvSpPr>
          <p:spPr>
            <a:xfrm>
              <a:off x="9020296" y="2124236"/>
              <a:ext cx="46520" cy="97303"/>
            </a:xfrm>
            <a:prstGeom prst="ellipse">
              <a:avLst/>
            </a:prstGeom>
            <a:solidFill>
              <a:srgbClr val="0E6E59"/>
            </a:solidFill>
            <a:ln>
              <a:solidFill>
                <a:srgbClr val="0E6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fr-FR" sz="2700" b="0" i="0" u="none" strike="noStrike" kern="1200" cap="none" spc="0" normalizeH="0" baseline="0" noProof="0">
                <a:ln>
                  <a:noFill/>
                </a:ln>
                <a:solidFill>
                  <a:prstClr val="white"/>
                </a:solidFill>
                <a:effectLst/>
                <a:uLnTx/>
                <a:uFillTx/>
                <a:latin typeface="Roboto Light"/>
                <a:ea typeface="+mn-ea"/>
                <a:cs typeface="+mn-cs"/>
              </a:endParaRPr>
            </a:p>
          </p:txBody>
        </p:sp>
        <p:sp>
          <p:nvSpPr>
            <p:cNvPr id="22" name="Ellipse 21">
              <a:extLst>
                <a:ext uri="{FF2B5EF4-FFF2-40B4-BE49-F238E27FC236}">
                  <a16:creationId xmlns:a16="http://schemas.microsoft.com/office/drawing/2014/main" id="{49FEB923-5FC8-5AFA-CDE2-012AFB2E160D}"/>
                </a:ext>
              </a:extLst>
            </p:cNvPr>
            <p:cNvSpPr/>
            <p:nvPr/>
          </p:nvSpPr>
          <p:spPr>
            <a:xfrm>
              <a:off x="9369941" y="3746706"/>
              <a:ext cx="69782" cy="76812"/>
            </a:xfrm>
            <a:prstGeom prst="ellipse">
              <a:avLst/>
            </a:prstGeom>
            <a:solidFill>
              <a:srgbClr val="0E6E59"/>
            </a:solidFill>
            <a:ln>
              <a:solidFill>
                <a:srgbClr val="0E6E5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fr-FR" sz="2700" b="0" i="0" u="none" strike="noStrike" kern="1200" cap="none" spc="0" normalizeH="0" baseline="0" noProof="0">
                <a:ln>
                  <a:noFill/>
                </a:ln>
                <a:solidFill>
                  <a:prstClr val="white"/>
                </a:solidFill>
                <a:effectLst/>
                <a:uLnTx/>
                <a:uFillTx/>
                <a:latin typeface="Roboto Light"/>
                <a:ea typeface="+mn-ea"/>
                <a:cs typeface="+mn-cs"/>
              </a:endParaRPr>
            </a:p>
          </p:txBody>
        </p:sp>
      </p:grpSp>
      <p:sp>
        <p:nvSpPr>
          <p:cNvPr id="9" name="ZoneTexte 8">
            <a:extLst>
              <a:ext uri="{FF2B5EF4-FFF2-40B4-BE49-F238E27FC236}">
                <a16:creationId xmlns:a16="http://schemas.microsoft.com/office/drawing/2014/main" id="{9EBCC5D5-0AD9-ACA8-8129-9B3A56F74B55}"/>
              </a:ext>
            </a:extLst>
          </p:cNvPr>
          <p:cNvSpPr txBox="1"/>
          <p:nvPr/>
        </p:nvSpPr>
        <p:spPr>
          <a:xfrm>
            <a:off x="152401" y="614702"/>
            <a:ext cx="17983199" cy="133882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8100" b="0" i="0" u="none" strike="noStrike" kern="1200" cap="none" spc="0" normalizeH="0" baseline="0" noProof="0" dirty="0">
                <a:ln>
                  <a:noFill/>
                </a:ln>
                <a:solidFill>
                  <a:prstClr val="black"/>
                </a:solidFill>
                <a:effectLst/>
                <a:uLnTx/>
                <a:uFillTx/>
                <a:latin typeface="Midnight Signature" panose="02000500000000090000" pitchFamily="2" charset="0"/>
                <a:ea typeface="+mn-ea"/>
                <a:cs typeface="+mn-cs"/>
              </a:rPr>
              <a:t>Our anti-insomnia tips</a:t>
            </a:r>
          </a:p>
        </p:txBody>
      </p:sp>
      <p:sp>
        <p:nvSpPr>
          <p:cNvPr id="2" name="ZoneTexte 1">
            <a:extLst>
              <a:ext uri="{FF2B5EF4-FFF2-40B4-BE49-F238E27FC236}">
                <a16:creationId xmlns:a16="http://schemas.microsoft.com/office/drawing/2014/main" id="{E8E903CB-4719-A9B5-FB35-4339C2E09426}"/>
              </a:ext>
            </a:extLst>
          </p:cNvPr>
          <p:cNvSpPr txBox="1"/>
          <p:nvPr/>
        </p:nvSpPr>
        <p:spPr>
          <a:xfrm>
            <a:off x="13798569" y="5702816"/>
            <a:ext cx="3578025" cy="4293483"/>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2100" b="1" i="0" u="none" strike="noStrike" kern="1200" cap="none" spc="0" normalizeH="0" baseline="0" noProof="0" dirty="0">
                <a:ln>
                  <a:noFill/>
                </a:ln>
                <a:solidFill>
                  <a:srgbClr val="212529"/>
                </a:solidFill>
                <a:effectLst/>
                <a:uLnTx/>
                <a:uFillTx/>
                <a:latin typeface="Roboto Light"/>
                <a:ea typeface="+mn-ea"/>
                <a:cs typeface="+mn-cs"/>
              </a:rPr>
              <a:t>Progressive muscle relaxation: </a:t>
            </a:r>
            <a:r>
              <a:rPr kumimoji="0" lang="fr-FR" sz="2100" b="0" i="0" u="none" strike="noStrike" kern="1200" cap="none" spc="0" normalizeH="0" baseline="0" noProof="0" dirty="0">
                <a:ln>
                  <a:noFill/>
                </a:ln>
                <a:solidFill>
                  <a:srgbClr val="212529"/>
                </a:solidFill>
                <a:effectLst/>
                <a:uLnTx/>
                <a:uFillTx/>
                <a:latin typeface="Roboto Light"/>
                <a:ea typeface="+mn-ea"/>
                <a:cs typeface="+mn-cs"/>
              </a:rPr>
              <a:t>Relax by gradually tensing and relaxing every muscle in your body. Start with your feet, then slowly work your way up. Concentrate on the sensation of muscle relaxation with each exhalation, allowing tension to escape your body.</a:t>
            </a:r>
          </a:p>
        </p:txBody>
      </p:sp>
      <p:pic>
        <p:nvPicPr>
          <p:cNvPr id="11" name="Image 10">
            <a:extLst>
              <a:ext uri="{FF2B5EF4-FFF2-40B4-BE49-F238E27FC236}">
                <a16:creationId xmlns:a16="http://schemas.microsoft.com/office/drawing/2014/main" id="{379F8DE2-D73E-F8FE-4591-8142684FF0A3}"/>
              </a:ext>
            </a:extLst>
          </p:cNvPr>
          <p:cNvPicPr>
            <a:picLocks noChangeAspect="1"/>
          </p:cNvPicPr>
          <p:nvPr/>
        </p:nvPicPr>
        <p:blipFill>
          <a:blip r:embed="rId7" cstate="print">
            <a:extLst>
              <a:ext uri="{28A0092B-C50C-407E-A947-70E740481C1C}">
                <a14:useLocalDpi xmlns:a14="http://schemas.microsoft.com/office/drawing/2010/main"/>
              </a:ext>
            </a:extLst>
          </a:blip>
          <a:stretch>
            <a:fillRect/>
          </a:stretch>
        </p:blipFill>
        <p:spPr>
          <a:xfrm>
            <a:off x="13282013" y="3107030"/>
            <a:ext cx="4611140" cy="1766114"/>
          </a:xfrm>
          <a:prstGeom prst="rect">
            <a:avLst/>
          </a:prstGeom>
        </p:spPr>
      </p:pic>
      <p:sp>
        <p:nvSpPr>
          <p:cNvPr id="12" name="ZoneTexte 11">
            <a:extLst>
              <a:ext uri="{FF2B5EF4-FFF2-40B4-BE49-F238E27FC236}">
                <a16:creationId xmlns:a16="http://schemas.microsoft.com/office/drawing/2014/main" id="{779DD983-7B16-7E08-4CB1-37596DC71457}"/>
              </a:ext>
            </a:extLst>
          </p:cNvPr>
          <p:cNvSpPr txBox="1"/>
          <p:nvPr/>
        </p:nvSpPr>
        <p:spPr>
          <a:xfrm>
            <a:off x="152400" y="1594919"/>
            <a:ext cx="17983199" cy="646331"/>
          </a:xfrm>
          <a:prstGeom prst="rect">
            <a:avLst/>
          </a:prstGeom>
          <a:noFill/>
        </p:spPr>
        <p:txBody>
          <a:bodyPr wrap="square">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00584A"/>
                </a:solidFill>
                <a:effectLst/>
                <a:uLnTx/>
                <a:uFillTx/>
                <a:latin typeface="Roboto Light"/>
                <a:ea typeface="+mn-ea"/>
                <a:cs typeface="+mn-cs"/>
              </a:rPr>
              <a:t>Pamper your body and mind</a:t>
            </a:r>
            <a:endParaRPr kumimoji="0" lang="fr-FR" sz="3600" b="1" i="0" u="none" strike="noStrike" kern="1200" cap="none" spc="0" normalizeH="0" baseline="0" noProof="0" dirty="0">
              <a:ln>
                <a:noFill/>
              </a:ln>
              <a:solidFill>
                <a:srgbClr val="00584A"/>
              </a:solidFill>
              <a:effectLst/>
              <a:uLnTx/>
              <a:uFillTx/>
              <a:latin typeface="Roboto Light"/>
              <a:ea typeface="+mn-ea"/>
              <a:cs typeface="+mn-cs"/>
            </a:endParaRPr>
          </a:p>
        </p:txBody>
      </p:sp>
    </p:spTree>
    <p:extLst>
      <p:ext uri="{BB962C8B-B14F-4D97-AF65-F5344CB8AC3E}">
        <p14:creationId xmlns:p14="http://schemas.microsoft.com/office/powerpoint/2010/main" val="255277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oneTexte 1">
            <a:extLst>
              <a:ext uri="{FF2B5EF4-FFF2-40B4-BE49-F238E27FC236}">
                <a16:creationId xmlns:a16="http://schemas.microsoft.com/office/drawing/2014/main" id="{24D87674-F472-0503-CB5D-A2D98B3C42FD}"/>
              </a:ext>
            </a:extLst>
          </p:cNvPr>
          <p:cNvSpPr txBox="1"/>
          <p:nvPr/>
        </p:nvSpPr>
        <p:spPr>
          <a:xfrm>
            <a:off x="1170992" y="3202649"/>
            <a:ext cx="3451011" cy="461665"/>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fr-FR" sz="2400" b="0" i="1" u="none" strike="noStrike" kern="1200" cap="none" spc="0" normalizeH="0" baseline="0" noProof="0" dirty="0">
                <a:ln>
                  <a:noFill/>
                </a:ln>
                <a:solidFill>
                  <a:srgbClr val="0E6E59"/>
                </a:solidFill>
                <a:effectLst/>
                <a:uLnTx/>
                <a:uFillTx/>
                <a:latin typeface="Roboto Light"/>
                <a:ea typeface="+mn-ea"/>
                <a:cs typeface="+mn-cs"/>
              </a:rPr>
              <a:t>:</a:t>
            </a:r>
          </a:p>
        </p:txBody>
      </p:sp>
      <p:grpSp>
        <p:nvGrpSpPr>
          <p:cNvPr id="26" name="Groupe 25">
            <a:extLst>
              <a:ext uri="{FF2B5EF4-FFF2-40B4-BE49-F238E27FC236}">
                <a16:creationId xmlns:a16="http://schemas.microsoft.com/office/drawing/2014/main" id="{F3EDDB7B-F496-3E12-F0DE-3F7D01BE0639}"/>
              </a:ext>
            </a:extLst>
          </p:cNvPr>
          <p:cNvGrpSpPr/>
          <p:nvPr/>
        </p:nvGrpSpPr>
        <p:grpSpPr>
          <a:xfrm>
            <a:off x="505465" y="2811027"/>
            <a:ext cx="5098940" cy="7007402"/>
            <a:chOff x="715151" y="1632823"/>
            <a:chExt cx="3399293" cy="4671601"/>
          </a:xfrm>
        </p:grpSpPr>
        <p:sp>
          <p:nvSpPr>
            <p:cNvPr id="15" name="ZoneTexte 14">
              <a:extLst>
                <a:ext uri="{FF2B5EF4-FFF2-40B4-BE49-F238E27FC236}">
                  <a16:creationId xmlns:a16="http://schemas.microsoft.com/office/drawing/2014/main" id="{D8AA8253-0005-659D-5325-BE58F5D492B9}"/>
                </a:ext>
              </a:extLst>
            </p:cNvPr>
            <p:cNvSpPr txBox="1"/>
            <p:nvPr/>
          </p:nvSpPr>
          <p:spPr>
            <a:xfrm>
              <a:off x="715151" y="5257984"/>
              <a:ext cx="3399293" cy="1046440"/>
            </a:xfrm>
            <a:prstGeom prst="rect">
              <a:avLst/>
            </a:prstGeom>
            <a:noFill/>
          </p:spPr>
          <p:txBody>
            <a:bodyPr wrap="square">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374151"/>
                  </a:solidFill>
                  <a:effectLst/>
                  <a:uLnTx/>
                  <a:uFillTx/>
                  <a:latin typeface="Roboto Light"/>
                  <a:ea typeface="+mn-ea"/>
                  <a:cs typeface="+mn-cs"/>
                </a:rPr>
                <a:t>Opt for a </a:t>
              </a:r>
              <a:r>
                <a:rPr kumimoji="0" lang="fr-FR" sz="2400" b="1" i="0" u="none" strike="noStrike" kern="1200" cap="none" spc="0" normalizeH="0" baseline="0" noProof="0" dirty="0">
                  <a:ln>
                    <a:noFill/>
                  </a:ln>
                  <a:solidFill>
                    <a:srgbClr val="374151"/>
                  </a:solidFill>
                  <a:effectLst/>
                  <a:uLnTx/>
                  <a:uFillTx/>
                  <a:latin typeface="Roboto Light"/>
                  <a:ea typeface="+mn-ea"/>
                  <a:cs typeface="+mn-cs"/>
                </a:rPr>
                <a:t>pair of </a:t>
              </a:r>
              <a:r>
                <a:rPr kumimoji="0" lang="fr-FR" sz="2400" b="0" i="0" u="none" strike="noStrike" kern="1200" cap="none" spc="0" normalizeH="0" baseline="0" noProof="0" dirty="0">
                  <a:ln>
                    <a:noFill/>
                  </a:ln>
                  <a:solidFill>
                    <a:srgbClr val="374151"/>
                  </a:solidFill>
                  <a:effectLst/>
                  <a:uLnTx/>
                  <a:uFillTx/>
                  <a:latin typeface="Roboto Light"/>
                  <a:ea typeface="+mn-ea"/>
                  <a:cs typeface="+mn-cs"/>
                </a:rPr>
                <a:t>soft, comfortable </a:t>
              </a:r>
              <a:r>
                <a:rPr kumimoji="0" lang="fr-FR" sz="2400" b="1" i="0" u="none" strike="noStrike" kern="1200" cap="none" spc="0" normalizeH="0" baseline="0" noProof="0" dirty="0">
                  <a:ln>
                    <a:noFill/>
                  </a:ln>
                  <a:solidFill>
                    <a:srgbClr val="374151"/>
                  </a:solidFill>
                  <a:effectLst/>
                  <a:uLnTx/>
                  <a:uFillTx/>
                  <a:latin typeface="Roboto Light"/>
                  <a:ea typeface="+mn-ea"/>
                  <a:cs typeface="+mn-cs"/>
                </a:rPr>
                <a:t>slippers or booties </a:t>
              </a:r>
              <a:r>
                <a:rPr kumimoji="0" lang="fr-FR" sz="2400" b="0" i="0" u="none" strike="noStrike" kern="1200" cap="none" spc="0" normalizeH="0" baseline="0" noProof="0" dirty="0">
                  <a:ln>
                    <a:noFill/>
                  </a:ln>
                  <a:solidFill>
                    <a:srgbClr val="374151"/>
                  </a:solidFill>
                  <a:effectLst/>
                  <a:uLnTx/>
                  <a:uFillTx/>
                  <a:latin typeface="Roboto Light"/>
                  <a:ea typeface="+mn-ea"/>
                  <a:cs typeface="+mn-cs"/>
                </a:rPr>
                <a:t>as soon as you get home.</a:t>
              </a:r>
            </a:p>
          </p:txBody>
        </p:sp>
        <p:pic>
          <p:nvPicPr>
            <p:cNvPr id="19" name="Image 18" descr="Une image contenant habits, chaussures, Cheville, intérieur&#10;&#10;Description générée automatiquement">
              <a:extLst>
                <a:ext uri="{FF2B5EF4-FFF2-40B4-BE49-F238E27FC236}">
                  <a16:creationId xmlns:a16="http://schemas.microsoft.com/office/drawing/2014/main" id="{DD3D0ACF-014E-384D-353D-C494C57A7E4B}"/>
                </a:ext>
              </a:extLst>
            </p:cNvPr>
            <p:cNvPicPr>
              <a:picLocks noChangeAspect="1"/>
            </p:cNvPicPr>
            <p:nvPr/>
          </p:nvPicPr>
          <p:blipFill rotWithShape="1">
            <a:blip r:embed="rId3" cstate="print">
              <a:extLst>
                <a:ext uri="{28A0092B-C50C-407E-A947-70E740481C1C}">
                  <a14:useLocalDpi xmlns:a14="http://schemas.microsoft.com/office/drawing/2010/main"/>
                </a:ext>
              </a:extLst>
            </a:blip>
            <a:srcRect/>
            <a:stretch/>
          </p:blipFill>
          <p:spPr>
            <a:xfrm>
              <a:off x="1426937" y="1632823"/>
              <a:ext cx="2161838" cy="2959024"/>
            </a:xfrm>
            <a:prstGeom prst="rect">
              <a:avLst/>
            </a:prstGeom>
          </p:spPr>
        </p:pic>
      </p:grpSp>
      <p:grpSp>
        <p:nvGrpSpPr>
          <p:cNvPr id="8" name="Groupe 7">
            <a:extLst>
              <a:ext uri="{FF2B5EF4-FFF2-40B4-BE49-F238E27FC236}">
                <a16:creationId xmlns:a16="http://schemas.microsoft.com/office/drawing/2014/main" id="{D5C57ECE-D649-ADA0-6EDA-44E6AC7A417D}"/>
              </a:ext>
            </a:extLst>
          </p:cNvPr>
          <p:cNvGrpSpPr/>
          <p:nvPr/>
        </p:nvGrpSpPr>
        <p:grpSpPr>
          <a:xfrm>
            <a:off x="5901991" y="2811027"/>
            <a:ext cx="5098940" cy="7110548"/>
            <a:chOff x="6439846" y="1877221"/>
            <a:chExt cx="3399293" cy="4740365"/>
          </a:xfrm>
        </p:grpSpPr>
        <p:pic>
          <p:nvPicPr>
            <p:cNvPr id="6" name="Image 5">
              <a:extLst>
                <a:ext uri="{FF2B5EF4-FFF2-40B4-BE49-F238E27FC236}">
                  <a16:creationId xmlns:a16="http://schemas.microsoft.com/office/drawing/2014/main" id="{3CA37225-B4A3-1C5E-8BA9-16B3CCBE6D6D}"/>
                </a:ext>
              </a:extLst>
            </p:cNvPr>
            <p:cNvPicPr>
              <a:picLocks noChangeAspect="1"/>
            </p:cNvPicPr>
            <p:nvPr/>
          </p:nvPicPr>
          <p:blipFill>
            <a:blip r:embed="rId4"/>
            <a:stretch>
              <a:fillRect/>
            </a:stretch>
          </p:blipFill>
          <p:spPr>
            <a:xfrm>
              <a:off x="6659981" y="1877221"/>
              <a:ext cx="2959024" cy="2959024"/>
            </a:xfrm>
            <a:prstGeom prst="rect">
              <a:avLst/>
            </a:prstGeom>
          </p:spPr>
        </p:pic>
        <p:sp>
          <p:nvSpPr>
            <p:cNvPr id="7" name="ZoneTexte 6">
              <a:extLst>
                <a:ext uri="{FF2B5EF4-FFF2-40B4-BE49-F238E27FC236}">
                  <a16:creationId xmlns:a16="http://schemas.microsoft.com/office/drawing/2014/main" id="{2E1C5D71-9EB2-D3A2-04B4-33C3ECEE6A15}"/>
                </a:ext>
              </a:extLst>
            </p:cNvPr>
            <p:cNvSpPr txBox="1"/>
            <p:nvPr/>
          </p:nvSpPr>
          <p:spPr>
            <a:xfrm>
              <a:off x="6439846" y="5571146"/>
              <a:ext cx="3399293" cy="1046440"/>
            </a:xfrm>
            <a:prstGeom prst="rect">
              <a:avLst/>
            </a:prstGeom>
            <a:noFill/>
          </p:spPr>
          <p:txBody>
            <a:bodyPr wrap="square">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74151"/>
                  </a:solidFill>
                  <a:effectLst/>
                  <a:uLnTx/>
                  <a:uFillTx/>
                  <a:latin typeface="Roboto Light"/>
                  <a:ea typeface="+mn-ea"/>
                  <a:cs typeface="+mn-cs"/>
                </a:rPr>
                <a:t>Dressing comfortably </a:t>
              </a:r>
              <a:r>
                <a:rPr kumimoji="0" lang="fr-FR" sz="2400" b="0" i="0" u="none" strike="noStrike" kern="1200" cap="none" spc="0" normalizeH="0" baseline="0" noProof="0" dirty="0">
                  <a:ln>
                    <a:noFill/>
                  </a:ln>
                  <a:solidFill>
                    <a:srgbClr val="374151"/>
                  </a:solidFill>
                  <a:effectLst/>
                  <a:uLnTx/>
                  <a:uFillTx/>
                  <a:latin typeface="Roboto Light"/>
                  <a:ea typeface="+mn-ea"/>
                  <a:cs typeface="+mn-cs"/>
                </a:rPr>
                <a:t>only for the night </a:t>
              </a:r>
              <a:r>
                <a:rPr kumimoji="0" lang="fr-FR" sz="2400" b="1" i="0" u="none" strike="noStrike" kern="1200" cap="none" spc="0" normalizeH="0" baseline="0" noProof="0" dirty="0">
                  <a:ln>
                    <a:noFill/>
                  </a:ln>
                  <a:solidFill>
                    <a:srgbClr val="374151"/>
                  </a:solidFill>
                  <a:effectLst/>
                  <a:uLnTx/>
                  <a:uFillTx/>
                  <a:latin typeface="Roboto Light"/>
                  <a:ea typeface="+mn-ea"/>
                  <a:cs typeface="+mn-cs"/>
                </a:rPr>
                <a:t>tells </a:t>
              </a:r>
              <a:r>
                <a:rPr kumimoji="0" lang="fr-FR" sz="2400" b="0" i="0" u="none" strike="noStrike" kern="1200" cap="none" spc="0" normalizeH="0" baseline="0" noProof="0" dirty="0">
                  <a:ln>
                    <a:noFill/>
                  </a:ln>
                  <a:solidFill>
                    <a:srgbClr val="374151"/>
                  </a:solidFill>
                  <a:effectLst/>
                  <a:uLnTx/>
                  <a:uFillTx/>
                  <a:latin typeface="Roboto Light"/>
                  <a:ea typeface="+mn-ea"/>
                  <a:cs typeface="+mn-cs"/>
                </a:rPr>
                <a:t>the body that it's time to go </a:t>
              </a:r>
              <a:r>
                <a:rPr kumimoji="0" lang="fr-FR" sz="2400" b="1" i="0" u="none" strike="noStrike" kern="1200" cap="none" spc="0" normalizeH="0" baseline="0" noProof="0" dirty="0">
                  <a:ln>
                    <a:noFill/>
                  </a:ln>
                  <a:solidFill>
                    <a:srgbClr val="374151"/>
                  </a:solidFill>
                  <a:effectLst/>
                  <a:uLnTx/>
                  <a:uFillTx/>
                  <a:latin typeface="Roboto Light"/>
                  <a:ea typeface="+mn-ea"/>
                  <a:cs typeface="+mn-cs"/>
                </a:rPr>
                <a:t>to sleep</a:t>
              </a:r>
              <a:r>
                <a:rPr kumimoji="0" lang="fr-FR" sz="2400" b="0" i="0" u="none" strike="noStrike" kern="1200" cap="none" spc="0" normalizeH="0" baseline="0" noProof="0" dirty="0">
                  <a:ln>
                    <a:noFill/>
                  </a:ln>
                  <a:solidFill>
                    <a:srgbClr val="374151"/>
                  </a:solidFill>
                  <a:effectLst/>
                  <a:uLnTx/>
                  <a:uFillTx/>
                  <a:latin typeface="Roboto Light"/>
                  <a:ea typeface="+mn-ea"/>
                  <a:cs typeface="+mn-cs"/>
                </a:rPr>
                <a:t>.</a:t>
              </a:r>
            </a:p>
          </p:txBody>
        </p:sp>
      </p:grpSp>
      <p:sp>
        <p:nvSpPr>
          <p:cNvPr id="9" name="ZoneTexte 8">
            <a:extLst>
              <a:ext uri="{FF2B5EF4-FFF2-40B4-BE49-F238E27FC236}">
                <a16:creationId xmlns:a16="http://schemas.microsoft.com/office/drawing/2014/main" id="{1FA05A0A-CBF4-FD27-6864-2A4746AC273B}"/>
              </a:ext>
            </a:extLst>
          </p:cNvPr>
          <p:cNvSpPr txBox="1"/>
          <p:nvPr/>
        </p:nvSpPr>
        <p:spPr>
          <a:xfrm>
            <a:off x="152400" y="680472"/>
            <a:ext cx="17983200" cy="133882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8100" b="0" i="0" u="none" strike="noStrike" kern="1200" cap="none" spc="0" normalizeH="0" baseline="0" noProof="0" dirty="0">
                <a:ln>
                  <a:noFill/>
                </a:ln>
                <a:solidFill>
                  <a:prstClr val="black"/>
                </a:solidFill>
                <a:effectLst/>
                <a:uLnTx/>
                <a:uFillTx/>
                <a:latin typeface="Midnight Signature" panose="02000500000000090000" pitchFamily="2" charset="0"/>
                <a:ea typeface="+mn-ea"/>
                <a:cs typeface="+mn-cs"/>
              </a:rPr>
              <a:t>Our anti-anxiety tips</a:t>
            </a:r>
          </a:p>
        </p:txBody>
      </p:sp>
      <p:sp>
        <p:nvSpPr>
          <p:cNvPr id="5" name="ZoneTexte 4">
            <a:extLst>
              <a:ext uri="{FF2B5EF4-FFF2-40B4-BE49-F238E27FC236}">
                <a16:creationId xmlns:a16="http://schemas.microsoft.com/office/drawing/2014/main" id="{8E1166F7-B9F6-A52A-4489-B59646F889F0}"/>
              </a:ext>
            </a:extLst>
          </p:cNvPr>
          <p:cNvSpPr txBox="1"/>
          <p:nvPr/>
        </p:nvSpPr>
        <p:spPr>
          <a:xfrm>
            <a:off x="152400" y="1906369"/>
            <a:ext cx="17983200" cy="646331"/>
          </a:xfrm>
          <a:prstGeom prst="rect">
            <a:avLst/>
          </a:prstGeom>
          <a:noFill/>
        </p:spPr>
        <p:txBody>
          <a:bodyPr wrap="square">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00584A"/>
                </a:solidFill>
                <a:effectLst/>
                <a:uLnTx/>
                <a:uFillTx/>
                <a:latin typeface="Roboto Light"/>
                <a:ea typeface="+mn-ea"/>
                <a:cs typeface="+mn-cs"/>
              </a:rPr>
              <a:t>Get rid of all sources of stress</a:t>
            </a:r>
            <a:endParaRPr kumimoji="0" lang="fr-FR" sz="3600" b="1" i="0" u="none" strike="noStrike" kern="1200" cap="none" spc="0" normalizeH="0" baseline="0" noProof="0" dirty="0">
              <a:ln>
                <a:noFill/>
              </a:ln>
              <a:solidFill>
                <a:srgbClr val="00584A"/>
              </a:solidFill>
              <a:effectLst/>
              <a:uLnTx/>
              <a:uFillTx/>
              <a:latin typeface="Roboto Light"/>
              <a:ea typeface="+mn-ea"/>
              <a:cs typeface="+mn-cs"/>
            </a:endParaRPr>
          </a:p>
        </p:txBody>
      </p:sp>
      <p:sp>
        <p:nvSpPr>
          <p:cNvPr id="10" name="ZoneTexte 9">
            <a:extLst>
              <a:ext uri="{FF2B5EF4-FFF2-40B4-BE49-F238E27FC236}">
                <a16:creationId xmlns:a16="http://schemas.microsoft.com/office/drawing/2014/main" id="{251FC1B7-0AFB-195B-20C0-EC6360F51ADF}"/>
              </a:ext>
            </a:extLst>
          </p:cNvPr>
          <p:cNvSpPr txBox="1"/>
          <p:nvPr/>
        </p:nvSpPr>
        <p:spPr>
          <a:xfrm>
            <a:off x="11298516" y="7125712"/>
            <a:ext cx="6484020" cy="3046988"/>
          </a:xfrm>
          <a:prstGeom prst="rect">
            <a:avLst/>
          </a:prstGeom>
          <a:noFill/>
        </p:spPr>
        <p:txBody>
          <a:bodyPr wrap="square" rtlCol="0">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374151"/>
                </a:solidFill>
                <a:effectLst/>
                <a:uLnTx/>
                <a:uFillTx/>
                <a:latin typeface="Roboto Light"/>
                <a:ea typeface="+mn-ea"/>
                <a:cs typeface="+mn-cs"/>
              </a:rPr>
              <a:t>Autogenic training: </a:t>
            </a:r>
            <a:r>
              <a:rPr kumimoji="0" lang="fr-FR" sz="2400" b="0" i="0" u="none" strike="noStrike" kern="1200" cap="none" spc="0" normalizeH="0" baseline="0" noProof="0" dirty="0">
                <a:ln>
                  <a:noFill/>
                </a:ln>
                <a:solidFill>
                  <a:srgbClr val="212529"/>
                </a:solidFill>
                <a:effectLst/>
                <a:uLnTx/>
                <a:uFillTx/>
                <a:latin typeface="Roboto Light"/>
                <a:ea typeface="+mn-ea"/>
                <a:cs typeface="+mn-cs"/>
              </a:rPr>
              <a:t>This method involves concentrating on physical sensations and imagining yourself in a peaceful environment. Take time to feel the warmth, heaviness and relaxation of every part of your body, allowing your mind and body to relax deeply.</a:t>
            </a:r>
          </a:p>
        </p:txBody>
      </p:sp>
      <p:pic>
        <p:nvPicPr>
          <p:cNvPr id="11" name="Image 10">
            <a:extLst>
              <a:ext uri="{FF2B5EF4-FFF2-40B4-BE49-F238E27FC236}">
                <a16:creationId xmlns:a16="http://schemas.microsoft.com/office/drawing/2014/main" id="{5810DEC0-70A5-8B65-1A4A-B1810B5C5A07}"/>
              </a:ext>
            </a:extLst>
          </p:cNvPr>
          <p:cNvPicPr>
            <a:picLocks noChangeAspect="1"/>
          </p:cNvPicPr>
          <p:nvPr/>
        </p:nvPicPr>
        <p:blipFill>
          <a:blip r:embed="rId5"/>
          <a:stretch>
            <a:fillRect/>
          </a:stretch>
        </p:blipFill>
        <p:spPr>
          <a:xfrm>
            <a:off x="11298516" y="2811027"/>
            <a:ext cx="5886048" cy="3924032"/>
          </a:xfrm>
          <a:prstGeom prst="rect">
            <a:avLst/>
          </a:prstGeom>
        </p:spPr>
      </p:pic>
    </p:spTree>
    <p:extLst>
      <p:ext uri="{BB962C8B-B14F-4D97-AF65-F5344CB8AC3E}">
        <p14:creationId xmlns:p14="http://schemas.microsoft.com/office/powerpoint/2010/main" val="23917714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0"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e 12">
            <a:extLst>
              <a:ext uri="{FF2B5EF4-FFF2-40B4-BE49-F238E27FC236}">
                <a16:creationId xmlns:a16="http://schemas.microsoft.com/office/drawing/2014/main" id="{97FCF190-825A-94B5-AF52-59F2E79665FA}"/>
              </a:ext>
            </a:extLst>
          </p:cNvPr>
          <p:cNvGrpSpPr/>
          <p:nvPr/>
        </p:nvGrpSpPr>
        <p:grpSpPr>
          <a:xfrm>
            <a:off x="6308351" y="3167004"/>
            <a:ext cx="6188975" cy="6929829"/>
            <a:chOff x="4205567" y="2111336"/>
            <a:chExt cx="4125983" cy="4619886"/>
          </a:xfrm>
        </p:grpSpPr>
        <p:pic>
          <p:nvPicPr>
            <p:cNvPr id="1028" name="Picture 4" descr="Les lumières LED : un composant indispensable du design intérieur  contemporain | Design Feria">
              <a:extLst>
                <a:ext uri="{FF2B5EF4-FFF2-40B4-BE49-F238E27FC236}">
                  <a16:creationId xmlns:a16="http://schemas.microsoft.com/office/drawing/2014/main" id="{6E7E4846-D27A-9224-376E-11D99680C8FE}"/>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4316498" y="2111336"/>
              <a:ext cx="4015052" cy="2674024"/>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7" name="ZoneTexte 26">
              <a:extLst>
                <a:ext uri="{FF2B5EF4-FFF2-40B4-BE49-F238E27FC236}">
                  <a16:creationId xmlns:a16="http://schemas.microsoft.com/office/drawing/2014/main" id="{4580C9BC-E3A2-04D6-BFF8-DD3879564CD7}"/>
                </a:ext>
              </a:extLst>
            </p:cNvPr>
            <p:cNvSpPr txBox="1"/>
            <p:nvPr/>
          </p:nvSpPr>
          <p:spPr>
            <a:xfrm>
              <a:off x="4205567" y="4946118"/>
              <a:ext cx="4077478" cy="1785104"/>
            </a:xfrm>
            <a:prstGeom prst="rect">
              <a:avLst/>
            </a:prstGeom>
            <a:noFill/>
          </p:spPr>
          <p:txBody>
            <a:bodyPr wrap="square">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404040"/>
                  </a:solidFill>
                  <a:effectLst/>
                  <a:uLnTx/>
                  <a:uFillTx/>
                  <a:latin typeface="Roboto Light"/>
                  <a:ea typeface="+mn-ea"/>
                  <a:cs typeface="+mn-cs"/>
                </a:rPr>
                <a:t>Adapt the </a:t>
              </a:r>
              <a:r>
                <a:rPr kumimoji="0" lang="fr-FR" sz="2400" b="1" i="0" u="none" strike="noStrike" kern="1200" cap="none" spc="0" normalizeH="0" baseline="0" noProof="0" dirty="0">
                  <a:ln>
                    <a:noFill/>
                  </a:ln>
                  <a:solidFill>
                    <a:srgbClr val="404040"/>
                  </a:solidFill>
                  <a:effectLst/>
                  <a:uLnTx/>
                  <a:uFillTx/>
                  <a:latin typeface="Roboto Light"/>
                  <a:ea typeface="+mn-ea"/>
                  <a:cs typeface="+mn-cs"/>
                </a:rPr>
                <a:t>light</a:t>
              </a:r>
              <a:r>
                <a:rPr kumimoji="0" lang="fr-FR" sz="2400" b="0" i="0" u="none" strike="noStrike" kern="1200" cap="none" spc="0" normalizeH="0" baseline="0" noProof="0" dirty="0">
                  <a:ln>
                    <a:noFill/>
                  </a:ln>
                  <a:solidFill>
                    <a:srgbClr val="404040"/>
                  </a:solidFill>
                  <a:effectLst/>
                  <a:uLnTx/>
                  <a:uFillTx/>
                  <a:latin typeface="Roboto Light"/>
                  <a:ea typeface="+mn-ea"/>
                  <a:cs typeface="+mn-cs"/>
                </a:rPr>
                <a:t>: </a:t>
              </a:r>
            </a:p>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2400" b="0" i="0" u="none" strike="noStrike" kern="100" cap="none" spc="0" normalizeH="0" baseline="0" noProof="0" dirty="0">
                  <a:ln>
                    <a:noFill/>
                  </a:ln>
                  <a:solidFill>
                    <a:srgbClr val="404040"/>
                  </a:solidFill>
                  <a:effectLst/>
                  <a:uLnTx/>
                  <a:uFillTx/>
                  <a:latin typeface="Roboto Light"/>
                  <a:ea typeface="+mn-ea"/>
                  <a:cs typeface="+mn-cs"/>
                </a:rPr>
                <a:t>Warm-colored bulbs, around </a:t>
              </a:r>
              <a:r>
                <a:rPr kumimoji="0" lang="fr-FR" sz="2400" b="1" i="0" u="none" strike="noStrike" kern="100" cap="none" spc="0" normalizeH="0" baseline="0" noProof="0" dirty="0">
                  <a:ln>
                    <a:noFill/>
                  </a:ln>
                  <a:solidFill>
                    <a:srgbClr val="404040"/>
                  </a:solidFill>
                  <a:effectLst/>
                  <a:uLnTx/>
                  <a:uFillTx/>
                  <a:latin typeface="Roboto Light"/>
                  <a:ea typeface="+mn-ea"/>
                  <a:cs typeface="+mn-cs"/>
                </a:rPr>
                <a:t>2700K</a:t>
              </a:r>
              <a:r>
                <a:rPr kumimoji="0" lang="fr-FR" sz="2400" b="0" i="0" u="none" strike="noStrike" kern="100" cap="none" spc="0" normalizeH="0" baseline="0" noProof="0" dirty="0">
                  <a:ln>
                    <a:noFill/>
                  </a:ln>
                  <a:solidFill>
                    <a:srgbClr val="404040"/>
                  </a:solidFill>
                  <a:effectLst/>
                  <a:uLnTx/>
                  <a:uFillTx/>
                  <a:latin typeface="Roboto Light"/>
                  <a:ea typeface="+mn-ea"/>
                  <a:cs typeface="+mn-cs"/>
                </a:rPr>
                <a:t>, reproduce the light of sunset and can help </a:t>
              </a:r>
              <a:r>
                <a:rPr kumimoji="0" lang="fr-FR" sz="2400" b="1" i="0" u="none" strike="noStrike" kern="100" cap="none" spc="0" normalizeH="0" baseline="0" noProof="0" dirty="0">
                  <a:ln>
                    <a:noFill/>
                  </a:ln>
                  <a:solidFill>
                    <a:srgbClr val="404040"/>
                  </a:solidFill>
                  <a:effectLst/>
                  <a:uLnTx/>
                  <a:uFillTx/>
                  <a:latin typeface="Roboto Light"/>
                  <a:ea typeface="+mn-ea"/>
                  <a:cs typeface="+mn-cs"/>
                </a:rPr>
                <a:t>stimulate the production of melatonin</a:t>
              </a:r>
              <a:r>
                <a:rPr kumimoji="0" lang="fr-FR" sz="2400" b="0" i="0" u="none" strike="noStrike" kern="100" cap="none" spc="0" normalizeH="0" baseline="0" noProof="0" dirty="0">
                  <a:ln>
                    <a:noFill/>
                  </a:ln>
                  <a:solidFill>
                    <a:srgbClr val="404040"/>
                  </a:solidFill>
                  <a:effectLst/>
                  <a:uLnTx/>
                  <a:uFillTx/>
                  <a:latin typeface="Roboto Light"/>
                  <a:ea typeface="+mn-ea"/>
                  <a:cs typeface="+mn-cs"/>
                </a:rPr>
                <a:t>, the hormone associated with sleep.</a:t>
              </a:r>
              <a:endParaRPr kumimoji="0" lang="fr-FR" sz="2400" b="0" i="0" u="none" strike="noStrike" kern="100" cap="none" spc="0" normalizeH="0" baseline="0" noProof="0" dirty="0">
                <a:ln>
                  <a:noFill/>
                </a:ln>
                <a:solidFill>
                  <a:srgbClr val="404040"/>
                </a:solidFill>
                <a:effectLst/>
                <a:uLnTx/>
                <a:uFillTx/>
                <a:latin typeface="Calibri" panose="020F0502020204030204" pitchFamily="34" charset="0"/>
                <a:ea typeface="Calibri" panose="020F0502020204030204" pitchFamily="34" charset="0"/>
                <a:cs typeface="Times New Roman" panose="02020603050405020304" pitchFamily="18" charset="0"/>
              </a:endParaRPr>
            </a:p>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404040"/>
                </a:solidFill>
                <a:effectLst/>
                <a:uLnTx/>
                <a:uFillTx/>
                <a:latin typeface="Roboto Light"/>
                <a:ea typeface="+mn-ea"/>
                <a:cs typeface="+mn-cs"/>
              </a:endParaRPr>
            </a:p>
          </p:txBody>
        </p:sp>
      </p:grpSp>
      <p:sp>
        <p:nvSpPr>
          <p:cNvPr id="5" name="ZoneTexte 4">
            <a:extLst>
              <a:ext uri="{FF2B5EF4-FFF2-40B4-BE49-F238E27FC236}">
                <a16:creationId xmlns:a16="http://schemas.microsoft.com/office/drawing/2014/main" id="{779FCD37-DB7A-C41A-C851-9A39ECB0A323}"/>
              </a:ext>
            </a:extLst>
          </p:cNvPr>
          <p:cNvSpPr txBox="1"/>
          <p:nvPr/>
        </p:nvSpPr>
        <p:spPr>
          <a:xfrm>
            <a:off x="524760" y="7516679"/>
            <a:ext cx="5310258" cy="1938992"/>
          </a:xfrm>
          <a:prstGeom prst="rect">
            <a:avLst/>
          </a:prstGeom>
          <a:noFill/>
        </p:spPr>
        <p:txBody>
          <a:bodyPr wrap="square">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374151"/>
                </a:solidFill>
                <a:effectLst/>
                <a:uLnTx/>
                <a:uFillTx/>
                <a:latin typeface="Roboto Light"/>
                <a:ea typeface="+mn-ea"/>
                <a:cs typeface="+mn-cs"/>
              </a:rPr>
              <a:t>Light a </a:t>
            </a:r>
            <a:r>
              <a:rPr kumimoji="0" lang="fr-FR" sz="2400" b="1" i="0" u="none" strike="noStrike" kern="1200" cap="none" spc="0" normalizeH="0" baseline="0" noProof="0" dirty="0">
                <a:ln>
                  <a:noFill/>
                </a:ln>
                <a:solidFill>
                  <a:srgbClr val="374151"/>
                </a:solidFill>
                <a:effectLst/>
                <a:uLnTx/>
                <a:uFillTx/>
                <a:latin typeface="Roboto Light"/>
                <a:ea typeface="+mn-ea"/>
                <a:cs typeface="+mn-cs"/>
              </a:rPr>
              <a:t>candle with relaxing scents to </a:t>
            </a:r>
            <a:r>
              <a:rPr kumimoji="0" lang="fr-FR" sz="2400" b="0" i="0" u="none" strike="noStrike" kern="1200" cap="none" spc="0" normalizeH="0" baseline="0" noProof="0" dirty="0">
                <a:ln>
                  <a:noFill/>
                </a:ln>
                <a:solidFill>
                  <a:srgbClr val="374151"/>
                </a:solidFill>
                <a:effectLst/>
                <a:uLnTx/>
                <a:uFillTx/>
                <a:latin typeface="Roboto Light"/>
                <a:ea typeface="+mn-ea"/>
                <a:cs typeface="+mn-cs"/>
              </a:rPr>
              <a:t>create a </a:t>
            </a:r>
            <a:r>
              <a:rPr kumimoji="0" lang="fr-FR" sz="2400" b="1" i="0" u="none" strike="noStrike" kern="1200" cap="none" spc="0" normalizeH="0" baseline="0" noProof="0" dirty="0">
                <a:ln>
                  <a:noFill/>
                </a:ln>
                <a:solidFill>
                  <a:srgbClr val="374151"/>
                </a:solidFill>
                <a:effectLst/>
                <a:uLnTx/>
                <a:uFillTx/>
                <a:latin typeface="Roboto Light"/>
                <a:ea typeface="+mn-ea"/>
                <a:cs typeface="+mn-cs"/>
              </a:rPr>
              <a:t>pleasant atmosphere </a:t>
            </a:r>
            <a:r>
              <a:rPr kumimoji="0" lang="fr-FR" sz="2400" b="0" i="0" u="none" strike="noStrike" kern="1200" cap="none" spc="0" normalizeH="0" baseline="0" noProof="0" dirty="0">
                <a:ln>
                  <a:noFill/>
                </a:ln>
                <a:solidFill>
                  <a:srgbClr val="374151"/>
                </a:solidFill>
                <a:effectLst/>
                <a:uLnTx/>
                <a:uFillTx/>
                <a:latin typeface="Roboto Light"/>
                <a:ea typeface="+mn-ea"/>
                <a:cs typeface="+mn-cs"/>
              </a:rPr>
              <a:t>and encourage </a:t>
            </a:r>
            <a:r>
              <a:rPr kumimoji="0" lang="fr-FR" sz="2400" b="1" i="0" u="none" strike="noStrike" kern="1200" cap="none" spc="0" normalizeH="0" baseline="0" noProof="0" dirty="0" err="1">
                <a:ln>
                  <a:noFill/>
                </a:ln>
                <a:solidFill>
                  <a:srgbClr val="374151"/>
                </a:solidFill>
                <a:effectLst/>
                <a:uLnTx/>
                <a:uFillTx/>
                <a:latin typeface="Roboto Light"/>
                <a:ea typeface="+mn-ea"/>
                <a:cs typeface="+mn-cs"/>
              </a:rPr>
              <a:t>meditation</a:t>
            </a:r>
            <a:r>
              <a:rPr kumimoji="0" lang="fr-FR" sz="2400" b="1" i="0" u="none" strike="noStrike" kern="1200" cap="none" spc="0" normalizeH="0" baseline="0" noProof="0" dirty="0">
                <a:ln>
                  <a:noFill/>
                </a:ln>
                <a:solidFill>
                  <a:srgbClr val="374151"/>
                </a:solidFill>
                <a:effectLst/>
                <a:uLnTx/>
                <a:uFillTx/>
                <a:latin typeface="Roboto Light"/>
                <a:ea typeface="+mn-ea"/>
                <a:cs typeface="+mn-cs"/>
              </a:rPr>
              <a:t> and dive </a:t>
            </a:r>
            <a:r>
              <a:rPr kumimoji="0" lang="fr-FR" sz="2400" b="1" i="0" u="none" strike="noStrike" kern="1200" cap="none" spc="0" normalizeH="0" baseline="0" noProof="0" dirty="0" err="1">
                <a:ln>
                  <a:noFill/>
                </a:ln>
                <a:solidFill>
                  <a:srgbClr val="374151"/>
                </a:solidFill>
                <a:effectLst/>
                <a:uLnTx/>
                <a:uFillTx/>
                <a:latin typeface="Roboto Light"/>
                <a:ea typeface="+mn-ea"/>
                <a:cs typeface="+mn-cs"/>
              </a:rPr>
              <a:t>into</a:t>
            </a:r>
            <a:r>
              <a:rPr kumimoji="0" lang="fr-FR" sz="2400" b="1" i="0" u="none" strike="noStrike" kern="1200" cap="none" spc="0" normalizeH="0" baseline="0" noProof="0" dirty="0">
                <a:ln>
                  <a:noFill/>
                </a:ln>
                <a:solidFill>
                  <a:srgbClr val="374151"/>
                </a:solidFill>
                <a:effectLst/>
                <a:uLnTx/>
                <a:uFillTx/>
                <a:latin typeface="Roboto Light"/>
                <a:ea typeface="+mn-ea"/>
                <a:cs typeface="+mn-cs"/>
              </a:rPr>
              <a:t> a bath </a:t>
            </a:r>
            <a:r>
              <a:rPr kumimoji="0" lang="fr-FR" sz="2400" b="1" i="0" u="none" strike="noStrike" kern="1200" cap="none" spc="0" normalizeH="0" baseline="0" noProof="0" dirty="0" err="1">
                <a:ln>
                  <a:noFill/>
                </a:ln>
                <a:solidFill>
                  <a:srgbClr val="374151"/>
                </a:solidFill>
                <a:effectLst/>
                <a:uLnTx/>
                <a:uFillTx/>
                <a:latin typeface="Roboto Light"/>
                <a:ea typeface="+mn-ea"/>
                <a:cs typeface="+mn-cs"/>
              </a:rPr>
              <a:t>with</a:t>
            </a:r>
            <a:r>
              <a:rPr kumimoji="0" lang="fr-FR" sz="2400" b="1" i="0" u="none" strike="noStrike" kern="1200" cap="none" spc="0" normalizeH="0" noProof="0" dirty="0">
                <a:ln>
                  <a:noFill/>
                </a:ln>
                <a:solidFill>
                  <a:srgbClr val="374151"/>
                </a:solidFill>
                <a:effectLst/>
                <a:uLnTx/>
                <a:uFillTx/>
                <a:latin typeface="Roboto Light"/>
                <a:ea typeface="+mn-ea"/>
                <a:cs typeface="+mn-cs"/>
              </a:rPr>
              <a:t> PHYTO-BAIN</a:t>
            </a:r>
            <a:r>
              <a:rPr kumimoji="0" lang="fr-FR" sz="2400" b="0" i="0" u="none" strike="noStrike" kern="1200" cap="none" spc="0" normalizeH="0" baseline="0" noProof="0" dirty="0">
                <a:ln>
                  <a:noFill/>
                </a:ln>
                <a:solidFill>
                  <a:srgbClr val="374151"/>
                </a:solidFill>
                <a:effectLst/>
                <a:uLnTx/>
                <a:uFillTx/>
                <a:latin typeface="Roboto Light"/>
                <a:ea typeface="+mn-ea"/>
                <a:cs typeface="+mn-cs"/>
              </a:rPr>
              <a:t>.</a:t>
            </a:r>
          </a:p>
          <a:p>
            <a:pPr marL="0" marR="0" lvl="0" indent="0" algn="ctr" defTabSz="1371600" rtl="0" eaLnBrk="1" fontAlgn="auto" latinLnBrk="0" hangingPunct="1">
              <a:lnSpc>
                <a:spcPct val="100000"/>
              </a:lnSpc>
              <a:spcBef>
                <a:spcPts val="0"/>
              </a:spcBef>
              <a:spcAft>
                <a:spcPts val="0"/>
              </a:spcAft>
              <a:buClrTx/>
              <a:buSzTx/>
              <a:buFontTx/>
              <a:buNone/>
              <a:tabLst/>
              <a:defRPr/>
            </a:pPr>
            <a:endParaRPr kumimoji="0" lang="fr-FR" sz="2400" b="0" i="0" u="none" strike="noStrike" kern="1200" cap="none" spc="0" normalizeH="0" baseline="0" noProof="0" dirty="0">
              <a:ln>
                <a:noFill/>
              </a:ln>
              <a:solidFill>
                <a:srgbClr val="374151"/>
              </a:solidFill>
              <a:effectLst/>
              <a:uLnTx/>
              <a:uFillTx/>
              <a:latin typeface="Roboto Light"/>
              <a:ea typeface="+mn-ea"/>
              <a:cs typeface="+mn-cs"/>
            </a:endParaRPr>
          </a:p>
        </p:txBody>
      </p:sp>
      <p:sp>
        <p:nvSpPr>
          <p:cNvPr id="16" name="ZoneTexte 15">
            <a:extLst>
              <a:ext uri="{FF2B5EF4-FFF2-40B4-BE49-F238E27FC236}">
                <a16:creationId xmlns:a16="http://schemas.microsoft.com/office/drawing/2014/main" id="{72A7ACC3-ACA2-6B39-03EC-9A1F3CFF6CAC}"/>
              </a:ext>
            </a:extLst>
          </p:cNvPr>
          <p:cNvSpPr txBox="1"/>
          <p:nvPr/>
        </p:nvSpPr>
        <p:spPr>
          <a:xfrm>
            <a:off x="1761510" y="2058769"/>
            <a:ext cx="15209898" cy="646331"/>
          </a:xfrm>
          <a:prstGeom prst="rect">
            <a:avLst/>
          </a:prstGeom>
          <a:noFill/>
        </p:spPr>
        <p:txBody>
          <a:bodyPr wrap="square">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00584A"/>
                </a:solidFill>
                <a:effectLst/>
                <a:uLnTx/>
                <a:uFillTx/>
                <a:latin typeface="Roboto Light"/>
                <a:ea typeface="+mn-ea"/>
                <a:cs typeface="+mn-cs"/>
              </a:rPr>
              <a:t>Create a relaxing, soothing atmosphere in your home</a:t>
            </a:r>
            <a:endParaRPr kumimoji="0" lang="fr-FR" sz="3600" b="1" i="0" u="none" strike="noStrike" kern="1200" cap="none" spc="0" normalizeH="0" baseline="0" noProof="0" dirty="0">
              <a:ln>
                <a:noFill/>
              </a:ln>
              <a:solidFill>
                <a:srgbClr val="00584A"/>
              </a:solidFill>
              <a:effectLst/>
              <a:uLnTx/>
              <a:uFillTx/>
              <a:latin typeface="Roboto Light"/>
              <a:ea typeface="+mn-ea"/>
              <a:cs typeface="+mn-cs"/>
            </a:endParaRPr>
          </a:p>
        </p:txBody>
      </p:sp>
      <p:pic>
        <p:nvPicPr>
          <p:cNvPr id="1026" name="Picture 2" descr="Bougie de Massage Taïga, un doux moment à deux | Yon-Ka">
            <a:extLst>
              <a:ext uri="{FF2B5EF4-FFF2-40B4-BE49-F238E27FC236}">
                <a16:creationId xmlns:a16="http://schemas.microsoft.com/office/drawing/2014/main" id="{D01C1278-61A4-BD8D-7D59-9FD2A59CD073}"/>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01612" y="3167005"/>
            <a:ext cx="4192061" cy="4192061"/>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C38E529E-AC83-2A7E-5C7C-F52C95EE6861}"/>
              </a:ext>
            </a:extLst>
          </p:cNvPr>
          <p:cNvSpPr txBox="1"/>
          <p:nvPr/>
        </p:nvSpPr>
        <p:spPr>
          <a:xfrm>
            <a:off x="152400" y="680472"/>
            <a:ext cx="17983200" cy="133882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8100" b="0" i="0" u="none" strike="noStrike" kern="1200" cap="none" spc="0" normalizeH="0" baseline="0" noProof="0" dirty="0">
                <a:ln>
                  <a:noFill/>
                </a:ln>
                <a:solidFill>
                  <a:prstClr val="black"/>
                </a:solidFill>
                <a:effectLst/>
                <a:uLnTx/>
                <a:uFillTx/>
                <a:latin typeface="Midnight Signature" panose="02000500000000090000" pitchFamily="2" charset="0"/>
                <a:ea typeface="+mn-ea"/>
                <a:cs typeface="+mn-cs"/>
              </a:rPr>
              <a:t>Our anti-anxiety tips</a:t>
            </a:r>
          </a:p>
        </p:txBody>
      </p:sp>
      <p:grpSp>
        <p:nvGrpSpPr>
          <p:cNvPr id="3" name="Groupe 2">
            <a:extLst>
              <a:ext uri="{FF2B5EF4-FFF2-40B4-BE49-F238E27FC236}">
                <a16:creationId xmlns:a16="http://schemas.microsoft.com/office/drawing/2014/main" id="{61C2DA06-8F3F-8680-E502-A8CB667E8427}"/>
              </a:ext>
            </a:extLst>
          </p:cNvPr>
          <p:cNvGrpSpPr/>
          <p:nvPr/>
        </p:nvGrpSpPr>
        <p:grpSpPr>
          <a:xfrm>
            <a:off x="11839532" y="2973069"/>
            <a:ext cx="6136048" cy="6385101"/>
            <a:chOff x="11839532" y="2973069"/>
            <a:chExt cx="6136048" cy="6385101"/>
          </a:xfrm>
        </p:grpSpPr>
        <p:pic>
          <p:nvPicPr>
            <p:cNvPr id="6" name="Image 5" descr="Une image contenant texte, affaires de toilette, Produits de beauté, bouteille&#10;&#10;Description générée automatiquement">
              <a:extLst>
                <a:ext uri="{FF2B5EF4-FFF2-40B4-BE49-F238E27FC236}">
                  <a16:creationId xmlns:a16="http://schemas.microsoft.com/office/drawing/2014/main" id="{AB109719-93F3-31AE-AB52-3D376EFD1586}"/>
                </a:ext>
              </a:extLst>
            </p:cNvPr>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11839532" y="3434791"/>
              <a:ext cx="3171868" cy="4208807"/>
            </a:xfrm>
            <a:prstGeom prst="rect">
              <a:avLst/>
            </a:prstGeom>
          </p:spPr>
        </p:pic>
        <p:grpSp>
          <p:nvGrpSpPr>
            <p:cNvPr id="7" name="Groupe 6">
              <a:extLst>
                <a:ext uri="{FF2B5EF4-FFF2-40B4-BE49-F238E27FC236}">
                  <a16:creationId xmlns:a16="http://schemas.microsoft.com/office/drawing/2014/main" id="{05558D49-5691-8039-46AE-71A9D0EACEA6}"/>
                </a:ext>
              </a:extLst>
            </p:cNvPr>
            <p:cNvGrpSpPr/>
            <p:nvPr/>
          </p:nvGrpSpPr>
          <p:grpSpPr>
            <a:xfrm>
              <a:off x="12463693" y="2973069"/>
              <a:ext cx="5511887" cy="6385101"/>
              <a:chOff x="4290981" y="2002210"/>
              <a:chExt cx="3674591" cy="4256734"/>
            </a:xfrm>
          </p:grpSpPr>
          <p:sp>
            <p:nvSpPr>
              <p:cNvPr id="8" name="ZoneTexte 7">
                <a:extLst>
                  <a:ext uri="{FF2B5EF4-FFF2-40B4-BE49-F238E27FC236}">
                    <a16:creationId xmlns:a16="http://schemas.microsoft.com/office/drawing/2014/main" id="{9382BCBF-CAE3-F7A4-7318-4B9EA9CC1C69}"/>
                  </a:ext>
                </a:extLst>
              </p:cNvPr>
              <p:cNvSpPr txBox="1"/>
              <p:nvPr/>
            </p:nvSpPr>
            <p:spPr>
              <a:xfrm>
                <a:off x="4290981" y="5212504"/>
                <a:ext cx="3631223" cy="1046440"/>
              </a:xfrm>
              <a:prstGeom prst="rect">
                <a:avLst/>
              </a:prstGeom>
              <a:noFill/>
            </p:spPr>
            <p:txBody>
              <a:bodyPr wrap="square">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2400" b="0" i="0" u="none" strike="noStrike" kern="1200" cap="none" spc="0" normalizeH="0" baseline="0" noProof="0" dirty="0">
                    <a:ln>
                      <a:noFill/>
                    </a:ln>
                    <a:solidFill>
                      <a:srgbClr val="404040"/>
                    </a:solidFill>
                    <a:effectLst/>
                    <a:uLnTx/>
                    <a:uFillTx/>
                    <a:latin typeface="Roboto Light"/>
                    <a:ea typeface="+mn-ea"/>
                    <a:cs typeface="+mn-cs"/>
                  </a:rPr>
                  <a:t>Spray </a:t>
                </a:r>
                <a:r>
                  <a:rPr kumimoji="0" lang="fr-FR" sz="2400" b="1" i="0" u="none" strike="noStrike" kern="1200" cap="none" spc="0" normalizeH="0" baseline="0" noProof="0" dirty="0">
                    <a:ln>
                      <a:noFill/>
                    </a:ln>
                    <a:solidFill>
                      <a:srgbClr val="404040"/>
                    </a:solidFill>
                    <a:effectLst/>
                    <a:uLnTx/>
                    <a:uFillTx/>
                    <a:latin typeface="Roboto Light"/>
                    <a:ea typeface="+mn-ea"/>
                    <a:cs typeface="+mn-cs"/>
                  </a:rPr>
                  <a:t>Lotion Yon-Ka on your face </a:t>
                </a:r>
                <a:r>
                  <a:rPr kumimoji="0" lang="fr-FR" sz="2400" b="0" i="0" u="none" strike="noStrike" kern="1200" cap="none" spc="0" normalizeH="0" baseline="0" noProof="0" dirty="0">
                    <a:ln>
                      <a:noFill/>
                    </a:ln>
                    <a:solidFill>
                      <a:srgbClr val="404040"/>
                    </a:solidFill>
                    <a:effectLst/>
                    <a:uLnTx/>
                    <a:uFillTx/>
                    <a:latin typeface="Roboto Light"/>
                    <a:ea typeface="+mn-ea"/>
                    <a:cs typeface="+mn-cs"/>
                  </a:rPr>
                  <a:t>and lavender essential oil or incense in your home to enjoy the benefits of </a:t>
                </a:r>
                <a:r>
                  <a:rPr kumimoji="0" lang="fr-FR" sz="2400" b="1" i="0" u="none" strike="noStrike" kern="1200" cap="none" spc="0" normalizeH="0" baseline="0" noProof="0" dirty="0" err="1">
                    <a:ln>
                      <a:noFill/>
                    </a:ln>
                    <a:solidFill>
                      <a:srgbClr val="404040"/>
                    </a:solidFill>
                    <a:effectLst/>
                    <a:uLnTx/>
                    <a:uFillTx/>
                    <a:latin typeface="Roboto Light"/>
                    <a:ea typeface="+mn-ea"/>
                    <a:cs typeface="+mn-cs"/>
                  </a:rPr>
                  <a:t>aromachology</a:t>
                </a:r>
                <a:r>
                  <a:rPr kumimoji="0" lang="fr-FR" sz="2400" b="1" i="0" u="none" strike="noStrike" kern="1200" cap="none" spc="0" normalizeH="0" baseline="0" noProof="0" dirty="0">
                    <a:ln>
                      <a:noFill/>
                    </a:ln>
                    <a:solidFill>
                      <a:srgbClr val="404040"/>
                    </a:solidFill>
                    <a:effectLst/>
                    <a:uLnTx/>
                    <a:uFillTx/>
                    <a:latin typeface="Roboto Light"/>
                    <a:ea typeface="+mn-ea"/>
                    <a:cs typeface="+mn-cs"/>
                  </a:rPr>
                  <a:t>.</a:t>
                </a:r>
              </a:p>
            </p:txBody>
          </p:sp>
          <p:pic>
            <p:nvPicPr>
              <p:cNvPr id="10" name="Picture 2" descr="Esprit phyto Diffuseur Ultrasonique d'huiles essentielles USB design Bois">
                <a:extLst>
                  <a:ext uri="{FF2B5EF4-FFF2-40B4-BE49-F238E27FC236}">
                    <a16:creationId xmlns:a16="http://schemas.microsoft.com/office/drawing/2014/main" id="{70723AD8-05C2-2389-EE5C-4E523BB63D87}"/>
                  </a:ext>
                </a:extLst>
              </p:cNvPr>
              <p:cNvPicPr>
                <a:picLocks noChangeAspect="1" noChangeArrowheads="1"/>
              </p:cNvPicPr>
              <p:nvPr/>
            </p:nvPicPr>
            <p:blipFill rotWithShape="1">
              <a:blip r:embed="rId6" cstate="print">
                <a:extLst>
                  <a:ext uri="{28A0092B-C50C-407E-A947-70E740481C1C}">
                    <a14:useLocalDpi xmlns:a14="http://schemas.microsoft.com/office/drawing/2010/main"/>
                  </a:ext>
                </a:extLst>
              </a:blip>
              <a:srcRect/>
              <a:stretch/>
            </p:blipFill>
            <p:spPr bwMode="auto">
              <a:xfrm>
                <a:off x="5071992" y="2002210"/>
                <a:ext cx="2893580" cy="3118040"/>
              </a:xfrm>
              <a:prstGeom prst="rect">
                <a:avLst/>
              </a:prstGeom>
              <a:noFill/>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2677074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26"/>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3"/>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nodeType="clickEffect">
                                  <p:stCondLst>
                                    <p:cond delay="0"/>
                                  </p:stCondLst>
                                  <p:childTnLst>
                                    <p:set>
                                      <p:cBhvr>
                                        <p:cTn id="20"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16"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Le top 10 des étirements du haut du dos validés par l'ostéopathe">
            <a:extLst>
              <a:ext uri="{FF2B5EF4-FFF2-40B4-BE49-F238E27FC236}">
                <a16:creationId xmlns:a16="http://schemas.microsoft.com/office/drawing/2014/main" id="{60B8EB2D-50BC-D1A6-AFAF-B8D038D1B254}"/>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69005" y="2905416"/>
            <a:ext cx="3209730" cy="2407298"/>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6950C77A-A56E-46D1-67D5-F757E7E7C286}"/>
              </a:ext>
            </a:extLst>
          </p:cNvPr>
          <p:cNvSpPr txBox="1"/>
          <p:nvPr/>
        </p:nvSpPr>
        <p:spPr>
          <a:xfrm>
            <a:off x="3878735" y="3057858"/>
            <a:ext cx="5265266" cy="1846659"/>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04040"/>
                </a:solidFill>
                <a:effectLst/>
                <a:uLnTx/>
                <a:uFillTx/>
                <a:latin typeface="Roboto Light"/>
                <a:ea typeface="+mn-ea"/>
                <a:cs typeface="Lucida Sans Unicode" panose="020B0602030504020204" pitchFamily="34" charset="0"/>
              </a:rPr>
              <a:t>Bear hug </a:t>
            </a: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fr-FR" sz="2250" b="0" i="0" u="none" strike="noStrike" kern="1200" cap="none" spc="0" normalizeH="0" baseline="0" noProof="0" dirty="0">
                <a:ln>
                  <a:noFill/>
                </a:ln>
                <a:solidFill>
                  <a:srgbClr val="404040"/>
                </a:solidFill>
                <a:effectLst/>
                <a:uLnTx/>
                <a:uFillTx/>
                <a:latin typeface="Roboto Light"/>
                <a:ea typeface="+mn-ea"/>
                <a:cs typeface="+mn-cs"/>
              </a:rPr>
              <a:t>This stretch works the </a:t>
            </a:r>
            <a:r>
              <a:rPr kumimoji="0" lang="fr-FR" sz="2250" b="1" i="0" u="none" strike="noStrike" kern="1200" cap="none" spc="0" normalizeH="0" baseline="0" noProof="0" dirty="0">
                <a:ln>
                  <a:noFill/>
                </a:ln>
                <a:solidFill>
                  <a:srgbClr val="404040"/>
                </a:solidFill>
                <a:effectLst/>
                <a:uLnTx/>
                <a:uFillTx/>
                <a:latin typeface="Roboto Light"/>
                <a:ea typeface="+mn-ea"/>
                <a:cs typeface="+mn-cs"/>
              </a:rPr>
              <a:t>rhomboids and trapezius muscles of the upper back</a:t>
            </a:r>
            <a:r>
              <a:rPr kumimoji="0" lang="fr-FR" sz="2250" b="0" i="0" u="none" strike="noStrike" kern="1200" cap="none" spc="0" normalizeH="0" baseline="0" noProof="0" dirty="0">
                <a:ln>
                  <a:noFill/>
                </a:ln>
                <a:solidFill>
                  <a:srgbClr val="404040"/>
                </a:solidFill>
                <a:effectLst/>
                <a:uLnTx/>
                <a:uFillTx/>
                <a:latin typeface="Roboto Light"/>
                <a:ea typeface="+mn-ea"/>
                <a:cs typeface="+mn-cs"/>
              </a:rPr>
              <a:t>. It relieves any discomfort or pain in the shoulder blades.</a:t>
            </a:r>
            <a:endParaRPr kumimoji="0" lang="fr-FR" sz="2250" b="0" i="0" u="none" strike="noStrike" kern="1200" cap="none" spc="0" normalizeH="0" baseline="0" noProof="0" dirty="0">
              <a:ln>
                <a:noFill/>
              </a:ln>
              <a:solidFill>
                <a:srgbClr val="404040"/>
              </a:solidFill>
              <a:effectLst/>
              <a:uLnTx/>
              <a:uFillTx/>
              <a:latin typeface="Roboto Light"/>
              <a:ea typeface="+mn-ea"/>
              <a:cs typeface="Lucida Sans Unicode" panose="020B0602030504020204" pitchFamily="34" charset="0"/>
            </a:endParaRPr>
          </a:p>
        </p:txBody>
      </p:sp>
      <p:sp>
        <p:nvSpPr>
          <p:cNvPr id="8" name="ZoneTexte 7">
            <a:extLst>
              <a:ext uri="{FF2B5EF4-FFF2-40B4-BE49-F238E27FC236}">
                <a16:creationId xmlns:a16="http://schemas.microsoft.com/office/drawing/2014/main" id="{5849F52D-C1F1-3B0F-F8C8-8554F8F26430}"/>
              </a:ext>
            </a:extLst>
          </p:cNvPr>
          <p:cNvSpPr txBox="1"/>
          <p:nvPr/>
        </p:nvSpPr>
        <p:spPr>
          <a:xfrm>
            <a:off x="517851" y="5950699"/>
            <a:ext cx="8921355" cy="3023905"/>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100" b="0" i="0" u="none" strike="noStrike" kern="1200" cap="none" spc="0" normalizeH="0" baseline="0" noProof="0" dirty="0">
                <a:ln>
                  <a:noFill/>
                </a:ln>
                <a:solidFill>
                  <a:srgbClr val="2E302F"/>
                </a:solidFill>
                <a:effectLst/>
                <a:uLnTx/>
                <a:uFillTx/>
                <a:latin typeface="Roboto Light"/>
                <a:ea typeface="+mn-ea"/>
                <a:cs typeface="+mn-cs"/>
              </a:rPr>
              <a:t> Start standing, with feet hip-width apart and arms as far apart as possible (without tiring yourself too much).</a:t>
            </a:r>
          </a:p>
          <a:p>
            <a:pPr marL="0" marR="0" lvl="0" indent="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100" b="0" i="0" u="none" strike="noStrike" kern="1200" cap="none" spc="0" normalizeH="0" baseline="0" noProof="0" dirty="0">
              <a:ln>
                <a:noFill/>
              </a:ln>
              <a:solidFill>
                <a:srgbClr val="2E302F"/>
              </a:solidFill>
              <a:effectLst/>
              <a:uLnTx/>
              <a:uFillTx/>
              <a:latin typeface="Roboto Light"/>
              <a:ea typeface="+mn-ea"/>
              <a:cs typeface="+mn-cs"/>
            </a:endParaRPr>
          </a:p>
          <a:p>
            <a:pPr marL="0" marR="0" lvl="0" indent="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100" b="0" i="0" u="none" strike="noStrike" kern="1200" cap="none" spc="0" normalizeH="0" baseline="0" noProof="0" dirty="0">
                <a:ln>
                  <a:noFill/>
                </a:ln>
                <a:solidFill>
                  <a:srgbClr val="2E302F"/>
                </a:solidFill>
                <a:effectLst/>
                <a:uLnTx/>
                <a:uFillTx/>
                <a:latin typeface="Roboto Light"/>
                <a:ea typeface="+mn-ea"/>
                <a:cs typeface="+mn-cs"/>
              </a:rPr>
              <a:t> Cross one arm over the other at the elbows, reaching over opposite shoulders and grasping the back of the shoulders.</a:t>
            </a:r>
          </a:p>
          <a:p>
            <a:pPr marL="0" marR="0" lvl="0" indent="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100" b="0" i="0" u="none" strike="noStrike" kern="1200" cap="none" spc="0" normalizeH="0" baseline="0" noProof="0" dirty="0">
              <a:ln>
                <a:noFill/>
              </a:ln>
              <a:solidFill>
                <a:srgbClr val="2E302F"/>
              </a:solidFill>
              <a:effectLst/>
              <a:uLnTx/>
              <a:uFillTx/>
              <a:latin typeface="Roboto Light"/>
              <a:ea typeface="+mn-ea"/>
              <a:cs typeface="+mn-cs"/>
            </a:endParaRPr>
          </a:p>
          <a:p>
            <a:pPr marL="0" marR="0" lvl="0" indent="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100" b="0" i="0" u="none" strike="noStrike" kern="1200" cap="none" spc="0" normalizeH="0" baseline="0" noProof="0" dirty="0">
                <a:ln>
                  <a:noFill/>
                </a:ln>
                <a:solidFill>
                  <a:srgbClr val="2E302F"/>
                </a:solidFill>
                <a:effectLst/>
                <a:uLnTx/>
                <a:uFillTx/>
                <a:latin typeface="Roboto Light"/>
                <a:ea typeface="+mn-ea"/>
                <a:cs typeface="+mn-cs"/>
              </a:rPr>
              <a:t> Gently pull your shoulders forward and hold the stretch for 20 seconds, remembering to breathe deeply.</a:t>
            </a: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fr-FR" sz="2100" b="0" i="0" u="none" strike="noStrike" kern="1200" cap="none" spc="0" normalizeH="0" baseline="0" noProof="0" dirty="0">
                <a:ln>
                  <a:noFill/>
                </a:ln>
                <a:solidFill>
                  <a:srgbClr val="2E302F"/>
                </a:solidFill>
                <a:effectLst/>
                <a:uLnTx/>
                <a:uFillTx/>
                <a:latin typeface="Roboto Light"/>
                <a:ea typeface="+mn-ea"/>
                <a:cs typeface="+mn-cs"/>
              </a:rPr>
              <a:t>Repeat the stretch, alternating to cross the arms on the opposite side.</a:t>
            </a:r>
          </a:p>
        </p:txBody>
      </p:sp>
      <p:sp>
        <p:nvSpPr>
          <p:cNvPr id="10" name="ZoneTexte 9">
            <a:extLst>
              <a:ext uri="{FF2B5EF4-FFF2-40B4-BE49-F238E27FC236}">
                <a16:creationId xmlns:a16="http://schemas.microsoft.com/office/drawing/2014/main" id="{A4C919E3-98B6-7E53-A328-358A337D8C60}"/>
              </a:ext>
            </a:extLst>
          </p:cNvPr>
          <p:cNvSpPr txBox="1"/>
          <p:nvPr/>
        </p:nvSpPr>
        <p:spPr>
          <a:xfrm>
            <a:off x="12933665" y="3057858"/>
            <a:ext cx="5014037" cy="1292662"/>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04040"/>
                </a:solidFill>
                <a:effectLst/>
                <a:uLnTx/>
                <a:uFillTx/>
                <a:latin typeface="Roboto Light"/>
                <a:ea typeface="+mn-ea"/>
                <a:cs typeface="+mn-cs"/>
              </a:rPr>
              <a:t>Neck stretch</a:t>
            </a:r>
          </a:p>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srgbClr val="404040"/>
              </a:solidFill>
              <a:effectLst/>
              <a:uLnTx/>
              <a:uFillTx/>
              <a:latin typeface="Roboto Light"/>
              <a:ea typeface="+mn-ea"/>
              <a:cs typeface="+mn-cs"/>
            </a:endParaRP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fr-FR" sz="2100" b="0" i="0" u="none" strike="noStrike" kern="1200" cap="none" spc="0" normalizeH="0" baseline="0" noProof="0" dirty="0">
                <a:ln>
                  <a:noFill/>
                </a:ln>
                <a:solidFill>
                  <a:srgbClr val="404040"/>
                </a:solidFill>
                <a:effectLst/>
                <a:uLnTx/>
                <a:uFillTx/>
                <a:latin typeface="Roboto Light"/>
                <a:ea typeface="+mn-ea"/>
                <a:cs typeface="+mn-cs"/>
              </a:rPr>
              <a:t>Helps relieve tension in your </a:t>
            </a:r>
            <a:r>
              <a:rPr kumimoji="0" lang="fr-FR" sz="2100" b="1" i="0" u="none" strike="noStrike" kern="1200" cap="none" spc="0" normalizeH="0" baseline="0" noProof="0" dirty="0">
                <a:ln>
                  <a:noFill/>
                </a:ln>
                <a:solidFill>
                  <a:srgbClr val="404040"/>
                </a:solidFill>
                <a:effectLst/>
                <a:uLnTx/>
                <a:uFillTx/>
                <a:latin typeface="Roboto Light"/>
                <a:ea typeface="+mn-ea"/>
                <a:cs typeface="+mn-cs"/>
              </a:rPr>
              <a:t>head</a:t>
            </a:r>
            <a:r>
              <a:rPr kumimoji="0" lang="fr-FR" sz="2100" b="0" i="0" u="none" strike="noStrike" kern="1200" cap="none" spc="0" normalizeH="0" baseline="0" noProof="0" dirty="0">
                <a:ln>
                  <a:noFill/>
                </a:ln>
                <a:solidFill>
                  <a:srgbClr val="404040"/>
                </a:solidFill>
                <a:effectLst/>
                <a:uLnTx/>
                <a:uFillTx/>
                <a:latin typeface="Roboto Light"/>
                <a:ea typeface="+mn-ea"/>
                <a:cs typeface="+mn-cs"/>
              </a:rPr>
              <a:t>, </a:t>
            </a:r>
            <a:r>
              <a:rPr kumimoji="0" lang="fr-FR" sz="2100" b="1" i="0" u="none" strike="noStrike" kern="1200" cap="none" spc="0" normalizeH="0" baseline="0" noProof="0" dirty="0">
                <a:ln>
                  <a:noFill/>
                </a:ln>
                <a:solidFill>
                  <a:srgbClr val="404040"/>
                </a:solidFill>
                <a:effectLst/>
                <a:uLnTx/>
                <a:uFillTx/>
                <a:latin typeface="Roboto Light"/>
                <a:ea typeface="+mn-ea"/>
                <a:cs typeface="+mn-cs"/>
              </a:rPr>
              <a:t>neck </a:t>
            </a:r>
            <a:r>
              <a:rPr kumimoji="0" lang="fr-FR" sz="2100" b="0" i="0" u="none" strike="noStrike" kern="1200" cap="none" spc="0" normalizeH="0" baseline="0" noProof="0" dirty="0">
                <a:ln>
                  <a:noFill/>
                </a:ln>
                <a:solidFill>
                  <a:srgbClr val="404040"/>
                </a:solidFill>
                <a:effectLst/>
                <a:uLnTx/>
                <a:uFillTx/>
                <a:latin typeface="Roboto Light"/>
                <a:ea typeface="+mn-ea"/>
                <a:cs typeface="+mn-cs"/>
              </a:rPr>
              <a:t>and </a:t>
            </a:r>
            <a:r>
              <a:rPr kumimoji="0" lang="fr-FR" sz="2100" b="1" i="0" u="none" strike="noStrike" kern="1200" cap="none" spc="0" normalizeH="0" baseline="0" noProof="0" dirty="0">
                <a:ln>
                  <a:noFill/>
                </a:ln>
                <a:solidFill>
                  <a:srgbClr val="404040"/>
                </a:solidFill>
                <a:effectLst/>
                <a:uLnTx/>
                <a:uFillTx/>
                <a:latin typeface="Roboto Light"/>
                <a:ea typeface="+mn-ea"/>
                <a:cs typeface="+mn-cs"/>
              </a:rPr>
              <a:t>shoulders</a:t>
            </a:r>
            <a:r>
              <a:rPr kumimoji="0" lang="fr-FR" sz="2100" b="0" i="0" u="none" strike="noStrike" kern="1200" cap="none" spc="0" normalizeH="0" baseline="0" noProof="0" dirty="0">
                <a:ln>
                  <a:noFill/>
                </a:ln>
                <a:solidFill>
                  <a:srgbClr val="404040"/>
                </a:solidFill>
                <a:effectLst/>
                <a:uLnTx/>
                <a:uFillTx/>
                <a:latin typeface="Roboto Light"/>
                <a:ea typeface="+mn-ea"/>
                <a:cs typeface="+mn-cs"/>
              </a:rPr>
              <a:t>. </a:t>
            </a:r>
          </a:p>
        </p:txBody>
      </p:sp>
      <p:sp>
        <p:nvSpPr>
          <p:cNvPr id="16" name="ZoneTexte 15">
            <a:extLst>
              <a:ext uri="{FF2B5EF4-FFF2-40B4-BE49-F238E27FC236}">
                <a16:creationId xmlns:a16="http://schemas.microsoft.com/office/drawing/2014/main" id="{AD161EE4-C77C-27C6-D068-BE2FD987A65D}"/>
              </a:ext>
            </a:extLst>
          </p:cNvPr>
          <p:cNvSpPr txBox="1"/>
          <p:nvPr/>
        </p:nvSpPr>
        <p:spPr>
          <a:xfrm>
            <a:off x="9439207" y="5950699"/>
            <a:ext cx="8620194" cy="3647152"/>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100" b="0" i="0" u="none" strike="noStrike" kern="1200" cap="none" spc="0" normalizeH="0" baseline="0" noProof="0" dirty="0">
                <a:ln>
                  <a:noFill/>
                </a:ln>
                <a:solidFill>
                  <a:srgbClr val="222222"/>
                </a:solidFill>
                <a:effectLst/>
                <a:uLnTx/>
                <a:uFillTx/>
                <a:latin typeface="Roboto Light"/>
                <a:ea typeface="+mn-ea"/>
                <a:cs typeface="+mn-cs"/>
              </a:rPr>
              <a:t> Sit down in a comfortable armchair. </a:t>
            </a:r>
          </a:p>
          <a:p>
            <a:pPr marL="0" marR="0" lvl="0" indent="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100" b="0" i="0" u="none" strike="noStrike" kern="1200" cap="none" spc="0" normalizeH="0" baseline="0" noProof="0" dirty="0">
              <a:ln>
                <a:noFill/>
              </a:ln>
              <a:solidFill>
                <a:srgbClr val="2E302F"/>
              </a:solidFill>
              <a:effectLst/>
              <a:uLnTx/>
              <a:uFillTx/>
              <a:latin typeface="Roboto Light"/>
              <a:ea typeface="+mn-ea"/>
              <a:cs typeface="+mn-cs"/>
            </a:endParaRPr>
          </a:p>
          <a:p>
            <a:pPr marL="0" marR="0" lvl="0" indent="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100" b="0" i="0" u="none" strike="noStrike" kern="1200" cap="none" spc="0" normalizeH="0" baseline="0" noProof="0" dirty="0">
                <a:ln>
                  <a:noFill/>
                </a:ln>
                <a:solidFill>
                  <a:srgbClr val="222222"/>
                </a:solidFill>
                <a:effectLst/>
                <a:uLnTx/>
                <a:uFillTx/>
                <a:latin typeface="Roboto Light"/>
                <a:ea typeface="+mn-ea"/>
                <a:cs typeface="+mn-cs"/>
              </a:rPr>
              <a:t> Bring your right hand to the top of your head or to your left ear.</a:t>
            </a:r>
          </a:p>
          <a:p>
            <a:pPr marL="0" marR="0" lvl="0" indent="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100" b="0" i="0" u="none" strike="noStrike" kern="1200" cap="none" spc="0" normalizeH="0" baseline="0" noProof="0" dirty="0">
              <a:ln>
                <a:noFill/>
              </a:ln>
              <a:solidFill>
                <a:srgbClr val="2E302F"/>
              </a:solidFill>
              <a:effectLst/>
              <a:uLnTx/>
              <a:uFillTx/>
              <a:latin typeface="Roboto Light"/>
              <a:ea typeface="+mn-ea"/>
              <a:cs typeface="+mn-cs"/>
            </a:endParaRPr>
          </a:p>
          <a:p>
            <a:pPr marL="0" marR="0" lvl="0" indent="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100" b="0" i="0" u="none" strike="noStrike" kern="1200" cap="none" spc="0" normalizeH="0" baseline="0" noProof="0" dirty="0">
                <a:ln>
                  <a:noFill/>
                </a:ln>
                <a:solidFill>
                  <a:srgbClr val="222222"/>
                </a:solidFill>
                <a:effectLst/>
                <a:uLnTx/>
                <a:uFillTx/>
                <a:latin typeface="Roboto Light"/>
                <a:ea typeface="+mn-ea"/>
                <a:cs typeface="+mn-cs"/>
              </a:rPr>
              <a:t>Gently bring your right ear towards your right shoulder, holding this position for five breaths. </a:t>
            </a: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fr-FR" sz="2100" b="0" i="0" u="none" strike="noStrike" kern="1200" cap="none" spc="0" normalizeH="0" baseline="0" noProof="0" dirty="0">
                <a:ln>
                  <a:noFill/>
                </a:ln>
                <a:solidFill>
                  <a:srgbClr val="222222"/>
                </a:solidFill>
                <a:effectLst/>
                <a:uLnTx/>
                <a:uFillTx/>
                <a:latin typeface="Roboto Light"/>
                <a:ea typeface="+mn-ea"/>
                <a:cs typeface="+mn-cs"/>
              </a:rPr>
              <a:t>Repeat on the other side. </a:t>
            </a:r>
          </a:p>
          <a:p>
            <a:pPr marL="0" marR="0" lvl="0" indent="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100" b="0" i="0" u="none" strike="noStrike" kern="1200" cap="none" spc="0" normalizeH="0" baseline="0" noProof="0" dirty="0">
              <a:ln>
                <a:noFill/>
              </a:ln>
              <a:solidFill>
                <a:srgbClr val="2E302F"/>
              </a:solidFill>
              <a:effectLst/>
              <a:uLnTx/>
              <a:uFillTx/>
              <a:latin typeface="Roboto Light"/>
              <a:ea typeface="+mn-ea"/>
              <a:cs typeface="+mn-cs"/>
            </a:endParaRPr>
          </a:p>
          <a:p>
            <a:pPr marL="0" marR="0" lvl="0" indent="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100" b="0" i="0" u="none" strike="noStrike" kern="1200" cap="none" spc="0" normalizeH="0" baseline="0" noProof="0" dirty="0">
                <a:ln>
                  <a:noFill/>
                </a:ln>
                <a:solidFill>
                  <a:srgbClr val="222222"/>
                </a:solidFill>
                <a:effectLst/>
                <a:uLnTx/>
                <a:uFillTx/>
                <a:latin typeface="Roboto Light"/>
                <a:ea typeface="+mn-ea"/>
                <a:cs typeface="+mn-cs"/>
              </a:rPr>
              <a:t> Then turn to look over your right shoulder, keeping the rest of your body facing forward. Hold this position for five breaths. Repeat on the other side.</a:t>
            </a:r>
            <a:endParaRPr kumimoji="0" lang="fr-FR" sz="2100" b="0" i="0" u="none" strike="noStrike" kern="1200" cap="none" spc="0" normalizeH="0" baseline="0" noProof="0" dirty="0">
              <a:ln>
                <a:noFill/>
              </a:ln>
              <a:solidFill>
                <a:srgbClr val="2E302F"/>
              </a:solidFill>
              <a:effectLst/>
              <a:uLnTx/>
              <a:uFillTx/>
              <a:latin typeface="Roboto Light"/>
              <a:ea typeface="+mn-ea"/>
              <a:cs typeface="+mn-cs"/>
            </a:endParaRPr>
          </a:p>
        </p:txBody>
      </p:sp>
      <p:pic>
        <p:nvPicPr>
          <p:cNvPr id="2054" name="Picture 6" descr="5 étirements à faire avant de dormir - CalculerSonIMC">
            <a:extLst>
              <a:ext uri="{FF2B5EF4-FFF2-40B4-BE49-F238E27FC236}">
                <a16:creationId xmlns:a16="http://schemas.microsoft.com/office/drawing/2014/main" id="{4CCB33BC-8914-D26F-17A6-512B9243CC5D}"/>
              </a:ext>
            </a:extLst>
          </p:cNvPr>
          <p:cNvPicPr>
            <a:picLocks noChangeAspect="1" noChangeArrowheads="1"/>
          </p:cNvPicPr>
          <p:nvPr/>
        </p:nvPicPr>
        <p:blipFill>
          <a:blip r:embed="rId4" cstate="print">
            <a:extLst>
              <a:ext uri="{28A0092B-C50C-407E-A947-70E740481C1C}">
                <a14:useLocalDpi xmlns:a14="http://schemas.microsoft.com/office/drawing/2010/main"/>
              </a:ext>
            </a:extLst>
          </a:blip>
          <a:srcRect/>
          <a:stretch>
            <a:fillRect/>
          </a:stretch>
        </p:blipFill>
        <p:spPr bwMode="auto">
          <a:xfrm>
            <a:off x="9599013" y="2914275"/>
            <a:ext cx="3511902" cy="2342411"/>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4" name="ZoneTexte 3">
            <a:extLst>
              <a:ext uri="{FF2B5EF4-FFF2-40B4-BE49-F238E27FC236}">
                <a16:creationId xmlns:a16="http://schemas.microsoft.com/office/drawing/2014/main" id="{B643DADE-3D49-20B8-3852-3945B3AB12B2}"/>
              </a:ext>
            </a:extLst>
          </p:cNvPr>
          <p:cNvSpPr txBox="1"/>
          <p:nvPr/>
        </p:nvSpPr>
        <p:spPr>
          <a:xfrm>
            <a:off x="152400" y="756672"/>
            <a:ext cx="17907000" cy="133882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8100" b="0" i="0" u="none" strike="noStrike" kern="1200" cap="none" spc="0" normalizeH="0" baseline="0" noProof="0" dirty="0">
                <a:ln>
                  <a:noFill/>
                </a:ln>
                <a:solidFill>
                  <a:prstClr val="black"/>
                </a:solidFill>
                <a:effectLst/>
                <a:uLnTx/>
                <a:uFillTx/>
                <a:latin typeface="Midnight Signature" panose="02000500000000090000" pitchFamily="2" charset="0"/>
                <a:ea typeface="+mn-ea"/>
                <a:cs typeface="+mn-cs"/>
              </a:rPr>
              <a:t>Our pain relief tips</a:t>
            </a:r>
          </a:p>
        </p:txBody>
      </p:sp>
      <p:sp>
        <p:nvSpPr>
          <p:cNvPr id="5" name="ZoneTexte 4">
            <a:extLst>
              <a:ext uri="{FF2B5EF4-FFF2-40B4-BE49-F238E27FC236}">
                <a16:creationId xmlns:a16="http://schemas.microsoft.com/office/drawing/2014/main" id="{9403A1E5-A33C-909F-0A98-5487D51EC1F2}"/>
              </a:ext>
            </a:extLst>
          </p:cNvPr>
          <p:cNvSpPr txBox="1"/>
          <p:nvPr/>
        </p:nvSpPr>
        <p:spPr>
          <a:xfrm>
            <a:off x="1170992" y="2275611"/>
            <a:ext cx="15209898" cy="646331"/>
          </a:xfrm>
          <a:prstGeom prst="rect">
            <a:avLst/>
          </a:prstGeom>
          <a:noFill/>
        </p:spPr>
        <p:txBody>
          <a:bodyPr wrap="square">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00584A"/>
                </a:solidFill>
                <a:effectLst/>
                <a:uLnTx/>
                <a:uFillTx/>
                <a:latin typeface="Roboto Light"/>
                <a:ea typeface="+mn-ea"/>
                <a:cs typeface="+mn-cs"/>
              </a:rPr>
              <a:t>Stretch the upper body first</a:t>
            </a:r>
            <a:endParaRPr kumimoji="0" lang="fr-FR" sz="3600" b="1" i="0" u="none" strike="noStrike" kern="1200" cap="none" spc="0" normalizeH="0" baseline="0" noProof="0" dirty="0">
              <a:ln>
                <a:noFill/>
              </a:ln>
              <a:solidFill>
                <a:srgbClr val="00584A"/>
              </a:solidFill>
              <a:effectLst/>
              <a:uLnTx/>
              <a:uFillTx/>
              <a:latin typeface="Roboto Light"/>
              <a:ea typeface="+mn-ea"/>
              <a:cs typeface="+mn-cs"/>
            </a:endParaRPr>
          </a:p>
        </p:txBody>
      </p:sp>
    </p:spTree>
    <p:extLst>
      <p:ext uri="{BB962C8B-B14F-4D97-AF65-F5344CB8AC3E}">
        <p14:creationId xmlns:p14="http://schemas.microsoft.com/office/powerpoint/2010/main" val="3058778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054"/>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P spid="16" grpId="0"/>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oneTexte 2">
            <a:extLst>
              <a:ext uri="{FF2B5EF4-FFF2-40B4-BE49-F238E27FC236}">
                <a16:creationId xmlns:a16="http://schemas.microsoft.com/office/drawing/2014/main" id="{6950C77A-A56E-46D1-67D5-F757E7E7C286}"/>
              </a:ext>
            </a:extLst>
          </p:cNvPr>
          <p:cNvSpPr txBox="1"/>
          <p:nvPr/>
        </p:nvSpPr>
        <p:spPr>
          <a:xfrm>
            <a:off x="3878735" y="2764644"/>
            <a:ext cx="5265266" cy="2262158"/>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04040"/>
                </a:solidFill>
                <a:effectLst/>
                <a:uLnTx/>
                <a:uFillTx/>
                <a:latin typeface="Roboto Light"/>
                <a:ea typeface="+mn-ea"/>
                <a:cs typeface="Lucida Sans Unicode" panose="020B0602030504020204" pitchFamily="34" charset="0"/>
              </a:rPr>
              <a:t>Child's posture</a:t>
            </a:r>
          </a:p>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fr-FR" sz="1200" b="0" i="0" u="none" strike="noStrike" kern="1200" cap="none" spc="0" normalizeH="0" baseline="0" noProof="0" dirty="0">
              <a:ln>
                <a:noFill/>
              </a:ln>
              <a:solidFill>
                <a:srgbClr val="404040"/>
              </a:solidFill>
              <a:effectLst/>
              <a:uLnTx/>
              <a:uFillTx/>
              <a:latin typeface="Roboto Light"/>
              <a:ea typeface="+mn-ea"/>
              <a:cs typeface="+mn-cs"/>
            </a:endParaRP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fr-FR" sz="2100" b="0" i="0" u="none" strike="noStrike" kern="1200" cap="none" spc="0" normalizeH="0" baseline="0" noProof="0" dirty="0">
                <a:ln>
                  <a:noFill/>
                </a:ln>
                <a:solidFill>
                  <a:srgbClr val="404040"/>
                </a:solidFill>
                <a:effectLst/>
                <a:uLnTx/>
                <a:uFillTx/>
                <a:latin typeface="Roboto Light"/>
                <a:ea typeface="+mn-ea"/>
                <a:cs typeface="+mn-cs"/>
              </a:rPr>
              <a:t>Perfect for </a:t>
            </a:r>
            <a:r>
              <a:rPr kumimoji="0" lang="fr-FR" sz="2100" b="1" i="0" u="none" strike="noStrike" kern="1200" cap="none" spc="0" normalizeH="0" baseline="0" noProof="0" dirty="0">
                <a:ln>
                  <a:noFill/>
                </a:ln>
                <a:solidFill>
                  <a:srgbClr val="404040"/>
                </a:solidFill>
                <a:effectLst/>
                <a:uLnTx/>
                <a:uFillTx/>
                <a:latin typeface="Roboto Light"/>
                <a:ea typeface="+mn-ea"/>
                <a:cs typeface="+mn-cs"/>
              </a:rPr>
              <a:t>listening to your breathing</a:t>
            </a:r>
            <a:r>
              <a:rPr kumimoji="0" lang="fr-FR" sz="2100" b="0" i="0" u="none" strike="noStrike" kern="1200" cap="none" spc="0" normalizeH="0" baseline="0" noProof="0" dirty="0">
                <a:ln>
                  <a:noFill/>
                </a:ln>
                <a:solidFill>
                  <a:srgbClr val="404040"/>
                </a:solidFill>
                <a:effectLst/>
                <a:uLnTx/>
                <a:uFillTx/>
                <a:latin typeface="Roboto Light"/>
                <a:ea typeface="+mn-ea"/>
                <a:cs typeface="+mn-cs"/>
              </a:rPr>
              <a:t>, </a:t>
            </a:r>
            <a:r>
              <a:rPr kumimoji="0" lang="fr-FR" sz="2100" b="1" i="0" u="none" strike="noStrike" kern="1200" cap="none" spc="0" normalizeH="0" baseline="0" noProof="0" dirty="0">
                <a:ln>
                  <a:noFill/>
                </a:ln>
                <a:solidFill>
                  <a:srgbClr val="404040"/>
                </a:solidFill>
                <a:effectLst/>
                <a:uLnTx/>
                <a:uFillTx/>
                <a:latin typeface="Roboto Light"/>
                <a:ea typeface="+mn-ea"/>
                <a:cs typeface="+mn-cs"/>
              </a:rPr>
              <a:t>relaxing your body </a:t>
            </a:r>
            <a:r>
              <a:rPr kumimoji="0" lang="fr-FR" sz="2100" b="0" i="0" u="none" strike="noStrike" kern="1200" cap="none" spc="0" normalizeH="0" baseline="0" noProof="0" dirty="0">
                <a:ln>
                  <a:noFill/>
                </a:ln>
                <a:solidFill>
                  <a:srgbClr val="404040"/>
                </a:solidFill>
                <a:effectLst/>
                <a:uLnTx/>
                <a:uFillTx/>
                <a:latin typeface="Roboto Light"/>
                <a:ea typeface="+mn-ea"/>
                <a:cs typeface="+mn-cs"/>
              </a:rPr>
              <a:t>and </a:t>
            </a:r>
            <a:r>
              <a:rPr kumimoji="0" lang="fr-FR" sz="2100" b="1" i="0" u="none" strike="noStrike" kern="1200" cap="none" spc="0" normalizeH="0" baseline="0" noProof="0" dirty="0">
                <a:ln>
                  <a:noFill/>
                </a:ln>
                <a:solidFill>
                  <a:srgbClr val="404040"/>
                </a:solidFill>
                <a:effectLst/>
                <a:uLnTx/>
                <a:uFillTx/>
                <a:latin typeface="Roboto Light"/>
                <a:ea typeface="+mn-ea"/>
                <a:cs typeface="+mn-cs"/>
              </a:rPr>
              <a:t>reducing stress</a:t>
            </a:r>
            <a:r>
              <a:rPr kumimoji="0" lang="fr-FR" sz="2100" b="0" i="0" u="none" strike="noStrike" kern="1200" cap="none" spc="0" normalizeH="0" baseline="0" noProof="0" dirty="0">
                <a:ln>
                  <a:noFill/>
                </a:ln>
                <a:solidFill>
                  <a:srgbClr val="404040"/>
                </a:solidFill>
                <a:effectLst/>
                <a:uLnTx/>
                <a:uFillTx/>
                <a:latin typeface="Roboto Light"/>
                <a:ea typeface="+mn-ea"/>
                <a:cs typeface="+mn-cs"/>
              </a:rPr>
              <a:t>. It also relieves pain and tension in the </a:t>
            </a:r>
            <a:r>
              <a:rPr kumimoji="0" lang="fr-FR" sz="2100" b="1" i="0" u="none" strike="noStrike" kern="1200" cap="none" spc="0" normalizeH="0" baseline="0" noProof="0" dirty="0">
                <a:ln>
                  <a:noFill/>
                </a:ln>
                <a:solidFill>
                  <a:srgbClr val="404040"/>
                </a:solidFill>
                <a:effectLst/>
                <a:uLnTx/>
                <a:uFillTx/>
                <a:latin typeface="Roboto Light"/>
                <a:ea typeface="+mn-ea"/>
                <a:cs typeface="+mn-cs"/>
              </a:rPr>
              <a:t>back</a:t>
            </a:r>
            <a:r>
              <a:rPr kumimoji="0" lang="fr-FR" sz="2100" b="0" i="0" u="none" strike="noStrike" kern="1200" cap="none" spc="0" normalizeH="0" baseline="0" noProof="0" dirty="0">
                <a:ln>
                  <a:noFill/>
                </a:ln>
                <a:solidFill>
                  <a:srgbClr val="404040"/>
                </a:solidFill>
                <a:effectLst/>
                <a:uLnTx/>
                <a:uFillTx/>
                <a:latin typeface="Roboto Light"/>
                <a:ea typeface="+mn-ea"/>
                <a:cs typeface="+mn-cs"/>
              </a:rPr>
              <a:t>, </a:t>
            </a:r>
            <a:r>
              <a:rPr kumimoji="0" lang="fr-FR" sz="2100" b="1" i="0" u="none" strike="noStrike" kern="1200" cap="none" spc="0" normalizeH="0" baseline="0" noProof="0" dirty="0">
                <a:ln>
                  <a:noFill/>
                </a:ln>
                <a:solidFill>
                  <a:srgbClr val="404040"/>
                </a:solidFill>
                <a:effectLst/>
                <a:uLnTx/>
                <a:uFillTx/>
                <a:latin typeface="Roboto Light"/>
                <a:ea typeface="+mn-ea"/>
                <a:cs typeface="+mn-cs"/>
              </a:rPr>
              <a:t>shoulders </a:t>
            </a:r>
            <a:r>
              <a:rPr kumimoji="0" lang="fr-FR" sz="2100" b="0" i="0" u="none" strike="noStrike" kern="1200" cap="none" spc="0" normalizeH="0" baseline="0" noProof="0" dirty="0">
                <a:ln>
                  <a:noFill/>
                </a:ln>
                <a:solidFill>
                  <a:srgbClr val="404040"/>
                </a:solidFill>
                <a:effectLst/>
                <a:uLnTx/>
                <a:uFillTx/>
                <a:latin typeface="Roboto Light"/>
                <a:ea typeface="+mn-ea"/>
                <a:cs typeface="+mn-cs"/>
              </a:rPr>
              <a:t>and </a:t>
            </a:r>
            <a:r>
              <a:rPr kumimoji="0" lang="fr-FR" sz="2100" b="1" i="0" u="none" strike="noStrike" kern="1200" cap="none" spc="0" normalizeH="0" baseline="0" noProof="0" dirty="0">
                <a:ln>
                  <a:noFill/>
                </a:ln>
                <a:solidFill>
                  <a:srgbClr val="404040"/>
                </a:solidFill>
                <a:effectLst/>
                <a:uLnTx/>
                <a:uFillTx/>
                <a:latin typeface="Roboto Light"/>
                <a:ea typeface="+mn-ea"/>
                <a:cs typeface="+mn-cs"/>
              </a:rPr>
              <a:t>neck</a:t>
            </a:r>
            <a:r>
              <a:rPr kumimoji="0" lang="fr-FR" sz="2100" b="0" i="0" u="none" strike="noStrike" kern="1200" cap="none" spc="0" normalizeH="0" baseline="0" noProof="0" dirty="0">
                <a:ln>
                  <a:noFill/>
                </a:ln>
                <a:solidFill>
                  <a:srgbClr val="404040"/>
                </a:solidFill>
                <a:effectLst/>
                <a:uLnTx/>
                <a:uFillTx/>
                <a:latin typeface="Roboto Light"/>
                <a:ea typeface="+mn-ea"/>
                <a:cs typeface="+mn-cs"/>
              </a:rPr>
              <a:t>.</a:t>
            </a:r>
            <a:endParaRPr kumimoji="0" lang="fr-FR" sz="2100" b="0" i="0" u="none" strike="noStrike" kern="1200" cap="none" spc="0" normalizeH="0" baseline="0" noProof="0" dirty="0">
              <a:ln>
                <a:noFill/>
              </a:ln>
              <a:solidFill>
                <a:srgbClr val="404040"/>
              </a:solidFill>
              <a:effectLst/>
              <a:uLnTx/>
              <a:uFillTx/>
              <a:latin typeface="Roboto Light"/>
              <a:ea typeface="+mn-ea"/>
              <a:cs typeface="Lucida Sans Unicode" panose="020B0602030504020204" pitchFamily="34" charset="0"/>
            </a:endParaRPr>
          </a:p>
        </p:txBody>
      </p:sp>
      <p:sp>
        <p:nvSpPr>
          <p:cNvPr id="8" name="ZoneTexte 7">
            <a:extLst>
              <a:ext uri="{FF2B5EF4-FFF2-40B4-BE49-F238E27FC236}">
                <a16:creationId xmlns:a16="http://schemas.microsoft.com/office/drawing/2014/main" id="{5849F52D-C1F1-3B0F-F8C8-8554F8F26430}"/>
              </a:ext>
            </a:extLst>
          </p:cNvPr>
          <p:cNvSpPr txBox="1"/>
          <p:nvPr/>
        </p:nvSpPr>
        <p:spPr>
          <a:xfrm>
            <a:off x="517851" y="5657486"/>
            <a:ext cx="8921355" cy="3323987"/>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100" b="0" i="0" u="none" strike="noStrike" kern="1200" cap="none" spc="0" normalizeH="0" baseline="0" noProof="0" dirty="0">
                <a:ln>
                  <a:noFill/>
                </a:ln>
                <a:solidFill>
                  <a:srgbClr val="2E302F"/>
                </a:solidFill>
                <a:effectLst/>
                <a:uLnTx/>
                <a:uFillTx/>
                <a:latin typeface="Roboto Light"/>
                <a:ea typeface="+mn-ea"/>
                <a:cs typeface="+mn-cs"/>
              </a:rPr>
              <a:t> Get down on all fours, shoulders level with hands.</a:t>
            </a:r>
          </a:p>
          <a:p>
            <a:pPr marL="0" marR="0" lvl="0" indent="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100" b="0" i="0" u="none" strike="noStrike" kern="1200" cap="none" spc="0" normalizeH="0" baseline="0" noProof="0" dirty="0">
              <a:ln>
                <a:noFill/>
              </a:ln>
              <a:solidFill>
                <a:srgbClr val="2E302F"/>
              </a:solidFill>
              <a:effectLst/>
              <a:uLnTx/>
              <a:uFillTx/>
              <a:latin typeface="Roboto Light"/>
              <a:ea typeface="+mn-ea"/>
              <a:cs typeface="+mn-cs"/>
            </a:endParaRPr>
          </a:p>
          <a:p>
            <a:pPr marL="0" marR="0" lvl="0" indent="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100" b="0" i="0" u="none" strike="noStrike" kern="1200" cap="none" spc="0" normalizeH="0" baseline="0" noProof="0" dirty="0">
                <a:ln>
                  <a:noFill/>
                </a:ln>
                <a:solidFill>
                  <a:srgbClr val="2E302F"/>
                </a:solidFill>
                <a:effectLst/>
                <a:uLnTx/>
                <a:uFillTx/>
                <a:latin typeface="Roboto Light"/>
                <a:ea typeface="+mn-ea"/>
                <a:cs typeface="+mn-cs"/>
              </a:rPr>
              <a:t> Slowly rock forward on your arms, rounding your shoulders and bringing your lower back to the floor. Hold for 5 seconds.</a:t>
            </a:r>
          </a:p>
          <a:p>
            <a:pPr marL="0" marR="0" lvl="0" indent="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100" b="0" i="0" u="none" strike="noStrike" kern="1200" cap="none" spc="0" normalizeH="0" baseline="0" noProof="0" dirty="0">
              <a:ln>
                <a:noFill/>
              </a:ln>
              <a:solidFill>
                <a:srgbClr val="2E302F"/>
              </a:solidFill>
              <a:effectLst/>
              <a:uLnTx/>
              <a:uFillTx/>
              <a:latin typeface="Roboto Light"/>
              <a:ea typeface="+mn-ea"/>
              <a:cs typeface="+mn-cs"/>
            </a:endParaRPr>
          </a:p>
          <a:p>
            <a:pPr marL="0" marR="0" lvl="0" indent="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100" b="0" i="0" u="none" strike="noStrike" kern="1200" cap="none" spc="0" normalizeH="0" baseline="0" noProof="0" dirty="0">
                <a:ln>
                  <a:noFill/>
                </a:ln>
                <a:solidFill>
                  <a:srgbClr val="2E302F"/>
                </a:solidFill>
                <a:effectLst/>
                <a:uLnTx/>
                <a:uFillTx/>
                <a:latin typeface="Roboto Light"/>
                <a:ea typeface="+mn-ea"/>
                <a:cs typeface="+mn-cs"/>
              </a:rPr>
              <a:t> Back away slowly and sit back on your heels.</a:t>
            </a:r>
          </a:p>
          <a:p>
            <a:pPr marL="0" marR="0" lvl="0" indent="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100" b="0" i="0" u="none" strike="noStrike" kern="1200" cap="none" spc="0" normalizeH="0" baseline="0" noProof="0" dirty="0">
              <a:ln>
                <a:noFill/>
              </a:ln>
              <a:solidFill>
                <a:srgbClr val="2E302F"/>
              </a:solidFill>
              <a:effectLst/>
              <a:uLnTx/>
              <a:uFillTx/>
              <a:latin typeface="Roboto Light"/>
              <a:ea typeface="+mn-ea"/>
              <a:cs typeface="+mn-cs"/>
            </a:endParaRPr>
          </a:p>
          <a:p>
            <a:pPr marL="0" marR="0" lvl="0" indent="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100" b="0" i="0" u="none" strike="noStrike" kern="1200" cap="none" spc="0" normalizeH="0" baseline="0" noProof="0" dirty="0">
                <a:ln>
                  <a:noFill/>
                </a:ln>
                <a:solidFill>
                  <a:srgbClr val="2E302F"/>
                </a:solidFill>
                <a:effectLst/>
                <a:uLnTx/>
                <a:uFillTx/>
                <a:latin typeface="Roboto Light"/>
                <a:ea typeface="+mn-ea"/>
                <a:cs typeface="+mn-cs"/>
              </a:rPr>
              <a:t> Extend your arms and turn towards the floor to keep your neck in line with your spine. Hold for 5 seconds.</a:t>
            </a:r>
          </a:p>
          <a:p>
            <a:pPr marL="0" marR="0" lvl="0" indent="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100" b="0" i="0" u="none" strike="noStrike" kern="1200" cap="none" spc="0" normalizeH="0" baseline="0" noProof="0" dirty="0">
              <a:ln>
                <a:noFill/>
              </a:ln>
              <a:solidFill>
                <a:srgbClr val="2E302F"/>
              </a:solidFill>
              <a:effectLst/>
              <a:uLnTx/>
              <a:uFillTx/>
              <a:latin typeface="Roboto Light"/>
              <a:ea typeface="+mn-ea"/>
              <a:cs typeface="+mn-cs"/>
            </a:endParaRPr>
          </a:p>
        </p:txBody>
      </p:sp>
      <p:sp>
        <p:nvSpPr>
          <p:cNvPr id="10" name="ZoneTexte 9">
            <a:extLst>
              <a:ext uri="{FF2B5EF4-FFF2-40B4-BE49-F238E27FC236}">
                <a16:creationId xmlns:a16="http://schemas.microsoft.com/office/drawing/2014/main" id="{A4C919E3-98B6-7E53-A328-358A337D8C60}"/>
              </a:ext>
            </a:extLst>
          </p:cNvPr>
          <p:cNvSpPr txBox="1"/>
          <p:nvPr/>
        </p:nvSpPr>
        <p:spPr>
          <a:xfrm>
            <a:off x="12933665" y="2764645"/>
            <a:ext cx="5014037" cy="1292662"/>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Tx/>
              <a:buSzTx/>
              <a:buFontTx/>
              <a:buNone/>
              <a:tabLst/>
              <a:defRPr/>
            </a:pPr>
            <a:r>
              <a:rPr kumimoji="0" lang="fr-FR" sz="2400" b="1" i="0" u="none" strike="noStrike" kern="1200" cap="none" spc="0" normalizeH="0" baseline="0" noProof="0" dirty="0">
                <a:ln>
                  <a:noFill/>
                </a:ln>
                <a:solidFill>
                  <a:srgbClr val="404040"/>
                </a:solidFill>
                <a:effectLst/>
                <a:uLnTx/>
                <a:uFillTx/>
                <a:latin typeface="Roboto Light"/>
                <a:ea typeface="+mn-ea"/>
                <a:cs typeface="+mn-cs"/>
              </a:rPr>
              <a:t>Butterfly</a:t>
            </a:r>
          </a:p>
          <a:p>
            <a:pPr marL="0" marR="0" lvl="0" indent="0" algn="l" defTabSz="13716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dirty="0">
              <a:ln>
                <a:noFill/>
              </a:ln>
              <a:solidFill>
                <a:srgbClr val="404040"/>
              </a:solidFill>
              <a:effectLst/>
              <a:uLnTx/>
              <a:uFillTx/>
              <a:latin typeface="Roboto Light"/>
              <a:ea typeface="+mn-ea"/>
              <a:cs typeface="+mn-cs"/>
            </a:endParaRPr>
          </a:p>
          <a:p>
            <a:pPr marL="0" marR="0" lvl="0" indent="0" algn="l" defTabSz="1371600" rtl="0" eaLnBrk="1" fontAlgn="auto" latinLnBrk="0" hangingPunct="1">
              <a:lnSpc>
                <a:spcPct val="100000"/>
              </a:lnSpc>
              <a:spcBef>
                <a:spcPts val="0"/>
              </a:spcBef>
              <a:spcAft>
                <a:spcPts val="0"/>
              </a:spcAft>
              <a:buClrTx/>
              <a:buSzTx/>
              <a:buFontTx/>
              <a:buNone/>
              <a:tabLst/>
              <a:defRPr/>
            </a:pPr>
            <a:r>
              <a:rPr kumimoji="0" lang="fr-FR" sz="2100" b="0" i="0" u="none" strike="noStrike" kern="1200" cap="none" spc="0" normalizeH="0" baseline="0" noProof="0" dirty="0">
                <a:ln>
                  <a:noFill/>
                </a:ln>
                <a:solidFill>
                  <a:srgbClr val="404040"/>
                </a:solidFill>
                <a:effectLst/>
                <a:uLnTx/>
                <a:uFillTx/>
                <a:latin typeface="Roboto Light"/>
                <a:ea typeface="+mn-ea"/>
                <a:cs typeface="+mn-cs"/>
              </a:rPr>
              <a:t>Helps relieve stiffness in the thighs and lower back. Softens the body.</a:t>
            </a:r>
          </a:p>
        </p:txBody>
      </p:sp>
      <p:sp>
        <p:nvSpPr>
          <p:cNvPr id="16" name="ZoneTexte 15">
            <a:extLst>
              <a:ext uri="{FF2B5EF4-FFF2-40B4-BE49-F238E27FC236}">
                <a16:creationId xmlns:a16="http://schemas.microsoft.com/office/drawing/2014/main" id="{AD161EE4-C77C-27C6-D068-BE2FD987A65D}"/>
              </a:ext>
            </a:extLst>
          </p:cNvPr>
          <p:cNvSpPr txBox="1"/>
          <p:nvPr/>
        </p:nvSpPr>
        <p:spPr>
          <a:xfrm>
            <a:off x="9698699" y="5611148"/>
            <a:ext cx="7928216" cy="3647152"/>
          </a:xfrm>
          <a:prstGeom prst="rect">
            <a:avLst/>
          </a:prstGeom>
          <a:noFill/>
        </p:spPr>
        <p:txBody>
          <a:bodyPr wrap="square">
            <a:spAutoFit/>
          </a:bodyPr>
          <a:lstStyle/>
          <a:p>
            <a:pPr marL="0" marR="0" lvl="0" indent="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100" b="0" i="0" u="none" strike="noStrike" kern="1200" cap="none" spc="0" normalizeH="0" baseline="0" noProof="0" dirty="0">
                <a:ln>
                  <a:noFill/>
                </a:ln>
                <a:solidFill>
                  <a:srgbClr val="2E302F"/>
                </a:solidFill>
                <a:effectLst/>
                <a:uLnTx/>
                <a:uFillTx/>
                <a:latin typeface="Roboto Light"/>
                <a:ea typeface="+mn-ea"/>
                <a:cs typeface="+mn-cs"/>
              </a:rPr>
              <a:t>Sit upright with your spine and head aligned, your legs bent in front of your body and the soles of your feet touching. Place your hands on your feet.</a:t>
            </a:r>
          </a:p>
          <a:p>
            <a:pPr marL="0" marR="0" lvl="0" indent="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100" b="0" i="0" u="none" strike="noStrike" kern="1200" cap="none" spc="0" normalizeH="0" baseline="0" noProof="0" dirty="0">
              <a:ln>
                <a:noFill/>
              </a:ln>
              <a:solidFill>
                <a:srgbClr val="2E302F"/>
              </a:solidFill>
              <a:effectLst/>
              <a:uLnTx/>
              <a:uFillTx/>
              <a:latin typeface="Roboto Light"/>
              <a:ea typeface="+mn-ea"/>
              <a:cs typeface="+mn-cs"/>
            </a:endParaRPr>
          </a:p>
          <a:p>
            <a:pPr marL="0" marR="0" lvl="0" indent="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100" b="0" i="0" u="none" strike="noStrike" kern="1200" cap="none" spc="0" normalizeH="0" baseline="0" noProof="0" dirty="0">
                <a:ln>
                  <a:noFill/>
                </a:ln>
                <a:solidFill>
                  <a:srgbClr val="2E302F"/>
                </a:solidFill>
                <a:effectLst/>
                <a:uLnTx/>
                <a:uFillTx/>
                <a:latin typeface="Roboto Light"/>
                <a:ea typeface="+mn-ea"/>
                <a:cs typeface="+mn-cs"/>
              </a:rPr>
              <a:t>Activate your abdominal muscles and gently bend your hips to lower yourself forward with a straight back, bringing your elbows to rest on your inner thighs.</a:t>
            </a:r>
          </a:p>
          <a:p>
            <a:pPr marL="0" marR="0" lvl="0" indent="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kumimoji="0" lang="fr-FR" sz="2100" b="0" i="0" u="none" strike="noStrike" kern="1200" cap="none" spc="0" normalizeH="0" baseline="0" noProof="0" dirty="0">
              <a:ln>
                <a:noFill/>
              </a:ln>
              <a:solidFill>
                <a:srgbClr val="2E302F"/>
              </a:solidFill>
              <a:effectLst/>
              <a:uLnTx/>
              <a:uFillTx/>
              <a:latin typeface="Roboto Light"/>
              <a:ea typeface="+mn-ea"/>
              <a:cs typeface="+mn-cs"/>
            </a:endParaRPr>
          </a:p>
          <a:p>
            <a:pPr marL="0" marR="0" lvl="0" indent="0" algn="l" defTabSz="13716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2100" b="0" i="0" u="none" strike="noStrike" kern="1200" cap="none" spc="0" normalizeH="0" baseline="0" noProof="0" dirty="0">
                <a:ln>
                  <a:noFill/>
                </a:ln>
                <a:solidFill>
                  <a:srgbClr val="2E302F"/>
                </a:solidFill>
                <a:effectLst/>
                <a:uLnTx/>
                <a:uFillTx/>
                <a:latin typeface="Roboto Light"/>
                <a:ea typeface="+mn-ea"/>
                <a:cs typeface="+mn-cs"/>
              </a:rPr>
              <a:t>Lightly push your thighs down as far as you can without discomfort. Hold for 15 to 30 seconds, release and rest for 30 seconds.</a:t>
            </a:r>
          </a:p>
        </p:txBody>
      </p:sp>
      <p:pic>
        <p:nvPicPr>
          <p:cNvPr id="4098" name="Picture 2" descr="L'effet magique de 10 postures de yoga | Salut Bonjour">
            <a:extLst>
              <a:ext uri="{FF2B5EF4-FFF2-40B4-BE49-F238E27FC236}">
                <a16:creationId xmlns:a16="http://schemas.microsoft.com/office/drawing/2014/main" id="{0C570D21-220F-C279-5A4A-E4D2A00EA0C8}"/>
              </a:ext>
            </a:extLst>
          </p:cNvPr>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67021" y="2621061"/>
            <a:ext cx="3511715" cy="234240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pic>
        <p:nvPicPr>
          <p:cNvPr id="4100" name="Picture 4" descr="Sangle de yoga : le guide : utilisation, achat,entretien - Ma Boutique Yoga">
            <a:extLst>
              <a:ext uri="{FF2B5EF4-FFF2-40B4-BE49-F238E27FC236}">
                <a16:creationId xmlns:a16="http://schemas.microsoft.com/office/drawing/2014/main" id="{9978CF1C-9198-31AD-C2CF-8E3D8240401C}"/>
              </a:ext>
            </a:extLst>
          </p:cNvPr>
          <p:cNvPicPr>
            <a:picLocks noChangeAspect="1" noChangeArrowheads="1"/>
          </p:cNvPicPr>
          <p:nvPr/>
        </p:nvPicPr>
        <p:blipFill rotWithShape="1">
          <a:blip r:embed="rId4" cstate="print">
            <a:extLst>
              <a:ext uri="{28A0092B-C50C-407E-A947-70E740481C1C}">
                <a14:useLocalDpi xmlns:a14="http://schemas.microsoft.com/office/drawing/2010/main"/>
              </a:ext>
            </a:extLst>
          </a:blip>
          <a:srcRect/>
          <a:stretch/>
        </p:blipFill>
        <p:spPr bwMode="auto">
          <a:xfrm>
            <a:off x="9439206" y="2621061"/>
            <a:ext cx="3511902" cy="2520789"/>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5" name="ZoneTexte 4">
            <a:extLst>
              <a:ext uri="{FF2B5EF4-FFF2-40B4-BE49-F238E27FC236}">
                <a16:creationId xmlns:a16="http://schemas.microsoft.com/office/drawing/2014/main" id="{9A0C88FD-FA7F-F0D6-27C0-D5932F492117}"/>
              </a:ext>
            </a:extLst>
          </p:cNvPr>
          <p:cNvSpPr txBox="1"/>
          <p:nvPr/>
        </p:nvSpPr>
        <p:spPr>
          <a:xfrm>
            <a:off x="1170992" y="1859693"/>
            <a:ext cx="15209898" cy="646331"/>
          </a:xfrm>
          <a:prstGeom prst="rect">
            <a:avLst/>
          </a:prstGeom>
          <a:noFill/>
        </p:spPr>
        <p:txBody>
          <a:bodyPr wrap="square">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3600" b="0" i="0" u="none" strike="noStrike" kern="1200" cap="none" spc="0" normalizeH="0" baseline="0" noProof="0" dirty="0">
                <a:ln>
                  <a:noFill/>
                </a:ln>
                <a:solidFill>
                  <a:srgbClr val="00584A"/>
                </a:solidFill>
                <a:effectLst/>
                <a:uLnTx/>
                <a:uFillTx/>
                <a:latin typeface="Roboto Light"/>
                <a:ea typeface="+mn-ea"/>
                <a:cs typeface="+mn-cs"/>
              </a:rPr>
              <a:t>Relieve back and thighs</a:t>
            </a:r>
            <a:endParaRPr kumimoji="0" lang="fr-FR" sz="3600" b="1" i="0" u="none" strike="noStrike" kern="1200" cap="none" spc="0" normalizeH="0" baseline="0" noProof="0" dirty="0">
              <a:ln>
                <a:noFill/>
              </a:ln>
              <a:solidFill>
                <a:srgbClr val="00584A"/>
              </a:solidFill>
              <a:effectLst/>
              <a:uLnTx/>
              <a:uFillTx/>
              <a:latin typeface="Roboto Light"/>
              <a:ea typeface="+mn-ea"/>
              <a:cs typeface="+mn-cs"/>
            </a:endParaRPr>
          </a:p>
        </p:txBody>
      </p:sp>
      <p:sp>
        <p:nvSpPr>
          <p:cNvPr id="6" name="ZoneTexte 5">
            <a:extLst>
              <a:ext uri="{FF2B5EF4-FFF2-40B4-BE49-F238E27FC236}">
                <a16:creationId xmlns:a16="http://schemas.microsoft.com/office/drawing/2014/main" id="{08657A89-F98E-07CC-4274-137F13E05BF2}"/>
              </a:ext>
            </a:extLst>
          </p:cNvPr>
          <p:cNvSpPr txBox="1"/>
          <p:nvPr/>
        </p:nvSpPr>
        <p:spPr>
          <a:xfrm>
            <a:off x="152400" y="571500"/>
            <a:ext cx="17907000" cy="1338828"/>
          </a:xfrm>
          <a:prstGeom prst="rect">
            <a:avLst/>
          </a:prstGeom>
          <a:noFill/>
        </p:spPr>
        <p:txBody>
          <a:bodyPr wrap="square" rtlCol="0">
            <a:spAutoFit/>
          </a:bodyPr>
          <a:lstStyle/>
          <a:p>
            <a:pPr marL="0" marR="0" lvl="0" indent="0" algn="ctr" defTabSz="1371600" rtl="0" eaLnBrk="1" fontAlgn="auto" latinLnBrk="0" hangingPunct="1">
              <a:lnSpc>
                <a:spcPct val="100000"/>
              </a:lnSpc>
              <a:spcBef>
                <a:spcPts val="0"/>
              </a:spcBef>
              <a:spcAft>
                <a:spcPts val="0"/>
              </a:spcAft>
              <a:buClrTx/>
              <a:buSzTx/>
              <a:buFontTx/>
              <a:buNone/>
              <a:tabLst/>
              <a:defRPr/>
            </a:pPr>
            <a:r>
              <a:rPr kumimoji="0" lang="fr-FR" sz="8100" b="0" i="0" u="none" strike="noStrike" kern="1200" cap="none" spc="0" normalizeH="0" baseline="0" noProof="0" dirty="0">
                <a:ln>
                  <a:noFill/>
                </a:ln>
                <a:solidFill>
                  <a:prstClr val="black"/>
                </a:solidFill>
                <a:effectLst/>
                <a:uLnTx/>
                <a:uFillTx/>
                <a:latin typeface="Midnight Signature" panose="02000500000000090000" pitchFamily="2" charset="0"/>
                <a:ea typeface="+mn-ea"/>
                <a:cs typeface="+mn-cs"/>
              </a:rPr>
              <a:t>Our pain relief tips</a:t>
            </a:r>
          </a:p>
        </p:txBody>
      </p:sp>
    </p:spTree>
    <p:extLst>
      <p:ext uri="{BB962C8B-B14F-4D97-AF65-F5344CB8AC3E}">
        <p14:creationId xmlns:p14="http://schemas.microsoft.com/office/powerpoint/2010/main" val="32929472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098"/>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3"/>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4100"/>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10"/>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8" grpId="0"/>
      <p:bldP spid="10" grpId="0"/>
      <p:bldP spid="16" grpId="0"/>
      <p:bldP spid="5" grpId="0"/>
    </p:bldLst>
  </p:timing>
</p:sld>
</file>

<file path=ppt/theme/theme1.xml><?xml version="1.0" encoding="utf-8"?>
<a:theme xmlns:a="http://schemas.openxmlformats.org/drawingml/2006/main" name="1_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Personnalisé 2">
      <a:majorFont>
        <a:latin typeface="KyivType Sans"/>
        <a:ea typeface=""/>
        <a:cs typeface=""/>
      </a:majorFont>
      <a:minorFont>
        <a:latin typeface="Roboto Light"/>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16557</TotalTime>
  <Words>1290</Words>
  <Application>Microsoft Office PowerPoint</Application>
  <PresentationFormat>Personnalisé</PresentationFormat>
  <Paragraphs>100</Paragraphs>
  <Slides>6</Slides>
  <Notes>6</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6</vt:i4>
      </vt:variant>
    </vt:vector>
  </HeadingPairs>
  <TitlesOfParts>
    <vt:vector size="12" baseType="lpstr">
      <vt:lpstr>Calibri</vt:lpstr>
      <vt:lpstr>Roboto Light</vt:lpstr>
      <vt:lpstr>KyivType Sans2</vt:lpstr>
      <vt:lpstr>Midnight Signature</vt:lpstr>
      <vt:lpstr>Arial</vt:lpstr>
      <vt:lpstr>1_Thème Office</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 of trade Marketing plan</dc:title>
  <dc:creator>ANDRIEUX Karen</dc:creator>
  <cp:lastModifiedBy>MARTINEZ Caroline</cp:lastModifiedBy>
  <cp:revision>197</cp:revision>
  <cp:lastPrinted>2023-12-18T11:41:46Z</cp:lastPrinted>
  <dcterms:created xsi:type="dcterms:W3CDTF">2006-08-16T00:00:00Z</dcterms:created>
  <dcterms:modified xsi:type="dcterms:W3CDTF">2024-03-12T15:51:05Z</dcterms:modified>
  <dc:identifier>DAFuc_8adhc</dc:identifier>
</cp:coreProperties>
</file>